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59" r:id="rId6"/>
    <p:sldId id="265" r:id="rId7"/>
    <p:sldId id="258" r:id="rId8"/>
    <p:sldId id="260" r:id="rId9"/>
    <p:sldId id="267" r:id="rId10"/>
    <p:sldId id="264" r:id="rId11"/>
    <p:sldId id="266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05FE8-3AE9-4716-806F-2A1A808755CD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7185-7D1B-4D88-9E23-088763BDED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570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05FE8-3AE9-4716-806F-2A1A808755CD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7185-7D1B-4D88-9E23-088763BDED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466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05FE8-3AE9-4716-806F-2A1A808755CD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7185-7D1B-4D88-9E23-088763BDED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706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05FE8-3AE9-4716-806F-2A1A808755CD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7185-7D1B-4D88-9E23-088763BDED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058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05FE8-3AE9-4716-806F-2A1A808755CD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7185-7D1B-4D88-9E23-088763BDED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717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05FE8-3AE9-4716-806F-2A1A808755CD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7185-7D1B-4D88-9E23-088763BDED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799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05FE8-3AE9-4716-806F-2A1A808755CD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7185-7D1B-4D88-9E23-088763BDED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082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05FE8-3AE9-4716-806F-2A1A808755CD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7185-7D1B-4D88-9E23-088763BDED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823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05FE8-3AE9-4716-806F-2A1A808755CD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7185-7D1B-4D88-9E23-088763BDED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546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05FE8-3AE9-4716-806F-2A1A808755CD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7185-7D1B-4D88-9E23-088763BDED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662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05FE8-3AE9-4716-806F-2A1A808755CD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7185-7D1B-4D88-9E23-088763BDED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056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05FE8-3AE9-4716-806F-2A1A808755CD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37185-7D1B-4D88-9E23-088763BDED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931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ILD Optimization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Why – when – what</a:t>
            </a:r>
          </a:p>
          <a:p>
            <a:r>
              <a:rPr lang="en-US" dirty="0" smtClean="0"/>
              <a:t>Ties Behnke, DESY</a:t>
            </a:r>
          </a:p>
          <a:p>
            <a:r>
              <a:rPr lang="en-US" dirty="0" smtClean="0"/>
              <a:t>Henri </a:t>
            </a:r>
            <a:r>
              <a:rPr lang="en-US" dirty="0" err="1" smtClean="0"/>
              <a:t>Videau</a:t>
            </a:r>
            <a:r>
              <a:rPr lang="en-US" dirty="0" smtClean="0"/>
              <a:t>, LLR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7227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151" y="152400"/>
            <a:ext cx="8229600" cy="1143000"/>
          </a:xfrm>
        </p:spPr>
        <p:txBody>
          <a:bodyPr/>
          <a:lstStyle/>
          <a:p>
            <a:r>
              <a:rPr lang="en-US" dirty="0" smtClean="0"/>
              <a:t>Costs</a:t>
            </a:r>
            <a:endParaRPr lang="en-US" dirty="0"/>
          </a:p>
        </p:txBody>
      </p:sp>
      <p:pic>
        <p:nvPicPr>
          <p:cNvPr id="6147" name="Picture 3" descr="D:\behnke\ilc\ILD\DBD\ilddbd\5_Costs\figs\ILDCost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581400"/>
            <a:ext cx="4338551" cy="325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066800"/>
            <a:ext cx="4935415" cy="4456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1524000"/>
            <a:ext cx="30882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Costing exercise as part of DBD</a:t>
            </a:r>
          </a:p>
          <a:p>
            <a:r>
              <a:rPr lang="en-US" dirty="0" smtClean="0"/>
              <a:t>Needs significant more work</a:t>
            </a:r>
            <a:br>
              <a:rPr lang="en-US" dirty="0" smtClean="0"/>
            </a:br>
            <a:r>
              <a:rPr lang="en-US" dirty="0" smtClean="0"/>
              <a:t>and checking, but main </a:t>
            </a:r>
            <a:br>
              <a:rPr lang="en-US" dirty="0" smtClean="0"/>
            </a:br>
            <a:r>
              <a:rPr lang="en-US" dirty="0" smtClean="0"/>
              <a:t>messages are clear.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8279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ILD size? Cost?</a:t>
            </a:r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133600"/>
            <a:ext cx="5429250" cy="401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1810434"/>
            <a:ext cx="273517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Cost scaling law with </a:t>
            </a:r>
            <a:br>
              <a:rPr lang="en-US" dirty="0" smtClean="0"/>
            </a:br>
            <a:r>
              <a:rPr lang="en-US" dirty="0" smtClean="0"/>
              <a:t>different systems radius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Potentially large impact </a:t>
            </a:r>
            <a:br>
              <a:rPr lang="en-US" dirty="0" smtClean="0"/>
            </a:br>
            <a:r>
              <a:rPr lang="en-US" dirty="0" smtClean="0"/>
              <a:t>on the cost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Careful optimization </a:t>
            </a:r>
            <a:br>
              <a:rPr lang="en-US" dirty="0" smtClean="0"/>
            </a:br>
            <a:r>
              <a:rPr lang="en-US" dirty="0" smtClean="0"/>
              <a:t>of cost –performance </a:t>
            </a:r>
            <a:br>
              <a:rPr lang="en-US" dirty="0" smtClean="0"/>
            </a:br>
            <a:r>
              <a:rPr lang="en-US" dirty="0" smtClean="0"/>
              <a:t>benefit is needed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6034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560" y="35169"/>
            <a:ext cx="8229600" cy="1143000"/>
          </a:xfrm>
        </p:spPr>
        <p:txBody>
          <a:bodyPr/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399" y="1143000"/>
            <a:ext cx="730392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We should approach a re-optimization in an open way, without excluding</a:t>
            </a:r>
            <a:br>
              <a:rPr lang="en-US" dirty="0" smtClean="0"/>
            </a:br>
            <a:r>
              <a:rPr lang="en-US" dirty="0" smtClean="0"/>
              <a:t>	anything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We need to do this in a structured way, systematically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We need to make sure that this does not interfere with our drive to </a:t>
            </a:r>
            <a:br>
              <a:rPr lang="en-US" dirty="0" smtClean="0"/>
            </a:br>
            <a:r>
              <a:rPr lang="en-US" dirty="0" smtClean="0"/>
              <a:t>prepare a construction ready project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We probably should include some “review” mechanism to get external </a:t>
            </a:r>
            <a:br>
              <a:rPr lang="en-US" dirty="0" smtClean="0"/>
            </a:br>
            <a:r>
              <a:rPr lang="en-US" dirty="0" smtClean="0"/>
              <a:t>input into this question. 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742950" lvl="1" indent="-285750">
              <a:buFontTx/>
              <a:buChar char="-"/>
            </a:pPr>
            <a:r>
              <a:rPr lang="en-US" dirty="0" smtClean="0"/>
              <a:t>See also the discussion session after coffee break as an opportunity </a:t>
            </a:r>
            <a:br>
              <a:rPr lang="en-US" dirty="0" smtClean="0"/>
            </a:br>
            <a:r>
              <a:rPr lang="en-US" dirty="0" smtClean="0"/>
              <a:t>to discuss structures and organizational issues. </a:t>
            </a:r>
          </a:p>
        </p:txBody>
      </p:sp>
      <p:pic>
        <p:nvPicPr>
          <p:cNvPr id="8194" name="Picture 2" descr="http://epp.phys.kyushu-u.ac.jp/ildws2012/img/photo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217197"/>
            <a:ext cx="4568125" cy="2564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448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current ILD concept</a:t>
            </a:r>
            <a:endParaRPr lang="en-US" dirty="0"/>
          </a:p>
        </p:txBody>
      </p:sp>
      <p:pic>
        <p:nvPicPr>
          <p:cNvPr id="1026" name="Picture 2" descr="D:\behnke\ilc\ILD\DBD\ilddbd\0_executive summary\4-ILD\figs\ILD_quadran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28799"/>
            <a:ext cx="4495800" cy="4147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86400" y="1905000"/>
            <a:ext cx="328295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Started as a combination of </a:t>
            </a:r>
            <a:br>
              <a:rPr lang="en-US" dirty="0" smtClean="0"/>
            </a:br>
            <a:r>
              <a:rPr lang="en-US" dirty="0" smtClean="0"/>
              <a:t>GLD and LDC in 2007</a:t>
            </a:r>
          </a:p>
          <a:p>
            <a:endParaRPr lang="en-US" dirty="0"/>
          </a:p>
          <a:p>
            <a:r>
              <a:rPr lang="en-US" dirty="0" smtClean="0"/>
              <a:t>(LCWS 2007 at DESY)</a:t>
            </a:r>
          </a:p>
          <a:p>
            <a:endParaRPr lang="en-US" dirty="0"/>
          </a:p>
          <a:p>
            <a:r>
              <a:rPr lang="en-US" dirty="0" smtClean="0"/>
              <a:t>Some detailed optimization work</a:t>
            </a:r>
            <a:br>
              <a:rPr lang="en-US" dirty="0" smtClean="0"/>
            </a:br>
            <a:r>
              <a:rPr lang="en-US" dirty="0" smtClean="0"/>
              <a:t>done, but main parameter </a:t>
            </a:r>
            <a:br>
              <a:rPr lang="en-US" dirty="0" smtClean="0"/>
            </a:br>
            <a:r>
              <a:rPr lang="en-US" dirty="0" smtClean="0"/>
              <a:t>choices were “ad hoc” (politics)</a:t>
            </a:r>
            <a:br>
              <a:rPr lang="en-US" dirty="0" smtClean="0"/>
            </a:br>
            <a:r>
              <a:rPr lang="en-US" dirty="0" smtClean="0"/>
              <a:t>as much as physics driven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56738" y="5029200"/>
            <a:ext cx="291188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Now is the time to re-open</a:t>
            </a:r>
            <a:br>
              <a:rPr lang="en-US" dirty="0" smtClean="0"/>
            </a:br>
            <a:r>
              <a:rPr lang="en-US" dirty="0" smtClean="0"/>
              <a:t>the box and look at all </a:t>
            </a:r>
            <a:br>
              <a:rPr lang="en-US" dirty="0" smtClean="0"/>
            </a:br>
            <a:r>
              <a:rPr lang="en-US" dirty="0" smtClean="0"/>
              <a:t>choices: </a:t>
            </a:r>
          </a:p>
          <a:p>
            <a:r>
              <a:rPr lang="en-US" dirty="0" smtClean="0"/>
              <a:t>There are no forbidden areas</a:t>
            </a:r>
            <a:br>
              <a:rPr lang="en-US" dirty="0" smtClean="0"/>
            </a:br>
            <a:r>
              <a:rPr lang="en-US" dirty="0" smtClean="0"/>
              <a:t>There are no prejudices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83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forbidden thoughts?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8585" y="1752600"/>
            <a:ext cx="636020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ILD fundamental design philosophy: </a:t>
            </a:r>
          </a:p>
          <a:p>
            <a:endParaRPr lang="en-US" dirty="0"/>
          </a:p>
          <a:p>
            <a:r>
              <a:rPr lang="en-US" dirty="0" smtClean="0"/>
              <a:t>	granular imaging detector, optimized for particle flow</a:t>
            </a:r>
          </a:p>
          <a:p>
            <a:r>
              <a:rPr lang="en-US" dirty="0"/>
              <a:t>	</a:t>
            </a:r>
            <a:r>
              <a:rPr lang="en-US" dirty="0" smtClean="0"/>
              <a:t>large volume TPC in the center, supplemented by Silicon</a:t>
            </a:r>
          </a:p>
          <a:p>
            <a:r>
              <a:rPr lang="en-US" dirty="0"/>
              <a:t>	</a:t>
            </a:r>
            <a:r>
              <a:rPr lang="en-US" dirty="0" smtClean="0"/>
              <a:t>ultimate performance ECAL and HCAL all inside the coil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3415" y="3505200"/>
            <a:ext cx="718273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 believe the concept is still sound, but we need to be prepared to answer: </a:t>
            </a:r>
          </a:p>
          <a:p>
            <a:endParaRPr lang="en-US" dirty="0"/>
          </a:p>
          <a:p>
            <a:r>
              <a:rPr lang="en-US" dirty="0" smtClean="0"/>
              <a:t>All Silicon tracking? </a:t>
            </a:r>
          </a:p>
          <a:p>
            <a:endParaRPr lang="en-US" dirty="0"/>
          </a:p>
          <a:p>
            <a:r>
              <a:rPr lang="en-US" dirty="0" smtClean="0"/>
              <a:t>Other technologies but TPC or Silicon in the central region? </a:t>
            </a:r>
          </a:p>
          <a:p>
            <a:endParaRPr lang="en-US" dirty="0"/>
          </a:p>
          <a:p>
            <a:r>
              <a:rPr lang="en-US" dirty="0" smtClean="0"/>
              <a:t>How should particle flow </a:t>
            </a:r>
            <a:r>
              <a:rPr lang="en-US" dirty="0" err="1" smtClean="0"/>
              <a:t>calorimetry</a:t>
            </a:r>
            <a:r>
              <a:rPr lang="en-US" dirty="0" smtClean="0"/>
              <a:t> for a Higgs factory look like?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6078899"/>
            <a:ext cx="685822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We need to be open: have good answers or study alternatives seriously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539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inner system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523999"/>
            <a:ext cx="409911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 we understand our performance requirements? 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VTX detector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Silicon tracking? 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dirty="0" smtClean="0"/>
              <a:t>Readout speed might be an important </a:t>
            </a:r>
            <a:br>
              <a:rPr lang="en-US" dirty="0" smtClean="0"/>
            </a:br>
            <a:r>
              <a:rPr lang="en-US" dirty="0" smtClean="0"/>
              <a:t>variable to control background and </a:t>
            </a:r>
            <a:br>
              <a:rPr lang="en-US" dirty="0" smtClean="0"/>
            </a:br>
            <a:r>
              <a:rPr lang="en-US" dirty="0" smtClean="0"/>
              <a:t>complexity: </a:t>
            </a:r>
          </a:p>
          <a:p>
            <a:r>
              <a:rPr lang="en-US" dirty="0" smtClean="0"/>
              <a:t>Are the ambitious enough in ILD in this</a:t>
            </a:r>
            <a:br>
              <a:rPr lang="en-US" dirty="0" smtClean="0"/>
            </a:br>
            <a:r>
              <a:rPr lang="en-US" dirty="0" smtClean="0"/>
              <a:t>respect? </a:t>
            </a:r>
          </a:p>
          <a:p>
            <a:endParaRPr lang="en-US" dirty="0"/>
          </a:p>
          <a:p>
            <a:r>
              <a:rPr lang="en-US" dirty="0" smtClean="0"/>
              <a:t>Do we understand / do we have a proper</a:t>
            </a:r>
            <a:br>
              <a:rPr lang="en-US" dirty="0" smtClean="0"/>
            </a:br>
            <a:r>
              <a:rPr lang="en-US" dirty="0" smtClean="0"/>
              <a:t>design of the </a:t>
            </a:r>
            <a:r>
              <a:rPr lang="en-US" dirty="0" err="1" smtClean="0"/>
              <a:t>beamtube</a:t>
            </a:r>
            <a:r>
              <a:rPr lang="en-US" dirty="0" smtClean="0"/>
              <a:t> </a:t>
            </a:r>
            <a:r>
              <a:rPr lang="en-US" dirty="0" err="1" smtClean="0"/>
              <a:t>etc</a:t>
            </a:r>
            <a:r>
              <a:rPr lang="en-US" dirty="0" smtClean="0"/>
              <a:t>? </a:t>
            </a:r>
          </a:p>
          <a:p>
            <a:endParaRPr lang="en-US" dirty="0"/>
          </a:p>
          <a:p>
            <a:r>
              <a:rPr lang="en-US" dirty="0" smtClean="0"/>
              <a:t>We propose a big Silicon system for ILD:</a:t>
            </a:r>
            <a:br>
              <a:rPr lang="en-US" dirty="0" smtClean="0"/>
            </a:br>
            <a:r>
              <a:rPr lang="en-US" dirty="0" smtClean="0"/>
              <a:t>are we sure of its parameters? </a:t>
            </a:r>
          </a:p>
          <a:p>
            <a:endParaRPr lang="en-US" dirty="0"/>
          </a:p>
          <a:p>
            <a:r>
              <a:rPr lang="en-US" dirty="0" smtClean="0"/>
              <a:t>What about the outer Silicon system? </a:t>
            </a:r>
            <a:br>
              <a:rPr lang="en-US" dirty="0" smtClean="0"/>
            </a:br>
            <a:r>
              <a:rPr lang="en-US" dirty="0" smtClean="0"/>
              <a:t>How much of this is baseline?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712" y="3124200"/>
            <a:ext cx="4816288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38054" y="1523999"/>
            <a:ext cx="33964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Design of the VTX detector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Role and </a:t>
            </a:r>
            <a:r>
              <a:rPr lang="en-US" dirty="0" err="1" smtClean="0"/>
              <a:t>merrit</a:t>
            </a:r>
            <a:r>
              <a:rPr lang="en-US" dirty="0" smtClean="0"/>
              <a:t> of double layer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Alternative geometries?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049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</a:t>
            </a:r>
            <a:endParaRPr lang="en-US" dirty="0"/>
          </a:p>
        </p:txBody>
      </p:sp>
      <p:pic>
        <p:nvPicPr>
          <p:cNvPr id="3075" name="Picture 3" descr="D:\behnke\ilc\ILD\DBD\ilddbd\0_executive summary\4-ILD\figs\material-budg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889959"/>
            <a:ext cx="3810000" cy="3653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behnke\ilc\ILD\DBD\ilddbd\0_executive summary\4-ILD\figs\intlen_ILD_o1_v0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0" y="2943225"/>
            <a:ext cx="3680677" cy="353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1447800"/>
            <a:ext cx="7848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Material issues				System thickness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Silicon tracker				- ECAL/ HCAL thickness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TPC tracker				- choice of material? 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748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System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712" y="3124200"/>
            <a:ext cx="4816288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5800" y="2133600"/>
            <a:ext cx="300389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Overall system optimization: 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Aspect ratio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Outer radius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Role of Silicon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Role of material e.g. in the </a:t>
            </a:r>
            <a:br>
              <a:rPr lang="en-US" dirty="0" smtClean="0"/>
            </a:br>
            <a:r>
              <a:rPr lang="en-US" dirty="0" smtClean="0"/>
              <a:t>TPC system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5799" y="4572000"/>
            <a:ext cx="375622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should ask fundamental questions</a:t>
            </a:r>
          </a:p>
          <a:p>
            <a:endParaRPr lang="en-US" dirty="0"/>
          </a:p>
          <a:p>
            <a:r>
              <a:rPr lang="en-US" dirty="0" smtClean="0"/>
              <a:t>But we should also not forget</a:t>
            </a:r>
            <a:br>
              <a:rPr lang="en-US" dirty="0" smtClean="0"/>
            </a:br>
            <a:r>
              <a:rPr lang="en-US" dirty="0" smtClean="0"/>
              <a:t>about the constraints from real </a:t>
            </a:r>
            <a:br>
              <a:rPr lang="en-US" dirty="0" smtClean="0"/>
            </a:br>
            <a:r>
              <a:rPr lang="en-US" dirty="0" smtClean="0"/>
              <a:t>life: engineering needs to be </a:t>
            </a:r>
            <a:br>
              <a:rPr lang="en-US" dirty="0" smtClean="0"/>
            </a:br>
            <a:r>
              <a:rPr lang="en-US" dirty="0" smtClean="0"/>
              <a:t>factored in at the right level.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123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Pflow</a:t>
            </a:r>
            <a:r>
              <a:rPr lang="en-US" dirty="0" smtClean="0"/>
              <a:t> as a driving force</a:t>
            </a:r>
            <a:endParaRPr lang="en-US" dirty="0"/>
          </a:p>
        </p:txBody>
      </p:sp>
      <p:pic>
        <p:nvPicPr>
          <p:cNvPr id="2050" name="Picture 2" descr="D:\behnke\ilc\ILD\DBD\ilddbd\0_executive summary\4-ILD\figs\ild01_o1_pflow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0" b="22474"/>
          <a:stretch/>
        </p:blipFill>
        <p:spPr bwMode="auto">
          <a:xfrm>
            <a:off x="152400" y="1752600"/>
            <a:ext cx="5835818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96000" y="2209800"/>
            <a:ext cx="285148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Pflow</a:t>
            </a:r>
            <a:r>
              <a:rPr lang="en-US" dirty="0" smtClean="0"/>
              <a:t> has been at the </a:t>
            </a:r>
            <a:br>
              <a:rPr lang="en-US" dirty="0" smtClean="0"/>
            </a:br>
            <a:r>
              <a:rPr lang="en-US" dirty="0" smtClean="0"/>
              <a:t>core of the definition of </a:t>
            </a:r>
            <a:br>
              <a:rPr lang="en-US" dirty="0" smtClean="0"/>
            </a:br>
            <a:r>
              <a:rPr lang="en-US" dirty="0" smtClean="0"/>
              <a:t>ILD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Size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Calorimeter performance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Tracking performance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131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Imaging Calorimeter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089" y="3200400"/>
            <a:ext cx="3646887" cy="336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00400"/>
            <a:ext cx="3677901" cy="336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1371600"/>
            <a:ext cx="553792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Calorimetry</a:t>
            </a:r>
            <a:r>
              <a:rPr lang="en-US" dirty="0" smtClean="0"/>
              <a:t> is clearly a main part of ILD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Can we make our calorimeter cheaper?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Can we make the step from ECAL to HCAL less severe?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Can we find an intelligent way to stage the system?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Si for the ECAL is a very attractive, but also </a:t>
            </a:r>
            <a:br>
              <a:rPr lang="en-US" dirty="0" smtClean="0"/>
            </a:br>
            <a:r>
              <a:rPr lang="en-US" dirty="0" smtClean="0"/>
              <a:t>very expensive option</a:t>
            </a:r>
            <a:endParaRPr lang="en-US" dirty="0"/>
          </a:p>
        </p:txBody>
      </p:sp>
      <p:pic>
        <p:nvPicPr>
          <p:cNvPr id="4101" name="Picture 5" descr="D:\behnke\ilc\ILD\DBD\ilddbd\5_Costs\figs\ILDCos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143000"/>
            <a:ext cx="3127375" cy="1947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6518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Detector size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8623892"/>
              </p:ext>
            </p:extLst>
          </p:nvPr>
        </p:nvGraphicFramePr>
        <p:xfrm>
          <a:off x="609600" y="1905000"/>
          <a:ext cx="4071938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3" name="Acrobat Document" r:id="rId3" imgW="9182100" imgH="9162870" progId="AcroExch.Document.11">
                  <p:embed/>
                </p:oleObj>
              </mc:Choice>
              <mc:Fallback>
                <p:oleObj name="Acrobat Document" r:id="rId3" imgW="9182100" imgH="9162870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9600" y="1905000"/>
                        <a:ext cx="4071938" cy="406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953000" y="1981200"/>
            <a:ext cx="397737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Outer radius of Yoke: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Defined from push-pull </a:t>
            </a:r>
            <a:br>
              <a:rPr lang="en-US" dirty="0" smtClean="0"/>
            </a:br>
            <a:r>
              <a:rPr lang="en-US" dirty="0" smtClean="0"/>
              <a:t>condition on field &lt; 50 </a:t>
            </a:r>
            <a:r>
              <a:rPr lang="en-US" dirty="0" err="1" smtClean="0"/>
              <a:t>mG</a:t>
            </a:r>
            <a:endParaRPr lang="en-US" dirty="0" smtClean="0"/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Is this the correct requirement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Changing this will have a </a:t>
            </a:r>
            <a:r>
              <a:rPr lang="en-US" dirty="0" err="1" smtClean="0"/>
              <a:t>hige</a:t>
            </a:r>
            <a:r>
              <a:rPr lang="en-US" dirty="0" smtClean="0"/>
              <a:t> impact </a:t>
            </a:r>
            <a:br>
              <a:rPr lang="en-US" dirty="0" smtClean="0"/>
            </a:br>
            <a:r>
              <a:rPr lang="en-US" dirty="0" smtClean="0"/>
              <a:t>on size (and </a:t>
            </a:r>
            <a:r>
              <a:rPr lang="en-US" dirty="0" err="1" smtClean="0"/>
              <a:t>cotst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2457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265</Words>
  <Application>Microsoft Office PowerPoint</Application>
  <PresentationFormat>On-screen Show (4:3)</PresentationFormat>
  <Paragraphs>91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Adobe Acrobat Document</vt:lpstr>
      <vt:lpstr>ILD Optimization</vt:lpstr>
      <vt:lpstr>The current ILD concept</vt:lpstr>
      <vt:lpstr>The forbidden thoughts?</vt:lpstr>
      <vt:lpstr>The inner system</vt:lpstr>
      <vt:lpstr>Material</vt:lpstr>
      <vt:lpstr>Tracking System</vt:lpstr>
      <vt:lpstr>Pflow as a driving force</vt:lpstr>
      <vt:lpstr>Imaging Calorimeter</vt:lpstr>
      <vt:lpstr>Overall Detector size</vt:lpstr>
      <vt:lpstr>Costs</vt:lpstr>
      <vt:lpstr>ILD size? Cost?</vt:lpstr>
      <vt:lpstr>Procedure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Behnke, Ties</dc:creator>
  <cp:lastModifiedBy>Behnke, Ties</cp:lastModifiedBy>
  <cp:revision>16</cp:revision>
  <dcterms:created xsi:type="dcterms:W3CDTF">2013-05-27T09:41:14Z</dcterms:created>
  <dcterms:modified xsi:type="dcterms:W3CDTF">2013-05-28T13:22:41Z</dcterms:modified>
</cp:coreProperties>
</file>