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slideLayouts/slideLayout67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77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87.xml" ContentType="application/vnd.openxmlformats-officedocument.presentationml.slideLayout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slideLayouts/slideLayout96.xml" ContentType="application/vnd.openxmlformats-officedocument.presentationml.slideLayout+xml"/>
  <Override PartName="/ppt/slideMasters/slideMaster7.xml" ContentType="application/vnd.openxmlformats-officedocument.presentationml.slideMaster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4.xml" ContentType="application/vnd.openxmlformats-officedocument.presentationml.slideLayout+xml"/>
  <Override PartName="/ppt/embeddings/oleObject1.bin" ContentType="application/vnd.openxmlformats-officedocument.oleObject"/>
  <Override PartName="/ppt/slideLayouts/slideLayout43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Default Extension="jpeg" ContentType="image/jpeg"/>
  <Override PartName="/ppt/slideLayouts/slideLayout63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72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2.xml" ContentType="application/vnd.openxmlformats-officedocument.theme+xml"/>
  <Override PartName="/ppt/slides/slide23.xml" ContentType="application/vnd.openxmlformats-officedocument.presentationml.slide+xml"/>
  <Override PartName="/ppt/slideLayouts/slideLayout4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78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88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97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Default Extension="emf" ContentType="image/x-emf"/>
  <Override PartName="/ppt/slideLayouts/slideLayout35.xml" ContentType="application/vnd.openxmlformats-officedocument.presentationml.slideLayout+xml"/>
  <Override PartName="/ppt/embeddings/oleObject2.bin" ContentType="application/vnd.openxmlformats-officedocument.oleObject"/>
  <Override PartName="/ppt/slideLayouts/slideLayout44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64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73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Layouts/slideLayout83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slideLayouts/slideLayout6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9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Layouts/slideLayout9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docProps/core.xml" ContentType="application/vnd.openxmlformats-package.core-propertie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36.xml" ContentType="application/vnd.openxmlformats-officedocument.presentationml.slideLayout+xml"/>
  <Override PartName="/ppt/embeddings/oleObject3.bin" ContentType="application/vnd.openxmlformats-officedocument.oleObject"/>
  <Override PartName="/ppt/slideLayouts/slideLayout45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s/slide15.xml" ContentType="application/vnd.openxmlformats-officedocument.presentationml.slide+xml"/>
  <Override PartName="/ppt/slideLayouts/slideLayout74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8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44.xml" ContentType="application/vnd.openxmlformats-officedocument.presentationml.slide+xml"/>
  <Override PartName="/ppt/slideLayouts/slideLayout93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7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46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5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7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113.xml" ContentType="application/vnd.openxmlformats-officedocument.presentationml.slideLayout+xml"/>
  <Default Extension="rels" ContentType="application/vnd.openxmlformats-package.relationships+xml"/>
  <Override PartName="/ppt/slides/slide26.xml" ContentType="application/vnd.openxmlformats-officedocument.presentationml.slide+xml"/>
  <Override PartName="/ppt/slideLayouts/slideLayout85.xml" ContentType="application/vnd.openxmlformats-officedocument.presentationml.slideLayout+xml"/>
  <Override PartName="/ppt/slideLayouts/slideLayout123.xml" ContentType="application/vnd.openxmlformats-officedocument.presentationml.slideLayout+xml"/>
  <Default Extension="pict" ContentType="image/pict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slideLayouts/slideLayout9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5.xml" ContentType="application/vnd.openxmlformats-officedocument.presentationml.slide+xml"/>
  <Override PartName="/ppt/slideLayouts/slideLayout109.xml" ContentType="application/vnd.openxmlformats-officedocument.presentationml.slideLayout+xml"/>
  <Default Extension="wmf" ContentType="image/x-wmf"/>
  <Override PartName="/ppt/slideLayouts/slideLayout11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70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slides/slide21.xml" ContentType="application/vnd.openxmlformats-officedocument.presentationml.slide+xml"/>
  <Override PartName="/ppt/slideLayouts/slideLayout47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Layouts/slideLayout5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66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76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8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46.xml" ContentType="application/vnd.openxmlformats-officedocument.presentationml.slide+xml"/>
  <Default Extension="pdf" ContentType="application/pdf"/>
  <Override PartName="/ppt/slideLayouts/slideLayout1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71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1.xml" ContentType="application/vnd.openxmlformats-officedocument.theme+xml"/>
  <Override PartName="/ppt/slides/slide22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9" r:id="rId1"/>
    <p:sldMasterId id="2147483739" r:id="rId2"/>
    <p:sldMasterId id="2147483753" r:id="rId3"/>
    <p:sldMasterId id="2147483767" r:id="rId4"/>
    <p:sldMasterId id="2147483781" r:id="rId5"/>
    <p:sldMasterId id="2147483843" r:id="rId6"/>
    <p:sldMasterId id="2147483882" r:id="rId7"/>
    <p:sldMasterId id="2147483896" r:id="rId8"/>
    <p:sldMasterId id="2147483910" r:id="rId9"/>
    <p:sldMasterId id="2147483924" r:id="rId10"/>
  </p:sldMasterIdLst>
  <p:notesMasterIdLst>
    <p:notesMasterId r:id="rId57"/>
  </p:notesMasterIdLst>
  <p:handoutMasterIdLst>
    <p:handoutMasterId r:id="rId58"/>
  </p:handoutMasterIdLst>
  <p:sldIdLst>
    <p:sldId id="618" r:id="rId11"/>
    <p:sldId id="619" r:id="rId12"/>
    <p:sldId id="610" r:id="rId13"/>
    <p:sldId id="620" r:id="rId14"/>
    <p:sldId id="565" r:id="rId15"/>
    <p:sldId id="567" r:id="rId16"/>
    <p:sldId id="571" r:id="rId17"/>
    <p:sldId id="572" r:id="rId18"/>
    <p:sldId id="566" r:id="rId19"/>
    <p:sldId id="568" r:id="rId20"/>
    <p:sldId id="622" r:id="rId21"/>
    <p:sldId id="569" r:id="rId22"/>
    <p:sldId id="570" r:id="rId23"/>
    <p:sldId id="623" r:id="rId24"/>
    <p:sldId id="621" r:id="rId25"/>
    <p:sldId id="577" r:id="rId26"/>
    <p:sldId id="578" r:id="rId27"/>
    <p:sldId id="579" r:id="rId28"/>
    <p:sldId id="580" r:id="rId29"/>
    <p:sldId id="585" r:id="rId30"/>
    <p:sldId id="587" r:id="rId31"/>
    <p:sldId id="628" r:id="rId32"/>
    <p:sldId id="629" r:id="rId33"/>
    <p:sldId id="630" r:id="rId34"/>
    <p:sldId id="588" r:id="rId35"/>
    <p:sldId id="589" r:id="rId36"/>
    <p:sldId id="590" r:id="rId37"/>
    <p:sldId id="591" r:id="rId38"/>
    <p:sldId id="624" r:id="rId39"/>
    <p:sldId id="626" r:id="rId40"/>
    <p:sldId id="625" r:id="rId41"/>
    <p:sldId id="627" r:id="rId42"/>
    <p:sldId id="596" r:id="rId43"/>
    <p:sldId id="597" r:id="rId44"/>
    <p:sldId id="599" r:id="rId45"/>
    <p:sldId id="605" r:id="rId46"/>
    <p:sldId id="606" r:id="rId47"/>
    <p:sldId id="608" r:id="rId48"/>
    <p:sldId id="613" r:id="rId49"/>
    <p:sldId id="607" r:id="rId50"/>
    <p:sldId id="600" r:id="rId51"/>
    <p:sldId id="601" r:id="rId52"/>
    <p:sldId id="617" r:id="rId53"/>
    <p:sldId id="614" r:id="rId54"/>
    <p:sldId id="615" r:id="rId55"/>
    <p:sldId id="616" r:id="rId5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7B8D7"/>
    <a:srgbClr val="A50021"/>
    <a:srgbClr val="000066"/>
    <a:srgbClr val="FFFFCC"/>
    <a:srgbClr val="FFFFFF"/>
    <a:srgbClr val="CC0066"/>
    <a:srgbClr val="DDDDDD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4250" autoAdjust="0"/>
    <p:restoredTop sz="94691" autoAdjust="0"/>
  </p:normalViewPr>
  <p:slideViewPr>
    <p:cSldViewPr showGuides="1">
      <p:cViewPr varScale="1">
        <p:scale>
          <a:sx n="116" d="100"/>
          <a:sy n="116" d="100"/>
        </p:scale>
        <p:origin x="-488" y="-96"/>
      </p:cViewPr>
      <p:guideLst>
        <p:guide orient="horz" pos="36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63" Type="http://schemas.openxmlformats.org/officeDocument/2006/relationships/tableStyles" Target="tableStyles.xml"/><Relationship Id="rId50" Type="http://schemas.openxmlformats.org/officeDocument/2006/relationships/slide" Target="slides/slide40.xml"/><Relationship Id="rId51" Type="http://schemas.openxmlformats.org/officeDocument/2006/relationships/slide" Target="slides/slide41.xml"/><Relationship Id="rId52" Type="http://schemas.openxmlformats.org/officeDocument/2006/relationships/slide" Target="slides/slide42.xml"/><Relationship Id="rId53" Type="http://schemas.openxmlformats.org/officeDocument/2006/relationships/slide" Target="slides/slide43.xml"/><Relationship Id="rId54" Type="http://schemas.openxmlformats.org/officeDocument/2006/relationships/slide" Target="slides/slide44.xml"/><Relationship Id="rId55" Type="http://schemas.openxmlformats.org/officeDocument/2006/relationships/slide" Target="slides/slide45.xml"/><Relationship Id="rId56" Type="http://schemas.openxmlformats.org/officeDocument/2006/relationships/slide" Target="slides/slide46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0.xml"/><Relationship Id="rId41" Type="http://schemas.openxmlformats.org/officeDocument/2006/relationships/slide" Target="slides/slide31.xml"/><Relationship Id="rId42" Type="http://schemas.openxmlformats.org/officeDocument/2006/relationships/slide" Target="slides/slide32.xml"/><Relationship Id="rId43" Type="http://schemas.openxmlformats.org/officeDocument/2006/relationships/slide" Target="slides/slide33.xml"/><Relationship Id="rId44" Type="http://schemas.openxmlformats.org/officeDocument/2006/relationships/slide" Target="slides/slide34.xml"/><Relationship Id="rId45" Type="http://schemas.openxmlformats.org/officeDocument/2006/relationships/slide" Target="slides/slide35.xml"/><Relationship Id="rId46" Type="http://schemas.openxmlformats.org/officeDocument/2006/relationships/slide" Target="slides/slide36.xml"/><Relationship Id="rId47" Type="http://schemas.openxmlformats.org/officeDocument/2006/relationships/slide" Target="slides/slide37.xml"/><Relationship Id="rId48" Type="http://schemas.openxmlformats.org/officeDocument/2006/relationships/slide" Target="slides/slide38.xml"/><Relationship Id="rId49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37" Type="http://schemas.openxmlformats.org/officeDocument/2006/relationships/slide" Target="slides/slide27.xml"/><Relationship Id="rId38" Type="http://schemas.openxmlformats.org/officeDocument/2006/relationships/slide" Target="slides/slide28.xml"/><Relationship Id="rId39" Type="http://schemas.openxmlformats.org/officeDocument/2006/relationships/slide" Target="slides/slide2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Relationship Id="rId2" Type="http://schemas.openxmlformats.org/officeDocument/2006/relationships/image" Target="../media/image17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F4772-7283-6342-B09B-2747A391244D}" type="datetimeFigureOut">
              <a:rPr lang="en-US" smtClean="0"/>
              <a:pPr/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E04A-5C92-6B49-8C80-CF31CDFBA1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81374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defTabSz="989013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defTabSz="989013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61816443-CFD1-4BC6-9AE9-AE54FF2E6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935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0A2930-753C-44C0-8D9E-8D379291C13E}" type="slidenum">
              <a:rPr lang="en-US"/>
              <a:pPr/>
              <a:t>1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2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tabLst>
                <a:tab pos="769938" algn="l"/>
                <a:tab pos="1539875" algn="l"/>
                <a:tab pos="2311400" algn="l"/>
                <a:tab pos="3081338" algn="l"/>
              </a:tabLst>
            </a:pPr>
            <a:fld id="{F12A4751-1B73-4546-8B2D-47C8789BD0A0}" type="slidenum">
              <a:rPr lang="en-GB" smtClean="0">
                <a:solidFill>
                  <a:srgbClr val="000000"/>
                </a:solidFill>
                <a:latin typeface="Times New Roman" charset="0"/>
                <a:ea typeface="MS Gothic" charset="0"/>
                <a:cs typeface="MS Gothic" charset="0"/>
              </a:rPr>
              <a:pPr>
                <a:tabLst>
                  <a:tab pos="769938" algn="l"/>
                  <a:tab pos="1539875" algn="l"/>
                  <a:tab pos="2311400" algn="l"/>
                  <a:tab pos="3081338" algn="l"/>
                </a:tabLst>
              </a:pPr>
              <a:t>44</a:t>
            </a:fld>
            <a:endParaRPr lang="en-GB" smtClean="0">
              <a:solidFill>
                <a:srgbClr val="000000"/>
              </a:solidFill>
              <a:latin typeface="Times New Roman" charset="0"/>
              <a:ea typeface="MS Gothic" charset="0"/>
              <a:cs typeface="MS Gothic" charset="0"/>
            </a:endParaRPr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05400" cy="3830638"/>
          </a:xfrm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73725" cy="45989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jpe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jpeg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5.jpeg"/><Relationship Id="rId5" Type="http://schemas.openxmlformats.org/officeDocument/2006/relationships/image" Target="../media/image11.jpeg"/><Relationship Id="rId6" Type="http://schemas.openxmlformats.org/officeDocument/2006/relationships/image" Target="../media/image6.png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9" Type="http://schemas.openxmlformats.org/officeDocument/2006/relationships/image" Target="../media/image7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216711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8688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22858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379761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371782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2721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752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6382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9320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0490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792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3749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282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45868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1120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3201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6473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6780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3442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32946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172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1870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763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0059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7983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86779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0221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35979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92798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54339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380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4280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73326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62595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79431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34954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99660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7039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71453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23146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486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81942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32620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97825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 cstate="print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A1887-A07D-4145-B64F-42AEDE613AF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54D03-A3D1-4E6F-8CC9-030713870064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DD24-DF5F-4804-8F8B-BA08A364D1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49FE-167B-464B-AD6A-2D5C2C2D0688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638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0" y="0"/>
            <a:ext cx="3733800" cy="827088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/>
          </p:nvPicPr>
          <p:blipFill>
            <a:blip r:embed="rId7" cstate="print"/>
            <a:srcRect l="81059" r="2312" b="22221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5" descr="CLIC-Logo-Color-72.png"/>
          <p:cNvPicPr>
            <a:picLocks noChangeAspect="1"/>
          </p:cNvPicPr>
          <p:nvPr/>
        </p:nvPicPr>
        <p:blipFill>
          <a:blip r:embed="rId9" cstate="print"/>
          <a:srcRect l="12251" t="14240" r="14240" b="12251"/>
          <a:stretch>
            <a:fillRect/>
          </a:stretch>
        </p:blipFill>
        <p:spPr bwMode="auto">
          <a:xfrm>
            <a:off x="0" y="49228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1A412-E247-4233-9329-F152F26D6D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4689D7-6915-4493-A2AA-207E5D2D79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3202F-3977-4C8A-B2A1-55B944DCA8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F119E5-5F5B-4670-93E4-4DBE03A12CB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64CF34-C102-4740-B3CC-615EDD031D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FE8626-90F4-4EEC-8908-66B448078B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BFBEC0-E15D-403B-AFF3-55D5FE5E62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CDC140-8727-4616-A764-FDBD570235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E0789E-B5BD-4440-BC7A-7A0CA43AF4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7E9241-36F5-4380-BD82-B4D523895EF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A16F7-328B-473B-BA85-A002BFC8A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010D42-0218-43E9-A62B-689186E52E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D2096D-96B4-4DFB-998E-1A7FC57883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486400"/>
            <a:ext cx="103632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457825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/>
          <a:srcRect l="12252" t="14239" r="14239" b="12252"/>
          <a:stretch>
            <a:fillRect/>
          </a:stretch>
        </p:blipFill>
        <p:spPr>
          <a:xfrm>
            <a:off x="0" y="492252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8417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DD8-490A-4340-8AFB-91AE61DAC24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20788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0874-3092-4071-B45C-6F2C361E9AE6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22279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5CA85-AA39-4432-98C2-0D5FAC0BBE3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06268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77B7-64D3-4B07-BD7E-A2165380F6C3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38647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F2262-E4F8-4BEF-859F-74458A2AA49C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81335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D2B1-ADAF-406C-A20F-5FCE36DE9D2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167938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D2B08-6735-40AE-8CA8-B2EECA491B30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248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0.xml"/><Relationship Id="rId14" Type="http://schemas.openxmlformats.org/officeDocument/2006/relationships/theme" Target="../theme/theme10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7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theme" Target="../theme/theme3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2.xml"/><Relationship Id="rId14" Type="http://schemas.openxmlformats.org/officeDocument/2006/relationships/theme" Target="../theme/theme4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5.xml"/><Relationship Id="rId14" Type="http://schemas.openxmlformats.org/officeDocument/2006/relationships/theme" Target="../theme/theme5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78.xml"/><Relationship Id="rId14" Type="http://schemas.openxmlformats.org/officeDocument/2006/relationships/theme" Target="../theme/theme6.xml"/><Relationship Id="rId15" Type="http://schemas.openxmlformats.org/officeDocument/2006/relationships/image" Target="../media/image1.jpe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1.xml"/><Relationship Id="rId14" Type="http://schemas.openxmlformats.org/officeDocument/2006/relationships/theme" Target="../theme/theme7.xml"/><Relationship Id="rId15" Type="http://schemas.openxmlformats.org/officeDocument/2006/relationships/image" Target="../media/image1.jpeg"/><Relationship Id="rId16" Type="http://schemas.openxmlformats.org/officeDocument/2006/relationships/image" Target="../media/image9.jpeg"/><Relationship Id="rId17" Type="http://schemas.openxmlformats.org/officeDocument/2006/relationships/image" Target="../media/image8.pn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4.xml"/><Relationship Id="rId14" Type="http://schemas.openxmlformats.org/officeDocument/2006/relationships/theme" Target="../theme/theme8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1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17.xml"/><Relationship Id="rId14" Type="http://schemas.openxmlformats.org/officeDocument/2006/relationships/theme" Target="../theme/theme9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1.xml"/><Relationship Id="rId8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723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473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027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1"/>
          <a:stretch>
            <a:fillRect/>
          </a:stretch>
        </p:blipFill>
        <p:spPr bwMode="auto">
          <a:xfrm>
            <a:off x="6400800" y="0"/>
            <a:ext cx="2743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New 36in Header"/>
          <p:cNvPicPr>
            <a:picLocks noChangeAspect="1" noChangeArrowheads="1"/>
          </p:cNvPicPr>
          <p:nvPr/>
        </p:nvPicPr>
        <p:blipFill>
          <a:blip r:embed="rId16" cstate="print"/>
          <a:srcRect b="22221"/>
          <a:stretch>
            <a:fillRect/>
          </a:stretch>
        </p:blipFill>
        <p:spPr bwMode="auto">
          <a:xfrm>
            <a:off x="0" y="0"/>
            <a:ext cx="6486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>
                <a:latin typeface="Arial" pitchFamily="34" charset="0"/>
              </a:defRPr>
            </a:lvl1pPr>
          </a:lstStyle>
          <a:p>
            <a:fld id="{96271A77-2846-4449-B00D-F73FD478F6F6}" type="slidenum">
              <a:rPr lang="en-US">
                <a:solidFill>
                  <a:srgbClr val="000000"/>
                </a:solidFill>
                <a:ea typeface="ＭＳ Ｐゴシック" charset="-128"/>
                <a:cs typeface="+mn-cs"/>
              </a:rPr>
              <a:pPr/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1032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rgbClr val="000000"/>
              </a:solidFill>
              <a:ea typeface="ＭＳ Ｐゴシック" charset="-128"/>
              <a:cs typeface="+mn-cs"/>
            </a:endParaRPr>
          </a:p>
        </p:txBody>
      </p:sp>
      <p:sp>
        <p:nvSpPr>
          <p:cNvPr id="103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5" name="Group 14"/>
          <p:cNvGrpSpPr>
            <a:grpSpLocks/>
          </p:cNvGrpSpPr>
          <p:nvPr/>
        </p:nvGrpSpPr>
        <p:grpSpPr bwMode="auto">
          <a:xfrm>
            <a:off x="0" y="0"/>
            <a:ext cx="2743200" cy="533400"/>
            <a:chOff x="2133600" y="3810001"/>
            <a:chExt cx="2743200" cy="533399"/>
          </a:xfrm>
        </p:grpSpPr>
        <p:pic>
          <p:nvPicPr>
            <p:cNvPr id="1036" name="Picture 2" descr="New 36in Header"/>
            <p:cNvPicPr>
              <a:picLocks noChangeAspect="1" noChangeArrowheads="1"/>
            </p:cNvPicPr>
            <p:nvPr/>
          </p:nvPicPr>
          <p:blipFill>
            <a:blip r:embed="rId15" cstate="print"/>
            <a:srcRect l="81059" b="22221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9" descr="CUCLASSE 3line White.png"/>
            <p:cNvPicPr>
              <a:picLocks noChangeAspect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601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May 28, 2013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LCWS13 - EC Instabilities at CESR-TA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>
              <a:defRPr/>
            </a:pPr>
            <a:fld id="{06F6EE35-FBF3-459F-A2CB-5C95F0D81202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rgbClr val="0000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rgbClr val="66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rgbClr val="66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rgbClr val="66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rgbClr val="66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df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df"/><Relationship Id="rId5" Type="http://schemas.openxmlformats.org/officeDocument/2006/relationships/image" Target="../media/image37.png"/><Relationship Id="rId6" Type="http://schemas.openxmlformats.org/officeDocument/2006/relationships/image" Target="../media/image38.pdf"/><Relationship Id="rId7" Type="http://schemas.openxmlformats.org/officeDocument/2006/relationships/image" Target="../media/image39.png"/><Relationship Id="rId8" Type="http://schemas.openxmlformats.org/officeDocument/2006/relationships/image" Target="../media/image40.pdf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df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df"/><Relationship Id="rId3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df"/><Relationship Id="rId3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df"/><Relationship Id="rId3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df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df"/><Relationship Id="rId3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df"/><Relationship Id="rId3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4" Type="http://schemas.openxmlformats.org/officeDocument/2006/relationships/image" Target="../media/image69.emf"/><Relationship Id="rId5" Type="http://schemas.openxmlformats.org/officeDocument/2006/relationships/image" Target="../media/image70.wmf"/><Relationship Id="rId6" Type="http://schemas.openxmlformats.org/officeDocument/2006/relationships/image" Target="../media/image7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oleObject3.bin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85800"/>
            <a:ext cx="9144000" cy="1447800"/>
          </a:xfrm>
        </p:spPr>
        <p:txBody>
          <a:bodyPr/>
          <a:lstStyle/>
          <a:p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Electron Cloud Instabilities</a:t>
            </a:r>
            <a:br>
              <a:rPr lang="en-GB" dirty="0" smtClean="0">
                <a:solidFill>
                  <a:srgbClr val="3333CC"/>
                </a:solidFill>
                <a:latin typeface="Arial" charset="0"/>
              </a:rPr>
            </a:br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at C</a:t>
            </a:r>
            <a:r>
              <a:rPr lang="en-GB" sz="2400" dirty="0" smtClean="0">
                <a:solidFill>
                  <a:srgbClr val="3333CC"/>
                </a:solidFill>
                <a:latin typeface="Arial" charset="0"/>
              </a:rPr>
              <a:t>ESR</a:t>
            </a:r>
            <a:r>
              <a:rPr lang="en-GB" dirty="0" smtClean="0">
                <a:solidFill>
                  <a:srgbClr val="3333CC"/>
                </a:solidFill>
                <a:latin typeface="Arial" charset="0"/>
              </a:rPr>
              <a:t>TA</a:t>
            </a:r>
            <a:endParaRPr lang="en-US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81200"/>
            <a:ext cx="77724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/>
              <a:t>Michael Billing</a:t>
            </a:r>
            <a:br>
              <a:rPr lang="en-US" sz="2800" i="1" dirty="0" smtClean="0"/>
            </a:br>
            <a:r>
              <a:rPr lang="en-US" sz="2800" i="1" dirty="0" smtClean="0"/>
              <a:t>for the C</a:t>
            </a:r>
            <a:r>
              <a:rPr lang="en-US" sz="2000" i="1" dirty="0" smtClean="0"/>
              <a:t>ESR</a:t>
            </a:r>
            <a:r>
              <a:rPr lang="en-US" sz="2800" i="1" dirty="0" smtClean="0"/>
              <a:t>TA Collaboration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LCWS13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May 28, 2013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Bunch-by-bunch Spectra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33400"/>
            <a:ext cx="4648200" cy="60960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Determine “Typical” Max Coherent Oscillation Amplitude (</a:t>
            </a:r>
            <a:r>
              <a:rPr lang="en-US" dirty="0" err="1" smtClean="0"/>
              <a:t>m</a:t>
            </a:r>
            <a:r>
              <a:rPr lang="en-US" dirty="0" smtClean="0"/>
              <a:t>=0, ±1) for each XQ1 &amp; Spacing: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Average amplitude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for all bunches with amplitudes within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NN dB of max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amplitude (e.g.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5 dB).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solidFill>
                  <a:srgbClr val="A50021"/>
                </a:solidFill>
              </a:rPr>
              <a:t>Fit the 3 points</a:t>
            </a:r>
            <a:br>
              <a:rPr lang="en-US" dirty="0" smtClean="0">
                <a:solidFill>
                  <a:srgbClr val="A50021"/>
                </a:solidFill>
              </a:rPr>
            </a:br>
            <a:r>
              <a:rPr lang="en-US" dirty="0" smtClean="0">
                <a:solidFill>
                  <a:srgbClr val="A50021"/>
                </a:solidFill>
              </a:rPr>
              <a:t>(dB, XQ1) to line</a:t>
            </a:r>
            <a:br>
              <a:rPr lang="en-US" dirty="0" smtClean="0">
                <a:solidFill>
                  <a:srgbClr val="A5002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(for quadratic fit of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the data – can give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unreasonable fits) </a:t>
            </a:r>
            <a:endParaRPr lang="en-US" sz="3200" dirty="0">
              <a:solidFill>
                <a:srgbClr val="A5002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533400"/>
            <a:ext cx="4114800" cy="59436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Select a Reference Amplitude for each mode (</a:t>
            </a:r>
            <a:r>
              <a:rPr lang="en-US" dirty="0" err="1" smtClean="0"/>
              <a:t>m</a:t>
            </a:r>
            <a:r>
              <a:rPr lang="en-US" dirty="0" smtClean="0"/>
              <a:t>=0,±1)</a:t>
            </a:r>
            <a:br>
              <a:rPr lang="en-US" dirty="0" smtClean="0"/>
            </a:br>
            <a:r>
              <a:rPr lang="en-US" sz="2400" dirty="0" smtClean="0">
                <a:solidFill>
                  <a:srgbClr val="000000"/>
                </a:solidFill>
              </a:rPr>
              <a:t>   Interpolate (usually) to find XQ1 value to match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5CA85-AA39-4432-98C2-0D5FAC0BBE3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l="2772" t="1961" r="2559" b="3922"/>
          <a:stretch>
            <a:fillRect/>
          </a:stretch>
        </p:blipFill>
        <p:spPr>
          <a:xfrm>
            <a:off x="3352800" y="2743200"/>
            <a:ext cx="5638800" cy="3657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86400" y="28194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8 </a:t>
            </a:r>
            <a:r>
              <a:rPr lang="en-US" sz="1600" dirty="0" err="1" smtClean="0">
                <a:solidFill>
                  <a:srgbClr val="0000FF"/>
                </a:solidFill>
                <a:latin typeface="+mn-lt"/>
              </a:rPr>
              <a:t>nsec</a:t>
            </a:r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-spaced bunches 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258300" cy="59436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5. Vary </a:t>
            </a:r>
            <a:r>
              <a:rPr lang="en-US" sz="2800" dirty="0" smtClean="0"/>
              <a:t>the range of amplitudes used for finding the Average Unstable </a:t>
            </a:r>
            <a:r>
              <a:rPr lang="en-US" sz="2800" dirty="0" smtClean="0"/>
              <a:t>Amplitude – Don’t assume we know correct value for NN dB</a:t>
            </a:r>
          </a:p>
          <a:p>
            <a:pPr lvl="1"/>
            <a:r>
              <a:rPr lang="en-US" sz="2400" dirty="0" smtClean="0"/>
              <a:t>Step the value of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400" dirty="0" smtClean="0"/>
              <a:t>A = NN dB in 0.5 dB steps</a:t>
            </a:r>
          </a:p>
          <a:p>
            <a:pPr lvl="1"/>
            <a:r>
              <a:rPr lang="en-US" sz="2400" dirty="0" smtClean="0"/>
              <a:t>Span the range of 2 dB ≤ NN ≤ 6 dB</a:t>
            </a:r>
          </a:p>
          <a:p>
            <a:pPr lvl="1"/>
            <a:r>
              <a:rPr lang="en-US" sz="2400" dirty="0" smtClean="0"/>
              <a:t>Fit </a:t>
            </a:r>
            <a:r>
              <a:rPr lang="en-US" sz="2400" dirty="0" smtClean="0"/>
              <a:t>Amplitude (</a:t>
            </a:r>
            <a:r>
              <a:rPr lang="en-US" sz="2400" dirty="0" smtClean="0"/>
              <a:t>dB) </a:t>
            </a:r>
            <a:r>
              <a:rPr lang="en-US" sz="2400" dirty="0" err="1" smtClean="0"/>
              <a:t>vs</a:t>
            </a:r>
            <a:r>
              <a:rPr lang="en-US" sz="2400" dirty="0" smtClean="0"/>
              <a:t> Chromaticity command</a:t>
            </a:r>
            <a:r>
              <a:rPr lang="en-US" sz="2400" dirty="0" smtClean="0"/>
              <a:t> </a:t>
            </a:r>
            <a:r>
              <a:rPr lang="en-US" sz="2400" dirty="0" smtClean="0"/>
              <a:t>for</a:t>
            </a:r>
            <a:r>
              <a:rPr lang="en-US" sz="2400" dirty="0" smtClean="0"/>
              <a:t> </a:t>
            </a:r>
            <a:r>
              <a:rPr lang="en-US" sz="2400" dirty="0" smtClean="0"/>
              <a:t>each step</a:t>
            </a:r>
          </a:p>
          <a:p>
            <a:pPr lvl="1"/>
            <a:r>
              <a:rPr lang="en-US" sz="2400" dirty="0" smtClean="0"/>
              <a:t>Find Chromaticity command for Reference Level in each step</a:t>
            </a: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6. Compute </a:t>
            </a:r>
            <a:r>
              <a:rPr lang="en-US" sz="2800" dirty="0" smtClean="0"/>
              <a:t>from each </a:t>
            </a:r>
            <a:r>
              <a:rPr lang="en-US" sz="2800" dirty="0" smtClean="0"/>
              <a:t>set</a:t>
            </a:r>
            <a:r>
              <a:rPr lang="en-US" sz="2800" dirty="0" smtClean="0"/>
              <a:t>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 smtClean="0"/>
              <a:t>Chromaticity Command</a:t>
            </a:r>
          </a:p>
          <a:p>
            <a:pPr lvl="1"/>
            <a:r>
              <a:rPr lang="en-US" sz="2400" dirty="0" smtClean="0"/>
              <a:t>For each Coherent Mode </a:t>
            </a:r>
            <a:br>
              <a:rPr lang="en-US" sz="2400" dirty="0" smtClean="0"/>
            </a:br>
            <a:r>
              <a:rPr lang="en-US" sz="2400" dirty="0" smtClean="0"/>
              <a:t>and each Bunch Spacing</a:t>
            </a:r>
          </a:p>
          <a:p>
            <a:pPr lvl="1"/>
            <a:r>
              <a:rPr lang="en-US" sz="2400" dirty="0" smtClean="0"/>
              <a:t>Average Chromaticity </a:t>
            </a:r>
            <a:br>
              <a:rPr lang="en-US" sz="2400" dirty="0" smtClean="0"/>
            </a:br>
            <a:r>
              <a:rPr lang="en-US" sz="2400" dirty="0" smtClean="0"/>
              <a:t>Command &amp; Standard </a:t>
            </a:r>
            <a:br>
              <a:rPr lang="en-US" sz="2400" dirty="0" smtClean="0"/>
            </a:br>
            <a:r>
              <a:rPr lang="en-US" sz="2400" dirty="0" smtClean="0"/>
              <a:t>Deviation</a:t>
            </a:r>
            <a:endParaRPr lang="en-US" sz="3200" dirty="0" smtClean="0">
              <a:solidFill>
                <a:srgbClr val="B31B1B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Bunch-by-bunch Spectra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308" y="3657600"/>
            <a:ext cx="4175892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96000"/>
          </a:xfrm>
        </p:spPr>
        <p:txBody>
          <a:bodyPr/>
          <a:lstStyle/>
          <a:p>
            <a:r>
              <a:rPr lang="en-US" dirty="0" smtClean="0"/>
              <a:t>Transform XQ1 </a:t>
            </a:r>
            <a:r>
              <a:rPr lang="en-US" dirty="0" smtClean="0"/>
              <a:t>to Damping Rate, </a:t>
            </a:r>
            <a:r>
              <a:rPr lang="en-US" sz="3200" dirty="0" smtClean="0">
                <a:latin typeface="Symbol" charset="2"/>
                <a:cs typeface="Symbol" charset="2"/>
              </a:rPr>
              <a:t>a,</a:t>
            </a:r>
            <a:r>
              <a:rPr lang="en-US" dirty="0" smtClean="0"/>
              <a:t> </a:t>
            </a:r>
            <a:r>
              <a:rPr lang="en-US" dirty="0" smtClean="0"/>
              <a:t>&amp;</a:t>
            </a:r>
            <a:r>
              <a:rPr lang="en-US" dirty="0" smtClean="0"/>
              <a:t> </a:t>
            </a:r>
            <a:r>
              <a:rPr lang="en-US" dirty="0" smtClean="0"/>
              <a:t>plot </a:t>
            </a:r>
            <a:r>
              <a:rPr lang="en-US" dirty="0" smtClean="0"/>
              <a:t>results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008000"/>
                </a:solidFill>
              </a:rPr>
              <a:t>     Dipole Mode                                Head-Tail Modes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000" dirty="0" smtClean="0"/>
          </a:p>
          <a:p>
            <a:pPr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>
                <a:solidFill>
                  <a:srgbClr val="0000FF"/>
                </a:solidFill>
              </a:rPr>
              <a:t>Radiation damping </a:t>
            </a:r>
            <a:r>
              <a:rPr lang="en-US" sz="2000" dirty="0" smtClean="0">
                <a:solidFill>
                  <a:srgbClr val="000000"/>
                </a:solidFill>
              </a:rPr>
              <a:t>for Vertical Dipole Mode (</a:t>
            </a:r>
            <a:r>
              <a:rPr lang="en-US" sz="2000" dirty="0" err="1" smtClean="0">
                <a:solidFill>
                  <a:srgbClr val="000000"/>
                </a:solidFill>
              </a:rPr>
              <a:t>m</a:t>
            </a:r>
            <a:r>
              <a:rPr lang="en-US" sz="2000" dirty="0" smtClean="0">
                <a:solidFill>
                  <a:srgbClr val="000000"/>
                </a:solidFill>
              </a:rPr>
              <a:t>=0) is </a:t>
            </a:r>
            <a:r>
              <a:rPr lang="en-US" sz="2000" dirty="0" smtClean="0">
                <a:solidFill>
                  <a:srgbClr val="0000FF"/>
                </a:solidFill>
              </a:rPr>
              <a:t>-17.7 sec</a:t>
            </a:r>
            <a:r>
              <a:rPr lang="en-US" sz="2000" baseline="30000" dirty="0" smtClean="0">
                <a:solidFill>
                  <a:srgbClr val="0000FF"/>
                </a:solidFill>
              </a:rPr>
              <a:t>-1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A50021"/>
                </a:solidFill>
              </a:rPr>
              <a:t>Conclusions: </a:t>
            </a:r>
            <a:r>
              <a:rPr lang="en-US" sz="2000" dirty="0" smtClean="0">
                <a:solidFill>
                  <a:schemeClr val="tx1"/>
                </a:solidFill>
              </a:rPr>
              <a:t>Trend for </a:t>
            </a:r>
            <a:r>
              <a:rPr lang="en-US" sz="2000" dirty="0" smtClean="0">
                <a:solidFill>
                  <a:srgbClr val="0000FF"/>
                </a:solidFill>
              </a:rPr>
              <a:t>Coherent </a:t>
            </a:r>
            <a:r>
              <a:rPr lang="en-US" sz="2000" dirty="0" smtClean="0">
                <a:solidFill>
                  <a:schemeClr val="tx1"/>
                </a:solidFill>
              </a:rPr>
              <a:t>motion with </a:t>
            </a:r>
            <a:r>
              <a:rPr lang="en-US" sz="2000" dirty="0" smtClean="0">
                <a:solidFill>
                  <a:srgbClr val="0000FF"/>
                </a:solidFill>
              </a:rPr>
              <a:t>Increase</a:t>
            </a:r>
            <a:r>
              <a:rPr lang="en-US" sz="2000" dirty="0" smtClean="0">
                <a:solidFill>
                  <a:schemeClr val="tx1"/>
                </a:solidFill>
              </a:rPr>
              <a:t> in Bunch Spacing: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1) Dipole mode essentially constant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2) HT modes less stable (40-50 sec</a:t>
            </a:r>
            <a:r>
              <a:rPr lang="en-US" sz="2000" baseline="30000" dirty="0" smtClean="0">
                <a:solidFill>
                  <a:schemeClr val="tx1"/>
                </a:solidFill>
              </a:rPr>
              <a:t>-1</a:t>
            </a:r>
            <a:r>
              <a:rPr lang="en-US" sz="2000" dirty="0" smtClean="0">
                <a:solidFill>
                  <a:schemeClr val="tx1"/>
                </a:solidFill>
              </a:rPr>
              <a:t>) centered around 16-20 </a:t>
            </a:r>
            <a:r>
              <a:rPr lang="en-US" sz="2000" dirty="0" err="1" smtClean="0">
                <a:solidFill>
                  <a:schemeClr val="tx1"/>
                </a:solidFill>
              </a:rPr>
              <a:t>nsec</a:t>
            </a:r>
            <a:r>
              <a:rPr lang="en-US" sz="2000" dirty="0" smtClean="0">
                <a:solidFill>
                  <a:schemeClr val="tx1"/>
                </a:solidFill>
              </a:rPr>
              <a:t>-spacing</a:t>
            </a:r>
            <a:endParaRPr lang="en-US" sz="2400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of </a:t>
            </a:r>
            <a:r>
              <a:rPr lang="en-US" sz="3200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 vs. Bunch Spacing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5CA85-AA39-4432-98C2-0D5FAC0BBE3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014047"/>
            <a:ext cx="4572000" cy="32031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4047"/>
            <a:ext cx="4572000" cy="250571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Dipole </a:t>
            </a:r>
            <a:r>
              <a:rPr lang="en-US" sz="2800" dirty="0" smtClean="0"/>
              <a:t>Mode Damping Rates</a:t>
            </a:r>
          </a:p>
          <a:p>
            <a:pPr lvl="1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Deviation is small (approximately 6 sec</a:t>
            </a:r>
            <a:r>
              <a:rPr lang="en-US" sz="2400" baseline="30000" dirty="0" smtClean="0">
                <a:solidFill>
                  <a:schemeClr val="tx1"/>
                </a:solidFill>
              </a:rPr>
              <a:t>-1</a:t>
            </a:r>
            <a:r>
              <a:rPr lang="en-US" sz="2400" dirty="0" smtClean="0">
                <a:solidFill>
                  <a:schemeClr val="tx1"/>
                </a:solidFill>
              </a:rPr>
              <a:t> or less than 50% of the radiation damping rate)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&amp;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in the direction to slightly increase the damping of the dipole coherent </a:t>
            </a:r>
            <a:r>
              <a:rPr lang="en-US" sz="2400" dirty="0" smtClean="0">
                <a:solidFill>
                  <a:srgbClr val="000000"/>
                </a:solidFill>
              </a:rPr>
              <a:t>motion</a:t>
            </a:r>
            <a:r>
              <a:rPr lang="en-US" sz="2400" dirty="0" smtClean="0">
                <a:solidFill>
                  <a:srgbClr val="000000"/>
                </a:solidFill>
              </a:rPr>
              <a:t> for </a:t>
            </a:r>
            <a:r>
              <a:rPr lang="en-US" sz="2400" dirty="0" smtClean="0">
                <a:solidFill>
                  <a:srgbClr val="000000"/>
                </a:solidFill>
              </a:rPr>
              <a:t>bunch </a:t>
            </a:r>
            <a:r>
              <a:rPr lang="en-US" sz="2400" dirty="0" err="1" smtClean="0">
                <a:solidFill>
                  <a:srgbClr val="000000"/>
                </a:solidFill>
              </a:rPr>
              <a:t>spacings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between </a:t>
            </a:r>
            <a:r>
              <a:rPr lang="en-US" sz="2400" dirty="0" smtClean="0">
                <a:solidFill>
                  <a:srgbClr val="000000"/>
                </a:solidFill>
              </a:rPr>
              <a:t>8 and 28 </a:t>
            </a:r>
            <a:r>
              <a:rPr lang="en-US" sz="2400" dirty="0" smtClean="0">
                <a:solidFill>
                  <a:srgbClr val="000000"/>
                </a:solidFill>
              </a:rPr>
              <a:t>ns</a:t>
            </a:r>
          </a:p>
          <a:p>
            <a:pPr marL="285750" lvl="1">
              <a:buFont typeface="Arial"/>
              <a:buChar char="•"/>
              <a:defRPr/>
            </a:pPr>
            <a:r>
              <a:rPr lang="en-US" dirty="0" smtClean="0">
                <a:solidFill>
                  <a:srgbClr val="B31B1B"/>
                </a:solidFill>
              </a:rPr>
              <a:t>H-T </a:t>
            </a:r>
            <a:r>
              <a:rPr lang="en-US" dirty="0" smtClean="0">
                <a:solidFill>
                  <a:srgbClr val="B31B1B"/>
                </a:solidFill>
              </a:rPr>
              <a:t>Modes Damping Rates</a:t>
            </a:r>
            <a:endParaRPr lang="en-US" dirty="0" smtClean="0">
              <a:solidFill>
                <a:srgbClr val="B31B1B"/>
              </a:solidFill>
            </a:endParaRPr>
          </a:p>
          <a:p>
            <a:pPr lvl="1"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For bunch </a:t>
            </a:r>
            <a:r>
              <a:rPr lang="en-US" sz="2400" dirty="0" err="1" smtClean="0">
                <a:solidFill>
                  <a:srgbClr val="000000"/>
                </a:solidFill>
              </a:rPr>
              <a:t>spacings</a:t>
            </a:r>
            <a:r>
              <a:rPr lang="en-US" sz="2400" dirty="0" smtClean="0">
                <a:solidFill>
                  <a:srgbClr val="000000"/>
                </a:solidFill>
              </a:rPr>
              <a:t> between 8 and 28 ns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lvl="2">
              <a:defRPr/>
            </a:pPr>
            <a:r>
              <a:rPr lang="en-US" sz="2000" dirty="0" smtClean="0"/>
              <a:t>Deviation </a:t>
            </a:r>
            <a:r>
              <a:rPr lang="en-US" sz="2000" dirty="0" smtClean="0"/>
              <a:t>from</a:t>
            </a:r>
            <a:r>
              <a:rPr lang="en-US" sz="2000" dirty="0" smtClean="0"/>
              <a:t> constant </a:t>
            </a:r>
            <a:r>
              <a:rPr lang="en-US" sz="2000" dirty="0" smtClean="0"/>
              <a:t>damping rate is much more pronounced yielding between 40 and 50 sec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of growth rate between 8 and 28 ns bunch </a:t>
            </a:r>
            <a:r>
              <a:rPr lang="en-US" sz="2000" dirty="0" err="1" smtClean="0"/>
              <a:t>spacings</a:t>
            </a:r>
            <a:r>
              <a:rPr lang="en-US" sz="2000" dirty="0" smtClean="0"/>
              <a:t>.  </a:t>
            </a:r>
          </a:p>
          <a:p>
            <a:pPr lvl="2">
              <a:defRPr/>
            </a:pPr>
            <a:r>
              <a:rPr lang="en-US" sz="2000" dirty="0" smtClean="0"/>
              <a:t>Since the larger amplitudes typically occur for the later bunches, this implies that the HT modes are less stable for the later bunches within </a:t>
            </a:r>
            <a:r>
              <a:rPr lang="en-US" sz="2000" dirty="0" smtClean="0"/>
              <a:t>trains</a:t>
            </a:r>
            <a:r>
              <a:rPr lang="en-US" sz="2000" dirty="0" smtClean="0"/>
              <a:t> at these</a:t>
            </a:r>
            <a:r>
              <a:rPr lang="en-US" sz="2000" dirty="0" smtClean="0"/>
              <a:t> </a:t>
            </a:r>
            <a:r>
              <a:rPr lang="en-US" sz="2000" dirty="0" err="1" smtClean="0"/>
              <a:t>spacings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533400"/>
          </a:xfrm>
        </p:spPr>
        <p:txBody>
          <a:bodyPr/>
          <a:lstStyle/>
          <a:p>
            <a:r>
              <a:rPr lang="en-US" dirty="0" smtClean="0"/>
              <a:t>Conclusions from Bunch Spacing </a:t>
            </a:r>
            <a:r>
              <a:rPr lang="en-US" dirty="0" smtClean="0"/>
              <a:t>Studie</a:t>
            </a:r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 Resonance in the </a:t>
            </a:r>
            <a:r>
              <a:rPr lang="en-US" dirty="0" smtClean="0"/>
              <a:t>Dipoles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EC accelerated by bunch: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 is quite short</a:t>
            </a:r>
          </a:p>
          <a:p>
            <a:pPr lvl="1"/>
            <a:r>
              <a:rPr lang="en-US" dirty="0" smtClean="0"/>
              <a:t>SEY gives low energy </a:t>
            </a:r>
            <a:r>
              <a:rPr lang="en-US" dirty="0" err="1" smtClean="0"/>
              <a:t>e</a:t>
            </a:r>
            <a:r>
              <a:rPr lang="en-US" dirty="0" smtClean="0"/>
              <a:t>-, which drift back to beam:</a:t>
            </a:r>
            <a:br>
              <a:rPr lang="en-US" dirty="0" smtClean="0"/>
            </a:b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 is approx. 60 </a:t>
            </a:r>
            <a:r>
              <a:rPr lang="en-US" dirty="0" err="1" smtClean="0"/>
              <a:t>nsec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If bunches are spaced at approx. 30 </a:t>
            </a:r>
            <a:r>
              <a:rPr lang="en-US" dirty="0" err="1" smtClean="0"/>
              <a:t>nsec</a:t>
            </a:r>
            <a:r>
              <a:rPr lang="en-US" dirty="0" smtClean="0"/>
              <a:t>, then every second bunch could resonantly enhance the EC produced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Mechanism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" name="Picture 6" descr="EC_Dynamics_Illustra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8200" y="1143000"/>
            <a:ext cx="7315200" cy="190444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10800000">
            <a:off x="2057400" y="1752600"/>
            <a:ext cx="2438400" cy="121920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083050" y="2432050"/>
            <a:ext cx="1079500" cy="10160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1155700" y="2197100"/>
            <a:ext cx="1295400" cy="406400"/>
          </a:xfrm>
          <a:prstGeom prst="straightConnector1">
            <a:avLst/>
          </a:prstGeom>
          <a:ln w="50800"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57400" y="2438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8000"/>
                </a:solidFill>
                <a:latin typeface="+mn-lt"/>
              </a:rPr>
              <a:t>Resonance Process</a:t>
            </a:r>
            <a:endParaRPr lang="en-US" sz="18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4400" y="2286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sz="1800" b="1" dirty="0" smtClean="0">
                <a:solidFill>
                  <a:srgbClr val="008000"/>
                </a:solidFill>
                <a:latin typeface="+mn-lt"/>
              </a:rPr>
              <a:t>t</a:t>
            </a:r>
            <a:r>
              <a:rPr lang="en-US" sz="1800" b="1" baseline="-25000" dirty="0" smtClean="0">
                <a:solidFill>
                  <a:srgbClr val="008000"/>
                </a:solidFill>
                <a:latin typeface="+mn-lt"/>
              </a:rPr>
              <a:t>1</a:t>
            </a:r>
            <a:endParaRPr lang="en-US" sz="1800" b="1" baseline="-25000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1200" y="2069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sz="1800" b="1" dirty="0" smtClean="0">
                <a:solidFill>
                  <a:srgbClr val="008000"/>
                </a:solidFill>
                <a:latin typeface="+mn-lt"/>
              </a:rPr>
              <a:t>t</a:t>
            </a:r>
            <a:r>
              <a:rPr lang="en-US" sz="1800" b="1" baseline="-25000" dirty="0" smtClean="0">
                <a:solidFill>
                  <a:srgbClr val="008000"/>
                </a:solidFill>
                <a:latin typeface="+mn-lt"/>
              </a:rPr>
              <a:t>2</a:t>
            </a:r>
            <a:endParaRPr lang="en-US" sz="1800" b="1" baseline="-25000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200400"/>
          </a:xfrm>
        </p:spPr>
        <p:txBody>
          <a:bodyPr/>
          <a:lstStyle/>
          <a:p>
            <a:r>
              <a:rPr lang="en-US" dirty="0" smtClean="0"/>
              <a:t>Experimental Goals</a:t>
            </a:r>
          </a:p>
          <a:p>
            <a:pPr lvl="1"/>
            <a:r>
              <a:rPr lang="en-US" dirty="0" smtClean="0"/>
              <a:t>Explore Conditions when </a:t>
            </a:r>
            <a:r>
              <a:rPr lang="en-US" b="1" dirty="0" smtClean="0"/>
              <a:t>Vertical</a:t>
            </a:r>
            <a:r>
              <a:rPr lang="en-US" b="1" dirty="0" smtClean="0"/>
              <a:t> Size </a:t>
            </a:r>
            <a:r>
              <a:rPr lang="en-US" dirty="0" smtClean="0"/>
              <a:t>of the lead bunch is </a:t>
            </a:r>
            <a:r>
              <a:rPr lang="en-US" dirty="0" smtClean="0"/>
              <a:t>increased – Three sets of experiments: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Vary spacing between Bunches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Bunch </a:t>
            </a:r>
            <a:r>
              <a:rPr lang="en-US" dirty="0" smtClean="0"/>
              <a:t>Trailing the </a:t>
            </a:r>
            <a:r>
              <a:rPr lang="en-US" dirty="0" smtClean="0"/>
              <a:t>train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Precursor </a:t>
            </a:r>
            <a:r>
              <a:rPr lang="en-US" dirty="0" smtClean="0"/>
              <a:t>bunch in front of the </a:t>
            </a:r>
            <a:r>
              <a:rPr lang="en-US" dirty="0" smtClean="0"/>
              <a:t>train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Different train Lengths at fixed train Current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Enlargement </a:t>
            </a:r>
            <a:r>
              <a:rPr lang="en-US" dirty="0" smtClean="0"/>
              <a:t>of Lead Bunch in Trains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CESR Conditions</a:t>
            </a:r>
          </a:p>
          <a:p>
            <a:pPr lvl="1"/>
            <a:r>
              <a:rPr lang="en-US" dirty="0" smtClean="0"/>
              <a:t>2.1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Trains containing 30 or 45 bunches</a:t>
            </a:r>
          </a:p>
          <a:p>
            <a:pPr lvl="1"/>
            <a:r>
              <a:rPr lang="en-US" dirty="0" smtClean="0"/>
              <a:t>3.6x10</a:t>
            </a:r>
            <a:r>
              <a:rPr lang="en-US" baseline="30000" dirty="0" smtClean="0"/>
              <a:t>11</a:t>
            </a:r>
            <a:r>
              <a:rPr lang="en-US" dirty="0" smtClean="0"/>
              <a:t> positrons or electrons in the train  </a:t>
            </a:r>
          </a:p>
          <a:p>
            <a:pPr lvl="1"/>
            <a:r>
              <a:rPr lang="en-US" dirty="0" smtClean="0"/>
              <a:t>Bunch-</a:t>
            </a:r>
            <a:r>
              <a:rPr lang="en-US" dirty="0" err="1" smtClean="0"/>
              <a:t>spacings</a:t>
            </a:r>
            <a:r>
              <a:rPr lang="en-US" dirty="0" smtClean="0"/>
              <a:t>: 4 or 14 ns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Early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490044" y="-76200"/>
            <a:ext cx="9677400" cy="59436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EC in positron trains causes </a:t>
            </a:r>
          </a:p>
          <a:p>
            <a:pPr lvl="2"/>
            <a:r>
              <a:rPr lang="en-US" dirty="0" smtClean="0"/>
              <a:t>Growth of coherent oscillations along the train</a:t>
            </a:r>
          </a:p>
          <a:p>
            <a:pPr lvl="2"/>
            <a:r>
              <a:rPr lang="en-US" dirty="0" smtClean="0"/>
              <a:t>Enlargement of</a:t>
            </a:r>
            <a:r>
              <a:rPr lang="en-US" dirty="0" smtClean="0"/>
              <a:t> vertical </a:t>
            </a:r>
            <a:r>
              <a:rPr lang="en-US" dirty="0" smtClean="0"/>
              <a:t>beam size in later bunches </a:t>
            </a:r>
            <a:r>
              <a:rPr lang="en-US" dirty="0" smtClean="0"/>
              <a:t>in </a:t>
            </a:r>
            <a:r>
              <a:rPr lang="en-US" dirty="0" smtClean="0"/>
              <a:t>trains</a:t>
            </a:r>
          </a:p>
          <a:p>
            <a:pPr lvl="2"/>
            <a:r>
              <a:rPr lang="en-US" dirty="0" smtClean="0"/>
              <a:t>Tune shift from the EC grows in magnitude along the train and then falls ~200 ns after the end of the train</a:t>
            </a:r>
          </a:p>
          <a:p>
            <a:pPr lvl="2"/>
            <a:r>
              <a:rPr lang="en-US" dirty="0" smtClean="0"/>
              <a:t>Tune shift indicates</a:t>
            </a:r>
            <a:r>
              <a:rPr lang="en-US" dirty="0" smtClean="0"/>
              <a:t> EC </a:t>
            </a:r>
            <a:r>
              <a:rPr lang="en-US" dirty="0" smtClean="0"/>
              <a:t>similarly grows and then dissipates as the train passed</a:t>
            </a:r>
          </a:p>
          <a:p>
            <a:pPr lvl="2"/>
            <a:r>
              <a:rPr lang="en-US" dirty="0" smtClean="0"/>
              <a:t>EC buildup in Al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vacuum chamber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smtClean="0"/>
              <a:t>dipoles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– agrees </a:t>
            </a:r>
            <a:r>
              <a:rPr lang="en-US" dirty="0" smtClean="0"/>
              <a:t>with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POSINST </a:t>
            </a:r>
            <a:br>
              <a:rPr lang="en-US" dirty="0" smtClean="0"/>
            </a:br>
            <a:r>
              <a:rPr lang="en-US" dirty="0" smtClean="0"/>
              <a:t>simulations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Earlier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1581" t="2000" r="4743" b="8000"/>
          <a:stretch>
            <a:fillRect/>
          </a:stretch>
        </p:blipFill>
        <p:spPr>
          <a:xfrm>
            <a:off x="3124200" y="3124200"/>
            <a:ext cx="6019800" cy="3429000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70161" y="5341767"/>
            <a:ext cx="2761139" cy="9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  <a:lvl2pPr marL="2193925" indent="-1736725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marL="4387850" indent="-3473450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marL="6583363" indent="-5211763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marL="8777288" indent="-6948488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June 2008 positron data,</a:t>
            </a: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 21 bunch train, 14 ns spacing,</a:t>
            </a: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      0.8x10</a:t>
            </a:r>
            <a:r>
              <a:rPr lang="en-GB" sz="1600" baseline="30000" dirty="0">
                <a:solidFill>
                  <a:srgbClr val="008000"/>
                </a:solidFill>
              </a:rPr>
              <a:t>10</a:t>
            </a:r>
            <a:r>
              <a:rPr lang="en-GB" sz="1600" dirty="0">
                <a:solidFill>
                  <a:srgbClr val="008000"/>
                </a:solidFill>
              </a:rPr>
              <a:t>/bunch</a:t>
            </a: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             </a:t>
            </a:r>
            <a:r>
              <a:rPr lang="en-US" sz="1600" dirty="0">
                <a:solidFill>
                  <a:srgbClr val="008000"/>
                </a:solidFill>
              </a:rPr>
              <a:t>P</a:t>
            </a:r>
            <a:r>
              <a:rPr lang="en-GB" sz="1600" dirty="0" err="1">
                <a:solidFill>
                  <a:srgbClr val="008000"/>
                </a:solidFill>
              </a:rPr>
              <a:t>eak</a:t>
            </a:r>
            <a:r>
              <a:rPr lang="en-GB" sz="1600" dirty="0">
                <a:solidFill>
                  <a:srgbClr val="008000"/>
                </a:solidFill>
              </a:rPr>
              <a:t> SEY </a:t>
            </a:r>
            <a:r>
              <a:rPr lang="en-GB" sz="1600" dirty="0" smtClean="0">
                <a:solidFill>
                  <a:srgbClr val="008000"/>
                </a:solidFill>
              </a:rPr>
              <a:t>scan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54700" y="3962400"/>
            <a:ext cx="2761139" cy="176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  <a:lvl2pPr marL="2193925" indent="-1736725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marL="4387850" indent="-3473450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marL="6583363" indent="-5211763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marL="8777288" indent="-6948488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Vertical Tune Shift</a:t>
            </a: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 smtClean="0">
                <a:solidFill>
                  <a:srgbClr val="0000FF"/>
                </a:solidFill>
              </a:rPr>
              <a:t>Horizontal </a:t>
            </a:r>
            <a:r>
              <a:rPr lang="en-US" sz="1600" dirty="0" smtClean="0">
                <a:solidFill>
                  <a:srgbClr val="0000FF"/>
                </a:solidFill>
              </a:rPr>
              <a:t>Tune Shift</a:t>
            </a:r>
            <a:endParaRPr lang="en-GB" sz="1600" dirty="0" smtClean="0">
              <a:solidFill>
                <a:srgbClr val="0000FF"/>
              </a:solidFill>
            </a:endParaRP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5245100" y="4191000"/>
            <a:ext cx="6096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105400" y="5257800"/>
            <a:ext cx="762000" cy="685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67100" y="4139664"/>
            <a:ext cx="1371600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  <a:lvl2pPr marL="2193925" indent="-1736725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marL="4387850" indent="-3473450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marL="6583363" indent="-5211763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marL="8777288" indent="-6948488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          </a:t>
            </a:r>
            <a:r>
              <a:rPr lang="en-US" sz="1600" b="1" dirty="0" smtClean="0">
                <a:solidFill>
                  <a:srgbClr val="000066"/>
                </a:solidFill>
              </a:rPr>
              <a:t>Train</a:t>
            </a:r>
            <a:endParaRPr lang="en-US" sz="2400" b="1" dirty="0">
              <a:solidFill>
                <a:srgbClr val="000066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3429000" y="4317464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495800" y="4317464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629400" y="4413365"/>
            <a:ext cx="1371600" cy="53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  <a:lvl2pPr marL="2193925" indent="-1736725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marL="4387850" indent="-3473450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marL="6583363" indent="-5211763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marL="8777288" indent="-6948488" algn="l" defTabSz="2193925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8600" kern="12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90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      </a:t>
            </a:r>
            <a:r>
              <a:rPr lang="en-US" sz="1600" b="1" dirty="0" smtClean="0">
                <a:solidFill>
                  <a:srgbClr val="000066"/>
                </a:solidFill>
              </a:rPr>
              <a:t>Witness</a:t>
            </a:r>
            <a:br>
              <a:rPr lang="en-US" sz="1600" b="1" dirty="0" smtClean="0">
                <a:solidFill>
                  <a:srgbClr val="000066"/>
                </a:solidFill>
              </a:rPr>
            </a:br>
            <a:r>
              <a:rPr lang="en-US" sz="1600" b="1" dirty="0" smtClean="0">
                <a:solidFill>
                  <a:srgbClr val="000066"/>
                </a:solidFill>
              </a:rPr>
              <a:t>      Bunches</a:t>
            </a:r>
            <a:endParaRPr lang="en-US" sz="2400" b="1" dirty="0">
              <a:solidFill>
                <a:srgbClr val="000066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5105400" y="5029200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5562600" y="4572000"/>
            <a:ext cx="1295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dirty="0" smtClean="0"/>
              <a:t>Observations</a:t>
            </a:r>
            <a:endParaRPr lang="en-US" dirty="0" smtClean="0"/>
          </a:p>
          <a:p>
            <a:pPr lvl="1"/>
            <a:r>
              <a:rPr lang="en-US" dirty="0" smtClean="0"/>
              <a:t>Surprising Phenomenon</a:t>
            </a:r>
          </a:p>
          <a:p>
            <a:pPr lvl="2"/>
            <a:r>
              <a:rPr lang="en-US" dirty="0" smtClean="0"/>
              <a:t>Observed for positrons and </a:t>
            </a:r>
            <a:r>
              <a:rPr lang="en-US" b="1" dirty="0" smtClean="0"/>
              <a:t>not</a:t>
            </a:r>
            <a:r>
              <a:rPr lang="en-US" dirty="0" smtClean="0"/>
              <a:t> for electrons </a:t>
            </a:r>
            <a:endParaRPr lang="en-US" dirty="0" smtClean="0"/>
          </a:p>
          <a:p>
            <a:pPr lvl="2"/>
            <a:r>
              <a:rPr lang="en-US" dirty="0" smtClean="0"/>
              <a:t>For the </a:t>
            </a:r>
            <a:r>
              <a:rPr lang="en-US" b="1" u="sng" dirty="0" smtClean="0"/>
              <a:t>First </a:t>
            </a:r>
            <a:r>
              <a:rPr lang="en-US" b="1" u="sng" dirty="0" smtClean="0"/>
              <a:t>Bunch &amp; </a:t>
            </a:r>
            <a:r>
              <a:rPr lang="en-US" b="1" u="sng" dirty="0" smtClean="0"/>
              <a:t>possibly the</a:t>
            </a:r>
            <a:r>
              <a:rPr lang="en-US" b="1" u="sng" dirty="0" smtClean="0"/>
              <a:t> Second Bunch </a:t>
            </a:r>
            <a:r>
              <a:rPr lang="en-US" b="1" u="sng" dirty="0" smtClean="0"/>
              <a:t>in the Train</a:t>
            </a:r>
            <a:r>
              <a:rPr lang="en-US" dirty="0" smtClean="0"/>
              <a:t>: Enlargement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its</a:t>
            </a:r>
            <a:r>
              <a:rPr lang="en-US" dirty="0" smtClean="0"/>
              <a:t> </a:t>
            </a:r>
            <a:r>
              <a:rPr lang="en-US" dirty="0" smtClean="0"/>
              <a:t>vertical beam size </a:t>
            </a:r>
            <a:r>
              <a:rPr lang="en-US" dirty="0" smtClean="0"/>
              <a:t>and </a:t>
            </a:r>
            <a:r>
              <a:rPr lang="en-US" dirty="0" smtClean="0"/>
              <a:t>presence of the (</a:t>
            </a:r>
            <a:r>
              <a:rPr lang="en-US" dirty="0" err="1" smtClean="0"/>
              <a:t>m</a:t>
            </a:r>
            <a:r>
              <a:rPr lang="en-US" dirty="0" smtClean="0"/>
              <a:t>=-1) coherent head-tail </a:t>
            </a:r>
            <a:r>
              <a:rPr lang="en-US" dirty="0" smtClean="0"/>
              <a:t>mode.  </a:t>
            </a:r>
            <a:endParaRPr lang="en-US" dirty="0" smtClean="0"/>
          </a:p>
          <a:p>
            <a:pPr lvl="2"/>
            <a:r>
              <a:rPr lang="en-US" dirty="0" smtClean="0"/>
              <a:t>2 </a:t>
            </a:r>
            <a:r>
              <a:rPr lang="en-US" dirty="0" err="1" smtClean="0"/>
              <a:t>μs</a:t>
            </a:r>
            <a:r>
              <a:rPr lang="en-US" dirty="0" smtClean="0"/>
              <a:t> gap between the last bunch in the train &amp; first bunch</a:t>
            </a:r>
          </a:p>
          <a:p>
            <a:pPr lvl="3"/>
            <a:r>
              <a:rPr lang="en-US" dirty="0" smtClean="0"/>
              <a:t>Unlikely dipoles or drifts are trapping the EC for 2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s in CESR.</a:t>
            </a:r>
          </a:p>
          <a:p>
            <a:pPr lvl="3"/>
            <a:r>
              <a:rPr lang="en-US" dirty="0" smtClean="0"/>
              <a:t>RFA measurements and POSINST simulations</a:t>
            </a:r>
            <a:r>
              <a:rPr lang="en-US" dirty="0" smtClean="0"/>
              <a:t> </a:t>
            </a:r>
            <a:r>
              <a:rPr lang="en-US" dirty="0" smtClean="0"/>
              <a:t>hint a</a:t>
            </a:r>
            <a:r>
              <a:rPr lang="en-US" dirty="0" smtClean="0"/>
              <a:t>t </a:t>
            </a:r>
            <a:r>
              <a:rPr lang="en-US" dirty="0" smtClean="0"/>
              <a:t>2 </a:t>
            </a:r>
            <a:r>
              <a:rPr lang="en-US" dirty="0" smtClean="0"/>
              <a:t>possibilities</a:t>
            </a:r>
            <a:r>
              <a:rPr lang="en-US" dirty="0" smtClean="0"/>
              <a:t>:</a:t>
            </a:r>
            <a:r>
              <a:rPr lang="en-US" dirty="0" smtClean="0"/>
              <a:t> Trapped EC in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  <a:r>
              <a:rPr lang="en-US" dirty="0" smtClean="0"/>
              <a:t>and wiggler magnets</a:t>
            </a:r>
          </a:p>
          <a:p>
            <a:pPr lvl="2"/>
            <a:r>
              <a:rPr lang="en-US" dirty="0" smtClean="0"/>
              <a:t>A “precursor” bunch of same charge as other bunches within train and placed 162 ns before train </a:t>
            </a:r>
            <a:r>
              <a:rPr lang="en-US" dirty="0" smtClean="0"/>
              <a:t>will </a:t>
            </a:r>
            <a:r>
              <a:rPr lang="en-US" dirty="0" smtClean="0"/>
              <a:t>completely counteract vertical blowup of first </a:t>
            </a:r>
            <a:r>
              <a:rPr lang="en-US" dirty="0" err="1" smtClean="0"/>
              <a:t>bunch(es</a:t>
            </a:r>
            <a:r>
              <a:rPr lang="en-US" dirty="0" smtClean="0"/>
              <a:t>).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Earlier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dirty="0" smtClean="0"/>
              <a:t>Observations</a:t>
            </a:r>
          </a:p>
          <a:p>
            <a:pPr lvl="1"/>
            <a:r>
              <a:rPr lang="en-US" b="1" dirty="0" smtClean="0"/>
              <a:t>Summarizing:</a:t>
            </a:r>
            <a:r>
              <a:rPr lang="en-US" dirty="0" smtClean="0"/>
              <a:t>  These observations caused us to consider the source of the first bunch </a:t>
            </a:r>
            <a:r>
              <a:rPr lang="en-US" dirty="0" smtClean="0"/>
              <a:t>blowup </a:t>
            </a:r>
            <a:br>
              <a:rPr lang="en-US" dirty="0" smtClean="0"/>
            </a:br>
            <a:r>
              <a:rPr lang="en-US" dirty="0" smtClean="0"/>
              <a:t>for Positrons and NOT Electrons  </a:t>
            </a:r>
            <a:endParaRPr lang="en-US" dirty="0" smtClean="0"/>
          </a:p>
          <a:p>
            <a:pPr lvl="2"/>
            <a:r>
              <a:rPr lang="en-US" dirty="0" smtClean="0"/>
              <a:t>Long-lived EC effect</a:t>
            </a:r>
          </a:p>
          <a:p>
            <a:pPr lvl="2"/>
            <a:r>
              <a:rPr lang="en-US" dirty="0" smtClean="0"/>
              <a:t>Rather than effects such as </a:t>
            </a:r>
          </a:p>
          <a:p>
            <a:pPr lvl="3"/>
            <a:r>
              <a:rPr lang="en-US" dirty="0" smtClean="0"/>
              <a:t>Impedance/wake-fields</a:t>
            </a:r>
          </a:p>
          <a:p>
            <a:pPr lvl="3"/>
            <a:r>
              <a:rPr lang="en-US" dirty="0" smtClean="0"/>
              <a:t>Beam loading </a:t>
            </a:r>
          </a:p>
          <a:p>
            <a:pPr lvl="3"/>
            <a:r>
              <a:rPr lang="en-US" dirty="0" smtClean="0"/>
              <a:t>Malfunction of the bunch-by-bunch beam-stabilizing feedback systems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Earlier </a:t>
            </a: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 Dynamics Instrumentation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Two Sets of Experiments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71500" indent="-571500">
              <a:buFont typeface="+mj-lt"/>
              <a:buAutoNum type="alphaUcPeriod"/>
            </a:pPr>
            <a:r>
              <a:rPr lang="en-US" dirty="0" smtClean="0"/>
              <a:t>Effects Visible with Trains Having Different </a:t>
            </a:r>
            <a:r>
              <a:rPr lang="en-US" dirty="0" err="1" smtClean="0"/>
              <a:t>Spacings</a:t>
            </a:r>
            <a:r>
              <a:rPr lang="en-US" dirty="0" smtClean="0"/>
              <a:t> for the Bunches</a:t>
            </a:r>
          </a:p>
          <a:p>
            <a:pPr marL="571500" indent="-571500">
              <a:buFont typeface="+mj-lt"/>
              <a:buAutoNum type="alphaUcPeriod"/>
            </a:pPr>
            <a:endParaRPr lang="en-US" dirty="0" smtClean="0"/>
          </a:p>
          <a:p>
            <a:pPr marL="571500" indent="-571500">
              <a:buFont typeface="+mj-lt"/>
              <a:buAutoNum type="alphaUcPeriod"/>
            </a:pPr>
            <a:r>
              <a:rPr lang="en-US" dirty="0" smtClean="0"/>
              <a:t>Investigation of the Vertical Enlargement of the First Bunch in the Train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CESR parameters</a:t>
            </a:r>
          </a:p>
          <a:p>
            <a:pPr lvl="1"/>
            <a:r>
              <a:rPr lang="en-US" dirty="0" smtClean="0"/>
              <a:t>2.1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30 bunches each of 1.2x10</a:t>
            </a:r>
            <a:r>
              <a:rPr lang="en-US" baseline="30000" dirty="0" smtClean="0"/>
              <a:t>10</a:t>
            </a:r>
            <a:r>
              <a:rPr lang="en-US" dirty="0" smtClean="0"/>
              <a:t> particles</a:t>
            </a:r>
          </a:p>
          <a:p>
            <a:pPr lvl="1"/>
            <a:r>
              <a:rPr lang="en-US" dirty="0" smtClean="0"/>
              <a:t>Vary following parameters</a:t>
            </a:r>
          </a:p>
          <a:p>
            <a:pPr lvl="2"/>
            <a:r>
              <a:rPr lang="en-US" dirty="0" smtClean="0"/>
              <a:t>V chromaticity </a:t>
            </a:r>
          </a:p>
          <a:p>
            <a:pPr lvl="2"/>
            <a:r>
              <a:rPr lang="en-US" dirty="0" smtClean="0"/>
              <a:t>Spacing between bunches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0" y="0"/>
            <a:ext cx="7086600" cy="533400"/>
          </a:xfrm>
        </p:spPr>
        <p:txBody>
          <a:bodyPr/>
          <a:lstStyle/>
          <a:p>
            <a:r>
              <a:rPr lang="en-US" sz="2400" dirty="0" smtClean="0"/>
              <a:t>Beam </a:t>
            </a:r>
            <a:r>
              <a:rPr lang="en-US" sz="2400" dirty="0" smtClean="0"/>
              <a:t>Configuration for </a:t>
            </a:r>
            <a:r>
              <a:rPr lang="en-US" sz="2400" b="1" dirty="0" smtClean="0"/>
              <a:t>Present </a:t>
            </a:r>
            <a:r>
              <a:rPr lang="en-US" sz="2400" dirty="0" smtClean="0"/>
              <a:t>Observations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these experiments</a:t>
            </a:r>
          </a:p>
          <a:p>
            <a:pPr lvl="1"/>
            <a:r>
              <a:rPr lang="en-US" dirty="0" smtClean="0"/>
              <a:t>Focus on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of first bunch</a:t>
            </a:r>
          </a:p>
          <a:p>
            <a:pPr lvl="1"/>
            <a:r>
              <a:rPr lang="en-US" dirty="0" smtClean="0"/>
              <a:t>Performed different sets of measurements</a:t>
            </a:r>
            <a:r>
              <a:rPr lang="en-US" dirty="0" smtClean="0"/>
              <a:t>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Different spacing of bunches</a:t>
            </a:r>
          </a:p>
          <a:p>
            <a:pPr marL="1828800" lvl="3" indent="-457200"/>
            <a:r>
              <a:rPr lang="en-US" dirty="0" smtClean="0"/>
              <a:t>4, 8, 12, 14, 16, 20, 24, 28, 36, 42 and 56 </a:t>
            </a:r>
            <a:r>
              <a:rPr lang="en-US" dirty="0" err="1" smtClean="0"/>
              <a:t>nsec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Add </a:t>
            </a:r>
            <a:r>
              <a:rPr lang="en-US" b="1" dirty="0" smtClean="0"/>
              <a:t>precursor</a:t>
            </a:r>
            <a:r>
              <a:rPr lang="en-US" dirty="0" smtClean="0"/>
              <a:t> or </a:t>
            </a:r>
            <a:r>
              <a:rPr lang="en-US" b="1" dirty="0" smtClean="0"/>
              <a:t>trailing</a:t>
            </a:r>
            <a:r>
              <a:rPr lang="en-US" dirty="0" smtClean="0"/>
              <a:t> bunch: only took BPM spectra for the first 5 bunches in the train &amp; added </a:t>
            </a:r>
            <a:r>
              <a:rPr lang="en-US" dirty="0" smtClean="0"/>
              <a:t>bunch</a:t>
            </a:r>
          </a:p>
          <a:p>
            <a:pPr marL="1828800" lvl="3" indent="-457200"/>
            <a:r>
              <a:rPr lang="en-US" dirty="0" smtClean="0"/>
              <a:t>4 </a:t>
            </a:r>
            <a:r>
              <a:rPr lang="en-US" dirty="0" err="1" smtClean="0"/>
              <a:t>nsec</a:t>
            </a:r>
            <a:r>
              <a:rPr lang="en-US" dirty="0" smtClean="0"/>
              <a:t>-spaced bunches</a:t>
            </a:r>
          </a:p>
          <a:p>
            <a:pPr marL="1828800" lvl="3" indent="-457200"/>
            <a:r>
              <a:rPr lang="en-US" dirty="0" smtClean="0"/>
              <a:t>8 </a:t>
            </a:r>
            <a:r>
              <a:rPr lang="en-US" dirty="0" err="1" smtClean="0"/>
              <a:t>nsec</a:t>
            </a:r>
            <a:r>
              <a:rPr lang="en-US" dirty="0" smtClean="0"/>
              <a:t>-spaced </a:t>
            </a:r>
            <a:r>
              <a:rPr lang="en-US" dirty="0" smtClean="0"/>
              <a:t>bunches</a:t>
            </a:r>
          </a:p>
          <a:p>
            <a:pPr marL="1828800" lvl="3" indent="-457200"/>
            <a:r>
              <a:rPr lang="en-US" dirty="0" smtClean="0"/>
              <a:t>12 </a:t>
            </a:r>
            <a:r>
              <a:rPr lang="en-US" dirty="0" err="1" smtClean="0"/>
              <a:t>nsec</a:t>
            </a:r>
            <a:r>
              <a:rPr lang="en-US" dirty="0" smtClean="0"/>
              <a:t>-spaced </a:t>
            </a:r>
            <a:r>
              <a:rPr lang="en-US" dirty="0" smtClean="0"/>
              <a:t>bunches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Increased </a:t>
            </a:r>
            <a:r>
              <a:rPr lang="en-US" dirty="0" smtClean="0"/>
              <a:t>the number of bunches within the train, while holding the total beam current constant.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r>
              <a:rPr lang="en-US" dirty="0" smtClean="0"/>
              <a:t>Plans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Vary Spacing Between Bunches in the Train</a:t>
            </a:r>
          </a:p>
          <a:p>
            <a:pPr lvl="1"/>
            <a:r>
              <a:rPr lang="en-US" dirty="0" smtClean="0"/>
              <a:t>Spacing between </a:t>
            </a:r>
            <a:r>
              <a:rPr lang="en-US" dirty="0" smtClean="0"/>
              <a:t>bunches</a:t>
            </a:r>
            <a:r>
              <a:rPr lang="en-US" dirty="0" smtClean="0"/>
              <a:t>:       Vertical Chromaticity</a:t>
            </a:r>
            <a:br>
              <a:rPr lang="en-US" dirty="0" smtClean="0"/>
            </a:br>
            <a:r>
              <a:rPr lang="en-US" sz="2400" dirty="0" smtClean="0">
                <a:solidFill>
                  <a:srgbClr val="008000"/>
                </a:solidFill>
              </a:rPr>
              <a:t>4</a:t>
            </a:r>
            <a:r>
              <a:rPr lang="en-US" sz="2400" dirty="0" smtClean="0">
                <a:solidFill>
                  <a:srgbClr val="008000"/>
                </a:solidFill>
              </a:rPr>
              <a:t>, 8, 12, 14, 16, 20, </a:t>
            </a:r>
            <a:r>
              <a:rPr lang="en-US" sz="2400" dirty="0" smtClean="0">
                <a:solidFill>
                  <a:srgbClr val="008000"/>
                </a:solidFill>
              </a:rPr>
              <a:t>24</a:t>
            </a:r>
            <a:r>
              <a:rPr lang="en-US" sz="2400" dirty="0" smtClean="0">
                <a:solidFill>
                  <a:srgbClr val="008000"/>
                </a:solidFill>
              </a:rPr>
              <a:t> &amp;</a:t>
            </a:r>
            <a:r>
              <a:rPr lang="en-US" sz="2400" dirty="0" smtClean="0">
                <a:solidFill>
                  <a:srgbClr val="008000"/>
                </a:solidFill>
              </a:rPr>
              <a:t> 28 </a:t>
            </a:r>
            <a:r>
              <a:rPr lang="en-US" sz="2400" dirty="0" smtClean="0">
                <a:solidFill>
                  <a:srgbClr val="008000"/>
                </a:solidFill>
              </a:rPr>
              <a:t>ns</a:t>
            </a:r>
            <a:r>
              <a:rPr lang="en-US" sz="2400" dirty="0" smtClean="0">
                <a:solidFill>
                  <a:srgbClr val="008000"/>
                </a:solidFill>
              </a:rPr>
              <a:t>            Low / Medium / High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Bunch in train: 1.2x10</a:t>
            </a:r>
            <a:r>
              <a:rPr lang="en-US" baseline="30000" dirty="0" smtClean="0"/>
              <a:t>10</a:t>
            </a:r>
            <a:endParaRPr lang="en-US" dirty="0" smtClean="0"/>
          </a:p>
          <a:p>
            <a:pPr lvl="1"/>
            <a:r>
              <a:rPr lang="en-US" dirty="0" smtClean="0"/>
              <a:t>General Conclusions</a:t>
            </a:r>
          </a:p>
          <a:p>
            <a:pPr lvl="2"/>
            <a:r>
              <a:rPr lang="en-US" dirty="0" smtClean="0"/>
              <a:t>Enlargement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of first bunch only occurs for </a:t>
            </a:r>
            <a:r>
              <a:rPr lang="en-US" dirty="0" err="1" smtClean="0"/>
              <a:t>spacings</a:t>
            </a:r>
            <a:r>
              <a:rPr lang="en-US" dirty="0" smtClean="0"/>
              <a:t> of 4, 8, 12 and under some circumstance 14 ns.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7" name="Picture 6" descr="RLHApril_ECstudies-4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3759200"/>
            <a:ext cx="4114800" cy="2854960"/>
          </a:xfrm>
          <a:prstGeom prst="rect">
            <a:avLst/>
          </a:prstGeom>
        </p:spPr>
      </p:pic>
      <p:pic>
        <p:nvPicPr>
          <p:cNvPr id="8" name="Picture 7" descr="RLHApril_ECstudies-8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3745937"/>
            <a:ext cx="4114800" cy="285806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85800" y="4800600"/>
            <a:ext cx="457200" cy="1447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029200" y="4953000"/>
            <a:ext cx="457200" cy="1219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81200" y="4019490"/>
            <a:ext cx="990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4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200" y="4038600"/>
            <a:ext cx="990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8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5219700" y="6134100"/>
            <a:ext cx="381000" cy="1524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200" y="635240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  <a:latin typeface="+mn-lt"/>
              </a:rPr>
              <a:t>Precursor Bunch at 162 </a:t>
            </a:r>
            <a:r>
              <a:rPr lang="en-US" sz="1200" b="1" dirty="0" err="1" smtClean="0">
                <a:solidFill>
                  <a:srgbClr val="008000"/>
                </a:solidFill>
                <a:latin typeface="+mn-lt"/>
              </a:rPr>
              <a:t>nsec</a:t>
            </a:r>
            <a:endParaRPr lang="en-US" sz="1200" b="1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Vary Spacing Between Bunches in the Train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9" name="Picture 8" descr="RLHApril_ECstudies-12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" y="990600"/>
            <a:ext cx="4114800" cy="2931242"/>
          </a:xfrm>
          <a:prstGeom prst="rect">
            <a:avLst/>
          </a:prstGeom>
        </p:spPr>
      </p:pic>
      <p:pic>
        <p:nvPicPr>
          <p:cNvPr id="10" name="Picture 9" descr="RLHApril_ECstudies-14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00600" y="1030628"/>
            <a:ext cx="4114800" cy="2855572"/>
          </a:xfrm>
          <a:prstGeom prst="rect">
            <a:avLst/>
          </a:prstGeom>
        </p:spPr>
      </p:pic>
      <p:pic>
        <p:nvPicPr>
          <p:cNvPr id="11" name="Picture 10" descr="RLHApril_ECstudies-16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04800" y="3733800"/>
            <a:ext cx="4114800" cy="2856390"/>
          </a:xfrm>
          <a:prstGeom prst="rect">
            <a:avLst/>
          </a:prstGeom>
        </p:spPr>
      </p:pic>
      <p:grpSp>
        <p:nvGrpSpPr>
          <p:cNvPr id="7" name="Group 13"/>
          <p:cNvGrpSpPr/>
          <p:nvPr/>
        </p:nvGrpSpPr>
        <p:grpSpPr>
          <a:xfrm>
            <a:off x="4673600" y="3733800"/>
            <a:ext cx="4267200" cy="2819400"/>
            <a:chOff x="4800600" y="3657600"/>
            <a:chExt cx="4267200" cy="2819400"/>
          </a:xfrm>
        </p:grpSpPr>
        <p:pic>
          <p:nvPicPr>
            <p:cNvPr id="12" name="Picture 11" descr="RLHApril_ECstudies-20ns_Sigma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4953000" y="3657600"/>
              <a:ext cx="4114800" cy="280820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4800600" y="6324600"/>
              <a:ext cx="9144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762000" y="52578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62000" y="25146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79696" y="25146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301592" y="51816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002660" y="4019490"/>
            <a:ext cx="1143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16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9400" y="1316855"/>
            <a:ext cx="1143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14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1306349"/>
            <a:ext cx="1143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12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3995247"/>
            <a:ext cx="1219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20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6200000" flipV="1">
            <a:off x="903451" y="3363749"/>
            <a:ext cx="250498" cy="2286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76200" y="3554899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  <a:latin typeface="+mn-lt"/>
              </a:rPr>
              <a:t>Precursor Bunch at 162 </a:t>
            </a:r>
            <a:r>
              <a:rPr lang="en-US" sz="1200" b="1" dirty="0" err="1" smtClean="0">
                <a:solidFill>
                  <a:srgbClr val="008000"/>
                </a:solidFill>
                <a:latin typeface="+mn-lt"/>
              </a:rPr>
              <a:t>nsec</a:t>
            </a:r>
            <a:endParaRPr lang="en-US" sz="1200" b="1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Vary Spacing Between Bunches in the Train</a:t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b="1" i="1" dirty="0" smtClean="0"/>
          </a:p>
          <a:p>
            <a:endParaRPr lang="en-US" b="1" i="1" dirty="0" smtClean="0"/>
          </a:p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sz="2000" dirty="0" smtClean="0"/>
              <a:t>(</a:t>
            </a:r>
            <a:r>
              <a:rPr lang="en-US" sz="2000" dirty="0" smtClean="0"/>
              <a:t>All above </a:t>
            </a:r>
            <a:r>
              <a:rPr lang="en-US" sz="2000" dirty="0" smtClean="0"/>
              <a:t>plots are shown for three different value of Vertical Chromaticity)</a:t>
            </a: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4" name="Picture 13" descr="RLHApril_ECstudies-24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4300" y="1178978"/>
            <a:ext cx="4114800" cy="2815389"/>
          </a:xfrm>
          <a:prstGeom prst="rect">
            <a:avLst/>
          </a:prstGeom>
        </p:spPr>
      </p:pic>
      <p:pic>
        <p:nvPicPr>
          <p:cNvPr id="15" name="Picture 14" descr="RLHApril_ECstudies-28ns_Sig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10100" y="1178978"/>
            <a:ext cx="4114800" cy="285962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029200" y="26670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2956" y="2612255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81200" y="1447800"/>
            <a:ext cx="1219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24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1447800"/>
            <a:ext cx="1219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28 </a:t>
            </a:r>
            <a:r>
              <a:rPr lang="en-US" sz="2000" b="1" dirty="0" err="1" smtClean="0">
                <a:latin typeface="+mn-lt"/>
              </a:rPr>
              <a:t>nsec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</a:p>
          <a:p>
            <a:pPr lvl="1"/>
            <a:r>
              <a:rPr lang="en-US" dirty="0" smtClean="0"/>
              <a:t>30 bunch-long, 4</a:t>
            </a:r>
            <a:r>
              <a:rPr lang="en-US" dirty="0" smtClean="0"/>
              <a:t> ns-</a:t>
            </a:r>
            <a:r>
              <a:rPr lang="en-US" dirty="0" smtClean="0"/>
              <a:t>spacing of bunches (</a:t>
            </a:r>
            <a:r>
              <a:rPr lang="en-US" dirty="0" smtClean="0"/>
              <a:t>1.2x10</a:t>
            </a:r>
            <a:r>
              <a:rPr lang="en-US" baseline="30000" dirty="0" smtClean="0"/>
              <a:t>10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Add single</a:t>
            </a:r>
            <a:r>
              <a:rPr lang="en-US" dirty="0" smtClean="0"/>
              <a:t> trailing bunch </a:t>
            </a:r>
            <a:r>
              <a:rPr lang="en-US" dirty="0" smtClean="0">
                <a:solidFill>
                  <a:srgbClr val="0000FF"/>
                </a:solidFill>
              </a:rPr>
              <a:t>delayed</a:t>
            </a:r>
            <a:r>
              <a:rPr lang="en-US" dirty="0" smtClean="0"/>
              <a:t> from end of train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2089804"/>
          <a:ext cx="8839200" cy="44856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05000"/>
                <a:gridCol w="1630680"/>
                <a:gridCol w="1767840"/>
                <a:gridCol w="1767840"/>
                <a:gridCol w="17678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Delay from End of Train</a:t>
                      </a:r>
                    </a:p>
                    <a:p>
                      <a:pPr algn="ctr"/>
                      <a:r>
                        <a:rPr lang="en-US" sz="1600" dirty="0" smtClean="0"/>
                        <a:t>(in </a:t>
                      </a:r>
                      <a:r>
                        <a:rPr lang="en-US" sz="1600" dirty="0" err="1" smtClean="0"/>
                        <a:t>nsec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Number of Particles in</a:t>
                      </a:r>
                      <a:r>
                        <a:rPr lang="en-US" sz="1600" baseline="0" dirty="0" smtClean="0"/>
                        <a:t/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Added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Relative Magnitude of 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aseline="-25000" dirty="0" err="1" smtClean="0"/>
                        <a:t>V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First Bunch</a:t>
                      </a:r>
                      <a:endParaRPr lang="en-US" sz="16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Relative Amplitude of  Fv-Fs HT Mode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First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Relative Magnitude of 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aseline="-25000" dirty="0" err="1" smtClean="0"/>
                        <a:t>V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Added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16-28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36-240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</a:t>
                      </a:r>
                      <a:r>
                        <a:rPr lang="en-US" sz="1600" dirty="0" smtClean="0"/>
                        <a:t>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Less Large to 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Approx. 32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Sometimes 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Sometimes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Between 1.6x10</a:t>
                      </a:r>
                      <a:r>
                        <a:rPr lang="en-US" sz="1600" baseline="30000" dirty="0" smtClean="0"/>
                        <a:t>10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dirty="0" smtClean="0"/>
                        <a:t>2.4x10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Becomes 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Not Enlarged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Becomes 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Not Enlarged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Between 8.0x10</a:t>
                      </a:r>
                      <a:r>
                        <a:rPr lang="en-US" sz="1600" baseline="30000" dirty="0" smtClean="0"/>
                        <a:t>9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dirty="0" smtClean="0"/>
                        <a:t>4.0x10</a:t>
                      </a:r>
                      <a:r>
                        <a:rPr lang="en-US" sz="1600" baseline="30000" dirty="0" smtClean="0"/>
                        <a:t>9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Becomes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Becomes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</a:p>
          <a:p>
            <a:pPr lvl="1"/>
            <a:r>
              <a:rPr lang="en-US" dirty="0" smtClean="0"/>
              <a:t>4</a:t>
            </a:r>
            <a:r>
              <a:rPr lang="en-US" dirty="0" smtClean="0"/>
              <a:t> ns-spaced bunches in </a:t>
            </a:r>
            <a:r>
              <a:rPr lang="en-US" dirty="0" smtClean="0"/>
              <a:t>train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       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for 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ach </a:t>
            </a:r>
            <a:r>
              <a:rPr lang="en-US" sz="2000" dirty="0" smtClean="0">
                <a:solidFill>
                  <a:srgbClr val="FF0000"/>
                </a:solidFill>
              </a:rPr>
              <a:t>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Picture 6" descr="TrailingBunch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4794"/>
              <a:stretch>
                <a:fillRect/>
              </a:stretch>
            </p:blipFill>
          </mc:Choice>
          <mc:Fallback>
            <p:blipFill>
              <a:blip r:embed="rId3"/>
              <a:srcRect t="4794"/>
              <a:stretch>
                <a:fillRect/>
              </a:stretch>
            </p:blipFill>
          </mc:Fallback>
        </mc:AlternateContent>
        <p:spPr>
          <a:xfrm>
            <a:off x="0" y="2108200"/>
            <a:ext cx="9144000" cy="449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1400" y="5922546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40" rIns="91440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Calibri"/>
                <a:cs typeface="Calibri"/>
              </a:rPr>
              <a:t>Trailing Bunch</a:t>
            </a:r>
            <a:endParaRPr lang="en-US" sz="18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762000" y="3733800"/>
            <a:ext cx="381000" cy="1447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</a:p>
          <a:p>
            <a:pPr lvl="1"/>
            <a:r>
              <a:rPr lang="en-US" sz="2400" dirty="0" smtClean="0"/>
              <a:t>4</a:t>
            </a:r>
            <a:r>
              <a:rPr lang="en-US" sz="2400" dirty="0" smtClean="0"/>
              <a:t> ns-spaced bunches in </a:t>
            </a:r>
            <a:r>
              <a:rPr lang="en-US" sz="2400" dirty="0" smtClean="0"/>
              <a:t>train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err="1" smtClean="0"/>
              <a:t>aabs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endParaRPr lang="en-US" sz="2000" b="1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First Bunch has </a:t>
            </a:r>
            <a:r>
              <a:rPr lang="en-US" sz="2000" dirty="0" smtClean="0">
                <a:solidFill>
                  <a:srgbClr val="FF0000"/>
                </a:solidFill>
              </a:rPr>
              <a:t>Fv-Fs </a:t>
            </a:r>
            <a:r>
              <a:rPr lang="en-US" sz="2000" dirty="0" smtClean="0">
                <a:solidFill>
                  <a:srgbClr val="0000FF"/>
                </a:solidFill>
              </a:rPr>
              <a:t>Head-Tail Coherent Oscillations, which decrease as the delay of Trailing Bunch increases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This correlates with enlargement of </a:t>
            </a:r>
            <a:r>
              <a:rPr lang="en-US" sz="2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V</a:t>
            </a:r>
            <a:r>
              <a:rPr lang="en-US" sz="2000" dirty="0" smtClean="0">
                <a:solidFill>
                  <a:srgbClr val="0000FF"/>
                </a:solidFill>
              </a:rPr>
              <a:t> for First Bunch 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533400"/>
          </a:xfrm>
        </p:spPr>
        <p:txBody>
          <a:bodyPr/>
          <a:lstStyle/>
          <a:p>
            <a:r>
              <a:rPr lang="en-US" sz="2400" dirty="0" smtClean="0"/>
              <a:t>Observations of Amplitude of Head-Tail Modes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1422400"/>
            <a:ext cx="9144000" cy="4216400"/>
            <a:chOff x="0" y="2000647"/>
            <a:chExt cx="9144000" cy="4216400"/>
          </a:xfrm>
        </p:grpSpPr>
        <p:grpSp>
          <p:nvGrpSpPr>
            <p:cNvPr id="7" name="Group 9"/>
            <p:cNvGrpSpPr/>
            <p:nvPr/>
          </p:nvGrpSpPr>
          <p:grpSpPr>
            <a:xfrm>
              <a:off x="0" y="2177425"/>
              <a:ext cx="9144000" cy="4039622"/>
              <a:chOff x="0" y="1796425"/>
              <a:chExt cx="9144000" cy="4039622"/>
            </a:xfrm>
          </p:grpSpPr>
          <p:pic>
            <p:nvPicPr>
              <p:cNvPr id="8" name="Picture 7" descr="TrailingBunch-HT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rcRect b="6046"/>
                  <a:stretch>
                    <a:fillRect/>
                  </a:stretch>
                </p:blipFill>
              </mc:Choice>
              <mc:Fallback>
                <p:blipFill>
                  <a:blip r:embed="rId3"/>
                  <a:srcRect b="6046"/>
                  <a:stretch>
                    <a:fillRect/>
                  </a:stretch>
                </p:blipFill>
              </mc:Fallback>
            </mc:AlternateContent>
            <p:spPr>
              <a:xfrm>
                <a:off x="0" y="1796425"/>
                <a:ext cx="9144000" cy="4039622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0" y="5360313"/>
                <a:ext cx="1371600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0000"/>
                    </a:solidFill>
                    <a:latin typeface="Calibri"/>
                    <a:cs typeface="Calibri"/>
                  </a:rPr>
                  <a:t>Bunch 1 with No Trailing Bunch</a:t>
                </a:r>
                <a:endParaRPr lang="en-US" sz="1400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410200" y="4508956"/>
              <a:ext cx="13716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Trailing </a:t>
              </a:r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Bunch</a:t>
              </a:r>
              <a:endParaRPr lang="en-US" sz="14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400" y="2000647"/>
              <a:ext cx="8839200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2"/>
                  </a:solidFill>
                  <a:latin typeface="Calibri"/>
                  <a:cs typeface="Calibri"/>
                </a:rPr>
                <a:t>Relative Amplitudes o</a:t>
              </a:r>
              <a:r>
                <a:rPr lang="en-US" sz="2000" dirty="0" smtClean="0">
                  <a:solidFill>
                    <a:schemeClr val="bg2"/>
                  </a:solidFill>
                  <a:latin typeface="Calibri"/>
                  <a:cs typeface="Calibri"/>
                </a:rPr>
                <a:t>f Head-Tail Modes (</a:t>
              </a:r>
              <a:r>
                <a:rPr lang="en-US" sz="2000" dirty="0" smtClean="0">
                  <a:solidFill>
                    <a:srgbClr val="FF0000"/>
                  </a:solidFill>
                  <a:latin typeface="Calibri"/>
                  <a:cs typeface="Calibri"/>
                </a:rPr>
                <a:t>Fv – Fs</a:t>
              </a:r>
              <a:r>
                <a:rPr lang="en-US" sz="2000" dirty="0" smtClean="0">
                  <a:solidFill>
                    <a:srgbClr val="808080"/>
                  </a:solidFill>
                  <a:latin typeface="Calibri"/>
                  <a:cs typeface="Calibri"/>
                </a:rPr>
                <a:t>) &amp; (</a:t>
              </a:r>
              <a:r>
                <a:rPr lang="en-US" sz="2000" dirty="0" smtClean="0">
                  <a:solidFill>
                    <a:srgbClr val="0000FF"/>
                  </a:solidFill>
                  <a:latin typeface="Calibri"/>
                  <a:cs typeface="Calibri"/>
                </a:rPr>
                <a:t>Fv + Fs</a:t>
              </a:r>
              <a:r>
                <a:rPr lang="en-US" sz="2000" dirty="0" smtClean="0">
                  <a:solidFill>
                    <a:srgbClr val="808080"/>
                  </a:solidFill>
                  <a:latin typeface="Calibri"/>
                  <a:cs typeface="Calibri"/>
                </a:rPr>
                <a:t>) for </a:t>
              </a:r>
              <a:r>
                <a:rPr lang="en-US" sz="20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First Bunch</a:t>
              </a:r>
              <a:r>
                <a:rPr lang="en-US" sz="2000" dirty="0" smtClean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en-US" sz="2000" dirty="0" smtClean="0">
                  <a:solidFill>
                    <a:srgbClr val="808080"/>
                  </a:solidFill>
                  <a:latin typeface="Calibri"/>
                  <a:cs typeface="Calibri"/>
                </a:rPr>
                <a:t>in Train, </a:t>
              </a:r>
              <a:r>
                <a:rPr lang="en-US" sz="20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Plotted at the Location of the Trailing Bunch</a:t>
              </a:r>
              <a:endParaRPr lang="en-US" sz="2000" b="1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Precursor Bunch</a:t>
            </a:r>
          </a:p>
          <a:p>
            <a:pPr lvl="1"/>
            <a:r>
              <a:rPr lang="en-US" dirty="0" smtClean="0"/>
              <a:t>8 ns- or 12 ns-spaced bunches</a:t>
            </a:r>
            <a:r>
              <a:rPr lang="en-US" dirty="0" smtClean="0"/>
              <a:t> (1.2x10</a:t>
            </a:r>
            <a:r>
              <a:rPr lang="en-US" baseline="30000" dirty="0" smtClean="0"/>
              <a:t>10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Add single</a:t>
            </a:r>
            <a:r>
              <a:rPr lang="en-US" dirty="0" smtClean="0"/>
              <a:t> trailing bunch </a:t>
            </a:r>
            <a:r>
              <a:rPr lang="en-US" dirty="0" smtClean="0"/>
              <a:t>of 1.2x10</a:t>
            </a:r>
            <a:r>
              <a:rPr lang="en-US" baseline="30000" dirty="0" smtClean="0"/>
              <a:t>10</a:t>
            </a:r>
            <a:r>
              <a:rPr lang="en-US" dirty="0" smtClean="0"/>
              <a:t> .</a:t>
            </a:r>
          </a:p>
          <a:p>
            <a:pPr lvl="1"/>
            <a:r>
              <a:rPr lang="en-US" dirty="0" smtClean="0"/>
              <a:t>Trailing bunch:</a:t>
            </a:r>
            <a:r>
              <a:rPr lang="en-US" dirty="0" smtClean="0"/>
              <a:t> transition for affecting lead bunch is around </a:t>
            </a:r>
            <a:r>
              <a:rPr lang="en-US" dirty="0" smtClean="0">
                <a:solidFill>
                  <a:srgbClr val="0000FF"/>
                </a:solidFill>
              </a:rPr>
              <a:t>20-24 </a:t>
            </a:r>
            <a:r>
              <a:rPr lang="en-US" dirty="0" err="1" smtClean="0">
                <a:solidFill>
                  <a:srgbClr val="0000FF"/>
                </a:solidFill>
              </a:rPr>
              <a:t>nsec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3007014"/>
          <a:ext cx="8839200" cy="35356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05000"/>
                <a:gridCol w="1630680"/>
                <a:gridCol w="1767840"/>
                <a:gridCol w="1767840"/>
                <a:gridCol w="17678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Delay from End of Train</a:t>
                      </a:r>
                    </a:p>
                    <a:p>
                      <a:pPr algn="ctr"/>
                      <a:r>
                        <a:rPr lang="en-US" sz="1600" dirty="0" smtClean="0"/>
                        <a:t>(in </a:t>
                      </a:r>
                      <a:r>
                        <a:rPr lang="en-US" sz="1600" dirty="0" err="1" smtClean="0"/>
                        <a:t>nsec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Number of Particles in</a:t>
                      </a:r>
                      <a:r>
                        <a:rPr lang="en-US" sz="1600" baseline="0" dirty="0" smtClean="0"/>
                        <a:t/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Added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Relative Magnitude of 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aseline="-25000" dirty="0" err="1" smtClean="0"/>
                        <a:t>V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First Bunch</a:t>
                      </a:r>
                      <a:endParaRPr lang="en-US" sz="16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Relative Amplitude of  Fv-Fs HT Mode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First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Relative Magnitude of </a:t>
                      </a:r>
                      <a:r>
                        <a:rPr lang="en-US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aseline="-25000" dirty="0" err="1" smtClean="0"/>
                        <a:t>V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baseline="0" dirty="0" smtClean="0"/>
                        <a:t>for 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Added Bunch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nsec</a:t>
                      </a:r>
                      <a:r>
                        <a:rPr lang="en-US" sz="1600" b="1" baseline="0" dirty="0" smtClean="0"/>
                        <a:t> Spaced Bunches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30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12-20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Less 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24-36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Less </a:t>
                      </a:r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/>
                        <a:t>12 </a:t>
                      </a:r>
                      <a:r>
                        <a:rPr lang="en-US" sz="1600" b="1" baseline="0" dirty="0" err="1" smtClean="0"/>
                        <a:t>nsec</a:t>
                      </a:r>
                      <a:r>
                        <a:rPr lang="en-US" sz="1600" b="1" baseline="0" dirty="0" smtClean="0"/>
                        <a:t> Spaced Bunches</a:t>
                      </a:r>
                      <a:endParaRPr lang="en-US" sz="16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30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12-20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Less Large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Barely</a:t>
                      </a:r>
                      <a:r>
                        <a:rPr lang="en-US" sz="1600" baseline="0" dirty="0" smtClean="0"/>
                        <a:t> Enl</a:t>
                      </a:r>
                      <a:r>
                        <a:rPr lang="en-US" sz="1600" dirty="0" smtClean="0"/>
                        <a:t>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</a:t>
                      </a:r>
                      <a:r>
                        <a:rPr lang="en-US" sz="1600" dirty="0" smtClean="0"/>
                        <a:t>-28 </a:t>
                      </a:r>
                      <a:r>
                        <a:rPr lang="en-US" sz="1600" dirty="0" err="1" smtClean="0"/>
                        <a:t>nsec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1.2x10</a:t>
                      </a:r>
                      <a:r>
                        <a:rPr lang="en-US" sz="1600" baseline="300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 Enlarged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Less </a:t>
                      </a:r>
                      <a:r>
                        <a:rPr lang="en-US" sz="1600" dirty="0" smtClean="0"/>
                        <a:t>Large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  <a:endParaRPr lang="en-US" b="1" i="1" dirty="0" smtClean="0"/>
          </a:p>
          <a:p>
            <a:pPr lvl="1"/>
            <a:r>
              <a:rPr lang="en-US" dirty="0" smtClean="0"/>
              <a:t>8</a:t>
            </a:r>
            <a:r>
              <a:rPr lang="en-US" dirty="0" smtClean="0"/>
              <a:t> </a:t>
            </a:r>
            <a:r>
              <a:rPr lang="en-US" dirty="0" smtClean="0"/>
              <a:t>ns-spaced bunches in </a:t>
            </a:r>
            <a:r>
              <a:rPr lang="en-US" dirty="0" smtClean="0"/>
              <a:t>train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       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for 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ach </a:t>
            </a:r>
            <a:r>
              <a:rPr lang="en-US" sz="2000" dirty="0" smtClean="0">
                <a:solidFill>
                  <a:srgbClr val="FF0000"/>
                </a:solidFill>
              </a:rPr>
              <a:t>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1400" y="5922546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40" rIns="91440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Calibri"/>
                <a:cs typeface="Calibri"/>
              </a:rPr>
              <a:t>Trailing Bunch</a:t>
            </a:r>
            <a:endParaRPr lang="en-US" sz="18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4800" y="2134043"/>
            <a:ext cx="8229600" cy="4435177"/>
            <a:chOff x="304800" y="1889423"/>
            <a:chExt cx="8229600" cy="4435177"/>
          </a:xfrm>
        </p:grpSpPr>
        <p:pic>
          <p:nvPicPr>
            <p:cNvPr id="10" name="Picture 9" descr="TrailingBunch2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 t="6430"/>
                <a:stretch>
                  <a:fillRect/>
                </a:stretch>
              </p:blipFill>
            </mc:Choice>
            <mc:Fallback>
              <p:blipFill>
                <a:blip r:embed="rId3"/>
                <a:srcRect t="6430"/>
                <a:stretch>
                  <a:fillRect/>
                </a:stretch>
              </p:blipFill>
            </mc:Fallback>
          </mc:AlternateContent>
          <p:spPr>
            <a:xfrm>
              <a:off x="304800" y="1889423"/>
              <a:ext cx="8229600" cy="443517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232400" y="5257800"/>
              <a:ext cx="9144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Calibri"/>
                  <a:cs typeface="Calibri"/>
                </a:rPr>
                <a:t>Trailing Bunch</a:t>
              </a:r>
              <a:endParaRPr lang="en-US" sz="12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95800" y="5740400"/>
              <a:ext cx="1524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rIns="91440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alibri"/>
                  <a:cs typeface="Calibri"/>
                </a:rPr>
                <a:t>Trailing Bunch</a:t>
              </a:r>
              <a:endParaRPr lang="en-US" sz="16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1066800" y="39624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457200" y="76200"/>
            <a:ext cx="9144000" cy="67056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>
              <a:defRPr/>
            </a:pPr>
            <a:r>
              <a:rPr lang="en-US" sz="2400" dirty="0" smtClean="0"/>
              <a:t>Position spectrum of individual </a:t>
            </a:r>
            <a:br>
              <a:rPr lang="en-US" sz="2400" dirty="0" smtClean="0"/>
            </a:br>
            <a:r>
              <a:rPr lang="en-US" sz="2400" dirty="0" smtClean="0"/>
              <a:t>bunches within train</a:t>
            </a:r>
          </a:p>
          <a:p>
            <a:pPr lvl="2">
              <a:defRPr/>
            </a:pPr>
            <a:r>
              <a:rPr lang="en-US" sz="2000" dirty="0" smtClean="0"/>
              <a:t>Single button of a BPM</a:t>
            </a:r>
          </a:p>
          <a:p>
            <a:pPr lvl="2">
              <a:defRPr/>
            </a:pPr>
            <a:r>
              <a:rPr lang="en-US" sz="2000" dirty="0" smtClean="0"/>
              <a:t>Gate the signal to accept </a:t>
            </a:r>
            <a:br>
              <a:rPr lang="en-US" sz="2000" dirty="0" smtClean="0"/>
            </a:br>
            <a:r>
              <a:rPr lang="en-US" sz="2000" dirty="0" smtClean="0"/>
              <a:t>only 1 bunch </a:t>
            </a:r>
          </a:p>
          <a:p>
            <a:pPr lvl="2">
              <a:defRPr/>
            </a:pPr>
            <a:r>
              <a:rPr lang="en-US" sz="2000" dirty="0" smtClean="0"/>
              <a:t>Send to</a:t>
            </a:r>
            <a:r>
              <a:rPr lang="en-US" sz="2000" dirty="0" smtClean="0"/>
              <a:t> spectrum analyzer &amp; detect:</a:t>
            </a:r>
            <a:endParaRPr lang="en-US" sz="2000" dirty="0" smtClean="0"/>
          </a:p>
          <a:p>
            <a:pPr lvl="3">
              <a:defRPr/>
            </a:pPr>
            <a:r>
              <a:rPr lang="en-US" sz="1800" dirty="0" smtClean="0"/>
              <a:t>H &amp; V dipole (</a:t>
            </a:r>
            <a:r>
              <a:rPr lang="en-US" sz="1800" dirty="0" err="1" smtClean="0"/>
              <a:t>m</a:t>
            </a:r>
            <a:r>
              <a:rPr lang="en-US" sz="1800" dirty="0" smtClean="0"/>
              <a:t>=0) </a:t>
            </a:r>
            <a:r>
              <a:rPr lang="en-US" sz="1800" dirty="0" err="1" smtClean="0"/>
              <a:t>betatron</a:t>
            </a: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800" dirty="0" smtClean="0"/>
              <a:t>modes at frequencies </a:t>
            </a:r>
            <a:r>
              <a:rPr lang="en-US" sz="1800" dirty="0" err="1" smtClean="0"/>
              <a:t>F</a:t>
            </a:r>
            <a:r>
              <a:rPr lang="en-US" sz="1800" baseline="-25000" dirty="0" err="1" smtClean="0"/>
              <a:t>h</a:t>
            </a:r>
            <a:r>
              <a:rPr lang="en-US" sz="1800" dirty="0" smtClean="0"/>
              <a:t> and F</a:t>
            </a:r>
            <a:r>
              <a:rPr lang="en-US" sz="1800" baseline="-25000" dirty="0" smtClean="0"/>
              <a:t>v</a:t>
            </a:r>
            <a:endParaRPr lang="en-US" sz="1800" dirty="0" smtClean="0"/>
          </a:p>
          <a:p>
            <a:pPr lvl="3">
              <a:defRPr/>
            </a:pPr>
            <a:r>
              <a:rPr lang="en-US" sz="1800" dirty="0" err="1" smtClean="0"/>
              <a:t>Vert</a:t>
            </a:r>
            <a:r>
              <a:rPr lang="en-US" sz="1800" dirty="0" smtClean="0"/>
              <a:t> head-tail  (</a:t>
            </a:r>
            <a:r>
              <a:rPr lang="en-US" sz="1800" dirty="0" err="1" smtClean="0"/>
              <a:t>m</a:t>
            </a:r>
            <a:r>
              <a:rPr lang="en-US" sz="1800" dirty="0" smtClean="0"/>
              <a:t>=±1) lines at </a:t>
            </a:r>
            <a:r>
              <a:rPr lang="en-US" sz="1800" dirty="0" err="1" smtClean="0"/>
              <a:t>F</a:t>
            </a:r>
            <a:r>
              <a:rPr lang="en-US" sz="1800" baseline="-25000" dirty="0" err="1" smtClean="0"/>
              <a:t>v</a:t>
            </a:r>
            <a:r>
              <a:rPr lang="en-US" sz="1800" dirty="0" err="1" smtClean="0"/>
              <a:t>±F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   (F</a:t>
            </a:r>
            <a:r>
              <a:rPr lang="en-US" sz="1800" baseline="-25000" dirty="0" smtClean="0"/>
              <a:t>s</a:t>
            </a:r>
            <a:r>
              <a:rPr lang="en-US" sz="1800" dirty="0" smtClean="0"/>
              <a:t> is the synchrotron tune) </a:t>
            </a:r>
          </a:p>
          <a:p>
            <a:pPr lvl="3">
              <a:defRPr/>
            </a:pPr>
            <a:r>
              <a:rPr lang="en-US" sz="1800" dirty="0" err="1" smtClean="0"/>
              <a:t>Horz</a:t>
            </a:r>
            <a:r>
              <a:rPr lang="en-US" sz="1800" dirty="0" smtClean="0"/>
              <a:t> head-tail modes (</a:t>
            </a:r>
            <a:r>
              <a:rPr lang="en-US" sz="1800" dirty="0" err="1" smtClean="0"/>
              <a:t>m</a:t>
            </a:r>
            <a:r>
              <a:rPr lang="en-US" sz="1800" dirty="0" smtClean="0"/>
              <a:t>=±1) lines </a:t>
            </a:r>
            <a:br>
              <a:rPr lang="en-US" sz="1800" dirty="0" smtClean="0"/>
            </a:br>
            <a:r>
              <a:rPr lang="en-US" sz="1800" dirty="0" smtClean="0"/>
              <a:t>     at </a:t>
            </a:r>
            <a:r>
              <a:rPr lang="en-US" sz="1800" dirty="0" err="1" smtClean="0"/>
              <a:t>F</a:t>
            </a:r>
            <a:r>
              <a:rPr lang="en-US" sz="1800" baseline="-25000" dirty="0" err="1" smtClean="0"/>
              <a:t>h</a:t>
            </a:r>
            <a:r>
              <a:rPr lang="en-US" sz="1800" dirty="0" err="1" smtClean="0"/>
              <a:t>±F</a:t>
            </a:r>
            <a:r>
              <a:rPr lang="en-US" sz="1800" baseline="-25000" dirty="0" err="1" smtClean="0"/>
              <a:t>s</a:t>
            </a:r>
            <a:r>
              <a:rPr lang="en-US" sz="1800" dirty="0" smtClean="0"/>
              <a:t>   </a:t>
            </a:r>
          </a:p>
          <a:p>
            <a:pPr lvl="1">
              <a:defRPr/>
            </a:pPr>
            <a:r>
              <a:rPr lang="en-US" sz="2400" dirty="0" smtClean="0"/>
              <a:t>X-ray beam size monitors 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xBSMs</a:t>
            </a:r>
            <a:r>
              <a:rPr lang="en-US" sz="2400" dirty="0" smtClean="0"/>
              <a:t>) for </a:t>
            </a:r>
            <a:r>
              <a:rPr lang="en-US" sz="2400" dirty="0" err="1" smtClean="0"/>
              <a:t>e+/e</a:t>
            </a:r>
            <a:r>
              <a:rPr lang="en-US" sz="2400" dirty="0" smtClean="0"/>
              <a:t>- beams</a:t>
            </a:r>
          </a:p>
          <a:p>
            <a:pPr lvl="2">
              <a:defRPr/>
            </a:pPr>
            <a:r>
              <a:rPr lang="en-US" sz="2000" dirty="0" smtClean="0"/>
              <a:t>Linear, </a:t>
            </a:r>
            <a:r>
              <a:rPr lang="en-US" sz="2000" dirty="0" err="1" smtClean="0"/>
              <a:t>Vert</a:t>
            </a:r>
            <a:r>
              <a:rPr lang="en-US" sz="2000" dirty="0" smtClean="0"/>
              <a:t> 32-pixel arrays: </a:t>
            </a:r>
            <a:br>
              <a:rPr lang="en-US" sz="2000" dirty="0" smtClean="0"/>
            </a:br>
            <a:r>
              <a:rPr lang="en-US" sz="2000" dirty="0" smtClean="0"/>
              <a:t>bunch-by-bunch &amp; turn-by-turn</a:t>
            </a:r>
          </a:p>
          <a:p>
            <a:pPr lvl="2">
              <a:defRPr/>
            </a:pPr>
            <a:r>
              <a:rPr lang="en-US" sz="2000" dirty="0" smtClean="0"/>
              <a:t>Removes dipole motion before fitting </a:t>
            </a:r>
            <a:br>
              <a:rPr lang="en-US" sz="2000" dirty="0" smtClean="0"/>
            </a:br>
            <a:r>
              <a:rPr lang="en-US" sz="2000" dirty="0" smtClean="0"/>
              <a:t>vertical beam size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V</a:t>
            </a:r>
            <a:r>
              <a:rPr lang="en-US" sz="2000" dirty="0" smtClean="0"/>
              <a:t> of each bunch.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at C</a:t>
            </a:r>
            <a:r>
              <a:rPr lang="en-US" sz="2000" dirty="0" smtClean="0"/>
              <a:t>ESR</a:t>
            </a:r>
            <a:r>
              <a:rPr lang="en-US" dirty="0" smtClean="0"/>
              <a:t>TA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7" name="Group 147"/>
          <p:cNvGrpSpPr>
            <a:grpSpLocks/>
          </p:cNvGrpSpPr>
          <p:nvPr/>
        </p:nvGrpSpPr>
        <p:grpSpPr bwMode="auto">
          <a:xfrm>
            <a:off x="495300" y="19797713"/>
            <a:ext cx="8902700" cy="7243762"/>
            <a:chOff x="14988778" y="28251228"/>
            <a:chExt cx="6506151" cy="5229830"/>
          </a:xfrm>
        </p:grpSpPr>
        <p:pic>
          <p:nvPicPr>
            <p:cNvPr id="13" name="Picture 148" descr="Gate Tune Receiver Diagram.pdf"/>
            <p:cNvPicPr>
              <a:picLocks noChangeAspect="1"/>
            </p:cNvPicPr>
            <p:nvPr/>
          </p:nvPicPr>
          <p:blipFill>
            <a:blip r:embed="rId2"/>
            <a:srcRect r="7310"/>
            <a:stretch>
              <a:fillRect/>
            </a:stretch>
          </p:blipFill>
          <p:spPr bwMode="auto">
            <a:xfrm>
              <a:off x="14991522" y="29191975"/>
              <a:ext cx="6503407" cy="4289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49"/>
            <p:cNvSpPr txBox="1">
              <a:spLocks noChangeArrowheads="1"/>
            </p:cNvSpPr>
            <p:nvPr/>
          </p:nvSpPr>
          <p:spPr bwMode="auto">
            <a:xfrm>
              <a:off x="14988778" y="28251228"/>
              <a:ext cx="6443503" cy="1088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solidFill>
                    <a:srgbClr val="77933C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BPM Hardware for Coherent Mode Measurements for Bunches Within the Train</a:t>
              </a:r>
            </a:p>
            <a:p>
              <a:endParaRPr lang="en-US" sz="2800" dirty="0">
                <a:solidFill>
                  <a:srgbClr val="008000"/>
                </a:solidFill>
              </a:endParaRPr>
            </a:p>
          </p:txBody>
        </p:sp>
        <p:sp>
          <p:nvSpPr>
            <p:cNvPr id="15" name="TextBox 150"/>
            <p:cNvSpPr txBox="1">
              <a:spLocks noChangeArrowheads="1"/>
            </p:cNvSpPr>
            <p:nvPr/>
          </p:nvSpPr>
          <p:spPr bwMode="auto">
            <a:xfrm>
              <a:off x="17668207" y="29163747"/>
              <a:ext cx="3149013" cy="1133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en-US" sz="2400" dirty="0">
                  <a:latin typeface="Times New Roman" charset="0"/>
                  <a:ea typeface="Times New Roman" charset="0"/>
                  <a:cs typeface="Times New Roman" charset="0"/>
                </a:rPr>
                <a:t>Observes a button from original </a:t>
              </a:r>
            </a:p>
            <a:p>
              <a:r>
                <a:rPr lang="en-US" sz="2400" dirty="0">
                  <a:latin typeface="Times New Roman" charset="0"/>
                  <a:ea typeface="Times New Roman" charset="0"/>
                  <a:cs typeface="Times New Roman" charset="0"/>
                </a:rPr>
                <a:t>    Relay BPM system, which is </a:t>
              </a:r>
            </a:p>
            <a:p>
              <a:r>
                <a:rPr lang="en-US" sz="2400" dirty="0">
                  <a:latin typeface="Times New Roman" charset="0"/>
                  <a:ea typeface="Times New Roman" charset="0"/>
                  <a:cs typeface="Times New Roman" charset="0"/>
                </a:rPr>
                <a:t>    gated on one bunch and sent</a:t>
              </a:r>
            </a:p>
            <a:p>
              <a:r>
                <a:rPr lang="en-US" sz="2400" dirty="0">
                  <a:latin typeface="Times New Roman" charset="0"/>
                  <a:ea typeface="Times New Roman" charset="0"/>
                  <a:cs typeface="Times New Roman" charset="0"/>
                </a:rPr>
                <a:t>    to a Spectrum Analyzer 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rcRect t="18823" r="3509"/>
          <a:stretch>
            <a:fillRect/>
          </a:stretch>
        </p:blipFill>
        <p:spPr>
          <a:xfrm>
            <a:off x="4953000" y="609600"/>
            <a:ext cx="4191000" cy="2868827"/>
          </a:xfrm>
          <a:prstGeom prst="rect">
            <a:avLst/>
          </a:prstGeom>
        </p:spPr>
      </p:pic>
      <p:pic>
        <p:nvPicPr>
          <p:cNvPr id="17" name="Picture 16" descr="3840511-422.pdf"/>
          <p:cNvPicPr>
            <a:picLocks noChangeAspect="1"/>
          </p:cNvPicPr>
          <p:nvPr/>
        </p:nvPicPr>
        <p:blipFill>
          <a:blip r:embed="rId4"/>
          <a:srcRect l="6467" t="4578" r="4378"/>
          <a:stretch>
            <a:fillRect/>
          </a:stretch>
        </p:blipFill>
        <p:spPr bwMode="auto">
          <a:xfrm>
            <a:off x="4953000" y="3810000"/>
            <a:ext cx="4212751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  <a:endParaRPr lang="en-US" b="1" i="1" dirty="0" smtClean="0"/>
          </a:p>
          <a:p>
            <a:pPr lvl="1"/>
            <a:r>
              <a:rPr lang="en-US" sz="2400" dirty="0" smtClean="0"/>
              <a:t>8</a:t>
            </a:r>
            <a:r>
              <a:rPr lang="en-US" sz="2400" dirty="0" smtClean="0"/>
              <a:t> </a:t>
            </a:r>
            <a:r>
              <a:rPr lang="en-US" sz="2400" dirty="0" smtClean="0"/>
              <a:t>ns-spaced bunches in </a:t>
            </a:r>
            <a:r>
              <a:rPr lang="en-US" sz="2400" dirty="0" smtClean="0"/>
              <a:t>train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endParaRPr lang="en-US" sz="2000" b="1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First Bunch has a </a:t>
            </a:r>
            <a:r>
              <a:rPr lang="en-US" sz="2000" b="1" dirty="0" smtClean="0">
                <a:solidFill>
                  <a:srgbClr val="0000FF"/>
                </a:solidFill>
              </a:rPr>
              <a:t>Weak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Fv-Fs </a:t>
            </a:r>
            <a:r>
              <a:rPr lang="en-US" sz="2000" dirty="0" smtClean="0">
                <a:solidFill>
                  <a:srgbClr val="0000FF"/>
                </a:solidFill>
              </a:rPr>
              <a:t>Head-Tail Coherent Oscillations, which approximately decrease as the delay of Trailing Bunch increases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533400"/>
          </a:xfrm>
        </p:spPr>
        <p:txBody>
          <a:bodyPr/>
          <a:lstStyle/>
          <a:p>
            <a:r>
              <a:rPr lang="en-US" sz="2400" dirty="0" smtClean="0"/>
              <a:t>Observations of Amplitude of Head-Tail Modes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1422400"/>
            <a:ext cx="8839200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/>
                </a:solidFill>
                <a:latin typeface="Calibri"/>
                <a:cs typeface="Calibri"/>
              </a:rPr>
              <a:t>Relative Amplitudes o</a:t>
            </a:r>
            <a:r>
              <a:rPr lang="en-US" sz="2000" dirty="0" smtClean="0">
                <a:solidFill>
                  <a:schemeClr val="bg2"/>
                </a:solidFill>
                <a:latin typeface="Calibri"/>
                <a:cs typeface="Calibri"/>
              </a:rPr>
              <a:t>f Head-Tail Modes (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cs typeface="Calibri"/>
              </a:rPr>
              <a:t>Fv – Fs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) &amp; (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Fv + Fs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) for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First Bunch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in Train,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Plotted at the Location of the Trailing Bunch</a:t>
            </a:r>
            <a:endParaRPr lang="en-US" sz="20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2057400"/>
            <a:ext cx="9144000" cy="3523356"/>
            <a:chOff x="-2895600" y="2057400"/>
            <a:chExt cx="9144000" cy="3523356"/>
          </a:xfrm>
        </p:grpSpPr>
        <p:grpSp>
          <p:nvGrpSpPr>
            <p:cNvPr id="13" name="Group 9"/>
            <p:cNvGrpSpPr/>
            <p:nvPr/>
          </p:nvGrpSpPr>
          <p:grpSpPr>
            <a:xfrm>
              <a:off x="-2895600" y="2057400"/>
              <a:ext cx="9144000" cy="3523356"/>
              <a:chOff x="0" y="2135038"/>
              <a:chExt cx="9144000" cy="3589834"/>
            </a:xfrm>
          </p:grpSpPr>
          <p:pic>
            <p:nvPicPr>
              <p:cNvPr id="14" name="Picture 13" descr="TrailingBunch-HT-2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rcRect t="9108" b="10488"/>
                  <a:stretch>
                    <a:fillRect/>
                  </a:stretch>
                </p:blipFill>
              </mc:Choice>
              <mc:Fallback>
                <p:blipFill>
                  <a:blip r:embed="rId3"/>
                  <a:srcRect t="9108" b="10488"/>
                  <a:stretch>
                    <a:fillRect/>
                  </a:stretch>
                </p:blipFill>
              </mc:Fallback>
            </mc:AlternateContent>
            <p:spPr>
              <a:xfrm>
                <a:off x="0" y="2135038"/>
                <a:ext cx="9144000" cy="3571336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0" y="5191780"/>
                <a:ext cx="1371600" cy="5330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0000"/>
                    </a:solidFill>
                    <a:latin typeface="Calibri"/>
                    <a:cs typeface="Calibri"/>
                  </a:rPr>
                  <a:t>Bunch 1 with No Trailing Bunch</a:t>
                </a:r>
                <a:endParaRPr lang="en-US" sz="1400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953000" y="2743200"/>
              <a:ext cx="11430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Trailing </a:t>
              </a:r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Bunch</a:t>
              </a:r>
              <a:endParaRPr lang="en-US" sz="14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  <a:endParaRPr lang="en-US" b="1" i="1" dirty="0" smtClean="0"/>
          </a:p>
          <a:p>
            <a:pPr lvl="1"/>
            <a:r>
              <a:rPr lang="en-US" dirty="0" smtClean="0"/>
              <a:t>12</a:t>
            </a:r>
            <a:r>
              <a:rPr lang="en-US" dirty="0" smtClean="0"/>
              <a:t> </a:t>
            </a:r>
            <a:r>
              <a:rPr lang="en-US" dirty="0" smtClean="0"/>
              <a:t>ns-spaced bunches in </a:t>
            </a:r>
            <a:r>
              <a:rPr lang="en-US" dirty="0" smtClean="0"/>
              <a:t>train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       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for 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ach </a:t>
            </a:r>
            <a:r>
              <a:rPr lang="en-US" sz="2000" dirty="0" smtClean="0">
                <a:solidFill>
                  <a:srgbClr val="FF0000"/>
                </a:solidFill>
              </a:rPr>
              <a:t>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1400" y="5922546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40" rIns="91440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Calibri"/>
                <a:cs typeface="Calibri"/>
              </a:rPr>
              <a:t>Trailing Bunch</a:t>
            </a:r>
            <a:endParaRPr lang="en-US" sz="18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9" name="Picture 8" descr="TrailingBunch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7317" b="1626"/>
              <a:stretch>
                <a:fillRect/>
              </a:stretch>
            </p:blipFill>
          </mc:Choice>
          <mc:Fallback>
            <p:blipFill>
              <a:blip r:embed="rId3"/>
              <a:srcRect t="7317" b="1626"/>
              <a:stretch>
                <a:fillRect/>
              </a:stretch>
            </p:blipFill>
          </mc:Fallback>
        </mc:AlternateContent>
        <p:spPr>
          <a:xfrm>
            <a:off x="190500" y="2209800"/>
            <a:ext cx="8763000" cy="4267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914400" y="44196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Studies with Trailing Bunches</a:t>
            </a:r>
            <a:endParaRPr lang="en-US" b="1" i="1" dirty="0" smtClean="0"/>
          </a:p>
          <a:p>
            <a:pPr lvl="1"/>
            <a:r>
              <a:rPr lang="en-US" sz="2400" dirty="0" smtClean="0"/>
              <a:t>12 </a:t>
            </a:r>
            <a:r>
              <a:rPr lang="en-US" sz="2400" dirty="0" smtClean="0"/>
              <a:t>ns-spaced bunches in </a:t>
            </a:r>
            <a:r>
              <a:rPr lang="en-US" sz="2400" dirty="0" smtClean="0"/>
              <a:t>train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endParaRPr lang="en-US" sz="2000" b="1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First Bunch has a </a:t>
            </a:r>
            <a:r>
              <a:rPr lang="en-US" sz="2000" b="1" dirty="0" smtClean="0">
                <a:solidFill>
                  <a:srgbClr val="0000FF"/>
                </a:solidFill>
              </a:rPr>
              <a:t>Quite Weak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Fv-Fs </a:t>
            </a:r>
            <a:r>
              <a:rPr lang="en-US" sz="2000" dirty="0" smtClean="0">
                <a:solidFill>
                  <a:srgbClr val="0000FF"/>
                </a:solidFill>
              </a:rPr>
              <a:t>Head-Tail Coherent Oscillations, which approximately decrease as the delay of Trailing Bunch increases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533400"/>
          </a:xfrm>
        </p:spPr>
        <p:txBody>
          <a:bodyPr/>
          <a:lstStyle/>
          <a:p>
            <a:r>
              <a:rPr lang="en-US" sz="2400" dirty="0" smtClean="0"/>
              <a:t>Observations of Amplitude of Head-Tail Modes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1422400"/>
            <a:ext cx="8839200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/>
                </a:solidFill>
                <a:latin typeface="Calibri"/>
                <a:cs typeface="Calibri"/>
              </a:rPr>
              <a:t>Relative Amplitudes o</a:t>
            </a:r>
            <a:r>
              <a:rPr lang="en-US" sz="2000" dirty="0" smtClean="0">
                <a:solidFill>
                  <a:schemeClr val="bg2"/>
                </a:solidFill>
                <a:latin typeface="Calibri"/>
                <a:cs typeface="Calibri"/>
              </a:rPr>
              <a:t>f Head-Tail Modes (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cs typeface="Calibri"/>
              </a:rPr>
              <a:t>Fv – Fs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) &amp; (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Fv + Fs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) for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First Bunch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rgbClr val="808080"/>
                </a:solidFill>
                <a:latin typeface="Calibri"/>
                <a:cs typeface="Calibri"/>
              </a:rPr>
              <a:t>in Train,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Plotted at the Location of the Trailing Bunch</a:t>
            </a:r>
            <a:endParaRPr lang="en-US" sz="20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2057400"/>
            <a:ext cx="9144000" cy="3495020"/>
            <a:chOff x="-3352800" y="2362200"/>
            <a:chExt cx="9068430" cy="3495020"/>
          </a:xfrm>
        </p:grpSpPr>
        <p:grpSp>
          <p:nvGrpSpPr>
            <p:cNvPr id="12" name="Group 10"/>
            <p:cNvGrpSpPr/>
            <p:nvPr/>
          </p:nvGrpSpPr>
          <p:grpSpPr>
            <a:xfrm>
              <a:off x="-3352800" y="2362200"/>
              <a:ext cx="9068430" cy="3495020"/>
              <a:chOff x="0" y="2362200"/>
              <a:chExt cx="9068430" cy="3495020"/>
            </a:xfrm>
          </p:grpSpPr>
          <p:pic>
            <p:nvPicPr>
              <p:cNvPr id="13" name="Picture 12" descr="TrailingBunch-HT-3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2"/>
                  <a:srcRect l="833" t="15531" r="826"/>
                  <a:stretch>
                    <a:fillRect/>
                  </a:stretch>
                </p:blipFill>
              </mc:Choice>
              <mc:Fallback>
                <p:blipFill>
                  <a:blip r:embed="rId3"/>
                  <a:srcRect l="833" t="15531" r="826"/>
                  <a:stretch>
                    <a:fillRect/>
                  </a:stretch>
                </p:blipFill>
              </mc:Fallback>
            </mc:AlternateContent>
            <p:spPr>
              <a:xfrm>
                <a:off x="76200" y="2362200"/>
                <a:ext cx="8992230" cy="3349942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0" y="5334000"/>
                <a:ext cx="137160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0000"/>
                    </a:solidFill>
                    <a:latin typeface="Calibri"/>
                    <a:cs typeface="Calibri"/>
                  </a:rPr>
                  <a:t>Bunch 1 with No Trailing Bunch</a:t>
                </a:r>
                <a:endParaRPr lang="en-US" sz="1400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953000" y="3607713"/>
              <a:ext cx="5334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Trailing</a:t>
              </a:r>
            </a:p>
            <a:p>
              <a:pPr algn="ctr"/>
              <a:r>
                <a:rPr lang="en-US" sz="1400" dirty="0" smtClean="0">
                  <a:solidFill>
                    <a:srgbClr val="FF0000"/>
                  </a:solidFill>
                  <a:latin typeface="Calibri"/>
                  <a:cs typeface="Calibri"/>
                </a:rPr>
                <a:t>Bunch</a:t>
              </a:r>
              <a:endParaRPr lang="en-US" sz="1400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Precursor</a:t>
            </a:r>
            <a:r>
              <a:rPr lang="en-US" b="1" i="1" dirty="0" smtClean="0"/>
              <a:t> Bunch </a:t>
            </a:r>
            <a:r>
              <a:rPr lang="en-US" b="1" i="1" dirty="0" smtClean="0"/>
              <a:t>Studies</a:t>
            </a:r>
          </a:p>
          <a:p>
            <a:pPr lvl="1"/>
            <a:r>
              <a:rPr lang="en-US" sz="2600" dirty="0" smtClean="0"/>
              <a:t>4 ns-spaced bunches in train </a:t>
            </a:r>
          </a:p>
          <a:p>
            <a:pPr lvl="1"/>
            <a:r>
              <a:rPr lang="en-US" sz="2600" dirty="0" smtClean="0"/>
              <a:t>Add single</a:t>
            </a:r>
            <a:r>
              <a:rPr lang="en-US" sz="2600" dirty="0" smtClean="0"/>
              <a:t> Precursor bunch </a:t>
            </a:r>
            <a:r>
              <a:rPr lang="en-US" sz="2600" dirty="0" smtClean="0"/>
              <a:t>at one of three intensities: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</a:t>
            </a:r>
            <a:r>
              <a:rPr lang="en-US" dirty="0" smtClean="0">
                <a:solidFill>
                  <a:srgbClr val="FF0000"/>
                </a:solidFill>
              </a:rPr>
              <a:t>4.0x10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,   </a:t>
            </a:r>
            <a:r>
              <a:rPr lang="en-US" dirty="0" smtClean="0">
                <a:solidFill>
                  <a:srgbClr val="FF0000"/>
                </a:solidFill>
              </a:rPr>
              <a:t>8.0x10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  <a:r>
              <a:rPr lang="en-US" baseline="30000" dirty="0" smtClean="0"/>
              <a:t>  </a:t>
            </a:r>
            <a:r>
              <a:rPr lang="en-US" dirty="0" smtClean="0"/>
              <a:t> and   </a:t>
            </a:r>
            <a:r>
              <a:rPr lang="en-US" dirty="0" smtClean="0">
                <a:solidFill>
                  <a:srgbClr val="FF0000"/>
                </a:solidFill>
              </a:rPr>
              <a:t>1.2x10</a:t>
            </a:r>
            <a:r>
              <a:rPr lang="en-US" baseline="30000" dirty="0" smtClean="0">
                <a:solidFill>
                  <a:srgbClr val="FF0000"/>
                </a:solidFill>
              </a:rPr>
              <a:t>10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Precursor bunch: precedes the train </a:t>
            </a:r>
            <a:endParaRPr lang="en-US" dirty="0" smtClean="0"/>
          </a:p>
          <a:p>
            <a:pPr lvl="2"/>
            <a:r>
              <a:rPr lang="en-US" dirty="0" smtClean="0"/>
              <a:t>Train </a:t>
            </a:r>
            <a:r>
              <a:rPr lang="en-US" dirty="0" smtClean="0"/>
              <a:t>begins at 4 ns bucket number 41 and continues through 70 </a:t>
            </a:r>
          </a:p>
          <a:p>
            <a:pPr lvl="2"/>
            <a:r>
              <a:rPr lang="en-US" dirty="0" smtClean="0"/>
              <a:t>Precursor is placed in buckets from 1 to 40; the values for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are overlaid in different colors depending on the location of the precursor bunch </a:t>
            </a:r>
          </a:p>
          <a:p>
            <a:pPr lvl="2"/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Precursor</a:t>
            </a:r>
            <a:r>
              <a:rPr lang="en-US" b="1" i="1" dirty="0" smtClean="0"/>
              <a:t> Bunch </a:t>
            </a:r>
            <a:r>
              <a:rPr lang="en-US" b="1" i="1" dirty="0" smtClean="0"/>
              <a:t>Studies</a:t>
            </a:r>
          </a:p>
          <a:p>
            <a:pPr lvl="1"/>
            <a:r>
              <a:rPr lang="en-US" dirty="0" smtClean="0"/>
              <a:t>4 ns-spaced bunches in train </a:t>
            </a:r>
            <a:endParaRPr lang="en-US" dirty="0" smtClean="0"/>
          </a:p>
          <a:p>
            <a:pPr lvl="1"/>
            <a:r>
              <a:rPr lang="en-US" dirty="0" smtClean="0"/>
              <a:t>Precursor </a:t>
            </a:r>
            <a:r>
              <a:rPr lang="en-US" dirty="0" smtClean="0"/>
              <a:t>bunch: precedes the train </a:t>
            </a:r>
            <a:endParaRPr lang="en-US" dirty="0" smtClean="0"/>
          </a:p>
          <a:p>
            <a:pPr lvl="2"/>
            <a:r>
              <a:rPr lang="en-US" sz="2000" dirty="0" smtClean="0"/>
              <a:t>Results for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V</a:t>
            </a:r>
            <a:r>
              <a:rPr lang="en-US" sz="2000" dirty="0" smtClean="0"/>
              <a:t> for </a:t>
            </a:r>
            <a:r>
              <a:rPr lang="en-US" sz="2000" dirty="0" smtClean="0">
                <a:solidFill>
                  <a:srgbClr val="FF0000"/>
                </a:solidFill>
              </a:rPr>
              <a:t>8.0x10</a:t>
            </a:r>
            <a:r>
              <a:rPr lang="en-US" sz="2000" baseline="30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/>
              <a:t> &amp; </a:t>
            </a:r>
            <a:r>
              <a:rPr lang="en-US" sz="2000" dirty="0" smtClean="0">
                <a:solidFill>
                  <a:srgbClr val="FF0000"/>
                </a:solidFill>
              </a:rPr>
              <a:t>1.2x10</a:t>
            </a:r>
            <a:r>
              <a:rPr lang="en-US" sz="2000" baseline="30000" dirty="0" smtClean="0">
                <a:solidFill>
                  <a:srgbClr val="FF0000"/>
                </a:solidFill>
              </a:rPr>
              <a:t>10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yielded essentially the same results</a:t>
            </a:r>
          </a:p>
          <a:p>
            <a:pPr lvl="2"/>
            <a:r>
              <a:rPr lang="en-US" sz="2000" dirty="0" smtClean="0"/>
              <a:t>Precursor bunches </a:t>
            </a:r>
            <a:r>
              <a:rPr lang="en-US" sz="2000" dirty="0" smtClean="0">
                <a:solidFill>
                  <a:srgbClr val="FF0000"/>
                </a:solidFill>
              </a:rPr>
              <a:t>≥ 8.0x10</a:t>
            </a:r>
            <a:r>
              <a:rPr lang="en-US" sz="2000" baseline="30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&amp; placed in any preceding 4 ns bucket always reduces blow up of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V</a:t>
            </a:r>
            <a:r>
              <a:rPr lang="en-US" sz="2000" dirty="0" smtClean="0"/>
              <a:t> for first bunch.  </a:t>
            </a:r>
          </a:p>
          <a:p>
            <a:pPr lvl="2"/>
            <a:r>
              <a:rPr lang="en-US" sz="2000" u="sng" dirty="0" smtClean="0"/>
              <a:t>However</a:t>
            </a:r>
            <a:r>
              <a:rPr lang="en-US" sz="2000" dirty="0" smtClean="0"/>
              <a:t>, Precursor </a:t>
            </a:r>
            <a:r>
              <a:rPr lang="en-US" sz="2000" dirty="0" smtClean="0"/>
              <a:t>bunches = </a:t>
            </a:r>
            <a:r>
              <a:rPr lang="en-US" sz="2000" dirty="0" smtClean="0">
                <a:solidFill>
                  <a:srgbClr val="FF0000"/>
                </a:solidFill>
              </a:rPr>
              <a:t>4.0x10</a:t>
            </a:r>
            <a:r>
              <a:rPr lang="en-US" sz="2000" baseline="30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particles as moved earlier in 4 ns steps from the front of train,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V</a:t>
            </a:r>
            <a:r>
              <a:rPr lang="en-US" sz="2000" dirty="0" smtClean="0"/>
              <a:t> of </a:t>
            </a:r>
            <a:r>
              <a:rPr lang="en-US" sz="2000" b="1" dirty="0" smtClean="0"/>
              <a:t>first bunch </a:t>
            </a:r>
            <a:r>
              <a:rPr lang="en-US" sz="2000" dirty="0" smtClean="0"/>
              <a:t>is </a:t>
            </a:r>
            <a:r>
              <a:rPr lang="en-US" sz="2000" b="1" dirty="0" smtClean="0"/>
              <a:t>reduced in magnitude </a:t>
            </a:r>
            <a:r>
              <a:rPr lang="en-US" sz="2000" dirty="0" smtClean="0"/>
              <a:t>monotonically over first </a:t>
            </a:r>
            <a:r>
              <a:rPr lang="en-US" sz="2000" dirty="0" smtClean="0">
                <a:solidFill>
                  <a:srgbClr val="FF0000"/>
                </a:solidFill>
              </a:rPr>
              <a:t>16 ns</a:t>
            </a:r>
            <a:r>
              <a:rPr lang="en-US" sz="2000" dirty="0" smtClean="0"/>
              <a:t>.  </a:t>
            </a:r>
          </a:p>
          <a:p>
            <a:pPr lvl="2"/>
            <a:r>
              <a:rPr lang="en-US" sz="2000" u="sng" dirty="0" smtClean="0">
                <a:solidFill>
                  <a:srgbClr val="008000"/>
                </a:solidFill>
              </a:rPr>
              <a:t>Enlargement of precursor bunch is reduced as it moves further ahead of </a:t>
            </a:r>
            <a:r>
              <a:rPr lang="en-US" sz="2000" u="sng" dirty="0" smtClean="0">
                <a:solidFill>
                  <a:srgbClr val="008000"/>
                </a:solidFill>
              </a:rPr>
              <a:t>train!!</a:t>
            </a:r>
            <a:r>
              <a:rPr lang="en-US" sz="2000" u="sng" dirty="0" smtClean="0"/>
              <a:t> </a:t>
            </a:r>
            <a:br>
              <a:rPr lang="en-US" sz="2000" u="sng" dirty="0" smtClean="0"/>
            </a:br>
            <a:endParaRPr lang="en-US" sz="2000" u="sng" dirty="0" smtClean="0"/>
          </a:p>
          <a:p>
            <a:pPr lvl="2"/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Difficult </a:t>
            </a:r>
            <a:r>
              <a:rPr lang="en-US" sz="2000" dirty="0" smtClean="0">
                <a:solidFill>
                  <a:srgbClr val="FF0000"/>
                </a:solidFill>
              </a:rPr>
              <a:t>to argue that the effect we observe is caused by a remnant EC, which enlarges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of the first bunch that passes through it</a:t>
            </a:r>
            <a:r>
              <a:rPr lang="en-US" sz="2000" dirty="0" smtClean="0">
                <a:solidFill>
                  <a:srgbClr val="FF0000"/>
                </a:solidFill>
              </a:rPr>
              <a:t> while the </a:t>
            </a:r>
            <a:r>
              <a:rPr lang="en-US" sz="2000" dirty="0" smtClean="0">
                <a:solidFill>
                  <a:srgbClr val="FF0000"/>
                </a:solidFill>
              </a:rPr>
              <a:t>EC is dispersed by this bunch’s passage. 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from Observations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Studies with Precursor </a:t>
            </a:r>
            <a:r>
              <a:rPr lang="en-US" b="1" i="1" dirty="0" smtClean="0"/>
              <a:t>Bunch</a:t>
            </a:r>
          </a:p>
          <a:p>
            <a:pPr lvl="1"/>
            <a:r>
              <a:rPr lang="en-US" dirty="0" smtClean="0"/>
              <a:t>4</a:t>
            </a:r>
            <a:r>
              <a:rPr lang="en-US" dirty="0" smtClean="0"/>
              <a:t> ns-spaced bunches in train </a:t>
            </a:r>
          </a:p>
          <a:p>
            <a:pPr lvl="1"/>
            <a:r>
              <a:rPr lang="en-US" dirty="0" smtClean="0"/>
              <a:t>Add Precursor bunch: </a:t>
            </a:r>
            <a:r>
              <a:rPr lang="en-US" dirty="0" smtClean="0">
                <a:solidFill>
                  <a:srgbClr val="FF0000"/>
                </a:solidFill>
              </a:rPr>
              <a:t>4.0x10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for each 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7" name="Picture 6" descr="PrecBunch0p25mA-rev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7432" r="8730"/>
              <a:stretch>
                <a:fillRect/>
              </a:stretch>
            </p:blipFill>
          </mc:Choice>
          <mc:Fallback>
            <p:blipFill>
              <a:blip r:embed="rId3"/>
              <a:srcRect t="7432" r="8730"/>
              <a:stretch>
                <a:fillRect/>
              </a:stretch>
            </p:blipFill>
          </mc:Fallback>
        </mc:AlternateContent>
        <p:spPr>
          <a:xfrm>
            <a:off x="971550" y="3073400"/>
            <a:ext cx="6572250" cy="34798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898260" y="2971800"/>
            <a:ext cx="381000" cy="2971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Vary Number of Bunches Within the Train</a:t>
            </a:r>
          </a:p>
          <a:p>
            <a:pPr lvl="1"/>
            <a:r>
              <a:rPr lang="en-US" dirty="0" smtClean="0"/>
              <a:t>Total number of particles in the train constant at 30 </a:t>
            </a:r>
            <a:r>
              <a:rPr lang="en-US" dirty="0" err="1" smtClean="0"/>
              <a:t>x</a:t>
            </a:r>
            <a:r>
              <a:rPr lang="en-US" dirty="0" smtClean="0"/>
              <a:t> (1.2x10</a:t>
            </a:r>
            <a:r>
              <a:rPr lang="en-US" baseline="30000" dirty="0" smtClean="0"/>
              <a:t>10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Vary number of 4 ns-spaced bunches in the train between 30 and 60. </a:t>
            </a:r>
          </a:p>
          <a:p>
            <a:pPr lvl="1"/>
            <a:r>
              <a:rPr lang="en-US" dirty="0" smtClean="0"/>
              <a:t>Results for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: trains between 30 and 60 bunches </a:t>
            </a:r>
          </a:p>
          <a:p>
            <a:pPr lvl="2"/>
            <a:r>
              <a:rPr lang="en-US" dirty="0" smtClean="0"/>
              <a:t>Large error bars are indicative of large dipole oscillations for those bunches  </a:t>
            </a:r>
          </a:p>
          <a:p>
            <a:pPr lvl="2"/>
            <a:r>
              <a:rPr lang="en-US" dirty="0" smtClean="0"/>
              <a:t>Enlargement of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for the </a:t>
            </a:r>
            <a:r>
              <a:rPr lang="en-US" b="1" dirty="0" smtClean="0"/>
              <a:t>first bunch decreases </a:t>
            </a:r>
            <a:r>
              <a:rPr lang="en-US" dirty="0" smtClean="0"/>
              <a:t>monotonically &amp; disappears for trains longer than 40 bunches. </a:t>
            </a: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Vary Number of Bunches Within the </a:t>
            </a:r>
            <a:r>
              <a:rPr lang="en-US" b="1" i="1" dirty="0" smtClean="0"/>
              <a:t>Train</a:t>
            </a:r>
          </a:p>
          <a:p>
            <a:pPr lvl="1"/>
            <a:r>
              <a:rPr lang="en-US" dirty="0" smtClean="0"/>
              <a:t>Total Charge in the Train: </a:t>
            </a:r>
            <a:r>
              <a:rPr lang="en-US" dirty="0" smtClean="0"/>
              <a:t>30 </a:t>
            </a:r>
            <a:r>
              <a:rPr lang="en-US" dirty="0" err="1" smtClean="0"/>
              <a:t>x</a:t>
            </a:r>
            <a:r>
              <a:rPr lang="en-US" dirty="0" smtClean="0"/>
              <a:t> (1.2x10</a:t>
            </a:r>
            <a:r>
              <a:rPr lang="en-US" baseline="30000" dirty="0" smtClean="0"/>
              <a:t>10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       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for each 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r>
              <a:rPr lang="en-US" sz="2000" dirty="0" smtClean="0"/>
              <a:t> 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Enlargement of first bunch decreases; it is gone for 40 bunch-long trains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Enlargement of later bunches in train decreases as train lengthens</a:t>
            </a:r>
            <a:endParaRPr lang="en-US" sz="2000" dirty="0" smtClean="0">
              <a:solidFill>
                <a:srgbClr val="008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7" name="Picture 6" descr="SigmaV _for_Different_Length_Trains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438400"/>
            <a:ext cx="4533900" cy="3365500"/>
          </a:xfrm>
          <a:prstGeom prst="rect">
            <a:avLst/>
          </a:prstGeom>
        </p:spPr>
      </p:pic>
      <p:pic>
        <p:nvPicPr>
          <p:cNvPr id="8" name="Picture 7" descr="SigmaV _for_Different_Length_Trains-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470150"/>
            <a:ext cx="4508500" cy="33020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68148" y="442595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76800" y="4654550"/>
            <a:ext cx="3810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96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 smtClean="0"/>
              <a:t>The</a:t>
            </a:r>
            <a:r>
              <a:rPr lang="en-US" sz="2400" dirty="0" smtClean="0"/>
              <a:t>se </a:t>
            </a:r>
            <a:r>
              <a:rPr lang="en-US" sz="2400" dirty="0" smtClean="0"/>
              <a:t>experiments were expected </a:t>
            </a:r>
            <a:r>
              <a:rPr lang="en-US" sz="2400" dirty="0" smtClean="0"/>
              <a:t>to clarify the observations of the enlargement of the lead bunch in a 30 bunch</a:t>
            </a:r>
            <a:r>
              <a:rPr lang="en-US" sz="2400" dirty="0" smtClean="0"/>
              <a:t> </a:t>
            </a:r>
            <a:r>
              <a:rPr lang="en-US" sz="2400" dirty="0" err="1" smtClean="0"/>
              <a:t>e</a:t>
            </a:r>
            <a:r>
              <a:rPr lang="en-US" sz="2400" dirty="0" smtClean="0"/>
              <a:t>+ trains</a:t>
            </a:r>
            <a:r>
              <a:rPr lang="en-US" sz="2400" dirty="0" smtClean="0"/>
              <a:t>. </a:t>
            </a:r>
            <a:r>
              <a:rPr lang="en-US" sz="24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Real effect </a:t>
            </a:r>
            <a:r>
              <a:rPr lang="en-US" sz="2400" dirty="0" smtClean="0"/>
              <a:t>since </a:t>
            </a:r>
            <a:r>
              <a:rPr lang="en-US" sz="2400" dirty="0" smtClean="0"/>
              <a:t>it is </a:t>
            </a:r>
            <a:r>
              <a:rPr lang="en-US" sz="2400" dirty="0" smtClean="0"/>
              <a:t>observed with</a:t>
            </a:r>
            <a:r>
              <a:rPr lang="en-US" sz="2400" dirty="0" smtClean="0"/>
              <a:t> </a:t>
            </a:r>
            <a:r>
              <a:rPr lang="en-US" sz="24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smtClean="0"/>
              <a:t>different instruments,</a:t>
            </a:r>
            <a:r>
              <a:rPr lang="en-US" sz="2400" dirty="0" smtClean="0"/>
              <a:t> BPM &amp; </a:t>
            </a:r>
            <a:r>
              <a:rPr lang="en-US" sz="2400" dirty="0" err="1" smtClean="0"/>
              <a:t>xBSM</a:t>
            </a:r>
            <a:r>
              <a:rPr lang="en-US" sz="2400" dirty="0" smtClean="0"/>
              <a:t>   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</a:t>
            </a:r>
            <a:r>
              <a:rPr lang="en-US" sz="2400" dirty="0" smtClean="0"/>
              <a:t>ffect visible </a:t>
            </a:r>
            <a:r>
              <a:rPr lang="en-US" sz="2400" dirty="0" smtClean="0"/>
              <a:t>for</a:t>
            </a:r>
            <a:r>
              <a:rPr lang="en-US" sz="2400" dirty="0" smtClean="0"/>
              <a:t> </a:t>
            </a:r>
            <a:r>
              <a:rPr lang="en-US" sz="2400" dirty="0" err="1" smtClean="0"/>
              <a:t>e</a:t>
            </a:r>
            <a:r>
              <a:rPr lang="en-US" sz="2400" dirty="0" smtClean="0"/>
              <a:t>+ </a:t>
            </a:r>
            <a:r>
              <a:rPr lang="en-US" sz="2400" dirty="0" smtClean="0"/>
              <a:t>and not</a:t>
            </a:r>
            <a:r>
              <a:rPr lang="en-US" sz="2400" dirty="0" smtClean="0"/>
              <a:t> </a:t>
            </a:r>
            <a:r>
              <a:rPr lang="en-US" sz="2400" dirty="0" err="1" smtClean="0"/>
              <a:t>e</a:t>
            </a:r>
            <a:r>
              <a:rPr lang="en-US" sz="2400" dirty="0" smtClean="0"/>
              <a:t>-, it is </a:t>
            </a:r>
            <a:r>
              <a:rPr lang="en-US" sz="2400" dirty="0" smtClean="0">
                <a:solidFill>
                  <a:srgbClr val="000000"/>
                </a:solidFill>
              </a:rPr>
              <a:t>not likely </a:t>
            </a:r>
            <a:r>
              <a:rPr lang="en-US" sz="2400" dirty="0" smtClean="0"/>
              <a:t>that this is an </a:t>
            </a:r>
            <a:r>
              <a:rPr lang="en-US" sz="2400" dirty="0" smtClean="0">
                <a:solidFill>
                  <a:srgbClr val="000000"/>
                </a:solidFill>
              </a:rPr>
              <a:t>impedance</a:t>
            </a:r>
            <a:r>
              <a:rPr lang="en-US" sz="2400" dirty="0" smtClean="0">
                <a:solidFill>
                  <a:srgbClr val="000000"/>
                </a:solidFill>
              </a:rPr>
              <a:t>/wake-field </a:t>
            </a:r>
            <a:r>
              <a:rPr lang="en-US" sz="2400" dirty="0" smtClean="0"/>
              <a:t>or </a:t>
            </a:r>
            <a:r>
              <a:rPr lang="en-US" sz="2400" dirty="0" smtClean="0">
                <a:solidFill>
                  <a:srgbClr val="000000"/>
                </a:solidFill>
              </a:rPr>
              <a:t>beam-loading </a:t>
            </a:r>
            <a:r>
              <a:rPr lang="en-US" sz="2400" dirty="0" smtClean="0">
                <a:solidFill>
                  <a:srgbClr val="000000"/>
                </a:solidFill>
              </a:rPr>
              <a:t>effect</a:t>
            </a:r>
            <a:r>
              <a:rPr lang="en-US" sz="2400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O</a:t>
            </a:r>
            <a:r>
              <a:rPr lang="en-US" sz="2400" dirty="0" smtClean="0"/>
              <a:t>ur </a:t>
            </a:r>
            <a:r>
              <a:rPr lang="en-US" sz="2400" dirty="0" smtClean="0"/>
              <a:t>measurements have</a:t>
            </a:r>
            <a:r>
              <a:rPr lang="en-US" sz="2400" dirty="0" smtClean="0"/>
              <a:t> mostly studied </a:t>
            </a:r>
            <a:r>
              <a:rPr lang="en-US" sz="2400" dirty="0" err="1" smtClean="0"/>
              <a:t>e</a:t>
            </a:r>
            <a:r>
              <a:rPr lang="en-US" sz="2400" dirty="0" smtClean="0"/>
              <a:t>+</a:t>
            </a:r>
            <a:r>
              <a:rPr lang="en-US" sz="2400" dirty="0" smtClean="0"/>
              <a:t> </a:t>
            </a:r>
            <a:r>
              <a:rPr lang="en-US" sz="2400" dirty="0" smtClean="0"/>
              <a:t>trains,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perhaps</a:t>
            </a:r>
            <a:r>
              <a:rPr lang="en-US" sz="2400" dirty="0" smtClean="0"/>
              <a:t> it may be </a:t>
            </a:r>
            <a:r>
              <a:rPr lang="en-US" sz="2400" dirty="0" smtClean="0">
                <a:solidFill>
                  <a:srgbClr val="000000"/>
                </a:solidFill>
              </a:rPr>
              <a:t>visible with </a:t>
            </a:r>
            <a:r>
              <a:rPr lang="en-US" sz="2400" dirty="0" err="1" smtClean="0">
                <a:solidFill>
                  <a:srgbClr val="000000"/>
                </a:solidFill>
              </a:rPr>
              <a:t>e</a:t>
            </a:r>
            <a:r>
              <a:rPr lang="en-US" sz="2400" dirty="0" smtClean="0">
                <a:solidFill>
                  <a:srgbClr val="000000"/>
                </a:solidFill>
              </a:rPr>
              <a:t>- </a:t>
            </a:r>
            <a:r>
              <a:rPr lang="en-US" sz="2400" dirty="0" smtClean="0"/>
              <a:t>also, but </a:t>
            </a:r>
            <a:r>
              <a:rPr lang="en-US" sz="2400" dirty="0" smtClean="0">
                <a:solidFill>
                  <a:srgbClr val="000000"/>
                </a:solidFill>
              </a:rPr>
              <a:t>in a difference range of parameters.</a:t>
            </a:r>
            <a:r>
              <a:rPr lang="en-US" sz="24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Regardless </a:t>
            </a:r>
            <a:r>
              <a:rPr lang="en-US" sz="2400" dirty="0" smtClean="0"/>
              <a:t>of possible mechanisms, we must conclude that </a:t>
            </a:r>
            <a:r>
              <a:rPr lang="en-US" sz="2400" dirty="0" smtClean="0">
                <a:solidFill>
                  <a:srgbClr val="000000"/>
                </a:solidFill>
              </a:rPr>
              <a:t>further observations of electron trains </a:t>
            </a:r>
            <a:r>
              <a:rPr lang="en-US" sz="2400" dirty="0" smtClean="0"/>
              <a:t>under a wider range of parameters should be part of future experimental studies.</a:t>
            </a:r>
            <a:r>
              <a:rPr lang="en-US" sz="24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As this is an un-</a:t>
            </a:r>
            <a:r>
              <a:rPr lang="en-US" sz="2400" dirty="0" err="1" smtClean="0">
                <a:solidFill>
                  <a:srgbClr val="000000"/>
                </a:solidFill>
              </a:rPr>
              <a:t>anticpa</a:t>
            </a:r>
            <a:r>
              <a:rPr lang="en-US" sz="2400" dirty="0" err="1" smtClean="0">
                <a:solidFill>
                  <a:srgbClr val="000000"/>
                </a:solidFill>
              </a:rPr>
              <a:t>ted</a:t>
            </a:r>
            <a:r>
              <a:rPr lang="en-US" sz="2400" dirty="0" smtClean="0">
                <a:solidFill>
                  <a:srgbClr val="000000"/>
                </a:solidFill>
              </a:rPr>
              <a:t> effect, it may be important to understand its source.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/>
              <a:t>Backup Slides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648200"/>
          </a:xfrm>
        </p:spPr>
        <p:txBody>
          <a:bodyPr/>
          <a:lstStyle/>
          <a:p>
            <a:r>
              <a:rPr lang="en-US" dirty="0" smtClean="0"/>
              <a:t>Experimental Goals</a:t>
            </a:r>
          </a:p>
          <a:p>
            <a:pPr lvl="1"/>
            <a:r>
              <a:rPr lang="en-US" dirty="0" smtClean="0"/>
              <a:t>Measure the</a:t>
            </a:r>
            <a:r>
              <a:rPr lang="en-US" dirty="0" smtClean="0"/>
              <a:t> coherent mode growth </a:t>
            </a:r>
            <a:r>
              <a:rPr lang="en-US" dirty="0" smtClean="0"/>
              <a:t>rates for the most unstable bunches in the train</a:t>
            </a:r>
          </a:p>
          <a:p>
            <a:pPr lvl="2"/>
            <a:r>
              <a:rPr lang="en-US" dirty="0" smtClean="0"/>
              <a:t>For vertical Dipole modes</a:t>
            </a:r>
          </a:p>
          <a:p>
            <a:pPr lvl="2"/>
            <a:r>
              <a:rPr lang="en-US" dirty="0" smtClean="0"/>
              <a:t>For vertical Head-tail modes </a:t>
            </a:r>
          </a:p>
          <a:p>
            <a:pPr lvl="2"/>
            <a:r>
              <a:rPr lang="en-US" dirty="0" smtClean="0"/>
              <a:t>Measured by comparing the peak coherent oscillation amplitudes vs. Vertical Chromaticity</a:t>
            </a:r>
          </a:p>
          <a:p>
            <a:pPr lvl="1"/>
            <a:r>
              <a:rPr lang="en-US" dirty="0" smtClean="0"/>
              <a:t>Measure with different bunch </a:t>
            </a:r>
            <a:r>
              <a:rPr lang="en-US" dirty="0" err="1" smtClean="0"/>
              <a:t>spacings</a:t>
            </a:r>
            <a:endParaRPr lang="en-US" dirty="0" smtClean="0"/>
          </a:p>
          <a:p>
            <a:pPr lvl="1"/>
            <a:r>
              <a:rPr lang="en-US" dirty="0" smtClean="0"/>
              <a:t>Calibrate coherent damping rates vs. Vertical Chromaticity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Trains </a:t>
            </a:r>
            <a:r>
              <a:rPr lang="en-US" dirty="0" smtClean="0"/>
              <a:t>with Different Bunch </a:t>
            </a:r>
            <a:r>
              <a:rPr lang="en-US" dirty="0" err="1" smtClean="0"/>
              <a:t>Spacings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b="1" i="1" dirty="0" smtClean="0"/>
              <a:t>Additional Experimental Tests</a:t>
            </a:r>
            <a:endParaRPr lang="en-US" b="1" i="1" dirty="0" smtClean="0"/>
          </a:p>
          <a:p>
            <a:pPr lvl="1"/>
            <a:r>
              <a:rPr lang="en-US" dirty="0" smtClean="0"/>
              <a:t>Tested o</a:t>
            </a:r>
            <a:r>
              <a:rPr lang="en-US" dirty="0" smtClean="0"/>
              <a:t>ther </a:t>
            </a:r>
            <a:r>
              <a:rPr lang="en-US" dirty="0" smtClean="0"/>
              <a:t>potential mechanisms, which might enlarge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of first bunch in 30 bunch trains of 1.2x10</a:t>
            </a:r>
            <a:r>
              <a:rPr lang="en-US" baseline="30000" dirty="0" smtClean="0"/>
              <a:t>10</a:t>
            </a:r>
            <a:r>
              <a:rPr lang="en-US" dirty="0" smtClean="0"/>
              <a:t> positrons having 4 ns-spacing per bunch. </a:t>
            </a:r>
          </a:p>
          <a:p>
            <a:pPr lvl="2"/>
            <a:r>
              <a:rPr lang="en-US" dirty="0" smtClean="0"/>
              <a:t>Turn on/off EC solenoids wound around beam pipes for most the drift length of CESR. </a:t>
            </a:r>
          </a:p>
          <a:p>
            <a:pPr lvl="2"/>
            <a:r>
              <a:rPr lang="en-US" dirty="0" smtClean="0"/>
              <a:t>Change V &amp; L  4 ns-feedback system gains including off </a:t>
            </a:r>
          </a:p>
          <a:p>
            <a:pPr lvl="2"/>
            <a:r>
              <a:rPr lang="en-US" dirty="0" smtClean="0"/>
              <a:t>Raise H 4 ns-feedback system gain, but never was off </a:t>
            </a:r>
          </a:p>
          <a:p>
            <a:pPr lvl="2"/>
            <a:r>
              <a:rPr lang="en-US" dirty="0" smtClean="0"/>
              <a:t>Disconnect 14 ns modulators from amp for the feedback system’s </a:t>
            </a:r>
            <a:r>
              <a:rPr lang="en-US" dirty="0" err="1" smtClean="0"/>
              <a:t>stripline</a:t>
            </a:r>
            <a:r>
              <a:rPr lang="en-US" dirty="0" smtClean="0"/>
              <a:t> kickers </a:t>
            </a:r>
          </a:p>
          <a:p>
            <a:pPr lvl="2"/>
            <a:r>
              <a:rPr lang="en-US" dirty="0" smtClean="0"/>
              <a:t>Disconnect &amp; terminate drive cable to </a:t>
            </a:r>
            <a:r>
              <a:rPr lang="en-US" dirty="0" err="1" smtClean="0"/>
              <a:t>stripline</a:t>
            </a:r>
            <a:r>
              <a:rPr lang="en-US" dirty="0" smtClean="0"/>
              <a:t> kickers</a:t>
            </a:r>
          </a:p>
          <a:p>
            <a:pPr lvl="2"/>
            <a:r>
              <a:rPr lang="en-US" dirty="0" smtClean="0"/>
              <a:t>Disconnect drive to shaker used for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</a:t>
            </a:r>
            <a:r>
              <a:rPr lang="en-US" dirty="0" smtClean="0"/>
              <a:t>/F</a:t>
            </a:r>
            <a:r>
              <a:rPr lang="en-US" baseline="-25000" dirty="0" smtClean="0"/>
              <a:t>v</a:t>
            </a:r>
            <a:r>
              <a:rPr lang="en-US" dirty="0" smtClean="0"/>
              <a:t> measurements</a:t>
            </a:r>
          </a:p>
          <a:p>
            <a:pPr lvl="2"/>
            <a:r>
              <a:rPr lang="en-US" dirty="0" smtClean="0"/>
              <a:t>Vary V chromaticity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In all cases: No effect on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FF0000"/>
                </a:solidFill>
              </a:rPr>
              <a:t>V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of first bunch in train 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Studies with Precursor </a:t>
            </a:r>
            <a:r>
              <a:rPr lang="en-US" b="1" i="1" dirty="0" smtClean="0"/>
              <a:t>Bunch</a:t>
            </a:r>
          </a:p>
          <a:p>
            <a:pPr lvl="1"/>
            <a:r>
              <a:rPr lang="en-US" dirty="0" smtClean="0"/>
              <a:t>4</a:t>
            </a:r>
            <a:r>
              <a:rPr lang="en-US" dirty="0" smtClean="0"/>
              <a:t> ns-spaced bunches in train </a:t>
            </a:r>
          </a:p>
          <a:p>
            <a:pPr lvl="1"/>
            <a:r>
              <a:rPr lang="en-US" dirty="0" smtClean="0"/>
              <a:t>Add Precursor bunch: </a:t>
            </a:r>
            <a:r>
              <a:rPr lang="en-US" dirty="0" smtClean="0">
                <a:solidFill>
                  <a:srgbClr val="FF0000"/>
                </a:solidFill>
              </a:rPr>
              <a:t>8.0x10</a:t>
            </a:r>
            <a:r>
              <a:rPr lang="en-US" baseline="30000" dirty="0" smtClean="0">
                <a:solidFill>
                  <a:srgbClr val="FF0000"/>
                </a:solidFill>
              </a:rPr>
              <a:t>9</a:t>
            </a:r>
            <a:br>
              <a:rPr lang="en-US" baseline="30000" dirty="0" smtClean="0">
                <a:solidFill>
                  <a:srgbClr val="FF0000"/>
                </a:solidFill>
              </a:rPr>
            </a:br>
            <a:r>
              <a:rPr lang="en-US" sz="4400" baseline="30000" dirty="0" smtClean="0">
                <a:solidFill>
                  <a:srgbClr val="FF0000"/>
                </a:solidFill>
              </a:rPr>
              <a:t>    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for each 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8" name="Picture 7" descr="PrecBunch0p50mA-rev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2819400"/>
            <a:ext cx="7200900" cy="34290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800600" y="48768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019800"/>
          </a:xfrm>
        </p:spPr>
        <p:txBody>
          <a:bodyPr/>
          <a:lstStyle/>
          <a:p>
            <a:r>
              <a:rPr lang="en-US" b="1" i="1" dirty="0" smtClean="0"/>
              <a:t>Studies with Precursor </a:t>
            </a:r>
            <a:r>
              <a:rPr lang="en-US" b="1" i="1" dirty="0" smtClean="0"/>
              <a:t>Bunch</a:t>
            </a:r>
          </a:p>
          <a:p>
            <a:pPr lvl="1"/>
            <a:r>
              <a:rPr lang="en-US" dirty="0" smtClean="0"/>
              <a:t>4</a:t>
            </a:r>
            <a:r>
              <a:rPr lang="en-US" dirty="0" smtClean="0"/>
              <a:t> ns-spaced bunches in train </a:t>
            </a:r>
          </a:p>
          <a:p>
            <a:pPr lvl="1"/>
            <a:r>
              <a:rPr lang="en-US" dirty="0" smtClean="0"/>
              <a:t>Add Precursor bunch: </a:t>
            </a:r>
            <a:r>
              <a:rPr lang="en-US" dirty="0" smtClean="0">
                <a:solidFill>
                  <a:srgbClr val="FF0000"/>
                </a:solidFill>
              </a:rPr>
              <a:t>1.2x10</a:t>
            </a:r>
            <a:r>
              <a:rPr lang="en-US" baseline="30000" dirty="0" smtClean="0">
                <a:solidFill>
                  <a:srgbClr val="FF0000"/>
                </a:solidFill>
              </a:rPr>
              <a:t>10</a:t>
            </a:r>
            <a:br>
              <a:rPr lang="en-US" baseline="30000" dirty="0" smtClean="0">
                <a:solidFill>
                  <a:srgbClr val="FF0000"/>
                </a:solidFill>
              </a:rPr>
            </a:br>
            <a:r>
              <a:rPr lang="en-US" baseline="30000" dirty="0" smtClean="0">
                <a:solidFill>
                  <a:srgbClr val="FF0000"/>
                </a:solidFill>
              </a:rPr>
              <a:t> </a:t>
            </a:r>
            <a:r>
              <a:rPr lang="en-US" sz="4000" baseline="30000" dirty="0" smtClean="0">
                <a:solidFill>
                  <a:srgbClr val="FF0000"/>
                </a:solidFill>
              </a:rPr>
              <a:t>    </a:t>
            </a:r>
            <a:r>
              <a:rPr lang="en-US" baseline="30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for each condition is plotted below with different color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                 – easy to tell by </a:t>
            </a:r>
            <a:r>
              <a:rPr lang="en-US" sz="2000" dirty="0" smtClean="0">
                <a:solidFill>
                  <a:srgbClr val="0000FF"/>
                </a:solidFill>
              </a:rPr>
              <a:t>color</a:t>
            </a:r>
            <a:r>
              <a:rPr lang="en-US" sz="2000" dirty="0" smtClean="0">
                <a:solidFill>
                  <a:srgbClr val="FF0000"/>
                </a:solidFill>
              </a:rPr>
              <a:t> of the </a:t>
            </a:r>
            <a:r>
              <a:rPr lang="en-US" sz="2000" dirty="0" smtClean="0">
                <a:solidFill>
                  <a:srgbClr val="0000FF"/>
                </a:solidFill>
              </a:rPr>
              <a:t>Trailing Bunch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8" name="Picture 7" descr="PrecBunch0p75mA-rev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2895600"/>
            <a:ext cx="7200900" cy="33401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800600" y="4787900"/>
            <a:ext cx="38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609600"/>
            <a:ext cx="9296400" cy="5943600"/>
          </a:xfrm>
        </p:spPr>
        <p:txBody>
          <a:bodyPr/>
          <a:lstStyle/>
          <a:p>
            <a:r>
              <a:rPr lang="en-US" dirty="0" smtClean="0"/>
              <a:t>Instrumentation at C</a:t>
            </a:r>
            <a:r>
              <a:rPr lang="en-US" sz="2400" dirty="0" smtClean="0"/>
              <a:t>ESR</a:t>
            </a:r>
            <a:r>
              <a:rPr lang="en-US" dirty="0" smtClean="0"/>
              <a:t>TA </a:t>
            </a:r>
          </a:p>
          <a:p>
            <a:pPr lvl="1"/>
            <a:r>
              <a:rPr lang="en-US" dirty="0" smtClean="0"/>
              <a:t>Position spectrum of individual bunches within train</a:t>
            </a:r>
          </a:p>
          <a:p>
            <a:pPr lvl="2"/>
            <a:r>
              <a:rPr lang="en-US" dirty="0" smtClean="0"/>
              <a:t>Single button of a BPM</a:t>
            </a:r>
          </a:p>
          <a:p>
            <a:pPr lvl="2"/>
            <a:r>
              <a:rPr lang="en-US" dirty="0" smtClean="0"/>
              <a:t>Gate the signal to accept only 1 bunch </a:t>
            </a:r>
          </a:p>
          <a:p>
            <a:pPr lvl="2"/>
            <a:r>
              <a:rPr lang="en-US" dirty="0" smtClean="0"/>
              <a:t>Send to a spectrum analyzer &amp; gives</a:t>
            </a:r>
          </a:p>
          <a:p>
            <a:pPr lvl="3"/>
            <a:r>
              <a:rPr lang="en-US" dirty="0" smtClean="0"/>
              <a:t> H &amp; V dipole (</a:t>
            </a:r>
            <a:r>
              <a:rPr lang="en-US" dirty="0" err="1" smtClean="0"/>
              <a:t>m</a:t>
            </a:r>
            <a:r>
              <a:rPr lang="en-US" dirty="0" smtClean="0"/>
              <a:t>=0) </a:t>
            </a:r>
            <a:r>
              <a:rPr lang="en-US" dirty="0" err="1" smtClean="0"/>
              <a:t>betatron</a:t>
            </a:r>
            <a:r>
              <a:rPr lang="en-US" dirty="0" smtClean="0"/>
              <a:t> modes at frequencies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</a:t>
            </a:r>
            <a:r>
              <a:rPr lang="en-US" dirty="0" smtClean="0"/>
              <a:t> and F</a:t>
            </a:r>
            <a:r>
              <a:rPr lang="en-US" baseline="-25000" dirty="0" smtClean="0"/>
              <a:t>v</a:t>
            </a:r>
            <a:endParaRPr lang="en-US" dirty="0" smtClean="0"/>
          </a:p>
          <a:p>
            <a:pPr lvl="3"/>
            <a:r>
              <a:rPr lang="en-US" dirty="0" smtClean="0"/>
              <a:t> V head-tail (HT) (</a:t>
            </a:r>
            <a:r>
              <a:rPr lang="en-US" dirty="0" err="1" smtClean="0"/>
              <a:t>m</a:t>
            </a:r>
            <a:r>
              <a:rPr lang="en-US" dirty="0" smtClean="0"/>
              <a:t>=±1) lines at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v</a:t>
            </a:r>
            <a:r>
              <a:rPr lang="en-US" dirty="0" err="1" smtClean="0"/>
              <a:t>±F</a:t>
            </a:r>
            <a:r>
              <a:rPr lang="en-US" baseline="-25000" dirty="0" err="1" smtClean="0"/>
              <a:t>s</a:t>
            </a:r>
            <a:r>
              <a:rPr lang="en-US" dirty="0" smtClean="0"/>
              <a:t> (F</a:t>
            </a:r>
            <a:r>
              <a:rPr lang="en-US" baseline="-25000" dirty="0" smtClean="0"/>
              <a:t>s</a:t>
            </a:r>
            <a:r>
              <a:rPr lang="en-US" dirty="0" smtClean="0"/>
              <a:t> is the synchrotron tune) </a:t>
            </a:r>
          </a:p>
          <a:p>
            <a:pPr lvl="3"/>
            <a:r>
              <a:rPr lang="en-US" dirty="0" smtClean="0"/>
              <a:t>H HT modes (</a:t>
            </a:r>
            <a:r>
              <a:rPr lang="en-US" dirty="0" err="1" smtClean="0"/>
              <a:t>m</a:t>
            </a:r>
            <a:r>
              <a:rPr lang="en-US" dirty="0" smtClean="0"/>
              <a:t>=±1) lines at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h</a:t>
            </a:r>
            <a:r>
              <a:rPr lang="en-US" dirty="0" err="1" smtClean="0"/>
              <a:t>±F</a:t>
            </a:r>
            <a:r>
              <a:rPr lang="en-US" baseline="-25000" dirty="0" err="1" smtClean="0"/>
              <a:t>s</a:t>
            </a:r>
            <a:r>
              <a:rPr lang="en-US" dirty="0" smtClean="0"/>
              <a:t>   </a:t>
            </a:r>
          </a:p>
          <a:p>
            <a:pPr lvl="1"/>
            <a:r>
              <a:rPr lang="en-US" dirty="0" smtClean="0"/>
              <a:t>X-ray beam size monitors (</a:t>
            </a:r>
            <a:r>
              <a:rPr lang="en-US" dirty="0" err="1" smtClean="0"/>
              <a:t>xBSMs</a:t>
            </a:r>
            <a:r>
              <a:rPr lang="en-US" dirty="0" smtClean="0"/>
              <a:t>) for </a:t>
            </a:r>
            <a:r>
              <a:rPr lang="en-US" dirty="0" err="1" smtClean="0"/>
              <a:t>e+/e</a:t>
            </a:r>
            <a:r>
              <a:rPr lang="en-US" dirty="0" smtClean="0"/>
              <a:t>- beams</a:t>
            </a:r>
          </a:p>
          <a:p>
            <a:pPr lvl="2"/>
            <a:r>
              <a:rPr lang="en-US" dirty="0" smtClean="0"/>
              <a:t>Linear, </a:t>
            </a:r>
            <a:r>
              <a:rPr lang="en-US" dirty="0" err="1" smtClean="0"/>
              <a:t>Vert</a:t>
            </a:r>
            <a:r>
              <a:rPr lang="en-US" dirty="0" smtClean="0"/>
              <a:t> 32 pixel arrays bunch-by-bunch &amp; turn-by-turn</a:t>
            </a:r>
          </a:p>
          <a:p>
            <a:pPr lvl="2"/>
            <a:r>
              <a:rPr lang="en-US" dirty="0" smtClean="0"/>
              <a:t>Removes dipole motion before the fitting the vertical beam size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V</a:t>
            </a:r>
            <a:r>
              <a:rPr lang="en-US" dirty="0" smtClean="0"/>
              <a:t> of each bunch.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/>
              <a:t>E</a:t>
            </a:r>
            <a:r>
              <a:rPr lang="en-US" dirty="0" smtClean="0"/>
              <a:t>xperimental</a:t>
            </a:r>
            <a:r>
              <a:rPr lang="en-US" cap="all" dirty="0" smtClean="0"/>
              <a:t> M</a:t>
            </a:r>
            <a:r>
              <a:rPr lang="en-US" dirty="0" smtClean="0"/>
              <a:t>ethodology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6200" y="1371600"/>
            <a:ext cx="5410200" cy="3078162"/>
            <a:chOff x="0" y="654844"/>
            <a:chExt cx="5410200" cy="3078956"/>
          </a:xfrm>
        </p:grpSpPr>
        <p:pic>
          <p:nvPicPr>
            <p:cNvPr id="7784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658416"/>
              <a:ext cx="5410200" cy="3075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47" name="Rectangle 4"/>
            <p:cNvSpPr>
              <a:spLocks noChangeArrowheads="1"/>
            </p:cNvSpPr>
            <p:nvPr/>
          </p:nvSpPr>
          <p:spPr bwMode="auto">
            <a:xfrm>
              <a:off x="1983740" y="654844"/>
              <a:ext cx="2164080" cy="4881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778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>
                <a:solidFill>
                  <a:srgbClr val="000000"/>
                </a:solidFill>
                <a:ea typeface="MS Gothic" charset="0"/>
                <a:cs typeface="MS Gothic" charset="0"/>
              </a:rPr>
              <a:t>May 28, 2013</a:t>
            </a:r>
            <a:endParaRPr lang="en-GB">
              <a:solidFill>
                <a:srgbClr val="000000"/>
              </a:solidFill>
              <a:ea typeface="MS Gothic" charset="0"/>
              <a:cs typeface="MS Gothic" charset="0"/>
            </a:endParaRPr>
          </a:p>
        </p:txBody>
      </p:sp>
      <p:sp>
        <p:nvSpPr>
          <p:cNvPr id="778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>
                <a:solidFill>
                  <a:srgbClr val="000000"/>
                </a:solidFill>
                <a:ea typeface="MS Gothic" charset="0"/>
                <a:cs typeface="MS Gothic" charset="0"/>
              </a:rPr>
              <a:t>LCWS13 - EC Instabilities at CESR-TA</a:t>
            </a:r>
            <a:endParaRPr lang="en-GB">
              <a:solidFill>
                <a:srgbClr val="000000"/>
              </a:solidFill>
              <a:ea typeface="MS Gothic" charset="0"/>
              <a:cs typeface="MS Gothic" charset="0"/>
            </a:endParaRPr>
          </a:p>
        </p:txBody>
      </p:sp>
      <p:sp>
        <p:nvSpPr>
          <p:cNvPr id="77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EECB0FE-A8DA-704C-BCD2-7D9F9D86DF87}" type="slidenum">
              <a:rPr lang="en-GB" smtClean="0">
                <a:solidFill>
                  <a:srgbClr val="000000"/>
                </a:solidFill>
                <a:ea typeface="MS Gothic" charset="0"/>
                <a:cs typeface="MS Gothic" charset="0"/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44</a:t>
            </a:fld>
            <a:endParaRPr lang="en-GB" smtClean="0">
              <a:solidFill>
                <a:srgbClr val="000000"/>
              </a:solidFill>
              <a:ea typeface="MS Gothic" charset="0"/>
              <a:cs typeface="MS Gothic" charset="0"/>
            </a:endParaRPr>
          </a:p>
        </p:txBody>
      </p:sp>
      <p:sp>
        <p:nvSpPr>
          <p:cNvPr id="778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90801" y="0"/>
            <a:ext cx="6553200" cy="533400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X-ray Vertical Beam Size Monitor </a:t>
            </a: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38600" y="533400"/>
            <a:ext cx="5105400" cy="6019800"/>
          </a:xfrm>
        </p:spPr>
        <p:txBody>
          <a:bodyPr/>
          <a:lstStyle/>
          <a:p>
            <a:pPr marL="346075">
              <a:buFont typeface="Aria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sz="2200" dirty="0" smtClean="0">
                <a:ea typeface="+mn-ea"/>
                <a:cs typeface="+mn-cs"/>
              </a:rPr>
              <a:t>X-ray </a:t>
            </a:r>
            <a:r>
              <a:rPr lang="en-US" sz="2200" dirty="0">
                <a:ea typeface="+mn-ea"/>
                <a:cs typeface="+mn-cs"/>
              </a:rPr>
              <a:t>Beam Size </a:t>
            </a:r>
            <a:r>
              <a:rPr lang="en-US" sz="2200" dirty="0" smtClean="0">
                <a:ea typeface="+mn-ea"/>
                <a:cs typeface="+mn-cs"/>
              </a:rPr>
              <a:t>Monitor (</a:t>
            </a:r>
            <a:r>
              <a:rPr lang="en-US" sz="2200" dirty="0" err="1">
                <a:ea typeface="+mn-ea"/>
                <a:cs typeface="+mn-cs"/>
              </a:rPr>
              <a:t>xBSM</a:t>
            </a:r>
            <a:r>
              <a:rPr lang="en-US" sz="2200" dirty="0">
                <a:ea typeface="+mn-ea"/>
                <a:cs typeface="+mn-cs"/>
              </a:rPr>
              <a:t>)</a:t>
            </a:r>
            <a:endParaRPr lang="en-US" sz="2200" dirty="0" smtClean="0">
              <a:ea typeface="+mn-ea"/>
              <a:cs typeface="+mn-cs"/>
            </a:endParaRPr>
          </a:p>
          <a:p>
            <a:pPr lvl="1">
              <a:buFont typeface="Arial" charset="0"/>
              <a:buChar char="•"/>
              <a:defRPr/>
            </a:pPr>
            <a:r>
              <a:rPr lang="en-US" sz="2000" dirty="0" smtClean="0"/>
              <a:t>Images X-rays from bending magnet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Uses 1D 32-chan vertical diode array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179901"/>
                </a:solidFill>
              </a:rPr>
              <a:t>Has 3 choices for Optics Element</a:t>
            </a:r>
          </a:p>
          <a:p>
            <a:pPr lvl="2">
              <a:buFont typeface="Arial" charset="0"/>
              <a:buChar char="•"/>
              <a:defRPr/>
            </a:pPr>
            <a:r>
              <a:rPr lang="en-US" sz="1600" dirty="0" smtClean="0"/>
              <a:t>Adjustable Slit   (“Pinhole” optics)</a:t>
            </a:r>
          </a:p>
          <a:p>
            <a:pPr lvl="2">
              <a:buFont typeface="Arial" charset="0"/>
              <a:buChar char="•"/>
              <a:defRPr/>
            </a:pPr>
            <a:r>
              <a:rPr lang="en-US" sz="1600" dirty="0" smtClean="0"/>
              <a:t>Fresnel Zone Plate   (FZP)</a:t>
            </a:r>
          </a:p>
          <a:p>
            <a:pPr lvl="2">
              <a:buFont typeface="Arial" charset="0"/>
              <a:buChar char="•"/>
              <a:defRPr/>
            </a:pPr>
            <a:r>
              <a:rPr lang="en-US" sz="1600" dirty="0" smtClean="0"/>
              <a:t>Coded Aperture   (CA)</a:t>
            </a:r>
          </a:p>
          <a:p>
            <a:pPr lvl="1">
              <a:buFont typeface="Arial" charset="0"/>
              <a:buChar char="•"/>
              <a:defRPr/>
            </a:pPr>
            <a:endParaRPr lang="en-US" sz="2000" dirty="0" smtClean="0"/>
          </a:p>
          <a:p>
            <a:pPr lvl="2" indent="-339725">
              <a:buFont typeface="Aria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sz="18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838200" y="1447800"/>
            <a:ext cx="1219200" cy="3254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114800" y="1447800"/>
            <a:ext cx="3810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3848100" y="3009900"/>
            <a:ext cx="838200" cy="304800"/>
          </a:xfrm>
          <a:prstGeom prst="straightConnector1">
            <a:avLst/>
          </a:prstGeom>
          <a:ln>
            <a:solidFill>
              <a:srgbClr val="18E927"/>
            </a:solidFill>
            <a:tailEnd type="arrow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835" name="Picture 6" descr="xbsm_detector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587375"/>
            <a:ext cx="2011363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682625" y="654050"/>
            <a:ext cx="20066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800" dirty="0" err="1">
                <a:latin typeface="+mn-lt"/>
                <a:ea typeface="+mn-ea"/>
                <a:cs typeface="Arial" charset="0"/>
              </a:rPr>
              <a:t>xBSM</a:t>
            </a:r>
            <a:r>
              <a:rPr lang="en-US" sz="1800" dirty="0">
                <a:latin typeface="+mn-lt"/>
                <a:ea typeface="+mn-ea"/>
                <a:cs typeface="Arial" charset="0"/>
              </a:rPr>
              <a:t> diode array</a:t>
            </a: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76200" y="762000"/>
            <a:ext cx="5105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kern="0" dirty="0">
              <a:solidFill>
                <a:schemeClr val="tx2"/>
              </a:solidFill>
              <a:latin typeface="+mn-lt"/>
              <a:ea typeface="+mn-ea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kern="0" dirty="0">
                <a:solidFill>
                  <a:srgbClr val="B31B1B"/>
                </a:solidFill>
                <a:latin typeface="+mn-lt"/>
                <a:ea typeface="+mn-ea"/>
                <a:cs typeface="+mn-cs"/>
              </a:rPr>
              <a:t>Functions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Capable of measuring TBT bunch </a:t>
            </a:r>
            <a:b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</a:b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size for ≥ 4ns-spaced bunches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40 dB gain adjustment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Primary tool for</a:t>
            </a:r>
            <a:r>
              <a:rPr lang="en-US" sz="2000" kern="0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2000" kern="0" dirty="0" smtClean="0">
                <a:solidFill>
                  <a:schemeClr val="tx2"/>
                </a:solidFill>
                <a:latin typeface="+mn-lt"/>
              </a:rPr>
              <a:t>confirm</a:t>
            </a:r>
            <a:r>
              <a:rPr lang="en-US" sz="2000" kern="0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ing </a:t>
            </a: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vertical </a:t>
            </a:r>
            <a:b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</a:br>
            <a:r>
              <a:rPr lang="en-US" sz="2000" kern="0" dirty="0" err="1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emittance</a:t>
            </a:r>
            <a:r>
              <a:rPr lang="en-US" sz="2000" kern="0" dirty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corrections</a:t>
            </a:r>
          </a:p>
          <a:p>
            <a:pPr marL="1143000" lvl="2" indent="-339725">
              <a:spcBef>
                <a:spcPct val="20000"/>
              </a:spcBef>
              <a:buFont typeface="Arial" charset="0"/>
              <a:buChar char="•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sz="1800" kern="0" dirty="0">
              <a:solidFill>
                <a:srgbClr val="0000FF"/>
              </a:solidFill>
              <a:latin typeface="+mn-lt"/>
              <a:ea typeface="+mn-ea"/>
              <a:cs typeface="Arial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6200000" flipH="1">
            <a:off x="5143500" y="3695700"/>
            <a:ext cx="1676400" cy="2286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4076700" y="2019300"/>
            <a:ext cx="762000" cy="685800"/>
          </a:xfrm>
          <a:prstGeom prst="straightConnector1">
            <a:avLst/>
          </a:prstGeom>
          <a:ln>
            <a:solidFill>
              <a:srgbClr val="18E927"/>
            </a:solidFill>
            <a:tailEnd type="none"/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840" name="Picture 12"/>
          <p:cNvPicPr>
            <a:picLocks noChangeAspect="1" noChangeArrowheads="1"/>
          </p:cNvPicPr>
          <p:nvPr/>
        </p:nvPicPr>
        <p:blipFill>
          <a:blip r:embed="rId5"/>
          <a:srcRect l="3763" t="11456" r="3763" b="9322"/>
          <a:stretch>
            <a:fillRect/>
          </a:stretch>
        </p:blipFill>
        <p:spPr bwMode="auto">
          <a:xfrm>
            <a:off x="5638800" y="4724400"/>
            <a:ext cx="30845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41" name="TextBox 18"/>
          <p:cNvSpPr txBox="1">
            <a:spLocks noChangeArrowheads="1"/>
          </p:cNvSpPr>
          <p:nvPr/>
        </p:nvSpPr>
        <p:spPr bwMode="auto">
          <a:xfrm>
            <a:off x="8064500" y="5010150"/>
            <a:ext cx="546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FF"/>
                </a:solidFill>
                <a:latin typeface="Arial" charset="0"/>
                <a:ea typeface="MS Gothic" charset="0"/>
                <a:cs typeface="MS Gothic" charset="0"/>
              </a:rPr>
              <a:t>CA</a:t>
            </a:r>
          </a:p>
        </p:txBody>
      </p:sp>
      <p:pic>
        <p:nvPicPr>
          <p:cNvPr id="77842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3200400"/>
            <a:ext cx="27670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43" name="TextBox 19"/>
          <p:cNvSpPr txBox="1">
            <a:spLocks noChangeArrowheads="1"/>
          </p:cNvSpPr>
          <p:nvPr/>
        </p:nvSpPr>
        <p:spPr bwMode="auto">
          <a:xfrm>
            <a:off x="8328025" y="3200400"/>
            <a:ext cx="663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FF"/>
                </a:solidFill>
                <a:latin typeface="Arial" charset="0"/>
                <a:ea typeface="MS Gothic" charset="0"/>
                <a:cs typeface="MS Gothic" charset="0"/>
              </a:rPr>
              <a:t>FZP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rot="16200000" flipH="1">
            <a:off x="7315200" y="2819400"/>
            <a:ext cx="457200" cy="1524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511175" y="1001713"/>
            <a:ext cx="15494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800" dirty="0">
                <a:latin typeface="+mn-lt"/>
                <a:ea typeface="+mn-ea"/>
                <a:cs typeface="Arial" charset="0"/>
              </a:rPr>
              <a:t>50 </a:t>
            </a:r>
            <a:r>
              <a:rPr lang="en-US" sz="1800" dirty="0">
                <a:latin typeface="Symbol" charset="2"/>
                <a:ea typeface="+mn-ea"/>
                <a:cs typeface="Symbol" charset="2"/>
              </a:rPr>
              <a:t>m</a:t>
            </a:r>
            <a:r>
              <a:rPr lang="en-US" sz="1800" dirty="0">
                <a:latin typeface="+mn-lt"/>
                <a:ea typeface="+mn-ea"/>
                <a:cs typeface="Arial" charset="0"/>
              </a:rPr>
              <a:t>m pitch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209800" y="4103688"/>
            <a:ext cx="2117725" cy="62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9112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Geometric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Magnification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~2.5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4572000" y="3048000"/>
            <a:ext cx="1233488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9112" rIns="90000" bIns="45000">
            <a:prstTxWarp prst="textNoShape">
              <a:avLst/>
            </a:prstTxWarp>
          </a:bodyPr>
          <a:lstStyle/>
          <a:p>
            <a:pPr algn="ctr">
              <a:tabLst>
                <a:tab pos="723900" algn="l"/>
              </a:tabLst>
            </a:pPr>
            <a:r>
              <a:rPr lang="en-US" sz="1600" dirty="0" err="1">
                <a:solidFill>
                  <a:srgbClr val="000000"/>
                </a:solidFill>
                <a:latin typeface="+mn-lt"/>
              </a:rPr>
              <a:t>E</a:t>
            </a:r>
            <a:r>
              <a:rPr lang="en-US" sz="1600" baseline="-33000" dirty="0" err="1">
                <a:solidFill>
                  <a:srgbClr val="000000"/>
                </a:solidFill>
                <a:latin typeface="+mn-lt"/>
              </a:rPr>
              <a:t>c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= 0.6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keV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algn="ctr">
              <a:tabLst>
                <a:tab pos="723900" algn="l"/>
              </a:tabLst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at 2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GeV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1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r>
              <a:rPr lang="en-US" sz="2400" dirty="0" smtClean="0"/>
              <a:t>Observe signal with single bunches </a:t>
            </a:r>
            <a:br>
              <a:rPr lang="en-US" sz="2400" dirty="0" smtClean="0"/>
            </a:br>
            <a:r>
              <a:rPr lang="en-US" sz="2400" dirty="0" smtClean="0"/>
              <a:t>with different x-ray optics  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Slit                  Coded Aperture       Fresnel ZP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  Single Pass-Single Bunch Distributions </a:t>
            </a: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               with </a:t>
            </a:r>
            <a:r>
              <a:rPr lang="en-US" sz="2400" dirty="0" smtClean="0">
                <a:solidFill>
                  <a:srgbClr val="FF0000"/>
                </a:solidFill>
              </a:rPr>
              <a:t>Fitting Function</a:t>
            </a: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                    </a:t>
            </a:r>
            <a:r>
              <a:rPr lang="en-US" sz="2000" dirty="0" smtClean="0">
                <a:solidFill>
                  <a:srgbClr val="179901"/>
                </a:solidFill>
              </a:rPr>
              <a:t>Coded Aperture Fits for Different Beam Sizes</a:t>
            </a:r>
          </a:p>
        </p:txBody>
      </p:sp>
      <p:sp>
        <p:nvSpPr>
          <p:cNvPr id="798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xBSM</a:t>
            </a:r>
            <a:r>
              <a:rPr lang="en-US" dirty="0" smtClean="0"/>
              <a:t>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2C549-E6F4-804E-8DB0-EF7071C4903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43413"/>
          <a:stretch/>
        </p:blipFill>
        <p:spPr bwMode="auto">
          <a:xfrm>
            <a:off x="152400" y="4391289"/>
            <a:ext cx="8759287" cy="221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22"/>
          <p:cNvGrpSpPr/>
          <p:nvPr/>
        </p:nvGrpSpPr>
        <p:grpSpPr>
          <a:xfrm>
            <a:off x="5791200" y="572172"/>
            <a:ext cx="3603716" cy="3009228"/>
            <a:chOff x="5791200" y="572172"/>
            <a:chExt cx="3603716" cy="3009228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r="6836"/>
            <a:stretch>
              <a:fillRect/>
            </a:stretch>
          </p:blipFill>
          <p:spPr bwMode="auto">
            <a:xfrm>
              <a:off x="5791200" y="572172"/>
              <a:ext cx="3352800" cy="2704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Group 18"/>
            <p:cNvGrpSpPr/>
            <p:nvPr/>
          </p:nvGrpSpPr>
          <p:grpSpPr>
            <a:xfrm>
              <a:off x="5867400" y="2866506"/>
              <a:ext cx="3527516" cy="714894"/>
              <a:chOff x="4648200" y="3429000"/>
              <a:chExt cx="4572000" cy="926572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V="1">
                <a:off x="5470198" y="3429000"/>
                <a:ext cx="533400" cy="56975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648200" y="4002063"/>
                <a:ext cx="22859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+mj-lt"/>
                  </a:rPr>
                  <a:t>Sample Point Bunch 1</a:t>
                </a:r>
                <a:endParaRPr lang="en-US" sz="1600" dirty="0">
                  <a:solidFill>
                    <a:srgbClr val="C00000"/>
                  </a:solidFill>
                  <a:latin typeface="+mj-lt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7298998" y="3443955"/>
                <a:ext cx="533400" cy="56975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889911" y="4017018"/>
                <a:ext cx="23302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+mj-lt"/>
                  </a:rPr>
                  <a:t>Sample Point Bunch 2</a:t>
                </a:r>
                <a:endParaRPr lang="en-US" sz="1600" dirty="0">
                  <a:solidFill>
                    <a:srgbClr val="C00000"/>
                  </a:solidFill>
                  <a:latin typeface="+mj-lt"/>
                </a:endParaRPr>
              </a:p>
            </p:txBody>
          </p:sp>
        </p:grpSp>
      </p:grpSp>
      <p:pic>
        <p:nvPicPr>
          <p:cNvPr id="22" name="Picture 9" descr="xBSM Electron Data.pdf"/>
          <p:cNvPicPr>
            <a:picLocks noChangeAspect="1"/>
          </p:cNvPicPr>
          <p:nvPr/>
        </p:nvPicPr>
        <p:blipFill>
          <a:blip r:embed="rId4"/>
          <a:srcRect t="50148" b="8546"/>
          <a:stretch>
            <a:fillRect/>
          </a:stretch>
        </p:blipFill>
        <p:spPr bwMode="auto">
          <a:xfrm>
            <a:off x="0" y="1676400"/>
            <a:ext cx="5943600" cy="152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xBSM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9CC8F-E676-6B43-BF68-06D3BDBB226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80902" name="Picture 4" descr="\\SAMBA\user\dpp\xBSM\presentations\20110211-CESRTA-meeting\figures\20110208-Run5400_5399_5398.png"/>
          <p:cNvPicPr>
            <a:picLocks noChangeAspect="1" noChangeArrowheads="1"/>
          </p:cNvPicPr>
          <p:nvPr/>
        </p:nvPicPr>
        <p:blipFill>
          <a:blip r:embed="rId2"/>
          <a:srcRect l="1640" t="1218" r="14622" b="1556"/>
          <a:stretch>
            <a:fillRect/>
          </a:stretch>
        </p:blipFill>
        <p:spPr bwMode="auto">
          <a:xfrm>
            <a:off x="1795463" y="2112963"/>
            <a:ext cx="7315200" cy="4445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676400" y="2244725"/>
            <a:ext cx="3048000" cy="854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904" name="Content Placeholder 1"/>
          <p:cNvSpPr>
            <a:spLocks noGrp="1"/>
          </p:cNvSpPr>
          <p:nvPr>
            <p:ph idx="1"/>
          </p:nvPr>
        </p:nvSpPr>
        <p:spPr>
          <a:xfrm>
            <a:off x="0" y="511175"/>
            <a:ext cx="9144000" cy="5943600"/>
          </a:xfrm>
        </p:spPr>
        <p:txBody>
          <a:bodyPr/>
          <a:lstStyle/>
          <a:p>
            <a:r>
              <a:rPr lang="en-US" dirty="0" smtClean="0"/>
              <a:t>Systematic studies of multi-bunch performance </a:t>
            </a:r>
            <a:br>
              <a:rPr lang="en-US" dirty="0" smtClean="0"/>
            </a:br>
            <a:r>
              <a:rPr lang="en-US" dirty="0" smtClean="0"/>
              <a:t>with different x-ray optics   (30 bunch train)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Slit (Gap) size  </a:t>
            </a:r>
            <a:r>
              <a:rPr lang="en-US" dirty="0" smtClean="0">
                <a:solidFill>
                  <a:srgbClr val="B31B1B"/>
                </a:solidFill>
              </a:rPr>
              <a:t>&amp;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E0B9B9"/>
                </a:solidFill>
              </a:rPr>
              <a:t>position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Fresnel ZP size   </a:t>
            </a:r>
            <a:r>
              <a:rPr lang="en-US" dirty="0" smtClean="0">
                <a:solidFill>
                  <a:srgbClr val="B31B1B"/>
                </a:solidFill>
              </a:rPr>
              <a:t>&amp;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B28B64"/>
                </a:solidFill>
              </a:rPr>
              <a:t>position</a:t>
            </a:r>
          </a:p>
          <a:p>
            <a:pPr lvl="1"/>
            <a:r>
              <a:rPr lang="en-US" dirty="0" smtClean="0"/>
              <a:t>Coded Aperture size  </a:t>
            </a:r>
            <a:r>
              <a:rPr lang="en-US" dirty="0" smtClean="0">
                <a:solidFill>
                  <a:srgbClr val="B31B1B"/>
                </a:solidFill>
              </a:rPr>
              <a:t>&amp;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8CD47"/>
                </a:solidFill>
              </a:rPr>
              <a:t>position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>
              <a:buFontTx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Data for each</a:t>
            </a:r>
          </a:p>
          <a:p>
            <a:pPr lvl="1"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optic taken</a:t>
            </a:r>
          </a:p>
          <a:p>
            <a:pPr lvl="1"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simultaneously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4343400"/>
            <a:ext cx="1219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 err="1">
                <a:latin typeface="Symbol" charset="2"/>
                <a:ea typeface="+mn-ea"/>
                <a:cs typeface="Symbol" charset="2"/>
              </a:rPr>
              <a:t>e</a:t>
            </a:r>
            <a:r>
              <a:rPr lang="en-US" sz="1800" baseline="-25000" dirty="0" err="1">
                <a:latin typeface="+mn-lt"/>
                <a:ea typeface="+mn-ea"/>
                <a:cs typeface="Arial" charset="0"/>
              </a:rPr>
              <a:t>v</a:t>
            </a:r>
            <a:r>
              <a:rPr lang="en-US" sz="1800" dirty="0">
                <a:latin typeface="+mn-lt"/>
                <a:ea typeface="+mn-ea"/>
                <a:cs typeface="Arial" charset="0"/>
              </a:rPr>
              <a:t>=6-7 pm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4876800" y="4572000"/>
            <a:ext cx="3810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19800" y="3163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Effect of Electron Cloud</a:t>
            </a:r>
            <a:endParaRPr lang="en-US" sz="1800" dirty="0"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629400" y="4038600"/>
            <a:ext cx="762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239000" y="3657600"/>
            <a:ext cx="762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30 Bunch</a:t>
            </a:r>
            <a:r>
              <a:rPr lang="en-US" dirty="0" smtClean="0"/>
              <a:t> Positron Trains</a:t>
            </a:r>
            <a:endParaRPr lang="en-US" dirty="0" smtClean="0"/>
          </a:p>
          <a:p>
            <a:pPr lvl="1"/>
            <a:r>
              <a:rPr lang="en-US" dirty="0" smtClean="0"/>
              <a:t>Bunch </a:t>
            </a:r>
            <a:r>
              <a:rPr lang="en-US" dirty="0" err="1" smtClean="0"/>
              <a:t>Spacings</a:t>
            </a:r>
            <a:r>
              <a:rPr lang="en-US" dirty="0" smtClean="0"/>
              <a:t>: </a:t>
            </a:r>
            <a:r>
              <a:rPr lang="en-US" sz="2000" dirty="0" smtClean="0">
                <a:solidFill>
                  <a:srgbClr val="0000FF"/>
                </a:solidFill>
              </a:rPr>
              <a:t>4, 8, 12, 14, 16, 20, 24, 28, 36, 42 and 56 </a:t>
            </a:r>
            <a:r>
              <a:rPr lang="en-US" sz="2000" dirty="0" err="1" smtClean="0">
                <a:solidFill>
                  <a:srgbClr val="0000FF"/>
                </a:solidFill>
              </a:rPr>
              <a:t>nsec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Bunch current (nominal)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b</a:t>
            </a:r>
            <a:r>
              <a:rPr lang="en-US" dirty="0" smtClean="0"/>
              <a:t> = 0.75 </a:t>
            </a:r>
            <a:r>
              <a:rPr lang="en-US" dirty="0" err="1" smtClean="0"/>
              <a:t>mA</a:t>
            </a:r>
            <a:r>
              <a:rPr lang="en-US" dirty="0" smtClean="0"/>
              <a:t>   (1.2x10</a:t>
            </a:r>
            <a:r>
              <a:rPr lang="en-US" baseline="30000" dirty="0" smtClean="0"/>
              <a:t>10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Analysis utilizes</a:t>
            </a:r>
            <a:endParaRPr lang="en-US" dirty="0" smtClean="0"/>
          </a:p>
          <a:p>
            <a:pPr marL="971550" lvl="1" indent="-514350">
              <a:buFont typeface="+mj-lt"/>
              <a:buAutoNum type="arabicParenR"/>
            </a:pPr>
            <a:r>
              <a:rPr lang="en-US" dirty="0" err="1" smtClean="0"/>
              <a:t>Xquneing</a:t>
            </a:r>
            <a:r>
              <a:rPr lang="en-US" dirty="0" smtClean="0"/>
              <a:t>-to-Chromaticity calibration </a:t>
            </a:r>
            <a:r>
              <a:rPr lang="en-US" dirty="0" smtClean="0"/>
              <a:t>data (MGB)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Drive-damp measurements for </a:t>
            </a:r>
            <a:r>
              <a:rPr lang="en-US" dirty="0" err="1" smtClean="0"/>
              <a:t>Vert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smtClean="0"/>
              <a:t>=0, ±1 modes for a single bunch ==&gt;</a:t>
            </a:r>
            <a:r>
              <a:rPr lang="en-US" dirty="0" smtClean="0"/>
              <a:t> fitted damping </a:t>
            </a:r>
            <a:r>
              <a:rPr lang="en-US" dirty="0" smtClean="0"/>
              <a:t>rate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                               where </a:t>
            </a:r>
            <a:r>
              <a:rPr lang="en-US" dirty="0" err="1" smtClean="0">
                <a:latin typeface="Symbol" charset="2"/>
                <a:cs typeface="Symbol" charset="2"/>
              </a:rPr>
              <a:t>a</a:t>
            </a:r>
            <a:r>
              <a:rPr lang="en-US" baseline="-25000" dirty="0" err="1" smtClean="0"/>
              <a:t>SR</a:t>
            </a:r>
            <a:r>
              <a:rPr lang="en-US" dirty="0" smtClean="0"/>
              <a:t> = SR damping rate,</a:t>
            </a:r>
            <a:br>
              <a:rPr lang="en-US" dirty="0" smtClean="0"/>
            </a:br>
            <a:r>
              <a:rPr lang="en-US" dirty="0" smtClean="0"/>
              <a:t>                                     &amp; Q’ = </a:t>
            </a:r>
            <a:r>
              <a:rPr lang="en-US" dirty="0" smtClean="0"/>
              <a:t>chromaticity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Spectral amplitudes for </a:t>
            </a:r>
            <a:r>
              <a:rPr lang="en-US" dirty="0" err="1" smtClean="0"/>
              <a:t>Vert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smtClean="0"/>
              <a:t>=0, ±1 modes for each bunch (RLH)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0"/>
            <a:ext cx="6858000" cy="533400"/>
          </a:xfrm>
        </p:spPr>
        <p:txBody>
          <a:bodyPr/>
          <a:lstStyle/>
          <a:p>
            <a:r>
              <a:rPr lang="en-US" dirty="0" smtClean="0"/>
              <a:t>Conditions &amp; Analysis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+ Stability Data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914400" y="4800600"/>
          <a:ext cx="3124200" cy="957416"/>
        </p:xfrm>
        <a:graphic>
          <a:graphicData uri="http://schemas.openxmlformats.org/presentationml/2006/ole">
            <p:oleObj spid="_x0000_s148482" name="Equation" r:id="rId3" imgW="1574800" imgH="482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Xquneing</a:t>
            </a:r>
            <a:r>
              <a:rPr lang="en-US" dirty="0" smtClean="0"/>
              <a:t>-to-Chromaticity calibration data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800" dirty="0" smtClean="0">
                <a:solidFill>
                  <a:srgbClr val="0000FF"/>
                </a:solidFill>
              </a:rPr>
              <a:t>from</a:t>
            </a:r>
            <a:r>
              <a:rPr lang="en-US" sz="2800" dirty="0" smtClean="0">
                <a:solidFill>
                  <a:srgbClr val="0000FF"/>
                </a:solidFill>
              </a:rPr>
              <a:t> control settings vs. chromaticity </a:t>
            </a:r>
            <a:r>
              <a:rPr lang="en-US" sz="2800" dirty="0" smtClean="0">
                <a:solidFill>
                  <a:srgbClr val="0000FF"/>
                </a:solidFill>
              </a:rPr>
              <a:t>measurements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Drive-damp measurements for </a:t>
            </a:r>
            <a:br>
              <a:rPr lang="en-US" dirty="0" smtClean="0"/>
            </a:br>
            <a:r>
              <a:rPr lang="en-US" dirty="0" err="1" smtClean="0"/>
              <a:t>Vert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smtClean="0"/>
              <a:t>=0, ±1 modes for 1 bunch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r>
              <a:rPr lang="en-US" dirty="0" smtClean="0"/>
              <a:t> 1) &amp; 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026356" y="1676400"/>
          <a:ext cx="3815644" cy="990600"/>
        </p:xfrm>
        <a:graphic>
          <a:graphicData uri="http://schemas.openxmlformats.org/presentationml/2006/ole">
            <p:oleObj spid="_x0000_s223234" name="Equation" r:id="rId3" imgW="2641600" imgH="6858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163314" y="3657600"/>
          <a:ext cx="4094486" cy="2905413"/>
        </p:xfrm>
        <a:graphic>
          <a:graphicData uri="http://schemas.openxmlformats.org/presentationml/2006/ole">
            <p:oleObj spid="_x0000_s223235" name="Equation" r:id="rId4" imgW="2933700" imgH="2082800" progId="Equation.DSMT4">
              <p:embed/>
            </p:oleObj>
          </a:graphicData>
        </a:graphic>
      </p:graphicFrame>
      <p:pic>
        <p:nvPicPr>
          <p:cNvPr id="9" name="Picture 8" descr="drive_damp_001003_001.jpg"/>
          <p:cNvPicPr>
            <a:picLocks noChangeAspect="1"/>
          </p:cNvPicPr>
          <p:nvPr/>
        </p:nvPicPr>
        <p:blipFill>
          <a:blip r:embed="rId5"/>
          <a:srcRect l="4762" r="7143"/>
          <a:stretch>
            <a:fillRect/>
          </a:stretch>
        </p:blipFill>
        <p:spPr>
          <a:xfrm>
            <a:off x="6248400" y="1676400"/>
            <a:ext cx="2819400" cy="2400300"/>
          </a:xfrm>
          <a:prstGeom prst="rect">
            <a:avLst/>
          </a:prstGeom>
        </p:spPr>
      </p:pic>
      <p:pic>
        <p:nvPicPr>
          <p:cNvPr id="10" name="Picture 9" descr="drive_damp_001014_001.jpg"/>
          <p:cNvPicPr>
            <a:picLocks noChangeAspect="1"/>
          </p:cNvPicPr>
          <p:nvPr/>
        </p:nvPicPr>
        <p:blipFill>
          <a:blip r:embed="rId6"/>
          <a:srcRect l="5833" r="8333"/>
          <a:stretch>
            <a:fillRect/>
          </a:stretch>
        </p:blipFill>
        <p:spPr>
          <a:xfrm>
            <a:off x="6324600" y="4156229"/>
            <a:ext cx="2743200" cy="23969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91400" y="2364700"/>
            <a:ext cx="1447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  <a:latin typeface="+mn-lt"/>
              </a:rPr>
              <a:t>m</a:t>
            </a:r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 = 0</a:t>
            </a: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endParaRPr lang="en-US" sz="1400" b="1" dirty="0" smtClean="0">
              <a:solidFill>
                <a:srgbClr val="0000FF"/>
              </a:solidFill>
              <a:latin typeface="+mn-lt"/>
            </a:endParaRPr>
          </a:p>
          <a:p>
            <a:r>
              <a:rPr lang="en-US" sz="1400" b="1" dirty="0" err="1" smtClean="0">
                <a:solidFill>
                  <a:srgbClr val="0000FF"/>
                </a:solidFill>
                <a:latin typeface="+mn-lt"/>
              </a:rPr>
              <a:t>m</a:t>
            </a:r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 = +1 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r>
              <a:rPr lang="en-US" dirty="0" smtClean="0"/>
              <a:t>Instrumentation &amp; Results </a:t>
            </a:r>
          </a:p>
          <a:p>
            <a:pPr lvl="1"/>
            <a:r>
              <a:rPr lang="en-US" dirty="0" smtClean="0"/>
              <a:t>Gated BPM signal routed to spectrum analyzer</a:t>
            </a:r>
          </a:p>
          <a:p>
            <a:pPr lvl="1"/>
            <a:r>
              <a:rPr lang="en-US" dirty="0" smtClean="0"/>
              <a:t>Spectrum contains </a:t>
            </a:r>
          </a:p>
          <a:p>
            <a:pPr lvl="2"/>
            <a:r>
              <a:rPr lang="en-US" dirty="0" smtClean="0"/>
              <a:t>Horizontal and vertical dipole (D) (</a:t>
            </a:r>
            <a:r>
              <a:rPr lang="en-US" dirty="0" err="1" smtClean="0"/>
              <a:t>m</a:t>
            </a:r>
            <a:r>
              <a:rPr lang="en-US" dirty="0" smtClean="0"/>
              <a:t>=0) </a:t>
            </a:r>
            <a:r>
              <a:rPr lang="en-US" dirty="0" err="1" smtClean="0"/>
              <a:t>betatron</a:t>
            </a:r>
            <a:r>
              <a:rPr lang="en-US" dirty="0" smtClean="0"/>
              <a:t> modes at frequencies </a:t>
            </a:r>
            <a:r>
              <a:rPr lang="en-US" dirty="0" err="1" smtClean="0"/>
              <a:t>Fh</a:t>
            </a:r>
            <a:r>
              <a:rPr lang="en-US" dirty="0" smtClean="0"/>
              <a:t> and Fv</a:t>
            </a:r>
          </a:p>
          <a:p>
            <a:pPr lvl="2"/>
            <a:r>
              <a:rPr lang="en-US" dirty="0" smtClean="0"/>
              <a:t>Vertical head-tail (HT) (</a:t>
            </a:r>
            <a:r>
              <a:rPr lang="en-US" dirty="0" err="1" smtClean="0"/>
              <a:t>m</a:t>
            </a:r>
            <a:r>
              <a:rPr lang="en-US" dirty="0" smtClean="0"/>
              <a:t>=±1) lines at </a:t>
            </a:r>
            <a:r>
              <a:rPr lang="en-US" dirty="0" err="1" smtClean="0"/>
              <a:t>Fv±Fs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(Fs is the synchrotron tune) </a:t>
            </a:r>
          </a:p>
          <a:p>
            <a:pPr lvl="2"/>
            <a:r>
              <a:rPr lang="en-US" dirty="0" smtClean="0"/>
              <a:t>Horizontal HT </a:t>
            </a:r>
            <a:r>
              <a:rPr lang="en-US" dirty="0" smtClean="0"/>
              <a:t>lines (</a:t>
            </a:r>
            <a:r>
              <a:rPr lang="en-US" dirty="0" err="1" smtClean="0"/>
              <a:t>ocassionally</a:t>
            </a:r>
            <a:r>
              <a:rPr lang="en-US" dirty="0" smtClean="0"/>
              <a:t>.)  </a:t>
            </a:r>
          </a:p>
          <a:p>
            <a:pPr lvl="1"/>
            <a:r>
              <a:rPr lang="en-US" dirty="0" smtClean="0"/>
              <a:t>Over</a:t>
            </a:r>
            <a:r>
              <a:rPr lang="en-US" dirty="0" smtClean="0"/>
              <a:t> </a:t>
            </a:r>
            <a:r>
              <a:rPr lang="en-US" dirty="0" smtClean="0"/>
              <a:t>some</a:t>
            </a:r>
            <a:r>
              <a:rPr lang="en-US" dirty="0" smtClean="0"/>
              <a:t> </a:t>
            </a:r>
            <a:r>
              <a:rPr lang="en-US" dirty="0" smtClean="0"/>
              <a:t>rang</a:t>
            </a:r>
            <a:r>
              <a:rPr lang="en-US" dirty="0" smtClean="0"/>
              <a:t>e </a:t>
            </a:r>
            <a:r>
              <a:rPr lang="en-US" dirty="0" smtClean="0"/>
              <a:t>of vertical chromaticity</a:t>
            </a:r>
            <a:r>
              <a:rPr lang="en-US" dirty="0" smtClean="0"/>
              <a:t> settings</a:t>
            </a:r>
          </a:p>
          <a:p>
            <a:pPr lvl="2"/>
            <a:r>
              <a:rPr lang="en-US" dirty="0" smtClean="0"/>
              <a:t>Amplitudes of the D and HT lines will decrease as the chromaticity increases.  </a:t>
            </a:r>
          </a:p>
          <a:p>
            <a:pPr lvl="2"/>
            <a:r>
              <a:rPr lang="en-US" dirty="0" smtClean="0"/>
              <a:t>By interpolating within sets of measurements at different </a:t>
            </a:r>
            <a:r>
              <a:rPr lang="en-US" dirty="0" err="1" smtClean="0"/>
              <a:t>chromaticities</a:t>
            </a:r>
            <a:r>
              <a:rPr lang="en-US" dirty="0" smtClean="0"/>
              <a:t> we arrive at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spectral D and HT </a:t>
            </a:r>
            <a:r>
              <a:rPr lang="en-US" dirty="0" smtClean="0">
                <a:solidFill>
                  <a:srgbClr val="FF0000"/>
                </a:solidFill>
              </a:rPr>
              <a:t>mode amplitudes </a:t>
            </a:r>
            <a:r>
              <a:rPr lang="en-US" dirty="0" smtClean="0"/>
              <a:t>for the most unstable bunches.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</a:t>
            </a:r>
            <a:r>
              <a:rPr lang="en-US" dirty="0" smtClean="0"/>
              <a:t>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943600"/>
          </a:xfrm>
        </p:spPr>
        <p:txBody>
          <a:bodyPr/>
          <a:lstStyle/>
          <a:p>
            <a:r>
              <a:rPr lang="en-US" dirty="0" smtClean="0"/>
              <a:t>Select a spacing of bunches </a:t>
            </a:r>
          </a:p>
          <a:p>
            <a:pPr lvl="1"/>
            <a:r>
              <a:rPr lang="en-US" dirty="0" smtClean="0"/>
              <a:t>Fill 30 bunches to 0.75 </a:t>
            </a:r>
            <a:r>
              <a:rPr lang="en-US" dirty="0" err="1" smtClean="0"/>
              <a:t>mA</a:t>
            </a:r>
            <a:r>
              <a:rPr lang="en-US" dirty="0" smtClean="0"/>
              <a:t> (</a:t>
            </a:r>
            <a:r>
              <a:rPr lang="en-US" dirty="0" smtClean="0"/>
              <a:t>1.2x10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particles.)  </a:t>
            </a:r>
          </a:p>
          <a:p>
            <a:pPr lvl="1"/>
            <a:r>
              <a:rPr lang="en-US" dirty="0" smtClean="0"/>
              <a:t>Vary chromaticity while observing</a:t>
            </a:r>
            <a:r>
              <a:rPr lang="en-US" dirty="0" smtClean="0"/>
              <a:t> amplitude </a:t>
            </a:r>
            <a:r>
              <a:rPr lang="en-US" dirty="0" smtClean="0"/>
              <a:t>of at least one of the HT modes for bunch 25 to determine a reasonable range for the chromaticity settings.  </a:t>
            </a:r>
          </a:p>
          <a:p>
            <a:r>
              <a:rPr lang="en-US" dirty="0" smtClean="0"/>
              <a:t>For each chromaticity &amp; bunch spacing</a:t>
            </a:r>
          </a:p>
          <a:p>
            <a:pPr lvl="1"/>
            <a:r>
              <a:rPr lang="en-US" dirty="0" smtClean="0"/>
              <a:t>Set the chromaticity within this range. </a:t>
            </a:r>
          </a:p>
          <a:p>
            <a:pPr lvl="1"/>
            <a:r>
              <a:rPr lang="en-US" dirty="0" smtClean="0"/>
              <a:t>Top-off beam and take </a:t>
            </a:r>
          </a:p>
          <a:p>
            <a:pPr lvl="2"/>
            <a:r>
              <a:rPr lang="en-US" dirty="0" smtClean="0"/>
              <a:t>Spectra for five of the bunches (one at a time)</a:t>
            </a:r>
          </a:p>
          <a:p>
            <a:pPr lvl="2"/>
            <a:r>
              <a:rPr lang="en-US" dirty="0" smtClean="0"/>
              <a:t>Turn-by-turn vertical beam size data for each bunch</a:t>
            </a:r>
          </a:p>
          <a:p>
            <a:pPr lvl="1"/>
            <a:r>
              <a:rPr lang="en-US" dirty="0" smtClean="0"/>
              <a:t>Iterate last step until all bunches are measured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</a:t>
            </a:r>
            <a:r>
              <a:rPr lang="en-US" dirty="0" smtClean="0"/>
              <a:t> Procedures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EBCDD8-490A-4340-8AFB-91AE61DAC24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</a:t>
            </a:r>
            <a:r>
              <a:rPr lang="en-US" dirty="0" smtClean="0"/>
              <a:t> Analysis </a:t>
            </a:r>
            <a:r>
              <a:rPr lang="en-US" dirty="0" smtClean="0"/>
              <a:t>of Bunch-by-bunch Spectra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LCWS13 - EC Instabilities at CESR-TA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5CA85-AA39-4432-98C2-0D5FAC0BBE3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977" y="533400"/>
            <a:ext cx="3309318" cy="30632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3505200"/>
            <a:ext cx="3307961" cy="3063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t="498"/>
          <a:stretch>
            <a:fillRect/>
          </a:stretch>
        </p:blipFill>
        <p:spPr>
          <a:xfrm>
            <a:off x="4965700" y="3543300"/>
            <a:ext cx="3309317" cy="30480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                      Topped off</a:t>
            </a:r>
          </a:p>
          <a:p>
            <a:pPr>
              <a:buNone/>
            </a:pPr>
            <a:endParaRPr lang="en-US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            High </a:t>
            </a:r>
            <a:r>
              <a:rPr lang="en-US" sz="1800" b="1" dirty="0" err="1" smtClean="0">
                <a:solidFill>
                  <a:schemeClr val="tx1"/>
                </a:solidFill>
              </a:rPr>
              <a:t>Q</a:t>
            </a:r>
            <a:r>
              <a:rPr lang="en-US" sz="1800" b="1" baseline="-25000" dirty="0" err="1" smtClean="0">
                <a:solidFill>
                  <a:schemeClr val="tx1"/>
                </a:solidFill>
              </a:rPr>
              <a:t>v</a:t>
            </a:r>
            <a:r>
              <a:rPr lang="en-US" sz="1800" b="1" dirty="0" smtClean="0">
                <a:solidFill>
                  <a:schemeClr val="tx1"/>
                </a:solidFill>
              </a:rPr>
              <a:t>’</a:t>
            </a: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            Low </a:t>
            </a:r>
            <a:r>
              <a:rPr lang="en-US" sz="1800" b="1" dirty="0" err="1" smtClean="0">
                <a:solidFill>
                  <a:schemeClr val="tx1"/>
                </a:solidFill>
              </a:rPr>
              <a:t>Q</a:t>
            </a:r>
            <a:r>
              <a:rPr lang="en-US" sz="1800" b="1" baseline="-25000" dirty="0" err="1" smtClean="0">
                <a:solidFill>
                  <a:schemeClr val="tx1"/>
                </a:solidFill>
              </a:rPr>
              <a:t>v</a:t>
            </a:r>
            <a:r>
              <a:rPr lang="en-US" sz="1800" b="1" dirty="0" smtClean="0">
                <a:solidFill>
                  <a:schemeClr val="tx1"/>
                </a:solidFill>
              </a:rPr>
              <a:t>’</a:t>
            </a:r>
          </a:p>
          <a:p>
            <a:pPr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086600" y="990600"/>
            <a:ext cx="609600" cy="3048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6629400" y="1066800"/>
            <a:ext cx="685800" cy="5334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6172200" y="1295400"/>
            <a:ext cx="914400" cy="3048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953000" cy="5943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Fit</a:t>
            </a:r>
            <a:r>
              <a:rPr lang="en-US" dirty="0" smtClean="0"/>
              <a:t> spectral </a:t>
            </a:r>
            <a:r>
              <a:rPr lang="en-US" dirty="0" smtClean="0"/>
              <a:t>peaks in dB to </a:t>
            </a:r>
            <a:r>
              <a:rPr lang="en-US" dirty="0" err="1" smtClean="0"/>
              <a:t>gaussians</a:t>
            </a:r>
            <a:r>
              <a:rPr lang="en-US" dirty="0" smtClean="0"/>
              <a:t> for each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v</a:t>
            </a:r>
            <a:r>
              <a:rPr lang="en-US" dirty="0" smtClean="0"/>
              <a:t>’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Plots of spectral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amplitudes </a:t>
            </a:r>
            <a:r>
              <a:rPr lang="en-US" sz="2400" dirty="0" smtClean="0">
                <a:solidFill>
                  <a:schemeClr val="tx1"/>
                </a:solidFill>
              </a:rPr>
              <a:t>vs. bunch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number for </a:t>
            </a:r>
            <a:r>
              <a:rPr lang="en-US" sz="2400" dirty="0" smtClean="0">
                <a:solidFill>
                  <a:srgbClr val="0000FF"/>
                </a:solidFill>
              </a:rPr>
              <a:t>8 </a:t>
            </a:r>
            <a:r>
              <a:rPr lang="en-US" sz="2400" dirty="0" err="1" smtClean="0">
                <a:solidFill>
                  <a:srgbClr val="0000FF"/>
                </a:solidFill>
              </a:rPr>
              <a:t>nsec</a:t>
            </a:r>
            <a:r>
              <a:rPr lang="en-US" sz="2400" dirty="0" smtClean="0">
                <a:solidFill>
                  <a:srgbClr val="0000FF"/>
                </a:solidFill>
              </a:rPr>
              <a:t> spacing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  (</a:t>
            </a:r>
            <a:r>
              <a:rPr lang="en-US" sz="2400" dirty="0" err="1" smtClean="0">
                <a:solidFill>
                  <a:schemeClr val="tx1"/>
                </a:solidFill>
              </a:rPr>
              <a:t>N.b</a:t>
            </a:r>
            <a:r>
              <a:rPr lang="en-US" sz="2400" dirty="0" smtClean="0">
                <a:solidFill>
                  <a:schemeClr val="tx1"/>
                </a:solidFill>
              </a:rPr>
              <a:t>. bunch 1 blow up)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800" b="1" dirty="0" smtClean="0">
                <a:solidFill>
                  <a:schemeClr val="tx1"/>
                </a:solidFill>
              </a:rPr>
              <a:t>          Medium </a:t>
            </a:r>
            <a:r>
              <a:rPr lang="en-US" sz="1800" b="1" dirty="0" err="1" smtClean="0">
                <a:solidFill>
                  <a:schemeClr val="tx1"/>
                </a:solidFill>
              </a:rPr>
              <a:t>Q</a:t>
            </a:r>
            <a:r>
              <a:rPr lang="en-US" sz="1800" b="1" baseline="-25000" dirty="0" err="1" smtClean="0">
                <a:solidFill>
                  <a:schemeClr val="tx1"/>
                </a:solidFill>
              </a:rPr>
              <a:t>v</a:t>
            </a:r>
            <a:r>
              <a:rPr lang="en-US" sz="1800" b="1" dirty="0" smtClean="0">
                <a:solidFill>
                  <a:schemeClr val="tx1"/>
                </a:solidFill>
              </a:rPr>
              <a:t>’</a:t>
            </a:r>
            <a:endParaRPr lang="en-US" sz="1800" b="1" dirty="0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H="1">
            <a:off x="4152900" y="2933700"/>
            <a:ext cx="838200" cy="457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3771900" y="3009900"/>
            <a:ext cx="685800" cy="1524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343400" y="2209800"/>
            <a:ext cx="45720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CesrTA_CLASSE.potx</Template>
  <TotalTime>108691</TotalTime>
  <Words>4198</Words>
  <Application>Microsoft Macintosh PowerPoint</Application>
  <PresentationFormat>On-screen Show (4:3)</PresentationFormat>
  <Paragraphs>627</Paragraphs>
  <Slides>46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10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CesrTA_CLASSE</vt:lpstr>
      <vt:lpstr>1_CesrTA_CLASSE</vt:lpstr>
      <vt:lpstr>2_CesrTA_CLASSE</vt:lpstr>
      <vt:lpstr>3_CesrTA_CLASSE</vt:lpstr>
      <vt:lpstr>4_CesrTA_CLASSE</vt:lpstr>
      <vt:lpstr>5_CesrTA_CLASSE</vt:lpstr>
      <vt:lpstr>6_CesrTA_CLASSE</vt:lpstr>
      <vt:lpstr>7_CesrTA_CLASSE</vt:lpstr>
      <vt:lpstr>8_CesrTA_CLASSE</vt:lpstr>
      <vt:lpstr>9_CesrTA_CLASSE</vt:lpstr>
      <vt:lpstr>MathType 6.0 Equation</vt:lpstr>
      <vt:lpstr>Equation</vt:lpstr>
      <vt:lpstr>Electron Cloud Instabilities at CESRTA</vt:lpstr>
      <vt:lpstr>Overview</vt:lpstr>
      <vt:lpstr>Instrumentation at CESRTA </vt:lpstr>
      <vt:lpstr>A. Trains with Different Bunch Spacings</vt:lpstr>
      <vt:lpstr>Conditions &amp; Analysis of e+ Stability Data</vt:lpstr>
      <vt:lpstr>Items 1) &amp; 2)</vt:lpstr>
      <vt:lpstr>Experimental Plan</vt:lpstr>
      <vt:lpstr>Experimental Procedures</vt:lpstr>
      <vt:lpstr>3) Analysis of Bunch-by-bunch Spectra</vt:lpstr>
      <vt:lpstr>Analysis of Bunch-by-bunch Spectra</vt:lpstr>
      <vt:lpstr>Analysis of Bunch-by-bunch Spectra</vt:lpstr>
      <vt:lpstr>Plots of a vs. Bunch Spacing</vt:lpstr>
      <vt:lpstr>Conclusions from Bunch Spacing Studies</vt:lpstr>
      <vt:lpstr>Possible Mechanism</vt:lpstr>
      <vt:lpstr>B. Enlargement of Lead Bunch in Trains</vt:lpstr>
      <vt:lpstr>Recap of Early Observations</vt:lpstr>
      <vt:lpstr>Earlier Observations</vt:lpstr>
      <vt:lpstr>Earlier Observations</vt:lpstr>
      <vt:lpstr>Earlier Observations</vt:lpstr>
      <vt:lpstr>Beam Configuration for Present Observations</vt:lpstr>
      <vt:lpstr>Measurement Plans</vt:lpstr>
      <vt:lpstr>Observations 1</vt:lpstr>
      <vt:lpstr>Observations 1</vt:lpstr>
      <vt:lpstr>Observations 1</vt:lpstr>
      <vt:lpstr>Observations 2</vt:lpstr>
      <vt:lpstr>Observation of sV</vt:lpstr>
      <vt:lpstr>Observations of Amplitude of Head-Tail Modes</vt:lpstr>
      <vt:lpstr>Observations 2</vt:lpstr>
      <vt:lpstr>Observation of sV</vt:lpstr>
      <vt:lpstr>Observations of Amplitude of Head-Tail Modes</vt:lpstr>
      <vt:lpstr>Observation of sV</vt:lpstr>
      <vt:lpstr>Observations of Amplitude of Head-Tail Modes</vt:lpstr>
      <vt:lpstr>Observations 3</vt:lpstr>
      <vt:lpstr>Conclusions from Observations 3</vt:lpstr>
      <vt:lpstr>Observations 3</vt:lpstr>
      <vt:lpstr>Observations 4</vt:lpstr>
      <vt:lpstr>Observations 4</vt:lpstr>
      <vt:lpstr>Conclusions</vt:lpstr>
      <vt:lpstr>Backup Slides</vt:lpstr>
      <vt:lpstr>Other Observations</vt:lpstr>
      <vt:lpstr>Observations</vt:lpstr>
      <vt:lpstr>Observations</vt:lpstr>
      <vt:lpstr>Experimental Methodology</vt:lpstr>
      <vt:lpstr>X-ray Vertical Beam Size Monitor </vt:lpstr>
      <vt:lpstr>xBSM Measurements</vt:lpstr>
      <vt:lpstr>xBSM Measurements</vt:lpstr>
    </vt:vector>
  </TitlesOfParts>
  <Manager/>
  <Company>Cornell University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CesrTA_CLASSE Template</dc:title>
  <dc:subject>Standard CesrTA Template</dc:subject>
  <dc:creator>Mark A. Palmer</dc:creator>
  <cp:keywords/>
  <dc:description/>
  <cp:lastModifiedBy>Michael Billing</cp:lastModifiedBy>
  <cp:revision>379</cp:revision>
  <dcterms:created xsi:type="dcterms:W3CDTF">2013-05-25T00:26:36Z</dcterms:created>
  <dcterms:modified xsi:type="dcterms:W3CDTF">2013-05-28T03:39:19Z</dcterms:modified>
  <cp:category/>
  <cp:contentStatus>Draft</cp:contentStatus>
</cp:coreProperties>
</file>