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handoutMasterIdLst>
    <p:handoutMasterId r:id="rId60"/>
  </p:handoutMasterIdLst>
  <p:sldIdLst>
    <p:sldId id="256" r:id="rId2"/>
    <p:sldId id="290" r:id="rId3"/>
    <p:sldId id="329" r:id="rId4"/>
    <p:sldId id="330" r:id="rId5"/>
    <p:sldId id="331" r:id="rId6"/>
    <p:sldId id="267" r:id="rId7"/>
    <p:sldId id="320" r:id="rId8"/>
    <p:sldId id="270" r:id="rId9"/>
    <p:sldId id="271" r:id="rId10"/>
    <p:sldId id="325" r:id="rId11"/>
    <p:sldId id="333" r:id="rId12"/>
    <p:sldId id="383" r:id="rId13"/>
    <p:sldId id="335" r:id="rId14"/>
    <p:sldId id="339" r:id="rId15"/>
    <p:sldId id="340" r:id="rId16"/>
    <p:sldId id="346" r:id="rId17"/>
    <p:sldId id="347" r:id="rId18"/>
    <p:sldId id="348" r:id="rId19"/>
    <p:sldId id="345" r:id="rId20"/>
    <p:sldId id="341" r:id="rId21"/>
    <p:sldId id="342" r:id="rId22"/>
    <p:sldId id="349" r:id="rId23"/>
    <p:sldId id="350" r:id="rId24"/>
    <p:sldId id="351" r:id="rId25"/>
    <p:sldId id="352" r:id="rId26"/>
    <p:sldId id="353" r:id="rId27"/>
    <p:sldId id="354" r:id="rId28"/>
    <p:sldId id="355" r:id="rId29"/>
    <p:sldId id="356" r:id="rId30"/>
    <p:sldId id="357" r:id="rId31"/>
    <p:sldId id="358" r:id="rId32"/>
    <p:sldId id="359" r:id="rId33"/>
    <p:sldId id="360" r:id="rId34"/>
    <p:sldId id="361" r:id="rId35"/>
    <p:sldId id="362"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77" r:id="rId51"/>
    <p:sldId id="378" r:id="rId52"/>
    <p:sldId id="379" r:id="rId53"/>
    <p:sldId id="380" r:id="rId54"/>
    <p:sldId id="381" r:id="rId55"/>
    <p:sldId id="384" r:id="rId56"/>
    <p:sldId id="386" r:id="rId57"/>
    <p:sldId id="382" r:id="rId5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5C29"/>
    <a:srgbClr val="5C042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7" autoAdjust="0"/>
    <p:restoredTop sz="94654" autoAdjust="0"/>
  </p:normalViewPr>
  <p:slideViewPr>
    <p:cSldViewPr>
      <p:cViewPr varScale="1">
        <p:scale>
          <a:sx n="59" d="100"/>
          <a:sy n="59" d="100"/>
        </p:scale>
        <p:origin x="-60" y="-7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2" d="100"/>
          <a:sy n="72" d="100"/>
        </p:scale>
        <p:origin x="-600" y="-5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emf"/><Relationship Id="rId4"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7650" name="Picture 6" descr="slide footer_green_378.jpg"/>
          <p:cNvPicPr>
            <a:picLocks noChangeAspect="1"/>
          </p:cNvPicPr>
          <p:nvPr/>
        </p:nvPicPr>
        <p:blipFill>
          <a:blip r:embed="rId2" cstate="print"/>
          <a:srcRect/>
          <a:stretch>
            <a:fillRect/>
          </a:stretch>
        </p:blipFill>
        <p:spPr bwMode="auto">
          <a:xfrm>
            <a:off x="0" y="8613775"/>
            <a:ext cx="9144000" cy="530225"/>
          </a:xfrm>
          <a:prstGeom prst="rect">
            <a:avLst/>
          </a:prstGeom>
          <a:noFill/>
          <a:ln w="9525">
            <a:noFill/>
            <a:miter lim="800000"/>
            <a:headEnd/>
            <a:tailEnd/>
          </a:ln>
        </p:spPr>
      </p:pic>
      <p:pic>
        <p:nvPicPr>
          <p:cNvPr id="27651" name="Picture 4" descr="slide header_green_378.jpg"/>
          <p:cNvPicPr>
            <a:picLocks noChangeAspect="1"/>
          </p:cNvPicPr>
          <p:nvPr/>
        </p:nvPicPr>
        <p:blipFill>
          <a:blip r:embed="rId3" cstate="print"/>
          <a:srcRect/>
          <a:stretch>
            <a:fillRect/>
          </a:stretch>
        </p:blipFill>
        <p:spPr bwMode="auto">
          <a:xfrm>
            <a:off x="-2286000" y="0"/>
            <a:ext cx="9144000" cy="146050"/>
          </a:xfrm>
          <a:prstGeom prst="rect">
            <a:avLst/>
          </a:prstGeom>
          <a:noFill/>
          <a:ln w="9525">
            <a:noFill/>
            <a:miter lim="800000"/>
            <a:headEnd/>
            <a:tailEnd/>
          </a:ln>
        </p:spPr>
      </p:pic>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4953000" y="152400"/>
            <a:ext cx="1903413" cy="3048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50D82D5-7B9C-4F30-9568-7DF8FB9F1D6D}" type="datetime1">
              <a:rPr lang="en-US"/>
              <a:pPr>
                <a:defRPr/>
              </a:pPr>
              <a:t>5/29/2013</a:t>
            </a:fld>
            <a:endParaRPr lang="en-US"/>
          </a:p>
        </p:txBody>
      </p:sp>
      <p:sp>
        <p:nvSpPr>
          <p:cNvPr id="4" name="Footer Placeholder 3"/>
          <p:cNvSpPr>
            <a:spLocks noGrp="1"/>
          </p:cNvSpPr>
          <p:nvPr>
            <p:ph type="ftr" sz="quarter" idx="2"/>
          </p:nvPr>
        </p:nvSpPr>
        <p:spPr>
          <a:xfrm>
            <a:off x="762000" y="8610600"/>
            <a:ext cx="5486400" cy="2286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en-US"/>
              <a:t>Go to ”Insert (View) | Header and Footer" to add your organization, sponsor, meeting name here; then, click "Apply to All"</a:t>
            </a:r>
            <a:endParaRPr lang="en-US" dirty="0"/>
          </a:p>
        </p:txBody>
      </p:sp>
      <p:sp>
        <p:nvSpPr>
          <p:cNvPr id="5" name="Slide Number Placeholder 4"/>
          <p:cNvSpPr>
            <a:spLocks noGrp="1"/>
          </p:cNvSpPr>
          <p:nvPr>
            <p:ph type="sldNum" sz="quarter" idx="3"/>
          </p:nvPr>
        </p:nvSpPr>
        <p:spPr>
          <a:xfrm>
            <a:off x="6324600" y="8685213"/>
            <a:ext cx="531813"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CE0F8F7-249B-4015-8054-949404B01632}" type="slidenum">
              <a:rPr lang="en-US"/>
              <a:pPr>
                <a:defRPr/>
              </a:pPr>
              <a:t>‹#›</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8E85D97-A217-4722-883C-F1BF3CD7CA25}" type="datetime1">
              <a:rPr lang="en-US"/>
              <a:pPr>
                <a:defRPr/>
              </a:pPr>
              <a:t>5/29/2013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en-US"/>
              <a:t>Go to ”Insert (View) | Header and Footer" to add your organization, sponsor, meeting name here; then, click "Apply to All"</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3EDBF65-7570-4A4C-8179-29091E436294}"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a:t>Go to ”Insert (View) | Header and Footer" to add your organization, sponsor, meeting name here; then, click "Apply to All"</a:t>
            </a:r>
          </a:p>
        </p:txBody>
      </p:sp>
      <p:sp>
        <p:nvSpPr>
          <p:cNvPr id="29700"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22C08D-605B-4F0B-9963-0EAA30BC3375}" type="slidenum">
              <a:rPr lang="en-US"/>
              <a:pPr fontAlgn="base">
                <a:spcBef>
                  <a:spcPct val="0"/>
                </a:spcBef>
                <a:spcAft>
                  <a:spcPct val="0"/>
                </a:spcAft>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smtClean="0"/>
              <a:t>Go to ”Insert (View) | Header and Footer" to add your organization, sponsor, meeting name here; then, click "Apply to All"</a:t>
            </a:r>
            <a:endParaRPr lang="en-US"/>
          </a:p>
        </p:txBody>
      </p:sp>
      <p:sp>
        <p:nvSpPr>
          <p:cNvPr id="5" name="Slide Number Placeholder 4"/>
          <p:cNvSpPr>
            <a:spLocks noGrp="1"/>
          </p:cNvSpPr>
          <p:nvPr>
            <p:ph type="sldNum" sz="quarter" idx="11"/>
          </p:nvPr>
        </p:nvSpPr>
        <p:spPr/>
        <p:txBody>
          <a:bodyPr/>
          <a:lstStyle/>
          <a:p>
            <a:pPr>
              <a:defRPr/>
            </a:pPr>
            <a:fld id="{03EDBF65-7570-4A4C-8179-29091E436294}"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doe_black.jpg"/>
          <p:cNvPicPr>
            <a:picLocks noChangeAspect="1"/>
          </p:cNvPicPr>
          <p:nvPr/>
        </p:nvPicPr>
        <p:blipFill>
          <a:blip r:embed="rId2" cstate="print"/>
          <a:srcRect/>
          <a:stretch>
            <a:fillRect/>
          </a:stretch>
        </p:blipFill>
        <p:spPr bwMode="auto">
          <a:xfrm>
            <a:off x="7954963" y="6456363"/>
            <a:ext cx="960437" cy="231775"/>
          </a:xfrm>
          <a:prstGeom prst="rect">
            <a:avLst/>
          </a:prstGeom>
          <a:noFill/>
          <a:ln w="9525">
            <a:noFill/>
            <a:miter lim="800000"/>
            <a:headEnd/>
            <a:tailEnd/>
          </a:ln>
        </p:spPr>
      </p:pic>
      <p:pic>
        <p:nvPicPr>
          <p:cNvPr id="5" name="Picture 4" descr="title header_green_378.jpg"/>
          <p:cNvPicPr>
            <a:picLocks noChangeAspect="1"/>
          </p:cNvPicPr>
          <p:nvPr userDrawn="1"/>
        </p:nvPicPr>
        <p:blipFill>
          <a:blip r:embed="rId3" cstate="print"/>
          <a:srcRect/>
          <a:stretch>
            <a:fillRect/>
          </a:stretch>
        </p:blipFill>
        <p:spPr bwMode="auto">
          <a:xfrm>
            <a:off x="0" y="0"/>
            <a:ext cx="9144000" cy="1096963"/>
          </a:xfrm>
          <a:prstGeom prst="rect">
            <a:avLst/>
          </a:prstGeom>
          <a:noFill/>
          <a:ln w="9525">
            <a:noFill/>
            <a:miter lim="800000"/>
            <a:headEnd/>
            <a:tailEnd/>
          </a:ln>
        </p:spPr>
      </p:pic>
      <p:pic>
        <p:nvPicPr>
          <p:cNvPr id="6" name="Picture 6" descr="title footer_green_378.jpg"/>
          <p:cNvPicPr>
            <a:picLocks noChangeAspect="1"/>
          </p:cNvPicPr>
          <p:nvPr userDrawn="1"/>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823575D8-6F5E-4E63-AB4B-1473EBBA967F}" type="datetime1">
              <a:rPr lang="en-US"/>
              <a:pPr>
                <a:defRPr/>
              </a:pPr>
              <a:t>5/29/2013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449A7BF-4F4D-48DB-B02C-6C179860BB7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sz="2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8A5139B5-EDE9-4A59-95B1-657496FA4E1B}" type="datetime1">
              <a:rPr lang="en-US"/>
              <a:pPr>
                <a:defRPr/>
              </a:pPr>
              <a:t>5/29/2013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8C6986F-E353-4ED9-B4FC-5E6FB8934B4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4BC78CD8-F61C-48A4-A84A-D047DA7EE465}"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12AA1C11-E516-4699-AD90-565661FFEECB}" type="datetime1">
              <a:rPr lang="en-US"/>
              <a:pPr>
                <a:defRPr/>
              </a:pPr>
              <a:t>5/29/2013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C34A6CD-8DD8-4953-B11F-E56A3013741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370109A-18F6-4D85-AA32-2DB42FDD63B7}" type="datetime1">
              <a:rPr lang="en-US"/>
              <a:pPr>
                <a:defRPr/>
              </a:pPr>
              <a:t>5/29/2013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386F054-8817-404D-A26B-FA56345B3DD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1800"/>
            </a:lvl1pPr>
            <a:lvl2pPr>
              <a:defRPr sz="1600"/>
            </a:lvl2pPr>
            <a:lvl3pPr>
              <a:defRPr sz="1400"/>
            </a:lvl3pPr>
            <a:lvl4pPr>
              <a:defRPr sz="1400"/>
            </a:lvl4pPr>
            <a:lvl5pPr>
              <a:defRPr sz="1400" u="none"/>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fld id="{B0612342-50AC-4058-A81D-8BBCEDED1DF5}" type="datetime1">
              <a:rPr lang="en-US"/>
              <a:pPr>
                <a:defRPr/>
              </a:pPr>
              <a:t>5/29/2013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DB6B270-2CC5-4264-BB2D-E51C8C6CCF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fld id="{A35120CE-0676-4C98-9634-BA21FEA39453}" type="datetime1">
              <a:rPr lang="en-US"/>
              <a:pPr>
                <a:defRPr/>
              </a:pPr>
              <a:t>5/29/2013</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94A93B59-9D01-47D7-9353-A6E19DB977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7B342AD3-FB0D-46BC-BBA8-CA8BF96D37A7}" type="datetime1">
              <a:rPr lang="en-US"/>
              <a:pPr>
                <a:defRPr/>
              </a:pPr>
              <a:t>5/29/2013</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B9A66215-1A32-45C8-8971-D113DE98488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29EBFE5-1F41-464F-B3E6-9BFC558BE473}" type="datetime1">
              <a:rPr lang="en-US"/>
              <a:pPr>
                <a:defRPr/>
              </a:pPr>
              <a:t>5/29/2013</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7F59DA65-12F4-4E41-8058-98AFF037F68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479550"/>
          </a:xfrm>
        </p:spPr>
        <p:txBody>
          <a:bodyPr/>
          <a:lstStyle>
            <a:lvl1pPr algn="l">
              <a:defRPr sz="26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800"/>
            </a:lvl1pPr>
            <a:lvl2pPr>
              <a:defRPr sz="16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752601"/>
            <a:ext cx="3008313" cy="441960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427E536-5E3F-4AFB-942A-64C3655EB7AD}" type="datetime1">
              <a:rPr lang="en-US"/>
              <a:pPr>
                <a:defRPr/>
              </a:pPr>
              <a:t>5/29/2013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4ADB606-0783-497C-AF42-81E89B60931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6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861B3DA-BC57-47B2-A76D-D5FE8C5FE8CE}" type="datetime1">
              <a:rPr lang="en-US"/>
              <a:pPr>
                <a:defRPr/>
              </a:pPr>
              <a:t>5/29/2013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Go to ”Insert (View) | Header and Footer" to add your organization, sponsor, meeting name here; then, click "Apply to All"</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44424F3-765A-44FE-BFCB-D36631DBB4B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842" name="Picture 6" descr="slide footer_green_378.jpg"/>
          <p:cNvPicPr>
            <a:picLocks noChangeAspect="1"/>
          </p:cNvPicPr>
          <p:nvPr/>
        </p:nvPicPr>
        <p:blipFill>
          <a:blip r:embed="rId14" cstate="print"/>
          <a:srcRect/>
          <a:stretch>
            <a:fillRect/>
          </a:stretch>
        </p:blipFill>
        <p:spPr bwMode="auto">
          <a:xfrm>
            <a:off x="0" y="6327775"/>
            <a:ext cx="9144000" cy="530225"/>
          </a:xfrm>
          <a:prstGeom prst="rect">
            <a:avLst/>
          </a:prstGeom>
          <a:noFill/>
          <a:ln w="9525">
            <a:noFill/>
            <a:miter lim="800000"/>
            <a:headEnd/>
            <a:tailEnd/>
          </a:ln>
        </p:spPr>
      </p:pic>
      <p:sp>
        <p:nvSpPr>
          <p:cNvPr id="35843"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5844"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000">
                <a:latin typeface="+mn-lt"/>
              </a:defRPr>
            </a:lvl1pPr>
          </a:lstStyle>
          <a:p>
            <a:pPr>
              <a:defRPr/>
            </a:pPr>
            <a:fld id="{776389B6-E466-4A9B-B473-FBB0BB1127C2}" type="datetime1">
              <a:rPr lang="en-US"/>
              <a:pPr>
                <a:defRPr/>
              </a:pPr>
              <a:t>5/29/2013</a:t>
            </a:fld>
            <a:endParaRPr lang="en-US" dirty="0"/>
          </a:p>
        </p:txBody>
      </p:sp>
      <p:sp>
        <p:nvSpPr>
          <p:cNvPr id="1029" name="Rectangle 5"/>
          <p:cNvSpPr>
            <a:spLocks noGrp="1" noChangeArrowheads="1"/>
          </p:cNvSpPr>
          <p:nvPr>
            <p:ph type="ftr" sz="quarter" idx="3"/>
          </p:nvPr>
        </p:nvSpPr>
        <p:spPr bwMode="auto">
          <a:xfrm>
            <a:off x="657225" y="6307138"/>
            <a:ext cx="5942013"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900">
                <a:latin typeface="+mn-lt"/>
              </a:defRPr>
            </a:lvl1pPr>
          </a:lstStyle>
          <a:p>
            <a:pPr>
              <a:defRPr/>
            </a:pPr>
            <a:r>
              <a:rPr lang="en-US"/>
              <a:t>Go to ”Insert (View) | Header and Footer" to add your organization, sponsor, meeting name here; then, click "Apply to All"</a:t>
            </a:r>
            <a:endParaRPr lang="en-US" dirty="0"/>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900">
                <a:latin typeface="+mn-lt"/>
              </a:defRPr>
            </a:lvl1pPr>
          </a:lstStyle>
          <a:p>
            <a:pPr>
              <a:defRPr/>
            </a:pPr>
            <a:fld id="{02A708AD-E28C-4343-93C9-00A478BD0A59}" type="slidenum">
              <a:rPr lang="en-US"/>
              <a:pPr>
                <a:defRPr/>
              </a:pPr>
              <a:t>‹#›</a:t>
            </a:fld>
            <a:endParaRPr lang="en-US"/>
          </a:p>
        </p:txBody>
      </p:sp>
      <p:pic>
        <p:nvPicPr>
          <p:cNvPr id="35848" name="Picture 4" descr="slide header_green_378.jpg"/>
          <p:cNvPicPr>
            <a:picLocks noChangeAspect="1"/>
          </p:cNvPicPr>
          <p:nvPr/>
        </p:nvPicPr>
        <p:blipFill>
          <a:blip r:embed="rId15" cstate="print"/>
          <a:srcRect/>
          <a:stretch>
            <a:fillRect/>
          </a:stretch>
        </p:blipFill>
        <p:spPr bwMode="auto">
          <a:xfrm>
            <a:off x="0" y="0"/>
            <a:ext cx="9144000" cy="1460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7"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8" r:id="rId12"/>
  </p:sldLayoutIdLst>
  <p:hf hdr="0" dt="0"/>
  <p:txStyles>
    <p:titleStyle>
      <a:lvl1pPr algn="l" rtl="0" eaLnBrk="1" fontAlgn="base" hangingPunct="1">
        <a:spcBef>
          <a:spcPct val="0"/>
        </a:spcBef>
        <a:spcAft>
          <a:spcPct val="0"/>
        </a:spcAft>
        <a:defRPr sz="2600" b="1">
          <a:solidFill>
            <a:srgbClr val="4B5C29"/>
          </a:solidFill>
          <a:latin typeface="+mj-lt"/>
          <a:ea typeface="+mj-ea"/>
          <a:cs typeface="+mj-cs"/>
        </a:defRPr>
      </a:lvl1pPr>
      <a:lvl2pPr algn="l" rtl="0" eaLnBrk="1" fontAlgn="base" hangingPunct="1">
        <a:spcBef>
          <a:spcPct val="0"/>
        </a:spcBef>
        <a:spcAft>
          <a:spcPct val="0"/>
        </a:spcAft>
        <a:defRPr sz="2600" b="1">
          <a:solidFill>
            <a:srgbClr val="4B5C29"/>
          </a:solidFill>
          <a:latin typeface="Trebuchet MS" pitchFamily="34" charset="0"/>
        </a:defRPr>
      </a:lvl2pPr>
      <a:lvl3pPr algn="l" rtl="0" eaLnBrk="1" fontAlgn="base" hangingPunct="1">
        <a:spcBef>
          <a:spcPct val="0"/>
        </a:spcBef>
        <a:spcAft>
          <a:spcPct val="0"/>
        </a:spcAft>
        <a:defRPr sz="2600" b="1">
          <a:solidFill>
            <a:srgbClr val="4B5C29"/>
          </a:solidFill>
          <a:latin typeface="Trebuchet MS" pitchFamily="34" charset="0"/>
        </a:defRPr>
      </a:lvl3pPr>
      <a:lvl4pPr algn="l" rtl="0" eaLnBrk="1" fontAlgn="base" hangingPunct="1">
        <a:spcBef>
          <a:spcPct val="0"/>
        </a:spcBef>
        <a:spcAft>
          <a:spcPct val="0"/>
        </a:spcAft>
        <a:defRPr sz="2600" b="1">
          <a:solidFill>
            <a:srgbClr val="4B5C29"/>
          </a:solidFill>
          <a:latin typeface="Trebuchet MS" pitchFamily="34" charset="0"/>
        </a:defRPr>
      </a:lvl4pPr>
      <a:lvl5pPr algn="l" rtl="0" eaLnBrk="1" fontAlgn="base" hangingPunct="1">
        <a:spcBef>
          <a:spcPct val="0"/>
        </a:spcBef>
        <a:spcAft>
          <a:spcPct val="0"/>
        </a:spcAft>
        <a:defRPr sz="2600" b="1">
          <a:solidFill>
            <a:srgbClr val="4B5C29"/>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chemeClr val="tx1"/>
          </a:solidFill>
          <a:latin typeface="+mn-lt"/>
        </a:defRPr>
      </a:lvl2pPr>
      <a:lvl3pPr marL="1143000" indent="-228600" algn="l" rtl="0" eaLnBrk="1" fontAlgn="base" hangingPunct="1">
        <a:spcBef>
          <a:spcPct val="20000"/>
        </a:spcBef>
        <a:spcAft>
          <a:spcPct val="0"/>
        </a:spcAft>
        <a:buClr>
          <a:srgbClr val="1F497D"/>
        </a:buClr>
        <a:buChar char="•"/>
        <a:defRPr sz="1400">
          <a:solidFill>
            <a:schemeClr val="tx1"/>
          </a:solidFill>
          <a:latin typeface="+mn-lt"/>
        </a:defRPr>
      </a:lvl3pPr>
      <a:lvl4pPr marL="1600200" indent="-228600" algn="l" rtl="0" eaLnBrk="1" fontAlgn="base" hangingPunct="1">
        <a:spcBef>
          <a:spcPct val="20000"/>
        </a:spcBef>
        <a:spcAft>
          <a:spcPct val="0"/>
        </a:spcAft>
        <a:buClr>
          <a:srgbClr val="1F497D"/>
        </a:buClr>
        <a:buChar char="–"/>
        <a:defRPr sz="1400">
          <a:solidFill>
            <a:schemeClr val="tx1"/>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8.png"/><Relationship Id="rId7" Type="http://schemas.openxmlformats.org/officeDocument/2006/relationships/image" Target="../media/image19.gi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Microsoft_Office_Excel_97-2003_Worksheet1.xls"/></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4.xml"/><Relationship Id="rId1" Type="http://schemas.openxmlformats.org/officeDocument/2006/relationships/vmlDrawing" Target="../drawings/vmlDrawing6.vml"/><Relationship Id="rId4" Type="http://schemas.openxmlformats.org/officeDocument/2006/relationships/oleObject" Target="../embeddings/Microsoft_Office_Excel_97-2003_Worksheet3.xls"/></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oleObject" Target="../embeddings/oleObject13.bin"/></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6"/>
          <p:cNvSpPr>
            <a:spLocks noGrp="1"/>
          </p:cNvSpPr>
          <p:nvPr>
            <p:ph type="ctrTitle"/>
          </p:nvPr>
        </p:nvSpPr>
        <p:spPr>
          <a:xfrm>
            <a:off x="990600" y="2133600"/>
            <a:ext cx="7696200" cy="1069975"/>
          </a:xfrm>
        </p:spPr>
        <p:txBody>
          <a:bodyPr/>
          <a:lstStyle/>
          <a:p>
            <a:pPr algn="ctr" eaLnBrk="1" hangingPunct="1"/>
            <a:r>
              <a:rPr lang="en-US" sz="4000" dirty="0" smtClean="0"/>
              <a:t>Helical </a:t>
            </a:r>
            <a:r>
              <a:rPr lang="en-US" sz="4000" dirty="0" err="1" smtClean="0"/>
              <a:t>Undulator</a:t>
            </a:r>
            <a:r>
              <a:rPr lang="en-US" sz="4000" dirty="0" smtClean="0"/>
              <a:t> Based Positron Source for LC</a:t>
            </a:r>
          </a:p>
        </p:txBody>
      </p:sp>
      <p:sp>
        <p:nvSpPr>
          <p:cNvPr id="28674" name="Subtitle 7"/>
          <p:cNvSpPr>
            <a:spLocks noGrp="1"/>
          </p:cNvSpPr>
          <p:nvPr>
            <p:ph type="subTitle" idx="1"/>
          </p:nvPr>
        </p:nvSpPr>
        <p:spPr>
          <a:xfrm>
            <a:off x="990600" y="4419600"/>
            <a:ext cx="6400800" cy="1217613"/>
          </a:xfrm>
        </p:spPr>
        <p:txBody>
          <a:bodyPr/>
          <a:lstStyle/>
          <a:p>
            <a:pPr algn="ctr" eaLnBrk="1" hangingPunct="1"/>
            <a:r>
              <a:rPr lang="en-US" sz="3200" dirty="0" err="1" smtClean="0">
                <a:solidFill>
                  <a:srgbClr val="898989"/>
                </a:solidFill>
              </a:rPr>
              <a:t>Wanming</a:t>
            </a:r>
            <a:r>
              <a:rPr lang="en-US" sz="3200" dirty="0" smtClean="0">
                <a:solidFill>
                  <a:srgbClr val="898989"/>
                </a:solidFill>
              </a:rPr>
              <a:t> Liu</a:t>
            </a:r>
          </a:p>
          <a:p>
            <a:pPr algn="ctr" eaLnBrk="1" hangingPunct="1"/>
            <a:r>
              <a:rPr lang="en-US" sz="3200" dirty="0" smtClean="0">
                <a:solidFill>
                  <a:srgbClr val="898989"/>
                </a:solidFill>
              </a:rPr>
              <a:t>05/29/2013</a:t>
            </a:r>
            <a:endParaRPr lang="en-US" sz="32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p:cNvSpPr>
          <p:nvPr>
            <p:ph type="title"/>
          </p:nvPr>
        </p:nvSpPr>
        <p:spPr>
          <a:xfrm>
            <a:off x="457200" y="0"/>
            <a:ext cx="8229600" cy="609600"/>
          </a:xfrm>
        </p:spPr>
        <p:txBody>
          <a:bodyPr/>
          <a:lstStyle/>
          <a:p>
            <a:r>
              <a:rPr lang="en-US" dirty="0" smtClean="0"/>
              <a:t>Photon collimator for Polarization upgrade</a:t>
            </a:r>
          </a:p>
        </p:txBody>
      </p:sp>
      <p:sp>
        <p:nvSpPr>
          <p:cNvPr id="194563" name="Rectangle 3"/>
          <p:cNvSpPr>
            <a:spLocks noGrp="1"/>
          </p:cNvSpPr>
          <p:nvPr>
            <p:ph type="body" idx="1"/>
          </p:nvPr>
        </p:nvSpPr>
        <p:spPr>
          <a:xfrm>
            <a:off x="4876800" y="3657600"/>
            <a:ext cx="4267200" cy="2057400"/>
          </a:xfrm>
        </p:spPr>
        <p:txBody>
          <a:bodyPr/>
          <a:lstStyle/>
          <a:p>
            <a:pPr>
              <a:lnSpc>
                <a:spcPct val="90000"/>
              </a:lnSpc>
            </a:pPr>
            <a:r>
              <a:rPr lang="en-US" sz="1600" smtClean="0">
                <a:solidFill>
                  <a:schemeClr val="folHlink"/>
                </a:solidFill>
              </a:rPr>
              <a:t>A photon collimator is not required for the TDR baseline</a:t>
            </a:r>
          </a:p>
          <a:p>
            <a:pPr>
              <a:lnSpc>
                <a:spcPct val="90000"/>
              </a:lnSpc>
            </a:pPr>
            <a:r>
              <a:rPr lang="en-US" sz="1600" smtClean="0">
                <a:solidFill>
                  <a:schemeClr val="folHlink"/>
                </a:solidFill>
              </a:rPr>
              <a:t>As part of positron source upgrade study, DESY team developed a photon collimator design.  With the designed photon collimator, positron source polarization can be increased from ~30% up to 50-60% depending on the colliding beam energy</a:t>
            </a:r>
          </a:p>
        </p:txBody>
      </p:sp>
      <p:pic>
        <p:nvPicPr>
          <p:cNvPr id="194564" name="Picture 4"/>
          <p:cNvPicPr>
            <a:picLocks noChangeAspect="1" noChangeArrowheads="1"/>
          </p:cNvPicPr>
          <p:nvPr/>
        </p:nvPicPr>
        <p:blipFill>
          <a:blip r:embed="rId3" cstate="print"/>
          <a:srcRect/>
          <a:stretch>
            <a:fillRect/>
          </a:stretch>
        </p:blipFill>
        <p:spPr bwMode="auto">
          <a:xfrm>
            <a:off x="0" y="609600"/>
            <a:ext cx="5943600" cy="2562225"/>
          </a:xfrm>
          <a:prstGeom prst="rect">
            <a:avLst/>
          </a:prstGeom>
          <a:noFill/>
        </p:spPr>
      </p:pic>
      <p:pic>
        <p:nvPicPr>
          <p:cNvPr id="194565" name="Picture 5"/>
          <p:cNvPicPr>
            <a:picLocks noChangeAspect="1" noChangeArrowheads="1"/>
          </p:cNvPicPr>
          <p:nvPr/>
        </p:nvPicPr>
        <p:blipFill>
          <a:blip r:embed="rId4" cstate="print"/>
          <a:srcRect/>
          <a:stretch>
            <a:fillRect/>
          </a:stretch>
        </p:blipFill>
        <p:spPr bwMode="auto">
          <a:xfrm>
            <a:off x="0" y="3429000"/>
            <a:ext cx="4876800" cy="24923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ltLang="zh-CN" sz="4000" dirty="0"/>
              <a:t>Photon Number and Polarization of Radiation from </a:t>
            </a:r>
            <a:r>
              <a:rPr lang="en-US" altLang="zh-CN" sz="4000" dirty="0" err="1"/>
              <a:t>Undulator</a:t>
            </a:r>
            <a:endParaRPr lang="en-US" altLang="zh-CN"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2"/>
          </p:nvPr>
        </p:nvSpPr>
        <p:spPr>
          <a:noFill/>
        </p:spPr>
        <p:txBody>
          <a:bodyPr/>
          <a:lstStyle/>
          <a:p>
            <a:fld id="{B82C944E-35E2-440B-A44B-621661FDA87D}" type="slidenum">
              <a:rPr lang="en-US" smtClean="0"/>
              <a:pPr/>
              <a:t>12</a:t>
            </a:fld>
            <a:endParaRPr lang="en-US" smtClean="0"/>
          </a:p>
        </p:txBody>
      </p:sp>
      <p:sp>
        <p:nvSpPr>
          <p:cNvPr id="1028" name="Rectangle 2"/>
          <p:cNvSpPr>
            <a:spLocks noGrp="1" noChangeArrowheads="1"/>
          </p:cNvSpPr>
          <p:nvPr>
            <p:ph type="title" idx="4294967295"/>
          </p:nvPr>
        </p:nvSpPr>
        <p:spPr>
          <a:xfrm>
            <a:off x="228600" y="152400"/>
            <a:ext cx="7954963" cy="950913"/>
          </a:xfrm>
        </p:spPr>
        <p:txBody>
          <a:bodyPr/>
          <a:lstStyle/>
          <a:p>
            <a:pPr eaLnBrk="1" hangingPunct="1"/>
            <a:r>
              <a:rPr lang="en-US" altLang="zh-CN" dirty="0" smtClean="0">
                <a:ea typeface="宋体" pitchFamily="2" charset="-122"/>
              </a:rPr>
              <a:t>Helical </a:t>
            </a:r>
            <a:r>
              <a:rPr lang="en-US" altLang="zh-CN" dirty="0" err="1" smtClean="0">
                <a:ea typeface="宋体" pitchFamily="2" charset="-122"/>
              </a:rPr>
              <a:t>undulator</a:t>
            </a:r>
            <a:r>
              <a:rPr lang="en-US" altLang="zh-CN" dirty="0" smtClean="0">
                <a:ea typeface="宋体" pitchFamily="2" charset="-122"/>
              </a:rPr>
              <a:t>:  </a:t>
            </a:r>
            <a:endParaRPr lang="en-US" altLang="zh-CN" dirty="0" smtClean="0">
              <a:solidFill>
                <a:schemeClr val="tx1"/>
              </a:solidFill>
              <a:ea typeface="宋体" pitchFamily="2" charset="-122"/>
            </a:endParaRPr>
          </a:p>
        </p:txBody>
      </p:sp>
      <p:sp>
        <p:nvSpPr>
          <p:cNvPr id="1036" name="Text Box 10"/>
          <p:cNvSpPr txBox="1">
            <a:spLocks noChangeArrowheads="1"/>
          </p:cNvSpPr>
          <p:nvPr/>
        </p:nvSpPr>
        <p:spPr bwMode="auto">
          <a:xfrm>
            <a:off x="457200" y="533400"/>
            <a:ext cx="7620000" cy="369332"/>
          </a:xfrm>
          <a:prstGeom prst="rect">
            <a:avLst/>
          </a:prstGeom>
          <a:noFill/>
          <a:ln w="9525">
            <a:noFill/>
            <a:miter lim="800000"/>
            <a:headEnd/>
            <a:tailEnd/>
          </a:ln>
        </p:spPr>
        <p:txBody>
          <a:bodyPr wrap="square">
            <a:spAutoFit/>
          </a:bodyPr>
          <a:lstStyle/>
          <a:p>
            <a:r>
              <a:rPr lang="en-US" altLang="zh-CN" dirty="0">
                <a:solidFill>
                  <a:schemeClr val="accent2"/>
                </a:solidFill>
                <a:latin typeface="Arial" charset="0"/>
                <a:ea typeface="宋体" pitchFamily="2" charset="-122"/>
                <a:cs typeface="Arial" charset="0"/>
              </a:rPr>
              <a:t>Can produce circularly </a:t>
            </a:r>
            <a:r>
              <a:rPr lang="en-US" altLang="zh-CN" dirty="0" smtClean="0">
                <a:solidFill>
                  <a:schemeClr val="accent2"/>
                </a:solidFill>
                <a:latin typeface="Arial" charset="0"/>
                <a:ea typeface="宋体" pitchFamily="2" charset="-122"/>
                <a:cs typeface="Arial" charset="0"/>
              </a:rPr>
              <a:t>polarized photon, good for polarized e+ </a:t>
            </a:r>
            <a:r>
              <a:rPr lang="en-US" altLang="zh-CN" dirty="0">
                <a:solidFill>
                  <a:schemeClr val="accent2"/>
                </a:solidFill>
                <a:latin typeface="Arial" charset="0"/>
                <a:ea typeface="宋体" pitchFamily="2" charset="-122"/>
                <a:cs typeface="Arial" charset="0"/>
              </a:rPr>
              <a:t>source.</a:t>
            </a:r>
          </a:p>
        </p:txBody>
      </p:sp>
      <p:pic>
        <p:nvPicPr>
          <p:cNvPr id="1037" name="Picture 11"/>
          <p:cNvPicPr>
            <a:picLocks noGrp="1" noChangeAspect="1" noChangeArrowheads="1"/>
          </p:cNvPicPr>
          <p:nvPr>
            <p:ph sz="quarter" idx="4294967295"/>
          </p:nvPr>
        </p:nvPicPr>
        <p:blipFill>
          <a:blip r:embed="rId3" cstate="print"/>
          <a:srcRect/>
          <a:stretch>
            <a:fillRect/>
          </a:stretch>
        </p:blipFill>
        <p:spPr>
          <a:xfrm>
            <a:off x="152400" y="3048000"/>
            <a:ext cx="4800600" cy="3284538"/>
          </a:xfrm>
        </p:spPr>
      </p:pic>
      <p:graphicFrame>
        <p:nvGraphicFramePr>
          <p:cNvPr id="1026" name="Object 12"/>
          <p:cNvGraphicFramePr>
            <a:graphicFrameLocks noChangeAspect="1"/>
          </p:cNvGraphicFramePr>
          <p:nvPr/>
        </p:nvGraphicFramePr>
        <p:xfrm>
          <a:off x="4953000" y="3276600"/>
          <a:ext cx="3332163" cy="3048000"/>
        </p:xfrm>
        <a:graphic>
          <a:graphicData uri="http://schemas.openxmlformats.org/presentationml/2006/ole">
            <p:oleObj spid="_x0000_s156674" name="Chart" r:id="rId4" imgW="9744084" imgH="6210212" progId="Excel.Sheet.8">
              <p:embed/>
            </p:oleObj>
          </a:graphicData>
        </a:graphic>
      </p:graphicFrame>
      <p:sp>
        <p:nvSpPr>
          <p:cNvPr id="14" name="TextBox 13"/>
          <p:cNvSpPr txBox="1"/>
          <p:nvPr/>
        </p:nvSpPr>
        <p:spPr>
          <a:xfrm>
            <a:off x="381000" y="2477869"/>
            <a:ext cx="8109912" cy="646331"/>
          </a:xfrm>
          <a:prstGeom prst="rect">
            <a:avLst/>
          </a:prstGeom>
          <a:noFill/>
        </p:spPr>
        <p:txBody>
          <a:bodyPr wrap="none" rtlCol="0">
            <a:spAutoFit/>
          </a:bodyPr>
          <a:lstStyle/>
          <a:p>
            <a:r>
              <a:rPr lang="en-US" dirty="0" smtClean="0"/>
              <a:t>Higher k, more high order harmonics contents.</a:t>
            </a:r>
          </a:p>
          <a:p>
            <a:r>
              <a:rPr lang="en-US" dirty="0" smtClean="0"/>
              <a:t>Smaller k, fewer high order harmonics, less photon flux, higher photon energy</a:t>
            </a:r>
            <a:endParaRPr lang="en-US" dirty="0"/>
          </a:p>
        </p:txBody>
      </p:sp>
      <p:graphicFrame>
        <p:nvGraphicFramePr>
          <p:cNvPr id="15" name="Object 14"/>
          <p:cNvGraphicFramePr>
            <a:graphicFrameLocks noChangeAspect="1"/>
          </p:cNvGraphicFramePr>
          <p:nvPr/>
        </p:nvGraphicFramePr>
        <p:xfrm>
          <a:off x="609600" y="1066800"/>
          <a:ext cx="3238500" cy="457200"/>
        </p:xfrm>
        <a:graphic>
          <a:graphicData uri="http://schemas.openxmlformats.org/presentationml/2006/ole">
            <p:oleObj spid="_x0000_s156675" name="Equation" r:id="rId5" imgW="3238200" imgH="457200" progId="Equation.3">
              <p:embed/>
            </p:oleObj>
          </a:graphicData>
        </a:graphic>
      </p:graphicFrame>
      <p:graphicFrame>
        <p:nvGraphicFramePr>
          <p:cNvPr id="16" name="Object 15"/>
          <p:cNvGraphicFramePr>
            <a:graphicFrameLocks noChangeAspect="1"/>
          </p:cNvGraphicFramePr>
          <p:nvPr/>
        </p:nvGraphicFramePr>
        <p:xfrm>
          <a:off x="609600" y="1600200"/>
          <a:ext cx="1714500" cy="863600"/>
        </p:xfrm>
        <a:graphic>
          <a:graphicData uri="http://schemas.openxmlformats.org/presentationml/2006/ole">
            <p:oleObj spid="_x0000_s156676" name="Equation" r:id="rId6" imgW="1714320" imgH="863280" progId="Equation.3">
              <p:embed/>
            </p:oleObj>
          </a:graphicData>
        </a:graphic>
      </p:graphicFrame>
      <p:pic>
        <p:nvPicPr>
          <p:cNvPr id="17" name="Picture 16" descr="BesselJ_800.gif"/>
          <p:cNvPicPr>
            <a:picLocks noChangeAspect="1"/>
          </p:cNvPicPr>
          <p:nvPr/>
        </p:nvPicPr>
        <p:blipFill>
          <a:blip r:embed="rId7" cstate="print"/>
          <a:stretch>
            <a:fillRect/>
          </a:stretch>
        </p:blipFill>
        <p:spPr>
          <a:xfrm>
            <a:off x="5334000" y="838200"/>
            <a:ext cx="2578100" cy="1612900"/>
          </a:xfrm>
          <a:prstGeom prst="rect">
            <a:avLst/>
          </a:prstGeom>
        </p:spPr>
      </p:pic>
      <p:graphicFrame>
        <p:nvGraphicFramePr>
          <p:cNvPr id="18" name="Object 17"/>
          <p:cNvGraphicFramePr>
            <a:graphicFrameLocks noChangeAspect="1"/>
          </p:cNvGraphicFramePr>
          <p:nvPr/>
        </p:nvGraphicFramePr>
        <p:xfrm>
          <a:off x="2895600" y="1981200"/>
          <a:ext cx="1473200" cy="457200"/>
        </p:xfrm>
        <a:graphic>
          <a:graphicData uri="http://schemas.openxmlformats.org/presentationml/2006/ole">
            <p:oleObj spid="_x0000_s156677" name="Equation" r:id="rId8" imgW="1473120" imgH="45720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zh-CN" sz="2400" dirty="0"/>
              <a:t>Formulas about the polarization characteristics of helical </a:t>
            </a:r>
            <a:r>
              <a:rPr lang="en-US" altLang="zh-CN" sz="2400" dirty="0" err="1"/>
              <a:t>undulator</a:t>
            </a:r>
            <a:r>
              <a:rPr lang="en-US" altLang="zh-CN" sz="2400" dirty="0"/>
              <a:t> radiation</a:t>
            </a:r>
            <a:r>
              <a:rPr lang="en-US" altLang="zh-CN" sz="2400" baseline="30000" dirty="0"/>
              <a:t>*</a:t>
            </a:r>
            <a:endParaRPr lang="en-US" altLang="zh-CN" sz="2400" dirty="0"/>
          </a:p>
        </p:txBody>
      </p:sp>
      <p:graphicFrame>
        <p:nvGraphicFramePr>
          <p:cNvPr id="4102" name="Object 6"/>
          <p:cNvGraphicFramePr>
            <a:graphicFrameLocks noChangeAspect="1"/>
          </p:cNvGraphicFramePr>
          <p:nvPr>
            <p:ph sz="half" idx="1"/>
          </p:nvPr>
        </p:nvGraphicFramePr>
        <p:xfrm>
          <a:off x="1600200" y="1755775"/>
          <a:ext cx="4267200" cy="1241425"/>
        </p:xfrm>
        <a:graphic>
          <a:graphicData uri="http://schemas.openxmlformats.org/presentationml/2006/ole">
            <p:oleObj spid="_x0000_s113666" name="Equation" r:id="rId3" imgW="3492360" imgH="1015920" progId="Equation.3">
              <p:embed/>
            </p:oleObj>
          </a:graphicData>
        </a:graphic>
      </p:graphicFrame>
      <p:graphicFrame>
        <p:nvGraphicFramePr>
          <p:cNvPr id="4105" name="Object 9"/>
          <p:cNvGraphicFramePr>
            <a:graphicFrameLocks noChangeAspect="1"/>
          </p:cNvGraphicFramePr>
          <p:nvPr>
            <p:ph sz="quarter" idx="2"/>
          </p:nvPr>
        </p:nvGraphicFramePr>
        <p:xfrm>
          <a:off x="3733800" y="5181600"/>
          <a:ext cx="3581400" cy="815975"/>
        </p:xfrm>
        <a:graphic>
          <a:graphicData uri="http://schemas.openxmlformats.org/presentationml/2006/ole">
            <p:oleObj spid="_x0000_s113667" name="Equation" r:id="rId4" imgW="2234880" imgH="507960" progId="Equation.3">
              <p:embed/>
            </p:oleObj>
          </a:graphicData>
        </a:graphic>
      </p:graphicFrame>
      <p:sp>
        <p:nvSpPr>
          <p:cNvPr id="4100" name="Rectangle 4"/>
          <p:cNvSpPr>
            <a:spLocks noChangeArrowheads="1"/>
          </p:cNvSpPr>
          <p:nvPr/>
        </p:nvSpPr>
        <p:spPr bwMode="auto">
          <a:xfrm>
            <a:off x="609600" y="6340475"/>
            <a:ext cx="8001000" cy="517525"/>
          </a:xfrm>
          <a:prstGeom prst="rect">
            <a:avLst/>
          </a:prstGeom>
          <a:noFill/>
          <a:ln w="9525">
            <a:noFill/>
            <a:miter lim="800000"/>
            <a:headEnd/>
            <a:tailEnd/>
          </a:ln>
          <a:effectLst/>
        </p:spPr>
        <p:txBody>
          <a:bodyPr>
            <a:spAutoFit/>
          </a:bodyPr>
          <a:lstStyle/>
          <a:p>
            <a:r>
              <a:rPr lang="en-US" altLang="zh-CN" sz="1400"/>
              <a:t>* Klaus Flottmann, Investigation toward the development of polarized and unpolarized high intensity positron sources for linear colliders, DESY 93-161</a:t>
            </a:r>
          </a:p>
        </p:txBody>
      </p:sp>
      <p:sp>
        <p:nvSpPr>
          <p:cNvPr id="4101" name="Rectangle 5"/>
          <p:cNvSpPr>
            <a:spLocks noChangeArrowheads="1"/>
          </p:cNvSpPr>
          <p:nvPr/>
        </p:nvSpPr>
        <p:spPr bwMode="auto">
          <a:xfrm>
            <a:off x="609600" y="1447800"/>
            <a:ext cx="7146925" cy="339725"/>
          </a:xfrm>
          <a:prstGeom prst="rect">
            <a:avLst/>
          </a:prstGeom>
          <a:noFill/>
          <a:ln w="9525">
            <a:noFill/>
            <a:miter lim="800000"/>
            <a:headEnd/>
            <a:tailEnd/>
          </a:ln>
          <a:effectLst/>
        </p:spPr>
        <p:txBody>
          <a:bodyPr wrap="none">
            <a:spAutoFit/>
          </a:bodyPr>
          <a:lstStyle/>
          <a:p>
            <a:pPr>
              <a:lnSpc>
                <a:spcPct val="90000"/>
              </a:lnSpc>
              <a:spcBef>
                <a:spcPct val="20000"/>
              </a:spcBef>
              <a:buFontTx/>
              <a:buChar char="•"/>
            </a:pPr>
            <a:r>
              <a:rPr lang="en-US" altLang="zh-CN"/>
              <a:t>The amplitude of radiation from helical undulator can be obtained as</a:t>
            </a:r>
          </a:p>
        </p:txBody>
      </p:sp>
      <p:sp>
        <p:nvSpPr>
          <p:cNvPr id="4104" name="Text Box 8"/>
          <p:cNvSpPr txBox="1">
            <a:spLocks noChangeArrowheads="1"/>
          </p:cNvSpPr>
          <p:nvPr/>
        </p:nvSpPr>
        <p:spPr bwMode="auto">
          <a:xfrm>
            <a:off x="838200" y="4724400"/>
            <a:ext cx="5264150" cy="366712"/>
          </a:xfrm>
          <a:prstGeom prst="rect">
            <a:avLst/>
          </a:prstGeom>
          <a:noFill/>
          <a:ln w="9525">
            <a:noFill/>
            <a:miter lim="800000"/>
            <a:headEnd/>
            <a:tailEnd/>
          </a:ln>
          <a:effectLst/>
        </p:spPr>
        <p:txBody>
          <a:bodyPr wrap="none">
            <a:spAutoFit/>
          </a:bodyPr>
          <a:lstStyle/>
          <a:p>
            <a:r>
              <a:rPr lang="en-US" altLang="zh-CN" dirty="0"/>
              <a:t>From which the Stokes parameters is obtained as:</a:t>
            </a:r>
          </a:p>
        </p:txBody>
      </p:sp>
      <p:sp>
        <p:nvSpPr>
          <p:cNvPr id="4108" name="Text Box 12"/>
          <p:cNvSpPr txBox="1">
            <a:spLocks noChangeArrowheads="1"/>
          </p:cNvSpPr>
          <p:nvPr/>
        </p:nvSpPr>
        <p:spPr bwMode="auto">
          <a:xfrm>
            <a:off x="7543800" y="2286000"/>
            <a:ext cx="463550" cy="366713"/>
          </a:xfrm>
          <a:prstGeom prst="rect">
            <a:avLst/>
          </a:prstGeom>
          <a:noFill/>
          <a:ln w="9525">
            <a:noFill/>
            <a:miter lim="800000"/>
            <a:headEnd/>
            <a:tailEnd/>
          </a:ln>
          <a:effectLst/>
        </p:spPr>
        <p:txBody>
          <a:bodyPr wrap="none">
            <a:spAutoFit/>
          </a:bodyPr>
          <a:lstStyle/>
          <a:p>
            <a:r>
              <a:rPr lang="en-US" altLang="zh-CN"/>
              <a:t>(1)</a:t>
            </a:r>
          </a:p>
        </p:txBody>
      </p:sp>
      <p:sp>
        <p:nvSpPr>
          <p:cNvPr id="4109" name="Text Box 13"/>
          <p:cNvSpPr txBox="1">
            <a:spLocks noChangeArrowheads="1"/>
          </p:cNvSpPr>
          <p:nvPr/>
        </p:nvSpPr>
        <p:spPr bwMode="auto">
          <a:xfrm>
            <a:off x="7620000" y="5410200"/>
            <a:ext cx="463550" cy="366713"/>
          </a:xfrm>
          <a:prstGeom prst="rect">
            <a:avLst/>
          </a:prstGeom>
          <a:noFill/>
          <a:ln w="9525">
            <a:noFill/>
            <a:miter lim="800000"/>
            <a:headEnd/>
            <a:tailEnd/>
          </a:ln>
          <a:effectLst/>
        </p:spPr>
        <p:txBody>
          <a:bodyPr wrap="none">
            <a:spAutoFit/>
          </a:bodyPr>
          <a:lstStyle/>
          <a:p>
            <a:r>
              <a:rPr lang="en-US" altLang="zh-CN" dirty="0"/>
              <a:t>(2)</a:t>
            </a:r>
          </a:p>
        </p:txBody>
      </p:sp>
      <p:graphicFrame>
        <p:nvGraphicFramePr>
          <p:cNvPr id="4110" name="Object 14"/>
          <p:cNvGraphicFramePr>
            <a:graphicFrameLocks noChangeAspect="1"/>
          </p:cNvGraphicFramePr>
          <p:nvPr>
            <p:ph sz="quarter" idx="3"/>
          </p:nvPr>
        </p:nvGraphicFramePr>
        <p:xfrm>
          <a:off x="1828800" y="4038600"/>
          <a:ext cx="2819400" cy="658813"/>
        </p:xfrm>
        <a:graphic>
          <a:graphicData uri="http://schemas.openxmlformats.org/presentationml/2006/ole">
            <p:oleObj spid="_x0000_s113668" name="Equation" r:id="rId5" imgW="1904760" imgH="444240" progId="Equation.3">
              <p:embed/>
            </p:oleObj>
          </a:graphicData>
        </a:graphic>
      </p:graphicFrame>
      <p:sp>
        <p:nvSpPr>
          <p:cNvPr id="13" name="TextBox 12"/>
          <p:cNvSpPr txBox="1"/>
          <p:nvPr/>
        </p:nvSpPr>
        <p:spPr>
          <a:xfrm>
            <a:off x="838200" y="3276600"/>
            <a:ext cx="928459" cy="369332"/>
          </a:xfrm>
          <a:prstGeom prst="rect">
            <a:avLst/>
          </a:prstGeom>
          <a:noFill/>
        </p:spPr>
        <p:txBody>
          <a:bodyPr wrap="none" rtlCol="0">
            <a:spAutoFit/>
          </a:bodyPr>
          <a:lstStyle/>
          <a:p>
            <a:r>
              <a:rPr lang="en-US" dirty="0" smtClean="0"/>
              <a:t>Where,</a:t>
            </a:r>
            <a:endParaRPr lang="en-US" dirty="0"/>
          </a:p>
        </p:txBody>
      </p:sp>
      <p:graphicFrame>
        <p:nvGraphicFramePr>
          <p:cNvPr id="113669" name="Object 5"/>
          <p:cNvGraphicFramePr>
            <a:graphicFrameLocks noChangeAspect="1"/>
          </p:cNvGraphicFramePr>
          <p:nvPr/>
        </p:nvGraphicFramePr>
        <p:xfrm>
          <a:off x="1981200" y="3352800"/>
          <a:ext cx="2493818" cy="609600"/>
        </p:xfrm>
        <a:graphic>
          <a:graphicData uri="http://schemas.openxmlformats.org/presentationml/2006/ole">
            <p:oleObj spid="_x0000_s113669" name="Equation" r:id="rId6" imgW="1714320" imgH="419040" progId="Equation.3">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274638"/>
            <a:ext cx="8915400" cy="1143000"/>
          </a:xfrm>
        </p:spPr>
        <p:txBody>
          <a:bodyPr/>
          <a:lstStyle/>
          <a:p>
            <a:r>
              <a:rPr lang="en-US" altLang="zh-CN" sz="2800"/>
              <a:t>Results ---Photon number spectrum and polarization characteristics</a:t>
            </a:r>
          </a:p>
        </p:txBody>
      </p:sp>
      <p:pic>
        <p:nvPicPr>
          <p:cNvPr id="13317" name="Picture 5" descr="PhotonNumberSpect"/>
          <p:cNvPicPr>
            <a:picLocks noGrp="1" noChangeAspect="1" noChangeArrowheads="1"/>
          </p:cNvPicPr>
          <p:nvPr>
            <p:ph sz="half" idx="1"/>
          </p:nvPr>
        </p:nvPicPr>
        <p:blipFill>
          <a:blip r:embed="rId2" cstate="print"/>
          <a:srcRect/>
          <a:stretch>
            <a:fillRect/>
          </a:stretch>
        </p:blipFill>
        <p:spPr>
          <a:xfrm>
            <a:off x="457200" y="2481263"/>
            <a:ext cx="4038600" cy="2762250"/>
          </a:xfrm>
          <a:noFill/>
          <a:ln/>
        </p:spPr>
      </p:pic>
      <p:sp>
        <p:nvSpPr>
          <p:cNvPr id="13316" name="Text Box 4"/>
          <p:cNvSpPr txBox="1">
            <a:spLocks noChangeArrowheads="1"/>
          </p:cNvSpPr>
          <p:nvPr/>
        </p:nvSpPr>
        <p:spPr bwMode="auto">
          <a:xfrm>
            <a:off x="1127125" y="1484313"/>
            <a:ext cx="7483475" cy="915987"/>
          </a:xfrm>
          <a:prstGeom prst="rect">
            <a:avLst/>
          </a:prstGeom>
          <a:noFill/>
          <a:ln w="9525">
            <a:noFill/>
            <a:miter lim="800000"/>
            <a:headEnd/>
            <a:tailEnd/>
          </a:ln>
          <a:effectLst/>
        </p:spPr>
        <p:txBody>
          <a:bodyPr>
            <a:spAutoFit/>
          </a:bodyPr>
          <a:lstStyle/>
          <a:p>
            <a:r>
              <a:rPr lang="en-US" altLang="zh-CN"/>
              <a:t>Results of photon number spectrum and polarization characteristic of ILC undulator are given here as examples.   The parameter of ILC undulator is K=1, </a:t>
            </a:r>
            <a:r>
              <a:rPr lang="en-US" altLang="zh-CN">
                <a:latin typeface="Symbol" pitchFamily="18" charset="2"/>
              </a:rPr>
              <a:t>l</a:t>
            </a:r>
            <a:r>
              <a:rPr lang="en-US" altLang="zh-CN"/>
              <a:t>u=1cm and the energy of electron beam is 150GeV.</a:t>
            </a:r>
            <a:endParaRPr lang="en-US" altLang="zh-CN">
              <a:latin typeface="Symbol" pitchFamily="18" charset="2"/>
            </a:endParaRPr>
          </a:p>
        </p:txBody>
      </p:sp>
      <p:pic>
        <p:nvPicPr>
          <p:cNvPr id="13319" name="Picture 7" descr="PhotonPolarization"/>
          <p:cNvPicPr>
            <a:picLocks noGrp="1" noChangeAspect="1" noChangeArrowheads="1"/>
          </p:cNvPicPr>
          <p:nvPr>
            <p:ph sz="half" idx="2"/>
          </p:nvPr>
        </p:nvPicPr>
        <p:blipFill>
          <a:blip r:embed="rId3" cstate="print"/>
          <a:srcRect/>
          <a:stretch>
            <a:fillRect/>
          </a:stretch>
        </p:blipFill>
        <p:spPr>
          <a:xfrm>
            <a:off x="4648200" y="2481263"/>
            <a:ext cx="4038600" cy="2762250"/>
          </a:xfrm>
          <a:noFill/>
          <a:ln/>
        </p:spPr>
      </p:pic>
      <p:sp>
        <p:nvSpPr>
          <p:cNvPr id="13321" name="Text Box 9"/>
          <p:cNvSpPr txBox="1">
            <a:spLocks noChangeArrowheads="1"/>
          </p:cNvSpPr>
          <p:nvPr/>
        </p:nvSpPr>
        <p:spPr bwMode="auto">
          <a:xfrm>
            <a:off x="914400" y="5334000"/>
            <a:ext cx="7407275" cy="641350"/>
          </a:xfrm>
          <a:prstGeom prst="rect">
            <a:avLst/>
          </a:prstGeom>
          <a:noFill/>
          <a:ln w="9525">
            <a:noFill/>
            <a:miter lim="800000"/>
            <a:headEnd/>
            <a:tailEnd/>
          </a:ln>
          <a:effectLst/>
        </p:spPr>
        <p:txBody>
          <a:bodyPr>
            <a:spAutoFit/>
          </a:bodyPr>
          <a:lstStyle/>
          <a:p>
            <a:r>
              <a:rPr lang="en-US" altLang="zh-CN" dirty="0" smtClean="0"/>
              <a:t>Photon </a:t>
            </a:r>
            <a:r>
              <a:rPr lang="en-US" altLang="zh-CN" dirty="0"/>
              <a:t>Number spectrum and polarization characteristics of ILC </a:t>
            </a:r>
            <a:r>
              <a:rPr lang="en-US" altLang="zh-CN" dirty="0" err="1"/>
              <a:t>undulator</a:t>
            </a:r>
            <a:r>
              <a:rPr lang="en-US" altLang="zh-CN" dirty="0"/>
              <a:t> up to the 9</a:t>
            </a:r>
            <a:r>
              <a:rPr lang="en-US" altLang="zh-CN" baseline="30000" dirty="0"/>
              <a:t>th</a:t>
            </a:r>
            <a:r>
              <a:rPr lang="en-US" altLang="zh-CN" dirty="0"/>
              <a:t> harmonic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zh-CN" sz="3200"/>
              <a:t>Results, photon number vs polarization before and after collimator</a:t>
            </a:r>
          </a:p>
        </p:txBody>
      </p:sp>
      <p:graphicFrame>
        <p:nvGraphicFramePr>
          <p:cNvPr id="16388" name="Object 4"/>
          <p:cNvGraphicFramePr>
            <a:graphicFrameLocks noChangeAspect="1"/>
          </p:cNvGraphicFramePr>
          <p:nvPr>
            <p:ph sz="half" idx="1"/>
          </p:nvPr>
        </p:nvGraphicFramePr>
        <p:xfrm>
          <a:off x="457200" y="1524000"/>
          <a:ext cx="4038600" cy="3267075"/>
        </p:xfrm>
        <a:graphic>
          <a:graphicData uri="http://schemas.openxmlformats.org/presentationml/2006/ole">
            <p:oleObj spid="_x0000_s116738" name="Chart" r:id="rId3" imgW="9525000" imgH="7705725" progId="Excel.Sheet.8">
              <p:embed/>
            </p:oleObj>
          </a:graphicData>
        </a:graphic>
      </p:graphicFrame>
      <p:graphicFrame>
        <p:nvGraphicFramePr>
          <p:cNvPr id="16390" name="Object 6"/>
          <p:cNvGraphicFramePr>
            <a:graphicFrameLocks noChangeAspect="1"/>
          </p:cNvGraphicFramePr>
          <p:nvPr>
            <p:ph sz="half" idx="2"/>
          </p:nvPr>
        </p:nvGraphicFramePr>
        <p:xfrm>
          <a:off x="4648200" y="1600200"/>
          <a:ext cx="4038600" cy="3267075"/>
        </p:xfrm>
        <a:graphic>
          <a:graphicData uri="http://schemas.openxmlformats.org/presentationml/2006/ole">
            <p:oleObj spid="_x0000_s116739" name="Chart" r:id="rId4" imgW="9525000" imgH="7705725" progId="Excel.Sheet.8">
              <p:embed/>
            </p:oleObj>
          </a:graphicData>
        </a:graphic>
      </p:graphicFrame>
      <p:sp>
        <p:nvSpPr>
          <p:cNvPr id="16392" name="Text Box 8"/>
          <p:cNvSpPr txBox="1">
            <a:spLocks noChangeArrowheads="1"/>
          </p:cNvSpPr>
          <p:nvPr/>
        </p:nvSpPr>
        <p:spPr bwMode="auto">
          <a:xfrm>
            <a:off x="762000" y="5105400"/>
            <a:ext cx="7940675" cy="915988"/>
          </a:xfrm>
          <a:prstGeom prst="rect">
            <a:avLst/>
          </a:prstGeom>
          <a:noFill/>
          <a:ln w="9525">
            <a:noFill/>
            <a:miter lim="800000"/>
            <a:headEnd/>
            <a:tailEnd/>
          </a:ln>
          <a:effectLst/>
        </p:spPr>
        <p:txBody>
          <a:bodyPr>
            <a:spAutoFit/>
          </a:bodyPr>
          <a:lstStyle/>
          <a:p>
            <a:r>
              <a:rPr lang="en-US" altLang="zh-CN" dirty="0" smtClean="0"/>
              <a:t>the </a:t>
            </a:r>
            <a:r>
              <a:rPr lang="en-US" altLang="zh-CN" dirty="0"/>
              <a:t>relation between photon number and their polarization before and after collimator with acceptance angle of 2.1e-6 rad.   After the collimator, only photons with polarization greater than 0.95 will survive.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457200" y="274638"/>
            <a:ext cx="8229600" cy="639762"/>
          </a:xfrm>
        </p:spPr>
        <p:txBody>
          <a:bodyPr/>
          <a:lstStyle/>
          <a:p>
            <a:r>
              <a:rPr lang="en-US" dirty="0" smtClean="0"/>
              <a:t>Effect of K</a:t>
            </a:r>
          </a:p>
        </p:txBody>
      </p:sp>
      <p:sp>
        <p:nvSpPr>
          <p:cNvPr id="29699" name="Slide Number Placeholder 3"/>
          <p:cNvSpPr>
            <a:spLocks noGrp="1"/>
          </p:cNvSpPr>
          <p:nvPr>
            <p:ph type="sldNum" sz="quarter" idx="12"/>
          </p:nvPr>
        </p:nvSpPr>
        <p:spPr/>
        <p:txBody>
          <a:bodyPr/>
          <a:lstStyle/>
          <a:p>
            <a:fld id="{89436443-1734-4DFB-938C-A02AEA1FCF21}" type="slidenum">
              <a:rPr lang="en-US"/>
              <a:pPr/>
              <a:t>16</a:t>
            </a:fld>
            <a:endParaRPr lang="en-US"/>
          </a:p>
        </p:txBody>
      </p:sp>
      <p:pic>
        <p:nvPicPr>
          <p:cNvPr id="111620" name="Picture 2"/>
          <p:cNvPicPr>
            <a:picLocks noGrp="1" noChangeAspect="1" noChangeArrowheads="1"/>
          </p:cNvPicPr>
          <p:nvPr>
            <p:ph idx="1"/>
          </p:nvPr>
        </p:nvPicPr>
        <p:blipFill>
          <a:blip r:embed="rId2" cstate="print"/>
          <a:srcRect/>
          <a:stretch>
            <a:fillRect/>
          </a:stretch>
        </p:blipFill>
        <p:spPr>
          <a:xfrm>
            <a:off x="533400" y="914400"/>
            <a:ext cx="3962400" cy="2878138"/>
          </a:xfrm>
          <a:noFill/>
        </p:spPr>
      </p:pic>
      <p:sp>
        <p:nvSpPr>
          <p:cNvPr id="111621" name="TextBox 5"/>
          <p:cNvSpPr txBox="1">
            <a:spLocks noChangeArrowheads="1"/>
          </p:cNvSpPr>
          <p:nvPr/>
        </p:nvSpPr>
        <p:spPr bwMode="auto">
          <a:xfrm>
            <a:off x="609600" y="4191000"/>
            <a:ext cx="6324600" cy="1477328"/>
          </a:xfrm>
          <a:prstGeom prst="rect">
            <a:avLst/>
          </a:prstGeom>
          <a:noFill/>
          <a:ln w="9525">
            <a:noFill/>
            <a:miter lim="800000"/>
            <a:headEnd/>
            <a:tailEnd/>
          </a:ln>
        </p:spPr>
        <p:txBody>
          <a:bodyPr wrap="square">
            <a:spAutoFit/>
          </a:bodyPr>
          <a:lstStyle/>
          <a:p>
            <a:pPr marL="342900" indent="-342900">
              <a:buFont typeface="Arial" charset="0"/>
              <a:buChar char="•"/>
            </a:pPr>
            <a:r>
              <a:rPr lang="en-US" dirty="0"/>
              <a:t>Disadvantage of Low K:  increase  the critical energy of photon of helical </a:t>
            </a:r>
            <a:r>
              <a:rPr lang="en-US" dirty="0" err="1"/>
              <a:t>undlator</a:t>
            </a:r>
            <a:r>
              <a:rPr lang="en-US" dirty="0"/>
              <a:t> radiations and lower the number of photon produced for a given length of </a:t>
            </a:r>
            <a:r>
              <a:rPr lang="en-US" dirty="0" err="1"/>
              <a:t>undulator</a:t>
            </a:r>
            <a:r>
              <a:rPr lang="en-US" dirty="0"/>
              <a:t>.   </a:t>
            </a:r>
          </a:p>
          <a:p>
            <a:pPr marL="342900" indent="-342900">
              <a:buFont typeface="Arial" charset="0"/>
              <a:buChar char="•"/>
            </a:pPr>
            <a:r>
              <a:rPr lang="en-US" dirty="0"/>
              <a:t>Advantage of low K: lower high order harmonic radiation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BFB316FB-A999-45D9-B865-79A4673D26A5}" type="slidenum">
              <a:rPr lang="en-US"/>
              <a:pPr/>
              <a:t>17</a:t>
            </a:fld>
            <a:endParaRPr lang="en-US"/>
          </a:p>
        </p:txBody>
      </p:sp>
      <p:sp>
        <p:nvSpPr>
          <p:cNvPr id="28676" name="Rectangle 2"/>
          <p:cNvSpPr>
            <a:spLocks noGrp="1"/>
          </p:cNvSpPr>
          <p:nvPr>
            <p:ph type="title" idx="4294967295"/>
          </p:nvPr>
        </p:nvSpPr>
        <p:spPr>
          <a:xfrm>
            <a:off x="457200" y="152400"/>
            <a:ext cx="8229600" cy="990600"/>
          </a:xfrm>
        </p:spPr>
        <p:txBody>
          <a:bodyPr anchor="ctr"/>
          <a:lstStyle/>
          <a:p>
            <a:r>
              <a:rPr lang="en-US" altLang="zh-CN" sz="2800" dirty="0" smtClean="0">
                <a:ea typeface="宋体" pitchFamily="2" charset="-122"/>
              </a:rPr>
              <a:t>photon number spectrum for different drive beam energy</a:t>
            </a:r>
          </a:p>
        </p:txBody>
      </p:sp>
      <p:graphicFrame>
        <p:nvGraphicFramePr>
          <p:cNvPr id="28674" name="Object 3"/>
          <p:cNvGraphicFramePr>
            <a:graphicFrameLocks noChangeAspect="1"/>
          </p:cNvGraphicFramePr>
          <p:nvPr>
            <p:ph type="body" idx="4294967295"/>
          </p:nvPr>
        </p:nvGraphicFramePr>
        <p:xfrm>
          <a:off x="838200" y="1295400"/>
          <a:ext cx="7114709" cy="4876800"/>
        </p:xfrm>
        <a:graphic>
          <a:graphicData uri="http://schemas.openxmlformats.org/presentationml/2006/ole">
            <p:oleObj spid="_x0000_s118786" name="Bitmap Image" r:id="rId3" imgW="8678486" imgH="5934903" progId="PBrush">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0"/>
            <a:ext cx="8229600" cy="1143000"/>
          </a:xfrm>
        </p:spPr>
        <p:txBody>
          <a:bodyPr/>
          <a:lstStyle/>
          <a:p>
            <a:r>
              <a:rPr lang="en-US" smtClean="0"/>
              <a:t>Some facts about pair production</a:t>
            </a:r>
          </a:p>
        </p:txBody>
      </p:sp>
      <p:sp>
        <p:nvSpPr>
          <p:cNvPr id="51203" name="Rectangle 3"/>
          <p:cNvSpPr>
            <a:spLocks noGrp="1" noChangeArrowheads="1"/>
          </p:cNvSpPr>
          <p:nvPr>
            <p:ph type="body" idx="1"/>
          </p:nvPr>
        </p:nvSpPr>
        <p:spPr/>
        <p:txBody>
          <a:bodyPr/>
          <a:lstStyle/>
          <a:p>
            <a:r>
              <a:rPr lang="en-US" smtClean="0"/>
              <a:t>Photon energy </a:t>
            </a:r>
          </a:p>
        </p:txBody>
      </p:sp>
      <p:pic>
        <p:nvPicPr>
          <p:cNvPr id="51204" name="Picture 4"/>
          <p:cNvPicPr>
            <a:picLocks noChangeAspect="1" noChangeArrowheads="1"/>
          </p:cNvPicPr>
          <p:nvPr/>
        </p:nvPicPr>
        <p:blipFill>
          <a:blip r:embed="rId2" cstate="print"/>
          <a:srcRect/>
          <a:stretch>
            <a:fillRect/>
          </a:stretch>
        </p:blipFill>
        <p:spPr bwMode="auto">
          <a:xfrm>
            <a:off x="3810000" y="415925"/>
            <a:ext cx="5199063" cy="4079875"/>
          </a:xfrm>
          <a:prstGeom prst="rect">
            <a:avLst/>
          </a:prstGeom>
          <a:noFill/>
        </p:spPr>
      </p:pic>
      <p:pic>
        <p:nvPicPr>
          <p:cNvPr id="51205" name="Picture 5"/>
          <p:cNvPicPr>
            <a:picLocks noChangeAspect="1" noChangeArrowheads="1"/>
          </p:cNvPicPr>
          <p:nvPr/>
        </p:nvPicPr>
        <p:blipFill>
          <a:blip r:embed="rId3" cstate="print"/>
          <a:srcRect/>
          <a:stretch>
            <a:fillRect/>
          </a:stretch>
        </p:blipFill>
        <p:spPr bwMode="auto">
          <a:xfrm>
            <a:off x="457200" y="3740150"/>
            <a:ext cx="3124200" cy="2390775"/>
          </a:xfrm>
          <a:prstGeom prst="rect">
            <a:avLst/>
          </a:prstGeom>
          <a:noFill/>
        </p:spPr>
      </p:pic>
      <p:pic>
        <p:nvPicPr>
          <p:cNvPr id="51206" name="Picture 6"/>
          <p:cNvPicPr>
            <a:picLocks noChangeAspect="1" noChangeArrowheads="1"/>
          </p:cNvPicPr>
          <p:nvPr/>
        </p:nvPicPr>
        <p:blipFill>
          <a:blip r:embed="rId4" cstate="print"/>
          <a:srcRect/>
          <a:stretch>
            <a:fillRect/>
          </a:stretch>
        </p:blipFill>
        <p:spPr bwMode="auto">
          <a:xfrm>
            <a:off x="228600" y="1417638"/>
            <a:ext cx="3200400" cy="2139950"/>
          </a:xfrm>
          <a:prstGeom prst="rect">
            <a:avLst/>
          </a:prstGeom>
          <a:noFill/>
        </p:spPr>
      </p:pic>
      <p:sp>
        <p:nvSpPr>
          <p:cNvPr id="51207" name="Text Box 7"/>
          <p:cNvSpPr txBox="1">
            <a:spLocks noChangeArrowheads="1"/>
          </p:cNvSpPr>
          <p:nvPr/>
        </p:nvSpPr>
        <p:spPr bwMode="auto">
          <a:xfrm>
            <a:off x="685800" y="6097588"/>
            <a:ext cx="2971800" cy="517525"/>
          </a:xfrm>
          <a:prstGeom prst="rect">
            <a:avLst/>
          </a:prstGeom>
          <a:noFill/>
          <a:ln w="9525">
            <a:noFill/>
            <a:miter lim="800000"/>
            <a:headEnd/>
            <a:tailEnd/>
          </a:ln>
          <a:effectLst/>
        </p:spPr>
        <p:txBody>
          <a:bodyPr>
            <a:spAutoFit/>
          </a:bodyPr>
          <a:lstStyle/>
          <a:p>
            <a:r>
              <a:rPr lang="en-US" sz="1400">
                <a:latin typeface="Arial" charset="0"/>
                <a:ea typeface="ＭＳ Ｐゴシック" pitchFamily="34" charset="-128"/>
              </a:rPr>
              <a:t>Energy distribution of e+/e- pairs as function of fractional energy</a:t>
            </a:r>
          </a:p>
        </p:txBody>
      </p:sp>
      <p:sp>
        <p:nvSpPr>
          <p:cNvPr id="51208" name="Text Box 8"/>
          <p:cNvSpPr txBox="1">
            <a:spLocks noChangeArrowheads="1"/>
          </p:cNvSpPr>
          <p:nvPr/>
        </p:nvSpPr>
        <p:spPr bwMode="auto">
          <a:xfrm>
            <a:off x="3184525" y="5545138"/>
            <a:ext cx="4435475" cy="581025"/>
          </a:xfrm>
          <a:prstGeom prst="rect">
            <a:avLst/>
          </a:prstGeom>
          <a:noFill/>
          <a:ln w="9525">
            <a:noFill/>
            <a:miter lim="800000"/>
            <a:headEnd/>
            <a:tailEnd/>
          </a:ln>
          <a:effectLst/>
        </p:spPr>
        <p:txBody>
          <a:bodyPr>
            <a:spAutoFit/>
          </a:bodyPr>
          <a:lstStyle/>
          <a:p>
            <a:r>
              <a:rPr lang="en-US" sz="1600">
                <a:solidFill>
                  <a:srgbClr val="0808F6"/>
                </a:solidFill>
                <a:latin typeface="Arial" charset="0"/>
                <a:ea typeface="ＭＳ Ｐゴシック" pitchFamily="34" charset="-128"/>
              </a:rPr>
              <a:t>Particles are roughly equally distributed except for very high and very low photon energy</a:t>
            </a:r>
          </a:p>
        </p:txBody>
      </p:sp>
      <p:sp>
        <p:nvSpPr>
          <p:cNvPr id="51209" name="Text Box 9"/>
          <p:cNvSpPr txBox="1">
            <a:spLocks noChangeArrowheads="1"/>
          </p:cNvSpPr>
          <p:nvPr/>
        </p:nvSpPr>
        <p:spPr bwMode="auto">
          <a:xfrm>
            <a:off x="136525" y="3481388"/>
            <a:ext cx="3521075" cy="517525"/>
          </a:xfrm>
          <a:prstGeom prst="rect">
            <a:avLst/>
          </a:prstGeom>
          <a:noFill/>
          <a:ln w="9525">
            <a:noFill/>
            <a:miter lim="800000"/>
            <a:headEnd/>
            <a:tailEnd/>
          </a:ln>
          <a:effectLst/>
        </p:spPr>
        <p:txBody>
          <a:bodyPr>
            <a:spAutoFit/>
          </a:bodyPr>
          <a:lstStyle/>
          <a:p>
            <a:r>
              <a:rPr lang="en-US" sz="1400">
                <a:latin typeface="Arial" charset="0"/>
                <a:ea typeface="ＭＳ Ｐゴシック" pitchFamily="34" charset="-128"/>
              </a:rPr>
              <a:t>Longitudinal polarization of e+ or e- as function of its fractional energy</a:t>
            </a:r>
          </a:p>
        </p:txBody>
      </p:sp>
      <p:sp>
        <p:nvSpPr>
          <p:cNvPr id="51210" name="Text Box 10"/>
          <p:cNvSpPr txBox="1">
            <a:spLocks noChangeArrowheads="1"/>
          </p:cNvSpPr>
          <p:nvPr/>
        </p:nvSpPr>
        <p:spPr bwMode="auto">
          <a:xfrm>
            <a:off x="2544763" y="1828800"/>
            <a:ext cx="2484437" cy="825500"/>
          </a:xfrm>
          <a:prstGeom prst="rect">
            <a:avLst/>
          </a:prstGeom>
          <a:solidFill>
            <a:schemeClr val="bg1"/>
          </a:solidFill>
          <a:ln w="9525">
            <a:noFill/>
            <a:miter lim="800000"/>
            <a:headEnd/>
            <a:tailEnd/>
          </a:ln>
          <a:effectLst/>
        </p:spPr>
        <p:txBody>
          <a:bodyPr>
            <a:spAutoFit/>
          </a:bodyPr>
          <a:lstStyle/>
          <a:p>
            <a:r>
              <a:rPr lang="en-US" sz="1600">
                <a:solidFill>
                  <a:srgbClr val="0808F6"/>
                </a:solidFill>
                <a:latin typeface="Arial" charset="0"/>
                <a:ea typeface="ＭＳ Ｐゴシック" pitchFamily="34" charset="-128"/>
              </a:rPr>
              <a:t>Only high energy e+ carries the polarization from incoming photon</a:t>
            </a:r>
          </a:p>
        </p:txBody>
      </p:sp>
      <p:sp>
        <p:nvSpPr>
          <p:cNvPr id="51211" name="Text Box 11"/>
          <p:cNvSpPr txBox="1">
            <a:spLocks noChangeArrowheads="1"/>
          </p:cNvSpPr>
          <p:nvPr/>
        </p:nvSpPr>
        <p:spPr bwMode="auto">
          <a:xfrm>
            <a:off x="3962400" y="4495800"/>
            <a:ext cx="5046663" cy="1069975"/>
          </a:xfrm>
          <a:prstGeom prst="rect">
            <a:avLst/>
          </a:prstGeom>
          <a:solidFill>
            <a:schemeClr val="bg1"/>
          </a:solidFill>
          <a:ln w="9525">
            <a:noFill/>
            <a:miter lim="800000"/>
            <a:headEnd/>
            <a:tailEnd/>
          </a:ln>
          <a:effectLst/>
        </p:spPr>
        <p:txBody>
          <a:bodyPr>
            <a:spAutoFit/>
          </a:bodyPr>
          <a:lstStyle/>
          <a:p>
            <a:r>
              <a:rPr lang="en-US" sz="1600">
                <a:solidFill>
                  <a:srgbClr val="0808F6"/>
                </a:solidFill>
                <a:latin typeface="Arial" charset="0"/>
                <a:ea typeface="ＭＳ Ｐゴシック" pitchFamily="34" charset="-128"/>
              </a:rPr>
              <a:t>Cross section of pair production is near constant for high energy photons; high Z material tends to have a sharper leading edge for pair production cross section and higher cross section.</a:t>
            </a:r>
            <a:r>
              <a:rPr lang="en-US" sz="1400">
                <a:solidFill>
                  <a:srgbClr val="0808F6"/>
                </a:solidFill>
                <a:latin typeface="Arial" charset="0"/>
                <a:ea typeface="ＭＳ Ｐゴシック" pitchFamily="34" charset="-128"/>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p:cNvSpPr>
          <p:nvPr>
            <p:ph type="title"/>
          </p:nvPr>
        </p:nvSpPr>
        <p:spPr/>
        <p:txBody>
          <a:bodyPr/>
          <a:lstStyle/>
          <a:p>
            <a:r>
              <a:rPr lang="en-US" smtClean="0"/>
              <a:t>The cross section of Pair production extracted from PEGS4 (we do not use table directly)</a:t>
            </a:r>
          </a:p>
        </p:txBody>
      </p:sp>
      <p:pic>
        <p:nvPicPr>
          <p:cNvPr id="335875" name="Picture 3"/>
          <p:cNvPicPr>
            <a:picLocks noChangeAspect="1" noChangeArrowheads="1"/>
          </p:cNvPicPr>
          <p:nvPr/>
        </p:nvPicPr>
        <p:blipFill>
          <a:blip r:embed="rId2" cstate="print"/>
          <a:srcRect/>
          <a:stretch>
            <a:fillRect/>
          </a:stretch>
        </p:blipFill>
        <p:spPr bwMode="auto">
          <a:xfrm>
            <a:off x="763588" y="1446213"/>
            <a:ext cx="7199312" cy="49244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z="4000" smtClean="0"/>
              <a:t>Outline</a:t>
            </a:r>
            <a:endParaRPr lang="en-US" smtClean="0"/>
          </a:p>
        </p:txBody>
      </p:sp>
      <p:sp>
        <p:nvSpPr>
          <p:cNvPr id="30722" name="Content Placeholder 2"/>
          <p:cNvSpPr>
            <a:spLocks noGrp="1"/>
          </p:cNvSpPr>
          <p:nvPr>
            <p:ph idx="1"/>
          </p:nvPr>
        </p:nvSpPr>
        <p:spPr/>
        <p:txBody>
          <a:bodyPr/>
          <a:lstStyle/>
          <a:p>
            <a:pPr eaLnBrk="1" hangingPunct="1"/>
            <a:r>
              <a:rPr lang="en-US" sz="2800" dirty="0" err="1" smtClean="0"/>
              <a:t>Undulator</a:t>
            </a:r>
            <a:r>
              <a:rPr lang="en-US" sz="2800" dirty="0" smtClean="0"/>
              <a:t> based positron source for ILC</a:t>
            </a:r>
          </a:p>
          <a:p>
            <a:pPr eaLnBrk="1" hangingPunct="1"/>
            <a:r>
              <a:rPr lang="en-US" sz="2800" dirty="0" smtClean="0"/>
              <a:t>Photon beam from helical </a:t>
            </a:r>
            <a:r>
              <a:rPr lang="en-US" sz="2800" dirty="0" err="1" smtClean="0"/>
              <a:t>undulator</a:t>
            </a:r>
            <a:endParaRPr lang="en-US" sz="2800" dirty="0" smtClean="0"/>
          </a:p>
          <a:p>
            <a:pPr lvl="1"/>
            <a:r>
              <a:rPr lang="en-US" sz="2600" dirty="0" smtClean="0"/>
              <a:t>Effects from </a:t>
            </a:r>
            <a:r>
              <a:rPr lang="en-US" sz="2600" dirty="0" err="1" smtClean="0"/>
              <a:t>undulator</a:t>
            </a:r>
            <a:endParaRPr lang="en-US" sz="2600" dirty="0" smtClean="0"/>
          </a:p>
          <a:p>
            <a:pPr lvl="1"/>
            <a:r>
              <a:rPr lang="en-US" sz="2600" dirty="0" smtClean="0"/>
              <a:t>Effects from drive beam</a:t>
            </a:r>
          </a:p>
          <a:p>
            <a:r>
              <a:rPr lang="en-US" sz="2800" dirty="0" smtClean="0"/>
              <a:t>Polarization of positron beam under different conditions</a:t>
            </a:r>
          </a:p>
          <a:p>
            <a:r>
              <a:rPr lang="en-US" sz="2800" smtClean="0"/>
              <a:t>Practical issues</a:t>
            </a:r>
            <a:endParaRPr lang="en-US" sz="2800" dirty="0" smtClean="0"/>
          </a:p>
          <a:p>
            <a:pPr eaLnBrk="1" hangingPunct="1"/>
            <a:endParaRPr lang="en-US" sz="2800" dirty="0" smtClean="0"/>
          </a:p>
        </p:txBody>
      </p:sp>
      <p:sp>
        <p:nvSpPr>
          <p:cNvPr id="30724" name="Slide Number Placeholder 4"/>
          <p:cNvSpPr>
            <a:spLocks noGrp="1"/>
          </p:cNvSpPr>
          <p:nvPr>
            <p:ph type="sldNum" sz="quarter" idx="12"/>
          </p:nvPr>
        </p:nvSpPr>
        <p:spPr/>
        <p:txBody>
          <a:bodyPr/>
          <a:lstStyle/>
          <a:p>
            <a:pPr fontAlgn="base">
              <a:spcBef>
                <a:spcPct val="0"/>
              </a:spcBef>
              <a:spcAft>
                <a:spcPct val="0"/>
              </a:spcAft>
              <a:defRPr/>
            </a:pPr>
            <a:fld id="{E0C5F4D4-EA21-4A8E-B10C-F53488A7B554}" type="slidenum">
              <a:rPr lang="en-US"/>
              <a:pPr fontAlgn="base">
                <a:spcBef>
                  <a:spcPct val="0"/>
                </a:spcBef>
                <a:spcAft>
                  <a:spcPct val="0"/>
                </a:spcAft>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zh-CN" sz="2400" dirty="0"/>
              <a:t>polarization </a:t>
            </a:r>
            <a:r>
              <a:rPr lang="en-US" altLang="zh-CN" sz="2400" dirty="0" err="1"/>
              <a:t>vs</a:t>
            </a:r>
            <a:r>
              <a:rPr lang="en-US" altLang="zh-CN" sz="2400" dirty="0"/>
              <a:t> energy of positron generated with photon from different </a:t>
            </a:r>
            <a:r>
              <a:rPr lang="en-US" altLang="zh-CN" sz="2400" dirty="0" err="1"/>
              <a:t>undulator</a:t>
            </a:r>
            <a:r>
              <a:rPr lang="en-US" altLang="zh-CN" sz="2400" dirty="0"/>
              <a:t> harmonics</a:t>
            </a:r>
          </a:p>
        </p:txBody>
      </p:sp>
      <p:pic>
        <p:nvPicPr>
          <p:cNvPr id="25604" name="Picture 4" descr="positronharmonicpolNoCut"/>
          <p:cNvPicPr>
            <a:picLocks noChangeAspect="1" noChangeArrowheads="1"/>
          </p:cNvPicPr>
          <p:nvPr/>
        </p:nvPicPr>
        <p:blipFill>
          <a:blip r:embed="rId2" cstate="print"/>
          <a:srcRect/>
          <a:stretch>
            <a:fillRect/>
          </a:stretch>
        </p:blipFill>
        <p:spPr bwMode="auto">
          <a:xfrm>
            <a:off x="0" y="2133600"/>
            <a:ext cx="4724400" cy="3200400"/>
          </a:xfrm>
          <a:prstGeom prst="rect">
            <a:avLst/>
          </a:prstGeom>
          <a:noFill/>
        </p:spPr>
      </p:pic>
      <p:pic>
        <p:nvPicPr>
          <p:cNvPr id="25605" name="Picture 5" descr="positronharmonicpolwithcollimator"/>
          <p:cNvPicPr>
            <a:picLocks noChangeAspect="1" noChangeArrowheads="1"/>
          </p:cNvPicPr>
          <p:nvPr/>
        </p:nvPicPr>
        <p:blipFill>
          <a:blip r:embed="rId3" cstate="print"/>
          <a:srcRect/>
          <a:stretch>
            <a:fillRect/>
          </a:stretch>
        </p:blipFill>
        <p:spPr bwMode="auto">
          <a:xfrm>
            <a:off x="4648200" y="2057400"/>
            <a:ext cx="4495800" cy="3190875"/>
          </a:xfrm>
          <a:prstGeom prst="rect">
            <a:avLst/>
          </a:prstGeom>
          <a:noFill/>
        </p:spPr>
      </p:pic>
      <p:sp>
        <p:nvSpPr>
          <p:cNvPr id="25606" name="Text Box 6"/>
          <p:cNvSpPr txBox="1">
            <a:spLocks noChangeArrowheads="1"/>
          </p:cNvSpPr>
          <p:nvPr/>
        </p:nvSpPr>
        <p:spPr bwMode="auto">
          <a:xfrm>
            <a:off x="1660525" y="1636713"/>
            <a:ext cx="1949450" cy="366712"/>
          </a:xfrm>
          <a:prstGeom prst="rect">
            <a:avLst/>
          </a:prstGeom>
          <a:noFill/>
          <a:ln w="9525">
            <a:noFill/>
            <a:miter lim="800000"/>
            <a:headEnd/>
            <a:tailEnd/>
          </a:ln>
          <a:effectLst/>
        </p:spPr>
        <p:txBody>
          <a:bodyPr wrap="none">
            <a:spAutoFit/>
          </a:bodyPr>
          <a:lstStyle/>
          <a:p>
            <a:r>
              <a:rPr lang="en-US" altLang="zh-CN"/>
              <a:t>without collimator</a:t>
            </a:r>
          </a:p>
        </p:txBody>
      </p:sp>
      <p:sp>
        <p:nvSpPr>
          <p:cNvPr id="25607" name="Text Box 7"/>
          <p:cNvSpPr txBox="1">
            <a:spLocks noChangeArrowheads="1"/>
          </p:cNvSpPr>
          <p:nvPr/>
        </p:nvSpPr>
        <p:spPr bwMode="auto">
          <a:xfrm>
            <a:off x="5394325" y="1636713"/>
            <a:ext cx="1695450" cy="366712"/>
          </a:xfrm>
          <a:prstGeom prst="rect">
            <a:avLst/>
          </a:prstGeom>
          <a:noFill/>
          <a:ln w="9525">
            <a:noFill/>
            <a:miter lim="800000"/>
            <a:headEnd/>
            <a:tailEnd/>
          </a:ln>
          <a:effectLst/>
        </p:spPr>
        <p:txBody>
          <a:bodyPr wrap="none">
            <a:spAutoFit/>
          </a:bodyPr>
          <a:lstStyle/>
          <a:p>
            <a:r>
              <a:rPr lang="en-US" altLang="zh-CN"/>
              <a:t>with collimator </a:t>
            </a:r>
          </a:p>
        </p:txBody>
      </p:sp>
      <p:sp>
        <p:nvSpPr>
          <p:cNvPr id="25608" name="Text Box 8"/>
          <p:cNvSpPr txBox="1">
            <a:spLocks noChangeArrowheads="1"/>
          </p:cNvSpPr>
          <p:nvPr/>
        </p:nvSpPr>
        <p:spPr bwMode="auto">
          <a:xfrm>
            <a:off x="685800" y="5257800"/>
            <a:ext cx="7940675" cy="1465263"/>
          </a:xfrm>
          <a:prstGeom prst="rect">
            <a:avLst/>
          </a:prstGeom>
          <a:noFill/>
          <a:ln w="9525">
            <a:noFill/>
            <a:miter lim="800000"/>
            <a:headEnd/>
            <a:tailEnd/>
          </a:ln>
          <a:effectLst/>
        </p:spPr>
        <p:txBody>
          <a:bodyPr>
            <a:spAutoFit/>
          </a:bodyPr>
          <a:lstStyle/>
          <a:p>
            <a:r>
              <a:rPr lang="en-US" altLang="zh-CN"/>
              <a:t>The collimator is 2.5mm in radius and is 700m away from the end of an 100m long undulator.  Photons are radiated uniformly along the undulator. For the case without collimator, the photon source is treated as a point source.  The collimator screened out those photon with lower polarization and thus improved the positron polarization.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zh-CN" sz="3200"/>
              <a:t>Initial Polarization vs energy of those captured positrons </a:t>
            </a:r>
          </a:p>
        </p:txBody>
      </p:sp>
      <p:pic>
        <p:nvPicPr>
          <p:cNvPr id="26628" name="Picture 4" descr="positronharmonicpolNoCutCaptured"/>
          <p:cNvPicPr>
            <a:picLocks noChangeAspect="1" noChangeArrowheads="1"/>
          </p:cNvPicPr>
          <p:nvPr/>
        </p:nvPicPr>
        <p:blipFill>
          <a:blip r:embed="rId2" cstate="print"/>
          <a:srcRect/>
          <a:stretch>
            <a:fillRect/>
          </a:stretch>
        </p:blipFill>
        <p:spPr bwMode="auto">
          <a:xfrm>
            <a:off x="0" y="2057400"/>
            <a:ext cx="4572000" cy="3200400"/>
          </a:xfrm>
          <a:prstGeom prst="rect">
            <a:avLst/>
          </a:prstGeom>
          <a:noFill/>
        </p:spPr>
      </p:pic>
      <p:pic>
        <p:nvPicPr>
          <p:cNvPr id="26629" name="Picture 5" descr="positronharmonicpolwithcollimatorCaptured"/>
          <p:cNvPicPr>
            <a:picLocks noChangeAspect="1" noChangeArrowheads="1"/>
          </p:cNvPicPr>
          <p:nvPr/>
        </p:nvPicPr>
        <p:blipFill>
          <a:blip r:embed="rId3" cstate="print"/>
          <a:srcRect/>
          <a:stretch>
            <a:fillRect/>
          </a:stretch>
        </p:blipFill>
        <p:spPr bwMode="auto">
          <a:xfrm>
            <a:off x="4562475" y="1981200"/>
            <a:ext cx="4581525" cy="3417888"/>
          </a:xfrm>
          <a:prstGeom prst="rect">
            <a:avLst/>
          </a:prstGeom>
          <a:noFill/>
        </p:spPr>
      </p:pic>
      <p:sp>
        <p:nvSpPr>
          <p:cNvPr id="26630" name="Text Box 6"/>
          <p:cNvSpPr txBox="1">
            <a:spLocks noChangeArrowheads="1"/>
          </p:cNvSpPr>
          <p:nvPr/>
        </p:nvSpPr>
        <p:spPr bwMode="auto">
          <a:xfrm>
            <a:off x="1447800" y="1600200"/>
            <a:ext cx="2000250" cy="366713"/>
          </a:xfrm>
          <a:prstGeom prst="rect">
            <a:avLst/>
          </a:prstGeom>
          <a:noFill/>
          <a:ln w="9525">
            <a:noFill/>
            <a:miter lim="800000"/>
            <a:headEnd/>
            <a:tailEnd/>
          </a:ln>
          <a:effectLst/>
        </p:spPr>
        <p:txBody>
          <a:bodyPr wrap="none">
            <a:spAutoFit/>
          </a:bodyPr>
          <a:lstStyle/>
          <a:p>
            <a:r>
              <a:rPr lang="en-US" altLang="zh-CN"/>
              <a:t>Without collimator</a:t>
            </a:r>
          </a:p>
        </p:txBody>
      </p:sp>
      <p:sp>
        <p:nvSpPr>
          <p:cNvPr id="26631" name="Text Box 7"/>
          <p:cNvSpPr txBox="1">
            <a:spLocks noChangeArrowheads="1"/>
          </p:cNvSpPr>
          <p:nvPr/>
        </p:nvSpPr>
        <p:spPr bwMode="auto">
          <a:xfrm>
            <a:off x="5546725" y="1636713"/>
            <a:ext cx="1682750" cy="366712"/>
          </a:xfrm>
          <a:prstGeom prst="rect">
            <a:avLst/>
          </a:prstGeom>
          <a:noFill/>
          <a:ln w="9525">
            <a:noFill/>
            <a:miter lim="800000"/>
            <a:headEnd/>
            <a:tailEnd/>
          </a:ln>
          <a:effectLst/>
        </p:spPr>
        <p:txBody>
          <a:bodyPr wrap="none">
            <a:spAutoFit/>
          </a:bodyPr>
          <a:lstStyle/>
          <a:p>
            <a:r>
              <a:rPr lang="en-US" altLang="zh-CN"/>
              <a:t>With collimator</a:t>
            </a:r>
          </a:p>
        </p:txBody>
      </p:sp>
      <p:sp>
        <p:nvSpPr>
          <p:cNvPr id="26632" name="Text Box 8"/>
          <p:cNvSpPr txBox="1">
            <a:spLocks noChangeArrowheads="1"/>
          </p:cNvSpPr>
          <p:nvPr/>
        </p:nvSpPr>
        <p:spPr bwMode="auto">
          <a:xfrm>
            <a:off x="609600" y="5257800"/>
            <a:ext cx="8321675" cy="1465263"/>
          </a:xfrm>
          <a:prstGeom prst="rect">
            <a:avLst/>
          </a:prstGeom>
          <a:noFill/>
          <a:ln w="9525">
            <a:noFill/>
            <a:miter lim="800000"/>
            <a:headEnd/>
            <a:tailEnd/>
          </a:ln>
          <a:effectLst/>
        </p:spPr>
        <p:txBody>
          <a:bodyPr>
            <a:spAutoFit/>
          </a:bodyPr>
          <a:lstStyle/>
          <a:p>
            <a:r>
              <a:rPr lang="en-US" altLang="zh-CN"/>
              <a:t>The capturing optics are the same for both with and without collimator.  The collimator screened out those photons with lower polarization and thus improved the polarization resulting positron beam.   The polarization of captured positron beam is about 30% without collimator and 63% with the collimator setting used 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p:txBody>
          <a:bodyPr anchor="b"/>
          <a:lstStyle/>
          <a:p>
            <a:pPr eaLnBrk="1" hangingPunct="1"/>
            <a:r>
              <a:rPr lang="en-US" dirty="0" smtClean="0"/>
              <a:t>What will impact on positron polarization</a:t>
            </a:r>
          </a:p>
        </p:txBody>
      </p:sp>
      <p:sp>
        <p:nvSpPr>
          <p:cNvPr id="52227" name="Content Placeholder 2"/>
          <p:cNvSpPr>
            <a:spLocks noGrp="1"/>
          </p:cNvSpPr>
          <p:nvPr>
            <p:ph idx="4294967295"/>
          </p:nvPr>
        </p:nvSpPr>
        <p:spPr/>
        <p:txBody>
          <a:bodyPr/>
          <a:lstStyle/>
          <a:p>
            <a:pPr defTabSz="457200" eaLnBrk="1" hangingPunct="1"/>
            <a:r>
              <a:rPr lang="en-US" smtClean="0"/>
              <a:t>The impact on polarization of Undulator </a:t>
            </a:r>
            <a:r>
              <a:rPr lang="en-US" dirty="0" smtClean="0"/>
              <a:t>parameters</a:t>
            </a:r>
          </a:p>
          <a:p>
            <a:pPr defTabSz="457200" eaLnBrk="1" hangingPunct="1"/>
            <a:r>
              <a:rPr lang="en-US" dirty="0" smtClean="0"/>
              <a:t>Drive beam energy</a:t>
            </a:r>
          </a:p>
          <a:p>
            <a:pPr defTabSz="457200" eaLnBrk="1" hangingPunct="1"/>
            <a:r>
              <a:rPr lang="en-US" dirty="0" smtClean="0"/>
              <a:t>Photon collimator</a:t>
            </a:r>
          </a:p>
          <a:p>
            <a:pPr defTabSz="457200" eaLnBrk="1" hangingPunct="1"/>
            <a:r>
              <a:rPr lang="en-US" dirty="0" smtClean="0"/>
              <a:t>The capturing optics</a:t>
            </a:r>
          </a:p>
        </p:txBody>
      </p:sp>
      <p:sp>
        <p:nvSpPr>
          <p:cNvPr id="4" name="Slide Number Placeholder 3"/>
          <p:cNvSpPr txBox="1">
            <a:spLocks noGrp="1"/>
          </p:cNvSpPr>
          <p:nvPr/>
        </p:nvSpPr>
        <p:spPr>
          <a:xfrm>
            <a:off x="6858000" y="6492875"/>
            <a:ext cx="2133600" cy="365125"/>
          </a:xfrm>
          <a:prstGeom prst="rect">
            <a:avLst/>
          </a:prstGeom>
          <a:noFill/>
        </p:spPr>
        <p:txBody>
          <a:bodyPr anchor="ctr"/>
          <a:lstStyle/>
          <a:p>
            <a:pPr algn="r" defTabSz="457200"/>
            <a:fld id="{D2F617BE-F7AA-48D3-B4B9-68BEE0EBAF58}" type="slidenum">
              <a:rPr lang="en-US" sz="1000">
                <a:solidFill>
                  <a:srgbClr val="BFBFBF"/>
                </a:solidFill>
                <a:ea typeface="ＭＳ Ｐゴシック" pitchFamily="34" charset="-128"/>
              </a:rPr>
              <a:pPr algn="r" defTabSz="457200"/>
              <a:t>22</a:t>
            </a:fld>
            <a:endParaRPr lang="en-US" sz="1000">
              <a:solidFill>
                <a:srgbClr val="BFBFBF"/>
              </a:solidFill>
              <a:ea typeface="ＭＳ Ｐゴシック"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Assumptions and conditions</a:t>
            </a:r>
          </a:p>
        </p:txBody>
      </p:sp>
      <p:sp>
        <p:nvSpPr>
          <p:cNvPr id="4099" name="Rectangle 3"/>
          <p:cNvSpPr>
            <a:spLocks noGrp="1" noChangeArrowheads="1"/>
          </p:cNvSpPr>
          <p:nvPr>
            <p:ph type="body" idx="1"/>
          </p:nvPr>
        </p:nvSpPr>
        <p:spPr/>
        <p:txBody>
          <a:bodyPr/>
          <a:lstStyle/>
          <a:p>
            <a:pPr eaLnBrk="1" hangingPunct="1"/>
            <a:r>
              <a:rPr lang="en-US" smtClean="0"/>
              <a:t>OMD: flux concentrator : 0.5T at target (z=0), 3.5T at z=2cm decrease adiabatically down to 0.5T at z=14cm.</a:t>
            </a:r>
          </a:p>
          <a:p>
            <a:pPr eaLnBrk="1" hangingPunct="1"/>
            <a:r>
              <a:rPr lang="en-US" smtClean="0"/>
              <a:t>Target: 0.4X0 Ti</a:t>
            </a:r>
          </a:p>
          <a:p>
            <a:pPr eaLnBrk="1" hangingPunct="1"/>
            <a:r>
              <a:rPr lang="en-US" smtClean="0"/>
              <a:t>Undulator:</a:t>
            </a:r>
          </a:p>
          <a:p>
            <a:pPr lvl="1" eaLnBrk="1" hangingPunct="1"/>
            <a:r>
              <a:rPr lang="en-US" smtClean="0"/>
              <a:t> RDR undulator and high K short period undulators</a:t>
            </a:r>
          </a:p>
          <a:p>
            <a:pPr lvl="2" eaLnBrk="1" hangingPunct="1"/>
            <a:r>
              <a:rPr lang="en-US" smtClean="0"/>
              <a:t>Length is fixed at 231m </a:t>
            </a:r>
          </a:p>
          <a:p>
            <a:pPr lvl="2" eaLnBrk="1" hangingPunct="1"/>
            <a:r>
              <a:rPr lang="en-US" smtClean="0"/>
              <a:t>Drive beam energy varies from 100GeV to 250GeV</a:t>
            </a:r>
          </a:p>
          <a:p>
            <a:pPr lvl="1" eaLnBrk="1" hangingPunct="1"/>
            <a:r>
              <a:rPr lang="en-US" smtClean="0"/>
              <a:t>RDR undulator with lower B field (Lower K)</a:t>
            </a:r>
          </a:p>
          <a:p>
            <a:pPr lvl="2" eaLnBrk="1" hangingPunct="1"/>
            <a:r>
              <a:rPr lang="en-US" smtClean="0"/>
              <a:t>K varies from 0.3 to 0.9</a:t>
            </a:r>
          </a:p>
          <a:p>
            <a:pPr lvl="2" eaLnBrk="1" hangingPunct="1"/>
            <a:r>
              <a:rPr lang="en-US" smtClean="0"/>
              <a:t>Length is fixed to 231m</a:t>
            </a:r>
          </a:p>
          <a:p>
            <a:pPr lvl="2" eaLnBrk="1" hangingPunct="1"/>
            <a:r>
              <a:rPr lang="en-US" smtClean="0"/>
              <a:t>Drive beam energy is 250GeV</a:t>
            </a:r>
          </a:p>
          <a:p>
            <a:pPr eaLnBrk="1" hangingPunct="1"/>
            <a:r>
              <a:rPr lang="en-US" smtClean="0"/>
              <a:t>Drift between undulator end and the target: 400m long</a:t>
            </a:r>
          </a:p>
          <a:p>
            <a:pPr eaLnBrk="1" hangingPunct="1"/>
            <a:r>
              <a:rPr lang="en-US" smtClean="0"/>
              <a:t>Photon collimator:  A numerical mask with an iris at target</a:t>
            </a:r>
          </a:p>
          <a:p>
            <a:pPr eaLnBrk="1" hangingPunct="1"/>
            <a:endParaRPr lang="en-U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715962"/>
          </a:xfrm>
        </p:spPr>
        <p:txBody>
          <a:bodyPr/>
          <a:lstStyle/>
          <a:p>
            <a:r>
              <a:rPr lang="en-US" smtClean="0"/>
              <a:t>Undulator parameters</a:t>
            </a:r>
          </a:p>
        </p:txBody>
      </p:sp>
      <p:graphicFrame>
        <p:nvGraphicFramePr>
          <p:cNvPr id="53251" name="Object 3"/>
          <p:cNvGraphicFramePr>
            <a:graphicFrameLocks noChangeAspect="1"/>
          </p:cNvGraphicFramePr>
          <p:nvPr>
            <p:ph sz="half" idx="1"/>
          </p:nvPr>
        </p:nvGraphicFramePr>
        <p:xfrm>
          <a:off x="1600200" y="1066800"/>
          <a:ext cx="3771900" cy="457200"/>
        </p:xfrm>
        <a:graphic>
          <a:graphicData uri="http://schemas.openxmlformats.org/presentationml/2006/ole">
            <p:oleObj spid="_x0000_s151554" name="Equation" r:id="rId3" imgW="3771720" imgH="457200" progId="Equation.3">
              <p:embed/>
            </p:oleObj>
          </a:graphicData>
        </a:graphic>
      </p:graphicFrame>
      <p:graphicFrame>
        <p:nvGraphicFramePr>
          <p:cNvPr id="53252" name="Object 4"/>
          <p:cNvGraphicFramePr>
            <a:graphicFrameLocks noChangeAspect="1"/>
          </p:cNvGraphicFramePr>
          <p:nvPr>
            <p:ph sz="half" idx="2"/>
          </p:nvPr>
        </p:nvGraphicFramePr>
        <p:xfrm>
          <a:off x="1828800" y="1524000"/>
          <a:ext cx="1574800" cy="685800"/>
        </p:xfrm>
        <a:graphic>
          <a:graphicData uri="http://schemas.openxmlformats.org/presentationml/2006/ole">
            <p:oleObj spid="_x0000_s151555" name="Equation" r:id="rId4" imgW="1574640" imgH="685800" progId="Equation.3">
              <p:embed/>
            </p:oleObj>
          </a:graphicData>
        </a:graphic>
      </p:graphicFrame>
      <p:sp>
        <p:nvSpPr>
          <p:cNvPr id="53253" name="Line 5"/>
          <p:cNvSpPr>
            <a:spLocks noChangeShapeType="1"/>
          </p:cNvSpPr>
          <p:nvPr/>
        </p:nvSpPr>
        <p:spPr bwMode="auto">
          <a:xfrm flipH="1">
            <a:off x="5372100" y="950913"/>
            <a:ext cx="1143000" cy="304800"/>
          </a:xfrm>
          <a:prstGeom prst="line">
            <a:avLst/>
          </a:prstGeom>
          <a:noFill/>
          <a:ln w="9525">
            <a:solidFill>
              <a:schemeClr val="tx1"/>
            </a:solidFill>
            <a:round/>
            <a:headEnd/>
            <a:tailEnd type="triangle" w="med" len="med"/>
          </a:ln>
          <a:effectLst/>
        </p:spPr>
        <p:txBody>
          <a:bodyPr/>
          <a:lstStyle/>
          <a:p>
            <a:endParaRPr lang="en-US"/>
          </a:p>
        </p:txBody>
      </p:sp>
      <p:sp>
        <p:nvSpPr>
          <p:cNvPr id="53254" name="Text Box 6"/>
          <p:cNvSpPr txBox="1">
            <a:spLocks noChangeArrowheads="1"/>
          </p:cNvSpPr>
          <p:nvPr/>
        </p:nvSpPr>
        <p:spPr bwMode="auto">
          <a:xfrm>
            <a:off x="6546850" y="700088"/>
            <a:ext cx="1911350" cy="366712"/>
          </a:xfrm>
          <a:prstGeom prst="rect">
            <a:avLst/>
          </a:prstGeom>
          <a:noFill/>
          <a:ln w="9525">
            <a:noFill/>
            <a:miter lim="800000"/>
            <a:headEnd/>
            <a:tailEnd/>
          </a:ln>
          <a:effectLst/>
        </p:spPr>
        <p:txBody>
          <a:bodyPr wrap="none">
            <a:spAutoFit/>
          </a:bodyPr>
          <a:lstStyle/>
          <a:p>
            <a:r>
              <a:rPr lang="en-US">
                <a:latin typeface="Arial" charset="0"/>
                <a:ea typeface="ＭＳ Ｐゴシック" pitchFamily="34" charset="-128"/>
              </a:rPr>
              <a:t>Photon spectrum</a:t>
            </a:r>
          </a:p>
        </p:txBody>
      </p:sp>
      <p:sp>
        <p:nvSpPr>
          <p:cNvPr id="53255" name="Text Box 7"/>
          <p:cNvSpPr txBox="1">
            <a:spLocks noChangeArrowheads="1"/>
          </p:cNvSpPr>
          <p:nvPr/>
        </p:nvSpPr>
        <p:spPr bwMode="auto">
          <a:xfrm>
            <a:off x="4327525" y="1524000"/>
            <a:ext cx="2906713" cy="366713"/>
          </a:xfrm>
          <a:prstGeom prst="rect">
            <a:avLst/>
          </a:prstGeom>
          <a:noFill/>
          <a:ln w="9525">
            <a:noFill/>
            <a:miter lim="800000"/>
            <a:headEnd/>
            <a:tailEnd/>
          </a:ln>
          <a:effectLst/>
        </p:spPr>
        <p:txBody>
          <a:bodyPr wrap="none">
            <a:spAutoFit/>
          </a:bodyPr>
          <a:lstStyle/>
          <a:p>
            <a:r>
              <a:rPr lang="en-US">
                <a:latin typeface="Arial" charset="0"/>
                <a:ea typeface="ＭＳ Ｐゴシック" pitchFamily="34" charset="-128"/>
              </a:rPr>
              <a:t>1</a:t>
            </a:r>
            <a:r>
              <a:rPr lang="en-US" baseline="30000">
                <a:latin typeface="Arial" charset="0"/>
                <a:ea typeface="ＭＳ Ｐゴシック" pitchFamily="34" charset="-128"/>
              </a:rPr>
              <a:t>st</a:t>
            </a:r>
            <a:r>
              <a:rPr lang="en-US">
                <a:latin typeface="Arial" charset="0"/>
                <a:ea typeface="ＭＳ Ｐゴシック" pitchFamily="34" charset="-128"/>
              </a:rPr>
              <a:t> harmonic critical energy</a:t>
            </a:r>
          </a:p>
        </p:txBody>
      </p:sp>
      <p:sp>
        <p:nvSpPr>
          <p:cNvPr id="53256" name="Line 8"/>
          <p:cNvSpPr>
            <a:spLocks noChangeShapeType="1"/>
          </p:cNvSpPr>
          <p:nvPr/>
        </p:nvSpPr>
        <p:spPr bwMode="auto">
          <a:xfrm flipH="1">
            <a:off x="3403600" y="1752600"/>
            <a:ext cx="923925" cy="174625"/>
          </a:xfrm>
          <a:prstGeom prst="line">
            <a:avLst/>
          </a:prstGeom>
          <a:noFill/>
          <a:ln w="9525">
            <a:solidFill>
              <a:schemeClr val="tx1"/>
            </a:solidFill>
            <a:round/>
            <a:headEnd/>
            <a:tailEnd type="triangle" w="med" len="med"/>
          </a:ln>
          <a:effectLst/>
        </p:spPr>
        <p:txBody>
          <a:bodyPr/>
          <a:lstStyle/>
          <a:p>
            <a:endParaRPr lang="en-US"/>
          </a:p>
        </p:txBody>
      </p:sp>
      <p:grpSp>
        <p:nvGrpSpPr>
          <p:cNvPr id="2" name="Group 9"/>
          <p:cNvGrpSpPr>
            <a:grpSpLocks/>
          </p:cNvGrpSpPr>
          <p:nvPr/>
        </p:nvGrpSpPr>
        <p:grpSpPr bwMode="auto">
          <a:xfrm>
            <a:off x="457200" y="1927225"/>
            <a:ext cx="8534400" cy="3197225"/>
            <a:chOff x="288" y="1502"/>
            <a:chExt cx="5376" cy="2014"/>
          </a:xfrm>
        </p:grpSpPr>
        <p:pic>
          <p:nvPicPr>
            <p:cNvPr id="53258" name="Picture 10" descr="PhotonNumberSpect"/>
            <p:cNvPicPr>
              <a:picLocks noChangeAspect="1" noChangeArrowheads="1"/>
            </p:cNvPicPr>
            <p:nvPr/>
          </p:nvPicPr>
          <p:blipFill>
            <a:blip r:embed="rId5" cstate="print"/>
            <a:srcRect/>
            <a:stretch>
              <a:fillRect/>
            </a:stretch>
          </p:blipFill>
          <p:spPr bwMode="auto">
            <a:xfrm>
              <a:off x="288" y="1776"/>
              <a:ext cx="2544" cy="1740"/>
            </a:xfrm>
            <a:prstGeom prst="rect">
              <a:avLst/>
            </a:prstGeom>
            <a:noFill/>
            <a:ln w="9525">
              <a:noFill/>
              <a:miter lim="800000"/>
              <a:headEnd/>
              <a:tailEnd/>
            </a:ln>
          </p:spPr>
        </p:pic>
        <p:pic>
          <p:nvPicPr>
            <p:cNvPr id="53259" name="Picture 11" descr="PhotonPolarization"/>
            <p:cNvPicPr>
              <a:picLocks noChangeAspect="1" noChangeArrowheads="1"/>
            </p:cNvPicPr>
            <p:nvPr/>
          </p:nvPicPr>
          <p:blipFill>
            <a:blip r:embed="rId6" cstate="print"/>
            <a:srcRect/>
            <a:stretch>
              <a:fillRect/>
            </a:stretch>
          </p:blipFill>
          <p:spPr bwMode="auto">
            <a:xfrm>
              <a:off x="2928" y="1755"/>
              <a:ext cx="2544" cy="1740"/>
            </a:xfrm>
            <a:prstGeom prst="rect">
              <a:avLst/>
            </a:prstGeom>
            <a:noFill/>
            <a:ln w="9525">
              <a:noFill/>
              <a:miter lim="800000"/>
              <a:headEnd/>
              <a:tailEnd/>
            </a:ln>
          </p:spPr>
        </p:pic>
        <p:sp>
          <p:nvSpPr>
            <p:cNvPr id="53260" name="Text Box 12"/>
            <p:cNvSpPr txBox="1">
              <a:spLocks noChangeArrowheads="1"/>
            </p:cNvSpPr>
            <p:nvPr/>
          </p:nvSpPr>
          <p:spPr bwMode="auto">
            <a:xfrm>
              <a:off x="2928" y="1502"/>
              <a:ext cx="2736" cy="366"/>
            </a:xfrm>
            <a:prstGeom prst="rect">
              <a:avLst/>
            </a:prstGeom>
            <a:noFill/>
            <a:ln w="9525">
              <a:noFill/>
              <a:miter lim="800000"/>
              <a:headEnd/>
              <a:tailEnd/>
            </a:ln>
            <a:effectLst/>
          </p:spPr>
          <p:txBody>
            <a:bodyPr>
              <a:spAutoFit/>
            </a:bodyPr>
            <a:lstStyle/>
            <a:p>
              <a:r>
                <a:rPr lang="en-US" sz="1600">
                  <a:solidFill>
                    <a:srgbClr val="0808F6"/>
                  </a:solidFill>
                  <a:latin typeface="Arial" charset="0"/>
                  <a:ea typeface="ＭＳ Ｐゴシック" pitchFamily="34" charset="-128"/>
                </a:rPr>
                <a:t>Only photons with energy near critical energy of each harmonics carries high polarization</a:t>
              </a:r>
            </a:p>
          </p:txBody>
        </p:sp>
        <p:sp>
          <p:nvSpPr>
            <p:cNvPr id="53261" name="Oval 13"/>
            <p:cNvSpPr>
              <a:spLocks noChangeArrowheads="1"/>
            </p:cNvSpPr>
            <p:nvPr/>
          </p:nvSpPr>
          <p:spPr bwMode="auto">
            <a:xfrm>
              <a:off x="3216" y="1796"/>
              <a:ext cx="2112" cy="144"/>
            </a:xfrm>
            <a:prstGeom prst="ellipse">
              <a:avLst/>
            </a:prstGeom>
            <a:noFill/>
            <a:ln w="9525">
              <a:solidFill>
                <a:srgbClr val="0808F6"/>
              </a:solidFill>
              <a:round/>
              <a:headEnd/>
              <a:tailEnd/>
            </a:ln>
            <a:effectLst/>
          </p:spPr>
          <p:txBody>
            <a:bodyPr wrap="none" anchor="ctr"/>
            <a:lstStyle/>
            <a:p>
              <a:endParaRPr lang="en-US"/>
            </a:p>
          </p:txBody>
        </p:sp>
        <p:sp>
          <p:nvSpPr>
            <p:cNvPr id="53262" name="Text Box 14"/>
            <p:cNvSpPr txBox="1">
              <a:spLocks noChangeArrowheads="1"/>
            </p:cNvSpPr>
            <p:nvPr/>
          </p:nvSpPr>
          <p:spPr bwMode="auto">
            <a:xfrm>
              <a:off x="806" y="1803"/>
              <a:ext cx="724" cy="192"/>
            </a:xfrm>
            <a:prstGeom prst="rect">
              <a:avLst/>
            </a:prstGeom>
            <a:noFill/>
            <a:ln w="9525">
              <a:noFill/>
              <a:miter lim="800000"/>
              <a:headEnd/>
              <a:tailEnd/>
            </a:ln>
            <a:effectLst/>
          </p:spPr>
          <p:txBody>
            <a:bodyPr wrap="none">
              <a:spAutoFit/>
            </a:bodyPr>
            <a:lstStyle/>
            <a:p>
              <a:r>
                <a:rPr lang="en-US" sz="1400">
                  <a:solidFill>
                    <a:srgbClr val="0808F6"/>
                  </a:solidFill>
                  <a:latin typeface="Arial" charset="0"/>
                  <a:ea typeface="ＭＳ Ｐゴシック" pitchFamily="34" charset="-128"/>
                </a:rPr>
                <a:t>1</a:t>
              </a:r>
              <a:r>
                <a:rPr lang="en-US" sz="1400" baseline="30000">
                  <a:solidFill>
                    <a:srgbClr val="0808F6"/>
                  </a:solidFill>
                  <a:latin typeface="Arial" charset="0"/>
                  <a:ea typeface="ＭＳ Ｐゴシック" pitchFamily="34" charset="-128"/>
                </a:rPr>
                <a:t>st</a:t>
              </a:r>
              <a:r>
                <a:rPr lang="en-US" sz="1400">
                  <a:solidFill>
                    <a:srgbClr val="0808F6"/>
                  </a:solidFill>
                  <a:latin typeface="Arial" charset="0"/>
                  <a:ea typeface="ＭＳ Ｐゴシック" pitchFamily="34" charset="-128"/>
                </a:rPr>
                <a:t> harmonic</a:t>
              </a:r>
            </a:p>
          </p:txBody>
        </p:sp>
        <p:sp>
          <p:nvSpPr>
            <p:cNvPr id="53263" name="Line 15"/>
            <p:cNvSpPr>
              <a:spLocks noChangeShapeType="1"/>
            </p:cNvSpPr>
            <p:nvPr/>
          </p:nvSpPr>
          <p:spPr bwMode="auto">
            <a:xfrm flipH="1">
              <a:off x="1008" y="2002"/>
              <a:ext cx="192" cy="110"/>
            </a:xfrm>
            <a:prstGeom prst="line">
              <a:avLst/>
            </a:prstGeom>
            <a:noFill/>
            <a:ln w="9525">
              <a:solidFill>
                <a:srgbClr val="0808F6"/>
              </a:solidFill>
              <a:round/>
              <a:headEnd/>
              <a:tailEnd type="triangle" w="med" len="med"/>
            </a:ln>
            <a:effectLst/>
          </p:spPr>
          <p:txBody>
            <a:bodyPr/>
            <a:lstStyle/>
            <a:p>
              <a:endParaRPr lang="en-US"/>
            </a:p>
          </p:txBody>
        </p:sp>
        <p:sp>
          <p:nvSpPr>
            <p:cNvPr id="53264" name="Text Box 16"/>
            <p:cNvSpPr txBox="1">
              <a:spLocks noChangeArrowheads="1"/>
            </p:cNvSpPr>
            <p:nvPr/>
          </p:nvSpPr>
          <p:spPr bwMode="auto">
            <a:xfrm>
              <a:off x="1152" y="2544"/>
              <a:ext cx="748" cy="192"/>
            </a:xfrm>
            <a:prstGeom prst="rect">
              <a:avLst/>
            </a:prstGeom>
            <a:noFill/>
            <a:ln w="9525">
              <a:noFill/>
              <a:miter lim="800000"/>
              <a:headEnd/>
              <a:tailEnd/>
            </a:ln>
            <a:effectLst/>
          </p:spPr>
          <p:txBody>
            <a:bodyPr wrap="none">
              <a:spAutoFit/>
            </a:bodyPr>
            <a:lstStyle/>
            <a:p>
              <a:r>
                <a:rPr lang="en-US" sz="1400">
                  <a:solidFill>
                    <a:srgbClr val="0808F6"/>
                  </a:solidFill>
                  <a:latin typeface="Arial" charset="0"/>
                  <a:ea typeface="ＭＳ Ｐゴシック" pitchFamily="34" charset="-128"/>
                </a:rPr>
                <a:t>2</a:t>
              </a:r>
              <a:r>
                <a:rPr lang="en-US" sz="1400" baseline="30000">
                  <a:solidFill>
                    <a:srgbClr val="0808F6"/>
                  </a:solidFill>
                  <a:latin typeface="Arial" charset="0"/>
                  <a:ea typeface="ＭＳ Ｐゴシック" pitchFamily="34" charset="-128"/>
                </a:rPr>
                <a:t>nd</a:t>
              </a:r>
              <a:r>
                <a:rPr lang="en-US" sz="1400">
                  <a:solidFill>
                    <a:srgbClr val="0808F6"/>
                  </a:solidFill>
                  <a:latin typeface="Arial" charset="0"/>
                  <a:ea typeface="ＭＳ Ｐゴシック" pitchFamily="34" charset="-128"/>
                </a:rPr>
                <a:t> harmonic</a:t>
              </a:r>
            </a:p>
          </p:txBody>
        </p:sp>
        <p:sp>
          <p:nvSpPr>
            <p:cNvPr id="53265" name="Line 17"/>
            <p:cNvSpPr>
              <a:spLocks noChangeShapeType="1"/>
            </p:cNvSpPr>
            <p:nvPr/>
          </p:nvSpPr>
          <p:spPr bwMode="auto">
            <a:xfrm flipH="1">
              <a:off x="1008" y="2736"/>
              <a:ext cx="192" cy="192"/>
            </a:xfrm>
            <a:prstGeom prst="line">
              <a:avLst/>
            </a:prstGeom>
            <a:noFill/>
            <a:ln w="9525">
              <a:solidFill>
                <a:srgbClr val="0808F6"/>
              </a:solidFill>
              <a:round/>
              <a:headEnd/>
              <a:tailEnd type="triangle" w="med" len="med"/>
            </a:ln>
            <a:effectLst/>
          </p:spPr>
          <p:txBody>
            <a:bodyPr/>
            <a:lstStyle/>
            <a:p>
              <a:endParaRPr lang="en-US"/>
            </a:p>
          </p:txBody>
        </p:sp>
        <p:sp>
          <p:nvSpPr>
            <p:cNvPr id="53266" name="Text Box 18"/>
            <p:cNvSpPr txBox="1">
              <a:spLocks noChangeArrowheads="1"/>
            </p:cNvSpPr>
            <p:nvPr/>
          </p:nvSpPr>
          <p:spPr bwMode="auto">
            <a:xfrm>
              <a:off x="1396" y="2736"/>
              <a:ext cx="732" cy="192"/>
            </a:xfrm>
            <a:prstGeom prst="rect">
              <a:avLst/>
            </a:prstGeom>
            <a:noFill/>
            <a:ln w="9525">
              <a:noFill/>
              <a:miter lim="800000"/>
              <a:headEnd/>
              <a:tailEnd/>
            </a:ln>
            <a:effectLst/>
          </p:spPr>
          <p:txBody>
            <a:bodyPr wrap="none">
              <a:spAutoFit/>
            </a:bodyPr>
            <a:lstStyle/>
            <a:p>
              <a:r>
                <a:rPr lang="en-US" sz="1400">
                  <a:solidFill>
                    <a:srgbClr val="0808F6"/>
                  </a:solidFill>
                  <a:latin typeface="Arial" charset="0"/>
                  <a:ea typeface="ＭＳ Ｐゴシック" pitchFamily="34" charset="-128"/>
                </a:rPr>
                <a:t>3</a:t>
              </a:r>
              <a:r>
                <a:rPr lang="en-US" sz="1400" baseline="30000">
                  <a:solidFill>
                    <a:srgbClr val="0808F6"/>
                  </a:solidFill>
                  <a:latin typeface="Arial" charset="0"/>
                  <a:ea typeface="ＭＳ Ｐゴシック" pitchFamily="34" charset="-128"/>
                </a:rPr>
                <a:t>rd</a:t>
              </a:r>
              <a:r>
                <a:rPr lang="en-US" sz="1400">
                  <a:solidFill>
                    <a:srgbClr val="0808F6"/>
                  </a:solidFill>
                  <a:latin typeface="Arial" charset="0"/>
                  <a:ea typeface="ＭＳ Ｐゴシック" pitchFamily="34" charset="-128"/>
                </a:rPr>
                <a:t> harmonic</a:t>
              </a:r>
            </a:p>
          </p:txBody>
        </p:sp>
        <p:sp>
          <p:nvSpPr>
            <p:cNvPr id="53267" name="Line 19"/>
            <p:cNvSpPr>
              <a:spLocks noChangeShapeType="1"/>
            </p:cNvSpPr>
            <p:nvPr/>
          </p:nvSpPr>
          <p:spPr bwMode="auto">
            <a:xfrm flipH="1">
              <a:off x="1296" y="2928"/>
              <a:ext cx="234" cy="96"/>
            </a:xfrm>
            <a:prstGeom prst="line">
              <a:avLst/>
            </a:prstGeom>
            <a:noFill/>
            <a:ln w="9525">
              <a:solidFill>
                <a:srgbClr val="0808F6"/>
              </a:solidFill>
              <a:round/>
              <a:headEnd/>
              <a:tailEnd type="triangle" w="med" len="med"/>
            </a:ln>
            <a:effectLst/>
          </p:spPr>
          <p:txBody>
            <a:bodyPr/>
            <a:lstStyle/>
            <a:p>
              <a:endParaRPr lang="en-US"/>
            </a:p>
          </p:txBody>
        </p:sp>
      </p:grpSp>
      <p:sp>
        <p:nvSpPr>
          <p:cNvPr id="53268" name="Text Box 20"/>
          <p:cNvSpPr txBox="1">
            <a:spLocks noChangeArrowheads="1"/>
          </p:cNvSpPr>
          <p:nvPr/>
        </p:nvSpPr>
        <p:spPr bwMode="auto">
          <a:xfrm>
            <a:off x="974725" y="5218113"/>
            <a:ext cx="8016875" cy="641350"/>
          </a:xfrm>
          <a:prstGeom prst="rect">
            <a:avLst/>
          </a:prstGeom>
          <a:noFill/>
          <a:ln w="9525">
            <a:noFill/>
            <a:miter lim="800000"/>
            <a:headEnd/>
            <a:tailEnd/>
          </a:ln>
          <a:effectLst/>
        </p:spPr>
        <p:txBody>
          <a:bodyPr>
            <a:spAutoFit/>
          </a:bodyPr>
          <a:lstStyle/>
          <a:p>
            <a:r>
              <a:rPr lang="en-US">
                <a:solidFill>
                  <a:srgbClr val="0808F6"/>
                </a:solidFill>
                <a:latin typeface="Arial" charset="0"/>
                <a:ea typeface="ＭＳ Ｐゴシック" pitchFamily="34" charset="-128"/>
              </a:rPr>
              <a:t>In order to have higher polarization in e+ beam, one would want to have fewer photons from higher order harmonics. 150 GeV and RDR undulator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868362"/>
          </a:xfrm>
        </p:spPr>
        <p:txBody>
          <a:bodyPr/>
          <a:lstStyle/>
          <a:p>
            <a:r>
              <a:rPr lang="en-US" smtClean="0"/>
              <a:t>Undulator parameters</a:t>
            </a:r>
          </a:p>
        </p:txBody>
      </p:sp>
      <p:pic>
        <p:nvPicPr>
          <p:cNvPr id="54275" name="Picture 3" descr="NPhK03"/>
          <p:cNvPicPr>
            <a:picLocks noChangeAspect="1" noChangeArrowheads="1"/>
          </p:cNvPicPr>
          <p:nvPr/>
        </p:nvPicPr>
        <p:blipFill>
          <a:blip r:embed="rId2" cstate="print"/>
          <a:srcRect/>
          <a:stretch>
            <a:fillRect/>
          </a:stretch>
        </p:blipFill>
        <p:spPr bwMode="auto">
          <a:xfrm>
            <a:off x="533400" y="1143000"/>
            <a:ext cx="3276600" cy="2293938"/>
          </a:xfrm>
          <a:prstGeom prst="rect">
            <a:avLst/>
          </a:prstGeom>
          <a:noFill/>
        </p:spPr>
      </p:pic>
      <p:pic>
        <p:nvPicPr>
          <p:cNvPr id="54276" name="Picture 4" descr="NPhK08"/>
          <p:cNvPicPr>
            <a:picLocks noChangeAspect="1" noChangeArrowheads="1"/>
          </p:cNvPicPr>
          <p:nvPr/>
        </p:nvPicPr>
        <p:blipFill>
          <a:blip r:embed="rId3" cstate="print"/>
          <a:srcRect/>
          <a:stretch>
            <a:fillRect/>
          </a:stretch>
        </p:blipFill>
        <p:spPr bwMode="auto">
          <a:xfrm>
            <a:off x="4419600" y="1144588"/>
            <a:ext cx="3276600" cy="2292350"/>
          </a:xfrm>
          <a:prstGeom prst="rect">
            <a:avLst/>
          </a:prstGeom>
          <a:noFill/>
        </p:spPr>
      </p:pic>
      <p:sp>
        <p:nvSpPr>
          <p:cNvPr id="54277" name="Text Box 5"/>
          <p:cNvSpPr txBox="1">
            <a:spLocks noChangeArrowheads="1"/>
          </p:cNvSpPr>
          <p:nvPr/>
        </p:nvSpPr>
        <p:spPr bwMode="auto">
          <a:xfrm>
            <a:off x="1016000" y="3436938"/>
            <a:ext cx="7670800" cy="641350"/>
          </a:xfrm>
          <a:prstGeom prst="rect">
            <a:avLst/>
          </a:prstGeom>
          <a:noFill/>
          <a:ln w="9525">
            <a:noFill/>
            <a:miter lim="800000"/>
            <a:headEnd/>
            <a:tailEnd/>
          </a:ln>
          <a:effectLst/>
        </p:spPr>
        <p:txBody>
          <a:bodyPr>
            <a:spAutoFit/>
          </a:bodyPr>
          <a:lstStyle/>
          <a:p>
            <a:r>
              <a:rPr lang="en-US">
                <a:solidFill>
                  <a:srgbClr val="0808F6"/>
                </a:solidFill>
                <a:latin typeface="Arial" charset="0"/>
                <a:ea typeface="ＭＳ Ｐゴシック" pitchFamily="34" charset="-128"/>
              </a:rPr>
              <a:t>Lower K gives </a:t>
            </a:r>
            <a:r>
              <a:rPr lang="en-US">
                <a:solidFill>
                  <a:srgbClr val="34F806"/>
                </a:solidFill>
                <a:latin typeface="Arial" charset="0"/>
                <a:ea typeface="ＭＳ Ｐゴシック" pitchFamily="34" charset="-128"/>
              </a:rPr>
              <a:t>higher 1</a:t>
            </a:r>
            <a:r>
              <a:rPr lang="en-US" baseline="30000">
                <a:solidFill>
                  <a:srgbClr val="34F806"/>
                </a:solidFill>
                <a:latin typeface="Arial" charset="0"/>
                <a:ea typeface="ＭＳ Ｐゴシック" pitchFamily="34" charset="-128"/>
              </a:rPr>
              <a:t>st</a:t>
            </a:r>
            <a:r>
              <a:rPr lang="en-US">
                <a:solidFill>
                  <a:srgbClr val="34F806"/>
                </a:solidFill>
                <a:latin typeface="Arial" charset="0"/>
                <a:ea typeface="ＭＳ Ｐゴシック" pitchFamily="34" charset="-128"/>
              </a:rPr>
              <a:t> harmonic radiation contents</a:t>
            </a:r>
            <a:r>
              <a:rPr lang="en-US">
                <a:solidFill>
                  <a:srgbClr val="0808F6"/>
                </a:solidFill>
                <a:latin typeface="Arial" charset="0"/>
                <a:ea typeface="ＭＳ Ｐゴシック" pitchFamily="34" charset="-128"/>
              </a:rPr>
              <a:t> in spectrum and also </a:t>
            </a:r>
            <a:r>
              <a:rPr lang="en-US">
                <a:solidFill>
                  <a:srgbClr val="FC4902"/>
                </a:solidFill>
                <a:latin typeface="Arial" charset="0"/>
                <a:ea typeface="ＭＳ Ｐゴシック" pitchFamily="34" charset="-128"/>
              </a:rPr>
              <a:t>higher critical energies</a:t>
            </a:r>
            <a:r>
              <a:rPr lang="en-US">
                <a:latin typeface="Arial" charset="0"/>
                <a:ea typeface="ＭＳ Ｐゴシック" pitchFamily="34" charset="-128"/>
              </a:rPr>
              <a:t> </a:t>
            </a:r>
          </a:p>
        </p:txBody>
      </p:sp>
      <p:pic>
        <p:nvPicPr>
          <p:cNvPr id="54278" name="Picture 6" descr="NPh"/>
          <p:cNvPicPr>
            <a:picLocks noChangeAspect="1" noChangeArrowheads="1"/>
          </p:cNvPicPr>
          <p:nvPr/>
        </p:nvPicPr>
        <p:blipFill>
          <a:blip r:embed="rId4" cstate="print"/>
          <a:srcRect/>
          <a:stretch>
            <a:fillRect/>
          </a:stretch>
        </p:blipFill>
        <p:spPr bwMode="auto">
          <a:xfrm>
            <a:off x="762000" y="4160838"/>
            <a:ext cx="3200400" cy="2239962"/>
          </a:xfrm>
          <a:prstGeom prst="rect">
            <a:avLst/>
          </a:prstGeom>
          <a:noFill/>
        </p:spPr>
      </p:pic>
      <p:sp>
        <p:nvSpPr>
          <p:cNvPr id="54279" name="Text Box 7"/>
          <p:cNvSpPr txBox="1">
            <a:spLocks noChangeArrowheads="1"/>
          </p:cNvSpPr>
          <p:nvPr/>
        </p:nvSpPr>
        <p:spPr bwMode="auto">
          <a:xfrm>
            <a:off x="4114800" y="4364038"/>
            <a:ext cx="4438650" cy="641350"/>
          </a:xfrm>
          <a:prstGeom prst="rect">
            <a:avLst/>
          </a:prstGeom>
          <a:noFill/>
          <a:ln w="9525">
            <a:noFill/>
            <a:miter lim="800000"/>
            <a:headEnd/>
            <a:tailEnd/>
          </a:ln>
          <a:effectLst/>
        </p:spPr>
        <p:txBody>
          <a:bodyPr>
            <a:spAutoFit/>
          </a:bodyPr>
          <a:lstStyle/>
          <a:p>
            <a:r>
              <a:rPr lang="en-US">
                <a:solidFill>
                  <a:srgbClr val="FC4902"/>
                </a:solidFill>
                <a:latin typeface="Arial" charset="0"/>
                <a:ea typeface="ＭＳ Ｐゴシック" pitchFamily="34" charset="-128"/>
              </a:rPr>
              <a:t>Lower K radiates less photons for a given length and drive beam</a:t>
            </a:r>
            <a:r>
              <a:rPr lang="en-US">
                <a:latin typeface="Arial" charset="0"/>
                <a:ea typeface="ＭＳ Ｐゴシック" pitchFamily="34" charset="-128"/>
              </a:rPr>
              <a:t> </a:t>
            </a:r>
          </a:p>
        </p:txBody>
      </p:sp>
      <p:sp>
        <p:nvSpPr>
          <p:cNvPr id="54280" name="Text Box 8"/>
          <p:cNvSpPr txBox="1">
            <a:spLocks noChangeArrowheads="1"/>
          </p:cNvSpPr>
          <p:nvPr/>
        </p:nvSpPr>
        <p:spPr bwMode="auto">
          <a:xfrm>
            <a:off x="4327525" y="5294313"/>
            <a:ext cx="4587875" cy="641350"/>
          </a:xfrm>
          <a:prstGeom prst="rect">
            <a:avLst/>
          </a:prstGeom>
          <a:noFill/>
          <a:ln w="9525">
            <a:noFill/>
            <a:miter lim="800000"/>
            <a:headEnd/>
            <a:tailEnd/>
          </a:ln>
          <a:effectLst/>
        </p:spPr>
        <p:txBody>
          <a:bodyPr>
            <a:spAutoFit/>
          </a:bodyPr>
          <a:lstStyle/>
          <a:p>
            <a:r>
              <a:rPr lang="en-US">
                <a:solidFill>
                  <a:srgbClr val="0808F6"/>
                </a:solidFill>
                <a:latin typeface="Arial" charset="0"/>
                <a:ea typeface="ＭＳ Ｐゴシック" pitchFamily="34" charset="-128"/>
              </a:rPr>
              <a:t>Lowering K can improve the polarization with a price on the e+ beam intensity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150GeV drive beam, RDR undulator (reference)</a:t>
            </a:r>
          </a:p>
        </p:txBody>
      </p:sp>
      <p:sp>
        <p:nvSpPr>
          <p:cNvPr id="15363"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150GeV drive beam, 60% polarization required a photon collimator with an iris of ~1.6mm in radius.  The corresponding yield is ~1.2 for 231m long RDR undulator</a:t>
            </a:r>
          </a:p>
          <a:p>
            <a:pPr eaLnBrk="1" hangingPunct="1"/>
            <a:endParaRPr lang="en-US" smtClean="0"/>
          </a:p>
        </p:txBody>
      </p:sp>
      <p:pic>
        <p:nvPicPr>
          <p:cNvPr id="15364" name="Picture 5"/>
          <p:cNvPicPr>
            <a:picLocks noChangeAspect="1" noChangeArrowheads="1"/>
          </p:cNvPicPr>
          <p:nvPr/>
        </p:nvPicPr>
        <p:blipFill>
          <a:blip r:embed="rId2" cstate="print"/>
          <a:srcRect/>
          <a:stretch>
            <a:fillRect/>
          </a:stretch>
        </p:blipFill>
        <p:spPr bwMode="auto">
          <a:xfrm>
            <a:off x="533400" y="666750"/>
            <a:ext cx="7543800" cy="5160963"/>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Examples</a:t>
            </a:r>
          </a:p>
        </p:txBody>
      </p:sp>
      <p:sp>
        <p:nvSpPr>
          <p:cNvPr id="55299" name="Rectangle 3"/>
          <p:cNvSpPr>
            <a:spLocks noGrp="1" noChangeArrowheads="1"/>
          </p:cNvSpPr>
          <p:nvPr>
            <p:ph type="body" idx="1"/>
          </p:nvPr>
        </p:nvSpPr>
        <p:spPr/>
        <p:txBody>
          <a:bodyPr/>
          <a:lstStyle/>
          <a:p>
            <a:r>
              <a:rPr lang="en-US" smtClean="0"/>
              <a:t>Varying E (100 -250 GeV), </a:t>
            </a:r>
          </a:p>
          <a:p>
            <a:r>
              <a:rPr lang="en-US" smtClean="0"/>
              <a:t>K (0.3 – 0.9)</a:t>
            </a:r>
          </a:p>
          <a:p>
            <a:r>
              <a:rPr lang="en-US" smtClean="0"/>
              <a:t>Lambda (0.9 and 1.15 cm)</a:t>
            </a:r>
          </a:p>
          <a:p>
            <a:r>
              <a:rPr lang="en-US" smtClean="0"/>
              <a:t>Collimator radius as a variable.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715962"/>
          </a:xfrm>
        </p:spPr>
        <p:txBody>
          <a:bodyPr/>
          <a:lstStyle/>
          <a:p>
            <a:pPr eaLnBrk="1" hangingPunct="1"/>
            <a:r>
              <a:rPr lang="en-US" smtClean="0"/>
              <a:t>Drive beam energy 100GeV, K=0.9,</a:t>
            </a:r>
            <a:r>
              <a:rPr lang="en-US" smtClean="0">
                <a:latin typeface="SymbolProp BT" pitchFamily="18" charset="2"/>
              </a:rPr>
              <a:t>l</a:t>
            </a:r>
            <a:r>
              <a:rPr lang="en-US" smtClean="0"/>
              <a:t>u=0.9</a:t>
            </a:r>
          </a:p>
        </p:txBody>
      </p:sp>
      <p:sp>
        <p:nvSpPr>
          <p:cNvPr id="5123" name="Rectangle 3"/>
          <p:cNvSpPr>
            <a:spLocks noGrp="1" noChangeArrowheads="1"/>
          </p:cNvSpPr>
          <p:nvPr>
            <p:ph type="body" idx="1"/>
          </p:nvPr>
        </p:nvSpPr>
        <p:spPr>
          <a:xfrm>
            <a:off x="457200" y="5791200"/>
            <a:ext cx="8229600" cy="715963"/>
          </a:xfrm>
        </p:spPr>
        <p:txBody>
          <a:bodyPr/>
          <a:lstStyle/>
          <a:p>
            <a:pPr eaLnBrk="1" hangingPunct="1">
              <a:buFont typeface="Wingdings" pitchFamily="2" charset="2"/>
              <a:buNone/>
            </a:pPr>
            <a:r>
              <a:rPr lang="en-US" smtClean="0"/>
              <a:t>For 60% polarization, an photon collimator with iris of 2.75mm in radius is required and the corresponding yield is only ~0.57 for 231m long undulator.</a:t>
            </a:r>
          </a:p>
        </p:txBody>
      </p:sp>
      <p:pic>
        <p:nvPicPr>
          <p:cNvPr id="5124" name="Picture 5"/>
          <p:cNvPicPr>
            <a:picLocks noChangeAspect="1" noChangeArrowheads="1"/>
          </p:cNvPicPr>
          <p:nvPr/>
        </p:nvPicPr>
        <p:blipFill>
          <a:blip r:embed="rId2" cstate="print"/>
          <a:srcRect/>
          <a:stretch>
            <a:fillRect/>
          </a:stretch>
        </p:blipFill>
        <p:spPr bwMode="auto">
          <a:xfrm>
            <a:off x="914400" y="838200"/>
            <a:ext cx="7421563" cy="48895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Drive beam energy 125GeV, K=0.9,</a:t>
            </a:r>
            <a:r>
              <a:rPr lang="en-US" smtClean="0">
                <a:latin typeface="SymbolProp BT" pitchFamily="18" charset="2"/>
              </a:rPr>
              <a:t>l</a:t>
            </a:r>
            <a:r>
              <a:rPr lang="en-US" smtClean="0"/>
              <a:t>u=0.9</a:t>
            </a:r>
          </a:p>
        </p:txBody>
      </p:sp>
      <p:sp>
        <p:nvSpPr>
          <p:cNvPr id="6147" name="Rectangle 3"/>
          <p:cNvSpPr>
            <a:spLocks noGrp="1" noChangeArrowheads="1"/>
          </p:cNvSpPr>
          <p:nvPr>
            <p:ph type="body" idx="1"/>
          </p:nvPr>
        </p:nvSpPr>
        <p:spPr>
          <a:xfrm>
            <a:off x="457200" y="5638800"/>
            <a:ext cx="8229600" cy="792163"/>
          </a:xfrm>
        </p:spPr>
        <p:txBody>
          <a:bodyPr/>
          <a:lstStyle/>
          <a:p>
            <a:pPr eaLnBrk="1" hangingPunct="1">
              <a:buFont typeface="Wingdings" pitchFamily="2" charset="2"/>
              <a:buNone/>
            </a:pPr>
            <a:r>
              <a:rPr lang="en-US" smtClean="0"/>
              <a:t>For 125GeV drive beam, the 60% polarization required a photon collimator with an iris of ~2.1mm in radius and the corresponding yield is ~1.28 for 231m long undulator</a:t>
            </a:r>
          </a:p>
        </p:txBody>
      </p:sp>
      <p:pic>
        <p:nvPicPr>
          <p:cNvPr id="6148" name="Picture 4"/>
          <p:cNvPicPr>
            <a:picLocks noChangeAspect="1" noChangeArrowheads="1"/>
          </p:cNvPicPr>
          <p:nvPr/>
        </p:nvPicPr>
        <p:blipFill>
          <a:blip r:embed="rId2" cstate="print"/>
          <a:srcRect/>
          <a:stretch>
            <a:fillRect/>
          </a:stretch>
        </p:blipFill>
        <p:spPr bwMode="auto">
          <a:xfrm>
            <a:off x="1371600" y="914400"/>
            <a:ext cx="7010400" cy="47942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p:cNvPicPr>
            <a:picLocks noChangeAspect="1" noChangeArrowheads="1"/>
          </p:cNvPicPr>
          <p:nvPr/>
        </p:nvPicPr>
        <p:blipFill>
          <a:blip r:embed="rId3" cstate="print"/>
          <a:srcRect/>
          <a:stretch>
            <a:fillRect/>
          </a:stretch>
        </p:blipFill>
        <p:spPr bwMode="auto">
          <a:xfrm>
            <a:off x="457200" y="685800"/>
            <a:ext cx="7848600" cy="3852863"/>
          </a:xfrm>
          <a:prstGeom prst="rect">
            <a:avLst/>
          </a:prstGeom>
          <a:noFill/>
          <a:ln w="9525">
            <a:noFill/>
            <a:miter lim="800000"/>
            <a:headEnd/>
            <a:tailEnd/>
          </a:ln>
        </p:spPr>
      </p:pic>
      <p:sp>
        <p:nvSpPr>
          <p:cNvPr id="9219" name="Slide Number Placeholder 3"/>
          <p:cNvSpPr txBox="1">
            <a:spLocks noGrp="1"/>
          </p:cNvSpPr>
          <p:nvPr/>
        </p:nvSpPr>
        <p:spPr bwMode="auto">
          <a:xfrm>
            <a:off x="8610600" y="6489700"/>
            <a:ext cx="384175" cy="365125"/>
          </a:xfrm>
          <a:prstGeom prst="rect">
            <a:avLst/>
          </a:prstGeom>
          <a:noFill/>
          <a:ln w="9525">
            <a:noFill/>
            <a:miter lim="800000"/>
            <a:headEnd/>
            <a:tailEnd/>
          </a:ln>
        </p:spPr>
        <p:txBody>
          <a:bodyPr/>
          <a:lstStyle/>
          <a:p>
            <a:pPr algn="r"/>
            <a:fld id="{E4C72562-F317-4886-8AF0-4F32980F8C94}" type="slidenum">
              <a:rPr lang="en-US" sz="900">
                <a:solidFill>
                  <a:srgbClr val="7F7F7F"/>
                </a:solidFill>
                <a:latin typeface="Calibri" pitchFamily="34" charset="0"/>
                <a:ea typeface="ＭＳ Ｐゴシック" pitchFamily="34" charset="-128"/>
              </a:rPr>
              <a:pPr algn="r"/>
              <a:t>3</a:t>
            </a:fld>
            <a:endParaRPr lang="en-US" sz="900">
              <a:solidFill>
                <a:srgbClr val="7F7F7F"/>
              </a:solidFill>
              <a:latin typeface="Calibri" pitchFamily="34" charset="0"/>
              <a:ea typeface="ＭＳ Ｐゴシック" pitchFamily="34" charset="-128"/>
            </a:endParaRPr>
          </a:p>
        </p:txBody>
      </p:sp>
      <p:sp>
        <p:nvSpPr>
          <p:cNvPr id="9220" name="Rectangle 2"/>
          <p:cNvSpPr>
            <a:spLocks noGrp="1" noChangeArrowheads="1"/>
          </p:cNvSpPr>
          <p:nvPr>
            <p:ph type="title" idx="4294967295"/>
          </p:nvPr>
        </p:nvSpPr>
        <p:spPr/>
        <p:txBody>
          <a:bodyPr anchor="t"/>
          <a:lstStyle/>
          <a:p>
            <a:r>
              <a:rPr lang="en-US"/>
              <a:t>ILC TDR positron source location</a:t>
            </a:r>
          </a:p>
        </p:txBody>
      </p:sp>
      <p:sp>
        <p:nvSpPr>
          <p:cNvPr id="9221" name="Oval 93"/>
          <p:cNvSpPr>
            <a:spLocks noChangeArrowheads="1"/>
          </p:cNvSpPr>
          <p:nvPr/>
        </p:nvSpPr>
        <p:spPr bwMode="auto">
          <a:xfrm>
            <a:off x="2819400" y="2438400"/>
            <a:ext cx="1447800" cy="314325"/>
          </a:xfrm>
          <a:prstGeom prst="ellipse">
            <a:avLst/>
          </a:prstGeom>
          <a:solidFill>
            <a:srgbClr val="FF0000">
              <a:alpha val="12157"/>
            </a:srgbClr>
          </a:solidFill>
          <a:ln w="9525">
            <a:solidFill>
              <a:schemeClr val="tx1"/>
            </a:solidFill>
            <a:round/>
            <a:headEnd/>
            <a:tailEnd/>
          </a:ln>
        </p:spPr>
        <p:txBody>
          <a:bodyPr wrap="none" anchor="ctr"/>
          <a:lstStyle/>
          <a:p>
            <a:endParaRPr lang="en-US">
              <a:ea typeface="ＭＳ Ｐゴシック" pitchFamily="34" charset="-128"/>
            </a:endParaRPr>
          </a:p>
        </p:txBody>
      </p:sp>
      <p:sp>
        <p:nvSpPr>
          <p:cNvPr id="9222" name="Line 94"/>
          <p:cNvSpPr>
            <a:spLocks noChangeShapeType="1"/>
          </p:cNvSpPr>
          <p:nvPr/>
        </p:nvSpPr>
        <p:spPr bwMode="auto">
          <a:xfrm flipH="1" flipV="1">
            <a:off x="3505200" y="2819400"/>
            <a:ext cx="152400" cy="1524000"/>
          </a:xfrm>
          <a:prstGeom prst="line">
            <a:avLst/>
          </a:prstGeom>
          <a:noFill/>
          <a:ln w="28575">
            <a:solidFill>
              <a:srgbClr val="FF99CC"/>
            </a:solidFill>
            <a:round/>
            <a:headEnd/>
            <a:tailEnd type="triangle" w="med" len="med"/>
          </a:ln>
        </p:spPr>
        <p:txBody>
          <a:bodyPr/>
          <a:lstStyle/>
          <a:p>
            <a:endParaRPr lang="en-US"/>
          </a:p>
        </p:txBody>
      </p:sp>
      <p:grpSp>
        <p:nvGrpSpPr>
          <p:cNvPr id="2" name="Group 95"/>
          <p:cNvGrpSpPr>
            <a:grpSpLocks/>
          </p:cNvGrpSpPr>
          <p:nvPr/>
        </p:nvGrpSpPr>
        <p:grpSpPr bwMode="auto">
          <a:xfrm>
            <a:off x="228600" y="4419600"/>
            <a:ext cx="8763000" cy="2068513"/>
            <a:chOff x="144" y="2784"/>
            <a:chExt cx="5520" cy="1303"/>
          </a:xfrm>
        </p:grpSpPr>
        <p:sp>
          <p:nvSpPr>
            <p:cNvPr id="9224" name="Rectangle 22"/>
            <p:cNvSpPr>
              <a:spLocks noChangeArrowheads="1"/>
            </p:cNvSpPr>
            <p:nvPr/>
          </p:nvSpPr>
          <p:spPr bwMode="auto">
            <a:xfrm>
              <a:off x="727" y="3372"/>
              <a:ext cx="468" cy="166"/>
            </a:xfrm>
            <a:prstGeom prst="rect">
              <a:avLst/>
            </a:prstGeom>
            <a:noFill/>
            <a:ln w="9525">
              <a:solidFill>
                <a:schemeClr val="tx1"/>
              </a:solidFill>
              <a:miter lim="800000"/>
              <a:headEnd/>
              <a:tailEnd/>
            </a:ln>
          </p:spPr>
          <p:txBody>
            <a:bodyPr wrap="none" anchor="ctr"/>
            <a:lstStyle/>
            <a:p>
              <a:endParaRPr lang="en-US">
                <a:ea typeface="ＭＳ Ｐゴシック" pitchFamily="34" charset="-128"/>
              </a:endParaRPr>
            </a:p>
          </p:txBody>
        </p:sp>
        <p:sp>
          <p:nvSpPr>
            <p:cNvPr id="9225" name="Rectangle 72"/>
            <p:cNvSpPr>
              <a:spLocks noChangeArrowheads="1"/>
            </p:cNvSpPr>
            <p:nvPr/>
          </p:nvSpPr>
          <p:spPr bwMode="auto">
            <a:xfrm>
              <a:off x="3797" y="3363"/>
              <a:ext cx="516" cy="211"/>
            </a:xfrm>
            <a:prstGeom prst="rect">
              <a:avLst/>
            </a:prstGeom>
            <a:solidFill>
              <a:srgbClr val="FF66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3" name="Group 56"/>
            <p:cNvGrpSpPr>
              <a:grpSpLocks/>
            </p:cNvGrpSpPr>
            <p:nvPr/>
          </p:nvGrpSpPr>
          <p:grpSpPr bwMode="auto">
            <a:xfrm>
              <a:off x="2009" y="3344"/>
              <a:ext cx="324" cy="225"/>
              <a:chOff x="1892" y="2944"/>
              <a:chExt cx="332" cy="252"/>
            </a:xfrm>
          </p:grpSpPr>
          <p:sp>
            <p:nvSpPr>
              <p:cNvPr id="9227" name="Rectangle 38"/>
              <p:cNvSpPr>
                <a:spLocks noChangeArrowheads="1"/>
              </p:cNvSpPr>
              <p:nvPr/>
            </p:nvSpPr>
            <p:spPr bwMode="auto">
              <a:xfrm>
                <a:off x="1892" y="2944"/>
                <a:ext cx="320" cy="248"/>
              </a:xfrm>
              <a:prstGeom prst="rect">
                <a:avLst/>
              </a:prstGeom>
              <a:solidFill>
                <a:srgbClr val="FFFF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4" name="Group 42"/>
              <p:cNvGrpSpPr>
                <a:grpSpLocks/>
              </p:cNvGrpSpPr>
              <p:nvPr/>
            </p:nvGrpSpPr>
            <p:grpSpPr bwMode="auto">
              <a:xfrm>
                <a:off x="1892" y="2948"/>
                <a:ext cx="328" cy="84"/>
                <a:chOff x="1176" y="3592"/>
                <a:chExt cx="328" cy="84"/>
              </a:xfrm>
            </p:grpSpPr>
            <p:sp>
              <p:nvSpPr>
                <p:cNvPr id="9229" name="Rectangle 39"/>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30" name="Line 40"/>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9231" name="Line 41"/>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nvGrpSpPr>
              <p:cNvPr id="5" name="Group 43"/>
              <p:cNvGrpSpPr>
                <a:grpSpLocks/>
              </p:cNvGrpSpPr>
              <p:nvPr/>
            </p:nvGrpSpPr>
            <p:grpSpPr bwMode="auto">
              <a:xfrm>
                <a:off x="1896" y="3112"/>
                <a:ext cx="328" cy="84"/>
                <a:chOff x="1176" y="3592"/>
                <a:chExt cx="328" cy="84"/>
              </a:xfrm>
            </p:grpSpPr>
            <p:sp>
              <p:nvSpPr>
                <p:cNvPr id="9233" name="Rectangle 44"/>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34" name="Line 45"/>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9235" name="Line 46"/>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graphicFrame>
          <p:nvGraphicFramePr>
            <p:cNvPr id="9236" name="Object 20"/>
            <p:cNvGraphicFramePr>
              <a:graphicFrameLocks noChangeAspect="1"/>
            </p:cNvGraphicFramePr>
            <p:nvPr/>
          </p:nvGraphicFramePr>
          <p:xfrm>
            <a:off x="774" y="3402"/>
            <a:ext cx="421" cy="117"/>
          </p:xfrm>
          <a:graphic>
            <a:graphicData uri="http://schemas.openxmlformats.org/presentationml/2006/ole">
              <p:oleObj spid="_x0000_s110594" name="Bitmap Image" r:id="rId4" imgW="6819048" imgH="1200318" progId="PBrush">
                <p:embed/>
              </p:oleObj>
            </a:graphicData>
          </a:graphic>
        </p:graphicFrame>
        <p:sp>
          <p:nvSpPr>
            <p:cNvPr id="9237" name="Line 19"/>
            <p:cNvSpPr>
              <a:spLocks noChangeShapeType="1"/>
            </p:cNvSpPr>
            <p:nvPr/>
          </p:nvSpPr>
          <p:spPr bwMode="auto">
            <a:xfrm flipV="1">
              <a:off x="192" y="3456"/>
              <a:ext cx="576" cy="0"/>
            </a:xfrm>
            <a:prstGeom prst="line">
              <a:avLst/>
            </a:prstGeom>
            <a:noFill/>
            <a:ln w="28575">
              <a:solidFill>
                <a:srgbClr val="0202DC"/>
              </a:solidFill>
              <a:round/>
              <a:headEnd/>
              <a:tailEnd type="triangle" w="med" len="med"/>
            </a:ln>
          </p:spPr>
          <p:txBody>
            <a:bodyPr/>
            <a:lstStyle/>
            <a:p>
              <a:endParaRPr lang="en-US"/>
            </a:p>
          </p:txBody>
        </p:sp>
        <p:sp>
          <p:nvSpPr>
            <p:cNvPr id="9239" name="AutoShape 23"/>
            <p:cNvSpPr>
              <a:spLocks noChangeArrowheads="1"/>
            </p:cNvSpPr>
            <p:nvPr/>
          </p:nvSpPr>
          <p:spPr bwMode="auto">
            <a:xfrm rot="10686353" flipV="1">
              <a:off x="1173" y="3427"/>
              <a:ext cx="179" cy="10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30 w 21600"/>
                <a:gd name="T13" fmla="*/ 4985 h 21600"/>
                <a:gd name="T14" fmla="*/ 16670 w 21600"/>
                <a:gd name="T15" fmla="*/ 16615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9240" name="Line 25"/>
            <p:cNvSpPr>
              <a:spLocks noChangeShapeType="1"/>
            </p:cNvSpPr>
            <p:nvPr/>
          </p:nvSpPr>
          <p:spPr bwMode="auto">
            <a:xfrm flipV="1">
              <a:off x="847" y="3458"/>
              <a:ext cx="1031" cy="6"/>
            </a:xfrm>
            <a:prstGeom prst="line">
              <a:avLst/>
            </a:prstGeom>
            <a:noFill/>
            <a:ln w="9525">
              <a:solidFill>
                <a:srgbClr val="FF6600"/>
              </a:solidFill>
              <a:round/>
              <a:headEnd/>
              <a:tailEnd type="triangle" w="med" len="med"/>
            </a:ln>
          </p:spPr>
          <p:txBody>
            <a:bodyPr/>
            <a:lstStyle/>
            <a:p>
              <a:endParaRPr lang="en-US"/>
            </a:p>
          </p:txBody>
        </p:sp>
        <p:sp>
          <p:nvSpPr>
            <p:cNvPr id="9241" name="Line 26"/>
            <p:cNvSpPr>
              <a:spLocks noChangeShapeType="1"/>
            </p:cNvSpPr>
            <p:nvPr/>
          </p:nvSpPr>
          <p:spPr bwMode="auto">
            <a:xfrm>
              <a:off x="816" y="3451"/>
              <a:ext cx="742" cy="18"/>
            </a:xfrm>
            <a:prstGeom prst="line">
              <a:avLst/>
            </a:prstGeom>
            <a:noFill/>
            <a:ln w="9525">
              <a:solidFill>
                <a:srgbClr val="FF6600"/>
              </a:solidFill>
              <a:round/>
              <a:headEnd/>
              <a:tailEnd type="triangle" w="med" len="med"/>
            </a:ln>
          </p:spPr>
          <p:txBody>
            <a:bodyPr/>
            <a:lstStyle/>
            <a:p>
              <a:endParaRPr lang="en-US"/>
            </a:p>
          </p:txBody>
        </p:sp>
        <p:sp>
          <p:nvSpPr>
            <p:cNvPr id="9242" name="Line 27"/>
            <p:cNvSpPr>
              <a:spLocks noChangeShapeType="1"/>
            </p:cNvSpPr>
            <p:nvPr/>
          </p:nvSpPr>
          <p:spPr bwMode="auto">
            <a:xfrm flipV="1">
              <a:off x="781" y="3442"/>
              <a:ext cx="758" cy="20"/>
            </a:xfrm>
            <a:prstGeom prst="line">
              <a:avLst/>
            </a:prstGeom>
            <a:noFill/>
            <a:ln w="9525">
              <a:solidFill>
                <a:srgbClr val="FF6600"/>
              </a:solidFill>
              <a:round/>
              <a:headEnd/>
              <a:tailEnd type="triangle" w="med" len="med"/>
            </a:ln>
          </p:spPr>
          <p:txBody>
            <a:bodyPr/>
            <a:lstStyle/>
            <a:p>
              <a:endParaRPr lang="en-US"/>
            </a:p>
          </p:txBody>
        </p:sp>
        <p:sp>
          <p:nvSpPr>
            <p:cNvPr id="9243" name="Rectangle 28"/>
            <p:cNvSpPr>
              <a:spLocks noChangeArrowheads="1"/>
            </p:cNvSpPr>
            <p:nvPr/>
          </p:nvSpPr>
          <p:spPr bwMode="auto">
            <a:xfrm>
              <a:off x="1565" y="3361"/>
              <a:ext cx="257" cy="86"/>
            </a:xfrm>
            <a:prstGeom prst="rect">
              <a:avLst/>
            </a:prstGeom>
            <a:solidFill>
              <a:srgbClr val="00008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44" name="Rectangle 29"/>
            <p:cNvSpPr>
              <a:spLocks noChangeArrowheads="1"/>
            </p:cNvSpPr>
            <p:nvPr/>
          </p:nvSpPr>
          <p:spPr bwMode="auto">
            <a:xfrm>
              <a:off x="1565" y="3471"/>
              <a:ext cx="264" cy="87"/>
            </a:xfrm>
            <a:prstGeom prst="rect">
              <a:avLst/>
            </a:prstGeom>
            <a:solidFill>
              <a:srgbClr val="00008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45" name="Line 30"/>
            <p:cNvSpPr>
              <a:spLocks noChangeShapeType="1"/>
            </p:cNvSpPr>
            <p:nvPr/>
          </p:nvSpPr>
          <p:spPr bwMode="auto">
            <a:xfrm flipV="1">
              <a:off x="846" y="3469"/>
              <a:ext cx="1007" cy="13"/>
            </a:xfrm>
            <a:prstGeom prst="line">
              <a:avLst/>
            </a:prstGeom>
            <a:noFill/>
            <a:ln w="9525">
              <a:solidFill>
                <a:srgbClr val="FF6600"/>
              </a:solidFill>
              <a:round/>
              <a:headEnd/>
              <a:tailEnd type="triangle" w="med" len="med"/>
            </a:ln>
          </p:spPr>
          <p:txBody>
            <a:bodyPr/>
            <a:lstStyle/>
            <a:p>
              <a:endParaRPr lang="en-US"/>
            </a:p>
          </p:txBody>
        </p:sp>
        <p:sp>
          <p:nvSpPr>
            <p:cNvPr id="9246" name="Rectangle 31"/>
            <p:cNvSpPr>
              <a:spLocks noChangeArrowheads="1"/>
            </p:cNvSpPr>
            <p:nvPr/>
          </p:nvSpPr>
          <p:spPr bwMode="auto">
            <a:xfrm>
              <a:off x="1850" y="3243"/>
              <a:ext cx="26" cy="267"/>
            </a:xfrm>
            <a:prstGeom prst="rect">
              <a:avLst/>
            </a:prstGeom>
            <a:solidFill>
              <a:srgbClr val="99330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47" name="AutoShape 32"/>
            <p:cNvSpPr>
              <a:spLocks noChangeArrowheads="1"/>
            </p:cNvSpPr>
            <p:nvPr/>
          </p:nvSpPr>
          <p:spPr bwMode="auto">
            <a:xfrm>
              <a:off x="1889" y="3472"/>
              <a:ext cx="102" cy="67"/>
            </a:xfrm>
            <a:prstGeom prst="rtTriangle">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48" name="AutoShape 33"/>
            <p:cNvSpPr>
              <a:spLocks noChangeArrowheads="1"/>
            </p:cNvSpPr>
            <p:nvPr/>
          </p:nvSpPr>
          <p:spPr bwMode="auto">
            <a:xfrm flipV="1">
              <a:off x="1888" y="3387"/>
              <a:ext cx="101" cy="67"/>
            </a:xfrm>
            <a:prstGeom prst="rtTriangle">
              <a:avLst/>
            </a:prstGeom>
            <a:solidFill>
              <a:schemeClr val="accent1"/>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9249" name="Line 34"/>
            <p:cNvSpPr>
              <a:spLocks noChangeShapeType="1"/>
            </p:cNvSpPr>
            <p:nvPr/>
          </p:nvSpPr>
          <p:spPr bwMode="auto">
            <a:xfrm flipV="1">
              <a:off x="1854" y="3448"/>
              <a:ext cx="528" cy="3"/>
            </a:xfrm>
            <a:prstGeom prst="line">
              <a:avLst/>
            </a:prstGeom>
            <a:noFill/>
            <a:ln w="9525">
              <a:solidFill>
                <a:schemeClr val="accent2"/>
              </a:solidFill>
              <a:round/>
              <a:headEnd/>
              <a:tailEnd type="triangle" w="sm" len="sm"/>
            </a:ln>
          </p:spPr>
          <p:txBody>
            <a:bodyPr/>
            <a:lstStyle/>
            <a:p>
              <a:endParaRPr lang="en-US"/>
            </a:p>
          </p:txBody>
        </p:sp>
        <p:sp>
          <p:nvSpPr>
            <p:cNvPr id="9250" name="Line 36"/>
            <p:cNvSpPr>
              <a:spLocks noChangeShapeType="1"/>
            </p:cNvSpPr>
            <p:nvPr/>
          </p:nvSpPr>
          <p:spPr bwMode="auto">
            <a:xfrm flipV="1">
              <a:off x="1821" y="3457"/>
              <a:ext cx="842" cy="9"/>
            </a:xfrm>
            <a:prstGeom prst="line">
              <a:avLst/>
            </a:prstGeom>
            <a:noFill/>
            <a:ln w="9525">
              <a:solidFill>
                <a:srgbClr val="FF6600"/>
              </a:solidFill>
              <a:round/>
              <a:headEnd/>
              <a:tailEnd type="triangle" w="sm" len="sm"/>
            </a:ln>
          </p:spPr>
          <p:txBody>
            <a:bodyPr/>
            <a:lstStyle/>
            <a:p>
              <a:endParaRPr lang="en-US"/>
            </a:p>
          </p:txBody>
        </p:sp>
        <p:sp>
          <p:nvSpPr>
            <p:cNvPr id="9251" name="Line 37"/>
            <p:cNvSpPr>
              <a:spLocks noChangeShapeType="1"/>
            </p:cNvSpPr>
            <p:nvPr/>
          </p:nvSpPr>
          <p:spPr bwMode="auto">
            <a:xfrm>
              <a:off x="1872" y="3460"/>
              <a:ext cx="479" cy="3"/>
            </a:xfrm>
            <a:prstGeom prst="line">
              <a:avLst/>
            </a:prstGeom>
            <a:noFill/>
            <a:ln w="9525">
              <a:solidFill>
                <a:srgbClr val="FF3399"/>
              </a:solidFill>
              <a:round/>
              <a:headEnd/>
              <a:tailEnd type="triangle" w="sm" len="sm"/>
            </a:ln>
          </p:spPr>
          <p:txBody>
            <a:bodyPr/>
            <a:lstStyle/>
            <a:p>
              <a:endParaRPr lang="en-US"/>
            </a:p>
          </p:txBody>
        </p:sp>
        <p:sp>
          <p:nvSpPr>
            <p:cNvPr id="9252" name="AutoShape 47"/>
            <p:cNvSpPr>
              <a:spLocks noChangeArrowheads="1"/>
            </p:cNvSpPr>
            <p:nvPr/>
          </p:nvSpPr>
          <p:spPr bwMode="auto">
            <a:xfrm rot="21428085" flipV="1">
              <a:off x="2336" y="3402"/>
              <a:ext cx="125"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894 w 21600"/>
                <a:gd name="T13" fmla="*/ 4932 h 21600"/>
                <a:gd name="T14" fmla="*/ 16706 w 21600"/>
                <a:gd name="T15" fmla="*/ 16668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9253" name="Rectangle 48"/>
            <p:cNvSpPr>
              <a:spLocks noChangeArrowheads="1"/>
            </p:cNvSpPr>
            <p:nvPr/>
          </p:nvSpPr>
          <p:spPr bwMode="auto">
            <a:xfrm>
              <a:off x="2660" y="3419"/>
              <a:ext cx="178" cy="89"/>
            </a:xfrm>
            <a:prstGeom prst="rect">
              <a:avLst/>
            </a:prstGeom>
            <a:solidFill>
              <a:schemeClr val="accent2"/>
            </a:solidFill>
            <a:ln w="9525">
              <a:solidFill>
                <a:schemeClr val="accent2"/>
              </a:solidFill>
              <a:miter lim="800000"/>
              <a:headEnd/>
              <a:tailEnd/>
            </a:ln>
          </p:spPr>
          <p:txBody>
            <a:bodyPr wrap="none" anchor="ctr"/>
            <a:lstStyle/>
            <a:p>
              <a:endParaRPr lang="en-US">
                <a:ea typeface="ＭＳ Ｐゴシック" pitchFamily="34" charset="-128"/>
              </a:endParaRPr>
            </a:p>
          </p:txBody>
        </p:sp>
        <p:sp>
          <p:nvSpPr>
            <p:cNvPr id="9254" name="Line 49"/>
            <p:cNvSpPr>
              <a:spLocks noChangeShapeType="1"/>
            </p:cNvSpPr>
            <p:nvPr/>
          </p:nvSpPr>
          <p:spPr bwMode="auto">
            <a:xfrm flipV="1">
              <a:off x="1881" y="3444"/>
              <a:ext cx="101" cy="10"/>
            </a:xfrm>
            <a:prstGeom prst="line">
              <a:avLst/>
            </a:prstGeom>
            <a:noFill/>
            <a:ln w="9525">
              <a:solidFill>
                <a:schemeClr val="accent2"/>
              </a:solidFill>
              <a:round/>
              <a:headEnd/>
              <a:tailEnd type="triangle" w="sm" len="sm"/>
            </a:ln>
          </p:spPr>
          <p:txBody>
            <a:bodyPr/>
            <a:lstStyle/>
            <a:p>
              <a:endParaRPr lang="en-US"/>
            </a:p>
          </p:txBody>
        </p:sp>
        <p:sp>
          <p:nvSpPr>
            <p:cNvPr id="9255" name="Line 50"/>
            <p:cNvSpPr>
              <a:spLocks noChangeShapeType="1"/>
            </p:cNvSpPr>
            <p:nvPr/>
          </p:nvSpPr>
          <p:spPr bwMode="auto">
            <a:xfrm>
              <a:off x="1877" y="3465"/>
              <a:ext cx="86" cy="11"/>
            </a:xfrm>
            <a:prstGeom prst="line">
              <a:avLst/>
            </a:prstGeom>
            <a:noFill/>
            <a:ln w="9525">
              <a:solidFill>
                <a:srgbClr val="FF3399"/>
              </a:solidFill>
              <a:round/>
              <a:headEnd/>
              <a:tailEnd type="triangle" w="sm" len="sm"/>
            </a:ln>
          </p:spPr>
          <p:txBody>
            <a:bodyPr/>
            <a:lstStyle/>
            <a:p>
              <a:endParaRPr lang="en-US"/>
            </a:p>
          </p:txBody>
        </p:sp>
        <p:sp>
          <p:nvSpPr>
            <p:cNvPr id="9256" name="Line 51"/>
            <p:cNvSpPr>
              <a:spLocks noChangeShapeType="1"/>
            </p:cNvSpPr>
            <p:nvPr/>
          </p:nvSpPr>
          <p:spPr bwMode="auto">
            <a:xfrm>
              <a:off x="1853" y="3451"/>
              <a:ext cx="753" cy="14"/>
            </a:xfrm>
            <a:prstGeom prst="line">
              <a:avLst/>
            </a:prstGeom>
            <a:noFill/>
            <a:ln w="9525">
              <a:solidFill>
                <a:srgbClr val="FF6600"/>
              </a:solidFill>
              <a:round/>
              <a:headEnd/>
              <a:tailEnd type="triangle" w="sm" len="sm"/>
            </a:ln>
          </p:spPr>
          <p:txBody>
            <a:bodyPr/>
            <a:lstStyle/>
            <a:p>
              <a:endParaRPr lang="en-US"/>
            </a:p>
          </p:txBody>
        </p:sp>
        <p:sp>
          <p:nvSpPr>
            <p:cNvPr id="9257" name="Line 52"/>
            <p:cNvSpPr>
              <a:spLocks noChangeShapeType="1"/>
            </p:cNvSpPr>
            <p:nvPr/>
          </p:nvSpPr>
          <p:spPr bwMode="auto">
            <a:xfrm>
              <a:off x="2426" y="3483"/>
              <a:ext cx="125" cy="57"/>
            </a:xfrm>
            <a:prstGeom prst="line">
              <a:avLst/>
            </a:prstGeom>
            <a:noFill/>
            <a:ln w="9525">
              <a:solidFill>
                <a:schemeClr val="accent2"/>
              </a:solidFill>
              <a:round/>
              <a:headEnd/>
              <a:tailEnd type="triangle" w="med" len="med"/>
            </a:ln>
          </p:spPr>
          <p:txBody>
            <a:bodyPr/>
            <a:lstStyle/>
            <a:p>
              <a:endParaRPr lang="en-US"/>
            </a:p>
          </p:txBody>
        </p:sp>
        <p:sp>
          <p:nvSpPr>
            <p:cNvPr id="9258" name="Rectangle 53"/>
            <p:cNvSpPr>
              <a:spLocks noChangeArrowheads="1"/>
            </p:cNvSpPr>
            <p:nvPr/>
          </p:nvSpPr>
          <p:spPr bwMode="auto">
            <a:xfrm rot="1155976">
              <a:off x="2551" y="3504"/>
              <a:ext cx="66" cy="115"/>
            </a:xfrm>
            <a:prstGeom prst="rect">
              <a:avLst/>
            </a:prstGeom>
            <a:solidFill>
              <a:srgbClr val="80800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59" name="Line 54"/>
            <p:cNvSpPr>
              <a:spLocks noChangeShapeType="1"/>
            </p:cNvSpPr>
            <p:nvPr/>
          </p:nvSpPr>
          <p:spPr bwMode="auto">
            <a:xfrm flipV="1">
              <a:off x="2419" y="3319"/>
              <a:ext cx="124" cy="114"/>
            </a:xfrm>
            <a:prstGeom prst="line">
              <a:avLst/>
            </a:prstGeom>
            <a:noFill/>
            <a:ln w="9525">
              <a:solidFill>
                <a:srgbClr val="FF3399"/>
              </a:solidFill>
              <a:round/>
              <a:headEnd/>
              <a:tailEnd type="triangle" w="med" len="med"/>
            </a:ln>
          </p:spPr>
          <p:txBody>
            <a:bodyPr/>
            <a:lstStyle/>
            <a:p>
              <a:endParaRPr lang="en-US"/>
            </a:p>
          </p:txBody>
        </p:sp>
        <p:sp>
          <p:nvSpPr>
            <p:cNvPr id="9260" name="AutoShape 55"/>
            <p:cNvSpPr>
              <a:spLocks noChangeArrowheads="1"/>
            </p:cNvSpPr>
            <p:nvPr/>
          </p:nvSpPr>
          <p:spPr bwMode="auto">
            <a:xfrm rot="-579814">
              <a:off x="2542" y="3248"/>
              <a:ext cx="125"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894 w 21600"/>
                <a:gd name="T13" fmla="*/ 4932 h 21600"/>
                <a:gd name="T14" fmla="*/ 16706 w 21600"/>
                <a:gd name="T15" fmla="*/ 16668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9261" name="Rectangle 58"/>
            <p:cNvSpPr>
              <a:spLocks noChangeArrowheads="1"/>
            </p:cNvSpPr>
            <p:nvPr/>
          </p:nvSpPr>
          <p:spPr bwMode="auto">
            <a:xfrm>
              <a:off x="3210" y="3403"/>
              <a:ext cx="312" cy="133"/>
            </a:xfrm>
            <a:prstGeom prst="rect">
              <a:avLst/>
            </a:prstGeom>
            <a:solidFill>
              <a:srgbClr val="FFFF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6" name="Group 59"/>
            <p:cNvGrpSpPr>
              <a:grpSpLocks/>
            </p:cNvGrpSpPr>
            <p:nvPr/>
          </p:nvGrpSpPr>
          <p:grpSpPr bwMode="auto">
            <a:xfrm>
              <a:off x="3214" y="3399"/>
              <a:ext cx="320" cy="36"/>
              <a:chOff x="1176" y="3592"/>
              <a:chExt cx="328" cy="84"/>
            </a:xfrm>
          </p:grpSpPr>
          <p:sp>
            <p:nvSpPr>
              <p:cNvPr id="9263" name="Rectangle 60"/>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64" name="Line 61"/>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9265" name="Line 62"/>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nvGrpSpPr>
            <p:cNvPr id="7" name="Group 63"/>
            <p:cNvGrpSpPr>
              <a:grpSpLocks/>
            </p:cNvGrpSpPr>
            <p:nvPr/>
          </p:nvGrpSpPr>
          <p:grpSpPr bwMode="auto">
            <a:xfrm>
              <a:off x="3214" y="3506"/>
              <a:ext cx="320" cy="36"/>
              <a:chOff x="1176" y="3592"/>
              <a:chExt cx="328" cy="84"/>
            </a:xfrm>
          </p:grpSpPr>
          <p:sp>
            <p:nvSpPr>
              <p:cNvPr id="9267" name="Rectangle 64"/>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9268" name="Line 65"/>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9269" name="Line 66"/>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sp>
          <p:nvSpPr>
            <p:cNvPr id="9270" name="Line 67"/>
            <p:cNvSpPr>
              <a:spLocks noChangeShapeType="1"/>
            </p:cNvSpPr>
            <p:nvPr/>
          </p:nvSpPr>
          <p:spPr bwMode="auto">
            <a:xfrm>
              <a:off x="2645" y="3287"/>
              <a:ext cx="210" cy="0"/>
            </a:xfrm>
            <a:prstGeom prst="line">
              <a:avLst/>
            </a:prstGeom>
            <a:noFill/>
            <a:ln w="9525">
              <a:solidFill>
                <a:srgbClr val="FF3399"/>
              </a:solidFill>
              <a:round/>
              <a:headEnd/>
              <a:tailEnd type="triangle" w="med" len="med"/>
            </a:ln>
          </p:spPr>
          <p:txBody>
            <a:bodyPr/>
            <a:lstStyle/>
            <a:p>
              <a:endParaRPr lang="en-US"/>
            </a:p>
          </p:txBody>
        </p:sp>
        <p:sp>
          <p:nvSpPr>
            <p:cNvPr id="9271" name="AutoShape 68"/>
            <p:cNvSpPr>
              <a:spLocks noChangeArrowheads="1"/>
            </p:cNvSpPr>
            <p:nvPr/>
          </p:nvSpPr>
          <p:spPr bwMode="auto">
            <a:xfrm rot="1370697">
              <a:off x="2831" y="3253"/>
              <a:ext cx="157" cy="10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903 w 21600"/>
                <a:gd name="T13" fmla="*/ 6041 h 21600"/>
                <a:gd name="T14" fmla="*/ 15697 w 21600"/>
                <a:gd name="T15" fmla="*/ 15559 h 21600"/>
              </a:gdLst>
              <a:ahLst/>
              <a:cxnLst>
                <a:cxn ang="T8">
                  <a:pos x="T0" y="T1"/>
                </a:cxn>
                <a:cxn ang="T9">
                  <a:pos x="T2" y="T3"/>
                </a:cxn>
                <a:cxn ang="T10">
                  <a:pos x="T4" y="T5"/>
                </a:cxn>
                <a:cxn ang="T11">
                  <a:pos x="T6" y="T7"/>
                </a:cxn>
              </a:cxnLst>
              <a:rect l="T12" t="T13" r="T14" b="T15"/>
              <a:pathLst>
                <a:path w="21600" h="21600">
                  <a:moveTo>
                    <a:pt x="0" y="0"/>
                  </a:moveTo>
                  <a:lnTo>
                    <a:pt x="8318" y="21600"/>
                  </a:lnTo>
                  <a:lnTo>
                    <a:pt x="13282"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9272" name="AutoShape 69"/>
            <p:cNvSpPr>
              <a:spLocks noChangeArrowheads="1"/>
            </p:cNvSpPr>
            <p:nvPr/>
          </p:nvSpPr>
          <p:spPr bwMode="auto">
            <a:xfrm rot="1369648" flipV="1">
              <a:off x="2991" y="3379"/>
              <a:ext cx="125" cy="13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028 w 21600"/>
                <a:gd name="T13" fmla="*/ 5944 h 21600"/>
                <a:gd name="T14" fmla="*/ 15572 w 21600"/>
                <a:gd name="T15" fmla="*/ 15656 h 21600"/>
              </a:gdLst>
              <a:ahLst/>
              <a:cxnLst>
                <a:cxn ang="T8">
                  <a:pos x="T0" y="T1"/>
                </a:cxn>
                <a:cxn ang="T9">
                  <a:pos x="T2" y="T3"/>
                </a:cxn>
                <a:cxn ang="T10">
                  <a:pos x="T4" y="T5"/>
                </a:cxn>
                <a:cxn ang="T11">
                  <a:pos x="T6" y="T7"/>
                </a:cxn>
              </a:cxnLst>
              <a:rect l="T12" t="T13" r="T14" b="T15"/>
              <a:pathLst>
                <a:path w="21600" h="21600">
                  <a:moveTo>
                    <a:pt x="0" y="0"/>
                  </a:moveTo>
                  <a:lnTo>
                    <a:pt x="8318" y="21600"/>
                  </a:lnTo>
                  <a:lnTo>
                    <a:pt x="13282"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9273" name="Line 70"/>
            <p:cNvSpPr>
              <a:spLocks noChangeShapeType="1"/>
            </p:cNvSpPr>
            <p:nvPr/>
          </p:nvSpPr>
          <p:spPr bwMode="auto">
            <a:xfrm>
              <a:off x="2951" y="3340"/>
              <a:ext cx="86" cy="89"/>
            </a:xfrm>
            <a:prstGeom prst="line">
              <a:avLst/>
            </a:prstGeom>
            <a:noFill/>
            <a:ln w="9525">
              <a:solidFill>
                <a:srgbClr val="FF3399"/>
              </a:solidFill>
              <a:round/>
              <a:headEnd/>
              <a:tailEnd type="triangle" w="med" len="med"/>
            </a:ln>
          </p:spPr>
          <p:txBody>
            <a:bodyPr/>
            <a:lstStyle/>
            <a:p>
              <a:endParaRPr lang="en-US"/>
            </a:p>
          </p:txBody>
        </p:sp>
        <p:sp>
          <p:nvSpPr>
            <p:cNvPr id="9274" name="Line 71"/>
            <p:cNvSpPr>
              <a:spLocks noChangeShapeType="1"/>
            </p:cNvSpPr>
            <p:nvPr/>
          </p:nvSpPr>
          <p:spPr bwMode="auto">
            <a:xfrm flipV="1">
              <a:off x="3079" y="3469"/>
              <a:ext cx="1603" cy="7"/>
            </a:xfrm>
            <a:prstGeom prst="line">
              <a:avLst/>
            </a:prstGeom>
            <a:noFill/>
            <a:ln w="9525">
              <a:solidFill>
                <a:srgbClr val="FF3399"/>
              </a:solidFill>
              <a:round/>
              <a:headEnd/>
              <a:tailEnd/>
            </a:ln>
          </p:spPr>
          <p:txBody>
            <a:bodyPr/>
            <a:lstStyle/>
            <a:p>
              <a:endParaRPr lang="en-US"/>
            </a:p>
          </p:txBody>
        </p:sp>
        <p:sp>
          <p:nvSpPr>
            <p:cNvPr id="9275" name="Oval 74"/>
            <p:cNvSpPr>
              <a:spLocks noChangeArrowheads="1"/>
            </p:cNvSpPr>
            <p:nvPr/>
          </p:nvSpPr>
          <p:spPr bwMode="auto">
            <a:xfrm>
              <a:off x="4635" y="3127"/>
              <a:ext cx="403" cy="257"/>
            </a:xfrm>
            <a:prstGeom prst="ellipse">
              <a:avLst/>
            </a:prstGeom>
            <a:noFill/>
            <a:ln w="22225">
              <a:solidFill>
                <a:srgbClr val="008000"/>
              </a:solidFill>
              <a:round/>
              <a:headEnd/>
              <a:tailEnd/>
            </a:ln>
          </p:spPr>
          <p:txBody>
            <a:bodyPr wrap="none" anchor="ctr"/>
            <a:lstStyle/>
            <a:p>
              <a:endParaRPr lang="en-US">
                <a:ea typeface="ＭＳ Ｐゴシック" pitchFamily="34" charset="-128"/>
              </a:endParaRPr>
            </a:p>
          </p:txBody>
        </p:sp>
        <p:sp>
          <p:nvSpPr>
            <p:cNvPr id="9276" name="Text Box 75"/>
            <p:cNvSpPr txBox="1">
              <a:spLocks noChangeArrowheads="1"/>
            </p:cNvSpPr>
            <p:nvPr/>
          </p:nvSpPr>
          <p:spPr bwMode="auto">
            <a:xfrm>
              <a:off x="1080" y="3085"/>
              <a:ext cx="748" cy="230"/>
            </a:xfrm>
            <a:prstGeom prst="rect">
              <a:avLst/>
            </a:prstGeom>
            <a:noFill/>
            <a:ln w="9525">
              <a:noFill/>
              <a:miter lim="800000"/>
              <a:headEnd/>
              <a:tailEnd/>
            </a:ln>
          </p:spPr>
          <p:txBody>
            <a:bodyPr lIns="0" tIns="0" rIns="0" bIns="0">
              <a:spAutoFit/>
            </a:bodyPr>
            <a:lstStyle/>
            <a:p>
              <a:pPr algn="ctr"/>
              <a:r>
                <a:rPr lang="en-US" altLang="zh-CN" sz="1200" b="1">
                  <a:solidFill>
                    <a:srgbClr val="010195"/>
                  </a:solidFill>
                  <a:latin typeface="Times New Roman" pitchFamily="18" charset="0"/>
                  <a:ea typeface="ＭＳ Ｐゴシック" pitchFamily="34" charset="-128"/>
                </a:rPr>
                <a:t>Photon collimator for pol. upgrade</a:t>
              </a:r>
            </a:p>
          </p:txBody>
        </p:sp>
        <p:sp>
          <p:nvSpPr>
            <p:cNvPr id="9277" name="Line 76"/>
            <p:cNvSpPr>
              <a:spLocks noChangeShapeType="1"/>
            </p:cNvSpPr>
            <p:nvPr/>
          </p:nvSpPr>
          <p:spPr bwMode="auto">
            <a:xfrm>
              <a:off x="1501" y="3255"/>
              <a:ext cx="93" cy="86"/>
            </a:xfrm>
            <a:prstGeom prst="line">
              <a:avLst/>
            </a:prstGeom>
            <a:noFill/>
            <a:ln w="38100">
              <a:solidFill>
                <a:srgbClr val="996633"/>
              </a:solidFill>
              <a:round/>
              <a:headEnd/>
              <a:tailEnd type="triangle" w="med" len="med"/>
            </a:ln>
          </p:spPr>
          <p:txBody>
            <a:bodyPr/>
            <a:lstStyle/>
            <a:p>
              <a:endParaRPr lang="en-US"/>
            </a:p>
          </p:txBody>
        </p:sp>
        <p:sp>
          <p:nvSpPr>
            <p:cNvPr id="9278" name="Text Box 77"/>
            <p:cNvSpPr txBox="1">
              <a:spLocks noChangeArrowheads="1"/>
            </p:cNvSpPr>
            <p:nvPr/>
          </p:nvSpPr>
          <p:spPr bwMode="auto">
            <a:xfrm>
              <a:off x="1968" y="2998"/>
              <a:ext cx="741" cy="192"/>
            </a:xfrm>
            <a:prstGeom prst="rect">
              <a:avLst/>
            </a:prstGeom>
            <a:noFill/>
            <a:ln w="9525">
              <a:noFill/>
              <a:miter lim="800000"/>
              <a:headEnd/>
              <a:tailEnd/>
            </a:ln>
          </p:spPr>
          <p:txBody>
            <a:bodyPr lIns="0" tIns="0" rIns="0" bIns="0">
              <a:spAutoFit/>
            </a:bodyPr>
            <a:lstStyle/>
            <a:p>
              <a:pPr algn="ctr"/>
              <a:r>
                <a:rPr lang="en-US" altLang="zh-CN" sz="1000" b="1">
                  <a:solidFill>
                    <a:schemeClr val="accent1"/>
                  </a:solidFill>
                  <a:latin typeface="Times New Roman" pitchFamily="18" charset="0"/>
                  <a:ea typeface="ＭＳ Ｐゴシック" pitchFamily="34" charset="-128"/>
                </a:rPr>
                <a:t>Optical Matching Device for e+ capture</a:t>
              </a:r>
            </a:p>
          </p:txBody>
        </p:sp>
        <p:sp>
          <p:nvSpPr>
            <p:cNvPr id="9279" name="Line 78"/>
            <p:cNvSpPr>
              <a:spLocks noChangeShapeType="1"/>
            </p:cNvSpPr>
            <p:nvPr/>
          </p:nvSpPr>
          <p:spPr bwMode="auto">
            <a:xfrm flipH="1">
              <a:off x="1968" y="3170"/>
              <a:ext cx="94" cy="171"/>
            </a:xfrm>
            <a:prstGeom prst="line">
              <a:avLst/>
            </a:prstGeom>
            <a:noFill/>
            <a:ln w="38100">
              <a:solidFill>
                <a:srgbClr val="996633"/>
              </a:solidFill>
              <a:round/>
              <a:headEnd/>
              <a:tailEnd type="triangle" w="med" len="med"/>
            </a:ln>
          </p:spPr>
          <p:txBody>
            <a:bodyPr/>
            <a:lstStyle/>
            <a:p>
              <a:endParaRPr lang="en-US"/>
            </a:p>
          </p:txBody>
        </p:sp>
        <p:sp>
          <p:nvSpPr>
            <p:cNvPr id="9280" name="Text Box 79"/>
            <p:cNvSpPr txBox="1">
              <a:spLocks noChangeArrowheads="1"/>
            </p:cNvSpPr>
            <p:nvPr/>
          </p:nvSpPr>
          <p:spPr bwMode="auto">
            <a:xfrm>
              <a:off x="144" y="3512"/>
              <a:ext cx="889" cy="230"/>
            </a:xfrm>
            <a:prstGeom prst="rect">
              <a:avLst/>
            </a:prstGeom>
            <a:noFill/>
            <a:ln w="9525">
              <a:noFill/>
              <a:miter lim="800000"/>
              <a:headEnd/>
              <a:tailEnd/>
            </a:ln>
          </p:spPr>
          <p:txBody>
            <a:bodyPr lIns="0" tIns="0" rIns="0" bIns="0">
              <a:spAutoFit/>
            </a:bodyPr>
            <a:lstStyle/>
            <a:p>
              <a:pPr algn="ctr"/>
              <a:r>
                <a:rPr lang="en-US" altLang="zh-CN" sz="1200" b="1">
                  <a:solidFill>
                    <a:srgbClr val="010195"/>
                  </a:solidFill>
                  <a:latin typeface="Times New Roman" pitchFamily="18" charset="0"/>
                  <a:ea typeface="ＭＳ Ｐゴシック" pitchFamily="34" charset="-128"/>
                </a:rPr>
                <a:t>Main e- beam from electron main linac</a:t>
              </a:r>
            </a:p>
          </p:txBody>
        </p:sp>
        <p:sp>
          <p:nvSpPr>
            <p:cNvPr id="9281" name="Text Box 80"/>
            <p:cNvSpPr txBox="1">
              <a:spLocks noChangeArrowheads="1"/>
            </p:cNvSpPr>
            <p:nvPr/>
          </p:nvSpPr>
          <p:spPr bwMode="auto">
            <a:xfrm>
              <a:off x="1051" y="3098"/>
              <a:ext cx="116" cy="154"/>
            </a:xfrm>
            <a:prstGeom prst="rect">
              <a:avLst/>
            </a:prstGeom>
            <a:noFill/>
            <a:ln w="9525">
              <a:noFill/>
              <a:miter lim="800000"/>
              <a:headEnd/>
              <a:tailEnd/>
            </a:ln>
          </p:spPr>
          <p:txBody>
            <a:bodyPr wrap="none">
              <a:spAutoFit/>
            </a:bodyPr>
            <a:lstStyle/>
            <a:p>
              <a:endParaRPr lang="en-US" altLang="zh-CN" sz="1000" b="1">
                <a:ea typeface="ＭＳ Ｐゴシック" pitchFamily="34" charset="-128"/>
              </a:endParaRPr>
            </a:p>
          </p:txBody>
        </p:sp>
        <p:sp>
          <p:nvSpPr>
            <p:cNvPr id="9282" name="Text Box 81"/>
            <p:cNvSpPr txBox="1">
              <a:spLocks noChangeArrowheads="1"/>
            </p:cNvSpPr>
            <p:nvPr/>
          </p:nvSpPr>
          <p:spPr bwMode="auto">
            <a:xfrm>
              <a:off x="1501" y="2784"/>
              <a:ext cx="655" cy="230"/>
            </a:xfrm>
            <a:prstGeom prst="rect">
              <a:avLst/>
            </a:prstGeom>
            <a:noFill/>
            <a:ln w="9525">
              <a:noFill/>
              <a:miter lim="800000"/>
              <a:headEnd/>
              <a:tailEnd/>
            </a:ln>
          </p:spPr>
          <p:txBody>
            <a:bodyPr lIns="0" tIns="0" rIns="0" bIns="0">
              <a:spAutoFit/>
            </a:bodyPr>
            <a:lstStyle/>
            <a:p>
              <a:pPr algn="ctr"/>
              <a:r>
                <a:rPr lang="en-US" altLang="zh-CN" sz="1200" b="1">
                  <a:solidFill>
                    <a:srgbClr val="9A0D02"/>
                  </a:solidFill>
                  <a:latin typeface="Times New Roman" pitchFamily="18" charset="0"/>
                  <a:ea typeface="ＭＳ Ｐゴシック" pitchFamily="34" charset="-128"/>
                </a:rPr>
                <a:t>Target for e+ production</a:t>
              </a:r>
            </a:p>
          </p:txBody>
        </p:sp>
        <p:sp>
          <p:nvSpPr>
            <p:cNvPr id="9283" name="Line 82"/>
            <p:cNvSpPr>
              <a:spLocks noChangeShapeType="1"/>
            </p:cNvSpPr>
            <p:nvPr/>
          </p:nvSpPr>
          <p:spPr bwMode="auto">
            <a:xfrm flipH="1">
              <a:off x="1875" y="2998"/>
              <a:ext cx="0" cy="214"/>
            </a:xfrm>
            <a:prstGeom prst="line">
              <a:avLst/>
            </a:prstGeom>
            <a:noFill/>
            <a:ln w="38100">
              <a:solidFill>
                <a:srgbClr val="996633"/>
              </a:solidFill>
              <a:round/>
              <a:headEnd/>
              <a:tailEnd type="triangle" w="med" len="med"/>
            </a:ln>
          </p:spPr>
          <p:txBody>
            <a:bodyPr/>
            <a:lstStyle/>
            <a:p>
              <a:endParaRPr lang="en-US"/>
            </a:p>
          </p:txBody>
        </p:sp>
        <p:sp>
          <p:nvSpPr>
            <p:cNvPr id="9284" name="Text Box 83"/>
            <p:cNvSpPr txBox="1">
              <a:spLocks noChangeArrowheads="1"/>
            </p:cNvSpPr>
            <p:nvPr/>
          </p:nvSpPr>
          <p:spPr bwMode="auto">
            <a:xfrm>
              <a:off x="1914" y="3598"/>
              <a:ext cx="577" cy="288"/>
            </a:xfrm>
            <a:prstGeom prst="rect">
              <a:avLst/>
            </a:prstGeom>
            <a:noFill/>
            <a:ln w="9525">
              <a:noFill/>
              <a:miter lim="800000"/>
              <a:headEnd/>
              <a:tailEnd/>
            </a:ln>
          </p:spPr>
          <p:txBody>
            <a:bodyPr wrap="none">
              <a:spAutoFit/>
            </a:bodyPr>
            <a:lstStyle/>
            <a:p>
              <a:pPr algn="ctr"/>
              <a:r>
                <a:rPr lang="en-US" altLang="zh-CN" sz="1200" b="1">
                  <a:solidFill>
                    <a:schemeClr val="accent1"/>
                  </a:solidFill>
                  <a:latin typeface="Times New Roman" pitchFamily="18" charset="0"/>
                  <a:ea typeface="ＭＳ Ｐゴシック" pitchFamily="34" charset="-128"/>
                </a:rPr>
                <a:t>PTAPA</a:t>
              </a:r>
            </a:p>
            <a:p>
              <a:pPr algn="ctr"/>
              <a:r>
                <a:rPr lang="en-US" altLang="zh-CN" sz="1200" b="1">
                  <a:solidFill>
                    <a:schemeClr val="accent1"/>
                  </a:solidFill>
                  <a:latin typeface="Times New Roman" pitchFamily="18" charset="0"/>
                  <a:ea typeface="ＭＳ Ｐゴシック" pitchFamily="34" charset="-128"/>
                </a:rPr>
                <a:t>(~125MeV)</a:t>
              </a:r>
            </a:p>
          </p:txBody>
        </p:sp>
        <p:sp>
          <p:nvSpPr>
            <p:cNvPr id="9285" name="Line 84"/>
            <p:cNvSpPr>
              <a:spLocks noChangeShapeType="1"/>
            </p:cNvSpPr>
            <p:nvPr/>
          </p:nvSpPr>
          <p:spPr bwMode="auto">
            <a:xfrm flipH="1" flipV="1">
              <a:off x="2109" y="3512"/>
              <a:ext cx="68" cy="128"/>
            </a:xfrm>
            <a:prstGeom prst="line">
              <a:avLst/>
            </a:prstGeom>
            <a:noFill/>
            <a:ln w="38100">
              <a:solidFill>
                <a:srgbClr val="996633"/>
              </a:solidFill>
              <a:round/>
              <a:headEnd/>
              <a:tailEnd type="triangle" w="med" len="med"/>
            </a:ln>
          </p:spPr>
          <p:txBody>
            <a:bodyPr/>
            <a:lstStyle/>
            <a:p>
              <a:endParaRPr lang="en-US"/>
            </a:p>
          </p:txBody>
        </p:sp>
        <p:sp>
          <p:nvSpPr>
            <p:cNvPr id="9286" name="Text Box 85"/>
            <p:cNvSpPr txBox="1">
              <a:spLocks noChangeArrowheads="1"/>
            </p:cNvSpPr>
            <p:nvPr/>
          </p:nvSpPr>
          <p:spPr bwMode="auto">
            <a:xfrm>
              <a:off x="3090" y="3041"/>
              <a:ext cx="609" cy="230"/>
            </a:xfrm>
            <a:prstGeom prst="rect">
              <a:avLst/>
            </a:prstGeom>
            <a:noFill/>
            <a:ln w="9525">
              <a:noFill/>
              <a:miter lim="800000"/>
              <a:headEnd/>
              <a:tailEnd/>
            </a:ln>
          </p:spPr>
          <p:txBody>
            <a:bodyPr lIns="0" tIns="0" rIns="0" bIns="0">
              <a:spAutoFit/>
            </a:bodyPr>
            <a:lstStyle/>
            <a:p>
              <a:pPr algn="ctr"/>
              <a:r>
                <a:rPr lang="en-US" altLang="zh-CN" sz="1200" b="1">
                  <a:solidFill>
                    <a:srgbClr val="9A0D02"/>
                  </a:solidFill>
                  <a:latin typeface="Times New Roman" pitchFamily="18" charset="0"/>
                  <a:ea typeface="ＭＳ Ｐゴシック" pitchFamily="34" charset="-128"/>
                </a:rPr>
                <a:t>PPA</a:t>
              </a:r>
            </a:p>
            <a:p>
              <a:pPr algn="ctr"/>
              <a:r>
                <a:rPr lang="en-US" altLang="zh-CN" sz="1200" b="1">
                  <a:solidFill>
                    <a:srgbClr val="9A0D02"/>
                  </a:solidFill>
                  <a:latin typeface="Times New Roman" pitchFamily="18" charset="0"/>
                  <a:ea typeface="ＭＳ Ｐゴシック" pitchFamily="34" charset="-128"/>
                </a:rPr>
                <a:t>(125-400MeV)</a:t>
              </a:r>
            </a:p>
          </p:txBody>
        </p:sp>
        <p:sp>
          <p:nvSpPr>
            <p:cNvPr id="9287" name="Line 86"/>
            <p:cNvSpPr>
              <a:spLocks noChangeShapeType="1"/>
            </p:cNvSpPr>
            <p:nvPr/>
          </p:nvSpPr>
          <p:spPr bwMode="auto">
            <a:xfrm>
              <a:off x="3364" y="3260"/>
              <a:ext cx="6" cy="118"/>
            </a:xfrm>
            <a:prstGeom prst="line">
              <a:avLst/>
            </a:prstGeom>
            <a:noFill/>
            <a:ln w="38100">
              <a:solidFill>
                <a:srgbClr val="996633"/>
              </a:solidFill>
              <a:round/>
              <a:headEnd/>
              <a:tailEnd type="triangle" w="med" len="med"/>
            </a:ln>
          </p:spPr>
          <p:txBody>
            <a:bodyPr/>
            <a:lstStyle/>
            <a:p>
              <a:endParaRPr lang="en-US"/>
            </a:p>
          </p:txBody>
        </p:sp>
        <p:sp>
          <p:nvSpPr>
            <p:cNvPr id="9288" name="Text Box 87"/>
            <p:cNvSpPr txBox="1">
              <a:spLocks noChangeArrowheads="1"/>
            </p:cNvSpPr>
            <p:nvPr/>
          </p:nvSpPr>
          <p:spPr bwMode="auto">
            <a:xfrm>
              <a:off x="3793" y="2998"/>
              <a:ext cx="795" cy="288"/>
            </a:xfrm>
            <a:prstGeom prst="rect">
              <a:avLst/>
            </a:prstGeom>
            <a:noFill/>
            <a:ln w="9525">
              <a:noFill/>
              <a:miter lim="800000"/>
              <a:headEnd/>
              <a:tailEnd/>
            </a:ln>
          </p:spPr>
          <p:txBody>
            <a:bodyPr>
              <a:spAutoFit/>
            </a:bodyPr>
            <a:lstStyle/>
            <a:p>
              <a:pPr algn="ctr"/>
              <a:r>
                <a:rPr lang="en-US" altLang="zh-CN" sz="1200" b="1">
                  <a:solidFill>
                    <a:srgbClr val="9A0D02"/>
                  </a:solidFill>
                  <a:latin typeface="Times New Roman" pitchFamily="18" charset="0"/>
                  <a:ea typeface="ＭＳ Ｐゴシック" pitchFamily="34" charset="-128"/>
                </a:rPr>
                <a:t>PBSTR 400MeV-5GeV</a:t>
              </a:r>
            </a:p>
          </p:txBody>
        </p:sp>
        <p:sp>
          <p:nvSpPr>
            <p:cNvPr id="9289" name="Line 88"/>
            <p:cNvSpPr>
              <a:spLocks noChangeShapeType="1"/>
            </p:cNvSpPr>
            <p:nvPr/>
          </p:nvSpPr>
          <p:spPr bwMode="auto">
            <a:xfrm flipH="1">
              <a:off x="4060" y="3228"/>
              <a:ext cx="146" cy="96"/>
            </a:xfrm>
            <a:prstGeom prst="line">
              <a:avLst/>
            </a:prstGeom>
            <a:noFill/>
            <a:ln w="38100">
              <a:solidFill>
                <a:srgbClr val="996633"/>
              </a:solidFill>
              <a:round/>
              <a:headEnd/>
              <a:tailEnd type="triangle" w="med" len="med"/>
            </a:ln>
          </p:spPr>
          <p:txBody>
            <a:bodyPr/>
            <a:lstStyle/>
            <a:p>
              <a:endParaRPr lang="en-US"/>
            </a:p>
          </p:txBody>
        </p:sp>
        <p:sp>
          <p:nvSpPr>
            <p:cNvPr id="9290" name="Text Box 89"/>
            <p:cNvSpPr txBox="1">
              <a:spLocks noChangeArrowheads="1"/>
            </p:cNvSpPr>
            <p:nvPr/>
          </p:nvSpPr>
          <p:spPr bwMode="auto">
            <a:xfrm>
              <a:off x="2740" y="3550"/>
              <a:ext cx="422" cy="173"/>
            </a:xfrm>
            <a:prstGeom prst="rect">
              <a:avLst/>
            </a:prstGeom>
            <a:noFill/>
            <a:ln w="9525">
              <a:noFill/>
              <a:miter lim="800000"/>
              <a:headEnd/>
              <a:tailEnd/>
            </a:ln>
          </p:spPr>
          <p:txBody>
            <a:bodyPr wrap="none">
              <a:spAutoFit/>
            </a:bodyPr>
            <a:lstStyle/>
            <a:p>
              <a:r>
                <a:rPr lang="en-US" altLang="zh-CN" sz="1200" b="1">
                  <a:solidFill>
                    <a:srgbClr val="9A0D02"/>
                  </a:solidFill>
                  <a:latin typeface="Symbol" pitchFamily="18" charset="2"/>
                  <a:ea typeface="ＭＳ Ｐゴシック" pitchFamily="34" charset="-128"/>
                </a:rPr>
                <a:t>g</a:t>
              </a:r>
              <a:r>
                <a:rPr lang="en-US" altLang="zh-CN" sz="1200" b="1">
                  <a:solidFill>
                    <a:srgbClr val="9A0D02"/>
                  </a:solidFill>
                  <a:ea typeface="ＭＳ Ｐゴシック" pitchFamily="34" charset="-128"/>
                </a:rPr>
                <a:t> </a:t>
              </a:r>
              <a:r>
                <a:rPr lang="en-US" altLang="zh-CN" sz="1200" b="1">
                  <a:solidFill>
                    <a:srgbClr val="9A0D02"/>
                  </a:solidFill>
                  <a:latin typeface="Times New Roman" pitchFamily="18" charset="0"/>
                  <a:ea typeface="ＭＳ Ｐゴシック" pitchFamily="34" charset="-128"/>
                </a:rPr>
                <a:t>dump</a:t>
              </a:r>
            </a:p>
          </p:txBody>
        </p:sp>
        <p:sp>
          <p:nvSpPr>
            <p:cNvPr id="9291" name="Line 90"/>
            <p:cNvSpPr>
              <a:spLocks noChangeShapeType="1"/>
            </p:cNvSpPr>
            <p:nvPr/>
          </p:nvSpPr>
          <p:spPr bwMode="auto">
            <a:xfrm flipH="1" flipV="1">
              <a:off x="2762" y="3522"/>
              <a:ext cx="70" cy="64"/>
            </a:xfrm>
            <a:prstGeom prst="line">
              <a:avLst/>
            </a:prstGeom>
            <a:noFill/>
            <a:ln w="28575">
              <a:solidFill>
                <a:srgbClr val="996633"/>
              </a:solidFill>
              <a:round/>
              <a:headEnd/>
              <a:tailEnd type="triangle" w="med" len="med"/>
            </a:ln>
          </p:spPr>
          <p:txBody>
            <a:bodyPr/>
            <a:lstStyle/>
            <a:p>
              <a:endParaRPr lang="en-US"/>
            </a:p>
          </p:txBody>
        </p:sp>
        <p:sp>
          <p:nvSpPr>
            <p:cNvPr id="9292" name="Text Box 91"/>
            <p:cNvSpPr txBox="1">
              <a:spLocks noChangeArrowheads="1"/>
            </p:cNvSpPr>
            <p:nvPr/>
          </p:nvSpPr>
          <p:spPr bwMode="auto">
            <a:xfrm>
              <a:off x="2548" y="3652"/>
              <a:ext cx="454" cy="173"/>
            </a:xfrm>
            <a:prstGeom prst="rect">
              <a:avLst/>
            </a:prstGeom>
            <a:noFill/>
            <a:ln w="9525">
              <a:noFill/>
              <a:miter lim="800000"/>
              <a:headEnd/>
              <a:tailEnd/>
            </a:ln>
          </p:spPr>
          <p:txBody>
            <a:bodyPr wrap="none">
              <a:spAutoFit/>
            </a:bodyPr>
            <a:lstStyle/>
            <a:p>
              <a:r>
                <a:rPr lang="en-US" altLang="zh-CN" sz="1200" b="1">
                  <a:solidFill>
                    <a:srgbClr val="9A0D02"/>
                  </a:solidFill>
                  <a:latin typeface="Times New Roman" pitchFamily="18" charset="0"/>
                  <a:ea typeface="ＭＳ Ｐゴシック" pitchFamily="34" charset="-128"/>
                </a:rPr>
                <a:t>e- dump</a:t>
              </a:r>
            </a:p>
          </p:txBody>
        </p:sp>
        <p:sp>
          <p:nvSpPr>
            <p:cNvPr id="9293" name="Line 92"/>
            <p:cNvSpPr>
              <a:spLocks noChangeShapeType="1"/>
            </p:cNvSpPr>
            <p:nvPr/>
          </p:nvSpPr>
          <p:spPr bwMode="auto">
            <a:xfrm flipH="1" flipV="1">
              <a:off x="2627" y="3613"/>
              <a:ext cx="29" cy="81"/>
            </a:xfrm>
            <a:prstGeom prst="line">
              <a:avLst/>
            </a:prstGeom>
            <a:noFill/>
            <a:ln w="28575">
              <a:solidFill>
                <a:srgbClr val="996633"/>
              </a:solidFill>
              <a:round/>
              <a:headEnd/>
              <a:tailEnd type="triangle" w="med" len="med"/>
            </a:ln>
          </p:spPr>
          <p:txBody>
            <a:bodyPr/>
            <a:lstStyle/>
            <a:p>
              <a:endParaRPr lang="en-US"/>
            </a:p>
          </p:txBody>
        </p:sp>
        <p:sp>
          <p:nvSpPr>
            <p:cNvPr id="9294" name="Text Box 93"/>
            <p:cNvSpPr txBox="1">
              <a:spLocks noChangeArrowheads="1"/>
            </p:cNvSpPr>
            <p:nvPr/>
          </p:nvSpPr>
          <p:spPr bwMode="auto">
            <a:xfrm>
              <a:off x="4728" y="3128"/>
              <a:ext cx="631" cy="154"/>
            </a:xfrm>
            <a:prstGeom prst="rect">
              <a:avLst/>
            </a:prstGeom>
            <a:noFill/>
            <a:ln w="9525">
              <a:noFill/>
              <a:miter lim="800000"/>
              <a:headEnd/>
              <a:tailEnd/>
            </a:ln>
          </p:spPr>
          <p:txBody>
            <a:bodyPr wrap="none">
              <a:spAutoFit/>
            </a:bodyPr>
            <a:lstStyle/>
            <a:p>
              <a:r>
                <a:rPr lang="en-US" altLang="zh-CN" sz="1000" b="1">
                  <a:ea typeface="ＭＳ Ｐゴシック" pitchFamily="34" charset="-128"/>
                </a:rPr>
                <a:t>Damping ring</a:t>
              </a:r>
            </a:p>
          </p:txBody>
        </p:sp>
        <p:sp>
          <p:nvSpPr>
            <p:cNvPr id="9295" name="Text Box 95"/>
            <p:cNvSpPr txBox="1">
              <a:spLocks noChangeArrowheads="1"/>
            </p:cNvSpPr>
            <p:nvPr/>
          </p:nvSpPr>
          <p:spPr bwMode="auto">
            <a:xfrm>
              <a:off x="284" y="2871"/>
              <a:ext cx="983" cy="230"/>
            </a:xfrm>
            <a:prstGeom prst="rect">
              <a:avLst/>
            </a:prstGeom>
            <a:noFill/>
            <a:ln w="9525">
              <a:noFill/>
              <a:miter lim="800000"/>
              <a:headEnd/>
              <a:tailEnd/>
            </a:ln>
          </p:spPr>
          <p:txBody>
            <a:bodyPr lIns="0" tIns="0" rIns="0" bIns="0">
              <a:spAutoFit/>
            </a:bodyPr>
            <a:lstStyle/>
            <a:p>
              <a:r>
                <a:rPr lang="en-US" altLang="zh-CN" sz="1200" b="1">
                  <a:solidFill>
                    <a:schemeClr val="folHlink"/>
                  </a:solidFill>
                  <a:latin typeface="Times New Roman" pitchFamily="18" charset="0"/>
                  <a:ea typeface="ＭＳ Ｐゴシック" pitchFamily="34" charset="-128"/>
                </a:rPr>
                <a:t>147 m helical undulator for photon production</a:t>
              </a:r>
            </a:p>
          </p:txBody>
        </p:sp>
        <p:sp>
          <p:nvSpPr>
            <p:cNvPr id="9296" name="Text Box 97"/>
            <p:cNvSpPr txBox="1">
              <a:spLocks noChangeArrowheads="1"/>
            </p:cNvSpPr>
            <p:nvPr/>
          </p:nvSpPr>
          <p:spPr bwMode="auto">
            <a:xfrm>
              <a:off x="1360" y="3341"/>
              <a:ext cx="175" cy="231"/>
            </a:xfrm>
            <a:prstGeom prst="rect">
              <a:avLst/>
            </a:prstGeom>
            <a:noFill/>
            <a:ln w="9525">
              <a:noFill/>
              <a:miter lim="800000"/>
              <a:headEnd/>
              <a:tailEnd/>
            </a:ln>
          </p:spPr>
          <p:txBody>
            <a:bodyPr wrap="none">
              <a:spAutoFit/>
            </a:bodyPr>
            <a:lstStyle/>
            <a:p>
              <a:r>
                <a:rPr lang="en-US" altLang="zh-CN" b="1">
                  <a:solidFill>
                    <a:srgbClr val="FF6600"/>
                  </a:solidFill>
                  <a:latin typeface="Symbol" pitchFamily="18" charset="2"/>
                  <a:ea typeface="ＭＳ Ｐゴシック" pitchFamily="34" charset="-128"/>
                </a:rPr>
                <a:t>g</a:t>
              </a:r>
            </a:p>
          </p:txBody>
        </p:sp>
        <p:sp>
          <p:nvSpPr>
            <p:cNvPr id="9297" name="Text Box 83"/>
            <p:cNvSpPr txBox="1">
              <a:spLocks noChangeArrowheads="1"/>
            </p:cNvSpPr>
            <p:nvPr/>
          </p:nvSpPr>
          <p:spPr bwMode="auto">
            <a:xfrm>
              <a:off x="2555" y="3128"/>
              <a:ext cx="372" cy="173"/>
            </a:xfrm>
            <a:prstGeom prst="rect">
              <a:avLst/>
            </a:prstGeom>
            <a:noFill/>
            <a:ln w="9525">
              <a:noFill/>
              <a:miter lim="800000"/>
              <a:headEnd/>
              <a:tailEnd/>
            </a:ln>
          </p:spPr>
          <p:txBody>
            <a:bodyPr wrap="none">
              <a:spAutoFit/>
            </a:bodyPr>
            <a:lstStyle/>
            <a:p>
              <a:pPr algn="ctr"/>
              <a:r>
                <a:rPr lang="en-US" altLang="zh-CN" sz="1200" b="1">
                  <a:solidFill>
                    <a:srgbClr val="FF3399"/>
                  </a:solidFill>
                  <a:latin typeface="Times New Roman" pitchFamily="18" charset="0"/>
                  <a:ea typeface="ＭＳ Ｐゴシック" pitchFamily="34" charset="-128"/>
                </a:rPr>
                <a:t>PCAP</a:t>
              </a:r>
            </a:p>
          </p:txBody>
        </p:sp>
        <p:sp>
          <p:nvSpPr>
            <p:cNvPr id="9298" name="Line 96"/>
            <p:cNvSpPr>
              <a:spLocks noChangeShapeType="1"/>
            </p:cNvSpPr>
            <p:nvPr/>
          </p:nvSpPr>
          <p:spPr bwMode="auto">
            <a:xfrm flipV="1">
              <a:off x="4682" y="3384"/>
              <a:ext cx="187" cy="85"/>
            </a:xfrm>
            <a:prstGeom prst="line">
              <a:avLst/>
            </a:prstGeom>
            <a:noFill/>
            <a:ln w="9525">
              <a:solidFill>
                <a:srgbClr val="FF3399"/>
              </a:solidFill>
              <a:round/>
              <a:headEnd/>
              <a:tailEnd/>
            </a:ln>
          </p:spPr>
          <p:txBody>
            <a:bodyPr/>
            <a:lstStyle/>
            <a:p>
              <a:endParaRPr lang="en-US"/>
            </a:p>
          </p:txBody>
        </p:sp>
        <p:sp>
          <p:nvSpPr>
            <p:cNvPr id="9299" name="Line 90"/>
            <p:cNvSpPr>
              <a:spLocks noChangeShapeType="1"/>
            </p:cNvSpPr>
            <p:nvPr/>
          </p:nvSpPr>
          <p:spPr bwMode="auto">
            <a:xfrm flipH="1" flipV="1">
              <a:off x="4728" y="3469"/>
              <a:ext cx="71" cy="65"/>
            </a:xfrm>
            <a:prstGeom prst="line">
              <a:avLst/>
            </a:prstGeom>
            <a:noFill/>
            <a:ln w="38100">
              <a:solidFill>
                <a:srgbClr val="996633"/>
              </a:solidFill>
              <a:round/>
              <a:headEnd/>
              <a:tailEnd type="triangle" w="med" len="med"/>
            </a:ln>
          </p:spPr>
          <p:txBody>
            <a:bodyPr/>
            <a:lstStyle/>
            <a:p>
              <a:endParaRPr lang="en-US"/>
            </a:p>
          </p:txBody>
        </p:sp>
        <p:sp>
          <p:nvSpPr>
            <p:cNvPr id="9300" name="Text Box 83"/>
            <p:cNvSpPr txBox="1">
              <a:spLocks noChangeArrowheads="1"/>
            </p:cNvSpPr>
            <p:nvPr/>
          </p:nvSpPr>
          <p:spPr bwMode="auto">
            <a:xfrm>
              <a:off x="4401" y="3555"/>
              <a:ext cx="1263" cy="288"/>
            </a:xfrm>
            <a:prstGeom prst="rect">
              <a:avLst/>
            </a:prstGeom>
            <a:noFill/>
            <a:ln w="9525">
              <a:noFill/>
              <a:miter lim="800000"/>
              <a:headEnd/>
              <a:tailEnd/>
            </a:ln>
          </p:spPr>
          <p:txBody>
            <a:bodyPr>
              <a:spAutoFit/>
            </a:bodyPr>
            <a:lstStyle/>
            <a:p>
              <a:pPr algn="ctr"/>
              <a:r>
                <a:rPr lang="en-US" altLang="zh-CN" sz="1200" b="1">
                  <a:solidFill>
                    <a:srgbClr val="9A0D02"/>
                  </a:solidFill>
                  <a:latin typeface="Times New Roman" pitchFamily="18" charset="0"/>
                  <a:ea typeface="ＭＳ Ｐゴシック" pitchFamily="34" charset="-128"/>
                </a:rPr>
                <a:t>PLTR: Energy compression and spin rotation</a:t>
              </a:r>
            </a:p>
          </p:txBody>
        </p:sp>
        <p:sp>
          <p:nvSpPr>
            <p:cNvPr id="9301" name="Line 85"/>
            <p:cNvSpPr>
              <a:spLocks noChangeShapeType="1"/>
            </p:cNvSpPr>
            <p:nvPr/>
          </p:nvSpPr>
          <p:spPr bwMode="auto">
            <a:xfrm>
              <a:off x="752" y="3084"/>
              <a:ext cx="47" cy="257"/>
            </a:xfrm>
            <a:prstGeom prst="line">
              <a:avLst/>
            </a:prstGeom>
            <a:noFill/>
            <a:ln w="38100">
              <a:solidFill>
                <a:srgbClr val="996633"/>
              </a:solidFill>
              <a:round/>
              <a:headEnd/>
              <a:tailEnd type="triangle" w="med" len="med"/>
            </a:ln>
            <a:effectLst/>
          </p:spPr>
          <p:txBody>
            <a:bodyPr/>
            <a:lstStyle/>
            <a:p>
              <a:endParaRPr lang="en-US"/>
            </a:p>
          </p:txBody>
        </p:sp>
        <p:sp>
          <p:nvSpPr>
            <p:cNvPr id="9302" name="Line 86"/>
            <p:cNvSpPr>
              <a:spLocks noChangeShapeType="1"/>
            </p:cNvSpPr>
            <p:nvPr/>
          </p:nvSpPr>
          <p:spPr bwMode="auto">
            <a:xfrm>
              <a:off x="1828" y="3898"/>
              <a:ext cx="1170" cy="0"/>
            </a:xfrm>
            <a:prstGeom prst="line">
              <a:avLst/>
            </a:prstGeom>
            <a:noFill/>
            <a:ln w="28575">
              <a:solidFill>
                <a:srgbClr val="0202DC"/>
              </a:solidFill>
              <a:round/>
              <a:headEnd/>
              <a:tailEnd type="triangle" w="med" len="med"/>
            </a:ln>
            <a:effectLst/>
          </p:spPr>
          <p:txBody>
            <a:bodyPr/>
            <a:lstStyle/>
            <a:p>
              <a:endParaRPr lang="en-US"/>
            </a:p>
          </p:txBody>
        </p:sp>
        <p:sp>
          <p:nvSpPr>
            <p:cNvPr id="9303" name="Text Box 79"/>
            <p:cNvSpPr txBox="1">
              <a:spLocks noChangeArrowheads="1"/>
            </p:cNvSpPr>
            <p:nvPr/>
          </p:nvSpPr>
          <p:spPr bwMode="auto">
            <a:xfrm>
              <a:off x="2784" y="3744"/>
              <a:ext cx="906" cy="173"/>
            </a:xfrm>
            <a:prstGeom prst="rect">
              <a:avLst/>
            </a:prstGeom>
            <a:noFill/>
            <a:ln w="9525">
              <a:noFill/>
              <a:miter lim="800000"/>
              <a:headEnd/>
              <a:tailEnd/>
            </a:ln>
          </p:spPr>
          <p:txBody>
            <a:bodyPr wrap="none">
              <a:spAutoFit/>
            </a:bodyPr>
            <a:lstStyle/>
            <a:p>
              <a:r>
                <a:rPr lang="en-US" altLang="zh-CN" sz="1200" b="1">
                  <a:solidFill>
                    <a:srgbClr val="010195"/>
                  </a:solidFill>
                  <a:latin typeface="Times New Roman" pitchFamily="18" charset="0"/>
                  <a:ea typeface="ＭＳ Ｐゴシック" pitchFamily="34" charset="-128"/>
                </a:rPr>
                <a:t>Main e- beam to IP</a:t>
              </a:r>
            </a:p>
          </p:txBody>
        </p:sp>
        <p:sp>
          <p:nvSpPr>
            <p:cNvPr id="9307" name="Line 91"/>
            <p:cNvSpPr>
              <a:spLocks noChangeShapeType="1"/>
            </p:cNvSpPr>
            <p:nvPr/>
          </p:nvSpPr>
          <p:spPr bwMode="auto">
            <a:xfrm>
              <a:off x="1248" y="3456"/>
              <a:ext cx="672" cy="624"/>
            </a:xfrm>
            <a:prstGeom prst="line">
              <a:avLst/>
            </a:prstGeom>
            <a:noFill/>
            <a:ln w="28575">
              <a:solidFill>
                <a:schemeClr val="tx2"/>
              </a:solidFill>
              <a:prstDash val="dash"/>
              <a:round/>
              <a:headEnd/>
              <a:tailEnd/>
            </a:ln>
            <a:effectLst/>
          </p:spPr>
          <p:txBody>
            <a:bodyPr/>
            <a:lstStyle/>
            <a:p>
              <a:endParaRPr lang="en-US"/>
            </a:p>
          </p:txBody>
        </p:sp>
        <p:sp>
          <p:nvSpPr>
            <p:cNvPr id="9308" name="Line 92"/>
            <p:cNvSpPr>
              <a:spLocks noChangeShapeType="1"/>
            </p:cNvSpPr>
            <p:nvPr/>
          </p:nvSpPr>
          <p:spPr bwMode="auto">
            <a:xfrm>
              <a:off x="1248" y="3456"/>
              <a:ext cx="576" cy="432"/>
            </a:xfrm>
            <a:prstGeom prst="line">
              <a:avLst/>
            </a:prstGeom>
            <a:noFill/>
            <a:ln w="28575">
              <a:solidFill>
                <a:srgbClr val="4049F6"/>
              </a:solidFill>
              <a:round/>
              <a:headEnd/>
              <a:tailEnd/>
            </a:ln>
            <a:effectLst/>
          </p:spPr>
          <p:txBody>
            <a:bodyPr/>
            <a:lstStyle/>
            <a:p>
              <a:endParaRPr lang="en-US"/>
            </a:p>
          </p:txBody>
        </p:sp>
        <p:sp>
          <p:nvSpPr>
            <p:cNvPr id="9309" name="Line 93"/>
            <p:cNvSpPr>
              <a:spLocks noChangeShapeType="1"/>
            </p:cNvSpPr>
            <p:nvPr/>
          </p:nvSpPr>
          <p:spPr bwMode="auto">
            <a:xfrm>
              <a:off x="1920" y="4080"/>
              <a:ext cx="1104" cy="0"/>
            </a:xfrm>
            <a:prstGeom prst="line">
              <a:avLst/>
            </a:prstGeom>
            <a:noFill/>
            <a:ln w="28575">
              <a:solidFill>
                <a:schemeClr val="hlink"/>
              </a:solidFill>
              <a:prstDash val="dash"/>
              <a:round/>
              <a:headEnd/>
              <a:tailEnd/>
            </a:ln>
            <a:effectLst/>
          </p:spPr>
          <p:txBody>
            <a:bodyPr/>
            <a:lstStyle/>
            <a:p>
              <a:endParaRPr lang="en-US"/>
            </a:p>
          </p:txBody>
        </p:sp>
        <p:sp>
          <p:nvSpPr>
            <p:cNvPr id="9310" name="Text Box 94"/>
            <p:cNvSpPr txBox="1">
              <a:spLocks noChangeArrowheads="1"/>
            </p:cNvSpPr>
            <p:nvPr/>
          </p:nvSpPr>
          <p:spPr bwMode="auto">
            <a:xfrm>
              <a:off x="2870" y="3895"/>
              <a:ext cx="1193" cy="192"/>
            </a:xfrm>
            <a:prstGeom prst="rect">
              <a:avLst/>
            </a:prstGeom>
            <a:noFill/>
            <a:ln w="9525">
              <a:noFill/>
              <a:miter lim="800000"/>
              <a:headEnd/>
              <a:tailEnd/>
            </a:ln>
            <a:effectLst/>
          </p:spPr>
          <p:txBody>
            <a:bodyPr wrap="none">
              <a:spAutoFit/>
            </a:bodyPr>
            <a:lstStyle/>
            <a:p>
              <a:r>
                <a:rPr lang="en-US" sz="1400">
                  <a:solidFill>
                    <a:schemeClr val="hlink"/>
                  </a:solidFill>
                  <a:latin typeface="Times New Roman" pitchFamily="18" charset="0"/>
                </a:rPr>
                <a:t>150 GeV beam to dump</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48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Drive beam energy 150GeV, K=0.9,</a:t>
            </a:r>
            <a:r>
              <a:rPr lang="en-US" smtClean="0">
                <a:latin typeface="SymbolProp BT" pitchFamily="18" charset="2"/>
              </a:rPr>
              <a:t>l</a:t>
            </a:r>
            <a:r>
              <a:rPr lang="en-US" smtClean="0"/>
              <a:t>u=0.9</a:t>
            </a:r>
          </a:p>
        </p:txBody>
      </p:sp>
      <p:sp>
        <p:nvSpPr>
          <p:cNvPr id="7171" name="Rectangle 3"/>
          <p:cNvSpPr>
            <a:spLocks noGrp="1" noChangeArrowheads="1"/>
          </p:cNvSpPr>
          <p:nvPr>
            <p:ph type="body" idx="1"/>
          </p:nvPr>
        </p:nvSpPr>
        <p:spPr>
          <a:xfrm>
            <a:off x="457200" y="5715000"/>
            <a:ext cx="8229600" cy="639763"/>
          </a:xfrm>
        </p:spPr>
        <p:txBody>
          <a:bodyPr/>
          <a:lstStyle/>
          <a:p>
            <a:pPr eaLnBrk="1" hangingPunct="1">
              <a:lnSpc>
                <a:spcPct val="90000"/>
              </a:lnSpc>
              <a:buFont typeface="Wingdings" pitchFamily="2" charset="2"/>
              <a:buNone/>
            </a:pPr>
            <a:r>
              <a:rPr lang="en-US" smtClean="0"/>
              <a:t>For 150GeV drive beam, 60% polarization required a photon collimator with an iris of ~1.6mm in radius.  The corresponding yield is ~2 for 231m long undulator</a:t>
            </a:r>
          </a:p>
        </p:txBody>
      </p:sp>
      <p:pic>
        <p:nvPicPr>
          <p:cNvPr id="7172" name="Picture 4"/>
          <p:cNvPicPr>
            <a:picLocks noChangeAspect="1" noChangeArrowheads="1"/>
          </p:cNvPicPr>
          <p:nvPr/>
        </p:nvPicPr>
        <p:blipFill>
          <a:blip r:embed="rId2" cstate="print"/>
          <a:srcRect/>
          <a:stretch>
            <a:fillRect/>
          </a:stretch>
        </p:blipFill>
        <p:spPr bwMode="auto">
          <a:xfrm>
            <a:off x="838200" y="838200"/>
            <a:ext cx="7239000" cy="487997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Drive beam energy 175GeV, K=0.9,</a:t>
            </a:r>
            <a:r>
              <a:rPr lang="en-US" smtClean="0">
                <a:latin typeface="SymbolProp BT" pitchFamily="18" charset="2"/>
              </a:rPr>
              <a:t>l</a:t>
            </a:r>
            <a:r>
              <a:rPr lang="en-US" smtClean="0"/>
              <a:t>u=0.9</a:t>
            </a:r>
          </a:p>
        </p:txBody>
      </p:sp>
      <p:sp>
        <p:nvSpPr>
          <p:cNvPr id="8195" name="Rectangle 3"/>
          <p:cNvSpPr>
            <a:spLocks noGrp="1" noChangeArrowheads="1"/>
          </p:cNvSpPr>
          <p:nvPr>
            <p:ph type="body" idx="1"/>
          </p:nvPr>
        </p:nvSpPr>
        <p:spPr>
          <a:xfrm>
            <a:off x="457200" y="5791200"/>
            <a:ext cx="8229600" cy="563563"/>
          </a:xfrm>
        </p:spPr>
        <p:txBody>
          <a:bodyPr/>
          <a:lstStyle/>
          <a:p>
            <a:pPr eaLnBrk="1" hangingPunct="1">
              <a:lnSpc>
                <a:spcPct val="90000"/>
              </a:lnSpc>
              <a:buFont typeface="Wingdings" pitchFamily="2" charset="2"/>
              <a:buNone/>
            </a:pPr>
            <a:r>
              <a:rPr lang="en-US" sz="1600" smtClean="0"/>
              <a:t>For 175GeV drive beam, 60% polarization required a photon collimator with an iris of ~1.25mm in radius.  The corresponding yield is ~2.4 for 231m long undulator</a:t>
            </a:r>
          </a:p>
          <a:p>
            <a:pPr eaLnBrk="1" hangingPunct="1">
              <a:lnSpc>
                <a:spcPct val="90000"/>
              </a:lnSpc>
            </a:pPr>
            <a:endParaRPr lang="en-US" sz="1600" smtClean="0"/>
          </a:p>
        </p:txBody>
      </p:sp>
      <p:pic>
        <p:nvPicPr>
          <p:cNvPr id="8196" name="Picture 4"/>
          <p:cNvPicPr>
            <a:picLocks noChangeAspect="1" noChangeArrowheads="1"/>
          </p:cNvPicPr>
          <p:nvPr/>
        </p:nvPicPr>
        <p:blipFill>
          <a:blip r:embed="rId2" cstate="print"/>
          <a:srcRect/>
          <a:stretch>
            <a:fillRect/>
          </a:stretch>
        </p:blipFill>
        <p:spPr bwMode="auto">
          <a:xfrm>
            <a:off x="762000" y="685800"/>
            <a:ext cx="7543800" cy="515937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Drive beam energy 200GeV, K=0.9,</a:t>
            </a:r>
            <a:r>
              <a:rPr lang="en-US" smtClean="0">
                <a:latin typeface="SymbolProp BT" pitchFamily="18" charset="2"/>
              </a:rPr>
              <a:t>l</a:t>
            </a:r>
            <a:r>
              <a:rPr lang="en-US" smtClean="0"/>
              <a:t>u=0.9</a:t>
            </a:r>
          </a:p>
        </p:txBody>
      </p:sp>
      <p:sp>
        <p:nvSpPr>
          <p:cNvPr id="9219" name="Rectangle 3"/>
          <p:cNvSpPr>
            <a:spLocks noGrp="1" noChangeArrowheads="1"/>
          </p:cNvSpPr>
          <p:nvPr>
            <p:ph type="body" idx="1"/>
          </p:nvPr>
        </p:nvSpPr>
        <p:spPr>
          <a:xfrm>
            <a:off x="457200" y="5867400"/>
            <a:ext cx="8229600" cy="487363"/>
          </a:xfrm>
        </p:spPr>
        <p:txBody>
          <a:bodyPr/>
          <a:lstStyle/>
          <a:p>
            <a:pPr eaLnBrk="1" hangingPunct="1">
              <a:lnSpc>
                <a:spcPct val="80000"/>
              </a:lnSpc>
              <a:buFont typeface="Wingdings" pitchFamily="2" charset="2"/>
              <a:buNone/>
            </a:pPr>
            <a:r>
              <a:rPr lang="en-US" sz="1600" smtClean="0"/>
              <a:t>For 200GeV drive beam, 60% polarization required a photon collimator with an iris of ~1.1mm in radius.  The corresponding yield is ~3 for 231m long undulator</a:t>
            </a:r>
          </a:p>
        </p:txBody>
      </p:sp>
      <p:pic>
        <p:nvPicPr>
          <p:cNvPr id="9220" name="Picture 4"/>
          <p:cNvPicPr>
            <a:picLocks noChangeAspect="1" noChangeArrowheads="1"/>
          </p:cNvPicPr>
          <p:nvPr/>
        </p:nvPicPr>
        <p:blipFill>
          <a:blip r:embed="rId2" cstate="print"/>
          <a:srcRect/>
          <a:stretch>
            <a:fillRect/>
          </a:stretch>
        </p:blipFill>
        <p:spPr bwMode="auto">
          <a:xfrm>
            <a:off x="762000" y="823913"/>
            <a:ext cx="7391400" cy="50546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Drive beam energy 225GeV, K=0.9,</a:t>
            </a:r>
            <a:r>
              <a:rPr lang="en-US" smtClean="0">
                <a:latin typeface="SymbolProp BT" pitchFamily="18" charset="2"/>
              </a:rPr>
              <a:t>l</a:t>
            </a:r>
            <a:r>
              <a:rPr lang="en-US" smtClean="0"/>
              <a:t>u=0.9</a:t>
            </a:r>
          </a:p>
        </p:txBody>
      </p:sp>
      <p:sp>
        <p:nvSpPr>
          <p:cNvPr id="10243" name="Rectangle 3"/>
          <p:cNvSpPr>
            <a:spLocks noGrp="1" noChangeArrowheads="1"/>
          </p:cNvSpPr>
          <p:nvPr>
            <p:ph type="body" idx="1"/>
          </p:nvPr>
        </p:nvSpPr>
        <p:spPr>
          <a:xfrm>
            <a:off x="457200" y="5867400"/>
            <a:ext cx="8229600" cy="487363"/>
          </a:xfrm>
        </p:spPr>
        <p:txBody>
          <a:bodyPr/>
          <a:lstStyle/>
          <a:p>
            <a:pPr eaLnBrk="1" hangingPunct="1">
              <a:lnSpc>
                <a:spcPct val="80000"/>
              </a:lnSpc>
              <a:buFont typeface="Wingdings" pitchFamily="2" charset="2"/>
              <a:buNone/>
            </a:pPr>
            <a:r>
              <a:rPr lang="en-US" sz="1600" smtClean="0"/>
              <a:t>For 200GeV drive beam, 60% polarization required a photon collimator with an iris of ~0.75mm in radius.  The corresponding yield is ~2.8 for 231m long undulator</a:t>
            </a:r>
          </a:p>
        </p:txBody>
      </p:sp>
      <p:pic>
        <p:nvPicPr>
          <p:cNvPr id="10244" name="Picture 5"/>
          <p:cNvPicPr>
            <a:picLocks noChangeAspect="1" noChangeArrowheads="1"/>
          </p:cNvPicPr>
          <p:nvPr/>
        </p:nvPicPr>
        <p:blipFill>
          <a:blip r:embed="rId2" cstate="print"/>
          <a:srcRect/>
          <a:stretch>
            <a:fillRect/>
          </a:stretch>
        </p:blipFill>
        <p:spPr bwMode="auto">
          <a:xfrm>
            <a:off x="914400" y="927100"/>
            <a:ext cx="7239000" cy="4951413"/>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Drive beam energy 250GeV, K=0.9,</a:t>
            </a:r>
            <a:r>
              <a:rPr lang="en-US" smtClean="0">
                <a:latin typeface="SymbolProp BT" pitchFamily="18" charset="2"/>
              </a:rPr>
              <a:t>l</a:t>
            </a:r>
            <a:r>
              <a:rPr lang="en-US" smtClean="0"/>
              <a:t>u=0.9</a:t>
            </a:r>
          </a:p>
        </p:txBody>
      </p:sp>
      <p:sp>
        <p:nvSpPr>
          <p:cNvPr id="11267" name="Rectangle 3"/>
          <p:cNvSpPr>
            <a:spLocks noGrp="1" noChangeArrowheads="1"/>
          </p:cNvSpPr>
          <p:nvPr>
            <p:ph type="body" idx="1"/>
          </p:nvPr>
        </p:nvSpPr>
        <p:spPr>
          <a:xfrm>
            <a:off x="457200" y="5867400"/>
            <a:ext cx="8229600" cy="487363"/>
          </a:xfrm>
        </p:spPr>
        <p:txBody>
          <a:bodyPr/>
          <a:lstStyle/>
          <a:p>
            <a:pPr eaLnBrk="1" hangingPunct="1">
              <a:lnSpc>
                <a:spcPct val="80000"/>
              </a:lnSpc>
              <a:buFont typeface="Wingdings" pitchFamily="2" charset="2"/>
              <a:buNone/>
            </a:pPr>
            <a:r>
              <a:rPr lang="en-US" sz="1600" smtClean="0"/>
              <a:t>For 250GeV drive beam, 60% polarization required a photon collimator with an iris of ~0.45mm in radius.  The corresponding yield is ~1.75 for 231m long undulator</a:t>
            </a:r>
          </a:p>
        </p:txBody>
      </p:sp>
      <p:pic>
        <p:nvPicPr>
          <p:cNvPr id="11268" name="Picture 5"/>
          <p:cNvPicPr>
            <a:picLocks noChangeAspect="1" noChangeArrowheads="1"/>
          </p:cNvPicPr>
          <p:nvPr/>
        </p:nvPicPr>
        <p:blipFill>
          <a:blip r:embed="rId2" cstate="print"/>
          <a:srcRect/>
          <a:stretch>
            <a:fillRect/>
          </a:stretch>
        </p:blipFill>
        <p:spPr bwMode="auto">
          <a:xfrm>
            <a:off x="990600" y="762000"/>
            <a:ext cx="7391400" cy="50546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Yield with 60% Pol. As function of drive beam energy</a:t>
            </a:r>
          </a:p>
        </p:txBody>
      </p:sp>
      <p:sp>
        <p:nvSpPr>
          <p:cNvPr id="12291" name="Rectangle 3"/>
          <p:cNvSpPr>
            <a:spLocks noGrp="1" noChangeArrowheads="1"/>
          </p:cNvSpPr>
          <p:nvPr>
            <p:ph type="body" idx="1"/>
          </p:nvPr>
        </p:nvSpPr>
        <p:spPr>
          <a:xfrm>
            <a:off x="457200" y="5791200"/>
            <a:ext cx="8229600" cy="715963"/>
          </a:xfrm>
        </p:spPr>
        <p:txBody>
          <a:bodyPr/>
          <a:lstStyle/>
          <a:p>
            <a:pPr eaLnBrk="1" hangingPunct="1"/>
            <a:r>
              <a:rPr lang="en-US" smtClean="0"/>
              <a:t>With 231m long undulator with K=0.9, </a:t>
            </a:r>
            <a:r>
              <a:rPr lang="en-US" smtClean="0">
                <a:latin typeface="Symbol" pitchFamily="18" charset="2"/>
              </a:rPr>
              <a:t>l</a:t>
            </a:r>
            <a:r>
              <a:rPr lang="en-US" smtClean="0"/>
              <a:t>u=0.9, 1.5 yield with 60% polarization can be achieved with drive beam energy of about 132GeV</a:t>
            </a:r>
          </a:p>
        </p:txBody>
      </p:sp>
      <p:pic>
        <p:nvPicPr>
          <p:cNvPr id="12292" name="Picture 6"/>
          <p:cNvPicPr>
            <a:picLocks noChangeAspect="1" noChangeArrowheads="1"/>
          </p:cNvPicPr>
          <p:nvPr/>
        </p:nvPicPr>
        <p:blipFill>
          <a:blip r:embed="rId2" cstate="print"/>
          <a:srcRect/>
          <a:stretch>
            <a:fillRect/>
          </a:stretch>
        </p:blipFill>
        <p:spPr bwMode="auto">
          <a:xfrm>
            <a:off x="1143000" y="1143000"/>
            <a:ext cx="6477000" cy="4586288"/>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Yield vs Pol for different drive beam Energy</a:t>
            </a:r>
            <a:br>
              <a:rPr lang="en-US" smtClean="0"/>
            </a:br>
            <a:r>
              <a:rPr lang="en-US" smtClean="0"/>
              <a:t>K=0.9,</a:t>
            </a:r>
            <a:r>
              <a:rPr lang="en-US" smtClean="0">
                <a:latin typeface="SymbolProp BT" pitchFamily="18" charset="2"/>
              </a:rPr>
              <a:t>l</a:t>
            </a:r>
            <a:r>
              <a:rPr lang="en-US" smtClean="0"/>
              <a:t>u=0.9</a:t>
            </a:r>
          </a:p>
        </p:txBody>
      </p:sp>
      <p:pic>
        <p:nvPicPr>
          <p:cNvPr id="44036" name="Picture 4"/>
          <p:cNvPicPr>
            <a:picLocks noChangeAspect="1" noChangeArrowheads="1"/>
          </p:cNvPicPr>
          <p:nvPr/>
        </p:nvPicPr>
        <p:blipFill>
          <a:blip r:embed="rId2" cstate="print"/>
          <a:srcRect/>
          <a:stretch>
            <a:fillRect/>
          </a:stretch>
        </p:blipFill>
        <p:spPr bwMode="auto">
          <a:xfrm>
            <a:off x="838200" y="1066800"/>
            <a:ext cx="6248400" cy="4273550"/>
          </a:xfrm>
          <a:prstGeom prst="rect">
            <a:avLst/>
          </a:prstGeom>
          <a:noFill/>
        </p:spPr>
      </p:pic>
      <p:sp>
        <p:nvSpPr>
          <p:cNvPr id="44037" name="Rectangle 5"/>
          <p:cNvSpPr>
            <a:spLocks noGrp="1" noChangeArrowheads="1"/>
          </p:cNvSpPr>
          <p:nvPr>
            <p:ph type="body" idx="1"/>
          </p:nvPr>
        </p:nvSpPr>
        <p:spPr>
          <a:xfrm>
            <a:off x="457200" y="5257800"/>
            <a:ext cx="8229600" cy="1066800"/>
          </a:xfrm>
          <a:noFill/>
          <a:ln/>
        </p:spPr>
        <p:txBody>
          <a:bodyPr/>
          <a:lstStyle/>
          <a:p>
            <a:r>
              <a:rPr lang="en-US" smtClean="0"/>
              <a:t>For a given required polarization, the yield increase with drive beam energy with the penalty of more challenge to the photon collimator design</a:t>
            </a:r>
          </a:p>
          <a:p>
            <a:r>
              <a:rPr lang="en-US" smtClean="0"/>
              <a:t>Higher drive beam energy will have a lower achievable polarization.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100GeV drive beam, RDR undulator</a:t>
            </a:r>
          </a:p>
        </p:txBody>
      </p:sp>
      <p:sp>
        <p:nvSpPr>
          <p:cNvPr id="13315"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100GeV drive beam, 60% polarization required a photon collimator with an iris of ~2.6mm in radius.  The corresponding yield is ~0.27 for 231m long RDR undulator</a:t>
            </a:r>
          </a:p>
          <a:p>
            <a:pPr eaLnBrk="1" hangingPunct="1"/>
            <a:endParaRPr lang="en-US" smtClean="0"/>
          </a:p>
        </p:txBody>
      </p:sp>
      <p:pic>
        <p:nvPicPr>
          <p:cNvPr id="13316" name="Picture 5"/>
          <p:cNvPicPr>
            <a:picLocks noChangeAspect="1" noChangeArrowheads="1"/>
          </p:cNvPicPr>
          <p:nvPr/>
        </p:nvPicPr>
        <p:blipFill>
          <a:blip r:embed="rId2" cstate="print"/>
          <a:srcRect/>
          <a:stretch>
            <a:fillRect/>
          </a:stretch>
        </p:blipFill>
        <p:spPr bwMode="auto">
          <a:xfrm>
            <a:off x="762000" y="685800"/>
            <a:ext cx="7577138" cy="5160963"/>
          </a:xfrm>
          <a:prstGeom prst="rect">
            <a:avLst/>
          </a:prstGeom>
          <a:noFill/>
          <a:ln w="9525" algn="ctr">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125GeV drive beam, RDR undulator</a:t>
            </a:r>
          </a:p>
        </p:txBody>
      </p:sp>
      <p:sp>
        <p:nvSpPr>
          <p:cNvPr id="14339"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125GeV drive beam, 60% polarization required a photon collimator with an iris of ~2.2mm in radius.  The corresponding yield is ~0.7 for 231m long RDR undulator</a:t>
            </a:r>
          </a:p>
          <a:p>
            <a:pPr eaLnBrk="1" hangingPunct="1"/>
            <a:endParaRPr lang="en-US" smtClean="0"/>
          </a:p>
        </p:txBody>
      </p:sp>
      <p:pic>
        <p:nvPicPr>
          <p:cNvPr id="14340" name="Picture 5"/>
          <p:cNvPicPr>
            <a:picLocks noChangeAspect="1" noChangeArrowheads="1"/>
          </p:cNvPicPr>
          <p:nvPr/>
        </p:nvPicPr>
        <p:blipFill>
          <a:blip r:embed="rId2" cstate="print"/>
          <a:srcRect/>
          <a:stretch>
            <a:fillRect/>
          </a:stretch>
        </p:blipFill>
        <p:spPr bwMode="auto">
          <a:xfrm>
            <a:off x="838200" y="876300"/>
            <a:ext cx="7239000" cy="4949825"/>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175GeV drive beam, RDR undulator</a:t>
            </a:r>
          </a:p>
        </p:txBody>
      </p:sp>
      <p:sp>
        <p:nvSpPr>
          <p:cNvPr id="16387"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175GeV drive beam, 60% polarization required a photon collimator with an iris of ~1.4mm in radius.  The corresponding yield is ~1.8 for 231m long RDR undulator</a:t>
            </a:r>
          </a:p>
          <a:p>
            <a:pPr eaLnBrk="1" hangingPunct="1"/>
            <a:endParaRPr lang="en-US" smtClean="0"/>
          </a:p>
        </p:txBody>
      </p:sp>
      <p:pic>
        <p:nvPicPr>
          <p:cNvPr id="16388" name="Picture 5"/>
          <p:cNvPicPr>
            <a:picLocks noChangeAspect="1" noChangeArrowheads="1"/>
          </p:cNvPicPr>
          <p:nvPr/>
        </p:nvPicPr>
        <p:blipFill>
          <a:blip r:embed="rId2" cstate="print"/>
          <a:srcRect/>
          <a:stretch>
            <a:fillRect/>
          </a:stretch>
        </p:blipFill>
        <p:spPr bwMode="auto">
          <a:xfrm>
            <a:off x="609600" y="719138"/>
            <a:ext cx="7315200" cy="50038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flipV="1">
            <a:off x="3505200" y="2438400"/>
            <a:ext cx="304800" cy="1676400"/>
          </a:xfrm>
          <a:prstGeom prst="line">
            <a:avLst/>
          </a:prstGeom>
          <a:noFill/>
          <a:ln w="38100">
            <a:solidFill>
              <a:srgbClr val="996633"/>
            </a:solidFill>
            <a:round/>
            <a:headEnd/>
            <a:tailEnd type="triangle" w="med" len="med"/>
          </a:ln>
          <a:effectLst/>
        </p:spPr>
        <p:txBody>
          <a:bodyPr/>
          <a:lstStyle/>
          <a:p>
            <a:endParaRPr lang="en-US"/>
          </a:p>
        </p:txBody>
      </p:sp>
      <p:sp>
        <p:nvSpPr>
          <p:cNvPr id="10243" name="Rectangle 3"/>
          <p:cNvSpPr>
            <a:spLocks noGrp="1"/>
          </p:cNvSpPr>
          <p:nvPr>
            <p:ph type="title"/>
          </p:nvPr>
        </p:nvSpPr>
        <p:spPr>
          <a:xfrm>
            <a:off x="381000" y="152400"/>
            <a:ext cx="8229600" cy="715963"/>
          </a:xfrm>
        </p:spPr>
        <p:txBody>
          <a:bodyPr/>
          <a:lstStyle/>
          <a:p>
            <a:r>
              <a:rPr lang="en-US"/>
              <a:t>ILC Positron source schematic with key components</a:t>
            </a:r>
          </a:p>
        </p:txBody>
      </p:sp>
      <p:sp>
        <p:nvSpPr>
          <p:cNvPr id="10244" name="Rectangle 4"/>
          <p:cNvSpPr>
            <a:spLocks noGrp="1"/>
          </p:cNvSpPr>
          <p:nvPr>
            <p:ph type="body" idx="1"/>
          </p:nvPr>
        </p:nvSpPr>
        <p:spPr>
          <a:xfrm>
            <a:off x="457200" y="5334000"/>
            <a:ext cx="8229600" cy="792163"/>
          </a:xfrm>
        </p:spPr>
        <p:txBody>
          <a:bodyPr/>
          <a:lstStyle/>
          <a:p>
            <a:r>
              <a:rPr lang="en-US">
                <a:solidFill>
                  <a:srgbClr val="0202DC"/>
                </a:solidFill>
              </a:rPr>
              <a:t>When Ecm is bellow 300GeV, the machine will be working in 10Hz mode where a dedicated 5Hz 150GeV positron production beam will be interlaced with 5Hz luminosity production beam </a:t>
            </a:r>
          </a:p>
        </p:txBody>
      </p:sp>
      <p:sp>
        <p:nvSpPr>
          <p:cNvPr id="10245" name="Rectangle 22"/>
          <p:cNvSpPr>
            <a:spLocks noChangeArrowheads="1"/>
          </p:cNvSpPr>
          <p:nvPr/>
        </p:nvSpPr>
        <p:spPr bwMode="auto">
          <a:xfrm>
            <a:off x="949325" y="2112963"/>
            <a:ext cx="762000" cy="295275"/>
          </a:xfrm>
          <a:prstGeom prst="rect">
            <a:avLst/>
          </a:prstGeom>
          <a:no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46" name="Rectangle 72"/>
          <p:cNvSpPr>
            <a:spLocks noChangeArrowheads="1"/>
          </p:cNvSpPr>
          <p:nvPr/>
        </p:nvSpPr>
        <p:spPr bwMode="auto">
          <a:xfrm>
            <a:off x="5949950" y="2097088"/>
            <a:ext cx="841375" cy="374650"/>
          </a:xfrm>
          <a:prstGeom prst="rect">
            <a:avLst/>
          </a:prstGeom>
          <a:solidFill>
            <a:srgbClr val="FF66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2" name="Group 56"/>
          <p:cNvGrpSpPr>
            <a:grpSpLocks/>
          </p:cNvGrpSpPr>
          <p:nvPr/>
        </p:nvGrpSpPr>
        <p:grpSpPr bwMode="auto">
          <a:xfrm>
            <a:off x="3038475" y="2062163"/>
            <a:ext cx="527050" cy="400050"/>
            <a:chOff x="1892" y="2944"/>
            <a:chExt cx="332" cy="252"/>
          </a:xfrm>
        </p:grpSpPr>
        <p:sp>
          <p:nvSpPr>
            <p:cNvPr id="10248" name="Rectangle 38"/>
            <p:cNvSpPr>
              <a:spLocks noChangeArrowheads="1"/>
            </p:cNvSpPr>
            <p:nvPr/>
          </p:nvSpPr>
          <p:spPr bwMode="auto">
            <a:xfrm>
              <a:off x="1892" y="2944"/>
              <a:ext cx="320" cy="248"/>
            </a:xfrm>
            <a:prstGeom prst="rect">
              <a:avLst/>
            </a:prstGeom>
            <a:solidFill>
              <a:srgbClr val="FFFF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3" name="Group 42"/>
            <p:cNvGrpSpPr>
              <a:grpSpLocks/>
            </p:cNvGrpSpPr>
            <p:nvPr/>
          </p:nvGrpSpPr>
          <p:grpSpPr bwMode="auto">
            <a:xfrm>
              <a:off x="1892" y="2948"/>
              <a:ext cx="328" cy="84"/>
              <a:chOff x="1176" y="3592"/>
              <a:chExt cx="328" cy="84"/>
            </a:xfrm>
          </p:grpSpPr>
          <p:sp>
            <p:nvSpPr>
              <p:cNvPr id="10250" name="Rectangle 39"/>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51" name="Line 40"/>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0252" name="Line 41"/>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nvGrpSpPr>
            <p:cNvPr id="4" name="Group 43"/>
            <p:cNvGrpSpPr>
              <a:grpSpLocks/>
            </p:cNvGrpSpPr>
            <p:nvPr/>
          </p:nvGrpSpPr>
          <p:grpSpPr bwMode="auto">
            <a:xfrm>
              <a:off x="1896" y="3112"/>
              <a:ext cx="328" cy="84"/>
              <a:chOff x="1176" y="3592"/>
              <a:chExt cx="328" cy="84"/>
            </a:xfrm>
          </p:grpSpPr>
          <p:sp>
            <p:nvSpPr>
              <p:cNvPr id="10254" name="Rectangle 44"/>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55" name="Line 45"/>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0256" name="Line 46"/>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graphicFrame>
        <p:nvGraphicFramePr>
          <p:cNvPr id="10257" name="Object 17"/>
          <p:cNvGraphicFramePr>
            <a:graphicFrameLocks noChangeAspect="1"/>
          </p:cNvGraphicFramePr>
          <p:nvPr/>
        </p:nvGraphicFramePr>
        <p:xfrm>
          <a:off x="1025525" y="2165350"/>
          <a:ext cx="685800" cy="207963"/>
        </p:xfrm>
        <a:graphic>
          <a:graphicData uri="http://schemas.openxmlformats.org/presentationml/2006/ole">
            <p:oleObj spid="_x0000_s111618" name="Bitmap Image" r:id="rId3" imgW="6819048" imgH="1200318" progId="PBrush">
              <p:embed/>
            </p:oleObj>
          </a:graphicData>
        </a:graphic>
      </p:graphicFrame>
      <p:sp>
        <p:nvSpPr>
          <p:cNvPr id="10258" name="Line 19"/>
          <p:cNvSpPr>
            <a:spLocks noChangeShapeType="1"/>
          </p:cNvSpPr>
          <p:nvPr/>
        </p:nvSpPr>
        <p:spPr bwMode="auto">
          <a:xfrm flipV="1">
            <a:off x="152400" y="2286000"/>
            <a:ext cx="914400" cy="0"/>
          </a:xfrm>
          <a:prstGeom prst="line">
            <a:avLst/>
          </a:prstGeom>
          <a:noFill/>
          <a:ln w="28575">
            <a:solidFill>
              <a:srgbClr val="0202DC"/>
            </a:solidFill>
            <a:round/>
            <a:headEnd/>
            <a:tailEnd type="triangle" w="med" len="med"/>
          </a:ln>
        </p:spPr>
        <p:txBody>
          <a:bodyPr/>
          <a:lstStyle/>
          <a:p>
            <a:endParaRPr lang="en-US"/>
          </a:p>
        </p:txBody>
      </p:sp>
      <p:sp>
        <p:nvSpPr>
          <p:cNvPr id="10260" name="AutoShape 23"/>
          <p:cNvSpPr>
            <a:spLocks noChangeArrowheads="1"/>
          </p:cNvSpPr>
          <p:nvPr/>
        </p:nvSpPr>
        <p:spPr bwMode="auto">
          <a:xfrm rot="10686353" flipV="1">
            <a:off x="1676400" y="2209800"/>
            <a:ext cx="292100" cy="18415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30 w 21600"/>
              <a:gd name="T13" fmla="*/ 4985 h 21600"/>
              <a:gd name="T14" fmla="*/ 16670 w 21600"/>
              <a:gd name="T15" fmla="*/ 16615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0261" name="Line 25"/>
          <p:cNvSpPr>
            <a:spLocks noChangeShapeType="1"/>
          </p:cNvSpPr>
          <p:nvPr/>
        </p:nvSpPr>
        <p:spPr bwMode="auto">
          <a:xfrm flipV="1">
            <a:off x="1144588" y="2265363"/>
            <a:ext cx="1679575" cy="11112"/>
          </a:xfrm>
          <a:prstGeom prst="line">
            <a:avLst/>
          </a:prstGeom>
          <a:noFill/>
          <a:ln w="9525">
            <a:solidFill>
              <a:srgbClr val="FF6600"/>
            </a:solidFill>
            <a:round/>
            <a:headEnd/>
            <a:tailEnd type="triangle" w="med" len="med"/>
          </a:ln>
        </p:spPr>
        <p:txBody>
          <a:bodyPr/>
          <a:lstStyle/>
          <a:p>
            <a:endParaRPr lang="en-US"/>
          </a:p>
        </p:txBody>
      </p:sp>
      <p:sp>
        <p:nvSpPr>
          <p:cNvPr id="10262" name="Line 26"/>
          <p:cNvSpPr>
            <a:spLocks noChangeShapeType="1"/>
          </p:cNvSpPr>
          <p:nvPr/>
        </p:nvSpPr>
        <p:spPr bwMode="auto">
          <a:xfrm>
            <a:off x="1095375" y="2252663"/>
            <a:ext cx="1208088" cy="33337"/>
          </a:xfrm>
          <a:prstGeom prst="line">
            <a:avLst/>
          </a:prstGeom>
          <a:noFill/>
          <a:ln w="9525">
            <a:solidFill>
              <a:srgbClr val="FF6600"/>
            </a:solidFill>
            <a:round/>
            <a:headEnd/>
            <a:tailEnd type="triangle" w="med" len="med"/>
          </a:ln>
        </p:spPr>
        <p:txBody>
          <a:bodyPr/>
          <a:lstStyle/>
          <a:p>
            <a:endParaRPr lang="en-US"/>
          </a:p>
        </p:txBody>
      </p:sp>
      <p:sp>
        <p:nvSpPr>
          <p:cNvPr id="10263" name="Line 27"/>
          <p:cNvSpPr>
            <a:spLocks noChangeShapeType="1"/>
          </p:cNvSpPr>
          <p:nvPr/>
        </p:nvSpPr>
        <p:spPr bwMode="auto">
          <a:xfrm flipV="1">
            <a:off x="1038225" y="2236788"/>
            <a:ext cx="1233488" cy="36512"/>
          </a:xfrm>
          <a:prstGeom prst="line">
            <a:avLst/>
          </a:prstGeom>
          <a:noFill/>
          <a:ln w="9525">
            <a:solidFill>
              <a:srgbClr val="FF6600"/>
            </a:solidFill>
            <a:round/>
            <a:headEnd/>
            <a:tailEnd type="triangle" w="med" len="med"/>
          </a:ln>
        </p:spPr>
        <p:txBody>
          <a:bodyPr/>
          <a:lstStyle/>
          <a:p>
            <a:endParaRPr lang="en-US"/>
          </a:p>
        </p:txBody>
      </p:sp>
      <p:sp>
        <p:nvSpPr>
          <p:cNvPr id="10264" name="Rectangle 28"/>
          <p:cNvSpPr>
            <a:spLocks noChangeArrowheads="1"/>
          </p:cNvSpPr>
          <p:nvPr/>
        </p:nvSpPr>
        <p:spPr bwMode="auto">
          <a:xfrm>
            <a:off x="2314575" y="2092325"/>
            <a:ext cx="419100" cy="153988"/>
          </a:xfrm>
          <a:prstGeom prst="rect">
            <a:avLst/>
          </a:prstGeom>
          <a:solidFill>
            <a:srgbClr val="00008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65" name="Rectangle 29"/>
          <p:cNvSpPr>
            <a:spLocks noChangeArrowheads="1"/>
          </p:cNvSpPr>
          <p:nvPr/>
        </p:nvSpPr>
        <p:spPr bwMode="auto">
          <a:xfrm>
            <a:off x="2314575" y="2289175"/>
            <a:ext cx="430213" cy="153988"/>
          </a:xfrm>
          <a:prstGeom prst="rect">
            <a:avLst/>
          </a:prstGeom>
          <a:solidFill>
            <a:srgbClr val="00008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66" name="Line 30"/>
          <p:cNvSpPr>
            <a:spLocks noChangeShapeType="1"/>
          </p:cNvSpPr>
          <p:nvPr/>
        </p:nvSpPr>
        <p:spPr bwMode="auto">
          <a:xfrm flipV="1">
            <a:off x="1143000" y="2286000"/>
            <a:ext cx="1641475" cy="22225"/>
          </a:xfrm>
          <a:prstGeom prst="line">
            <a:avLst/>
          </a:prstGeom>
          <a:noFill/>
          <a:ln w="9525">
            <a:solidFill>
              <a:srgbClr val="FF6600"/>
            </a:solidFill>
            <a:round/>
            <a:headEnd/>
            <a:tailEnd type="triangle" w="med" len="med"/>
          </a:ln>
        </p:spPr>
        <p:txBody>
          <a:bodyPr/>
          <a:lstStyle/>
          <a:p>
            <a:endParaRPr lang="en-US"/>
          </a:p>
        </p:txBody>
      </p:sp>
      <p:sp>
        <p:nvSpPr>
          <p:cNvPr id="10267" name="Rectangle 31"/>
          <p:cNvSpPr>
            <a:spLocks noChangeArrowheads="1"/>
          </p:cNvSpPr>
          <p:nvPr/>
        </p:nvSpPr>
        <p:spPr bwMode="auto">
          <a:xfrm>
            <a:off x="2778125" y="1882775"/>
            <a:ext cx="42863" cy="474663"/>
          </a:xfrm>
          <a:prstGeom prst="rect">
            <a:avLst/>
          </a:prstGeom>
          <a:solidFill>
            <a:srgbClr val="99330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68" name="AutoShape 32"/>
          <p:cNvSpPr>
            <a:spLocks noChangeArrowheads="1"/>
          </p:cNvSpPr>
          <p:nvPr/>
        </p:nvSpPr>
        <p:spPr bwMode="auto">
          <a:xfrm>
            <a:off x="2843213" y="2290763"/>
            <a:ext cx="165100" cy="119062"/>
          </a:xfrm>
          <a:prstGeom prst="rtTriangle">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69" name="AutoShape 33"/>
          <p:cNvSpPr>
            <a:spLocks noChangeArrowheads="1"/>
          </p:cNvSpPr>
          <p:nvPr/>
        </p:nvSpPr>
        <p:spPr bwMode="auto">
          <a:xfrm flipV="1">
            <a:off x="2840038" y="2139950"/>
            <a:ext cx="165100" cy="119063"/>
          </a:xfrm>
          <a:prstGeom prst="rtTriangle">
            <a:avLst/>
          </a:prstGeom>
          <a:solidFill>
            <a:schemeClr val="accent1"/>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10270" name="Line 34"/>
          <p:cNvSpPr>
            <a:spLocks noChangeShapeType="1"/>
          </p:cNvSpPr>
          <p:nvPr/>
        </p:nvSpPr>
        <p:spPr bwMode="auto">
          <a:xfrm flipV="1">
            <a:off x="2786063" y="2247900"/>
            <a:ext cx="858837" cy="4763"/>
          </a:xfrm>
          <a:prstGeom prst="line">
            <a:avLst/>
          </a:prstGeom>
          <a:noFill/>
          <a:ln w="9525">
            <a:solidFill>
              <a:schemeClr val="accent2"/>
            </a:solidFill>
            <a:round/>
            <a:headEnd/>
            <a:tailEnd type="triangle" w="sm" len="sm"/>
          </a:ln>
        </p:spPr>
        <p:txBody>
          <a:bodyPr/>
          <a:lstStyle/>
          <a:p>
            <a:endParaRPr lang="en-US"/>
          </a:p>
        </p:txBody>
      </p:sp>
      <p:sp>
        <p:nvSpPr>
          <p:cNvPr id="10271" name="Line 36"/>
          <p:cNvSpPr>
            <a:spLocks noChangeShapeType="1"/>
          </p:cNvSpPr>
          <p:nvPr/>
        </p:nvSpPr>
        <p:spPr bwMode="auto">
          <a:xfrm flipV="1">
            <a:off x="2732088" y="2263775"/>
            <a:ext cx="1371600" cy="15875"/>
          </a:xfrm>
          <a:prstGeom prst="line">
            <a:avLst/>
          </a:prstGeom>
          <a:noFill/>
          <a:ln w="9525">
            <a:solidFill>
              <a:srgbClr val="FF6600"/>
            </a:solidFill>
            <a:round/>
            <a:headEnd/>
            <a:tailEnd type="triangle" w="sm" len="sm"/>
          </a:ln>
        </p:spPr>
        <p:txBody>
          <a:bodyPr/>
          <a:lstStyle/>
          <a:p>
            <a:endParaRPr lang="en-US"/>
          </a:p>
        </p:txBody>
      </p:sp>
      <p:sp>
        <p:nvSpPr>
          <p:cNvPr id="10272" name="Line 37"/>
          <p:cNvSpPr>
            <a:spLocks noChangeShapeType="1"/>
          </p:cNvSpPr>
          <p:nvPr/>
        </p:nvSpPr>
        <p:spPr bwMode="auto">
          <a:xfrm>
            <a:off x="2814638" y="2268538"/>
            <a:ext cx="781050" cy="6350"/>
          </a:xfrm>
          <a:prstGeom prst="line">
            <a:avLst/>
          </a:prstGeom>
          <a:noFill/>
          <a:ln w="9525">
            <a:solidFill>
              <a:srgbClr val="FF3399"/>
            </a:solidFill>
            <a:round/>
            <a:headEnd/>
            <a:tailEnd type="triangle" w="sm" len="sm"/>
          </a:ln>
        </p:spPr>
        <p:txBody>
          <a:bodyPr/>
          <a:lstStyle/>
          <a:p>
            <a:endParaRPr lang="en-US"/>
          </a:p>
        </p:txBody>
      </p:sp>
      <p:sp>
        <p:nvSpPr>
          <p:cNvPr id="10273" name="AutoShape 47"/>
          <p:cNvSpPr>
            <a:spLocks noChangeArrowheads="1"/>
          </p:cNvSpPr>
          <p:nvPr/>
        </p:nvSpPr>
        <p:spPr bwMode="auto">
          <a:xfrm rot="21428085" flipV="1">
            <a:off x="3570288" y="2165350"/>
            <a:ext cx="203200" cy="2016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894 w 21600"/>
              <a:gd name="T13" fmla="*/ 4932 h 21600"/>
              <a:gd name="T14" fmla="*/ 16706 w 21600"/>
              <a:gd name="T15" fmla="*/ 16668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0274" name="Rectangle 48"/>
          <p:cNvSpPr>
            <a:spLocks noChangeArrowheads="1"/>
          </p:cNvSpPr>
          <p:nvPr/>
        </p:nvSpPr>
        <p:spPr bwMode="auto">
          <a:xfrm>
            <a:off x="4098925" y="2195513"/>
            <a:ext cx="288925" cy="158750"/>
          </a:xfrm>
          <a:prstGeom prst="rect">
            <a:avLst/>
          </a:prstGeom>
          <a:solidFill>
            <a:schemeClr val="accent2"/>
          </a:solidFill>
          <a:ln w="9525">
            <a:solidFill>
              <a:schemeClr val="accent2"/>
            </a:solidFill>
            <a:miter lim="800000"/>
            <a:headEnd/>
            <a:tailEnd/>
          </a:ln>
        </p:spPr>
        <p:txBody>
          <a:bodyPr wrap="none" anchor="ctr"/>
          <a:lstStyle/>
          <a:p>
            <a:endParaRPr lang="en-US">
              <a:ea typeface="ＭＳ Ｐゴシック" pitchFamily="34" charset="-128"/>
            </a:endParaRPr>
          </a:p>
        </p:txBody>
      </p:sp>
      <p:sp>
        <p:nvSpPr>
          <p:cNvPr id="10275" name="Line 49"/>
          <p:cNvSpPr>
            <a:spLocks noChangeShapeType="1"/>
          </p:cNvSpPr>
          <p:nvPr/>
        </p:nvSpPr>
        <p:spPr bwMode="auto">
          <a:xfrm flipV="1">
            <a:off x="2828925" y="2239963"/>
            <a:ext cx="165100" cy="19050"/>
          </a:xfrm>
          <a:prstGeom prst="line">
            <a:avLst/>
          </a:prstGeom>
          <a:noFill/>
          <a:ln w="9525">
            <a:solidFill>
              <a:schemeClr val="accent2"/>
            </a:solidFill>
            <a:round/>
            <a:headEnd/>
            <a:tailEnd type="triangle" w="sm" len="sm"/>
          </a:ln>
        </p:spPr>
        <p:txBody>
          <a:bodyPr/>
          <a:lstStyle/>
          <a:p>
            <a:endParaRPr lang="en-US"/>
          </a:p>
        </p:txBody>
      </p:sp>
      <p:sp>
        <p:nvSpPr>
          <p:cNvPr id="10276" name="Line 50"/>
          <p:cNvSpPr>
            <a:spLocks noChangeShapeType="1"/>
          </p:cNvSpPr>
          <p:nvPr/>
        </p:nvSpPr>
        <p:spPr bwMode="auto">
          <a:xfrm>
            <a:off x="2822575" y="2278063"/>
            <a:ext cx="139700" cy="19050"/>
          </a:xfrm>
          <a:prstGeom prst="line">
            <a:avLst/>
          </a:prstGeom>
          <a:noFill/>
          <a:ln w="9525">
            <a:solidFill>
              <a:srgbClr val="FF3399"/>
            </a:solidFill>
            <a:round/>
            <a:headEnd/>
            <a:tailEnd type="triangle" w="sm" len="sm"/>
          </a:ln>
        </p:spPr>
        <p:txBody>
          <a:bodyPr/>
          <a:lstStyle/>
          <a:p>
            <a:endParaRPr lang="en-US"/>
          </a:p>
        </p:txBody>
      </p:sp>
      <p:sp>
        <p:nvSpPr>
          <p:cNvPr id="10277" name="Line 51"/>
          <p:cNvSpPr>
            <a:spLocks noChangeShapeType="1"/>
          </p:cNvSpPr>
          <p:nvPr/>
        </p:nvSpPr>
        <p:spPr bwMode="auto">
          <a:xfrm>
            <a:off x="2784475" y="2252663"/>
            <a:ext cx="1225550" cy="25400"/>
          </a:xfrm>
          <a:prstGeom prst="line">
            <a:avLst/>
          </a:prstGeom>
          <a:noFill/>
          <a:ln w="9525">
            <a:solidFill>
              <a:srgbClr val="FF6600"/>
            </a:solidFill>
            <a:round/>
            <a:headEnd/>
            <a:tailEnd type="triangle" w="sm" len="sm"/>
          </a:ln>
        </p:spPr>
        <p:txBody>
          <a:bodyPr/>
          <a:lstStyle/>
          <a:p>
            <a:endParaRPr lang="en-US"/>
          </a:p>
        </p:txBody>
      </p:sp>
      <p:sp>
        <p:nvSpPr>
          <p:cNvPr id="10278" name="Line 52"/>
          <p:cNvSpPr>
            <a:spLocks noChangeShapeType="1"/>
          </p:cNvSpPr>
          <p:nvPr/>
        </p:nvSpPr>
        <p:spPr bwMode="auto">
          <a:xfrm>
            <a:off x="3717925" y="2309813"/>
            <a:ext cx="203200" cy="101600"/>
          </a:xfrm>
          <a:prstGeom prst="line">
            <a:avLst/>
          </a:prstGeom>
          <a:noFill/>
          <a:ln w="9525">
            <a:solidFill>
              <a:schemeClr val="accent2"/>
            </a:solidFill>
            <a:round/>
            <a:headEnd/>
            <a:tailEnd type="triangle" w="med" len="med"/>
          </a:ln>
        </p:spPr>
        <p:txBody>
          <a:bodyPr/>
          <a:lstStyle/>
          <a:p>
            <a:endParaRPr lang="en-US"/>
          </a:p>
        </p:txBody>
      </p:sp>
      <p:sp>
        <p:nvSpPr>
          <p:cNvPr id="10279" name="Rectangle 53"/>
          <p:cNvSpPr>
            <a:spLocks noChangeArrowheads="1"/>
          </p:cNvSpPr>
          <p:nvPr/>
        </p:nvSpPr>
        <p:spPr bwMode="auto">
          <a:xfrm rot="1155976">
            <a:off x="3921125" y="2347913"/>
            <a:ext cx="107950" cy="203200"/>
          </a:xfrm>
          <a:prstGeom prst="rect">
            <a:avLst/>
          </a:prstGeom>
          <a:solidFill>
            <a:srgbClr val="80800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80" name="Line 54"/>
          <p:cNvSpPr>
            <a:spLocks noChangeShapeType="1"/>
          </p:cNvSpPr>
          <p:nvPr/>
        </p:nvSpPr>
        <p:spPr bwMode="auto">
          <a:xfrm flipV="1">
            <a:off x="3705225" y="2017713"/>
            <a:ext cx="203200" cy="203200"/>
          </a:xfrm>
          <a:prstGeom prst="line">
            <a:avLst/>
          </a:prstGeom>
          <a:noFill/>
          <a:ln w="9525">
            <a:solidFill>
              <a:srgbClr val="FF3399"/>
            </a:solidFill>
            <a:round/>
            <a:headEnd/>
            <a:tailEnd type="triangle" w="med" len="med"/>
          </a:ln>
        </p:spPr>
        <p:txBody>
          <a:bodyPr/>
          <a:lstStyle/>
          <a:p>
            <a:endParaRPr lang="en-US"/>
          </a:p>
        </p:txBody>
      </p:sp>
      <p:sp>
        <p:nvSpPr>
          <p:cNvPr id="10281" name="AutoShape 55"/>
          <p:cNvSpPr>
            <a:spLocks noChangeArrowheads="1"/>
          </p:cNvSpPr>
          <p:nvPr/>
        </p:nvSpPr>
        <p:spPr bwMode="auto">
          <a:xfrm rot="-579814">
            <a:off x="3906838" y="1892300"/>
            <a:ext cx="203200" cy="2016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894 w 21600"/>
              <a:gd name="T13" fmla="*/ 4932 h 21600"/>
              <a:gd name="T14" fmla="*/ 16706 w 21600"/>
              <a:gd name="T15" fmla="*/ 16668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0282" name="Rectangle 58"/>
          <p:cNvSpPr>
            <a:spLocks noChangeArrowheads="1"/>
          </p:cNvSpPr>
          <p:nvPr/>
        </p:nvSpPr>
        <p:spPr bwMode="auto">
          <a:xfrm>
            <a:off x="4994275" y="2166938"/>
            <a:ext cx="508000" cy="238125"/>
          </a:xfrm>
          <a:prstGeom prst="rect">
            <a:avLst/>
          </a:prstGeom>
          <a:solidFill>
            <a:srgbClr val="FFFF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5" name="Group 59"/>
          <p:cNvGrpSpPr>
            <a:grpSpLocks/>
          </p:cNvGrpSpPr>
          <p:nvPr/>
        </p:nvGrpSpPr>
        <p:grpSpPr bwMode="auto">
          <a:xfrm>
            <a:off x="5000625" y="2160588"/>
            <a:ext cx="520700" cy="63500"/>
            <a:chOff x="1176" y="3592"/>
            <a:chExt cx="328" cy="84"/>
          </a:xfrm>
        </p:grpSpPr>
        <p:sp>
          <p:nvSpPr>
            <p:cNvPr id="10284" name="Rectangle 60"/>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85" name="Line 61"/>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0286" name="Line 62"/>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nvGrpSpPr>
          <p:cNvPr id="6" name="Group 63"/>
          <p:cNvGrpSpPr>
            <a:grpSpLocks/>
          </p:cNvGrpSpPr>
          <p:nvPr/>
        </p:nvGrpSpPr>
        <p:grpSpPr bwMode="auto">
          <a:xfrm>
            <a:off x="5000625" y="2351088"/>
            <a:ext cx="520700" cy="63500"/>
            <a:chOff x="1176" y="3592"/>
            <a:chExt cx="328" cy="84"/>
          </a:xfrm>
        </p:grpSpPr>
        <p:sp>
          <p:nvSpPr>
            <p:cNvPr id="10288" name="Rectangle 64"/>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289" name="Line 65"/>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0290" name="Line 66"/>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sp>
        <p:nvSpPr>
          <p:cNvPr id="10291" name="Line 67"/>
          <p:cNvSpPr>
            <a:spLocks noChangeShapeType="1"/>
          </p:cNvSpPr>
          <p:nvPr/>
        </p:nvSpPr>
        <p:spPr bwMode="auto">
          <a:xfrm>
            <a:off x="4073525" y="1960563"/>
            <a:ext cx="342900" cy="0"/>
          </a:xfrm>
          <a:prstGeom prst="line">
            <a:avLst/>
          </a:prstGeom>
          <a:noFill/>
          <a:ln w="9525">
            <a:solidFill>
              <a:srgbClr val="FF3399"/>
            </a:solidFill>
            <a:round/>
            <a:headEnd/>
            <a:tailEnd type="triangle" w="med" len="med"/>
          </a:ln>
        </p:spPr>
        <p:txBody>
          <a:bodyPr/>
          <a:lstStyle/>
          <a:p>
            <a:endParaRPr lang="en-US"/>
          </a:p>
        </p:txBody>
      </p:sp>
      <p:sp>
        <p:nvSpPr>
          <p:cNvPr id="10292" name="AutoShape 68"/>
          <p:cNvSpPr>
            <a:spLocks noChangeArrowheads="1"/>
          </p:cNvSpPr>
          <p:nvPr/>
        </p:nvSpPr>
        <p:spPr bwMode="auto">
          <a:xfrm rot="1370697">
            <a:off x="4376738" y="1900238"/>
            <a:ext cx="255587" cy="1873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903 w 21600"/>
              <a:gd name="T13" fmla="*/ 6041 h 21600"/>
              <a:gd name="T14" fmla="*/ 15697 w 21600"/>
              <a:gd name="T15" fmla="*/ 15559 h 21600"/>
            </a:gdLst>
            <a:ahLst/>
            <a:cxnLst>
              <a:cxn ang="T8">
                <a:pos x="T0" y="T1"/>
              </a:cxn>
              <a:cxn ang="T9">
                <a:pos x="T2" y="T3"/>
              </a:cxn>
              <a:cxn ang="T10">
                <a:pos x="T4" y="T5"/>
              </a:cxn>
              <a:cxn ang="T11">
                <a:pos x="T6" y="T7"/>
              </a:cxn>
            </a:cxnLst>
            <a:rect l="T12" t="T13" r="T14" b="T15"/>
            <a:pathLst>
              <a:path w="21600" h="21600">
                <a:moveTo>
                  <a:pt x="0" y="0"/>
                </a:moveTo>
                <a:lnTo>
                  <a:pt x="8318" y="21600"/>
                </a:lnTo>
                <a:lnTo>
                  <a:pt x="13282"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0293" name="AutoShape 69"/>
          <p:cNvSpPr>
            <a:spLocks noChangeArrowheads="1"/>
          </p:cNvSpPr>
          <p:nvPr/>
        </p:nvSpPr>
        <p:spPr bwMode="auto">
          <a:xfrm rot="1369648" flipV="1">
            <a:off x="4637088" y="2125663"/>
            <a:ext cx="204787" cy="23653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028 w 21600"/>
              <a:gd name="T13" fmla="*/ 5944 h 21600"/>
              <a:gd name="T14" fmla="*/ 15572 w 21600"/>
              <a:gd name="T15" fmla="*/ 15656 h 21600"/>
            </a:gdLst>
            <a:ahLst/>
            <a:cxnLst>
              <a:cxn ang="T8">
                <a:pos x="T0" y="T1"/>
              </a:cxn>
              <a:cxn ang="T9">
                <a:pos x="T2" y="T3"/>
              </a:cxn>
              <a:cxn ang="T10">
                <a:pos x="T4" y="T5"/>
              </a:cxn>
              <a:cxn ang="T11">
                <a:pos x="T6" y="T7"/>
              </a:cxn>
            </a:cxnLst>
            <a:rect l="T12" t="T13" r="T14" b="T15"/>
            <a:pathLst>
              <a:path w="21600" h="21600">
                <a:moveTo>
                  <a:pt x="0" y="0"/>
                </a:moveTo>
                <a:lnTo>
                  <a:pt x="8318" y="21600"/>
                </a:lnTo>
                <a:lnTo>
                  <a:pt x="13282"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0294" name="Line 70"/>
          <p:cNvSpPr>
            <a:spLocks noChangeShapeType="1"/>
          </p:cNvSpPr>
          <p:nvPr/>
        </p:nvSpPr>
        <p:spPr bwMode="auto">
          <a:xfrm>
            <a:off x="4572000" y="2055813"/>
            <a:ext cx="139700" cy="158750"/>
          </a:xfrm>
          <a:prstGeom prst="line">
            <a:avLst/>
          </a:prstGeom>
          <a:noFill/>
          <a:ln w="9525">
            <a:solidFill>
              <a:srgbClr val="FF3399"/>
            </a:solidFill>
            <a:round/>
            <a:headEnd/>
            <a:tailEnd type="triangle" w="med" len="med"/>
          </a:ln>
        </p:spPr>
        <p:txBody>
          <a:bodyPr/>
          <a:lstStyle/>
          <a:p>
            <a:endParaRPr lang="en-US"/>
          </a:p>
        </p:txBody>
      </p:sp>
      <p:sp>
        <p:nvSpPr>
          <p:cNvPr id="10295" name="Line 71"/>
          <p:cNvSpPr>
            <a:spLocks noChangeShapeType="1"/>
          </p:cNvSpPr>
          <p:nvPr/>
        </p:nvSpPr>
        <p:spPr bwMode="auto">
          <a:xfrm flipV="1">
            <a:off x="4781550" y="2286000"/>
            <a:ext cx="2609850" cy="11113"/>
          </a:xfrm>
          <a:prstGeom prst="line">
            <a:avLst/>
          </a:prstGeom>
          <a:noFill/>
          <a:ln w="9525">
            <a:solidFill>
              <a:srgbClr val="FF3399"/>
            </a:solidFill>
            <a:round/>
            <a:headEnd/>
            <a:tailEnd/>
          </a:ln>
        </p:spPr>
        <p:txBody>
          <a:bodyPr/>
          <a:lstStyle/>
          <a:p>
            <a:endParaRPr lang="en-US"/>
          </a:p>
        </p:txBody>
      </p:sp>
      <p:sp>
        <p:nvSpPr>
          <p:cNvPr id="10296" name="Oval 74"/>
          <p:cNvSpPr>
            <a:spLocks noChangeArrowheads="1"/>
          </p:cNvSpPr>
          <p:nvPr/>
        </p:nvSpPr>
        <p:spPr bwMode="auto">
          <a:xfrm>
            <a:off x="7315200" y="1676400"/>
            <a:ext cx="657225" cy="457200"/>
          </a:xfrm>
          <a:prstGeom prst="ellipse">
            <a:avLst/>
          </a:prstGeom>
          <a:noFill/>
          <a:ln w="22225">
            <a:solidFill>
              <a:srgbClr val="008000"/>
            </a:solidFill>
            <a:round/>
            <a:headEnd/>
            <a:tailEnd/>
          </a:ln>
        </p:spPr>
        <p:txBody>
          <a:bodyPr wrap="none" anchor="ctr"/>
          <a:lstStyle/>
          <a:p>
            <a:endParaRPr lang="en-US">
              <a:ea typeface="ＭＳ Ｐゴシック" pitchFamily="34" charset="-128"/>
            </a:endParaRPr>
          </a:p>
        </p:txBody>
      </p:sp>
      <p:sp>
        <p:nvSpPr>
          <p:cNvPr id="10297" name="Text Box 75"/>
          <p:cNvSpPr txBox="1">
            <a:spLocks noChangeArrowheads="1"/>
          </p:cNvSpPr>
          <p:nvPr/>
        </p:nvSpPr>
        <p:spPr bwMode="auto">
          <a:xfrm>
            <a:off x="1219200" y="1447800"/>
            <a:ext cx="1524000" cy="425450"/>
          </a:xfrm>
          <a:prstGeom prst="rect">
            <a:avLst/>
          </a:prstGeom>
          <a:noFill/>
          <a:ln w="9525">
            <a:noFill/>
            <a:miter lim="800000"/>
            <a:headEnd/>
            <a:tailEnd/>
          </a:ln>
        </p:spPr>
        <p:txBody>
          <a:bodyPr lIns="0" tIns="0" rIns="0" bIns="0">
            <a:spAutoFit/>
          </a:bodyPr>
          <a:lstStyle/>
          <a:p>
            <a:pPr algn="ctr"/>
            <a:r>
              <a:rPr lang="en-US" altLang="zh-CN" sz="1400" b="1">
                <a:solidFill>
                  <a:srgbClr val="010195"/>
                </a:solidFill>
                <a:latin typeface="Times New Roman" pitchFamily="18" charset="0"/>
                <a:ea typeface="ＭＳ Ｐゴシック" pitchFamily="34" charset="-128"/>
              </a:rPr>
              <a:t>Photon collimator for pol. upgrade</a:t>
            </a:r>
          </a:p>
        </p:txBody>
      </p:sp>
      <p:sp>
        <p:nvSpPr>
          <p:cNvPr id="10298" name="Line 76"/>
          <p:cNvSpPr>
            <a:spLocks noChangeShapeType="1"/>
          </p:cNvSpPr>
          <p:nvPr/>
        </p:nvSpPr>
        <p:spPr bwMode="auto">
          <a:xfrm>
            <a:off x="2133600" y="1828800"/>
            <a:ext cx="228600" cy="228600"/>
          </a:xfrm>
          <a:prstGeom prst="line">
            <a:avLst/>
          </a:prstGeom>
          <a:noFill/>
          <a:ln w="38100">
            <a:solidFill>
              <a:srgbClr val="996633"/>
            </a:solidFill>
            <a:round/>
            <a:headEnd/>
            <a:tailEnd type="triangle" w="med" len="med"/>
          </a:ln>
        </p:spPr>
        <p:txBody>
          <a:bodyPr/>
          <a:lstStyle/>
          <a:p>
            <a:endParaRPr lang="en-US"/>
          </a:p>
        </p:txBody>
      </p:sp>
      <p:sp>
        <p:nvSpPr>
          <p:cNvPr id="10299" name="Text Box 77"/>
          <p:cNvSpPr txBox="1">
            <a:spLocks noChangeArrowheads="1"/>
          </p:cNvSpPr>
          <p:nvPr/>
        </p:nvSpPr>
        <p:spPr bwMode="auto">
          <a:xfrm>
            <a:off x="3352800" y="914400"/>
            <a:ext cx="2133600" cy="425450"/>
          </a:xfrm>
          <a:prstGeom prst="rect">
            <a:avLst/>
          </a:prstGeom>
          <a:noFill/>
          <a:ln w="9525">
            <a:noFill/>
            <a:miter lim="800000"/>
            <a:headEnd/>
            <a:tailEnd/>
          </a:ln>
        </p:spPr>
        <p:txBody>
          <a:bodyPr lIns="0" tIns="0" rIns="0" bIns="0">
            <a:spAutoFit/>
          </a:bodyPr>
          <a:lstStyle/>
          <a:p>
            <a:pPr algn="ctr"/>
            <a:r>
              <a:rPr lang="en-US" altLang="zh-CN" sz="1400" b="1">
                <a:solidFill>
                  <a:schemeClr val="accent1"/>
                </a:solidFill>
                <a:latin typeface="Times New Roman" pitchFamily="18" charset="0"/>
                <a:ea typeface="ＭＳ Ｐゴシック" pitchFamily="34" charset="-128"/>
              </a:rPr>
              <a:t>Optical Matching Device for e+ capture enhancement</a:t>
            </a:r>
          </a:p>
        </p:txBody>
      </p:sp>
      <p:sp>
        <p:nvSpPr>
          <p:cNvPr id="10300" name="Line 78"/>
          <p:cNvSpPr>
            <a:spLocks noChangeShapeType="1"/>
          </p:cNvSpPr>
          <p:nvPr/>
        </p:nvSpPr>
        <p:spPr bwMode="auto">
          <a:xfrm flipH="1">
            <a:off x="2895600" y="1371600"/>
            <a:ext cx="914400" cy="762000"/>
          </a:xfrm>
          <a:prstGeom prst="line">
            <a:avLst/>
          </a:prstGeom>
          <a:noFill/>
          <a:ln w="38100">
            <a:solidFill>
              <a:srgbClr val="996633"/>
            </a:solidFill>
            <a:round/>
            <a:headEnd/>
            <a:tailEnd type="triangle" w="med" len="med"/>
          </a:ln>
        </p:spPr>
        <p:txBody>
          <a:bodyPr/>
          <a:lstStyle/>
          <a:p>
            <a:endParaRPr lang="en-US"/>
          </a:p>
        </p:txBody>
      </p:sp>
      <p:sp>
        <p:nvSpPr>
          <p:cNvPr id="10301" name="Text Box 79"/>
          <p:cNvSpPr txBox="1">
            <a:spLocks noChangeArrowheads="1"/>
          </p:cNvSpPr>
          <p:nvPr/>
        </p:nvSpPr>
        <p:spPr bwMode="auto">
          <a:xfrm>
            <a:off x="0" y="2362200"/>
            <a:ext cx="1447800" cy="365125"/>
          </a:xfrm>
          <a:prstGeom prst="rect">
            <a:avLst/>
          </a:prstGeom>
          <a:noFill/>
          <a:ln w="9525">
            <a:noFill/>
            <a:miter lim="800000"/>
            <a:headEnd/>
            <a:tailEnd/>
          </a:ln>
        </p:spPr>
        <p:txBody>
          <a:bodyPr lIns="0" tIns="0" rIns="0" bIns="0">
            <a:spAutoFit/>
          </a:bodyPr>
          <a:lstStyle/>
          <a:p>
            <a:pPr algn="ctr"/>
            <a:r>
              <a:rPr lang="en-US" altLang="zh-CN" sz="1200" b="1">
                <a:solidFill>
                  <a:srgbClr val="010195"/>
                </a:solidFill>
                <a:latin typeface="Times New Roman" pitchFamily="18" charset="0"/>
                <a:ea typeface="ＭＳ Ｐゴシック" pitchFamily="34" charset="-128"/>
              </a:rPr>
              <a:t>Main e- beam from electron main linac</a:t>
            </a:r>
          </a:p>
        </p:txBody>
      </p:sp>
      <p:sp>
        <p:nvSpPr>
          <p:cNvPr id="10302" name="Text Box 80"/>
          <p:cNvSpPr txBox="1">
            <a:spLocks noChangeArrowheads="1"/>
          </p:cNvSpPr>
          <p:nvPr/>
        </p:nvSpPr>
        <p:spPr bwMode="auto">
          <a:xfrm>
            <a:off x="1489075" y="1625600"/>
            <a:ext cx="184150" cy="244475"/>
          </a:xfrm>
          <a:prstGeom prst="rect">
            <a:avLst/>
          </a:prstGeom>
          <a:noFill/>
          <a:ln w="9525">
            <a:noFill/>
            <a:miter lim="800000"/>
            <a:headEnd/>
            <a:tailEnd/>
          </a:ln>
        </p:spPr>
        <p:txBody>
          <a:bodyPr wrap="none">
            <a:spAutoFit/>
          </a:bodyPr>
          <a:lstStyle/>
          <a:p>
            <a:endParaRPr lang="en-US" altLang="zh-CN" sz="1000" b="1">
              <a:ea typeface="ＭＳ Ｐゴシック" pitchFamily="34" charset="-128"/>
            </a:endParaRPr>
          </a:p>
        </p:txBody>
      </p:sp>
      <p:sp>
        <p:nvSpPr>
          <p:cNvPr id="10303" name="Text Box 81"/>
          <p:cNvSpPr txBox="1">
            <a:spLocks noChangeArrowheads="1"/>
          </p:cNvSpPr>
          <p:nvPr/>
        </p:nvSpPr>
        <p:spPr bwMode="auto">
          <a:xfrm>
            <a:off x="2209800" y="914400"/>
            <a:ext cx="1066800" cy="425450"/>
          </a:xfrm>
          <a:prstGeom prst="rect">
            <a:avLst/>
          </a:prstGeom>
          <a:noFill/>
          <a:ln w="9525">
            <a:noFill/>
            <a:miter lim="800000"/>
            <a:headEnd/>
            <a:tailEnd/>
          </a:ln>
        </p:spPr>
        <p:txBody>
          <a:bodyPr lIns="0" tIns="0" rIns="0" bIns="0">
            <a:spAutoFit/>
          </a:bodyPr>
          <a:lstStyle/>
          <a:p>
            <a:pPr algn="ctr"/>
            <a:r>
              <a:rPr lang="en-US" altLang="zh-CN" sz="1400" b="1">
                <a:solidFill>
                  <a:srgbClr val="9A0D02"/>
                </a:solidFill>
                <a:latin typeface="Times New Roman" pitchFamily="18" charset="0"/>
                <a:ea typeface="ＭＳ Ｐゴシック" pitchFamily="34" charset="-128"/>
              </a:rPr>
              <a:t>Target for e+ production</a:t>
            </a:r>
          </a:p>
        </p:txBody>
      </p:sp>
      <p:sp>
        <p:nvSpPr>
          <p:cNvPr id="10304" name="Line 82"/>
          <p:cNvSpPr>
            <a:spLocks noChangeShapeType="1"/>
          </p:cNvSpPr>
          <p:nvPr/>
        </p:nvSpPr>
        <p:spPr bwMode="auto">
          <a:xfrm flipH="1">
            <a:off x="2819400" y="1295400"/>
            <a:ext cx="0" cy="533400"/>
          </a:xfrm>
          <a:prstGeom prst="line">
            <a:avLst/>
          </a:prstGeom>
          <a:noFill/>
          <a:ln w="38100">
            <a:solidFill>
              <a:srgbClr val="996633"/>
            </a:solidFill>
            <a:round/>
            <a:headEnd/>
            <a:tailEnd type="triangle" w="med" len="med"/>
          </a:ln>
        </p:spPr>
        <p:txBody>
          <a:bodyPr/>
          <a:lstStyle/>
          <a:p>
            <a:endParaRPr lang="en-US"/>
          </a:p>
        </p:txBody>
      </p:sp>
      <p:sp>
        <p:nvSpPr>
          <p:cNvPr id="10305" name="Text Box 83"/>
          <p:cNvSpPr txBox="1">
            <a:spLocks noChangeArrowheads="1"/>
          </p:cNvSpPr>
          <p:nvPr/>
        </p:nvSpPr>
        <p:spPr bwMode="auto">
          <a:xfrm>
            <a:off x="228600" y="3352800"/>
            <a:ext cx="5715000" cy="517525"/>
          </a:xfrm>
          <a:prstGeom prst="rect">
            <a:avLst/>
          </a:prstGeom>
          <a:noFill/>
          <a:ln w="9525">
            <a:noFill/>
            <a:miter lim="800000"/>
            <a:headEnd/>
            <a:tailEnd/>
          </a:ln>
        </p:spPr>
        <p:txBody>
          <a:bodyPr>
            <a:spAutoFit/>
          </a:bodyPr>
          <a:lstStyle/>
          <a:p>
            <a:pPr algn="ctr"/>
            <a:r>
              <a:rPr lang="en-US" altLang="zh-CN" sz="1400" b="1">
                <a:solidFill>
                  <a:schemeClr val="accent1"/>
                </a:solidFill>
                <a:latin typeface="Times New Roman" pitchFamily="18" charset="0"/>
                <a:ea typeface="ＭＳ Ｐゴシック" pitchFamily="34" charset="-128"/>
              </a:rPr>
              <a:t>Positron Target Area Pre-Accelerator (PTAPA ): L-band normal conducting RF accelerator to accelerate e+ beam up to ~125MeV</a:t>
            </a:r>
          </a:p>
        </p:txBody>
      </p:sp>
      <p:sp>
        <p:nvSpPr>
          <p:cNvPr id="10306" name="Line 84"/>
          <p:cNvSpPr>
            <a:spLocks noChangeShapeType="1"/>
          </p:cNvSpPr>
          <p:nvPr/>
        </p:nvSpPr>
        <p:spPr bwMode="auto">
          <a:xfrm flipV="1">
            <a:off x="3048000" y="2362200"/>
            <a:ext cx="152400" cy="1066800"/>
          </a:xfrm>
          <a:prstGeom prst="line">
            <a:avLst/>
          </a:prstGeom>
          <a:noFill/>
          <a:ln w="38100">
            <a:solidFill>
              <a:srgbClr val="996633"/>
            </a:solidFill>
            <a:round/>
            <a:headEnd/>
            <a:tailEnd type="triangle" w="med" len="med"/>
          </a:ln>
        </p:spPr>
        <p:txBody>
          <a:bodyPr/>
          <a:lstStyle/>
          <a:p>
            <a:endParaRPr lang="en-US"/>
          </a:p>
        </p:txBody>
      </p:sp>
      <p:sp>
        <p:nvSpPr>
          <p:cNvPr id="10307" name="Text Box 85"/>
          <p:cNvSpPr txBox="1">
            <a:spLocks noChangeArrowheads="1"/>
          </p:cNvSpPr>
          <p:nvPr/>
        </p:nvSpPr>
        <p:spPr bwMode="auto">
          <a:xfrm>
            <a:off x="4572000" y="3886200"/>
            <a:ext cx="3810000" cy="638175"/>
          </a:xfrm>
          <a:prstGeom prst="rect">
            <a:avLst/>
          </a:prstGeom>
          <a:noFill/>
          <a:ln w="9525">
            <a:noFill/>
            <a:miter lim="800000"/>
            <a:headEnd/>
            <a:tailEnd/>
          </a:ln>
        </p:spPr>
        <p:txBody>
          <a:bodyPr lIns="0" tIns="0" rIns="0" bIns="0">
            <a:spAutoFit/>
          </a:bodyPr>
          <a:lstStyle/>
          <a:p>
            <a:pPr algn="ctr"/>
            <a:r>
              <a:rPr lang="en-US" altLang="zh-CN" sz="1400" b="1">
                <a:solidFill>
                  <a:srgbClr val="9A0D02"/>
                </a:solidFill>
                <a:latin typeface="Times New Roman" pitchFamily="18" charset="0"/>
                <a:ea typeface="ＭＳ Ｐゴシック" pitchFamily="34" charset="-128"/>
              </a:rPr>
              <a:t>Positron Pre-Accelerator (PPA): Normal conducting L-band RF accelerator to accelerate e+ beam from 125MeV up to 400MeV</a:t>
            </a:r>
          </a:p>
        </p:txBody>
      </p:sp>
      <p:sp>
        <p:nvSpPr>
          <p:cNvPr id="10308" name="Line 86"/>
          <p:cNvSpPr>
            <a:spLocks noChangeShapeType="1"/>
          </p:cNvSpPr>
          <p:nvPr/>
        </p:nvSpPr>
        <p:spPr bwMode="auto">
          <a:xfrm flipH="1" flipV="1">
            <a:off x="5257800" y="2438400"/>
            <a:ext cx="533400" cy="1447800"/>
          </a:xfrm>
          <a:prstGeom prst="line">
            <a:avLst/>
          </a:prstGeom>
          <a:noFill/>
          <a:ln w="38100">
            <a:solidFill>
              <a:srgbClr val="996633"/>
            </a:solidFill>
            <a:round/>
            <a:headEnd/>
            <a:tailEnd type="triangle" w="med" len="med"/>
          </a:ln>
        </p:spPr>
        <p:txBody>
          <a:bodyPr/>
          <a:lstStyle/>
          <a:p>
            <a:endParaRPr lang="en-US"/>
          </a:p>
        </p:txBody>
      </p:sp>
      <p:sp>
        <p:nvSpPr>
          <p:cNvPr id="10309" name="Text Box 87"/>
          <p:cNvSpPr txBox="1">
            <a:spLocks noChangeArrowheads="1"/>
          </p:cNvSpPr>
          <p:nvPr/>
        </p:nvSpPr>
        <p:spPr bwMode="auto">
          <a:xfrm>
            <a:off x="4343400" y="1295400"/>
            <a:ext cx="4114800" cy="425450"/>
          </a:xfrm>
          <a:prstGeom prst="rect">
            <a:avLst/>
          </a:prstGeom>
          <a:noFill/>
          <a:ln w="9525">
            <a:noFill/>
            <a:miter lim="800000"/>
            <a:headEnd/>
            <a:tailEnd/>
          </a:ln>
        </p:spPr>
        <p:txBody>
          <a:bodyPr lIns="0" tIns="0" rIns="0" bIns="0">
            <a:spAutoFit/>
          </a:bodyPr>
          <a:lstStyle/>
          <a:p>
            <a:pPr algn="ctr"/>
            <a:r>
              <a:rPr lang="en-US" altLang="zh-CN" sz="1400" b="1">
                <a:solidFill>
                  <a:srgbClr val="9A0D02"/>
                </a:solidFill>
                <a:latin typeface="Times New Roman" pitchFamily="18" charset="0"/>
                <a:ea typeface="ＭＳ Ｐゴシック" pitchFamily="34" charset="-128"/>
              </a:rPr>
              <a:t>Positron Energy Booster (PBSTR): Cryo-modules to boost e+ energy from 400MeV up to 5GeV</a:t>
            </a:r>
          </a:p>
        </p:txBody>
      </p:sp>
      <p:sp>
        <p:nvSpPr>
          <p:cNvPr id="10310" name="Line 88"/>
          <p:cNvSpPr>
            <a:spLocks noChangeShapeType="1"/>
          </p:cNvSpPr>
          <p:nvPr/>
        </p:nvSpPr>
        <p:spPr bwMode="auto">
          <a:xfrm flipH="1">
            <a:off x="6378575" y="1752600"/>
            <a:ext cx="98425" cy="274638"/>
          </a:xfrm>
          <a:prstGeom prst="line">
            <a:avLst/>
          </a:prstGeom>
          <a:noFill/>
          <a:ln w="38100">
            <a:solidFill>
              <a:srgbClr val="996633"/>
            </a:solidFill>
            <a:round/>
            <a:headEnd/>
            <a:tailEnd type="triangle" w="med" len="med"/>
          </a:ln>
        </p:spPr>
        <p:txBody>
          <a:bodyPr/>
          <a:lstStyle/>
          <a:p>
            <a:endParaRPr lang="en-US"/>
          </a:p>
        </p:txBody>
      </p:sp>
      <p:sp>
        <p:nvSpPr>
          <p:cNvPr id="10311" name="Text Box 89"/>
          <p:cNvSpPr txBox="1">
            <a:spLocks noChangeArrowheads="1"/>
          </p:cNvSpPr>
          <p:nvPr/>
        </p:nvSpPr>
        <p:spPr bwMode="auto">
          <a:xfrm>
            <a:off x="4229100" y="2428875"/>
            <a:ext cx="669925" cy="274638"/>
          </a:xfrm>
          <a:prstGeom prst="rect">
            <a:avLst/>
          </a:prstGeom>
          <a:noFill/>
          <a:ln w="9525">
            <a:noFill/>
            <a:miter lim="800000"/>
            <a:headEnd/>
            <a:tailEnd/>
          </a:ln>
        </p:spPr>
        <p:txBody>
          <a:bodyPr wrap="none">
            <a:spAutoFit/>
          </a:bodyPr>
          <a:lstStyle/>
          <a:p>
            <a:r>
              <a:rPr lang="en-US" altLang="zh-CN" sz="1200" b="1">
                <a:solidFill>
                  <a:srgbClr val="9A0D02"/>
                </a:solidFill>
                <a:latin typeface="Symbol" pitchFamily="18" charset="2"/>
                <a:ea typeface="ＭＳ Ｐゴシック" pitchFamily="34" charset="-128"/>
              </a:rPr>
              <a:t>g</a:t>
            </a:r>
            <a:r>
              <a:rPr lang="en-US" altLang="zh-CN" sz="1200" b="1">
                <a:solidFill>
                  <a:srgbClr val="9A0D02"/>
                </a:solidFill>
                <a:ea typeface="ＭＳ Ｐゴシック" pitchFamily="34" charset="-128"/>
              </a:rPr>
              <a:t> </a:t>
            </a:r>
            <a:r>
              <a:rPr lang="en-US" altLang="zh-CN" sz="1200" b="1">
                <a:solidFill>
                  <a:srgbClr val="9A0D02"/>
                </a:solidFill>
                <a:latin typeface="Times New Roman" pitchFamily="18" charset="0"/>
                <a:ea typeface="ＭＳ Ｐゴシック" pitchFamily="34" charset="-128"/>
              </a:rPr>
              <a:t>dump</a:t>
            </a:r>
          </a:p>
        </p:txBody>
      </p:sp>
      <p:sp>
        <p:nvSpPr>
          <p:cNvPr id="10312" name="Line 90"/>
          <p:cNvSpPr>
            <a:spLocks noChangeShapeType="1"/>
          </p:cNvSpPr>
          <p:nvPr/>
        </p:nvSpPr>
        <p:spPr bwMode="auto">
          <a:xfrm flipH="1" flipV="1">
            <a:off x="4264025" y="2379663"/>
            <a:ext cx="114300" cy="114300"/>
          </a:xfrm>
          <a:prstGeom prst="line">
            <a:avLst/>
          </a:prstGeom>
          <a:noFill/>
          <a:ln w="28575">
            <a:solidFill>
              <a:srgbClr val="996633"/>
            </a:solidFill>
            <a:round/>
            <a:headEnd/>
            <a:tailEnd type="triangle" w="med" len="med"/>
          </a:ln>
        </p:spPr>
        <p:txBody>
          <a:bodyPr/>
          <a:lstStyle/>
          <a:p>
            <a:endParaRPr lang="en-US"/>
          </a:p>
        </p:txBody>
      </p:sp>
      <p:sp>
        <p:nvSpPr>
          <p:cNvPr id="10313" name="Text Box 91"/>
          <p:cNvSpPr txBox="1">
            <a:spLocks noChangeArrowheads="1"/>
          </p:cNvSpPr>
          <p:nvPr/>
        </p:nvSpPr>
        <p:spPr bwMode="auto">
          <a:xfrm>
            <a:off x="3914775" y="2609850"/>
            <a:ext cx="720725" cy="274638"/>
          </a:xfrm>
          <a:prstGeom prst="rect">
            <a:avLst/>
          </a:prstGeom>
          <a:noFill/>
          <a:ln w="9525">
            <a:noFill/>
            <a:miter lim="800000"/>
            <a:headEnd/>
            <a:tailEnd/>
          </a:ln>
        </p:spPr>
        <p:txBody>
          <a:bodyPr wrap="none">
            <a:spAutoFit/>
          </a:bodyPr>
          <a:lstStyle/>
          <a:p>
            <a:r>
              <a:rPr lang="en-US" altLang="zh-CN" sz="1200" b="1">
                <a:solidFill>
                  <a:srgbClr val="9A0D02"/>
                </a:solidFill>
                <a:latin typeface="Times New Roman" pitchFamily="18" charset="0"/>
                <a:ea typeface="ＭＳ Ｐゴシック" pitchFamily="34" charset="-128"/>
              </a:rPr>
              <a:t>e- dump</a:t>
            </a:r>
          </a:p>
        </p:txBody>
      </p:sp>
      <p:sp>
        <p:nvSpPr>
          <p:cNvPr id="10314" name="Line 92"/>
          <p:cNvSpPr>
            <a:spLocks noChangeShapeType="1"/>
          </p:cNvSpPr>
          <p:nvPr/>
        </p:nvSpPr>
        <p:spPr bwMode="auto">
          <a:xfrm flipH="1" flipV="1">
            <a:off x="4044950" y="2541588"/>
            <a:ext cx="47625" cy="142875"/>
          </a:xfrm>
          <a:prstGeom prst="line">
            <a:avLst/>
          </a:prstGeom>
          <a:noFill/>
          <a:ln w="28575">
            <a:solidFill>
              <a:srgbClr val="996633"/>
            </a:solidFill>
            <a:round/>
            <a:headEnd/>
            <a:tailEnd type="triangle" w="med" len="med"/>
          </a:ln>
        </p:spPr>
        <p:txBody>
          <a:bodyPr/>
          <a:lstStyle/>
          <a:p>
            <a:endParaRPr lang="en-US"/>
          </a:p>
        </p:txBody>
      </p:sp>
      <p:sp>
        <p:nvSpPr>
          <p:cNvPr id="10315" name="Text Box 93"/>
          <p:cNvSpPr txBox="1">
            <a:spLocks noChangeArrowheads="1"/>
          </p:cNvSpPr>
          <p:nvPr/>
        </p:nvSpPr>
        <p:spPr bwMode="auto">
          <a:xfrm>
            <a:off x="7620000" y="1828800"/>
            <a:ext cx="1001713" cy="244475"/>
          </a:xfrm>
          <a:prstGeom prst="rect">
            <a:avLst/>
          </a:prstGeom>
          <a:noFill/>
          <a:ln w="9525">
            <a:noFill/>
            <a:miter lim="800000"/>
            <a:headEnd/>
            <a:tailEnd/>
          </a:ln>
        </p:spPr>
        <p:txBody>
          <a:bodyPr wrap="none">
            <a:spAutoFit/>
          </a:bodyPr>
          <a:lstStyle/>
          <a:p>
            <a:r>
              <a:rPr lang="en-US" altLang="zh-CN" sz="1000" b="1">
                <a:ea typeface="ＭＳ Ｐゴシック" pitchFamily="34" charset="-128"/>
              </a:rPr>
              <a:t>Damping ring</a:t>
            </a:r>
          </a:p>
        </p:txBody>
      </p:sp>
      <p:sp>
        <p:nvSpPr>
          <p:cNvPr id="10316" name="Text Box 95"/>
          <p:cNvSpPr txBox="1">
            <a:spLocks noChangeArrowheads="1"/>
          </p:cNvSpPr>
          <p:nvPr/>
        </p:nvSpPr>
        <p:spPr bwMode="auto">
          <a:xfrm>
            <a:off x="228600" y="990600"/>
            <a:ext cx="1828800" cy="425450"/>
          </a:xfrm>
          <a:prstGeom prst="rect">
            <a:avLst/>
          </a:prstGeom>
          <a:noFill/>
          <a:ln w="9525">
            <a:noFill/>
            <a:miter lim="800000"/>
            <a:headEnd/>
            <a:tailEnd/>
          </a:ln>
        </p:spPr>
        <p:txBody>
          <a:bodyPr lIns="0" tIns="0" rIns="0" bIns="0">
            <a:spAutoFit/>
          </a:bodyPr>
          <a:lstStyle/>
          <a:p>
            <a:pPr algn="ctr"/>
            <a:r>
              <a:rPr lang="en-US" altLang="zh-CN" sz="1400" b="1">
                <a:solidFill>
                  <a:schemeClr val="folHlink"/>
                </a:solidFill>
                <a:latin typeface="Times New Roman" pitchFamily="18" charset="0"/>
                <a:ea typeface="ＭＳ Ｐゴシック" pitchFamily="34" charset="-128"/>
              </a:rPr>
              <a:t>147 m helical undulator for photon production</a:t>
            </a:r>
          </a:p>
        </p:txBody>
      </p:sp>
      <p:sp>
        <p:nvSpPr>
          <p:cNvPr id="10317" name="Text Box 97"/>
          <p:cNvSpPr txBox="1">
            <a:spLocks noChangeArrowheads="1"/>
          </p:cNvSpPr>
          <p:nvPr/>
        </p:nvSpPr>
        <p:spPr bwMode="auto">
          <a:xfrm>
            <a:off x="1981200" y="2057400"/>
            <a:ext cx="277813" cy="366713"/>
          </a:xfrm>
          <a:prstGeom prst="rect">
            <a:avLst/>
          </a:prstGeom>
          <a:noFill/>
          <a:ln w="9525">
            <a:noFill/>
            <a:miter lim="800000"/>
            <a:headEnd/>
            <a:tailEnd/>
          </a:ln>
        </p:spPr>
        <p:txBody>
          <a:bodyPr wrap="none">
            <a:spAutoFit/>
          </a:bodyPr>
          <a:lstStyle/>
          <a:p>
            <a:r>
              <a:rPr lang="en-US" altLang="zh-CN" b="1">
                <a:solidFill>
                  <a:srgbClr val="FF6600"/>
                </a:solidFill>
                <a:latin typeface="Symbol" pitchFamily="18" charset="2"/>
                <a:ea typeface="ＭＳ Ｐゴシック" pitchFamily="34" charset="-128"/>
              </a:rPr>
              <a:t>g</a:t>
            </a:r>
          </a:p>
        </p:txBody>
      </p:sp>
      <p:sp>
        <p:nvSpPr>
          <p:cNvPr id="10318" name="Text Box 83"/>
          <p:cNvSpPr txBox="1">
            <a:spLocks noChangeArrowheads="1"/>
          </p:cNvSpPr>
          <p:nvPr/>
        </p:nvSpPr>
        <p:spPr bwMode="auto">
          <a:xfrm>
            <a:off x="685800" y="4114800"/>
            <a:ext cx="4665663" cy="730250"/>
          </a:xfrm>
          <a:prstGeom prst="rect">
            <a:avLst/>
          </a:prstGeom>
          <a:noFill/>
          <a:ln w="9525">
            <a:noFill/>
            <a:miter lim="800000"/>
            <a:headEnd/>
            <a:tailEnd/>
          </a:ln>
        </p:spPr>
        <p:txBody>
          <a:bodyPr>
            <a:spAutoFit/>
          </a:bodyPr>
          <a:lstStyle/>
          <a:p>
            <a:r>
              <a:rPr lang="en-US" altLang="zh-CN" sz="1400" b="1">
                <a:solidFill>
                  <a:srgbClr val="9A0D02"/>
                </a:solidFill>
                <a:latin typeface="Times New Roman" pitchFamily="18" charset="0"/>
                <a:ea typeface="ＭＳ Ｐゴシック" pitchFamily="34" charset="-128"/>
              </a:rPr>
              <a:t>Positron separation and capture section:</a:t>
            </a:r>
          </a:p>
          <a:p>
            <a:r>
              <a:rPr lang="en-US" altLang="zh-CN" sz="1400" b="1">
                <a:solidFill>
                  <a:srgbClr val="9A0D02"/>
                </a:solidFill>
                <a:latin typeface="Times New Roman" pitchFamily="18" charset="0"/>
                <a:ea typeface="ＭＳ Ｐゴシック" pitchFamily="34" charset="-128"/>
              </a:rPr>
              <a:t>      To separate e+ from e- and </a:t>
            </a:r>
            <a:r>
              <a:rPr lang="en-US" altLang="zh-CN" sz="1400" b="1">
                <a:solidFill>
                  <a:srgbClr val="9A0D02"/>
                </a:solidFill>
                <a:latin typeface="Symbol" pitchFamily="18" charset="2"/>
                <a:ea typeface="ＭＳ Ｐゴシック" pitchFamily="34" charset="-128"/>
              </a:rPr>
              <a:t>g</a:t>
            </a:r>
          </a:p>
          <a:p>
            <a:r>
              <a:rPr lang="en-US" altLang="zh-CN" sz="1400" b="1">
                <a:solidFill>
                  <a:srgbClr val="9A0D02"/>
                </a:solidFill>
                <a:latin typeface="Times New Roman" pitchFamily="18" charset="0"/>
                <a:ea typeface="ＭＳ Ｐゴシック" pitchFamily="34" charset="-128"/>
              </a:rPr>
              <a:t>      To clean up e+ which will not be accepted by damping</a:t>
            </a:r>
          </a:p>
        </p:txBody>
      </p:sp>
      <p:sp>
        <p:nvSpPr>
          <p:cNvPr id="10319" name="Line 96"/>
          <p:cNvSpPr>
            <a:spLocks noChangeShapeType="1"/>
          </p:cNvSpPr>
          <p:nvPr/>
        </p:nvSpPr>
        <p:spPr bwMode="auto">
          <a:xfrm flipV="1">
            <a:off x="7391400" y="2133600"/>
            <a:ext cx="304800" cy="152400"/>
          </a:xfrm>
          <a:prstGeom prst="line">
            <a:avLst/>
          </a:prstGeom>
          <a:noFill/>
          <a:ln w="9525">
            <a:solidFill>
              <a:srgbClr val="FF3399"/>
            </a:solidFill>
            <a:round/>
            <a:headEnd/>
            <a:tailEnd/>
          </a:ln>
        </p:spPr>
        <p:txBody>
          <a:bodyPr/>
          <a:lstStyle/>
          <a:p>
            <a:endParaRPr lang="en-US"/>
          </a:p>
        </p:txBody>
      </p:sp>
      <p:sp>
        <p:nvSpPr>
          <p:cNvPr id="10320" name="Line 90"/>
          <p:cNvSpPr>
            <a:spLocks noChangeShapeType="1"/>
          </p:cNvSpPr>
          <p:nvPr/>
        </p:nvSpPr>
        <p:spPr bwMode="auto">
          <a:xfrm flipH="1" flipV="1">
            <a:off x="7467600" y="2286000"/>
            <a:ext cx="76200" cy="457200"/>
          </a:xfrm>
          <a:prstGeom prst="line">
            <a:avLst/>
          </a:prstGeom>
          <a:noFill/>
          <a:ln w="38100">
            <a:solidFill>
              <a:srgbClr val="996633"/>
            </a:solidFill>
            <a:round/>
            <a:headEnd/>
            <a:tailEnd type="triangle" w="med" len="med"/>
          </a:ln>
        </p:spPr>
        <p:txBody>
          <a:bodyPr/>
          <a:lstStyle/>
          <a:p>
            <a:endParaRPr lang="en-US"/>
          </a:p>
        </p:txBody>
      </p:sp>
      <p:sp>
        <p:nvSpPr>
          <p:cNvPr id="10321" name="Text Box 83"/>
          <p:cNvSpPr txBox="1">
            <a:spLocks noChangeArrowheads="1"/>
          </p:cNvSpPr>
          <p:nvPr/>
        </p:nvSpPr>
        <p:spPr bwMode="auto">
          <a:xfrm>
            <a:off x="6400800" y="2743200"/>
            <a:ext cx="2514600" cy="730250"/>
          </a:xfrm>
          <a:prstGeom prst="rect">
            <a:avLst/>
          </a:prstGeom>
          <a:noFill/>
          <a:ln w="9525">
            <a:noFill/>
            <a:miter lim="800000"/>
            <a:headEnd/>
            <a:tailEnd/>
          </a:ln>
        </p:spPr>
        <p:txBody>
          <a:bodyPr>
            <a:spAutoFit/>
          </a:bodyPr>
          <a:lstStyle/>
          <a:p>
            <a:pPr algn="ctr"/>
            <a:r>
              <a:rPr lang="en-US" altLang="zh-CN" sz="1400" b="1">
                <a:solidFill>
                  <a:srgbClr val="9A0D02"/>
                </a:solidFill>
                <a:latin typeface="Times New Roman" pitchFamily="18" charset="0"/>
                <a:ea typeface="ＭＳ Ｐゴシック" pitchFamily="34" charset="-128"/>
              </a:rPr>
              <a:t>Positron Linac to damping Ring (PLTR): Energy compression and spin rotation</a:t>
            </a:r>
          </a:p>
        </p:txBody>
      </p:sp>
      <p:sp>
        <p:nvSpPr>
          <p:cNvPr id="10322" name="Line 82"/>
          <p:cNvSpPr>
            <a:spLocks noChangeShapeType="1"/>
          </p:cNvSpPr>
          <p:nvPr/>
        </p:nvSpPr>
        <p:spPr bwMode="auto">
          <a:xfrm>
            <a:off x="990600" y="1447800"/>
            <a:ext cx="76200" cy="609600"/>
          </a:xfrm>
          <a:prstGeom prst="line">
            <a:avLst/>
          </a:prstGeom>
          <a:noFill/>
          <a:ln w="38100">
            <a:solidFill>
              <a:srgbClr val="996633"/>
            </a:solidFill>
            <a:round/>
            <a:headEnd/>
            <a:tailEnd type="triangle" w="med" len="med"/>
          </a:ln>
          <a:effectLst/>
        </p:spPr>
        <p:txBody>
          <a:bodyPr/>
          <a:lstStyle/>
          <a:p>
            <a:endParaRPr lang="en-US"/>
          </a:p>
        </p:txBody>
      </p:sp>
      <p:sp>
        <p:nvSpPr>
          <p:cNvPr id="10323" name="Line 83"/>
          <p:cNvSpPr>
            <a:spLocks noChangeShapeType="1"/>
          </p:cNvSpPr>
          <p:nvPr/>
        </p:nvSpPr>
        <p:spPr bwMode="auto">
          <a:xfrm>
            <a:off x="2743200" y="3048000"/>
            <a:ext cx="1905000" cy="0"/>
          </a:xfrm>
          <a:prstGeom prst="line">
            <a:avLst/>
          </a:prstGeom>
          <a:noFill/>
          <a:ln w="28575">
            <a:solidFill>
              <a:srgbClr val="0202DC"/>
            </a:solidFill>
            <a:round/>
            <a:headEnd/>
            <a:tailEnd type="triangle" w="med" len="med"/>
          </a:ln>
          <a:effectLst/>
        </p:spPr>
        <p:txBody>
          <a:bodyPr/>
          <a:lstStyle/>
          <a:p>
            <a:endParaRPr lang="en-US"/>
          </a:p>
        </p:txBody>
      </p:sp>
      <p:sp>
        <p:nvSpPr>
          <p:cNvPr id="10324" name="Text Box 79"/>
          <p:cNvSpPr txBox="1">
            <a:spLocks noChangeArrowheads="1"/>
          </p:cNvSpPr>
          <p:nvPr/>
        </p:nvSpPr>
        <p:spPr bwMode="auto">
          <a:xfrm>
            <a:off x="3429000" y="2819400"/>
            <a:ext cx="1438275" cy="274638"/>
          </a:xfrm>
          <a:prstGeom prst="rect">
            <a:avLst/>
          </a:prstGeom>
          <a:noFill/>
          <a:ln w="9525">
            <a:noFill/>
            <a:miter lim="800000"/>
            <a:headEnd/>
            <a:tailEnd/>
          </a:ln>
        </p:spPr>
        <p:txBody>
          <a:bodyPr wrap="none">
            <a:spAutoFit/>
          </a:bodyPr>
          <a:lstStyle/>
          <a:p>
            <a:r>
              <a:rPr lang="en-US" altLang="zh-CN" sz="1200" b="1">
                <a:solidFill>
                  <a:srgbClr val="010195"/>
                </a:solidFill>
                <a:latin typeface="Times New Roman" pitchFamily="18" charset="0"/>
                <a:ea typeface="ＭＳ Ｐゴシック" pitchFamily="34" charset="-128"/>
              </a:rPr>
              <a:t>Main e- beam to IP</a:t>
            </a:r>
          </a:p>
        </p:txBody>
      </p:sp>
      <p:sp>
        <p:nvSpPr>
          <p:cNvPr id="10325" name="Oval 85"/>
          <p:cNvSpPr>
            <a:spLocks noChangeArrowheads="1"/>
          </p:cNvSpPr>
          <p:nvPr/>
        </p:nvSpPr>
        <p:spPr bwMode="auto">
          <a:xfrm>
            <a:off x="3505200" y="1752600"/>
            <a:ext cx="1447800" cy="685800"/>
          </a:xfrm>
          <a:prstGeom prst="ellipse">
            <a:avLst/>
          </a:prstGeom>
          <a:solidFill>
            <a:schemeClr val="accent1">
              <a:alpha val="14999"/>
            </a:schemeClr>
          </a:solidFill>
          <a:ln w="9525">
            <a:solidFill>
              <a:schemeClr val="tx1"/>
            </a:solidFill>
            <a:round/>
            <a:headEnd/>
            <a:tailEnd/>
          </a:ln>
          <a:effectLst/>
        </p:spPr>
        <p:txBody>
          <a:bodyPr wrap="none" anchor="ctr"/>
          <a:lstStyle/>
          <a:p>
            <a:endParaRPr lang="en-US"/>
          </a:p>
        </p:txBody>
      </p:sp>
      <p:sp>
        <p:nvSpPr>
          <p:cNvPr id="10330" name="Text Box 90"/>
          <p:cNvSpPr txBox="1">
            <a:spLocks noChangeArrowheads="1"/>
          </p:cNvSpPr>
          <p:nvPr/>
        </p:nvSpPr>
        <p:spPr bwMode="auto">
          <a:xfrm>
            <a:off x="2819400" y="3124200"/>
            <a:ext cx="2301875" cy="274638"/>
          </a:xfrm>
          <a:prstGeom prst="rect">
            <a:avLst/>
          </a:prstGeom>
          <a:noFill/>
          <a:ln w="9525">
            <a:noFill/>
            <a:miter lim="800000"/>
            <a:headEnd/>
            <a:tailEnd/>
          </a:ln>
          <a:effectLst/>
        </p:spPr>
        <p:txBody>
          <a:bodyPr wrap="none">
            <a:spAutoFit/>
          </a:bodyPr>
          <a:lstStyle/>
          <a:p>
            <a:r>
              <a:rPr lang="en-US" sz="1200">
                <a:solidFill>
                  <a:srgbClr val="4049F6"/>
                </a:solidFill>
                <a:latin typeface="Times New Roman" pitchFamily="18" charset="0"/>
              </a:rPr>
              <a:t>Used e+ production beam to dump</a:t>
            </a:r>
          </a:p>
        </p:txBody>
      </p:sp>
      <p:sp>
        <p:nvSpPr>
          <p:cNvPr id="10331" name="Line 91"/>
          <p:cNvSpPr>
            <a:spLocks noChangeShapeType="1"/>
          </p:cNvSpPr>
          <p:nvPr/>
        </p:nvSpPr>
        <p:spPr bwMode="auto">
          <a:xfrm>
            <a:off x="1828800" y="2286000"/>
            <a:ext cx="914400" cy="762000"/>
          </a:xfrm>
          <a:prstGeom prst="line">
            <a:avLst/>
          </a:prstGeom>
          <a:noFill/>
          <a:ln w="28575">
            <a:solidFill>
              <a:srgbClr val="4049F6"/>
            </a:solidFill>
            <a:round/>
            <a:headEnd/>
            <a:tailEnd/>
          </a:ln>
          <a:effectLst/>
        </p:spPr>
        <p:txBody>
          <a:bodyPr/>
          <a:lstStyle/>
          <a:p>
            <a:endParaRPr lang="en-US"/>
          </a:p>
        </p:txBody>
      </p:sp>
      <p:sp>
        <p:nvSpPr>
          <p:cNvPr id="10332" name="Line 92"/>
          <p:cNvSpPr>
            <a:spLocks noChangeShapeType="1"/>
          </p:cNvSpPr>
          <p:nvPr/>
        </p:nvSpPr>
        <p:spPr bwMode="auto">
          <a:xfrm>
            <a:off x="1828800" y="2286000"/>
            <a:ext cx="914400" cy="1066800"/>
          </a:xfrm>
          <a:prstGeom prst="line">
            <a:avLst/>
          </a:prstGeom>
          <a:noFill/>
          <a:ln w="28575">
            <a:solidFill>
              <a:schemeClr val="tx1"/>
            </a:solidFill>
            <a:prstDash val="dash"/>
            <a:round/>
            <a:headEnd/>
            <a:tailEnd/>
          </a:ln>
          <a:effectLst/>
        </p:spPr>
        <p:txBody>
          <a:bodyPr/>
          <a:lstStyle/>
          <a:p>
            <a:endParaRPr lang="en-US"/>
          </a:p>
        </p:txBody>
      </p:sp>
      <p:sp>
        <p:nvSpPr>
          <p:cNvPr id="10333" name="Line 93"/>
          <p:cNvSpPr>
            <a:spLocks noChangeShapeType="1"/>
          </p:cNvSpPr>
          <p:nvPr/>
        </p:nvSpPr>
        <p:spPr bwMode="auto">
          <a:xfrm>
            <a:off x="2743200" y="3352800"/>
            <a:ext cx="2133600" cy="0"/>
          </a:xfrm>
          <a:prstGeom prst="line">
            <a:avLst/>
          </a:prstGeom>
          <a:noFill/>
          <a:ln w="28575">
            <a:solidFill>
              <a:schemeClr val="tx1"/>
            </a:solidFill>
            <a:prstDash val="dash"/>
            <a:round/>
            <a:headEnd/>
            <a:tailEnd/>
          </a:ln>
          <a:effectLst/>
        </p:spPr>
        <p:txBody>
          <a:bodyPr/>
          <a:lstStyle/>
          <a:p>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200GeV drive beam, RDR undulator</a:t>
            </a:r>
          </a:p>
        </p:txBody>
      </p:sp>
      <p:sp>
        <p:nvSpPr>
          <p:cNvPr id="17411"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200GeV drive beam, 60% polarization required a photon collimator with an iris of ~1.15mm in radius.  The corresponding yield is ~2.05 for 231m long RDR undulator</a:t>
            </a:r>
          </a:p>
          <a:p>
            <a:pPr eaLnBrk="1" hangingPunct="1"/>
            <a:endParaRPr lang="en-US" smtClean="0"/>
          </a:p>
        </p:txBody>
      </p:sp>
      <p:pic>
        <p:nvPicPr>
          <p:cNvPr id="17412" name="Picture 5"/>
          <p:cNvPicPr>
            <a:picLocks noChangeAspect="1" noChangeArrowheads="1"/>
          </p:cNvPicPr>
          <p:nvPr/>
        </p:nvPicPr>
        <p:blipFill>
          <a:blip r:embed="rId2" cstate="print"/>
          <a:srcRect/>
          <a:stretch>
            <a:fillRect/>
          </a:stretch>
        </p:blipFill>
        <p:spPr bwMode="auto">
          <a:xfrm>
            <a:off x="685800" y="771525"/>
            <a:ext cx="7467600" cy="5106988"/>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225GeV drive beam, RDR undulator</a:t>
            </a:r>
          </a:p>
        </p:txBody>
      </p:sp>
      <p:sp>
        <p:nvSpPr>
          <p:cNvPr id="18435"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225GeV drive beam, 60% polarization required a photon collimator with an iris of ~0.85mm in radius.  The corresponding yield is ~2.4 for 231m long RDR undulator</a:t>
            </a:r>
          </a:p>
          <a:p>
            <a:pPr eaLnBrk="1" hangingPunct="1"/>
            <a:endParaRPr lang="en-US" smtClean="0"/>
          </a:p>
        </p:txBody>
      </p:sp>
      <p:pic>
        <p:nvPicPr>
          <p:cNvPr id="18436" name="Picture 5"/>
          <p:cNvPicPr>
            <a:picLocks noChangeAspect="1" noChangeArrowheads="1"/>
          </p:cNvPicPr>
          <p:nvPr/>
        </p:nvPicPr>
        <p:blipFill>
          <a:blip r:embed="rId2" cstate="print"/>
          <a:srcRect/>
          <a:stretch>
            <a:fillRect/>
          </a:stretch>
        </p:blipFill>
        <p:spPr bwMode="auto">
          <a:xfrm>
            <a:off x="609600" y="719138"/>
            <a:ext cx="7543800" cy="515937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250GeV drive beam, RDR undulator</a:t>
            </a:r>
          </a:p>
        </p:txBody>
      </p:sp>
      <p:sp>
        <p:nvSpPr>
          <p:cNvPr id="19459" name="Rectangle 3"/>
          <p:cNvSpPr>
            <a:spLocks noGrp="1" noChangeArrowheads="1"/>
          </p:cNvSpPr>
          <p:nvPr>
            <p:ph type="body" idx="1"/>
          </p:nvPr>
        </p:nvSpPr>
        <p:spPr>
          <a:xfrm>
            <a:off x="457200" y="5791200"/>
            <a:ext cx="8229600" cy="792163"/>
          </a:xfrm>
        </p:spPr>
        <p:txBody>
          <a:bodyPr/>
          <a:lstStyle/>
          <a:p>
            <a:pPr eaLnBrk="1" hangingPunct="1">
              <a:buFont typeface="Wingdings" pitchFamily="2" charset="2"/>
              <a:buNone/>
            </a:pPr>
            <a:r>
              <a:rPr lang="en-US" smtClean="0"/>
              <a:t>For 250GeV drive beam, 60% polarization required a photon collimator with an iris of ~0.6mm in radius.  The corresponding yield is ~2.0 for 231m long RDR undulator</a:t>
            </a:r>
          </a:p>
          <a:p>
            <a:pPr eaLnBrk="1" hangingPunct="1"/>
            <a:endParaRPr lang="en-US" smtClean="0"/>
          </a:p>
        </p:txBody>
      </p:sp>
      <p:pic>
        <p:nvPicPr>
          <p:cNvPr id="19460" name="Picture 5"/>
          <p:cNvPicPr>
            <a:picLocks noChangeAspect="1" noChangeArrowheads="1"/>
          </p:cNvPicPr>
          <p:nvPr/>
        </p:nvPicPr>
        <p:blipFill>
          <a:blip r:embed="rId2" cstate="print"/>
          <a:srcRect/>
          <a:stretch>
            <a:fillRect/>
          </a:stretch>
        </p:blipFill>
        <p:spPr bwMode="auto">
          <a:xfrm>
            <a:off x="609600" y="719138"/>
            <a:ext cx="7543800" cy="515937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Yield with 60% Pol. As function of drive beam energy.  231m long RDR undulator</a:t>
            </a:r>
          </a:p>
        </p:txBody>
      </p:sp>
      <p:sp>
        <p:nvSpPr>
          <p:cNvPr id="20483" name="Rectangle 3"/>
          <p:cNvSpPr>
            <a:spLocks noGrp="1" noChangeArrowheads="1"/>
          </p:cNvSpPr>
          <p:nvPr>
            <p:ph type="body" idx="1"/>
          </p:nvPr>
        </p:nvSpPr>
        <p:spPr>
          <a:xfrm>
            <a:off x="457200" y="5715000"/>
            <a:ext cx="8229600" cy="411163"/>
          </a:xfrm>
        </p:spPr>
        <p:txBody>
          <a:bodyPr/>
          <a:lstStyle/>
          <a:p>
            <a:pPr eaLnBrk="1" hangingPunct="1"/>
            <a:r>
              <a:rPr lang="en-US" smtClean="0"/>
              <a:t>Yield of 1.5 with 60% yield can be reached with drive beam energy of ~162GeV</a:t>
            </a:r>
          </a:p>
        </p:txBody>
      </p:sp>
      <p:pic>
        <p:nvPicPr>
          <p:cNvPr id="20484" name="Picture 4"/>
          <p:cNvPicPr>
            <a:picLocks noChangeAspect="1" noChangeArrowheads="1"/>
          </p:cNvPicPr>
          <p:nvPr/>
        </p:nvPicPr>
        <p:blipFill>
          <a:blip r:embed="rId2" cstate="print"/>
          <a:srcRect/>
          <a:stretch>
            <a:fillRect/>
          </a:stretch>
        </p:blipFill>
        <p:spPr bwMode="auto">
          <a:xfrm>
            <a:off x="1143000" y="1084263"/>
            <a:ext cx="6781800" cy="463867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Yield vs pol for different drive beam energy</a:t>
            </a:r>
            <a:br>
              <a:rPr lang="en-US" smtClean="0"/>
            </a:br>
            <a:r>
              <a:rPr lang="en-US" smtClean="0"/>
              <a:t>ILC RDR undulator</a:t>
            </a:r>
          </a:p>
        </p:txBody>
      </p:sp>
      <p:sp>
        <p:nvSpPr>
          <p:cNvPr id="45059" name="Rectangle 3"/>
          <p:cNvSpPr>
            <a:spLocks noGrp="1" noChangeArrowheads="1"/>
          </p:cNvSpPr>
          <p:nvPr>
            <p:ph type="body" idx="1"/>
          </p:nvPr>
        </p:nvSpPr>
        <p:spPr>
          <a:xfrm>
            <a:off x="381000" y="5029200"/>
            <a:ext cx="8229600" cy="1325563"/>
          </a:xfrm>
        </p:spPr>
        <p:txBody>
          <a:bodyPr/>
          <a:lstStyle/>
          <a:p>
            <a:r>
              <a:rPr lang="en-US" dirty="0" smtClean="0"/>
              <a:t>For a given required polarization, the yield increase with drive beam energy with the penalty of more challenge to design photon collimator</a:t>
            </a:r>
          </a:p>
          <a:p>
            <a:r>
              <a:rPr lang="en-US" dirty="0" smtClean="0"/>
              <a:t>Higher drive beam energy will have a lower achievable polarization. </a:t>
            </a:r>
          </a:p>
        </p:txBody>
      </p:sp>
      <p:pic>
        <p:nvPicPr>
          <p:cNvPr id="45060" name="Picture 4"/>
          <p:cNvPicPr>
            <a:picLocks noChangeAspect="1" noChangeArrowheads="1"/>
          </p:cNvPicPr>
          <p:nvPr/>
        </p:nvPicPr>
        <p:blipFill>
          <a:blip r:embed="rId2" cstate="print"/>
          <a:srcRect/>
          <a:stretch>
            <a:fillRect/>
          </a:stretch>
        </p:blipFill>
        <p:spPr bwMode="auto">
          <a:xfrm>
            <a:off x="838200" y="1066800"/>
            <a:ext cx="5867400" cy="4014788"/>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p:txBody>
          <a:bodyPr anchor="b"/>
          <a:lstStyle/>
          <a:p>
            <a:r>
              <a:rPr lang="en-US" smtClean="0"/>
              <a:t>Varying K for RDR undulator at the end of linac.</a:t>
            </a:r>
          </a:p>
        </p:txBody>
      </p:sp>
      <p:sp>
        <p:nvSpPr>
          <p:cNvPr id="34819" name="Content Placeholder 2"/>
          <p:cNvSpPr>
            <a:spLocks noGrp="1"/>
          </p:cNvSpPr>
          <p:nvPr>
            <p:ph idx="4294967295"/>
          </p:nvPr>
        </p:nvSpPr>
        <p:spPr/>
        <p:txBody>
          <a:bodyPr/>
          <a:lstStyle/>
          <a:p>
            <a:r>
              <a:rPr lang="en-US" smtClean="0"/>
              <a:t>Undulator: </a:t>
            </a:r>
            <a:r>
              <a:rPr lang="en-US" smtClean="0">
                <a:latin typeface="Symbol" pitchFamily="18" charset="2"/>
              </a:rPr>
              <a:t>l</a:t>
            </a:r>
            <a:r>
              <a:rPr lang="en-US" smtClean="0"/>
              <a:t>u=1.15cm,  K=0.3 – 0.9</a:t>
            </a:r>
          </a:p>
          <a:p>
            <a:r>
              <a:rPr lang="en-US" smtClean="0"/>
              <a:t>OMD: </a:t>
            </a:r>
          </a:p>
          <a:p>
            <a:pPr lvl="1"/>
            <a:r>
              <a:rPr lang="en-US" smtClean="0"/>
              <a:t>FC, 0.5T ramp up to over B in 2cm and then adiabatically fall back to 0.5T at z=14cm, where B varied from 3T to 6T. </a:t>
            </a:r>
          </a:p>
          <a:p>
            <a:r>
              <a:rPr lang="en-US" smtClean="0"/>
              <a:t>Length of undulator 231m</a:t>
            </a:r>
          </a:p>
          <a:p>
            <a:r>
              <a:rPr lang="en-US" smtClean="0"/>
              <a:t>Target: 0.4X0 Ti target</a:t>
            </a:r>
          </a:p>
          <a:p>
            <a:r>
              <a:rPr lang="en-US" smtClean="0"/>
              <a:t>Drift from Undulator end to target: 400m</a:t>
            </a:r>
          </a:p>
          <a:p>
            <a:r>
              <a:rPr lang="en-US" smtClean="0"/>
              <a:t>Varying photon collimator iris.</a:t>
            </a:r>
          </a:p>
          <a:p>
            <a:endParaRPr lang="en-US" smtClean="0"/>
          </a:p>
        </p:txBody>
      </p:sp>
      <p:sp>
        <p:nvSpPr>
          <p:cNvPr id="21508" name="Slide Number Placeholder 3"/>
          <p:cNvSpPr txBox="1">
            <a:spLocks noGrp="1"/>
          </p:cNvSpPr>
          <p:nvPr/>
        </p:nvSpPr>
        <p:spPr>
          <a:xfrm>
            <a:off x="6858000" y="6492875"/>
            <a:ext cx="2133600" cy="365125"/>
          </a:xfrm>
          <a:prstGeom prst="rect">
            <a:avLst/>
          </a:prstGeom>
          <a:noFill/>
        </p:spPr>
        <p:txBody>
          <a:bodyPr anchor="ctr"/>
          <a:lstStyle/>
          <a:p>
            <a:pPr algn="r"/>
            <a:fld id="{41C1DEF0-78C6-4CE9-9A4C-E21CAE1739EF}" type="slidenum">
              <a:rPr lang="en-US" sz="1000">
                <a:solidFill>
                  <a:srgbClr val="BFBFBF"/>
                </a:solidFill>
                <a:ea typeface="ＭＳ Ｐゴシック" pitchFamily="34" charset="-128"/>
              </a:rPr>
              <a:pPr algn="r"/>
              <a:t>45</a:t>
            </a:fld>
            <a:endParaRPr lang="en-US" sz="1000">
              <a:solidFill>
                <a:srgbClr val="BFBFBF"/>
              </a:solidFill>
              <a:ea typeface="ＭＳ Ｐゴシック" pitchFamily="34"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57200" y="274638"/>
            <a:ext cx="8229600" cy="792162"/>
          </a:xfrm>
        </p:spPr>
        <p:txBody>
          <a:bodyPr anchor="b"/>
          <a:lstStyle/>
          <a:p>
            <a:r>
              <a:rPr lang="en-US" smtClean="0"/>
              <a:t>K=0.3, Drive beam energy 250GeV</a:t>
            </a:r>
          </a:p>
        </p:txBody>
      </p:sp>
      <p:pic>
        <p:nvPicPr>
          <p:cNvPr id="35843" name="Picture 4"/>
          <p:cNvPicPr>
            <a:picLocks noChangeAspect="1" noChangeArrowheads="1"/>
          </p:cNvPicPr>
          <p:nvPr/>
        </p:nvPicPr>
        <p:blipFill>
          <a:blip r:embed="rId2" cstate="print"/>
          <a:srcRect/>
          <a:stretch>
            <a:fillRect/>
          </a:stretch>
        </p:blipFill>
        <p:spPr bwMode="auto">
          <a:xfrm>
            <a:off x="304800" y="1219200"/>
            <a:ext cx="4360863" cy="2981325"/>
          </a:xfrm>
          <a:prstGeom prst="rect">
            <a:avLst/>
          </a:prstGeom>
          <a:noFill/>
          <a:ln w="9525">
            <a:noFill/>
            <a:miter lim="800000"/>
            <a:headEnd/>
            <a:tailEnd/>
          </a:ln>
        </p:spPr>
      </p:pic>
      <p:pic>
        <p:nvPicPr>
          <p:cNvPr id="35845" name="Picture 6"/>
          <p:cNvPicPr>
            <a:picLocks noChangeAspect="1" noChangeArrowheads="1"/>
          </p:cNvPicPr>
          <p:nvPr/>
        </p:nvPicPr>
        <p:blipFill>
          <a:blip r:embed="rId3" cstate="print"/>
          <a:srcRect/>
          <a:stretch>
            <a:fillRect/>
          </a:stretch>
        </p:blipFill>
        <p:spPr bwMode="auto">
          <a:xfrm>
            <a:off x="4724400" y="1371600"/>
            <a:ext cx="3505200" cy="2546350"/>
          </a:xfrm>
          <a:prstGeom prst="rect">
            <a:avLst/>
          </a:prstGeom>
          <a:noFill/>
          <a:ln w="9525" algn="ctr">
            <a:noFill/>
            <a:miter lim="800000"/>
            <a:headEnd/>
            <a:tailEnd/>
          </a:ln>
        </p:spPr>
      </p:pic>
      <p:sp>
        <p:nvSpPr>
          <p:cNvPr id="35848" name="TextBox 7"/>
          <p:cNvSpPr txBox="1">
            <a:spLocks noChangeArrowheads="1"/>
          </p:cNvSpPr>
          <p:nvPr/>
        </p:nvSpPr>
        <p:spPr bwMode="auto">
          <a:xfrm>
            <a:off x="6096000" y="1143000"/>
            <a:ext cx="1911350" cy="36671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spectrum</a:t>
            </a:r>
          </a:p>
        </p:txBody>
      </p:sp>
      <p:sp>
        <p:nvSpPr>
          <p:cNvPr id="35849" name="TextBox 8"/>
          <p:cNvSpPr txBox="1">
            <a:spLocks noChangeArrowheads="1"/>
          </p:cNvSpPr>
          <p:nvPr/>
        </p:nvSpPr>
        <p:spPr bwMode="auto">
          <a:xfrm>
            <a:off x="609600" y="4572000"/>
            <a:ext cx="7467600" cy="915988"/>
          </a:xfrm>
          <a:prstGeom prst="rect">
            <a:avLst/>
          </a:prstGeom>
          <a:noFill/>
          <a:ln w="9525">
            <a:noFill/>
            <a:miter lim="800000"/>
            <a:headEnd/>
            <a:tailEnd/>
          </a:ln>
        </p:spPr>
        <p:txBody>
          <a:bodyPr>
            <a:spAutoFit/>
          </a:bodyPr>
          <a:lstStyle/>
          <a:p>
            <a:r>
              <a:rPr lang="en-US">
                <a:latin typeface="Arial" charset="0"/>
                <a:ea typeface="ＭＳ Ｐゴシック" pitchFamily="34" charset="-128"/>
              </a:rPr>
              <a:t>When K is 0.3, the total number of photon is small and also the photon from 2</a:t>
            </a:r>
            <a:r>
              <a:rPr lang="en-US" baseline="30000">
                <a:latin typeface="Arial" charset="0"/>
                <a:ea typeface="ＭＳ Ｐゴシック" pitchFamily="34" charset="-128"/>
              </a:rPr>
              <a:t>nd</a:t>
            </a:r>
            <a:r>
              <a:rPr lang="en-US">
                <a:latin typeface="Arial" charset="0"/>
                <a:ea typeface="ＭＳ Ｐゴシック" pitchFamily="34" charset="-128"/>
              </a:rPr>
              <a:t> harmonic is very small comparing with 1</a:t>
            </a:r>
            <a:r>
              <a:rPr lang="en-US" baseline="30000">
                <a:latin typeface="Arial" charset="0"/>
                <a:ea typeface="ＭＳ Ｐゴシック" pitchFamily="34" charset="-128"/>
              </a:rPr>
              <a:t>st</a:t>
            </a:r>
            <a:r>
              <a:rPr lang="en-US">
                <a:latin typeface="Arial" charset="0"/>
                <a:ea typeface="ＭＳ Ｐゴシック" pitchFamily="34" charset="-128"/>
              </a:rPr>
              <a:t> harmonic radiation. </a:t>
            </a:r>
          </a:p>
          <a:p>
            <a:r>
              <a:rPr lang="en-US">
                <a:latin typeface="Arial" charset="0"/>
                <a:ea typeface="ＭＳ Ｐゴシック" pitchFamily="34" charset="-128"/>
              </a:rPr>
              <a:t>For 60% polarization, the positron yield is about 0.8.</a:t>
            </a:r>
          </a:p>
        </p:txBody>
      </p:sp>
      <p:grpSp>
        <p:nvGrpSpPr>
          <p:cNvPr id="2" name="Group 13"/>
          <p:cNvGrpSpPr>
            <a:grpSpLocks/>
          </p:cNvGrpSpPr>
          <p:nvPr/>
        </p:nvGrpSpPr>
        <p:grpSpPr bwMode="auto">
          <a:xfrm>
            <a:off x="457200" y="1219200"/>
            <a:ext cx="3581400" cy="2743200"/>
            <a:chOff x="288" y="768"/>
            <a:chExt cx="2256" cy="1728"/>
          </a:xfrm>
        </p:grpSpPr>
        <p:sp>
          <p:nvSpPr>
            <p:cNvPr id="35846" name="TextBox 5"/>
            <p:cNvSpPr txBox="1">
              <a:spLocks noChangeArrowheads="1"/>
            </p:cNvSpPr>
            <p:nvPr/>
          </p:nvSpPr>
          <p:spPr bwMode="auto">
            <a:xfrm>
              <a:off x="864" y="768"/>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35850" name="Line 10"/>
            <p:cNvSpPr>
              <a:spLocks noChangeShapeType="1"/>
            </p:cNvSpPr>
            <p:nvPr/>
          </p:nvSpPr>
          <p:spPr bwMode="auto">
            <a:xfrm flipH="1">
              <a:off x="624" y="1104"/>
              <a:ext cx="1920" cy="0"/>
            </a:xfrm>
            <a:prstGeom prst="line">
              <a:avLst/>
            </a:prstGeom>
            <a:noFill/>
            <a:ln w="9525">
              <a:solidFill>
                <a:schemeClr val="tx1"/>
              </a:solidFill>
              <a:round/>
              <a:headEnd/>
              <a:tailEnd/>
            </a:ln>
            <a:effectLst/>
          </p:spPr>
          <p:txBody>
            <a:bodyPr/>
            <a:lstStyle/>
            <a:p>
              <a:endParaRPr lang="en-US"/>
            </a:p>
          </p:txBody>
        </p:sp>
        <p:sp>
          <p:nvSpPr>
            <p:cNvPr id="35851" name="Line 11"/>
            <p:cNvSpPr>
              <a:spLocks noChangeShapeType="1"/>
            </p:cNvSpPr>
            <p:nvPr/>
          </p:nvSpPr>
          <p:spPr bwMode="auto">
            <a:xfrm>
              <a:off x="816" y="1056"/>
              <a:ext cx="0" cy="1440"/>
            </a:xfrm>
            <a:prstGeom prst="line">
              <a:avLst/>
            </a:prstGeom>
            <a:noFill/>
            <a:ln w="9525">
              <a:solidFill>
                <a:schemeClr val="tx1"/>
              </a:solidFill>
              <a:round/>
              <a:headEnd/>
              <a:tailEnd/>
            </a:ln>
            <a:effectLst/>
          </p:spPr>
          <p:txBody>
            <a:bodyPr/>
            <a:lstStyle/>
            <a:p>
              <a:endParaRPr lang="en-US"/>
            </a:p>
          </p:txBody>
        </p:sp>
        <p:sp>
          <p:nvSpPr>
            <p:cNvPr id="35852" name="Line 12"/>
            <p:cNvSpPr>
              <a:spLocks noChangeShapeType="1"/>
            </p:cNvSpPr>
            <p:nvPr/>
          </p:nvSpPr>
          <p:spPr bwMode="auto">
            <a:xfrm flipH="1">
              <a:off x="288" y="1488"/>
              <a:ext cx="576" cy="0"/>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57200" y="274638"/>
            <a:ext cx="8229600" cy="639762"/>
          </a:xfrm>
        </p:spPr>
        <p:txBody>
          <a:bodyPr anchor="b"/>
          <a:lstStyle/>
          <a:p>
            <a:r>
              <a:rPr lang="en-US" smtClean="0"/>
              <a:t>K=0.4, Drive beam energy 250GeV</a:t>
            </a:r>
          </a:p>
        </p:txBody>
      </p:sp>
      <p:pic>
        <p:nvPicPr>
          <p:cNvPr id="36867" name="Picture 4"/>
          <p:cNvPicPr>
            <a:picLocks noChangeAspect="1" noChangeArrowheads="1"/>
          </p:cNvPicPr>
          <p:nvPr/>
        </p:nvPicPr>
        <p:blipFill>
          <a:blip r:embed="rId2" cstate="print"/>
          <a:srcRect/>
          <a:stretch>
            <a:fillRect/>
          </a:stretch>
        </p:blipFill>
        <p:spPr bwMode="auto">
          <a:xfrm>
            <a:off x="228600" y="1066800"/>
            <a:ext cx="4360863" cy="2981325"/>
          </a:xfrm>
          <a:prstGeom prst="rect">
            <a:avLst/>
          </a:prstGeom>
          <a:noFill/>
          <a:ln w="9525">
            <a:noFill/>
            <a:miter lim="800000"/>
            <a:headEnd/>
            <a:tailEnd/>
          </a:ln>
        </p:spPr>
      </p:pic>
      <p:pic>
        <p:nvPicPr>
          <p:cNvPr id="36869" name="Picture 6"/>
          <p:cNvPicPr>
            <a:picLocks noChangeAspect="1" noChangeArrowheads="1"/>
          </p:cNvPicPr>
          <p:nvPr/>
        </p:nvPicPr>
        <p:blipFill>
          <a:blip r:embed="rId3" cstate="print"/>
          <a:srcRect/>
          <a:stretch>
            <a:fillRect/>
          </a:stretch>
        </p:blipFill>
        <p:spPr bwMode="auto">
          <a:xfrm>
            <a:off x="4648200" y="1295400"/>
            <a:ext cx="3505200" cy="2546350"/>
          </a:xfrm>
          <a:prstGeom prst="rect">
            <a:avLst/>
          </a:prstGeom>
          <a:noFill/>
          <a:ln w="9525" algn="ctr">
            <a:noFill/>
            <a:miter lim="800000"/>
            <a:headEnd/>
            <a:tailEnd/>
          </a:ln>
        </p:spPr>
      </p:pic>
      <p:sp>
        <p:nvSpPr>
          <p:cNvPr id="36872" name="TextBox 7"/>
          <p:cNvSpPr txBox="1">
            <a:spLocks noChangeArrowheads="1"/>
          </p:cNvSpPr>
          <p:nvPr/>
        </p:nvSpPr>
        <p:spPr bwMode="auto">
          <a:xfrm>
            <a:off x="6324600" y="1447800"/>
            <a:ext cx="1911350" cy="36671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spectrum</a:t>
            </a:r>
          </a:p>
        </p:txBody>
      </p:sp>
      <p:sp>
        <p:nvSpPr>
          <p:cNvPr id="36873" name="Text Box 9"/>
          <p:cNvSpPr txBox="1">
            <a:spLocks noChangeArrowheads="1"/>
          </p:cNvSpPr>
          <p:nvPr/>
        </p:nvSpPr>
        <p:spPr bwMode="auto">
          <a:xfrm>
            <a:off x="746125" y="4311650"/>
            <a:ext cx="184150" cy="366713"/>
          </a:xfrm>
          <a:prstGeom prst="rect">
            <a:avLst/>
          </a:prstGeom>
          <a:noFill/>
          <a:ln w="9525" algn="ctr">
            <a:noFill/>
            <a:miter lim="800000"/>
            <a:headEnd/>
            <a:tailEnd/>
          </a:ln>
          <a:effectLst/>
        </p:spPr>
        <p:txBody>
          <a:bodyPr wrap="none">
            <a:spAutoFit/>
          </a:bodyPr>
          <a:lstStyle/>
          <a:p>
            <a:endParaRPr lang="en-US"/>
          </a:p>
        </p:txBody>
      </p:sp>
      <p:sp>
        <p:nvSpPr>
          <p:cNvPr id="36874" name="TextBox 8"/>
          <p:cNvSpPr txBox="1">
            <a:spLocks noChangeArrowheads="1"/>
          </p:cNvSpPr>
          <p:nvPr/>
        </p:nvSpPr>
        <p:spPr bwMode="auto">
          <a:xfrm>
            <a:off x="609600" y="4572000"/>
            <a:ext cx="7467600" cy="366713"/>
          </a:xfrm>
          <a:prstGeom prst="rect">
            <a:avLst/>
          </a:prstGeom>
          <a:noFill/>
          <a:ln w="9525">
            <a:noFill/>
            <a:miter lim="800000"/>
            <a:headEnd/>
            <a:tailEnd/>
          </a:ln>
        </p:spPr>
        <p:txBody>
          <a:bodyPr>
            <a:spAutoFit/>
          </a:bodyPr>
          <a:lstStyle/>
          <a:p>
            <a:r>
              <a:rPr lang="en-US">
                <a:latin typeface="Arial" charset="0"/>
                <a:ea typeface="ＭＳ Ｐゴシック" pitchFamily="34" charset="-128"/>
              </a:rPr>
              <a:t>For 60% polarization, the positron yield is about 1.3</a:t>
            </a:r>
          </a:p>
        </p:txBody>
      </p:sp>
      <p:grpSp>
        <p:nvGrpSpPr>
          <p:cNvPr id="2" name="Group 14"/>
          <p:cNvGrpSpPr>
            <a:grpSpLocks/>
          </p:cNvGrpSpPr>
          <p:nvPr/>
        </p:nvGrpSpPr>
        <p:grpSpPr bwMode="auto">
          <a:xfrm>
            <a:off x="533400" y="1143000"/>
            <a:ext cx="3429000" cy="2514600"/>
            <a:chOff x="336" y="720"/>
            <a:chExt cx="2160" cy="1584"/>
          </a:xfrm>
        </p:grpSpPr>
        <p:sp>
          <p:nvSpPr>
            <p:cNvPr id="36870" name="TextBox 5"/>
            <p:cNvSpPr txBox="1">
              <a:spLocks noChangeArrowheads="1"/>
            </p:cNvSpPr>
            <p:nvPr/>
          </p:nvSpPr>
          <p:spPr bwMode="auto">
            <a:xfrm>
              <a:off x="816" y="720"/>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36875" name="Line 11"/>
            <p:cNvSpPr>
              <a:spLocks noChangeShapeType="1"/>
            </p:cNvSpPr>
            <p:nvPr/>
          </p:nvSpPr>
          <p:spPr bwMode="auto">
            <a:xfrm flipH="1">
              <a:off x="480" y="1008"/>
              <a:ext cx="2016" cy="0"/>
            </a:xfrm>
            <a:prstGeom prst="line">
              <a:avLst/>
            </a:prstGeom>
            <a:noFill/>
            <a:ln w="9525">
              <a:solidFill>
                <a:schemeClr val="tx1"/>
              </a:solidFill>
              <a:round/>
              <a:headEnd/>
              <a:tailEnd/>
            </a:ln>
            <a:effectLst/>
          </p:spPr>
          <p:txBody>
            <a:bodyPr/>
            <a:lstStyle/>
            <a:p>
              <a:endParaRPr lang="en-US"/>
            </a:p>
          </p:txBody>
        </p:sp>
        <p:sp>
          <p:nvSpPr>
            <p:cNvPr id="36876" name="Line 12"/>
            <p:cNvSpPr>
              <a:spLocks noChangeShapeType="1"/>
            </p:cNvSpPr>
            <p:nvPr/>
          </p:nvSpPr>
          <p:spPr bwMode="auto">
            <a:xfrm>
              <a:off x="768" y="960"/>
              <a:ext cx="0" cy="1344"/>
            </a:xfrm>
            <a:prstGeom prst="line">
              <a:avLst/>
            </a:prstGeom>
            <a:noFill/>
            <a:ln w="9525">
              <a:solidFill>
                <a:schemeClr val="tx1"/>
              </a:solidFill>
              <a:round/>
              <a:headEnd/>
              <a:tailEnd/>
            </a:ln>
            <a:effectLst/>
          </p:spPr>
          <p:txBody>
            <a:bodyPr/>
            <a:lstStyle/>
            <a:p>
              <a:endParaRPr lang="en-US"/>
            </a:p>
          </p:txBody>
        </p:sp>
        <p:sp>
          <p:nvSpPr>
            <p:cNvPr id="36877" name="Line 13"/>
            <p:cNvSpPr>
              <a:spLocks noChangeShapeType="1"/>
            </p:cNvSpPr>
            <p:nvPr/>
          </p:nvSpPr>
          <p:spPr bwMode="auto">
            <a:xfrm flipH="1">
              <a:off x="336" y="1488"/>
              <a:ext cx="528" cy="0"/>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457200" y="274638"/>
            <a:ext cx="8229600" cy="792162"/>
          </a:xfrm>
        </p:spPr>
        <p:txBody>
          <a:bodyPr anchor="b"/>
          <a:lstStyle/>
          <a:p>
            <a:r>
              <a:rPr lang="en-US" smtClean="0"/>
              <a:t>K=0.5, Drive beam energy 250GeV</a:t>
            </a:r>
          </a:p>
        </p:txBody>
      </p:sp>
      <p:pic>
        <p:nvPicPr>
          <p:cNvPr id="37891" name="Picture 4"/>
          <p:cNvPicPr>
            <a:picLocks noChangeAspect="1" noChangeArrowheads="1"/>
          </p:cNvPicPr>
          <p:nvPr/>
        </p:nvPicPr>
        <p:blipFill>
          <a:blip r:embed="rId2" cstate="print"/>
          <a:srcRect/>
          <a:stretch>
            <a:fillRect/>
          </a:stretch>
        </p:blipFill>
        <p:spPr bwMode="auto">
          <a:xfrm>
            <a:off x="228600" y="1143000"/>
            <a:ext cx="4341813" cy="2968625"/>
          </a:xfrm>
          <a:prstGeom prst="rect">
            <a:avLst/>
          </a:prstGeom>
          <a:noFill/>
          <a:ln w="9525">
            <a:noFill/>
            <a:miter lim="800000"/>
            <a:headEnd/>
            <a:tailEnd/>
          </a:ln>
        </p:spPr>
      </p:pic>
      <p:pic>
        <p:nvPicPr>
          <p:cNvPr id="37893" name="Picture 7"/>
          <p:cNvPicPr>
            <a:picLocks noChangeAspect="1" noChangeArrowheads="1"/>
          </p:cNvPicPr>
          <p:nvPr/>
        </p:nvPicPr>
        <p:blipFill>
          <a:blip r:embed="rId3" cstate="print"/>
          <a:srcRect/>
          <a:stretch>
            <a:fillRect/>
          </a:stretch>
        </p:blipFill>
        <p:spPr bwMode="auto">
          <a:xfrm>
            <a:off x="4724400" y="1371600"/>
            <a:ext cx="3498850" cy="2541588"/>
          </a:xfrm>
          <a:prstGeom prst="rect">
            <a:avLst/>
          </a:prstGeom>
          <a:noFill/>
          <a:ln w="9525" algn="ctr">
            <a:noFill/>
            <a:miter lim="800000"/>
            <a:headEnd/>
            <a:tailEnd/>
          </a:ln>
        </p:spPr>
      </p:pic>
      <p:sp>
        <p:nvSpPr>
          <p:cNvPr id="37896" name="TextBox 8"/>
          <p:cNvSpPr txBox="1">
            <a:spLocks noChangeArrowheads="1"/>
          </p:cNvSpPr>
          <p:nvPr/>
        </p:nvSpPr>
        <p:spPr bwMode="auto">
          <a:xfrm>
            <a:off x="5943600" y="1931988"/>
            <a:ext cx="1911350" cy="366712"/>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spectrum</a:t>
            </a:r>
          </a:p>
        </p:txBody>
      </p:sp>
      <p:sp>
        <p:nvSpPr>
          <p:cNvPr id="37897" name="TextBox 8"/>
          <p:cNvSpPr txBox="1">
            <a:spLocks noChangeArrowheads="1"/>
          </p:cNvSpPr>
          <p:nvPr/>
        </p:nvSpPr>
        <p:spPr bwMode="auto">
          <a:xfrm>
            <a:off x="609600" y="4572000"/>
            <a:ext cx="7467600" cy="366713"/>
          </a:xfrm>
          <a:prstGeom prst="rect">
            <a:avLst/>
          </a:prstGeom>
          <a:noFill/>
          <a:ln w="9525">
            <a:noFill/>
            <a:miter lim="800000"/>
            <a:headEnd/>
            <a:tailEnd/>
          </a:ln>
        </p:spPr>
        <p:txBody>
          <a:bodyPr>
            <a:spAutoFit/>
          </a:bodyPr>
          <a:lstStyle/>
          <a:p>
            <a:r>
              <a:rPr lang="en-US">
                <a:latin typeface="Arial" charset="0"/>
                <a:ea typeface="ＭＳ Ｐゴシック" pitchFamily="34" charset="-128"/>
              </a:rPr>
              <a:t>For 60% polarization, the positron yield is about 2.0</a:t>
            </a:r>
          </a:p>
        </p:txBody>
      </p:sp>
      <p:grpSp>
        <p:nvGrpSpPr>
          <p:cNvPr id="2" name="Group 14"/>
          <p:cNvGrpSpPr>
            <a:grpSpLocks/>
          </p:cNvGrpSpPr>
          <p:nvPr/>
        </p:nvGrpSpPr>
        <p:grpSpPr bwMode="auto">
          <a:xfrm>
            <a:off x="609600" y="1219200"/>
            <a:ext cx="3276600" cy="2743200"/>
            <a:chOff x="384" y="768"/>
            <a:chExt cx="2064" cy="1728"/>
          </a:xfrm>
        </p:grpSpPr>
        <p:grpSp>
          <p:nvGrpSpPr>
            <p:cNvPr id="3" name="Group 12"/>
            <p:cNvGrpSpPr>
              <a:grpSpLocks/>
            </p:cNvGrpSpPr>
            <p:nvPr/>
          </p:nvGrpSpPr>
          <p:grpSpPr bwMode="auto">
            <a:xfrm>
              <a:off x="432" y="768"/>
              <a:ext cx="2016" cy="1728"/>
              <a:chOff x="432" y="768"/>
              <a:chExt cx="2016" cy="1728"/>
            </a:xfrm>
          </p:grpSpPr>
          <p:sp>
            <p:nvSpPr>
              <p:cNvPr id="37894" name="TextBox 6"/>
              <p:cNvSpPr txBox="1">
                <a:spLocks noChangeArrowheads="1"/>
              </p:cNvSpPr>
              <p:nvPr/>
            </p:nvSpPr>
            <p:spPr bwMode="auto">
              <a:xfrm>
                <a:off x="864" y="768"/>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37898" name="Line 10"/>
              <p:cNvSpPr>
                <a:spLocks noChangeShapeType="1"/>
              </p:cNvSpPr>
              <p:nvPr/>
            </p:nvSpPr>
            <p:spPr bwMode="auto">
              <a:xfrm flipH="1">
                <a:off x="432" y="1056"/>
                <a:ext cx="2016" cy="0"/>
              </a:xfrm>
              <a:prstGeom prst="line">
                <a:avLst/>
              </a:prstGeom>
              <a:noFill/>
              <a:ln w="9525">
                <a:solidFill>
                  <a:schemeClr val="tx1"/>
                </a:solidFill>
                <a:round/>
                <a:headEnd/>
                <a:tailEnd/>
              </a:ln>
              <a:effectLst/>
            </p:spPr>
            <p:txBody>
              <a:bodyPr/>
              <a:lstStyle/>
              <a:p>
                <a:endParaRPr lang="en-US"/>
              </a:p>
            </p:txBody>
          </p:sp>
          <p:sp>
            <p:nvSpPr>
              <p:cNvPr id="37899" name="Line 11"/>
              <p:cNvSpPr>
                <a:spLocks noChangeShapeType="1"/>
              </p:cNvSpPr>
              <p:nvPr/>
            </p:nvSpPr>
            <p:spPr bwMode="auto">
              <a:xfrm>
                <a:off x="816" y="1008"/>
                <a:ext cx="0" cy="1488"/>
              </a:xfrm>
              <a:prstGeom prst="line">
                <a:avLst/>
              </a:prstGeom>
              <a:noFill/>
              <a:ln w="9525">
                <a:solidFill>
                  <a:schemeClr val="tx1"/>
                </a:solidFill>
                <a:round/>
                <a:headEnd/>
                <a:tailEnd/>
              </a:ln>
              <a:effectLst/>
            </p:spPr>
            <p:txBody>
              <a:bodyPr/>
              <a:lstStyle/>
              <a:p>
                <a:endParaRPr lang="en-US"/>
              </a:p>
            </p:txBody>
          </p:sp>
        </p:grpSp>
        <p:sp>
          <p:nvSpPr>
            <p:cNvPr id="37901" name="Line 13"/>
            <p:cNvSpPr>
              <a:spLocks noChangeShapeType="1"/>
            </p:cNvSpPr>
            <p:nvPr/>
          </p:nvSpPr>
          <p:spPr bwMode="auto">
            <a:xfrm flipH="1">
              <a:off x="384" y="1536"/>
              <a:ext cx="480" cy="0"/>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457200" y="274638"/>
            <a:ext cx="8229600" cy="792162"/>
          </a:xfrm>
        </p:spPr>
        <p:txBody>
          <a:bodyPr anchor="b"/>
          <a:lstStyle/>
          <a:p>
            <a:r>
              <a:rPr lang="en-US" smtClean="0"/>
              <a:t>K=0.6, Drive beam energy 250GeV</a:t>
            </a:r>
          </a:p>
        </p:txBody>
      </p:sp>
      <p:pic>
        <p:nvPicPr>
          <p:cNvPr id="38916" name="Picture 6"/>
          <p:cNvPicPr>
            <a:picLocks noChangeAspect="1" noChangeArrowheads="1"/>
          </p:cNvPicPr>
          <p:nvPr/>
        </p:nvPicPr>
        <p:blipFill>
          <a:blip r:embed="rId2" cstate="print"/>
          <a:srcRect/>
          <a:stretch>
            <a:fillRect/>
          </a:stretch>
        </p:blipFill>
        <p:spPr bwMode="auto">
          <a:xfrm>
            <a:off x="381000" y="1066800"/>
            <a:ext cx="3940175" cy="2597150"/>
          </a:xfrm>
          <a:prstGeom prst="rect">
            <a:avLst/>
          </a:prstGeom>
          <a:noFill/>
          <a:ln w="9525">
            <a:noFill/>
            <a:miter lim="800000"/>
            <a:headEnd/>
            <a:tailEnd/>
          </a:ln>
        </p:spPr>
      </p:pic>
      <p:pic>
        <p:nvPicPr>
          <p:cNvPr id="38917" name="Picture 9"/>
          <p:cNvPicPr>
            <a:picLocks noChangeAspect="1" noChangeArrowheads="1"/>
          </p:cNvPicPr>
          <p:nvPr/>
        </p:nvPicPr>
        <p:blipFill>
          <a:blip r:embed="rId3" cstate="print"/>
          <a:srcRect/>
          <a:stretch>
            <a:fillRect/>
          </a:stretch>
        </p:blipFill>
        <p:spPr bwMode="auto">
          <a:xfrm>
            <a:off x="4419600" y="1143000"/>
            <a:ext cx="3895725" cy="2830513"/>
          </a:xfrm>
          <a:prstGeom prst="rect">
            <a:avLst/>
          </a:prstGeom>
          <a:noFill/>
          <a:ln w="9525" algn="ctr">
            <a:noFill/>
            <a:miter lim="800000"/>
            <a:headEnd/>
            <a:tailEnd/>
          </a:ln>
        </p:spPr>
      </p:pic>
      <p:sp>
        <p:nvSpPr>
          <p:cNvPr id="38920" name="TextBox 9"/>
          <p:cNvSpPr txBox="1">
            <a:spLocks noChangeArrowheads="1"/>
          </p:cNvSpPr>
          <p:nvPr/>
        </p:nvSpPr>
        <p:spPr bwMode="auto">
          <a:xfrm>
            <a:off x="6400800" y="1752600"/>
            <a:ext cx="1911350" cy="36671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spectrum</a:t>
            </a:r>
          </a:p>
        </p:txBody>
      </p:sp>
      <p:sp>
        <p:nvSpPr>
          <p:cNvPr id="38921" name="TextBox 8"/>
          <p:cNvSpPr txBox="1">
            <a:spLocks noChangeArrowheads="1"/>
          </p:cNvSpPr>
          <p:nvPr/>
        </p:nvSpPr>
        <p:spPr bwMode="auto">
          <a:xfrm>
            <a:off x="609600" y="4572000"/>
            <a:ext cx="7467600" cy="366713"/>
          </a:xfrm>
          <a:prstGeom prst="rect">
            <a:avLst/>
          </a:prstGeom>
          <a:noFill/>
          <a:ln w="9525">
            <a:noFill/>
            <a:miter lim="800000"/>
            <a:headEnd/>
            <a:tailEnd/>
          </a:ln>
        </p:spPr>
        <p:txBody>
          <a:bodyPr>
            <a:spAutoFit/>
          </a:bodyPr>
          <a:lstStyle/>
          <a:p>
            <a:r>
              <a:rPr lang="en-US">
                <a:latin typeface="Arial" charset="0"/>
                <a:ea typeface="ＭＳ Ｐゴシック" pitchFamily="34" charset="-128"/>
              </a:rPr>
              <a:t>For 60% polarization, the positron yield is about 2.4</a:t>
            </a:r>
          </a:p>
        </p:txBody>
      </p:sp>
      <p:grpSp>
        <p:nvGrpSpPr>
          <p:cNvPr id="2" name="Group 13"/>
          <p:cNvGrpSpPr>
            <a:grpSpLocks/>
          </p:cNvGrpSpPr>
          <p:nvPr/>
        </p:nvGrpSpPr>
        <p:grpSpPr bwMode="auto">
          <a:xfrm>
            <a:off x="762000" y="1143000"/>
            <a:ext cx="3048000" cy="2362200"/>
            <a:chOff x="480" y="720"/>
            <a:chExt cx="1920" cy="1488"/>
          </a:xfrm>
        </p:grpSpPr>
        <p:sp>
          <p:nvSpPr>
            <p:cNvPr id="38918" name="TextBox 7"/>
            <p:cNvSpPr txBox="1">
              <a:spLocks noChangeArrowheads="1"/>
            </p:cNvSpPr>
            <p:nvPr/>
          </p:nvSpPr>
          <p:spPr bwMode="auto">
            <a:xfrm>
              <a:off x="816" y="720"/>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38922" name="Line 10"/>
            <p:cNvSpPr>
              <a:spLocks noChangeShapeType="1"/>
            </p:cNvSpPr>
            <p:nvPr/>
          </p:nvSpPr>
          <p:spPr bwMode="auto">
            <a:xfrm flipH="1">
              <a:off x="480" y="960"/>
              <a:ext cx="1920" cy="0"/>
            </a:xfrm>
            <a:prstGeom prst="line">
              <a:avLst/>
            </a:prstGeom>
            <a:noFill/>
            <a:ln w="9525">
              <a:solidFill>
                <a:schemeClr val="tx1"/>
              </a:solidFill>
              <a:round/>
              <a:headEnd/>
              <a:tailEnd/>
            </a:ln>
            <a:effectLst/>
          </p:spPr>
          <p:txBody>
            <a:bodyPr/>
            <a:lstStyle/>
            <a:p>
              <a:endParaRPr lang="en-US"/>
            </a:p>
          </p:txBody>
        </p:sp>
        <p:sp>
          <p:nvSpPr>
            <p:cNvPr id="38923" name="Line 11"/>
            <p:cNvSpPr>
              <a:spLocks noChangeShapeType="1"/>
            </p:cNvSpPr>
            <p:nvPr/>
          </p:nvSpPr>
          <p:spPr bwMode="auto">
            <a:xfrm>
              <a:off x="816" y="912"/>
              <a:ext cx="0" cy="1296"/>
            </a:xfrm>
            <a:prstGeom prst="line">
              <a:avLst/>
            </a:prstGeom>
            <a:noFill/>
            <a:ln w="9525">
              <a:solidFill>
                <a:schemeClr val="tx1"/>
              </a:solidFill>
              <a:round/>
              <a:headEnd/>
              <a:tailEnd/>
            </a:ln>
            <a:effectLst/>
          </p:spPr>
          <p:txBody>
            <a:bodyPr/>
            <a:lstStyle/>
            <a:p>
              <a:endParaRPr lang="en-US"/>
            </a:p>
          </p:txBody>
        </p:sp>
        <p:sp>
          <p:nvSpPr>
            <p:cNvPr id="38924" name="Line 12"/>
            <p:cNvSpPr>
              <a:spLocks noChangeShapeType="1"/>
            </p:cNvSpPr>
            <p:nvPr/>
          </p:nvSpPr>
          <p:spPr bwMode="auto">
            <a:xfrm>
              <a:off x="576" y="912"/>
              <a:ext cx="0" cy="1296"/>
            </a:xfrm>
            <a:prstGeom prst="line">
              <a:avLst/>
            </a:prstGeom>
            <a:noFill/>
            <a:ln w="9525">
              <a:solidFill>
                <a:schemeClr val="tx1"/>
              </a:solidFill>
              <a:round/>
              <a:headEnd/>
              <a:tailEnd/>
            </a:ln>
            <a:effectLst/>
          </p:spPr>
          <p:txBody>
            <a:bodyPr/>
            <a:lstStyle/>
            <a:p>
              <a:endParaRPr lang="en-US"/>
            </a:p>
          </p:txBody>
        </p:sp>
      </p:grpSp>
      <p:sp>
        <p:nvSpPr>
          <p:cNvPr id="38926" name="Line 14"/>
          <p:cNvSpPr>
            <a:spLocks noChangeShapeType="1"/>
          </p:cNvSpPr>
          <p:nvPr/>
        </p:nvSpPr>
        <p:spPr bwMode="auto">
          <a:xfrm flipH="1">
            <a:off x="609600" y="2286000"/>
            <a:ext cx="762000" cy="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5" name="Content Placeholder 3" descr="PCAP_out.png"/>
          <p:cNvPicPr>
            <a:picLocks noChangeAspect="1"/>
          </p:cNvPicPr>
          <p:nvPr/>
        </p:nvPicPr>
        <p:blipFill>
          <a:blip r:embed="rId3" cstate="print"/>
          <a:srcRect/>
          <a:stretch>
            <a:fillRect/>
          </a:stretch>
        </p:blipFill>
        <p:spPr bwMode="auto">
          <a:xfrm>
            <a:off x="304800" y="2560638"/>
            <a:ext cx="3505200" cy="2703512"/>
          </a:xfrm>
          <a:prstGeom prst="rect">
            <a:avLst/>
          </a:prstGeom>
          <a:noFill/>
          <a:ln w="9525">
            <a:noFill/>
            <a:miter lim="800000"/>
            <a:headEnd/>
            <a:tailEnd/>
          </a:ln>
        </p:spPr>
      </p:pic>
      <p:grpSp>
        <p:nvGrpSpPr>
          <p:cNvPr id="2" name="Group 172"/>
          <p:cNvGrpSpPr>
            <a:grpSpLocks/>
          </p:cNvGrpSpPr>
          <p:nvPr/>
        </p:nvGrpSpPr>
        <p:grpSpPr bwMode="auto">
          <a:xfrm>
            <a:off x="0" y="914400"/>
            <a:ext cx="8763000" cy="2068513"/>
            <a:chOff x="144" y="2784"/>
            <a:chExt cx="5520" cy="1303"/>
          </a:xfrm>
        </p:grpSpPr>
        <p:sp>
          <p:nvSpPr>
            <p:cNvPr id="12461" name="Rectangle 22"/>
            <p:cNvSpPr>
              <a:spLocks noChangeArrowheads="1"/>
            </p:cNvSpPr>
            <p:nvPr/>
          </p:nvSpPr>
          <p:spPr bwMode="auto">
            <a:xfrm>
              <a:off x="727" y="3372"/>
              <a:ext cx="468" cy="166"/>
            </a:xfrm>
            <a:prstGeom prst="rect">
              <a:avLst/>
            </a:prstGeom>
            <a:no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62" name="Rectangle 72"/>
            <p:cNvSpPr>
              <a:spLocks noChangeArrowheads="1"/>
            </p:cNvSpPr>
            <p:nvPr/>
          </p:nvSpPr>
          <p:spPr bwMode="auto">
            <a:xfrm>
              <a:off x="3797" y="3363"/>
              <a:ext cx="516" cy="211"/>
            </a:xfrm>
            <a:prstGeom prst="rect">
              <a:avLst/>
            </a:prstGeom>
            <a:solidFill>
              <a:srgbClr val="FF66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3" name="Group 56"/>
            <p:cNvGrpSpPr>
              <a:grpSpLocks/>
            </p:cNvGrpSpPr>
            <p:nvPr/>
          </p:nvGrpSpPr>
          <p:grpSpPr bwMode="auto">
            <a:xfrm>
              <a:off x="2009" y="3344"/>
              <a:ext cx="324" cy="225"/>
              <a:chOff x="1892" y="2944"/>
              <a:chExt cx="332" cy="252"/>
            </a:xfrm>
          </p:grpSpPr>
          <p:sp>
            <p:nvSpPr>
              <p:cNvPr id="12464" name="Rectangle 38"/>
              <p:cNvSpPr>
                <a:spLocks noChangeArrowheads="1"/>
              </p:cNvSpPr>
              <p:nvPr/>
            </p:nvSpPr>
            <p:spPr bwMode="auto">
              <a:xfrm>
                <a:off x="1892" y="2944"/>
                <a:ext cx="320" cy="248"/>
              </a:xfrm>
              <a:prstGeom prst="rect">
                <a:avLst/>
              </a:prstGeom>
              <a:solidFill>
                <a:srgbClr val="FFFF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4" name="Group 42"/>
              <p:cNvGrpSpPr>
                <a:grpSpLocks/>
              </p:cNvGrpSpPr>
              <p:nvPr/>
            </p:nvGrpSpPr>
            <p:grpSpPr bwMode="auto">
              <a:xfrm>
                <a:off x="1892" y="2948"/>
                <a:ext cx="328" cy="84"/>
                <a:chOff x="1176" y="3592"/>
                <a:chExt cx="328" cy="84"/>
              </a:xfrm>
            </p:grpSpPr>
            <p:sp>
              <p:nvSpPr>
                <p:cNvPr id="12466" name="Rectangle 39"/>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67" name="Line 40"/>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2468" name="Line 41"/>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nvGrpSpPr>
              <p:cNvPr id="5" name="Group 43"/>
              <p:cNvGrpSpPr>
                <a:grpSpLocks/>
              </p:cNvGrpSpPr>
              <p:nvPr/>
            </p:nvGrpSpPr>
            <p:grpSpPr bwMode="auto">
              <a:xfrm>
                <a:off x="1896" y="3112"/>
                <a:ext cx="328" cy="84"/>
                <a:chOff x="1176" y="3592"/>
                <a:chExt cx="328" cy="84"/>
              </a:xfrm>
            </p:grpSpPr>
            <p:sp>
              <p:nvSpPr>
                <p:cNvPr id="12470" name="Rectangle 44"/>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71" name="Line 45"/>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2472" name="Line 46"/>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graphicFrame>
          <p:nvGraphicFramePr>
            <p:cNvPr id="12473" name="Object 185"/>
            <p:cNvGraphicFramePr>
              <a:graphicFrameLocks noChangeAspect="1"/>
            </p:cNvGraphicFramePr>
            <p:nvPr/>
          </p:nvGraphicFramePr>
          <p:xfrm>
            <a:off x="774" y="3402"/>
            <a:ext cx="421" cy="117"/>
          </p:xfrm>
          <a:graphic>
            <a:graphicData uri="http://schemas.openxmlformats.org/presentationml/2006/ole">
              <p:oleObj spid="_x0000_s112642" name="Bitmap Image" r:id="rId4" imgW="6819048" imgH="1200318" progId="PBrush">
                <p:embed/>
              </p:oleObj>
            </a:graphicData>
          </a:graphic>
        </p:graphicFrame>
        <p:sp>
          <p:nvSpPr>
            <p:cNvPr id="12474" name="Line 19"/>
            <p:cNvSpPr>
              <a:spLocks noChangeShapeType="1"/>
            </p:cNvSpPr>
            <p:nvPr/>
          </p:nvSpPr>
          <p:spPr bwMode="auto">
            <a:xfrm flipV="1">
              <a:off x="192" y="3456"/>
              <a:ext cx="576" cy="0"/>
            </a:xfrm>
            <a:prstGeom prst="line">
              <a:avLst/>
            </a:prstGeom>
            <a:noFill/>
            <a:ln w="28575">
              <a:solidFill>
                <a:srgbClr val="0202DC"/>
              </a:solidFill>
              <a:round/>
              <a:headEnd/>
              <a:tailEnd type="triangle" w="med" len="med"/>
            </a:ln>
          </p:spPr>
          <p:txBody>
            <a:bodyPr/>
            <a:lstStyle/>
            <a:p>
              <a:endParaRPr lang="en-US"/>
            </a:p>
          </p:txBody>
        </p:sp>
        <p:sp>
          <p:nvSpPr>
            <p:cNvPr id="12475" name="AutoShape 23"/>
            <p:cNvSpPr>
              <a:spLocks noChangeArrowheads="1"/>
            </p:cNvSpPr>
            <p:nvPr/>
          </p:nvSpPr>
          <p:spPr bwMode="auto">
            <a:xfrm rot="10686353" flipV="1">
              <a:off x="1173" y="3427"/>
              <a:ext cx="179" cy="10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30 w 21600"/>
                <a:gd name="T13" fmla="*/ 4985 h 21600"/>
                <a:gd name="T14" fmla="*/ 16670 w 21600"/>
                <a:gd name="T15" fmla="*/ 16615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2476" name="Line 25"/>
            <p:cNvSpPr>
              <a:spLocks noChangeShapeType="1"/>
            </p:cNvSpPr>
            <p:nvPr/>
          </p:nvSpPr>
          <p:spPr bwMode="auto">
            <a:xfrm flipV="1">
              <a:off x="847" y="3458"/>
              <a:ext cx="1031" cy="6"/>
            </a:xfrm>
            <a:prstGeom prst="line">
              <a:avLst/>
            </a:prstGeom>
            <a:noFill/>
            <a:ln w="9525">
              <a:solidFill>
                <a:srgbClr val="FF6600"/>
              </a:solidFill>
              <a:round/>
              <a:headEnd/>
              <a:tailEnd type="triangle" w="med" len="med"/>
            </a:ln>
          </p:spPr>
          <p:txBody>
            <a:bodyPr/>
            <a:lstStyle/>
            <a:p>
              <a:endParaRPr lang="en-US"/>
            </a:p>
          </p:txBody>
        </p:sp>
        <p:sp>
          <p:nvSpPr>
            <p:cNvPr id="12477" name="Line 26"/>
            <p:cNvSpPr>
              <a:spLocks noChangeShapeType="1"/>
            </p:cNvSpPr>
            <p:nvPr/>
          </p:nvSpPr>
          <p:spPr bwMode="auto">
            <a:xfrm>
              <a:off x="816" y="3451"/>
              <a:ext cx="742" cy="18"/>
            </a:xfrm>
            <a:prstGeom prst="line">
              <a:avLst/>
            </a:prstGeom>
            <a:noFill/>
            <a:ln w="9525">
              <a:solidFill>
                <a:srgbClr val="FF6600"/>
              </a:solidFill>
              <a:round/>
              <a:headEnd/>
              <a:tailEnd type="triangle" w="med" len="med"/>
            </a:ln>
          </p:spPr>
          <p:txBody>
            <a:bodyPr/>
            <a:lstStyle/>
            <a:p>
              <a:endParaRPr lang="en-US"/>
            </a:p>
          </p:txBody>
        </p:sp>
        <p:sp>
          <p:nvSpPr>
            <p:cNvPr id="12478" name="Line 27"/>
            <p:cNvSpPr>
              <a:spLocks noChangeShapeType="1"/>
            </p:cNvSpPr>
            <p:nvPr/>
          </p:nvSpPr>
          <p:spPr bwMode="auto">
            <a:xfrm flipV="1">
              <a:off x="781" y="3442"/>
              <a:ext cx="758" cy="20"/>
            </a:xfrm>
            <a:prstGeom prst="line">
              <a:avLst/>
            </a:prstGeom>
            <a:noFill/>
            <a:ln w="9525">
              <a:solidFill>
                <a:srgbClr val="FF6600"/>
              </a:solidFill>
              <a:round/>
              <a:headEnd/>
              <a:tailEnd type="triangle" w="med" len="med"/>
            </a:ln>
          </p:spPr>
          <p:txBody>
            <a:bodyPr/>
            <a:lstStyle/>
            <a:p>
              <a:endParaRPr lang="en-US"/>
            </a:p>
          </p:txBody>
        </p:sp>
        <p:sp>
          <p:nvSpPr>
            <p:cNvPr id="12479" name="Rectangle 28"/>
            <p:cNvSpPr>
              <a:spLocks noChangeArrowheads="1"/>
            </p:cNvSpPr>
            <p:nvPr/>
          </p:nvSpPr>
          <p:spPr bwMode="auto">
            <a:xfrm>
              <a:off x="1565" y="3361"/>
              <a:ext cx="257" cy="86"/>
            </a:xfrm>
            <a:prstGeom prst="rect">
              <a:avLst/>
            </a:prstGeom>
            <a:solidFill>
              <a:srgbClr val="00008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80" name="Rectangle 29"/>
            <p:cNvSpPr>
              <a:spLocks noChangeArrowheads="1"/>
            </p:cNvSpPr>
            <p:nvPr/>
          </p:nvSpPr>
          <p:spPr bwMode="auto">
            <a:xfrm>
              <a:off x="1565" y="3471"/>
              <a:ext cx="264" cy="87"/>
            </a:xfrm>
            <a:prstGeom prst="rect">
              <a:avLst/>
            </a:prstGeom>
            <a:solidFill>
              <a:srgbClr val="00008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81" name="Line 30"/>
            <p:cNvSpPr>
              <a:spLocks noChangeShapeType="1"/>
            </p:cNvSpPr>
            <p:nvPr/>
          </p:nvSpPr>
          <p:spPr bwMode="auto">
            <a:xfrm flipV="1">
              <a:off x="846" y="3469"/>
              <a:ext cx="1007" cy="13"/>
            </a:xfrm>
            <a:prstGeom prst="line">
              <a:avLst/>
            </a:prstGeom>
            <a:noFill/>
            <a:ln w="9525">
              <a:solidFill>
                <a:srgbClr val="FF6600"/>
              </a:solidFill>
              <a:round/>
              <a:headEnd/>
              <a:tailEnd type="triangle" w="med" len="med"/>
            </a:ln>
          </p:spPr>
          <p:txBody>
            <a:bodyPr/>
            <a:lstStyle/>
            <a:p>
              <a:endParaRPr lang="en-US"/>
            </a:p>
          </p:txBody>
        </p:sp>
        <p:sp>
          <p:nvSpPr>
            <p:cNvPr id="12482" name="Rectangle 31"/>
            <p:cNvSpPr>
              <a:spLocks noChangeArrowheads="1"/>
            </p:cNvSpPr>
            <p:nvPr/>
          </p:nvSpPr>
          <p:spPr bwMode="auto">
            <a:xfrm>
              <a:off x="1850" y="3243"/>
              <a:ext cx="26" cy="267"/>
            </a:xfrm>
            <a:prstGeom prst="rect">
              <a:avLst/>
            </a:prstGeom>
            <a:solidFill>
              <a:srgbClr val="99330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83" name="AutoShape 32"/>
            <p:cNvSpPr>
              <a:spLocks noChangeArrowheads="1"/>
            </p:cNvSpPr>
            <p:nvPr/>
          </p:nvSpPr>
          <p:spPr bwMode="auto">
            <a:xfrm>
              <a:off x="1889" y="3472"/>
              <a:ext cx="102" cy="67"/>
            </a:xfrm>
            <a:prstGeom prst="rtTriangle">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84" name="AutoShape 33"/>
            <p:cNvSpPr>
              <a:spLocks noChangeArrowheads="1"/>
            </p:cNvSpPr>
            <p:nvPr/>
          </p:nvSpPr>
          <p:spPr bwMode="auto">
            <a:xfrm flipV="1">
              <a:off x="1888" y="3387"/>
              <a:ext cx="101" cy="67"/>
            </a:xfrm>
            <a:prstGeom prst="rtTriangle">
              <a:avLst/>
            </a:prstGeom>
            <a:solidFill>
              <a:schemeClr val="accent1"/>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12485" name="Line 34"/>
            <p:cNvSpPr>
              <a:spLocks noChangeShapeType="1"/>
            </p:cNvSpPr>
            <p:nvPr/>
          </p:nvSpPr>
          <p:spPr bwMode="auto">
            <a:xfrm flipV="1">
              <a:off x="1854" y="3448"/>
              <a:ext cx="528" cy="3"/>
            </a:xfrm>
            <a:prstGeom prst="line">
              <a:avLst/>
            </a:prstGeom>
            <a:noFill/>
            <a:ln w="9525">
              <a:solidFill>
                <a:schemeClr val="accent2"/>
              </a:solidFill>
              <a:round/>
              <a:headEnd/>
              <a:tailEnd type="triangle" w="sm" len="sm"/>
            </a:ln>
          </p:spPr>
          <p:txBody>
            <a:bodyPr/>
            <a:lstStyle/>
            <a:p>
              <a:endParaRPr lang="en-US"/>
            </a:p>
          </p:txBody>
        </p:sp>
        <p:sp>
          <p:nvSpPr>
            <p:cNvPr id="12486" name="Line 36"/>
            <p:cNvSpPr>
              <a:spLocks noChangeShapeType="1"/>
            </p:cNvSpPr>
            <p:nvPr/>
          </p:nvSpPr>
          <p:spPr bwMode="auto">
            <a:xfrm flipV="1">
              <a:off x="1821" y="3457"/>
              <a:ext cx="842" cy="9"/>
            </a:xfrm>
            <a:prstGeom prst="line">
              <a:avLst/>
            </a:prstGeom>
            <a:noFill/>
            <a:ln w="9525">
              <a:solidFill>
                <a:srgbClr val="FF6600"/>
              </a:solidFill>
              <a:round/>
              <a:headEnd/>
              <a:tailEnd type="triangle" w="sm" len="sm"/>
            </a:ln>
          </p:spPr>
          <p:txBody>
            <a:bodyPr/>
            <a:lstStyle/>
            <a:p>
              <a:endParaRPr lang="en-US"/>
            </a:p>
          </p:txBody>
        </p:sp>
        <p:sp>
          <p:nvSpPr>
            <p:cNvPr id="12487" name="Line 37"/>
            <p:cNvSpPr>
              <a:spLocks noChangeShapeType="1"/>
            </p:cNvSpPr>
            <p:nvPr/>
          </p:nvSpPr>
          <p:spPr bwMode="auto">
            <a:xfrm>
              <a:off x="1872" y="3460"/>
              <a:ext cx="479" cy="3"/>
            </a:xfrm>
            <a:prstGeom prst="line">
              <a:avLst/>
            </a:prstGeom>
            <a:noFill/>
            <a:ln w="9525">
              <a:solidFill>
                <a:srgbClr val="FF3399"/>
              </a:solidFill>
              <a:round/>
              <a:headEnd/>
              <a:tailEnd type="triangle" w="sm" len="sm"/>
            </a:ln>
          </p:spPr>
          <p:txBody>
            <a:bodyPr/>
            <a:lstStyle/>
            <a:p>
              <a:endParaRPr lang="en-US"/>
            </a:p>
          </p:txBody>
        </p:sp>
        <p:sp>
          <p:nvSpPr>
            <p:cNvPr id="12488" name="AutoShape 47"/>
            <p:cNvSpPr>
              <a:spLocks noChangeArrowheads="1"/>
            </p:cNvSpPr>
            <p:nvPr/>
          </p:nvSpPr>
          <p:spPr bwMode="auto">
            <a:xfrm rot="21428085" flipV="1">
              <a:off x="2336" y="3402"/>
              <a:ext cx="125"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894 w 21600"/>
                <a:gd name="T13" fmla="*/ 4932 h 21600"/>
                <a:gd name="T14" fmla="*/ 16706 w 21600"/>
                <a:gd name="T15" fmla="*/ 16668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2489" name="Rectangle 48"/>
            <p:cNvSpPr>
              <a:spLocks noChangeArrowheads="1"/>
            </p:cNvSpPr>
            <p:nvPr/>
          </p:nvSpPr>
          <p:spPr bwMode="auto">
            <a:xfrm>
              <a:off x="2660" y="3419"/>
              <a:ext cx="178" cy="89"/>
            </a:xfrm>
            <a:prstGeom prst="rect">
              <a:avLst/>
            </a:prstGeom>
            <a:solidFill>
              <a:schemeClr val="accent2"/>
            </a:solidFill>
            <a:ln w="9525">
              <a:solidFill>
                <a:schemeClr val="accent2"/>
              </a:solidFill>
              <a:miter lim="800000"/>
              <a:headEnd/>
              <a:tailEnd/>
            </a:ln>
          </p:spPr>
          <p:txBody>
            <a:bodyPr wrap="none" anchor="ctr"/>
            <a:lstStyle/>
            <a:p>
              <a:endParaRPr lang="en-US">
                <a:ea typeface="ＭＳ Ｐゴシック" pitchFamily="34" charset="-128"/>
              </a:endParaRPr>
            </a:p>
          </p:txBody>
        </p:sp>
        <p:sp>
          <p:nvSpPr>
            <p:cNvPr id="12490" name="Line 49"/>
            <p:cNvSpPr>
              <a:spLocks noChangeShapeType="1"/>
            </p:cNvSpPr>
            <p:nvPr/>
          </p:nvSpPr>
          <p:spPr bwMode="auto">
            <a:xfrm flipV="1">
              <a:off x="1881" y="3444"/>
              <a:ext cx="101" cy="10"/>
            </a:xfrm>
            <a:prstGeom prst="line">
              <a:avLst/>
            </a:prstGeom>
            <a:noFill/>
            <a:ln w="9525">
              <a:solidFill>
                <a:schemeClr val="accent2"/>
              </a:solidFill>
              <a:round/>
              <a:headEnd/>
              <a:tailEnd type="triangle" w="sm" len="sm"/>
            </a:ln>
          </p:spPr>
          <p:txBody>
            <a:bodyPr/>
            <a:lstStyle/>
            <a:p>
              <a:endParaRPr lang="en-US"/>
            </a:p>
          </p:txBody>
        </p:sp>
        <p:sp>
          <p:nvSpPr>
            <p:cNvPr id="12491" name="Line 50"/>
            <p:cNvSpPr>
              <a:spLocks noChangeShapeType="1"/>
            </p:cNvSpPr>
            <p:nvPr/>
          </p:nvSpPr>
          <p:spPr bwMode="auto">
            <a:xfrm>
              <a:off x="1877" y="3465"/>
              <a:ext cx="86" cy="11"/>
            </a:xfrm>
            <a:prstGeom prst="line">
              <a:avLst/>
            </a:prstGeom>
            <a:noFill/>
            <a:ln w="9525">
              <a:solidFill>
                <a:srgbClr val="FF3399"/>
              </a:solidFill>
              <a:round/>
              <a:headEnd/>
              <a:tailEnd type="triangle" w="sm" len="sm"/>
            </a:ln>
          </p:spPr>
          <p:txBody>
            <a:bodyPr/>
            <a:lstStyle/>
            <a:p>
              <a:endParaRPr lang="en-US"/>
            </a:p>
          </p:txBody>
        </p:sp>
        <p:sp>
          <p:nvSpPr>
            <p:cNvPr id="12492" name="Line 51"/>
            <p:cNvSpPr>
              <a:spLocks noChangeShapeType="1"/>
            </p:cNvSpPr>
            <p:nvPr/>
          </p:nvSpPr>
          <p:spPr bwMode="auto">
            <a:xfrm>
              <a:off x="1853" y="3451"/>
              <a:ext cx="753" cy="14"/>
            </a:xfrm>
            <a:prstGeom prst="line">
              <a:avLst/>
            </a:prstGeom>
            <a:noFill/>
            <a:ln w="9525">
              <a:solidFill>
                <a:srgbClr val="FF6600"/>
              </a:solidFill>
              <a:round/>
              <a:headEnd/>
              <a:tailEnd type="triangle" w="sm" len="sm"/>
            </a:ln>
          </p:spPr>
          <p:txBody>
            <a:bodyPr/>
            <a:lstStyle/>
            <a:p>
              <a:endParaRPr lang="en-US"/>
            </a:p>
          </p:txBody>
        </p:sp>
        <p:sp>
          <p:nvSpPr>
            <p:cNvPr id="12493" name="Line 52"/>
            <p:cNvSpPr>
              <a:spLocks noChangeShapeType="1"/>
            </p:cNvSpPr>
            <p:nvPr/>
          </p:nvSpPr>
          <p:spPr bwMode="auto">
            <a:xfrm>
              <a:off x="2426" y="3483"/>
              <a:ext cx="125" cy="57"/>
            </a:xfrm>
            <a:prstGeom prst="line">
              <a:avLst/>
            </a:prstGeom>
            <a:noFill/>
            <a:ln w="9525">
              <a:solidFill>
                <a:schemeClr val="accent2"/>
              </a:solidFill>
              <a:round/>
              <a:headEnd/>
              <a:tailEnd type="triangle" w="med" len="med"/>
            </a:ln>
          </p:spPr>
          <p:txBody>
            <a:bodyPr/>
            <a:lstStyle/>
            <a:p>
              <a:endParaRPr lang="en-US"/>
            </a:p>
          </p:txBody>
        </p:sp>
        <p:sp>
          <p:nvSpPr>
            <p:cNvPr id="12494" name="Rectangle 53"/>
            <p:cNvSpPr>
              <a:spLocks noChangeArrowheads="1"/>
            </p:cNvSpPr>
            <p:nvPr/>
          </p:nvSpPr>
          <p:spPr bwMode="auto">
            <a:xfrm rot="1155976">
              <a:off x="2551" y="3504"/>
              <a:ext cx="66" cy="115"/>
            </a:xfrm>
            <a:prstGeom prst="rect">
              <a:avLst/>
            </a:prstGeom>
            <a:solidFill>
              <a:srgbClr val="808000"/>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495" name="Line 54"/>
            <p:cNvSpPr>
              <a:spLocks noChangeShapeType="1"/>
            </p:cNvSpPr>
            <p:nvPr/>
          </p:nvSpPr>
          <p:spPr bwMode="auto">
            <a:xfrm flipV="1">
              <a:off x="2419" y="3319"/>
              <a:ext cx="124" cy="114"/>
            </a:xfrm>
            <a:prstGeom prst="line">
              <a:avLst/>
            </a:prstGeom>
            <a:noFill/>
            <a:ln w="9525">
              <a:solidFill>
                <a:srgbClr val="FF3399"/>
              </a:solidFill>
              <a:round/>
              <a:headEnd/>
              <a:tailEnd type="triangle" w="med" len="med"/>
            </a:ln>
          </p:spPr>
          <p:txBody>
            <a:bodyPr/>
            <a:lstStyle/>
            <a:p>
              <a:endParaRPr lang="en-US"/>
            </a:p>
          </p:txBody>
        </p:sp>
        <p:sp>
          <p:nvSpPr>
            <p:cNvPr id="12496" name="AutoShape 55"/>
            <p:cNvSpPr>
              <a:spLocks noChangeArrowheads="1"/>
            </p:cNvSpPr>
            <p:nvPr/>
          </p:nvSpPr>
          <p:spPr bwMode="auto">
            <a:xfrm rot="-579814">
              <a:off x="2542" y="3248"/>
              <a:ext cx="125"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894 w 21600"/>
                <a:gd name="T13" fmla="*/ 4932 h 21600"/>
                <a:gd name="T14" fmla="*/ 16706 w 21600"/>
                <a:gd name="T15" fmla="*/ 16668 h 21600"/>
              </a:gdLst>
              <a:ahLst/>
              <a:cxnLst>
                <a:cxn ang="T8">
                  <a:pos x="T0" y="T1"/>
                </a:cxn>
                <a:cxn ang="T9">
                  <a:pos x="T2" y="T3"/>
                </a:cxn>
                <a:cxn ang="T10">
                  <a:pos x="T4" y="T5"/>
                </a:cxn>
                <a:cxn ang="T11">
                  <a:pos x="T6" y="T7"/>
                </a:cxn>
              </a:cxnLst>
              <a:rect l="T12" t="T13" r="T14" b="T15"/>
              <a:pathLst>
                <a:path w="21600" h="21600">
                  <a:moveTo>
                    <a:pt x="0" y="0"/>
                  </a:moveTo>
                  <a:lnTo>
                    <a:pt x="6300" y="21600"/>
                  </a:lnTo>
                  <a:lnTo>
                    <a:pt x="15300"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2497" name="Rectangle 58"/>
            <p:cNvSpPr>
              <a:spLocks noChangeArrowheads="1"/>
            </p:cNvSpPr>
            <p:nvPr/>
          </p:nvSpPr>
          <p:spPr bwMode="auto">
            <a:xfrm>
              <a:off x="3210" y="3403"/>
              <a:ext cx="312" cy="133"/>
            </a:xfrm>
            <a:prstGeom prst="rect">
              <a:avLst/>
            </a:prstGeom>
            <a:solidFill>
              <a:srgbClr val="FFFF00"/>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6" name="Group 59"/>
            <p:cNvGrpSpPr>
              <a:grpSpLocks/>
            </p:cNvGrpSpPr>
            <p:nvPr/>
          </p:nvGrpSpPr>
          <p:grpSpPr bwMode="auto">
            <a:xfrm>
              <a:off x="3214" y="3399"/>
              <a:ext cx="320" cy="36"/>
              <a:chOff x="1176" y="3592"/>
              <a:chExt cx="328" cy="84"/>
            </a:xfrm>
          </p:grpSpPr>
          <p:sp>
            <p:nvSpPr>
              <p:cNvPr id="12499" name="Rectangle 60"/>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500" name="Line 61"/>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2501" name="Line 62"/>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grpSp>
          <p:nvGrpSpPr>
            <p:cNvPr id="7" name="Group 63"/>
            <p:cNvGrpSpPr>
              <a:grpSpLocks/>
            </p:cNvGrpSpPr>
            <p:nvPr/>
          </p:nvGrpSpPr>
          <p:grpSpPr bwMode="auto">
            <a:xfrm>
              <a:off x="3214" y="3506"/>
              <a:ext cx="320" cy="36"/>
              <a:chOff x="1176" y="3592"/>
              <a:chExt cx="328" cy="84"/>
            </a:xfrm>
          </p:grpSpPr>
          <p:sp>
            <p:nvSpPr>
              <p:cNvPr id="12503" name="Rectangle 64"/>
              <p:cNvSpPr>
                <a:spLocks noChangeArrowheads="1"/>
              </p:cNvSpPr>
              <p:nvPr/>
            </p:nvSpPr>
            <p:spPr bwMode="auto">
              <a:xfrm>
                <a:off x="1176" y="3592"/>
                <a:ext cx="316" cy="84"/>
              </a:xfrm>
              <a:prstGeom prst="rect">
                <a:avLst/>
              </a:prstGeom>
              <a:solidFill>
                <a:schemeClr val="accent1"/>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504" name="Line 65"/>
              <p:cNvSpPr>
                <a:spLocks noChangeShapeType="1"/>
              </p:cNvSpPr>
              <p:nvPr/>
            </p:nvSpPr>
            <p:spPr bwMode="auto">
              <a:xfrm>
                <a:off x="1184" y="3596"/>
                <a:ext cx="320" cy="80"/>
              </a:xfrm>
              <a:prstGeom prst="line">
                <a:avLst/>
              </a:prstGeom>
              <a:noFill/>
              <a:ln w="9525">
                <a:solidFill>
                  <a:schemeClr val="tx1"/>
                </a:solidFill>
                <a:round/>
                <a:headEnd/>
                <a:tailEnd/>
              </a:ln>
            </p:spPr>
            <p:txBody>
              <a:bodyPr/>
              <a:lstStyle/>
              <a:p>
                <a:endParaRPr lang="en-US"/>
              </a:p>
            </p:txBody>
          </p:sp>
          <p:sp>
            <p:nvSpPr>
              <p:cNvPr id="12505" name="Line 66"/>
              <p:cNvSpPr>
                <a:spLocks noChangeShapeType="1"/>
              </p:cNvSpPr>
              <p:nvPr/>
            </p:nvSpPr>
            <p:spPr bwMode="auto">
              <a:xfrm flipV="1">
                <a:off x="1188" y="3600"/>
                <a:ext cx="304" cy="72"/>
              </a:xfrm>
              <a:prstGeom prst="line">
                <a:avLst/>
              </a:prstGeom>
              <a:noFill/>
              <a:ln w="9525">
                <a:solidFill>
                  <a:schemeClr val="tx1"/>
                </a:solidFill>
                <a:round/>
                <a:headEnd/>
                <a:tailEnd/>
              </a:ln>
            </p:spPr>
            <p:txBody>
              <a:bodyPr/>
              <a:lstStyle/>
              <a:p>
                <a:endParaRPr lang="en-US"/>
              </a:p>
            </p:txBody>
          </p:sp>
        </p:grpSp>
        <p:sp>
          <p:nvSpPr>
            <p:cNvPr id="12506" name="Line 67"/>
            <p:cNvSpPr>
              <a:spLocks noChangeShapeType="1"/>
            </p:cNvSpPr>
            <p:nvPr/>
          </p:nvSpPr>
          <p:spPr bwMode="auto">
            <a:xfrm>
              <a:off x="2645" y="3287"/>
              <a:ext cx="210" cy="0"/>
            </a:xfrm>
            <a:prstGeom prst="line">
              <a:avLst/>
            </a:prstGeom>
            <a:noFill/>
            <a:ln w="9525">
              <a:solidFill>
                <a:srgbClr val="FF3399"/>
              </a:solidFill>
              <a:round/>
              <a:headEnd/>
              <a:tailEnd type="triangle" w="med" len="med"/>
            </a:ln>
          </p:spPr>
          <p:txBody>
            <a:bodyPr/>
            <a:lstStyle/>
            <a:p>
              <a:endParaRPr lang="en-US"/>
            </a:p>
          </p:txBody>
        </p:sp>
        <p:sp>
          <p:nvSpPr>
            <p:cNvPr id="12507" name="AutoShape 68"/>
            <p:cNvSpPr>
              <a:spLocks noChangeArrowheads="1"/>
            </p:cNvSpPr>
            <p:nvPr/>
          </p:nvSpPr>
          <p:spPr bwMode="auto">
            <a:xfrm rot="1370697">
              <a:off x="2831" y="3253"/>
              <a:ext cx="157" cy="10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903 w 21600"/>
                <a:gd name="T13" fmla="*/ 6041 h 21600"/>
                <a:gd name="T14" fmla="*/ 15697 w 21600"/>
                <a:gd name="T15" fmla="*/ 15559 h 21600"/>
              </a:gdLst>
              <a:ahLst/>
              <a:cxnLst>
                <a:cxn ang="T8">
                  <a:pos x="T0" y="T1"/>
                </a:cxn>
                <a:cxn ang="T9">
                  <a:pos x="T2" y="T3"/>
                </a:cxn>
                <a:cxn ang="T10">
                  <a:pos x="T4" y="T5"/>
                </a:cxn>
                <a:cxn ang="T11">
                  <a:pos x="T6" y="T7"/>
                </a:cxn>
              </a:cxnLst>
              <a:rect l="T12" t="T13" r="T14" b="T15"/>
              <a:pathLst>
                <a:path w="21600" h="21600">
                  <a:moveTo>
                    <a:pt x="0" y="0"/>
                  </a:moveTo>
                  <a:lnTo>
                    <a:pt x="8318" y="21600"/>
                  </a:lnTo>
                  <a:lnTo>
                    <a:pt x="13282"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2508" name="AutoShape 69"/>
            <p:cNvSpPr>
              <a:spLocks noChangeArrowheads="1"/>
            </p:cNvSpPr>
            <p:nvPr/>
          </p:nvSpPr>
          <p:spPr bwMode="auto">
            <a:xfrm rot="1369648" flipV="1">
              <a:off x="2991" y="3379"/>
              <a:ext cx="125" cy="13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028 w 21600"/>
                <a:gd name="T13" fmla="*/ 5944 h 21600"/>
                <a:gd name="T14" fmla="*/ 15572 w 21600"/>
                <a:gd name="T15" fmla="*/ 15656 h 21600"/>
              </a:gdLst>
              <a:ahLst/>
              <a:cxnLst>
                <a:cxn ang="T8">
                  <a:pos x="T0" y="T1"/>
                </a:cxn>
                <a:cxn ang="T9">
                  <a:pos x="T2" y="T3"/>
                </a:cxn>
                <a:cxn ang="T10">
                  <a:pos x="T4" y="T5"/>
                </a:cxn>
                <a:cxn ang="T11">
                  <a:pos x="T6" y="T7"/>
                </a:cxn>
              </a:cxnLst>
              <a:rect l="T12" t="T13" r="T14" b="T15"/>
              <a:pathLst>
                <a:path w="21600" h="21600">
                  <a:moveTo>
                    <a:pt x="0" y="0"/>
                  </a:moveTo>
                  <a:lnTo>
                    <a:pt x="8318" y="21600"/>
                  </a:lnTo>
                  <a:lnTo>
                    <a:pt x="13282" y="21600"/>
                  </a:lnTo>
                  <a:lnTo>
                    <a:pt x="21600" y="0"/>
                  </a:lnTo>
                  <a:close/>
                </a:path>
              </a:pathLst>
            </a:custGeom>
            <a:solidFill>
              <a:schemeClr val="accent1">
                <a:alpha val="47842"/>
              </a:schemeClr>
            </a:solidFill>
            <a:ln w="9525">
              <a:solidFill>
                <a:schemeClr val="tx1"/>
              </a:solidFill>
              <a:miter lim="800000"/>
              <a:headEnd/>
              <a:tailEnd/>
            </a:ln>
          </p:spPr>
          <p:txBody>
            <a:bodyPr wrap="none" anchor="ctr"/>
            <a:lstStyle/>
            <a:p>
              <a:endParaRPr lang="en-US"/>
            </a:p>
          </p:txBody>
        </p:sp>
        <p:sp>
          <p:nvSpPr>
            <p:cNvPr id="12509" name="Line 70"/>
            <p:cNvSpPr>
              <a:spLocks noChangeShapeType="1"/>
            </p:cNvSpPr>
            <p:nvPr/>
          </p:nvSpPr>
          <p:spPr bwMode="auto">
            <a:xfrm>
              <a:off x="2951" y="3340"/>
              <a:ext cx="86" cy="89"/>
            </a:xfrm>
            <a:prstGeom prst="line">
              <a:avLst/>
            </a:prstGeom>
            <a:noFill/>
            <a:ln w="9525">
              <a:solidFill>
                <a:srgbClr val="FF3399"/>
              </a:solidFill>
              <a:round/>
              <a:headEnd/>
              <a:tailEnd type="triangle" w="med" len="med"/>
            </a:ln>
          </p:spPr>
          <p:txBody>
            <a:bodyPr/>
            <a:lstStyle/>
            <a:p>
              <a:endParaRPr lang="en-US"/>
            </a:p>
          </p:txBody>
        </p:sp>
        <p:sp>
          <p:nvSpPr>
            <p:cNvPr id="12510" name="Line 71"/>
            <p:cNvSpPr>
              <a:spLocks noChangeShapeType="1"/>
            </p:cNvSpPr>
            <p:nvPr/>
          </p:nvSpPr>
          <p:spPr bwMode="auto">
            <a:xfrm flipV="1">
              <a:off x="3079" y="3469"/>
              <a:ext cx="1603" cy="7"/>
            </a:xfrm>
            <a:prstGeom prst="line">
              <a:avLst/>
            </a:prstGeom>
            <a:noFill/>
            <a:ln w="9525">
              <a:solidFill>
                <a:srgbClr val="FF3399"/>
              </a:solidFill>
              <a:round/>
              <a:headEnd/>
              <a:tailEnd/>
            </a:ln>
          </p:spPr>
          <p:txBody>
            <a:bodyPr/>
            <a:lstStyle/>
            <a:p>
              <a:endParaRPr lang="en-US"/>
            </a:p>
          </p:txBody>
        </p:sp>
        <p:sp>
          <p:nvSpPr>
            <p:cNvPr id="12511" name="Oval 74"/>
            <p:cNvSpPr>
              <a:spLocks noChangeArrowheads="1"/>
            </p:cNvSpPr>
            <p:nvPr/>
          </p:nvSpPr>
          <p:spPr bwMode="auto">
            <a:xfrm>
              <a:off x="4635" y="3127"/>
              <a:ext cx="403" cy="257"/>
            </a:xfrm>
            <a:prstGeom prst="ellipse">
              <a:avLst/>
            </a:prstGeom>
            <a:noFill/>
            <a:ln w="22225">
              <a:solidFill>
                <a:srgbClr val="008000"/>
              </a:solidFill>
              <a:round/>
              <a:headEnd/>
              <a:tailEnd/>
            </a:ln>
          </p:spPr>
          <p:txBody>
            <a:bodyPr wrap="none" anchor="ctr"/>
            <a:lstStyle/>
            <a:p>
              <a:endParaRPr lang="en-US">
                <a:ea typeface="ＭＳ Ｐゴシック" pitchFamily="34" charset="-128"/>
              </a:endParaRPr>
            </a:p>
          </p:txBody>
        </p:sp>
        <p:sp>
          <p:nvSpPr>
            <p:cNvPr id="12512" name="Text Box 75"/>
            <p:cNvSpPr txBox="1">
              <a:spLocks noChangeArrowheads="1"/>
            </p:cNvSpPr>
            <p:nvPr/>
          </p:nvSpPr>
          <p:spPr bwMode="auto">
            <a:xfrm>
              <a:off x="1080" y="3085"/>
              <a:ext cx="748" cy="230"/>
            </a:xfrm>
            <a:prstGeom prst="rect">
              <a:avLst/>
            </a:prstGeom>
            <a:noFill/>
            <a:ln w="9525">
              <a:noFill/>
              <a:miter lim="800000"/>
              <a:headEnd/>
              <a:tailEnd/>
            </a:ln>
          </p:spPr>
          <p:txBody>
            <a:bodyPr lIns="0" tIns="0" rIns="0" bIns="0">
              <a:spAutoFit/>
            </a:bodyPr>
            <a:lstStyle/>
            <a:p>
              <a:pPr algn="ctr"/>
              <a:r>
                <a:rPr lang="en-US" altLang="zh-CN" sz="1200" b="1">
                  <a:solidFill>
                    <a:srgbClr val="010195"/>
                  </a:solidFill>
                  <a:latin typeface="Times New Roman" pitchFamily="18" charset="0"/>
                  <a:ea typeface="ＭＳ Ｐゴシック" pitchFamily="34" charset="-128"/>
                </a:rPr>
                <a:t>Photon collimator for pol. upgrade</a:t>
              </a:r>
            </a:p>
          </p:txBody>
        </p:sp>
        <p:sp>
          <p:nvSpPr>
            <p:cNvPr id="12513" name="Line 76"/>
            <p:cNvSpPr>
              <a:spLocks noChangeShapeType="1"/>
            </p:cNvSpPr>
            <p:nvPr/>
          </p:nvSpPr>
          <p:spPr bwMode="auto">
            <a:xfrm>
              <a:off x="1501" y="3255"/>
              <a:ext cx="93" cy="86"/>
            </a:xfrm>
            <a:prstGeom prst="line">
              <a:avLst/>
            </a:prstGeom>
            <a:noFill/>
            <a:ln w="38100">
              <a:solidFill>
                <a:srgbClr val="996633"/>
              </a:solidFill>
              <a:round/>
              <a:headEnd/>
              <a:tailEnd type="triangle" w="med" len="med"/>
            </a:ln>
          </p:spPr>
          <p:txBody>
            <a:bodyPr/>
            <a:lstStyle/>
            <a:p>
              <a:endParaRPr lang="en-US"/>
            </a:p>
          </p:txBody>
        </p:sp>
        <p:sp>
          <p:nvSpPr>
            <p:cNvPr id="12514" name="Text Box 77"/>
            <p:cNvSpPr txBox="1">
              <a:spLocks noChangeArrowheads="1"/>
            </p:cNvSpPr>
            <p:nvPr/>
          </p:nvSpPr>
          <p:spPr bwMode="auto">
            <a:xfrm>
              <a:off x="1968" y="2998"/>
              <a:ext cx="741" cy="192"/>
            </a:xfrm>
            <a:prstGeom prst="rect">
              <a:avLst/>
            </a:prstGeom>
            <a:noFill/>
            <a:ln w="9525">
              <a:noFill/>
              <a:miter lim="800000"/>
              <a:headEnd/>
              <a:tailEnd/>
            </a:ln>
          </p:spPr>
          <p:txBody>
            <a:bodyPr lIns="0" tIns="0" rIns="0" bIns="0">
              <a:spAutoFit/>
            </a:bodyPr>
            <a:lstStyle/>
            <a:p>
              <a:pPr algn="ctr"/>
              <a:r>
                <a:rPr lang="en-US" altLang="zh-CN" sz="1000" b="1">
                  <a:solidFill>
                    <a:schemeClr val="accent1"/>
                  </a:solidFill>
                  <a:latin typeface="Times New Roman" pitchFamily="18" charset="0"/>
                  <a:ea typeface="ＭＳ Ｐゴシック" pitchFamily="34" charset="-128"/>
                </a:rPr>
                <a:t>Optical Matching Device for e+ capture</a:t>
              </a:r>
            </a:p>
          </p:txBody>
        </p:sp>
        <p:sp>
          <p:nvSpPr>
            <p:cNvPr id="12515" name="Line 78"/>
            <p:cNvSpPr>
              <a:spLocks noChangeShapeType="1"/>
            </p:cNvSpPr>
            <p:nvPr/>
          </p:nvSpPr>
          <p:spPr bwMode="auto">
            <a:xfrm flipH="1">
              <a:off x="1968" y="3170"/>
              <a:ext cx="94" cy="171"/>
            </a:xfrm>
            <a:prstGeom prst="line">
              <a:avLst/>
            </a:prstGeom>
            <a:noFill/>
            <a:ln w="38100">
              <a:solidFill>
                <a:srgbClr val="996633"/>
              </a:solidFill>
              <a:round/>
              <a:headEnd/>
              <a:tailEnd type="triangle" w="med" len="med"/>
            </a:ln>
          </p:spPr>
          <p:txBody>
            <a:bodyPr/>
            <a:lstStyle/>
            <a:p>
              <a:endParaRPr lang="en-US"/>
            </a:p>
          </p:txBody>
        </p:sp>
        <p:sp>
          <p:nvSpPr>
            <p:cNvPr id="12516" name="Text Box 79"/>
            <p:cNvSpPr txBox="1">
              <a:spLocks noChangeArrowheads="1"/>
            </p:cNvSpPr>
            <p:nvPr/>
          </p:nvSpPr>
          <p:spPr bwMode="auto">
            <a:xfrm>
              <a:off x="144" y="3512"/>
              <a:ext cx="889" cy="230"/>
            </a:xfrm>
            <a:prstGeom prst="rect">
              <a:avLst/>
            </a:prstGeom>
            <a:noFill/>
            <a:ln w="9525">
              <a:noFill/>
              <a:miter lim="800000"/>
              <a:headEnd/>
              <a:tailEnd/>
            </a:ln>
          </p:spPr>
          <p:txBody>
            <a:bodyPr lIns="0" tIns="0" rIns="0" bIns="0">
              <a:spAutoFit/>
            </a:bodyPr>
            <a:lstStyle/>
            <a:p>
              <a:pPr algn="ctr"/>
              <a:r>
                <a:rPr lang="en-US" altLang="zh-CN" sz="1200" b="1">
                  <a:solidFill>
                    <a:srgbClr val="010195"/>
                  </a:solidFill>
                  <a:latin typeface="Times New Roman" pitchFamily="18" charset="0"/>
                  <a:ea typeface="ＭＳ Ｐゴシック" pitchFamily="34" charset="-128"/>
                </a:rPr>
                <a:t>Main e- beam from electron main linac</a:t>
              </a:r>
            </a:p>
          </p:txBody>
        </p:sp>
        <p:sp>
          <p:nvSpPr>
            <p:cNvPr id="12517" name="Text Box 80"/>
            <p:cNvSpPr txBox="1">
              <a:spLocks noChangeArrowheads="1"/>
            </p:cNvSpPr>
            <p:nvPr/>
          </p:nvSpPr>
          <p:spPr bwMode="auto">
            <a:xfrm>
              <a:off x="1051" y="3098"/>
              <a:ext cx="116" cy="154"/>
            </a:xfrm>
            <a:prstGeom prst="rect">
              <a:avLst/>
            </a:prstGeom>
            <a:noFill/>
            <a:ln w="9525">
              <a:noFill/>
              <a:miter lim="800000"/>
              <a:headEnd/>
              <a:tailEnd/>
            </a:ln>
          </p:spPr>
          <p:txBody>
            <a:bodyPr wrap="none">
              <a:spAutoFit/>
            </a:bodyPr>
            <a:lstStyle/>
            <a:p>
              <a:endParaRPr lang="en-US" altLang="zh-CN" sz="1000" b="1">
                <a:ea typeface="ＭＳ Ｐゴシック" pitchFamily="34" charset="-128"/>
              </a:endParaRPr>
            </a:p>
          </p:txBody>
        </p:sp>
        <p:sp>
          <p:nvSpPr>
            <p:cNvPr id="12518" name="Text Box 81"/>
            <p:cNvSpPr txBox="1">
              <a:spLocks noChangeArrowheads="1"/>
            </p:cNvSpPr>
            <p:nvPr/>
          </p:nvSpPr>
          <p:spPr bwMode="auto">
            <a:xfrm>
              <a:off x="1501" y="2784"/>
              <a:ext cx="655" cy="230"/>
            </a:xfrm>
            <a:prstGeom prst="rect">
              <a:avLst/>
            </a:prstGeom>
            <a:noFill/>
            <a:ln w="9525">
              <a:noFill/>
              <a:miter lim="800000"/>
              <a:headEnd/>
              <a:tailEnd/>
            </a:ln>
          </p:spPr>
          <p:txBody>
            <a:bodyPr lIns="0" tIns="0" rIns="0" bIns="0">
              <a:spAutoFit/>
            </a:bodyPr>
            <a:lstStyle/>
            <a:p>
              <a:pPr algn="ctr"/>
              <a:r>
                <a:rPr lang="en-US" altLang="zh-CN" sz="1200" b="1">
                  <a:solidFill>
                    <a:srgbClr val="9A0D02"/>
                  </a:solidFill>
                  <a:latin typeface="Times New Roman" pitchFamily="18" charset="0"/>
                  <a:ea typeface="ＭＳ Ｐゴシック" pitchFamily="34" charset="-128"/>
                </a:rPr>
                <a:t>Target for e+ production</a:t>
              </a:r>
            </a:p>
          </p:txBody>
        </p:sp>
        <p:sp>
          <p:nvSpPr>
            <p:cNvPr id="12519" name="Line 82"/>
            <p:cNvSpPr>
              <a:spLocks noChangeShapeType="1"/>
            </p:cNvSpPr>
            <p:nvPr/>
          </p:nvSpPr>
          <p:spPr bwMode="auto">
            <a:xfrm flipH="1">
              <a:off x="1875" y="2998"/>
              <a:ext cx="0" cy="214"/>
            </a:xfrm>
            <a:prstGeom prst="line">
              <a:avLst/>
            </a:prstGeom>
            <a:noFill/>
            <a:ln w="38100">
              <a:solidFill>
                <a:srgbClr val="996633"/>
              </a:solidFill>
              <a:round/>
              <a:headEnd/>
              <a:tailEnd type="triangle" w="med" len="med"/>
            </a:ln>
          </p:spPr>
          <p:txBody>
            <a:bodyPr/>
            <a:lstStyle/>
            <a:p>
              <a:endParaRPr lang="en-US"/>
            </a:p>
          </p:txBody>
        </p:sp>
        <p:sp>
          <p:nvSpPr>
            <p:cNvPr id="12520" name="Text Box 83"/>
            <p:cNvSpPr txBox="1">
              <a:spLocks noChangeArrowheads="1"/>
            </p:cNvSpPr>
            <p:nvPr/>
          </p:nvSpPr>
          <p:spPr bwMode="auto">
            <a:xfrm>
              <a:off x="1914" y="3598"/>
              <a:ext cx="577" cy="288"/>
            </a:xfrm>
            <a:prstGeom prst="rect">
              <a:avLst/>
            </a:prstGeom>
            <a:noFill/>
            <a:ln w="9525">
              <a:noFill/>
              <a:miter lim="800000"/>
              <a:headEnd/>
              <a:tailEnd/>
            </a:ln>
          </p:spPr>
          <p:txBody>
            <a:bodyPr wrap="none">
              <a:spAutoFit/>
            </a:bodyPr>
            <a:lstStyle/>
            <a:p>
              <a:pPr algn="ctr"/>
              <a:r>
                <a:rPr lang="en-US" altLang="zh-CN" sz="1200" b="1">
                  <a:solidFill>
                    <a:schemeClr val="accent1"/>
                  </a:solidFill>
                  <a:latin typeface="Times New Roman" pitchFamily="18" charset="0"/>
                  <a:ea typeface="ＭＳ Ｐゴシック" pitchFamily="34" charset="-128"/>
                </a:rPr>
                <a:t>PTAPA</a:t>
              </a:r>
            </a:p>
            <a:p>
              <a:pPr algn="ctr"/>
              <a:r>
                <a:rPr lang="en-US" altLang="zh-CN" sz="1200" b="1">
                  <a:solidFill>
                    <a:schemeClr val="accent1"/>
                  </a:solidFill>
                  <a:latin typeface="Times New Roman" pitchFamily="18" charset="0"/>
                  <a:ea typeface="ＭＳ Ｐゴシック" pitchFamily="34" charset="-128"/>
                </a:rPr>
                <a:t>(~125MeV)</a:t>
              </a:r>
            </a:p>
          </p:txBody>
        </p:sp>
        <p:sp>
          <p:nvSpPr>
            <p:cNvPr id="12521" name="Line 84"/>
            <p:cNvSpPr>
              <a:spLocks noChangeShapeType="1"/>
            </p:cNvSpPr>
            <p:nvPr/>
          </p:nvSpPr>
          <p:spPr bwMode="auto">
            <a:xfrm flipH="1" flipV="1">
              <a:off x="2109" y="3512"/>
              <a:ext cx="68" cy="128"/>
            </a:xfrm>
            <a:prstGeom prst="line">
              <a:avLst/>
            </a:prstGeom>
            <a:noFill/>
            <a:ln w="38100">
              <a:solidFill>
                <a:srgbClr val="996633"/>
              </a:solidFill>
              <a:round/>
              <a:headEnd/>
              <a:tailEnd type="triangle" w="med" len="med"/>
            </a:ln>
          </p:spPr>
          <p:txBody>
            <a:bodyPr/>
            <a:lstStyle/>
            <a:p>
              <a:endParaRPr lang="en-US"/>
            </a:p>
          </p:txBody>
        </p:sp>
        <p:sp>
          <p:nvSpPr>
            <p:cNvPr id="12522" name="Text Box 85"/>
            <p:cNvSpPr txBox="1">
              <a:spLocks noChangeArrowheads="1"/>
            </p:cNvSpPr>
            <p:nvPr/>
          </p:nvSpPr>
          <p:spPr bwMode="auto">
            <a:xfrm>
              <a:off x="3090" y="3041"/>
              <a:ext cx="609" cy="230"/>
            </a:xfrm>
            <a:prstGeom prst="rect">
              <a:avLst/>
            </a:prstGeom>
            <a:noFill/>
            <a:ln w="9525">
              <a:noFill/>
              <a:miter lim="800000"/>
              <a:headEnd/>
              <a:tailEnd/>
            </a:ln>
          </p:spPr>
          <p:txBody>
            <a:bodyPr lIns="0" tIns="0" rIns="0" bIns="0">
              <a:spAutoFit/>
            </a:bodyPr>
            <a:lstStyle/>
            <a:p>
              <a:pPr algn="ctr"/>
              <a:r>
                <a:rPr lang="en-US" altLang="zh-CN" sz="1200" b="1">
                  <a:solidFill>
                    <a:srgbClr val="9A0D02"/>
                  </a:solidFill>
                  <a:latin typeface="Times New Roman" pitchFamily="18" charset="0"/>
                  <a:ea typeface="ＭＳ Ｐゴシック" pitchFamily="34" charset="-128"/>
                </a:rPr>
                <a:t>PPA</a:t>
              </a:r>
            </a:p>
            <a:p>
              <a:pPr algn="ctr"/>
              <a:r>
                <a:rPr lang="en-US" altLang="zh-CN" sz="1200" b="1">
                  <a:solidFill>
                    <a:srgbClr val="9A0D02"/>
                  </a:solidFill>
                  <a:latin typeface="Times New Roman" pitchFamily="18" charset="0"/>
                  <a:ea typeface="ＭＳ Ｐゴシック" pitchFamily="34" charset="-128"/>
                </a:rPr>
                <a:t>(125-400MeV)</a:t>
              </a:r>
            </a:p>
          </p:txBody>
        </p:sp>
        <p:sp>
          <p:nvSpPr>
            <p:cNvPr id="12523" name="Line 86"/>
            <p:cNvSpPr>
              <a:spLocks noChangeShapeType="1"/>
            </p:cNvSpPr>
            <p:nvPr/>
          </p:nvSpPr>
          <p:spPr bwMode="auto">
            <a:xfrm>
              <a:off x="3364" y="3260"/>
              <a:ext cx="6" cy="118"/>
            </a:xfrm>
            <a:prstGeom prst="line">
              <a:avLst/>
            </a:prstGeom>
            <a:noFill/>
            <a:ln w="38100">
              <a:solidFill>
                <a:srgbClr val="996633"/>
              </a:solidFill>
              <a:round/>
              <a:headEnd/>
              <a:tailEnd type="triangle" w="med" len="med"/>
            </a:ln>
          </p:spPr>
          <p:txBody>
            <a:bodyPr/>
            <a:lstStyle/>
            <a:p>
              <a:endParaRPr lang="en-US"/>
            </a:p>
          </p:txBody>
        </p:sp>
        <p:sp>
          <p:nvSpPr>
            <p:cNvPr id="12524" name="Text Box 87"/>
            <p:cNvSpPr txBox="1">
              <a:spLocks noChangeArrowheads="1"/>
            </p:cNvSpPr>
            <p:nvPr/>
          </p:nvSpPr>
          <p:spPr bwMode="auto">
            <a:xfrm>
              <a:off x="3793" y="2998"/>
              <a:ext cx="795" cy="288"/>
            </a:xfrm>
            <a:prstGeom prst="rect">
              <a:avLst/>
            </a:prstGeom>
            <a:noFill/>
            <a:ln w="9525">
              <a:noFill/>
              <a:miter lim="800000"/>
              <a:headEnd/>
              <a:tailEnd/>
            </a:ln>
          </p:spPr>
          <p:txBody>
            <a:bodyPr>
              <a:spAutoFit/>
            </a:bodyPr>
            <a:lstStyle/>
            <a:p>
              <a:pPr algn="ctr"/>
              <a:r>
                <a:rPr lang="en-US" altLang="zh-CN" sz="1200" b="1">
                  <a:solidFill>
                    <a:srgbClr val="9A0D02"/>
                  </a:solidFill>
                  <a:latin typeface="Times New Roman" pitchFamily="18" charset="0"/>
                  <a:ea typeface="ＭＳ Ｐゴシック" pitchFamily="34" charset="-128"/>
                </a:rPr>
                <a:t>PBSTR 400MeV-5GeV</a:t>
              </a:r>
            </a:p>
          </p:txBody>
        </p:sp>
        <p:sp>
          <p:nvSpPr>
            <p:cNvPr id="12525" name="Line 88"/>
            <p:cNvSpPr>
              <a:spLocks noChangeShapeType="1"/>
            </p:cNvSpPr>
            <p:nvPr/>
          </p:nvSpPr>
          <p:spPr bwMode="auto">
            <a:xfrm flipH="1">
              <a:off x="4060" y="3228"/>
              <a:ext cx="146" cy="96"/>
            </a:xfrm>
            <a:prstGeom prst="line">
              <a:avLst/>
            </a:prstGeom>
            <a:noFill/>
            <a:ln w="38100">
              <a:solidFill>
                <a:srgbClr val="996633"/>
              </a:solidFill>
              <a:round/>
              <a:headEnd/>
              <a:tailEnd type="triangle" w="med" len="med"/>
            </a:ln>
          </p:spPr>
          <p:txBody>
            <a:bodyPr/>
            <a:lstStyle/>
            <a:p>
              <a:endParaRPr lang="en-US"/>
            </a:p>
          </p:txBody>
        </p:sp>
        <p:sp>
          <p:nvSpPr>
            <p:cNvPr id="12526" name="Text Box 89"/>
            <p:cNvSpPr txBox="1">
              <a:spLocks noChangeArrowheads="1"/>
            </p:cNvSpPr>
            <p:nvPr/>
          </p:nvSpPr>
          <p:spPr bwMode="auto">
            <a:xfrm>
              <a:off x="2740" y="3550"/>
              <a:ext cx="422" cy="173"/>
            </a:xfrm>
            <a:prstGeom prst="rect">
              <a:avLst/>
            </a:prstGeom>
            <a:noFill/>
            <a:ln w="9525">
              <a:noFill/>
              <a:miter lim="800000"/>
              <a:headEnd/>
              <a:tailEnd/>
            </a:ln>
          </p:spPr>
          <p:txBody>
            <a:bodyPr wrap="none">
              <a:spAutoFit/>
            </a:bodyPr>
            <a:lstStyle/>
            <a:p>
              <a:r>
                <a:rPr lang="en-US" altLang="zh-CN" sz="1200" b="1">
                  <a:solidFill>
                    <a:srgbClr val="9A0D02"/>
                  </a:solidFill>
                  <a:latin typeface="Symbol" pitchFamily="18" charset="2"/>
                  <a:ea typeface="ＭＳ Ｐゴシック" pitchFamily="34" charset="-128"/>
                </a:rPr>
                <a:t>g</a:t>
              </a:r>
              <a:r>
                <a:rPr lang="en-US" altLang="zh-CN" sz="1200" b="1">
                  <a:solidFill>
                    <a:srgbClr val="9A0D02"/>
                  </a:solidFill>
                  <a:ea typeface="ＭＳ Ｐゴシック" pitchFamily="34" charset="-128"/>
                </a:rPr>
                <a:t> </a:t>
              </a:r>
              <a:r>
                <a:rPr lang="en-US" altLang="zh-CN" sz="1200" b="1">
                  <a:solidFill>
                    <a:srgbClr val="9A0D02"/>
                  </a:solidFill>
                  <a:latin typeface="Times New Roman" pitchFamily="18" charset="0"/>
                  <a:ea typeface="ＭＳ Ｐゴシック" pitchFamily="34" charset="-128"/>
                </a:rPr>
                <a:t>dump</a:t>
              </a:r>
            </a:p>
          </p:txBody>
        </p:sp>
        <p:sp>
          <p:nvSpPr>
            <p:cNvPr id="12527" name="Line 90"/>
            <p:cNvSpPr>
              <a:spLocks noChangeShapeType="1"/>
            </p:cNvSpPr>
            <p:nvPr/>
          </p:nvSpPr>
          <p:spPr bwMode="auto">
            <a:xfrm flipH="1" flipV="1">
              <a:off x="2762" y="3522"/>
              <a:ext cx="70" cy="64"/>
            </a:xfrm>
            <a:prstGeom prst="line">
              <a:avLst/>
            </a:prstGeom>
            <a:noFill/>
            <a:ln w="28575">
              <a:solidFill>
                <a:srgbClr val="996633"/>
              </a:solidFill>
              <a:round/>
              <a:headEnd/>
              <a:tailEnd type="triangle" w="med" len="med"/>
            </a:ln>
          </p:spPr>
          <p:txBody>
            <a:bodyPr/>
            <a:lstStyle/>
            <a:p>
              <a:endParaRPr lang="en-US"/>
            </a:p>
          </p:txBody>
        </p:sp>
        <p:sp>
          <p:nvSpPr>
            <p:cNvPr id="12528" name="Text Box 91"/>
            <p:cNvSpPr txBox="1">
              <a:spLocks noChangeArrowheads="1"/>
            </p:cNvSpPr>
            <p:nvPr/>
          </p:nvSpPr>
          <p:spPr bwMode="auto">
            <a:xfrm>
              <a:off x="2548" y="3652"/>
              <a:ext cx="454" cy="173"/>
            </a:xfrm>
            <a:prstGeom prst="rect">
              <a:avLst/>
            </a:prstGeom>
            <a:noFill/>
            <a:ln w="9525">
              <a:noFill/>
              <a:miter lim="800000"/>
              <a:headEnd/>
              <a:tailEnd/>
            </a:ln>
          </p:spPr>
          <p:txBody>
            <a:bodyPr wrap="none">
              <a:spAutoFit/>
            </a:bodyPr>
            <a:lstStyle/>
            <a:p>
              <a:r>
                <a:rPr lang="en-US" altLang="zh-CN" sz="1200" b="1">
                  <a:solidFill>
                    <a:srgbClr val="9A0D02"/>
                  </a:solidFill>
                  <a:latin typeface="Times New Roman" pitchFamily="18" charset="0"/>
                  <a:ea typeface="ＭＳ Ｐゴシック" pitchFamily="34" charset="-128"/>
                </a:rPr>
                <a:t>e- dump</a:t>
              </a:r>
            </a:p>
          </p:txBody>
        </p:sp>
        <p:sp>
          <p:nvSpPr>
            <p:cNvPr id="12529" name="Line 92"/>
            <p:cNvSpPr>
              <a:spLocks noChangeShapeType="1"/>
            </p:cNvSpPr>
            <p:nvPr/>
          </p:nvSpPr>
          <p:spPr bwMode="auto">
            <a:xfrm flipH="1" flipV="1">
              <a:off x="2627" y="3613"/>
              <a:ext cx="29" cy="81"/>
            </a:xfrm>
            <a:prstGeom prst="line">
              <a:avLst/>
            </a:prstGeom>
            <a:noFill/>
            <a:ln w="28575">
              <a:solidFill>
                <a:srgbClr val="996633"/>
              </a:solidFill>
              <a:round/>
              <a:headEnd/>
              <a:tailEnd type="triangle" w="med" len="med"/>
            </a:ln>
          </p:spPr>
          <p:txBody>
            <a:bodyPr/>
            <a:lstStyle/>
            <a:p>
              <a:endParaRPr lang="en-US"/>
            </a:p>
          </p:txBody>
        </p:sp>
        <p:sp>
          <p:nvSpPr>
            <p:cNvPr id="12530" name="Text Box 93"/>
            <p:cNvSpPr txBox="1">
              <a:spLocks noChangeArrowheads="1"/>
            </p:cNvSpPr>
            <p:nvPr/>
          </p:nvSpPr>
          <p:spPr bwMode="auto">
            <a:xfrm>
              <a:off x="4728" y="3128"/>
              <a:ext cx="631" cy="154"/>
            </a:xfrm>
            <a:prstGeom prst="rect">
              <a:avLst/>
            </a:prstGeom>
            <a:noFill/>
            <a:ln w="9525">
              <a:noFill/>
              <a:miter lim="800000"/>
              <a:headEnd/>
              <a:tailEnd/>
            </a:ln>
          </p:spPr>
          <p:txBody>
            <a:bodyPr wrap="none">
              <a:spAutoFit/>
            </a:bodyPr>
            <a:lstStyle/>
            <a:p>
              <a:r>
                <a:rPr lang="en-US" altLang="zh-CN" sz="1000" b="1">
                  <a:ea typeface="ＭＳ Ｐゴシック" pitchFamily="34" charset="-128"/>
                </a:rPr>
                <a:t>Damping ring</a:t>
              </a:r>
            </a:p>
          </p:txBody>
        </p:sp>
        <p:sp>
          <p:nvSpPr>
            <p:cNvPr id="12531" name="Text Box 95"/>
            <p:cNvSpPr txBox="1">
              <a:spLocks noChangeArrowheads="1"/>
            </p:cNvSpPr>
            <p:nvPr/>
          </p:nvSpPr>
          <p:spPr bwMode="auto">
            <a:xfrm>
              <a:off x="284" y="2871"/>
              <a:ext cx="983" cy="230"/>
            </a:xfrm>
            <a:prstGeom prst="rect">
              <a:avLst/>
            </a:prstGeom>
            <a:noFill/>
            <a:ln w="9525">
              <a:noFill/>
              <a:miter lim="800000"/>
              <a:headEnd/>
              <a:tailEnd/>
            </a:ln>
          </p:spPr>
          <p:txBody>
            <a:bodyPr lIns="0" tIns="0" rIns="0" bIns="0">
              <a:spAutoFit/>
            </a:bodyPr>
            <a:lstStyle/>
            <a:p>
              <a:r>
                <a:rPr lang="en-US" altLang="zh-CN" sz="1200" b="1">
                  <a:solidFill>
                    <a:schemeClr val="folHlink"/>
                  </a:solidFill>
                  <a:latin typeface="Times New Roman" pitchFamily="18" charset="0"/>
                  <a:ea typeface="ＭＳ Ｐゴシック" pitchFamily="34" charset="-128"/>
                </a:rPr>
                <a:t>147 m helical undulator for photon production</a:t>
              </a:r>
            </a:p>
          </p:txBody>
        </p:sp>
        <p:sp>
          <p:nvSpPr>
            <p:cNvPr id="12532" name="Text Box 97"/>
            <p:cNvSpPr txBox="1">
              <a:spLocks noChangeArrowheads="1"/>
            </p:cNvSpPr>
            <p:nvPr/>
          </p:nvSpPr>
          <p:spPr bwMode="auto">
            <a:xfrm>
              <a:off x="1360" y="3341"/>
              <a:ext cx="175" cy="231"/>
            </a:xfrm>
            <a:prstGeom prst="rect">
              <a:avLst/>
            </a:prstGeom>
            <a:noFill/>
            <a:ln w="9525">
              <a:noFill/>
              <a:miter lim="800000"/>
              <a:headEnd/>
              <a:tailEnd/>
            </a:ln>
          </p:spPr>
          <p:txBody>
            <a:bodyPr wrap="none">
              <a:spAutoFit/>
            </a:bodyPr>
            <a:lstStyle/>
            <a:p>
              <a:r>
                <a:rPr lang="en-US" altLang="zh-CN" b="1">
                  <a:solidFill>
                    <a:srgbClr val="FF6600"/>
                  </a:solidFill>
                  <a:latin typeface="Symbol" pitchFamily="18" charset="2"/>
                  <a:ea typeface="ＭＳ Ｐゴシック" pitchFamily="34" charset="-128"/>
                </a:rPr>
                <a:t>g</a:t>
              </a:r>
            </a:p>
          </p:txBody>
        </p:sp>
        <p:sp>
          <p:nvSpPr>
            <p:cNvPr id="12533" name="Text Box 83"/>
            <p:cNvSpPr txBox="1">
              <a:spLocks noChangeArrowheads="1"/>
            </p:cNvSpPr>
            <p:nvPr/>
          </p:nvSpPr>
          <p:spPr bwMode="auto">
            <a:xfrm>
              <a:off x="2555" y="3128"/>
              <a:ext cx="372" cy="173"/>
            </a:xfrm>
            <a:prstGeom prst="rect">
              <a:avLst/>
            </a:prstGeom>
            <a:noFill/>
            <a:ln w="9525">
              <a:noFill/>
              <a:miter lim="800000"/>
              <a:headEnd/>
              <a:tailEnd/>
            </a:ln>
          </p:spPr>
          <p:txBody>
            <a:bodyPr wrap="none">
              <a:spAutoFit/>
            </a:bodyPr>
            <a:lstStyle/>
            <a:p>
              <a:pPr algn="ctr"/>
              <a:r>
                <a:rPr lang="en-US" altLang="zh-CN" sz="1200" b="1">
                  <a:solidFill>
                    <a:srgbClr val="FF3399"/>
                  </a:solidFill>
                  <a:latin typeface="Times New Roman" pitchFamily="18" charset="0"/>
                  <a:ea typeface="ＭＳ Ｐゴシック" pitchFamily="34" charset="-128"/>
                </a:rPr>
                <a:t>PCAP</a:t>
              </a:r>
            </a:p>
          </p:txBody>
        </p:sp>
        <p:sp>
          <p:nvSpPr>
            <p:cNvPr id="12534" name="Line 96"/>
            <p:cNvSpPr>
              <a:spLocks noChangeShapeType="1"/>
            </p:cNvSpPr>
            <p:nvPr/>
          </p:nvSpPr>
          <p:spPr bwMode="auto">
            <a:xfrm flipV="1">
              <a:off x="4682" y="3384"/>
              <a:ext cx="187" cy="85"/>
            </a:xfrm>
            <a:prstGeom prst="line">
              <a:avLst/>
            </a:prstGeom>
            <a:noFill/>
            <a:ln w="9525">
              <a:solidFill>
                <a:srgbClr val="FF3399"/>
              </a:solidFill>
              <a:round/>
              <a:headEnd/>
              <a:tailEnd/>
            </a:ln>
          </p:spPr>
          <p:txBody>
            <a:bodyPr/>
            <a:lstStyle/>
            <a:p>
              <a:endParaRPr lang="en-US"/>
            </a:p>
          </p:txBody>
        </p:sp>
        <p:sp>
          <p:nvSpPr>
            <p:cNvPr id="12535" name="Line 90"/>
            <p:cNvSpPr>
              <a:spLocks noChangeShapeType="1"/>
            </p:cNvSpPr>
            <p:nvPr/>
          </p:nvSpPr>
          <p:spPr bwMode="auto">
            <a:xfrm flipH="1" flipV="1">
              <a:off x="4728" y="3469"/>
              <a:ext cx="71" cy="65"/>
            </a:xfrm>
            <a:prstGeom prst="line">
              <a:avLst/>
            </a:prstGeom>
            <a:noFill/>
            <a:ln w="38100">
              <a:solidFill>
                <a:srgbClr val="996633"/>
              </a:solidFill>
              <a:round/>
              <a:headEnd/>
              <a:tailEnd type="triangle" w="med" len="med"/>
            </a:ln>
          </p:spPr>
          <p:txBody>
            <a:bodyPr/>
            <a:lstStyle/>
            <a:p>
              <a:endParaRPr lang="en-US"/>
            </a:p>
          </p:txBody>
        </p:sp>
        <p:sp>
          <p:nvSpPr>
            <p:cNvPr id="12536" name="Text Box 83"/>
            <p:cNvSpPr txBox="1">
              <a:spLocks noChangeArrowheads="1"/>
            </p:cNvSpPr>
            <p:nvPr/>
          </p:nvSpPr>
          <p:spPr bwMode="auto">
            <a:xfrm>
              <a:off x="4401" y="3555"/>
              <a:ext cx="1263" cy="288"/>
            </a:xfrm>
            <a:prstGeom prst="rect">
              <a:avLst/>
            </a:prstGeom>
            <a:noFill/>
            <a:ln w="9525">
              <a:noFill/>
              <a:miter lim="800000"/>
              <a:headEnd/>
              <a:tailEnd/>
            </a:ln>
          </p:spPr>
          <p:txBody>
            <a:bodyPr>
              <a:spAutoFit/>
            </a:bodyPr>
            <a:lstStyle/>
            <a:p>
              <a:pPr algn="ctr"/>
              <a:r>
                <a:rPr lang="en-US" altLang="zh-CN" sz="1200" b="1">
                  <a:solidFill>
                    <a:srgbClr val="9A0D02"/>
                  </a:solidFill>
                  <a:latin typeface="Times New Roman" pitchFamily="18" charset="0"/>
                  <a:ea typeface="ＭＳ Ｐゴシック" pitchFamily="34" charset="-128"/>
                </a:rPr>
                <a:t>PLTR: Energy compression and spin rotation</a:t>
              </a:r>
            </a:p>
          </p:txBody>
        </p:sp>
        <p:sp>
          <p:nvSpPr>
            <p:cNvPr id="12537" name="Line 249"/>
            <p:cNvSpPr>
              <a:spLocks noChangeShapeType="1"/>
            </p:cNvSpPr>
            <p:nvPr/>
          </p:nvSpPr>
          <p:spPr bwMode="auto">
            <a:xfrm>
              <a:off x="752" y="3084"/>
              <a:ext cx="47" cy="257"/>
            </a:xfrm>
            <a:prstGeom prst="line">
              <a:avLst/>
            </a:prstGeom>
            <a:noFill/>
            <a:ln w="38100">
              <a:solidFill>
                <a:srgbClr val="996633"/>
              </a:solidFill>
              <a:round/>
              <a:headEnd/>
              <a:tailEnd type="triangle" w="med" len="med"/>
            </a:ln>
            <a:effectLst/>
          </p:spPr>
          <p:txBody>
            <a:bodyPr/>
            <a:lstStyle/>
            <a:p>
              <a:endParaRPr lang="en-US"/>
            </a:p>
          </p:txBody>
        </p:sp>
        <p:sp>
          <p:nvSpPr>
            <p:cNvPr id="12538" name="Line 250"/>
            <p:cNvSpPr>
              <a:spLocks noChangeShapeType="1"/>
            </p:cNvSpPr>
            <p:nvPr/>
          </p:nvSpPr>
          <p:spPr bwMode="auto">
            <a:xfrm>
              <a:off x="1828" y="3898"/>
              <a:ext cx="1170" cy="0"/>
            </a:xfrm>
            <a:prstGeom prst="line">
              <a:avLst/>
            </a:prstGeom>
            <a:noFill/>
            <a:ln w="28575">
              <a:solidFill>
                <a:srgbClr val="0202DC"/>
              </a:solidFill>
              <a:round/>
              <a:headEnd/>
              <a:tailEnd type="triangle" w="med" len="med"/>
            </a:ln>
            <a:effectLst/>
          </p:spPr>
          <p:txBody>
            <a:bodyPr/>
            <a:lstStyle/>
            <a:p>
              <a:endParaRPr lang="en-US"/>
            </a:p>
          </p:txBody>
        </p:sp>
        <p:sp>
          <p:nvSpPr>
            <p:cNvPr id="12539" name="Text Box 79"/>
            <p:cNvSpPr txBox="1">
              <a:spLocks noChangeArrowheads="1"/>
            </p:cNvSpPr>
            <p:nvPr/>
          </p:nvSpPr>
          <p:spPr bwMode="auto">
            <a:xfrm>
              <a:off x="2784" y="3744"/>
              <a:ext cx="906" cy="173"/>
            </a:xfrm>
            <a:prstGeom prst="rect">
              <a:avLst/>
            </a:prstGeom>
            <a:noFill/>
            <a:ln w="9525">
              <a:noFill/>
              <a:miter lim="800000"/>
              <a:headEnd/>
              <a:tailEnd/>
            </a:ln>
          </p:spPr>
          <p:txBody>
            <a:bodyPr wrap="none">
              <a:spAutoFit/>
            </a:bodyPr>
            <a:lstStyle/>
            <a:p>
              <a:r>
                <a:rPr lang="en-US" altLang="zh-CN" sz="1200" b="1">
                  <a:solidFill>
                    <a:srgbClr val="010195"/>
                  </a:solidFill>
                  <a:latin typeface="Times New Roman" pitchFamily="18" charset="0"/>
                  <a:ea typeface="ＭＳ Ｐゴシック" pitchFamily="34" charset="-128"/>
                </a:rPr>
                <a:t>Main e- beam to IP</a:t>
              </a:r>
            </a:p>
          </p:txBody>
        </p:sp>
        <p:sp>
          <p:nvSpPr>
            <p:cNvPr id="12540" name="Line 252"/>
            <p:cNvSpPr>
              <a:spLocks noChangeShapeType="1"/>
            </p:cNvSpPr>
            <p:nvPr/>
          </p:nvSpPr>
          <p:spPr bwMode="auto">
            <a:xfrm>
              <a:off x="1248" y="3456"/>
              <a:ext cx="672" cy="624"/>
            </a:xfrm>
            <a:prstGeom prst="line">
              <a:avLst/>
            </a:prstGeom>
            <a:noFill/>
            <a:ln w="28575">
              <a:solidFill>
                <a:schemeClr val="tx2"/>
              </a:solidFill>
              <a:prstDash val="dash"/>
              <a:round/>
              <a:headEnd/>
              <a:tailEnd/>
            </a:ln>
            <a:effectLst/>
          </p:spPr>
          <p:txBody>
            <a:bodyPr/>
            <a:lstStyle/>
            <a:p>
              <a:endParaRPr lang="en-US"/>
            </a:p>
          </p:txBody>
        </p:sp>
        <p:sp>
          <p:nvSpPr>
            <p:cNvPr id="12541" name="Line 253"/>
            <p:cNvSpPr>
              <a:spLocks noChangeShapeType="1"/>
            </p:cNvSpPr>
            <p:nvPr/>
          </p:nvSpPr>
          <p:spPr bwMode="auto">
            <a:xfrm>
              <a:off x="1248" y="3456"/>
              <a:ext cx="576" cy="432"/>
            </a:xfrm>
            <a:prstGeom prst="line">
              <a:avLst/>
            </a:prstGeom>
            <a:noFill/>
            <a:ln w="28575">
              <a:solidFill>
                <a:srgbClr val="4049F6"/>
              </a:solidFill>
              <a:round/>
              <a:headEnd/>
              <a:tailEnd/>
            </a:ln>
            <a:effectLst/>
          </p:spPr>
          <p:txBody>
            <a:bodyPr/>
            <a:lstStyle/>
            <a:p>
              <a:endParaRPr lang="en-US"/>
            </a:p>
          </p:txBody>
        </p:sp>
        <p:sp>
          <p:nvSpPr>
            <p:cNvPr id="12542" name="Line 254"/>
            <p:cNvSpPr>
              <a:spLocks noChangeShapeType="1"/>
            </p:cNvSpPr>
            <p:nvPr/>
          </p:nvSpPr>
          <p:spPr bwMode="auto">
            <a:xfrm>
              <a:off x="1920" y="4080"/>
              <a:ext cx="1104" cy="0"/>
            </a:xfrm>
            <a:prstGeom prst="line">
              <a:avLst/>
            </a:prstGeom>
            <a:noFill/>
            <a:ln w="28575">
              <a:solidFill>
                <a:schemeClr val="hlink"/>
              </a:solidFill>
              <a:prstDash val="dash"/>
              <a:round/>
              <a:headEnd/>
              <a:tailEnd/>
            </a:ln>
            <a:effectLst/>
          </p:spPr>
          <p:txBody>
            <a:bodyPr/>
            <a:lstStyle/>
            <a:p>
              <a:endParaRPr lang="en-US"/>
            </a:p>
          </p:txBody>
        </p:sp>
        <p:sp>
          <p:nvSpPr>
            <p:cNvPr id="12543" name="Text Box 255"/>
            <p:cNvSpPr txBox="1">
              <a:spLocks noChangeArrowheads="1"/>
            </p:cNvSpPr>
            <p:nvPr/>
          </p:nvSpPr>
          <p:spPr bwMode="auto">
            <a:xfrm>
              <a:off x="2870" y="3895"/>
              <a:ext cx="1193" cy="192"/>
            </a:xfrm>
            <a:prstGeom prst="rect">
              <a:avLst/>
            </a:prstGeom>
            <a:noFill/>
            <a:ln w="9525">
              <a:noFill/>
              <a:miter lim="800000"/>
              <a:headEnd/>
              <a:tailEnd/>
            </a:ln>
            <a:effectLst/>
          </p:spPr>
          <p:txBody>
            <a:bodyPr wrap="none">
              <a:spAutoFit/>
            </a:bodyPr>
            <a:lstStyle/>
            <a:p>
              <a:r>
                <a:rPr lang="en-US" sz="1400">
                  <a:solidFill>
                    <a:schemeClr val="hlink"/>
                  </a:solidFill>
                  <a:latin typeface="Times New Roman" pitchFamily="18" charset="0"/>
                </a:rPr>
                <a:t>150 GeV beam to dump</a:t>
              </a:r>
            </a:p>
          </p:txBody>
        </p:sp>
      </p:grpSp>
      <p:sp>
        <p:nvSpPr>
          <p:cNvPr id="12290" name="Rectangle 2"/>
          <p:cNvSpPr>
            <a:spLocks noGrp="1"/>
          </p:cNvSpPr>
          <p:nvPr>
            <p:ph type="title" idx="4294967295"/>
          </p:nvPr>
        </p:nvSpPr>
        <p:spPr>
          <a:xfrm>
            <a:off x="304800" y="152400"/>
            <a:ext cx="8229600" cy="715963"/>
          </a:xfrm>
        </p:spPr>
        <p:txBody>
          <a:bodyPr/>
          <a:lstStyle/>
          <a:p>
            <a:r>
              <a:rPr lang="en-US"/>
              <a:t>Positron separation</a:t>
            </a:r>
          </a:p>
        </p:txBody>
      </p:sp>
      <p:sp>
        <p:nvSpPr>
          <p:cNvPr id="12291" name="Rectangle 3"/>
          <p:cNvSpPr>
            <a:spLocks noGrp="1"/>
          </p:cNvSpPr>
          <p:nvPr>
            <p:ph type="body" idx="4294967295"/>
          </p:nvPr>
        </p:nvSpPr>
        <p:spPr>
          <a:xfrm>
            <a:off x="4114800" y="3429000"/>
            <a:ext cx="4800600" cy="2697163"/>
          </a:xfrm>
        </p:spPr>
        <p:txBody>
          <a:bodyPr/>
          <a:lstStyle/>
          <a:p>
            <a:pPr>
              <a:lnSpc>
                <a:spcPct val="90000"/>
              </a:lnSpc>
            </a:pPr>
            <a:r>
              <a:rPr lang="en-US"/>
              <a:t>Positron separation beamline (PCAP section) is used to separate positrons beam from electrons and </a:t>
            </a:r>
            <a:r>
              <a:rPr lang="en-US">
                <a:latin typeface="Symbol" pitchFamily="18" charset="2"/>
              </a:rPr>
              <a:t>g</a:t>
            </a:r>
            <a:r>
              <a:rPr lang="en-US"/>
              <a:t> beam.</a:t>
            </a:r>
          </a:p>
          <a:p>
            <a:pPr>
              <a:lnSpc>
                <a:spcPct val="90000"/>
              </a:lnSpc>
            </a:pPr>
            <a:r>
              <a:rPr lang="en-US"/>
              <a:t>The electron beam and </a:t>
            </a:r>
            <a:r>
              <a:rPr lang="en-US">
                <a:latin typeface="Symbol" pitchFamily="18" charset="2"/>
              </a:rPr>
              <a:t>g</a:t>
            </a:r>
            <a:r>
              <a:rPr lang="en-US"/>
              <a:t> beam will be dumped into the e- dump and </a:t>
            </a:r>
            <a:r>
              <a:rPr lang="en-US">
                <a:latin typeface="Symbol" pitchFamily="18" charset="2"/>
              </a:rPr>
              <a:t>g</a:t>
            </a:r>
            <a:r>
              <a:rPr lang="en-US"/>
              <a:t> dump.</a:t>
            </a:r>
          </a:p>
          <a:p>
            <a:pPr>
              <a:lnSpc>
                <a:spcPct val="90000"/>
              </a:lnSpc>
            </a:pPr>
            <a:r>
              <a:rPr lang="en-US"/>
              <a:t>The positrons with energy too low and too high  will be cleaned up in this chicane using collimators.</a:t>
            </a:r>
          </a:p>
          <a:p>
            <a:pPr>
              <a:lnSpc>
                <a:spcPct val="90000"/>
              </a:lnSpc>
            </a:pPr>
            <a:r>
              <a:rPr lang="en-US"/>
              <a:t>The length of this section is 74m</a:t>
            </a:r>
          </a:p>
        </p:txBody>
      </p:sp>
      <p:sp>
        <p:nvSpPr>
          <p:cNvPr id="12292" name="Oval 78"/>
          <p:cNvSpPr>
            <a:spLocks noChangeArrowheads="1"/>
          </p:cNvSpPr>
          <p:nvPr/>
        </p:nvSpPr>
        <p:spPr bwMode="auto">
          <a:xfrm>
            <a:off x="3505200" y="1447800"/>
            <a:ext cx="1447800" cy="609600"/>
          </a:xfrm>
          <a:prstGeom prst="ellipse">
            <a:avLst/>
          </a:prstGeom>
          <a:solidFill>
            <a:srgbClr val="008000">
              <a:alpha val="14902"/>
            </a:srgbClr>
          </a:solidFill>
          <a:ln w="9525">
            <a:solidFill>
              <a:schemeClr val="tx1"/>
            </a:solidFill>
            <a:round/>
            <a:headEnd/>
            <a:tailEnd/>
          </a:ln>
        </p:spPr>
        <p:txBody>
          <a:bodyPr wrap="none" anchor="ctr"/>
          <a:lstStyle/>
          <a:p>
            <a:endParaRPr lang="en-US">
              <a:ea typeface="ＭＳ Ｐゴシック" pitchFamily="34" charset="-128"/>
            </a:endParaRPr>
          </a:p>
        </p:txBody>
      </p:sp>
      <p:sp>
        <p:nvSpPr>
          <p:cNvPr id="12293" name="Line 79"/>
          <p:cNvSpPr>
            <a:spLocks noChangeShapeType="1"/>
          </p:cNvSpPr>
          <p:nvPr/>
        </p:nvSpPr>
        <p:spPr bwMode="auto">
          <a:xfrm flipH="1" flipV="1">
            <a:off x="4419600" y="1905000"/>
            <a:ext cx="1295400" cy="1219200"/>
          </a:xfrm>
          <a:prstGeom prst="line">
            <a:avLst/>
          </a:prstGeom>
          <a:noFill/>
          <a:ln w="9525">
            <a:solidFill>
              <a:schemeClr val="tx1"/>
            </a:solidFill>
            <a:round/>
            <a:headEnd/>
            <a:tailEnd type="triangle" w="med" len="med"/>
          </a:ln>
        </p:spPr>
        <p:txBody>
          <a:bodyPr/>
          <a:lstStyle/>
          <a:p>
            <a:endParaRPr lang="en-US"/>
          </a:p>
        </p:txBody>
      </p:sp>
      <p:sp>
        <p:nvSpPr>
          <p:cNvPr id="12294" name="Text Box 80"/>
          <p:cNvSpPr txBox="1">
            <a:spLocks noChangeArrowheads="1"/>
          </p:cNvSpPr>
          <p:nvPr/>
        </p:nvSpPr>
        <p:spPr bwMode="auto">
          <a:xfrm>
            <a:off x="5029200" y="3048000"/>
            <a:ext cx="3143250" cy="366713"/>
          </a:xfrm>
          <a:prstGeom prst="rect">
            <a:avLst/>
          </a:prstGeom>
          <a:noFill/>
          <a:ln w="9525">
            <a:noFill/>
            <a:miter lim="800000"/>
            <a:headEnd/>
            <a:tailEnd/>
          </a:ln>
        </p:spPr>
        <p:txBody>
          <a:bodyPr wrap="none">
            <a:spAutoFit/>
          </a:bodyPr>
          <a:lstStyle/>
          <a:p>
            <a:r>
              <a:rPr lang="en-US">
                <a:ea typeface="ＭＳ Ｐゴシック" pitchFamily="34" charset="-128"/>
              </a:rPr>
              <a:t>Positron separation beamline</a:t>
            </a:r>
          </a:p>
        </p:txBody>
      </p:sp>
      <p:sp>
        <p:nvSpPr>
          <p:cNvPr id="12296" name="Text Box 162"/>
          <p:cNvSpPr txBox="1">
            <a:spLocks noChangeArrowheads="1"/>
          </p:cNvSpPr>
          <p:nvPr/>
        </p:nvSpPr>
        <p:spPr bwMode="auto">
          <a:xfrm>
            <a:off x="212725" y="5294313"/>
            <a:ext cx="3597275" cy="641350"/>
          </a:xfrm>
          <a:prstGeom prst="rect">
            <a:avLst/>
          </a:prstGeom>
          <a:noFill/>
          <a:ln w="9525">
            <a:noFill/>
            <a:miter lim="800000"/>
            <a:headEnd/>
            <a:tailEnd/>
          </a:ln>
        </p:spPr>
        <p:txBody>
          <a:bodyPr>
            <a:spAutoFit/>
          </a:bodyPr>
          <a:lstStyle/>
          <a:p>
            <a:pPr algn="ctr"/>
            <a:r>
              <a:rPr lang="en-US">
                <a:ea typeface="ＭＳ Ｐゴシック" pitchFamily="34" charset="-128"/>
              </a:rPr>
              <a:t>Typical longitudinal distribution after PCAP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457200" y="274638"/>
            <a:ext cx="8229600" cy="792162"/>
          </a:xfrm>
        </p:spPr>
        <p:txBody>
          <a:bodyPr anchor="b"/>
          <a:lstStyle/>
          <a:p>
            <a:r>
              <a:rPr lang="en-US" smtClean="0"/>
              <a:t>K=0.7, Drive beam energy 250GeV</a:t>
            </a:r>
          </a:p>
        </p:txBody>
      </p:sp>
      <p:pic>
        <p:nvPicPr>
          <p:cNvPr id="39939" name="Picture 4"/>
          <p:cNvPicPr>
            <a:picLocks noChangeAspect="1" noChangeArrowheads="1"/>
          </p:cNvPicPr>
          <p:nvPr/>
        </p:nvPicPr>
        <p:blipFill>
          <a:blip r:embed="rId2" cstate="print"/>
          <a:srcRect/>
          <a:stretch>
            <a:fillRect/>
          </a:stretch>
        </p:blipFill>
        <p:spPr bwMode="auto">
          <a:xfrm>
            <a:off x="228600" y="1219200"/>
            <a:ext cx="4341813" cy="2968625"/>
          </a:xfrm>
          <a:prstGeom prst="rect">
            <a:avLst/>
          </a:prstGeom>
          <a:noFill/>
          <a:ln w="9525">
            <a:noFill/>
            <a:miter lim="800000"/>
            <a:headEnd/>
            <a:tailEnd/>
          </a:ln>
        </p:spPr>
      </p:pic>
      <p:pic>
        <p:nvPicPr>
          <p:cNvPr id="39941" name="Picture 8"/>
          <p:cNvPicPr>
            <a:picLocks noChangeAspect="1" noChangeArrowheads="1"/>
          </p:cNvPicPr>
          <p:nvPr/>
        </p:nvPicPr>
        <p:blipFill>
          <a:blip r:embed="rId3" cstate="print"/>
          <a:srcRect/>
          <a:stretch>
            <a:fillRect/>
          </a:stretch>
        </p:blipFill>
        <p:spPr bwMode="auto">
          <a:xfrm>
            <a:off x="4495800" y="1371600"/>
            <a:ext cx="3802063" cy="2362200"/>
          </a:xfrm>
          <a:prstGeom prst="rect">
            <a:avLst/>
          </a:prstGeom>
          <a:noFill/>
          <a:ln w="9525" algn="ctr">
            <a:noFill/>
            <a:miter lim="800000"/>
            <a:headEnd/>
            <a:tailEnd/>
          </a:ln>
        </p:spPr>
      </p:pic>
      <p:sp>
        <p:nvSpPr>
          <p:cNvPr id="39944" name="TextBox 8"/>
          <p:cNvSpPr txBox="1">
            <a:spLocks noChangeArrowheads="1"/>
          </p:cNvSpPr>
          <p:nvPr/>
        </p:nvSpPr>
        <p:spPr bwMode="auto">
          <a:xfrm>
            <a:off x="5791200" y="2057400"/>
            <a:ext cx="2749550" cy="36671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number spectrum</a:t>
            </a:r>
          </a:p>
        </p:txBody>
      </p:sp>
      <p:sp>
        <p:nvSpPr>
          <p:cNvPr id="39945" name="TextBox 8"/>
          <p:cNvSpPr txBox="1">
            <a:spLocks noChangeArrowheads="1"/>
          </p:cNvSpPr>
          <p:nvPr/>
        </p:nvSpPr>
        <p:spPr bwMode="auto">
          <a:xfrm>
            <a:off x="609600" y="4572000"/>
            <a:ext cx="7467600" cy="641350"/>
          </a:xfrm>
          <a:prstGeom prst="rect">
            <a:avLst/>
          </a:prstGeom>
          <a:noFill/>
          <a:ln w="9525">
            <a:noFill/>
            <a:miter lim="800000"/>
            <a:headEnd/>
            <a:tailEnd/>
          </a:ln>
        </p:spPr>
        <p:txBody>
          <a:bodyPr>
            <a:spAutoFit/>
          </a:bodyPr>
          <a:lstStyle/>
          <a:p>
            <a:r>
              <a:rPr lang="en-US">
                <a:latin typeface="Arial" charset="0"/>
                <a:ea typeface="ＭＳ Ｐゴシック" pitchFamily="34" charset="-128"/>
              </a:rPr>
              <a:t>For 60% polarization, the positron yield is about 3.0 when strong FC is applied</a:t>
            </a:r>
          </a:p>
        </p:txBody>
      </p:sp>
      <p:grpSp>
        <p:nvGrpSpPr>
          <p:cNvPr id="2" name="Group 13"/>
          <p:cNvGrpSpPr>
            <a:grpSpLocks/>
          </p:cNvGrpSpPr>
          <p:nvPr/>
        </p:nvGrpSpPr>
        <p:grpSpPr bwMode="auto">
          <a:xfrm>
            <a:off x="609600" y="1371600"/>
            <a:ext cx="3352800" cy="2514600"/>
            <a:chOff x="384" y="864"/>
            <a:chExt cx="2112" cy="1584"/>
          </a:xfrm>
        </p:grpSpPr>
        <p:sp>
          <p:nvSpPr>
            <p:cNvPr id="39942" name="TextBox 6"/>
            <p:cNvSpPr txBox="1">
              <a:spLocks noChangeArrowheads="1"/>
            </p:cNvSpPr>
            <p:nvPr/>
          </p:nvSpPr>
          <p:spPr bwMode="auto">
            <a:xfrm>
              <a:off x="672" y="864"/>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39946" name="Line 10"/>
            <p:cNvSpPr>
              <a:spLocks noChangeShapeType="1"/>
            </p:cNvSpPr>
            <p:nvPr/>
          </p:nvSpPr>
          <p:spPr bwMode="auto">
            <a:xfrm flipH="1">
              <a:off x="384" y="1248"/>
              <a:ext cx="2112" cy="0"/>
            </a:xfrm>
            <a:prstGeom prst="line">
              <a:avLst/>
            </a:prstGeom>
            <a:noFill/>
            <a:ln w="9525">
              <a:solidFill>
                <a:schemeClr val="tx1"/>
              </a:solidFill>
              <a:round/>
              <a:headEnd/>
              <a:tailEnd/>
            </a:ln>
            <a:effectLst/>
          </p:spPr>
          <p:txBody>
            <a:bodyPr/>
            <a:lstStyle/>
            <a:p>
              <a:endParaRPr lang="en-US"/>
            </a:p>
          </p:txBody>
        </p:sp>
        <p:sp>
          <p:nvSpPr>
            <p:cNvPr id="39947" name="Line 11"/>
            <p:cNvSpPr>
              <a:spLocks noChangeShapeType="1"/>
            </p:cNvSpPr>
            <p:nvPr/>
          </p:nvSpPr>
          <p:spPr bwMode="auto">
            <a:xfrm>
              <a:off x="768" y="1200"/>
              <a:ext cx="0" cy="1248"/>
            </a:xfrm>
            <a:prstGeom prst="line">
              <a:avLst/>
            </a:prstGeom>
            <a:noFill/>
            <a:ln w="9525">
              <a:solidFill>
                <a:schemeClr val="tx1"/>
              </a:solidFill>
              <a:round/>
              <a:headEnd/>
              <a:tailEnd/>
            </a:ln>
            <a:effectLst/>
          </p:spPr>
          <p:txBody>
            <a:bodyPr/>
            <a:lstStyle/>
            <a:p>
              <a:endParaRPr lang="en-US"/>
            </a:p>
          </p:txBody>
        </p:sp>
        <p:sp>
          <p:nvSpPr>
            <p:cNvPr id="39948" name="Line 12"/>
            <p:cNvSpPr>
              <a:spLocks noChangeShapeType="1"/>
            </p:cNvSpPr>
            <p:nvPr/>
          </p:nvSpPr>
          <p:spPr bwMode="auto">
            <a:xfrm>
              <a:off x="576" y="1248"/>
              <a:ext cx="0" cy="1200"/>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7200" y="274638"/>
            <a:ext cx="8229600" cy="868362"/>
          </a:xfrm>
        </p:spPr>
        <p:txBody>
          <a:bodyPr anchor="b"/>
          <a:lstStyle/>
          <a:p>
            <a:r>
              <a:rPr lang="en-US" smtClean="0"/>
              <a:t>K=0.8, Drive beam energy 250GeV</a:t>
            </a:r>
          </a:p>
        </p:txBody>
      </p:sp>
      <p:pic>
        <p:nvPicPr>
          <p:cNvPr id="40965" name="Picture 6"/>
          <p:cNvPicPr>
            <a:picLocks noChangeAspect="1" noChangeArrowheads="1"/>
          </p:cNvPicPr>
          <p:nvPr/>
        </p:nvPicPr>
        <p:blipFill>
          <a:blip r:embed="rId2" cstate="print"/>
          <a:srcRect/>
          <a:stretch>
            <a:fillRect/>
          </a:stretch>
        </p:blipFill>
        <p:spPr bwMode="auto">
          <a:xfrm>
            <a:off x="4800600" y="1371600"/>
            <a:ext cx="3352800" cy="2435225"/>
          </a:xfrm>
          <a:prstGeom prst="rect">
            <a:avLst/>
          </a:prstGeom>
          <a:noFill/>
          <a:ln w="9525" algn="ctr">
            <a:noFill/>
            <a:miter lim="800000"/>
            <a:headEnd/>
            <a:tailEnd/>
          </a:ln>
        </p:spPr>
      </p:pic>
      <p:sp>
        <p:nvSpPr>
          <p:cNvPr id="40968" name="TextBox 7"/>
          <p:cNvSpPr txBox="1">
            <a:spLocks noChangeArrowheads="1"/>
          </p:cNvSpPr>
          <p:nvPr/>
        </p:nvSpPr>
        <p:spPr bwMode="auto">
          <a:xfrm>
            <a:off x="5791200" y="2160588"/>
            <a:ext cx="2749550" cy="366712"/>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number spectrum</a:t>
            </a:r>
          </a:p>
        </p:txBody>
      </p:sp>
      <p:sp>
        <p:nvSpPr>
          <p:cNvPr id="40969" name="TextBox 8"/>
          <p:cNvSpPr txBox="1">
            <a:spLocks noChangeArrowheads="1"/>
          </p:cNvSpPr>
          <p:nvPr/>
        </p:nvSpPr>
        <p:spPr bwMode="auto">
          <a:xfrm>
            <a:off x="609600" y="4572000"/>
            <a:ext cx="7467600" cy="641350"/>
          </a:xfrm>
          <a:prstGeom prst="rect">
            <a:avLst/>
          </a:prstGeom>
          <a:noFill/>
          <a:ln w="9525">
            <a:noFill/>
            <a:miter lim="800000"/>
            <a:headEnd/>
            <a:tailEnd/>
          </a:ln>
        </p:spPr>
        <p:txBody>
          <a:bodyPr>
            <a:spAutoFit/>
          </a:bodyPr>
          <a:lstStyle/>
          <a:p>
            <a:r>
              <a:rPr lang="en-US">
                <a:latin typeface="Arial" charset="0"/>
                <a:ea typeface="ＭＳ Ｐゴシック" pitchFamily="34" charset="-128"/>
              </a:rPr>
              <a:t>For 60% polarization, the positron yield is about 3.2 when strong FC is applied</a:t>
            </a:r>
          </a:p>
        </p:txBody>
      </p:sp>
      <p:grpSp>
        <p:nvGrpSpPr>
          <p:cNvPr id="2" name="Group 14"/>
          <p:cNvGrpSpPr>
            <a:grpSpLocks/>
          </p:cNvGrpSpPr>
          <p:nvPr/>
        </p:nvGrpSpPr>
        <p:grpSpPr bwMode="auto">
          <a:xfrm>
            <a:off x="228600" y="1219200"/>
            <a:ext cx="4341813" cy="2968625"/>
            <a:chOff x="144" y="768"/>
            <a:chExt cx="2735" cy="1870"/>
          </a:xfrm>
        </p:grpSpPr>
        <p:pic>
          <p:nvPicPr>
            <p:cNvPr id="40963" name="Picture 4"/>
            <p:cNvPicPr>
              <a:picLocks noChangeAspect="1" noChangeArrowheads="1"/>
            </p:cNvPicPr>
            <p:nvPr/>
          </p:nvPicPr>
          <p:blipFill>
            <a:blip r:embed="rId3" cstate="print"/>
            <a:srcRect/>
            <a:stretch>
              <a:fillRect/>
            </a:stretch>
          </p:blipFill>
          <p:spPr bwMode="auto">
            <a:xfrm>
              <a:off x="144" y="768"/>
              <a:ext cx="2735" cy="1870"/>
            </a:xfrm>
            <a:prstGeom prst="rect">
              <a:avLst/>
            </a:prstGeom>
            <a:noFill/>
            <a:ln w="9525">
              <a:noFill/>
              <a:miter lim="800000"/>
              <a:headEnd/>
              <a:tailEnd/>
            </a:ln>
          </p:spPr>
        </p:pic>
        <p:sp>
          <p:nvSpPr>
            <p:cNvPr id="40966" name="TextBox 5"/>
            <p:cNvSpPr txBox="1">
              <a:spLocks noChangeArrowheads="1"/>
            </p:cNvSpPr>
            <p:nvPr/>
          </p:nvSpPr>
          <p:spPr bwMode="auto">
            <a:xfrm>
              <a:off x="672" y="912"/>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40970" name="Line 10"/>
            <p:cNvSpPr>
              <a:spLocks noChangeShapeType="1"/>
            </p:cNvSpPr>
            <p:nvPr/>
          </p:nvSpPr>
          <p:spPr bwMode="auto">
            <a:xfrm flipH="1">
              <a:off x="480" y="1248"/>
              <a:ext cx="2016" cy="0"/>
            </a:xfrm>
            <a:prstGeom prst="line">
              <a:avLst/>
            </a:prstGeom>
            <a:noFill/>
            <a:ln w="9525">
              <a:solidFill>
                <a:schemeClr val="tx1"/>
              </a:solidFill>
              <a:round/>
              <a:headEnd/>
              <a:tailEnd/>
            </a:ln>
            <a:effectLst/>
          </p:spPr>
          <p:txBody>
            <a:bodyPr/>
            <a:lstStyle/>
            <a:p>
              <a:endParaRPr lang="en-US"/>
            </a:p>
          </p:txBody>
        </p:sp>
        <p:sp>
          <p:nvSpPr>
            <p:cNvPr id="40971" name="Line 11"/>
            <p:cNvSpPr>
              <a:spLocks noChangeShapeType="1"/>
            </p:cNvSpPr>
            <p:nvPr/>
          </p:nvSpPr>
          <p:spPr bwMode="auto">
            <a:xfrm>
              <a:off x="768" y="1200"/>
              <a:ext cx="0" cy="1200"/>
            </a:xfrm>
            <a:prstGeom prst="line">
              <a:avLst/>
            </a:prstGeom>
            <a:noFill/>
            <a:ln w="9525">
              <a:solidFill>
                <a:schemeClr val="tx1"/>
              </a:solidFill>
              <a:round/>
              <a:headEnd/>
              <a:tailEnd/>
            </a:ln>
            <a:effectLst/>
          </p:spPr>
          <p:txBody>
            <a:bodyPr/>
            <a:lstStyle/>
            <a:p>
              <a:endParaRPr lang="en-US"/>
            </a:p>
          </p:txBody>
        </p:sp>
        <p:sp>
          <p:nvSpPr>
            <p:cNvPr id="40973" name="Line 13"/>
            <p:cNvSpPr>
              <a:spLocks noChangeShapeType="1"/>
            </p:cNvSpPr>
            <p:nvPr/>
          </p:nvSpPr>
          <p:spPr bwMode="auto">
            <a:xfrm>
              <a:off x="624" y="1056"/>
              <a:ext cx="0" cy="1392"/>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457200" y="274638"/>
            <a:ext cx="8229600" cy="868362"/>
          </a:xfrm>
        </p:spPr>
        <p:txBody>
          <a:bodyPr anchor="b"/>
          <a:lstStyle/>
          <a:p>
            <a:r>
              <a:rPr lang="en-US" smtClean="0"/>
              <a:t>K=0.9, Drive beam energy 250GeV</a:t>
            </a:r>
          </a:p>
        </p:txBody>
      </p:sp>
      <p:pic>
        <p:nvPicPr>
          <p:cNvPr id="41987" name="Picture 4"/>
          <p:cNvPicPr>
            <a:picLocks noChangeAspect="1" noChangeArrowheads="1"/>
          </p:cNvPicPr>
          <p:nvPr/>
        </p:nvPicPr>
        <p:blipFill>
          <a:blip r:embed="rId2" cstate="print"/>
          <a:srcRect/>
          <a:stretch>
            <a:fillRect/>
          </a:stretch>
        </p:blipFill>
        <p:spPr bwMode="auto">
          <a:xfrm>
            <a:off x="228600" y="1219200"/>
            <a:ext cx="4341813" cy="2968625"/>
          </a:xfrm>
          <a:prstGeom prst="rect">
            <a:avLst/>
          </a:prstGeom>
          <a:noFill/>
          <a:ln w="9525">
            <a:noFill/>
            <a:miter lim="800000"/>
            <a:headEnd/>
            <a:tailEnd/>
          </a:ln>
        </p:spPr>
      </p:pic>
      <p:pic>
        <p:nvPicPr>
          <p:cNvPr id="41989" name="Picture 6"/>
          <p:cNvPicPr>
            <a:picLocks noChangeAspect="1" noChangeArrowheads="1"/>
          </p:cNvPicPr>
          <p:nvPr/>
        </p:nvPicPr>
        <p:blipFill>
          <a:blip r:embed="rId3" cstate="print"/>
          <a:srcRect/>
          <a:stretch>
            <a:fillRect/>
          </a:stretch>
        </p:blipFill>
        <p:spPr bwMode="auto">
          <a:xfrm>
            <a:off x="4648200" y="1447800"/>
            <a:ext cx="3286125" cy="2387600"/>
          </a:xfrm>
          <a:prstGeom prst="rect">
            <a:avLst/>
          </a:prstGeom>
          <a:noFill/>
          <a:ln w="9525" algn="ctr">
            <a:noFill/>
            <a:miter lim="800000"/>
            <a:headEnd/>
            <a:tailEnd/>
          </a:ln>
        </p:spPr>
      </p:pic>
      <p:sp>
        <p:nvSpPr>
          <p:cNvPr id="41992" name="TextBox 7"/>
          <p:cNvSpPr txBox="1">
            <a:spLocks noChangeArrowheads="1"/>
          </p:cNvSpPr>
          <p:nvPr/>
        </p:nvSpPr>
        <p:spPr bwMode="auto">
          <a:xfrm>
            <a:off x="5486400" y="1981200"/>
            <a:ext cx="2749550" cy="36671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Photon number spectrum</a:t>
            </a:r>
          </a:p>
        </p:txBody>
      </p:sp>
      <p:sp>
        <p:nvSpPr>
          <p:cNvPr id="41993" name="TextBox 8"/>
          <p:cNvSpPr txBox="1">
            <a:spLocks noChangeArrowheads="1"/>
          </p:cNvSpPr>
          <p:nvPr/>
        </p:nvSpPr>
        <p:spPr bwMode="auto">
          <a:xfrm>
            <a:off x="609600" y="4572000"/>
            <a:ext cx="7467600" cy="915988"/>
          </a:xfrm>
          <a:prstGeom prst="rect">
            <a:avLst/>
          </a:prstGeom>
          <a:noFill/>
          <a:ln w="9525">
            <a:noFill/>
            <a:miter lim="800000"/>
            <a:headEnd/>
            <a:tailEnd/>
          </a:ln>
        </p:spPr>
        <p:txBody>
          <a:bodyPr>
            <a:spAutoFit/>
          </a:bodyPr>
          <a:lstStyle/>
          <a:p>
            <a:r>
              <a:rPr lang="en-US">
                <a:latin typeface="Arial" charset="0"/>
                <a:ea typeface="ＭＳ Ｐゴシック" pitchFamily="34" charset="-128"/>
              </a:rPr>
              <a:t>For 60% polarization, the positron yield is about 3 when a strong FC ( peak over 6T) is applied.  When a softer FC (peak about 3T) is applied, the 60% polarization has corresponding yield of about 2.0</a:t>
            </a:r>
          </a:p>
        </p:txBody>
      </p:sp>
      <p:grpSp>
        <p:nvGrpSpPr>
          <p:cNvPr id="2" name="Group 13"/>
          <p:cNvGrpSpPr>
            <a:grpSpLocks/>
          </p:cNvGrpSpPr>
          <p:nvPr/>
        </p:nvGrpSpPr>
        <p:grpSpPr bwMode="auto">
          <a:xfrm>
            <a:off x="838200" y="1295400"/>
            <a:ext cx="3124200" cy="2362200"/>
            <a:chOff x="528" y="816"/>
            <a:chExt cx="1968" cy="1488"/>
          </a:xfrm>
        </p:grpSpPr>
        <p:sp>
          <p:nvSpPr>
            <p:cNvPr id="41990" name="TextBox 5"/>
            <p:cNvSpPr txBox="1">
              <a:spLocks noChangeArrowheads="1"/>
            </p:cNvSpPr>
            <p:nvPr/>
          </p:nvSpPr>
          <p:spPr bwMode="auto">
            <a:xfrm>
              <a:off x="672" y="816"/>
              <a:ext cx="581" cy="233"/>
            </a:xfrm>
            <a:prstGeom prst="rect">
              <a:avLst/>
            </a:prstGeom>
            <a:noFill/>
            <a:ln w="9525">
              <a:noFill/>
              <a:miter lim="800000"/>
              <a:headEnd/>
              <a:tailEnd/>
            </a:ln>
          </p:spPr>
          <p:txBody>
            <a:bodyPr wrap="none">
              <a:spAutoFit/>
            </a:bodyPr>
            <a:lstStyle/>
            <a:p>
              <a:r>
                <a:rPr lang="en-US">
                  <a:latin typeface="Arial" charset="0"/>
                  <a:ea typeface="ＭＳ Ｐゴシック" pitchFamily="34" charset="-128"/>
                </a:rPr>
                <a:t>With FC</a:t>
              </a:r>
            </a:p>
          </p:txBody>
        </p:sp>
        <p:sp>
          <p:nvSpPr>
            <p:cNvPr id="41994" name="Line 10"/>
            <p:cNvSpPr>
              <a:spLocks noChangeShapeType="1"/>
            </p:cNvSpPr>
            <p:nvPr/>
          </p:nvSpPr>
          <p:spPr bwMode="auto">
            <a:xfrm flipH="1">
              <a:off x="528" y="1248"/>
              <a:ext cx="1968" cy="0"/>
            </a:xfrm>
            <a:prstGeom prst="line">
              <a:avLst/>
            </a:prstGeom>
            <a:noFill/>
            <a:ln w="9525">
              <a:solidFill>
                <a:schemeClr val="tx1"/>
              </a:solidFill>
              <a:round/>
              <a:headEnd/>
              <a:tailEnd/>
            </a:ln>
            <a:effectLst/>
          </p:spPr>
          <p:txBody>
            <a:bodyPr/>
            <a:lstStyle/>
            <a:p>
              <a:endParaRPr lang="en-US"/>
            </a:p>
          </p:txBody>
        </p:sp>
        <p:sp>
          <p:nvSpPr>
            <p:cNvPr id="41995" name="Line 11"/>
            <p:cNvSpPr>
              <a:spLocks noChangeShapeType="1"/>
            </p:cNvSpPr>
            <p:nvPr/>
          </p:nvSpPr>
          <p:spPr bwMode="auto">
            <a:xfrm>
              <a:off x="768" y="1152"/>
              <a:ext cx="0" cy="1056"/>
            </a:xfrm>
            <a:prstGeom prst="line">
              <a:avLst/>
            </a:prstGeom>
            <a:noFill/>
            <a:ln w="9525">
              <a:solidFill>
                <a:schemeClr val="tx1"/>
              </a:solidFill>
              <a:round/>
              <a:headEnd/>
              <a:tailEnd/>
            </a:ln>
            <a:effectLst/>
          </p:spPr>
          <p:txBody>
            <a:bodyPr/>
            <a:lstStyle/>
            <a:p>
              <a:endParaRPr lang="en-US"/>
            </a:p>
          </p:txBody>
        </p:sp>
        <p:sp>
          <p:nvSpPr>
            <p:cNvPr id="41996" name="Line 12"/>
            <p:cNvSpPr>
              <a:spLocks noChangeShapeType="1"/>
            </p:cNvSpPr>
            <p:nvPr/>
          </p:nvSpPr>
          <p:spPr bwMode="auto">
            <a:xfrm>
              <a:off x="720" y="1104"/>
              <a:ext cx="0" cy="1200"/>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p:txBody>
          <a:bodyPr anchor="b"/>
          <a:lstStyle/>
          <a:p>
            <a:r>
              <a:rPr lang="en-US" smtClean="0"/>
              <a:t>Summary on varying K</a:t>
            </a:r>
          </a:p>
        </p:txBody>
      </p:sp>
      <p:sp>
        <p:nvSpPr>
          <p:cNvPr id="29699" name="Slide Number Placeholder 3"/>
          <p:cNvSpPr txBox="1">
            <a:spLocks noGrp="1"/>
          </p:cNvSpPr>
          <p:nvPr/>
        </p:nvSpPr>
        <p:spPr>
          <a:xfrm>
            <a:off x="6858000" y="6492875"/>
            <a:ext cx="2133600" cy="365125"/>
          </a:xfrm>
          <a:prstGeom prst="rect">
            <a:avLst/>
          </a:prstGeom>
          <a:noFill/>
        </p:spPr>
        <p:txBody>
          <a:bodyPr anchor="ctr"/>
          <a:lstStyle/>
          <a:p>
            <a:pPr algn="r"/>
            <a:fld id="{EB0AAF36-3A6F-4F98-BAF9-4EC9A7164923}" type="slidenum">
              <a:rPr lang="en-US" sz="1000">
                <a:solidFill>
                  <a:srgbClr val="BFBFBF"/>
                </a:solidFill>
                <a:ea typeface="ＭＳ Ｐゴシック" pitchFamily="34" charset="-128"/>
              </a:rPr>
              <a:pPr algn="r"/>
              <a:t>53</a:t>
            </a:fld>
            <a:endParaRPr lang="en-US" sz="1000">
              <a:solidFill>
                <a:srgbClr val="BFBFBF"/>
              </a:solidFill>
              <a:ea typeface="ＭＳ Ｐゴシック" pitchFamily="34" charset="-128"/>
            </a:endParaRPr>
          </a:p>
        </p:txBody>
      </p:sp>
      <p:pic>
        <p:nvPicPr>
          <p:cNvPr id="43012" name="Picture 2"/>
          <p:cNvPicPr>
            <a:picLocks noGrp="1" noChangeAspect="1" noChangeArrowheads="1"/>
          </p:cNvPicPr>
          <p:nvPr>
            <p:ph idx="4294967295"/>
          </p:nvPr>
        </p:nvPicPr>
        <p:blipFill>
          <a:blip r:embed="rId2" cstate="print"/>
          <a:srcRect/>
          <a:stretch>
            <a:fillRect/>
          </a:stretch>
        </p:blipFill>
        <p:spPr>
          <a:xfrm>
            <a:off x="533400" y="914400"/>
            <a:ext cx="3962400" cy="2878138"/>
          </a:xfrm>
          <a:noFill/>
        </p:spPr>
      </p:pic>
      <p:sp>
        <p:nvSpPr>
          <p:cNvPr id="43013" name="TextBox 5"/>
          <p:cNvSpPr txBox="1">
            <a:spLocks noChangeArrowheads="1"/>
          </p:cNvSpPr>
          <p:nvPr/>
        </p:nvSpPr>
        <p:spPr bwMode="auto">
          <a:xfrm>
            <a:off x="609600" y="4191000"/>
            <a:ext cx="7239000" cy="1739900"/>
          </a:xfrm>
          <a:prstGeom prst="rect">
            <a:avLst/>
          </a:prstGeom>
          <a:noFill/>
          <a:ln w="9525">
            <a:noFill/>
            <a:miter lim="800000"/>
            <a:headEnd/>
            <a:tailEnd/>
          </a:ln>
        </p:spPr>
        <p:txBody>
          <a:bodyPr>
            <a:spAutoFit/>
          </a:bodyPr>
          <a:lstStyle/>
          <a:p>
            <a:pPr marL="342900" indent="-342900">
              <a:buFont typeface="Arial" charset="0"/>
              <a:buChar char="•"/>
            </a:pPr>
            <a:r>
              <a:rPr lang="en-US">
                <a:latin typeface="Arial" charset="0"/>
                <a:ea typeface="ＭＳ Ｐゴシック" pitchFamily="34" charset="-128"/>
              </a:rPr>
              <a:t>Disadvantage of Low K:  increase  the critical energy of photon of helical undlator radiations and lower the number of photon produced for a given length of undulator.   </a:t>
            </a:r>
          </a:p>
          <a:p>
            <a:pPr marL="342900" indent="-342900">
              <a:buFont typeface="Arial" charset="0"/>
              <a:buChar char="•"/>
            </a:pPr>
            <a:r>
              <a:rPr lang="en-US">
                <a:latin typeface="Arial" charset="0"/>
                <a:ea typeface="ＭＳ Ｐゴシック" pitchFamily="34" charset="-128"/>
              </a:rPr>
              <a:t>Advantage of low K: lower high order harmonic radiation</a:t>
            </a:r>
          </a:p>
          <a:p>
            <a:pPr marL="342900" indent="-342900">
              <a:buFont typeface="Arial" charset="0"/>
              <a:buChar char="•"/>
            </a:pPr>
            <a:r>
              <a:rPr lang="en-US">
                <a:latin typeface="Arial" charset="0"/>
                <a:ea typeface="ＭＳ Ｐゴシック" pitchFamily="34" charset="-128"/>
              </a:rPr>
              <a:t>1.5 yield with 60% polarization can be achieved by lowering K down to ~0.42 with strong FC </a:t>
            </a:r>
          </a:p>
        </p:txBody>
      </p:sp>
      <p:pic>
        <p:nvPicPr>
          <p:cNvPr id="43014" name="Picture 6"/>
          <p:cNvPicPr>
            <a:picLocks noChangeAspect="1" noChangeArrowheads="1"/>
          </p:cNvPicPr>
          <p:nvPr/>
        </p:nvPicPr>
        <p:blipFill>
          <a:blip r:embed="rId3" cstate="print"/>
          <a:srcRect/>
          <a:stretch>
            <a:fillRect/>
          </a:stretch>
        </p:blipFill>
        <p:spPr bwMode="auto">
          <a:xfrm>
            <a:off x="4495800" y="838200"/>
            <a:ext cx="4035425" cy="3048000"/>
          </a:xfrm>
          <a:prstGeom prst="rect">
            <a:avLst/>
          </a:prstGeom>
          <a:noFill/>
        </p:spPr>
      </p:pic>
      <p:sp>
        <p:nvSpPr>
          <p:cNvPr id="43015" name="Text Box 7"/>
          <p:cNvSpPr txBox="1">
            <a:spLocks noChangeArrowheads="1"/>
          </p:cNvSpPr>
          <p:nvPr/>
        </p:nvSpPr>
        <p:spPr bwMode="auto">
          <a:xfrm>
            <a:off x="5318125" y="652463"/>
            <a:ext cx="3249613" cy="366712"/>
          </a:xfrm>
          <a:prstGeom prst="rect">
            <a:avLst/>
          </a:prstGeom>
          <a:noFill/>
          <a:ln w="9525" algn="ctr">
            <a:noFill/>
            <a:miter lim="800000"/>
            <a:headEnd/>
            <a:tailEnd/>
          </a:ln>
          <a:effectLst/>
        </p:spPr>
        <p:txBody>
          <a:bodyPr wrap="none">
            <a:spAutoFit/>
          </a:bodyPr>
          <a:lstStyle/>
          <a:p>
            <a:r>
              <a:rPr lang="en-US"/>
              <a:t>231m undulaotr with </a:t>
            </a:r>
            <a:r>
              <a:rPr lang="en-US">
                <a:latin typeface="Symbol" pitchFamily="18" charset="2"/>
              </a:rPr>
              <a:t>l</a:t>
            </a:r>
            <a:r>
              <a:rPr lang="en-US"/>
              <a:t>u=1.15cm</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Yield vs Pol for fixed 250GeV drive beam</a:t>
            </a:r>
            <a:br>
              <a:rPr lang="en-US" smtClean="0"/>
            </a:br>
            <a:r>
              <a:rPr lang="en-US" smtClean="0"/>
              <a:t>K varies, </a:t>
            </a:r>
            <a:r>
              <a:rPr lang="en-US" smtClean="0">
                <a:latin typeface="SymbolProp BT" pitchFamily="18" charset="2"/>
              </a:rPr>
              <a:t>l</a:t>
            </a:r>
            <a:r>
              <a:rPr lang="en-US" smtClean="0"/>
              <a:t>u=1.15cm</a:t>
            </a:r>
          </a:p>
        </p:txBody>
      </p:sp>
      <p:sp>
        <p:nvSpPr>
          <p:cNvPr id="46083" name="Rectangle 3"/>
          <p:cNvSpPr>
            <a:spLocks noGrp="1" noChangeArrowheads="1"/>
          </p:cNvSpPr>
          <p:nvPr>
            <p:ph type="body" idx="1"/>
          </p:nvPr>
        </p:nvSpPr>
        <p:spPr>
          <a:xfrm>
            <a:off x="457200" y="5334000"/>
            <a:ext cx="8229600" cy="1066800"/>
          </a:xfrm>
        </p:spPr>
        <p:txBody>
          <a:bodyPr/>
          <a:lstStyle/>
          <a:p>
            <a:r>
              <a:rPr lang="en-US" smtClean="0"/>
              <a:t>For a fixed drive beam energy, and given requirement on polarization, higher K gives higher yield.  Higher K also gives a higher achievable polarization.</a:t>
            </a:r>
          </a:p>
        </p:txBody>
      </p:sp>
      <p:pic>
        <p:nvPicPr>
          <p:cNvPr id="46084" name="Picture 4"/>
          <p:cNvPicPr>
            <a:picLocks noChangeAspect="1" noChangeArrowheads="1"/>
          </p:cNvPicPr>
          <p:nvPr/>
        </p:nvPicPr>
        <p:blipFill>
          <a:blip r:embed="rId2" cstate="print"/>
          <a:srcRect/>
          <a:stretch>
            <a:fillRect/>
          </a:stretch>
        </p:blipFill>
        <p:spPr bwMode="auto">
          <a:xfrm>
            <a:off x="990600" y="1066800"/>
            <a:ext cx="6248400" cy="4273550"/>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Practical issues</a:t>
            </a:r>
            <a:endParaRPr lang="en-US" sz="4000" dirty="0"/>
          </a:p>
        </p:txBody>
      </p:sp>
      <p:sp>
        <p:nvSpPr>
          <p:cNvPr id="3" name="Content Placeholder 2"/>
          <p:cNvSpPr>
            <a:spLocks noGrp="1"/>
          </p:cNvSpPr>
          <p:nvPr>
            <p:ph idx="1"/>
          </p:nvPr>
        </p:nvSpPr>
        <p:spPr>
          <a:xfrm>
            <a:off x="457200" y="1143000"/>
            <a:ext cx="8229600" cy="4525963"/>
          </a:xfrm>
        </p:spPr>
        <p:txBody>
          <a:bodyPr/>
          <a:lstStyle/>
          <a:p>
            <a:r>
              <a:rPr lang="en-US" sz="3600" dirty="0" smtClean="0"/>
              <a:t>Alignment</a:t>
            </a:r>
          </a:p>
          <a:p>
            <a:r>
              <a:rPr lang="en-US" sz="3600" dirty="0" smtClean="0"/>
              <a:t>Drive </a:t>
            </a:r>
            <a:r>
              <a:rPr lang="en-US" sz="3600" smtClean="0"/>
              <a:t>beam Zigzagging</a:t>
            </a:r>
            <a:endParaRPr lang="en-US" sz="3600" dirty="0" smtClean="0"/>
          </a:p>
        </p:txBody>
      </p:sp>
      <p:sp>
        <p:nvSpPr>
          <p:cNvPr id="4" name="Footer Placeholder 3"/>
          <p:cNvSpPr>
            <a:spLocks noGrp="1"/>
          </p:cNvSpPr>
          <p:nvPr>
            <p:ph type="ftr" sz="quarter" idx="11"/>
          </p:nvPr>
        </p:nvSpPr>
        <p:spPr/>
        <p:txBody>
          <a:bodyPr/>
          <a:lstStyle/>
          <a:p>
            <a:pPr>
              <a:defRPr/>
            </a:pPr>
            <a:r>
              <a:rPr lang="en-US" smtClean="0"/>
              <a:t>Go to ”Insert (View) | Header and Footer" to add your organization, sponsor, meeting name here; then, click "Apply to All"</a:t>
            </a:r>
            <a:endParaRPr lang="en-US" dirty="0"/>
          </a:p>
        </p:txBody>
      </p:sp>
      <p:sp>
        <p:nvSpPr>
          <p:cNvPr id="5" name="Slide Number Placeholder 4"/>
          <p:cNvSpPr>
            <a:spLocks noGrp="1"/>
          </p:cNvSpPr>
          <p:nvPr>
            <p:ph type="sldNum" sz="quarter" idx="12"/>
          </p:nvPr>
        </p:nvSpPr>
        <p:spPr/>
        <p:txBody>
          <a:bodyPr/>
          <a:lstStyle/>
          <a:p>
            <a:pPr>
              <a:defRPr/>
            </a:pPr>
            <a:fld id="{9C34A6CD-8DD8-4953-B11F-E56A30137417}" type="slidenum">
              <a:rPr lang="en-US" smtClean="0"/>
              <a:pPr>
                <a:defRPr/>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t>Example of drive beam </a:t>
            </a:r>
            <a:r>
              <a:rPr lang="en-US" dirty="0" smtClean="0"/>
              <a:t>zigzagging </a:t>
            </a:r>
            <a:r>
              <a:rPr lang="en-US" dirty="0" smtClean="0"/>
              <a:t>effect</a:t>
            </a:r>
            <a:endParaRPr lang="en-US" dirty="0"/>
          </a:p>
        </p:txBody>
      </p:sp>
      <p:sp>
        <p:nvSpPr>
          <p:cNvPr id="4" name="Footer Placeholder 3"/>
          <p:cNvSpPr>
            <a:spLocks noGrp="1"/>
          </p:cNvSpPr>
          <p:nvPr>
            <p:ph type="ftr" sz="quarter" idx="11"/>
          </p:nvPr>
        </p:nvSpPr>
        <p:spPr/>
        <p:txBody>
          <a:bodyPr/>
          <a:lstStyle/>
          <a:p>
            <a:pPr>
              <a:defRPr/>
            </a:pPr>
            <a:r>
              <a:rPr lang="en-US" smtClean="0"/>
              <a:t>Go to ”Insert (View) | Header and Footer" to add your organization, sponsor, meeting name here; then, click "Apply to All"</a:t>
            </a:r>
            <a:endParaRPr lang="en-US" dirty="0"/>
          </a:p>
        </p:txBody>
      </p:sp>
      <p:sp>
        <p:nvSpPr>
          <p:cNvPr id="5" name="Slide Number Placeholder 4"/>
          <p:cNvSpPr>
            <a:spLocks noGrp="1"/>
          </p:cNvSpPr>
          <p:nvPr>
            <p:ph type="sldNum" sz="quarter" idx="12"/>
          </p:nvPr>
        </p:nvSpPr>
        <p:spPr/>
        <p:txBody>
          <a:bodyPr/>
          <a:lstStyle/>
          <a:p>
            <a:pPr>
              <a:defRPr/>
            </a:pPr>
            <a:fld id="{9C34A6CD-8DD8-4953-B11F-E56A30137417}" type="slidenum">
              <a:rPr lang="en-US" smtClean="0"/>
              <a:pPr>
                <a:defRPr/>
              </a:pPr>
              <a:t>56</a:t>
            </a:fld>
            <a:endParaRPr lang="en-US"/>
          </a:p>
        </p:txBody>
      </p:sp>
      <p:grpSp>
        <p:nvGrpSpPr>
          <p:cNvPr id="21" name="Group 20"/>
          <p:cNvGrpSpPr/>
          <p:nvPr/>
        </p:nvGrpSpPr>
        <p:grpSpPr>
          <a:xfrm>
            <a:off x="838200" y="5181600"/>
            <a:ext cx="5410200" cy="597932"/>
            <a:chOff x="838200" y="5486400"/>
            <a:chExt cx="5410200" cy="597932"/>
          </a:xfrm>
        </p:grpSpPr>
        <p:cxnSp>
          <p:nvCxnSpPr>
            <p:cNvPr id="9" name="Straight Connector 8"/>
            <p:cNvCxnSpPr/>
            <p:nvPr/>
          </p:nvCxnSpPr>
          <p:spPr bwMode="auto">
            <a:xfrm flipV="1">
              <a:off x="838200" y="5562600"/>
              <a:ext cx="5410200" cy="76200"/>
            </a:xfrm>
            <a:prstGeom prst="line">
              <a:avLst/>
            </a:prstGeom>
            <a:noFill/>
            <a:ln w="9525" cap="flat" cmpd="sng" algn="ctr">
              <a:solidFill>
                <a:srgbClr val="0070C0"/>
              </a:solidFill>
              <a:prstDash val="solid"/>
              <a:round/>
              <a:headEnd type="none" w="med" len="med"/>
              <a:tailEnd type="none" w="med" len="med"/>
            </a:ln>
            <a:effectLst/>
          </p:spPr>
        </p:cxnSp>
        <p:cxnSp>
          <p:nvCxnSpPr>
            <p:cNvPr id="11" name="Straight Connector 10"/>
            <p:cNvCxnSpPr/>
            <p:nvPr/>
          </p:nvCxnSpPr>
          <p:spPr bwMode="auto">
            <a:xfrm flipV="1">
              <a:off x="838200" y="5486400"/>
              <a:ext cx="685800" cy="152400"/>
            </a:xfrm>
            <a:prstGeom prst="line">
              <a:avLst/>
            </a:prstGeom>
            <a:noFill/>
            <a:ln w="15875" cap="flat" cmpd="sng" algn="ctr">
              <a:solidFill>
                <a:srgbClr val="00B050"/>
              </a:solidFill>
              <a:prstDash val="sysDot"/>
              <a:round/>
              <a:headEnd type="none" w="med" len="med"/>
              <a:tailEnd type="none" w="med" len="med"/>
            </a:ln>
            <a:effectLst/>
          </p:spPr>
        </p:cxnSp>
        <p:cxnSp>
          <p:nvCxnSpPr>
            <p:cNvPr id="12" name="Straight Connector 11"/>
            <p:cNvCxnSpPr/>
            <p:nvPr/>
          </p:nvCxnSpPr>
          <p:spPr bwMode="auto">
            <a:xfrm>
              <a:off x="1524000" y="5486400"/>
              <a:ext cx="1066800" cy="304800"/>
            </a:xfrm>
            <a:prstGeom prst="line">
              <a:avLst/>
            </a:prstGeom>
            <a:noFill/>
            <a:ln w="15875" cap="flat" cmpd="sng" algn="ctr">
              <a:solidFill>
                <a:srgbClr val="00B050"/>
              </a:solidFill>
              <a:prstDash val="sysDot"/>
              <a:round/>
              <a:headEnd type="none" w="med" len="med"/>
              <a:tailEnd type="none" w="med" len="med"/>
            </a:ln>
            <a:effectLst/>
          </p:spPr>
        </p:cxnSp>
        <p:cxnSp>
          <p:nvCxnSpPr>
            <p:cNvPr id="14" name="Straight Connector 13"/>
            <p:cNvCxnSpPr/>
            <p:nvPr/>
          </p:nvCxnSpPr>
          <p:spPr bwMode="auto">
            <a:xfrm flipV="1">
              <a:off x="2590800" y="5486400"/>
              <a:ext cx="1066800" cy="304800"/>
            </a:xfrm>
            <a:prstGeom prst="line">
              <a:avLst/>
            </a:prstGeom>
            <a:noFill/>
            <a:ln w="15875" cap="flat" cmpd="sng" algn="ctr">
              <a:solidFill>
                <a:srgbClr val="00B050"/>
              </a:solidFill>
              <a:prstDash val="sysDot"/>
              <a:round/>
              <a:headEnd type="none" w="med" len="med"/>
              <a:tailEnd type="none" w="med" len="med"/>
            </a:ln>
            <a:effectLst/>
          </p:spPr>
        </p:cxnSp>
        <p:cxnSp>
          <p:nvCxnSpPr>
            <p:cNvPr id="16" name="Straight Connector 15"/>
            <p:cNvCxnSpPr/>
            <p:nvPr/>
          </p:nvCxnSpPr>
          <p:spPr bwMode="auto">
            <a:xfrm>
              <a:off x="3657600" y="5486400"/>
              <a:ext cx="1066800" cy="304800"/>
            </a:xfrm>
            <a:prstGeom prst="line">
              <a:avLst/>
            </a:prstGeom>
            <a:noFill/>
            <a:ln w="15875" cap="flat" cmpd="sng" algn="ctr">
              <a:solidFill>
                <a:srgbClr val="00B050"/>
              </a:solidFill>
              <a:prstDash val="sysDot"/>
              <a:round/>
              <a:headEnd type="none" w="med" len="med"/>
              <a:tailEnd type="none" w="med" len="med"/>
            </a:ln>
            <a:effectLst/>
          </p:spPr>
        </p:cxnSp>
        <p:sp>
          <p:nvSpPr>
            <p:cNvPr id="18" name="Arc 17"/>
            <p:cNvSpPr/>
            <p:nvPr/>
          </p:nvSpPr>
          <p:spPr bwMode="auto">
            <a:xfrm>
              <a:off x="1219200" y="5562600"/>
              <a:ext cx="45719" cy="76200"/>
            </a:xfrm>
            <a:prstGeom prst="arc">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sp>
          <p:nvSpPr>
            <p:cNvPr id="19" name="Arc 18"/>
            <p:cNvSpPr/>
            <p:nvPr/>
          </p:nvSpPr>
          <p:spPr bwMode="auto">
            <a:xfrm>
              <a:off x="1295400" y="5562600"/>
              <a:ext cx="76200" cy="228600"/>
            </a:xfrm>
            <a:prstGeom prst="arc">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sp>
          <p:nvSpPr>
            <p:cNvPr id="20" name="TextBox 19"/>
            <p:cNvSpPr txBox="1"/>
            <p:nvPr/>
          </p:nvSpPr>
          <p:spPr>
            <a:xfrm>
              <a:off x="1524000" y="5715000"/>
              <a:ext cx="620683" cy="369332"/>
            </a:xfrm>
            <a:prstGeom prst="rect">
              <a:avLst/>
            </a:prstGeom>
            <a:noFill/>
          </p:spPr>
          <p:txBody>
            <a:bodyPr wrap="none" rtlCol="0">
              <a:spAutoFit/>
            </a:bodyPr>
            <a:lstStyle/>
            <a:p>
              <a:r>
                <a:rPr lang="en-US" dirty="0" smtClean="0"/>
                <a:t>seta</a:t>
              </a:r>
              <a:endParaRPr lang="en-US" dirty="0"/>
            </a:p>
          </p:txBody>
        </p:sp>
        <p:cxnSp>
          <p:nvCxnSpPr>
            <p:cNvPr id="22" name="Straight Arrow Connector 21"/>
            <p:cNvCxnSpPr>
              <a:stCxn id="20" idx="1"/>
              <a:endCxn id="19" idx="2"/>
            </p:cNvCxnSpPr>
            <p:nvPr/>
          </p:nvCxnSpPr>
          <p:spPr bwMode="auto">
            <a:xfrm flipH="1" flipV="1">
              <a:off x="1371600" y="5676900"/>
              <a:ext cx="152400" cy="222766"/>
            </a:xfrm>
            <a:prstGeom prst="straightConnector1">
              <a:avLst/>
            </a:prstGeom>
            <a:noFill/>
            <a:ln w="9525" cap="flat" cmpd="sng" algn="ctr">
              <a:solidFill>
                <a:srgbClr val="0070C0"/>
              </a:solidFill>
              <a:prstDash val="solid"/>
              <a:round/>
              <a:headEnd type="none" w="med" len="med"/>
              <a:tailEnd type="arrow"/>
            </a:ln>
            <a:effectLst/>
          </p:spPr>
        </p:cxnSp>
      </p:grpSp>
      <p:pic>
        <p:nvPicPr>
          <p:cNvPr id="177155" name="Picture 3"/>
          <p:cNvPicPr>
            <a:picLocks noGrp="1" noChangeAspect="1" noChangeArrowheads="1"/>
          </p:cNvPicPr>
          <p:nvPr>
            <p:ph idx="1"/>
          </p:nvPr>
        </p:nvPicPr>
        <p:blipFill>
          <a:blip r:embed="rId2" cstate="print"/>
          <a:srcRect/>
          <a:stretch>
            <a:fillRect/>
          </a:stretch>
        </p:blipFill>
        <p:spPr bwMode="auto">
          <a:xfrm>
            <a:off x="228600" y="1524000"/>
            <a:ext cx="4248712" cy="3082925"/>
          </a:xfrm>
          <a:prstGeom prst="rect">
            <a:avLst/>
          </a:prstGeom>
          <a:noFill/>
          <a:ln w="9525">
            <a:noFill/>
            <a:miter lim="800000"/>
            <a:headEnd/>
            <a:tailEnd/>
          </a:ln>
          <a:effectLst/>
        </p:spPr>
      </p:pic>
      <p:pic>
        <p:nvPicPr>
          <p:cNvPr id="177156" name="Picture 4"/>
          <p:cNvPicPr>
            <a:picLocks noChangeAspect="1" noChangeArrowheads="1"/>
          </p:cNvPicPr>
          <p:nvPr/>
        </p:nvPicPr>
        <p:blipFill>
          <a:blip r:embed="rId3" cstate="print"/>
          <a:srcRect/>
          <a:stretch>
            <a:fillRect/>
          </a:stretch>
        </p:blipFill>
        <p:spPr bwMode="auto">
          <a:xfrm>
            <a:off x="4648200" y="1524000"/>
            <a:ext cx="4267199" cy="3096683"/>
          </a:xfrm>
          <a:prstGeom prst="rect">
            <a:avLst/>
          </a:prstGeom>
          <a:noFill/>
          <a:ln w="9525">
            <a:noFill/>
            <a:miter lim="800000"/>
            <a:headEnd/>
            <a:tailEnd/>
          </a:ln>
          <a:effectLst/>
        </p:spPr>
      </p:pic>
      <p:sp>
        <p:nvSpPr>
          <p:cNvPr id="27" name="TextBox 26"/>
          <p:cNvSpPr txBox="1"/>
          <p:nvPr/>
        </p:nvSpPr>
        <p:spPr>
          <a:xfrm>
            <a:off x="838200" y="4724400"/>
            <a:ext cx="2467342" cy="369332"/>
          </a:xfrm>
          <a:prstGeom prst="rect">
            <a:avLst/>
          </a:prstGeom>
          <a:noFill/>
        </p:spPr>
        <p:txBody>
          <a:bodyPr wrap="none" rtlCol="0">
            <a:spAutoFit/>
          </a:bodyPr>
          <a:lstStyle/>
          <a:p>
            <a:r>
              <a:rPr lang="en-US" dirty="0" smtClean="0"/>
              <a:t>With photon collimator</a:t>
            </a:r>
            <a:endParaRPr lang="en-US" dirty="0"/>
          </a:p>
        </p:txBody>
      </p:sp>
      <p:sp>
        <p:nvSpPr>
          <p:cNvPr id="28" name="TextBox 27"/>
          <p:cNvSpPr txBox="1"/>
          <p:nvPr/>
        </p:nvSpPr>
        <p:spPr>
          <a:xfrm>
            <a:off x="5257800" y="4800600"/>
            <a:ext cx="2787943" cy="369332"/>
          </a:xfrm>
          <a:prstGeom prst="rect">
            <a:avLst/>
          </a:prstGeom>
          <a:noFill/>
        </p:spPr>
        <p:txBody>
          <a:bodyPr wrap="none" rtlCol="0">
            <a:spAutoFit/>
          </a:bodyPr>
          <a:lstStyle/>
          <a:p>
            <a:r>
              <a:rPr lang="en-US" dirty="0" smtClean="0"/>
              <a:t>Without photon collimator</a:t>
            </a:r>
            <a:endParaRPr lang="en-US" dirty="0"/>
          </a:p>
        </p:txBody>
      </p:sp>
      <p:sp>
        <p:nvSpPr>
          <p:cNvPr id="23" name="TextBox 22"/>
          <p:cNvSpPr txBox="1"/>
          <p:nvPr/>
        </p:nvSpPr>
        <p:spPr>
          <a:xfrm>
            <a:off x="685800" y="6019800"/>
            <a:ext cx="8394286" cy="369332"/>
          </a:xfrm>
          <a:prstGeom prst="rect">
            <a:avLst/>
          </a:prstGeom>
          <a:noFill/>
        </p:spPr>
        <p:txBody>
          <a:bodyPr wrap="none" rtlCol="0">
            <a:spAutoFit/>
          </a:bodyPr>
          <a:lstStyle/>
          <a:p>
            <a:r>
              <a:rPr lang="en-US" dirty="0" smtClean="0"/>
              <a:t>Alignment tolerance as specified in TDR: 0.1mm over 150m =&gt;~0.7 micro radian</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Summary</a:t>
            </a:r>
          </a:p>
        </p:txBody>
      </p:sp>
      <p:sp>
        <p:nvSpPr>
          <p:cNvPr id="21507" name="Rectangle 3"/>
          <p:cNvSpPr>
            <a:spLocks noGrp="1" noChangeArrowheads="1"/>
          </p:cNvSpPr>
          <p:nvPr>
            <p:ph type="body" idx="1"/>
          </p:nvPr>
        </p:nvSpPr>
        <p:spPr>
          <a:xfrm>
            <a:off x="457200" y="762000"/>
            <a:ext cx="8229600" cy="5334000"/>
          </a:xfrm>
        </p:spPr>
        <p:txBody>
          <a:bodyPr/>
          <a:lstStyle/>
          <a:p>
            <a:pPr eaLnBrk="1" hangingPunct="1">
              <a:lnSpc>
                <a:spcPct val="90000"/>
              </a:lnSpc>
            </a:pPr>
            <a:r>
              <a:rPr lang="en-US" sz="3200" dirty="0" smtClean="0"/>
              <a:t>ILC TDR baseline positron source  design is done but upgrade options still need to be studied in detail</a:t>
            </a:r>
          </a:p>
          <a:p>
            <a:pPr eaLnBrk="1" hangingPunct="1">
              <a:lnSpc>
                <a:spcPct val="90000"/>
              </a:lnSpc>
            </a:pPr>
            <a:r>
              <a:rPr lang="en-US" sz="3200" dirty="0" smtClean="0"/>
              <a:t>High polarization is </a:t>
            </a:r>
            <a:r>
              <a:rPr lang="en-US" sz="3200" dirty="0" smtClean="0"/>
              <a:t>desired.  It is </a:t>
            </a:r>
            <a:r>
              <a:rPr lang="en-US" sz="3200" dirty="0" smtClean="0"/>
              <a:t>very </a:t>
            </a:r>
            <a:r>
              <a:rPr lang="en-US" sz="3200" dirty="0" smtClean="0"/>
              <a:t>challenging</a:t>
            </a:r>
            <a:r>
              <a:rPr lang="en-US" sz="3200" dirty="0" smtClean="0"/>
              <a:t> </a:t>
            </a:r>
            <a:r>
              <a:rPr lang="en-US" sz="3200" dirty="0" smtClean="0"/>
              <a:t>but still possible.</a:t>
            </a:r>
            <a:endParaRPr lang="en-US" sz="3200" dirty="0" smtClean="0"/>
          </a:p>
          <a:p>
            <a:pPr eaLnBrk="1" hangingPunct="1">
              <a:lnSpc>
                <a:spcPct val="90000"/>
              </a:lnSpc>
              <a:buFont typeface="Wingdings" pitchFamily="2" charset="2"/>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Number Placeholder 5"/>
          <p:cNvSpPr>
            <a:spLocks noGrp="1"/>
          </p:cNvSpPr>
          <p:nvPr>
            <p:ph type="sldNum" sz="quarter" idx="12"/>
          </p:nvPr>
        </p:nvSpPr>
        <p:spPr>
          <a:xfrm>
            <a:off x="7010400" y="6324600"/>
            <a:ext cx="2133600" cy="365125"/>
          </a:xfrm>
        </p:spPr>
        <p:txBody>
          <a:bodyPr/>
          <a:lstStyle/>
          <a:p>
            <a:pPr fontAlgn="base">
              <a:spcBef>
                <a:spcPct val="0"/>
              </a:spcBef>
              <a:spcAft>
                <a:spcPct val="0"/>
              </a:spcAft>
              <a:defRPr/>
            </a:pPr>
            <a:fld id="{15E99B00-9555-4324-A966-3C2963879ECE}" type="slidenum">
              <a:rPr lang="en-US"/>
              <a:pPr fontAlgn="base">
                <a:spcBef>
                  <a:spcPct val="0"/>
                </a:spcBef>
                <a:spcAft>
                  <a:spcPct val="0"/>
                </a:spcAft>
                <a:defRPr/>
              </a:pPr>
              <a:t>6</a:t>
            </a:fld>
            <a:endParaRPr lang="en-US"/>
          </a:p>
        </p:txBody>
      </p:sp>
      <p:sp>
        <p:nvSpPr>
          <p:cNvPr id="46082" name="Text Box 63"/>
          <p:cNvSpPr txBox="1">
            <a:spLocks noChangeArrowheads="1"/>
          </p:cNvSpPr>
          <p:nvPr/>
        </p:nvSpPr>
        <p:spPr bwMode="auto">
          <a:xfrm>
            <a:off x="212725" y="341313"/>
            <a:ext cx="8261350" cy="523875"/>
          </a:xfrm>
          <a:prstGeom prst="rect">
            <a:avLst/>
          </a:prstGeom>
          <a:noFill/>
          <a:ln w="9525">
            <a:noFill/>
            <a:miter lim="800000"/>
            <a:headEnd/>
            <a:tailEnd/>
          </a:ln>
        </p:spPr>
        <p:txBody>
          <a:bodyPr wrap="none">
            <a:spAutoFit/>
          </a:bodyPr>
          <a:lstStyle/>
          <a:p>
            <a:r>
              <a:rPr lang="en-US" sz="2800" b="1" dirty="0">
                <a:latin typeface="Calibri" pitchFamily="34" charset="0"/>
              </a:rPr>
              <a:t>Drive beam energy dependence study (no collimation)</a:t>
            </a:r>
          </a:p>
        </p:txBody>
      </p:sp>
      <p:pic>
        <p:nvPicPr>
          <p:cNvPr id="6" name="Picture 5" descr="QWT_EnergyScan.jpg"/>
          <p:cNvPicPr>
            <a:picLocks noChangeAspect="1"/>
          </p:cNvPicPr>
          <p:nvPr/>
        </p:nvPicPr>
        <p:blipFill>
          <a:blip r:embed="rId2" cstate="print"/>
          <a:stretch>
            <a:fillRect/>
          </a:stretch>
        </p:blipFill>
        <p:spPr>
          <a:xfrm>
            <a:off x="228600" y="914400"/>
            <a:ext cx="7010400" cy="532344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p:cNvSpPr>
          <p:nvPr>
            <p:ph type="title"/>
          </p:nvPr>
        </p:nvSpPr>
        <p:spPr>
          <a:xfrm>
            <a:off x="457200" y="274638"/>
            <a:ext cx="8229600" cy="639762"/>
          </a:xfrm>
        </p:spPr>
        <p:txBody>
          <a:bodyPr/>
          <a:lstStyle/>
          <a:p>
            <a:r>
              <a:rPr lang="en-US" smtClean="0"/>
              <a:t>Nominal parameters of ILC positron source</a:t>
            </a:r>
          </a:p>
        </p:txBody>
      </p:sp>
      <p:pic>
        <p:nvPicPr>
          <p:cNvPr id="191492" name="Picture 4"/>
          <p:cNvPicPr>
            <a:picLocks noChangeAspect="1" noChangeArrowheads="1"/>
          </p:cNvPicPr>
          <p:nvPr/>
        </p:nvPicPr>
        <p:blipFill>
          <a:blip r:embed="rId2" cstate="print"/>
          <a:srcRect/>
          <a:stretch>
            <a:fillRect/>
          </a:stretch>
        </p:blipFill>
        <p:spPr bwMode="auto">
          <a:xfrm>
            <a:off x="304800" y="990600"/>
            <a:ext cx="7924800" cy="5276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Number Placeholder 5"/>
          <p:cNvSpPr>
            <a:spLocks noGrp="1"/>
          </p:cNvSpPr>
          <p:nvPr>
            <p:ph type="sldNum" sz="quarter" idx="12"/>
          </p:nvPr>
        </p:nvSpPr>
        <p:spPr>
          <a:xfrm>
            <a:off x="7010400" y="6324600"/>
            <a:ext cx="2133600" cy="365125"/>
          </a:xfrm>
        </p:spPr>
        <p:txBody>
          <a:bodyPr/>
          <a:lstStyle/>
          <a:p>
            <a:pPr fontAlgn="base">
              <a:spcBef>
                <a:spcPct val="0"/>
              </a:spcBef>
              <a:spcAft>
                <a:spcPct val="0"/>
              </a:spcAft>
              <a:defRPr/>
            </a:pPr>
            <a:fld id="{ED739BF3-AD5F-45C6-80CF-B43CB07AEBD1}" type="slidenum">
              <a:rPr lang="en-US"/>
              <a:pPr fontAlgn="base">
                <a:spcBef>
                  <a:spcPct val="0"/>
                </a:spcBef>
                <a:spcAft>
                  <a:spcPct val="0"/>
                </a:spcAft>
                <a:defRPr/>
              </a:pPr>
              <a:t>8</a:t>
            </a:fld>
            <a:endParaRPr lang="en-US"/>
          </a:p>
        </p:txBody>
      </p:sp>
      <p:sp>
        <p:nvSpPr>
          <p:cNvPr id="49154" name="Rectangle 2"/>
          <p:cNvSpPr>
            <a:spLocks noGrp="1"/>
          </p:cNvSpPr>
          <p:nvPr>
            <p:ph type="title"/>
          </p:nvPr>
        </p:nvSpPr>
        <p:spPr/>
        <p:txBody>
          <a:bodyPr/>
          <a:lstStyle/>
          <a:p>
            <a:pPr eaLnBrk="1" hangingPunct="1"/>
            <a:r>
              <a:rPr lang="en-US" smtClean="0"/>
              <a:t>TeV upgrade</a:t>
            </a:r>
          </a:p>
        </p:txBody>
      </p:sp>
      <p:sp>
        <p:nvSpPr>
          <p:cNvPr id="49155" name="Rectangle 3"/>
          <p:cNvSpPr>
            <a:spLocks noGrp="1"/>
          </p:cNvSpPr>
          <p:nvPr>
            <p:ph type="body" idx="1"/>
          </p:nvPr>
        </p:nvSpPr>
        <p:spPr/>
        <p:txBody>
          <a:bodyPr/>
          <a:lstStyle/>
          <a:p>
            <a:pPr lvl="1" eaLnBrk="1" hangingPunct="1"/>
            <a:r>
              <a:rPr lang="en-US" sz="2000" dirty="0" smtClean="0">
                <a:solidFill>
                  <a:srgbClr val="3529D5"/>
                </a:solidFill>
              </a:rPr>
              <a:t>High drive beam energy, 500GeV which doubles the 250GeV TDR maximum</a:t>
            </a:r>
          </a:p>
          <a:p>
            <a:pPr lvl="2" eaLnBrk="1" hangingPunct="1"/>
            <a:r>
              <a:rPr lang="en-US" sz="2000" dirty="0" smtClean="0">
                <a:solidFill>
                  <a:srgbClr val="3529D5"/>
                </a:solidFill>
              </a:rPr>
              <a:t>photon beam energy increases by factor of 4  results in a larger energy spread and more positrons with unwanted polarization</a:t>
            </a:r>
          </a:p>
          <a:p>
            <a:pPr lvl="2" eaLnBrk="1" hangingPunct="1"/>
            <a:r>
              <a:rPr lang="en-US" sz="2000" dirty="0" smtClean="0">
                <a:solidFill>
                  <a:srgbClr val="3529D5"/>
                </a:solidFill>
              </a:rPr>
              <a:t>Smaller radiation angle results in smaller beam spot on target and thus higher energy deposition density</a:t>
            </a:r>
          </a:p>
          <a:p>
            <a:pPr lvl="1" eaLnBrk="1" hangingPunct="1"/>
            <a:r>
              <a:rPr lang="en-US" sz="2000" dirty="0" smtClean="0">
                <a:solidFill>
                  <a:srgbClr val="3529D5"/>
                </a:solidFill>
              </a:rPr>
              <a:t>Solution</a:t>
            </a:r>
          </a:p>
          <a:p>
            <a:pPr lvl="2" eaLnBrk="1" hangingPunct="1"/>
            <a:r>
              <a:rPr lang="en-US" sz="2000" dirty="0" smtClean="0">
                <a:solidFill>
                  <a:srgbClr val="3529D5"/>
                </a:solidFill>
              </a:rPr>
              <a:t>New </a:t>
            </a:r>
            <a:r>
              <a:rPr lang="en-US" sz="2000" dirty="0" err="1" smtClean="0">
                <a:solidFill>
                  <a:srgbClr val="3529D5"/>
                </a:solidFill>
              </a:rPr>
              <a:t>undulator</a:t>
            </a:r>
            <a:r>
              <a:rPr lang="en-US" sz="2000" dirty="0" smtClean="0">
                <a:solidFill>
                  <a:srgbClr val="3529D5"/>
                </a:solidFill>
              </a:rPr>
              <a:t>, challenges exist in finding the parameter set with photon number spectrum similar to RDR </a:t>
            </a:r>
            <a:r>
              <a:rPr lang="en-US" sz="2000" dirty="0" err="1" smtClean="0">
                <a:solidFill>
                  <a:srgbClr val="3529D5"/>
                </a:solidFill>
              </a:rPr>
              <a:t>undulator</a:t>
            </a:r>
            <a:r>
              <a:rPr lang="en-US" sz="2000" dirty="0" smtClean="0">
                <a:solidFill>
                  <a:srgbClr val="3529D5"/>
                </a:solidFill>
              </a:rPr>
              <a:t> with 150GeV drive beam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6"/>
          <p:cNvSpPr>
            <a:spLocks noGrp="1" noChangeArrowheads="1"/>
          </p:cNvSpPr>
          <p:nvPr>
            <p:ph type="sldNum" sz="quarter" idx="12"/>
          </p:nvPr>
        </p:nvSpPr>
        <p:spPr>
          <a:xfrm>
            <a:off x="6781800" y="6381750"/>
            <a:ext cx="2133600" cy="476250"/>
          </a:xfrm>
          <a:noFill/>
        </p:spPr>
        <p:txBody>
          <a:bodyPr/>
          <a:lstStyle/>
          <a:p>
            <a:pPr fontAlgn="base">
              <a:spcBef>
                <a:spcPct val="0"/>
              </a:spcBef>
              <a:spcAft>
                <a:spcPct val="0"/>
              </a:spcAft>
            </a:pPr>
            <a:fld id="{FACBE39B-137B-4241-BD95-77F47EDC8C3C}" type="slidenum">
              <a:rPr lang="en-US" smtClean="0">
                <a:latin typeface="Arial" charset="0"/>
                <a:cs typeface="Arial" charset="0"/>
              </a:rPr>
              <a:pPr fontAlgn="base">
                <a:spcBef>
                  <a:spcPct val="0"/>
                </a:spcBef>
                <a:spcAft>
                  <a:spcPct val="0"/>
                </a:spcAft>
              </a:pPr>
              <a:t>9</a:t>
            </a:fld>
            <a:endParaRPr lang="en-US" smtClean="0">
              <a:latin typeface="Arial" charset="0"/>
              <a:cs typeface="Arial" charset="0"/>
            </a:endParaRPr>
          </a:p>
        </p:txBody>
      </p:sp>
      <p:sp>
        <p:nvSpPr>
          <p:cNvPr id="50178" name="Rectangle 2"/>
          <p:cNvSpPr>
            <a:spLocks noGrp="1" noChangeArrowheads="1"/>
          </p:cNvSpPr>
          <p:nvPr>
            <p:ph type="title" idx="4294967295"/>
          </p:nvPr>
        </p:nvSpPr>
        <p:spPr/>
        <p:txBody>
          <a:bodyPr/>
          <a:lstStyle/>
          <a:p>
            <a:pPr eaLnBrk="1" hangingPunct="1"/>
            <a:r>
              <a:rPr lang="en-US" sz="2200" smtClean="0"/>
              <a:t>With Fixed K=1 and different undulator period length</a:t>
            </a:r>
          </a:p>
        </p:txBody>
      </p:sp>
      <p:pic>
        <p:nvPicPr>
          <p:cNvPr id="50179" name="Picture 7"/>
          <p:cNvPicPr>
            <a:picLocks noChangeAspect="1" noChangeArrowheads="1"/>
          </p:cNvPicPr>
          <p:nvPr/>
        </p:nvPicPr>
        <p:blipFill>
          <a:blip r:embed="rId2" cstate="print"/>
          <a:srcRect/>
          <a:stretch>
            <a:fillRect/>
          </a:stretch>
        </p:blipFill>
        <p:spPr bwMode="auto">
          <a:xfrm>
            <a:off x="1066800" y="1447800"/>
            <a:ext cx="5867400" cy="4011613"/>
          </a:xfrm>
          <a:prstGeom prst="rect">
            <a:avLst/>
          </a:prstGeom>
          <a:noFill/>
          <a:ln w="9525">
            <a:noFill/>
            <a:miter lim="800000"/>
            <a:headEnd/>
            <a:tailEnd/>
          </a:ln>
        </p:spPr>
      </p:pic>
      <p:sp>
        <p:nvSpPr>
          <p:cNvPr id="50180" name="Text Box 8"/>
          <p:cNvSpPr txBox="1">
            <a:spLocks noChangeArrowheads="1"/>
          </p:cNvSpPr>
          <p:nvPr/>
        </p:nvSpPr>
        <p:spPr bwMode="auto">
          <a:xfrm>
            <a:off x="609600" y="5410200"/>
            <a:ext cx="7635875" cy="641350"/>
          </a:xfrm>
          <a:prstGeom prst="rect">
            <a:avLst/>
          </a:prstGeom>
          <a:noFill/>
          <a:ln w="9525">
            <a:noFill/>
            <a:miter lim="800000"/>
            <a:headEnd/>
            <a:tailEnd/>
          </a:ln>
        </p:spPr>
        <p:txBody>
          <a:bodyPr>
            <a:spAutoFit/>
          </a:bodyPr>
          <a:lstStyle/>
          <a:p>
            <a:r>
              <a:rPr lang="en-US">
                <a:latin typeface="Calibri" pitchFamily="34" charset="0"/>
              </a:rPr>
              <a:t>Based on the above plot, </a:t>
            </a:r>
            <a:r>
              <a:rPr lang="en-US">
                <a:latin typeface="Symbol" pitchFamily="18" charset="2"/>
              </a:rPr>
              <a:t>l</a:t>
            </a:r>
            <a:r>
              <a:rPr lang="en-US">
                <a:latin typeface="Calibri" pitchFamily="34" charset="0"/>
              </a:rPr>
              <a:t>u=4.3 is used for a more detail simulation to evaluate the energy deposition and impact on drive beam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sitron_LC_Snowmass_2013_V3">
  <a:themeElements>
    <a:clrScheme name="Custom 7">
      <a:dk1>
        <a:srgbClr val="616161"/>
      </a:dk1>
      <a:lt1>
        <a:srgbClr val="FFFFFF"/>
      </a:lt1>
      <a:dk2>
        <a:srgbClr val="1F497D"/>
      </a:dk2>
      <a:lt2>
        <a:srgbClr val="D2D2D2"/>
      </a:lt2>
      <a:accent1>
        <a:srgbClr val="A6C4DE"/>
      </a:accent1>
      <a:accent2>
        <a:srgbClr val="D8AC28"/>
      </a:accent2>
      <a:accent3>
        <a:srgbClr val="A22B38"/>
      </a:accent3>
      <a:accent4>
        <a:srgbClr val="7AB800"/>
      </a:accent4>
      <a:accent5>
        <a:srgbClr val="9D7D9E"/>
      </a:accent5>
      <a:accent6>
        <a:srgbClr val="BF5C28"/>
      </a:accent6>
      <a:hlink>
        <a:srgbClr val="4D8ABE"/>
      </a:hlink>
      <a:folHlink>
        <a:srgbClr val="4D8ABE"/>
      </a:folHlink>
    </a:clrScheme>
    <a:fontScheme name="Blue design">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Blue design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11">
      <a:dk1>
        <a:srgbClr val="616161"/>
      </a:dk1>
      <a:lt1>
        <a:sysClr val="window" lastClr="FFFFFF"/>
      </a:lt1>
      <a:dk2>
        <a:srgbClr val="1F497D"/>
      </a:dk2>
      <a:lt2>
        <a:srgbClr val="D2D2D2"/>
      </a:lt2>
      <a:accent1>
        <a:srgbClr val="A6C4DE"/>
      </a:accent1>
      <a:accent2>
        <a:srgbClr val="D8AC28"/>
      </a:accent2>
      <a:accent3>
        <a:srgbClr val="A22B38"/>
      </a:accent3>
      <a:accent4>
        <a:srgbClr val="7AB800"/>
      </a:accent4>
      <a:accent5>
        <a:srgbClr val="4B7D9E"/>
      </a:accent5>
      <a:accent6>
        <a:srgbClr val="BF5C28"/>
      </a:accent6>
      <a:hlink>
        <a:srgbClr val="4D8ABE"/>
      </a:hlink>
      <a:folHlink>
        <a:srgbClr val="4D8AB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Positron_LC_Snowmass_2013_V3</Template>
  <TotalTime>853</TotalTime>
  <Words>2649</Words>
  <Application>Microsoft Office PowerPoint</Application>
  <PresentationFormat>On-screen Show (4:3)</PresentationFormat>
  <Paragraphs>271</Paragraphs>
  <Slides>57</Slides>
  <Notes>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57</vt:i4>
      </vt:variant>
    </vt:vector>
  </HeadingPairs>
  <TitlesOfParts>
    <vt:vector size="61" baseType="lpstr">
      <vt:lpstr>Positron_LC_Snowmass_2013_V3</vt:lpstr>
      <vt:lpstr>Bitmap Image</vt:lpstr>
      <vt:lpstr>Chart</vt:lpstr>
      <vt:lpstr>Equation</vt:lpstr>
      <vt:lpstr>Helical Undulator Based Positron Source for LC</vt:lpstr>
      <vt:lpstr>Outline</vt:lpstr>
      <vt:lpstr>ILC TDR positron source location</vt:lpstr>
      <vt:lpstr>ILC Positron source schematic with key components</vt:lpstr>
      <vt:lpstr>Positron separation</vt:lpstr>
      <vt:lpstr>Slide 6</vt:lpstr>
      <vt:lpstr>Nominal parameters of ILC positron source</vt:lpstr>
      <vt:lpstr>TeV upgrade</vt:lpstr>
      <vt:lpstr>With Fixed K=1 and different undulator period length</vt:lpstr>
      <vt:lpstr>Photon collimator for Polarization upgrade</vt:lpstr>
      <vt:lpstr>Photon Number and Polarization of Radiation from Undulator</vt:lpstr>
      <vt:lpstr>Helical undulator:  </vt:lpstr>
      <vt:lpstr>Formulas about the polarization characteristics of helical undulator radiation*</vt:lpstr>
      <vt:lpstr>Results ---Photon number spectrum and polarization characteristics</vt:lpstr>
      <vt:lpstr>Results, photon number vs polarization before and after collimator</vt:lpstr>
      <vt:lpstr>Effect of K</vt:lpstr>
      <vt:lpstr>photon number spectrum for different drive beam energy</vt:lpstr>
      <vt:lpstr>Some facts about pair production</vt:lpstr>
      <vt:lpstr>The cross section of Pair production extracted from PEGS4 (we do not use table directly)</vt:lpstr>
      <vt:lpstr>polarization vs energy of positron generated with photon from different undulator harmonics</vt:lpstr>
      <vt:lpstr>Initial Polarization vs energy of those captured positrons </vt:lpstr>
      <vt:lpstr>What will impact on positron polarization</vt:lpstr>
      <vt:lpstr>Assumptions and conditions</vt:lpstr>
      <vt:lpstr>Undulator parameters</vt:lpstr>
      <vt:lpstr>Undulator parameters</vt:lpstr>
      <vt:lpstr>150GeV drive beam, RDR undulator (reference)</vt:lpstr>
      <vt:lpstr>Examples</vt:lpstr>
      <vt:lpstr>Drive beam energy 100GeV, K=0.9,lu=0.9</vt:lpstr>
      <vt:lpstr>Drive beam energy 125GeV, K=0.9,lu=0.9</vt:lpstr>
      <vt:lpstr>Drive beam energy 150GeV, K=0.9,lu=0.9</vt:lpstr>
      <vt:lpstr>Drive beam energy 175GeV, K=0.9,lu=0.9</vt:lpstr>
      <vt:lpstr>Drive beam energy 200GeV, K=0.9,lu=0.9</vt:lpstr>
      <vt:lpstr>Drive beam energy 225GeV, K=0.9,lu=0.9</vt:lpstr>
      <vt:lpstr>Drive beam energy 250GeV, K=0.9,lu=0.9</vt:lpstr>
      <vt:lpstr>Yield with 60% Pol. As function of drive beam energy</vt:lpstr>
      <vt:lpstr>Yield vs Pol for different drive beam Energy K=0.9,lu=0.9</vt:lpstr>
      <vt:lpstr>100GeV drive beam, RDR undulator</vt:lpstr>
      <vt:lpstr>125GeV drive beam, RDR undulator</vt:lpstr>
      <vt:lpstr>175GeV drive beam, RDR undulator</vt:lpstr>
      <vt:lpstr>200GeV drive beam, RDR undulator</vt:lpstr>
      <vt:lpstr>225GeV drive beam, RDR undulator</vt:lpstr>
      <vt:lpstr>250GeV drive beam, RDR undulator</vt:lpstr>
      <vt:lpstr>Yield with 60% Pol. As function of drive beam energy.  231m long RDR undulator</vt:lpstr>
      <vt:lpstr>Yield vs pol for different drive beam energy ILC RDR undulator</vt:lpstr>
      <vt:lpstr>Varying K for RDR undulator at the end of linac.</vt:lpstr>
      <vt:lpstr>K=0.3, Drive beam energy 250GeV</vt:lpstr>
      <vt:lpstr>K=0.4, Drive beam energy 250GeV</vt:lpstr>
      <vt:lpstr>K=0.5, Drive beam energy 250GeV</vt:lpstr>
      <vt:lpstr>K=0.6, Drive beam energy 250GeV</vt:lpstr>
      <vt:lpstr>K=0.7, Drive beam energy 250GeV</vt:lpstr>
      <vt:lpstr>K=0.8, Drive beam energy 250GeV</vt:lpstr>
      <vt:lpstr>K=0.9, Drive beam energy 250GeV</vt:lpstr>
      <vt:lpstr>Summary on varying K</vt:lpstr>
      <vt:lpstr>Yield vs Pol for fixed 250GeV drive beam K varies, lu=1.15cm</vt:lpstr>
      <vt:lpstr>Practical issues</vt:lpstr>
      <vt:lpstr>Example of drive beam zigzagging effect</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Positron Source Polarization Issue</dc:title>
  <dc:creator>wmliu</dc:creator>
  <cp:lastModifiedBy>wmliu</cp:lastModifiedBy>
  <cp:revision>82</cp:revision>
  <dcterms:created xsi:type="dcterms:W3CDTF">2013-05-23T19:35:27Z</dcterms:created>
  <dcterms:modified xsi:type="dcterms:W3CDTF">2013-05-29T09:20:30Z</dcterms:modified>
</cp:coreProperties>
</file>