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58400" cy="7543800"/>
  <p:notesSz cx="6858000" cy="9144000"/>
  <p:defaultTextStyle>
    <a:defPPr>
      <a:defRPr lang="en-US"/>
    </a:defPPr>
    <a:lvl1pPr marL="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03" autoAdjust="0"/>
    <p:restoredTop sz="99442" autoAdjust="0"/>
  </p:normalViewPr>
  <p:slideViewPr>
    <p:cSldViewPr snapToGrid="0" snapToObjects="1">
      <p:cViewPr>
        <p:scale>
          <a:sx n="100" d="100"/>
          <a:sy n="100" d="100"/>
        </p:scale>
        <p:origin x="-1864" y="-368"/>
      </p:cViewPr>
      <p:guideLst>
        <p:guide orient="horz" pos="237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54CB1-1B0F-9B4B-8BE3-C153C9D48E3C}" type="datetimeFigureOut">
              <a:rPr lang="en-US" smtClean="0"/>
              <a:pPr/>
              <a:t>5/27/13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1CD5A-E3D9-0049-85F3-4B45CF7FF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6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C6D28-98F3-D34B-A4AB-84A458796DE1}" type="datetimeFigureOut">
              <a:rPr lang="en-US" smtClean="0"/>
              <a:pPr/>
              <a:t>5/27/13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1941-1A8E-7244-ABE6-AB87BCADAA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70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0" y="-25400"/>
            <a:ext cx="10210800" cy="7658100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4400" y="1968501"/>
            <a:ext cx="8229600" cy="4229100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4600" y="7024370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Paris, France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960870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March 27th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LCW DESY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656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14400" y="1143000"/>
            <a:ext cx="8229283" cy="4978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7239" y="217669"/>
            <a:ext cx="2775432" cy="521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4400" y="696459"/>
            <a:ext cx="8229600" cy="38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4400" y="6838950"/>
            <a:ext cx="8229600" cy="38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62" r:id="rId10"/>
  </p:sldLayoutIdLst>
  <p:hf hdr="0"/>
  <p:txStyles>
    <p:titleStyle>
      <a:lvl1pPr algn="ctr" defTabSz="50292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502920" rtl="0" eaLnBrk="1" latinLnBrk="0" hangingPunct="1">
        <a:spcBef>
          <a:spcPct val="20000"/>
        </a:spcBef>
        <a:buFont typeface="Arial"/>
        <a:buNone/>
        <a:defRPr sz="30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817245" indent="-314325" algn="l" defTabSz="50292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502920" rtl="0" eaLnBrk="1" latinLnBrk="0" hangingPunct="1">
        <a:spcBef>
          <a:spcPct val="20000"/>
        </a:spcBef>
        <a:buFont typeface="Lucida Grande"/>
        <a:buChar char="‒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760220" indent="-251460" algn="l" defTabSz="50292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50292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Linear Collider Collaboration </a:t>
            </a:r>
            <a:r>
              <a:rPr lang="en-US" dirty="0" smtClean="0"/>
              <a:t>Status</a:t>
            </a:r>
            <a:endParaRPr lang="en-US" dirty="0" smtClean="0"/>
          </a:p>
          <a:p>
            <a:r>
              <a:rPr lang="en-US" dirty="0" smtClean="0"/>
              <a:t>L. Evans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924300" y="6991985"/>
            <a:ext cx="2346960" cy="401638"/>
          </a:xfrm>
        </p:spPr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991985"/>
            <a:ext cx="1935480" cy="401638"/>
          </a:xfrm>
        </p:spPr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905000" cy="401638"/>
          </a:xfrm>
        </p:spPr>
        <p:txBody>
          <a:bodyPr/>
          <a:lstStyle/>
          <a:p>
            <a:r>
              <a:rPr lang="en-US" dirty="0" smtClean="0"/>
              <a:t>DES</a:t>
            </a:r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9424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822700" y="7005717"/>
            <a:ext cx="2346960" cy="401638"/>
          </a:xfrm>
        </p:spPr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	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787400" y="7005717"/>
            <a:ext cx="1935480" cy="401638"/>
          </a:xfrm>
        </p:spPr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658100" y="7005717"/>
            <a:ext cx="1803400" cy="401638"/>
          </a:xfrm>
        </p:spPr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97300" y="1676400"/>
            <a:ext cx="23495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ICFA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797300" y="2534164"/>
            <a:ext cx="2349500" cy="707886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Linear Collider Board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7400" y="2534164"/>
            <a:ext cx="2197100" cy="707886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Program Advisory Committee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97300" y="3569732"/>
            <a:ext cx="2349500" cy="1015663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Directorate </a:t>
            </a:r>
            <a:endParaRPr lang="en-US" dirty="0"/>
          </a:p>
          <a:p>
            <a:pPr algn="ctr"/>
            <a:r>
              <a:rPr lang="en-US" dirty="0" smtClean="0"/>
              <a:t>Lyn Evans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96100" y="3571320"/>
            <a:ext cx="2324100" cy="707886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Deputy (Physics)  </a:t>
            </a:r>
          </a:p>
          <a:p>
            <a:pPr algn="ctr"/>
            <a:r>
              <a:rPr lang="en-US" dirty="0" smtClean="0"/>
              <a:t>Hitoshi Murayama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55700" y="5334456"/>
            <a:ext cx="2324100" cy="1015663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ILC </a:t>
            </a:r>
          </a:p>
          <a:p>
            <a:pPr algn="ctr"/>
            <a:r>
              <a:rPr lang="en-US" dirty="0" smtClean="0"/>
              <a:t> Mike Harrison</a:t>
            </a:r>
          </a:p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74743" y="5333663"/>
            <a:ext cx="2324100" cy="1015663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 &amp; Detectors Hitoshi Yamamoto</a:t>
            </a:r>
          </a:p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22700" y="5333663"/>
            <a:ext cx="2324100" cy="1015663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 </a:t>
            </a:r>
            <a:endParaRPr lang="en-US" dirty="0"/>
          </a:p>
          <a:p>
            <a:pPr algn="ctr"/>
            <a:r>
              <a:rPr lang="en-US" dirty="0" err="1" smtClean="0"/>
              <a:t>Steinar</a:t>
            </a:r>
            <a:r>
              <a:rPr lang="en-US" dirty="0" smtClean="0"/>
              <a:t> </a:t>
            </a:r>
            <a:r>
              <a:rPr lang="en-US" dirty="0" err="1" smtClean="0"/>
              <a:t>Stapnes</a:t>
            </a:r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endCxn id="12" idx="1"/>
          </p:cNvCxnSpPr>
          <p:nvPr/>
        </p:nvCxnSpPr>
        <p:spPr>
          <a:xfrm>
            <a:off x="6146800" y="3925263"/>
            <a:ext cx="7493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71256" y="4687332"/>
            <a:ext cx="27647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2"/>
          </p:cNvCxnSpPr>
          <p:nvPr/>
        </p:nvCxnSpPr>
        <p:spPr>
          <a:xfrm>
            <a:off x="4972050" y="4585395"/>
            <a:ext cx="1" cy="1019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777432" y="3375113"/>
            <a:ext cx="3892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3"/>
            <a:endCxn id="9" idx="1"/>
          </p:cNvCxnSpPr>
          <p:nvPr/>
        </p:nvCxnSpPr>
        <p:spPr>
          <a:xfrm>
            <a:off x="2984500" y="2888107"/>
            <a:ext cx="812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3" idx="0"/>
          </p:cNvCxnSpPr>
          <p:nvPr/>
        </p:nvCxnSpPr>
        <p:spPr>
          <a:xfrm flipV="1">
            <a:off x="2317750" y="4688128"/>
            <a:ext cx="0" cy="646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4" idx="0"/>
          </p:cNvCxnSpPr>
          <p:nvPr/>
        </p:nvCxnSpPr>
        <p:spPr>
          <a:xfrm flipH="1">
            <a:off x="7736793" y="4688125"/>
            <a:ext cx="796" cy="645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317750" y="4687332"/>
            <a:ext cx="26535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5" idx="0"/>
          </p:cNvCxnSpPr>
          <p:nvPr/>
        </p:nvCxnSpPr>
        <p:spPr>
          <a:xfrm>
            <a:off x="4971256" y="4687331"/>
            <a:ext cx="13494" cy="646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46906" y="3359389"/>
            <a:ext cx="883840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8010924" y="4836953"/>
            <a:ext cx="2951955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47700" y="6312932"/>
            <a:ext cx="88392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-829072" y="4836956"/>
            <a:ext cx="2952750" cy="7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2"/>
          </p:cNvCxnSpPr>
          <p:nvPr/>
        </p:nvCxnSpPr>
        <p:spPr>
          <a:xfrm rot="5400000">
            <a:off x="4804381" y="2366497"/>
            <a:ext cx="334546" cy="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7400" y="3571319"/>
            <a:ext cx="2298700" cy="1015663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Regional Directors</a:t>
            </a:r>
          </a:p>
          <a:p>
            <a:pPr algn="ctr"/>
            <a:r>
              <a:rPr lang="en-US" dirty="0" smtClean="0"/>
              <a:t>Brian Foster</a:t>
            </a:r>
          </a:p>
          <a:p>
            <a:pPr algn="ctr"/>
            <a:r>
              <a:rPr lang="en-US" dirty="0" smtClean="0"/>
              <a:t>Harry </a:t>
            </a:r>
            <a:r>
              <a:rPr lang="en-US" dirty="0" err="1"/>
              <a:t>W</a:t>
            </a:r>
            <a:r>
              <a:rPr lang="en-US" dirty="0" err="1" smtClean="0"/>
              <a:t>eerts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2984500" y="3891310"/>
            <a:ext cx="812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6900" y="2541821"/>
            <a:ext cx="2197100" cy="400110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FALC</a:t>
            </a:r>
          </a:p>
        </p:txBody>
      </p:sp>
    </p:spTree>
    <p:extLst>
      <p:ext uri="{BB962C8B-B14F-4D97-AF65-F5344CB8AC3E}">
        <p14:creationId xmlns:p14="http://schemas.microsoft.com/office/powerpoint/2010/main" val="214744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146300"/>
            <a:ext cx="7975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3200" dirty="0" smtClean="0"/>
              <a:t>Support </a:t>
            </a:r>
            <a:r>
              <a:rPr lang="en-US" sz="3200" dirty="0"/>
              <a:t>long-term R&amp;D on </a:t>
            </a:r>
            <a:r>
              <a:rPr lang="en-US" sz="3200" dirty="0" smtClean="0"/>
              <a:t>CLIC, the only credible way we have today to access multi-</a:t>
            </a:r>
            <a:r>
              <a:rPr lang="en-US" sz="3200" dirty="0" err="1" smtClean="0"/>
              <a:t>TeV</a:t>
            </a:r>
            <a:r>
              <a:rPr lang="en-US" sz="3200" dirty="0" smtClean="0"/>
              <a:t> leptons,  </a:t>
            </a:r>
            <a:r>
              <a:rPr lang="en-US" sz="3200" dirty="0" smtClean="0"/>
              <a:t>as a </a:t>
            </a:r>
            <a:r>
              <a:rPr lang="en-US" sz="3200" dirty="0"/>
              <a:t>possible future option after LHC</a:t>
            </a:r>
            <a:r>
              <a:rPr lang="en-US" sz="3200" dirty="0" smtClean="0"/>
              <a:t>.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- </a:t>
            </a:r>
            <a:r>
              <a:rPr lang="en-US" sz="3200" dirty="0" smtClean="0"/>
              <a:t>Support the construction of a staged linear collider in Japan</a:t>
            </a:r>
            <a:r>
              <a:rPr lang="en-US" sz="3200" dirty="0" smtClean="0"/>
              <a:t>. Prepare a site-specific design of the machine and its detectors.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-Exploit the synergy between ILC and CLIC. Prepare a plan for the sharing of the work.</a:t>
            </a:r>
            <a:endParaRPr lang="en-US" sz="3200" dirty="0" smtClean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790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to </a:t>
            </a:r>
            <a:r>
              <a:rPr lang="en-US" dirty="0" smtClean="0"/>
              <a:t>Japan,  </a:t>
            </a:r>
            <a:r>
              <a:rPr lang="en-US" dirty="0"/>
              <a:t>25-27 March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2133601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Takeo Kawamura, former chief Cabinet Secretary and former MEXT Minister, chairman of Federation of Diet </a:t>
            </a:r>
            <a:r>
              <a:rPr lang="en-US" sz="2400" dirty="0" smtClean="0"/>
              <a:t>Members</a:t>
            </a:r>
          </a:p>
          <a:p>
            <a:endParaRPr lang="en-US" sz="2400" dirty="0"/>
          </a:p>
          <a:p>
            <a:r>
              <a:rPr lang="en-US" sz="2400" dirty="0"/>
              <a:t>S&amp;T Minister </a:t>
            </a:r>
            <a:r>
              <a:rPr lang="en-US" sz="2400" dirty="0" err="1"/>
              <a:t>Ichita</a:t>
            </a:r>
            <a:r>
              <a:rPr lang="en-US" sz="2400" dirty="0"/>
              <a:t> </a:t>
            </a:r>
            <a:r>
              <a:rPr lang="en-US" sz="2400" dirty="0" err="1"/>
              <a:t>Yamaoto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MEXT Minister </a:t>
            </a:r>
            <a:r>
              <a:rPr lang="en-US" sz="2400" dirty="0" err="1"/>
              <a:t>Hakubun</a:t>
            </a:r>
            <a:r>
              <a:rPr lang="en-US" sz="2400" dirty="0"/>
              <a:t> </a:t>
            </a:r>
            <a:r>
              <a:rPr lang="en-US" sz="2400" dirty="0" smtClean="0"/>
              <a:t>Shimomura</a:t>
            </a:r>
          </a:p>
          <a:p>
            <a:endParaRPr lang="en-US" sz="2400" dirty="0"/>
          </a:p>
          <a:p>
            <a:r>
              <a:rPr lang="en-US" sz="2400" dirty="0"/>
              <a:t>Chairman of AAA and former President </a:t>
            </a:r>
            <a:r>
              <a:rPr lang="en-US" sz="2400" dirty="0" err="1"/>
              <a:t>Mitsubushi</a:t>
            </a:r>
            <a:r>
              <a:rPr lang="en-US" sz="2400" dirty="0"/>
              <a:t> Heavy Industries Takahashi </a:t>
            </a:r>
            <a:r>
              <a:rPr lang="en-US" sz="2400" dirty="0" err="1" smtClean="0"/>
              <a:t>Nikiosha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Chairman of Japan Chamber of Commerce and former CEO of Toshiba Tadashi Okamura</a:t>
            </a:r>
          </a:p>
        </p:txBody>
      </p:sp>
    </p:spTree>
    <p:extLst>
      <p:ext uri="{BB962C8B-B14F-4D97-AF65-F5344CB8AC3E}">
        <p14:creationId xmlns:p14="http://schemas.microsoft.com/office/powerpoint/2010/main" val="2223232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 visit continued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CADE5BF1-A944-B54A-9898-A27DB1807F1E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1905000"/>
            <a:ext cx="81153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Japan </a:t>
            </a:r>
            <a:r>
              <a:rPr lang="en-US" sz="2400" dirty="0"/>
              <a:t>Productivity Center Masayoshi Matsukawa.</a:t>
            </a:r>
          </a:p>
          <a:p>
            <a:endParaRPr lang="en-US" sz="2400" dirty="0" smtClean="0"/>
          </a:p>
          <a:p>
            <a:r>
              <a:rPr lang="en-US" sz="2400" dirty="0" smtClean="0"/>
              <a:t>Federation </a:t>
            </a:r>
            <a:r>
              <a:rPr lang="en-US" sz="2400" dirty="0"/>
              <a:t>of Diet Members (150-strong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/>
              <a:t>Prime Minister </a:t>
            </a:r>
            <a:r>
              <a:rPr lang="en-US" sz="2400" dirty="0" smtClean="0"/>
              <a:t>Abe</a:t>
            </a:r>
          </a:p>
          <a:p>
            <a:endParaRPr lang="en-US" sz="2400" dirty="0"/>
          </a:p>
          <a:p>
            <a:r>
              <a:rPr lang="en-US" sz="2400" dirty="0"/>
              <a:t>Yasushi Furukawa, </a:t>
            </a:r>
            <a:r>
              <a:rPr lang="en-US" sz="2400" dirty="0" smtClean="0"/>
              <a:t>Governor </a:t>
            </a:r>
            <a:r>
              <a:rPr lang="en-US" sz="2400" dirty="0"/>
              <a:t>of Saga </a:t>
            </a:r>
            <a:r>
              <a:rPr lang="en-US" sz="2400" dirty="0" smtClean="0"/>
              <a:t>Province</a:t>
            </a:r>
          </a:p>
          <a:p>
            <a:endParaRPr lang="en-US" sz="2400" dirty="0"/>
          </a:p>
          <a:p>
            <a:r>
              <a:rPr lang="en-US" sz="2400" dirty="0"/>
              <a:t>Japan Association of Corporate Executives </a:t>
            </a:r>
            <a:r>
              <a:rPr lang="en-US" sz="2400" dirty="0" err="1"/>
              <a:t>Kiyohiko</a:t>
            </a:r>
            <a:r>
              <a:rPr lang="en-US" sz="2400" dirty="0"/>
              <a:t> </a:t>
            </a:r>
            <a:r>
              <a:rPr lang="en-US" sz="2400" dirty="0" err="1"/>
              <a:t>Ita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989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320" y="1498600"/>
            <a:ext cx="7884680" cy="519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89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0" dirty="0" smtClean="0"/>
              <a:t>High-level visit of MEXT and S&amp;T Ministers</a:t>
            </a:r>
          </a:p>
          <a:p>
            <a:r>
              <a:rPr lang="en-US" sz="2800" b="0" dirty="0" smtClean="0"/>
              <a:t>Symposium with Diet members and industrialists</a:t>
            </a:r>
            <a:r>
              <a:rPr lang="en-US" sz="2800" b="0" dirty="0" smtClean="0"/>
              <a:t>.</a:t>
            </a:r>
          </a:p>
          <a:p>
            <a:endParaRPr lang="en-US" sz="2800" b="0" dirty="0"/>
          </a:p>
          <a:p>
            <a:r>
              <a:rPr lang="en-US" sz="2800" b="0" dirty="0" smtClean="0"/>
              <a:t>Three delegations at CERN from Iwate and Saga province.</a:t>
            </a:r>
            <a:endParaRPr lang="en-US" sz="2800" b="0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visit to Washington 30</a:t>
            </a:r>
            <a:r>
              <a:rPr lang="en-US" baseline="30000" dirty="0" smtClean="0"/>
              <a:t>th</a:t>
            </a:r>
            <a:r>
              <a:rPr lang="en-US" dirty="0" smtClean="0"/>
              <a:t> April 2013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1104900" y="6991985"/>
            <a:ext cx="2476500" cy="401638"/>
          </a:xfrm>
        </p:spPr>
        <p:txBody>
          <a:bodyPr/>
          <a:lstStyle/>
          <a:p>
            <a:r>
              <a:rPr lang="en-US" dirty="0" smtClean="0"/>
              <a:t>May 27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89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Thanks!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April 23,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Paris,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69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297</Words>
  <Application>Microsoft Macintosh PowerPoint</Application>
  <PresentationFormat>Custom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Draft_LLC_PowerPoint_template_021513</vt:lpstr>
      <vt:lpstr>PowerPoint Presentation</vt:lpstr>
      <vt:lpstr>Organization </vt:lpstr>
      <vt:lpstr>Objectives</vt:lpstr>
      <vt:lpstr>Visit to Japan,  25-27 March</vt:lpstr>
      <vt:lpstr>Japan visit continued</vt:lpstr>
      <vt:lpstr>PowerPoint Presentation</vt:lpstr>
      <vt:lpstr>Japanese visit to Washington 30th April 2013</vt:lpstr>
      <vt:lpstr>PowerPoint Presentation</vt:lpstr>
    </vt:vector>
  </TitlesOfParts>
  <Manager/>
  <Company>Sandbox Studio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M. Hronek</dc:creator>
  <cp:keywords/>
  <dc:description/>
  <cp:lastModifiedBy>Lyn Evans</cp:lastModifiedBy>
  <cp:revision>26</cp:revision>
  <dcterms:created xsi:type="dcterms:W3CDTF">2013-02-15T21:33:14Z</dcterms:created>
  <dcterms:modified xsi:type="dcterms:W3CDTF">2013-05-27T04:58:48Z</dcterms:modified>
  <cp:category/>
</cp:coreProperties>
</file>