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8"/>
  </p:notesMasterIdLst>
  <p:sldIdLst>
    <p:sldId id="281" r:id="rId2"/>
    <p:sldId id="302" r:id="rId3"/>
    <p:sldId id="303" r:id="rId4"/>
    <p:sldId id="304" r:id="rId5"/>
    <p:sldId id="305" r:id="rId6"/>
    <p:sldId id="306" r:id="rId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CC66"/>
    <a:srgbClr val="000000"/>
    <a:srgbClr val="FFFF6D"/>
    <a:srgbClr val="005828"/>
    <a:srgbClr val="FFFF00"/>
    <a:srgbClr val="D4EAEC"/>
    <a:srgbClr val="D6ECEE"/>
    <a:srgbClr val="00A44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99" autoAdjust="0"/>
    <p:restoredTop sz="94704" autoAdjust="0"/>
  </p:normalViewPr>
  <p:slideViewPr>
    <p:cSldViewPr snapToGrid="0">
      <p:cViewPr varScale="1">
        <p:scale>
          <a:sx n="124" d="100"/>
          <a:sy n="124" d="100"/>
        </p:scale>
        <p:origin x="-4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1296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fontAlgn="base" hangingPunct="0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300"/>
            </a:lvl1pPr>
          </a:lstStyle>
          <a:p>
            <a:pPr>
              <a:defRPr/>
            </a:pPr>
            <a:fld id="{D52CCB3C-E8C3-4472-9AAE-EF24B79521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1297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2CCB3C-E8C3-4472-9AAE-EF24B795215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 dirty="0"/>
          </a:p>
        </p:txBody>
      </p:sp>
      <p:sp>
        <p:nvSpPr>
          <p:cNvPr id="8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 dirty="0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5C0000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>
                <a:solidFill>
                  <a:srgbClr val="5C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1267485" y="603851"/>
            <a:ext cx="7876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spc="100" baseline="0" dirty="0" smtClean="0">
                <a:solidFill>
                  <a:srgbClr val="777777"/>
                </a:solidFill>
              </a:rPr>
              <a:t>• • • • • • • • • • • • • • • • • • • • • • • • • • • • • • • • • • • • • • • • • • • • • • • • • • 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dirty="0" smtClean="0">
              <a:solidFill>
                <a:srgbClr val="777777"/>
              </a:solidFill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1593410" y="199176"/>
            <a:ext cx="7414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Picture 8" descr="smd_bnl_logo_trans.png"/>
          <p:cNvPicPr>
            <a:picLocks noChangeAspect="1"/>
          </p:cNvPicPr>
          <p:nvPr userDrawn="1"/>
        </p:nvPicPr>
        <p:blipFill>
          <a:blip r:embed="rId3" cstate="print">
            <a:lum bright="-8000"/>
          </a:blip>
          <a:stretch>
            <a:fillRect/>
          </a:stretch>
        </p:blipFill>
        <p:spPr>
          <a:xfrm>
            <a:off x="20320" y="20320"/>
            <a:ext cx="1188720" cy="746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" y="600877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spc="100" baseline="0" dirty="0" smtClean="0">
                <a:solidFill>
                  <a:srgbClr val="777777"/>
                </a:solidFill>
              </a:rPr>
              <a:t>• • • • • • • •  • • • • • • • • • • • • • • • • • • • • • • • • • • • • • • • • • • • • • • • • • • • • • • • • • • 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dirty="0" smtClean="0">
              <a:solidFill>
                <a:srgbClr val="777777"/>
              </a:solidFill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288388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just" eaLnBrk="0" fontAlgn="base" hangingPunct="0">
              <a:defRPr sz="1200"/>
            </a:lvl1pPr>
          </a:lstStyle>
          <a:p>
            <a:pPr>
              <a:defRPr/>
            </a:pPr>
            <a:r>
              <a:rPr lang="en-US" dirty="0" smtClean="0"/>
              <a:t>29 May 2013</a:t>
            </a:r>
          </a:p>
          <a:p>
            <a:pPr>
              <a:defRPr/>
            </a:pPr>
            <a:r>
              <a:rPr lang="en-US" dirty="0" smtClean="0"/>
              <a:t>Hamburg, Germany</a:t>
            </a:r>
            <a:endParaRPr lang="en-US" dirty="0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26631" y="6288388"/>
            <a:ext cx="444366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fontAlgn="base" hangingPunct="0">
              <a:defRPr sz="1600" b="1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“QD0 R&amp;D Update,” Brett Parker, BNL-SMD</a:t>
            </a:r>
            <a:endParaRPr lang="en-US" dirty="0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02378" y="6364588"/>
            <a:ext cx="145582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400"/>
            </a:lvl1pPr>
          </a:lstStyle>
          <a:p>
            <a:pPr>
              <a:defRPr/>
            </a:pPr>
            <a:fld id="{28BFA7A3-7ADF-4267-ABF3-2E50C8F594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" y="600877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spc="100" baseline="0" dirty="0" smtClean="0">
                <a:solidFill>
                  <a:srgbClr val="777777"/>
                </a:solidFill>
              </a:rPr>
              <a:t>• • • • • • • •  • • • • • • • • • • • • • • • • • • • • • • • • • • • • • • • • • • • • • • • • • • • • • • • • • • 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dirty="0" smtClean="0">
              <a:solidFill>
                <a:srgbClr val="777777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288388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just" eaLnBrk="0" fontAlgn="base" hangingPunct="0">
              <a:defRPr sz="1200"/>
            </a:lvl1pPr>
          </a:lstStyle>
          <a:p>
            <a:pPr>
              <a:defRPr/>
            </a:pPr>
            <a:r>
              <a:rPr lang="en-US" dirty="0" smtClean="0"/>
              <a:t>29 May 2013</a:t>
            </a:r>
          </a:p>
          <a:p>
            <a:pPr>
              <a:defRPr/>
            </a:pPr>
            <a:r>
              <a:rPr lang="en-US" dirty="0" smtClean="0"/>
              <a:t>Hamburg, Germany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26631" y="6288388"/>
            <a:ext cx="444366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fontAlgn="base" hangingPunct="0">
              <a:defRPr sz="1600" b="1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“QD0 R&amp;D Update,” Brett Parker, BNL-SMD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02378" y="6364588"/>
            <a:ext cx="145582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400"/>
            </a:lvl1pPr>
          </a:lstStyle>
          <a:p>
            <a:pPr>
              <a:defRPr/>
            </a:pPr>
            <a:fld id="{28BFA7A3-7ADF-4267-ABF3-2E50C8F594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bg>
      <p:bgPr>
        <a:gradFill>
          <a:gsLst>
            <a:gs pos="0">
              <a:schemeClr val="accent1">
                <a:shade val="30000"/>
                <a:satMod val="115000"/>
                <a:alpha val="76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" y="600877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spc="100" baseline="0" dirty="0" smtClean="0">
                <a:solidFill>
                  <a:srgbClr val="777777"/>
                </a:solidFill>
              </a:rPr>
              <a:t>• • • • • • • •  • • • • • • • • • • • • • • • • • • • • • • • • • • • • • • • • • • • • • • • • • • • • • • • • • • 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dirty="0" smtClean="0">
              <a:solidFill>
                <a:srgbClr val="777777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288388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just" eaLnBrk="0" fontAlgn="base" hangingPunct="0">
              <a:defRPr sz="1200"/>
            </a:lvl1pPr>
          </a:lstStyle>
          <a:p>
            <a:pPr>
              <a:defRPr/>
            </a:pPr>
            <a:r>
              <a:rPr lang="en-US" dirty="0" smtClean="0"/>
              <a:t>29 May 2013</a:t>
            </a:r>
          </a:p>
          <a:p>
            <a:pPr>
              <a:defRPr/>
            </a:pPr>
            <a:r>
              <a:rPr lang="en-US" dirty="0" smtClean="0"/>
              <a:t>Hamburg, Germany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26631" y="6288388"/>
            <a:ext cx="444366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fontAlgn="base" hangingPunct="0">
              <a:defRPr sz="1600" b="1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“QD0 R&amp;D Update,” Brett Parker, BNL-SMD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02378" y="6364588"/>
            <a:ext cx="145582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400"/>
            </a:lvl1pPr>
          </a:lstStyle>
          <a:p>
            <a:pPr>
              <a:defRPr/>
            </a:pPr>
            <a:fld id="{28BFA7A3-7ADF-4267-ABF3-2E50C8F594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" y="600877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spc="100" baseline="0" dirty="0" smtClean="0">
                <a:solidFill>
                  <a:srgbClr val="777777"/>
                </a:solidFill>
              </a:rPr>
              <a:t>• • • • • • • •  • • • • • • • • • • • • • • • • • • • • • • • • • • • • • • • • • • • • • • • • • • • • • • • • • • 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dirty="0" smtClean="0">
              <a:solidFill>
                <a:srgbClr val="777777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288388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just" eaLnBrk="0" fontAlgn="base" hangingPunct="0">
              <a:defRPr sz="1200"/>
            </a:lvl1pPr>
          </a:lstStyle>
          <a:p>
            <a:pPr>
              <a:defRPr/>
            </a:pPr>
            <a:r>
              <a:rPr lang="en-US" dirty="0" smtClean="0"/>
              <a:t>29 May 2013</a:t>
            </a:r>
          </a:p>
          <a:p>
            <a:pPr>
              <a:defRPr/>
            </a:pPr>
            <a:r>
              <a:rPr lang="en-US" dirty="0" smtClean="0"/>
              <a:t>Hamburg, Germany</a:t>
            </a:r>
            <a:endParaRPr 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26631" y="6288388"/>
            <a:ext cx="444366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fontAlgn="base" hangingPunct="0">
              <a:defRPr sz="1600" b="1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“QD0 R&amp;D Update,” Brett Parker, BNL-SMD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02378" y="6364588"/>
            <a:ext cx="145582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400"/>
            </a:lvl1pPr>
          </a:lstStyle>
          <a:p>
            <a:pPr>
              <a:defRPr/>
            </a:pPr>
            <a:fld id="{28BFA7A3-7ADF-4267-ABF3-2E50C8F594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1" y="600877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spc="100" baseline="0" dirty="0" smtClean="0">
                <a:solidFill>
                  <a:srgbClr val="777777"/>
                </a:solidFill>
              </a:rPr>
              <a:t>• • • • • • • •  • • • • • • • • • • • • • • • • • • • • • • • • • • • • • • • • • • • • • • • • • • • • • • • • • • 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dirty="0" smtClean="0">
              <a:solidFill>
                <a:srgbClr val="777777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81000" y="6288388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just" eaLnBrk="0" fontAlgn="base" hangingPunct="0">
              <a:defRPr sz="1200"/>
            </a:lvl1pPr>
          </a:lstStyle>
          <a:p>
            <a:pPr>
              <a:defRPr/>
            </a:pPr>
            <a:r>
              <a:rPr lang="en-US" dirty="0" smtClean="0"/>
              <a:t>29 May 2013</a:t>
            </a:r>
          </a:p>
          <a:p>
            <a:pPr>
              <a:defRPr/>
            </a:pPr>
            <a:r>
              <a:rPr lang="en-US" dirty="0" smtClean="0"/>
              <a:t>Hamburg, Germany</a:t>
            </a:r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26631" y="6288388"/>
            <a:ext cx="444366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fontAlgn="base" hangingPunct="0">
              <a:defRPr sz="1600" b="1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“QD0 R&amp;D Update,” Brett Parker, BNL-SMD</a:t>
            </a:r>
            <a:endParaRPr lang="en-US" dirty="0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02378" y="6364588"/>
            <a:ext cx="145582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400"/>
            </a:lvl1pPr>
          </a:lstStyle>
          <a:p>
            <a:pPr>
              <a:defRPr/>
            </a:pPr>
            <a:fld id="{28BFA7A3-7ADF-4267-ABF3-2E50C8F594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1" y="600877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spc="100" baseline="0" dirty="0" smtClean="0">
                <a:solidFill>
                  <a:srgbClr val="777777"/>
                </a:solidFill>
              </a:rPr>
              <a:t>• • • • • • • •  • • • • • • • • • • • • • • • • • • • • • • • • • • • • • • • • • • • • • • • • • • • • • • • • • • 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dirty="0" smtClean="0">
              <a:solidFill>
                <a:srgbClr val="777777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288388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just" eaLnBrk="0" fontAlgn="base" hangingPunct="0">
              <a:defRPr sz="1200"/>
            </a:lvl1pPr>
          </a:lstStyle>
          <a:p>
            <a:pPr>
              <a:defRPr/>
            </a:pPr>
            <a:r>
              <a:rPr lang="en-US" dirty="0" smtClean="0"/>
              <a:t>29 May 2013</a:t>
            </a:r>
          </a:p>
          <a:p>
            <a:pPr>
              <a:defRPr/>
            </a:pPr>
            <a:r>
              <a:rPr lang="en-US" dirty="0" smtClean="0"/>
              <a:t>Hamburg, Germany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26631" y="6288388"/>
            <a:ext cx="444366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fontAlgn="base" hangingPunct="0">
              <a:defRPr sz="1600" b="1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“QD0 R&amp;D Update,” Brett Parker, BNL-SMD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02378" y="6364588"/>
            <a:ext cx="145582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400"/>
            </a:lvl1pPr>
          </a:lstStyle>
          <a:p>
            <a:pPr>
              <a:defRPr/>
            </a:pPr>
            <a:fld id="{28BFA7A3-7ADF-4267-ABF3-2E50C8F594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 userDrawn="1"/>
        </p:nvSpPr>
        <p:spPr>
          <a:xfrm>
            <a:off x="1" y="600877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spc="100" baseline="0" dirty="0" smtClean="0">
                <a:solidFill>
                  <a:srgbClr val="777777"/>
                </a:solidFill>
              </a:rPr>
              <a:t>• • • • • • • •  • • • • • • • • • • • • • • • • • • • • • • • • • • • • • • • • • • • • • • • • • • • • • • • • • • 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dirty="0" smtClean="0">
              <a:solidFill>
                <a:srgbClr val="777777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288388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just" eaLnBrk="0" fontAlgn="base" hangingPunct="0">
              <a:defRPr sz="1200"/>
            </a:lvl1pPr>
          </a:lstStyle>
          <a:p>
            <a:pPr>
              <a:defRPr/>
            </a:pPr>
            <a:r>
              <a:rPr lang="en-US" dirty="0" smtClean="0"/>
              <a:t>29 May 2013</a:t>
            </a:r>
          </a:p>
          <a:p>
            <a:pPr>
              <a:defRPr/>
            </a:pPr>
            <a:r>
              <a:rPr lang="en-US" dirty="0" smtClean="0"/>
              <a:t>Hamburg, Germany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26631" y="6288388"/>
            <a:ext cx="444366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fontAlgn="base" hangingPunct="0">
              <a:defRPr sz="1600" b="1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“QD0 R&amp;D Update,” Brett Parker, BNL-SMD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02378" y="6364588"/>
            <a:ext cx="145582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400"/>
            </a:lvl1pPr>
          </a:lstStyle>
          <a:p>
            <a:pPr>
              <a:defRPr/>
            </a:pPr>
            <a:fld id="{28BFA7A3-7ADF-4267-ABF3-2E50C8F594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 dirty="0"/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 dirty="0"/>
          </a:p>
        </p:txBody>
      </p:sp>
      <p:sp>
        <p:nvSpPr>
          <p:cNvPr id="1035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848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13" name="Picture 12" descr="BNL-SMD Logo.pn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17755" y="0"/>
            <a:ext cx="1465321" cy="914399"/>
          </a:xfrm>
          <a:prstGeom prst="rect">
            <a:avLst/>
          </a:prstGeom>
        </p:spPr>
      </p:pic>
      <p:sp>
        <p:nvSpPr>
          <p:cNvPr id="21" name="TextBox 20"/>
          <p:cNvSpPr txBox="1"/>
          <p:nvPr userDrawn="1"/>
        </p:nvSpPr>
        <p:spPr>
          <a:xfrm>
            <a:off x="1267485" y="603851"/>
            <a:ext cx="7876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spc="100" baseline="0" dirty="0" smtClean="0">
                <a:solidFill>
                  <a:srgbClr val="777777"/>
                </a:solidFill>
              </a:rPr>
              <a:t>• • • • • • • • • • • • • • • • • • • • • • • • • • • • • • • • • • • • • • • • • • • • • • • • • • 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dirty="0" smtClean="0">
              <a:solidFill>
                <a:srgbClr val="77777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9" r:id="rId3"/>
    <p:sldLayoutId id="2147483788" r:id="rId4"/>
    <p:sldLayoutId id="2147483783" r:id="rId5"/>
    <p:sldLayoutId id="2147483784" r:id="rId6"/>
    <p:sldLayoutId id="2147483786" r:id="rId7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9194B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nl.gov/immw18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621829" y="2963530"/>
            <a:ext cx="6400800" cy="6234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presented by Brett Parker, BNL-SMD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46124" y="1751689"/>
            <a:ext cx="8561195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5400" dirty="0" smtClean="0"/>
              <a:t>QD0 R&amp;D Update</a:t>
            </a:r>
            <a:endParaRPr lang="en-US" sz="5400" baseline="30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1386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67" y="3997763"/>
            <a:ext cx="8887627" cy="24375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QD0 R&amp;D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024" y="1164194"/>
            <a:ext cx="8221054" cy="4423063"/>
          </a:xfrm>
        </p:spPr>
        <p:txBody>
          <a:bodyPr/>
          <a:lstStyle/>
          <a:p>
            <a:pPr algn="just">
              <a:lnSpc>
                <a:spcPts val="3200"/>
              </a:lnSpc>
              <a:spcBef>
                <a:spcPts val="1400"/>
              </a:spcBef>
            </a:pPr>
            <a:r>
              <a:rPr lang="en-US" b="1" dirty="0" smtClean="0"/>
              <a:t>All major parts and subassemblies needed for the QD0 R&amp;D prototype and its Service Cryostat are now in hand.</a:t>
            </a:r>
          </a:p>
          <a:p>
            <a:pPr algn="just">
              <a:lnSpc>
                <a:spcPts val="3200"/>
              </a:lnSpc>
              <a:spcBef>
                <a:spcPts val="1400"/>
              </a:spcBef>
            </a:pPr>
            <a:r>
              <a:rPr lang="en-US" b="1" dirty="0" smtClean="0"/>
              <a:t>Assembly of the magnet &amp; service </a:t>
            </a:r>
            <a:r>
              <a:rPr lang="en-US" b="1" dirty="0" smtClean="0"/>
              <a:t>cryostat </a:t>
            </a:r>
            <a:r>
              <a:rPr lang="en-US" b="1" dirty="0" smtClean="0"/>
              <a:t>will be completed before end of FY’13 (Sept’).</a:t>
            </a:r>
          </a:p>
          <a:p>
            <a:pPr algn="just">
              <a:lnSpc>
                <a:spcPts val="3200"/>
              </a:lnSpc>
              <a:spcBef>
                <a:spcPts val="1400"/>
              </a:spcBef>
            </a:pPr>
            <a:r>
              <a:rPr lang="en-US" b="1" dirty="0" smtClean="0"/>
              <a:t>We do not anticipate having sufficient funds remaining for full cold and vibration testing but we hope </a:t>
            </a:r>
            <a:r>
              <a:rPr lang="en-US" b="1" dirty="0" smtClean="0"/>
              <a:t>at </a:t>
            </a:r>
            <a:r>
              <a:rPr lang="en-US" b="1" dirty="0" smtClean="0"/>
              <a:t>least </a:t>
            </a:r>
            <a:r>
              <a:rPr lang="en-US" b="1" dirty="0" smtClean="0"/>
              <a:t>to test the Service </a:t>
            </a:r>
            <a:r>
              <a:rPr lang="en-US" b="1" dirty="0" smtClean="0"/>
              <a:t>Cryostat low temperature operation.</a:t>
            </a:r>
          </a:p>
          <a:p>
            <a:pPr algn="just">
              <a:lnSpc>
                <a:spcPts val="3200"/>
              </a:lnSpc>
              <a:spcBef>
                <a:spcPts val="1400"/>
              </a:spcBef>
            </a:pPr>
            <a:endParaRPr lang="en-US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388"/>
            <a:ext cx="20574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29 May 2013</a:t>
            </a:r>
          </a:p>
          <a:p>
            <a:pPr>
              <a:defRPr/>
            </a:pPr>
            <a:r>
              <a:rPr lang="en-US" dirty="0" smtClean="0"/>
              <a:t>Hamburg, Germany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8282" y="6288388"/>
            <a:ext cx="4486542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“QD0 R&amp;D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364588"/>
            <a:ext cx="1676400" cy="457200"/>
          </a:xfrm>
        </p:spPr>
        <p:txBody>
          <a:bodyPr/>
          <a:lstStyle/>
          <a:p>
            <a:pPr>
              <a:defRPr/>
            </a:pPr>
            <a:fld id="{28BFA7A3-7ADF-4267-ABF3-2E50C8F5945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4"/>
          <a:stretch/>
        </p:blipFill>
        <p:spPr>
          <a:xfrm rot="16200000">
            <a:off x="-340800" y="1362022"/>
            <a:ext cx="3516595" cy="26982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250536" cy="914400"/>
          </a:xfrm>
        </p:spPr>
        <p:txBody>
          <a:bodyPr/>
          <a:lstStyle/>
          <a:p>
            <a:r>
              <a:rPr lang="en-US" dirty="0" smtClean="0"/>
              <a:t>Service Cryostat Assembly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 May 2013</a:t>
            </a:r>
          </a:p>
          <a:p>
            <a:pPr>
              <a:defRPr/>
            </a:pPr>
            <a:r>
              <a:rPr lang="en-US" smtClean="0"/>
              <a:t>Hamburg, Germany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“QD0 R&amp;D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8BFA7A3-7ADF-4267-ABF3-2E50C8F5945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423" y="4284058"/>
            <a:ext cx="2378577" cy="17839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5"/>
          <a:stretch/>
        </p:blipFill>
        <p:spPr>
          <a:xfrm>
            <a:off x="6765423" y="2288504"/>
            <a:ext cx="2378577" cy="1924921"/>
          </a:xfrm>
          <a:prstGeom prst="rect">
            <a:avLst/>
          </a:prstGeom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136" y="888759"/>
            <a:ext cx="4147903" cy="519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275" y="1965532"/>
            <a:ext cx="1973529" cy="4181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03362" y="277234"/>
            <a:ext cx="2217872" cy="166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274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342" y="3170486"/>
            <a:ext cx="2828658" cy="21214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8602" y="-8546"/>
            <a:ext cx="7742490" cy="914400"/>
          </a:xfrm>
        </p:spPr>
        <p:txBody>
          <a:bodyPr/>
          <a:lstStyle/>
          <a:p>
            <a:r>
              <a:rPr lang="en-US" sz="3400" dirty="0" smtClean="0"/>
              <a:t>QD0 Coil &amp; Alignment Sled Assembly</a:t>
            </a:r>
            <a:endParaRPr lang="en-US" sz="3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 May 2013</a:t>
            </a:r>
          </a:p>
          <a:p>
            <a:pPr>
              <a:defRPr/>
            </a:pPr>
            <a:r>
              <a:rPr lang="en-US" smtClean="0"/>
              <a:t>Hamburg, Germany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“QD0 R&amp;D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8BFA7A3-7ADF-4267-ABF3-2E50C8F5945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22308"/>
            <a:ext cx="3879791" cy="5173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8"/>
          <a:stretch/>
        </p:blipFill>
        <p:spPr>
          <a:xfrm>
            <a:off x="6078907" y="935762"/>
            <a:ext cx="3065094" cy="22347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03" b="30365"/>
          <a:stretch/>
        </p:blipFill>
        <p:spPr>
          <a:xfrm>
            <a:off x="3883439" y="5113439"/>
            <a:ext cx="5260562" cy="9797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87" t="2056" r="11869" b="5732"/>
          <a:stretch/>
        </p:blipFill>
        <p:spPr>
          <a:xfrm rot="10800000">
            <a:off x="3883439" y="935761"/>
            <a:ext cx="2195467" cy="22347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439" y="3170485"/>
            <a:ext cx="2590604" cy="194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341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" y="2647887"/>
            <a:ext cx="4042161" cy="181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Stability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892" y="1075459"/>
            <a:ext cx="4922378" cy="4871104"/>
          </a:xfrm>
        </p:spPr>
        <p:txBody>
          <a:bodyPr/>
          <a:lstStyle/>
          <a:p>
            <a:pPr algn="just"/>
            <a:r>
              <a:rPr lang="en-US" sz="2200" dirty="0" smtClean="0"/>
              <a:t>R&amp;D proceeds developing system with a 2500 turn pickup coil that is cantilevered into the magnet bore from a vibration isolation table.</a:t>
            </a:r>
          </a:p>
          <a:p>
            <a:pPr algn="just"/>
            <a:r>
              <a:rPr lang="en-US" sz="2200" dirty="0" smtClean="0"/>
              <a:t>Our ultimate goal is to directly measure small magnetic field shifts due to magnet vibration.</a:t>
            </a:r>
          </a:p>
          <a:p>
            <a:pPr algn="just"/>
            <a:r>
              <a:rPr lang="en-US" sz="2200" spc="100" dirty="0" smtClean="0"/>
              <a:t>This technology will also be </a:t>
            </a:r>
            <a:r>
              <a:rPr lang="en-US" sz="2200" dirty="0" smtClean="0"/>
              <a:t>applied to the measurement of the </a:t>
            </a:r>
            <a:r>
              <a:rPr lang="en-US" sz="2200" dirty="0" err="1" smtClean="0"/>
              <a:t>SuperKEKG</a:t>
            </a:r>
            <a:r>
              <a:rPr lang="en-US" sz="2200" dirty="0" smtClean="0"/>
              <a:t> IR magnets.</a:t>
            </a:r>
          </a:p>
          <a:p>
            <a:pPr algn="just"/>
            <a:r>
              <a:rPr lang="en-US" sz="2200" dirty="0" smtClean="0"/>
              <a:t>The above will be discussed at magnetic measurements workshop next week at BNL, </a:t>
            </a:r>
            <a:r>
              <a:rPr lang="en-US" sz="2200" dirty="0" smtClean="0">
                <a:hlinkClick r:id="rId3"/>
              </a:rPr>
              <a:t>IMMW 18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 May 2013</a:t>
            </a:r>
          </a:p>
          <a:p>
            <a:pPr>
              <a:defRPr/>
            </a:pPr>
            <a:r>
              <a:rPr lang="en-US" smtClean="0"/>
              <a:t>Hamburg, Germany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“QD0 R&amp;D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8BFA7A3-7ADF-4267-ABF3-2E50C8F5945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" y="1075459"/>
            <a:ext cx="4042161" cy="151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" y="4597646"/>
            <a:ext cx="4042161" cy="136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136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706" y="0"/>
            <a:ext cx="7799294" cy="914400"/>
          </a:xfrm>
        </p:spPr>
        <p:txBody>
          <a:bodyPr/>
          <a:lstStyle/>
          <a:p>
            <a:r>
              <a:rPr lang="en-US" sz="3500" dirty="0" smtClean="0"/>
              <a:t>Consider Some New MDI Possibilities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1405" y="3552550"/>
            <a:ext cx="6162595" cy="2525521"/>
          </a:xfrm>
        </p:spPr>
        <p:txBody>
          <a:bodyPr/>
          <a:lstStyle/>
          <a:p>
            <a:pPr algn="just"/>
            <a:r>
              <a:rPr lang="en-US" sz="2000" dirty="0"/>
              <a:t>N</a:t>
            </a:r>
            <a:r>
              <a:rPr lang="en-US" sz="2000" dirty="0" smtClean="0"/>
              <a:t>ow have experience winding quite sophisticated superconducting coils (see </a:t>
            </a:r>
            <a:r>
              <a:rPr lang="en-US" sz="2000" dirty="0" err="1" smtClean="0"/>
              <a:t>SuperKEKB</a:t>
            </a:r>
            <a:r>
              <a:rPr lang="en-US" sz="2000" dirty="0" smtClean="0"/>
              <a:t> example).</a:t>
            </a:r>
          </a:p>
          <a:p>
            <a:pPr algn="just"/>
            <a:r>
              <a:rPr lang="en-US" sz="2000" dirty="0" smtClean="0"/>
              <a:t>There are also new ideas for QD0 anti-solenoid.</a:t>
            </a:r>
          </a:p>
          <a:p>
            <a:pPr algn="just"/>
            <a:r>
              <a:rPr lang="en-US" sz="2000" dirty="0" smtClean="0"/>
              <a:t>Can try to decrease cryostat transvers size while improving optics flexibility at low energy.</a:t>
            </a:r>
          </a:p>
          <a:p>
            <a:pPr algn="just"/>
            <a:r>
              <a:rPr lang="en-US" sz="2000" dirty="0" smtClean="0"/>
              <a:t>There are also some new concepts to explore to improve anti-DID manufacture and integration.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29 May 2013</a:t>
            </a:r>
          </a:p>
          <a:p>
            <a:pPr>
              <a:defRPr/>
            </a:pPr>
            <a:r>
              <a:rPr lang="en-US" smtClean="0"/>
              <a:t>Hamburg, Germany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“QD0 R&amp;D Update,” Brett Parker, BNL-SMD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8BFA7A3-7ADF-4267-ABF3-2E50C8F5945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8" r="1223" b="3557"/>
          <a:stretch/>
        </p:blipFill>
        <p:spPr bwMode="auto">
          <a:xfrm>
            <a:off x="3142769" y="1075765"/>
            <a:ext cx="6016599" cy="224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1" b="2995"/>
          <a:stretch/>
        </p:blipFill>
        <p:spPr bwMode="auto">
          <a:xfrm>
            <a:off x="315047" y="3519286"/>
            <a:ext cx="2663290" cy="2512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2" t="10294" r="4622" b="6344"/>
          <a:stretch/>
        </p:blipFill>
        <p:spPr bwMode="auto">
          <a:xfrm>
            <a:off x="238205" y="1075765"/>
            <a:ext cx="2743200" cy="2373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79199" y="5878097"/>
            <a:ext cx="1354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/>
              <a:t>Projected</a:t>
            </a:r>
            <a:r>
              <a:rPr lang="en-US" sz="1400" dirty="0" smtClean="0"/>
              <a:t>-</a:t>
            </a:r>
            <a:r>
              <a:rPr lang="en-US" sz="1100" b="1" dirty="0" smtClean="0"/>
              <a:t>Z (mm)</a:t>
            </a:r>
            <a:endParaRPr lang="en-US" sz="11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230255" y="3319503"/>
            <a:ext cx="6527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Z (mm)</a:t>
            </a:r>
            <a:endParaRPr lang="en-US" sz="1100" b="1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-507934" y="4621736"/>
            <a:ext cx="1362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/>
              <a:t>Projected</a:t>
            </a:r>
            <a:r>
              <a:rPr lang="en-US" sz="1400" dirty="0" smtClean="0"/>
              <a:t>-</a:t>
            </a:r>
            <a:r>
              <a:rPr lang="en-US" sz="1100" b="1" dirty="0" smtClean="0"/>
              <a:t>Y (mm)</a:t>
            </a:r>
            <a:endParaRPr lang="en-US" sz="1100" b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990499" y="1956149"/>
            <a:ext cx="22365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/>
              <a:t>Normalized Shape Distribution</a:t>
            </a:r>
            <a:endParaRPr lang="en-US" sz="11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770908" y="3319503"/>
            <a:ext cx="6527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Z (mm)</a:t>
            </a:r>
            <a:endParaRPr lang="en-US" sz="1100" b="1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2176856" y="1956149"/>
            <a:ext cx="18549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/>
              <a:t>Angle on Tube (Degrees)</a:t>
            </a:r>
            <a:endParaRPr lang="en-US" sz="1100" b="1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00000">
            <a:off x="320943" y="4269558"/>
            <a:ext cx="2219635" cy="247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810263" y="836935"/>
            <a:ext cx="2117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err="1" smtClean="0"/>
              <a:t>SuperKEKB</a:t>
            </a:r>
            <a:r>
              <a:rPr lang="en-US" sz="1200" b="1" dirty="0" smtClean="0"/>
              <a:t> Cancel Coil</a:t>
            </a:r>
            <a:endParaRPr lang="en-US" sz="1200" b="1" dirty="0"/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2037805" y="1459758"/>
            <a:ext cx="32273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99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2037805" y="1744067"/>
            <a:ext cx="32273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2388864" y="1305869"/>
            <a:ext cx="4468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99"/>
                </a:solidFill>
              </a:rPr>
              <a:t>b</a:t>
            </a:r>
            <a:r>
              <a:rPr lang="en-US" sz="1600" b="1" baseline="-15000" dirty="0" smtClean="0">
                <a:solidFill>
                  <a:srgbClr val="000099"/>
                </a:solidFill>
              </a:rPr>
              <a:t>3</a:t>
            </a:r>
            <a:endParaRPr lang="en-US" sz="1600" b="1" baseline="-15000" dirty="0">
              <a:solidFill>
                <a:srgbClr val="000099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88864" y="1574810"/>
            <a:ext cx="4468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a</a:t>
            </a:r>
            <a:r>
              <a:rPr lang="en-US" sz="1600" b="1" baseline="-15000" dirty="0" smtClean="0">
                <a:solidFill>
                  <a:srgbClr val="FF0000"/>
                </a:solidFill>
              </a:rPr>
              <a:t>3</a:t>
            </a:r>
            <a:endParaRPr lang="en-US" sz="1600" b="1" baseline="-150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68937" y="836935"/>
            <a:ext cx="4945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SuperKEKB</a:t>
            </a:r>
            <a:r>
              <a:rPr lang="en-US" sz="1200" b="1" dirty="0"/>
              <a:t> Cancel </a:t>
            </a:r>
            <a:r>
              <a:rPr lang="en-US" sz="1200" b="1" dirty="0" smtClean="0"/>
              <a:t>Coil: Two Layer </a:t>
            </a:r>
            <a:r>
              <a:rPr lang="en-US" sz="1200" b="1" dirty="0" err="1"/>
              <a:t>Sextupole</a:t>
            </a:r>
            <a:r>
              <a:rPr lang="en-US" sz="1200" b="1" dirty="0"/>
              <a:t> W</a:t>
            </a:r>
            <a:r>
              <a:rPr lang="en-US" sz="1200" b="1" dirty="0" smtClean="0"/>
              <a:t>inding Pattern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75872" y="5226229"/>
            <a:ext cx="1989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000099"/>
                </a:solidFill>
              </a:rPr>
              <a:t>“Twisted Coil” </a:t>
            </a:r>
          </a:p>
          <a:p>
            <a:pPr algn="r"/>
            <a:r>
              <a:rPr lang="en-US" sz="1400" b="1" dirty="0" smtClean="0">
                <a:solidFill>
                  <a:srgbClr val="000099"/>
                </a:solidFill>
              </a:rPr>
              <a:t>generates a3 from b3</a:t>
            </a:r>
            <a:endParaRPr lang="en-US" sz="1400" b="1" dirty="0">
              <a:solidFill>
                <a:srgbClr val="000099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0986" y="3600523"/>
            <a:ext cx="1414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First Layer Wound</a:t>
            </a:r>
            <a:endParaRPr lang="en-US" sz="1400" b="1" dirty="0"/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1329338" y="3964961"/>
            <a:ext cx="161365" cy="15878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2022142" y="4775624"/>
            <a:ext cx="956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3D View</a:t>
            </a:r>
            <a:endParaRPr lang="en-US" sz="1400" b="1" dirty="0"/>
          </a:p>
        </p:txBody>
      </p:sp>
      <p:cxnSp>
        <p:nvCxnSpPr>
          <p:cNvPr id="24" name="Straight Arrow Connector 23"/>
          <p:cNvCxnSpPr/>
          <p:nvPr/>
        </p:nvCxnSpPr>
        <p:spPr bwMode="auto">
          <a:xfrm flipH="1" flipV="1">
            <a:off x="1759645" y="4929512"/>
            <a:ext cx="293233" cy="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01750203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7147</TotalTime>
  <Words>351</Words>
  <Application>Microsoft Office PowerPoint</Application>
  <PresentationFormat>On-screen Show (4:3)</PresentationFormat>
  <Paragraphs>54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 Presentation</vt:lpstr>
      <vt:lpstr>QD0 R&amp;D Update</vt:lpstr>
      <vt:lpstr>QD0 R&amp;D Update</vt:lpstr>
      <vt:lpstr>Service Cryostat Assembly</vt:lpstr>
      <vt:lpstr>QD0 Coil &amp; Alignment Sled Assembly</vt:lpstr>
      <vt:lpstr>Magnetic Stability Measurements</vt:lpstr>
      <vt:lpstr>Consider Some New MDI Possibilities</vt:lpstr>
    </vt:vector>
  </TitlesOfParts>
  <Company>Cornell LEPP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Brett Parker</dc:creator>
  <cp:lastModifiedBy>Brett Parker</cp:lastModifiedBy>
  <cp:revision>705</cp:revision>
  <dcterms:created xsi:type="dcterms:W3CDTF">2005-11-21T04:08:26Z</dcterms:created>
  <dcterms:modified xsi:type="dcterms:W3CDTF">2013-05-29T05:03:11Z</dcterms:modified>
</cp:coreProperties>
</file>