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3" r:id="rId3"/>
    <p:sldMasterId id="2147483684" r:id="rId4"/>
    <p:sldMasterId id="2147483708" r:id="rId5"/>
  </p:sldMasterIdLst>
  <p:notesMasterIdLst>
    <p:notesMasterId r:id="rId29"/>
  </p:notesMasterIdLst>
  <p:handoutMasterIdLst>
    <p:handoutMasterId r:id="rId30"/>
  </p:handoutMasterIdLst>
  <p:sldIdLst>
    <p:sldId id="734" r:id="rId6"/>
    <p:sldId id="636" r:id="rId7"/>
    <p:sldId id="644" r:id="rId8"/>
    <p:sldId id="737" r:id="rId9"/>
    <p:sldId id="738" r:id="rId10"/>
    <p:sldId id="745" r:id="rId11"/>
    <p:sldId id="746" r:id="rId12"/>
    <p:sldId id="747" r:id="rId13"/>
    <p:sldId id="748" r:id="rId14"/>
    <p:sldId id="749" r:id="rId15"/>
    <p:sldId id="750" r:id="rId16"/>
    <p:sldId id="647" r:id="rId17"/>
    <p:sldId id="760" r:id="rId18"/>
    <p:sldId id="761" r:id="rId19"/>
    <p:sldId id="722" r:id="rId20"/>
    <p:sldId id="755" r:id="rId21"/>
    <p:sldId id="751" r:id="rId22"/>
    <p:sldId id="758" r:id="rId23"/>
    <p:sldId id="759" r:id="rId24"/>
    <p:sldId id="735" r:id="rId25"/>
    <p:sldId id="584" r:id="rId26"/>
    <p:sldId id="726" r:id="rId27"/>
    <p:sldId id="756" r:id="rId28"/>
  </p:sldIdLst>
  <p:sldSz cx="9144000" cy="6858000" type="screen4x3"/>
  <p:notesSz cx="6858000" cy="9144000"/>
  <p:defaultTextStyle>
    <a:defPPr>
      <a:defRPr lang="en-US"/>
    </a:defPPr>
    <a:lvl1pPr marL="0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697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397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093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790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484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185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6880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3577" algn="l" defTabSz="45669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0" autoAdjust="0"/>
    <p:restoredTop sz="92857" autoAdjust="0"/>
  </p:normalViewPr>
  <p:slideViewPr>
    <p:cSldViewPr snapToGrid="0" snapToObjects="1">
      <p:cViewPr>
        <p:scale>
          <a:sx n="100" d="100"/>
          <a:sy n="100" d="100"/>
        </p:scale>
        <p:origin x="-142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image" Target="../media/image79.png"/><Relationship Id="rId2" Type="http://schemas.openxmlformats.org/officeDocument/2006/relationships/image" Target="../media/image8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20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21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19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image" Target="../media/image79.png"/><Relationship Id="rId2" Type="http://schemas.openxmlformats.org/officeDocument/2006/relationships/image" Target="../media/image8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5B0EC2FE-4863-4343-BF8A-1FC598406E1B}" type="presOf" srcId="{5EBDAE48-E33A-BF49-80B0-3795552E3EB3}" destId="{4FCFFD36-F990-8D4D-865E-42483C0B720F}" srcOrd="0" destOrd="0" presId="urn:microsoft.com/office/officeart/2005/8/layout/vList4#5"/>
    <dgm:cxn modelId="{8E4E678C-B8C6-6342-9B59-4338B314236D}" type="presOf" srcId="{74378FF7-AB83-C44B-BEAB-04975B374C97}" destId="{71F4EB13-F590-AB41-98DA-8360DB98D579}" srcOrd="1" destOrd="0" presId="urn:microsoft.com/office/officeart/2005/8/layout/vList4#5"/>
    <dgm:cxn modelId="{5EAA1D15-6732-D948-9E3D-DDE5034D1343}" type="presOf" srcId="{9E2E2105-977F-CB45-AB1A-49FC191E3BB4}" destId="{00771F87-8F81-B14D-930E-8D9FD793C1F2}" srcOrd="0" destOrd="0" presId="urn:microsoft.com/office/officeart/2005/8/layout/vList4#5"/>
    <dgm:cxn modelId="{DE0F57EA-9181-C84E-893D-F496FA8326DF}" type="presOf" srcId="{1E086AAD-8598-1042-BAA5-86C746AC2420}" destId="{A2D86523-2AF0-1C48-A0CC-DA9A6A91DBA3}" srcOrd="0" destOrd="0" presId="urn:microsoft.com/office/officeart/2005/8/layout/vList4#5"/>
    <dgm:cxn modelId="{92ED7B3B-41F8-884E-8E81-6EE2C8A809D5}" type="presOf" srcId="{74378FF7-AB83-C44B-BEAB-04975B374C97}" destId="{4D1F9B71-3108-654D-AFD4-DDD52913058E}" srcOrd="0" destOrd="0" presId="urn:microsoft.com/office/officeart/2005/8/layout/vList4#5"/>
    <dgm:cxn modelId="{0E0B19EA-E70C-FA46-8B98-F3ACFFA360FB}" type="presOf" srcId="{1E086AAD-8598-1042-BAA5-86C746AC2420}" destId="{B1E9F62D-05CB-7E4F-81AD-FA120000E538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36CBF81C-86B9-7947-A393-1416ABE70CDA}" type="presOf" srcId="{5EBDAE48-E33A-BF49-80B0-3795552E3EB3}" destId="{B6D834D4-21EE-0C42-B0A5-8445498CEAA3}" srcOrd="1" destOrd="0" presId="urn:microsoft.com/office/officeart/2005/8/layout/vList4#5"/>
    <dgm:cxn modelId="{539D39E5-DE63-C44E-B944-113E7A7755BC}" type="presParOf" srcId="{00771F87-8F81-B14D-930E-8D9FD793C1F2}" destId="{A0AAD7CB-EE32-5445-B004-A6F9CC2960BF}" srcOrd="0" destOrd="0" presId="urn:microsoft.com/office/officeart/2005/8/layout/vList4#5"/>
    <dgm:cxn modelId="{F7D77D15-5AEE-0447-90EB-688F54ACB03B}" type="presParOf" srcId="{A0AAD7CB-EE32-5445-B004-A6F9CC2960BF}" destId="{A2D86523-2AF0-1C48-A0CC-DA9A6A91DBA3}" srcOrd="0" destOrd="0" presId="urn:microsoft.com/office/officeart/2005/8/layout/vList4#5"/>
    <dgm:cxn modelId="{BC240F40-3267-034F-ACB6-81DE6B383548}" type="presParOf" srcId="{A0AAD7CB-EE32-5445-B004-A6F9CC2960BF}" destId="{66D6C40F-4E7A-744C-90B0-5757C1146A18}" srcOrd="1" destOrd="0" presId="urn:microsoft.com/office/officeart/2005/8/layout/vList4#5"/>
    <dgm:cxn modelId="{E5D595B4-C047-774A-89EA-56E58823C42E}" type="presParOf" srcId="{A0AAD7CB-EE32-5445-B004-A6F9CC2960BF}" destId="{B1E9F62D-05CB-7E4F-81AD-FA120000E538}" srcOrd="2" destOrd="0" presId="urn:microsoft.com/office/officeart/2005/8/layout/vList4#5"/>
    <dgm:cxn modelId="{89B13A4E-77C7-B24C-B1BB-D0C3CA148983}" type="presParOf" srcId="{00771F87-8F81-B14D-930E-8D9FD793C1F2}" destId="{7B7B198E-98FA-DB4B-89B3-A3849D39D928}" srcOrd="1" destOrd="0" presId="urn:microsoft.com/office/officeart/2005/8/layout/vList4#5"/>
    <dgm:cxn modelId="{BE734F35-375C-444F-AFC8-2E3F6A2E1E88}" type="presParOf" srcId="{00771F87-8F81-B14D-930E-8D9FD793C1F2}" destId="{D00AD7F9-2062-D24F-84AD-293561E84C9F}" srcOrd="2" destOrd="0" presId="urn:microsoft.com/office/officeart/2005/8/layout/vList4#5"/>
    <dgm:cxn modelId="{E853CDBA-CEDD-7A4C-9823-39A838ED9892}" type="presParOf" srcId="{D00AD7F9-2062-D24F-84AD-293561E84C9F}" destId="{4FCFFD36-F990-8D4D-865E-42483C0B720F}" srcOrd="0" destOrd="0" presId="urn:microsoft.com/office/officeart/2005/8/layout/vList4#5"/>
    <dgm:cxn modelId="{60065523-F597-DD4F-8192-E95443AE149C}" type="presParOf" srcId="{D00AD7F9-2062-D24F-84AD-293561E84C9F}" destId="{46DB63EA-232D-0246-9538-1772A3005692}" srcOrd="1" destOrd="0" presId="urn:microsoft.com/office/officeart/2005/8/layout/vList4#5"/>
    <dgm:cxn modelId="{58981927-D7AE-7E42-8462-B828BEBCBB8E}" type="presParOf" srcId="{D00AD7F9-2062-D24F-84AD-293561E84C9F}" destId="{B6D834D4-21EE-0C42-B0A5-8445498CEAA3}" srcOrd="2" destOrd="0" presId="urn:microsoft.com/office/officeart/2005/8/layout/vList4#5"/>
    <dgm:cxn modelId="{32CE2392-B7DE-A744-8A96-A3F67CD0F412}" type="presParOf" srcId="{00771F87-8F81-B14D-930E-8D9FD793C1F2}" destId="{51677F70-B488-A841-B0E2-D74E51CBD3D8}" srcOrd="3" destOrd="0" presId="urn:microsoft.com/office/officeart/2005/8/layout/vList4#5"/>
    <dgm:cxn modelId="{AF27D031-770E-904F-8D29-05AC997B564F}" type="presParOf" srcId="{00771F87-8F81-B14D-930E-8D9FD793C1F2}" destId="{EBFA4529-EC2A-0743-8ED4-B07522F974A5}" srcOrd="4" destOrd="0" presId="urn:microsoft.com/office/officeart/2005/8/layout/vList4#5"/>
    <dgm:cxn modelId="{3BC1C481-C686-2E43-A28B-D9EDB81FDC7B}" type="presParOf" srcId="{EBFA4529-EC2A-0743-8ED4-B07522F974A5}" destId="{4D1F9B71-3108-654D-AFD4-DDD52913058E}" srcOrd="0" destOrd="0" presId="urn:microsoft.com/office/officeart/2005/8/layout/vList4#5"/>
    <dgm:cxn modelId="{5726A211-D35D-124C-9DA9-FA962329E25B}" type="presParOf" srcId="{EBFA4529-EC2A-0743-8ED4-B07522F974A5}" destId="{F6452A1B-6DA8-3F40-8E77-EAD55F03D176}" srcOrd="1" destOrd="0" presId="urn:microsoft.com/office/officeart/2005/8/layout/vList4#5"/>
    <dgm:cxn modelId="{99D42005-D2AF-574F-AFE7-A8A0ADBE3F51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7A512B-EB84-A94B-9E9E-0F31A0E6400C}" type="doc">
      <dgm:prSet loTypeId="urn:microsoft.com/office/officeart/2005/8/layout/vList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239AA3-DDE1-9344-9E14-E4DD7DE2F2B3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rtl="0"/>
          <a:r>
            <a:rPr lang="en-US" sz="2000" dirty="0" smtClean="0"/>
            <a:t>An </a:t>
          </a:r>
          <a:r>
            <a:rPr lang="en-US" sz="2000" dirty="0" err="1" smtClean="0"/>
            <a:t>optimised</a:t>
          </a:r>
          <a:r>
            <a:rPr lang="en-US" sz="2000" dirty="0" smtClean="0"/>
            <a:t> machine:</a:t>
          </a:r>
          <a:r>
            <a:rPr lang="en-US" sz="1800" dirty="0" smtClean="0"/>
            <a:t> </a:t>
          </a:r>
          <a:endParaRPr lang="en-US" sz="1800" dirty="0"/>
        </a:p>
      </dgm:t>
    </dgm:pt>
    <dgm:pt modelId="{EBA09D27-3458-804F-A028-9893FA2E6F0A}" type="parTrans" cxnId="{A9B13711-66F4-554E-BF2C-D691E7C74A9C}">
      <dgm:prSet/>
      <dgm:spPr/>
      <dgm:t>
        <a:bodyPr/>
        <a:lstStyle/>
        <a:p>
          <a:endParaRPr lang="en-US"/>
        </a:p>
      </dgm:t>
    </dgm:pt>
    <dgm:pt modelId="{D86A5165-330D-9C41-9713-BCB1631CB22B}" type="sibTrans" cxnId="{A9B13711-66F4-554E-BF2C-D691E7C74A9C}">
      <dgm:prSet/>
      <dgm:spPr/>
      <dgm:t>
        <a:bodyPr/>
        <a:lstStyle/>
        <a:p>
          <a:endParaRPr lang="en-US"/>
        </a:p>
      </dgm:t>
    </dgm:pt>
    <dgm:pt modelId="{82CCA84E-C880-7A42-9F12-8F25548D3B4A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>
              <a:solidFill>
                <a:srgbClr val="0000FF"/>
              </a:solidFill>
            </a:rPr>
            <a:t>Higgs mass scale known and much improved cost and power models allow significant optimization </a:t>
          </a:r>
          <a:endParaRPr lang="en-US" sz="1200" dirty="0">
            <a:solidFill>
              <a:srgbClr val="0000FF"/>
            </a:solidFill>
          </a:endParaRPr>
        </a:p>
      </dgm:t>
    </dgm:pt>
    <dgm:pt modelId="{29AFC0DE-0F66-4341-A16B-5008DADA9634}" type="parTrans" cxnId="{0F303632-1926-2440-A372-E633A1C70FE5}">
      <dgm:prSet/>
      <dgm:spPr/>
      <dgm:t>
        <a:bodyPr/>
        <a:lstStyle/>
        <a:p>
          <a:endParaRPr lang="en-US"/>
        </a:p>
      </dgm:t>
    </dgm:pt>
    <dgm:pt modelId="{B53E1FA8-12F8-094A-AD27-D745A3B0F9C7}" type="sibTrans" cxnId="{0F303632-1926-2440-A372-E633A1C70FE5}">
      <dgm:prSet/>
      <dgm:spPr/>
      <dgm:t>
        <a:bodyPr/>
        <a:lstStyle/>
        <a:p>
          <a:endParaRPr lang="en-US"/>
        </a:p>
      </dgm:t>
    </dgm:pt>
    <dgm:pt modelId="{BDC12AD8-AABA-D943-8871-68563B7E3B33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Re-</a:t>
          </a:r>
          <a:r>
            <a:rPr lang="en-US" sz="1200" dirty="0" err="1" smtClean="0"/>
            <a:t>baselining</a:t>
          </a:r>
          <a:r>
            <a:rPr lang="en-US" sz="1200" dirty="0" smtClean="0"/>
            <a:t> studies ongoing (~375 </a:t>
          </a:r>
          <a:r>
            <a:rPr lang="en-US" sz="1200" dirty="0" err="1" smtClean="0"/>
            <a:t>GeV</a:t>
          </a:r>
          <a:r>
            <a:rPr lang="en-US" sz="1200" dirty="0" smtClean="0"/>
            <a:t>, ~1.5 </a:t>
          </a:r>
          <a:r>
            <a:rPr lang="en-US" sz="1200" dirty="0" err="1" smtClean="0"/>
            <a:t>TeV</a:t>
          </a:r>
          <a:r>
            <a:rPr lang="en-US" sz="1200" dirty="0" smtClean="0"/>
            <a:t>, 3 </a:t>
          </a:r>
          <a:r>
            <a:rPr lang="en-US" sz="1200" dirty="0" err="1" smtClean="0"/>
            <a:t>TeV</a:t>
          </a:r>
          <a:r>
            <a:rPr lang="en-US" sz="1200" dirty="0" smtClean="0"/>
            <a:t>) – including more work on a klystron based initial phase </a:t>
          </a:r>
          <a:endParaRPr lang="en-US" sz="1200" dirty="0"/>
        </a:p>
      </dgm:t>
    </dgm:pt>
    <dgm:pt modelId="{5E34FA9F-BAE4-C542-A476-2D2607F36E0F}" type="parTrans" cxnId="{EE3733C3-63A4-4442-9A96-743E6F0F5B08}">
      <dgm:prSet/>
      <dgm:spPr/>
      <dgm:t>
        <a:bodyPr/>
        <a:lstStyle/>
        <a:p>
          <a:endParaRPr lang="en-US"/>
        </a:p>
      </dgm:t>
    </dgm:pt>
    <dgm:pt modelId="{3BE7A105-6AA7-F341-BDAE-95EA7F8065C6}" type="sibTrans" cxnId="{EE3733C3-63A4-4442-9A96-743E6F0F5B08}">
      <dgm:prSet/>
      <dgm:spPr/>
      <dgm:t>
        <a:bodyPr/>
        <a:lstStyle/>
        <a:p>
          <a:endParaRPr lang="en-US"/>
        </a:p>
      </dgm:t>
    </dgm:pt>
    <dgm:pt modelId="{DD9C20E7-AFD7-A045-9E24-41636054C0AD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Overall design and system </a:t>
          </a:r>
          <a:r>
            <a:rPr lang="en-US" sz="1200" dirty="0" err="1" smtClean="0"/>
            <a:t>optimisation</a:t>
          </a:r>
          <a:r>
            <a:rPr lang="en-US" sz="1200" dirty="0" smtClean="0"/>
            <a:t>, technical parameters for all systems</a:t>
          </a:r>
          <a:endParaRPr lang="en-US" sz="1200" dirty="0"/>
        </a:p>
      </dgm:t>
    </dgm:pt>
    <dgm:pt modelId="{0E3E75D7-5E0E-024C-8CFC-764DBF18449A}" type="parTrans" cxnId="{8D3F87A0-7AEC-DC4A-B124-FFA7EE9B0645}">
      <dgm:prSet/>
      <dgm:spPr/>
      <dgm:t>
        <a:bodyPr/>
        <a:lstStyle/>
        <a:p>
          <a:endParaRPr lang="en-US"/>
        </a:p>
      </dgm:t>
    </dgm:pt>
    <dgm:pt modelId="{BFABFC64-3CDA-E64B-97BA-4254854DF5A7}" type="sibTrans" cxnId="{8D3F87A0-7AEC-DC4A-B124-FFA7EE9B0645}">
      <dgm:prSet/>
      <dgm:spPr/>
      <dgm:t>
        <a:bodyPr/>
        <a:lstStyle/>
        <a:p>
          <a:endParaRPr lang="en-US"/>
        </a:p>
      </dgm:t>
    </dgm:pt>
    <dgm:pt modelId="{851A1292-0381-2245-A04A-9FC575876C5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Cost, power/energy </a:t>
          </a:r>
          <a:r>
            <a:rPr lang="en-US" sz="1200" dirty="0" err="1" smtClean="0"/>
            <a:t>optimisation</a:t>
          </a:r>
          <a:r>
            <a:rPr lang="en-US" sz="1200" dirty="0" smtClean="0"/>
            <a:t>, scheduling, site including specific developments/studies </a:t>
          </a:r>
          <a:endParaRPr lang="en-US" sz="1200" dirty="0"/>
        </a:p>
      </dgm:t>
    </dgm:pt>
    <dgm:pt modelId="{D8AE7553-A4DE-EC4F-9FD5-9811AFA37F9B}" type="parTrans" cxnId="{6E8FE58D-C87F-E941-A575-3E811E219E3B}">
      <dgm:prSet/>
      <dgm:spPr/>
      <dgm:t>
        <a:bodyPr/>
        <a:lstStyle/>
        <a:p>
          <a:endParaRPr lang="en-US"/>
        </a:p>
      </dgm:t>
    </dgm:pt>
    <dgm:pt modelId="{BE8120AF-FA2F-684C-9159-B5EE056CF33F}" type="sibTrans" cxnId="{6E8FE58D-C87F-E941-A575-3E811E219E3B}">
      <dgm:prSet/>
      <dgm:spPr/>
      <dgm:t>
        <a:bodyPr/>
        <a:lstStyle/>
        <a:p>
          <a:endParaRPr lang="en-US"/>
        </a:p>
      </dgm:t>
    </dgm:pt>
    <dgm:pt modelId="{84F8ED06-CEE5-4843-931A-5875DCAC4CFF}" type="pres">
      <dgm:prSet presAssocID="{167A512B-EB84-A94B-9E9E-0F31A0E6400C}" presName="linear" presStyleCnt="0">
        <dgm:presLayoutVars>
          <dgm:animLvl val="lvl"/>
          <dgm:resizeHandles val="exact"/>
        </dgm:presLayoutVars>
      </dgm:prSet>
      <dgm:spPr/>
    </dgm:pt>
    <dgm:pt modelId="{D6276146-41F5-D749-9FA0-57E1D9745EC1}" type="pres">
      <dgm:prSet presAssocID="{5D239AA3-DDE1-9344-9E14-E4DD7DE2F2B3}" presName="parentText" presStyleLbl="node1" presStyleIdx="0" presStyleCnt="1" custScaleY="387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28CBF-F500-524E-8394-215B420DCAA3}" type="pres">
      <dgm:prSet presAssocID="{5D239AA3-DDE1-9344-9E14-E4DD7DE2F2B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73EF8D-E25D-5743-A6DF-BCE4C1A5CFC8}" type="presOf" srcId="{82CCA84E-C880-7A42-9F12-8F25548D3B4A}" destId="{8E428CBF-F500-524E-8394-215B420DCAA3}" srcOrd="0" destOrd="0" presId="urn:microsoft.com/office/officeart/2005/8/layout/vList2"/>
    <dgm:cxn modelId="{159E0318-DD91-5340-B1A2-2D9655A8B71F}" type="presOf" srcId="{DD9C20E7-AFD7-A045-9E24-41636054C0AD}" destId="{8E428CBF-F500-524E-8394-215B420DCAA3}" srcOrd="0" destOrd="2" presId="urn:microsoft.com/office/officeart/2005/8/layout/vList2"/>
    <dgm:cxn modelId="{8D3F87A0-7AEC-DC4A-B124-FFA7EE9B0645}" srcId="{5D239AA3-DDE1-9344-9E14-E4DD7DE2F2B3}" destId="{DD9C20E7-AFD7-A045-9E24-41636054C0AD}" srcOrd="2" destOrd="0" parTransId="{0E3E75D7-5E0E-024C-8CFC-764DBF18449A}" sibTransId="{BFABFC64-3CDA-E64B-97BA-4254854DF5A7}"/>
    <dgm:cxn modelId="{A9B13711-66F4-554E-BF2C-D691E7C74A9C}" srcId="{167A512B-EB84-A94B-9E9E-0F31A0E6400C}" destId="{5D239AA3-DDE1-9344-9E14-E4DD7DE2F2B3}" srcOrd="0" destOrd="0" parTransId="{EBA09D27-3458-804F-A028-9893FA2E6F0A}" sibTransId="{D86A5165-330D-9C41-9713-BCB1631CB22B}"/>
    <dgm:cxn modelId="{DCD839F7-492E-6F4E-9E17-25977CE5CB40}" type="presOf" srcId="{167A512B-EB84-A94B-9E9E-0F31A0E6400C}" destId="{84F8ED06-CEE5-4843-931A-5875DCAC4CFF}" srcOrd="0" destOrd="0" presId="urn:microsoft.com/office/officeart/2005/8/layout/vList2"/>
    <dgm:cxn modelId="{EE3733C3-63A4-4442-9A96-743E6F0F5B08}" srcId="{5D239AA3-DDE1-9344-9E14-E4DD7DE2F2B3}" destId="{BDC12AD8-AABA-D943-8871-68563B7E3B33}" srcOrd="1" destOrd="0" parTransId="{5E34FA9F-BAE4-C542-A476-2D2607F36E0F}" sibTransId="{3BE7A105-6AA7-F341-BDAE-95EA7F8065C6}"/>
    <dgm:cxn modelId="{6573EAA9-C252-764D-B49E-9CC26535FFBB}" type="presOf" srcId="{BDC12AD8-AABA-D943-8871-68563B7E3B33}" destId="{8E428CBF-F500-524E-8394-215B420DCAA3}" srcOrd="0" destOrd="1" presId="urn:microsoft.com/office/officeart/2005/8/layout/vList2"/>
    <dgm:cxn modelId="{0F303632-1926-2440-A372-E633A1C70FE5}" srcId="{5D239AA3-DDE1-9344-9E14-E4DD7DE2F2B3}" destId="{82CCA84E-C880-7A42-9F12-8F25548D3B4A}" srcOrd="0" destOrd="0" parTransId="{29AFC0DE-0F66-4341-A16B-5008DADA9634}" sibTransId="{B53E1FA8-12F8-094A-AD27-D745A3B0F9C7}"/>
    <dgm:cxn modelId="{54AEBBCB-6BFC-BC4A-8FA8-F5903D140D12}" type="presOf" srcId="{5D239AA3-DDE1-9344-9E14-E4DD7DE2F2B3}" destId="{D6276146-41F5-D749-9FA0-57E1D9745EC1}" srcOrd="0" destOrd="0" presId="urn:microsoft.com/office/officeart/2005/8/layout/vList2"/>
    <dgm:cxn modelId="{6E8FE58D-C87F-E941-A575-3E811E219E3B}" srcId="{5D239AA3-DDE1-9344-9E14-E4DD7DE2F2B3}" destId="{851A1292-0381-2245-A04A-9FC575876C59}" srcOrd="3" destOrd="0" parTransId="{D8AE7553-A4DE-EC4F-9FD5-9811AFA37F9B}" sibTransId="{BE8120AF-FA2F-684C-9159-B5EE056CF33F}"/>
    <dgm:cxn modelId="{19CCEDA6-C40F-AD44-9A35-DDCE7898D11C}" type="presOf" srcId="{851A1292-0381-2245-A04A-9FC575876C59}" destId="{8E428CBF-F500-524E-8394-215B420DCAA3}" srcOrd="0" destOrd="3" presId="urn:microsoft.com/office/officeart/2005/8/layout/vList2"/>
    <dgm:cxn modelId="{18EBF827-B46F-F84B-B6F6-FE8382A0AFF1}" type="presParOf" srcId="{84F8ED06-CEE5-4843-931A-5875DCAC4CFF}" destId="{D6276146-41F5-D749-9FA0-57E1D9745EC1}" srcOrd="0" destOrd="0" presId="urn:microsoft.com/office/officeart/2005/8/layout/vList2"/>
    <dgm:cxn modelId="{FD034DDB-AE4C-7E44-8160-B496BDED3126}" type="presParOf" srcId="{84F8ED06-CEE5-4843-931A-5875DCAC4CFF}" destId="{8E428CBF-F500-524E-8394-215B420DCAA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7A512B-EB84-A94B-9E9E-0F31A0E6400C}" type="doc">
      <dgm:prSet loTypeId="urn:microsoft.com/office/officeart/2005/8/layout/vList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0AB893-2843-4C49-B2F9-4D2FB6FC9E9F}">
      <dgm:prSet custT="1"/>
      <dgm:spPr>
        <a:solidFill>
          <a:srgbClr val="F2F2F2"/>
        </a:solidFill>
        <a:ln>
          <a:noFill/>
        </a:ln>
      </dgm:spPr>
      <dgm:t>
        <a:bodyPr/>
        <a:lstStyle/>
        <a:p>
          <a:pPr rtl="0"/>
          <a:r>
            <a:rPr lang="en-US" sz="2000" dirty="0" smtClean="0"/>
            <a:t>Energy reach: </a:t>
          </a:r>
          <a:endParaRPr lang="en-US" sz="2000" dirty="0"/>
        </a:p>
      </dgm:t>
    </dgm:pt>
    <dgm:pt modelId="{1F86E396-B628-1142-B220-0C605EA6B538}" type="parTrans" cxnId="{3EB53131-E34A-0A49-BE53-D576C996824D}">
      <dgm:prSet/>
      <dgm:spPr/>
      <dgm:t>
        <a:bodyPr/>
        <a:lstStyle/>
        <a:p>
          <a:endParaRPr lang="en-US"/>
        </a:p>
      </dgm:t>
    </dgm:pt>
    <dgm:pt modelId="{9AE33597-186C-9F41-AE4C-C3A2D6E0C8EC}" type="sibTrans" cxnId="{3EB53131-E34A-0A49-BE53-D576C996824D}">
      <dgm:prSet/>
      <dgm:spPr/>
      <dgm:t>
        <a:bodyPr/>
        <a:lstStyle/>
        <a:p>
          <a:endParaRPr lang="en-US"/>
        </a:p>
      </dgm:t>
    </dgm:pt>
    <dgm:pt modelId="{5FC5CFE2-51C0-0D45-84DA-F336F46FA4C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Increase test-capacity (several sites)     </a:t>
          </a:r>
          <a:endParaRPr lang="en-US" sz="1200" dirty="0"/>
        </a:p>
      </dgm:t>
    </dgm:pt>
    <dgm:pt modelId="{FA23BC2B-51C1-1946-B86E-CAB4FA4ED9DF}" type="parTrans" cxnId="{B32B9DFB-A735-5749-85B7-2F4CA1328B8A}">
      <dgm:prSet/>
      <dgm:spPr/>
      <dgm:t>
        <a:bodyPr/>
        <a:lstStyle/>
        <a:p>
          <a:endParaRPr lang="en-US"/>
        </a:p>
      </dgm:t>
    </dgm:pt>
    <dgm:pt modelId="{1D63F77D-8218-BB4A-ADE4-05DB36EE5554}" type="sibTrans" cxnId="{B32B9DFB-A735-5749-85B7-2F4CA1328B8A}">
      <dgm:prSet/>
      <dgm:spPr/>
      <dgm:t>
        <a:bodyPr/>
        <a:lstStyle/>
        <a:p>
          <a:endParaRPr lang="en-US"/>
        </a:p>
      </dgm:t>
    </dgm:pt>
    <dgm:pt modelId="{5439602F-DA74-6B42-A6C2-AE3D1B2697F8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Detailed studies and </a:t>
          </a:r>
          <a:r>
            <a:rPr lang="en-US" sz="1200" dirty="0" err="1" smtClean="0"/>
            <a:t>optimisation</a:t>
          </a:r>
          <a:r>
            <a:rPr lang="en-US" sz="1200" dirty="0" smtClean="0"/>
            <a:t> of all the critical RF elements (main structures the most central) as well as further </a:t>
          </a:r>
          <a:r>
            <a:rPr lang="en-US" sz="1200" dirty="0" err="1" smtClean="0"/>
            <a:t>industrialisation</a:t>
          </a:r>
          <a:r>
            <a:rPr lang="en-US" sz="1200" dirty="0" smtClean="0"/>
            <a:t>  </a:t>
          </a:r>
          <a:endParaRPr lang="en-US" sz="1200" dirty="0"/>
        </a:p>
      </dgm:t>
    </dgm:pt>
    <dgm:pt modelId="{D1BC67E5-F028-184F-869C-E25C34E99360}" type="parTrans" cxnId="{CCBECF0C-6E64-034E-83A0-FEA5493BF11B}">
      <dgm:prSet/>
      <dgm:spPr/>
      <dgm:t>
        <a:bodyPr/>
        <a:lstStyle/>
        <a:p>
          <a:endParaRPr lang="en-US"/>
        </a:p>
      </dgm:t>
    </dgm:pt>
    <dgm:pt modelId="{C09C8C53-A755-E24A-B7EB-D69AA6092894}" type="sibTrans" cxnId="{CCBECF0C-6E64-034E-83A0-FEA5493BF11B}">
      <dgm:prSet/>
      <dgm:spPr/>
      <dgm:t>
        <a:bodyPr/>
        <a:lstStyle/>
        <a:p>
          <a:endParaRPr lang="en-US"/>
        </a:p>
      </dgm:t>
    </dgm:pt>
    <dgm:pt modelId="{92772BCF-7180-394A-AEFD-54FA5CFA031D}">
      <dgm:prSet custT="1"/>
      <dgm:spPr>
        <a:solidFill>
          <a:srgbClr val="F2F2F2"/>
        </a:solidFill>
      </dgm:spPr>
      <dgm:t>
        <a:bodyPr/>
        <a:lstStyle/>
        <a:p>
          <a:pPr rtl="0"/>
          <a:r>
            <a:rPr lang="en-US" sz="2000" dirty="0" smtClean="0"/>
            <a:t>Luminosity performance: </a:t>
          </a:r>
          <a:endParaRPr lang="en-US" sz="2000" dirty="0"/>
        </a:p>
      </dgm:t>
    </dgm:pt>
    <dgm:pt modelId="{ABE5FE35-8B02-BC42-98D0-9608218C1B10}" type="parTrans" cxnId="{7DF3686A-E4BD-5D42-A0B7-68DB832BB164}">
      <dgm:prSet/>
      <dgm:spPr/>
      <dgm:t>
        <a:bodyPr/>
        <a:lstStyle/>
        <a:p>
          <a:endParaRPr lang="en-US"/>
        </a:p>
      </dgm:t>
    </dgm:pt>
    <dgm:pt modelId="{76111D3F-C60C-BD44-91FF-65D62894AFA6}" type="sibTrans" cxnId="{7DF3686A-E4BD-5D42-A0B7-68DB832BB164}">
      <dgm:prSet/>
      <dgm:spPr/>
      <dgm:t>
        <a:bodyPr/>
        <a:lstStyle/>
        <a:p>
          <a:endParaRPr lang="en-US"/>
        </a:p>
      </dgm:t>
    </dgm:pt>
    <dgm:pt modelId="{7811CEB6-6647-784F-8697-7AC4F054E11C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r>
            <a:rPr lang="en-US" sz="1200" dirty="0" smtClean="0"/>
            <a:t>Final focus </a:t>
          </a:r>
          <a:r>
            <a:rPr lang="en-US" sz="1200" dirty="0" err="1" smtClean="0"/>
            <a:t>optimisation</a:t>
          </a:r>
          <a:r>
            <a:rPr lang="en-US" sz="1200" dirty="0" smtClean="0"/>
            <a:t> and studies </a:t>
          </a:r>
          <a:endParaRPr lang="en-US" sz="1200" dirty="0"/>
        </a:p>
      </dgm:t>
    </dgm:pt>
    <dgm:pt modelId="{BD9A17DA-D42C-8D46-91D1-54083E8574AB}" type="parTrans" cxnId="{F669ECAC-95CC-5B4C-B0FD-BAEB7501919E}">
      <dgm:prSet/>
      <dgm:spPr/>
      <dgm:t>
        <a:bodyPr/>
        <a:lstStyle/>
        <a:p>
          <a:endParaRPr lang="en-US"/>
        </a:p>
      </dgm:t>
    </dgm:pt>
    <dgm:pt modelId="{0685975B-A858-E84C-BB5E-93C193A49D89}" type="sibTrans" cxnId="{F669ECAC-95CC-5B4C-B0FD-BAEB7501919E}">
      <dgm:prSet/>
      <dgm:spPr/>
      <dgm:t>
        <a:bodyPr/>
        <a:lstStyle/>
        <a:p>
          <a:endParaRPr lang="en-US"/>
        </a:p>
      </dgm:t>
    </dgm:pt>
    <dgm:pt modelId="{FD453F13-5AEE-DD45-9BFE-C3E0F4BC3216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r>
            <a:rPr lang="en-US" sz="1200" dirty="0" smtClean="0"/>
            <a:t>Overall performance, reliability, robustness and risk studies  </a:t>
          </a:r>
          <a:endParaRPr lang="en-US" sz="1200" dirty="0"/>
        </a:p>
      </dgm:t>
    </dgm:pt>
    <dgm:pt modelId="{0FC817C4-7DDE-0E41-8497-C5123DC875A3}" type="parTrans" cxnId="{37F84662-796C-DE44-8488-B9F7FF92D21C}">
      <dgm:prSet/>
      <dgm:spPr/>
      <dgm:t>
        <a:bodyPr/>
        <a:lstStyle/>
        <a:p>
          <a:endParaRPr lang="en-US"/>
        </a:p>
      </dgm:t>
    </dgm:pt>
    <dgm:pt modelId="{55B5AB67-D5F3-4842-8B48-DA692EA7C287}" type="sibTrans" cxnId="{37F84662-796C-DE44-8488-B9F7FF92D21C}">
      <dgm:prSet/>
      <dgm:spPr/>
      <dgm:t>
        <a:bodyPr/>
        <a:lstStyle/>
        <a:p>
          <a:endParaRPr lang="en-US"/>
        </a:p>
      </dgm:t>
    </dgm:pt>
    <dgm:pt modelId="{3A57D49B-9863-BD4B-A397-1BBA92875877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>
              <a:solidFill>
                <a:srgbClr val="0000FF"/>
              </a:solidFill>
            </a:rPr>
            <a:t>Linked to X-band technology development and </a:t>
          </a:r>
          <a:r>
            <a:rPr lang="en-US" sz="1200" dirty="0" err="1" smtClean="0">
              <a:solidFill>
                <a:srgbClr val="0000FF"/>
              </a:solidFill>
            </a:rPr>
            <a:t>industrialisation</a:t>
          </a:r>
          <a:endParaRPr lang="en-US" sz="1200" dirty="0">
            <a:solidFill>
              <a:srgbClr val="0000FF"/>
            </a:solidFill>
          </a:endParaRPr>
        </a:p>
      </dgm:t>
    </dgm:pt>
    <dgm:pt modelId="{ED9E8C4D-27E0-D749-8931-F1C963A133F2}" type="parTrans" cxnId="{0E6FB930-24F6-0545-84CC-C0E9419BF38A}">
      <dgm:prSet/>
      <dgm:spPr/>
      <dgm:t>
        <a:bodyPr/>
        <a:lstStyle/>
        <a:p>
          <a:endParaRPr lang="en-US"/>
        </a:p>
      </dgm:t>
    </dgm:pt>
    <dgm:pt modelId="{58BA7BCA-4AE7-074D-9849-65E2D5A70147}" type="sibTrans" cxnId="{0E6FB930-24F6-0545-84CC-C0E9419BF38A}">
      <dgm:prSet/>
      <dgm:spPr/>
      <dgm:t>
        <a:bodyPr/>
        <a:lstStyle/>
        <a:p>
          <a:endParaRPr lang="en-US"/>
        </a:p>
      </dgm:t>
    </dgm:pt>
    <dgm:pt modelId="{F6EF289C-6310-4E4E-9F53-EC247E5FDF5F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r>
            <a:rPr lang="en-US" sz="1200" dirty="0" smtClean="0">
              <a:solidFill>
                <a:srgbClr val="0000FF"/>
              </a:solidFill>
            </a:rPr>
            <a:t>Overall performance simulation and </a:t>
          </a:r>
          <a:r>
            <a:rPr lang="en-US" sz="1200" dirty="0" err="1" smtClean="0">
              <a:solidFill>
                <a:srgbClr val="0000FF"/>
              </a:solidFill>
            </a:rPr>
            <a:t>optimisation</a:t>
          </a:r>
          <a:r>
            <a:rPr lang="en-US" sz="1200" dirty="0" smtClean="0">
              <a:solidFill>
                <a:srgbClr val="0000FF"/>
              </a:solidFill>
            </a:rPr>
            <a:t> of each system – in some case linked to experimental benchmarking and/or tests (some examples below)</a:t>
          </a:r>
          <a:endParaRPr lang="en-US" sz="1200" dirty="0">
            <a:solidFill>
              <a:srgbClr val="0000FF"/>
            </a:solidFill>
          </a:endParaRPr>
        </a:p>
      </dgm:t>
    </dgm:pt>
    <dgm:pt modelId="{7FB490AC-ACB7-E549-81A5-09C5FFFDB9B8}" type="parTrans" cxnId="{23C3F73B-4720-BB45-92DB-09B46D1D88CC}">
      <dgm:prSet/>
      <dgm:spPr/>
      <dgm:t>
        <a:bodyPr/>
        <a:lstStyle/>
        <a:p>
          <a:endParaRPr lang="en-US"/>
        </a:p>
      </dgm:t>
    </dgm:pt>
    <dgm:pt modelId="{2A93B48B-476F-0942-A584-B17B3DF5F6D6}" type="sibTrans" cxnId="{23C3F73B-4720-BB45-92DB-09B46D1D88CC}">
      <dgm:prSet/>
      <dgm:spPr/>
      <dgm:t>
        <a:bodyPr/>
        <a:lstStyle/>
        <a:p>
          <a:endParaRPr lang="en-US"/>
        </a:p>
      </dgm:t>
    </dgm:pt>
    <dgm:pt modelId="{40B9B382-5A15-A847-B8EF-0DBE940A6A03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r>
            <a:rPr lang="en-US" sz="1200" dirty="0" smtClean="0"/>
            <a:t>Damping ring designs including experimental development and studies</a:t>
          </a:r>
          <a:endParaRPr lang="en-US" sz="1200" dirty="0"/>
        </a:p>
      </dgm:t>
    </dgm:pt>
    <dgm:pt modelId="{09BF4CEA-B306-454F-8412-70E8992B259C}" type="parTrans" cxnId="{B4DEEA85-CC4E-844E-9C5F-CDAF10E863C4}">
      <dgm:prSet/>
      <dgm:spPr/>
      <dgm:t>
        <a:bodyPr/>
        <a:lstStyle/>
        <a:p>
          <a:endParaRPr lang="en-US"/>
        </a:p>
      </dgm:t>
    </dgm:pt>
    <dgm:pt modelId="{08EAD7B0-513E-9141-A697-B5D25BACDB45}" type="sibTrans" cxnId="{B4DEEA85-CC4E-844E-9C5F-CDAF10E863C4}">
      <dgm:prSet/>
      <dgm:spPr/>
      <dgm:t>
        <a:bodyPr/>
        <a:lstStyle/>
        <a:p>
          <a:endParaRPr lang="en-US"/>
        </a:p>
      </dgm:t>
    </dgm:pt>
    <dgm:pt modelId="{D13080F7-603B-9548-A49D-7F7BF7827E8E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r>
            <a:rPr lang="en-US" sz="1200" dirty="0" smtClean="0"/>
            <a:t>Main </a:t>
          </a:r>
          <a:r>
            <a:rPr lang="en-US" sz="1200" dirty="0" err="1" smtClean="0"/>
            <a:t>linac</a:t>
          </a:r>
          <a:r>
            <a:rPr lang="en-US" sz="1200" dirty="0" smtClean="0"/>
            <a:t> alignment and stability, </a:t>
          </a:r>
          <a:r>
            <a:rPr lang="en-US" sz="1200" dirty="0" err="1" smtClean="0"/>
            <a:t>wakefield</a:t>
          </a:r>
          <a:r>
            <a:rPr lang="en-US" sz="1200" dirty="0" smtClean="0"/>
            <a:t> studies, BBA alignment </a:t>
          </a:r>
          <a:endParaRPr lang="en-US" sz="1200" dirty="0"/>
        </a:p>
      </dgm:t>
    </dgm:pt>
    <dgm:pt modelId="{26A5DDB6-B347-704B-ABC0-C2D9B88EF029}" type="parTrans" cxnId="{60E35BA9-9CCB-7646-8169-3DCC1AAEF648}">
      <dgm:prSet/>
      <dgm:spPr/>
      <dgm:t>
        <a:bodyPr/>
        <a:lstStyle/>
        <a:p>
          <a:endParaRPr lang="en-US"/>
        </a:p>
      </dgm:t>
    </dgm:pt>
    <dgm:pt modelId="{C8B3C4FD-F8B0-F940-A6D9-4954B4E6CFAE}" type="sibTrans" cxnId="{60E35BA9-9CCB-7646-8169-3DCC1AAEF648}">
      <dgm:prSet/>
      <dgm:spPr/>
      <dgm:t>
        <a:bodyPr/>
        <a:lstStyle/>
        <a:p>
          <a:endParaRPr lang="en-US"/>
        </a:p>
      </dgm:t>
    </dgm:pt>
    <dgm:pt modelId="{8166E98D-6445-4C47-A453-C0DEB5BCE60C}">
      <dgm:prSet custT="1"/>
      <dgm:spPr>
        <a:ln>
          <a:solidFill>
            <a:srgbClr val="000000"/>
          </a:solidFill>
        </a:ln>
      </dgm:spPr>
      <dgm:t>
        <a:bodyPr/>
        <a:lstStyle/>
        <a:p>
          <a:pPr rtl="0"/>
          <a:endParaRPr lang="en-US" sz="1200" dirty="0"/>
        </a:p>
      </dgm:t>
    </dgm:pt>
    <dgm:pt modelId="{91D78EDF-CF68-DF4C-BFA4-06C066815AE4}" type="parTrans" cxnId="{0234966D-1C6D-CF41-B105-3D44861E6769}">
      <dgm:prSet/>
      <dgm:spPr/>
      <dgm:t>
        <a:bodyPr/>
        <a:lstStyle/>
        <a:p>
          <a:endParaRPr lang="en-US"/>
        </a:p>
      </dgm:t>
    </dgm:pt>
    <dgm:pt modelId="{FC4FEB23-A215-D147-96BB-46948492C54C}" type="sibTrans" cxnId="{0234966D-1C6D-CF41-B105-3D44861E6769}">
      <dgm:prSet/>
      <dgm:spPr/>
      <dgm:t>
        <a:bodyPr/>
        <a:lstStyle/>
        <a:p>
          <a:endParaRPr lang="en-US"/>
        </a:p>
      </dgm:t>
    </dgm:pt>
    <dgm:pt modelId="{FDFD0F34-4DC8-454A-B264-724550C7EA41}" type="pres">
      <dgm:prSet presAssocID="{167A512B-EB84-A94B-9E9E-0F31A0E6400C}" presName="linear" presStyleCnt="0">
        <dgm:presLayoutVars>
          <dgm:animLvl val="lvl"/>
          <dgm:resizeHandles val="exact"/>
        </dgm:presLayoutVars>
      </dgm:prSet>
      <dgm:spPr/>
    </dgm:pt>
    <dgm:pt modelId="{817A175A-BBDD-A041-B3AD-CDC8226E4357}" type="pres">
      <dgm:prSet presAssocID="{970AB893-2843-4C49-B2F9-4D2FB6FC9E9F}" presName="parentText" presStyleLbl="node1" presStyleIdx="0" presStyleCnt="2" custScaleY="39599">
        <dgm:presLayoutVars>
          <dgm:chMax val="0"/>
          <dgm:bulletEnabled val="1"/>
        </dgm:presLayoutVars>
      </dgm:prSet>
      <dgm:spPr/>
    </dgm:pt>
    <dgm:pt modelId="{0A4FBC7A-0E0D-6245-BC1E-F591B0804842}" type="pres">
      <dgm:prSet presAssocID="{970AB893-2843-4C49-B2F9-4D2FB6FC9E9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41B56C-8308-5646-AE4A-9150061A3D8E}" type="pres">
      <dgm:prSet presAssocID="{92772BCF-7180-394A-AEFD-54FA5CFA031D}" presName="parentText" presStyleLbl="node1" presStyleIdx="1" presStyleCnt="2" custScaleY="40861">
        <dgm:presLayoutVars>
          <dgm:chMax val="0"/>
          <dgm:bulletEnabled val="1"/>
        </dgm:presLayoutVars>
      </dgm:prSet>
      <dgm:spPr/>
    </dgm:pt>
    <dgm:pt modelId="{2EF8E280-BF2C-0F4F-B40F-5691A4630EF9}" type="pres">
      <dgm:prSet presAssocID="{92772BCF-7180-394A-AEFD-54FA5CFA031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A85DCC-BC00-784B-8238-DB0D0534B3AD}" type="presOf" srcId="{5FC5CFE2-51C0-0D45-84DA-F336F46FA4C9}" destId="{0A4FBC7A-0E0D-6245-BC1E-F591B0804842}" srcOrd="0" destOrd="1" presId="urn:microsoft.com/office/officeart/2005/8/layout/vList2"/>
    <dgm:cxn modelId="{60E35BA9-9CCB-7646-8169-3DCC1AAEF648}" srcId="{92772BCF-7180-394A-AEFD-54FA5CFA031D}" destId="{D13080F7-603B-9548-A49D-7F7BF7827E8E}" srcOrd="2" destOrd="0" parTransId="{26A5DDB6-B347-704B-ABC0-C2D9B88EF029}" sibTransId="{C8B3C4FD-F8B0-F940-A6D9-4954B4E6CFAE}"/>
    <dgm:cxn modelId="{F669ECAC-95CC-5B4C-B0FD-BAEB7501919E}" srcId="{92772BCF-7180-394A-AEFD-54FA5CFA031D}" destId="{7811CEB6-6647-784F-8697-7AC4F054E11C}" srcOrd="3" destOrd="0" parTransId="{BD9A17DA-D42C-8D46-91D1-54083E8574AB}" sibTransId="{0685975B-A858-E84C-BB5E-93C193A49D89}"/>
    <dgm:cxn modelId="{9E10A409-8569-C44C-AB78-452C5DBD5B77}" type="presOf" srcId="{40B9B382-5A15-A847-B8EF-0DBE940A6A03}" destId="{2EF8E280-BF2C-0F4F-B40F-5691A4630EF9}" srcOrd="0" destOrd="1" presId="urn:microsoft.com/office/officeart/2005/8/layout/vList2"/>
    <dgm:cxn modelId="{394F242D-FDD3-2D48-AE29-B545437E5781}" type="presOf" srcId="{FD453F13-5AEE-DD45-9BFE-C3E0F4BC3216}" destId="{2EF8E280-BF2C-0F4F-B40F-5691A4630EF9}" srcOrd="0" destOrd="4" presId="urn:microsoft.com/office/officeart/2005/8/layout/vList2"/>
    <dgm:cxn modelId="{23C3F73B-4720-BB45-92DB-09B46D1D88CC}" srcId="{92772BCF-7180-394A-AEFD-54FA5CFA031D}" destId="{F6EF289C-6310-4E4E-9F53-EC247E5FDF5F}" srcOrd="0" destOrd="0" parTransId="{7FB490AC-ACB7-E549-81A5-09C5FFFDB9B8}" sibTransId="{2A93B48B-476F-0942-A584-B17B3DF5F6D6}"/>
    <dgm:cxn modelId="{7C474D77-448D-4346-91F5-4B06BF10EDF2}" type="presOf" srcId="{167A512B-EB84-A94B-9E9E-0F31A0E6400C}" destId="{FDFD0F34-4DC8-454A-B264-724550C7EA41}" srcOrd="0" destOrd="0" presId="urn:microsoft.com/office/officeart/2005/8/layout/vList2"/>
    <dgm:cxn modelId="{982CECFC-D93A-E44D-BBB3-4B29F4829D76}" type="presOf" srcId="{D13080F7-603B-9548-A49D-7F7BF7827E8E}" destId="{2EF8E280-BF2C-0F4F-B40F-5691A4630EF9}" srcOrd="0" destOrd="2" presId="urn:microsoft.com/office/officeart/2005/8/layout/vList2"/>
    <dgm:cxn modelId="{CCBECF0C-6E64-034E-83A0-FEA5493BF11B}" srcId="{970AB893-2843-4C49-B2F9-4D2FB6FC9E9F}" destId="{5439602F-DA74-6B42-A6C2-AE3D1B2697F8}" srcOrd="2" destOrd="0" parTransId="{D1BC67E5-F028-184F-869C-E25C34E99360}" sibTransId="{C09C8C53-A755-E24A-B7EB-D69AA6092894}"/>
    <dgm:cxn modelId="{CD6DAD97-1A5E-E246-80D1-5CD83EB23AFD}" type="presOf" srcId="{7811CEB6-6647-784F-8697-7AC4F054E11C}" destId="{2EF8E280-BF2C-0F4F-B40F-5691A4630EF9}" srcOrd="0" destOrd="3" presId="urn:microsoft.com/office/officeart/2005/8/layout/vList2"/>
    <dgm:cxn modelId="{7DF3686A-E4BD-5D42-A0B7-68DB832BB164}" srcId="{167A512B-EB84-A94B-9E9E-0F31A0E6400C}" destId="{92772BCF-7180-394A-AEFD-54FA5CFA031D}" srcOrd="1" destOrd="0" parTransId="{ABE5FE35-8B02-BC42-98D0-9608218C1B10}" sibTransId="{76111D3F-C60C-BD44-91FF-65D62894AFA6}"/>
    <dgm:cxn modelId="{37F84662-796C-DE44-8488-B9F7FF92D21C}" srcId="{92772BCF-7180-394A-AEFD-54FA5CFA031D}" destId="{FD453F13-5AEE-DD45-9BFE-C3E0F4BC3216}" srcOrd="4" destOrd="0" parTransId="{0FC817C4-7DDE-0E41-8497-C5123DC875A3}" sibTransId="{55B5AB67-D5F3-4842-8B48-DA692EA7C287}"/>
    <dgm:cxn modelId="{0234966D-1C6D-CF41-B105-3D44861E6769}" srcId="{92772BCF-7180-394A-AEFD-54FA5CFA031D}" destId="{8166E98D-6445-4C47-A453-C0DEB5BCE60C}" srcOrd="5" destOrd="0" parTransId="{91D78EDF-CF68-DF4C-BFA4-06C066815AE4}" sibTransId="{FC4FEB23-A215-D147-96BB-46948492C54C}"/>
    <dgm:cxn modelId="{0E6FB930-24F6-0545-84CC-C0E9419BF38A}" srcId="{970AB893-2843-4C49-B2F9-4D2FB6FC9E9F}" destId="{3A57D49B-9863-BD4B-A397-1BBA92875877}" srcOrd="0" destOrd="0" parTransId="{ED9E8C4D-27E0-D749-8931-F1C963A133F2}" sibTransId="{58BA7BCA-4AE7-074D-9849-65E2D5A70147}"/>
    <dgm:cxn modelId="{34142657-395B-9445-8B42-139EB25EBF21}" type="presOf" srcId="{970AB893-2843-4C49-B2F9-4D2FB6FC9E9F}" destId="{817A175A-BBDD-A041-B3AD-CDC8226E4357}" srcOrd="0" destOrd="0" presId="urn:microsoft.com/office/officeart/2005/8/layout/vList2"/>
    <dgm:cxn modelId="{B32B9DFB-A735-5749-85B7-2F4CA1328B8A}" srcId="{970AB893-2843-4C49-B2F9-4D2FB6FC9E9F}" destId="{5FC5CFE2-51C0-0D45-84DA-F336F46FA4C9}" srcOrd="1" destOrd="0" parTransId="{FA23BC2B-51C1-1946-B86E-CAB4FA4ED9DF}" sibTransId="{1D63F77D-8218-BB4A-ADE4-05DB36EE5554}"/>
    <dgm:cxn modelId="{C5259ADA-E949-5545-AF1E-EDB0FAD85E07}" type="presOf" srcId="{3A57D49B-9863-BD4B-A397-1BBA92875877}" destId="{0A4FBC7A-0E0D-6245-BC1E-F591B0804842}" srcOrd="0" destOrd="0" presId="urn:microsoft.com/office/officeart/2005/8/layout/vList2"/>
    <dgm:cxn modelId="{C0ECA998-2DE5-2246-AE59-ED4954E52260}" type="presOf" srcId="{5439602F-DA74-6B42-A6C2-AE3D1B2697F8}" destId="{0A4FBC7A-0E0D-6245-BC1E-F591B0804842}" srcOrd="0" destOrd="2" presId="urn:microsoft.com/office/officeart/2005/8/layout/vList2"/>
    <dgm:cxn modelId="{3EB53131-E34A-0A49-BE53-D576C996824D}" srcId="{167A512B-EB84-A94B-9E9E-0F31A0E6400C}" destId="{970AB893-2843-4C49-B2F9-4D2FB6FC9E9F}" srcOrd="0" destOrd="0" parTransId="{1F86E396-B628-1142-B220-0C605EA6B538}" sibTransId="{9AE33597-186C-9F41-AE4C-C3A2D6E0C8EC}"/>
    <dgm:cxn modelId="{B4DEEA85-CC4E-844E-9C5F-CDAF10E863C4}" srcId="{92772BCF-7180-394A-AEFD-54FA5CFA031D}" destId="{40B9B382-5A15-A847-B8EF-0DBE940A6A03}" srcOrd="1" destOrd="0" parTransId="{09BF4CEA-B306-454F-8412-70E8992B259C}" sibTransId="{08EAD7B0-513E-9141-A697-B5D25BACDB45}"/>
    <dgm:cxn modelId="{AFE6D07E-EB36-1046-B7AC-C8FDA6FC22F8}" type="presOf" srcId="{F6EF289C-6310-4E4E-9F53-EC247E5FDF5F}" destId="{2EF8E280-BF2C-0F4F-B40F-5691A4630EF9}" srcOrd="0" destOrd="0" presId="urn:microsoft.com/office/officeart/2005/8/layout/vList2"/>
    <dgm:cxn modelId="{41398968-1EF2-CE49-B1B0-B02C9109E8D2}" type="presOf" srcId="{8166E98D-6445-4C47-A453-C0DEB5BCE60C}" destId="{2EF8E280-BF2C-0F4F-B40F-5691A4630EF9}" srcOrd="0" destOrd="5" presId="urn:microsoft.com/office/officeart/2005/8/layout/vList2"/>
    <dgm:cxn modelId="{77158C02-E330-E246-8018-FFBE86E54713}" type="presOf" srcId="{92772BCF-7180-394A-AEFD-54FA5CFA031D}" destId="{B641B56C-8308-5646-AE4A-9150061A3D8E}" srcOrd="0" destOrd="0" presId="urn:microsoft.com/office/officeart/2005/8/layout/vList2"/>
    <dgm:cxn modelId="{CCAE4462-97B6-AC4D-A297-4514D240A148}" type="presParOf" srcId="{FDFD0F34-4DC8-454A-B264-724550C7EA41}" destId="{817A175A-BBDD-A041-B3AD-CDC8226E4357}" srcOrd="0" destOrd="0" presId="urn:microsoft.com/office/officeart/2005/8/layout/vList2"/>
    <dgm:cxn modelId="{34D1014B-0B96-A34E-8289-2DAC00F1D585}" type="presParOf" srcId="{FDFD0F34-4DC8-454A-B264-724550C7EA41}" destId="{0A4FBC7A-0E0D-6245-BC1E-F591B0804842}" srcOrd="1" destOrd="0" presId="urn:microsoft.com/office/officeart/2005/8/layout/vList2"/>
    <dgm:cxn modelId="{CEE3D179-9FB1-F046-8058-4A39FA3E3EE1}" type="presParOf" srcId="{FDFD0F34-4DC8-454A-B264-724550C7EA41}" destId="{B641B56C-8308-5646-AE4A-9150061A3D8E}" srcOrd="2" destOrd="0" presId="urn:microsoft.com/office/officeart/2005/8/layout/vList2"/>
    <dgm:cxn modelId="{96044E26-9EEC-5E41-9CC5-E1EEC52212E8}" type="presParOf" srcId="{FDFD0F34-4DC8-454A-B264-724550C7EA41}" destId="{2EF8E280-BF2C-0F4F-B40F-5691A4630EF9}" srcOrd="3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7A512B-EB84-A94B-9E9E-0F31A0E6400C}" type="doc">
      <dgm:prSet loTypeId="urn:microsoft.com/office/officeart/2005/8/layout/vList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57DBC9-4EEC-BF43-A675-4FF14D38F994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CTF3+ </a:t>
          </a:r>
          <a:r>
            <a:rPr lang="en-US" sz="1200" dirty="0" err="1" smtClean="0"/>
            <a:t>programme</a:t>
          </a:r>
          <a:r>
            <a:rPr lang="en-US" sz="1200" dirty="0" smtClean="0"/>
            <a:t> </a:t>
          </a:r>
          <a:endParaRPr lang="en-US" sz="1200" dirty="0"/>
        </a:p>
      </dgm:t>
    </dgm:pt>
    <dgm:pt modelId="{F9F9F1DC-93AF-E746-B1B1-83A42C85D556}" type="parTrans" cxnId="{B009BC6C-DF96-4247-B79F-404F64F9C9D6}">
      <dgm:prSet/>
      <dgm:spPr/>
      <dgm:t>
        <a:bodyPr/>
        <a:lstStyle/>
        <a:p>
          <a:endParaRPr lang="en-US"/>
        </a:p>
      </dgm:t>
    </dgm:pt>
    <dgm:pt modelId="{E61C0B6B-37BD-D646-83DB-8994B087F32F}" type="sibTrans" cxnId="{B009BC6C-DF96-4247-B79F-404F64F9C9D6}">
      <dgm:prSet/>
      <dgm:spPr/>
      <dgm:t>
        <a:bodyPr/>
        <a:lstStyle/>
        <a:p>
          <a:endParaRPr lang="en-US"/>
        </a:p>
      </dgm:t>
    </dgm:pt>
    <dgm:pt modelId="{CA1142D3-117E-2D4C-B7C4-1E5492B754D5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ATF, FACET for luminosity performance and various other smaller </a:t>
          </a:r>
          <a:r>
            <a:rPr lang="en-US" sz="1200" dirty="0" err="1" smtClean="0"/>
            <a:t>programmes</a:t>
          </a:r>
          <a:r>
            <a:rPr lang="en-US" sz="1200" dirty="0" smtClean="0"/>
            <a:t> for specific technology developments </a:t>
          </a:r>
          <a:endParaRPr lang="en-US" sz="1200" dirty="0"/>
        </a:p>
      </dgm:t>
    </dgm:pt>
    <dgm:pt modelId="{AC4BF64D-2C2F-C649-B760-C48F6B5725E3}" type="parTrans" cxnId="{A0A75541-15D3-B64E-9741-14CADEF7C80B}">
      <dgm:prSet/>
      <dgm:spPr/>
      <dgm:t>
        <a:bodyPr/>
        <a:lstStyle/>
        <a:p>
          <a:endParaRPr lang="en-US"/>
        </a:p>
      </dgm:t>
    </dgm:pt>
    <dgm:pt modelId="{0F817FAE-83C6-B743-95C2-04E33E5D9637}" type="sibTrans" cxnId="{A0A75541-15D3-B64E-9741-14CADEF7C80B}">
      <dgm:prSet/>
      <dgm:spPr/>
      <dgm:t>
        <a:bodyPr/>
        <a:lstStyle/>
        <a:p>
          <a:endParaRPr lang="en-US"/>
        </a:p>
      </dgm:t>
    </dgm:pt>
    <dgm:pt modelId="{1B667FC7-1795-794C-B1FC-5FFB4F803A64}">
      <dgm:prSet custT="1"/>
      <dgm:spPr>
        <a:solidFill>
          <a:srgbClr val="F2F2F2"/>
        </a:solidFill>
      </dgm:spPr>
      <dgm:t>
        <a:bodyPr/>
        <a:lstStyle/>
        <a:p>
          <a:pPr rtl="0"/>
          <a:r>
            <a:rPr lang="en-US" sz="2000" dirty="0" smtClean="0"/>
            <a:t>System tests:</a:t>
          </a:r>
          <a:endParaRPr lang="en-US" sz="1000" dirty="0"/>
        </a:p>
      </dgm:t>
    </dgm:pt>
    <dgm:pt modelId="{CBBBB492-C7B8-D94F-8084-FAC3054B11C4}" type="parTrans" cxnId="{A9640381-7F40-4447-876B-C217004CD83E}">
      <dgm:prSet/>
      <dgm:spPr/>
      <dgm:t>
        <a:bodyPr/>
        <a:lstStyle/>
        <a:p>
          <a:endParaRPr lang="en-US"/>
        </a:p>
      </dgm:t>
    </dgm:pt>
    <dgm:pt modelId="{68AC83C7-AD8B-1244-8ADF-A8AAE19291DA}" type="sibTrans" cxnId="{A9640381-7F40-4447-876B-C217004CD83E}">
      <dgm:prSet/>
      <dgm:spPr/>
      <dgm:t>
        <a:bodyPr/>
        <a:lstStyle/>
        <a:p>
          <a:endParaRPr lang="en-US"/>
        </a:p>
      </dgm:t>
    </dgm:pt>
    <dgm:pt modelId="{7EEF3CE1-C13D-3F46-ACF3-3BB0683DE69B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>
              <a:solidFill>
                <a:srgbClr val="0000FF"/>
              </a:solidFill>
            </a:rPr>
            <a:t>Studies of drive-beam stability and RF units, beam-loading experiments, deceleration, RF power generation and two beam acceleration with complete modules, as well as beam based alignment/beam delivery system/final focus studies</a:t>
          </a:r>
          <a:endParaRPr lang="en-US" sz="1200" dirty="0">
            <a:solidFill>
              <a:srgbClr val="0000FF"/>
            </a:solidFill>
          </a:endParaRPr>
        </a:p>
      </dgm:t>
    </dgm:pt>
    <dgm:pt modelId="{D078874E-7603-8440-9F5A-D383D31CF867}" type="parTrans" cxnId="{C66B3FE6-7DD4-E84F-A678-E80DBF770620}">
      <dgm:prSet/>
      <dgm:spPr/>
      <dgm:t>
        <a:bodyPr/>
        <a:lstStyle/>
        <a:p>
          <a:endParaRPr lang="en-US"/>
        </a:p>
      </dgm:t>
    </dgm:pt>
    <dgm:pt modelId="{40125B05-D043-2646-9D3A-7D434B49A996}" type="sibTrans" cxnId="{C66B3FE6-7DD4-E84F-A678-E80DBF770620}">
      <dgm:prSet/>
      <dgm:spPr/>
      <dgm:t>
        <a:bodyPr/>
        <a:lstStyle/>
        <a:p>
          <a:endParaRPr lang="en-US"/>
        </a:p>
      </dgm:t>
    </dgm:pt>
    <dgm:pt modelId="{344E7367-73D0-5644-8B16-AC5F8DA39343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Continuing/increasing links to light source community related to low </a:t>
          </a:r>
          <a:r>
            <a:rPr lang="en-US" sz="1200" dirty="0" err="1" smtClean="0"/>
            <a:t>emittance</a:t>
          </a:r>
          <a:r>
            <a:rPr lang="en-US" sz="1200" dirty="0" smtClean="0"/>
            <a:t> rings and X-band based FELs design studies  </a:t>
          </a:r>
          <a:endParaRPr lang="en-US" sz="1200" dirty="0"/>
        </a:p>
      </dgm:t>
    </dgm:pt>
    <dgm:pt modelId="{A75A780B-785D-BC4C-9B65-846B6C811DFD}" type="parTrans" cxnId="{A2193C03-ABC1-2D46-8CD4-2E2537AFB80E}">
      <dgm:prSet/>
      <dgm:spPr/>
      <dgm:t>
        <a:bodyPr/>
        <a:lstStyle/>
        <a:p>
          <a:endParaRPr lang="en-US"/>
        </a:p>
      </dgm:t>
    </dgm:pt>
    <dgm:pt modelId="{FA2942B6-0527-2C48-8EFF-990EEF8492A1}" type="sibTrans" cxnId="{A2193C03-ABC1-2D46-8CD4-2E2537AFB80E}">
      <dgm:prSet/>
      <dgm:spPr/>
      <dgm:t>
        <a:bodyPr/>
        <a:lstStyle/>
        <a:p>
          <a:endParaRPr lang="en-US"/>
        </a:p>
      </dgm:t>
    </dgm:pt>
    <dgm:pt modelId="{10944F75-5AC0-9047-8ACD-4AFE24CE2A8D}" type="pres">
      <dgm:prSet presAssocID="{167A512B-EB84-A94B-9E9E-0F31A0E6400C}" presName="linear" presStyleCnt="0">
        <dgm:presLayoutVars>
          <dgm:animLvl val="lvl"/>
          <dgm:resizeHandles val="exact"/>
        </dgm:presLayoutVars>
      </dgm:prSet>
      <dgm:spPr/>
    </dgm:pt>
    <dgm:pt modelId="{2364A0E8-ED38-2E4A-BEB8-2ADDD5743F9A}" type="pres">
      <dgm:prSet presAssocID="{1B667FC7-1795-794C-B1FC-5FFB4F803A64}" presName="parentText" presStyleLbl="node1" presStyleIdx="0" presStyleCnt="1" custScaleY="34283">
        <dgm:presLayoutVars>
          <dgm:chMax val="0"/>
          <dgm:bulletEnabled val="1"/>
        </dgm:presLayoutVars>
      </dgm:prSet>
      <dgm:spPr/>
    </dgm:pt>
    <dgm:pt modelId="{28DA0903-E5CC-C241-B615-76ADFA56491A}" type="pres">
      <dgm:prSet presAssocID="{1B667FC7-1795-794C-B1FC-5FFB4F803A64}" presName="childText" presStyleLbl="revTx" presStyleIdx="0" presStyleCnt="1" custScaleY="1063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193C03-ABC1-2D46-8CD4-2E2537AFB80E}" srcId="{1B667FC7-1795-794C-B1FC-5FFB4F803A64}" destId="{344E7367-73D0-5644-8B16-AC5F8DA39343}" srcOrd="3" destOrd="0" parTransId="{A75A780B-785D-BC4C-9B65-846B6C811DFD}" sibTransId="{FA2942B6-0527-2C48-8EFF-990EEF8492A1}"/>
    <dgm:cxn modelId="{B009BC6C-DF96-4247-B79F-404F64F9C9D6}" srcId="{1B667FC7-1795-794C-B1FC-5FFB4F803A64}" destId="{DA57DBC9-4EEC-BF43-A675-4FF14D38F994}" srcOrd="1" destOrd="0" parTransId="{F9F9F1DC-93AF-E746-B1B1-83A42C85D556}" sibTransId="{E61C0B6B-37BD-D646-83DB-8994B087F32F}"/>
    <dgm:cxn modelId="{A52D548D-054D-A74D-9B4D-F1E366FC5EE6}" type="presOf" srcId="{CA1142D3-117E-2D4C-B7C4-1E5492B754D5}" destId="{28DA0903-E5CC-C241-B615-76ADFA56491A}" srcOrd="0" destOrd="2" presId="urn:microsoft.com/office/officeart/2005/8/layout/vList2"/>
    <dgm:cxn modelId="{A9640381-7F40-4447-876B-C217004CD83E}" srcId="{167A512B-EB84-A94B-9E9E-0F31A0E6400C}" destId="{1B667FC7-1795-794C-B1FC-5FFB4F803A64}" srcOrd="0" destOrd="0" parTransId="{CBBBB492-C7B8-D94F-8084-FAC3054B11C4}" sibTransId="{68AC83C7-AD8B-1244-8ADF-A8AAE19291DA}"/>
    <dgm:cxn modelId="{D48AB7AE-5E5E-864B-8043-EFACAD3413B8}" type="presOf" srcId="{DA57DBC9-4EEC-BF43-A675-4FF14D38F994}" destId="{28DA0903-E5CC-C241-B615-76ADFA56491A}" srcOrd="0" destOrd="1" presId="urn:microsoft.com/office/officeart/2005/8/layout/vList2"/>
    <dgm:cxn modelId="{C66B3FE6-7DD4-E84F-A678-E80DBF770620}" srcId="{1B667FC7-1795-794C-B1FC-5FFB4F803A64}" destId="{7EEF3CE1-C13D-3F46-ACF3-3BB0683DE69B}" srcOrd="0" destOrd="0" parTransId="{D078874E-7603-8440-9F5A-D383D31CF867}" sibTransId="{40125B05-D043-2646-9D3A-7D434B49A996}"/>
    <dgm:cxn modelId="{1977EA0B-C7A8-5842-8F41-A6E3BFCC3391}" type="presOf" srcId="{7EEF3CE1-C13D-3F46-ACF3-3BB0683DE69B}" destId="{28DA0903-E5CC-C241-B615-76ADFA56491A}" srcOrd="0" destOrd="0" presId="urn:microsoft.com/office/officeart/2005/8/layout/vList2"/>
    <dgm:cxn modelId="{DB144A58-8EB7-C84F-AC01-F242DF7EB560}" type="presOf" srcId="{1B667FC7-1795-794C-B1FC-5FFB4F803A64}" destId="{2364A0E8-ED38-2E4A-BEB8-2ADDD5743F9A}" srcOrd="0" destOrd="0" presId="urn:microsoft.com/office/officeart/2005/8/layout/vList2"/>
    <dgm:cxn modelId="{BC8ED581-8942-8A48-B28D-E32C0AEC3C1D}" type="presOf" srcId="{344E7367-73D0-5644-8B16-AC5F8DA39343}" destId="{28DA0903-E5CC-C241-B615-76ADFA56491A}" srcOrd="0" destOrd="3" presId="urn:microsoft.com/office/officeart/2005/8/layout/vList2"/>
    <dgm:cxn modelId="{A0A75541-15D3-B64E-9741-14CADEF7C80B}" srcId="{1B667FC7-1795-794C-B1FC-5FFB4F803A64}" destId="{CA1142D3-117E-2D4C-B7C4-1E5492B754D5}" srcOrd="2" destOrd="0" parTransId="{AC4BF64D-2C2F-C649-B760-C48F6B5725E3}" sibTransId="{0F817FAE-83C6-B743-95C2-04E33E5D9637}"/>
    <dgm:cxn modelId="{85DF2C7F-0F43-5D45-B308-B35D0E287964}" type="presOf" srcId="{167A512B-EB84-A94B-9E9E-0F31A0E6400C}" destId="{10944F75-5AC0-9047-8ACD-4AFE24CE2A8D}" srcOrd="0" destOrd="0" presId="urn:microsoft.com/office/officeart/2005/8/layout/vList2"/>
    <dgm:cxn modelId="{50F2772D-06B0-564C-A900-C08A39ECE9D3}" type="presParOf" srcId="{10944F75-5AC0-9047-8ACD-4AFE24CE2A8D}" destId="{2364A0E8-ED38-2E4A-BEB8-2ADDD5743F9A}" srcOrd="0" destOrd="0" presId="urn:microsoft.com/office/officeart/2005/8/layout/vList2"/>
    <dgm:cxn modelId="{6DF6FBE9-07E6-E942-BC24-C16FCEE28C36}" type="presParOf" srcId="{10944F75-5AC0-9047-8ACD-4AFE24CE2A8D}" destId="{28DA0903-E5CC-C241-B615-76ADFA56491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B3E23C-C9E1-E142-B9CD-8FEBAA1AD463}" type="doc">
      <dgm:prSet loTypeId="urn:microsoft.com/office/officeart/2005/8/layout/vList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400C1B-BF3F-2A41-AD7F-20F492F68A03}">
      <dgm:prSet custT="1"/>
      <dgm:spPr>
        <a:solidFill>
          <a:srgbClr val="F2F2F2"/>
        </a:solidFill>
      </dgm:spPr>
      <dgm:t>
        <a:bodyPr/>
        <a:lstStyle/>
        <a:p>
          <a:pPr rtl="0"/>
          <a:r>
            <a:rPr lang="en-US" sz="2000" dirty="0" smtClean="0"/>
            <a:t>Technical developments:</a:t>
          </a:r>
          <a:endParaRPr lang="en-US" sz="2000" dirty="0"/>
        </a:p>
      </dgm:t>
    </dgm:pt>
    <dgm:pt modelId="{24F9E69A-4EC9-424A-B101-8BEA5F571289}" type="parTrans" cxnId="{7431B5B6-22D6-9049-A70F-71D6549655FF}">
      <dgm:prSet/>
      <dgm:spPr/>
      <dgm:t>
        <a:bodyPr/>
        <a:lstStyle/>
        <a:p>
          <a:endParaRPr lang="en-US"/>
        </a:p>
      </dgm:t>
    </dgm:pt>
    <dgm:pt modelId="{396EC2F7-F088-B644-BD5F-FEB944BBAE1D}" type="sibTrans" cxnId="{7431B5B6-22D6-9049-A70F-71D6549655FF}">
      <dgm:prSet/>
      <dgm:spPr/>
      <dgm:t>
        <a:bodyPr/>
        <a:lstStyle/>
        <a:p>
          <a:endParaRPr lang="en-US"/>
        </a:p>
      </dgm:t>
    </dgm:pt>
    <dgm:pt modelId="{0BE1D1AA-F3A0-7340-9C45-99588BDD3E05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>
              <a:solidFill>
                <a:srgbClr val="0000FF"/>
              </a:solidFill>
            </a:rPr>
            <a:t>Critical elements, for performance, costs or power consumption, industrial developments or as needed for </a:t>
          </a:r>
          <a:r>
            <a:rPr lang="en-US" sz="1200" dirty="0" err="1" smtClean="0">
              <a:solidFill>
                <a:srgbClr val="0000FF"/>
              </a:solidFill>
            </a:rPr>
            <a:t>systemtest</a:t>
          </a:r>
          <a:r>
            <a:rPr lang="en-US" sz="1200" dirty="0" smtClean="0">
              <a:solidFill>
                <a:srgbClr val="0000FF"/>
              </a:solidFill>
            </a:rPr>
            <a:t> (some examples below)</a:t>
          </a:r>
          <a:endParaRPr lang="en-US" sz="1200" dirty="0">
            <a:solidFill>
              <a:srgbClr val="0000FF"/>
            </a:solidFill>
          </a:endParaRPr>
        </a:p>
      </dgm:t>
    </dgm:pt>
    <dgm:pt modelId="{FF9F4CBE-9CB2-8249-8FBC-308C48C11A56}" type="parTrans" cxnId="{04F27B08-68C0-8240-B210-512E099B0CC1}">
      <dgm:prSet/>
      <dgm:spPr/>
      <dgm:t>
        <a:bodyPr/>
        <a:lstStyle/>
        <a:p>
          <a:endParaRPr lang="en-US"/>
        </a:p>
      </dgm:t>
    </dgm:pt>
    <dgm:pt modelId="{EC9E3520-EC5A-E64E-A229-FCFAC1583548}" type="sibTrans" cxnId="{04F27B08-68C0-8240-B210-512E099B0CC1}">
      <dgm:prSet/>
      <dgm:spPr/>
      <dgm:t>
        <a:bodyPr/>
        <a:lstStyle/>
        <a:p>
          <a:endParaRPr lang="en-US"/>
        </a:p>
      </dgm:t>
    </dgm:pt>
    <dgm:pt modelId="{4BB84568-151D-A443-B570-4FBE909C640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Module development including complete modules (RF, alignment/stability, magnets, instrumentation, vacuum, cooling, controls) for lab and CTF3 </a:t>
          </a:r>
          <a:endParaRPr lang="en-US" sz="1200" dirty="0"/>
        </a:p>
      </dgm:t>
    </dgm:pt>
    <dgm:pt modelId="{1FB778DE-EF05-6841-BDFA-0462D157D968}" type="parTrans" cxnId="{B879EA12-6623-404C-8CE8-286820A8D080}">
      <dgm:prSet/>
      <dgm:spPr/>
      <dgm:t>
        <a:bodyPr/>
        <a:lstStyle/>
        <a:p>
          <a:endParaRPr lang="en-US"/>
        </a:p>
      </dgm:t>
    </dgm:pt>
    <dgm:pt modelId="{4C1A8BA6-D60D-614D-BAF2-AA904B4CFF32}" type="sibTrans" cxnId="{B879EA12-6623-404C-8CE8-286820A8D080}">
      <dgm:prSet/>
      <dgm:spPr/>
      <dgm:t>
        <a:bodyPr/>
        <a:lstStyle/>
        <a:p>
          <a:endParaRPr lang="en-US"/>
        </a:p>
      </dgm:t>
    </dgm:pt>
    <dgm:pt modelId="{8CD8F0CC-24A0-CC4B-89A0-C58EDE8E178E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RF power systems development (1 GHz)</a:t>
          </a:r>
          <a:endParaRPr lang="en-US" sz="1200" dirty="0"/>
        </a:p>
      </dgm:t>
    </dgm:pt>
    <dgm:pt modelId="{93C1FBC0-A31A-E542-B7D4-EC2B0B4F08FB}" type="parTrans" cxnId="{8BDCDE3A-68E9-424F-B42D-C47673C2703A}">
      <dgm:prSet/>
      <dgm:spPr/>
      <dgm:t>
        <a:bodyPr/>
        <a:lstStyle/>
        <a:p>
          <a:endParaRPr lang="en-US"/>
        </a:p>
      </dgm:t>
    </dgm:pt>
    <dgm:pt modelId="{3718BCF2-8F81-894B-897B-EBD37DABD378}" type="sibTrans" cxnId="{8BDCDE3A-68E9-424F-B42D-C47673C2703A}">
      <dgm:prSet/>
      <dgm:spPr/>
      <dgm:t>
        <a:bodyPr/>
        <a:lstStyle/>
        <a:p>
          <a:endParaRPr lang="en-US"/>
        </a:p>
      </dgm:t>
    </dgm:pt>
    <dgm:pt modelId="{66E1E9CE-798D-3342-B95E-3CBA1FDC5956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200" dirty="0" smtClean="0"/>
            <a:t>Alignment and stability methods and hardware </a:t>
          </a:r>
        </a:p>
      </dgm:t>
    </dgm:pt>
    <dgm:pt modelId="{06EA36F1-DE10-7B46-9DF8-DE10187972D3}" type="parTrans" cxnId="{398E329D-EB8E-D947-ADF0-C4FEB00C24D3}">
      <dgm:prSet/>
      <dgm:spPr/>
      <dgm:t>
        <a:bodyPr/>
        <a:lstStyle/>
        <a:p>
          <a:endParaRPr lang="en-US"/>
        </a:p>
      </dgm:t>
    </dgm:pt>
    <dgm:pt modelId="{9BA69347-D61D-FE4B-B53D-651A15DB5855}" type="sibTrans" cxnId="{398E329D-EB8E-D947-ADF0-C4FEB00C24D3}">
      <dgm:prSet/>
      <dgm:spPr/>
      <dgm:t>
        <a:bodyPr/>
        <a:lstStyle/>
        <a:p>
          <a:endParaRPr lang="en-US"/>
        </a:p>
      </dgm:t>
    </dgm:pt>
    <dgm:pt modelId="{DFF2BB27-57DB-D44C-96F8-4B1885E279EB}" type="pres">
      <dgm:prSet presAssocID="{C1B3E23C-C9E1-E142-B9CD-8FEBAA1AD463}" presName="linear" presStyleCnt="0">
        <dgm:presLayoutVars>
          <dgm:animLvl val="lvl"/>
          <dgm:resizeHandles val="exact"/>
        </dgm:presLayoutVars>
      </dgm:prSet>
      <dgm:spPr/>
    </dgm:pt>
    <dgm:pt modelId="{411EFF3E-9FFD-B44F-AD6B-C626EE7FEB2B}" type="pres">
      <dgm:prSet presAssocID="{B3400C1B-BF3F-2A41-AD7F-20F492F68A03}" presName="parentText" presStyleLbl="node1" presStyleIdx="0" presStyleCnt="1" custScaleY="12944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D881B-6556-3F44-A1EE-BD4698CF89A1}" type="pres">
      <dgm:prSet presAssocID="{B3400C1B-BF3F-2A41-AD7F-20F492F68A03}" presName="childText" presStyleLbl="revTx" presStyleIdx="0" presStyleCnt="1" custScaleY="1762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C9DE8D-4AB6-B240-BB93-415B707B4977}" type="presOf" srcId="{8CD8F0CC-24A0-CC4B-89A0-C58EDE8E178E}" destId="{28ED881B-6556-3F44-A1EE-BD4698CF89A1}" srcOrd="0" destOrd="2" presId="urn:microsoft.com/office/officeart/2005/8/layout/vList2"/>
    <dgm:cxn modelId="{04A3321F-A0F9-BD43-A917-693ECE7011A6}" type="presOf" srcId="{66E1E9CE-798D-3342-B95E-3CBA1FDC5956}" destId="{28ED881B-6556-3F44-A1EE-BD4698CF89A1}" srcOrd="0" destOrd="3" presId="urn:microsoft.com/office/officeart/2005/8/layout/vList2"/>
    <dgm:cxn modelId="{48251F3A-1D2F-F540-AC6B-352821D81C8C}" type="presOf" srcId="{0BE1D1AA-F3A0-7340-9C45-99588BDD3E05}" destId="{28ED881B-6556-3F44-A1EE-BD4698CF89A1}" srcOrd="0" destOrd="0" presId="urn:microsoft.com/office/officeart/2005/8/layout/vList2"/>
    <dgm:cxn modelId="{B879EA12-6623-404C-8CE8-286820A8D080}" srcId="{B3400C1B-BF3F-2A41-AD7F-20F492F68A03}" destId="{4BB84568-151D-A443-B570-4FBE909C6409}" srcOrd="1" destOrd="0" parTransId="{1FB778DE-EF05-6841-BDFA-0462D157D968}" sibTransId="{4C1A8BA6-D60D-614D-BAF2-AA904B4CFF32}"/>
    <dgm:cxn modelId="{3A465057-E90A-0C42-AE25-9D211422CF8D}" type="presOf" srcId="{C1B3E23C-C9E1-E142-B9CD-8FEBAA1AD463}" destId="{DFF2BB27-57DB-D44C-96F8-4B1885E279EB}" srcOrd="0" destOrd="0" presId="urn:microsoft.com/office/officeart/2005/8/layout/vList2"/>
    <dgm:cxn modelId="{8BDCDE3A-68E9-424F-B42D-C47673C2703A}" srcId="{B3400C1B-BF3F-2A41-AD7F-20F492F68A03}" destId="{8CD8F0CC-24A0-CC4B-89A0-C58EDE8E178E}" srcOrd="2" destOrd="0" parTransId="{93C1FBC0-A31A-E542-B7D4-EC2B0B4F08FB}" sibTransId="{3718BCF2-8F81-894B-897B-EBD37DABD378}"/>
    <dgm:cxn modelId="{04F27B08-68C0-8240-B210-512E099B0CC1}" srcId="{B3400C1B-BF3F-2A41-AD7F-20F492F68A03}" destId="{0BE1D1AA-F3A0-7340-9C45-99588BDD3E05}" srcOrd="0" destOrd="0" parTransId="{FF9F4CBE-9CB2-8249-8FBC-308C48C11A56}" sibTransId="{EC9E3520-EC5A-E64E-A229-FCFAC1583548}"/>
    <dgm:cxn modelId="{3582EB5D-C43E-664F-8C80-8E84372B744C}" type="presOf" srcId="{4BB84568-151D-A443-B570-4FBE909C6409}" destId="{28ED881B-6556-3F44-A1EE-BD4698CF89A1}" srcOrd="0" destOrd="1" presId="urn:microsoft.com/office/officeart/2005/8/layout/vList2"/>
    <dgm:cxn modelId="{2EEF72AB-CBD7-BC40-9ECC-62B809602E06}" type="presOf" srcId="{B3400C1B-BF3F-2A41-AD7F-20F492F68A03}" destId="{411EFF3E-9FFD-B44F-AD6B-C626EE7FEB2B}" srcOrd="0" destOrd="0" presId="urn:microsoft.com/office/officeart/2005/8/layout/vList2"/>
    <dgm:cxn modelId="{398E329D-EB8E-D947-ADF0-C4FEB00C24D3}" srcId="{B3400C1B-BF3F-2A41-AD7F-20F492F68A03}" destId="{66E1E9CE-798D-3342-B95E-3CBA1FDC5956}" srcOrd="3" destOrd="0" parTransId="{06EA36F1-DE10-7B46-9DF8-DE10187972D3}" sibTransId="{9BA69347-D61D-FE4B-B53D-651A15DB5855}"/>
    <dgm:cxn modelId="{7431B5B6-22D6-9049-A70F-71D6549655FF}" srcId="{C1B3E23C-C9E1-E142-B9CD-8FEBAA1AD463}" destId="{B3400C1B-BF3F-2A41-AD7F-20F492F68A03}" srcOrd="0" destOrd="0" parTransId="{24F9E69A-4EC9-424A-B101-8BEA5F571289}" sibTransId="{396EC2F7-F088-B644-BD5F-FEB944BBAE1D}"/>
    <dgm:cxn modelId="{146DAE12-994E-2948-A280-3CCBAB718AB4}" type="presParOf" srcId="{DFF2BB27-57DB-D44C-96F8-4B1885E279EB}" destId="{411EFF3E-9FFD-B44F-AD6B-C626EE7FEB2B}" srcOrd="0" destOrd="0" presId="urn:microsoft.com/office/officeart/2005/8/layout/vList2"/>
    <dgm:cxn modelId="{F7792BA3-C1FC-4B4E-B968-EAE16C94599A}" type="presParOf" srcId="{DFF2BB27-57DB-D44C-96F8-4B1885E279EB}" destId="{28ED881B-6556-3F44-A1EE-BD4698CF89A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745D2F-1AC2-184C-85ED-D463C90F6BFD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E19D18-AC96-5A4A-85FC-C3642C8E5AE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dirty="0">
            <a:solidFill>
              <a:schemeClr val="tx1"/>
            </a:solidFill>
          </a:endParaRPr>
        </a:p>
      </dgm:t>
    </dgm:pt>
    <dgm:pt modelId="{E3A9548F-5FAC-224B-9C21-CE980A6E9987}" type="parTrans" cxnId="{EDEF15BC-3311-CD42-A4D8-EC6EA90DA07A}">
      <dgm:prSet/>
      <dgm:spPr/>
      <dgm:t>
        <a:bodyPr/>
        <a:lstStyle/>
        <a:p>
          <a:endParaRPr lang="en-US"/>
        </a:p>
      </dgm:t>
    </dgm:pt>
    <dgm:pt modelId="{907271A4-6C01-1A4A-BF24-F398939A40DA}" type="sibTrans" cxnId="{EDEF15BC-3311-CD42-A4D8-EC6EA90DA07A}">
      <dgm:prSet/>
      <dgm:spPr/>
      <dgm:t>
        <a:bodyPr/>
        <a:lstStyle/>
        <a:p>
          <a:endParaRPr lang="en-US"/>
        </a:p>
      </dgm:t>
    </dgm:pt>
    <dgm:pt modelId="{3146ADD7-DF7D-0E42-96E2-21EE9D2E79B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Machine Detector Interfaces </a:t>
          </a:r>
          <a:endParaRPr lang="en-US" sz="1200" dirty="0">
            <a:solidFill>
              <a:schemeClr val="tx1"/>
            </a:solidFill>
          </a:endParaRPr>
        </a:p>
      </dgm:t>
    </dgm:pt>
    <dgm:pt modelId="{09FDEA63-C3E9-3442-96C2-C102C6545C7B}" type="parTrans" cxnId="{B7B2E2E5-31B8-DA4B-B5F3-05E8D0F41299}">
      <dgm:prSet/>
      <dgm:spPr/>
      <dgm:t>
        <a:bodyPr/>
        <a:lstStyle/>
        <a:p>
          <a:endParaRPr lang="en-US"/>
        </a:p>
      </dgm:t>
    </dgm:pt>
    <dgm:pt modelId="{0ABC1DED-1B38-C547-B8FE-BBC2110E00C5}" type="sibTrans" cxnId="{B7B2E2E5-31B8-DA4B-B5F3-05E8D0F41299}">
      <dgm:prSet/>
      <dgm:spPr/>
      <dgm:t>
        <a:bodyPr/>
        <a:lstStyle/>
        <a:p>
          <a:endParaRPr lang="en-US"/>
        </a:p>
      </dgm:t>
    </dgm:pt>
    <dgm:pt modelId="{2C0708F0-E5A2-5949-8EB6-F455853D4FBD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Damping rings </a:t>
          </a:r>
          <a:endParaRPr lang="en-US" sz="1200" dirty="0">
            <a:solidFill>
              <a:schemeClr val="tx1"/>
            </a:solidFill>
          </a:endParaRPr>
        </a:p>
      </dgm:t>
    </dgm:pt>
    <dgm:pt modelId="{E73E06A4-B239-424B-864B-F6DB397CDA0C}" type="parTrans" cxnId="{76D4FB95-DA6D-804D-868A-B7C3538730F3}">
      <dgm:prSet/>
      <dgm:spPr/>
      <dgm:t>
        <a:bodyPr/>
        <a:lstStyle/>
        <a:p>
          <a:endParaRPr lang="en-US"/>
        </a:p>
      </dgm:t>
    </dgm:pt>
    <dgm:pt modelId="{AB428060-238F-0C4B-A37A-9C8E6A5FC10B}" type="sibTrans" cxnId="{76D4FB95-DA6D-804D-868A-B7C3538730F3}">
      <dgm:prSet/>
      <dgm:spPr/>
      <dgm:t>
        <a:bodyPr/>
        <a:lstStyle/>
        <a:p>
          <a:endParaRPr lang="en-US"/>
        </a:p>
      </dgm:t>
    </dgm:pt>
    <dgm:pt modelId="{AAF66759-01CC-D445-A8FE-686E78E6CEC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dirty="0">
            <a:solidFill>
              <a:schemeClr val="tx1"/>
            </a:solidFill>
          </a:endParaRPr>
        </a:p>
      </dgm:t>
    </dgm:pt>
    <dgm:pt modelId="{BFAF88D6-DB97-544E-8D25-438E88DFA6D9}" type="parTrans" cxnId="{2C9B69AA-F394-534B-B17D-2C1BFA95D35C}">
      <dgm:prSet/>
      <dgm:spPr/>
      <dgm:t>
        <a:bodyPr/>
        <a:lstStyle/>
        <a:p>
          <a:endParaRPr lang="en-US"/>
        </a:p>
      </dgm:t>
    </dgm:pt>
    <dgm:pt modelId="{242879D1-01C3-ED4E-A5BF-C6F5A2C7B9FF}" type="sibTrans" cxnId="{2C9B69AA-F394-534B-B17D-2C1BFA95D35C}">
      <dgm:prSet/>
      <dgm:spPr/>
      <dgm:t>
        <a:bodyPr/>
        <a:lstStyle/>
        <a:p>
          <a:endParaRPr lang="en-US"/>
        </a:p>
      </dgm:t>
    </dgm:pt>
    <dgm:pt modelId="{BFF69E5A-2CDF-344A-A454-3A8C854779B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delivery systems </a:t>
          </a:r>
          <a:endParaRPr lang="en-US" sz="1200" dirty="0">
            <a:solidFill>
              <a:schemeClr val="tx1"/>
            </a:solidFill>
          </a:endParaRPr>
        </a:p>
      </dgm:t>
    </dgm:pt>
    <dgm:pt modelId="{FAE85476-34AA-C240-B6C8-9D4CD9746DB0}" type="parTrans" cxnId="{7B9DCE0D-851F-C14E-8D2B-44C43E5DC627}">
      <dgm:prSet/>
      <dgm:spPr/>
      <dgm:t>
        <a:bodyPr/>
        <a:lstStyle/>
        <a:p>
          <a:endParaRPr lang="en-US"/>
        </a:p>
      </dgm:t>
    </dgm:pt>
    <dgm:pt modelId="{3F8945BB-A430-1E48-A595-93D369BCC9BE}" type="sibTrans" cxnId="{7B9DCE0D-851F-C14E-8D2B-44C43E5DC627}">
      <dgm:prSet/>
      <dgm:spPr/>
      <dgm:t>
        <a:bodyPr/>
        <a:lstStyle/>
        <a:p>
          <a:endParaRPr lang="en-US"/>
        </a:p>
      </dgm:t>
    </dgm:pt>
    <dgm:pt modelId="{CDFD5733-3B3C-A54E-A715-DE981E33C51A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Physics and detectors</a:t>
          </a:r>
          <a:endParaRPr lang="en-US" sz="1200" dirty="0">
            <a:solidFill>
              <a:schemeClr val="tx1"/>
            </a:solidFill>
          </a:endParaRPr>
        </a:p>
      </dgm:t>
    </dgm:pt>
    <dgm:pt modelId="{443515CF-3A91-0940-922F-E699A9DD6092}" type="parTrans" cxnId="{B7C93B40-2E2E-B045-9DA3-DBB5E1EC0140}">
      <dgm:prSet/>
      <dgm:spPr/>
      <dgm:t>
        <a:bodyPr/>
        <a:lstStyle/>
        <a:p>
          <a:endParaRPr lang="en-US"/>
        </a:p>
      </dgm:t>
    </dgm:pt>
    <dgm:pt modelId="{78F7AB9F-7196-E746-98FD-5C02FA60A7A4}" type="sibTrans" cxnId="{B7C93B40-2E2E-B045-9DA3-DBB5E1EC0140}">
      <dgm:prSet/>
      <dgm:spPr/>
      <dgm:t>
        <a:bodyPr/>
        <a:lstStyle/>
        <a:p>
          <a:endParaRPr lang="en-US"/>
        </a:p>
      </dgm:t>
    </dgm:pt>
    <dgm:pt modelId="{6B7C980C-AE58-F945-BB95-AB973EF6A0CE}" type="pres">
      <dgm:prSet presAssocID="{97745D2F-1AC2-184C-85ED-D463C90F6BF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2DB05B-DEC6-6D45-84CD-2F580F37A62D}" type="pres">
      <dgm:prSet presAssocID="{97745D2F-1AC2-184C-85ED-D463C90F6BFD}" presName="arrow" presStyleLbl="bgShp" presStyleIdx="0" presStyleCnt="1"/>
      <dgm:spPr/>
    </dgm:pt>
    <dgm:pt modelId="{D4E750A6-D612-DE41-8486-426948103863}" type="pres">
      <dgm:prSet presAssocID="{97745D2F-1AC2-184C-85ED-D463C90F6BFD}" presName="linearProcess" presStyleCnt="0"/>
      <dgm:spPr/>
    </dgm:pt>
    <dgm:pt modelId="{0DB1AD55-4288-3D45-BE54-B0C06D6ADC34}" type="pres">
      <dgm:prSet presAssocID="{34E19D18-AC96-5A4A-85FC-C3642C8E5AE3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EA970-F912-5B44-8013-D099A4EC174B}" type="pres">
      <dgm:prSet presAssocID="{907271A4-6C01-1A4A-BF24-F398939A40DA}" presName="sibTrans" presStyleCnt="0"/>
      <dgm:spPr/>
    </dgm:pt>
    <dgm:pt modelId="{68EAF934-685D-4C4C-84E0-FBC70BABE67C}" type="pres">
      <dgm:prSet presAssocID="{2C0708F0-E5A2-5949-8EB6-F455853D4FBD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CB734-CE36-E44E-A0E7-53475746000E}" type="pres">
      <dgm:prSet presAssocID="{AB428060-238F-0C4B-A37A-9C8E6A5FC10B}" presName="sibTrans" presStyleCnt="0"/>
      <dgm:spPr/>
    </dgm:pt>
    <dgm:pt modelId="{B7BC0E46-D76C-D349-B7DC-53A820D4F8F8}" type="pres">
      <dgm:prSet presAssocID="{AAF66759-01CC-D445-A8FE-686E78E6CECC}" presName="textNode" presStyleLbl="node1" presStyleIdx="2" presStyleCnt="6" custLinFactNeighborX="6833" custLinFactNeighborY="-1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F21FB-D820-FE45-B934-64918F0A0F0A}" type="pres">
      <dgm:prSet presAssocID="{242879D1-01C3-ED4E-A5BF-C6F5A2C7B9FF}" presName="sibTrans" presStyleCnt="0"/>
      <dgm:spPr/>
    </dgm:pt>
    <dgm:pt modelId="{91AE5828-4988-164B-B249-1B7D6D95C8C4}" type="pres">
      <dgm:prSet presAssocID="{BFF69E5A-2CDF-344A-A454-3A8C854779BE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81A81-0785-F64B-859F-6051F3B8AC96}" type="pres">
      <dgm:prSet presAssocID="{3F8945BB-A430-1E48-A595-93D369BCC9BE}" presName="sibTrans" presStyleCnt="0"/>
      <dgm:spPr/>
    </dgm:pt>
    <dgm:pt modelId="{25407CA6-92E8-E249-8234-CFD495F42534}" type="pres">
      <dgm:prSet presAssocID="{3146ADD7-DF7D-0E42-96E2-21EE9D2E79B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06B5E-7169-8849-AC81-DDFDF8FCC2D0}" type="pres">
      <dgm:prSet presAssocID="{0ABC1DED-1B38-C547-B8FE-BBC2110E00C5}" presName="sibTrans" presStyleCnt="0"/>
      <dgm:spPr/>
    </dgm:pt>
    <dgm:pt modelId="{C62017BC-E788-C642-A6B7-FD6945BB6D02}" type="pres">
      <dgm:prSet presAssocID="{CDFD5733-3B3C-A54E-A715-DE981E33C51A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9B69AA-F394-534B-B17D-2C1BFA95D35C}" srcId="{97745D2F-1AC2-184C-85ED-D463C90F6BFD}" destId="{AAF66759-01CC-D445-A8FE-686E78E6CECC}" srcOrd="2" destOrd="0" parTransId="{BFAF88D6-DB97-544E-8D25-438E88DFA6D9}" sibTransId="{242879D1-01C3-ED4E-A5BF-C6F5A2C7B9FF}"/>
    <dgm:cxn modelId="{B7B2E2E5-31B8-DA4B-B5F3-05E8D0F41299}" srcId="{97745D2F-1AC2-184C-85ED-D463C90F6BFD}" destId="{3146ADD7-DF7D-0E42-96E2-21EE9D2E79B7}" srcOrd="4" destOrd="0" parTransId="{09FDEA63-C3E9-3442-96C2-C102C6545C7B}" sibTransId="{0ABC1DED-1B38-C547-B8FE-BBC2110E00C5}"/>
    <dgm:cxn modelId="{B7C93B40-2E2E-B045-9DA3-DBB5E1EC0140}" srcId="{97745D2F-1AC2-184C-85ED-D463C90F6BFD}" destId="{CDFD5733-3B3C-A54E-A715-DE981E33C51A}" srcOrd="5" destOrd="0" parTransId="{443515CF-3A91-0940-922F-E699A9DD6092}" sibTransId="{78F7AB9F-7196-E746-98FD-5C02FA60A7A4}"/>
    <dgm:cxn modelId="{7B9DCE0D-851F-C14E-8D2B-44C43E5DC627}" srcId="{97745D2F-1AC2-184C-85ED-D463C90F6BFD}" destId="{BFF69E5A-2CDF-344A-A454-3A8C854779BE}" srcOrd="3" destOrd="0" parTransId="{FAE85476-34AA-C240-B6C8-9D4CD9746DB0}" sibTransId="{3F8945BB-A430-1E48-A595-93D369BCC9BE}"/>
    <dgm:cxn modelId="{75B49BCA-6D05-7947-936D-EAC307315B19}" type="presOf" srcId="{CDFD5733-3B3C-A54E-A715-DE981E33C51A}" destId="{C62017BC-E788-C642-A6B7-FD6945BB6D02}" srcOrd="0" destOrd="0" presId="urn:microsoft.com/office/officeart/2005/8/layout/hProcess9"/>
    <dgm:cxn modelId="{EDEF15BC-3311-CD42-A4D8-EC6EA90DA07A}" srcId="{97745D2F-1AC2-184C-85ED-D463C90F6BFD}" destId="{34E19D18-AC96-5A4A-85FC-C3642C8E5AE3}" srcOrd="0" destOrd="0" parTransId="{E3A9548F-5FAC-224B-9C21-CE980A6E9987}" sibTransId="{907271A4-6C01-1A4A-BF24-F398939A40DA}"/>
    <dgm:cxn modelId="{76D4FB95-DA6D-804D-868A-B7C3538730F3}" srcId="{97745D2F-1AC2-184C-85ED-D463C90F6BFD}" destId="{2C0708F0-E5A2-5949-8EB6-F455853D4FBD}" srcOrd="1" destOrd="0" parTransId="{E73E06A4-B239-424B-864B-F6DB397CDA0C}" sibTransId="{AB428060-238F-0C4B-A37A-9C8E6A5FC10B}"/>
    <dgm:cxn modelId="{6FC8F52E-48BD-8B4D-B616-D35866C7DAF8}" type="presOf" srcId="{2C0708F0-E5A2-5949-8EB6-F455853D4FBD}" destId="{68EAF934-685D-4C4C-84E0-FBC70BABE67C}" srcOrd="0" destOrd="0" presId="urn:microsoft.com/office/officeart/2005/8/layout/hProcess9"/>
    <dgm:cxn modelId="{47CF12EB-A9E7-FF4A-A20D-B85C9F72976F}" type="presOf" srcId="{AAF66759-01CC-D445-A8FE-686E78E6CECC}" destId="{B7BC0E46-D76C-D349-B7DC-53A820D4F8F8}" srcOrd="0" destOrd="0" presId="urn:microsoft.com/office/officeart/2005/8/layout/hProcess9"/>
    <dgm:cxn modelId="{A9086D46-A77D-6741-9F80-EF264F737F13}" type="presOf" srcId="{BFF69E5A-2CDF-344A-A454-3A8C854779BE}" destId="{91AE5828-4988-164B-B249-1B7D6D95C8C4}" srcOrd="0" destOrd="0" presId="urn:microsoft.com/office/officeart/2005/8/layout/hProcess9"/>
    <dgm:cxn modelId="{E6D845A3-9F49-D349-AFA6-AF067FF85DB2}" type="presOf" srcId="{34E19D18-AC96-5A4A-85FC-C3642C8E5AE3}" destId="{0DB1AD55-4288-3D45-BE54-B0C06D6ADC34}" srcOrd="0" destOrd="0" presId="urn:microsoft.com/office/officeart/2005/8/layout/hProcess9"/>
    <dgm:cxn modelId="{C7F97487-9BE4-D540-9B5D-2D4089A7E1FD}" type="presOf" srcId="{97745D2F-1AC2-184C-85ED-D463C90F6BFD}" destId="{6B7C980C-AE58-F945-BB95-AB973EF6A0CE}" srcOrd="0" destOrd="0" presId="urn:microsoft.com/office/officeart/2005/8/layout/hProcess9"/>
    <dgm:cxn modelId="{F696B60A-0C05-4D44-8274-685662E8701D}" type="presOf" srcId="{3146ADD7-DF7D-0E42-96E2-21EE9D2E79B7}" destId="{25407CA6-92E8-E249-8234-CFD495F42534}" srcOrd="0" destOrd="0" presId="urn:microsoft.com/office/officeart/2005/8/layout/hProcess9"/>
    <dgm:cxn modelId="{4AC85BA0-0CC1-EC41-8D87-53D5A37205E3}" type="presParOf" srcId="{6B7C980C-AE58-F945-BB95-AB973EF6A0CE}" destId="{172DB05B-DEC6-6D45-84CD-2F580F37A62D}" srcOrd="0" destOrd="0" presId="urn:microsoft.com/office/officeart/2005/8/layout/hProcess9"/>
    <dgm:cxn modelId="{6C3761FC-6536-A74E-B42B-5E7F3C073D7F}" type="presParOf" srcId="{6B7C980C-AE58-F945-BB95-AB973EF6A0CE}" destId="{D4E750A6-D612-DE41-8486-426948103863}" srcOrd="1" destOrd="0" presId="urn:microsoft.com/office/officeart/2005/8/layout/hProcess9"/>
    <dgm:cxn modelId="{CB7103CF-2090-9A4E-964D-537DB4ED0F8F}" type="presParOf" srcId="{D4E750A6-D612-DE41-8486-426948103863}" destId="{0DB1AD55-4288-3D45-BE54-B0C06D6ADC34}" srcOrd="0" destOrd="0" presId="urn:microsoft.com/office/officeart/2005/8/layout/hProcess9"/>
    <dgm:cxn modelId="{4621A149-CC49-834E-BD63-CB7FEF8E501F}" type="presParOf" srcId="{D4E750A6-D612-DE41-8486-426948103863}" destId="{474EA970-F912-5B44-8013-D099A4EC174B}" srcOrd="1" destOrd="0" presId="urn:microsoft.com/office/officeart/2005/8/layout/hProcess9"/>
    <dgm:cxn modelId="{9224DDEA-095E-7840-B3A5-FDDA3D034DBB}" type="presParOf" srcId="{D4E750A6-D612-DE41-8486-426948103863}" destId="{68EAF934-685D-4C4C-84E0-FBC70BABE67C}" srcOrd="2" destOrd="0" presId="urn:microsoft.com/office/officeart/2005/8/layout/hProcess9"/>
    <dgm:cxn modelId="{DD92BCE2-FA72-7C48-B2E3-A405FBA92C3C}" type="presParOf" srcId="{D4E750A6-D612-DE41-8486-426948103863}" destId="{434CB734-CE36-E44E-A0E7-53475746000E}" srcOrd="3" destOrd="0" presId="urn:microsoft.com/office/officeart/2005/8/layout/hProcess9"/>
    <dgm:cxn modelId="{C2F68F2A-68F7-0844-A52C-5F1C29E84F0C}" type="presParOf" srcId="{D4E750A6-D612-DE41-8486-426948103863}" destId="{B7BC0E46-D76C-D349-B7DC-53A820D4F8F8}" srcOrd="4" destOrd="0" presId="urn:microsoft.com/office/officeart/2005/8/layout/hProcess9"/>
    <dgm:cxn modelId="{85E91CF6-8B90-FB49-8442-FEB071B808D6}" type="presParOf" srcId="{D4E750A6-D612-DE41-8486-426948103863}" destId="{586F21FB-D820-FE45-B934-64918F0A0F0A}" srcOrd="5" destOrd="0" presId="urn:microsoft.com/office/officeart/2005/8/layout/hProcess9"/>
    <dgm:cxn modelId="{F1309B61-C75C-9447-8A3D-22CAF95C8532}" type="presParOf" srcId="{D4E750A6-D612-DE41-8486-426948103863}" destId="{91AE5828-4988-164B-B249-1B7D6D95C8C4}" srcOrd="6" destOrd="0" presId="urn:microsoft.com/office/officeart/2005/8/layout/hProcess9"/>
    <dgm:cxn modelId="{D1BC7B78-4201-9847-BEFC-515929C9167D}" type="presParOf" srcId="{D4E750A6-D612-DE41-8486-426948103863}" destId="{95D81A81-0785-F64B-859F-6051F3B8AC96}" srcOrd="7" destOrd="0" presId="urn:microsoft.com/office/officeart/2005/8/layout/hProcess9"/>
    <dgm:cxn modelId="{9913EC1A-759D-EE43-A821-F71DDF725ACB}" type="presParOf" srcId="{D4E750A6-D612-DE41-8486-426948103863}" destId="{25407CA6-92E8-E249-8234-CFD495F42534}" srcOrd="8" destOrd="0" presId="urn:microsoft.com/office/officeart/2005/8/layout/hProcess9"/>
    <dgm:cxn modelId="{F51D3EB2-6305-C440-92B0-D8A614E90D05}" type="presParOf" srcId="{D4E750A6-D612-DE41-8486-426948103863}" destId="{D7906B5E-7169-8849-AC81-DDFDF8FCC2D0}" srcOrd="9" destOrd="0" presId="urn:microsoft.com/office/officeart/2005/8/layout/hProcess9"/>
    <dgm:cxn modelId="{733D870B-1519-254D-948F-4EB708E2E319}" type="presParOf" srcId="{D4E750A6-D612-DE41-8486-426948103863}" destId="{C62017BC-E788-C642-A6B7-FD6945BB6D0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D2938EE-AE46-AB48-AA97-0A142CFB4551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78DFFA-5173-204B-B9BE-2F48D7DD7959}">
      <dgm:prSet phldrT="[Text]" custT="1"/>
      <dgm:spPr>
        <a:solidFill>
          <a:srgbClr val="F2F2F2"/>
        </a:solidFill>
      </dgm:spPr>
      <dgm:t>
        <a:bodyPr/>
        <a:lstStyle/>
        <a:p>
          <a:pPr>
            <a:lnSpc>
              <a:spcPct val="90000"/>
            </a:lnSpc>
          </a:pPr>
          <a:r>
            <a:rPr lang="en-US" sz="1400" b="0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FF"/>
              </a:solidFill>
            </a:rPr>
            <a:t>LHC data crucial – also at nominal energy, </a:t>
          </a:r>
          <a:r>
            <a:rPr lang="en-US" sz="1200" dirty="0" err="1" smtClean="0">
              <a:solidFill>
                <a:srgbClr val="0000FF"/>
              </a:solidFill>
            </a:rPr>
            <a:t>rebaseling</a:t>
          </a:r>
          <a:r>
            <a:rPr lang="en-US" sz="1200" dirty="0" smtClean="0">
              <a:solidFill>
                <a:srgbClr val="0000FF"/>
              </a:solidFill>
            </a:rPr>
            <a:t> studies ongoing (375 </a:t>
          </a:r>
          <a:r>
            <a:rPr lang="en-US" sz="1200" dirty="0" err="1" smtClean="0">
              <a:solidFill>
                <a:srgbClr val="0000FF"/>
              </a:solidFill>
            </a:rPr>
            <a:t>GeV</a:t>
          </a:r>
          <a:r>
            <a:rPr lang="en-US" sz="1200" dirty="0" smtClean="0">
              <a:solidFill>
                <a:srgbClr val="0000FF"/>
              </a:solidFill>
            </a:rPr>
            <a:t>, ~1.5 </a:t>
          </a:r>
          <a:r>
            <a:rPr lang="en-US" sz="1200" dirty="0" err="1" smtClean="0">
              <a:solidFill>
                <a:srgbClr val="0000FF"/>
              </a:solidFill>
            </a:rPr>
            <a:t>TeV</a:t>
          </a:r>
          <a:r>
            <a:rPr lang="en-US" sz="1200" dirty="0" smtClean="0">
              <a:solidFill>
                <a:srgbClr val="0000FF"/>
              </a:solidFill>
            </a:rPr>
            <a:t>, 3 </a:t>
          </a:r>
          <a:r>
            <a:rPr lang="en-US" sz="1200" dirty="0" err="1" smtClean="0">
              <a:solidFill>
                <a:srgbClr val="0000FF"/>
              </a:solidFill>
            </a:rPr>
            <a:t>TeV</a:t>
          </a:r>
          <a:r>
            <a:rPr lang="en-US" sz="1200" dirty="0" smtClean="0">
              <a:solidFill>
                <a:srgbClr val="0000FF"/>
              </a:solidFill>
            </a:rPr>
            <a:t>) – including more work on a klystron based initial phase 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FF"/>
              </a:solidFill>
            </a:rPr>
            <a:t>Costs, power, scheduling, site, </a:t>
          </a:r>
          <a:r>
            <a:rPr lang="en-US" sz="1200" dirty="0" err="1" smtClean="0">
              <a:solidFill>
                <a:srgbClr val="0000FF"/>
              </a:solidFill>
            </a:rPr>
            <a:t>etc</a:t>
          </a:r>
          <a:r>
            <a:rPr lang="en-US" sz="1200" dirty="0" smtClean="0">
              <a:solidFill>
                <a:srgbClr val="0000FF"/>
              </a:solidFill>
            </a:rPr>
            <a:t> </a:t>
          </a:r>
          <a:endParaRPr lang="en-US" sz="1400" dirty="0">
            <a:solidFill>
              <a:srgbClr val="0000FF"/>
            </a:solidFill>
          </a:endParaRPr>
        </a:p>
      </dgm:t>
    </dgm:pt>
    <dgm:pt modelId="{AB46A5BB-0849-C94D-86BF-E25E7DD5F695}" type="parTrans" cxnId="{2F65D439-5ABC-6646-97BC-CB83B64F56E0}">
      <dgm:prSet/>
      <dgm:spPr/>
      <dgm:t>
        <a:bodyPr/>
        <a:lstStyle/>
        <a:p>
          <a:endParaRPr lang="en-US"/>
        </a:p>
      </dgm:t>
    </dgm:pt>
    <dgm:pt modelId="{55EAE93E-CCF7-FD4F-8170-E6767A42493C}" type="sibTrans" cxnId="{2F65D439-5ABC-6646-97BC-CB83B64F56E0}">
      <dgm:prSet/>
      <dgm:spPr/>
      <dgm:t>
        <a:bodyPr/>
        <a:lstStyle/>
        <a:p>
          <a:endParaRPr lang="en-US"/>
        </a:p>
      </dgm:t>
    </dgm:pt>
    <dgm:pt modelId="{4236C097-C122-5049-84B7-D5FF1518BD4B}">
      <dgm:prSet phldrT="[Text]" custT="1"/>
      <dgm:spPr>
        <a:solidFill>
          <a:srgbClr val="F2F2F2"/>
        </a:solidFill>
      </dgm:spPr>
      <dgm:t>
        <a:bodyPr/>
        <a:lstStyle/>
        <a:p>
          <a:r>
            <a:rPr lang="en-US" sz="1400" b="0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</a:t>
          </a:r>
          <a:r>
            <a:rPr lang="en-US" sz="1400" b="1" dirty="0" smtClean="0">
              <a:solidFill>
                <a:srgbClr val="000000"/>
              </a:solidFill>
              <a:cs typeface="Calibri"/>
            </a:rPr>
            <a:t>. </a:t>
          </a:r>
        </a:p>
        <a:p>
          <a:r>
            <a:rPr lang="en-US" sz="1200" dirty="0" smtClean="0">
              <a:solidFill>
                <a:srgbClr val="0000FF"/>
              </a:solidFill>
            </a:rPr>
            <a:t>Overall design and system </a:t>
          </a:r>
          <a:r>
            <a:rPr lang="en-US" sz="1200" dirty="0" err="1" smtClean="0">
              <a:solidFill>
                <a:srgbClr val="0000FF"/>
              </a:solidFill>
            </a:rPr>
            <a:t>optimisation</a:t>
          </a:r>
          <a:r>
            <a:rPr lang="en-US" sz="1200" dirty="0" smtClean="0">
              <a:solidFill>
                <a:srgbClr val="0000FF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dirty="0">
            <a:solidFill>
              <a:srgbClr val="0000FF"/>
            </a:solidFill>
          </a:endParaRPr>
        </a:p>
      </dgm:t>
    </dgm:pt>
    <dgm:pt modelId="{BB4AC299-F519-C949-97E6-958E4A134256}" type="parTrans" cxnId="{982C7C30-9790-DA40-B4C8-7FBF88FB6626}">
      <dgm:prSet/>
      <dgm:spPr/>
      <dgm:t>
        <a:bodyPr/>
        <a:lstStyle/>
        <a:p>
          <a:endParaRPr lang="en-US"/>
        </a:p>
      </dgm:t>
    </dgm:pt>
    <dgm:pt modelId="{26EDB1B0-4F69-8E48-99D2-84F597F98CF2}" type="sibTrans" cxnId="{982C7C30-9790-DA40-B4C8-7FBF88FB6626}">
      <dgm:prSet/>
      <dgm:spPr/>
      <dgm:t>
        <a:bodyPr/>
        <a:lstStyle/>
        <a:p>
          <a:endParaRPr lang="en-US"/>
        </a:p>
      </dgm:t>
    </dgm:pt>
    <dgm:pt modelId="{7F17507A-8D27-3C48-8AC7-0BB8B35C4AD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0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r>
            <a:rPr lang="en-US" sz="1200" dirty="0" smtClean="0">
              <a:solidFill>
                <a:srgbClr val="0000FF"/>
              </a:solidFill>
              <a:cs typeface="Calibri"/>
            </a:rPr>
            <a:t>Priorities are the modulators/klystrons, module/structure development including significantly more testing facilities, and alignment/stability studies. </a:t>
          </a:r>
        </a:p>
        <a:p>
          <a:r>
            <a:rPr lang="en-US" sz="1200" dirty="0" smtClean="0">
              <a:solidFill>
                <a:srgbClr val="0000FF"/>
              </a:solidFill>
              <a:cs typeface="Calibri"/>
            </a:rPr>
            <a:t>A number of specific instrumentation and technical system studies.   </a:t>
          </a:r>
          <a:endParaRPr lang="en-US" sz="1200" b="1" dirty="0" smtClean="0">
            <a:solidFill>
              <a:srgbClr val="0000FF"/>
            </a:solidFill>
            <a:cs typeface="Calibri"/>
          </a:endParaRPr>
        </a:p>
      </dgm:t>
    </dgm:pt>
    <dgm:pt modelId="{3311870D-4937-6445-A5EB-F7F64ACBDB6D}" type="parTrans" cxnId="{BA0FD0D4-43FA-4D44-BAA4-9F6C39B01372}">
      <dgm:prSet/>
      <dgm:spPr/>
      <dgm:t>
        <a:bodyPr/>
        <a:lstStyle/>
        <a:p>
          <a:endParaRPr lang="en-US"/>
        </a:p>
      </dgm:t>
    </dgm:pt>
    <dgm:pt modelId="{95920BB6-F7F1-7241-AFCB-AF679E9AC782}" type="sibTrans" cxnId="{BA0FD0D4-43FA-4D44-BAA4-9F6C39B01372}">
      <dgm:prSet/>
      <dgm:spPr/>
      <dgm:t>
        <a:bodyPr/>
        <a:lstStyle/>
        <a:p>
          <a:endParaRPr lang="en-US"/>
        </a:p>
      </dgm:t>
    </dgm:pt>
    <dgm:pt modelId="{A34263FE-420B-324D-BB42-2477F1D2D474}">
      <dgm:prSet phldrT="[Text]" custT="1"/>
      <dgm:spPr>
        <a:solidFill>
          <a:srgbClr val="F2F2F2"/>
        </a:solidFill>
      </dgm:spPr>
      <dgm:t>
        <a:bodyPr anchor="t"/>
        <a:lstStyle/>
        <a:p>
          <a:pPr algn="l"/>
          <a:r>
            <a:rPr lang="en-US" sz="1400" b="0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algn="l"/>
          <a:r>
            <a:rPr lang="en-US" sz="1200" b="0" dirty="0" smtClean="0">
              <a:solidFill>
                <a:srgbClr val="0000FF"/>
              </a:solidFill>
              <a:cs typeface="Calibri"/>
            </a:rPr>
            <a:t>Priorities are the measurements in: CTF3+, ATF, FACET and related to the CLIC Drive Beam Injector studies, addressing the issues of drive-beam stability, beam-loading experiments, RF power generation and two beam acceleration with complete modules, as well as beam based alignment/beam delivery system/final focus studies. </a:t>
          </a:r>
          <a:endParaRPr lang="en-US" sz="1200" b="1" dirty="0" smtClean="0">
            <a:solidFill>
              <a:srgbClr val="0000FF"/>
            </a:solidFill>
            <a:cs typeface="Calibri"/>
          </a:endParaRPr>
        </a:p>
      </dgm:t>
    </dgm:pt>
    <dgm:pt modelId="{53310B87-12F9-D54E-AC69-02F7173E315A}" type="parTrans" cxnId="{8B565FEA-5C94-9449-98EA-3AEBD7E20D73}">
      <dgm:prSet/>
      <dgm:spPr/>
      <dgm:t>
        <a:bodyPr/>
        <a:lstStyle/>
        <a:p>
          <a:endParaRPr lang="en-US"/>
        </a:p>
      </dgm:t>
    </dgm:pt>
    <dgm:pt modelId="{C2F45747-9B30-424D-8711-996BC83FA7F9}" type="sibTrans" cxnId="{8B565FEA-5C94-9449-98EA-3AEBD7E20D73}">
      <dgm:prSet/>
      <dgm:spPr/>
      <dgm:t>
        <a:bodyPr/>
        <a:lstStyle/>
        <a:p>
          <a:endParaRPr lang="en-US"/>
        </a:p>
      </dgm:t>
    </dgm:pt>
    <dgm:pt modelId="{F7EDF942-B103-424F-8325-8C91964BE5EC}" type="pres">
      <dgm:prSet presAssocID="{5D2938EE-AE46-AB48-AA97-0A142CFB455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8B081-23CE-EA43-8A67-319AAACA728A}" type="pres">
      <dgm:prSet presAssocID="{2C78DFFA-5173-204B-B9BE-2F48D7DD7959}" presName="comp" presStyleCnt="0"/>
      <dgm:spPr/>
      <dgm:t>
        <a:bodyPr/>
        <a:lstStyle/>
        <a:p>
          <a:endParaRPr lang="en-US"/>
        </a:p>
      </dgm:t>
    </dgm:pt>
    <dgm:pt modelId="{0A03277D-0599-7247-A280-5CD43B9B9E2B}" type="pres">
      <dgm:prSet presAssocID="{2C78DFFA-5173-204B-B9BE-2F48D7DD7959}" presName="box" presStyleLbl="node1" presStyleIdx="0" presStyleCnt="4" custScaleY="67928"/>
      <dgm:spPr/>
      <dgm:t>
        <a:bodyPr/>
        <a:lstStyle/>
        <a:p>
          <a:endParaRPr lang="en-US"/>
        </a:p>
      </dgm:t>
    </dgm:pt>
    <dgm:pt modelId="{E9E653DE-AF0D-B04B-8213-104240053024}" type="pres">
      <dgm:prSet presAssocID="{2C78DFFA-5173-204B-B9BE-2F48D7DD7959}" presName="img" presStyleLbl="fgImgPlace1" presStyleIdx="0" presStyleCnt="4" custLinFactNeighborY="-118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5145E78-4678-884A-B387-2D179106BA0D}" type="pres">
      <dgm:prSet presAssocID="{2C78DFFA-5173-204B-B9BE-2F48D7DD795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F5EC8-7E56-0649-A254-0EF705818929}" type="pres">
      <dgm:prSet presAssocID="{55EAE93E-CCF7-FD4F-8170-E6767A42493C}" presName="spacer" presStyleCnt="0"/>
      <dgm:spPr/>
      <dgm:t>
        <a:bodyPr/>
        <a:lstStyle/>
        <a:p>
          <a:endParaRPr lang="en-US"/>
        </a:p>
      </dgm:t>
    </dgm:pt>
    <dgm:pt modelId="{E0C5F700-ABFB-3E4D-8E4E-909AF1777A9A}" type="pres">
      <dgm:prSet presAssocID="{4236C097-C122-5049-84B7-D5FF1518BD4B}" presName="comp" presStyleCnt="0"/>
      <dgm:spPr/>
      <dgm:t>
        <a:bodyPr/>
        <a:lstStyle/>
        <a:p>
          <a:endParaRPr lang="en-US"/>
        </a:p>
      </dgm:t>
    </dgm:pt>
    <dgm:pt modelId="{470186D3-A9CB-4B44-A9D4-0D1E3B0077E2}" type="pres">
      <dgm:prSet presAssocID="{4236C097-C122-5049-84B7-D5FF1518BD4B}" presName="box" presStyleLbl="node1" presStyleIdx="1" presStyleCnt="4" custScaleY="85244" custLinFactNeighborY="-4725"/>
      <dgm:spPr/>
      <dgm:t>
        <a:bodyPr/>
        <a:lstStyle/>
        <a:p>
          <a:endParaRPr lang="en-US"/>
        </a:p>
      </dgm:t>
    </dgm:pt>
    <dgm:pt modelId="{77176F15-C6CC-9E45-9E22-664F43C44374}" type="pres">
      <dgm:prSet presAssocID="{4236C097-C122-5049-84B7-D5FF1518BD4B}" presName="img" presStyleLbl="fgImgPlace1" presStyleIdx="1" presStyleCnt="4" custLinFactNeighborY="-472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41562B2-51AF-A140-88AF-9FD3947A8996}" type="pres">
      <dgm:prSet presAssocID="{4236C097-C122-5049-84B7-D5FF1518BD4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7EB39-F13A-6947-B79D-BC704B39B535}" type="pres">
      <dgm:prSet presAssocID="{26EDB1B0-4F69-8E48-99D2-84F597F98CF2}" presName="spacer" presStyleCnt="0"/>
      <dgm:spPr/>
      <dgm:t>
        <a:bodyPr/>
        <a:lstStyle/>
        <a:p>
          <a:endParaRPr lang="en-US"/>
        </a:p>
      </dgm:t>
    </dgm:pt>
    <dgm:pt modelId="{3D89500C-3DE6-4643-8F9A-F86852562F71}" type="pres">
      <dgm:prSet presAssocID="{A34263FE-420B-324D-BB42-2477F1D2D474}" presName="comp" presStyleCnt="0"/>
      <dgm:spPr/>
      <dgm:t>
        <a:bodyPr/>
        <a:lstStyle/>
        <a:p>
          <a:endParaRPr lang="en-US"/>
        </a:p>
      </dgm:t>
    </dgm:pt>
    <dgm:pt modelId="{558D6CA6-695C-7440-88DC-40D4FB382172}" type="pres">
      <dgm:prSet presAssocID="{A34263FE-420B-324D-BB42-2477F1D2D474}" presName="box" presStyleLbl="node1" presStyleIdx="2" presStyleCnt="4" custScaleY="111377" custLinFactNeighborY="-5686"/>
      <dgm:spPr/>
      <dgm:t>
        <a:bodyPr/>
        <a:lstStyle/>
        <a:p>
          <a:endParaRPr lang="en-US"/>
        </a:p>
      </dgm:t>
    </dgm:pt>
    <dgm:pt modelId="{E8326EA4-E132-144C-94A3-B42E3D5AFA8B}" type="pres">
      <dgm:prSet presAssocID="{A34263FE-420B-324D-BB42-2477F1D2D474}" presName="img" presStyleLbl="fgImgPlace1" presStyleIdx="2" presStyleCnt="4" custScaleY="116967" custLinFactNeighborX="-1144" custLinFactNeighborY="-1232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C0197BD-9E9A-FF4A-B327-A86853D0708A}" type="pres">
      <dgm:prSet presAssocID="{A34263FE-420B-324D-BB42-2477F1D2D47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F26BB-699E-8D4C-AD20-A13B2F39E67A}" type="pres">
      <dgm:prSet presAssocID="{C2F45747-9B30-424D-8711-996BC83FA7F9}" presName="spacer" presStyleCnt="0"/>
      <dgm:spPr/>
      <dgm:t>
        <a:bodyPr/>
        <a:lstStyle/>
        <a:p>
          <a:endParaRPr lang="en-US"/>
        </a:p>
      </dgm:t>
    </dgm:pt>
    <dgm:pt modelId="{98443DF7-6773-C543-8101-892BD729D4B0}" type="pres">
      <dgm:prSet presAssocID="{7F17507A-8D27-3C48-8AC7-0BB8B35C4AD4}" presName="comp" presStyleCnt="0"/>
      <dgm:spPr/>
      <dgm:t>
        <a:bodyPr/>
        <a:lstStyle/>
        <a:p>
          <a:endParaRPr lang="en-US"/>
        </a:p>
      </dgm:t>
    </dgm:pt>
    <dgm:pt modelId="{045C0E50-1BA7-6245-9570-3247272A0ADE}" type="pres">
      <dgm:prSet presAssocID="{7F17507A-8D27-3C48-8AC7-0BB8B35C4AD4}" presName="box" presStyleLbl="node1" presStyleIdx="3" presStyleCnt="4" custScaleY="83190" custLinFactNeighborY="-8325"/>
      <dgm:spPr/>
      <dgm:t>
        <a:bodyPr/>
        <a:lstStyle/>
        <a:p>
          <a:endParaRPr lang="en-US"/>
        </a:p>
      </dgm:t>
    </dgm:pt>
    <dgm:pt modelId="{9F730D92-D81B-0444-83FF-3BC02F38E2AA}" type="pres">
      <dgm:prSet presAssocID="{7F17507A-8D27-3C48-8AC7-0BB8B35C4AD4}" presName="img" presStyleLbl="fgImgPlace1" presStyleIdx="3" presStyleCnt="4" custLinFactNeighborX="-914" custLinFactNeighborY="-9423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60AD6F0-ACB8-004B-B43A-31584C3DA3D0}" type="pres">
      <dgm:prSet presAssocID="{7F17507A-8D27-3C48-8AC7-0BB8B35C4AD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0FD0D4-43FA-4D44-BAA4-9F6C39B01372}" srcId="{5D2938EE-AE46-AB48-AA97-0A142CFB4551}" destId="{7F17507A-8D27-3C48-8AC7-0BB8B35C4AD4}" srcOrd="3" destOrd="0" parTransId="{3311870D-4937-6445-A5EB-F7F64ACBDB6D}" sibTransId="{95920BB6-F7F1-7241-AFCB-AF679E9AC782}"/>
    <dgm:cxn modelId="{2F65D439-5ABC-6646-97BC-CB83B64F56E0}" srcId="{5D2938EE-AE46-AB48-AA97-0A142CFB4551}" destId="{2C78DFFA-5173-204B-B9BE-2F48D7DD7959}" srcOrd="0" destOrd="0" parTransId="{AB46A5BB-0849-C94D-86BF-E25E7DD5F695}" sibTransId="{55EAE93E-CCF7-FD4F-8170-E6767A42493C}"/>
    <dgm:cxn modelId="{982C7C30-9790-DA40-B4C8-7FBF88FB6626}" srcId="{5D2938EE-AE46-AB48-AA97-0A142CFB4551}" destId="{4236C097-C122-5049-84B7-D5FF1518BD4B}" srcOrd="1" destOrd="0" parTransId="{BB4AC299-F519-C949-97E6-958E4A134256}" sibTransId="{26EDB1B0-4F69-8E48-99D2-84F597F98CF2}"/>
    <dgm:cxn modelId="{8B565FEA-5C94-9449-98EA-3AEBD7E20D73}" srcId="{5D2938EE-AE46-AB48-AA97-0A142CFB4551}" destId="{A34263FE-420B-324D-BB42-2477F1D2D474}" srcOrd="2" destOrd="0" parTransId="{53310B87-12F9-D54E-AC69-02F7173E315A}" sibTransId="{C2F45747-9B30-424D-8711-996BC83FA7F9}"/>
    <dgm:cxn modelId="{B7B06E2E-A445-B14E-99E7-5A1693A0F816}" type="presOf" srcId="{A34263FE-420B-324D-BB42-2477F1D2D474}" destId="{558D6CA6-695C-7440-88DC-40D4FB382172}" srcOrd="0" destOrd="0" presId="urn:microsoft.com/office/officeart/2005/8/layout/vList4"/>
    <dgm:cxn modelId="{CE632B41-C782-0944-85C6-B798953D15FF}" type="presOf" srcId="{A34263FE-420B-324D-BB42-2477F1D2D474}" destId="{EC0197BD-9E9A-FF4A-B327-A86853D0708A}" srcOrd="1" destOrd="0" presId="urn:microsoft.com/office/officeart/2005/8/layout/vList4"/>
    <dgm:cxn modelId="{08EA6E8C-FA46-F848-918D-76825EA88F20}" type="presOf" srcId="{7F17507A-8D27-3C48-8AC7-0BB8B35C4AD4}" destId="{045C0E50-1BA7-6245-9570-3247272A0ADE}" srcOrd="0" destOrd="0" presId="urn:microsoft.com/office/officeart/2005/8/layout/vList4"/>
    <dgm:cxn modelId="{9D3B7A7B-A7AC-384F-B081-2D4910AD99D6}" type="presOf" srcId="{2C78DFFA-5173-204B-B9BE-2F48D7DD7959}" destId="{75145E78-4678-884A-B387-2D179106BA0D}" srcOrd="1" destOrd="0" presId="urn:microsoft.com/office/officeart/2005/8/layout/vList4"/>
    <dgm:cxn modelId="{4BA16D97-362F-8B4E-8D0C-61562D6C00CB}" type="presOf" srcId="{7F17507A-8D27-3C48-8AC7-0BB8B35C4AD4}" destId="{E60AD6F0-ACB8-004B-B43A-31584C3DA3D0}" srcOrd="1" destOrd="0" presId="urn:microsoft.com/office/officeart/2005/8/layout/vList4"/>
    <dgm:cxn modelId="{284B6775-E98F-7648-8C48-C2C0500FD1CC}" type="presOf" srcId="{2C78DFFA-5173-204B-B9BE-2F48D7DD7959}" destId="{0A03277D-0599-7247-A280-5CD43B9B9E2B}" srcOrd="0" destOrd="0" presId="urn:microsoft.com/office/officeart/2005/8/layout/vList4"/>
    <dgm:cxn modelId="{A5CD224F-592F-ED4B-A43A-97F1F4B03D10}" type="presOf" srcId="{5D2938EE-AE46-AB48-AA97-0A142CFB4551}" destId="{F7EDF942-B103-424F-8325-8C91964BE5EC}" srcOrd="0" destOrd="0" presId="urn:microsoft.com/office/officeart/2005/8/layout/vList4"/>
    <dgm:cxn modelId="{2C9CDAC2-0BC6-9840-8454-4BF72196436C}" type="presOf" srcId="{4236C097-C122-5049-84B7-D5FF1518BD4B}" destId="{E41562B2-51AF-A140-88AF-9FD3947A8996}" srcOrd="1" destOrd="0" presId="urn:microsoft.com/office/officeart/2005/8/layout/vList4"/>
    <dgm:cxn modelId="{49714CBD-F611-9640-B3E5-5CA85A6EC7AB}" type="presOf" srcId="{4236C097-C122-5049-84B7-D5FF1518BD4B}" destId="{470186D3-A9CB-4B44-A9D4-0D1E3B0077E2}" srcOrd="0" destOrd="0" presId="urn:microsoft.com/office/officeart/2005/8/layout/vList4"/>
    <dgm:cxn modelId="{E7BBD25F-6A5F-7E47-9E3E-DA13487C6CC0}" type="presParOf" srcId="{F7EDF942-B103-424F-8325-8C91964BE5EC}" destId="{3798B081-23CE-EA43-8A67-319AAACA728A}" srcOrd="0" destOrd="0" presId="urn:microsoft.com/office/officeart/2005/8/layout/vList4"/>
    <dgm:cxn modelId="{ED947182-C367-8A42-9400-CEB4E5F9486C}" type="presParOf" srcId="{3798B081-23CE-EA43-8A67-319AAACA728A}" destId="{0A03277D-0599-7247-A280-5CD43B9B9E2B}" srcOrd="0" destOrd="0" presId="urn:microsoft.com/office/officeart/2005/8/layout/vList4"/>
    <dgm:cxn modelId="{A330AFAA-9936-054E-AACD-02B333517651}" type="presParOf" srcId="{3798B081-23CE-EA43-8A67-319AAACA728A}" destId="{E9E653DE-AF0D-B04B-8213-104240053024}" srcOrd="1" destOrd="0" presId="urn:microsoft.com/office/officeart/2005/8/layout/vList4"/>
    <dgm:cxn modelId="{BC087D63-6576-5946-B68A-E0A25E67BD78}" type="presParOf" srcId="{3798B081-23CE-EA43-8A67-319AAACA728A}" destId="{75145E78-4678-884A-B387-2D179106BA0D}" srcOrd="2" destOrd="0" presId="urn:microsoft.com/office/officeart/2005/8/layout/vList4"/>
    <dgm:cxn modelId="{46AA5532-94AE-D74F-9DC7-21291D995A59}" type="presParOf" srcId="{F7EDF942-B103-424F-8325-8C91964BE5EC}" destId="{8D4F5EC8-7E56-0649-A254-0EF705818929}" srcOrd="1" destOrd="0" presId="urn:microsoft.com/office/officeart/2005/8/layout/vList4"/>
    <dgm:cxn modelId="{4F044345-4289-9A41-AA30-0792302254C1}" type="presParOf" srcId="{F7EDF942-B103-424F-8325-8C91964BE5EC}" destId="{E0C5F700-ABFB-3E4D-8E4E-909AF1777A9A}" srcOrd="2" destOrd="0" presId="urn:microsoft.com/office/officeart/2005/8/layout/vList4"/>
    <dgm:cxn modelId="{7A2873D1-43FD-8A4C-BAF9-1359CF6FFF5F}" type="presParOf" srcId="{E0C5F700-ABFB-3E4D-8E4E-909AF1777A9A}" destId="{470186D3-A9CB-4B44-A9D4-0D1E3B0077E2}" srcOrd="0" destOrd="0" presId="urn:microsoft.com/office/officeart/2005/8/layout/vList4"/>
    <dgm:cxn modelId="{40678A74-7949-1C44-B552-809FBC024621}" type="presParOf" srcId="{E0C5F700-ABFB-3E4D-8E4E-909AF1777A9A}" destId="{77176F15-C6CC-9E45-9E22-664F43C44374}" srcOrd="1" destOrd="0" presId="urn:microsoft.com/office/officeart/2005/8/layout/vList4"/>
    <dgm:cxn modelId="{78B40D35-0A7C-6448-B5AB-82A12557372F}" type="presParOf" srcId="{E0C5F700-ABFB-3E4D-8E4E-909AF1777A9A}" destId="{E41562B2-51AF-A140-88AF-9FD3947A8996}" srcOrd="2" destOrd="0" presId="urn:microsoft.com/office/officeart/2005/8/layout/vList4"/>
    <dgm:cxn modelId="{43D46447-74F1-D24D-821D-B5F57965CC2B}" type="presParOf" srcId="{F7EDF942-B103-424F-8325-8C91964BE5EC}" destId="{8317EB39-F13A-6947-B79D-BC704B39B535}" srcOrd="3" destOrd="0" presId="urn:microsoft.com/office/officeart/2005/8/layout/vList4"/>
    <dgm:cxn modelId="{5651E734-E863-A849-9B1E-18D189AF53A0}" type="presParOf" srcId="{F7EDF942-B103-424F-8325-8C91964BE5EC}" destId="{3D89500C-3DE6-4643-8F9A-F86852562F71}" srcOrd="4" destOrd="0" presId="urn:microsoft.com/office/officeart/2005/8/layout/vList4"/>
    <dgm:cxn modelId="{DD50C1F8-BF92-D54B-B2ED-1F6E3E83176E}" type="presParOf" srcId="{3D89500C-3DE6-4643-8F9A-F86852562F71}" destId="{558D6CA6-695C-7440-88DC-40D4FB382172}" srcOrd="0" destOrd="0" presId="urn:microsoft.com/office/officeart/2005/8/layout/vList4"/>
    <dgm:cxn modelId="{A42A9123-C966-9B47-A2BB-990AC98B12DF}" type="presParOf" srcId="{3D89500C-3DE6-4643-8F9A-F86852562F71}" destId="{E8326EA4-E132-144C-94A3-B42E3D5AFA8B}" srcOrd="1" destOrd="0" presId="urn:microsoft.com/office/officeart/2005/8/layout/vList4"/>
    <dgm:cxn modelId="{A64449EE-4B96-8444-9545-6AA08EBA3A23}" type="presParOf" srcId="{3D89500C-3DE6-4643-8F9A-F86852562F71}" destId="{EC0197BD-9E9A-FF4A-B327-A86853D0708A}" srcOrd="2" destOrd="0" presId="urn:microsoft.com/office/officeart/2005/8/layout/vList4"/>
    <dgm:cxn modelId="{AEFDAF83-73E0-C847-9D11-F5974F4172BE}" type="presParOf" srcId="{F7EDF942-B103-424F-8325-8C91964BE5EC}" destId="{27CF26BB-699E-8D4C-AD20-A13B2F39E67A}" srcOrd="5" destOrd="0" presId="urn:microsoft.com/office/officeart/2005/8/layout/vList4"/>
    <dgm:cxn modelId="{48D0BA2A-DA66-D540-AE44-387559FE18A3}" type="presParOf" srcId="{F7EDF942-B103-424F-8325-8C91964BE5EC}" destId="{98443DF7-6773-C543-8101-892BD729D4B0}" srcOrd="6" destOrd="0" presId="urn:microsoft.com/office/officeart/2005/8/layout/vList4"/>
    <dgm:cxn modelId="{92896557-0F2A-4743-8BFF-6037FABA5ACC}" type="presParOf" srcId="{98443DF7-6773-C543-8101-892BD729D4B0}" destId="{045C0E50-1BA7-6245-9570-3247272A0ADE}" srcOrd="0" destOrd="0" presId="urn:microsoft.com/office/officeart/2005/8/layout/vList4"/>
    <dgm:cxn modelId="{5E5E08E7-35D2-114A-BAE2-1970359FAE81}" type="presParOf" srcId="{98443DF7-6773-C543-8101-892BD729D4B0}" destId="{9F730D92-D81B-0444-83FF-3BC02F38E2AA}" srcOrd="1" destOrd="0" presId="urn:microsoft.com/office/officeart/2005/8/layout/vList4"/>
    <dgm:cxn modelId="{9263E99D-2355-C148-B54C-EC7B2893A5EF}" type="presParOf" srcId="{98443DF7-6773-C543-8101-892BD729D4B0}" destId="{E60AD6F0-ACB8-004B-B43A-31584C3DA3D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76146-41F5-D749-9FA0-57E1D9745EC1}">
      <dsp:nvSpPr>
        <dsp:cNvPr id="0" name=""/>
        <dsp:cNvSpPr/>
      </dsp:nvSpPr>
      <dsp:spPr>
        <a:xfrm>
          <a:off x="0" y="200999"/>
          <a:ext cx="3517900" cy="485905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 </a:t>
          </a:r>
          <a:r>
            <a:rPr lang="en-US" sz="2000" kern="1200" dirty="0" err="1" smtClean="0"/>
            <a:t>optimised</a:t>
          </a:r>
          <a:r>
            <a:rPr lang="en-US" sz="2000" kern="1200" dirty="0" smtClean="0"/>
            <a:t> machine: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23720" y="224719"/>
        <a:ext cx="3470460" cy="438465"/>
      </dsp:txXfrm>
    </dsp:sp>
    <dsp:sp modelId="{8E428CBF-F500-524E-8394-215B420DCAA3}">
      <dsp:nvSpPr>
        <dsp:cNvPr id="0" name=""/>
        <dsp:cNvSpPr/>
      </dsp:nvSpPr>
      <dsp:spPr>
        <a:xfrm>
          <a:off x="0" y="686905"/>
          <a:ext cx="3517900" cy="1648237"/>
        </a:xfrm>
        <a:prstGeom prst="rect">
          <a:avLst/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93" tIns="15240" rIns="85344" bIns="1524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>
              <a:solidFill>
                <a:srgbClr val="0000FF"/>
              </a:solidFill>
            </a:rPr>
            <a:t>Higgs mass scale known and much improved cost and power models allow significant optimization </a:t>
          </a:r>
          <a:endParaRPr lang="en-US" sz="1200" kern="1200" dirty="0">
            <a:solidFill>
              <a:srgbClr val="0000FF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Re-</a:t>
          </a:r>
          <a:r>
            <a:rPr lang="en-US" sz="1200" kern="1200" dirty="0" err="1" smtClean="0"/>
            <a:t>baselining</a:t>
          </a:r>
          <a:r>
            <a:rPr lang="en-US" sz="1200" kern="1200" dirty="0" smtClean="0"/>
            <a:t> studies ongoing (~375 </a:t>
          </a:r>
          <a:r>
            <a:rPr lang="en-US" sz="1200" kern="1200" dirty="0" err="1" smtClean="0"/>
            <a:t>GeV</a:t>
          </a:r>
          <a:r>
            <a:rPr lang="en-US" sz="1200" kern="1200" dirty="0" smtClean="0"/>
            <a:t>, ~1.5 </a:t>
          </a:r>
          <a:r>
            <a:rPr lang="en-US" sz="1200" kern="1200" dirty="0" err="1" smtClean="0"/>
            <a:t>TeV</a:t>
          </a:r>
          <a:r>
            <a:rPr lang="en-US" sz="1200" kern="1200" dirty="0" smtClean="0"/>
            <a:t>, 3 </a:t>
          </a:r>
          <a:r>
            <a:rPr lang="en-US" sz="1200" kern="1200" dirty="0" err="1" smtClean="0"/>
            <a:t>TeV</a:t>
          </a:r>
          <a:r>
            <a:rPr lang="en-US" sz="1200" kern="1200" dirty="0" smtClean="0"/>
            <a:t>) – including more work on a klystron based initial phase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Overall design and system </a:t>
          </a:r>
          <a:r>
            <a:rPr lang="en-US" sz="1200" kern="1200" dirty="0" err="1" smtClean="0"/>
            <a:t>optimisation</a:t>
          </a:r>
          <a:r>
            <a:rPr lang="en-US" sz="1200" kern="1200" dirty="0" smtClean="0"/>
            <a:t>, technical parameters for all systems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Cost, power/energy </a:t>
          </a:r>
          <a:r>
            <a:rPr lang="en-US" sz="1200" kern="1200" dirty="0" err="1" smtClean="0"/>
            <a:t>optimisation</a:t>
          </a:r>
          <a:r>
            <a:rPr lang="en-US" sz="1200" kern="1200" dirty="0" smtClean="0"/>
            <a:t>, scheduling, site including specific developments/studies </a:t>
          </a:r>
          <a:endParaRPr lang="en-US" sz="1200" kern="1200" dirty="0"/>
        </a:p>
      </dsp:txBody>
      <dsp:txXfrm>
        <a:off x="0" y="686905"/>
        <a:ext cx="3517900" cy="16482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A175A-BBDD-A041-B3AD-CDC8226E4357}">
      <dsp:nvSpPr>
        <dsp:cNvPr id="0" name=""/>
        <dsp:cNvSpPr/>
      </dsp:nvSpPr>
      <dsp:spPr>
        <a:xfrm>
          <a:off x="0" y="91749"/>
          <a:ext cx="5410200" cy="481840"/>
        </a:xfrm>
        <a:prstGeom prst="roundRect">
          <a:avLst/>
        </a:prstGeom>
        <a:solidFill>
          <a:srgbClr val="F2F2F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Energy reach: </a:t>
          </a:r>
          <a:endParaRPr lang="en-US" sz="2000" kern="1200" dirty="0"/>
        </a:p>
      </dsp:txBody>
      <dsp:txXfrm>
        <a:off x="23521" y="115270"/>
        <a:ext cx="5363158" cy="434798"/>
      </dsp:txXfrm>
    </dsp:sp>
    <dsp:sp modelId="{0A4FBC7A-0E0D-6245-BC1E-F591B0804842}">
      <dsp:nvSpPr>
        <dsp:cNvPr id="0" name=""/>
        <dsp:cNvSpPr/>
      </dsp:nvSpPr>
      <dsp:spPr>
        <a:xfrm>
          <a:off x="0" y="573590"/>
          <a:ext cx="5410200" cy="1076400"/>
        </a:xfrm>
        <a:prstGeom prst="rect">
          <a:avLst/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774" tIns="15240" rIns="85344" bIns="1524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>
              <a:solidFill>
                <a:srgbClr val="0000FF"/>
              </a:solidFill>
            </a:rPr>
            <a:t>Linked to X-band technology development and </a:t>
          </a:r>
          <a:r>
            <a:rPr lang="en-US" sz="1200" kern="1200" dirty="0" err="1" smtClean="0">
              <a:solidFill>
                <a:srgbClr val="0000FF"/>
              </a:solidFill>
            </a:rPr>
            <a:t>industrialisation</a:t>
          </a:r>
          <a:endParaRPr lang="en-US" sz="1200" kern="1200" dirty="0">
            <a:solidFill>
              <a:srgbClr val="0000FF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Increase test-capacity (several sites)    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Detailed studies and </a:t>
          </a:r>
          <a:r>
            <a:rPr lang="en-US" sz="1200" kern="1200" dirty="0" err="1" smtClean="0"/>
            <a:t>optimisation</a:t>
          </a:r>
          <a:r>
            <a:rPr lang="en-US" sz="1200" kern="1200" dirty="0" smtClean="0"/>
            <a:t> of all the critical RF elements (main structures the most central) as well as further </a:t>
          </a:r>
          <a:r>
            <a:rPr lang="en-US" sz="1200" kern="1200" dirty="0" err="1" smtClean="0"/>
            <a:t>industrialisation</a:t>
          </a:r>
          <a:r>
            <a:rPr lang="en-US" sz="1200" kern="1200" dirty="0" smtClean="0"/>
            <a:t>  </a:t>
          </a:r>
          <a:endParaRPr lang="en-US" sz="1200" kern="1200" dirty="0"/>
        </a:p>
      </dsp:txBody>
      <dsp:txXfrm>
        <a:off x="0" y="573590"/>
        <a:ext cx="5410200" cy="1076400"/>
      </dsp:txXfrm>
    </dsp:sp>
    <dsp:sp modelId="{B641B56C-8308-5646-AE4A-9150061A3D8E}">
      <dsp:nvSpPr>
        <dsp:cNvPr id="0" name=""/>
        <dsp:cNvSpPr/>
      </dsp:nvSpPr>
      <dsp:spPr>
        <a:xfrm>
          <a:off x="0" y="1649990"/>
          <a:ext cx="5410200" cy="497196"/>
        </a:xfrm>
        <a:prstGeom prst="roundRect">
          <a:avLst/>
        </a:prstGeom>
        <a:solidFill>
          <a:srgbClr val="F2F2F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Luminosity performance: </a:t>
          </a:r>
          <a:endParaRPr lang="en-US" sz="2000" kern="1200" dirty="0"/>
        </a:p>
      </dsp:txBody>
      <dsp:txXfrm>
        <a:off x="24271" y="1674261"/>
        <a:ext cx="5361658" cy="448654"/>
      </dsp:txXfrm>
    </dsp:sp>
    <dsp:sp modelId="{2EF8E280-BF2C-0F4F-B40F-5691A4630EF9}">
      <dsp:nvSpPr>
        <dsp:cNvPr id="0" name=""/>
        <dsp:cNvSpPr/>
      </dsp:nvSpPr>
      <dsp:spPr>
        <a:xfrm>
          <a:off x="0" y="2147186"/>
          <a:ext cx="5410200" cy="1379137"/>
        </a:xfrm>
        <a:prstGeom prst="rect">
          <a:avLst/>
        </a:prstGeom>
        <a:noFill/>
        <a:ln>
          <a:solidFill>
            <a:srgbClr val="00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774" tIns="15240" rIns="85344" bIns="1524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>
              <a:solidFill>
                <a:srgbClr val="0000FF"/>
              </a:solidFill>
            </a:rPr>
            <a:t>Overall performance simulation and </a:t>
          </a:r>
          <a:r>
            <a:rPr lang="en-US" sz="1200" kern="1200" dirty="0" err="1" smtClean="0">
              <a:solidFill>
                <a:srgbClr val="0000FF"/>
              </a:solidFill>
            </a:rPr>
            <a:t>optimisation</a:t>
          </a:r>
          <a:r>
            <a:rPr lang="en-US" sz="1200" kern="1200" dirty="0" smtClean="0">
              <a:solidFill>
                <a:srgbClr val="0000FF"/>
              </a:solidFill>
            </a:rPr>
            <a:t> of each system – in some case linked to experimental benchmarking and/or tests (some examples below)</a:t>
          </a:r>
          <a:endParaRPr lang="en-US" sz="1200" kern="1200" dirty="0">
            <a:solidFill>
              <a:srgbClr val="0000FF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Damping ring designs including experimental development and studies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Main </a:t>
          </a:r>
          <a:r>
            <a:rPr lang="en-US" sz="1200" kern="1200" dirty="0" err="1" smtClean="0"/>
            <a:t>linac</a:t>
          </a:r>
          <a:r>
            <a:rPr lang="en-US" sz="1200" kern="1200" dirty="0" smtClean="0"/>
            <a:t> alignment and stability, </a:t>
          </a:r>
          <a:r>
            <a:rPr lang="en-US" sz="1200" kern="1200" dirty="0" err="1" smtClean="0"/>
            <a:t>wakefield</a:t>
          </a:r>
          <a:r>
            <a:rPr lang="en-US" sz="1200" kern="1200" dirty="0" smtClean="0"/>
            <a:t> studies, BBA alignment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Final focus </a:t>
          </a:r>
          <a:r>
            <a:rPr lang="en-US" sz="1200" kern="1200" dirty="0" err="1" smtClean="0"/>
            <a:t>optimisation</a:t>
          </a:r>
          <a:r>
            <a:rPr lang="en-US" sz="1200" kern="1200" dirty="0" smtClean="0"/>
            <a:t> and studies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Overall performance, reliability, robustness and risk studies 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200" kern="1200" dirty="0"/>
        </a:p>
      </dsp:txBody>
      <dsp:txXfrm>
        <a:off x="0" y="2147186"/>
        <a:ext cx="5410200" cy="13791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4A0E8-ED38-2E4A-BEB8-2ADDD5743F9A}">
      <dsp:nvSpPr>
        <dsp:cNvPr id="0" name=""/>
        <dsp:cNvSpPr/>
      </dsp:nvSpPr>
      <dsp:spPr>
        <a:xfrm>
          <a:off x="0" y="199115"/>
          <a:ext cx="3517900" cy="410737"/>
        </a:xfrm>
        <a:prstGeom prst="roundRect">
          <a:avLst/>
        </a:prstGeom>
        <a:solidFill>
          <a:srgbClr val="F2F2F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System tests:</a:t>
          </a:r>
          <a:endParaRPr lang="en-US" sz="1000" kern="1200" dirty="0"/>
        </a:p>
      </dsp:txBody>
      <dsp:txXfrm>
        <a:off x="20051" y="219166"/>
        <a:ext cx="3477798" cy="370635"/>
      </dsp:txXfrm>
    </dsp:sp>
    <dsp:sp modelId="{28DA0903-E5CC-C241-B615-76ADFA56491A}">
      <dsp:nvSpPr>
        <dsp:cNvPr id="0" name=""/>
        <dsp:cNvSpPr/>
      </dsp:nvSpPr>
      <dsp:spPr>
        <a:xfrm>
          <a:off x="0" y="609853"/>
          <a:ext cx="3517900" cy="2253982"/>
        </a:xfrm>
        <a:prstGeom prst="rect">
          <a:avLst/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93" tIns="15240" rIns="85344" bIns="1524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>
              <a:solidFill>
                <a:srgbClr val="0000FF"/>
              </a:solidFill>
            </a:rPr>
            <a:t>Studies of drive-beam stability and RF units, beam-loading experiments, deceleration, RF power generation and two beam acceleration with complete modules, as well as beam based alignment/beam delivery system/final focus studies</a:t>
          </a:r>
          <a:endParaRPr lang="en-US" sz="1200" kern="1200" dirty="0">
            <a:solidFill>
              <a:srgbClr val="0000FF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CTF3+ </a:t>
          </a:r>
          <a:r>
            <a:rPr lang="en-US" sz="1200" kern="1200" dirty="0" err="1" smtClean="0"/>
            <a:t>programme</a:t>
          </a:r>
          <a:r>
            <a:rPr lang="en-US" sz="1200" kern="1200" dirty="0" smtClean="0"/>
            <a:t>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ATF, FACET for luminosity performance and various other smaller </a:t>
          </a:r>
          <a:r>
            <a:rPr lang="en-US" sz="1200" kern="1200" dirty="0" err="1" smtClean="0"/>
            <a:t>programmes</a:t>
          </a:r>
          <a:r>
            <a:rPr lang="en-US" sz="1200" kern="1200" dirty="0" smtClean="0"/>
            <a:t> for specific technology developments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Continuing/increasing links to light source community related to low </a:t>
          </a:r>
          <a:r>
            <a:rPr lang="en-US" sz="1200" kern="1200" dirty="0" err="1" smtClean="0"/>
            <a:t>emittance</a:t>
          </a:r>
          <a:r>
            <a:rPr lang="en-US" sz="1200" kern="1200" dirty="0" smtClean="0"/>
            <a:t> rings and X-band based FELs design studies  </a:t>
          </a:r>
          <a:endParaRPr lang="en-US" sz="1200" kern="1200" dirty="0"/>
        </a:p>
      </dsp:txBody>
      <dsp:txXfrm>
        <a:off x="0" y="609853"/>
        <a:ext cx="3517900" cy="22539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EFF3E-9FFD-B44F-AD6B-C626EE7FEB2B}">
      <dsp:nvSpPr>
        <dsp:cNvPr id="0" name=""/>
        <dsp:cNvSpPr/>
      </dsp:nvSpPr>
      <dsp:spPr>
        <a:xfrm>
          <a:off x="0" y="758"/>
          <a:ext cx="5448300" cy="411033"/>
        </a:xfrm>
        <a:prstGeom prst="roundRect">
          <a:avLst/>
        </a:prstGeom>
        <a:solidFill>
          <a:srgbClr val="F2F2F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Technical developments:</a:t>
          </a:r>
          <a:endParaRPr lang="en-US" sz="2000" kern="1200" dirty="0"/>
        </a:p>
      </dsp:txBody>
      <dsp:txXfrm>
        <a:off x="20065" y="20823"/>
        <a:ext cx="5408170" cy="370903"/>
      </dsp:txXfrm>
    </dsp:sp>
    <dsp:sp modelId="{28ED881B-6556-3F44-A1EE-BD4698CF89A1}">
      <dsp:nvSpPr>
        <dsp:cNvPr id="0" name=""/>
        <dsp:cNvSpPr/>
      </dsp:nvSpPr>
      <dsp:spPr>
        <a:xfrm>
          <a:off x="0" y="411792"/>
          <a:ext cx="5448300" cy="1263848"/>
        </a:xfrm>
        <a:prstGeom prst="rect">
          <a:avLst/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984" tIns="15240" rIns="85344" bIns="1524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>
              <a:solidFill>
                <a:srgbClr val="0000FF"/>
              </a:solidFill>
            </a:rPr>
            <a:t>Critical elements, for performance, costs or power consumption, industrial developments or as needed for </a:t>
          </a:r>
          <a:r>
            <a:rPr lang="en-US" sz="1200" kern="1200" dirty="0" err="1" smtClean="0">
              <a:solidFill>
                <a:srgbClr val="0000FF"/>
              </a:solidFill>
            </a:rPr>
            <a:t>systemtest</a:t>
          </a:r>
          <a:r>
            <a:rPr lang="en-US" sz="1200" kern="1200" dirty="0" smtClean="0">
              <a:solidFill>
                <a:srgbClr val="0000FF"/>
              </a:solidFill>
            </a:rPr>
            <a:t> (some examples below)</a:t>
          </a:r>
          <a:endParaRPr lang="en-US" sz="1200" kern="1200" dirty="0">
            <a:solidFill>
              <a:srgbClr val="0000FF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Module development including complete modules (RF, alignment/stability, magnets, instrumentation, vacuum, cooling, controls) for lab and CTF3 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RF power systems development (1 GHz)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Alignment and stability methods and hardware </a:t>
          </a:r>
        </a:p>
      </dsp:txBody>
      <dsp:txXfrm>
        <a:off x="0" y="411792"/>
        <a:ext cx="5448300" cy="12638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DB05B-DEC6-6D45-84CD-2F580F37A62D}">
      <dsp:nvSpPr>
        <dsp:cNvPr id="0" name=""/>
        <dsp:cNvSpPr/>
      </dsp:nvSpPr>
      <dsp:spPr>
        <a:xfrm>
          <a:off x="610898" y="0"/>
          <a:ext cx="6923517" cy="198825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B1AD55-4288-3D45-BE54-B0C06D6ADC34}">
      <dsp:nvSpPr>
        <dsp:cNvPr id="0" name=""/>
        <dsp:cNvSpPr/>
      </dsp:nvSpPr>
      <dsp:spPr>
        <a:xfrm>
          <a:off x="99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8922" y="635300"/>
        <a:ext cx="1114322" cy="717657"/>
      </dsp:txXfrm>
    </dsp:sp>
    <dsp:sp modelId="{68EAF934-685D-4C4C-84E0-FBC70BABE67C}">
      <dsp:nvSpPr>
        <dsp:cNvPr id="0" name=""/>
        <dsp:cNvSpPr/>
      </dsp:nvSpPr>
      <dsp:spPr>
        <a:xfrm>
          <a:off x="1390729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Damping rings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429552" y="635300"/>
        <a:ext cx="1114322" cy="717657"/>
      </dsp:txXfrm>
    </dsp:sp>
    <dsp:sp modelId="{B7BC0E46-D76C-D349-B7DC-53A820D4F8F8}">
      <dsp:nvSpPr>
        <dsp:cNvPr id="0" name=""/>
        <dsp:cNvSpPr/>
      </dsp:nvSpPr>
      <dsp:spPr>
        <a:xfrm>
          <a:off x="2794933" y="588190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833756" y="627013"/>
        <a:ext cx="1114322" cy="717657"/>
      </dsp:txXfrm>
    </dsp:sp>
    <dsp:sp modelId="{91AE5828-4988-164B-B249-1B7D6D95C8C4}">
      <dsp:nvSpPr>
        <dsp:cNvPr id="0" name=""/>
        <dsp:cNvSpPr/>
      </dsp:nvSpPr>
      <dsp:spPr>
        <a:xfrm>
          <a:off x="4171988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delivery systems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210811" y="635300"/>
        <a:ext cx="1114322" cy="717657"/>
      </dsp:txXfrm>
    </dsp:sp>
    <dsp:sp modelId="{25407CA6-92E8-E249-8234-CFD495F42534}">
      <dsp:nvSpPr>
        <dsp:cNvPr id="0" name=""/>
        <dsp:cNvSpPr/>
      </dsp:nvSpPr>
      <dsp:spPr>
        <a:xfrm>
          <a:off x="5562617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Machine Detector Interfaces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601440" y="635300"/>
        <a:ext cx="1114322" cy="717657"/>
      </dsp:txXfrm>
    </dsp:sp>
    <dsp:sp modelId="{C62017BC-E788-C642-A6B7-FD6945BB6D02}">
      <dsp:nvSpPr>
        <dsp:cNvPr id="0" name=""/>
        <dsp:cNvSpPr/>
      </dsp:nvSpPr>
      <dsp:spPr>
        <a:xfrm>
          <a:off x="6953247" y="596477"/>
          <a:ext cx="1191968" cy="795303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Physics and detectors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6992070" y="635300"/>
        <a:ext cx="1114322" cy="7176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277D-0599-7247-A280-5CD43B9B9E2B}">
      <dsp:nvSpPr>
        <dsp:cNvPr id="0" name=""/>
        <dsp:cNvSpPr/>
      </dsp:nvSpPr>
      <dsp:spPr>
        <a:xfrm>
          <a:off x="0" y="73934"/>
          <a:ext cx="6858000" cy="832042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LHC data crucial – also at nominal energy, </a:t>
          </a:r>
          <a:r>
            <a:rPr lang="en-US" sz="1200" kern="1200" dirty="0" err="1" smtClean="0">
              <a:solidFill>
                <a:srgbClr val="0000FF"/>
              </a:solidFill>
            </a:rPr>
            <a:t>rebaseling</a:t>
          </a:r>
          <a:r>
            <a:rPr lang="en-US" sz="1200" kern="1200" dirty="0" smtClean="0">
              <a:solidFill>
                <a:srgbClr val="0000FF"/>
              </a:solidFill>
            </a:rPr>
            <a:t> studies ongoing (375 </a:t>
          </a:r>
          <a:r>
            <a:rPr lang="en-US" sz="1200" kern="1200" dirty="0" err="1" smtClean="0">
              <a:solidFill>
                <a:srgbClr val="0000FF"/>
              </a:solidFill>
            </a:rPr>
            <a:t>GeV</a:t>
          </a:r>
          <a:r>
            <a:rPr lang="en-US" sz="1200" kern="1200" dirty="0" smtClean="0">
              <a:solidFill>
                <a:srgbClr val="0000FF"/>
              </a:solidFill>
            </a:rPr>
            <a:t>, ~1.5 </a:t>
          </a:r>
          <a:r>
            <a:rPr lang="en-US" sz="1200" kern="1200" dirty="0" err="1" smtClean="0">
              <a:solidFill>
                <a:srgbClr val="0000FF"/>
              </a:solidFill>
            </a:rPr>
            <a:t>TeV</a:t>
          </a:r>
          <a:r>
            <a:rPr lang="en-US" sz="1200" kern="1200" dirty="0" smtClean="0">
              <a:solidFill>
                <a:srgbClr val="0000FF"/>
              </a:solidFill>
            </a:rPr>
            <a:t>, 3 </a:t>
          </a:r>
          <a:r>
            <a:rPr lang="en-US" sz="1200" kern="1200" dirty="0" err="1" smtClean="0">
              <a:solidFill>
                <a:srgbClr val="0000FF"/>
              </a:solidFill>
            </a:rPr>
            <a:t>TeV</a:t>
          </a:r>
          <a:r>
            <a:rPr lang="en-US" sz="1200" kern="1200" dirty="0" smtClean="0">
              <a:solidFill>
                <a:srgbClr val="0000FF"/>
              </a:solidFill>
            </a:rPr>
            <a:t>) – including more work on a klystron based initial phase 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Costs, power, scheduling, site, </a:t>
          </a:r>
          <a:r>
            <a:rPr lang="en-US" sz="1200" kern="1200" dirty="0" err="1" smtClean="0">
              <a:solidFill>
                <a:srgbClr val="0000FF"/>
              </a:solidFill>
            </a:rPr>
            <a:t>etc</a:t>
          </a:r>
          <a:r>
            <a:rPr lang="en-US" sz="1200" kern="1200" dirty="0" smtClean="0">
              <a:solidFill>
                <a:srgbClr val="0000FF"/>
              </a:solidFill>
            </a:rPr>
            <a:t> </a:t>
          </a:r>
          <a:endParaRPr lang="en-US" sz="1400" kern="1200" dirty="0">
            <a:solidFill>
              <a:srgbClr val="0000FF"/>
            </a:solidFill>
          </a:endParaRPr>
        </a:p>
      </dsp:txBody>
      <dsp:txXfrm>
        <a:off x="1494088" y="73934"/>
        <a:ext cx="5363911" cy="832042"/>
      </dsp:txXfrm>
    </dsp:sp>
    <dsp:sp modelId="{E9E653DE-AF0D-B04B-8213-104240053024}">
      <dsp:nvSpPr>
        <dsp:cNvPr id="0" name=""/>
        <dsp:cNvSpPr/>
      </dsp:nvSpPr>
      <dsp:spPr>
        <a:xfrm>
          <a:off x="122488" y="0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0186D3-A9CB-4B44-A9D4-0D1E3B0077E2}">
      <dsp:nvSpPr>
        <dsp:cNvPr id="0" name=""/>
        <dsp:cNvSpPr/>
      </dsp:nvSpPr>
      <dsp:spPr>
        <a:xfrm>
          <a:off x="0" y="1044523"/>
          <a:ext cx="6858000" cy="1044143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</a:t>
          </a:r>
          <a:r>
            <a:rPr lang="en-US" sz="1400" b="1" kern="1200" dirty="0" smtClean="0">
              <a:solidFill>
                <a:srgbClr val="000000"/>
              </a:solidFill>
              <a:cs typeface="Calibri"/>
            </a:rPr>
            <a:t>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</a:rPr>
            <a:t>Overall design and system </a:t>
          </a:r>
          <a:r>
            <a:rPr lang="en-US" sz="1200" kern="1200" dirty="0" err="1" smtClean="0">
              <a:solidFill>
                <a:srgbClr val="0000FF"/>
              </a:solidFill>
            </a:rPr>
            <a:t>optimisation</a:t>
          </a:r>
          <a:r>
            <a:rPr lang="en-US" sz="1200" kern="1200" dirty="0" smtClean="0">
              <a:solidFill>
                <a:srgbClr val="0000FF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kern="1200" dirty="0">
            <a:solidFill>
              <a:srgbClr val="0000FF"/>
            </a:solidFill>
          </a:endParaRPr>
        </a:p>
      </dsp:txBody>
      <dsp:txXfrm>
        <a:off x="1494088" y="1044523"/>
        <a:ext cx="5363911" cy="1044143"/>
      </dsp:txXfrm>
    </dsp:sp>
    <dsp:sp modelId="{77176F15-C6CC-9E45-9E22-664F43C44374}">
      <dsp:nvSpPr>
        <dsp:cNvPr id="0" name=""/>
        <dsp:cNvSpPr/>
      </dsp:nvSpPr>
      <dsp:spPr>
        <a:xfrm>
          <a:off x="122488" y="1088185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8D6CA6-695C-7440-88DC-40D4FB382172}">
      <dsp:nvSpPr>
        <dsp:cNvPr id="0" name=""/>
        <dsp:cNvSpPr/>
      </dsp:nvSpPr>
      <dsp:spPr>
        <a:xfrm>
          <a:off x="0" y="2199384"/>
          <a:ext cx="6858000" cy="1364243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0000FF"/>
              </a:solidFill>
              <a:cs typeface="Calibri"/>
            </a:rPr>
            <a:t>Priorities are the measurements in: CTF3+, ATF, FACET and related to the CLIC Drive Beam Injector studies, addressing the issues of drive-beam stability, beam-loading experiments, RF power generation and two beam acceleration with complete modules, as well as beam based alignment/beam delivery system/final focus studies. </a:t>
          </a:r>
          <a:endParaRPr lang="en-US" sz="1200" b="1" kern="1200" dirty="0" smtClean="0">
            <a:solidFill>
              <a:srgbClr val="0000FF"/>
            </a:solidFill>
            <a:cs typeface="Calibri"/>
          </a:endParaRPr>
        </a:p>
      </dsp:txBody>
      <dsp:txXfrm>
        <a:off x="1494088" y="2199384"/>
        <a:ext cx="5363911" cy="1364243"/>
      </dsp:txXfrm>
    </dsp:sp>
    <dsp:sp modelId="{E8326EA4-E132-144C-94A3-B42E3D5AFA8B}">
      <dsp:nvSpPr>
        <dsp:cNvPr id="0" name=""/>
        <dsp:cNvSpPr/>
      </dsp:nvSpPr>
      <dsp:spPr>
        <a:xfrm>
          <a:off x="106797" y="2257284"/>
          <a:ext cx="1371600" cy="11461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5C0E50-1BA7-6245-9570-3247272A0ADE}">
      <dsp:nvSpPr>
        <dsp:cNvPr id="0" name=""/>
        <dsp:cNvSpPr/>
      </dsp:nvSpPr>
      <dsp:spPr>
        <a:xfrm>
          <a:off x="0" y="3653792"/>
          <a:ext cx="6858000" cy="101898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  <a:cs typeface="Calibri"/>
            </a:rPr>
            <a:t>Priorities are the modulators/klystrons, module/structure development including significantly more testing facilities, and alignment/stability studies.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FF"/>
              </a:solidFill>
              <a:cs typeface="Calibri"/>
            </a:rPr>
            <a:t>A number of specific instrumentation and technical system studies.   </a:t>
          </a:r>
          <a:endParaRPr lang="en-US" sz="1200" b="1" kern="1200" dirty="0" smtClean="0">
            <a:solidFill>
              <a:srgbClr val="0000FF"/>
            </a:solidFill>
            <a:cs typeface="Calibri"/>
          </a:endParaRPr>
        </a:p>
      </dsp:txBody>
      <dsp:txXfrm>
        <a:off x="1494088" y="3653792"/>
        <a:ext cx="5363911" cy="1018984"/>
      </dsp:txXfrm>
    </dsp:sp>
    <dsp:sp modelId="{9F730D92-D81B-0444-83FF-3BC02F38E2AA}">
      <dsp:nvSpPr>
        <dsp:cNvPr id="0" name=""/>
        <dsp:cNvSpPr/>
      </dsp:nvSpPr>
      <dsp:spPr>
        <a:xfrm>
          <a:off x="109952" y="3682964"/>
          <a:ext cx="1371600" cy="9799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697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397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93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790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484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185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880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577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8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7D8DB60F-9DF5-E64A-B1E3-4423F5BE5A0B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9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A20DFA3E-AD8E-6241-9813-2471D6531B82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10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A5E5EA3F-486B-494C-85F8-4DA3914D4FCC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12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455772">
              <a:defRPr/>
            </a:pPr>
            <a:r>
              <a:rPr lang="en-US" sz="1200" dirty="0" smtClean="0"/>
              <a:t>Key words for 2013: 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err="1" smtClean="0"/>
              <a:t>rebaseling</a:t>
            </a:r>
            <a:endParaRPr lang="en-US" sz="1200" dirty="0" smtClean="0"/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smtClean="0"/>
              <a:t>power reduction studies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err="1" smtClean="0"/>
              <a:t>systemtests</a:t>
            </a:r>
            <a:endParaRPr lang="en-US" sz="1200" dirty="0" smtClean="0"/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smtClean="0"/>
              <a:t>structure testing capacity 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smtClean="0"/>
              <a:t>drive beam power unit</a:t>
            </a:r>
          </a:p>
          <a:p>
            <a:pPr marL="259747" indent="-259747" defTabSz="455772">
              <a:buFont typeface="Arial"/>
              <a:buChar char="•"/>
              <a:defRPr/>
            </a:pPr>
            <a:r>
              <a:rPr lang="en-US" sz="1200" dirty="0" smtClean="0"/>
              <a:t>common work with light source community </a:t>
            </a: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3335618-A494-BA41-96B2-8359516B95CF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15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4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4AD06D0-81DD-2640-BB18-492A7A09C24C}" type="slidenum">
              <a:rPr lang="da-DK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20</a:t>
            </a:fld>
            <a:endParaRPr lang="da-DK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5CD5A4F2-40D7-AD4B-9D3D-0A5BB6C47557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23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endParaRPr lang="en-US" dirty="0"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2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Lucie Linssen, CLIC workshop, 28 January 2013</a:t>
            </a:r>
            <a:endParaRPr lang="en-US" dirty="0"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53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4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14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7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7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01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9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8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18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4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6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89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A38DE-686D-BF40-9A1A-829EFF4CCE24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CE12-A838-C646-91D4-D8346CF99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91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89" y="1789547"/>
            <a:ext cx="7481455" cy="3844636"/>
          </a:xfrm>
          <a:prstGeom prst="rect">
            <a:avLst/>
          </a:prstGeom>
        </p:spPr>
        <p:txBody>
          <a:bodyPr/>
          <a:lstStyle>
            <a:lvl2pPr marL="414932" indent="-414932">
              <a:defRPr sz="2200">
                <a:latin typeface="Arial"/>
                <a:cs typeface="Arial"/>
              </a:defRPr>
            </a:lvl2pPr>
            <a:lvl3pPr marL="730451" indent="-315524">
              <a:defRPr sz="1800">
                <a:latin typeface="Arial"/>
                <a:cs typeface="Arial"/>
              </a:defRPr>
            </a:lvl3pPr>
            <a:lvl4pPr marL="1037326" indent="-30688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4789" indent="-2074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89" y="1023714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F2EC-F660-3249-B7DB-AE923B112872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A32A9-4690-794E-9969-23D3BD0FA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51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7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3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89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7FA77-B460-1046-86DA-8F31B2D840E9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48D05-8400-8C40-BDB9-7308FE440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9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89" y="1023714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AE2FF-098C-D844-87D4-3DAB52B8012A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F8F2-BF68-654C-B6C7-42425DF20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83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7"/>
            <a:ext cx="3574473" cy="3891587"/>
          </a:xfrm>
          <a:prstGeom prst="rect">
            <a:avLst/>
          </a:prstGeom>
        </p:spPr>
        <p:txBody>
          <a:bodyPr/>
          <a:lstStyle>
            <a:lvl2pPr marL="414932" indent="-414932">
              <a:defRPr sz="2200">
                <a:latin typeface="Arial"/>
                <a:cs typeface="Arial"/>
              </a:defRPr>
            </a:lvl2pPr>
            <a:lvl3pPr marL="832743" indent="-309758">
              <a:defRPr sz="1800">
                <a:latin typeface="Arial"/>
                <a:cs typeface="Arial"/>
              </a:defRPr>
            </a:lvl3pPr>
            <a:lvl4pPr marL="1090630" indent="-26077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2850" indent="-2074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4" y="1847277"/>
            <a:ext cx="3574473" cy="3891587"/>
          </a:xfrm>
          <a:prstGeom prst="rect">
            <a:avLst/>
          </a:prstGeom>
        </p:spPr>
        <p:txBody>
          <a:bodyPr/>
          <a:lstStyle>
            <a:lvl2pPr marL="414932" indent="-414932">
              <a:defRPr sz="2200">
                <a:latin typeface="Arial"/>
                <a:cs typeface="Arial"/>
              </a:defRPr>
            </a:lvl2pPr>
            <a:lvl3pPr marL="730451" indent="-315524">
              <a:defRPr sz="1800">
                <a:latin typeface="Arial"/>
                <a:cs typeface="Arial"/>
              </a:defRPr>
            </a:lvl3pPr>
            <a:lvl4pPr marL="1037326" indent="-30688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4789" indent="-207476" defTabSz="3342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89" y="1023714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E900B-F431-0845-9E94-F64425264D74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B083-CD78-3A43-8D49-EB6450C85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7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89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6424" indent="0">
              <a:buNone/>
              <a:defRPr sz="2000" b="1"/>
            </a:lvl2pPr>
            <a:lvl3pPr marL="912850" indent="0">
              <a:buNone/>
              <a:defRPr sz="1800" b="1"/>
            </a:lvl3pPr>
            <a:lvl4pPr marL="1369272" indent="0">
              <a:buNone/>
              <a:defRPr sz="1600" b="1"/>
            </a:lvl4pPr>
            <a:lvl5pPr marL="1825695" indent="0">
              <a:buNone/>
              <a:defRPr sz="1600" b="1"/>
            </a:lvl5pPr>
            <a:lvl6pPr marL="2282114" indent="0">
              <a:buNone/>
              <a:defRPr sz="1600" b="1"/>
            </a:lvl6pPr>
            <a:lvl7pPr marL="2738542" indent="0">
              <a:buNone/>
              <a:defRPr sz="1600" b="1"/>
            </a:lvl7pPr>
            <a:lvl8pPr marL="3194960" indent="0">
              <a:buNone/>
              <a:defRPr sz="1600" b="1"/>
            </a:lvl8pPr>
            <a:lvl9pPr marL="3651386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6424" indent="0">
              <a:buNone/>
              <a:defRPr sz="2000" b="1"/>
            </a:lvl2pPr>
            <a:lvl3pPr marL="912850" indent="0">
              <a:buNone/>
              <a:defRPr sz="1800" b="1"/>
            </a:lvl3pPr>
            <a:lvl4pPr marL="1369272" indent="0">
              <a:buNone/>
              <a:defRPr sz="1600" b="1"/>
            </a:lvl4pPr>
            <a:lvl5pPr marL="1825695" indent="0">
              <a:buNone/>
              <a:defRPr sz="1600" b="1"/>
            </a:lvl5pPr>
            <a:lvl6pPr marL="2282114" indent="0">
              <a:buNone/>
              <a:defRPr sz="1600" b="1"/>
            </a:lvl6pPr>
            <a:lvl7pPr marL="2738542" indent="0">
              <a:buNone/>
              <a:defRPr sz="1600" b="1"/>
            </a:lvl7pPr>
            <a:lvl8pPr marL="3194960" indent="0">
              <a:buNone/>
              <a:defRPr sz="1600" b="1"/>
            </a:lvl8pPr>
            <a:lvl9pPr marL="3651386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89" y="2332183"/>
            <a:ext cx="3671455" cy="3502120"/>
          </a:xfrm>
          <a:prstGeom prst="rect">
            <a:avLst/>
          </a:prstGeom>
        </p:spPr>
        <p:txBody>
          <a:bodyPr/>
          <a:lstStyle>
            <a:lvl2pPr marL="414932" indent="-414932">
              <a:defRPr sz="2200">
                <a:latin typeface="Arial"/>
                <a:cs typeface="Arial"/>
              </a:defRPr>
            </a:lvl2pPr>
            <a:lvl3pPr marL="832743" indent="-309758">
              <a:defRPr sz="1800">
                <a:latin typeface="Arial"/>
                <a:cs typeface="Arial"/>
              </a:defRPr>
            </a:lvl3pPr>
            <a:lvl4pPr marL="1090630" indent="-26077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2850" indent="-2074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99"/>
            <a:ext cx="3609880" cy="3502119"/>
          </a:xfrm>
          <a:prstGeom prst="rect">
            <a:avLst/>
          </a:prstGeom>
        </p:spPr>
        <p:txBody>
          <a:bodyPr/>
          <a:lstStyle>
            <a:lvl2pPr marL="414932" indent="-414932">
              <a:defRPr sz="2200">
                <a:latin typeface="Arial"/>
                <a:cs typeface="Arial"/>
              </a:defRPr>
            </a:lvl2pPr>
            <a:lvl3pPr marL="730451" indent="-315524">
              <a:defRPr sz="1800">
                <a:latin typeface="Arial"/>
                <a:cs typeface="Arial"/>
              </a:defRPr>
            </a:lvl3pPr>
            <a:lvl4pPr marL="1037326" indent="-30688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4789" indent="-207476" defTabSz="3342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89" y="1023714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8EF7A-4DF7-4843-8FAD-CC6AF896B155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62FD-0B8B-CF4E-BF0E-25E5ED368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8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9B012-71E1-7F48-BCB7-EE6E3F0A8FAA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C44C2-CA05-E24F-9C6F-5F1829CA4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51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89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7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6424" indent="0">
              <a:buNone/>
              <a:defRPr sz="1200"/>
            </a:lvl2pPr>
            <a:lvl3pPr marL="912850" indent="0">
              <a:buNone/>
              <a:defRPr sz="1000"/>
            </a:lvl3pPr>
            <a:lvl4pPr marL="1369272" indent="0">
              <a:buNone/>
              <a:defRPr sz="900"/>
            </a:lvl4pPr>
            <a:lvl5pPr marL="1825695" indent="0">
              <a:buNone/>
              <a:defRPr sz="900"/>
            </a:lvl5pPr>
            <a:lvl6pPr marL="2282114" indent="0">
              <a:buNone/>
              <a:defRPr sz="900"/>
            </a:lvl6pPr>
            <a:lvl7pPr marL="2738542" indent="0">
              <a:buNone/>
              <a:defRPr sz="900"/>
            </a:lvl7pPr>
            <a:lvl8pPr marL="3194960" indent="0">
              <a:buNone/>
              <a:defRPr sz="900"/>
            </a:lvl8pPr>
            <a:lvl9pPr marL="3651386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EE29F-48AA-A04D-B36E-C46C88D05334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5331F-9F89-974D-8F3E-337B03568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91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2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424" indent="0">
              <a:buNone/>
              <a:defRPr sz="2800"/>
            </a:lvl2pPr>
            <a:lvl3pPr marL="912850" indent="0">
              <a:buNone/>
              <a:defRPr sz="2400"/>
            </a:lvl3pPr>
            <a:lvl4pPr marL="1369272" indent="0">
              <a:buNone/>
              <a:defRPr sz="2000"/>
            </a:lvl4pPr>
            <a:lvl5pPr marL="1825695" indent="0">
              <a:buNone/>
              <a:defRPr sz="2000"/>
            </a:lvl5pPr>
            <a:lvl6pPr marL="2282114" indent="0">
              <a:buNone/>
              <a:defRPr sz="2000"/>
            </a:lvl6pPr>
            <a:lvl7pPr marL="2738542" indent="0">
              <a:buNone/>
              <a:defRPr sz="2000"/>
            </a:lvl7pPr>
            <a:lvl8pPr marL="3194960" indent="0">
              <a:buNone/>
              <a:defRPr sz="2000"/>
            </a:lvl8pPr>
            <a:lvl9pPr marL="3651386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6424" indent="0">
              <a:buNone/>
              <a:defRPr sz="1200"/>
            </a:lvl2pPr>
            <a:lvl3pPr marL="912850" indent="0">
              <a:buNone/>
              <a:defRPr sz="1000"/>
            </a:lvl3pPr>
            <a:lvl4pPr marL="1369272" indent="0">
              <a:buNone/>
              <a:defRPr sz="900"/>
            </a:lvl4pPr>
            <a:lvl5pPr marL="1825695" indent="0">
              <a:buNone/>
              <a:defRPr sz="900"/>
            </a:lvl5pPr>
            <a:lvl6pPr marL="2282114" indent="0">
              <a:buNone/>
              <a:defRPr sz="900"/>
            </a:lvl6pPr>
            <a:lvl7pPr marL="2738542" indent="0">
              <a:buNone/>
              <a:defRPr sz="900"/>
            </a:lvl7pPr>
            <a:lvl8pPr marL="3194960" indent="0">
              <a:buNone/>
              <a:defRPr sz="900"/>
            </a:lvl8pPr>
            <a:lvl9pPr marL="3651386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793C-FCEC-A340-8190-6130DCEF3ABB}" type="datetime1">
              <a:rPr lang="en-US"/>
              <a:pPr>
                <a:defRPr/>
              </a:pPr>
              <a:t>5/25/13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Chicago, USA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2341-7881-B644-A872-B3027B828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15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86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A73FAF-866E-5649-A9DD-87B533618F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13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73FB8C0-FCF7-7847-B90E-63B54861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8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3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AFF50A8-29EF-9641-A456-75022D10E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47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E1F296E-9194-A744-B711-77D258B16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24" indent="0">
              <a:buNone/>
              <a:defRPr sz="2000" b="1"/>
            </a:lvl2pPr>
            <a:lvl3pPr marL="912850" indent="0">
              <a:buNone/>
              <a:defRPr sz="1800" b="1"/>
            </a:lvl3pPr>
            <a:lvl4pPr marL="1369272" indent="0">
              <a:buNone/>
              <a:defRPr sz="1600" b="1"/>
            </a:lvl4pPr>
            <a:lvl5pPr marL="1825695" indent="0">
              <a:buNone/>
              <a:defRPr sz="1600" b="1"/>
            </a:lvl5pPr>
            <a:lvl6pPr marL="2282114" indent="0">
              <a:buNone/>
              <a:defRPr sz="1600" b="1"/>
            </a:lvl6pPr>
            <a:lvl7pPr marL="2738542" indent="0">
              <a:buNone/>
              <a:defRPr sz="1600" b="1"/>
            </a:lvl7pPr>
            <a:lvl8pPr marL="3194960" indent="0">
              <a:buNone/>
              <a:defRPr sz="1600" b="1"/>
            </a:lvl8pPr>
            <a:lvl9pPr marL="3651386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24" indent="0">
              <a:buNone/>
              <a:defRPr sz="2000" b="1"/>
            </a:lvl2pPr>
            <a:lvl3pPr marL="912850" indent="0">
              <a:buNone/>
              <a:defRPr sz="1800" b="1"/>
            </a:lvl3pPr>
            <a:lvl4pPr marL="1369272" indent="0">
              <a:buNone/>
              <a:defRPr sz="1600" b="1"/>
            </a:lvl4pPr>
            <a:lvl5pPr marL="1825695" indent="0">
              <a:buNone/>
              <a:defRPr sz="1600" b="1"/>
            </a:lvl5pPr>
            <a:lvl6pPr marL="2282114" indent="0">
              <a:buNone/>
              <a:defRPr sz="1600" b="1"/>
            </a:lvl6pPr>
            <a:lvl7pPr marL="2738542" indent="0">
              <a:buNone/>
              <a:defRPr sz="1600" b="1"/>
            </a:lvl7pPr>
            <a:lvl8pPr marL="3194960" indent="0">
              <a:buNone/>
              <a:defRPr sz="1600" b="1"/>
            </a:lvl8pPr>
            <a:lvl9pPr marL="3651386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5B769B0-1717-7849-ABD1-4945A8C26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9A5F514-07E6-BC4B-B683-5C9BAC501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500" y="6355778"/>
            <a:ext cx="2133023" cy="365125"/>
          </a:xfrm>
          <a:prstGeom prst="rect">
            <a:avLst/>
          </a:prstGeom>
        </p:spPr>
        <p:txBody>
          <a:bodyPr lIns="91283" tIns="45644" rIns="91283" bIns="45644"/>
          <a:lstStyle>
            <a:lvl1pPr defTabSz="456424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500" y="6355778"/>
            <a:ext cx="2895023" cy="365125"/>
          </a:xfrm>
          <a:prstGeom prst="rect">
            <a:avLst/>
          </a:prstGeom>
        </p:spPr>
        <p:txBody>
          <a:bodyPr lIns="91283" tIns="45644" rIns="91283" bIns="45644"/>
          <a:lstStyle>
            <a:lvl1pPr defTabSz="456424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7C4C435-6FD7-B34D-8C62-DD3E6C49B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4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24" indent="0">
              <a:buNone/>
              <a:defRPr sz="1200"/>
            </a:lvl2pPr>
            <a:lvl3pPr marL="912850" indent="0">
              <a:buNone/>
              <a:defRPr sz="1000"/>
            </a:lvl3pPr>
            <a:lvl4pPr marL="1369272" indent="0">
              <a:buNone/>
              <a:defRPr sz="900"/>
            </a:lvl4pPr>
            <a:lvl5pPr marL="1825695" indent="0">
              <a:buNone/>
              <a:defRPr sz="900"/>
            </a:lvl5pPr>
            <a:lvl6pPr marL="2282114" indent="0">
              <a:buNone/>
              <a:defRPr sz="900"/>
            </a:lvl6pPr>
            <a:lvl7pPr marL="2738542" indent="0">
              <a:buNone/>
              <a:defRPr sz="900"/>
            </a:lvl7pPr>
            <a:lvl8pPr marL="3194960" indent="0">
              <a:buNone/>
              <a:defRPr sz="900"/>
            </a:lvl8pPr>
            <a:lvl9pPr marL="3651386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25F87F7-5D74-DD4E-B53F-6B0320CD7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02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424" indent="0">
              <a:buNone/>
              <a:defRPr sz="2800"/>
            </a:lvl2pPr>
            <a:lvl3pPr marL="912850" indent="0">
              <a:buNone/>
              <a:defRPr sz="2400"/>
            </a:lvl3pPr>
            <a:lvl4pPr marL="1369272" indent="0">
              <a:buNone/>
              <a:defRPr sz="2000"/>
            </a:lvl4pPr>
            <a:lvl5pPr marL="1825695" indent="0">
              <a:buNone/>
              <a:defRPr sz="2000"/>
            </a:lvl5pPr>
            <a:lvl6pPr marL="2282114" indent="0">
              <a:buNone/>
              <a:defRPr sz="2000"/>
            </a:lvl6pPr>
            <a:lvl7pPr marL="2738542" indent="0">
              <a:buNone/>
              <a:defRPr sz="2000"/>
            </a:lvl7pPr>
            <a:lvl8pPr marL="3194960" indent="0">
              <a:buNone/>
              <a:defRPr sz="2000"/>
            </a:lvl8pPr>
            <a:lvl9pPr marL="3651386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24" indent="0">
              <a:buNone/>
              <a:defRPr sz="1200"/>
            </a:lvl2pPr>
            <a:lvl3pPr marL="912850" indent="0">
              <a:buNone/>
              <a:defRPr sz="1000"/>
            </a:lvl3pPr>
            <a:lvl4pPr marL="1369272" indent="0">
              <a:buNone/>
              <a:defRPr sz="900"/>
            </a:lvl4pPr>
            <a:lvl5pPr marL="1825695" indent="0">
              <a:buNone/>
              <a:defRPr sz="900"/>
            </a:lvl5pPr>
            <a:lvl6pPr marL="2282114" indent="0">
              <a:buNone/>
              <a:defRPr sz="900"/>
            </a:lvl6pPr>
            <a:lvl7pPr marL="2738542" indent="0">
              <a:buNone/>
              <a:defRPr sz="900"/>
            </a:lvl7pPr>
            <a:lvl8pPr marL="3194960" indent="0">
              <a:buNone/>
              <a:defRPr sz="900"/>
            </a:lvl8pPr>
            <a:lvl9pPr marL="3651386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51968B2-C41F-E04B-A65D-CF96B09E9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88FC7F7-91E7-AA47-B568-1F4E195CF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1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271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8FD584-3BBC-FC4B-9A82-6490F950C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4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A73FAF-866E-5649-A9DD-87B533618F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13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73FB8C0-FCF7-7847-B90E-63B54861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8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4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0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6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28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AFF50A8-29EF-9641-A456-75022D10E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47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E1F296E-9194-A744-B711-77D258B16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06" indent="0">
              <a:buNone/>
              <a:defRPr sz="2000" b="1"/>
            </a:lvl2pPr>
            <a:lvl3pPr marL="913215" indent="0">
              <a:buNone/>
              <a:defRPr sz="1800" b="1"/>
            </a:lvl3pPr>
            <a:lvl4pPr marL="1369819" indent="0">
              <a:buNone/>
              <a:defRPr sz="1600" b="1"/>
            </a:lvl4pPr>
            <a:lvl5pPr marL="1826425" indent="0">
              <a:buNone/>
              <a:defRPr sz="1600" b="1"/>
            </a:lvl5pPr>
            <a:lvl6pPr marL="2283027" indent="0">
              <a:buNone/>
              <a:defRPr sz="1600" b="1"/>
            </a:lvl6pPr>
            <a:lvl7pPr marL="2739637" indent="0">
              <a:buNone/>
              <a:defRPr sz="1600" b="1"/>
            </a:lvl7pPr>
            <a:lvl8pPr marL="3196240" indent="0">
              <a:buNone/>
              <a:defRPr sz="1600" b="1"/>
            </a:lvl8pPr>
            <a:lvl9pPr marL="3652846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06" indent="0">
              <a:buNone/>
              <a:defRPr sz="2000" b="1"/>
            </a:lvl2pPr>
            <a:lvl3pPr marL="913215" indent="0">
              <a:buNone/>
              <a:defRPr sz="1800" b="1"/>
            </a:lvl3pPr>
            <a:lvl4pPr marL="1369819" indent="0">
              <a:buNone/>
              <a:defRPr sz="1600" b="1"/>
            </a:lvl4pPr>
            <a:lvl5pPr marL="1826425" indent="0">
              <a:buNone/>
              <a:defRPr sz="1600" b="1"/>
            </a:lvl5pPr>
            <a:lvl6pPr marL="2283027" indent="0">
              <a:buNone/>
              <a:defRPr sz="1600" b="1"/>
            </a:lvl6pPr>
            <a:lvl7pPr marL="2739637" indent="0">
              <a:buNone/>
              <a:defRPr sz="1600" b="1"/>
            </a:lvl7pPr>
            <a:lvl8pPr marL="3196240" indent="0">
              <a:buNone/>
              <a:defRPr sz="1600" b="1"/>
            </a:lvl8pPr>
            <a:lvl9pPr marL="3652846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5B769B0-1717-7849-ABD1-4945A8C26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9A5F514-07E6-BC4B-B683-5C9BAC501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496" y="6355778"/>
            <a:ext cx="2133023" cy="365125"/>
          </a:xfrm>
          <a:prstGeom prst="rect">
            <a:avLst/>
          </a:prstGeom>
        </p:spPr>
        <p:txBody>
          <a:bodyPr lIns="91319" tIns="45662" rIns="91319" bIns="45662"/>
          <a:lstStyle>
            <a:lvl1pPr defTabSz="456606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496" y="6355778"/>
            <a:ext cx="2895023" cy="365125"/>
          </a:xfrm>
          <a:prstGeom prst="rect">
            <a:avLst/>
          </a:prstGeom>
        </p:spPr>
        <p:txBody>
          <a:bodyPr lIns="91319" tIns="45662" rIns="91319" bIns="45662"/>
          <a:lstStyle>
            <a:lvl1pPr defTabSz="456606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7C4C435-6FD7-B34D-8C62-DD3E6C49B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4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06" indent="0">
              <a:buNone/>
              <a:defRPr sz="1200"/>
            </a:lvl2pPr>
            <a:lvl3pPr marL="913215" indent="0">
              <a:buNone/>
              <a:defRPr sz="1000"/>
            </a:lvl3pPr>
            <a:lvl4pPr marL="1369819" indent="0">
              <a:buNone/>
              <a:defRPr sz="900"/>
            </a:lvl4pPr>
            <a:lvl5pPr marL="1826425" indent="0">
              <a:buNone/>
              <a:defRPr sz="900"/>
            </a:lvl5pPr>
            <a:lvl6pPr marL="2283027" indent="0">
              <a:buNone/>
              <a:defRPr sz="900"/>
            </a:lvl6pPr>
            <a:lvl7pPr marL="2739637" indent="0">
              <a:buNone/>
              <a:defRPr sz="900"/>
            </a:lvl7pPr>
            <a:lvl8pPr marL="3196240" indent="0">
              <a:buNone/>
              <a:defRPr sz="900"/>
            </a:lvl8pPr>
            <a:lvl9pPr marL="3652846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25F87F7-5D74-DD4E-B53F-6B0320CD7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02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606" indent="0">
              <a:buNone/>
              <a:defRPr sz="2800"/>
            </a:lvl2pPr>
            <a:lvl3pPr marL="913215" indent="0">
              <a:buNone/>
              <a:defRPr sz="2400"/>
            </a:lvl3pPr>
            <a:lvl4pPr marL="1369819" indent="0">
              <a:buNone/>
              <a:defRPr sz="2000"/>
            </a:lvl4pPr>
            <a:lvl5pPr marL="1826425" indent="0">
              <a:buNone/>
              <a:defRPr sz="2000"/>
            </a:lvl5pPr>
            <a:lvl6pPr marL="2283027" indent="0">
              <a:buNone/>
              <a:defRPr sz="2000"/>
            </a:lvl6pPr>
            <a:lvl7pPr marL="2739637" indent="0">
              <a:buNone/>
              <a:defRPr sz="2000"/>
            </a:lvl7pPr>
            <a:lvl8pPr marL="3196240" indent="0">
              <a:buNone/>
              <a:defRPr sz="2000"/>
            </a:lvl8pPr>
            <a:lvl9pPr marL="3652846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06" indent="0">
              <a:buNone/>
              <a:defRPr sz="1200"/>
            </a:lvl2pPr>
            <a:lvl3pPr marL="913215" indent="0">
              <a:buNone/>
              <a:defRPr sz="1000"/>
            </a:lvl3pPr>
            <a:lvl4pPr marL="1369819" indent="0">
              <a:buNone/>
              <a:defRPr sz="900"/>
            </a:lvl4pPr>
            <a:lvl5pPr marL="1826425" indent="0">
              <a:buNone/>
              <a:defRPr sz="900"/>
            </a:lvl5pPr>
            <a:lvl6pPr marL="2283027" indent="0">
              <a:buNone/>
              <a:defRPr sz="900"/>
            </a:lvl6pPr>
            <a:lvl7pPr marL="2739637" indent="0">
              <a:buNone/>
              <a:defRPr sz="900"/>
            </a:lvl7pPr>
            <a:lvl8pPr marL="3196240" indent="0">
              <a:buNone/>
              <a:defRPr sz="900"/>
            </a:lvl8pPr>
            <a:lvl9pPr marL="3652846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51968B2-C41F-E04B-A65D-CF96B09E9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88FC7F7-91E7-AA47-B568-1F4E195CF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1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5453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8FD584-3BBC-FC4B-9A82-6490F950C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4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theme" Target="../theme/theme3.xml"/><Relationship Id="rId12" Type="http://schemas.openxmlformats.org/officeDocument/2006/relationships/image" Target="../media/image2.emf"/><Relationship Id="rId13" Type="http://schemas.openxmlformats.org/officeDocument/2006/relationships/image" Target="../media/image3.emf"/><Relationship Id="rId14" Type="http://schemas.openxmlformats.org/officeDocument/2006/relationships/image" Target="../media/image4.emf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8" y="0"/>
            <a:ext cx="7566923" cy="616022"/>
          </a:xfrm>
          <a:prstGeom prst="rect">
            <a:avLst/>
          </a:prstGeom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4956" y="1646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29" y="1646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hf hdr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1"/>
            <a:ext cx="8229600" cy="4525963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3695E-C911-4844-AA5C-2537B66C8EB1}" type="datetimeFigureOut">
              <a:rPr lang="en-US" smtClean="0"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7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39" y="6355778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55271">
              <a:defRPr sz="1100">
                <a:solidFill>
                  <a:srgbClr val="692A36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BF8D91-657A-EF4F-8B00-2B09076CF7CA}" type="datetime1">
              <a:rPr lang="en-US"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5/25/13</a:t>
            </a:fld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11" y="6355778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55271">
              <a:defRPr sz="1100">
                <a:solidFill>
                  <a:srgbClr val="692A36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latin typeface="Arial" charset="0"/>
                <a:ea typeface="ＭＳ Ｐゴシック" charset="0"/>
              </a:rPr>
              <a:t>Chicago, USA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84" y="6355778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55271">
              <a:defRPr sz="1100">
                <a:solidFill>
                  <a:srgbClr val="692A36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19CBB7-5118-6A4B-8FCF-A5757EF652FF}" type="slidenum">
              <a:rPr lang="en-US"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8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8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8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hf hdr="0"/>
  <p:txStyles>
    <p:titleStyle>
      <a:lvl1pPr algn="ctr" defTabSz="45406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406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406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406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406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4932" algn="ctr" defTabSz="45527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29862" algn="ctr" defTabSz="45527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4789" algn="ctr" defTabSz="45527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59723" algn="ctr" defTabSz="45527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0183" indent="-340183" algn="l" defTabSz="45406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39465" indent="-283965" algn="l" defTabSz="45406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0189" indent="-226310" algn="l" defTabSz="45406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5683" indent="-226310" algn="l" defTabSz="45406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2630" indent="-226310" algn="l" defTabSz="45406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0332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53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176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597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24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72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695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14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42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96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386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798080" y="12"/>
            <a:ext cx="7568045" cy="61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283" tIns="45644" rIns="91283" bIns="456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500" y="1011671"/>
            <a:ext cx="8229023" cy="511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283" tIns="45644" rIns="91283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500" y="6355778"/>
            <a:ext cx="2133023" cy="365125"/>
          </a:xfrm>
          <a:prstGeom prst="rect">
            <a:avLst/>
          </a:prstGeom>
        </p:spPr>
        <p:txBody>
          <a:bodyPr vert="horz" lIns="91283" tIns="45644" rIns="91283" bIns="45644" rtlCol="0" anchor="ctr"/>
          <a:lstStyle>
            <a:lvl1pPr algn="r" defTabSz="456424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3E570E72-B3B9-A74D-A910-AF22064E3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293" name="Picture 6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8" y="1448"/>
            <a:ext cx="505114" cy="50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958" y="1448"/>
            <a:ext cx="505114" cy="50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hf hdr="0"/>
  <p:txStyles>
    <p:titleStyle>
      <a:lvl1pPr algn="ctr" defTabSz="455498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549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549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549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549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15138" algn="ctr" defTabSz="45549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30277" algn="ctr" defTabSz="45549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45412" algn="ctr" defTabSz="45549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60553" algn="ctr" defTabSz="45549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1625" indent="-341625" algn="l" defTabSz="45549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0907" indent="-283965" algn="l" defTabSz="45549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0189" indent="-227748" algn="l" defTabSz="45549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7128" indent="-227748" algn="l" defTabSz="45549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2630" indent="-227748" algn="l" defTabSz="45549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0332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53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176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597" indent="-228211" algn="l" defTabSz="45642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24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72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695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14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42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960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386" algn="l" defTabSz="4564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798080" y="8"/>
            <a:ext cx="7568045" cy="61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9" tIns="45662" rIns="91319" bIns="456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496" y="1011671"/>
            <a:ext cx="8229023" cy="511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9" tIns="45662" rIns="91319" bIns="45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496" y="6355778"/>
            <a:ext cx="2133023" cy="365125"/>
          </a:xfrm>
          <a:prstGeom prst="rect">
            <a:avLst/>
          </a:prstGeom>
        </p:spPr>
        <p:txBody>
          <a:bodyPr vert="horz" lIns="91319" tIns="45662" rIns="91319" bIns="45662" rtlCol="0" anchor="ctr"/>
          <a:lstStyle>
            <a:lvl1pPr algn="r" defTabSz="4566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3E570E72-B3B9-A74D-A910-AF22064E3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293" name="Picture 6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8" y="1448"/>
            <a:ext cx="505114" cy="50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958" y="1448"/>
            <a:ext cx="505114" cy="50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hf hdr="0"/>
  <p:txStyles>
    <p:titleStyle>
      <a:lvl1pPr algn="ctr" defTabSz="455681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56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56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56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56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15305" algn="ctr" defTabSz="45568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30609" algn="ctr" defTabSz="45568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45909" algn="ctr" defTabSz="45568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61217" algn="ctr" defTabSz="455681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1761" indent="-341761" algn="l" defTabSz="45568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203" indent="-284079" algn="l" defTabSz="45568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0645" indent="-227840" algn="l" defTabSz="45568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7767" indent="-227840" algn="l" defTabSz="45568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3450" indent="-227840" algn="l" defTabSz="45568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1336" indent="-228303" algn="l" defTabSz="4566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940" indent="-228303" algn="l" defTabSz="4566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545" indent="-228303" algn="l" defTabSz="4566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149" indent="-228303" algn="l" defTabSz="4566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06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15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19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425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027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637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240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846" algn="l" defTabSz="4566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20" Type="http://schemas.openxmlformats.org/officeDocument/2006/relationships/image" Target="../media/image56.png"/><Relationship Id="rId21" Type="http://schemas.openxmlformats.org/officeDocument/2006/relationships/image" Target="../media/image57.png"/><Relationship Id="rId22" Type="http://schemas.openxmlformats.org/officeDocument/2006/relationships/image" Target="../media/image58.png"/><Relationship Id="rId23" Type="http://schemas.openxmlformats.org/officeDocument/2006/relationships/image" Target="../media/image59.png"/><Relationship Id="rId24" Type="http://schemas.openxmlformats.org/officeDocument/2006/relationships/image" Target="../media/image60.png"/><Relationship Id="rId25" Type="http://schemas.openxmlformats.org/officeDocument/2006/relationships/image" Target="../media/image61.png"/><Relationship Id="rId26" Type="http://schemas.openxmlformats.org/officeDocument/2006/relationships/image" Target="../media/image62.png"/><Relationship Id="rId27" Type="http://schemas.openxmlformats.org/officeDocument/2006/relationships/image" Target="../media/image63.png"/><Relationship Id="rId28" Type="http://schemas.openxmlformats.org/officeDocument/2006/relationships/image" Target="../media/image64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Relationship Id="rId15" Type="http://schemas.openxmlformats.org/officeDocument/2006/relationships/image" Target="../media/image51.png"/><Relationship Id="rId16" Type="http://schemas.openxmlformats.org/officeDocument/2006/relationships/image" Target="../media/image52.png"/><Relationship Id="rId17" Type="http://schemas.openxmlformats.org/officeDocument/2006/relationships/image" Target="../media/image53.png"/><Relationship Id="rId18" Type="http://schemas.openxmlformats.org/officeDocument/2006/relationships/image" Target="../media/image54.png"/><Relationship Id="rId19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diagramLayout" Target="../diagrams/layout2.xml"/><Relationship Id="rId20" Type="http://schemas.openxmlformats.org/officeDocument/2006/relationships/diagramQuickStyle" Target="../diagrams/quickStyle4.xml"/><Relationship Id="rId21" Type="http://schemas.openxmlformats.org/officeDocument/2006/relationships/diagramColors" Target="../diagrams/colors4.xml"/><Relationship Id="rId22" Type="http://schemas.microsoft.com/office/2007/relationships/diagramDrawing" Target="../diagrams/drawing4.xml"/><Relationship Id="rId23" Type="http://schemas.openxmlformats.org/officeDocument/2006/relationships/diagramData" Target="../diagrams/data5.xml"/><Relationship Id="rId24" Type="http://schemas.openxmlformats.org/officeDocument/2006/relationships/diagramLayout" Target="../diagrams/layout5.xml"/><Relationship Id="rId25" Type="http://schemas.openxmlformats.org/officeDocument/2006/relationships/diagramQuickStyle" Target="../diagrams/quickStyle5.xml"/><Relationship Id="rId26" Type="http://schemas.openxmlformats.org/officeDocument/2006/relationships/diagramColors" Target="../diagrams/colors5.xml"/><Relationship Id="rId27" Type="http://schemas.microsoft.com/office/2007/relationships/diagramDrawing" Target="../diagrams/drawing5.xml"/><Relationship Id="rId10" Type="http://schemas.openxmlformats.org/officeDocument/2006/relationships/diagramQuickStyle" Target="../diagrams/quickStyle2.xml"/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diagramData" Target="../diagrams/data3.xml"/><Relationship Id="rId14" Type="http://schemas.openxmlformats.org/officeDocument/2006/relationships/diagramLayout" Target="../diagrams/layout3.xml"/><Relationship Id="rId15" Type="http://schemas.openxmlformats.org/officeDocument/2006/relationships/diagramQuickStyle" Target="../diagrams/quickStyle3.xml"/><Relationship Id="rId16" Type="http://schemas.openxmlformats.org/officeDocument/2006/relationships/diagramColors" Target="../diagrams/colors3.xml"/><Relationship Id="rId17" Type="http://schemas.microsoft.com/office/2007/relationships/diagramDrawing" Target="../diagrams/drawing3.xml"/><Relationship Id="rId18" Type="http://schemas.openxmlformats.org/officeDocument/2006/relationships/diagramData" Target="../diagrams/data4.xml"/><Relationship Id="rId19" Type="http://schemas.openxmlformats.org/officeDocument/2006/relationships/diagramLayout" Target="../diagrams/layou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Relationship Id="rId4" Type="http://schemas.openxmlformats.org/officeDocument/2006/relationships/image" Target="../media/image66.jpeg"/><Relationship Id="rId5" Type="http://schemas.openxmlformats.org/officeDocument/2006/relationships/image" Target="../media/image67.png"/><Relationship Id="rId6" Type="http://schemas.openxmlformats.org/officeDocument/2006/relationships/image" Target="../media/image68.jpeg"/><Relationship Id="rId7" Type="http://schemas.openxmlformats.org/officeDocument/2006/relationships/image" Target="../media/image69.jpeg"/><Relationship Id="rId8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75.jpeg"/><Relationship Id="rId5" Type="http://schemas.openxmlformats.org/officeDocument/2006/relationships/image" Target="../media/image76.jpeg"/><Relationship Id="rId6" Type="http://schemas.openxmlformats.org/officeDocument/2006/relationships/image" Target="../media/image77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jpeg"/><Relationship Id="rId12" Type="http://schemas.openxmlformats.org/officeDocument/2006/relationships/image" Target="../media/image67.png"/><Relationship Id="rId13" Type="http://schemas.openxmlformats.org/officeDocument/2006/relationships/image" Target="../media/image68.jpeg"/><Relationship Id="rId14" Type="http://schemas.openxmlformats.org/officeDocument/2006/relationships/image" Target="../media/image85.jpeg"/><Relationship Id="rId15" Type="http://schemas.openxmlformats.org/officeDocument/2006/relationships/image" Target="../media/image86.jpe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7.xml"/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8" Type="http://schemas.openxmlformats.org/officeDocument/2006/relationships/image" Target="../media/image83.png"/><Relationship Id="rId9" Type="http://schemas.openxmlformats.org/officeDocument/2006/relationships/image" Target="../media/image84.jpeg"/><Relationship Id="rId10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emf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://arxiv.org/abs/1305.5766" TargetMode="External"/><Relationship Id="rId1" Type="http://schemas.openxmlformats.org/officeDocument/2006/relationships/slideLayout" Target="../slideLayouts/slideLayout35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2.png"/><Relationship Id="rId3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23.png"/><Relationship Id="rId3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48.xml"/><Relationship Id="rId2" Type="http://schemas.openxmlformats.org/officeDocument/2006/relationships/hyperlink" Target="https://indico.cern.ch/getFile.py/access?contribId=18&amp;sessionId=0&amp;resId=0&amp;materialId=slides&amp;confId=20426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831285" y="1789546"/>
            <a:ext cx="7481455" cy="3844636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</a:rPr>
              <a:t>Context of the CLIC studies</a:t>
            </a:r>
          </a:p>
          <a:p>
            <a:pPr marL="729301" lvl="2" indent="-314207"/>
            <a:r>
              <a:rPr lang="en-US" dirty="0">
                <a:latin typeface="Arial" charset="0"/>
                <a:ea typeface="Arial" charset="0"/>
                <a:cs typeface="Arial" charset="0"/>
              </a:rPr>
              <a:t>Option for a post LHC energy frontier machine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CDR finalization </a:t>
            </a:r>
          </a:p>
          <a:p>
            <a:pPr marL="729301" lvl="2" indent="-314207"/>
            <a:r>
              <a:rPr lang="en-US" dirty="0">
                <a:latin typeface="Arial" charset="0"/>
                <a:ea typeface="Arial" charset="0"/>
                <a:cs typeface="Arial" charset="0"/>
              </a:rPr>
              <a:t>Including input to strategy processes 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Some recent news</a:t>
            </a:r>
          </a:p>
          <a:p>
            <a:pPr marL="729301" lvl="2" indent="-314207"/>
            <a:r>
              <a:rPr lang="en-US" dirty="0">
                <a:latin typeface="Arial" charset="0"/>
                <a:ea typeface="Arial" charset="0"/>
                <a:cs typeface="Arial" charset="0"/>
              </a:rPr>
              <a:t>CLIC workshop in January and Detector &amp; Physics studies </a:t>
            </a:r>
          </a:p>
          <a:p>
            <a:pPr marL="729301" lvl="2" indent="-314207"/>
            <a:r>
              <a:rPr lang="en-US" dirty="0">
                <a:latin typeface="Arial" charset="0"/>
                <a:ea typeface="Arial" charset="0"/>
                <a:cs typeface="Arial" charset="0"/>
              </a:rPr>
              <a:t>LCC and CLIC 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Plans </a:t>
            </a:r>
            <a:r>
              <a:rPr lang="en-US" dirty="0" smtClean="0">
                <a:latin typeface="Arial" charset="0"/>
                <a:ea typeface="ＭＳ Ｐゴシック" charset="0"/>
              </a:rPr>
              <a:t>towards 2017-18</a:t>
            </a:r>
            <a:endParaRPr lang="en-US" dirty="0">
              <a:latin typeface="Arial" charset="0"/>
              <a:ea typeface="ＭＳ Ｐゴシック" charset="0"/>
            </a:endParaRPr>
          </a:p>
          <a:p>
            <a:pPr marL="729301" lvl="2" indent="-314207"/>
            <a:r>
              <a:rPr lang="en-US" dirty="0">
                <a:latin typeface="Arial" charset="0"/>
                <a:ea typeface="Arial" charset="0"/>
                <a:cs typeface="Arial" charset="0"/>
              </a:rPr>
              <a:t>Some key challenges </a:t>
            </a:r>
          </a:p>
          <a:p>
            <a:endParaRPr lang="en-US" dirty="0">
              <a:latin typeface="Arial" charset="0"/>
              <a:ea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xfrm>
            <a:off x="831285" y="1023216"/>
            <a:ext cx="7481455" cy="5007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latin typeface="Arial" charset="0"/>
                <a:ea typeface="ＭＳ Ｐゴシック" charset="0"/>
                <a:cs typeface="Arial" charset="0"/>
              </a:rPr>
              <a:t>CLIC studies in the LCC </a:t>
            </a:r>
            <a:endParaRPr lang="en-US" sz="3200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532" indent="-259435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742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2840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7935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0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1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225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8320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fld id="{24B95032-BD84-B44B-AD1F-C317DDE40FC9}" type="datetime4">
              <a:rPr lang="en-US" sz="1100">
                <a:solidFill>
                  <a:srgbClr val="692A36"/>
                </a:solidFill>
                <a:cs typeface="Arial" charset="0"/>
              </a:rPr>
              <a:pPr defTabSz="454015" eaLnBrk="1" hangingPunct="1"/>
              <a:t>May 25, 2013</a:t>
            </a:fld>
            <a:endParaRPr lang="en-US" sz="1100">
              <a:solidFill>
                <a:srgbClr val="692A36"/>
              </a:solidFill>
              <a:cs typeface="Arial" charset="0"/>
            </a:endParaRP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532" indent="-259435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742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2840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7935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0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1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225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8320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r>
              <a:rPr lang="en-US" sz="1100">
                <a:solidFill>
                  <a:srgbClr val="692A36"/>
                </a:solidFill>
                <a:cs typeface="Arial" charset="0"/>
              </a:rPr>
              <a:t>Steinar Stapnes</a:t>
            </a:r>
          </a:p>
        </p:txBody>
      </p:sp>
      <p:sp>
        <p:nvSpPr>
          <p:cNvPr id="2662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532" indent="-259435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742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2840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7935" indent="-20755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0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127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225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8320" indent="-207556" defTabSz="45401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fld id="{B4D77944-0F9B-FF42-A398-56EB516C414D}" type="slidenum">
              <a:rPr lang="en-US" sz="1100">
                <a:solidFill>
                  <a:srgbClr val="692A36"/>
                </a:solidFill>
                <a:cs typeface="Arial" charset="0"/>
              </a:rPr>
              <a:pPr defTabSz="454015" eaLnBrk="1" hangingPunct="1"/>
              <a:t>1</a:t>
            </a:fld>
            <a:endParaRPr lang="en-US" sz="1100">
              <a:solidFill>
                <a:srgbClr val="692A36"/>
              </a:solidFill>
              <a:cs typeface="Arial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831277" y="1056409"/>
            <a:ext cx="5010727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1491" rIns="0" bIns="0">
            <a:spAutoFit/>
          </a:bodyPr>
          <a:lstStyle/>
          <a:p>
            <a:pPr defTabSz="454015" fontAlgn="base">
              <a:spcBef>
                <a:spcPct val="0"/>
              </a:spcBef>
              <a:spcAft>
                <a:spcPct val="0"/>
              </a:spcAft>
            </a:pPr>
            <a:endParaRPr lang="en-US" sz="4100" b="1" baseline="30000">
              <a:solidFill>
                <a:prstClr val="black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799523" y="15878"/>
            <a:ext cx="7239000" cy="786534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Power/energy consumption   </a:t>
            </a:r>
          </a:p>
        </p:txBody>
      </p:sp>
      <p:sp>
        <p:nvSpPr>
          <p:cNvPr id="39938" name="Slide Number Placeholder 7"/>
          <p:cNvSpPr>
            <a:spLocks noGrp="1"/>
          </p:cNvSpPr>
          <p:nvPr>
            <p:ph type="sldNum" sz="quarter" idx="10"/>
          </p:nvPr>
        </p:nvSpPr>
        <p:spPr bwMode="auto">
          <a:xfrm>
            <a:off x="8280979" y="6508750"/>
            <a:ext cx="5585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0963F857-2043-764E-88C0-E3AF7283FA2B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10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3993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580" y="4355531"/>
            <a:ext cx="5361420" cy="24014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7518" y="789421"/>
            <a:ext cx="3594965" cy="6000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Considering 150 days per year of normal operation at nominal power and a luminosity ramp-up in the early years at each stage of collision energy, the development of yearly energy consumption can be sketched.</a:t>
            </a:r>
            <a:endParaRPr lang="en-US" sz="1200" dirty="0">
              <a:solidFill>
                <a:prstClr val="black"/>
              </a:solidFill>
              <a:latin typeface="Calibri"/>
              <a:ea typeface="ＭＳ Ｐゴシック" charset="0"/>
              <a:cs typeface="Calibri"/>
            </a:endParaRPr>
          </a:p>
          <a:p>
            <a:pPr defTabSz="456515">
              <a:defRPr/>
            </a:pPr>
            <a:endParaRPr lang="en-US" sz="1200" dirty="0">
              <a:solidFill>
                <a:prstClr val="black"/>
              </a:solidFill>
              <a:latin typeface="Calibri"/>
              <a:ea typeface="ＭＳ Ｐゴシック" charset="0"/>
              <a:cs typeface="Calibri"/>
            </a:endParaRPr>
          </a:p>
          <a:p>
            <a:pPr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Re-optimize parts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Reduced current density in normal-conducting magnets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Reduction of heat loads to HVAC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Re-optimization of accelerating gradient with different objective function</a:t>
            </a:r>
          </a:p>
          <a:p>
            <a:pPr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Efficiency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Grid-to-RF power conversion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Permanent or super-ferric superconducting magnets</a:t>
            </a:r>
          </a:p>
          <a:p>
            <a:pPr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Energy management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Low-power configurations in case of beam interruption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Modulation of scheduled operation to match electricity demand: Seasonal and Daily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Power quality specifications </a:t>
            </a:r>
          </a:p>
          <a:p>
            <a:pPr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Waste heat recovery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Possibilities of heat rejection at higher temperature</a:t>
            </a:r>
          </a:p>
          <a:p>
            <a:pPr marL="456515" lvl="1" defTabSz="456515">
              <a:defRPr/>
            </a:pPr>
            <a:r>
              <a:rPr lang="fr-CH" sz="1200" dirty="0">
                <a:solidFill>
                  <a:srgbClr val="3366FF"/>
                </a:solidFill>
                <a:latin typeface="Calibri"/>
                <a:ea typeface="ＭＳ Ｐゴシック" charset="0"/>
                <a:cs typeface="Calibri"/>
              </a:rPr>
              <a:t>Waste heat valorization by concomitant needs, e.g. residential heating, absorption cooling</a:t>
            </a:r>
            <a:endParaRPr lang="en-US" sz="1200" dirty="0">
              <a:solidFill>
                <a:srgbClr val="3366FF"/>
              </a:solidFill>
              <a:latin typeface="Calibri"/>
              <a:ea typeface="ＭＳ Ｐゴシック" charset="0"/>
              <a:cs typeface="Calibri"/>
            </a:endParaRPr>
          </a:p>
          <a:p>
            <a:pPr defTabSz="456515">
              <a:defRPr/>
            </a:pPr>
            <a:endParaRPr lang="en-US" sz="1200" dirty="0">
              <a:solidFill>
                <a:prstClr val="black"/>
              </a:solidFill>
              <a:latin typeface="Calibri"/>
              <a:ea typeface="ＭＳ Ｐゴシック" charset="0"/>
              <a:cs typeface="Calibri"/>
            </a:endParaRPr>
          </a:p>
          <a:p>
            <a:pPr defTabSz="456515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ea typeface="ＭＳ Ｐゴシック" charset="0"/>
                <a:cs typeface="Calibri"/>
              </a:rPr>
              <a:t>Beyond: </a:t>
            </a:r>
          </a:p>
          <a:p>
            <a:pPr defTabSz="456515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ea typeface="ＭＳ Ｐゴシック" charset="0"/>
                <a:cs typeface="Calibri"/>
              </a:rPr>
              <a:t>Scale with inst. luminosity – i.e. running at the very end of the project lifetime might be power limited and require more time.</a:t>
            </a:r>
          </a:p>
        </p:txBody>
      </p:sp>
      <p:pic>
        <p:nvPicPr>
          <p:cNvPr id="3994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339" y="2361054"/>
            <a:ext cx="3944215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986" y="763448"/>
            <a:ext cx="5054023" cy="152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355523" y="5435023"/>
            <a:ext cx="4610966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5523" y="4178020"/>
            <a:ext cx="4208318" cy="3694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CERN energy consumption 2012: 1.35 </a:t>
            </a:r>
            <a:r>
              <a:rPr lang="en-US" dirty="0" err="1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TWh</a:t>
            </a:r>
            <a:r>
              <a:rPr lang="en-US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Costs</a:t>
            </a:r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BA6B444F-1888-4A41-BDCC-7353C05B44EC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11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4198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7" y="736023"/>
            <a:ext cx="9144000" cy="473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4508" y="5012171"/>
            <a:ext cx="8229023" cy="1379682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47500" lnSpcReduction="20000"/>
          </a:bodyPr>
          <a:lstStyle/>
          <a:p>
            <a:pPr marL="0" indent="0" defTabSz="456561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ea typeface="+mn-ea"/>
                <a:cs typeface="+mn-cs"/>
              </a:rPr>
              <a:t>First to second stage: 4 MCHF/</a:t>
            </a:r>
            <a:r>
              <a:rPr lang="en-US" dirty="0" err="1" smtClean="0">
                <a:ea typeface="+mn-ea"/>
                <a:cs typeface="+mn-cs"/>
              </a:rPr>
              <a:t>GeV</a:t>
            </a:r>
            <a:r>
              <a:rPr lang="en-US" dirty="0" smtClean="0">
                <a:ea typeface="+mn-ea"/>
                <a:cs typeface="+mn-cs"/>
              </a:rPr>
              <a:t> (i.e. initial costs are very significant) </a:t>
            </a:r>
          </a:p>
          <a:p>
            <a:pPr marL="0" indent="0" defTabSz="456561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marL="0" indent="0" defTabSz="456561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ea typeface="+mn-ea"/>
                <a:cs typeface="+mn-cs"/>
              </a:rPr>
              <a:t>Caveats: </a:t>
            </a:r>
          </a:p>
          <a:p>
            <a:pPr marL="399450" lvl="1" indent="0" defTabSz="456561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ea typeface="+mn-ea"/>
              </a:rPr>
              <a:t>Uncertainties 20-25%</a:t>
            </a:r>
          </a:p>
          <a:p>
            <a:pPr marL="399450" lvl="1" indent="0" defTabSz="456561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ea typeface="+mn-ea"/>
              </a:rPr>
              <a:t>Possible savings around 10% </a:t>
            </a:r>
          </a:p>
          <a:p>
            <a:pPr marL="399450" lvl="1" indent="0" defTabSz="456561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ea typeface="+mn-ea"/>
              </a:rPr>
              <a:t>However – first stage not </a:t>
            </a:r>
            <a:r>
              <a:rPr lang="en-US" dirty="0" err="1" smtClean="0">
                <a:ea typeface="+mn-ea"/>
              </a:rPr>
              <a:t>optimised</a:t>
            </a:r>
            <a:r>
              <a:rPr lang="en-US" dirty="0" smtClean="0">
                <a:ea typeface="+mn-ea"/>
              </a:rPr>
              <a:t> (work for next phase), parameters largely defined for 3 </a:t>
            </a:r>
            <a:r>
              <a:rPr lang="en-US" dirty="0" err="1" smtClean="0">
                <a:ea typeface="+mn-ea"/>
              </a:rPr>
              <a:t>TeV</a:t>
            </a:r>
            <a:r>
              <a:rPr lang="en-US" dirty="0" smtClean="0">
                <a:ea typeface="+mn-ea"/>
              </a:rPr>
              <a:t> final stage 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 1" descr="CLIC-CollabMa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74621" y="821183"/>
            <a:ext cx="9461501" cy="426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Oval 33"/>
          <p:cNvSpPr>
            <a:spLocks noChangeArrowheads="1"/>
          </p:cNvSpPr>
          <p:nvPr/>
        </p:nvSpPr>
        <p:spPr bwMode="auto">
          <a:xfrm>
            <a:off x="2296108" y="2356721"/>
            <a:ext cx="75045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5" name="Oval 33"/>
          <p:cNvSpPr>
            <a:spLocks noChangeArrowheads="1"/>
          </p:cNvSpPr>
          <p:nvPr/>
        </p:nvSpPr>
        <p:spPr bwMode="auto">
          <a:xfrm>
            <a:off x="2257136" y="2277346"/>
            <a:ext cx="76489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6" name="Oval 33"/>
          <p:cNvSpPr>
            <a:spLocks noChangeArrowheads="1"/>
          </p:cNvSpPr>
          <p:nvPr/>
        </p:nvSpPr>
        <p:spPr bwMode="auto">
          <a:xfrm>
            <a:off x="2365381" y="2306206"/>
            <a:ext cx="76488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7" name="Oval 33"/>
          <p:cNvSpPr>
            <a:spLocks noChangeArrowheads="1"/>
          </p:cNvSpPr>
          <p:nvPr/>
        </p:nvSpPr>
        <p:spPr bwMode="auto">
          <a:xfrm>
            <a:off x="2540006" y="2417331"/>
            <a:ext cx="76489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8" name="Oval 33"/>
          <p:cNvSpPr>
            <a:spLocks noChangeArrowheads="1"/>
          </p:cNvSpPr>
          <p:nvPr/>
        </p:nvSpPr>
        <p:spPr bwMode="auto">
          <a:xfrm>
            <a:off x="1524006" y="2366818"/>
            <a:ext cx="76489" cy="76489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9" name="Oval 33"/>
          <p:cNvSpPr>
            <a:spLocks noChangeArrowheads="1"/>
          </p:cNvSpPr>
          <p:nvPr/>
        </p:nvSpPr>
        <p:spPr bwMode="auto">
          <a:xfrm>
            <a:off x="1600491" y="2518353"/>
            <a:ext cx="76488" cy="7648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0" name="Oval 33"/>
          <p:cNvSpPr>
            <a:spLocks noChangeArrowheads="1"/>
          </p:cNvSpPr>
          <p:nvPr/>
        </p:nvSpPr>
        <p:spPr bwMode="auto">
          <a:xfrm>
            <a:off x="4267489" y="22138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1" name="Oval 33"/>
          <p:cNvSpPr>
            <a:spLocks noChangeArrowheads="1"/>
          </p:cNvSpPr>
          <p:nvPr/>
        </p:nvSpPr>
        <p:spPr bwMode="auto">
          <a:xfrm>
            <a:off x="4222750" y="203344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2" name="Oval 33"/>
          <p:cNvSpPr>
            <a:spLocks noChangeArrowheads="1"/>
          </p:cNvSpPr>
          <p:nvPr/>
        </p:nvSpPr>
        <p:spPr bwMode="auto">
          <a:xfrm>
            <a:off x="4267489" y="209694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3" name="Oval 33"/>
          <p:cNvSpPr>
            <a:spLocks noChangeArrowheads="1"/>
          </p:cNvSpPr>
          <p:nvPr/>
        </p:nvSpPr>
        <p:spPr bwMode="auto">
          <a:xfrm>
            <a:off x="4203989" y="2105603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4" name="Oval 33"/>
          <p:cNvSpPr>
            <a:spLocks noChangeArrowheads="1"/>
          </p:cNvSpPr>
          <p:nvPr/>
        </p:nvSpPr>
        <p:spPr bwMode="auto">
          <a:xfrm>
            <a:off x="4343977" y="22138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5" name="Oval 33"/>
          <p:cNvSpPr>
            <a:spLocks noChangeArrowheads="1"/>
          </p:cNvSpPr>
          <p:nvPr/>
        </p:nvSpPr>
        <p:spPr bwMode="auto">
          <a:xfrm>
            <a:off x="4343977" y="22903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6" name="Oval 33"/>
          <p:cNvSpPr>
            <a:spLocks noChangeArrowheads="1"/>
          </p:cNvSpPr>
          <p:nvPr/>
        </p:nvSpPr>
        <p:spPr bwMode="auto">
          <a:xfrm>
            <a:off x="4193886" y="23090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7" name="Oval 33"/>
          <p:cNvSpPr>
            <a:spLocks noChangeArrowheads="1"/>
          </p:cNvSpPr>
          <p:nvPr/>
        </p:nvSpPr>
        <p:spPr bwMode="auto">
          <a:xfrm>
            <a:off x="4273262" y="238269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8" name="Oval 33"/>
          <p:cNvSpPr>
            <a:spLocks noChangeArrowheads="1"/>
          </p:cNvSpPr>
          <p:nvPr/>
        </p:nvSpPr>
        <p:spPr bwMode="auto">
          <a:xfrm>
            <a:off x="4178012" y="2391353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49" name="Oval 33"/>
          <p:cNvSpPr>
            <a:spLocks noChangeArrowheads="1"/>
          </p:cNvSpPr>
          <p:nvPr/>
        </p:nvSpPr>
        <p:spPr bwMode="auto">
          <a:xfrm>
            <a:off x="4572000" y="2366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0" name="Oval 33"/>
          <p:cNvSpPr>
            <a:spLocks noChangeArrowheads="1"/>
          </p:cNvSpPr>
          <p:nvPr/>
        </p:nvSpPr>
        <p:spPr bwMode="auto">
          <a:xfrm>
            <a:off x="4492625" y="20363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1" name="Oval 33"/>
          <p:cNvSpPr>
            <a:spLocks noChangeArrowheads="1"/>
          </p:cNvSpPr>
          <p:nvPr/>
        </p:nvSpPr>
        <p:spPr bwMode="auto">
          <a:xfrm>
            <a:off x="5159375" y="199447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2" name="Oval 33"/>
          <p:cNvSpPr>
            <a:spLocks noChangeArrowheads="1"/>
          </p:cNvSpPr>
          <p:nvPr/>
        </p:nvSpPr>
        <p:spPr bwMode="auto">
          <a:xfrm>
            <a:off x="4521489" y="19728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3" name="Oval 33"/>
          <p:cNvSpPr>
            <a:spLocks noChangeArrowheads="1"/>
          </p:cNvSpPr>
          <p:nvPr/>
        </p:nvSpPr>
        <p:spPr bwMode="auto">
          <a:xfrm>
            <a:off x="4455103" y="18963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4" name="Oval 33"/>
          <p:cNvSpPr>
            <a:spLocks noChangeArrowheads="1"/>
          </p:cNvSpPr>
          <p:nvPr/>
        </p:nvSpPr>
        <p:spPr bwMode="auto">
          <a:xfrm>
            <a:off x="5232977" y="20623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5" name="Oval 33"/>
          <p:cNvSpPr>
            <a:spLocks noChangeArrowheads="1"/>
          </p:cNvSpPr>
          <p:nvPr/>
        </p:nvSpPr>
        <p:spPr bwMode="auto">
          <a:xfrm>
            <a:off x="4854864" y="184583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6" name="Oval 33"/>
          <p:cNvSpPr>
            <a:spLocks noChangeArrowheads="1"/>
          </p:cNvSpPr>
          <p:nvPr/>
        </p:nvSpPr>
        <p:spPr bwMode="auto">
          <a:xfrm>
            <a:off x="6169603" y="205220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7" name="Oval 33"/>
          <p:cNvSpPr>
            <a:spLocks noChangeArrowheads="1"/>
          </p:cNvSpPr>
          <p:nvPr/>
        </p:nvSpPr>
        <p:spPr bwMode="auto">
          <a:xfrm>
            <a:off x="7432386" y="244908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8" name="Oval 33"/>
          <p:cNvSpPr>
            <a:spLocks noChangeArrowheads="1"/>
          </p:cNvSpPr>
          <p:nvPr/>
        </p:nvSpPr>
        <p:spPr bwMode="auto">
          <a:xfrm>
            <a:off x="7003762" y="234805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59" name="Oval 33"/>
          <p:cNvSpPr>
            <a:spLocks noChangeArrowheads="1"/>
          </p:cNvSpPr>
          <p:nvPr/>
        </p:nvSpPr>
        <p:spPr bwMode="auto">
          <a:xfrm>
            <a:off x="6915727" y="240434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0" name="Oval 33"/>
          <p:cNvSpPr>
            <a:spLocks noChangeArrowheads="1"/>
          </p:cNvSpPr>
          <p:nvPr/>
        </p:nvSpPr>
        <p:spPr bwMode="auto">
          <a:xfrm>
            <a:off x="7582477" y="4144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1" name="Oval 33"/>
          <p:cNvSpPr>
            <a:spLocks noChangeArrowheads="1"/>
          </p:cNvSpPr>
          <p:nvPr/>
        </p:nvSpPr>
        <p:spPr bwMode="auto">
          <a:xfrm>
            <a:off x="5883853" y="28113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2" name="Oval 33"/>
          <p:cNvSpPr>
            <a:spLocks noChangeArrowheads="1"/>
          </p:cNvSpPr>
          <p:nvPr/>
        </p:nvSpPr>
        <p:spPr bwMode="auto">
          <a:xfrm>
            <a:off x="5740977" y="262370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3" name="Oval 33"/>
          <p:cNvSpPr>
            <a:spLocks noChangeArrowheads="1"/>
          </p:cNvSpPr>
          <p:nvPr/>
        </p:nvSpPr>
        <p:spPr bwMode="auto">
          <a:xfrm>
            <a:off x="4416136" y="21185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4" name="Oval 33"/>
          <p:cNvSpPr>
            <a:spLocks noChangeArrowheads="1"/>
          </p:cNvSpPr>
          <p:nvPr/>
        </p:nvSpPr>
        <p:spPr bwMode="auto">
          <a:xfrm>
            <a:off x="4495512" y="21185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5" name="Oval 33"/>
          <p:cNvSpPr>
            <a:spLocks noChangeArrowheads="1"/>
          </p:cNvSpPr>
          <p:nvPr/>
        </p:nvSpPr>
        <p:spPr bwMode="auto">
          <a:xfrm>
            <a:off x="4489739" y="2182091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6" name="Oval 33"/>
          <p:cNvSpPr>
            <a:spLocks noChangeArrowheads="1"/>
          </p:cNvSpPr>
          <p:nvPr/>
        </p:nvSpPr>
        <p:spPr bwMode="auto">
          <a:xfrm>
            <a:off x="4426239" y="2197966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7" name="Oval 33"/>
          <p:cNvSpPr>
            <a:spLocks noChangeArrowheads="1"/>
          </p:cNvSpPr>
          <p:nvPr/>
        </p:nvSpPr>
        <p:spPr bwMode="auto">
          <a:xfrm>
            <a:off x="4470977" y="223981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8" name="Oval 33"/>
          <p:cNvSpPr>
            <a:spLocks noChangeArrowheads="1"/>
          </p:cNvSpPr>
          <p:nvPr/>
        </p:nvSpPr>
        <p:spPr bwMode="auto">
          <a:xfrm>
            <a:off x="4902489" y="2081068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69" name="Oval 33"/>
          <p:cNvSpPr>
            <a:spLocks noChangeArrowheads="1"/>
          </p:cNvSpPr>
          <p:nvPr/>
        </p:nvSpPr>
        <p:spPr bwMode="auto">
          <a:xfrm>
            <a:off x="4724977" y="2382694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70" name="Oval 33"/>
          <p:cNvSpPr>
            <a:spLocks noChangeArrowheads="1"/>
          </p:cNvSpPr>
          <p:nvPr/>
        </p:nvSpPr>
        <p:spPr bwMode="auto">
          <a:xfrm>
            <a:off x="4788477" y="23798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71" name="Oval 33"/>
          <p:cNvSpPr>
            <a:spLocks noChangeArrowheads="1"/>
          </p:cNvSpPr>
          <p:nvPr/>
        </p:nvSpPr>
        <p:spPr bwMode="auto">
          <a:xfrm>
            <a:off x="4847648" y="237980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72" name="Oval 33"/>
          <p:cNvSpPr>
            <a:spLocks noChangeArrowheads="1"/>
          </p:cNvSpPr>
          <p:nvPr/>
        </p:nvSpPr>
        <p:spPr bwMode="auto">
          <a:xfrm>
            <a:off x="4958773" y="2385580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73" name="Oval 33"/>
          <p:cNvSpPr>
            <a:spLocks noChangeArrowheads="1"/>
          </p:cNvSpPr>
          <p:nvPr/>
        </p:nvSpPr>
        <p:spPr bwMode="auto">
          <a:xfrm>
            <a:off x="5048250" y="2411557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74" name="Rectangle 62"/>
          <p:cNvSpPr>
            <a:spLocks noChangeArrowheads="1"/>
          </p:cNvSpPr>
          <p:nvPr/>
        </p:nvSpPr>
        <p:spPr bwMode="auto">
          <a:xfrm>
            <a:off x="1283000" y="46193"/>
            <a:ext cx="6578023" cy="42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274" bIns="0" anchor="ctr"/>
          <a:lstStyle/>
          <a:p>
            <a:pPr algn="ctr" defTabSz="455498" eaLnBrk="0" hangingPunct="0"/>
            <a:r>
              <a:rPr lang="en-US" sz="3600">
                <a:solidFill>
                  <a:srgbClr val="404040"/>
                </a:solidFill>
                <a:latin typeface="Calibri" charset="0"/>
                <a:cs typeface="Arial" charset="0"/>
              </a:rPr>
              <a:t>Current CLIC Collaboration</a:t>
            </a:r>
          </a:p>
        </p:txBody>
      </p:sp>
      <p:sp>
        <p:nvSpPr>
          <p:cNvPr id="44075" name="Rectangle 7"/>
          <p:cNvSpPr>
            <a:spLocks noChangeArrowheads="1"/>
          </p:cNvSpPr>
          <p:nvPr/>
        </p:nvSpPr>
        <p:spPr bwMode="auto">
          <a:xfrm>
            <a:off x="2413000" y="5156489"/>
            <a:ext cx="2095500" cy="181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Gazi Universities (Turkey)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Helsinki Institute of Physics (Finland)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IAP (Russia)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IAP NASU (Ukraine)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IHEP (China)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INFN / LNF (Italy)</a:t>
            </a:r>
          </a:p>
          <a:p>
            <a:pPr defTabSz="455498" eaLnBrk="0" hangingPunct="0"/>
            <a:r>
              <a:rPr lang="pt-BR" sz="900" b="1">
                <a:solidFill>
                  <a:srgbClr val="7F7F7F"/>
                </a:solidFill>
                <a:latin typeface="Calibri" charset="0"/>
              </a:rPr>
              <a:t>Instituto de Fisica Corpuscular (Spain)</a:t>
            </a:r>
            <a:r>
              <a:rPr lang="en-US" sz="900" b="1">
                <a:solidFill>
                  <a:srgbClr val="7F7F7F"/>
                </a:solidFill>
                <a:latin typeface="Calibri" charset="0"/>
              </a:rPr>
              <a:t> 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IRFU / </a:t>
            </a:r>
            <a:r>
              <a:rPr sz="900" b="1" noProof="1">
                <a:solidFill>
                  <a:srgbClr val="7F7F7F"/>
                </a:solidFill>
                <a:latin typeface="Calibri" charset="0"/>
              </a:rPr>
              <a:t>Saclay</a:t>
            </a:r>
            <a:r>
              <a:rPr lang="en-US" sz="900" b="1">
                <a:solidFill>
                  <a:srgbClr val="7F7F7F"/>
                </a:solidFill>
                <a:latin typeface="Calibri" charset="0"/>
              </a:rPr>
              <a:t> (France)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Jefferson Lab (USA)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John Adams Institute/Oxford (UK)</a:t>
            </a:r>
          </a:p>
          <a:p>
            <a:pPr defTabSz="455498" eaLnBrk="0" hangingPunct="0"/>
            <a:r>
              <a:rPr lang="fr-CH" sz="900" b="1">
                <a:solidFill>
                  <a:srgbClr val="7F7F7F"/>
                </a:solidFill>
                <a:latin typeface="Calibri" charset="0"/>
              </a:rPr>
              <a:t>Joint Institute for Power and Nuclear Research SOSNY /Minsk (Belarus)</a:t>
            </a:r>
            <a:endParaRPr lang="en-US" sz="900" b="1">
              <a:solidFill>
                <a:srgbClr val="7F7F7F"/>
              </a:solidFill>
              <a:latin typeface="Calibri" charset="0"/>
            </a:endParaRPr>
          </a:p>
          <a:p>
            <a:pPr defTabSz="455498" eaLnBrk="0" hangingPunct="0"/>
            <a:endParaRPr lang="en-US" sz="900" b="1">
              <a:solidFill>
                <a:srgbClr val="7F7F7F"/>
              </a:solidFill>
              <a:latin typeface="Calibri" charset="0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785" y="5156489"/>
            <a:ext cx="2095500" cy="153843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PSI (Switzerland)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RAL (UK)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RRCAT / Indore (India)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SLAC (USA)</a:t>
            </a:r>
          </a:p>
          <a:p>
            <a:pPr defTabSz="456378" eaLnBrk="0" hangingPunct="0">
              <a:defRPr/>
            </a:pPr>
            <a:r>
              <a:rPr lang="fr-CH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latin typeface="Calibri"/>
              <a:ea typeface="ＭＳ Ｐゴシック"/>
              <a:cs typeface="ＭＳ Ｐゴシック"/>
            </a:endParaRP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Thrace University (Greece)</a:t>
            </a:r>
          </a:p>
          <a:p>
            <a:pPr defTabSz="456378" eaLnBrk="0" hangingPunct="0">
              <a:defRPr/>
            </a:pPr>
            <a:r>
              <a:rPr lang="en-US" sz="900" b="1" dirty="0" err="1">
                <a:solidFill>
                  <a:srgbClr val="7F7F7F"/>
                </a:solidFill>
                <a:latin typeface="Calibri"/>
              </a:rPr>
              <a:t>Tsinghua</a:t>
            </a:r>
            <a:r>
              <a:rPr lang="en-US" sz="900" b="1" dirty="0">
                <a:solidFill>
                  <a:srgbClr val="7F7F7F"/>
                </a:solidFill>
                <a:latin typeface="Calibri"/>
              </a:rPr>
              <a:t> University (China)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</a:rPr>
              <a:t>University of Oslo (Norway)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University of Vigo (Spain)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Uppsala University (Sweden)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44077" name="Rectangle 20"/>
          <p:cNvSpPr>
            <a:spLocks noChangeArrowheads="1"/>
          </p:cNvSpPr>
          <p:nvPr/>
        </p:nvSpPr>
        <p:spPr bwMode="auto">
          <a:xfrm>
            <a:off x="194830" y="5156489"/>
            <a:ext cx="2095500" cy="153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455498" eaLnBrk="0" hangingPunct="0"/>
            <a:r>
              <a:rPr lang="fr-CH" sz="900" b="1">
                <a:solidFill>
                  <a:srgbClr val="7F7F7F"/>
                </a:solidFill>
                <a:latin typeface="Calibri" charset="0"/>
              </a:rPr>
              <a:t>ACAS (Australia)</a:t>
            </a:r>
          </a:p>
          <a:p>
            <a:pPr defTabSz="455498" eaLnBrk="0" hangingPunct="0"/>
            <a:r>
              <a:rPr lang="fr-CH" sz="900" b="1">
                <a:solidFill>
                  <a:srgbClr val="7F7F7F"/>
                </a:solidFill>
                <a:latin typeface="Calibri" charset="0"/>
              </a:rPr>
              <a:t>Aarhus University  (Denmark)</a:t>
            </a:r>
            <a:endParaRPr lang="en-US" sz="900" b="1">
              <a:solidFill>
                <a:srgbClr val="7F7F7F"/>
              </a:solidFill>
              <a:latin typeface="Calibri" charset="0"/>
            </a:endParaRP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Ankara University (Turkey)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Argonne National Laboratory (USA)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Athens University (Greece)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BINP (Russia)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CERN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CIEMAT (Spain)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Cockcroft Institute (UK)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ETH Zurich (Switzerland)</a:t>
            </a:r>
          </a:p>
          <a:p>
            <a:pPr defTabSz="455498" eaLnBrk="0" hangingPunct="0"/>
            <a:r>
              <a:rPr lang="en-US" sz="900" b="1">
                <a:solidFill>
                  <a:srgbClr val="7F7F7F"/>
                </a:solidFill>
                <a:latin typeface="Calibri" charset="0"/>
              </a:rPr>
              <a:t>FNAL (USA) </a:t>
            </a: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2614" y="5156489"/>
            <a:ext cx="2095500" cy="181840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</a:rPr>
              <a:t>John Adams Institute/RHUL (UK)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JINR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Karlsruhe University (Germany)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KEK (Japan) 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 (France) 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LAPP / ESIA (France)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NIKHEF/Amsterdam (Netherland) </a:t>
            </a:r>
          </a:p>
          <a:p>
            <a:pPr defTabSz="456378" eaLnBrk="0" hangingPunct="0">
              <a:defRPr/>
            </a:pPr>
            <a:r>
              <a:rPr lang="de-CH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NCP (Pakistan)</a:t>
            </a:r>
          </a:p>
          <a:p>
            <a:pPr defTabSz="456378" eaLnBrk="0" hangingPunct="0">
              <a:defRPr/>
            </a:pPr>
            <a:r>
              <a:rPr lang="en-US" sz="900" b="1" dirty="0">
                <a:solidFill>
                  <a:srgbClr val="7F7F7F"/>
                </a:solidFill>
                <a:latin typeface="Calibri"/>
                <a:ea typeface="ＭＳ Ｐゴシック"/>
                <a:cs typeface="ＭＳ Ｐゴシック"/>
              </a:rPr>
              <a:t>North-West. Univ. Illinois (USA)</a:t>
            </a:r>
          </a:p>
          <a:p>
            <a:pPr defTabSz="456378" eaLnBrk="0" hangingPunct="0">
              <a:defRPr/>
            </a:pPr>
            <a:r>
              <a:rPr lang="en-US" sz="900" b="1" dirty="0" err="1">
                <a:solidFill>
                  <a:srgbClr val="7F7F7F"/>
                </a:solidFill>
                <a:latin typeface="Calibri"/>
              </a:rPr>
              <a:t>Patras</a:t>
            </a:r>
            <a:r>
              <a:rPr lang="en-US" sz="900" b="1" dirty="0">
                <a:solidFill>
                  <a:srgbClr val="7F7F7F"/>
                </a:solidFill>
                <a:latin typeface="Calibri"/>
              </a:rPr>
              <a:t> University (Greece)</a:t>
            </a:r>
          </a:p>
          <a:p>
            <a:pPr defTabSz="456378" eaLnBrk="0" hangingPunct="0">
              <a:defRPr/>
            </a:pPr>
            <a:r>
              <a:rPr lang="en-US" sz="900" b="1" dirty="0" err="1">
                <a:solidFill>
                  <a:srgbClr val="7F7F7F"/>
                </a:solidFill>
                <a:latin typeface="Calibri"/>
              </a:rPr>
              <a:t>Polytech</a:t>
            </a:r>
            <a:r>
              <a:rPr lang="en-US" sz="900" b="1" dirty="0">
                <a:solidFill>
                  <a:srgbClr val="7F7F7F"/>
                </a:solidFill>
                <a:latin typeface="Calibri"/>
              </a:rPr>
              <a:t>. Univ. of Catalonia (Spain)</a:t>
            </a:r>
            <a:endParaRPr lang="en-US" sz="900" b="1" dirty="0">
              <a:solidFill>
                <a:srgbClr val="7F7F7F"/>
              </a:solidFill>
              <a:latin typeface="Calibri"/>
              <a:ea typeface="ＭＳ Ｐゴシック"/>
              <a:cs typeface="ＭＳ Ｐゴシック"/>
            </a:endParaRPr>
          </a:p>
          <a:p>
            <a:pPr defTabSz="456378" eaLnBrk="0" hangingPunct="0">
              <a:defRPr/>
            </a:pPr>
            <a:endParaRPr lang="en-US" sz="900" b="1" dirty="0">
              <a:solidFill>
                <a:srgbClr val="7F7F7F"/>
              </a:solidFill>
              <a:latin typeface="Calibri"/>
            </a:endParaRPr>
          </a:p>
          <a:p>
            <a:pPr defTabSz="456378" eaLnBrk="0" hangingPunct="0">
              <a:defRPr/>
            </a:pPr>
            <a:endParaRPr lang="en-US" sz="900" b="1" dirty="0">
              <a:solidFill>
                <a:srgbClr val="7F7F7F"/>
              </a:solidFill>
              <a:latin typeface="Calibri"/>
            </a:endParaRPr>
          </a:p>
        </p:txBody>
      </p:sp>
      <p:pic>
        <p:nvPicPr>
          <p:cNvPr id="44079" name="Image 66" descr="Australi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55" y="1692864"/>
            <a:ext cx="624897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0" name="Image 67" descr="Chi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670" y="3224072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1" name="Image 68" descr="Denmark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670" y="3726296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2" name="Image 71" descr="European-Uni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4193" y="1117034"/>
            <a:ext cx="609023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3" name="Image 72" descr="Franc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328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4" name="Image 73" descr="Germany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420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5" name="Image 74" descr="Greec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1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6" name="Image 75" descr="India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5592" y="4228523"/>
            <a:ext cx="610466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7" name="Image 76" descr="Italy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682" y="4228523"/>
            <a:ext cx="610466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8" name="Image 77" descr="Japan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73" y="4228523"/>
            <a:ext cx="610466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9" name="Image 78" descr="Netherlands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319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0" name="Image 79" descr="Pakistan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9410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1" name="Image 80" descr="Norway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500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2" name="Image 81" descr="Russia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591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3" name="Image 82" descr="Spain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3682" y="4228523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4" name="Image 83" descr="Sweden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768" y="4228523"/>
            <a:ext cx="610465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5" name="Image 85" descr="United-States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8319" y="2205193"/>
            <a:ext cx="609023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6" name="Image 86" descr="Turkey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8319" y="3723412"/>
            <a:ext cx="609023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7" name="Image 87" descr="United-Kindom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8319" y="2713193"/>
            <a:ext cx="609023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8" name="Image 88" descr="Ukraine.pn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8319" y="3218307"/>
            <a:ext cx="609023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99" name="Image 90" descr="Switzerland-apo.pn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9858" y="4228523"/>
            <a:ext cx="610465" cy="61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100" name="ZoneTexte 91"/>
          <p:cNvSpPr txBox="1">
            <a:spLocks noChangeArrowheads="1"/>
          </p:cNvSpPr>
          <p:nvPr/>
        </p:nvSpPr>
        <p:spPr bwMode="auto">
          <a:xfrm>
            <a:off x="398318" y="902001"/>
            <a:ext cx="83473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5016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016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016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016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016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FFFF"/>
                </a:solidFill>
                <a:cs typeface="Arial" charset="0"/>
              </a:rPr>
              <a:t>CLIC multi-lateral collaboration - 48 Institutes from 25 countries</a:t>
            </a:r>
          </a:p>
        </p:txBody>
      </p:sp>
      <p:pic>
        <p:nvPicPr>
          <p:cNvPr id="44101" name="Image 89" descr="Cern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18" y="2713193"/>
            <a:ext cx="610465" cy="60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02" name="Image 93" descr="Belarus.pn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44" y="2203741"/>
            <a:ext cx="620568" cy="62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103" name="Oval 33"/>
          <p:cNvSpPr>
            <a:spLocks noChangeArrowheads="1"/>
          </p:cNvSpPr>
          <p:nvPr/>
        </p:nvSpPr>
        <p:spPr bwMode="auto">
          <a:xfrm>
            <a:off x="4814455" y="1993035"/>
            <a:ext cx="63500" cy="635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lIns="91274" tIns="45639" rIns="91274" bIns="45639" anchor="ctr"/>
          <a:lstStyle/>
          <a:p>
            <a:pPr defTabSz="455498" eaLnBrk="0" hangingPunct="0"/>
            <a:endParaRPr lang="en-US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104" name="Slide Number Placeholder 9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599" indent="-25946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845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2985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122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255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396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536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8673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60" eaLnBrk="1" hangingPunct="1"/>
            <a:fld id="{552BD96A-3A68-AB4A-8C24-8C178D7404CD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060" eaLnBrk="1" hangingPunct="1"/>
              <a:t>12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44105" name="Picture 2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14" y="1179080"/>
            <a:ext cx="620568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06" name="Picture 3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4182" y="1734716"/>
            <a:ext cx="593148" cy="425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4148" y="2840908"/>
            <a:ext cx="4655705" cy="177078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274" tIns="45639" rIns="91274" bIns="45639">
            <a:spAutoFit/>
          </a:bodyPr>
          <a:lstStyle/>
          <a:p>
            <a:pPr defTabSz="456378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Detector and Physics Studies for CLIC being organized in a similar manner, but with less formal agreements – yet allowing a collaboration like structure to organize the work, elections and making decisions about priorities and policies 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822739" y="1349379"/>
            <a:ext cx="5518727" cy="14771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274" tIns="45639" rIns="91274" bIns="45639">
            <a:spAutoFit/>
          </a:bodyPr>
          <a:lstStyle/>
          <a:p>
            <a:pPr defTabSz="456378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Over the last months increased to 48 institutes from 25 countries adding Jerusalem, Belgrade, Alba and Tartu to the list – linked to 2012-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2017 </a:t>
            </a: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work-programme</a:t>
            </a:r>
          </a:p>
          <a:p>
            <a:pPr defTabSz="456378"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On-going discussions with 5 more groups … 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large interest for participation in development of this technology 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6"/>
            <a:ext cx="7410748" cy="121694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of CLIC detector and physics study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625600" y="6356350"/>
            <a:ext cx="49403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r>
              <a:rPr lang="en-US" dirty="0" smtClean="0"/>
              <a:t>, M. Thomson, CLIC CSC, 19 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74174" y="6356350"/>
            <a:ext cx="512625" cy="365125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1264" y="1246929"/>
            <a:ext cx="7002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Collaboration-like structure, based on a “Memorandum on Cooperation”</a:t>
            </a:r>
          </a:p>
          <a:p>
            <a:r>
              <a:rPr lang="en-US" dirty="0" smtClean="0"/>
              <a:t>Partners join on a “best-effort” basis</a:t>
            </a:r>
          </a:p>
          <a:p>
            <a:r>
              <a:rPr lang="en-US" b="1" dirty="0"/>
              <a:t>http://</a:t>
            </a:r>
            <a:r>
              <a:rPr lang="en-US" b="1" dirty="0" err="1"/>
              <a:t>lcd.web.cern.ch</a:t>
            </a:r>
            <a:r>
              <a:rPr lang="en-US" b="1" dirty="0"/>
              <a:t>/LCD/Home/</a:t>
            </a:r>
            <a:r>
              <a:rPr lang="en-US" b="1" dirty="0" err="1"/>
              <a:t>MoC.html</a:t>
            </a:r>
            <a:endParaRPr lang="en-US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98663" y="1289473"/>
            <a:ext cx="169862" cy="5191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 sz="2800" dirty="0">
              <a:solidFill>
                <a:srgbClr val="0066FF"/>
              </a:solidFill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60138" y="2242395"/>
            <a:ext cx="7214037" cy="3578648"/>
            <a:chOff x="775418" y="2026073"/>
            <a:chExt cx="7657200" cy="3965575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r="-490"/>
            <a:stretch/>
          </p:blipFill>
          <p:spPr bwMode="auto">
            <a:xfrm>
              <a:off x="775418" y="2026073"/>
              <a:ext cx="7657200" cy="39655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9" name="Oval 31"/>
            <p:cNvSpPr>
              <a:spLocks noChangeArrowheads="1"/>
            </p:cNvSpPr>
            <p:nvPr/>
          </p:nvSpPr>
          <p:spPr bwMode="auto">
            <a:xfrm>
              <a:off x="4015505" y="283411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985343" y="320082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1" name="Oval 39"/>
            <p:cNvSpPr>
              <a:spLocks noChangeArrowheads="1"/>
            </p:cNvSpPr>
            <p:nvPr/>
          </p:nvSpPr>
          <p:spPr bwMode="auto">
            <a:xfrm>
              <a:off x="4252043" y="3015085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2" name="Oval 40"/>
            <p:cNvSpPr>
              <a:spLocks noChangeArrowheads="1"/>
            </p:cNvSpPr>
            <p:nvPr/>
          </p:nvSpPr>
          <p:spPr bwMode="auto">
            <a:xfrm>
              <a:off x="1796180" y="3129385"/>
              <a:ext cx="82550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3" name="Oval 41"/>
            <p:cNvSpPr>
              <a:spLocks noChangeArrowheads="1"/>
            </p:cNvSpPr>
            <p:nvPr/>
          </p:nvSpPr>
          <p:spPr bwMode="auto">
            <a:xfrm>
              <a:off x="4280618" y="26229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4" name="Oval 46"/>
            <p:cNvSpPr>
              <a:spLocks noChangeArrowheads="1"/>
            </p:cNvSpPr>
            <p:nvPr/>
          </p:nvSpPr>
          <p:spPr bwMode="auto">
            <a:xfrm>
              <a:off x="5019960" y="338709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5" name="Oval 61"/>
            <p:cNvSpPr>
              <a:spLocks noChangeArrowheads="1"/>
            </p:cNvSpPr>
            <p:nvPr/>
          </p:nvSpPr>
          <p:spPr bwMode="auto">
            <a:xfrm>
              <a:off x="4058368" y="28515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6" name="Oval 59"/>
            <p:cNvSpPr>
              <a:spLocks noChangeArrowheads="1"/>
            </p:cNvSpPr>
            <p:nvPr/>
          </p:nvSpPr>
          <p:spPr bwMode="auto">
            <a:xfrm>
              <a:off x="4583830" y="3080173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4728822" y="3144201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8" name="Oval 59"/>
            <p:cNvSpPr>
              <a:spLocks noChangeArrowheads="1"/>
            </p:cNvSpPr>
            <p:nvPr/>
          </p:nvSpPr>
          <p:spPr bwMode="auto">
            <a:xfrm>
              <a:off x="4708448" y="2834110"/>
              <a:ext cx="87313" cy="8731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9" name="Oval 59"/>
            <p:cNvSpPr>
              <a:spLocks noChangeArrowheads="1"/>
            </p:cNvSpPr>
            <p:nvPr/>
          </p:nvSpPr>
          <p:spPr bwMode="auto">
            <a:xfrm>
              <a:off x="4280618" y="2765848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0" name="Oval 33"/>
            <p:cNvSpPr>
              <a:spLocks noChangeArrowheads="1"/>
            </p:cNvSpPr>
            <p:nvPr/>
          </p:nvSpPr>
          <p:spPr bwMode="auto">
            <a:xfrm>
              <a:off x="4372693" y="298016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1" name="Oval 33"/>
            <p:cNvSpPr>
              <a:spLocks noChangeArrowheads="1"/>
            </p:cNvSpPr>
            <p:nvPr/>
          </p:nvSpPr>
          <p:spPr bwMode="auto">
            <a:xfrm>
              <a:off x="4493343" y="2916659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4" name="Oval 61"/>
            <p:cNvSpPr>
              <a:spLocks noChangeArrowheads="1"/>
            </p:cNvSpPr>
            <p:nvPr/>
          </p:nvSpPr>
          <p:spPr bwMode="auto">
            <a:xfrm>
              <a:off x="3990967" y="287972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5" name="Oval 46"/>
            <p:cNvSpPr>
              <a:spLocks noChangeArrowheads="1"/>
            </p:cNvSpPr>
            <p:nvPr/>
          </p:nvSpPr>
          <p:spPr bwMode="auto">
            <a:xfrm>
              <a:off x="7841914" y="5319871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6" name="Oval 59"/>
            <p:cNvSpPr>
              <a:spLocks noChangeArrowheads="1"/>
            </p:cNvSpPr>
            <p:nvPr/>
          </p:nvSpPr>
          <p:spPr bwMode="auto">
            <a:xfrm>
              <a:off x="4510725" y="2927928"/>
              <a:ext cx="87313" cy="8731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7" name="Oval 59"/>
            <p:cNvSpPr>
              <a:spLocks noChangeArrowheads="1"/>
            </p:cNvSpPr>
            <p:nvPr/>
          </p:nvSpPr>
          <p:spPr bwMode="auto">
            <a:xfrm>
              <a:off x="4564648" y="2974841"/>
              <a:ext cx="87313" cy="8731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33238" y="5869960"/>
            <a:ext cx="592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 partners have signed (of which 4 since the CLIC workshop)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7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5715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MoC</a:t>
            </a:r>
            <a:r>
              <a:rPr lang="en-US" dirty="0" smtClean="0"/>
              <a:t> partners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936361" y="6356350"/>
            <a:ext cx="5083439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r>
              <a:rPr lang="en-US" dirty="0" smtClean="0"/>
              <a:t>, M. Thomson, CLIC CSC, 19 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6361" y="1181100"/>
            <a:ext cx="7293239" cy="5109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Partners who have already joined (17):</a:t>
            </a:r>
          </a:p>
          <a:p>
            <a:endParaRPr lang="en-US" i="1" dirty="0" smtClean="0"/>
          </a:p>
          <a:p>
            <a:r>
              <a:rPr lang="en-US" i="1" dirty="0" smtClean="0"/>
              <a:t>Australia</a:t>
            </a:r>
            <a:r>
              <a:rPr lang="en-US" dirty="0" smtClean="0"/>
              <a:t>:			ACAS;</a:t>
            </a:r>
          </a:p>
          <a:p>
            <a:r>
              <a:rPr lang="en-US" i="1" dirty="0"/>
              <a:t>Belarus</a:t>
            </a:r>
            <a:r>
              <a:rPr lang="en-US" dirty="0"/>
              <a:t>:			NC PHEP Minsk;</a:t>
            </a:r>
          </a:p>
          <a:p>
            <a:r>
              <a:rPr lang="en-US" i="1" dirty="0" smtClean="0"/>
              <a:t>Czech </a:t>
            </a:r>
            <a:r>
              <a:rPr lang="en-US" i="1" dirty="0"/>
              <a:t>Republic</a:t>
            </a:r>
            <a:r>
              <a:rPr lang="en-US" dirty="0" smtClean="0"/>
              <a:t>:	Academy </a:t>
            </a:r>
            <a:r>
              <a:rPr lang="en-US" dirty="0"/>
              <a:t>of Sciences Prague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Denmark</a:t>
            </a:r>
            <a:r>
              <a:rPr lang="en-US" dirty="0" smtClean="0"/>
              <a:t>:			Aarhus </a:t>
            </a:r>
            <a:r>
              <a:rPr lang="en-US" dirty="0"/>
              <a:t>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Germany</a:t>
            </a:r>
            <a:r>
              <a:rPr lang="en-US" dirty="0" smtClean="0"/>
              <a:t>:			MPI </a:t>
            </a:r>
            <a:r>
              <a:rPr lang="en-US" dirty="0"/>
              <a:t>Munich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Israel</a:t>
            </a:r>
            <a:r>
              <a:rPr lang="en-US" dirty="0" smtClean="0"/>
              <a:t>:			Tel </a:t>
            </a:r>
            <a:r>
              <a:rPr lang="en-US" dirty="0"/>
              <a:t>Aviv 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Norway</a:t>
            </a:r>
            <a:r>
              <a:rPr lang="en-US" dirty="0" smtClean="0"/>
              <a:t>:			Bergen </a:t>
            </a:r>
            <a:r>
              <a:rPr lang="en-US" dirty="0"/>
              <a:t>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Poland:			</a:t>
            </a:r>
            <a:r>
              <a:rPr lang="en-US" dirty="0" smtClean="0"/>
              <a:t>Cracow </a:t>
            </a:r>
            <a:r>
              <a:rPr lang="en-US" dirty="0"/>
              <a:t>AGH + Cracow </a:t>
            </a:r>
            <a:r>
              <a:rPr lang="en-US" dirty="0" err="1"/>
              <a:t>Niewodniczanski</a:t>
            </a:r>
            <a:r>
              <a:rPr lang="en-US" dirty="0"/>
              <a:t> </a:t>
            </a:r>
            <a:r>
              <a:rPr lang="en-US" dirty="0" smtClean="0"/>
              <a:t>Inst. </a:t>
            </a:r>
          </a:p>
          <a:p>
            <a:r>
              <a:rPr lang="en-US" i="1" dirty="0" smtClean="0"/>
              <a:t>Romania</a:t>
            </a:r>
            <a:r>
              <a:rPr lang="en-US" dirty="0" smtClean="0"/>
              <a:t>:			Inst</a:t>
            </a:r>
            <a:r>
              <a:rPr lang="en-US" dirty="0"/>
              <a:t>. of Space Science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Serbia</a:t>
            </a:r>
            <a:r>
              <a:rPr lang="en-US" dirty="0" smtClean="0"/>
              <a:t>:			</a:t>
            </a:r>
            <a:r>
              <a:rPr lang="en-US" dirty="0" err="1" smtClean="0"/>
              <a:t>Vinca</a:t>
            </a:r>
            <a:r>
              <a:rPr lang="en-US" dirty="0" smtClean="0"/>
              <a:t> </a:t>
            </a:r>
            <a:r>
              <a:rPr lang="en-US" dirty="0"/>
              <a:t>Inst. Belgrade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Spain</a:t>
            </a:r>
            <a:r>
              <a:rPr lang="en-US" dirty="0" smtClean="0"/>
              <a:t>:			Spanish </a:t>
            </a:r>
            <a:r>
              <a:rPr lang="en-US" dirty="0"/>
              <a:t>LC network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UK</a:t>
            </a:r>
            <a:r>
              <a:rPr lang="en-US" dirty="0" smtClean="0"/>
              <a:t>:				Cambridge </a:t>
            </a:r>
            <a:r>
              <a:rPr lang="en-US" dirty="0"/>
              <a:t>Univ. + Oxford Univ</a:t>
            </a:r>
            <a:r>
              <a:rPr lang="en-US" dirty="0" smtClean="0"/>
              <a:t>. + Birmingham Univ.;</a:t>
            </a:r>
          </a:p>
          <a:p>
            <a:r>
              <a:rPr lang="en-US" i="1" dirty="0" smtClean="0"/>
              <a:t>USA</a:t>
            </a:r>
            <a:r>
              <a:rPr lang="en-US" dirty="0" smtClean="0"/>
              <a:t>:				Argonne </a:t>
            </a:r>
            <a:r>
              <a:rPr lang="en-US" dirty="0"/>
              <a:t>lab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CERN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Discussions ongoing with ~6 additional partners:</a:t>
            </a:r>
          </a:p>
        </p:txBody>
      </p:sp>
    </p:spTree>
    <p:extLst>
      <p:ext uri="{BB962C8B-B14F-4D97-AF65-F5344CB8AC3E}">
        <p14:creationId xmlns:p14="http://schemas.microsoft.com/office/powerpoint/2010/main" val="334840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730348" y="19062"/>
            <a:ext cx="6728114" cy="61623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latin typeface="Calibri" charset="0"/>
              </a:rPr>
              <a:t>CLIC Accelerator Activities 2012</a:t>
            </a:r>
            <a:r>
              <a:rPr lang="en-US" sz="3600" dirty="0">
                <a:latin typeface="Calibri" charset="0"/>
              </a:rPr>
              <a:t>-</a:t>
            </a:r>
            <a:r>
              <a:rPr lang="en-US" sz="3600" dirty="0">
                <a:latin typeface="Calibri" charset="0"/>
              </a:rPr>
              <a:t>18</a:t>
            </a:r>
            <a:endParaRPr lang="en-US" sz="3600" dirty="0">
              <a:latin typeface="Calibri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579690"/>
            <a:ext cx="1291647" cy="98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Type 1 on legs 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06384"/>
            <a:ext cx="1541318" cy="117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2568269"/>
            <a:ext cx="1044864" cy="139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\\cern.ch\dfs\Workspaces\s\SA_project\Conferences\Final_ipac11\ipac11\ipac11\Neuer Ordner\IMG_1257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B8B1DA"/>
              </a:clrFrom>
              <a:clrTo>
                <a:srgbClr val="B8B1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81789" y="4917851"/>
            <a:ext cx="636911" cy="61692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6" descr="CLICDBStriplineBPM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7295" y="3963826"/>
            <a:ext cx="1248352" cy="88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70150807"/>
              </p:ext>
            </p:extLst>
          </p:nvPr>
        </p:nvGraphicFramePr>
        <p:xfrm>
          <a:off x="0" y="638858"/>
          <a:ext cx="3517900" cy="2536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75784251"/>
              </p:ext>
            </p:extLst>
          </p:nvPr>
        </p:nvGraphicFramePr>
        <p:xfrm>
          <a:off x="3733801" y="928526"/>
          <a:ext cx="5410200" cy="3618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682291296"/>
              </p:ext>
            </p:extLst>
          </p:nvPr>
        </p:nvGraphicFramePr>
        <p:xfrm>
          <a:off x="0" y="3308362"/>
          <a:ext cx="3517900" cy="3062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02007053"/>
              </p:ext>
            </p:extLst>
          </p:nvPr>
        </p:nvGraphicFramePr>
        <p:xfrm>
          <a:off x="3695700" y="4838700"/>
          <a:ext cx="54483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360985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20" grpId="0">
        <p:bldAsOne/>
      </p:bldGraphic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56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 LCC </a:t>
            </a:r>
            <a:r>
              <a:rPr lang="en-US" dirty="0" err="1" smtClean="0">
                <a:ea typeface="+mj-ea"/>
                <a:cs typeface="+mj-cs"/>
              </a:rPr>
              <a:t>Organisation</a:t>
            </a:r>
            <a:r>
              <a:rPr lang="en-US" dirty="0" smtClean="0">
                <a:ea typeface="+mj-ea"/>
                <a:cs typeface="+mj-cs"/>
              </a:rPr>
              <a:t> and CLIC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1FEB5F-1F81-4046-B421-895089959305}" type="slidenum">
              <a:rPr lang="en-US">
                <a:latin typeface="Arial" charset="0"/>
              </a:rPr>
              <a:pPr>
                <a:defRPr/>
              </a:pPr>
              <a:t>16</a:t>
            </a:fld>
            <a:endParaRPr lang="en-US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8239" y="964053"/>
            <a:ext cx="3895147" cy="257685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3053" tIns="41527" rIns="83053" bIns="41527">
            <a:spAutoFit/>
          </a:bodyPr>
          <a:lstStyle/>
          <a:p>
            <a:pPr defTabSz="45540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Issues for CLIC:</a:t>
            </a:r>
          </a:p>
          <a:p>
            <a:pPr marL="311447" indent="-311447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Improve common work with ILC (optimize resources) – see below</a:t>
            </a:r>
          </a:p>
          <a:p>
            <a:pPr marL="311447" indent="-311447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Keep strong CLIC physics and detector activities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we have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a common </a:t>
            </a: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CLIC steering group and very direct weekly contacts)</a:t>
            </a:r>
          </a:p>
          <a:p>
            <a:pPr marL="311447" indent="-311447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Understand machine committee organization </a:t>
            </a:r>
          </a:p>
        </p:txBody>
      </p:sp>
      <p:pic>
        <p:nvPicPr>
          <p:cNvPr id="4813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4" y="1062182"/>
            <a:ext cx="5055466" cy="266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403625"/>
              </p:ext>
            </p:extLst>
          </p:nvPr>
        </p:nvGraphicFramePr>
        <p:xfrm>
          <a:off x="220142" y="3864336"/>
          <a:ext cx="8145315" cy="1988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69900" y="5738958"/>
            <a:ext cx="8054975" cy="101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55" tIns="45679" rIns="91355" bIns="45679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indent="-38930" defTabSz="45419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prstClr val="black"/>
                </a:solidFill>
                <a:latin typeface="Calibri" charset="0"/>
                <a:cs typeface="Calibri" charset="0"/>
              </a:rPr>
              <a:t>Major potential for common activities related to all luminosity performance studies including corresponding experimental </a:t>
            </a:r>
            <a:r>
              <a:rPr lang="en-US" sz="1500" dirty="0" err="1" smtClean="0">
                <a:solidFill>
                  <a:prstClr val="black"/>
                </a:solidFill>
                <a:latin typeface="Calibri" charset="0"/>
                <a:cs typeface="Calibri" charset="0"/>
              </a:rPr>
              <a:t>programmes</a:t>
            </a:r>
            <a:endParaRPr lang="en-US" sz="1500" dirty="0" smtClean="0">
              <a:solidFill>
                <a:prstClr val="black"/>
              </a:solidFill>
              <a:latin typeface="Calibri" charset="0"/>
              <a:cs typeface="Calibri" charset="0"/>
            </a:endParaRPr>
          </a:p>
          <a:p>
            <a:pPr marL="0" lvl="1" indent="-38930" defTabSz="45419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prstClr val="black"/>
                </a:solidFill>
                <a:latin typeface="Calibri" charset="0"/>
                <a:cs typeface="Calibri" charset="0"/>
              </a:rPr>
              <a:t>Some technical developments also very much of common interest: alignment/stability, L-band power sources, beam-instrumentation ….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31" grpId="0">
        <p:bldAsOne/>
      </p:bldGraphic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561"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 CLIC Workshop 2013</a:t>
            </a:r>
            <a:br>
              <a:rPr lang="en-US" dirty="0">
                <a:ea typeface="+mj-ea"/>
                <a:cs typeface="+mj-cs"/>
              </a:rPr>
            </a:br>
            <a:r>
              <a:rPr lang="en-US" sz="2000" dirty="0">
                <a:ea typeface="+mj-ea"/>
                <a:cs typeface="+mj-cs"/>
              </a:rPr>
              <a:t>(295 people signed up, 250 contributions - Open Session Monday morning)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2730A-C57C-1F4D-A4C0-AFEDAC27175B}" type="slidenum">
              <a:rPr lang="en-US">
                <a:latin typeface="Arial" charset="0"/>
              </a:rPr>
              <a:pPr>
                <a:defRPr/>
              </a:pPr>
              <a:t>17</a:t>
            </a:fld>
            <a:endParaRPr lang="en-US">
              <a:latin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21477" y="1408554"/>
            <a:ext cx="4711989" cy="345497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28" tIns="45666" rIns="91328" bIns="45666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CLIC PROJECT CORE ACTVITIES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Tuesday and Wednesday: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Parallel working groups for accelerator topics (3) and detector-physics (2) 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Review of technical studies related to accelerator and detector and physics studies – with focus on ongoing and planned activities 2012-2017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Focus on the collaboration involvement and responsibilities 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Define goals and milestones for end 2013 across project  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Tuesday evening: Detector and Physics Institute Board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Friday AM: Accelerator plenary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Friday PM: CLIC Accelerator Collaboration Board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Many common developments between CLIC and ILC, related to accelerators and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detector&amp;physics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520" y="1130012"/>
            <a:ext cx="3835977" cy="232438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28" tIns="45666" rIns="91328" bIns="45666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ENERGY FRONTIER PROJECTS AT CERN AFTER LHC – THE CONTEXT OF THE CLIC ACTIVITIES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Monday afternoon: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Common session with main other alternatives for energy frontier projects at CERN after LHC (LHC energy upgrades), including presentations of what we can expect from LHC and a potential Higgs-factory  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Status and very first focus on potential common or </a:t>
            </a:r>
            <a:r>
              <a:rPr lang="en-US" sz="1200" dirty="0" err="1">
                <a:solidFill>
                  <a:srgbClr val="FF0000"/>
                </a:solidFill>
                <a:latin typeface="Calibri"/>
              </a:rPr>
              <a:t>co-ordinated</a:t>
            </a:r>
            <a:r>
              <a:rPr lang="en-US" sz="1200" dirty="0">
                <a:solidFill>
                  <a:srgbClr val="FF0000"/>
                </a:solidFill>
                <a:latin typeface="Calibri"/>
              </a:rPr>
              <a:t> activities in the coming years (2013-2017)  </a:t>
            </a:r>
          </a:p>
        </p:txBody>
      </p:sp>
      <p:pic>
        <p:nvPicPr>
          <p:cNvPr id="43013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523" y="4863531"/>
            <a:ext cx="9144000" cy="199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067018" y="4248728"/>
            <a:ext cx="4039465" cy="2107045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28" tIns="45666" rIns="91328" bIns="45666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HIGH GRADIENT DAY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Thursday: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Presentation by labs/projects with core technology normal conducting high gradient structures and high efficiency power sources (11 project and 18 industry presentations)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Calibri"/>
              </a:rPr>
              <a:t>Increase exchange of information between these activities, consider more common technical activities, and work towards increasing the industrial technology base for these projects </a:t>
            </a:r>
          </a:p>
          <a:p>
            <a:pPr marL="0" indent="0" fontAlgn="base">
              <a:spcAft>
                <a:spcPct val="0"/>
              </a:spcAft>
              <a:buNone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798080" y="37531"/>
            <a:ext cx="7568045" cy="616239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Summary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97" y="948171"/>
            <a:ext cx="8229023" cy="5114636"/>
          </a:xfrm>
        </p:spPr>
        <p:txBody>
          <a:bodyPr rtlCol="0">
            <a:noAutofit/>
          </a:bodyPr>
          <a:lstStyle/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Technical progress within the CLIC accelerator and detector studies very significant </a:t>
            </a:r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and the results of feasibility studies have </a:t>
            </a: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now been documented in the CDR volumes:</a:t>
            </a:r>
          </a:p>
          <a:p>
            <a:pPr marL="741911" lvl="1" indent="-285349" defTabSz="45656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</a:rPr>
              <a:t>Substantial work on a staged implementation also documented</a:t>
            </a:r>
          </a:p>
          <a:p>
            <a:pPr marL="741911" lvl="1" indent="-285349" defTabSz="45656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</a:rPr>
              <a:t>CDR process finished and focus is now on next phase(s</a:t>
            </a:r>
            <a:r>
              <a:rPr lang="en-US" sz="1600" dirty="0" smtClean="0">
                <a:solidFill>
                  <a:srgbClr val="000000"/>
                </a:solidFill>
                <a:ea typeface="+mn-ea"/>
              </a:rPr>
              <a:t>) </a:t>
            </a:r>
            <a:endParaRPr lang="en-US" sz="1600" dirty="0">
              <a:solidFill>
                <a:srgbClr val="000000"/>
              </a:solidFill>
              <a:ea typeface="+mn-ea"/>
            </a:endParaRPr>
          </a:p>
          <a:p>
            <a:pPr marL="456515" lvl="1" indent="0" defTabSz="456561" eaLnBrk="1" fontAlgn="auto" hangingPunct="1">
              <a:spcAft>
                <a:spcPts val="0"/>
              </a:spcAft>
              <a:buNone/>
              <a:defRPr/>
            </a:pPr>
            <a:endParaRPr lang="en-US" sz="1600" dirty="0">
              <a:solidFill>
                <a:srgbClr val="000000"/>
              </a:solidFill>
              <a:ea typeface="+mn-ea"/>
            </a:endParaRPr>
          </a:p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Context and strategy for CLIC studies well established and integrated work within the LCC can strengthen the CLIC project (as well as any other part) </a:t>
            </a:r>
          </a:p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1600" dirty="0">
              <a:solidFill>
                <a:srgbClr val="000000"/>
              </a:solidFill>
              <a:ea typeface="+mn-ea"/>
              <a:cs typeface="+mn-cs"/>
            </a:endParaRPr>
          </a:p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Plans for 2012-</a:t>
            </a:r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18 </a:t>
            </a:r>
            <a:r>
              <a:rPr lang="en-US" sz="1600" dirty="0">
                <a:solidFill>
                  <a:srgbClr val="000000"/>
                </a:solidFill>
                <a:ea typeface="+mn-ea"/>
                <a:cs typeface="+mn-cs"/>
              </a:rPr>
              <a:t>well defined for CLIC – with key challenges related to system specifications and performance, system tests to verify performances, technical developments of key elements, implementation studies including power and costs </a:t>
            </a:r>
          </a:p>
          <a:p>
            <a:pPr marL="741911" lvl="1" indent="-285349" defTabSz="45656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</a:rPr>
              <a:t>A </a:t>
            </a:r>
            <a:r>
              <a:rPr lang="en-US" sz="1600" dirty="0" err="1">
                <a:solidFill>
                  <a:srgbClr val="000000"/>
                </a:solidFill>
                <a:ea typeface="+mn-ea"/>
              </a:rPr>
              <a:t>rebaselining</a:t>
            </a:r>
            <a:r>
              <a:rPr lang="en-US" sz="1600" dirty="0">
                <a:solidFill>
                  <a:srgbClr val="000000"/>
                </a:solidFill>
                <a:ea typeface="+mn-ea"/>
              </a:rPr>
              <a:t> of the machine stages with particular emphasis on the lower energy stages in progress, including an option of an initial klystron based stage</a:t>
            </a:r>
          </a:p>
          <a:p>
            <a:pPr marL="741911" lvl="1" indent="-285349" defTabSz="45656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  <a:cs typeface="Calibri"/>
              </a:rPr>
              <a:t>The </a:t>
            </a:r>
            <a:r>
              <a:rPr lang="en-US" sz="1600" dirty="0" err="1">
                <a:solidFill>
                  <a:srgbClr val="000000"/>
                </a:solidFill>
                <a:ea typeface="+mn-ea"/>
                <a:cs typeface="Calibri"/>
              </a:rPr>
              <a:t>programme</a:t>
            </a:r>
            <a:r>
              <a:rPr lang="en-US" sz="1600" dirty="0">
                <a:solidFill>
                  <a:srgbClr val="000000"/>
                </a:solidFill>
                <a:ea typeface="+mn-ea"/>
                <a:cs typeface="Calibri"/>
              </a:rPr>
              <a:t> combines the resources of collaborators inside the current collaboration, plus several new ones now joining. Wherever possible common work with ILC is being implemented </a:t>
            </a:r>
            <a:endParaRPr lang="en-US" sz="1600" dirty="0">
              <a:solidFill>
                <a:srgbClr val="000000"/>
              </a:solidFill>
              <a:ea typeface="+mn-ea"/>
            </a:endParaRPr>
          </a:p>
          <a:p>
            <a:pPr marL="741911" lvl="1" indent="-285349" defTabSz="45656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>
                <a:solidFill>
                  <a:srgbClr val="000000"/>
                </a:solidFill>
                <a:ea typeface="+mn-ea"/>
              </a:rPr>
              <a:t>The work needed also in the area of Physics and Detectors being defined, many studies made in common with ILC  </a:t>
            </a:r>
          </a:p>
          <a:p>
            <a:pPr marL="456515" lvl="1" indent="0" defTabSz="456561" eaLnBrk="1" fontAlgn="auto" hangingPunct="1">
              <a:spcAft>
                <a:spcPts val="0"/>
              </a:spcAft>
              <a:buNone/>
              <a:defRPr/>
            </a:pPr>
            <a:endParaRPr lang="en-US" sz="1600" dirty="0">
              <a:solidFill>
                <a:srgbClr val="000000"/>
              </a:solidFill>
              <a:ea typeface="+mn-ea"/>
            </a:endParaRPr>
          </a:p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>
                <a:solidFill>
                  <a:srgbClr val="0000FF"/>
                </a:solidFill>
                <a:ea typeface="+mn-ea"/>
                <a:cs typeface="+mn-cs"/>
              </a:rPr>
              <a:t>Thanks to the CLIC collaboration for the slides and work presented – for and from the CDR and also recent presentations</a:t>
            </a:r>
            <a:endParaRPr lang="en-US" sz="2000" dirty="0">
              <a:ea typeface="+mn-ea"/>
              <a:cs typeface="+mn-cs"/>
            </a:endParaRPr>
          </a:p>
          <a:p>
            <a:pPr marL="342421" indent="-342421" defTabSz="456561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>
              <a:solidFill>
                <a:srgbClr val="FF0000"/>
              </a:solidFill>
              <a:ea typeface="+mn-ea"/>
              <a:cs typeface="+mn-cs"/>
            </a:endParaRPr>
          </a:p>
          <a:p>
            <a:pPr marL="456515" lvl="1" indent="0" defTabSz="456561" eaLnBrk="1" fontAlgn="auto" hangingPunct="1">
              <a:spcAft>
                <a:spcPts val="0"/>
              </a:spcAft>
              <a:buNone/>
              <a:defRPr/>
            </a:pPr>
            <a:endParaRPr lang="en-US" sz="2000" dirty="0">
              <a:solidFill>
                <a:srgbClr val="FF0000"/>
              </a:solidFill>
              <a:ea typeface="+mn-ea"/>
            </a:endParaRPr>
          </a:p>
        </p:txBody>
      </p:sp>
      <p:sp>
        <p:nvSpPr>
          <p:cNvPr id="52227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175ECA31-F4C8-7047-B7F1-CF3B4DD5CBA5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18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3FB8C0-FCF7-7847-B90E-63B54861892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22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0"/>
            <a:ext cx="7999015" cy="61602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he context of the LC studies at CERN 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8" y="1011505"/>
            <a:ext cx="5355138" cy="4390239"/>
          </a:xfr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European Strategy priorities related to the Energy Frontier:</a:t>
            </a:r>
          </a:p>
          <a:p>
            <a:r>
              <a:rPr lang="en-US" sz="1200" dirty="0"/>
              <a:t>LHC and LHC luminosity upgrades (until ~2030)</a:t>
            </a:r>
          </a:p>
          <a:p>
            <a:pPr lvl="1"/>
            <a:r>
              <a:rPr lang="en-US" sz="1200" dirty="0"/>
              <a:t>Higgs and Beyond the Standard Model physics in long term programme</a:t>
            </a:r>
          </a:p>
          <a:p>
            <a:r>
              <a:rPr lang="en-US" sz="1200" dirty="0"/>
              <a:t>BSM – does it show up at LHC at </a:t>
            </a:r>
            <a:r>
              <a:rPr lang="en-US" sz="1200" dirty="0" smtClean="0"/>
              <a:t>14 </a:t>
            </a:r>
            <a:r>
              <a:rPr lang="en-US" sz="1200" dirty="0" err="1"/>
              <a:t>TeV</a:t>
            </a:r>
            <a:r>
              <a:rPr lang="en-US" sz="1200" dirty="0"/>
              <a:t>,  2015 onwards ? </a:t>
            </a:r>
          </a:p>
          <a:p>
            <a:pPr lvl="1"/>
            <a:r>
              <a:rPr lang="en-US" sz="1200" dirty="0"/>
              <a:t>What are the best machines to access such physics directly </a:t>
            </a:r>
            <a:r>
              <a:rPr lang="en-US" sz="1200" dirty="0"/>
              <a:t>post-LHC </a:t>
            </a:r>
            <a:r>
              <a:rPr lang="en-US" sz="1200" dirty="0"/>
              <a:t>…. </a:t>
            </a:r>
            <a:r>
              <a:rPr lang="en-US" sz="1200" dirty="0"/>
              <a:t>we don’t know but we can prepare main </a:t>
            </a:r>
            <a:r>
              <a:rPr lang="en-US" sz="1200" dirty="0"/>
              <a:t>options the next years </a:t>
            </a:r>
            <a:r>
              <a:rPr lang="en-US" sz="1200" dirty="0" smtClean="0"/>
              <a:t>towards next strategy update (~2018) </a:t>
            </a:r>
            <a:endParaRPr lang="en-US" sz="1200" dirty="0"/>
          </a:p>
          <a:p>
            <a:pPr lvl="1">
              <a:lnSpc>
                <a:spcPct val="90000"/>
              </a:lnSpc>
              <a:spcBef>
                <a:spcPts val="672"/>
              </a:spcBef>
            </a:pPr>
            <a:r>
              <a:rPr lang="en-US" sz="1200" dirty="0"/>
              <a:t>Two alternatives </a:t>
            </a:r>
            <a:r>
              <a:rPr lang="en-US" sz="1200" dirty="0"/>
              <a:t>considered; </a:t>
            </a:r>
            <a:r>
              <a:rPr lang="en-US" sz="1200" dirty="0"/>
              <a:t>higher energy hadrons (HE LHC or VHE </a:t>
            </a:r>
            <a:r>
              <a:rPr lang="en-US" sz="1200" dirty="0">
                <a:solidFill>
                  <a:srgbClr val="000000"/>
                </a:solidFill>
              </a:rPr>
              <a:t>LHC)</a:t>
            </a:r>
            <a:r>
              <a:rPr lang="en-US" sz="1200" dirty="0">
                <a:solidFill>
                  <a:srgbClr val="0000FF"/>
                </a:solidFill>
              </a:rPr>
              <a:t>, or highest possible energy </a:t>
            </a:r>
            <a:r>
              <a:rPr lang="en-US" sz="1200" dirty="0" err="1">
                <a:solidFill>
                  <a:srgbClr val="0000FF"/>
                </a:solidFill>
              </a:rPr>
              <a:t>e+e</a:t>
            </a:r>
            <a:r>
              <a:rPr lang="en-US" sz="1200" dirty="0">
                <a:solidFill>
                  <a:srgbClr val="0000FF"/>
                </a:solidFill>
              </a:rPr>
              <a:t>- </a:t>
            </a:r>
            <a:r>
              <a:rPr lang="en-US" sz="1200" dirty="0">
                <a:solidFill>
                  <a:srgbClr val="0000FF"/>
                </a:solidFill>
              </a:rPr>
              <a:t>with CLIC</a:t>
            </a:r>
          </a:p>
          <a:p>
            <a:r>
              <a:rPr lang="en-US" sz="1200" dirty="0">
                <a:solidFill>
                  <a:srgbClr val="0000FF"/>
                </a:solidFill>
              </a:rPr>
              <a:t>ILC in Japan</a:t>
            </a:r>
            <a:r>
              <a:rPr lang="en-US" sz="1200" dirty="0">
                <a:solidFill>
                  <a:srgbClr val="000000"/>
                </a:solidFill>
              </a:rPr>
              <a:t>, a possibility for exploring the Higgs in detail, starting at 250 </a:t>
            </a:r>
            <a:r>
              <a:rPr lang="en-US" sz="1200" dirty="0" err="1">
                <a:solidFill>
                  <a:srgbClr val="000000"/>
                </a:solidFill>
              </a:rPr>
              <a:t>GeV</a:t>
            </a:r>
            <a:endParaRPr lang="en-US" sz="1200" dirty="0">
              <a:solidFill>
                <a:srgbClr val="000000"/>
              </a:solidFill>
            </a:endParaRPr>
          </a:p>
          <a:p>
            <a:pPr lvl="1"/>
            <a:r>
              <a:rPr lang="en-US" sz="1200" dirty="0"/>
              <a:t>If implemented a comprehensive programme that can map out the Higgs sector in particular</a:t>
            </a:r>
            <a:endParaRPr lang="en-US" sz="1200" dirty="0"/>
          </a:p>
          <a:p>
            <a:pPr marL="456697" lvl="1" indent="0"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spcBef>
                <a:spcPts val="672"/>
              </a:spcBef>
              <a:buNone/>
            </a:pPr>
            <a:r>
              <a:rPr lang="en-US" sz="1200" dirty="0">
                <a:solidFill>
                  <a:schemeClr val="tx1"/>
                </a:solidFill>
              </a:rPr>
              <a:t>In accordance with this, pursue three connected activities in the period towards 2017-18 (when LHC results at nominal energy are becoming mature):</a:t>
            </a:r>
          </a:p>
          <a:p>
            <a:pPr>
              <a:lnSpc>
                <a:spcPct val="90000"/>
              </a:lnSpc>
              <a:spcBef>
                <a:spcPts val="672"/>
              </a:spcBef>
            </a:pPr>
            <a:r>
              <a:rPr lang="en-US" sz="1200" dirty="0">
                <a:solidFill>
                  <a:schemeClr val="tx1"/>
                </a:solidFill>
              </a:rPr>
              <a:t>CLIC as option for the energy frontier </a:t>
            </a:r>
          </a:p>
          <a:p>
            <a:pPr>
              <a:lnSpc>
                <a:spcPct val="90000"/>
              </a:lnSpc>
              <a:spcBef>
                <a:spcPts val="672"/>
              </a:spcBef>
            </a:pPr>
            <a:r>
              <a:rPr lang="en-US" sz="1200" dirty="0">
                <a:solidFill>
                  <a:schemeClr val="tx1"/>
                </a:solidFill>
              </a:rPr>
              <a:t>ILC project development contributions using common activities wherever possible</a:t>
            </a:r>
          </a:p>
          <a:p>
            <a:pPr>
              <a:lnSpc>
                <a:spcPct val="90000"/>
              </a:lnSpc>
              <a:spcBef>
                <a:spcPts val="672"/>
              </a:spcBef>
            </a:pPr>
            <a:r>
              <a:rPr lang="en-US" sz="1200" dirty="0">
                <a:solidFill>
                  <a:schemeClr val="tx1"/>
                </a:solidFill>
              </a:rPr>
              <a:t>Detector and Physics studies for future LCs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208" y="616022"/>
            <a:ext cx="2499691" cy="18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586" y="5253094"/>
            <a:ext cx="2561329" cy="160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502" y="2511862"/>
            <a:ext cx="2123077" cy="145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331" y="3775658"/>
            <a:ext cx="2101679" cy="149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58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0"/>
          <p:cNvSpPr txBox="1">
            <a:spLocks noChangeArrowheads="1"/>
          </p:cNvSpPr>
          <p:nvPr/>
        </p:nvSpPr>
        <p:spPr bwMode="auto">
          <a:xfrm>
            <a:off x="1461944" y="1342159"/>
            <a:ext cx="6793056" cy="31700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91265" tIns="45635" rIns="91265" bIns="45635">
            <a:spAutoFit/>
          </a:bodyPr>
          <a:lstStyle/>
          <a:p>
            <a:pPr marL="342249" indent="-342249" defTabSz="456333">
              <a:buFont typeface="Wingdings" charset="2"/>
              <a:buChar char="§"/>
              <a:defRPr/>
            </a:pPr>
            <a:endParaRPr lang="en-GB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pPr defTabSz="456333"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The CLIC concept have been developed over many years. During the last 4-5 years there has been a concerted effort to prepare a </a:t>
            </a:r>
            <a:r>
              <a:rPr lang="en-GB" b="1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Conceptual Design Report</a:t>
            </a:r>
            <a:r>
              <a:rPr lang="en-GB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, to be ready when LHC data-taking was expected to be well underway (part of the European Strategy as formulated in 2006)</a:t>
            </a:r>
          </a:p>
          <a:p>
            <a:pPr defTabSz="456333">
              <a:defRPr/>
            </a:pPr>
            <a:endParaRPr lang="en-GB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pPr defTabSz="456333"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Focus has been on addressing all key critical issues for the concept, as well developing a coherent implementation model, and associated detector and physics studies to illustrate the physics performance </a:t>
            </a:r>
          </a:p>
          <a:p>
            <a:pPr defTabSz="456333">
              <a:defRPr/>
            </a:pPr>
            <a:endParaRPr lang="en-GB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7" y="1049194"/>
            <a:ext cx="9144000" cy="580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2353843" y="12"/>
            <a:ext cx="5914159" cy="786535"/>
          </a:xfrm>
        </p:spPr>
        <p:txBody>
          <a:bodyPr rtlCol="0">
            <a:normAutofit fontScale="90000"/>
          </a:bodyPr>
          <a:lstStyle/>
          <a:p>
            <a:pPr defTabSz="456378" eaLnBrk="1" fontAlgn="auto" hangingPunct="1">
              <a:spcAft>
                <a:spcPts val="0"/>
              </a:spcAft>
              <a:defRPr/>
            </a:pPr>
            <a:r>
              <a:rPr lang="en-US" sz="3600" dirty="0">
                <a:ea typeface="+mj-ea"/>
                <a:cs typeface="+mj-cs"/>
              </a:rPr>
              <a:t>CLIC project time-line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1800" dirty="0">
                <a:ea typeface="+mj-ea"/>
                <a:cs typeface="+mj-cs"/>
              </a:rPr>
              <a:t>(input to European Strategy)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1" y="13002"/>
            <a:ext cx="2819977" cy="108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15464" y="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/>
              <a:t>CLIC Layout at 3 TeV</a:t>
            </a:r>
            <a:endParaRPr lang="en-US" sz="36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2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319" tIns="45662" rIns="91319" bIns="45662">
            <a:prstTxWarp prst="textNoShape">
              <a:avLst/>
            </a:prstTxWarp>
            <a:spAutoFit/>
          </a:bodyPr>
          <a:lstStyle/>
          <a:p>
            <a:pPr defTabSz="912658">
              <a:defRPr/>
            </a:pPr>
            <a:r>
              <a:rPr lang="en-US" sz="1400" b="1" dirty="0">
                <a:solidFill>
                  <a:srgbClr val="0000FF"/>
                </a:solidFill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8465" y="5749082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319" tIns="45662" rIns="91319" bIns="45662">
            <a:prstTxWarp prst="textNoShape">
              <a:avLst/>
            </a:prstTxWarp>
            <a:spAutoFit/>
          </a:bodyPr>
          <a:lstStyle/>
          <a:p>
            <a:pPr defTabSz="912658">
              <a:defRPr/>
            </a:pPr>
            <a:r>
              <a:rPr lang="en-US" sz="1400" b="1" dirty="0">
                <a:solidFill>
                  <a:srgbClr val="0000FF"/>
                </a:solidFill>
              </a:rPr>
              <a:t>Main Beam 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212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1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54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74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5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5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6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5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6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7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9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6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6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7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8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9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7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9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40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1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212"/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pic>
        <p:nvPicPr>
          <p:cNvPr id="232" name="Picture 231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sp>
        <p:nvSpPr>
          <p:cNvPr id="3" name="Oval Callout 2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71" rIns="91337" bIns="45671" rtlCol="0" anchor="ctr"/>
          <a:lstStyle/>
          <a:p>
            <a:pPr algn="ctr"/>
            <a:endParaRPr lang="en-US"/>
          </a:p>
        </p:txBody>
      </p:sp>
      <p:pic>
        <p:nvPicPr>
          <p:cNvPr id="233" name="Picture 232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785" y="5171713"/>
            <a:ext cx="2146291" cy="1429717"/>
          </a:xfrm>
          <a:prstGeom prst="rect">
            <a:avLst/>
          </a:prstGeom>
        </p:spPr>
      </p:pic>
      <p:pic>
        <p:nvPicPr>
          <p:cNvPr id="234" name="Picture 233" descr="cell 9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235" name="Picture 234" descr="p5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3"/>
            <a:ext cx="2372649" cy="148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50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Box 121"/>
          <p:cNvSpPr txBox="1"/>
          <p:nvPr/>
        </p:nvSpPr>
        <p:spPr>
          <a:xfrm>
            <a:off x="4076" y="912084"/>
            <a:ext cx="2701024" cy="246221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337" tIns="45671" rIns="91337" bIns="45671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CLIC two-beam scheme compatible with energy staging to provide the optimal machine for a large energy range  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Lower energy machine can run most of the time during the construction of the next stage.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Physics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results will determine the energies of the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stages 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500" y="0"/>
            <a:ext cx="822902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Implementation – in stages?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895600" y="5092711"/>
            <a:ext cx="9267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300" noProof="1">
                <a:solidFill>
                  <a:srgbClr val="0000FF"/>
                </a:solidFill>
                <a:latin typeface="Arial Unicode MS" charset="0"/>
              </a:rPr>
              <a:t>3 TeV Stage</a:t>
            </a:r>
            <a:endParaRPr sz="2400" noProof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50535" name="Oval 7"/>
          <p:cNvSpPr>
            <a:spLocks noChangeArrowheads="1"/>
          </p:cNvSpPr>
          <p:nvPr/>
        </p:nvSpPr>
        <p:spPr bwMode="auto">
          <a:xfrm>
            <a:off x="4668694" y="5503466"/>
            <a:ext cx="5773" cy="74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6" name="Freeform 8"/>
          <p:cNvSpPr>
            <a:spLocks/>
          </p:cNvSpPr>
          <p:nvPr/>
        </p:nvSpPr>
        <p:spPr bwMode="auto">
          <a:xfrm>
            <a:off x="451728" y="5418645"/>
            <a:ext cx="8390659" cy="35719"/>
          </a:xfrm>
          <a:custGeom>
            <a:avLst/>
            <a:gdLst>
              <a:gd name="T0" fmla="*/ 0 w 5275"/>
              <a:gd name="T1" fmla="*/ 22 h 22"/>
              <a:gd name="T2" fmla="*/ 5275 w 5275"/>
              <a:gd name="T3" fmla="*/ 21 h 22"/>
              <a:gd name="T4" fmla="*/ 5275 w 5275"/>
              <a:gd name="T5" fmla="*/ 0 h 22"/>
              <a:gd name="T6" fmla="*/ 0 w 5275"/>
              <a:gd name="T7" fmla="*/ 2 h 22"/>
              <a:gd name="T8" fmla="*/ 0 w 527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81605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1945420" y="5077829"/>
            <a:ext cx="4413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1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117776" y="5077829"/>
            <a:ext cx="463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2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079887" y="5824946"/>
            <a:ext cx="5659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4667257" y="5824946"/>
            <a:ext cx="54338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4585001" y="5077829"/>
            <a:ext cx="2207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 flipV="1">
            <a:off x="4540261" y="5469235"/>
            <a:ext cx="27421" cy="16371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4" name="Freeform 16"/>
          <p:cNvSpPr>
            <a:spLocks/>
          </p:cNvSpPr>
          <p:nvPr/>
        </p:nvSpPr>
        <p:spPr bwMode="auto">
          <a:xfrm>
            <a:off x="4540250" y="5469236"/>
            <a:ext cx="57727" cy="50602"/>
          </a:xfrm>
          <a:custGeom>
            <a:avLst/>
            <a:gdLst>
              <a:gd name="T0" fmla="*/ 19 w 37"/>
              <a:gd name="T1" fmla="*/ 31 h 31"/>
              <a:gd name="T2" fmla="*/ 0 w 37"/>
              <a:gd name="T3" fmla="*/ 0 h 31"/>
              <a:gd name="T4" fmla="*/ 37 w 37"/>
              <a:gd name="T5" fmla="*/ 5 h 31"/>
              <a:gd name="T6" fmla="*/ 14 w 37"/>
              <a:gd name="T7" fmla="*/ 9 h 31"/>
              <a:gd name="T8" fmla="*/ 19 w 37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644165" y="5371020"/>
            <a:ext cx="23091" cy="13245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>
            <a:off x="4655704" y="6138973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651386" y="6229758"/>
            <a:ext cx="1067955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5093000" y="6174692"/>
            <a:ext cx="318943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5093001" y="6174681"/>
            <a:ext cx="268139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0" name="Line 22"/>
          <p:cNvSpPr>
            <a:spLocks noChangeShapeType="1"/>
          </p:cNvSpPr>
          <p:nvPr/>
        </p:nvSpPr>
        <p:spPr bwMode="auto">
          <a:xfrm flipH="1">
            <a:off x="568614" y="613896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>
            <a:off x="3589205" y="6138962"/>
            <a:ext cx="1443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567182" y="6237191"/>
            <a:ext cx="3022023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3" name="Freeform 25"/>
          <p:cNvSpPr>
            <a:spLocks/>
          </p:cNvSpPr>
          <p:nvPr/>
        </p:nvSpPr>
        <p:spPr bwMode="auto">
          <a:xfrm>
            <a:off x="567171" y="6210400"/>
            <a:ext cx="49068" cy="50602"/>
          </a:xfrm>
          <a:custGeom>
            <a:avLst/>
            <a:gdLst>
              <a:gd name="T0" fmla="*/ 31 w 31"/>
              <a:gd name="T1" fmla="*/ 0 h 31"/>
              <a:gd name="T2" fmla="*/ 0 w 31"/>
              <a:gd name="T3" fmla="*/ 16 h 31"/>
              <a:gd name="T4" fmla="*/ 31 w 31"/>
              <a:gd name="T5" fmla="*/ 31 h 31"/>
              <a:gd name="T6" fmla="*/ 16 w 31"/>
              <a:gd name="T7" fmla="*/ 16 h 31"/>
              <a:gd name="T8" fmla="*/ 31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4" name="Freeform 26"/>
          <p:cNvSpPr>
            <a:spLocks/>
          </p:cNvSpPr>
          <p:nvPr/>
        </p:nvSpPr>
        <p:spPr bwMode="auto">
          <a:xfrm>
            <a:off x="3535796" y="6210400"/>
            <a:ext cx="53398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5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069528" y="6182122"/>
            <a:ext cx="373785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2069534" y="6182123"/>
            <a:ext cx="384721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7" name="Line 29"/>
          <p:cNvSpPr>
            <a:spLocks noChangeShapeType="1"/>
          </p:cNvSpPr>
          <p:nvPr/>
        </p:nvSpPr>
        <p:spPr bwMode="auto">
          <a:xfrm>
            <a:off x="5719330" y="613450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8" name="Line 30"/>
          <p:cNvSpPr>
            <a:spLocks noChangeShapeType="1"/>
          </p:cNvSpPr>
          <p:nvPr/>
        </p:nvSpPr>
        <p:spPr bwMode="auto">
          <a:xfrm>
            <a:off x="8726921" y="6143427"/>
            <a:ext cx="0" cy="21133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9" name="Line 31"/>
          <p:cNvSpPr>
            <a:spLocks noChangeShapeType="1"/>
          </p:cNvSpPr>
          <p:nvPr/>
        </p:nvSpPr>
        <p:spPr bwMode="auto">
          <a:xfrm>
            <a:off x="5719335" y="6237191"/>
            <a:ext cx="3007591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0" name="Freeform 32"/>
          <p:cNvSpPr>
            <a:spLocks/>
          </p:cNvSpPr>
          <p:nvPr/>
        </p:nvSpPr>
        <p:spPr bwMode="auto">
          <a:xfrm>
            <a:off x="5719342" y="6210400"/>
            <a:ext cx="53397" cy="50602"/>
          </a:xfrm>
          <a:custGeom>
            <a:avLst/>
            <a:gdLst>
              <a:gd name="T0" fmla="*/ 33 w 33"/>
              <a:gd name="T1" fmla="*/ 0 h 31"/>
              <a:gd name="T2" fmla="*/ 0 w 33"/>
              <a:gd name="T3" fmla="*/ 16 h 31"/>
              <a:gd name="T4" fmla="*/ 33 w 33"/>
              <a:gd name="T5" fmla="*/ 31 h 31"/>
              <a:gd name="T6" fmla="*/ 17 w 33"/>
              <a:gd name="T7" fmla="*/ 16 h 31"/>
              <a:gd name="T8" fmla="*/ 33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1" name="Freeform 33"/>
          <p:cNvSpPr>
            <a:spLocks/>
          </p:cNvSpPr>
          <p:nvPr/>
        </p:nvSpPr>
        <p:spPr bwMode="auto">
          <a:xfrm>
            <a:off x="8674977" y="6210400"/>
            <a:ext cx="51955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6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213027" y="6182122"/>
            <a:ext cx="375227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213034" y="6182123"/>
            <a:ext cx="384721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3589205" y="6138973"/>
            <a:ext cx="1443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4655704" y="6138973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V="1">
            <a:off x="3593523" y="6229758"/>
            <a:ext cx="1062182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7" name="Rectangle 39"/>
          <p:cNvSpPr>
            <a:spLocks noChangeArrowheads="1"/>
          </p:cNvSpPr>
          <p:nvPr/>
        </p:nvSpPr>
        <p:spPr bwMode="auto">
          <a:xfrm>
            <a:off x="4026477" y="6174692"/>
            <a:ext cx="317500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8" name="Rectangle 40"/>
          <p:cNvSpPr>
            <a:spLocks noChangeArrowheads="1"/>
          </p:cNvSpPr>
          <p:nvPr/>
        </p:nvSpPr>
        <p:spPr bwMode="auto">
          <a:xfrm>
            <a:off x="4026489" y="6174681"/>
            <a:ext cx="268139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9" name="Rectangle 41"/>
          <p:cNvSpPr>
            <a:spLocks noChangeArrowheads="1"/>
          </p:cNvSpPr>
          <p:nvPr/>
        </p:nvSpPr>
        <p:spPr bwMode="auto">
          <a:xfrm>
            <a:off x="5719335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0" name="Freeform 42"/>
          <p:cNvSpPr>
            <a:spLocks/>
          </p:cNvSpPr>
          <p:nvPr/>
        </p:nvSpPr>
        <p:spPr bwMode="auto">
          <a:xfrm>
            <a:off x="395435" y="5421611"/>
            <a:ext cx="186171" cy="145852"/>
          </a:xfrm>
          <a:custGeom>
            <a:avLst/>
            <a:gdLst>
              <a:gd name="T0" fmla="*/ 43 w 117"/>
              <a:gd name="T1" fmla="*/ 0 h 89"/>
              <a:gd name="T2" fmla="*/ 27 w 117"/>
              <a:gd name="T3" fmla="*/ 3 h 89"/>
              <a:gd name="T4" fmla="*/ 13 w 117"/>
              <a:gd name="T5" fmla="*/ 13 h 89"/>
              <a:gd name="T6" fmla="*/ 3 w 117"/>
              <a:gd name="T7" fmla="*/ 27 h 89"/>
              <a:gd name="T8" fmla="*/ 0 w 117"/>
              <a:gd name="T9" fmla="*/ 44 h 89"/>
              <a:gd name="T10" fmla="*/ 3 w 117"/>
              <a:gd name="T11" fmla="*/ 62 h 89"/>
              <a:gd name="T12" fmla="*/ 13 w 117"/>
              <a:gd name="T13" fmla="*/ 75 h 89"/>
              <a:gd name="T14" fmla="*/ 27 w 117"/>
              <a:gd name="T15" fmla="*/ 86 h 89"/>
              <a:gd name="T16" fmla="*/ 44 w 117"/>
              <a:gd name="T17" fmla="*/ 89 h 89"/>
              <a:gd name="T18" fmla="*/ 62 w 117"/>
              <a:gd name="T19" fmla="*/ 86 h 89"/>
              <a:gd name="T20" fmla="*/ 74 w 117"/>
              <a:gd name="T21" fmla="*/ 77 h 89"/>
              <a:gd name="T22" fmla="*/ 84 w 117"/>
              <a:gd name="T23" fmla="*/ 63 h 89"/>
              <a:gd name="T24" fmla="*/ 89 w 117"/>
              <a:gd name="T25" fmla="*/ 50 h 89"/>
              <a:gd name="T26" fmla="*/ 89 w 117"/>
              <a:gd name="T27" fmla="*/ 48 h 89"/>
              <a:gd name="T28" fmla="*/ 93 w 117"/>
              <a:gd name="T29" fmla="*/ 34 h 89"/>
              <a:gd name="T30" fmla="*/ 96 w 117"/>
              <a:gd name="T31" fmla="*/ 26 h 89"/>
              <a:gd name="T32" fmla="*/ 105 w 117"/>
              <a:gd name="T33" fmla="*/ 22 h 89"/>
              <a:gd name="T34" fmla="*/ 117 w 117"/>
              <a:gd name="T35" fmla="*/ 20 h 89"/>
              <a:gd name="T36" fmla="*/ 113 w 117"/>
              <a:gd name="T37" fmla="*/ 0 h 89"/>
              <a:gd name="T38" fmla="*/ 98 w 117"/>
              <a:gd name="T39" fmla="*/ 1 h 89"/>
              <a:gd name="T40" fmla="*/ 82 w 117"/>
              <a:gd name="T41" fmla="*/ 12 h 89"/>
              <a:gd name="T42" fmla="*/ 72 w 117"/>
              <a:gd name="T43" fmla="*/ 27 h 89"/>
              <a:gd name="T44" fmla="*/ 68 w 117"/>
              <a:gd name="T45" fmla="*/ 44 h 89"/>
              <a:gd name="T46" fmla="*/ 67 w 117"/>
              <a:gd name="T47" fmla="*/ 53 h 89"/>
              <a:gd name="T48" fmla="*/ 60 w 117"/>
              <a:gd name="T49" fmla="*/ 62 h 89"/>
              <a:gd name="T50" fmla="*/ 51 w 117"/>
              <a:gd name="T51" fmla="*/ 65 h 89"/>
              <a:gd name="T52" fmla="*/ 44 w 117"/>
              <a:gd name="T53" fmla="*/ 69 h 89"/>
              <a:gd name="T54" fmla="*/ 34 w 117"/>
              <a:gd name="T55" fmla="*/ 65 h 89"/>
              <a:gd name="T56" fmla="*/ 27 w 117"/>
              <a:gd name="T57" fmla="*/ 62 h 89"/>
              <a:gd name="T58" fmla="*/ 24 w 117"/>
              <a:gd name="T59" fmla="*/ 55 h 89"/>
              <a:gd name="T60" fmla="*/ 20 w 117"/>
              <a:gd name="T61" fmla="*/ 44 h 89"/>
              <a:gd name="T62" fmla="*/ 24 w 117"/>
              <a:gd name="T63" fmla="*/ 34 h 89"/>
              <a:gd name="T64" fmla="*/ 27 w 117"/>
              <a:gd name="T65" fmla="*/ 27 h 89"/>
              <a:gd name="T66" fmla="*/ 34 w 117"/>
              <a:gd name="T67" fmla="*/ 24 h 89"/>
              <a:gd name="T68" fmla="*/ 46 w 117"/>
              <a:gd name="T69" fmla="*/ 20 h 89"/>
              <a:gd name="T70" fmla="*/ 43 w 117"/>
              <a:gd name="T7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1" name="Freeform 43"/>
          <p:cNvSpPr>
            <a:spLocks/>
          </p:cNvSpPr>
          <p:nvPr/>
        </p:nvSpPr>
        <p:spPr bwMode="auto">
          <a:xfrm>
            <a:off x="8722595" y="5421611"/>
            <a:ext cx="186171" cy="148828"/>
          </a:xfrm>
          <a:custGeom>
            <a:avLst/>
            <a:gdLst>
              <a:gd name="T0" fmla="*/ 70 w 117"/>
              <a:gd name="T1" fmla="*/ 20 h 91"/>
              <a:gd name="T2" fmla="*/ 82 w 117"/>
              <a:gd name="T3" fmla="*/ 24 h 91"/>
              <a:gd name="T4" fmla="*/ 89 w 117"/>
              <a:gd name="T5" fmla="*/ 27 h 91"/>
              <a:gd name="T6" fmla="*/ 92 w 117"/>
              <a:gd name="T7" fmla="*/ 36 h 91"/>
              <a:gd name="T8" fmla="*/ 96 w 117"/>
              <a:gd name="T9" fmla="*/ 46 h 91"/>
              <a:gd name="T10" fmla="*/ 92 w 117"/>
              <a:gd name="T11" fmla="*/ 56 h 91"/>
              <a:gd name="T12" fmla="*/ 89 w 117"/>
              <a:gd name="T13" fmla="*/ 63 h 91"/>
              <a:gd name="T14" fmla="*/ 82 w 117"/>
              <a:gd name="T15" fmla="*/ 67 h 91"/>
              <a:gd name="T16" fmla="*/ 72 w 117"/>
              <a:gd name="T17" fmla="*/ 70 h 91"/>
              <a:gd name="T18" fmla="*/ 61 w 117"/>
              <a:gd name="T19" fmla="*/ 67 h 91"/>
              <a:gd name="T20" fmla="*/ 55 w 117"/>
              <a:gd name="T21" fmla="*/ 63 h 91"/>
              <a:gd name="T22" fmla="*/ 51 w 117"/>
              <a:gd name="T23" fmla="*/ 56 h 91"/>
              <a:gd name="T24" fmla="*/ 48 w 117"/>
              <a:gd name="T25" fmla="*/ 44 h 91"/>
              <a:gd name="T26" fmla="*/ 44 w 117"/>
              <a:gd name="T27" fmla="*/ 27 h 91"/>
              <a:gd name="T28" fmla="*/ 34 w 117"/>
              <a:gd name="T29" fmla="*/ 12 h 91"/>
              <a:gd name="T30" fmla="*/ 18 w 117"/>
              <a:gd name="T31" fmla="*/ 3 h 91"/>
              <a:gd name="T32" fmla="*/ 3 w 117"/>
              <a:gd name="T33" fmla="*/ 1 h 91"/>
              <a:gd name="T34" fmla="*/ 0 w 117"/>
              <a:gd name="T35" fmla="*/ 22 h 91"/>
              <a:gd name="T36" fmla="*/ 12 w 117"/>
              <a:gd name="T37" fmla="*/ 24 h 91"/>
              <a:gd name="T38" fmla="*/ 20 w 117"/>
              <a:gd name="T39" fmla="*/ 29 h 91"/>
              <a:gd name="T40" fmla="*/ 24 w 117"/>
              <a:gd name="T41" fmla="*/ 34 h 91"/>
              <a:gd name="T42" fmla="*/ 27 w 117"/>
              <a:gd name="T43" fmla="*/ 48 h 91"/>
              <a:gd name="T44" fmla="*/ 31 w 117"/>
              <a:gd name="T45" fmla="*/ 63 h 91"/>
              <a:gd name="T46" fmla="*/ 41 w 117"/>
              <a:gd name="T47" fmla="*/ 77 h 91"/>
              <a:gd name="T48" fmla="*/ 55 w 117"/>
              <a:gd name="T49" fmla="*/ 87 h 91"/>
              <a:gd name="T50" fmla="*/ 72 w 117"/>
              <a:gd name="T51" fmla="*/ 91 h 91"/>
              <a:gd name="T52" fmla="*/ 89 w 117"/>
              <a:gd name="T53" fmla="*/ 87 h 91"/>
              <a:gd name="T54" fmla="*/ 103 w 117"/>
              <a:gd name="T55" fmla="*/ 77 h 91"/>
              <a:gd name="T56" fmla="*/ 113 w 117"/>
              <a:gd name="T57" fmla="*/ 63 h 91"/>
              <a:gd name="T58" fmla="*/ 117 w 117"/>
              <a:gd name="T59" fmla="*/ 46 h 91"/>
              <a:gd name="T60" fmla="*/ 113 w 117"/>
              <a:gd name="T61" fmla="*/ 29 h 91"/>
              <a:gd name="T62" fmla="*/ 105 w 117"/>
              <a:gd name="T63" fmla="*/ 13 h 91"/>
              <a:gd name="T64" fmla="*/ 89 w 117"/>
              <a:gd name="T65" fmla="*/ 3 h 91"/>
              <a:gd name="T66" fmla="*/ 74 w 117"/>
              <a:gd name="T67" fmla="*/ 0 h 91"/>
              <a:gd name="T68" fmla="*/ 70 w 117"/>
              <a:gd name="T69" fmla="*/ 2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2" name="Rectangle 44"/>
          <p:cNvSpPr>
            <a:spLocks noChangeArrowheads="1"/>
          </p:cNvSpPr>
          <p:nvPr/>
        </p:nvSpPr>
        <p:spPr bwMode="auto">
          <a:xfrm>
            <a:off x="4494070" y="5671642"/>
            <a:ext cx="326159" cy="105668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3" name="Arc 45"/>
          <p:cNvSpPr>
            <a:spLocks/>
          </p:cNvSpPr>
          <p:nvPr/>
        </p:nvSpPr>
        <p:spPr bwMode="auto">
          <a:xfrm>
            <a:off x="4429137" y="5437982"/>
            <a:ext cx="228023" cy="241102"/>
          </a:xfrm>
          <a:custGeom>
            <a:avLst/>
            <a:gdLst>
              <a:gd name="G0" fmla="+- 150 0 0"/>
              <a:gd name="G1" fmla="+- 21600 0 0"/>
              <a:gd name="G2" fmla="+- 21600 0 0"/>
              <a:gd name="T0" fmla="*/ 0 w 21742"/>
              <a:gd name="T1" fmla="*/ 1 h 21600"/>
              <a:gd name="T2" fmla="*/ 21742 w 21742"/>
              <a:gd name="T3" fmla="*/ 21004 h 21600"/>
              <a:gd name="T4" fmla="*/ 150 w 217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4" name="Arc 46"/>
          <p:cNvSpPr>
            <a:spLocks/>
          </p:cNvSpPr>
          <p:nvPr/>
        </p:nvSpPr>
        <p:spPr bwMode="auto">
          <a:xfrm>
            <a:off x="4657160" y="5439474"/>
            <a:ext cx="226579" cy="239613"/>
          </a:xfrm>
          <a:custGeom>
            <a:avLst/>
            <a:gdLst>
              <a:gd name="G0" fmla="+- 21592 0 0"/>
              <a:gd name="G1" fmla="+- 21598 0 0"/>
              <a:gd name="G2" fmla="+- 21600 0 0"/>
              <a:gd name="T0" fmla="*/ 0 w 21592"/>
              <a:gd name="T1" fmla="*/ 21011 h 21598"/>
              <a:gd name="T2" fmla="*/ 21290 w 21592"/>
              <a:gd name="T3" fmla="*/ 0 h 21598"/>
              <a:gd name="T4" fmla="*/ 21592 w 21592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 flipV="1">
            <a:off x="4745182" y="5469247"/>
            <a:ext cx="28864" cy="1488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6" name="Freeform 48"/>
          <p:cNvSpPr>
            <a:spLocks/>
          </p:cNvSpPr>
          <p:nvPr/>
        </p:nvSpPr>
        <p:spPr bwMode="auto">
          <a:xfrm>
            <a:off x="4716318" y="5469238"/>
            <a:ext cx="57727" cy="47625"/>
          </a:xfrm>
          <a:custGeom>
            <a:avLst/>
            <a:gdLst>
              <a:gd name="T0" fmla="*/ 0 w 36"/>
              <a:gd name="T1" fmla="*/ 2 h 29"/>
              <a:gd name="T2" fmla="*/ 36 w 36"/>
              <a:gd name="T3" fmla="*/ 0 h 29"/>
              <a:gd name="T4" fmla="*/ 15 w 36"/>
              <a:gd name="T5" fmla="*/ 29 h 29"/>
              <a:gd name="T6" fmla="*/ 22 w 36"/>
              <a:gd name="T7" fmla="*/ 7 h 29"/>
              <a:gd name="T8" fmla="*/ 0 w 36"/>
              <a:gd name="T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>
            <a:off x="445955" y="6403876"/>
            <a:ext cx="1443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8848152" y="6403876"/>
            <a:ext cx="2886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9" name="Line 51"/>
          <p:cNvSpPr>
            <a:spLocks noChangeShapeType="1"/>
          </p:cNvSpPr>
          <p:nvPr/>
        </p:nvSpPr>
        <p:spPr bwMode="auto">
          <a:xfrm>
            <a:off x="469035" y="6511033"/>
            <a:ext cx="8367568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123" tIns="42063" rIns="84123" bIns="42063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80" name="Rectangle 52"/>
          <p:cNvSpPr>
            <a:spLocks noChangeArrowheads="1"/>
          </p:cNvSpPr>
          <p:nvPr/>
        </p:nvSpPr>
        <p:spPr bwMode="auto">
          <a:xfrm>
            <a:off x="4492637" y="6445548"/>
            <a:ext cx="384721" cy="1398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7405"/>
            <a:r>
              <a:rPr lang="en-US" sz="900">
                <a:solidFill>
                  <a:srgbClr val="000000"/>
                </a:solidFill>
                <a:latin typeface="Times New Roman" charset="0"/>
              </a:rPr>
              <a:t>48.2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91365" y="1400478"/>
            <a:ext cx="4783111" cy="3312914"/>
            <a:chOff x="2291364" y="1400473"/>
            <a:chExt cx="4783111" cy="3312914"/>
          </a:xfrm>
        </p:grpSpPr>
        <p:sp>
          <p:nvSpPr>
            <p:cNvPr id="150603" name="Line 75"/>
            <p:cNvSpPr>
              <a:spLocks noChangeShapeType="1"/>
            </p:cNvSpPr>
            <p:nvPr/>
          </p:nvSpPr>
          <p:spPr bwMode="auto">
            <a:xfrm>
              <a:off x="2477535" y="4388942"/>
              <a:ext cx="1699034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auto">
            <a:xfrm>
              <a:off x="5325341" y="1710036"/>
              <a:ext cx="186171" cy="147339"/>
            </a:xfrm>
            <a:custGeom>
              <a:avLst/>
              <a:gdLst>
                <a:gd name="T0" fmla="*/ 71 w 117"/>
                <a:gd name="T1" fmla="*/ 21 h 90"/>
                <a:gd name="T2" fmla="*/ 83 w 117"/>
                <a:gd name="T3" fmla="*/ 25 h 90"/>
                <a:gd name="T4" fmla="*/ 90 w 117"/>
                <a:gd name="T5" fmla="*/ 28 h 90"/>
                <a:gd name="T6" fmla="*/ 93 w 117"/>
                <a:gd name="T7" fmla="*/ 35 h 90"/>
                <a:gd name="T8" fmla="*/ 97 w 117"/>
                <a:gd name="T9" fmla="*/ 45 h 90"/>
                <a:gd name="T10" fmla="*/ 93 w 117"/>
                <a:gd name="T11" fmla="*/ 55 h 90"/>
                <a:gd name="T12" fmla="*/ 90 w 117"/>
                <a:gd name="T13" fmla="*/ 62 h 90"/>
                <a:gd name="T14" fmla="*/ 83 w 117"/>
                <a:gd name="T15" fmla="*/ 66 h 90"/>
                <a:gd name="T16" fmla="*/ 73 w 117"/>
                <a:gd name="T17" fmla="*/ 69 h 90"/>
                <a:gd name="T18" fmla="*/ 62 w 117"/>
                <a:gd name="T19" fmla="*/ 68 h 90"/>
                <a:gd name="T20" fmla="*/ 55 w 117"/>
                <a:gd name="T21" fmla="*/ 64 h 90"/>
                <a:gd name="T22" fmla="*/ 52 w 117"/>
                <a:gd name="T23" fmla="*/ 57 h 90"/>
                <a:gd name="T24" fmla="*/ 48 w 117"/>
                <a:gd name="T25" fmla="*/ 45 h 90"/>
                <a:gd name="T26" fmla="*/ 45 w 117"/>
                <a:gd name="T27" fmla="*/ 28 h 90"/>
                <a:gd name="T28" fmla="*/ 35 w 117"/>
                <a:gd name="T29" fmla="*/ 14 h 90"/>
                <a:gd name="T30" fmla="*/ 19 w 117"/>
                <a:gd name="T31" fmla="*/ 2 h 90"/>
                <a:gd name="T32" fmla="*/ 4 w 117"/>
                <a:gd name="T33" fmla="*/ 0 h 90"/>
                <a:gd name="T34" fmla="*/ 0 w 117"/>
                <a:gd name="T35" fmla="*/ 21 h 90"/>
                <a:gd name="T36" fmla="*/ 12 w 117"/>
                <a:gd name="T37" fmla="*/ 23 h 90"/>
                <a:gd name="T38" fmla="*/ 21 w 117"/>
                <a:gd name="T39" fmla="*/ 28 h 90"/>
                <a:gd name="T40" fmla="*/ 24 w 117"/>
                <a:gd name="T41" fmla="*/ 35 h 90"/>
                <a:gd name="T42" fmla="*/ 28 w 117"/>
                <a:gd name="T43" fmla="*/ 49 h 90"/>
                <a:gd name="T44" fmla="*/ 31 w 117"/>
                <a:gd name="T45" fmla="*/ 64 h 90"/>
                <a:gd name="T46" fmla="*/ 42 w 117"/>
                <a:gd name="T47" fmla="*/ 78 h 90"/>
                <a:gd name="T48" fmla="*/ 55 w 117"/>
                <a:gd name="T49" fmla="*/ 88 h 90"/>
                <a:gd name="T50" fmla="*/ 73 w 117"/>
                <a:gd name="T51" fmla="*/ 90 h 90"/>
                <a:gd name="T52" fmla="*/ 90 w 117"/>
                <a:gd name="T53" fmla="*/ 86 h 90"/>
                <a:gd name="T54" fmla="*/ 103 w 117"/>
                <a:gd name="T55" fmla="*/ 76 h 90"/>
                <a:gd name="T56" fmla="*/ 114 w 117"/>
                <a:gd name="T57" fmla="*/ 62 h 90"/>
                <a:gd name="T58" fmla="*/ 117 w 117"/>
                <a:gd name="T59" fmla="*/ 45 h 90"/>
                <a:gd name="T60" fmla="*/ 114 w 117"/>
                <a:gd name="T61" fmla="*/ 28 h 90"/>
                <a:gd name="T62" fmla="*/ 103 w 117"/>
                <a:gd name="T63" fmla="*/ 14 h 90"/>
                <a:gd name="T64" fmla="*/ 90 w 117"/>
                <a:gd name="T65" fmla="*/ 4 h 90"/>
                <a:gd name="T66" fmla="*/ 74 w 117"/>
                <a:gd name="T67" fmla="*/ 0 h 90"/>
                <a:gd name="T68" fmla="*/ 71 w 117"/>
                <a:gd name="T69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71" y="21"/>
                  </a:moveTo>
                  <a:lnTo>
                    <a:pt x="83" y="25"/>
                  </a:lnTo>
                  <a:lnTo>
                    <a:pt x="90" y="28"/>
                  </a:lnTo>
                  <a:lnTo>
                    <a:pt x="93" y="35"/>
                  </a:lnTo>
                  <a:lnTo>
                    <a:pt x="97" y="45"/>
                  </a:lnTo>
                  <a:lnTo>
                    <a:pt x="93" y="55"/>
                  </a:lnTo>
                  <a:lnTo>
                    <a:pt x="90" y="62"/>
                  </a:lnTo>
                  <a:lnTo>
                    <a:pt x="83" y="66"/>
                  </a:lnTo>
                  <a:lnTo>
                    <a:pt x="73" y="69"/>
                  </a:lnTo>
                  <a:lnTo>
                    <a:pt x="62" y="68"/>
                  </a:lnTo>
                  <a:lnTo>
                    <a:pt x="55" y="64"/>
                  </a:lnTo>
                  <a:lnTo>
                    <a:pt x="52" y="57"/>
                  </a:lnTo>
                  <a:lnTo>
                    <a:pt x="48" y="45"/>
                  </a:lnTo>
                  <a:lnTo>
                    <a:pt x="45" y="28"/>
                  </a:lnTo>
                  <a:lnTo>
                    <a:pt x="35" y="14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12" y="23"/>
                  </a:lnTo>
                  <a:lnTo>
                    <a:pt x="21" y="28"/>
                  </a:lnTo>
                  <a:lnTo>
                    <a:pt x="24" y="35"/>
                  </a:lnTo>
                  <a:lnTo>
                    <a:pt x="28" y="49"/>
                  </a:lnTo>
                  <a:lnTo>
                    <a:pt x="31" y="64"/>
                  </a:lnTo>
                  <a:lnTo>
                    <a:pt x="42" y="78"/>
                  </a:lnTo>
                  <a:lnTo>
                    <a:pt x="55" y="88"/>
                  </a:lnTo>
                  <a:lnTo>
                    <a:pt x="73" y="90"/>
                  </a:lnTo>
                  <a:lnTo>
                    <a:pt x="90" y="86"/>
                  </a:lnTo>
                  <a:lnTo>
                    <a:pt x="103" y="76"/>
                  </a:lnTo>
                  <a:lnTo>
                    <a:pt x="114" y="62"/>
                  </a:lnTo>
                  <a:lnTo>
                    <a:pt x="117" y="45"/>
                  </a:lnTo>
                  <a:lnTo>
                    <a:pt x="114" y="28"/>
                  </a:lnTo>
                  <a:lnTo>
                    <a:pt x="103" y="14"/>
                  </a:lnTo>
                  <a:lnTo>
                    <a:pt x="90" y="4"/>
                  </a:lnTo>
                  <a:lnTo>
                    <a:pt x="74" y="0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1" name="Oval 53"/>
            <p:cNvSpPr>
              <a:spLocks noChangeArrowheads="1"/>
            </p:cNvSpPr>
            <p:nvPr/>
          </p:nvSpPr>
          <p:spPr bwMode="auto">
            <a:xfrm>
              <a:off x="4687455" y="3735586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2" name="Rectangle 54"/>
            <p:cNvSpPr>
              <a:spLocks noChangeArrowheads="1"/>
            </p:cNvSpPr>
            <p:nvPr/>
          </p:nvSpPr>
          <p:spPr bwMode="auto">
            <a:xfrm>
              <a:off x="2319194" y="3637360"/>
              <a:ext cx="4682739" cy="4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3" name="Rectangle 55"/>
            <p:cNvSpPr>
              <a:spLocks noChangeArrowheads="1"/>
            </p:cNvSpPr>
            <p:nvPr/>
          </p:nvSpPr>
          <p:spPr bwMode="auto">
            <a:xfrm>
              <a:off x="2447638" y="3625872"/>
              <a:ext cx="172027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4" name="Rectangle 56"/>
            <p:cNvSpPr>
              <a:spLocks noChangeArrowheads="1"/>
            </p:cNvSpPr>
            <p:nvPr/>
          </p:nvSpPr>
          <p:spPr bwMode="auto">
            <a:xfrm>
              <a:off x="3355398" y="3360539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5" name="Rectangle 57"/>
            <p:cNvSpPr>
              <a:spLocks noChangeArrowheads="1"/>
            </p:cNvSpPr>
            <p:nvPr/>
          </p:nvSpPr>
          <p:spPr bwMode="auto">
            <a:xfrm>
              <a:off x="5489864" y="3360539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6" name="Rectangle 58"/>
            <p:cNvSpPr>
              <a:spLocks noChangeArrowheads="1"/>
            </p:cNvSpPr>
            <p:nvPr/>
          </p:nvSpPr>
          <p:spPr bwMode="auto">
            <a:xfrm>
              <a:off x="4088535" y="405705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7" name="Rectangle 59"/>
            <p:cNvSpPr>
              <a:spLocks noChangeArrowheads="1"/>
            </p:cNvSpPr>
            <p:nvPr/>
          </p:nvSpPr>
          <p:spPr bwMode="auto">
            <a:xfrm>
              <a:off x="4675910" y="405705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8" name="Rectangle 60"/>
            <p:cNvSpPr>
              <a:spLocks noChangeArrowheads="1"/>
            </p:cNvSpPr>
            <p:nvPr/>
          </p:nvSpPr>
          <p:spPr bwMode="auto">
            <a:xfrm>
              <a:off x="4540251" y="3360539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9" name="Rectangle 61"/>
            <p:cNvSpPr>
              <a:spLocks noChangeArrowheads="1"/>
            </p:cNvSpPr>
            <p:nvPr/>
          </p:nvSpPr>
          <p:spPr bwMode="auto">
            <a:xfrm>
              <a:off x="4641273" y="3589734"/>
              <a:ext cx="23091" cy="13245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0" name="Rectangle 62"/>
            <p:cNvSpPr>
              <a:spLocks noChangeArrowheads="1"/>
            </p:cNvSpPr>
            <p:nvPr/>
          </p:nvSpPr>
          <p:spPr bwMode="auto">
            <a:xfrm>
              <a:off x="5137727" y="3637360"/>
              <a:ext cx="1745673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1" name="Arc 63"/>
            <p:cNvSpPr>
              <a:spLocks/>
            </p:cNvSpPr>
            <p:nvPr/>
          </p:nvSpPr>
          <p:spPr bwMode="auto">
            <a:xfrm>
              <a:off x="4652819" y="3655219"/>
              <a:ext cx="228023" cy="239614"/>
            </a:xfrm>
            <a:custGeom>
              <a:avLst/>
              <a:gdLst>
                <a:gd name="G0" fmla="+- 21592 0 0"/>
                <a:gd name="G1" fmla="+- 21598 0 0"/>
                <a:gd name="G2" fmla="+- 21600 0 0"/>
                <a:gd name="T0" fmla="*/ 0 w 21592"/>
                <a:gd name="T1" fmla="*/ 21008 h 21598"/>
                <a:gd name="T2" fmla="*/ 21291 w 21592"/>
                <a:gd name="T3" fmla="*/ 0 h 21598"/>
                <a:gd name="T4" fmla="*/ 21592 w 21592"/>
                <a:gd name="T5" fmla="*/ 21598 h 2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2" h="21598" fill="none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</a:path>
                <a:path w="21592" h="21598" stroke="0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  <a:lnTo>
                    <a:pt x="21592" y="2159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2" name="Arc 64"/>
            <p:cNvSpPr>
              <a:spLocks/>
            </p:cNvSpPr>
            <p:nvPr/>
          </p:nvSpPr>
          <p:spPr bwMode="auto">
            <a:xfrm>
              <a:off x="4424796" y="3653731"/>
              <a:ext cx="230909" cy="241102"/>
            </a:xfrm>
            <a:custGeom>
              <a:avLst/>
              <a:gdLst>
                <a:gd name="G0" fmla="+- 149 0 0"/>
                <a:gd name="G1" fmla="+- 21600 0 0"/>
                <a:gd name="G2" fmla="+- 21600 0 0"/>
                <a:gd name="T0" fmla="*/ 0 w 21741"/>
                <a:gd name="T1" fmla="*/ 1 h 21600"/>
                <a:gd name="T2" fmla="*/ 21741 w 21741"/>
                <a:gd name="T3" fmla="*/ 21002 h 21600"/>
                <a:gd name="T4" fmla="*/ 149 w 217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41" h="21600" fill="none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</a:path>
                <a:path w="21741" h="21600" stroke="0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  <a:lnTo>
                    <a:pt x="149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3" name="Line 65"/>
            <p:cNvSpPr>
              <a:spLocks noChangeShapeType="1"/>
            </p:cNvSpPr>
            <p:nvPr/>
          </p:nvSpPr>
          <p:spPr bwMode="auto">
            <a:xfrm flipH="1" flipV="1">
              <a:off x="4543136" y="3692427"/>
              <a:ext cx="24535" cy="193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4" name="Freeform 66"/>
            <p:cNvSpPr>
              <a:spLocks/>
            </p:cNvSpPr>
            <p:nvPr/>
          </p:nvSpPr>
          <p:spPr bwMode="auto">
            <a:xfrm>
              <a:off x="4543137" y="3692426"/>
              <a:ext cx="57727" cy="52089"/>
            </a:xfrm>
            <a:custGeom>
              <a:avLst/>
              <a:gdLst>
                <a:gd name="T0" fmla="*/ 17 w 36"/>
                <a:gd name="T1" fmla="*/ 31 h 31"/>
                <a:gd name="T2" fmla="*/ 0 w 36"/>
                <a:gd name="T3" fmla="*/ 0 h 31"/>
                <a:gd name="T4" fmla="*/ 36 w 36"/>
                <a:gd name="T5" fmla="*/ 4 h 31"/>
                <a:gd name="T6" fmla="*/ 14 w 36"/>
                <a:gd name="T7" fmla="*/ 9 h 31"/>
                <a:gd name="T8" fmla="*/ 17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17" y="31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14" y="9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5" name="Line 67"/>
            <p:cNvSpPr>
              <a:spLocks noChangeShapeType="1"/>
            </p:cNvSpPr>
            <p:nvPr/>
          </p:nvSpPr>
          <p:spPr bwMode="auto">
            <a:xfrm flipV="1">
              <a:off x="4743739" y="3687961"/>
              <a:ext cx="23091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6" name="Freeform 68"/>
            <p:cNvSpPr>
              <a:spLocks/>
            </p:cNvSpPr>
            <p:nvPr/>
          </p:nvSpPr>
          <p:spPr bwMode="auto">
            <a:xfrm>
              <a:off x="4710546" y="3687961"/>
              <a:ext cx="56285" cy="50602"/>
            </a:xfrm>
            <a:custGeom>
              <a:avLst/>
              <a:gdLst>
                <a:gd name="T0" fmla="*/ 0 w 36"/>
                <a:gd name="T1" fmla="*/ 2 h 31"/>
                <a:gd name="T2" fmla="*/ 36 w 36"/>
                <a:gd name="T3" fmla="*/ 0 h 31"/>
                <a:gd name="T4" fmla="*/ 17 w 36"/>
                <a:gd name="T5" fmla="*/ 31 h 31"/>
                <a:gd name="T6" fmla="*/ 22 w 36"/>
                <a:gd name="T7" fmla="*/ 9 h 31"/>
                <a:gd name="T8" fmla="*/ 0 w 36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2"/>
                  </a:moveTo>
                  <a:lnTo>
                    <a:pt x="36" y="0"/>
                  </a:lnTo>
                  <a:lnTo>
                    <a:pt x="17" y="31"/>
                  </a:lnTo>
                  <a:lnTo>
                    <a:pt x="22" y="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7" name="Freeform 69"/>
            <p:cNvSpPr>
              <a:spLocks/>
            </p:cNvSpPr>
            <p:nvPr/>
          </p:nvSpPr>
          <p:spPr bwMode="auto">
            <a:xfrm>
              <a:off x="2291364" y="3637359"/>
              <a:ext cx="186171" cy="148828"/>
            </a:xfrm>
            <a:custGeom>
              <a:avLst/>
              <a:gdLst>
                <a:gd name="T0" fmla="*/ 43 w 117"/>
                <a:gd name="T1" fmla="*/ 0 h 91"/>
                <a:gd name="T2" fmla="*/ 27 w 117"/>
                <a:gd name="T3" fmla="*/ 3 h 91"/>
                <a:gd name="T4" fmla="*/ 14 w 117"/>
                <a:gd name="T5" fmla="*/ 14 h 91"/>
                <a:gd name="T6" fmla="*/ 3 w 117"/>
                <a:gd name="T7" fmla="*/ 27 h 91"/>
                <a:gd name="T8" fmla="*/ 0 w 117"/>
                <a:gd name="T9" fmla="*/ 45 h 91"/>
                <a:gd name="T10" fmla="*/ 3 w 117"/>
                <a:gd name="T11" fmla="*/ 62 h 91"/>
                <a:gd name="T12" fmla="*/ 12 w 117"/>
                <a:gd name="T13" fmla="*/ 77 h 91"/>
                <a:gd name="T14" fmla="*/ 27 w 117"/>
                <a:gd name="T15" fmla="*/ 88 h 91"/>
                <a:gd name="T16" fmla="*/ 45 w 117"/>
                <a:gd name="T17" fmla="*/ 91 h 91"/>
                <a:gd name="T18" fmla="*/ 62 w 117"/>
                <a:gd name="T19" fmla="*/ 88 h 91"/>
                <a:gd name="T20" fmla="*/ 74 w 117"/>
                <a:gd name="T21" fmla="*/ 79 h 91"/>
                <a:gd name="T22" fmla="*/ 84 w 117"/>
                <a:gd name="T23" fmla="*/ 65 h 91"/>
                <a:gd name="T24" fmla="*/ 89 w 117"/>
                <a:gd name="T25" fmla="*/ 48 h 91"/>
                <a:gd name="T26" fmla="*/ 93 w 117"/>
                <a:gd name="T27" fmla="*/ 34 h 91"/>
                <a:gd name="T28" fmla="*/ 96 w 117"/>
                <a:gd name="T29" fmla="*/ 29 h 91"/>
                <a:gd name="T30" fmla="*/ 105 w 117"/>
                <a:gd name="T31" fmla="*/ 24 h 91"/>
                <a:gd name="T32" fmla="*/ 117 w 117"/>
                <a:gd name="T33" fmla="*/ 22 h 91"/>
                <a:gd name="T34" fmla="*/ 113 w 117"/>
                <a:gd name="T35" fmla="*/ 2 h 91"/>
                <a:gd name="T36" fmla="*/ 98 w 117"/>
                <a:gd name="T37" fmla="*/ 3 h 91"/>
                <a:gd name="T38" fmla="*/ 83 w 117"/>
                <a:gd name="T39" fmla="*/ 12 h 91"/>
                <a:gd name="T40" fmla="*/ 72 w 117"/>
                <a:gd name="T41" fmla="*/ 27 h 91"/>
                <a:gd name="T42" fmla="*/ 69 w 117"/>
                <a:gd name="T43" fmla="*/ 45 h 91"/>
                <a:gd name="T44" fmla="*/ 67 w 117"/>
                <a:gd name="T45" fmla="*/ 55 h 91"/>
                <a:gd name="T46" fmla="*/ 60 w 117"/>
                <a:gd name="T47" fmla="*/ 64 h 91"/>
                <a:gd name="T48" fmla="*/ 52 w 117"/>
                <a:gd name="T49" fmla="*/ 67 h 91"/>
                <a:gd name="T50" fmla="*/ 45 w 117"/>
                <a:gd name="T51" fmla="*/ 70 h 91"/>
                <a:gd name="T52" fmla="*/ 34 w 117"/>
                <a:gd name="T53" fmla="*/ 67 h 91"/>
                <a:gd name="T54" fmla="*/ 29 w 117"/>
                <a:gd name="T55" fmla="*/ 64 h 91"/>
                <a:gd name="T56" fmla="*/ 24 w 117"/>
                <a:gd name="T57" fmla="*/ 55 h 91"/>
                <a:gd name="T58" fmla="*/ 21 w 117"/>
                <a:gd name="T59" fmla="*/ 45 h 91"/>
                <a:gd name="T60" fmla="*/ 24 w 117"/>
                <a:gd name="T61" fmla="*/ 34 h 91"/>
                <a:gd name="T62" fmla="*/ 27 w 117"/>
                <a:gd name="T63" fmla="*/ 27 h 91"/>
                <a:gd name="T64" fmla="*/ 34 w 117"/>
                <a:gd name="T65" fmla="*/ 24 h 91"/>
                <a:gd name="T66" fmla="*/ 46 w 117"/>
                <a:gd name="T67" fmla="*/ 21 h 91"/>
                <a:gd name="T68" fmla="*/ 43 w 117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1">
                  <a:moveTo>
                    <a:pt x="43" y="0"/>
                  </a:moveTo>
                  <a:lnTo>
                    <a:pt x="27" y="3"/>
                  </a:lnTo>
                  <a:lnTo>
                    <a:pt x="14" y="14"/>
                  </a:lnTo>
                  <a:lnTo>
                    <a:pt x="3" y="27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12" y="77"/>
                  </a:lnTo>
                  <a:lnTo>
                    <a:pt x="27" y="88"/>
                  </a:lnTo>
                  <a:lnTo>
                    <a:pt x="45" y="91"/>
                  </a:lnTo>
                  <a:lnTo>
                    <a:pt x="62" y="88"/>
                  </a:lnTo>
                  <a:lnTo>
                    <a:pt x="74" y="79"/>
                  </a:lnTo>
                  <a:lnTo>
                    <a:pt x="84" y="65"/>
                  </a:lnTo>
                  <a:lnTo>
                    <a:pt x="89" y="48"/>
                  </a:lnTo>
                  <a:lnTo>
                    <a:pt x="93" y="34"/>
                  </a:lnTo>
                  <a:lnTo>
                    <a:pt x="96" y="29"/>
                  </a:lnTo>
                  <a:lnTo>
                    <a:pt x="105" y="24"/>
                  </a:lnTo>
                  <a:lnTo>
                    <a:pt x="117" y="22"/>
                  </a:lnTo>
                  <a:lnTo>
                    <a:pt x="113" y="2"/>
                  </a:lnTo>
                  <a:lnTo>
                    <a:pt x="98" y="3"/>
                  </a:lnTo>
                  <a:lnTo>
                    <a:pt x="83" y="12"/>
                  </a:lnTo>
                  <a:lnTo>
                    <a:pt x="72" y="27"/>
                  </a:lnTo>
                  <a:lnTo>
                    <a:pt x="69" y="45"/>
                  </a:lnTo>
                  <a:lnTo>
                    <a:pt x="67" y="55"/>
                  </a:lnTo>
                  <a:lnTo>
                    <a:pt x="60" y="64"/>
                  </a:lnTo>
                  <a:lnTo>
                    <a:pt x="52" y="67"/>
                  </a:lnTo>
                  <a:lnTo>
                    <a:pt x="45" y="70"/>
                  </a:lnTo>
                  <a:lnTo>
                    <a:pt x="34" y="67"/>
                  </a:lnTo>
                  <a:lnTo>
                    <a:pt x="29" y="64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4"/>
                  </a:lnTo>
                  <a:lnTo>
                    <a:pt x="27" y="27"/>
                  </a:lnTo>
                  <a:lnTo>
                    <a:pt x="34" y="24"/>
                  </a:lnTo>
                  <a:lnTo>
                    <a:pt x="46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8" name="Freeform 70"/>
            <p:cNvSpPr>
              <a:spLocks/>
            </p:cNvSpPr>
            <p:nvPr/>
          </p:nvSpPr>
          <p:spPr bwMode="auto">
            <a:xfrm>
              <a:off x="6878713" y="3637359"/>
              <a:ext cx="183284" cy="148828"/>
            </a:xfrm>
            <a:custGeom>
              <a:avLst/>
              <a:gdLst>
                <a:gd name="T0" fmla="*/ 69 w 115"/>
                <a:gd name="T1" fmla="*/ 21 h 91"/>
                <a:gd name="T2" fmla="*/ 81 w 115"/>
                <a:gd name="T3" fmla="*/ 24 h 91"/>
                <a:gd name="T4" fmla="*/ 89 w 115"/>
                <a:gd name="T5" fmla="*/ 29 h 91"/>
                <a:gd name="T6" fmla="*/ 93 w 115"/>
                <a:gd name="T7" fmla="*/ 34 h 91"/>
                <a:gd name="T8" fmla="*/ 94 w 115"/>
                <a:gd name="T9" fmla="*/ 45 h 91"/>
                <a:gd name="T10" fmla="*/ 93 w 115"/>
                <a:gd name="T11" fmla="*/ 55 h 91"/>
                <a:gd name="T12" fmla="*/ 89 w 115"/>
                <a:gd name="T13" fmla="*/ 64 h 91"/>
                <a:gd name="T14" fmla="*/ 81 w 115"/>
                <a:gd name="T15" fmla="*/ 67 h 91"/>
                <a:gd name="T16" fmla="*/ 70 w 115"/>
                <a:gd name="T17" fmla="*/ 70 h 91"/>
                <a:gd name="T18" fmla="*/ 64 w 115"/>
                <a:gd name="T19" fmla="*/ 67 h 91"/>
                <a:gd name="T20" fmla="*/ 55 w 115"/>
                <a:gd name="T21" fmla="*/ 64 h 91"/>
                <a:gd name="T22" fmla="*/ 48 w 115"/>
                <a:gd name="T23" fmla="*/ 55 h 91"/>
                <a:gd name="T24" fmla="*/ 46 w 115"/>
                <a:gd name="T25" fmla="*/ 45 h 91"/>
                <a:gd name="T26" fmla="*/ 43 w 115"/>
                <a:gd name="T27" fmla="*/ 27 h 91"/>
                <a:gd name="T28" fmla="*/ 33 w 115"/>
                <a:gd name="T29" fmla="*/ 12 h 91"/>
                <a:gd name="T30" fmla="*/ 17 w 115"/>
                <a:gd name="T31" fmla="*/ 3 h 91"/>
                <a:gd name="T32" fmla="*/ 3 w 115"/>
                <a:gd name="T33" fmla="*/ 2 h 91"/>
                <a:gd name="T34" fmla="*/ 0 w 115"/>
                <a:gd name="T35" fmla="*/ 22 h 91"/>
                <a:gd name="T36" fmla="*/ 10 w 115"/>
                <a:gd name="T37" fmla="*/ 24 h 91"/>
                <a:gd name="T38" fmla="*/ 19 w 115"/>
                <a:gd name="T39" fmla="*/ 29 h 91"/>
                <a:gd name="T40" fmla="*/ 22 w 115"/>
                <a:gd name="T41" fmla="*/ 34 h 91"/>
                <a:gd name="T42" fmla="*/ 26 w 115"/>
                <a:gd name="T43" fmla="*/ 48 h 91"/>
                <a:gd name="T44" fmla="*/ 31 w 115"/>
                <a:gd name="T45" fmla="*/ 65 h 91"/>
                <a:gd name="T46" fmla="*/ 41 w 115"/>
                <a:gd name="T47" fmla="*/ 79 h 91"/>
                <a:gd name="T48" fmla="*/ 53 w 115"/>
                <a:gd name="T49" fmla="*/ 88 h 91"/>
                <a:gd name="T50" fmla="*/ 70 w 115"/>
                <a:gd name="T51" fmla="*/ 91 h 91"/>
                <a:gd name="T52" fmla="*/ 88 w 115"/>
                <a:gd name="T53" fmla="*/ 88 h 91"/>
                <a:gd name="T54" fmla="*/ 103 w 115"/>
                <a:gd name="T55" fmla="*/ 77 h 91"/>
                <a:gd name="T56" fmla="*/ 113 w 115"/>
                <a:gd name="T57" fmla="*/ 62 h 91"/>
                <a:gd name="T58" fmla="*/ 115 w 115"/>
                <a:gd name="T59" fmla="*/ 45 h 91"/>
                <a:gd name="T60" fmla="*/ 113 w 115"/>
                <a:gd name="T61" fmla="*/ 27 h 91"/>
                <a:gd name="T62" fmla="*/ 103 w 115"/>
                <a:gd name="T63" fmla="*/ 12 h 91"/>
                <a:gd name="T64" fmla="*/ 88 w 115"/>
                <a:gd name="T65" fmla="*/ 3 h 91"/>
                <a:gd name="T66" fmla="*/ 72 w 115"/>
                <a:gd name="T67" fmla="*/ 0 h 91"/>
                <a:gd name="T68" fmla="*/ 69 w 115"/>
                <a:gd name="T69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91">
                  <a:moveTo>
                    <a:pt x="69" y="21"/>
                  </a:moveTo>
                  <a:lnTo>
                    <a:pt x="81" y="24"/>
                  </a:lnTo>
                  <a:lnTo>
                    <a:pt x="89" y="29"/>
                  </a:lnTo>
                  <a:lnTo>
                    <a:pt x="93" y="34"/>
                  </a:lnTo>
                  <a:lnTo>
                    <a:pt x="94" y="45"/>
                  </a:lnTo>
                  <a:lnTo>
                    <a:pt x="93" y="55"/>
                  </a:lnTo>
                  <a:lnTo>
                    <a:pt x="89" y="64"/>
                  </a:lnTo>
                  <a:lnTo>
                    <a:pt x="81" y="67"/>
                  </a:lnTo>
                  <a:lnTo>
                    <a:pt x="70" y="70"/>
                  </a:lnTo>
                  <a:lnTo>
                    <a:pt x="64" y="67"/>
                  </a:lnTo>
                  <a:lnTo>
                    <a:pt x="55" y="64"/>
                  </a:lnTo>
                  <a:lnTo>
                    <a:pt x="48" y="55"/>
                  </a:lnTo>
                  <a:lnTo>
                    <a:pt x="46" y="45"/>
                  </a:lnTo>
                  <a:lnTo>
                    <a:pt x="43" y="27"/>
                  </a:lnTo>
                  <a:lnTo>
                    <a:pt x="33" y="12"/>
                  </a:lnTo>
                  <a:lnTo>
                    <a:pt x="17" y="3"/>
                  </a:lnTo>
                  <a:lnTo>
                    <a:pt x="3" y="2"/>
                  </a:lnTo>
                  <a:lnTo>
                    <a:pt x="0" y="22"/>
                  </a:lnTo>
                  <a:lnTo>
                    <a:pt x="10" y="24"/>
                  </a:lnTo>
                  <a:lnTo>
                    <a:pt x="19" y="29"/>
                  </a:lnTo>
                  <a:lnTo>
                    <a:pt x="22" y="34"/>
                  </a:lnTo>
                  <a:lnTo>
                    <a:pt x="26" y="48"/>
                  </a:lnTo>
                  <a:lnTo>
                    <a:pt x="31" y="65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70" y="91"/>
                  </a:lnTo>
                  <a:lnTo>
                    <a:pt x="88" y="88"/>
                  </a:lnTo>
                  <a:lnTo>
                    <a:pt x="103" y="77"/>
                  </a:lnTo>
                  <a:lnTo>
                    <a:pt x="113" y="62"/>
                  </a:lnTo>
                  <a:lnTo>
                    <a:pt x="115" y="45"/>
                  </a:lnTo>
                  <a:lnTo>
                    <a:pt x="113" y="27"/>
                  </a:lnTo>
                  <a:lnTo>
                    <a:pt x="103" y="12"/>
                  </a:lnTo>
                  <a:lnTo>
                    <a:pt x="88" y="3"/>
                  </a:lnTo>
                  <a:lnTo>
                    <a:pt x="72" y="0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9" name="Line 71"/>
            <p:cNvSpPr>
              <a:spLocks noChangeShapeType="1"/>
            </p:cNvSpPr>
            <p:nvPr/>
          </p:nvSpPr>
          <p:spPr bwMode="auto">
            <a:xfrm>
              <a:off x="5134841" y="4272856"/>
              <a:ext cx="1444" cy="2277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0" name="Rectangle 72"/>
            <p:cNvSpPr>
              <a:spLocks noChangeArrowheads="1"/>
            </p:cNvSpPr>
            <p:nvPr/>
          </p:nvSpPr>
          <p:spPr bwMode="auto">
            <a:xfrm>
              <a:off x="4766830" y="4342805"/>
              <a:ext cx="288636" cy="117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1" name="Line 73"/>
            <p:cNvSpPr>
              <a:spLocks noChangeShapeType="1"/>
            </p:cNvSpPr>
            <p:nvPr/>
          </p:nvSpPr>
          <p:spPr bwMode="auto">
            <a:xfrm>
              <a:off x="4176568" y="4295180"/>
              <a:ext cx="1444" cy="1919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2" name="Line 74"/>
            <p:cNvSpPr>
              <a:spLocks noChangeShapeType="1"/>
            </p:cNvSpPr>
            <p:nvPr/>
          </p:nvSpPr>
          <p:spPr bwMode="auto">
            <a:xfrm>
              <a:off x="2487156" y="4292998"/>
              <a:ext cx="1444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6" name="Line 78"/>
            <p:cNvSpPr>
              <a:spLocks noChangeShapeType="1"/>
            </p:cNvSpPr>
            <p:nvPr/>
          </p:nvSpPr>
          <p:spPr bwMode="auto">
            <a:xfrm flipH="1">
              <a:off x="6859085" y="4272857"/>
              <a:ext cx="2886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7" name="Line 79"/>
            <p:cNvSpPr>
              <a:spLocks noChangeShapeType="1"/>
            </p:cNvSpPr>
            <p:nvPr/>
          </p:nvSpPr>
          <p:spPr bwMode="auto">
            <a:xfrm>
              <a:off x="5137727" y="4388942"/>
              <a:ext cx="1740986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0" name="Rectangle 82"/>
            <p:cNvSpPr>
              <a:spLocks noChangeArrowheads="1"/>
            </p:cNvSpPr>
            <p:nvPr/>
          </p:nvSpPr>
          <p:spPr bwMode="auto">
            <a:xfrm>
              <a:off x="4489740" y="3888880"/>
              <a:ext cx="326159" cy="104180"/>
            </a:xfrm>
            <a:prstGeom prst="rect">
              <a:avLst/>
            </a:prstGeom>
            <a:solidFill>
              <a:srgbClr val="A1A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2" name="Rectangle 84"/>
            <p:cNvSpPr>
              <a:spLocks noChangeArrowheads="1"/>
            </p:cNvSpPr>
            <p:nvPr/>
          </p:nvSpPr>
          <p:spPr bwMode="auto">
            <a:xfrm>
              <a:off x="2895600" y="3886200"/>
              <a:ext cx="107500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1</a:t>
              </a:r>
              <a:r>
                <a:rPr lang="en-US" sz="1300" noProof="1">
                  <a:solidFill>
                    <a:srgbClr val="0000FF"/>
                  </a:solidFill>
                  <a:latin typeface="Arial Unicode MS" charset="0"/>
                </a:rPr>
                <a:t>-2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TeV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Stage</a:t>
              </a:r>
              <a:r>
                <a:rPr lang="en-US" sz="1300" noProof="1">
                  <a:solidFill>
                    <a:srgbClr val="0000FF"/>
                  </a:solidFill>
                  <a:latin typeface="Arial Unicode MS" charset="0"/>
                </a:rPr>
                <a:t>  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4" name="Rectangle 86"/>
            <p:cNvSpPr>
              <a:spLocks noChangeArrowheads="1"/>
            </p:cNvSpPr>
            <p:nvPr/>
          </p:nvSpPr>
          <p:spPr bwMode="auto">
            <a:xfrm>
              <a:off x="2895600" y="1905000"/>
              <a:ext cx="10658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0.</a:t>
              </a:r>
              <a:r>
                <a:rPr lang="en-US" sz="1300" dirty="0">
                  <a:solidFill>
                    <a:srgbClr val="0000FF"/>
                  </a:solidFill>
                  <a:latin typeface="Arial Unicode MS" charset="0"/>
                </a:rPr>
                <a:t>5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TeV Stage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5" name="Oval 87"/>
            <p:cNvSpPr>
              <a:spLocks noChangeArrowheads="1"/>
            </p:cNvSpPr>
            <p:nvPr/>
          </p:nvSpPr>
          <p:spPr bwMode="auto">
            <a:xfrm>
              <a:off x="4687455" y="1806774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6" name="Rectangle 88"/>
            <p:cNvSpPr>
              <a:spLocks noChangeArrowheads="1"/>
            </p:cNvSpPr>
            <p:nvPr/>
          </p:nvSpPr>
          <p:spPr bwMode="auto">
            <a:xfrm>
              <a:off x="3810000" y="1713012"/>
              <a:ext cx="1648114" cy="3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7" name="Rectangle 89"/>
            <p:cNvSpPr>
              <a:spLocks noChangeArrowheads="1"/>
            </p:cNvSpPr>
            <p:nvPr/>
          </p:nvSpPr>
          <p:spPr bwMode="auto">
            <a:xfrm>
              <a:off x="3919682" y="1713012"/>
              <a:ext cx="437285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8" name="Rectangle 90"/>
            <p:cNvSpPr>
              <a:spLocks noChangeArrowheads="1"/>
            </p:cNvSpPr>
            <p:nvPr/>
          </p:nvSpPr>
          <p:spPr bwMode="auto">
            <a:xfrm>
              <a:off x="3775363" y="1400473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19" name="Rectangle 91"/>
            <p:cNvSpPr>
              <a:spLocks noChangeArrowheads="1"/>
            </p:cNvSpPr>
            <p:nvPr/>
          </p:nvSpPr>
          <p:spPr bwMode="auto">
            <a:xfrm>
              <a:off x="5036705" y="1400473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0" name="Rectangle 92"/>
            <p:cNvSpPr>
              <a:spLocks noChangeArrowheads="1"/>
            </p:cNvSpPr>
            <p:nvPr/>
          </p:nvSpPr>
          <p:spPr bwMode="auto">
            <a:xfrm>
              <a:off x="4139045" y="211782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1" name="Rectangle 93"/>
            <p:cNvSpPr>
              <a:spLocks noChangeArrowheads="1"/>
            </p:cNvSpPr>
            <p:nvPr/>
          </p:nvSpPr>
          <p:spPr bwMode="auto">
            <a:xfrm>
              <a:off x="4727864" y="211782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2" name="Rectangle 94"/>
            <p:cNvSpPr>
              <a:spLocks noChangeArrowheads="1"/>
            </p:cNvSpPr>
            <p:nvPr/>
          </p:nvSpPr>
          <p:spPr bwMode="auto">
            <a:xfrm>
              <a:off x="4570558" y="1400473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3" name="Rectangle 95"/>
            <p:cNvSpPr>
              <a:spLocks noChangeArrowheads="1"/>
            </p:cNvSpPr>
            <p:nvPr/>
          </p:nvSpPr>
          <p:spPr bwMode="auto">
            <a:xfrm>
              <a:off x="4638387" y="1662411"/>
              <a:ext cx="21648" cy="1339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4" name="Rectangle 96"/>
            <p:cNvSpPr>
              <a:spLocks noChangeArrowheads="1"/>
            </p:cNvSpPr>
            <p:nvPr/>
          </p:nvSpPr>
          <p:spPr bwMode="auto">
            <a:xfrm>
              <a:off x="4906819" y="1713012"/>
              <a:ext cx="430068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5" name="Arc 97"/>
            <p:cNvSpPr>
              <a:spLocks/>
            </p:cNvSpPr>
            <p:nvPr/>
          </p:nvSpPr>
          <p:spPr bwMode="auto">
            <a:xfrm>
              <a:off x="4649932" y="1727895"/>
              <a:ext cx="228023" cy="239613"/>
            </a:xfrm>
            <a:custGeom>
              <a:avLst/>
              <a:gdLst>
                <a:gd name="G0" fmla="+- 21595 0 0"/>
                <a:gd name="G1" fmla="+- 21599 0 0"/>
                <a:gd name="G2" fmla="+- 21600 0 0"/>
                <a:gd name="T0" fmla="*/ 0 w 21595"/>
                <a:gd name="T1" fmla="*/ 21155 h 21599"/>
                <a:gd name="T2" fmla="*/ 21445 w 21595"/>
                <a:gd name="T3" fmla="*/ 0 h 21599"/>
                <a:gd name="T4" fmla="*/ 21595 w 21595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599" fill="none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</a:path>
                <a:path w="21595" h="21599" stroke="0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  <a:lnTo>
                    <a:pt x="21595" y="2159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6" name="Arc 98"/>
            <p:cNvSpPr>
              <a:spLocks/>
            </p:cNvSpPr>
            <p:nvPr/>
          </p:nvSpPr>
          <p:spPr bwMode="auto">
            <a:xfrm>
              <a:off x="4421909" y="1727895"/>
              <a:ext cx="230909" cy="239613"/>
            </a:xfrm>
            <a:custGeom>
              <a:avLst/>
              <a:gdLst>
                <a:gd name="G0" fmla="+- 302 0 0"/>
                <a:gd name="G1" fmla="+- 21600 0 0"/>
                <a:gd name="G2" fmla="+- 21600 0 0"/>
                <a:gd name="T0" fmla="*/ 0 w 21897"/>
                <a:gd name="T1" fmla="*/ 2 h 21600"/>
                <a:gd name="T2" fmla="*/ 21897 w 21897"/>
                <a:gd name="T3" fmla="*/ 21147 h 21600"/>
                <a:gd name="T4" fmla="*/ 302 w 218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97" h="21600" fill="none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</a:path>
                <a:path w="21897" h="21600" stroke="0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  <a:lnTo>
                    <a:pt x="302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7" name="Line 99"/>
            <p:cNvSpPr>
              <a:spLocks noChangeShapeType="1"/>
            </p:cNvSpPr>
            <p:nvPr/>
          </p:nvSpPr>
          <p:spPr bwMode="auto">
            <a:xfrm flipH="1" flipV="1">
              <a:off x="4540250" y="1765102"/>
              <a:ext cx="27421" cy="193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8" name="Freeform 100"/>
            <p:cNvSpPr>
              <a:spLocks/>
            </p:cNvSpPr>
            <p:nvPr/>
          </p:nvSpPr>
          <p:spPr bwMode="auto">
            <a:xfrm>
              <a:off x="4540250" y="1765102"/>
              <a:ext cx="57727" cy="50602"/>
            </a:xfrm>
            <a:custGeom>
              <a:avLst/>
              <a:gdLst>
                <a:gd name="T0" fmla="*/ 18 w 37"/>
                <a:gd name="T1" fmla="*/ 31 h 31"/>
                <a:gd name="T2" fmla="*/ 0 w 37"/>
                <a:gd name="T3" fmla="*/ 0 h 31"/>
                <a:gd name="T4" fmla="*/ 37 w 37"/>
                <a:gd name="T5" fmla="*/ 5 h 31"/>
                <a:gd name="T6" fmla="*/ 14 w 37"/>
                <a:gd name="T7" fmla="*/ 9 h 31"/>
                <a:gd name="T8" fmla="*/ 18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8" y="31"/>
                  </a:moveTo>
                  <a:lnTo>
                    <a:pt x="0" y="0"/>
                  </a:lnTo>
                  <a:lnTo>
                    <a:pt x="37" y="5"/>
                  </a:lnTo>
                  <a:lnTo>
                    <a:pt x="14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9" name="Line 101"/>
            <p:cNvSpPr>
              <a:spLocks noChangeShapeType="1"/>
            </p:cNvSpPr>
            <p:nvPr/>
          </p:nvSpPr>
          <p:spPr bwMode="auto">
            <a:xfrm flipV="1">
              <a:off x="4740853" y="1760638"/>
              <a:ext cx="25977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0" name="Freeform 102"/>
            <p:cNvSpPr>
              <a:spLocks/>
            </p:cNvSpPr>
            <p:nvPr/>
          </p:nvSpPr>
          <p:spPr bwMode="auto">
            <a:xfrm>
              <a:off x="4710546" y="1760637"/>
              <a:ext cx="56285" cy="50602"/>
            </a:xfrm>
            <a:custGeom>
              <a:avLst/>
              <a:gdLst>
                <a:gd name="T0" fmla="*/ 0 w 36"/>
                <a:gd name="T1" fmla="*/ 2 h 30"/>
                <a:gd name="T2" fmla="*/ 36 w 36"/>
                <a:gd name="T3" fmla="*/ 0 h 30"/>
                <a:gd name="T4" fmla="*/ 16 w 36"/>
                <a:gd name="T5" fmla="*/ 30 h 30"/>
                <a:gd name="T6" fmla="*/ 22 w 36"/>
                <a:gd name="T7" fmla="*/ 7 h 30"/>
                <a:gd name="T8" fmla="*/ 0 w 36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2"/>
                  </a:moveTo>
                  <a:lnTo>
                    <a:pt x="36" y="0"/>
                  </a:lnTo>
                  <a:lnTo>
                    <a:pt x="16" y="30"/>
                  </a:lnTo>
                  <a:lnTo>
                    <a:pt x="2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1" name="Freeform 103"/>
            <p:cNvSpPr>
              <a:spLocks/>
            </p:cNvSpPr>
            <p:nvPr/>
          </p:nvSpPr>
          <p:spPr bwMode="auto">
            <a:xfrm>
              <a:off x="3749386" y="1713012"/>
              <a:ext cx="186171" cy="148828"/>
            </a:xfrm>
            <a:custGeom>
              <a:avLst/>
              <a:gdLst>
                <a:gd name="T0" fmla="*/ 43 w 117"/>
                <a:gd name="T1" fmla="*/ 0 h 90"/>
                <a:gd name="T2" fmla="*/ 28 w 117"/>
                <a:gd name="T3" fmla="*/ 4 h 90"/>
                <a:gd name="T4" fmla="*/ 14 w 117"/>
                <a:gd name="T5" fmla="*/ 14 h 90"/>
                <a:gd name="T6" fmla="*/ 4 w 117"/>
                <a:gd name="T7" fmla="*/ 28 h 90"/>
                <a:gd name="T8" fmla="*/ 0 w 117"/>
                <a:gd name="T9" fmla="*/ 45 h 90"/>
                <a:gd name="T10" fmla="*/ 4 w 117"/>
                <a:gd name="T11" fmla="*/ 62 h 90"/>
                <a:gd name="T12" fmla="*/ 14 w 117"/>
                <a:gd name="T13" fmla="*/ 76 h 90"/>
                <a:gd name="T14" fmla="*/ 28 w 117"/>
                <a:gd name="T15" fmla="*/ 86 h 90"/>
                <a:gd name="T16" fmla="*/ 45 w 117"/>
                <a:gd name="T17" fmla="*/ 90 h 90"/>
                <a:gd name="T18" fmla="*/ 62 w 117"/>
                <a:gd name="T19" fmla="*/ 86 h 90"/>
                <a:gd name="T20" fmla="*/ 76 w 117"/>
                <a:gd name="T21" fmla="*/ 76 h 90"/>
                <a:gd name="T22" fmla="*/ 86 w 117"/>
                <a:gd name="T23" fmla="*/ 64 h 90"/>
                <a:gd name="T24" fmla="*/ 90 w 117"/>
                <a:gd name="T25" fmla="*/ 50 h 90"/>
                <a:gd name="T26" fmla="*/ 90 w 117"/>
                <a:gd name="T27" fmla="*/ 48 h 90"/>
                <a:gd name="T28" fmla="*/ 93 w 117"/>
                <a:gd name="T29" fmla="*/ 36 h 90"/>
                <a:gd name="T30" fmla="*/ 98 w 117"/>
                <a:gd name="T31" fmla="*/ 28 h 90"/>
                <a:gd name="T32" fmla="*/ 107 w 117"/>
                <a:gd name="T33" fmla="*/ 23 h 90"/>
                <a:gd name="T34" fmla="*/ 117 w 117"/>
                <a:gd name="T35" fmla="*/ 21 h 90"/>
                <a:gd name="T36" fmla="*/ 114 w 117"/>
                <a:gd name="T37" fmla="*/ 0 h 90"/>
                <a:gd name="T38" fmla="*/ 100 w 117"/>
                <a:gd name="T39" fmla="*/ 2 h 90"/>
                <a:gd name="T40" fmla="*/ 84 w 117"/>
                <a:gd name="T41" fmla="*/ 14 h 90"/>
                <a:gd name="T42" fmla="*/ 72 w 117"/>
                <a:gd name="T43" fmla="*/ 26 h 90"/>
                <a:gd name="T44" fmla="*/ 69 w 117"/>
                <a:gd name="T45" fmla="*/ 45 h 90"/>
                <a:gd name="T46" fmla="*/ 62 w 117"/>
                <a:gd name="T47" fmla="*/ 62 h 90"/>
                <a:gd name="T48" fmla="*/ 55 w 117"/>
                <a:gd name="T49" fmla="*/ 66 h 90"/>
                <a:gd name="T50" fmla="*/ 45 w 117"/>
                <a:gd name="T51" fmla="*/ 69 h 90"/>
                <a:gd name="T52" fmla="*/ 35 w 117"/>
                <a:gd name="T53" fmla="*/ 66 h 90"/>
                <a:gd name="T54" fmla="*/ 28 w 117"/>
                <a:gd name="T55" fmla="*/ 62 h 90"/>
                <a:gd name="T56" fmla="*/ 24 w 117"/>
                <a:gd name="T57" fmla="*/ 55 h 90"/>
                <a:gd name="T58" fmla="*/ 21 w 117"/>
                <a:gd name="T59" fmla="*/ 45 h 90"/>
                <a:gd name="T60" fmla="*/ 24 w 117"/>
                <a:gd name="T61" fmla="*/ 35 h 90"/>
                <a:gd name="T62" fmla="*/ 28 w 117"/>
                <a:gd name="T63" fmla="*/ 28 h 90"/>
                <a:gd name="T64" fmla="*/ 35 w 117"/>
                <a:gd name="T65" fmla="*/ 24 h 90"/>
                <a:gd name="T66" fmla="*/ 47 w 117"/>
                <a:gd name="T67" fmla="*/ 21 h 90"/>
                <a:gd name="T68" fmla="*/ 43 w 117"/>
                <a:gd name="T6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43" y="0"/>
                  </a:move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4" y="62"/>
                  </a:lnTo>
                  <a:lnTo>
                    <a:pt x="14" y="76"/>
                  </a:lnTo>
                  <a:lnTo>
                    <a:pt x="28" y="86"/>
                  </a:lnTo>
                  <a:lnTo>
                    <a:pt x="45" y="90"/>
                  </a:lnTo>
                  <a:lnTo>
                    <a:pt x="62" y="86"/>
                  </a:lnTo>
                  <a:lnTo>
                    <a:pt x="76" y="76"/>
                  </a:lnTo>
                  <a:lnTo>
                    <a:pt x="86" y="64"/>
                  </a:lnTo>
                  <a:lnTo>
                    <a:pt x="90" y="50"/>
                  </a:lnTo>
                  <a:lnTo>
                    <a:pt x="90" y="48"/>
                  </a:lnTo>
                  <a:lnTo>
                    <a:pt x="93" y="36"/>
                  </a:lnTo>
                  <a:lnTo>
                    <a:pt x="98" y="28"/>
                  </a:lnTo>
                  <a:lnTo>
                    <a:pt x="107" y="23"/>
                  </a:lnTo>
                  <a:lnTo>
                    <a:pt x="117" y="21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4" y="14"/>
                  </a:lnTo>
                  <a:lnTo>
                    <a:pt x="72" y="26"/>
                  </a:lnTo>
                  <a:lnTo>
                    <a:pt x="69" y="45"/>
                  </a:lnTo>
                  <a:lnTo>
                    <a:pt x="62" y="62"/>
                  </a:lnTo>
                  <a:lnTo>
                    <a:pt x="55" y="66"/>
                  </a:lnTo>
                  <a:lnTo>
                    <a:pt x="45" y="69"/>
                  </a:lnTo>
                  <a:lnTo>
                    <a:pt x="35" y="66"/>
                  </a:lnTo>
                  <a:lnTo>
                    <a:pt x="28" y="62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4"/>
                  </a:lnTo>
                  <a:lnTo>
                    <a:pt x="47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2" name="Rectangle 104"/>
            <p:cNvSpPr>
              <a:spLocks noChangeArrowheads="1"/>
            </p:cNvSpPr>
            <p:nvPr/>
          </p:nvSpPr>
          <p:spPr bwMode="auto">
            <a:xfrm>
              <a:off x="4488296" y="1963043"/>
              <a:ext cx="324716" cy="10120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3" name="Line 105"/>
            <p:cNvSpPr>
              <a:spLocks noChangeShapeType="1"/>
            </p:cNvSpPr>
            <p:nvPr/>
          </p:nvSpPr>
          <p:spPr bwMode="auto">
            <a:xfrm>
              <a:off x="3896591" y="2363391"/>
              <a:ext cx="1444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4" name="Line 106"/>
            <p:cNvSpPr>
              <a:spLocks noChangeShapeType="1"/>
            </p:cNvSpPr>
            <p:nvPr/>
          </p:nvSpPr>
          <p:spPr bwMode="auto">
            <a:xfrm flipH="1">
              <a:off x="4302125" y="2363391"/>
              <a:ext cx="0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5" name="Line 107"/>
            <p:cNvSpPr>
              <a:spLocks noChangeShapeType="1"/>
            </p:cNvSpPr>
            <p:nvPr/>
          </p:nvSpPr>
          <p:spPr bwMode="auto">
            <a:xfrm>
              <a:off x="3909580" y="2454177"/>
              <a:ext cx="404091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6" name="Rectangle 108"/>
            <p:cNvSpPr>
              <a:spLocks noChangeArrowheads="1"/>
            </p:cNvSpPr>
            <p:nvPr/>
          </p:nvSpPr>
          <p:spPr bwMode="auto">
            <a:xfrm>
              <a:off x="3987512" y="2418458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37" name="Line 109"/>
            <p:cNvSpPr>
              <a:spLocks noChangeShapeType="1"/>
            </p:cNvSpPr>
            <p:nvPr/>
          </p:nvSpPr>
          <p:spPr bwMode="auto">
            <a:xfrm flipH="1">
              <a:off x="3799899" y="2591099"/>
              <a:ext cx="2886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8" name="Line 110"/>
            <p:cNvSpPr>
              <a:spLocks noChangeShapeType="1"/>
            </p:cNvSpPr>
            <p:nvPr/>
          </p:nvSpPr>
          <p:spPr bwMode="auto">
            <a:xfrm flipH="1">
              <a:off x="5433580" y="2591099"/>
              <a:ext cx="0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9" name="Line 111"/>
            <p:cNvSpPr>
              <a:spLocks noChangeShapeType="1"/>
            </p:cNvSpPr>
            <p:nvPr/>
          </p:nvSpPr>
          <p:spPr bwMode="auto">
            <a:xfrm flipV="1">
              <a:off x="3807114" y="2687836"/>
              <a:ext cx="1626466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0" name="Rectangle 112"/>
            <p:cNvSpPr>
              <a:spLocks noChangeArrowheads="1"/>
            </p:cNvSpPr>
            <p:nvPr/>
          </p:nvSpPr>
          <p:spPr bwMode="auto">
            <a:xfrm>
              <a:off x="4443558" y="2628305"/>
              <a:ext cx="348226" cy="1259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~14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41" name="Line 113"/>
            <p:cNvSpPr>
              <a:spLocks noChangeShapeType="1"/>
            </p:cNvSpPr>
            <p:nvPr/>
          </p:nvSpPr>
          <p:spPr bwMode="auto">
            <a:xfrm>
              <a:off x="4890944" y="2373809"/>
              <a:ext cx="1443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2" name="Line 114"/>
            <p:cNvSpPr>
              <a:spLocks noChangeShapeType="1"/>
            </p:cNvSpPr>
            <p:nvPr/>
          </p:nvSpPr>
          <p:spPr bwMode="auto">
            <a:xfrm flipH="1">
              <a:off x="5296477" y="2373809"/>
              <a:ext cx="0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3" name="Line 115"/>
            <p:cNvSpPr>
              <a:spLocks noChangeShapeType="1"/>
            </p:cNvSpPr>
            <p:nvPr/>
          </p:nvSpPr>
          <p:spPr bwMode="auto">
            <a:xfrm>
              <a:off x="4903932" y="2464594"/>
              <a:ext cx="404091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4" name="Rectangle 116"/>
            <p:cNvSpPr>
              <a:spLocks noChangeArrowheads="1"/>
            </p:cNvSpPr>
            <p:nvPr/>
          </p:nvSpPr>
          <p:spPr bwMode="auto">
            <a:xfrm>
              <a:off x="4981864" y="2428876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5" name="Group 117"/>
            <p:cNvGrpSpPr>
              <a:grpSpLocks/>
            </p:cNvGrpSpPr>
            <p:nvPr/>
          </p:nvGrpSpPr>
          <p:grpSpPr bwMode="auto">
            <a:xfrm>
              <a:off x="2319194" y="4557117"/>
              <a:ext cx="4755281" cy="156270"/>
              <a:chOff x="1607" y="2912"/>
              <a:chExt cx="3295" cy="105"/>
            </a:xfrm>
          </p:grpSpPr>
          <p:sp>
            <p:nvSpPr>
              <p:cNvPr id="150646" name="Line 118"/>
              <p:cNvSpPr>
                <a:spLocks noChangeShapeType="1"/>
              </p:cNvSpPr>
              <p:nvPr/>
            </p:nvSpPr>
            <p:spPr bwMode="auto">
              <a:xfrm>
                <a:off x="1607" y="2912"/>
                <a:ext cx="2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7" name="Line 119"/>
              <p:cNvSpPr>
                <a:spLocks noChangeShapeType="1"/>
              </p:cNvSpPr>
              <p:nvPr/>
            </p:nvSpPr>
            <p:spPr bwMode="auto">
              <a:xfrm flipH="1">
                <a:off x="4902" y="2912"/>
                <a:ext cx="0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8" name="Line 120"/>
              <p:cNvSpPr>
                <a:spLocks noChangeShapeType="1"/>
              </p:cNvSpPr>
              <p:nvPr/>
            </p:nvSpPr>
            <p:spPr bwMode="auto">
              <a:xfrm>
                <a:off x="1607" y="2962"/>
                <a:ext cx="329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9" name="Rectangle 121"/>
              <p:cNvSpPr>
                <a:spLocks noChangeArrowheads="1"/>
              </p:cNvSpPr>
              <p:nvPr/>
            </p:nvSpPr>
            <p:spPr bwMode="auto">
              <a:xfrm>
                <a:off x="3146" y="2923"/>
                <a:ext cx="338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27405"/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~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20-34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km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endParaRPr sz="2400" noProof="1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0605" name="Rectangle 77"/>
            <p:cNvSpPr>
              <a:spLocks noChangeArrowheads="1"/>
            </p:cNvSpPr>
            <p:nvPr/>
          </p:nvSpPr>
          <p:spPr bwMode="auto">
            <a:xfrm>
              <a:off x="3223384" y="4342805"/>
              <a:ext cx="457556" cy="1259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09" name="Rectangle 81"/>
            <p:cNvSpPr>
              <a:spLocks noChangeArrowheads="1"/>
            </p:cNvSpPr>
            <p:nvPr/>
          </p:nvSpPr>
          <p:spPr bwMode="auto">
            <a:xfrm>
              <a:off x="5781781" y="4342805"/>
              <a:ext cx="457556" cy="1259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7405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595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3" name="Picture 12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91" y="1101324"/>
            <a:ext cx="3387619" cy="2371333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6400800" y="711200"/>
            <a:ext cx="2507962" cy="523220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337" tIns="45671" rIns="91337" bIns="45671" rtlCol="0">
            <a:spAutoFit/>
          </a:bodyPr>
          <a:lstStyle/>
          <a:p>
            <a:r>
              <a:rPr lang="en-US" sz="1400" dirty="0"/>
              <a:t>Need to operate at</a:t>
            </a:r>
          </a:p>
          <a:p>
            <a:r>
              <a:rPr lang="en-US" sz="1400" dirty="0"/>
              <a:t>l</a:t>
            </a:r>
            <a:r>
              <a:rPr lang="en-US" sz="1400" dirty="0"/>
              <a:t>ower than nominal energy</a:t>
            </a:r>
            <a:endParaRPr lang="en-US" sz="1400" dirty="0"/>
          </a:p>
        </p:txBody>
      </p:sp>
      <p:pic>
        <p:nvPicPr>
          <p:cNvPr id="124" name="Picture 123" descr="Screen Shot 2012-08-19 at 9.37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1" y="3415116"/>
            <a:ext cx="2143668" cy="9738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310" y="3651054"/>
            <a:ext cx="1914690" cy="9974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8070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166078" y="647895"/>
          <a:ext cx="6858000" cy="4778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798080" y="31759"/>
            <a:ext cx="7568045" cy="616239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Calibri" charset="0"/>
              </a:rPr>
              <a:t>Project Implementation Plan 2012-</a:t>
            </a:r>
            <a:r>
              <a:rPr lang="en-US" sz="3600" dirty="0" smtClean="0">
                <a:latin typeface="Calibri" charset="0"/>
              </a:rPr>
              <a:t>18</a:t>
            </a:r>
            <a:endParaRPr lang="en-US" sz="3600" dirty="0">
              <a:latin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0" y="5463888"/>
            <a:ext cx="923636" cy="139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G:\Departments\AB\Projects\CLIC Structures\RF structure development\photos\20120215 Installation of AS and PETS for TM0\DSC03894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580" y="5463895"/>
            <a:ext cx="1170420" cy="13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7" y="5450907"/>
            <a:ext cx="1291647" cy="98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Type 1 on legs 00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466" y="5476876"/>
            <a:ext cx="1541318" cy="117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77" y="5463895"/>
            <a:ext cx="1044864" cy="139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\\cern.ch\dfs\Workspaces\s\SA_project\Conferences\Final_ipac11\ipac11\ipac11\Neuer Ordner\IMG_1257.JPG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B8B1DA"/>
              </a:clrFrom>
              <a:clrTo>
                <a:srgbClr val="B8B1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95" y="6241076"/>
            <a:ext cx="636911" cy="61692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6" descr="CLICDBStriplineBPM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469" y="5468220"/>
            <a:ext cx="1248352" cy="88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652" y="5489864"/>
            <a:ext cx="1554306" cy="116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0350" y="760561"/>
            <a:ext cx="1867477" cy="285385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3053" tIns="41527" rIns="83053" bIns="41527">
            <a:spAutoFit/>
          </a:bodyPr>
          <a:lstStyle/>
          <a:p>
            <a:pPr defTabSz="45540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Key words for 2013: </a:t>
            </a: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rebaseling</a:t>
            </a:r>
            <a:endParaRPr lang="en-US" sz="1500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power reduction studies</a:t>
            </a: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systemtests</a:t>
            </a:r>
            <a:endParaRPr lang="en-US" sz="1500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structure testing capacity </a:t>
            </a: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drive beam power unit</a:t>
            </a:r>
          </a:p>
          <a:p>
            <a:pPr marL="259539" indent="-259539" defTabSz="455407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common work with light source community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637208" y="0"/>
            <a:ext cx="7568045" cy="8255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Calibri" charset="0"/>
              </a:rPr>
              <a:t>Conclusion of the accelerator CDR studies</a:t>
            </a:r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500" y="6355778"/>
            <a:ext cx="213302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027" tIns="41515" rIns="83027" bIns="41515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599" indent="-25946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845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2985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122" indent="-20757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255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396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536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8673" indent="-207576" defTabSz="45406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60" eaLnBrk="1" hangingPunct="1"/>
            <a:fld id="{CCDFF5D3-FE7C-6241-9150-D52B6315EE26}" type="slidenum">
              <a:rPr lang="en-US" sz="900">
                <a:solidFill>
                  <a:srgbClr val="898989"/>
                </a:solidFill>
                <a:latin typeface="Calibri" charset="0"/>
              </a:rPr>
              <a:pPr defTabSz="454060" eaLnBrk="1" hangingPunct="1"/>
              <a:t>3</a:t>
            </a:fld>
            <a:endParaRPr lang="en-US" sz="9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491" y="5006398"/>
            <a:ext cx="2425988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532440" indent="-532440" defTabSz="456378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Operation &amp;</a:t>
            </a:r>
          </a:p>
          <a:p>
            <a:pPr marL="532440" indent="-532440" defTabSz="456378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489" y="926525"/>
            <a:ext cx="2818534" cy="630671"/>
          </a:xfrm>
          <a:prstGeom prst="rect">
            <a:avLst/>
          </a:prstGeom>
          <a:solidFill>
            <a:srgbClr val="F2F2F2"/>
          </a:solidFill>
        </p:spPr>
        <p:txBody>
          <a:bodyPr lIns="91274" tIns="45639" rIns="91274" bIns="45639">
            <a:normAutofit/>
          </a:bodyPr>
          <a:lstStyle/>
          <a:p>
            <a:pPr marL="532440" indent="-532440" defTabSz="456378">
              <a:spcBef>
                <a:spcPct val="20000"/>
              </a:spcBef>
              <a:defRPr/>
            </a:pP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Main </a:t>
            </a:r>
            <a:r>
              <a:rPr lang="en-GB" sz="1400" dirty="0" err="1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linac</a:t>
            </a: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 gradient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00023" y="926525"/>
            <a:ext cx="4153477" cy="630671"/>
          </a:xfrm>
          <a:prstGeom prst="rect">
            <a:avLst/>
          </a:prstGeom>
          <a:solidFill>
            <a:srgbClr val="F2F2F2"/>
          </a:solidFill>
        </p:spPr>
        <p:txBody>
          <a:bodyPr lIns="91274" tIns="45639" rIns="91274" bIns="45639">
            <a:normAutofit/>
          </a:bodyPr>
          <a:lstStyle/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Ongoing test close to or on target 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Uncertainty from beam loading being tested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400015" y="4993415"/>
            <a:ext cx="4150591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274" tIns="45639" rIns="91274" bIns="45639"/>
          <a:lstStyle/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Start-up sequence and low energy operation defined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Most critical failure studied and 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first 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reliability studies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2955" y="-2886"/>
            <a:ext cx="10795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p5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931" y="2369048"/>
            <a:ext cx="1688523" cy="1054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489" y="1443184"/>
            <a:ext cx="2818534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532440" indent="-532440" defTabSz="456378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Drive beam scheme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400023" y="1443184"/>
            <a:ext cx="4153477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Generation tested, used to accelerate test beam above specifications, deceleration as expected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Improvements on operation, reliability, losses, more deceleration studies underway </a:t>
            </a:r>
          </a:p>
        </p:txBody>
      </p:sp>
      <p:pic>
        <p:nvPicPr>
          <p:cNvPr id="20" name="Picture 19" descr="CLIC_twobeam-nocaption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78" y="2374046"/>
            <a:ext cx="2664114" cy="11704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54608" y="5528841"/>
            <a:ext cx="2818534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532440" indent="-532440" defTabSz="456378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Implementation 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397137" y="5528841"/>
            <a:ext cx="4153477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Consistent 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three stage 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implementation scenario defined 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Schedules, cost and power developed and presented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Site and CE studies documented 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7489" y="3717636"/>
            <a:ext cx="2818534" cy="12887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274" tIns="45639" rIns="91274" bIns="45639">
            <a:normAutofit/>
          </a:bodyPr>
          <a:lstStyle/>
          <a:p>
            <a:pPr marL="532440" indent="-532440" defTabSz="456378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Luminosity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400023" y="3730626"/>
            <a:ext cx="4153477" cy="1274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274" tIns="45639" rIns="91274" bIns="45639">
            <a:normAutofit lnSpcReduction="10000"/>
          </a:bodyPr>
          <a:lstStyle/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Damping ring like an ambitious light source, no show stopper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Alignment system principle demonstrated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Stabilisation system developed, benchmarked, better system in pipeline</a:t>
            </a:r>
          </a:p>
          <a:p>
            <a:pPr marL="456378" indent="-456378" defTabSz="456378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Simulations on or close to the target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1671" y="656648"/>
            <a:ext cx="2929659" cy="172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012546" y="1633693"/>
            <a:ext cx="1086716" cy="59603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1274" tIns="45639" rIns="91274" bIns="45639">
            <a:spAutoFit/>
          </a:bodyPr>
          <a:lstStyle/>
          <a:p>
            <a:pPr defTabSz="456378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TD24 baseline: Unloaded 106 MV/m</a:t>
            </a:r>
          </a:p>
          <a:p>
            <a:pPr defTabSz="456378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Expected with beam loading 0-16% less</a:t>
            </a:r>
          </a:p>
        </p:txBody>
      </p:sp>
      <p:pic>
        <p:nvPicPr>
          <p:cNvPr id="30" name="Picture 29" descr="PowerVsGradient3_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659" y="2440224"/>
            <a:ext cx="2076739" cy="129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Oval 31"/>
          <p:cNvSpPr/>
          <p:nvPr/>
        </p:nvSpPr>
        <p:spPr>
          <a:xfrm flipH="1">
            <a:off x="7600955" y="2828451"/>
            <a:ext cx="44739" cy="447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4" tIns="45639" rIns="91274" bIns="45639" anchor="ctr"/>
          <a:lstStyle/>
          <a:p>
            <a:pPr algn="ctr" defTabSz="456378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7432091" y="3026156"/>
            <a:ext cx="818284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274" tIns="45639" rIns="91274" bIns="45639">
            <a:spAutoFit/>
          </a:bodyPr>
          <a:lstStyle/>
          <a:p>
            <a:pPr marL="228188" indent="-228188" defTabSz="456378">
              <a:spcBef>
                <a:spcPct val="20000"/>
              </a:spcBef>
              <a:defRPr/>
            </a:pPr>
            <a:r>
              <a:rPr lang="en-US" sz="700" dirty="0">
                <a:solidFill>
                  <a:srgbClr val="C00000"/>
                </a:solidFill>
                <a:latin typeface="Calibri"/>
                <a:cs typeface="Calibri"/>
              </a:rPr>
              <a:t>CLIC Nominal, loaded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6866364" y="2474860"/>
            <a:ext cx="871682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274" tIns="45639" rIns="91274" bIns="45639">
            <a:spAutoFit/>
          </a:bodyPr>
          <a:lstStyle/>
          <a:p>
            <a:pPr marL="228188" indent="-228188" defTabSz="456378">
              <a:spcBef>
                <a:spcPct val="20000"/>
              </a:spcBef>
              <a:defRPr/>
            </a:pPr>
            <a:r>
              <a:rPr lang="en-US" sz="700" dirty="0">
                <a:solidFill>
                  <a:srgbClr val="1F497D">
                    <a:lumMod val="75000"/>
                  </a:srgbClr>
                </a:solidFill>
                <a:latin typeface="Calibri"/>
                <a:cs typeface="Calibri"/>
              </a:rPr>
              <a:t>CLIC Nominal, unloaded</a:t>
            </a:r>
          </a:p>
        </p:txBody>
      </p:sp>
      <p:sp>
        <p:nvSpPr>
          <p:cNvPr id="35" name="Oval 34"/>
          <p:cNvSpPr/>
          <p:nvPr/>
        </p:nvSpPr>
        <p:spPr>
          <a:xfrm flipV="1">
            <a:off x="7465284" y="2889064"/>
            <a:ext cx="46182" cy="4473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4" tIns="45639" rIns="91274" bIns="45639" anchor="ctr"/>
          <a:lstStyle/>
          <a:p>
            <a:pPr algn="ctr" defTabSz="456378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1" name="Picture 30" descr="P100005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8" y="2380775"/>
            <a:ext cx="1643785" cy="12497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205" y="3856187"/>
            <a:ext cx="1928091" cy="1137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Content Placeholder 3" descr="DSC_0049.JPG"/>
          <p:cNvPicPr>
            <a:picLocks noGrp="1" noChangeAspect="1"/>
          </p:cNvPicPr>
          <p:nvPr>
            <p:ph sz="half" idx="4294967295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307" y="3743718"/>
            <a:ext cx="1342159" cy="15860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 descr="Screen Shot 2012-08-19 at 9.37.33 PM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109" y="5495846"/>
            <a:ext cx="2634209" cy="11966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 animBg="1"/>
      <p:bldP spid="7" grpId="0" animBg="1"/>
      <p:bldP spid="14" grpId="0" animBg="1"/>
      <p:bldP spid="21" grpId="0" animBg="1"/>
      <p:bldP spid="23" grpId="0" animBg="1"/>
      <p:bldP spid="24" grpId="0" animBg="1"/>
      <p:bldP spid="25" grpId="0" animBg="1"/>
      <p:bldP spid="29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37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 CLIC CDR documents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25DBB-DA26-D945-872D-2BC7B873432E}" type="slidenum">
              <a:rPr lang="en-US">
                <a:latin typeface="Arial" charset="0"/>
              </a:rPr>
              <a:pPr>
                <a:defRPr/>
              </a:pPr>
              <a:t>4</a:t>
            </a:fld>
            <a:endParaRPr lang="en-US" dirty="0">
              <a:latin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6999179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03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</a:rPr>
              <a:t>In addition a shorter overview document was submitted as input to the European Strategy update, available at: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600" u="sng" dirty="0">
                <a:solidFill>
                  <a:prstClr val="black"/>
                </a:solidFill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600" u="sng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</a:rPr>
              <a:t>An input document to Snowmass 2013 has also been submitted: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hlinkClick r:id="rId8"/>
              </a:rPr>
              <a:t>http://arxiv.org/abs/</a:t>
            </a:r>
            <a:r>
              <a:rPr lang="en-US" sz="1600" dirty="0" smtClean="0">
                <a:solidFill>
                  <a:prstClr val="black"/>
                </a:solidFill>
                <a:hlinkClick r:id="rId8"/>
              </a:rPr>
              <a:t>1305.5766</a:t>
            </a:r>
            <a:endParaRPr lang="en-US" sz="1600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971" r="-44971"/>
          <a:stretch>
            <a:fillRect/>
          </a:stretch>
        </p:blipFill>
        <p:spPr>
          <a:xfrm>
            <a:off x="647991" y="0"/>
            <a:ext cx="11034568" cy="6858000"/>
          </a:xfrm>
          <a:solidFill>
            <a:schemeClr val="bg1"/>
          </a:solidFill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53580" y="6"/>
            <a:ext cx="2376920" cy="2298989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Possible</a:t>
            </a:r>
            <a:r>
              <a:rPr lang="en-US">
                <a:latin typeface="Calibri" charset="0"/>
              </a:rPr>
              <a:t> </a:t>
            </a:r>
            <a:r>
              <a:rPr lang="en-US" sz="3600">
                <a:latin typeface="Calibri" charset="0"/>
              </a:rPr>
              <a:t>CLIC stages studied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52F81-87D3-074D-88A0-67CBD4BDE37D}" type="slidenum">
              <a:rPr lang="en-US">
                <a:latin typeface="Arial" charset="0"/>
              </a:rPr>
              <a:pPr>
                <a:defRPr/>
              </a:pPr>
              <a:t>5</a:t>
            </a:fld>
            <a:endParaRPr lang="en-US">
              <a:latin typeface="Arial" charset="0"/>
            </a:endParaRPr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9012"/>
            <a:ext cx="3349625" cy="152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80263" y="291525"/>
            <a:ext cx="616239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anchor="ctr"/>
          <a:lstStyle/>
          <a:p>
            <a:pPr algn="ctr" defTabSz="4552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41604" y="291525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anchor="ctr"/>
          <a:lstStyle/>
          <a:p>
            <a:pPr algn="ctr" defTabSz="4552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28615" y="3795568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anchor="ctr"/>
          <a:lstStyle/>
          <a:p>
            <a:pPr algn="ctr" defTabSz="4552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58" y="5012182"/>
            <a:ext cx="3137477" cy="15695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319" tIns="45662" rIns="91319" bIns="45662">
            <a:spAutoFit/>
          </a:bodyPr>
          <a:lstStyle/>
          <a:p>
            <a:pPr defTabSz="45522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Key features: </a:t>
            </a:r>
          </a:p>
          <a:p>
            <a:pPr marL="285377" indent="-285377" defTabSz="455225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High gradient (energy/length)</a:t>
            </a:r>
          </a:p>
          <a:p>
            <a:pPr marL="285377" indent="-285377" defTabSz="455225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Small beams (luminosity)</a:t>
            </a:r>
          </a:p>
          <a:p>
            <a:pPr marL="285377" indent="-285377" defTabSz="455225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Repetition rates and bunch spacing (experimental conditions)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56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CLIC physics potential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3794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6553497" y="6559262"/>
            <a:ext cx="2133023" cy="2323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131E2CB4-6D78-7D47-8D4E-4DCA637A01EA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6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128" y="783648"/>
            <a:ext cx="7454034" cy="7847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301" tIns="45653" rIns="91301" bIns="45653">
            <a:spAutoFit/>
          </a:bodyPr>
          <a:lstStyle/>
          <a:p>
            <a:pPr marL="266300" defTabSz="621369">
              <a:lnSpc>
                <a:spcPct val="7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LHC complementarity at the energy frontier:</a:t>
            </a:r>
          </a:p>
          <a:p>
            <a:pPr marL="551625" indent="-285321" defTabSz="621369">
              <a:lnSpc>
                <a:spcPct val="7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How do we build the optimal machine given a physics scenario (partly seen at LHC ?) </a:t>
            </a:r>
            <a:endParaRPr lang="en-US" dirty="0">
              <a:solidFill>
                <a:srgbClr val="000000"/>
              </a:solidFill>
              <a:latin typeface="Calibri"/>
              <a:ea typeface="Calibri" pitchFamily="34" charset="0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069" y="1593571"/>
            <a:ext cx="3633932" cy="25544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Examples highlighted in the CDR: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Higgs physics (SM and non-SM)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Top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SUSY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Higgs strong interactions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New Z’ sector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Contact interactions</a:t>
            </a:r>
          </a:p>
          <a:p>
            <a:pPr marL="285321" indent="-285321" defTabSz="456515"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Extra dimensions</a:t>
            </a:r>
          </a:p>
          <a:p>
            <a:pPr defTabSz="456515"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Detailed studies at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350 (500), 1400 and 3000 </a:t>
            </a:r>
            <a:r>
              <a:rPr lang="en-US" sz="16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GeV</a:t>
            </a: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for these processes</a:t>
            </a:r>
          </a:p>
        </p:txBody>
      </p:sp>
      <p:pic>
        <p:nvPicPr>
          <p:cNvPr id="33797" name="Picture 13" descr="Screen Shot 2012-08-20 at 12.10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68" y="1968500"/>
            <a:ext cx="5299364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91062" y="5651505"/>
            <a:ext cx="5652938" cy="861639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Stage 1: </a:t>
            </a:r>
            <a:r>
              <a:rPr lang="en-US" dirty="0" smtClean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~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350-375 </a:t>
            </a:r>
            <a:r>
              <a:rPr lang="en-US" sz="1600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GeV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=&gt; Higgs and top physics</a:t>
            </a:r>
          </a:p>
          <a:p>
            <a:pPr defTabSz="456515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Stage 2: ~1.5 </a:t>
            </a:r>
            <a:r>
              <a:rPr lang="en-US" sz="1600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TeV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=&gt; </a:t>
            </a:r>
            <a:r>
              <a:rPr lang="en-US" sz="1600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ttH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ννHH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+ New Physics (lower mass scale)</a:t>
            </a:r>
          </a:p>
          <a:p>
            <a:pPr defTabSz="456515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Stage 3: ~3 </a:t>
            </a:r>
            <a:r>
              <a:rPr lang="en-US" sz="1600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TeV</a:t>
            </a:r>
            <a:r>
              <a:rPr lang="en-US" sz="16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=&gt; New Physics (higher mass scale)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219123" y="17774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48977" y="17520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10500" y="1752023"/>
            <a:ext cx="0" cy="381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umi_new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41" y="4615295"/>
            <a:ext cx="3388591" cy="2372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6069" y="4391029"/>
            <a:ext cx="3633932" cy="338419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Operation at lower than nominal energy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6819043" y="6325472"/>
            <a:ext cx="2133023" cy="4748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47704483-0B9B-734A-9553-FB582BF5DE89}" type="slidenum">
              <a:rPr lang="en-GB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7</a:t>
            </a:fld>
            <a:endParaRPr lang="en-GB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186298" y="23100"/>
            <a:ext cx="6914285" cy="506557"/>
          </a:xfrm>
        </p:spPr>
        <p:txBody>
          <a:bodyPr rtlCol="0">
            <a:normAutofit fontScale="90000"/>
          </a:bodyPr>
          <a:lstStyle/>
          <a:p>
            <a:pPr defTabSz="456561" eaLnBrk="1" fontAlgn="auto" hangingPunct="1">
              <a:spcAft>
                <a:spcPts val="0"/>
              </a:spcAft>
              <a:defRPr/>
            </a:pPr>
            <a:r>
              <a:rPr lang="en-US" sz="4000" dirty="0">
                <a:ea typeface="+mj-ea"/>
                <a:cs typeface="+mj-cs"/>
              </a:rPr>
              <a:t>CLIC Physics and Detector studies</a:t>
            </a:r>
          </a:p>
        </p:txBody>
      </p:sp>
      <p:sp>
        <p:nvSpPr>
          <p:cNvPr id="22" name="Text Box 160"/>
          <p:cNvSpPr txBox="1">
            <a:spLocks noChangeArrowheads="1"/>
          </p:cNvSpPr>
          <p:nvPr/>
        </p:nvSpPr>
        <p:spPr bwMode="auto">
          <a:xfrm>
            <a:off x="4846209" y="2460631"/>
            <a:ext cx="4268932" cy="403173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91301" tIns="45653" rIns="91301" bIns="45653">
            <a:spAutoFit/>
          </a:bodyPr>
          <a:lstStyle/>
          <a:p>
            <a:pPr marL="342387" indent="-342387" defTabSz="456515">
              <a:buFont typeface="Wingdings" charset="2"/>
              <a:buChar char="§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Detailed GEANT 4 simulation </a:t>
            </a:r>
          </a:p>
          <a:p>
            <a:pPr marL="798900" lvl="1" indent="-342387" defTabSz="456515">
              <a:buFont typeface="Wingdings" charset="2"/>
              <a:buChar char="§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Consider in particular pair background and </a:t>
            </a:r>
            <a:r>
              <a:rPr lang="en-GB" sz="16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γγ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-processes </a:t>
            </a:r>
          </a:p>
          <a:p>
            <a:pPr marL="342387" indent="-342387" defTabSz="456515">
              <a:buFont typeface="Wingdings" charset="2"/>
              <a:buChar char="§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Studied using full reconstruction with background</a:t>
            </a:r>
          </a:p>
          <a:p>
            <a:pPr marL="798900" lvl="1" indent="-342387" defTabSz="456515">
              <a:buFont typeface="Wingdings" charset="2"/>
              <a:buChar char="§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Make full use of timing and fine granularity to reconstruct the physics objects with very high precision</a:t>
            </a:r>
          </a:p>
          <a:p>
            <a:pPr marL="342387" indent="-342387" defTabSz="456515">
              <a:buFont typeface="Wingdings" charset="2"/>
              <a:buChar char="§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Have verified that the CLIC bunch and timing structures are fully compatible with high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precision </a:t>
            </a:r>
            <a:r>
              <a:rPr lang="en-GB" sz="16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e+e</a:t>
            </a:r>
            <a:r>
              <a:rPr lang="en-GB" sz="1600" dirty="0">
                <a:latin typeface="Calibri"/>
                <a:ea typeface="ＭＳ Ｐゴシック" charset="0"/>
                <a:cs typeface="ＭＳ Ｐゴシック" charset="0"/>
              </a:rPr>
              <a:t>- physics </a:t>
            </a:r>
          </a:p>
          <a:p>
            <a:pPr marL="342387" indent="-342387" defTabSz="456515">
              <a:buFont typeface="Wingdings" charset="2"/>
              <a:buChar char="§"/>
              <a:defRPr/>
            </a:pPr>
            <a:r>
              <a:rPr lang="en-GB" sz="1600" dirty="0">
                <a:latin typeface="Calibri"/>
                <a:ea typeface="ＭＳ Ｐゴシック" charset="0"/>
                <a:cs typeface="ＭＳ Ｐゴシック" charset="0"/>
              </a:rPr>
              <a:t>Studies at a range of CM energies from 350 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to 3000 </a:t>
            </a:r>
            <a:r>
              <a:rPr lang="en-GB" sz="16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GeV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(SM, Higgs, BSM), see: 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  <a:hlinkClick r:id="rId2"/>
              </a:rPr>
              <a:t>https://indico.cern.ch/getFile.py/access?contribId=18&amp;sessionId=0&amp;resId=0&amp;materialId=slides&amp;confId=204269</a:t>
            </a:r>
            <a:endParaRPr lang="en-GB" sz="1600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6" y="965489"/>
            <a:ext cx="4612409" cy="29484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659" y="800968"/>
            <a:ext cx="3619500" cy="659534"/>
          </a:xfrm>
          <a:prstGeom prst="rect">
            <a:avLst/>
          </a:prstGeom>
          <a:solidFill>
            <a:srgbClr val="F2F2F2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4" name="Group 43"/>
          <p:cNvGrpSpPr/>
          <p:nvPr/>
        </p:nvGrpSpPr>
        <p:grpSpPr>
          <a:xfrm>
            <a:off x="5951359" y="1535301"/>
            <a:ext cx="1188623" cy="839442"/>
            <a:chOff x="6430371" y="1047522"/>
            <a:chExt cx="2702747" cy="1648128"/>
          </a:xfrm>
          <a:noFill/>
        </p:grpSpPr>
        <p:grpSp>
          <p:nvGrpSpPr>
            <p:cNvPr id="45" name="Group 44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  <a:grpFill/>
          </p:grpSpPr>
          <p:sp>
            <p:nvSpPr>
              <p:cNvPr id="49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0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1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2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4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5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6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7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8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56515">
                  <a:defRPr/>
                </a:pPr>
                <a:endParaRPr lang="en-US">
                  <a:solidFill>
                    <a:prstClr val="black"/>
                  </a:solidFill>
                  <a:latin typeface="Calibri"/>
                  <a:ea typeface="ＭＳ Ｐゴシック" charset="0"/>
                  <a:cs typeface="ＭＳ Ｐゴシック" charset="0"/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grp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7036067" y="1970518"/>
              <a:ext cx="2097051" cy="725132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defTabSz="456515">
                <a:defRPr/>
              </a:pPr>
              <a:r>
                <a:rPr lang="en-US" dirty="0" err="1">
                  <a:solidFill>
                    <a:srgbClr val="660066"/>
                  </a:solidFill>
                  <a:latin typeface="Calibri"/>
                  <a:ea typeface="ＭＳ Ｐゴシック" charset="0"/>
                  <a:cs typeface="ＭＳ Ｐゴシック" charset="0"/>
                </a:rPr>
                <a:t>tCluster</a:t>
              </a:r>
              <a:endParaRPr lang="en-US" dirty="0">
                <a:solidFill>
                  <a:srgbClr val="660066"/>
                </a:solidFill>
                <a:latin typeface="Calibri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grp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4" name="Picture 23" descr="Screen Shot 2013-02-20 at 9.12.5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61" y="4766832"/>
            <a:ext cx="4326659" cy="152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7409" y="4185231"/>
            <a:ext cx="4572000" cy="54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053" tIns="41527" rIns="83053" bIns="41527">
            <a:spAutoFit/>
          </a:bodyPr>
          <a:lstStyle/>
          <a:p>
            <a:pPr defTabSz="454195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Further work on completing picture of Higgs prospects at ~350 </a:t>
            </a:r>
            <a:r>
              <a:rPr lang="en-US" sz="1500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, ~1.4 </a:t>
            </a:r>
            <a:r>
              <a:rPr lang="en-US" sz="1500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, ~3 </a:t>
            </a:r>
            <a:r>
              <a:rPr lang="en-US" sz="1500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15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, example: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2023"/>
            <a:ext cx="9144000" cy="649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lic-prof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948" y="2400020"/>
            <a:ext cx="2501034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108997" y="6355778"/>
            <a:ext cx="213302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714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defTabSz="912714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defTabSz="912714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defTabSz="912714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defTabSz="912714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912714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912714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912714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912714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447E05-7E8A-7D43-805E-58718F59B9E4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 hangingPunct="1"/>
              <a:t>8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35844" name="Image 3" descr="Figure9-3.tif"/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7500" y="4784148"/>
            <a:ext cx="2477944" cy="1571625"/>
          </a:xfrm>
        </p:spPr>
      </p:pic>
      <p:sp>
        <p:nvSpPr>
          <p:cNvPr id="10" name="TextBox 9"/>
          <p:cNvSpPr txBox="1"/>
          <p:nvPr/>
        </p:nvSpPr>
        <p:spPr>
          <a:xfrm>
            <a:off x="6042611" y="4076998"/>
            <a:ext cx="3102841" cy="307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01" tIns="45653" rIns="91301" bIns="45653">
            <a:spAutoFit/>
          </a:bodyPr>
          <a:lstStyle/>
          <a:p>
            <a:pPr defTabSz="91303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6409" y="6355781"/>
            <a:ext cx="3013364" cy="308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Central MDI &amp; Interaction Region</a:t>
            </a: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798080" y="-76481"/>
            <a:ext cx="7568045" cy="616239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CLIC near CERN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7"/>
          <p:cNvSpPr>
            <a:spLocks noGrp="1"/>
          </p:cNvSpPr>
          <p:nvPr>
            <p:ph type="sldNum" sz="quarter" idx="10"/>
          </p:nvPr>
        </p:nvSpPr>
        <p:spPr bwMode="auto">
          <a:xfrm>
            <a:off x="8280979" y="6508750"/>
            <a:ext cx="5585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802" indent="-259539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156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420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682" indent="-207636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94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9206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4469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732" indent="-207636" defTabSz="45419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195" eaLnBrk="1" hangingPunct="1"/>
            <a:fld id="{7D81AEB9-C721-CA4C-9FC3-87A753A7EACB}" type="slidenum">
              <a:rPr lang="en-US" sz="1200">
                <a:solidFill>
                  <a:srgbClr val="898989"/>
                </a:solidFill>
                <a:latin typeface="Calibri" charset="0"/>
              </a:rPr>
              <a:pPr defTabSz="454195" eaLnBrk="1" hangingPunct="1"/>
              <a:t>9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3789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89" y="3260157"/>
            <a:ext cx="6681932" cy="287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7" y="694171"/>
            <a:ext cx="6795944" cy="289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07489" y="1137232"/>
            <a:ext cx="2247034" cy="25852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01" tIns="45653" rIns="91301" bIns="45653">
            <a:spAutoFit/>
          </a:bodyPr>
          <a:lstStyle/>
          <a:p>
            <a:pPr defTabSz="456515">
              <a:defRPr/>
            </a:pP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Based on 200 days/year at 50% efficiency (accelerator + data taking combined)</a:t>
            </a:r>
          </a:p>
          <a:p>
            <a:pPr defTabSz="456515">
              <a:defRPr/>
            </a:pPr>
            <a:endParaRPr lang="en-US" dirty="0">
              <a:solidFill>
                <a:srgbClr val="000000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pPr defTabSz="456515">
              <a:defRPr/>
            </a:pP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Target figures: &gt;600 fb</a:t>
            </a:r>
            <a:r>
              <a:rPr lang="en-US" baseline="300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-1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at first stage, 1.5 ab</a:t>
            </a:r>
            <a:r>
              <a:rPr lang="en-US" baseline="300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-1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at second stage, 2 ab</a:t>
            </a:r>
            <a:r>
              <a:rPr lang="en-US" baseline="30000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-1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at third stage</a:t>
            </a:r>
          </a:p>
        </p:txBody>
      </p:sp>
      <p:sp>
        <p:nvSpPr>
          <p:cNvPr id="37893" name="Title 1"/>
          <p:cNvSpPr>
            <a:spLocks noGrp="1"/>
          </p:cNvSpPr>
          <p:nvPr>
            <p:ph type="title"/>
          </p:nvPr>
        </p:nvSpPr>
        <p:spPr>
          <a:xfrm>
            <a:off x="799523" y="5"/>
            <a:ext cx="7239000" cy="694171"/>
          </a:xfrm>
        </p:spPr>
        <p:txBody>
          <a:bodyPr/>
          <a:lstStyle/>
          <a:p>
            <a:pPr eaLnBrk="1" hangingPunct="1"/>
            <a:r>
              <a:rPr lang="en-US" sz="3600">
                <a:latin typeface="Calibri" charset="0"/>
              </a:rPr>
              <a:t>Possible luminosity examples  </a:t>
            </a:r>
          </a:p>
        </p:txBody>
      </p:sp>
      <p:pic>
        <p:nvPicPr>
          <p:cNvPr id="37894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8" y="6038281"/>
            <a:ext cx="6705023" cy="81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668" y="3967316"/>
            <a:ext cx="2531341" cy="146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137043</TotalTime>
  <Words>3090</Words>
  <Application>Microsoft Macintosh PowerPoint</Application>
  <PresentationFormat>On-screen Show (4:3)</PresentationFormat>
  <Paragraphs>389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Office Theme</vt:lpstr>
      <vt:lpstr>Custom Design</vt:lpstr>
      <vt:lpstr>Draft_LLC_PowerPoint_template_021513</vt:lpstr>
      <vt:lpstr>1_Office Theme</vt:lpstr>
      <vt:lpstr>3_Office Theme</vt:lpstr>
      <vt:lpstr>CLIC studies in the LCC </vt:lpstr>
      <vt:lpstr>The context of the LC studies at CERN   </vt:lpstr>
      <vt:lpstr>Conclusion of the accelerator CDR studies</vt:lpstr>
      <vt:lpstr>The CLIC CDR documents</vt:lpstr>
      <vt:lpstr>Possible CLIC stages studied</vt:lpstr>
      <vt:lpstr>CLIC physics potential </vt:lpstr>
      <vt:lpstr>CLIC Physics and Detector studies</vt:lpstr>
      <vt:lpstr>CLIC near CERN</vt:lpstr>
      <vt:lpstr>Possible luminosity examples  </vt:lpstr>
      <vt:lpstr>Power/energy consumption   </vt:lpstr>
      <vt:lpstr>Costs</vt:lpstr>
      <vt:lpstr>PowerPoint Presentation</vt:lpstr>
      <vt:lpstr>Organisation of CLIC detector and physics study</vt:lpstr>
      <vt:lpstr> MoC partners</vt:lpstr>
      <vt:lpstr>CLIC Accelerator Activities 2012-18</vt:lpstr>
      <vt:lpstr>The LCC Organisation and CLIC </vt:lpstr>
      <vt:lpstr>The CLIC Workshop 2013 (295 people signed up, 250 contributions - Open Session Monday morning)</vt:lpstr>
      <vt:lpstr>Summary  </vt:lpstr>
      <vt:lpstr>PowerPoint Presentation</vt:lpstr>
      <vt:lpstr>CLIC project time-line (input to European Strategy) </vt:lpstr>
      <vt:lpstr>CLIC Layout at 3 TeV</vt:lpstr>
      <vt:lpstr>CLIC Implementation – in stages?</vt:lpstr>
      <vt:lpstr>Project Implementation Plan 2012-18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667</cp:revision>
  <cp:lastPrinted>2013-04-17T06:30:20Z</cp:lastPrinted>
  <dcterms:created xsi:type="dcterms:W3CDTF">2012-03-13T09:18:50Z</dcterms:created>
  <dcterms:modified xsi:type="dcterms:W3CDTF">2013-05-27T07:25:31Z</dcterms:modified>
</cp:coreProperties>
</file>