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3" r:id="rId3"/>
    <p:sldId id="299" r:id="rId4"/>
    <p:sldId id="298" r:id="rId5"/>
    <p:sldId id="300" r:id="rId6"/>
    <p:sldId id="290" r:id="rId7"/>
    <p:sldId id="291" r:id="rId8"/>
    <p:sldId id="294" r:id="rId9"/>
    <p:sldId id="301" r:id="rId10"/>
    <p:sldId id="302" r:id="rId11"/>
    <p:sldId id="304" r:id="rId12"/>
    <p:sldId id="309" r:id="rId13"/>
    <p:sldId id="308" r:id="rId14"/>
    <p:sldId id="310" r:id="rId1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81" autoAdjust="0"/>
    <p:restoredTop sz="86667" autoAdjust="0"/>
  </p:normalViewPr>
  <p:slideViewPr>
    <p:cSldViewPr snapToGrid="0" snapToObjects="1">
      <p:cViewPr varScale="1">
        <p:scale>
          <a:sx n="115" d="100"/>
          <a:sy n="115" d="100"/>
        </p:scale>
        <p:origin x="-4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FECF34-77EC-1442-B36A-EE8B3A253BE1}" type="datetimeFigureOut">
              <a:rPr kumimoji="1" lang="ja-JP" altLang="en-US" smtClean="0"/>
              <a:t>2013/05/28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3ECF1C-A803-A248-A950-AAFA9FC3B7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036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66F8AE-C1C0-884E-A99B-D2D8C9810DA6}" type="datetimeFigureOut">
              <a:rPr kumimoji="1" lang="ja-JP" altLang="en-US" smtClean="0"/>
              <a:t>2013/05/28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DE4E4E-DBD8-7345-A3A5-0E8B5FF50C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30881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2013/04/02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ATF2 Technical Review, April3-4, 2013, KEK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94DC-6693-7747-A22C-9F67E59E22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5565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2013/04/02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ATF2 Technical Review, April3-4, 2013, KEK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94DC-6693-7747-A22C-9F67E59E22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5516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2013/04/02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ATF2 Technical Review, April3-4, 2013, KEK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94DC-6693-7747-A22C-9F67E59E22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2706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2013/04/02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ATF2 Technical Review, April3-4, 2013, KEK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94DC-6693-7747-A22C-9F67E59E22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9173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2013/04/02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ATF2 Technical Review, April3-4, 2013, KEK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94DC-6693-7747-A22C-9F67E59E22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7014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2013/04/02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ATF2 Technical Review, April3-4, 2013, KEK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94DC-6693-7747-A22C-9F67E59E22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5451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2013/04/02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ATF2 Technical Review, April3-4, 2013, KEK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94DC-6693-7747-A22C-9F67E59E22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1990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2013/04/02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ATF2 Technical Review, April3-4, 2013, KEK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94DC-6693-7747-A22C-9F67E59E22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1046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2013/04/02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ATF2 Technical Review, April3-4, 2013, KEK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94DC-6693-7747-A22C-9F67E59E22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9679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2013/04/02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ATF2 Technical Review, April3-4, 2013, KEK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94DC-6693-7747-A22C-9F67E59E22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2013/04/02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ATF2 Technical Review, April3-4, 2013, KEK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94DC-6693-7747-A22C-9F67E59E22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973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2013/04/02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ATF2 Technical Review, April3-4, 2013, KEK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594DC-6693-7747-A22C-9F67E59E22E9}" type="slidenum">
              <a:rPr kumimoji="1" lang="ja-JP" altLang="en-US" smtClean="0"/>
              <a:t>‹#›</a:t>
            </a:fld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38284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dirty="0" smtClean="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Plan for the summer</a:t>
            </a:r>
            <a:endParaRPr kumimoji="1" lang="ja-JP" altLang="en-US" sz="3600" dirty="0">
              <a:solidFill>
                <a:schemeClr val="accent1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193626"/>
            <a:ext cx="6400800" cy="805632"/>
          </a:xfrm>
        </p:spPr>
        <p:txBody>
          <a:bodyPr>
            <a:normAutofit/>
          </a:bodyPr>
          <a:lstStyle/>
          <a:p>
            <a:r>
              <a:rPr kumimoji="1" lang="en-US" altLang="ja-JP" sz="2800" dirty="0" smtClean="0">
                <a:solidFill>
                  <a:schemeClr val="accent1">
                    <a:lumMod val="50000"/>
                  </a:schemeClr>
                </a:solidFill>
              </a:rPr>
              <a:t>Nobuhiro Terunuma, KEK</a:t>
            </a:r>
            <a:endParaRPr kumimoji="1" lang="ja-JP" alt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64461" y="5188959"/>
            <a:ext cx="8112773" cy="1167392"/>
          </a:xfrm>
        </p:spPr>
        <p:txBody>
          <a:bodyPr/>
          <a:lstStyle/>
          <a:p>
            <a:r>
              <a:rPr lang="en-US" altLang="ja-JP" sz="2400" dirty="0"/>
              <a:t>ATF day: ATF Collaboration </a:t>
            </a:r>
            <a:r>
              <a:rPr lang="en-US" altLang="ja-JP" sz="2400" dirty="0" smtClean="0"/>
              <a:t>Meeting</a:t>
            </a:r>
          </a:p>
          <a:p>
            <a:r>
              <a:rPr lang="en-US" altLang="ja-JP" sz="2400" dirty="0"/>
              <a:t>European Linear Collider Workshop ECFA LC2013, May 28, </a:t>
            </a:r>
            <a:r>
              <a:rPr lang="en-US" altLang="ja-JP" sz="2400" dirty="0" smtClean="0"/>
              <a:t>2013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94DC-6693-7747-A22C-9F67E59E22E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8347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ATF2 Technical Review, April3-4, 2013, KEK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94DC-6693-7747-A22C-9F67E59E22E9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2" name="図 1" descr="TUOCB203_TALK_IPAC2013（ドラッグされました）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224772" y="6405465"/>
            <a:ext cx="226249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P.Bambade</a:t>
            </a:r>
            <a:r>
              <a:rPr kumimoji="1" lang="en-US" altLang="ja-JP" dirty="0" smtClean="0"/>
              <a:t>, IPAC2013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78287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Remove uncertainty of laser path at IP</a:t>
            </a:r>
            <a:endParaRPr kumimoji="1" lang="ja-JP" altLang="en-US" dirty="0"/>
          </a:p>
        </p:txBody>
      </p:sp>
      <p:pic>
        <p:nvPicPr>
          <p:cNvPr id="7" name="コンテンツ プレースホルダー 6" descr="P1030779.jpg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60" r="10316"/>
          <a:stretch/>
        </p:blipFill>
        <p:spPr>
          <a:xfrm>
            <a:off x="457200" y="1600200"/>
            <a:ext cx="4038600" cy="4525963"/>
          </a:xfrm>
        </p:spPr>
      </p:pic>
      <p:sp>
        <p:nvSpPr>
          <p:cNvPr id="6" name="コンテンツ プレースホルダー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dirty="0" smtClean="0"/>
              <a:t>Put new base plate at right side with reference lines. </a:t>
            </a:r>
            <a:r>
              <a:rPr kumimoji="1" lang="en-US" altLang="ja-JP" sz="2400" dirty="0" smtClean="0">
                <a:sym typeface="Wingdings"/>
              </a:rPr>
              <a:t></a:t>
            </a:r>
            <a:r>
              <a:rPr kumimoji="1" lang="en-US" altLang="ja-JP" sz="2400" dirty="0" smtClean="0"/>
              <a:t>8, 30 degrees</a:t>
            </a:r>
          </a:p>
          <a:p>
            <a:r>
              <a:rPr lang="en-US" altLang="ja-JP" sz="2400" b="1" dirty="0" smtClean="0">
                <a:solidFill>
                  <a:srgbClr val="000090"/>
                </a:solidFill>
              </a:rPr>
              <a:t>It makes </a:t>
            </a:r>
            <a:r>
              <a:rPr kumimoji="1" lang="en-US" altLang="ja-JP" sz="2400" b="1" dirty="0" smtClean="0">
                <a:solidFill>
                  <a:srgbClr val="000090"/>
                </a:solidFill>
              </a:rPr>
              <a:t>Left-Right constraint on the laser path</a:t>
            </a:r>
            <a:r>
              <a:rPr kumimoji="1" lang="en-US" altLang="ja-JP" sz="2400" b="1" dirty="0" smtClean="0">
                <a:solidFill>
                  <a:srgbClr val="000090"/>
                </a:solidFill>
                <a:sym typeface="Wingdings"/>
              </a:rPr>
              <a:t> to minimize the uncertainty of fringe tilt, roll and pitch.</a:t>
            </a:r>
            <a:endParaRPr kumimoji="1" lang="en-US" altLang="ja-JP" sz="2400" b="1" dirty="0" smtClean="0">
              <a:solidFill>
                <a:srgbClr val="000090"/>
              </a:solidFill>
            </a:endParaRPr>
          </a:p>
          <a:p>
            <a:r>
              <a:rPr kumimoji="1" lang="en-US" altLang="ja-JP" sz="2400" dirty="0" smtClean="0"/>
              <a:t>Connect all base plate with relative-position constraints.</a:t>
            </a:r>
            <a:r>
              <a:rPr kumimoji="1" lang="en-US" altLang="ja-JP" sz="2400" dirty="0" smtClean="0">
                <a:sym typeface="Wingdings"/>
              </a:rPr>
              <a:t></a:t>
            </a:r>
            <a:r>
              <a:rPr kumimoji="1" lang="en-US" altLang="ja-JP" sz="2400" dirty="0" smtClean="0"/>
              <a:t>174 degree</a:t>
            </a:r>
            <a:endParaRPr kumimoji="1" lang="ja-JP" altLang="en-US" sz="2400" dirty="0"/>
          </a:p>
        </p:txBody>
      </p:sp>
      <p:sp>
        <p:nvSpPr>
          <p:cNvPr id="8" name="円/楕円 7"/>
          <p:cNvSpPr/>
          <p:nvPr/>
        </p:nvSpPr>
        <p:spPr>
          <a:xfrm>
            <a:off x="2540000" y="2528956"/>
            <a:ext cx="1955800" cy="2054087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80461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IP screen and Carbon wires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half" idx="2"/>
          </p:nvPr>
        </p:nvSpPr>
        <p:spPr>
          <a:xfrm>
            <a:off x="4780721" y="1399624"/>
            <a:ext cx="4038600" cy="5053840"/>
          </a:xfrm>
        </p:spPr>
        <p:txBody>
          <a:bodyPr>
            <a:noAutofit/>
          </a:bodyPr>
          <a:lstStyle/>
          <a:p>
            <a:r>
              <a:rPr lang="en-US" altLang="ja-JP" sz="2400" dirty="0" smtClean="0"/>
              <a:t>Can not maintain the carbon wire by opening the end plate anymore. BPM is there.</a:t>
            </a:r>
          </a:p>
          <a:p>
            <a:r>
              <a:rPr lang="en-US" altLang="ja-JP" sz="2400" dirty="0" smtClean="0"/>
              <a:t>Need extension box to replace wires by moving a rod to there.</a:t>
            </a:r>
          </a:p>
          <a:p>
            <a:r>
              <a:rPr lang="en-US" altLang="ja-JP" sz="2400" dirty="0" smtClean="0"/>
              <a:t>Space for this box is available only at the upper right of a table.</a:t>
            </a:r>
          </a:p>
          <a:p>
            <a:r>
              <a:rPr kumimoji="1" lang="en-US" altLang="ja-JP" sz="2400" dirty="0" smtClean="0"/>
              <a:t>Connect all base plate with relative-position constraints.</a:t>
            </a:r>
            <a:r>
              <a:rPr kumimoji="1" lang="en-US" altLang="ja-JP" sz="2400" dirty="0" smtClean="0">
                <a:sym typeface="Wingdings"/>
              </a:rPr>
              <a:t></a:t>
            </a:r>
            <a:r>
              <a:rPr kumimoji="1" lang="en-US" altLang="ja-JP" sz="2400" dirty="0" smtClean="0"/>
              <a:t>174 degree</a:t>
            </a:r>
            <a:endParaRPr kumimoji="1" lang="ja-JP" altLang="en-US" sz="2400" dirty="0"/>
          </a:p>
        </p:txBody>
      </p:sp>
      <p:pic>
        <p:nvPicPr>
          <p:cNvPr id="7" name="コンテンツ プレースホルダー 6" descr="P1030779.jpg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60" r="10316"/>
          <a:stretch/>
        </p:blipFill>
        <p:spPr>
          <a:xfrm>
            <a:off x="457200" y="1600200"/>
            <a:ext cx="4038600" cy="4525963"/>
          </a:xfrm>
        </p:spPr>
      </p:pic>
      <p:sp>
        <p:nvSpPr>
          <p:cNvPr id="8" name="円/楕円 7"/>
          <p:cNvSpPr/>
          <p:nvPr/>
        </p:nvSpPr>
        <p:spPr>
          <a:xfrm rot="19569813">
            <a:off x="2054093" y="1677501"/>
            <a:ext cx="2087218" cy="1503017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47259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a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4524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 rot="18536842">
            <a:off x="2915988" y="4543456"/>
            <a:ext cx="2082734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Present IP mover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 rot="18536842">
            <a:off x="5415406" y="1974672"/>
            <a:ext cx="1042888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Carbon </a:t>
            </a:r>
          </a:p>
          <a:p>
            <a:r>
              <a:rPr kumimoji="1" lang="en-US" altLang="ja-JP" sz="1200" dirty="0" smtClean="0"/>
              <a:t>wire </a:t>
            </a:r>
          </a:p>
          <a:p>
            <a:r>
              <a:rPr kumimoji="1" lang="en-US" altLang="ja-JP" sz="1200" dirty="0" smtClean="0"/>
              <a:t>replacement</a:t>
            </a:r>
            <a:endParaRPr kumimoji="1" lang="ja-JP" altLang="en-US" sz="1200" dirty="0"/>
          </a:p>
        </p:txBody>
      </p:sp>
      <p:sp>
        <p:nvSpPr>
          <p:cNvPr id="6" name="テキスト ボックス 5"/>
          <p:cNvSpPr txBox="1"/>
          <p:nvPr/>
        </p:nvSpPr>
        <p:spPr>
          <a:xfrm rot="18536842">
            <a:off x="5801429" y="808317"/>
            <a:ext cx="2082734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Candidate location for new IP mover</a:t>
            </a:r>
            <a:endParaRPr kumimoji="1" lang="ja-JP" altLang="en-US" dirty="0"/>
          </a:p>
        </p:txBody>
      </p:sp>
      <p:sp>
        <p:nvSpPr>
          <p:cNvPr id="2" name="下カーブ矢印 1"/>
          <p:cNvSpPr/>
          <p:nvPr/>
        </p:nvSpPr>
        <p:spPr>
          <a:xfrm rot="18410282">
            <a:off x="1714072" y="1023496"/>
            <a:ext cx="4669891" cy="2518071"/>
          </a:xfrm>
          <a:prstGeom prst="curvedDownArrow">
            <a:avLst>
              <a:gd name="adj1" fmla="val 11299"/>
              <a:gd name="adj2" fmla="val 24758"/>
              <a:gd name="adj3" fmla="val 1448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310309" y="2506870"/>
            <a:ext cx="1817691" cy="1754327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endParaRPr lang="en-US" altLang="ja-JP" dirty="0" smtClean="0"/>
          </a:p>
          <a:p>
            <a:endParaRPr lang="en-US" altLang="ja-JP" dirty="0"/>
          </a:p>
          <a:p>
            <a:r>
              <a:rPr kumimoji="1" lang="en-US" altLang="ja-JP" dirty="0" smtClean="0"/>
              <a:t>Base plate with reference lines</a:t>
            </a:r>
          </a:p>
          <a:p>
            <a:endParaRPr lang="en-US" altLang="ja-JP" dirty="0"/>
          </a:p>
          <a:p>
            <a:endParaRPr kumimoji="1" lang="ja-JP" altLang="en-US" dirty="0"/>
          </a:p>
        </p:txBody>
      </p:sp>
      <p:cxnSp>
        <p:nvCxnSpPr>
          <p:cNvPr id="10" name="直線コネクタ 9"/>
          <p:cNvCxnSpPr/>
          <p:nvPr/>
        </p:nvCxnSpPr>
        <p:spPr>
          <a:xfrm flipV="1">
            <a:off x="2065130" y="2374348"/>
            <a:ext cx="6327913" cy="18000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/>
          <p:cNvCxnSpPr/>
          <p:nvPr/>
        </p:nvCxnSpPr>
        <p:spPr>
          <a:xfrm>
            <a:off x="2065130" y="2506870"/>
            <a:ext cx="6195392" cy="16675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円/楕円 11"/>
          <p:cNvSpPr/>
          <p:nvPr/>
        </p:nvSpPr>
        <p:spPr>
          <a:xfrm>
            <a:off x="3578087" y="2805043"/>
            <a:ext cx="231914" cy="231914"/>
          </a:xfrm>
          <a:prstGeom prst="ellipse">
            <a:avLst/>
          </a:prstGeom>
          <a:solidFill>
            <a:srgbClr val="FF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2272748" y="2451653"/>
            <a:ext cx="231914" cy="231914"/>
          </a:xfrm>
          <a:prstGeom prst="ellipse">
            <a:avLst/>
          </a:prstGeom>
          <a:solidFill>
            <a:srgbClr val="FF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/>
        </p:nvSpPr>
        <p:spPr>
          <a:xfrm>
            <a:off x="2272748" y="3942521"/>
            <a:ext cx="231914" cy="231914"/>
          </a:xfrm>
          <a:prstGeom prst="ellipse">
            <a:avLst/>
          </a:prstGeom>
          <a:solidFill>
            <a:srgbClr val="FF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/>
        </p:nvSpPr>
        <p:spPr>
          <a:xfrm>
            <a:off x="3578087" y="3570229"/>
            <a:ext cx="231914" cy="231914"/>
          </a:xfrm>
          <a:prstGeom prst="ellipse">
            <a:avLst/>
          </a:prstGeom>
          <a:solidFill>
            <a:srgbClr val="FF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6284053" y="2805043"/>
            <a:ext cx="231914" cy="231914"/>
          </a:xfrm>
          <a:prstGeom prst="ellipse">
            <a:avLst/>
          </a:prstGeom>
          <a:solidFill>
            <a:srgbClr val="FF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/>
        </p:nvSpPr>
        <p:spPr>
          <a:xfrm>
            <a:off x="7632783" y="2431654"/>
            <a:ext cx="231914" cy="231914"/>
          </a:xfrm>
          <a:prstGeom prst="ellipse">
            <a:avLst/>
          </a:prstGeom>
          <a:solidFill>
            <a:srgbClr val="FF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/>
        </p:nvSpPr>
        <p:spPr>
          <a:xfrm>
            <a:off x="7632783" y="3942521"/>
            <a:ext cx="231914" cy="231914"/>
          </a:xfrm>
          <a:prstGeom prst="ellipse">
            <a:avLst/>
          </a:prstGeom>
          <a:solidFill>
            <a:srgbClr val="FF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/>
        </p:nvSpPr>
        <p:spPr>
          <a:xfrm>
            <a:off x="6310309" y="3570229"/>
            <a:ext cx="231914" cy="231914"/>
          </a:xfrm>
          <a:prstGeom prst="ellipse">
            <a:avLst/>
          </a:prstGeom>
          <a:solidFill>
            <a:srgbClr val="FF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167217" y="1451018"/>
            <a:ext cx="1225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Reference of laser path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723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accent1">
                    <a:lumMod val="50000"/>
                  </a:schemeClr>
                </a:solidFill>
              </a:rPr>
              <a:t>Summary</a:t>
            </a:r>
            <a:endParaRPr kumimoji="1" lang="ja-JP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51566" y="1793780"/>
            <a:ext cx="7946886" cy="4247002"/>
          </a:xfrm>
        </p:spPr>
        <p:txBody>
          <a:bodyPr>
            <a:noAutofit/>
          </a:bodyPr>
          <a:lstStyle/>
          <a:p>
            <a:r>
              <a:rPr lang="en-US" altLang="ja-JP" sz="2800" b="1" dirty="0" smtClean="0">
                <a:solidFill>
                  <a:srgbClr val="254061"/>
                </a:solidFill>
              </a:rPr>
              <a:t>Improvement of the LINAC will be done for the stable beam injection.</a:t>
            </a:r>
          </a:p>
          <a:p>
            <a:pPr lvl="1"/>
            <a:r>
              <a:rPr kumimoji="1" lang="en-US" altLang="ja-JP" sz="2400" dirty="0" smtClean="0">
                <a:solidFill>
                  <a:srgbClr val="254061"/>
                </a:solidFill>
              </a:rPr>
              <a:t>Four LINAC </a:t>
            </a:r>
            <a:r>
              <a:rPr lang="en-US" altLang="ja-JP" sz="2400" dirty="0" smtClean="0">
                <a:solidFill>
                  <a:srgbClr val="254061"/>
                </a:solidFill>
              </a:rPr>
              <a:t>K</a:t>
            </a:r>
            <a:r>
              <a:rPr kumimoji="1" lang="en-US" altLang="ja-JP" sz="2400" dirty="0" smtClean="0">
                <a:solidFill>
                  <a:srgbClr val="254061"/>
                </a:solidFill>
              </a:rPr>
              <a:t>lystron Modulators will be renewed.</a:t>
            </a:r>
          </a:p>
          <a:p>
            <a:pPr lvl="1"/>
            <a:r>
              <a:rPr lang="en-US" altLang="ja-JP" sz="2400" dirty="0">
                <a:solidFill>
                  <a:srgbClr val="254061"/>
                </a:solidFill>
              </a:rPr>
              <a:t>Refrigerator for the LINAC RF will be renewed</a:t>
            </a:r>
            <a:r>
              <a:rPr lang="en-US" altLang="ja-JP" sz="2400" dirty="0" smtClean="0">
                <a:solidFill>
                  <a:srgbClr val="254061"/>
                </a:solidFill>
              </a:rPr>
              <a:t>.</a:t>
            </a:r>
            <a:endParaRPr lang="en-US" altLang="ja-JP" sz="2800" dirty="0">
              <a:solidFill>
                <a:srgbClr val="254061"/>
              </a:solidFill>
            </a:endParaRPr>
          </a:p>
          <a:p>
            <a:r>
              <a:rPr lang="en-US" altLang="ja-JP" sz="2800" b="1" dirty="0" smtClean="0">
                <a:solidFill>
                  <a:srgbClr val="254061"/>
                </a:solidFill>
              </a:rPr>
              <a:t>ATF2 IP will be reconfigured for Goal-2.</a:t>
            </a:r>
          </a:p>
          <a:p>
            <a:pPr lvl="1"/>
            <a:r>
              <a:rPr lang="en-US" altLang="ja-JP" sz="2400" dirty="0" smtClean="0">
                <a:solidFill>
                  <a:srgbClr val="254061"/>
                </a:solidFill>
              </a:rPr>
              <a:t>chamber with 3 IP-BPMs on movers</a:t>
            </a:r>
          </a:p>
          <a:p>
            <a:pPr lvl="1"/>
            <a:r>
              <a:rPr lang="en-US" altLang="ja-JP" sz="2400" dirty="0" smtClean="0">
                <a:solidFill>
                  <a:srgbClr val="254061"/>
                </a:solidFill>
              </a:rPr>
              <a:t>well defined laser alignment scheme for IPBSM</a:t>
            </a:r>
          </a:p>
          <a:p>
            <a:r>
              <a:rPr kumimoji="1" lang="en-US" altLang="ja-JP" sz="2800" b="1" dirty="0" smtClean="0">
                <a:solidFill>
                  <a:srgbClr val="254061"/>
                </a:solidFill>
              </a:rPr>
              <a:t>New Laser Wire Monitor in DR will be available for the low emittance study.</a:t>
            </a:r>
          </a:p>
          <a:p>
            <a:endParaRPr lang="en-US" altLang="ja-JP" sz="2800" b="1" dirty="0" smtClean="0">
              <a:solidFill>
                <a:srgbClr val="254061"/>
              </a:solidFill>
            </a:endParaRPr>
          </a:p>
          <a:p>
            <a:endParaRPr lang="en-US" altLang="ja-JP" sz="2800" b="1" dirty="0" smtClean="0">
              <a:solidFill>
                <a:srgbClr val="254061"/>
              </a:solidFill>
            </a:endParaRPr>
          </a:p>
          <a:p>
            <a:endParaRPr lang="en-US" altLang="ja-JP" sz="2800" b="1" dirty="0" smtClean="0">
              <a:solidFill>
                <a:srgbClr val="254061"/>
              </a:solidFill>
            </a:endParaRPr>
          </a:p>
          <a:p>
            <a:endParaRPr lang="en-US" altLang="ja-JP" sz="2800" b="1" dirty="0" smtClean="0">
              <a:solidFill>
                <a:srgbClr val="254061"/>
              </a:solidFill>
            </a:endParaRPr>
          </a:p>
          <a:p>
            <a:endParaRPr kumimoji="1" lang="en-US" altLang="ja-JP" sz="2800" b="1" dirty="0" smtClean="0">
              <a:solidFill>
                <a:srgbClr val="25406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393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accent1">
                    <a:lumMod val="50000"/>
                  </a:schemeClr>
                </a:solidFill>
              </a:rPr>
              <a:t>Major works in summer</a:t>
            </a:r>
            <a:endParaRPr kumimoji="1" lang="ja-JP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20416" y="1583953"/>
            <a:ext cx="7162801" cy="4953785"/>
          </a:xfrm>
          <a:noFill/>
        </p:spPr>
        <p:txBody>
          <a:bodyPr>
            <a:noAutofit/>
          </a:bodyPr>
          <a:lstStyle/>
          <a:p>
            <a:r>
              <a:rPr lang="en-US" altLang="ja-JP" sz="2800" b="1" dirty="0" smtClean="0">
                <a:solidFill>
                  <a:srgbClr val="254061"/>
                </a:solidFill>
              </a:rPr>
              <a:t>For the stable beam injection</a:t>
            </a:r>
          </a:p>
          <a:p>
            <a:pPr lvl="1"/>
            <a:r>
              <a:rPr lang="en-US" altLang="ja-JP" b="1" dirty="0" smtClean="0">
                <a:solidFill>
                  <a:srgbClr val="254061"/>
                </a:solidFill>
              </a:rPr>
              <a:t>Stabilize the LINAC</a:t>
            </a:r>
            <a:endParaRPr lang="en-US" altLang="ja-JP" b="1" dirty="0" smtClean="0">
              <a:solidFill>
                <a:srgbClr val="254061"/>
              </a:solidFill>
            </a:endParaRPr>
          </a:p>
          <a:p>
            <a:pPr lvl="2"/>
            <a:r>
              <a:rPr lang="en-US" altLang="ja-JP" sz="2000" b="1" dirty="0" smtClean="0">
                <a:solidFill>
                  <a:srgbClr val="0000FF"/>
                </a:solidFill>
              </a:rPr>
              <a:t>K</a:t>
            </a:r>
            <a:r>
              <a:rPr kumimoji="1" lang="en-US" altLang="ja-JP" sz="2000" b="1" dirty="0" smtClean="0">
                <a:solidFill>
                  <a:srgbClr val="0000FF"/>
                </a:solidFill>
              </a:rPr>
              <a:t>lystron Modulators</a:t>
            </a:r>
          </a:p>
          <a:p>
            <a:pPr lvl="2"/>
            <a:r>
              <a:rPr lang="en-US" altLang="ja-JP" sz="2000" b="1" dirty="0">
                <a:solidFill>
                  <a:srgbClr val="0000FF"/>
                </a:solidFill>
              </a:rPr>
              <a:t>Refrigerator </a:t>
            </a:r>
            <a:r>
              <a:rPr lang="en-US" altLang="ja-JP" sz="2000" b="1" dirty="0" smtClean="0">
                <a:solidFill>
                  <a:srgbClr val="0000FF"/>
                </a:solidFill>
              </a:rPr>
              <a:t>for the RF cooling water system</a:t>
            </a:r>
            <a:endParaRPr kumimoji="1" lang="en-US" altLang="ja-JP" sz="2000" b="1" dirty="0" smtClean="0">
              <a:solidFill>
                <a:srgbClr val="0000FF"/>
              </a:solidFill>
            </a:endParaRPr>
          </a:p>
          <a:p>
            <a:pPr lvl="1"/>
            <a:r>
              <a:rPr lang="en-US" altLang="ja-JP" b="1" dirty="0">
                <a:solidFill>
                  <a:srgbClr val="254061"/>
                </a:solidFill>
              </a:rPr>
              <a:t>Stabilize the </a:t>
            </a:r>
            <a:r>
              <a:rPr lang="en-US" altLang="ja-JP" b="1" dirty="0" smtClean="0">
                <a:solidFill>
                  <a:srgbClr val="254061"/>
                </a:solidFill>
              </a:rPr>
              <a:t>DR</a:t>
            </a:r>
            <a:endParaRPr lang="en-US" altLang="ja-JP" b="1" dirty="0">
              <a:solidFill>
                <a:srgbClr val="254061"/>
              </a:solidFill>
            </a:endParaRPr>
          </a:p>
          <a:p>
            <a:pPr lvl="2"/>
            <a:r>
              <a:rPr lang="en-US" altLang="ja-JP" sz="2000" b="1" dirty="0" smtClean="0">
                <a:solidFill>
                  <a:srgbClr val="254061"/>
                </a:solidFill>
              </a:rPr>
              <a:t>Checkout of power supplies, Air, Cooling water, …</a:t>
            </a:r>
            <a:endParaRPr lang="en-US" altLang="ja-JP" sz="2800" b="1" dirty="0" smtClean="0">
              <a:solidFill>
                <a:srgbClr val="254061"/>
              </a:solidFill>
            </a:endParaRPr>
          </a:p>
          <a:p>
            <a:r>
              <a:rPr lang="en-US" altLang="ja-JP" sz="2800" b="1" dirty="0" smtClean="0">
                <a:solidFill>
                  <a:srgbClr val="254061"/>
                </a:solidFill>
              </a:rPr>
              <a:t>For Goal-2</a:t>
            </a:r>
          </a:p>
          <a:p>
            <a:pPr lvl="1"/>
            <a:r>
              <a:rPr lang="en-US" altLang="ja-JP" sz="2400" b="1" dirty="0" smtClean="0">
                <a:solidFill>
                  <a:srgbClr val="0000FF"/>
                </a:solidFill>
              </a:rPr>
              <a:t>ATF2 IP</a:t>
            </a:r>
            <a:endParaRPr lang="en-US" altLang="ja-JP" b="1" dirty="0">
              <a:solidFill>
                <a:srgbClr val="0000FF"/>
              </a:solidFill>
            </a:endParaRPr>
          </a:p>
          <a:p>
            <a:r>
              <a:rPr lang="en-US" altLang="ja-JP" sz="2800" b="1" dirty="0" smtClean="0">
                <a:solidFill>
                  <a:srgbClr val="254061"/>
                </a:solidFill>
              </a:rPr>
              <a:t>For low emittance (2pm)</a:t>
            </a:r>
          </a:p>
          <a:p>
            <a:pPr lvl="1"/>
            <a:r>
              <a:rPr kumimoji="1" lang="en-US" altLang="ja-JP" sz="2400" b="1" dirty="0" smtClean="0">
                <a:solidFill>
                  <a:srgbClr val="0000FF"/>
                </a:solidFill>
              </a:rPr>
              <a:t>Laser Wire Monitor in DR</a:t>
            </a:r>
            <a:endParaRPr lang="en-US" altLang="ja-JP" sz="2400" b="1" dirty="0" smtClean="0">
              <a:solidFill>
                <a:srgbClr val="0000FF"/>
              </a:solidFill>
            </a:endParaRPr>
          </a:p>
          <a:p>
            <a:endParaRPr lang="en-US" altLang="ja-JP" sz="2800" b="1" dirty="0" smtClean="0">
              <a:solidFill>
                <a:srgbClr val="254061"/>
              </a:solidFill>
            </a:endParaRPr>
          </a:p>
          <a:p>
            <a:endParaRPr kumimoji="1" lang="en-US" altLang="ja-JP" sz="2800" b="1" dirty="0" smtClean="0">
              <a:solidFill>
                <a:srgbClr val="25406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637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5"/>
          <p:cNvSpPr>
            <a:spLocks noChangeArrowheads="1"/>
          </p:cNvSpPr>
          <p:nvPr/>
        </p:nvSpPr>
        <p:spPr bwMode="auto">
          <a:xfrm>
            <a:off x="4032250" y="981075"/>
            <a:ext cx="5076825" cy="258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r>
              <a:rPr lang="en-US" altLang="ja-JP" sz="1800" i="1" dirty="0">
                <a:solidFill>
                  <a:schemeClr val="hlink"/>
                </a:solidFill>
                <a:latin typeface="Helvetica" charset="0"/>
                <a:ea typeface="Helvetica" charset="0"/>
                <a:cs typeface="Helvetica" charset="0"/>
              </a:rPr>
              <a:t>Stabilization of the klystron power supply is key issue for the stable beam.</a:t>
            </a:r>
          </a:p>
          <a:p>
            <a:pPr algn="just">
              <a:lnSpc>
                <a:spcPct val="90000"/>
              </a:lnSpc>
            </a:pPr>
            <a:r>
              <a:rPr lang="en-US" altLang="ja-JP" sz="1800" i="1" dirty="0">
                <a:solidFill>
                  <a:schemeClr val="hlink"/>
                </a:solidFill>
                <a:latin typeface="Helvetica" charset="0"/>
                <a:ea typeface="Helvetica" charset="0"/>
                <a:cs typeface="Helvetica" charset="0"/>
              </a:rPr>
              <a:t>Each klystron power supply has different history and different hardware. </a:t>
            </a:r>
          </a:p>
          <a:p>
            <a:pPr algn="just">
              <a:lnSpc>
                <a:spcPct val="90000"/>
              </a:lnSpc>
            </a:pPr>
            <a:r>
              <a:rPr lang="en-US" altLang="ja-JP" sz="1800" i="1" dirty="0">
                <a:solidFill>
                  <a:schemeClr val="hlink"/>
                </a:solidFill>
                <a:latin typeface="Helvetica" charset="0"/>
                <a:ea typeface="Helvetica" charset="0"/>
                <a:cs typeface="Helvetica" charset="0"/>
              </a:rPr>
              <a:t>Especially, the common DC High Voltage power supply(common DC HV PS) is located outside of the building, which made many troubles.</a:t>
            </a:r>
          </a:p>
          <a:p>
            <a:pPr algn="just">
              <a:lnSpc>
                <a:spcPct val="90000"/>
              </a:lnSpc>
            </a:pPr>
            <a:r>
              <a:rPr lang="en-US" altLang="ja-JP" sz="1800" i="1" dirty="0">
                <a:solidFill>
                  <a:schemeClr val="hlink"/>
                </a:solidFill>
                <a:latin typeface="Helvetica" charset="0"/>
                <a:ea typeface="Helvetica" charset="0"/>
                <a:cs typeface="Helvetica" charset="0"/>
              </a:rPr>
              <a:t>The replacement of the power supplies  from the common DC HV PS to  the switching HV PS is now in progress.</a:t>
            </a:r>
          </a:p>
        </p:txBody>
      </p:sp>
      <p:pic>
        <p:nvPicPr>
          <p:cNvPr id="25602" name="図 1" descr="MODlayout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052513"/>
            <a:ext cx="3811588" cy="576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図 2" descr="CIMG2729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044950"/>
            <a:ext cx="4140200" cy="269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604" name="直線矢印コネクタ 4"/>
          <p:cNvCxnSpPr>
            <a:cxnSpLocks noChangeShapeType="1"/>
          </p:cNvCxnSpPr>
          <p:nvPr/>
        </p:nvCxnSpPr>
        <p:spPr bwMode="auto">
          <a:xfrm flipH="1">
            <a:off x="7380288" y="4076700"/>
            <a:ext cx="792162" cy="1008063"/>
          </a:xfrm>
          <a:prstGeom prst="straightConnector1">
            <a:avLst/>
          </a:prstGeom>
          <a:noFill/>
          <a:ln w="28575">
            <a:solidFill>
              <a:srgbClr val="00009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05" name="テキスト ボックス 5"/>
          <p:cNvSpPr txBox="1">
            <a:spLocks noChangeArrowheads="1"/>
          </p:cNvSpPr>
          <p:nvPr/>
        </p:nvSpPr>
        <p:spPr bwMode="auto">
          <a:xfrm>
            <a:off x="7164388" y="3716338"/>
            <a:ext cx="1428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2000" i="1">
                <a:solidFill>
                  <a:schemeClr val="hlink"/>
                </a:solidFill>
                <a:latin typeface="Helvetica" charset="0"/>
                <a:ea typeface="Helvetica" charset="0"/>
                <a:cs typeface="Helvetica" charset="0"/>
              </a:rPr>
              <a:t>DC HV PS</a:t>
            </a:r>
            <a:endParaRPr lang="ja-JP" altLang="en-US" sz="200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25606" name="テキスト ボックス 19"/>
          <p:cNvSpPr txBox="1">
            <a:spLocks noChangeArrowheads="1"/>
          </p:cNvSpPr>
          <p:nvPr/>
        </p:nvSpPr>
        <p:spPr bwMode="auto">
          <a:xfrm>
            <a:off x="4640263" y="3716338"/>
            <a:ext cx="16605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2000" i="1">
                <a:solidFill>
                  <a:schemeClr val="hlink"/>
                </a:solidFill>
                <a:latin typeface="Helvetica" charset="0"/>
                <a:ea typeface="Helvetica" charset="0"/>
                <a:cs typeface="Helvetica" charset="0"/>
              </a:rPr>
              <a:t>ATF Building</a:t>
            </a:r>
            <a:endParaRPr lang="ja-JP" altLang="en-US" sz="2000"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25607" name="Picture 2" descr="keklogo-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1066800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8" name="Text Box 3"/>
          <p:cNvSpPr txBox="1">
            <a:spLocks noChangeArrowheads="1"/>
          </p:cNvSpPr>
          <p:nvPr/>
        </p:nvSpPr>
        <p:spPr bwMode="auto">
          <a:xfrm>
            <a:off x="1979613" y="188913"/>
            <a:ext cx="50212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2800" i="1">
                <a:solidFill>
                  <a:srgbClr val="000090"/>
                </a:solidFill>
                <a:latin typeface="Helvetica" charset="0"/>
                <a:cs typeface="Helvetica" charset="0"/>
              </a:rPr>
              <a:t>Renewal of the klystron PS(1)</a:t>
            </a:r>
            <a:endParaRPr lang="ja-JP" altLang="en-US" sz="2800" i="1">
              <a:solidFill>
                <a:srgbClr val="000090"/>
              </a:solidFill>
              <a:latin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224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図 1" descr="MODlayout-ne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1268413"/>
            <a:ext cx="5961063" cy="553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6" name="Picture 2" descr="keklogo-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1066800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正方形/長方形 6"/>
          <p:cNvSpPr/>
          <p:nvPr/>
        </p:nvSpPr>
        <p:spPr>
          <a:xfrm>
            <a:off x="827088" y="692150"/>
            <a:ext cx="2951162" cy="5857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600" dirty="0">
                <a:solidFill>
                  <a:schemeClr val="accent2">
                    <a:lumMod val="75000"/>
                  </a:schemeClr>
                </a:solidFill>
                <a:latin typeface="ＤＦＰ太丸ゴシック体" charset="0"/>
                <a:ea typeface="ＤＦＰ太丸ゴシック体" charset="0"/>
                <a:cs typeface="ＤＦＰ太丸ゴシック体" charset="0"/>
              </a:rPr>
              <a:t>Apr/2013</a:t>
            </a:r>
          </a:p>
          <a:p>
            <a:pPr>
              <a:defRPr/>
            </a:pPr>
            <a:r>
              <a:rPr lang="en-US" altLang="ja-JP" sz="1600" dirty="0">
                <a:solidFill>
                  <a:schemeClr val="accent2">
                    <a:lumMod val="75000"/>
                  </a:schemeClr>
                </a:solidFill>
                <a:latin typeface="ＤＦＰ太丸ゴシック体" charset="0"/>
                <a:ea typeface="ＤＦＰ太丸ゴシック体" charset="0"/>
                <a:cs typeface="ＤＦＰ太丸ゴシック体" charset="0"/>
              </a:rPr>
              <a:t>All switching PS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779838" y="620713"/>
            <a:ext cx="2952750" cy="5857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600" dirty="0">
                <a:solidFill>
                  <a:schemeClr val="accent2">
                    <a:lumMod val="75000"/>
                  </a:schemeClr>
                </a:solidFill>
                <a:latin typeface="ＤＦＰ太丸ゴシック体" charset="0"/>
                <a:ea typeface="ＤＦＰ太丸ゴシック体" charset="0"/>
                <a:cs typeface="ＤＦＰ太丸ゴシック体" charset="0"/>
              </a:rPr>
              <a:t>Oct/2013</a:t>
            </a:r>
          </a:p>
          <a:p>
            <a:pPr>
              <a:defRPr/>
            </a:pPr>
            <a:r>
              <a:rPr lang="en-US" altLang="ja-JP" sz="1600" dirty="0">
                <a:solidFill>
                  <a:schemeClr val="accent2">
                    <a:lumMod val="75000"/>
                  </a:schemeClr>
                </a:solidFill>
                <a:latin typeface="ＤＦＰ太丸ゴシック体" charset="0"/>
                <a:ea typeface="ＤＦＰ太丸ゴシック体" charset="0"/>
                <a:cs typeface="ＤＦＰ太丸ゴシック体" charset="0"/>
              </a:rPr>
              <a:t>All compact modulator</a:t>
            </a:r>
          </a:p>
        </p:txBody>
      </p:sp>
      <p:sp>
        <p:nvSpPr>
          <p:cNvPr id="26629" name="Text Box 3"/>
          <p:cNvSpPr txBox="1">
            <a:spLocks noChangeArrowheads="1"/>
          </p:cNvSpPr>
          <p:nvPr/>
        </p:nvSpPr>
        <p:spPr bwMode="auto">
          <a:xfrm>
            <a:off x="1692275" y="115888"/>
            <a:ext cx="50212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2800" i="1">
                <a:solidFill>
                  <a:srgbClr val="000090"/>
                </a:solidFill>
                <a:latin typeface="Helvetica" charset="0"/>
                <a:cs typeface="Helvetica" charset="0"/>
              </a:rPr>
              <a:t>Renewal of the klystron PS(2)</a:t>
            </a:r>
            <a:endParaRPr lang="ja-JP" altLang="en-US" sz="2800" i="1">
              <a:solidFill>
                <a:srgbClr val="000090"/>
              </a:solidFill>
              <a:latin typeface="Helvetica" charset="0"/>
              <a:cs typeface="Helvetica" charset="0"/>
            </a:endParaRPr>
          </a:p>
        </p:txBody>
      </p:sp>
      <p:pic>
        <p:nvPicPr>
          <p:cNvPr id="26630" name="図 1" descr="DSC02100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613" y="1268413"/>
            <a:ext cx="2940050" cy="220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図 2" descr="DSC02104a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3914775"/>
            <a:ext cx="2916238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2" name="テキスト ボックス 4"/>
          <p:cNvSpPr txBox="1">
            <a:spLocks noChangeArrowheads="1"/>
          </p:cNvSpPr>
          <p:nvPr/>
        </p:nvSpPr>
        <p:spPr bwMode="auto">
          <a:xfrm>
            <a:off x="6300788" y="3429000"/>
            <a:ext cx="23510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2000">
                <a:latin typeface="Helvetica" charset="0"/>
                <a:cs typeface="Helvetica" charset="0"/>
              </a:rPr>
              <a:t>Old type modulator</a:t>
            </a:r>
            <a:endParaRPr lang="ja-JP" altLang="en-US" sz="2000">
              <a:latin typeface="Helvetica" charset="0"/>
              <a:cs typeface="Helvetica" charset="0"/>
            </a:endParaRPr>
          </a:p>
        </p:txBody>
      </p:sp>
      <p:sp>
        <p:nvSpPr>
          <p:cNvPr id="26633" name="テキスト ボックス 10"/>
          <p:cNvSpPr txBox="1">
            <a:spLocks noChangeArrowheads="1"/>
          </p:cNvSpPr>
          <p:nvPr/>
        </p:nvSpPr>
        <p:spPr bwMode="auto">
          <a:xfrm>
            <a:off x="6300788" y="6092825"/>
            <a:ext cx="24225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2000">
                <a:latin typeface="Helvetica" charset="0"/>
                <a:cs typeface="Helvetica" charset="0"/>
              </a:rPr>
              <a:t>Compact modulator</a:t>
            </a:r>
            <a:endParaRPr lang="ja-JP" altLang="en-US" sz="2000">
              <a:latin typeface="Helvetica" charset="0"/>
              <a:cs typeface="Helvetica" charset="0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861394" y="1998873"/>
            <a:ext cx="1955800" cy="1827558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3067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8120BF9-1AEB-B34E-9E46-9B893482BEF7}" type="slidenum">
              <a:rPr lang="en-US" altLang="ja-JP" sz="1400"/>
              <a:pPr/>
              <a:t>5</a:t>
            </a:fld>
            <a:endParaRPr lang="en-US" altLang="ja-JP" sz="1400"/>
          </a:p>
        </p:txBody>
      </p:sp>
      <p:pic>
        <p:nvPicPr>
          <p:cNvPr id="27650" name="Picture 2" descr="keklogo-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1066800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図 3" descr="CIMG161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325217"/>
            <a:ext cx="4011267" cy="300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Text Box 3"/>
          <p:cNvSpPr txBox="1">
            <a:spLocks noChangeArrowheads="1"/>
          </p:cNvSpPr>
          <p:nvPr/>
        </p:nvSpPr>
        <p:spPr bwMode="auto">
          <a:xfrm>
            <a:off x="1317004" y="250929"/>
            <a:ext cx="727661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2800" i="1" dirty="0">
                <a:solidFill>
                  <a:srgbClr val="000090"/>
                </a:solidFill>
                <a:latin typeface="Helvetica" charset="0"/>
                <a:cs typeface="Helvetica" charset="0"/>
              </a:rPr>
              <a:t>Renewal of the </a:t>
            </a:r>
            <a:r>
              <a:rPr lang="en-US" altLang="ja-JP" sz="2800" i="1" dirty="0" smtClean="0">
                <a:solidFill>
                  <a:srgbClr val="000090"/>
                </a:solidFill>
                <a:latin typeface="Helvetica" charset="0"/>
                <a:cs typeface="Helvetica" charset="0"/>
              </a:rPr>
              <a:t>LINAC cooling </a:t>
            </a:r>
            <a:r>
              <a:rPr lang="en-US" altLang="ja-JP" sz="2800" i="1" dirty="0">
                <a:solidFill>
                  <a:srgbClr val="000090"/>
                </a:solidFill>
                <a:latin typeface="Helvetica" charset="0"/>
                <a:cs typeface="Helvetica" charset="0"/>
              </a:rPr>
              <a:t>water system</a:t>
            </a:r>
            <a:endParaRPr lang="ja-JP" altLang="en-US" sz="2800" i="1" dirty="0">
              <a:solidFill>
                <a:srgbClr val="000090"/>
              </a:solidFill>
              <a:latin typeface="Helvetica" charset="0"/>
              <a:cs typeface="Helvetica" charset="0"/>
            </a:endParaRP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4516783" y="1077469"/>
            <a:ext cx="4627217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b="1" dirty="0" smtClean="0">
                <a:solidFill>
                  <a:srgbClr val="000090"/>
                </a:solidFill>
                <a:latin typeface="Arial"/>
                <a:ea typeface="Helvetica" charset="0"/>
                <a:cs typeface="Arial"/>
              </a:rPr>
              <a:t>Present refrigerator</a:t>
            </a:r>
          </a:p>
          <a:p>
            <a:pPr marL="342900" indent="-342900">
              <a:buFont typeface="Arial"/>
              <a:buChar char="•"/>
            </a:pPr>
            <a:r>
              <a:rPr lang="en-US" altLang="ja-JP" dirty="0" smtClean="0">
                <a:solidFill>
                  <a:srgbClr val="10253F"/>
                </a:solidFill>
                <a:latin typeface="Arial"/>
                <a:ea typeface="Helvetica" charset="0"/>
                <a:cs typeface="Arial"/>
              </a:rPr>
              <a:t>decreased performance</a:t>
            </a:r>
          </a:p>
          <a:p>
            <a:pPr marL="1085850" lvl="1" indent="-342900">
              <a:buFont typeface="Arial"/>
              <a:buChar char="•"/>
            </a:pPr>
            <a:r>
              <a:rPr lang="en-US" altLang="ja-JP" sz="2000" dirty="0" smtClean="0">
                <a:solidFill>
                  <a:srgbClr val="000090"/>
                </a:solidFill>
                <a:latin typeface="Arial"/>
                <a:ea typeface="Helvetica" charset="0"/>
                <a:cs typeface="Arial"/>
              </a:rPr>
              <a:t>Assembled in 1990</a:t>
            </a:r>
          </a:p>
          <a:p>
            <a:pPr marL="1085850" lvl="1" indent="-342900">
              <a:buFont typeface="Arial"/>
              <a:buChar char="•"/>
            </a:pPr>
            <a:r>
              <a:rPr lang="en-US" altLang="ja-JP" sz="2000" dirty="0" smtClean="0">
                <a:solidFill>
                  <a:srgbClr val="000090"/>
                </a:solidFill>
                <a:latin typeface="Arial"/>
                <a:ea typeface="Helvetica" charset="0"/>
                <a:cs typeface="Arial"/>
              </a:rPr>
              <a:t>broken fins for heat exchange</a:t>
            </a:r>
          </a:p>
          <a:p>
            <a:pPr marL="57150" indent="-342900">
              <a:buFont typeface="Arial"/>
              <a:buChar char="•"/>
            </a:pPr>
            <a:r>
              <a:rPr lang="en-US" altLang="ja-JP" dirty="0" smtClean="0">
                <a:solidFill>
                  <a:srgbClr val="0000FF"/>
                </a:solidFill>
                <a:latin typeface="Arial"/>
                <a:ea typeface="Helvetica" charset="0"/>
                <a:cs typeface="Arial"/>
              </a:rPr>
              <a:t>No intelligent power control </a:t>
            </a:r>
          </a:p>
          <a:p>
            <a:pPr lvl="1"/>
            <a:r>
              <a:rPr lang="en-US" altLang="ja-JP" dirty="0" smtClean="0">
                <a:solidFill>
                  <a:srgbClr val="0000FF"/>
                </a:solidFill>
                <a:latin typeface="Arial"/>
                <a:ea typeface="Helvetica" charset="0"/>
                <a:cs typeface="Arial"/>
              </a:rPr>
              <a:t>(ON/OFF only)</a:t>
            </a:r>
          </a:p>
          <a:p>
            <a:pPr marL="800100" lvl="1" indent="-342900">
              <a:buFont typeface="Wingdings" charset="0"/>
              <a:buChar char="à"/>
            </a:pPr>
            <a:r>
              <a:rPr lang="en-US" altLang="ja-JP" dirty="0" smtClean="0">
                <a:latin typeface="Arial"/>
                <a:ea typeface="Helvetica" charset="0"/>
                <a:cs typeface="Arial"/>
                <a:sym typeface="Wingdings"/>
              </a:rPr>
              <a:t>sudden change of a temperature </a:t>
            </a:r>
          </a:p>
          <a:p>
            <a:pPr marL="457200" lvl="1" indent="0"/>
            <a:r>
              <a:rPr lang="en-US" altLang="ja-JP" dirty="0" smtClean="0">
                <a:latin typeface="Arial"/>
                <a:ea typeface="Helvetica" charset="0"/>
                <a:cs typeface="Arial"/>
                <a:sym typeface="Wingdings"/>
              </a:rPr>
              <a:t> unstable RF</a:t>
            </a:r>
            <a:endParaRPr lang="en-US" altLang="ja-JP" dirty="0" smtClean="0">
              <a:latin typeface="Arial"/>
              <a:ea typeface="Helvetica" charset="0"/>
              <a:cs typeface="Arial"/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1317004" y="4537056"/>
            <a:ext cx="5804453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b="1" dirty="0" smtClean="0">
                <a:solidFill>
                  <a:srgbClr val="000090"/>
                </a:solidFill>
                <a:latin typeface="Helvetica" charset="0"/>
                <a:ea typeface="Helvetica" charset="0"/>
                <a:cs typeface="Helvetica" charset="0"/>
              </a:rPr>
              <a:t>New refrigerator in this summer</a:t>
            </a:r>
          </a:p>
          <a:p>
            <a:pPr marL="57150" indent="-342900">
              <a:buFont typeface="Arial"/>
              <a:buChar char="•"/>
            </a:pPr>
            <a:r>
              <a:rPr lang="en-US" altLang="ja-JP" dirty="0" smtClean="0">
                <a:latin typeface="Helvetica" charset="0"/>
                <a:ea typeface="Helvetica" charset="0"/>
                <a:cs typeface="Helvetica" charset="0"/>
              </a:rPr>
              <a:t>brand-new</a:t>
            </a:r>
          </a:p>
          <a:p>
            <a:pPr marL="57150" indent="-342900">
              <a:buFont typeface="Arial"/>
              <a:buChar char="•"/>
            </a:pPr>
            <a:r>
              <a:rPr lang="en-US" altLang="ja-JP" dirty="0" smtClean="0">
                <a:solidFill>
                  <a:srgbClr val="0000FF"/>
                </a:solidFill>
                <a:latin typeface="Helvetica" charset="0"/>
                <a:ea typeface="Helvetica" charset="0"/>
                <a:cs typeface="Helvetica" charset="0"/>
              </a:rPr>
              <a:t>linear power control (automatic)</a:t>
            </a:r>
          </a:p>
          <a:p>
            <a:pPr marL="800100" lvl="1" indent="-342900">
              <a:buFont typeface="Wingdings" charset="0"/>
              <a:buChar char="à"/>
            </a:pPr>
            <a:r>
              <a:rPr lang="en-US" altLang="ja-JP" dirty="0" smtClean="0">
                <a:latin typeface="Helvetica" charset="0"/>
                <a:ea typeface="Helvetica" charset="0"/>
                <a:cs typeface="Helvetica" charset="0"/>
                <a:sym typeface="Wingdings"/>
              </a:rPr>
              <a:t>stable temperature</a:t>
            </a:r>
          </a:p>
          <a:p>
            <a:pPr marL="800100" lvl="1" indent="-342900">
              <a:buFont typeface="Wingdings" charset="0"/>
              <a:buChar char="à"/>
            </a:pPr>
            <a:r>
              <a:rPr lang="en-US" altLang="ja-JP" dirty="0" smtClean="0">
                <a:latin typeface="Helvetica" charset="0"/>
                <a:ea typeface="Helvetica" charset="0"/>
                <a:cs typeface="Helvetica" charset="0"/>
                <a:sym typeface="Wingdings"/>
              </a:rPr>
              <a:t>stable RF </a:t>
            </a:r>
            <a:r>
              <a:rPr lang="en-US" altLang="ja-JP" dirty="0" smtClean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  <a:sym typeface="Wingdings"/>
              </a:rPr>
              <a:t> stable beam injection</a:t>
            </a:r>
            <a:endParaRPr lang="en-US" altLang="ja-JP" dirty="0" smtClean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140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テキスト ボックス 30"/>
          <p:cNvSpPr txBox="1">
            <a:spLocks noChangeArrowheads="1"/>
          </p:cNvSpPr>
          <p:nvPr/>
        </p:nvSpPr>
        <p:spPr bwMode="auto">
          <a:xfrm>
            <a:off x="511175" y="3133725"/>
            <a:ext cx="1776413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2800" b="1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Goal-2</a:t>
            </a:r>
          </a:p>
          <a:p>
            <a:r>
              <a:rPr lang="en-US" altLang="ja-JP" sz="2000" b="1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(2nm stabilization)</a:t>
            </a:r>
            <a:endParaRPr lang="ja-JP" altLang="en-US" sz="2000" b="1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cxnSp>
        <p:nvCxnSpPr>
          <p:cNvPr id="51" name="直線コネクタ 50"/>
          <p:cNvCxnSpPr/>
          <p:nvPr/>
        </p:nvCxnSpPr>
        <p:spPr>
          <a:xfrm rot="5400000">
            <a:off x="6175375" y="3865563"/>
            <a:ext cx="5481637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/>
          <p:cNvCxnSpPr/>
          <p:nvPr/>
        </p:nvCxnSpPr>
        <p:spPr>
          <a:xfrm flipH="1">
            <a:off x="7346950" y="1471613"/>
            <a:ext cx="1588" cy="5156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/>
          <p:cNvCxnSpPr/>
          <p:nvPr/>
        </p:nvCxnSpPr>
        <p:spPr>
          <a:xfrm flipH="1">
            <a:off x="6589713" y="1450975"/>
            <a:ext cx="1587" cy="5156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 flipH="1">
            <a:off x="8128000" y="1460500"/>
            <a:ext cx="1588" cy="5156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/>
          <p:cNvCxnSpPr/>
          <p:nvPr/>
        </p:nvCxnSpPr>
        <p:spPr>
          <a:xfrm flipH="1">
            <a:off x="5065713" y="1474788"/>
            <a:ext cx="1587" cy="5156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 flipH="1">
            <a:off x="3489325" y="1457325"/>
            <a:ext cx="1588" cy="5156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/>
          <p:cNvCxnSpPr/>
          <p:nvPr/>
        </p:nvCxnSpPr>
        <p:spPr>
          <a:xfrm flipH="1">
            <a:off x="4265613" y="1471613"/>
            <a:ext cx="1587" cy="51562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 flipV="1">
            <a:off x="377825" y="1152525"/>
            <a:ext cx="8524875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390525" y="1471613"/>
            <a:ext cx="8512175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387" name="テキスト ボックス 23"/>
          <p:cNvSpPr txBox="1">
            <a:spLocks noChangeArrowheads="1"/>
          </p:cNvSpPr>
          <p:nvPr/>
        </p:nvSpPr>
        <p:spPr bwMode="auto">
          <a:xfrm>
            <a:off x="860425" y="800100"/>
            <a:ext cx="9890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2000" b="1">
                <a:solidFill>
                  <a:prstClr val="black"/>
                </a:solidFill>
                <a:latin typeface="Calibri" charset="0"/>
              </a:rPr>
              <a:t>JFY</a:t>
            </a:r>
            <a:endParaRPr lang="ja-JP" altLang="en-US" sz="2000" b="1">
              <a:solidFill>
                <a:prstClr val="black"/>
              </a:solidFill>
              <a:latin typeface="Calibri" charset="0"/>
            </a:endParaRPr>
          </a:p>
        </p:txBody>
      </p:sp>
      <p:sp>
        <p:nvSpPr>
          <p:cNvPr id="101388" name="テキスト ボックス 24"/>
          <p:cNvSpPr txBox="1">
            <a:spLocks noChangeArrowheads="1"/>
          </p:cNvSpPr>
          <p:nvPr/>
        </p:nvSpPr>
        <p:spPr bwMode="auto">
          <a:xfrm>
            <a:off x="3475038" y="685800"/>
            <a:ext cx="11795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2800" b="1">
                <a:solidFill>
                  <a:prstClr val="black"/>
                </a:solidFill>
                <a:latin typeface="Calibri" charset="0"/>
              </a:rPr>
              <a:t>2012</a:t>
            </a:r>
            <a:endParaRPr lang="ja-JP" altLang="en-US" sz="3200" b="1">
              <a:solidFill>
                <a:prstClr val="black"/>
              </a:solidFill>
              <a:latin typeface="Calibri" charset="0"/>
            </a:endParaRPr>
          </a:p>
        </p:txBody>
      </p:sp>
      <p:sp>
        <p:nvSpPr>
          <p:cNvPr id="101389" name="テキスト ボックス 24"/>
          <p:cNvSpPr txBox="1">
            <a:spLocks noChangeArrowheads="1"/>
          </p:cNvSpPr>
          <p:nvPr/>
        </p:nvSpPr>
        <p:spPr bwMode="auto">
          <a:xfrm>
            <a:off x="6511925" y="679450"/>
            <a:ext cx="1292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2800" b="1">
                <a:solidFill>
                  <a:prstClr val="black"/>
                </a:solidFill>
                <a:latin typeface="Calibri" charset="0"/>
              </a:rPr>
              <a:t>2013</a:t>
            </a:r>
            <a:endParaRPr lang="ja-JP" altLang="en-US" sz="3200" b="1">
              <a:solidFill>
                <a:prstClr val="black"/>
              </a:solidFill>
              <a:latin typeface="Calibri" charset="0"/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 flipH="1">
            <a:off x="5830888" y="1157288"/>
            <a:ext cx="1587" cy="545623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rot="5400000">
            <a:off x="-2362200" y="3889375"/>
            <a:ext cx="548163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 flipV="1">
            <a:off x="395288" y="6615113"/>
            <a:ext cx="8521700" cy="158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 rot="5400000">
            <a:off x="26988" y="3916363"/>
            <a:ext cx="5481637" cy="158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394" name="テキスト ボックス 30"/>
          <p:cNvSpPr txBox="1">
            <a:spLocks noChangeArrowheads="1"/>
          </p:cNvSpPr>
          <p:nvPr/>
        </p:nvSpPr>
        <p:spPr bwMode="auto">
          <a:xfrm>
            <a:off x="487363" y="1700213"/>
            <a:ext cx="1524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2800" b="1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Goal-1 </a:t>
            </a:r>
          </a:p>
          <a:p>
            <a:r>
              <a:rPr lang="en-US" altLang="ja-JP" sz="2000" b="1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(37nm)</a:t>
            </a:r>
          </a:p>
        </p:txBody>
      </p:sp>
      <p:sp>
        <p:nvSpPr>
          <p:cNvPr id="101395" name="テキスト ボックス 30"/>
          <p:cNvSpPr txBox="1">
            <a:spLocks noChangeArrowheads="1"/>
          </p:cNvSpPr>
          <p:nvPr/>
        </p:nvSpPr>
        <p:spPr bwMode="auto">
          <a:xfrm>
            <a:off x="511174" y="4984373"/>
            <a:ext cx="177641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b="1" dirty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Emittance 1pm</a:t>
            </a:r>
            <a:endParaRPr lang="ja-JP" altLang="en-US" b="1" dirty="0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86" name="右矢印 85"/>
          <p:cNvSpPr/>
          <p:nvPr/>
        </p:nvSpPr>
        <p:spPr>
          <a:xfrm>
            <a:off x="4267200" y="5497609"/>
            <a:ext cx="2324099" cy="284162"/>
          </a:xfrm>
          <a:prstGeom prst="rightArrow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101397" name="テキスト ボックス 30"/>
          <p:cNvSpPr txBox="1">
            <a:spLocks noChangeArrowheads="1"/>
          </p:cNvSpPr>
          <p:nvPr/>
        </p:nvSpPr>
        <p:spPr bwMode="auto">
          <a:xfrm>
            <a:off x="5563192" y="1551609"/>
            <a:ext cx="3580807" cy="58477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600" dirty="0" smtClean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Continuous studies for technique establishment and for goal-2</a:t>
            </a:r>
            <a:endParaRPr lang="ja-JP" altLang="en-US" sz="1600" dirty="0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101398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79450"/>
          </a:xfrm>
          <a:solidFill>
            <a:srgbClr val="215968"/>
          </a:solidFill>
        </p:spPr>
        <p:txBody>
          <a:bodyPr>
            <a:normAutofit fontScale="90000"/>
          </a:bodyPr>
          <a:lstStyle/>
          <a:p>
            <a:r>
              <a:rPr lang="en-US" altLang="ja-JP" sz="4000" dirty="0" smtClean="0">
                <a:solidFill>
                  <a:schemeClr val="bg1"/>
                </a:solidFill>
                <a:latin typeface="Calibri" charset="0"/>
                <a:ea typeface="ＭＳ Ｐゴシック" charset="0"/>
              </a:rPr>
              <a:t>Schedule in 2012</a:t>
            </a:r>
            <a:r>
              <a:rPr lang="en-US" altLang="ja-JP" sz="4000" dirty="0">
                <a:solidFill>
                  <a:schemeClr val="bg1"/>
                </a:solidFill>
                <a:latin typeface="Calibri" charset="0"/>
                <a:ea typeface="ＭＳ Ｐゴシック" charset="0"/>
              </a:rPr>
              <a:t>-2013</a:t>
            </a:r>
            <a:endParaRPr lang="ja-JP" altLang="en-US" sz="4000" dirty="0">
              <a:solidFill>
                <a:schemeClr val="bg1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01399" name="テキスト ボックス 30"/>
          <p:cNvSpPr txBox="1">
            <a:spLocks noChangeArrowheads="1"/>
          </p:cNvSpPr>
          <p:nvPr/>
        </p:nvSpPr>
        <p:spPr bwMode="auto">
          <a:xfrm>
            <a:off x="496888" y="6079207"/>
            <a:ext cx="20558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800" b="1" dirty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Cavity </a:t>
            </a:r>
            <a:r>
              <a:rPr lang="en-US" altLang="ja-JP" sz="1800" b="1" dirty="0" smtClean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Compton</a:t>
            </a:r>
            <a:endParaRPr lang="en-US" altLang="ja-JP" sz="1800" b="1" dirty="0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46" name="右矢印 45"/>
          <p:cNvSpPr/>
          <p:nvPr/>
        </p:nvSpPr>
        <p:spPr>
          <a:xfrm>
            <a:off x="2592388" y="6307138"/>
            <a:ext cx="898525" cy="279400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101403" name="テキスト ボックス 30"/>
          <p:cNvSpPr txBox="1">
            <a:spLocks noChangeArrowheads="1"/>
          </p:cNvSpPr>
          <p:nvPr/>
        </p:nvSpPr>
        <p:spPr bwMode="auto">
          <a:xfrm>
            <a:off x="2817813" y="6022975"/>
            <a:ext cx="3541712" cy="307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40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4-mirror Cavity R&amp;D; KEK, Hiroshima, LAL</a:t>
            </a:r>
            <a:endParaRPr lang="ja-JP" altLang="en-US" sz="1400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101404" name="テキスト ボックス 30"/>
          <p:cNvSpPr txBox="1">
            <a:spLocks noChangeArrowheads="1"/>
          </p:cNvSpPr>
          <p:nvPr/>
        </p:nvSpPr>
        <p:spPr bwMode="auto">
          <a:xfrm>
            <a:off x="2425473" y="3129988"/>
            <a:ext cx="2628899" cy="58477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600" dirty="0" smtClean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Development of components at EXT and IP</a:t>
            </a:r>
          </a:p>
        </p:txBody>
      </p:sp>
      <p:sp>
        <p:nvSpPr>
          <p:cNvPr id="101405" name="テキスト ボックス 30"/>
          <p:cNvSpPr txBox="1">
            <a:spLocks noChangeArrowheads="1"/>
          </p:cNvSpPr>
          <p:nvPr/>
        </p:nvSpPr>
        <p:spPr bwMode="auto">
          <a:xfrm>
            <a:off x="6853237" y="5163000"/>
            <a:ext cx="1901825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200" dirty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10pm</a:t>
            </a:r>
            <a:r>
              <a:rPr lang="en-US" altLang="ja-JP" sz="1200" dirty="0">
                <a:solidFill>
                  <a:prstClr val="black"/>
                </a:solidFill>
                <a:latin typeface="13" charset="0"/>
                <a:ea typeface="13" charset="0"/>
                <a:cs typeface="13" charset="0"/>
                <a:sym typeface="Wingdings" charset="0"/>
              </a:rPr>
              <a:t>1pm study in DR</a:t>
            </a:r>
            <a:endParaRPr lang="ja-JP" altLang="en-US" sz="1200" dirty="0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53" name="右矢印 52"/>
          <p:cNvSpPr/>
          <p:nvPr/>
        </p:nvSpPr>
        <p:spPr>
          <a:xfrm>
            <a:off x="7323729" y="5502725"/>
            <a:ext cx="1820271" cy="284162"/>
          </a:xfrm>
          <a:prstGeom prst="rightArrow">
            <a:avLst/>
          </a:prstGeom>
          <a:solidFill>
            <a:srgbClr val="FAC09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101408" name="テキスト ボックス 24"/>
          <p:cNvSpPr txBox="1">
            <a:spLocks noChangeArrowheads="1"/>
          </p:cNvSpPr>
          <p:nvPr/>
        </p:nvSpPr>
        <p:spPr bwMode="auto">
          <a:xfrm>
            <a:off x="2740025" y="1157288"/>
            <a:ext cx="2286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600" b="1">
                <a:solidFill>
                  <a:prstClr val="black"/>
                </a:solidFill>
                <a:latin typeface="Calibri" charset="0"/>
              </a:rPr>
              <a:t>4</a:t>
            </a:r>
            <a:endParaRPr lang="ja-JP" altLang="en-US" sz="1600" b="1">
              <a:solidFill>
                <a:prstClr val="black"/>
              </a:solidFill>
              <a:latin typeface="Calibri" charset="0"/>
            </a:endParaRPr>
          </a:p>
        </p:txBody>
      </p:sp>
      <p:sp>
        <p:nvSpPr>
          <p:cNvPr id="101409" name="テキスト ボックス 30"/>
          <p:cNvSpPr txBox="1">
            <a:spLocks noChangeArrowheads="1"/>
          </p:cNvSpPr>
          <p:nvPr/>
        </p:nvSpPr>
        <p:spPr bwMode="auto">
          <a:xfrm>
            <a:off x="2436813" y="1536700"/>
            <a:ext cx="28575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800" b="1" dirty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Decrease the beam size</a:t>
            </a:r>
            <a:endParaRPr lang="ja-JP" altLang="en-US" sz="1800" b="1" dirty="0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68" name="右矢印 67"/>
          <p:cNvSpPr/>
          <p:nvPr/>
        </p:nvSpPr>
        <p:spPr>
          <a:xfrm>
            <a:off x="4267201" y="1832893"/>
            <a:ext cx="798512" cy="1228725"/>
          </a:xfrm>
          <a:prstGeom prst="rightArrow">
            <a:avLst>
              <a:gd name="adj1" fmla="val 75386"/>
              <a:gd name="adj2" fmla="val 23491"/>
            </a:avLst>
          </a:prstGeom>
          <a:solidFill>
            <a:schemeClr val="accent6">
              <a:lumMod val="75000"/>
            </a:schemeClr>
          </a:solidFill>
          <a:ln>
            <a:solidFill>
              <a:srgbClr val="98480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74" name="右矢印 73"/>
          <p:cNvSpPr/>
          <p:nvPr/>
        </p:nvSpPr>
        <p:spPr>
          <a:xfrm>
            <a:off x="4267201" y="6300788"/>
            <a:ext cx="2322512" cy="279400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101415" name="テキスト ボックス 24"/>
          <p:cNvSpPr txBox="1">
            <a:spLocks noChangeArrowheads="1"/>
          </p:cNvSpPr>
          <p:nvPr/>
        </p:nvSpPr>
        <p:spPr bwMode="auto">
          <a:xfrm>
            <a:off x="3411538" y="1157288"/>
            <a:ext cx="2286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600" b="1">
                <a:solidFill>
                  <a:prstClr val="black"/>
                </a:solidFill>
                <a:latin typeface="Calibri" charset="0"/>
              </a:rPr>
              <a:t>7</a:t>
            </a:r>
            <a:endParaRPr lang="ja-JP" altLang="en-US" sz="1600" b="1">
              <a:solidFill>
                <a:prstClr val="black"/>
              </a:solidFill>
              <a:latin typeface="Calibri" charset="0"/>
            </a:endParaRPr>
          </a:p>
        </p:txBody>
      </p:sp>
      <p:sp>
        <p:nvSpPr>
          <p:cNvPr id="101416" name="テキスト ボックス 24"/>
          <p:cNvSpPr txBox="1">
            <a:spLocks noChangeArrowheads="1"/>
          </p:cNvSpPr>
          <p:nvPr/>
        </p:nvSpPr>
        <p:spPr bwMode="auto">
          <a:xfrm>
            <a:off x="4122738" y="1157288"/>
            <a:ext cx="39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600" b="1">
                <a:solidFill>
                  <a:prstClr val="black"/>
                </a:solidFill>
                <a:latin typeface="Calibri" charset="0"/>
              </a:rPr>
              <a:t>10</a:t>
            </a:r>
          </a:p>
        </p:txBody>
      </p:sp>
      <p:sp>
        <p:nvSpPr>
          <p:cNvPr id="101417" name="テキスト ボックス 24"/>
          <p:cNvSpPr txBox="1">
            <a:spLocks noChangeArrowheads="1"/>
          </p:cNvSpPr>
          <p:nvPr/>
        </p:nvSpPr>
        <p:spPr bwMode="auto">
          <a:xfrm>
            <a:off x="4903788" y="1157288"/>
            <a:ext cx="39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600" b="1">
                <a:solidFill>
                  <a:prstClr val="black"/>
                </a:solidFill>
                <a:latin typeface="Calibri" charset="0"/>
              </a:rPr>
              <a:t>1</a:t>
            </a:r>
          </a:p>
        </p:txBody>
      </p:sp>
      <p:sp>
        <p:nvSpPr>
          <p:cNvPr id="101418" name="テキスト ボックス 24"/>
          <p:cNvSpPr txBox="1">
            <a:spLocks noChangeArrowheads="1"/>
          </p:cNvSpPr>
          <p:nvPr/>
        </p:nvSpPr>
        <p:spPr bwMode="auto">
          <a:xfrm>
            <a:off x="5848350" y="1158875"/>
            <a:ext cx="228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600" b="1">
                <a:solidFill>
                  <a:prstClr val="black"/>
                </a:solidFill>
                <a:latin typeface="Calibri" charset="0"/>
              </a:rPr>
              <a:t>4</a:t>
            </a:r>
            <a:endParaRPr lang="ja-JP" altLang="en-US" sz="1600" b="1">
              <a:solidFill>
                <a:prstClr val="black"/>
              </a:solidFill>
              <a:latin typeface="Calibri" charset="0"/>
            </a:endParaRPr>
          </a:p>
        </p:txBody>
      </p:sp>
      <p:sp>
        <p:nvSpPr>
          <p:cNvPr id="101419" name="テキスト ボックス 24"/>
          <p:cNvSpPr txBox="1">
            <a:spLocks noChangeArrowheads="1"/>
          </p:cNvSpPr>
          <p:nvPr/>
        </p:nvSpPr>
        <p:spPr bwMode="auto">
          <a:xfrm>
            <a:off x="6519863" y="1158875"/>
            <a:ext cx="228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600" b="1">
                <a:solidFill>
                  <a:prstClr val="black"/>
                </a:solidFill>
                <a:latin typeface="Calibri" charset="0"/>
              </a:rPr>
              <a:t>7</a:t>
            </a:r>
            <a:endParaRPr lang="ja-JP" altLang="en-US" sz="1600" b="1">
              <a:solidFill>
                <a:prstClr val="black"/>
              </a:solidFill>
              <a:latin typeface="Calibri" charset="0"/>
            </a:endParaRPr>
          </a:p>
        </p:txBody>
      </p:sp>
      <p:sp>
        <p:nvSpPr>
          <p:cNvPr id="101420" name="テキスト ボックス 24"/>
          <p:cNvSpPr txBox="1">
            <a:spLocks noChangeArrowheads="1"/>
          </p:cNvSpPr>
          <p:nvPr/>
        </p:nvSpPr>
        <p:spPr bwMode="auto">
          <a:xfrm>
            <a:off x="7231063" y="1158875"/>
            <a:ext cx="3905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600" b="1">
                <a:solidFill>
                  <a:prstClr val="black"/>
                </a:solidFill>
                <a:latin typeface="Calibri" charset="0"/>
              </a:rPr>
              <a:t>10</a:t>
            </a:r>
          </a:p>
        </p:txBody>
      </p:sp>
      <p:sp>
        <p:nvSpPr>
          <p:cNvPr id="101421" name="テキスト ボックス 24"/>
          <p:cNvSpPr txBox="1">
            <a:spLocks noChangeArrowheads="1"/>
          </p:cNvSpPr>
          <p:nvPr/>
        </p:nvSpPr>
        <p:spPr bwMode="auto">
          <a:xfrm>
            <a:off x="8012113" y="1158875"/>
            <a:ext cx="3905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600" b="1">
                <a:solidFill>
                  <a:prstClr val="black"/>
                </a:solidFill>
                <a:latin typeface="Calibri" charset="0"/>
              </a:rPr>
              <a:t>1</a:t>
            </a:r>
          </a:p>
        </p:txBody>
      </p:sp>
      <p:sp>
        <p:nvSpPr>
          <p:cNvPr id="88" name="右矢印 87"/>
          <p:cNvSpPr/>
          <p:nvPr/>
        </p:nvSpPr>
        <p:spPr>
          <a:xfrm>
            <a:off x="2592388" y="1951038"/>
            <a:ext cx="898525" cy="1009650"/>
          </a:xfrm>
          <a:prstGeom prst="rightArrow">
            <a:avLst>
              <a:gd name="adj1" fmla="val 78687"/>
              <a:gd name="adj2" fmla="val 31911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90" name="右矢印 89"/>
          <p:cNvSpPr/>
          <p:nvPr/>
        </p:nvSpPr>
        <p:spPr>
          <a:xfrm>
            <a:off x="2592388" y="4662845"/>
            <a:ext cx="6551612" cy="321528"/>
          </a:xfrm>
          <a:prstGeom prst="rightArrow">
            <a:avLst/>
          </a:prstGeom>
          <a:solidFill>
            <a:srgbClr val="C3D69B"/>
          </a:solidFill>
          <a:ln>
            <a:solidFill>
              <a:srgbClr val="4F622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101427" name="テキスト ボックス 30"/>
          <p:cNvSpPr txBox="1">
            <a:spLocks noChangeArrowheads="1"/>
          </p:cNvSpPr>
          <p:nvPr/>
        </p:nvSpPr>
        <p:spPr bwMode="auto">
          <a:xfrm>
            <a:off x="3348630" y="4659543"/>
            <a:ext cx="4803775" cy="33855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600" dirty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Electronics </a:t>
            </a:r>
            <a:r>
              <a:rPr lang="en-US" altLang="ja-JP" sz="1600" dirty="0" smtClean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development (</a:t>
            </a:r>
            <a:r>
              <a:rPr lang="en-US" altLang="ja-JP" sz="1600" dirty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FONT, IPBPM readout)</a:t>
            </a:r>
            <a:endParaRPr lang="ja-JP" altLang="en-US" sz="1600" dirty="0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65" name="右矢印 64"/>
          <p:cNvSpPr/>
          <p:nvPr/>
        </p:nvSpPr>
        <p:spPr>
          <a:xfrm>
            <a:off x="7348538" y="3199215"/>
            <a:ext cx="1795461" cy="1228725"/>
          </a:xfrm>
          <a:prstGeom prst="rightArrow">
            <a:avLst>
              <a:gd name="adj1" fmla="val 75386"/>
              <a:gd name="adj2" fmla="val 23491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66" name="右矢印 65"/>
          <p:cNvSpPr/>
          <p:nvPr/>
        </p:nvSpPr>
        <p:spPr>
          <a:xfrm>
            <a:off x="5091114" y="2038772"/>
            <a:ext cx="1498600" cy="857250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98480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69" name="右矢印 68"/>
          <p:cNvSpPr/>
          <p:nvPr/>
        </p:nvSpPr>
        <p:spPr>
          <a:xfrm>
            <a:off x="7332188" y="2038772"/>
            <a:ext cx="1811812" cy="857250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98480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101424" name="正方形/長方形 79"/>
          <p:cNvSpPr>
            <a:spLocks noChangeArrowheads="1"/>
          </p:cNvSpPr>
          <p:nvPr/>
        </p:nvSpPr>
        <p:spPr bwMode="auto">
          <a:xfrm rot="16200000">
            <a:off x="5956810" y="3384956"/>
            <a:ext cx="2088350" cy="36933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  <a:extLst/>
        </p:spPr>
        <p:txBody>
          <a:bodyPr wrap="square">
            <a:spAutoFit/>
          </a:bodyPr>
          <a:lstStyle/>
          <a:p>
            <a:pPr algn="ctr"/>
            <a:r>
              <a:rPr lang="en-US" altLang="ja-JP" b="1" dirty="0" smtClean="0">
                <a:solidFill>
                  <a:srgbClr val="FF0000"/>
                </a:solidFill>
                <a:latin typeface="13" charset="0"/>
                <a:ea typeface="13" charset="0"/>
                <a:cs typeface="13" charset="0"/>
              </a:rPr>
              <a:t>IP installation</a:t>
            </a:r>
            <a:endParaRPr lang="ja-JP" altLang="en-US" b="1" dirty="0">
              <a:solidFill>
                <a:srgbClr val="FF0000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76" name="右矢印 75"/>
          <p:cNvSpPr/>
          <p:nvPr/>
        </p:nvSpPr>
        <p:spPr>
          <a:xfrm>
            <a:off x="2592389" y="3684583"/>
            <a:ext cx="889000" cy="477939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77" name="右矢印 76"/>
          <p:cNvSpPr/>
          <p:nvPr/>
        </p:nvSpPr>
        <p:spPr>
          <a:xfrm>
            <a:off x="4267201" y="3695923"/>
            <a:ext cx="2252662" cy="477939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78" name="右矢印 77"/>
          <p:cNvSpPr/>
          <p:nvPr/>
        </p:nvSpPr>
        <p:spPr>
          <a:xfrm>
            <a:off x="7348538" y="6289448"/>
            <a:ext cx="1795462" cy="279400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54" name="右矢印 53"/>
          <p:cNvSpPr/>
          <p:nvPr/>
        </p:nvSpPr>
        <p:spPr>
          <a:xfrm>
            <a:off x="2744789" y="5513277"/>
            <a:ext cx="898524" cy="284162"/>
          </a:xfrm>
          <a:prstGeom prst="rightArrow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2" name="下カーブ矢印 1"/>
          <p:cNvSpPr/>
          <p:nvPr/>
        </p:nvSpPr>
        <p:spPr>
          <a:xfrm>
            <a:off x="5480930" y="3060489"/>
            <a:ext cx="1379538" cy="430213"/>
          </a:xfrm>
          <a:prstGeom prst="curvedDownArrow">
            <a:avLst/>
          </a:prstGeom>
          <a:solidFill>
            <a:srgbClr val="800000"/>
          </a:solidFill>
          <a:ln w="38100" cmpd="sng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55" name="正方形/長方形 79"/>
          <p:cNvSpPr>
            <a:spLocks noChangeArrowheads="1"/>
          </p:cNvSpPr>
          <p:nvPr/>
        </p:nvSpPr>
        <p:spPr bwMode="auto">
          <a:xfrm rot="16200000">
            <a:off x="4787484" y="3666239"/>
            <a:ext cx="1551417" cy="338554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xtLst/>
        </p:spPr>
        <p:txBody>
          <a:bodyPr wrap="square">
            <a:spAutoFit/>
          </a:bodyPr>
          <a:lstStyle/>
          <a:p>
            <a:pPr algn="ctr"/>
            <a:endParaRPr lang="ja-JP" altLang="en-US" sz="1600" b="1" dirty="0">
              <a:solidFill>
                <a:srgbClr val="FF0000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94DC-6693-7747-A22C-9F67E59E22E9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56" name="正方形/長方形 79"/>
          <p:cNvSpPr>
            <a:spLocks noChangeArrowheads="1"/>
          </p:cNvSpPr>
          <p:nvPr/>
        </p:nvSpPr>
        <p:spPr bwMode="auto">
          <a:xfrm rot="16200000">
            <a:off x="3061458" y="3666238"/>
            <a:ext cx="1551417" cy="338554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xtLst/>
        </p:spPr>
        <p:txBody>
          <a:bodyPr wrap="square">
            <a:spAutoFit/>
          </a:bodyPr>
          <a:lstStyle/>
          <a:p>
            <a:pPr algn="ctr"/>
            <a:endParaRPr lang="ja-JP" altLang="en-US" sz="1600" b="1" dirty="0">
              <a:solidFill>
                <a:srgbClr val="FF0000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57" name="下カーブ矢印 56"/>
          <p:cNvSpPr/>
          <p:nvPr/>
        </p:nvSpPr>
        <p:spPr>
          <a:xfrm>
            <a:off x="3992076" y="3034242"/>
            <a:ext cx="1379538" cy="430213"/>
          </a:xfrm>
          <a:prstGeom prst="curvedDownArrow">
            <a:avLst/>
          </a:prstGeom>
          <a:solidFill>
            <a:srgbClr val="800000"/>
          </a:solidFill>
          <a:ln w="38100" cmpd="sng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439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ATF2 Technical Review, April3-4, 2013, KEK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94DC-6693-7747-A22C-9F67E59E22E9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8" name="図 7" descr="TUOCB203_TALK_IPAC2013（ドラッグされました）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2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ATF2 Technical Review, April3-4, 2013, KEK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94DC-6693-7747-A22C-9F67E59E22E9}" type="slidenum">
              <a:rPr kumimoji="1" lang="ja-JP" altLang="en-US" smtClean="0"/>
              <a:t>8</a:t>
            </a:fld>
            <a:endParaRPr kumimoji="1" lang="ja-JP" altLang="en-US"/>
          </a:p>
        </p:txBody>
      </p:sp>
      <p:pic>
        <p:nvPicPr>
          <p:cNvPr id="6" name="図 5" descr="TUOCB203_TALK_IPAC2013（ドラッグされました）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224772" y="6405465"/>
            <a:ext cx="226249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P.Bambade</a:t>
            </a:r>
            <a:r>
              <a:rPr kumimoji="1" lang="en-US" altLang="ja-JP" dirty="0" smtClean="0"/>
              <a:t>, IPAC2013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03355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ATF2 Technical Review, April3-4, 2013, KEK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594DC-6693-7747-A22C-9F67E59E22E9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2" name="図 1" descr="TUOCB203_TALK_IPAC2013（ドラッグされました）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224772" y="6405465"/>
            <a:ext cx="226249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P.Bambade</a:t>
            </a:r>
            <a:r>
              <a:rPr kumimoji="1" lang="en-US" altLang="ja-JP" dirty="0" smtClean="0"/>
              <a:t>, IPAC2013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83147680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6126</TotalTime>
  <Words>604</Words>
  <Application>Microsoft Macintosh PowerPoint</Application>
  <PresentationFormat>画面に合わせる (4:3)</PresentationFormat>
  <Paragraphs>111</Paragraphs>
  <Slides>14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ホワイト</vt:lpstr>
      <vt:lpstr>Plan for the summer</vt:lpstr>
      <vt:lpstr>Major works in summer</vt:lpstr>
      <vt:lpstr>PowerPoint プレゼンテーション</vt:lpstr>
      <vt:lpstr>PowerPoint プレゼンテーション</vt:lpstr>
      <vt:lpstr>PowerPoint プレゼンテーション</vt:lpstr>
      <vt:lpstr>Schedule in 2012-2013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Remove uncertainty of laser path at IP</vt:lpstr>
      <vt:lpstr>IP screen and Carbon wires</vt:lpstr>
      <vt:lpstr>PowerPoint プレゼンテーション</vt:lpstr>
      <vt:lpstr>Summary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Nobuhiro Terunuma</dc:creator>
  <cp:lastModifiedBy>Nobuhiro Terunuma</cp:lastModifiedBy>
  <cp:revision>172</cp:revision>
  <cp:lastPrinted>2013-04-02T10:24:09Z</cp:lastPrinted>
  <dcterms:created xsi:type="dcterms:W3CDTF">2013-03-28T01:04:59Z</dcterms:created>
  <dcterms:modified xsi:type="dcterms:W3CDTF">2013-05-28T18:44:29Z</dcterms:modified>
</cp:coreProperties>
</file>