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309" r:id="rId3"/>
    <p:sldId id="310" r:id="rId4"/>
    <p:sldId id="312" r:id="rId5"/>
    <p:sldId id="313" r:id="rId6"/>
    <p:sldId id="322" r:id="rId7"/>
    <p:sldId id="315" r:id="rId8"/>
    <p:sldId id="311" r:id="rId9"/>
    <p:sldId id="330" r:id="rId10"/>
    <p:sldId id="328" r:id="rId11"/>
    <p:sldId id="326" r:id="rId12"/>
    <p:sldId id="318" r:id="rId13"/>
    <p:sldId id="319" r:id="rId14"/>
    <p:sldId id="320" r:id="rId15"/>
    <p:sldId id="327" r:id="rId16"/>
    <p:sldId id="325" r:id="rId17"/>
    <p:sldId id="321" r:id="rId18"/>
    <p:sldId id="324" r:id="rId19"/>
    <p:sldId id="323" r:id="rId20"/>
    <p:sldId id="329" r:id="rId21"/>
    <p:sldId id="33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163B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8" autoAdjust="0"/>
    <p:restoredTop sz="94603" autoAdjust="0"/>
  </p:normalViewPr>
  <p:slideViewPr>
    <p:cSldViewPr showGuides="1">
      <p:cViewPr>
        <p:scale>
          <a:sx n="75" d="100"/>
          <a:sy n="75" d="100"/>
        </p:scale>
        <p:origin x="-396" y="-114"/>
      </p:cViewPr>
      <p:guideLst>
        <p:guide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31B05-5C1B-44B9-AE4B-CFDB285EE98E}" type="datetimeFigureOut">
              <a:rPr lang="fr-FR" smtClean="0"/>
              <a:pPr/>
              <a:t>28/05/2013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DB918-5900-4E82-A551-03992EF788E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D0A412-C5E1-422D-B1FB-22DA0374F279}" type="slidenum">
              <a:rPr lang="fr-FR" smtClean="0"/>
              <a:pPr/>
              <a:t>4</a:t>
            </a:fld>
            <a:endParaRPr lang="fr-FR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2A8B25-483A-45E0-8B5C-1FF5C83E58DD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03B4A5-0EA7-4B24-9338-8C01969AD159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999"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14198" indent="-274691" defTabSz="965999"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098766" indent="-219753" defTabSz="965999"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538272" indent="-219753" defTabSz="965999"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977779" indent="-219753" defTabSz="965999"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417285" indent="-219753" defTabSz="965999" eaLnBrk="0" fontAlgn="base" hangingPunct="0">
              <a:spcBef>
                <a:spcPct val="0"/>
              </a:spcBef>
              <a:spcAft>
                <a:spcPct val="0"/>
              </a:spcAft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856791" indent="-219753" defTabSz="965999" eaLnBrk="0" fontAlgn="base" hangingPunct="0">
              <a:spcBef>
                <a:spcPct val="0"/>
              </a:spcBef>
              <a:spcAft>
                <a:spcPct val="0"/>
              </a:spcAft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296298" indent="-219753" defTabSz="965999" eaLnBrk="0" fontAlgn="base" hangingPunct="0">
              <a:spcBef>
                <a:spcPct val="0"/>
              </a:spcBef>
              <a:spcAft>
                <a:spcPct val="0"/>
              </a:spcAft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735804" indent="-219753" defTabSz="965999" eaLnBrk="0" fontAlgn="base" hangingPunct="0">
              <a:spcBef>
                <a:spcPct val="0"/>
              </a:spcBef>
              <a:spcAft>
                <a:spcPct val="0"/>
              </a:spcAft>
              <a:defRPr sz="23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C0442AB-1A17-D54F-99C9-6CB9BC3C4EB4}" type="slidenum">
              <a:rPr lang="de-DE" sz="1200" b="0">
                <a:latin typeface="Times New Roman" charset="0"/>
              </a:rPr>
              <a:pPr/>
              <a:t>10</a:t>
            </a:fld>
            <a:endParaRPr lang="de-DE" sz="1200" b="0">
              <a:latin typeface="Times New Roman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728663"/>
            <a:ext cx="4510088" cy="3382962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>
                <a:ea typeface="ＭＳ Ｐゴシック" charset="0"/>
                <a:cs typeface="ＭＳ Ｐゴシック" charset="0"/>
              </a:rPr>
              <a:t>1 min 15 sec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03B4A5-0EA7-4B24-9338-8C01969AD159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396C9-6666-4D62-8C41-EAADB693B2E5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1E1D6-2191-4447-BBDA-0BE31A7FDA10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E4A38-A3DD-4135-BEF3-FA2DD0172264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4187F-6ED0-475A-BE38-F95DC7F952C2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B2B1-8C3C-419E-8F8F-A7BCABE1E4BC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42FE-7870-484F-8A67-9CDE3C18091E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9FB5-D443-4FAE-9EE3-AC8D51478F9D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6F1ED-C24F-4AFD-9F23-49F75B426310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9C4EA-33F4-4024-92F4-FE5F5B6A3B51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57DA-F510-4C0C-8CF1-1CDCBCC00E6D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AEC06-7913-47AD-8313-42155CA708B0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140F9-1DBB-4481-9199-3AC1AFA56718}" type="datetime1">
              <a:rPr lang="fr-FR" smtClean="0"/>
              <a:pPr/>
              <a:t>28/05/2013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6F7C4-25FE-4BB9-B138-E5613C492D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wmf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03548" y="980728"/>
            <a:ext cx="8136904" cy="242088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Overview of enhancement cavity work at </a:t>
            </a:r>
            <a:r>
              <a:rPr lang="en-US" sz="3600" dirty="0" smtClean="0"/>
              <a:t>LAL/</a:t>
            </a:r>
            <a:r>
              <a:rPr lang="en-US" sz="3600" dirty="0" err="1" smtClean="0"/>
              <a:t>Orsay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1660" y="3573016"/>
            <a:ext cx="6120680" cy="28803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INTRO: </a:t>
            </a:r>
          </a:p>
          <a:p>
            <a:pPr lvl="1" algn="l">
              <a:buFont typeface="Wingdings" pitchFamily="2" charset="2"/>
              <a:buChar char="q"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Optical cavity developments at LAL  </a:t>
            </a:r>
          </a:p>
          <a:p>
            <a:pPr algn="l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Results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on optical cavity in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picosecond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regime</a:t>
            </a:r>
          </a:p>
          <a:p>
            <a:pPr algn="l">
              <a:buFont typeface="Wingdings" pitchFamily="2" charset="2"/>
              <a:buChar char="q"/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Polarised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positron source R&amp;D effort</a:t>
            </a:r>
          </a:p>
          <a:p>
            <a:pPr algn="l"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Developments for compact Compton X-ray source   (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ThomX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algn="l"/>
            <a:endParaRPr lang="fr-FR" sz="1600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79512" y="6525344"/>
            <a:ext cx="5265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ECFA Linear Collider </a:t>
            </a:r>
            <a:r>
              <a:rPr lang="en-US" b="1" dirty="0" smtClean="0"/>
              <a:t>Workshop, </a:t>
            </a:r>
            <a:r>
              <a:rPr lang="en-US" b="1" dirty="0" err="1" smtClean="0"/>
              <a:t>Hambourg</a:t>
            </a:r>
            <a:r>
              <a:rPr lang="en-US" b="1" dirty="0" smtClean="0"/>
              <a:t>, may </a:t>
            </a:r>
            <a:r>
              <a:rPr lang="en-US" b="1" dirty="0" smtClean="0"/>
              <a:t>2013</a:t>
            </a:r>
          </a:p>
          <a:p>
            <a:endParaRPr lang="fr-FR" dirty="0"/>
          </a:p>
        </p:txBody>
      </p:sp>
      <p:pic>
        <p:nvPicPr>
          <p:cNvPr id="6" name="Picture 7" descr="l-coul-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504709" cy="86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logo_in2p3_gf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452" y="0"/>
            <a:ext cx="2119961" cy="70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$zomer\Desktop\Logo upsud.jpg"/>
          <p:cNvPicPr>
            <a:picLocks noChangeAspect="1" noChangeArrowheads="1"/>
          </p:cNvPicPr>
          <p:nvPr/>
        </p:nvPicPr>
        <p:blipFill>
          <a:blip r:embed="rId4" cstate="print"/>
          <a:srcRect b="37696"/>
          <a:stretch>
            <a:fillRect/>
          </a:stretch>
        </p:blipFill>
        <p:spPr bwMode="auto">
          <a:xfrm>
            <a:off x="7740352" y="-1"/>
            <a:ext cx="1403648" cy="814617"/>
          </a:xfrm>
          <a:prstGeom prst="rect">
            <a:avLst/>
          </a:prstGeom>
          <a:noFill/>
        </p:spPr>
      </p:pic>
      <p:pic>
        <p:nvPicPr>
          <p:cNvPr id="2050" name="Picture 2" descr="C:\Users\$zomer\Documents\logos\anrfinance rédu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47372" y="6093297"/>
            <a:ext cx="1396628" cy="764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3862"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40139351" indent="-39655542" defTabSz="913862"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83809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67618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451427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935236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100" b="0">
                <a:solidFill>
                  <a:schemeClr val="bg2"/>
                </a:solidFill>
                <a:latin typeface="Univers 45 Light" charset="0"/>
              </a:rPr>
              <a:t>E. Cormier ICAN 2012 (CERN) </a:t>
            </a:r>
          </a:p>
        </p:txBody>
      </p:sp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0" y="0"/>
            <a:ext cx="4046134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1" tIns="45710" rIns="91421" bIns="45710">
            <a:spAutoFit/>
          </a:bodyPr>
          <a:lstStyle>
            <a:lvl1pPr defTabSz="863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863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Towards 1 MW average power</a:t>
            </a:r>
          </a:p>
        </p:txBody>
      </p:sp>
      <p:pic>
        <p:nvPicPr>
          <p:cNvPr id="19" name="Picture 2" descr="C:\Users\$zomer\Desktop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5318" y="118475"/>
            <a:ext cx="3568682" cy="2587734"/>
          </a:xfrm>
          <a:prstGeom prst="rect">
            <a:avLst/>
          </a:prstGeom>
          <a:noFill/>
        </p:spPr>
      </p:pic>
      <p:sp>
        <p:nvSpPr>
          <p:cNvPr id="2" name="Rounded Rectangle 1"/>
          <p:cNvSpPr/>
          <p:nvPr/>
        </p:nvSpPr>
        <p:spPr bwMode="auto">
          <a:xfrm>
            <a:off x="3249416" y="960994"/>
            <a:ext cx="1805231" cy="643804"/>
          </a:xfrm>
          <a:prstGeom prst="round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2" tIns="48381" rIns="96762" bIns="48381" numCol="1" spcCol="0" rtlCol="0" anchor="t" anchorCtr="0" compatLnSpc="1">
            <a:prstTxWarp prst="textNoShape">
              <a:avLst/>
            </a:prstTxWarp>
          </a:bodyPr>
          <a:lstStyle/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 = 10000</a:t>
            </a:r>
            <a:endParaRPr lang="en-US" sz="2500" b="1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 bwMode="auto">
          <a:xfrm flipV="1">
            <a:off x="5054647" y="960994"/>
            <a:ext cx="2106105" cy="3219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oval"/>
            <a:tailEnd type="oval"/>
          </a:ln>
          <a:effectLst/>
        </p:spPr>
      </p:cxnSp>
      <p:sp>
        <p:nvSpPr>
          <p:cNvPr id="7" name="Rounded Rectangle 6"/>
          <p:cNvSpPr/>
          <p:nvPr/>
        </p:nvSpPr>
        <p:spPr bwMode="auto">
          <a:xfrm>
            <a:off x="722093" y="2748198"/>
            <a:ext cx="3189242" cy="194581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2" tIns="48381" rIns="96762" bIns="48381" numCol="1" spcCol="0" rtlCol="0" anchor="t" anchorCtr="0" compatLnSpc="1">
            <a:prstTxWarp prst="textNoShape">
              <a:avLst/>
            </a:prstTxWarp>
          </a:bodyPr>
          <a:lstStyle/>
          <a:p>
            <a:pPr defTabSz="967618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latin typeface="Times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5175801" y="2749005"/>
            <a:ext cx="3189242" cy="1945816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2" tIns="48381" rIns="96762" bIns="48381" numCol="1" spcCol="0" rtlCol="0" anchor="t" anchorCtr="0" compatLnSpc="1">
            <a:prstTxWarp prst="textNoShape">
              <a:avLst/>
            </a:prstTxWarp>
          </a:bodyPr>
          <a:lstStyle/>
          <a:p>
            <a:pPr defTabSz="967618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500" b="1">
              <a:latin typeface="Times" charset="0"/>
            </a:endParaRPr>
          </a:p>
        </p:txBody>
      </p:sp>
      <p:pic>
        <p:nvPicPr>
          <p:cNvPr id="23" name="Picture 29" descr="P101057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1822" y="2883185"/>
            <a:ext cx="2228003" cy="167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7" descr="000_42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58" t="6667" r="10001" b="8888"/>
          <a:stretch>
            <a:fillRect/>
          </a:stretch>
        </p:blipFill>
        <p:spPr bwMode="auto">
          <a:xfrm>
            <a:off x="5675775" y="2888617"/>
            <a:ext cx="2099712" cy="164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ounded Rectangle 28"/>
          <p:cNvSpPr/>
          <p:nvPr/>
        </p:nvSpPr>
        <p:spPr bwMode="auto">
          <a:xfrm>
            <a:off x="642670" y="4692951"/>
            <a:ext cx="3268666" cy="943897"/>
          </a:xfrm>
          <a:prstGeom prst="round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2" tIns="48381" rIns="96762" bIns="48381" numCol="1" spcCol="0" rtlCol="0" anchor="t" anchorCtr="0" compatLnSpc="1">
            <a:prstTxWarp prst="textNoShape">
              <a:avLst/>
            </a:prstTxWarp>
          </a:bodyPr>
          <a:lstStyle/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150 W </a:t>
            </a:r>
            <a:r>
              <a:rPr lang="en-US" dirty="0" smtClean="0">
                <a:solidFill>
                  <a:schemeClr val="bg1"/>
                </a:solidFill>
              </a:rPr>
              <a:t>fiber </a:t>
            </a:r>
            <a:r>
              <a:rPr lang="en-US" dirty="0" smtClean="0">
                <a:solidFill>
                  <a:schemeClr val="bg1"/>
                </a:solidFill>
              </a:rPr>
              <a:t>laser</a:t>
            </a:r>
          </a:p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1"/>
                </a:solidFill>
              </a:rPr>
              <a:t>CELIA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5176617" y="4713817"/>
            <a:ext cx="3268666" cy="1091447"/>
          </a:xfrm>
          <a:prstGeom prst="roundRect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6762" tIns="48381" rIns="96762" bIns="48381" numCol="1" spcCol="0" rtlCol="0" anchor="t" anchorCtr="0" compatLnSpc="1">
            <a:prstTxWarp prst="textNoShape">
              <a:avLst/>
            </a:prstTxWarp>
          </a:bodyPr>
          <a:lstStyle/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F = 30 000 </a:t>
            </a:r>
          </a:p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>
                <a:solidFill>
                  <a:schemeClr val="bg1"/>
                </a:solidFill>
              </a:rPr>
              <a:t>FP </a:t>
            </a:r>
            <a:r>
              <a:rPr lang="en-US" sz="2500" b="1" dirty="0" smtClean="0">
                <a:solidFill>
                  <a:schemeClr val="bg1"/>
                </a:solidFill>
              </a:rPr>
              <a:t>cavity</a:t>
            </a:r>
          </a:p>
          <a:p>
            <a:pPr algn="ctr" defTabSz="96761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500" b="1" dirty="0" smtClean="0">
                <a:solidFill>
                  <a:schemeClr val="bg1"/>
                </a:solidFill>
              </a:rPr>
              <a:t>LAL</a:t>
            </a:r>
            <a:endParaRPr lang="en-US" sz="2500" b="1" dirty="0">
              <a:solidFill>
                <a:schemeClr val="bg1"/>
              </a:solidFill>
            </a:endParaRPr>
          </a:p>
        </p:txBody>
      </p:sp>
      <p:sp>
        <p:nvSpPr>
          <p:cNvPr id="31" name="ZoneTexte 6"/>
          <p:cNvSpPr txBox="1">
            <a:spLocks noChangeArrowheads="1"/>
          </p:cNvSpPr>
          <p:nvPr/>
        </p:nvSpPr>
        <p:spPr bwMode="auto">
          <a:xfrm>
            <a:off x="2051720" y="6021288"/>
            <a:ext cx="5722568" cy="46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762" tIns="48381" rIns="96762" bIns="48381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fr-FR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Stored</a:t>
            </a:r>
            <a:r>
              <a:rPr lang="fr-FR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average</a:t>
            </a:r>
            <a:r>
              <a:rPr lang="fr-FR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power </a:t>
            </a:r>
            <a:r>
              <a:rPr lang="fr-FR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of 100 kW to 1 </a:t>
            </a:r>
            <a:r>
              <a:rPr lang="fr-FR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MW</a:t>
            </a:r>
            <a:endParaRPr lang="fr-FR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2" name="Flèche vers la droite 7"/>
          <p:cNvSpPr>
            <a:spLocks noChangeArrowheads="1"/>
          </p:cNvSpPr>
          <p:nvPr/>
        </p:nvSpPr>
        <p:spPr bwMode="auto">
          <a:xfrm>
            <a:off x="1098083" y="6036319"/>
            <a:ext cx="935736" cy="462017"/>
          </a:xfrm>
          <a:prstGeom prst="rightArrow">
            <a:avLst>
              <a:gd name="adj1" fmla="val 50000"/>
              <a:gd name="adj2" fmla="val 49905"/>
            </a:avLst>
          </a:prstGeom>
          <a:solidFill>
            <a:srgbClr val="FF0000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 lIns="96762" tIns="48381" rIns="96762" bIns="48381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647035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err="1" smtClean="0"/>
              <a:t>Polarised</a:t>
            </a:r>
            <a:r>
              <a:rPr lang="fr-FR" dirty="0" smtClean="0"/>
              <a:t> positron source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fr-FR" dirty="0" err="1" smtClean="0">
                <a:solidFill>
                  <a:schemeClr val="tx1"/>
                </a:solidFill>
              </a:rPr>
              <a:t>Experiment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KEK</a:t>
            </a:r>
          </a:p>
          <a:p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Collaboration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with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ATF/KEK and CELIA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/>
            </a:r>
            <a:br>
              <a:rPr lang="fr-FR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to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provide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Yb fibre amplifier</a:t>
            </a:r>
          </a:p>
          <a:p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(10W60W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average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power)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fld id="{B491520B-2CF9-422C-8875-469068304C54}" type="slidenum">
              <a:rPr kumimoji="0" lang="fr-FR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t>12</a:t>
            </a:fld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6163"/>
            <a:ext cx="91440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48225" y="1223963"/>
            <a:ext cx="1871663" cy="2460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63900" y="1039813"/>
            <a:ext cx="506413" cy="2460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50075" y="1444625"/>
            <a:ext cx="449263" cy="246063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006850" y="1862138"/>
            <a:ext cx="384175" cy="1984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184650" y="2052638"/>
            <a:ext cx="384175" cy="1984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10" descr="LAL-group_87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3313" y="2249488"/>
            <a:ext cx="693737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2987824" y="116632"/>
            <a:ext cx="3097195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buNone/>
            </a:pPr>
            <a:r>
              <a:rPr lang="fr-FR" b="1" dirty="0" smtClean="0">
                <a:solidFill>
                  <a:schemeClr val="bg1"/>
                </a:solidFill>
              </a:rPr>
              <a:t>KEK </a:t>
            </a:r>
            <a:r>
              <a:rPr lang="fr-FR" b="1" dirty="0" err="1" smtClean="0">
                <a:solidFill>
                  <a:schemeClr val="bg1"/>
                </a:solidFill>
              </a:rPr>
              <a:t>cavity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fr-FR" b="1" dirty="0" smtClean="0">
                <a:solidFill>
                  <a:schemeClr val="bg1"/>
                </a:solidFill>
              </a:rPr>
              <a:t>French</a:t>
            </a:r>
            <a:r>
              <a:rPr lang="fr-FR" b="1" dirty="0" smtClean="0"/>
              <a:t> </a:t>
            </a:r>
            <a:r>
              <a:rPr lang="fr-FR" b="1" dirty="0" err="1">
                <a:solidFill>
                  <a:schemeClr val="bg1"/>
                </a:solidFill>
              </a:rPr>
              <a:t>Japanese</a:t>
            </a:r>
            <a:r>
              <a:rPr lang="fr-FR" b="1" dirty="0">
                <a:solidFill>
                  <a:schemeClr val="bg1"/>
                </a:solidFill>
              </a:rPr>
              <a:t> Collaboration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111250" y="6477000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Araki-san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102182" y="2214619"/>
            <a:ext cx="3998210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+I. </a:t>
            </a:r>
            <a:r>
              <a:rPr lang="fr-FR" sz="1400" b="1" dirty="0" err="1" smtClean="0">
                <a:solidFill>
                  <a:schemeClr val="bg1"/>
                </a:solidFill>
              </a:rPr>
              <a:t>Chaikovska</a:t>
            </a:r>
            <a:r>
              <a:rPr lang="fr-FR" sz="1400" b="1" dirty="0" smtClean="0">
                <a:solidFill>
                  <a:schemeClr val="bg1"/>
                </a:solidFill>
              </a:rPr>
              <a:t>, N. Delerue, R. Marie LAL</a:t>
            </a:r>
          </a:p>
          <a:p>
            <a:r>
              <a:rPr lang="fr-FR" sz="1400" b="1" dirty="0" smtClean="0">
                <a:solidFill>
                  <a:schemeClr val="bg1"/>
                </a:solidFill>
              </a:rPr>
              <a:t>+ J. </a:t>
            </a:r>
            <a:r>
              <a:rPr lang="fr-FR" sz="1400" b="1" dirty="0" err="1" smtClean="0">
                <a:solidFill>
                  <a:schemeClr val="bg1"/>
                </a:solidFill>
              </a:rPr>
              <a:t>Lhermite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</a:rPr>
              <a:t>from</a:t>
            </a:r>
            <a:r>
              <a:rPr lang="fr-FR" sz="1400" b="1" dirty="0" smtClean="0">
                <a:solidFill>
                  <a:schemeClr val="bg1"/>
                </a:solidFill>
              </a:rPr>
              <a:t> CELIA</a:t>
            </a:r>
            <a:endParaRPr lang="fr-FR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46484" y="0"/>
            <a:ext cx="7581900" cy="7064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Results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fr-FR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at</a:t>
            </a:r>
            <a:r>
              <a:rPr kumimoji="0" lang="fr-F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KEK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997406" cy="2723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laser et tub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4007" y="1340768"/>
            <a:ext cx="409999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laser tube et cavit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66033" y="3482727"/>
            <a:ext cx="6186487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588224" y="5805264"/>
            <a:ext cx="1656184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F0"/>
                </a:solidFill>
              </a:rPr>
              <a:t>2 flat </a:t>
            </a:r>
            <a:r>
              <a:rPr lang="fr-FR" sz="1600" b="1" dirty="0" err="1">
                <a:solidFill>
                  <a:srgbClr val="00B0F0"/>
                </a:solidFill>
              </a:rPr>
              <a:t>mirrors</a:t>
            </a:r>
            <a:endParaRPr lang="fr-FR" sz="1600" b="1" dirty="0">
              <a:solidFill>
                <a:srgbClr val="00B0F0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923928" y="3212975"/>
            <a:ext cx="2126787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F0"/>
                </a:solidFill>
              </a:rPr>
              <a:t>2 </a:t>
            </a:r>
            <a:r>
              <a:rPr lang="fr-FR" sz="1600" b="1" dirty="0" err="1">
                <a:solidFill>
                  <a:srgbClr val="00B0F0"/>
                </a:solidFill>
              </a:rPr>
              <a:t>spherical</a:t>
            </a:r>
            <a:r>
              <a:rPr lang="fr-FR" sz="1600" b="1" dirty="0">
                <a:solidFill>
                  <a:srgbClr val="00B0F0"/>
                </a:solidFill>
              </a:rPr>
              <a:t> </a:t>
            </a:r>
            <a:r>
              <a:rPr lang="fr-FR" sz="1600" b="1" dirty="0" err="1">
                <a:solidFill>
                  <a:srgbClr val="00B0F0"/>
                </a:solidFill>
              </a:rPr>
              <a:t>mirrors</a:t>
            </a:r>
            <a:endParaRPr lang="fr-FR" sz="1600" b="1" dirty="0">
              <a:solidFill>
                <a:srgbClr val="00B0F0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4674170" y="3589089"/>
            <a:ext cx="615950" cy="100806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5291708" y="3585914"/>
            <a:ext cx="2120900" cy="6175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flipV="1">
            <a:off x="6516216" y="4776539"/>
            <a:ext cx="359817" cy="1244749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H="1" flipV="1">
            <a:off x="5466332" y="5236914"/>
            <a:ext cx="1049883" cy="856382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8527033" y="3347789"/>
            <a:ext cx="40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e</a:t>
            </a:r>
            <a:r>
              <a:rPr lang="fr-FR" sz="2800" b="1" baseline="30000">
                <a:solidFill>
                  <a:srgbClr val="0000FF"/>
                </a:solidFill>
              </a:rPr>
              <a:t>-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000945" y="5217864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C40000"/>
                </a:solidFill>
              </a:rPr>
              <a:t> laser</a:t>
            </a: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6242620" y="2996952"/>
            <a:ext cx="2577852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99FF"/>
                </a:solidFill>
              </a:rPr>
              <a:t>12 </a:t>
            </a:r>
            <a:r>
              <a:rPr lang="fr-FR" sz="1600" b="1" dirty="0" err="1" smtClean="0">
                <a:solidFill>
                  <a:srgbClr val="0099FF"/>
                </a:solidFill>
              </a:rPr>
              <a:t>encapsulated</a:t>
            </a:r>
            <a:r>
              <a:rPr lang="fr-FR" sz="1600" b="1" dirty="0" smtClean="0">
                <a:solidFill>
                  <a:srgbClr val="0099FF"/>
                </a:solidFill>
              </a:rPr>
              <a:t> </a:t>
            </a:r>
            <a:r>
              <a:rPr lang="fr-FR" sz="1600" b="1" dirty="0">
                <a:solidFill>
                  <a:srgbClr val="0099FF"/>
                </a:solidFill>
              </a:rPr>
              <a:t>Motors</a:t>
            </a: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flipH="1">
            <a:off x="6849045" y="3281114"/>
            <a:ext cx="114300" cy="371475"/>
          </a:xfrm>
          <a:prstGeom prst="line">
            <a:avLst/>
          </a:prstGeom>
          <a:noFill/>
          <a:ln w="9525">
            <a:solidFill>
              <a:srgbClr val="00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5220072" y="1340768"/>
            <a:ext cx="2465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FF0000"/>
                </a:solidFill>
              </a:rPr>
              <a:t>Non </a:t>
            </a:r>
            <a:r>
              <a:rPr lang="fr-FR" b="1" dirty="0" err="1" smtClean="0">
                <a:solidFill>
                  <a:srgbClr val="FF0000"/>
                </a:solidFill>
              </a:rPr>
              <a:t>planar</a:t>
            </a:r>
            <a:r>
              <a:rPr lang="fr-FR" b="1" dirty="0" smtClean="0">
                <a:solidFill>
                  <a:srgbClr val="FF0000"/>
                </a:solidFill>
              </a:rPr>
              <a:t> 4-</a:t>
            </a:r>
            <a:r>
              <a:rPr lang="fr-FR" b="1" dirty="0" err="1" smtClean="0">
                <a:solidFill>
                  <a:srgbClr val="FF0000"/>
                </a:solidFill>
              </a:rPr>
              <a:t>mirror</a:t>
            </a:r>
            <a:r>
              <a:rPr lang="fr-FR" b="1" dirty="0" smtClean="0">
                <a:solidFill>
                  <a:srgbClr val="FF0000"/>
                </a:solidFill>
              </a:rPr>
              <a:t/>
            </a:r>
            <a:br>
              <a:rPr lang="fr-FR" b="1" dirty="0" smtClean="0">
                <a:solidFill>
                  <a:srgbClr val="FF0000"/>
                </a:solidFill>
              </a:rPr>
            </a:br>
            <a:r>
              <a:rPr lang="fr-FR" b="1" dirty="0" err="1" smtClean="0">
                <a:solidFill>
                  <a:srgbClr val="FF0000"/>
                </a:solidFill>
              </a:rPr>
              <a:t>cavity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79512" y="3933056"/>
            <a:ext cx="2752677" cy="19759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>
                <a:sym typeface="Wingdings" pitchFamily="2" charset="2"/>
              </a:rPr>
              <a:t>mechanical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stability</a:t>
            </a:r>
            <a:endParaRPr lang="fr-FR" dirty="0" smtClean="0"/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 </a:t>
            </a: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FR" b="1" dirty="0" smtClean="0">
                <a:solidFill>
                  <a:srgbClr val="FF0000"/>
                </a:solidFill>
              </a:rPr>
              <a:t> 4-</a:t>
            </a:r>
            <a:r>
              <a:rPr lang="fr-FR" b="1" dirty="0" err="1" smtClean="0">
                <a:solidFill>
                  <a:srgbClr val="FF0000"/>
                </a:solidFill>
              </a:rPr>
              <a:t>mirror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cavity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ym typeface="Wingdings" pitchFamily="2" charset="2"/>
              </a:rPr>
              <a:t>circularely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polarised</a:t>
            </a:r>
            <a:r>
              <a:rPr lang="fr-FR" dirty="0" smtClean="0">
                <a:sym typeface="Wingdings" pitchFamily="2" charset="2"/>
              </a:rPr>
              <a:t/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    </a:t>
            </a:r>
            <a:r>
              <a:rPr lang="fr-FR" dirty="0" err="1" smtClean="0">
                <a:sym typeface="Wingdings" pitchFamily="2" charset="2"/>
              </a:rPr>
              <a:t>eigenmodes</a:t>
            </a:r>
            <a:endParaRPr lang="fr-FR" dirty="0" smtClean="0">
              <a:sym typeface="Wingdings" pitchFamily="2" charset="2"/>
            </a:endParaRPr>
          </a:p>
          <a:p>
            <a:pPr>
              <a:buNone/>
            </a:pPr>
            <a:r>
              <a:rPr lang="fr-FR" b="1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FR" b="1" dirty="0" smtClean="0">
                <a:solidFill>
                  <a:srgbClr val="FF0000"/>
                </a:solidFill>
              </a:rPr>
              <a:t>Non-</a:t>
            </a:r>
            <a:r>
              <a:rPr lang="fr-FR" b="1" dirty="0" err="1" smtClean="0">
                <a:solidFill>
                  <a:srgbClr val="FF0000"/>
                </a:solidFill>
              </a:rPr>
              <a:t>planar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geometry</a:t>
            </a:r>
            <a:endParaRPr lang="fr-FR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3" descr="IMG_52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6918" y="2780928"/>
            <a:ext cx="489708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K:\Bibliothèque\Documents\My Notes\Labo\Seillac 2010\photos\000_4349.jpg"/>
          <p:cNvPicPr>
            <a:picLocks noChangeAspect="1" noChangeArrowheads="1"/>
          </p:cNvPicPr>
          <p:nvPr/>
        </p:nvPicPr>
        <p:blipFill>
          <a:blip r:embed="rId3" cstate="print"/>
          <a:srcRect t="14420" r="1112"/>
          <a:stretch>
            <a:fillRect/>
          </a:stretch>
        </p:blipFill>
        <p:spPr bwMode="auto">
          <a:xfrm>
            <a:off x="0" y="0"/>
            <a:ext cx="4837795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220072" y="1340768"/>
            <a:ext cx="353334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fr-FR" sz="2400" b="1" dirty="0" smtClean="0"/>
              <a:t>Four </a:t>
            </a:r>
            <a:r>
              <a:rPr lang="fr-FR" sz="2400" b="1" dirty="0" err="1" smtClean="0"/>
              <a:t>mirror</a:t>
            </a:r>
            <a:r>
              <a:rPr lang="fr-FR" sz="2400" b="1" dirty="0" smtClean="0"/>
              <a:t> non-</a:t>
            </a:r>
            <a:r>
              <a:rPr lang="fr-FR" sz="2400" b="1" dirty="0" err="1" smtClean="0"/>
              <a:t>planar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err="1" smtClean="0"/>
              <a:t>cavity</a:t>
            </a:r>
            <a:endParaRPr lang="fr-FR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0" y="3284984"/>
            <a:ext cx="4139952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err="1" smtClean="0"/>
              <a:t>Results</a:t>
            </a:r>
            <a:r>
              <a:rPr lang="fr-FR" b="1" dirty="0" smtClean="0"/>
              <a:t> </a:t>
            </a:r>
            <a:r>
              <a:rPr lang="fr-FR" b="1" dirty="0" err="1" smtClean="0"/>
              <a:t>before</a:t>
            </a:r>
            <a:r>
              <a:rPr lang="fr-FR" b="1" dirty="0" smtClean="0"/>
              <a:t> the </a:t>
            </a:r>
            <a:r>
              <a:rPr lang="fr-FR" b="1" dirty="0" err="1" smtClean="0"/>
              <a:t>earthquake</a:t>
            </a:r>
            <a:endParaRPr lang="fr-FR" b="1" dirty="0" smtClean="0"/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 Finesse 3000  &amp; 10W incident </a:t>
            </a:r>
            <a:br>
              <a:rPr lang="fr-FR" b="1" dirty="0" smtClean="0"/>
            </a:br>
            <a:r>
              <a:rPr lang="fr-FR" b="1" dirty="0" smtClean="0"/>
              <a:t>laser power</a:t>
            </a:r>
          </a:p>
          <a:p>
            <a:pPr>
              <a:buFont typeface="Wingdings" pitchFamily="2" charset="2"/>
              <a:buChar char="ü"/>
            </a:pPr>
            <a:r>
              <a:rPr lang="fr-FR" b="1" dirty="0" err="1" smtClean="0"/>
              <a:t>Detection</a:t>
            </a:r>
            <a:r>
              <a:rPr lang="fr-FR" b="1" dirty="0" smtClean="0"/>
              <a:t> of ~30MeV gamma-rays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79512" y="4941168"/>
            <a:ext cx="357751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 err="1" smtClean="0"/>
              <a:t>Re</a:t>
            </a:r>
            <a:r>
              <a:rPr lang="fr-FR" b="1" dirty="0" smtClean="0"/>
              <a:t> installation </a:t>
            </a:r>
            <a:r>
              <a:rPr lang="fr-FR" b="1" dirty="0" err="1" smtClean="0"/>
              <a:t>during</a:t>
            </a:r>
            <a:r>
              <a:rPr lang="fr-FR" b="1" dirty="0" smtClean="0"/>
              <a:t> </a:t>
            </a:r>
            <a:r>
              <a:rPr lang="fr-FR" b="1" dirty="0" err="1" smtClean="0"/>
              <a:t>summer</a:t>
            </a:r>
            <a:r>
              <a:rPr lang="fr-FR" b="1" dirty="0" smtClean="0"/>
              <a:t> 2013</a:t>
            </a:r>
          </a:p>
          <a:p>
            <a:r>
              <a:rPr lang="fr-FR" b="1" dirty="0" smtClean="0"/>
              <a:t>New </a:t>
            </a:r>
            <a:r>
              <a:rPr lang="fr-FR" b="1" dirty="0" err="1" smtClean="0"/>
              <a:t>fiber</a:t>
            </a:r>
            <a:r>
              <a:rPr lang="fr-FR" b="1" dirty="0" smtClean="0"/>
              <a:t> Laser</a:t>
            </a:r>
          </a:p>
          <a:p>
            <a:pPr>
              <a:buFont typeface="Arial" pitchFamily="34" charset="0"/>
              <a:buChar char="•"/>
            </a:pPr>
            <a:r>
              <a:rPr lang="fr-FR" b="1" dirty="0" err="1" smtClean="0"/>
              <a:t>Cavity</a:t>
            </a:r>
            <a:r>
              <a:rPr lang="fr-FR" b="1" dirty="0" smtClean="0"/>
              <a:t> Finesse 25000</a:t>
            </a:r>
            <a:r>
              <a:rPr lang="fr-FR" b="1" dirty="0" smtClean="0">
                <a:sym typeface="Wingdings" pitchFamily="2" charset="2"/>
              </a:rPr>
              <a:t>45000</a:t>
            </a:r>
          </a:p>
          <a:p>
            <a:pPr>
              <a:buFont typeface="Arial" pitchFamily="34" charset="0"/>
              <a:buChar char="•"/>
            </a:pPr>
            <a:r>
              <a:rPr lang="fr-FR" b="1" dirty="0" smtClean="0">
                <a:sym typeface="Wingdings" pitchFamily="2" charset="2"/>
              </a:rPr>
              <a:t>Laser power 50W100W</a:t>
            </a:r>
            <a:endParaRPr lang="fr-FR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err="1" smtClean="0"/>
              <a:t>Monochromatic</a:t>
            </a:r>
            <a:r>
              <a:rPr lang="fr-FR" dirty="0" smtClean="0"/>
              <a:t> X-ray source</a:t>
            </a:r>
            <a:br>
              <a:rPr lang="fr-FR" dirty="0" smtClean="0"/>
            </a:br>
            <a:r>
              <a:rPr lang="fr-FR" dirty="0" err="1" smtClean="0"/>
              <a:t>ThomX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err="1" smtClean="0">
                <a:solidFill>
                  <a:schemeClr val="tx1"/>
                </a:solidFill>
              </a:rPr>
              <a:t>Experiment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Orsay</a:t>
            </a:r>
          </a:p>
          <a:p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CELIA in charge of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high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average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power amplifier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>
          <a:xfrm>
            <a:off x="1216941" y="0"/>
            <a:ext cx="5967628" cy="76925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ThomX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C:\Dossiers\Articoli\Conferenze\IPAC11\figure\R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214"/>
            <a:ext cx="7073153" cy="474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Connecteur droit avec flèche 28"/>
          <p:cNvCxnSpPr/>
          <p:nvPr/>
        </p:nvCxnSpPr>
        <p:spPr>
          <a:xfrm>
            <a:off x="7431314" y="1150257"/>
            <a:ext cx="0" cy="45574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112007" y="2235183"/>
            <a:ext cx="601447" cy="36933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~7m</a:t>
            </a:r>
            <a:endParaRPr lang="fr-FR" dirty="0"/>
          </a:p>
        </p:txBody>
      </p:sp>
      <p:cxnSp>
        <p:nvCxnSpPr>
          <p:cNvPr id="32" name="Connecteur droit avec flèche 31"/>
          <p:cNvCxnSpPr/>
          <p:nvPr/>
        </p:nvCxnSpPr>
        <p:spPr>
          <a:xfrm flipH="1">
            <a:off x="275775" y="1055919"/>
            <a:ext cx="7148285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3853534" y="979698"/>
            <a:ext cx="718466" cy="369332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~10m</a:t>
            </a:r>
            <a:endParaRPr lang="fr-FR" dirty="0"/>
          </a:p>
        </p:txBody>
      </p:sp>
      <p:sp>
        <p:nvSpPr>
          <p:cNvPr id="35" name="Rectangle 94"/>
          <p:cNvSpPr>
            <a:spLocks noChangeArrowheads="1"/>
          </p:cNvSpPr>
          <p:nvPr/>
        </p:nvSpPr>
        <p:spPr bwMode="auto">
          <a:xfrm>
            <a:off x="0" y="6008913"/>
            <a:ext cx="9140825" cy="160111"/>
          </a:xfrm>
          <a:prstGeom prst="rect">
            <a:avLst/>
          </a:prstGeom>
          <a:solidFill>
            <a:srgbClr val="62C4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spcBef>
                <a:spcPct val="50000"/>
              </a:spcBef>
              <a:buFontTx/>
              <a:buNone/>
            </a:pPr>
            <a:endParaRPr lang="fr-FR">
              <a:latin typeface="Arial Narrow" pitchFamily="34" charset="0"/>
            </a:endParaRPr>
          </a:p>
        </p:txBody>
      </p:sp>
      <p:pic>
        <p:nvPicPr>
          <p:cNvPr id="36" name="Picture 97" descr="l-coul-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100806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13" descr="Solei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6340475"/>
            <a:ext cx="10810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677319" y="6188869"/>
            <a:ext cx="619125" cy="719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9" name="Picture 115" descr="Thal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550" y="6308725"/>
            <a:ext cx="10795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17" descr="C2RMF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838" y="6240463"/>
            <a:ext cx="7207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1" descr="image_previe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6194425"/>
            <a:ext cx="647700" cy="663575"/>
          </a:xfrm>
          <a:prstGeom prst="rect">
            <a:avLst/>
          </a:prstGeom>
          <a:noFill/>
        </p:spPr>
      </p:pic>
      <p:pic>
        <p:nvPicPr>
          <p:cNvPr id="42" name="Picture 22" descr="logo_Neel_f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7900" y="6335713"/>
            <a:ext cx="790575" cy="522287"/>
          </a:xfrm>
          <a:prstGeom prst="rect">
            <a:avLst/>
          </a:prstGeom>
          <a:noFill/>
        </p:spPr>
      </p:pic>
      <p:pic>
        <p:nvPicPr>
          <p:cNvPr id="43" name="Picture 23" descr="inserm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59563" y="6381750"/>
            <a:ext cx="1150937" cy="396875"/>
          </a:xfrm>
          <a:prstGeom prst="rect">
            <a:avLst/>
          </a:prstGeom>
          <a:noFill/>
        </p:spPr>
      </p:pic>
      <p:grpSp>
        <p:nvGrpSpPr>
          <p:cNvPr id="2" name="Group 111"/>
          <p:cNvGrpSpPr>
            <a:grpSpLocks/>
          </p:cNvGrpSpPr>
          <p:nvPr/>
        </p:nvGrpSpPr>
        <p:grpSpPr bwMode="auto">
          <a:xfrm>
            <a:off x="0" y="0"/>
            <a:ext cx="1060450" cy="735013"/>
            <a:chOff x="204" y="3733"/>
            <a:chExt cx="668" cy="463"/>
          </a:xfrm>
        </p:grpSpPr>
        <p:pic>
          <p:nvPicPr>
            <p:cNvPr id="45" name="Picture 101" descr="bandeau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4" y="3733"/>
              <a:ext cx="544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02"/>
            <p:cNvSpPr txBox="1">
              <a:spLocks noChangeArrowheads="1"/>
            </p:cNvSpPr>
            <p:nvPr/>
          </p:nvSpPr>
          <p:spPr bwMode="auto">
            <a:xfrm>
              <a:off x="282" y="4042"/>
              <a:ext cx="590" cy="1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50000"/>
                </a:lnSpc>
                <a:spcBef>
                  <a:spcPct val="0"/>
                </a:spcBef>
                <a:buFontTx/>
                <a:buNone/>
              </a:pPr>
              <a:r>
                <a:rPr lang="fr-FR" sz="1000" b="1">
                  <a:solidFill>
                    <a:srgbClr val="E55904"/>
                  </a:solidFill>
                  <a:latin typeface="Arial Narrow" pitchFamily="34" charset="0"/>
                </a:rPr>
                <a:t>           IN2P3</a:t>
              </a:r>
            </a:p>
            <a:p>
              <a:pPr eaLnBrk="1" hangingPunct="1">
                <a:lnSpc>
                  <a:spcPct val="50000"/>
                </a:lnSpc>
                <a:spcBef>
                  <a:spcPct val="0"/>
                </a:spcBef>
                <a:buFontTx/>
                <a:buNone/>
              </a:pPr>
              <a:r>
                <a:rPr lang="fr-FR" sz="1000" b="1">
                  <a:solidFill>
                    <a:srgbClr val="E55904"/>
                  </a:solidFill>
                  <a:latin typeface="Arial Narrow" pitchFamily="34" charset="0"/>
                </a:rPr>
                <a:t>      </a:t>
              </a:r>
              <a:r>
                <a:rPr lang="fr-FR" sz="600" b="1">
                  <a:solidFill>
                    <a:srgbClr val="E55904"/>
                  </a:solidFill>
                  <a:latin typeface="Arial Narrow" pitchFamily="34" charset="0"/>
                </a:rPr>
                <a:t> </a:t>
              </a:r>
              <a:r>
                <a:rPr lang="fr-FR" sz="1000" b="1">
                  <a:solidFill>
                    <a:srgbClr val="E55904"/>
                  </a:solidFill>
                  <a:latin typeface="Arial Narrow" pitchFamily="34" charset="0"/>
                </a:rPr>
                <a:t> </a:t>
              </a:r>
              <a:r>
                <a:rPr lang="fr-FR" sz="500" b="1">
                  <a:solidFill>
                    <a:srgbClr val="E55904"/>
                  </a:solidFill>
                  <a:latin typeface="Arial Narrow" pitchFamily="34" charset="0"/>
                </a:rPr>
                <a:t> </a:t>
              </a:r>
              <a:r>
                <a:rPr lang="fr-FR" sz="500">
                  <a:solidFill>
                    <a:srgbClr val="E55904"/>
                  </a:solidFill>
                  <a:latin typeface="Arial Narrow" pitchFamily="34" charset="0"/>
                </a:rPr>
                <a:t>Les </a:t>
              </a:r>
              <a:r>
                <a:rPr lang="fr-FR" sz="500" b="1">
                  <a:solidFill>
                    <a:srgbClr val="E55904"/>
                  </a:solidFill>
                  <a:latin typeface="Arial Narrow" pitchFamily="34" charset="0"/>
                </a:rPr>
                <a:t>deux infinis</a:t>
              </a:r>
            </a:p>
          </p:txBody>
        </p:sp>
      </p:grpSp>
      <p:cxnSp>
        <p:nvCxnSpPr>
          <p:cNvPr id="49" name="Connecteur droit avec flèche 48"/>
          <p:cNvCxnSpPr/>
          <p:nvPr/>
        </p:nvCxnSpPr>
        <p:spPr>
          <a:xfrm flipH="1">
            <a:off x="6894286" y="3178629"/>
            <a:ext cx="827314" cy="290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7773057" y="2873610"/>
            <a:ext cx="1274388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Résonateur</a:t>
            </a:r>
            <a:br>
              <a:rPr lang="fr-FR" b="1" dirty="0" smtClean="0"/>
            </a:br>
            <a:r>
              <a:rPr lang="fr-FR" b="1" dirty="0" smtClean="0"/>
              <a:t> optique</a:t>
            </a:r>
            <a:endParaRPr lang="fr-FR" b="1" dirty="0"/>
          </a:p>
        </p:txBody>
      </p:sp>
      <p:pic>
        <p:nvPicPr>
          <p:cNvPr id="3074" name="Picture 2" descr="C:\Users\$zomer\Desktop\Logo upsud.jpg"/>
          <p:cNvPicPr>
            <a:picLocks noChangeAspect="1" noChangeArrowheads="1"/>
          </p:cNvPicPr>
          <p:nvPr/>
        </p:nvPicPr>
        <p:blipFill>
          <a:blip r:embed="rId12" cstate="print"/>
          <a:srcRect b="37696"/>
          <a:stretch>
            <a:fillRect/>
          </a:stretch>
        </p:blipFill>
        <p:spPr bwMode="auto">
          <a:xfrm>
            <a:off x="7615451" y="0"/>
            <a:ext cx="1528549" cy="887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re 1"/>
          <p:cNvSpPr txBox="1">
            <a:spLocks/>
          </p:cNvSpPr>
          <p:nvPr/>
        </p:nvSpPr>
        <p:spPr>
          <a:xfrm>
            <a:off x="179512" y="202282"/>
            <a:ext cx="8964488" cy="70643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Geometry</a:t>
            </a:r>
            <a:r>
              <a:rPr kumimoji="0" lang="fr-F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for </a:t>
            </a:r>
            <a:r>
              <a:rPr kumimoji="0" lang="fr-FR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ThomX</a:t>
            </a:r>
            <a:endParaRPr kumimoji="0" lang="fr-FR" sz="2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2915816" y="980729"/>
            <a:ext cx="3024336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fr-FR" sz="2000" dirty="0" err="1" smtClean="0"/>
              <a:t>Mechanical</a:t>
            </a:r>
            <a:r>
              <a:rPr lang="fr-FR" sz="2000" dirty="0" smtClean="0"/>
              <a:t> </a:t>
            </a:r>
            <a:r>
              <a:rPr lang="fr-FR" sz="2000" dirty="0" err="1" smtClean="0"/>
              <a:t>stability</a:t>
            </a:r>
            <a:endParaRPr lang="fr-FR" sz="2000" dirty="0" smtClean="0"/>
          </a:p>
          <a:p>
            <a:pPr lvl="1">
              <a:buNone/>
            </a:pPr>
            <a:r>
              <a:rPr lang="fr-FR" sz="2000" b="1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FR" sz="2000" b="1" dirty="0" smtClean="0">
                <a:solidFill>
                  <a:srgbClr val="FF0000"/>
                </a:solidFill>
              </a:rPr>
              <a:t>4-</a:t>
            </a:r>
            <a:r>
              <a:rPr lang="fr-FR" sz="2000" b="1" dirty="0" err="1" smtClean="0">
                <a:solidFill>
                  <a:srgbClr val="FF0000"/>
                </a:solidFill>
              </a:rPr>
              <a:t>mirror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cavity</a:t>
            </a:r>
            <a:endParaRPr lang="fr-FR" sz="2000" b="1" dirty="0" smtClean="0">
              <a:solidFill>
                <a:srgbClr val="FF0000"/>
              </a:solidFill>
            </a:endParaRPr>
          </a:p>
          <a:p>
            <a:pPr marL="0" lvl="1"/>
            <a:r>
              <a:rPr lang="fr-FR" sz="2000" dirty="0" err="1" smtClean="0"/>
              <a:t>Linear</a:t>
            </a:r>
            <a:r>
              <a:rPr lang="fr-FR" sz="2000" dirty="0" smtClean="0"/>
              <a:t> </a:t>
            </a:r>
            <a:r>
              <a:rPr lang="fr-FR" sz="2000" dirty="0" err="1" smtClean="0"/>
              <a:t>polarised</a:t>
            </a:r>
            <a:r>
              <a:rPr lang="fr-FR" sz="2000" dirty="0" smtClean="0"/>
              <a:t> modes</a:t>
            </a:r>
          </a:p>
          <a:p>
            <a:pPr lvl="1">
              <a:buNone/>
            </a:pPr>
            <a:r>
              <a:rPr lang="fr-FR" sz="2000" b="1" dirty="0" smtClean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fr-FR" sz="2000" b="1" dirty="0" err="1" smtClean="0">
                <a:solidFill>
                  <a:srgbClr val="FF0000"/>
                </a:solidFill>
              </a:rPr>
              <a:t>Planar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geometry</a:t>
            </a:r>
            <a:endParaRPr lang="fr-FR" sz="2000" b="1" dirty="0" smtClean="0">
              <a:solidFill>
                <a:srgbClr val="FF0000"/>
              </a:solidFill>
            </a:endParaRPr>
          </a:p>
        </p:txBody>
      </p:sp>
      <p:pic>
        <p:nvPicPr>
          <p:cNvPr id="64" name="Image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292" r="17133"/>
          <a:stretch>
            <a:fillRect/>
          </a:stretch>
        </p:blipFill>
        <p:spPr bwMode="auto">
          <a:xfrm>
            <a:off x="6148833" y="1143000"/>
            <a:ext cx="2887663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AutoShape 7"/>
          <p:cNvSpPr>
            <a:spLocks noChangeArrowheads="1"/>
          </p:cNvSpPr>
          <p:nvPr/>
        </p:nvSpPr>
        <p:spPr bwMode="auto">
          <a:xfrm>
            <a:off x="6455221" y="3573463"/>
            <a:ext cx="179387" cy="179387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" name="Text Box 8"/>
          <p:cNvSpPr txBox="1">
            <a:spLocks noChangeArrowheads="1"/>
          </p:cNvSpPr>
          <p:nvPr/>
        </p:nvSpPr>
        <p:spPr bwMode="auto">
          <a:xfrm>
            <a:off x="7175946" y="3465513"/>
            <a:ext cx="16779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cs typeface="Arial" charset="0"/>
              </a:defRPr>
            </a:lvl9pPr>
          </a:lstStyle>
          <a:p>
            <a:pPr eaLnBrk="1" hangingPunct="1"/>
            <a:r>
              <a:rPr lang="fr-FR"/>
              <a:t>Point d’interaction</a:t>
            </a:r>
          </a:p>
        </p:txBody>
      </p:sp>
      <p:sp>
        <p:nvSpPr>
          <p:cNvPr id="68" name="Rectangle 12"/>
          <p:cNvSpPr>
            <a:spLocks noChangeArrowheads="1"/>
          </p:cNvSpPr>
          <p:nvPr/>
        </p:nvSpPr>
        <p:spPr bwMode="auto">
          <a:xfrm>
            <a:off x="6076602" y="5361526"/>
            <a:ext cx="757237" cy="720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71" name="Image 7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133" y="5121188"/>
            <a:ext cx="1209405" cy="1112781"/>
          </a:xfrm>
          <a:prstGeom prst="rect">
            <a:avLst/>
          </a:prstGeom>
        </p:spPr>
      </p:pic>
      <p:pic>
        <p:nvPicPr>
          <p:cNvPr id="73" name="Image 7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966541" y="1016732"/>
            <a:ext cx="1209405" cy="1112781"/>
          </a:xfrm>
          <a:prstGeom prst="rect">
            <a:avLst/>
          </a:prstGeom>
        </p:spPr>
      </p:pic>
      <p:cxnSp>
        <p:nvCxnSpPr>
          <p:cNvPr id="74" name="Connecteur droit 73"/>
          <p:cNvCxnSpPr/>
          <p:nvPr/>
        </p:nvCxnSpPr>
        <p:spPr bwMode="auto">
          <a:xfrm flipV="1">
            <a:off x="6275213" y="1340768"/>
            <a:ext cx="184140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 bwMode="auto">
          <a:xfrm flipV="1">
            <a:off x="6275213" y="5730120"/>
            <a:ext cx="184140" cy="833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 bwMode="auto">
          <a:xfrm>
            <a:off x="6634608" y="1340768"/>
            <a:ext cx="199231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 bwMode="auto">
          <a:xfrm>
            <a:off x="5815610" y="5721888"/>
            <a:ext cx="207575" cy="720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 bwMode="auto">
          <a:xfrm>
            <a:off x="6356408" y="1412776"/>
            <a:ext cx="24132" cy="434511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 bwMode="auto">
          <a:xfrm flipH="1">
            <a:off x="6380540" y="1376772"/>
            <a:ext cx="339825" cy="438112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 bwMode="auto">
          <a:xfrm flipH="1">
            <a:off x="5966541" y="1412776"/>
            <a:ext cx="413999" cy="434511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 bwMode="auto">
          <a:xfrm flipH="1">
            <a:off x="5978416" y="1376772"/>
            <a:ext cx="753824" cy="439503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8" name="Objet 4"/>
          <p:cNvPicPr>
            <a:picLocks noChangeArrowheads="1"/>
          </p:cNvPicPr>
          <p:nvPr/>
        </p:nvPicPr>
        <p:blipFill>
          <a:blip r:embed="rId5" cstate="print"/>
          <a:srcRect l="-1596" t="-4382" r="-14223" b="-3683"/>
          <a:stretch>
            <a:fillRect/>
          </a:stretch>
        </p:blipFill>
        <p:spPr bwMode="auto">
          <a:xfrm>
            <a:off x="-110505" y="1772816"/>
            <a:ext cx="5762625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/>
        </p:nvSpPr>
        <p:spPr>
          <a:xfrm>
            <a:off x="457200" y="116632"/>
            <a:ext cx="8229600" cy="72008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3600" kern="0" dirty="0" smtClean="0">
                <a:solidFill>
                  <a:schemeClr val="bg1"/>
                </a:solidFill>
                <a:ea typeface="+mj-ea"/>
                <a:cs typeface="+mj-cs"/>
              </a:rPr>
              <a:t>S</a:t>
            </a:r>
            <a:r>
              <a:rPr kumimoji="0" lang="fr-FR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j-ea"/>
                <a:cs typeface="+mj-cs"/>
              </a:rPr>
              <a:t>ummary</a:t>
            </a:r>
            <a:endParaRPr kumimoji="0" lang="fr-FR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 flipH="1">
            <a:off x="1005687" y="1515306"/>
            <a:ext cx="129756" cy="770858"/>
            <a:chOff x="3314" y="1615"/>
            <a:chExt cx="191" cy="973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314" y="1616"/>
              <a:ext cx="84" cy="972"/>
            </a:xfrm>
            <a:custGeom>
              <a:avLst/>
              <a:gdLst>
                <a:gd name="T0" fmla="*/ 2 w 83"/>
                <a:gd name="T1" fmla="*/ 972 h 972"/>
                <a:gd name="T2" fmla="*/ 62 w 83"/>
                <a:gd name="T3" fmla="*/ 736 h 972"/>
                <a:gd name="T4" fmla="*/ 82 w 83"/>
                <a:gd name="T5" fmla="*/ 488 h 972"/>
                <a:gd name="T6" fmla="*/ 54 w 83"/>
                <a:gd name="T7" fmla="*/ 206 h 972"/>
                <a:gd name="T8" fmla="*/ 0 w 83"/>
                <a:gd name="T9" fmla="*/ 0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972"/>
                <a:gd name="T17" fmla="*/ 83 w 8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972">
                  <a:moveTo>
                    <a:pt x="2" y="972"/>
                  </a:moveTo>
                  <a:cubicBezTo>
                    <a:pt x="12" y="933"/>
                    <a:pt x="49" y="817"/>
                    <a:pt x="62" y="736"/>
                  </a:cubicBezTo>
                  <a:cubicBezTo>
                    <a:pt x="75" y="655"/>
                    <a:pt x="83" y="576"/>
                    <a:pt x="82" y="488"/>
                  </a:cubicBezTo>
                  <a:cubicBezTo>
                    <a:pt x="81" y="400"/>
                    <a:pt x="68" y="287"/>
                    <a:pt x="54" y="206"/>
                  </a:cubicBezTo>
                  <a:cubicBezTo>
                    <a:pt x="40" y="125"/>
                    <a:pt x="11" y="43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3505" y="1615"/>
              <a:ext cx="0" cy="97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3314" y="1616"/>
              <a:ext cx="190" cy="1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3314" y="2588"/>
              <a:ext cx="19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2461516" y="1494076"/>
            <a:ext cx="129756" cy="770858"/>
            <a:chOff x="3314" y="1615"/>
            <a:chExt cx="191" cy="973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3314" y="1616"/>
              <a:ext cx="84" cy="972"/>
            </a:xfrm>
            <a:custGeom>
              <a:avLst/>
              <a:gdLst>
                <a:gd name="T0" fmla="*/ 2 w 83"/>
                <a:gd name="T1" fmla="*/ 972 h 972"/>
                <a:gd name="T2" fmla="*/ 62 w 83"/>
                <a:gd name="T3" fmla="*/ 736 h 972"/>
                <a:gd name="T4" fmla="*/ 82 w 83"/>
                <a:gd name="T5" fmla="*/ 488 h 972"/>
                <a:gd name="T6" fmla="*/ 54 w 83"/>
                <a:gd name="T7" fmla="*/ 206 h 972"/>
                <a:gd name="T8" fmla="*/ 0 w 83"/>
                <a:gd name="T9" fmla="*/ 0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972"/>
                <a:gd name="T17" fmla="*/ 83 w 8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972">
                  <a:moveTo>
                    <a:pt x="2" y="972"/>
                  </a:moveTo>
                  <a:cubicBezTo>
                    <a:pt x="12" y="933"/>
                    <a:pt x="49" y="817"/>
                    <a:pt x="62" y="736"/>
                  </a:cubicBezTo>
                  <a:cubicBezTo>
                    <a:pt x="75" y="655"/>
                    <a:pt x="83" y="576"/>
                    <a:pt x="82" y="488"/>
                  </a:cubicBezTo>
                  <a:cubicBezTo>
                    <a:pt x="81" y="400"/>
                    <a:pt x="68" y="287"/>
                    <a:pt x="54" y="206"/>
                  </a:cubicBezTo>
                  <a:cubicBezTo>
                    <a:pt x="40" y="125"/>
                    <a:pt x="11" y="43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3505" y="1615"/>
              <a:ext cx="0" cy="97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3" name="Line 7"/>
            <p:cNvSpPr>
              <a:spLocks noChangeShapeType="1"/>
            </p:cNvSpPr>
            <p:nvPr/>
          </p:nvSpPr>
          <p:spPr bwMode="auto">
            <a:xfrm flipV="1">
              <a:off x="3314" y="1616"/>
              <a:ext cx="190" cy="1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>
              <a:off x="3314" y="2588"/>
              <a:ext cx="19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35509" y="1422068"/>
            <a:ext cx="864083" cy="7817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err="1" smtClean="0"/>
              <a:t>Ti:sapph</a:t>
            </a:r>
            <a:endParaRPr lang="fr-FR" sz="1400" dirty="0" smtClean="0"/>
          </a:p>
          <a:p>
            <a:pPr>
              <a:buNone/>
            </a:pPr>
            <a:r>
              <a:rPr lang="fr-FR" sz="1400" dirty="0" smtClean="0"/>
              <a:t>76 MHz</a:t>
            </a:r>
            <a:br>
              <a:rPr lang="fr-FR" sz="1400" dirty="0" smtClean="0"/>
            </a:br>
            <a:r>
              <a:rPr lang="fr-FR" sz="1400" dirty="0" smtClean="0"/>
              <a:t>1ps</a:t>
            </a:r>
            <a:endParaRPr lang="fr-F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84" y="1350060"/>
            <a:ext cx="2294468" cy="11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4365764" y="1206044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FF0000"/>
                </a:solidFill>
              </a:rPr>
              <a:t> 1.6m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3" name="Connecteur droit avec flèche 22"/>
          <p:cNvCxnSpPr>
            <a:stCxn id="5" idx="3"/>
            <a:endCxn id="11" idx="3"/>
          </p:cNvCxnSpPr>
          <p:nvPr/>
        </p:nvCxnSpPr>
        <p:spPr bwMode="auto">
          <a:xfrm flipV="1">
            <a:off x="1098316" y="1658071"/>
            <a:ext cx="1400327" cy="2123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Connecteur droit avec flèche 24"/>
          <p:cNvCxnSpPr/>
          <p:nvPr/>
        </p:nvCxnSpPr>
        <p:spPr bwMode="auto">
          <a:xfrm flipH="1" flipV="1">
            <a:off x="1043608" y="1998132"/>
            <a:ext cx="1400327" cy="2123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ZoneTexte 25"/>
          <p:cNvSpPr txBox="1"/>
          <p:nvPr/>
        </p:nvSpPr>
        <p:spPr>
          <a:xfrm>
            <a:off x="1259632" y="980728"/>
            <a:ext cx="791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ORSAY</a:t>
            </a:r>
            <a:endParaRPr lang="fr-FR" dirty="0"/>
          </a:p>
        </p:txBody>
      </p:sp>
      <p:cxnSp>
        <p:nvCxnSpPr>
          <p:cNvPr id="28" name="Connecteur droit 27"/>
          <p:cNvCxnSpPr/>
          <p:nvPr/>
        </p:nvCxnSpPr>
        <p:spPr bwMode="auto">
          <a:xfrm>
            <a:off x="3059832" y="1268760"/>
            <a:ext cx="0" cy="5328592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Connecteur droit 30"/>
          <p:cNvCxnSpPr/>
          <p:nvPr/>
        </p:nvCxnSpPr>
        <p:spPr bwMode="auto">
          <a:xfrm>
            <a:off x="6372200" y="1268760"/>
            <a:ext cx="0" cy="5256584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4321482" y="908720"/>
            <a:ext cx="1131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KEK </a:t>
            </a:r>
            <a:r>
              <a:rPr lang="fr-FR" dirty="0" err="1" smtClean="0"/>
              <a:t>cavity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1403648" y="1638092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FF0000"/>
                </a:solidFill>
              </a:rPr>
              <a:t> 4m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 rot="19913253" flipH="1">
            <a:off x="7476491" y="1923359"/>
            <a:ext cx="134760" cy="506821"/>
            <a:chOff x="3314" y="1615"/>
            <a:chExt cx="191" cy="973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3314" y="1616"/>
              <a:ext cx="84" cy="972"/>
            </a:xfrm>
            <a:custGeom>
              <a:avLst/>
              <a:gdLst>
                <a:gd name="T0" fmla="*/ 2 w 83"/>
                <a:gd name="T1" fmla="*/ 972 h 972"/>
                <a:gd name="T2" fmla="*/ 62 w 83"/>
                <a:gd name="T3" fmla="*/ 736 h 972"/>
                <a:gd name="T4" fmla="*/ 82 w 83"/>
                <a:gd name="T5" fmla="*/ 488 h 972"/>
                <a:gd name="T6" fmla="*/ 54 w 83"/>
                <a:gd name="T7" fmla="*/ 206 h 972"/>
                <a:gd name="T8" fmla="*/ 0 w 83"/>
                <a:gd name="T9" fmla="*/ 0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972"/>
                <a:gd name="T17" fmla="*/ 83 w 8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972">
                  <a:moveTo>
                    <a:pt x="2" y="972"/>
                  </a:moveTo>
                  <a:cubicBezTo>
                    <a:pt x="12" y="933"/>
                    <a:pt x="49" y="817"/>
                    <a:pt x="62" y="736"/>
                  </a:cubicBezTo>
                  <a:cubicBezTo>
                    <a:pt x="75" y="655"/>
                    <a:pt x="83" y="576"/>
                    <a:pt x="82" y="488"/>
                  </a:cubicBezTo>
                  <a:cubicBezTo>
                    <a:pt x="81" y="400"/>
                    <a:pt x="68" y="287"/>
                    <a:pt x="54" y="206"/>
                  </a:cubicBezTo>
                  <a:cubicBezTo>
                    <a:pt x="40" y="125"/>
                    <a:pt x="11" y="43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8" name="Line 6"/>
            <p:cNvSpPr>
              <a:spLocks noChangeShapeType="1"/>
            </p:cNvSpPr>
            <p:nvPr/>
          </p:nvSpPr>
          <p:spPr bwMode="auto">
            <a:xfrm>
              <a:off x="3505" y="1615"/>
              <a:ext cx="0" cy="97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Line 7"/>
            <p:cNvSpPr>
              <a:spLocks noChangeShapeType="1"/>
            </p:cNvSpPr>
            <p:nvPr/>
          </p:nvSpPr>
          <p:spPr bwMode="auto">
            <a:xfrm flipV="1">
              <a:off x="3314" y="1616"/>
              <a:ext cx="190" cy="1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 bwMode="auto">
            <a:xfrm>
              <a:off x="3314" y="2588"/>
              <a:ext cx="19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 rot="1634588">
            <a:off x="8792376" y="1923359"/>
            <a:ext cx="135640" cy="506821"/>
            <a:chOff x="3314" y="1615"/>
            <a:chExt cx="191" cy="973"/>
          </a:xfrm>
        </p:grpSpPr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3314" y="1616"/>
              <a:ext cx="84" cy="972"/>
            </a:xfrm>
            <a:custGeom>
              <a:avLst/>
              <a:gdLst>
                <a:gd name="T0" fmla="*/ 2 w 83"/>
                <a:gd name="T1" fmla="*/ 972 h 972"/>
                <a:gd name="T2" fmla="*/ 62 w 83"/>
                <a:gd name="T3" fmla="*/ 736 h 972"/>
                <a:gd name="T4" fmla="*/ 82 w 83"/>
                <a:gd name="T5" fmla="*/ 488 h 972"/>
                <a:gd name="T6" fmla="*/ 54 w 83"/>
                <a:gd name="T7" fmla="*/ 206 h 972"/>
                <a:gd name="T8" fmla="*/ 0 w 83"/>
                <a:gd name="T9" fmla="*/ 0 h 9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972"/>
                <a:gd name="T17" fmla="*/ 83 w 83"/>
                <a:gd name="T18" fmla="*/ 972 h 9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972">
                  <a:moveTo>
                    <a:pt x="2" y="972"/>
                  </a:moveTo>
                  <a:cubicBezTo>
                    <a:pt x="12" y="933"/>
                    <a:pt x="49" y="817"/>
                    <a:pt x="62" y="736"/>
                  </a:cubicBezTo>
                  <a:cubicBezTo>
                    <a:pt x="75" y="655"/>
                    <a:pt x="83" y="576"/>
                    <a:pt x="82" y="488"/>
                  </a:cubicBezTo>
                  <a:cubicBezTo>
                    <a:pt x="81" y="400"/>
                    <a:pt x="68" y="287"/>
                    <a:pt x="54" y="206"/>
                  </a:cubicBezTo>
                  <a:cubicBezTo>
                    <a:pt x="40" y="125"/>
                    <a:pt x="11" y="43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3505" y="1615"/>
              <a:ext cx="0" cy="97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12"/>
            <p:cNvSpPr>
              <a:spLocks noChangeShapeType="1"/>
            </p:cNvSpPr>
            <p:nvPr/>
          </p:nvSpPr>
          <p:spPr bwMode="auto">
            <a:xfrm flipV="1">
              <a:off x="3314" y="1616"/>
              <a:ext cx="190" cy="1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5" name="Line 13"/>
            <p:cNvSpPr>
              <a:spLocks noChangeShapeType="1"/>
            </p:cNvSpPr>
            <p:nvPr/>
          </p:nvSpPr>
          <p:spPr bwMode="auto">
            <a:xfrm>
              <a:off x="3314" y="2588"/>
              <a:ext cx="19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6" name="Rectangle 14"/>
          <p:cNvSpPr>
            <a:spLocks noChangeArrowheads="1"/>
          </p:cNvSpPr>
          <p:nvPr/>
        </p:nvSpPr>
        <p:spPr bwMode="auto">
          <a:xfrm rot="1175915">
            <a:off x="7478253" y="1398999"/>
            <a:ext cx="79270" cy="504051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7" name="Rectangle 15"/>
          <p:cNvSpPr>
            <a:spLocks noChangeArrowheads="1"/>
          </p:cNvSpPr>
          <p:nvPr/>
        </p:nvSpPr>
        <p:spPr bwMode="auto">
          <a:xfrm rot="20394600" flipH="1">
            <a:off x="8838176" y="1402692"/>
            <a:ext cx="79270" cy="503128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Line 16"/>
          <p:cNvSpPr>
            <a:spLocks noChangeShapeType="1"/>
          </p:cNvSpPr>
          <p:nvPr/>
        </p:nvSpPr>
        <p:spPr bwMode="auto">
          <a:xfrm>
            <a:off x="7631872" y="1638092"/>
            <a:ext cx="1204543" cy="24934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49" name="Line 17"/>
          <p:cNvSpPr>
            <a:spLocks noChangeShapeType="1"/>
          </p:cNvSpPr>
          <p:nvPr/>
        </p:nvSpPr>
        <p:spPr bwMode="auto">
          <a:xfrm flipH="1">
            <a:off x="7546954" y="1663026"/>
            <a:ext cx="1286819" cy="485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0" name="Line 18"/>
          <p:cNvSpPr>
            <a:spLocks noChangeShapeType="1"/>
          </p:cNvSpPr>
          <p:nvPr/>
        </p:nvSpPr>
        <p:spPr bwMode="auto">
          <a:xfrm>
            <a:off x="7546954" y="2184625"/>
            <a:ext cx="1319408" cy="64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1" name="Line 19"/>
          <p:cNvSpPr>
            <a:spLocks noChangeShapeType="1"/>
          </p:cNvSpPr>
          <p:nvPr/>
        </p:nvSpPr>
        <p:spPr bwMode="auto">
          <a:xfrm flipH="1" flipV="1">
            <a:off x="7555761" y="1663026"/>
            <a:ext cx="1305315" cy="485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56" name="ZoneTexte 55"/>
          <p:cNvSpPr txBox="1"/>
          <p:nvPr/>
        </p:nvSpPr>
        <p:spPr>
          <a:xfrm>
            <a:off x="6444208" y="1422068"/>
            <a:ext cx="936104" cy="7817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400" dirty="0" smtClean="0"/>
              <a:t>Yb</a:t>
            </a:r>
          </a:p>
          <a:p>
            <a:pPr>
              <a:buNone/>
            </a:pPr>
            <a:r>
              <a:rPr lang="fr-FR" sz="1400" dirty="0" smtClean="0"/>
              <a:t>35.7MHz</a:t>
            </a:r>
            <a:br>
              <a:rPr lang="fr-FR" sz="1400" dirty="0" smtClean="0"/>
            </a:br>
            <a:r>
              <a:rPr lang="fr-FR" sz="1400" dirty="0" smtClean="0"/>
              <a:t>~15ps</a:t>
            </a:r>
            <a:endParaRPr lang="fr-FR" sz="1400" dirty="0"/>
          </a:p>
        </p:txBody>
      </p:sp>
      <p:sp>
        <p:nvSpPr>
          <p:cNvPr id="58" name="ZoneTexte 57"/>
          <p:cNvSpPr txBox="1"/>
          <p:nvPr/>
        </p:nvSpPr>
        <p:spPr>
          <a:xfrm>
            <a:off x="3213636" y="1206044"/>
            <a:ext cx="901209" cy="7817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fr-FR" sz="1400" dirty="0" smtClean="0"/>
              <a:t>Yb</a:t>
            </a:r>
          </a:p>
          <a:p>
            <a:pPr>
              <a:buNone/>
            </a:pPr>
            <a:r>
              <a:rPr lang="fr-FR" sz="1400" dirty="0" smtClean="0"/>
              <a:t>180 MHz</a:t>
            </a:r>
            <a:br>
              <a:rPr lang="fr-FR" sz="1400" dirty="0" smtClean="0"/>
            </a:br>
            <a:r>
              <a:rPr lang="fr-FR" sz="1400" dirty="0" smtClean="0"/>
              <a:t>0.2ps</a:t>
            </a:r>
            <a:endParaRPr lang="fr-FR" sz="14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911792" y="97143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ThomX</a:t>
            </a:r>
            <a:endParaRPr lang="fr-FR" dirty="0"/>
          </a:p>
        </p:txBody>
      </p:sp>
      <p:cxnSp>
        <p:nvCxnSpPr>
          <p:cNvPr id="60" name="Connecteur droit 59"/>
          <p:cNvCxnSpPr/>
          <p:nvPr/>
        </p:nvCxnSpPr>
        <p:spPr bwMode="auto">
          <a:xfrm>
            <a:off x="0" y="2492896"/>
            <a:ext cx="9144000" cy="9292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ZoneTexte 61"/>
          <p:cNvSpPr txBox="1"/>
          <p:nvPr/>
        </p:nvSpPr>
        <p:spPr>
          <a:xfrm>
            <a:off x="7956376" y="1844824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fr-FR" b="1" dirty="0" smtClean="0">
                <a:solidFill>
                  <a:srgbClr val="FF0000"/>
                </a:solidFill>
              </a:rPr>
              <a:t> 8m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-19985" y="2492896"/>
            <a:ext cx="2711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Achieved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fr-FR" b="1" dirty="0" smtClean="0"/>
              <a:t>Gain~10000</a:t>
            </a:r>
          </a:p>
          <a:p>
            <a:pPr lvl="1"/>
            <a:r>
              <a:rPr lang="fr-FR" b="1" dirty="0" smtClean="0"/>
              <a:t>Laser </a:t>
            </a:r>
            <a:r>
              <a:rPr lang="fr-FR" b="1" dirty="0" err="1" smtClean="0"/>
              <a:t>coupling</a:t>
            </a:r>
            <a:r>
              <a:rPr lang="fr-FR" b="1" dirty="0" smtClean="0"/>
              <a:t> ~80%</a:t>
            </a:r>
          </a:p>
          <a:p>
            <a:pPr lvl="1"/>
            <a:r>
              <a:rPr lang="fr-FR" b="1" dirty="0" err="1" smtClean="0"/>
              <a:t>Low</a:t>
            </a:r>
            <a:r>
              <a:rPr lang="fr-FR" b="1" dirty="0" smtClean="0"/>
              <a:t> laser power &lt;1W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040966" y="2492896"/>
            <a:ext cx="354109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Achieved</a:t>
            </a:r>
            <a:r>
              <a:rPr lang="fr-FR" b="1" dirty="0" smtClean="0"/>
              <a:t> </a:t>
            </a:r>
            <a:r>
              <a:rPr lang="fr-FR" b="1" u="sng" dirty="0" err="1" smtClean="0">
                <a:solidFill>
                  <a:srgbClr val="FF0000"/>
                </a:solidFill>
              </a:rPr>
              <a:t>at</a:t>
            </a:r>
            <a:r>
              <a:rPr lang="fr-FR" b="1" u="sng" dirty="0" smtClean="0">
                <a:solidFill>
                  <a:srgbClr val="FF0000"/>
                </a:solidFill>
              </a:rPr>
              <a:t> ATF in 2011-2012</a:t>
            </a:r>
            <a:endParaRPr lang="fr-FR" b="1" u="sng" dirty="0" smtClean="0">
              <a:solidFill>
                <a:srgbClr val="FF0000"/>
              </a:solidFill>
            </a:endParaRPr>
          </a:p>
          <a:p>
            <a:pPr lvl="1"/>
            <a:r>
              <a:rPr lang="fr-FR" b="1" dirty="0" smtClean="0"/>
              <a:t>Gain~1000</a:t>
            </a:r>
          </a:p>
          <a:p>
            <a:pPr lvl="1"/>
            <a:r>
              <a:rPr lang="fr-FR" b="1" dirty="0" smtClean="0"/>
              <a:t>Laser </a:t>
            </a:r>
            <a:r>
              <a:rPr lang="fr-FR" b="1" dirty="0" err="1" smtClean="0"/>
              <a:t>coupling</a:t>
            </a:r>
            <a:r>
              <a:rPr lang="fr-FR" b="1" dirty="0" smtClean="0"/>
              <a:t> ~60%</a:t>
            </a:r>
          </a:p>
          <a:p>
            <a:pPr lvl="1"/>
            <a:r>
              <a:rPr lang="fr-FR" b="1" dirty="0" smtClean="0"/>
              <a:t>laser 10W-50W</a:t>
            </a:r>
          </a:p>
          <a:p>
            <a:pPr lvl="1"/>
            <a:r>
              <a:rPr lang="fr-FR" b="1" dirty="0" smtClean="0"/>
              <a:t>Laser amplification </a:t>
            </a:r>
            <a:r>
              <a:rPr lang="fr-FR" b="1" dirty="0" err="1" smtClean="0"/>
              <a:t>stability</a:t>
            </a:r>
            <a:endParaRPr lang="fr-FR" b="1" dirty="0" smtClean="0"/>
          </a:p>
          <a:p>
            <a:r>
              <a:rPr lang="fr-FR" b="1" dirty="0" err="1" smtClean="0">
                <a:solidFill>
                  <a:srgbClr val="FF0000"/>
                </a:solidFill>
              </a:rPr>
              <a:t>Achieved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at</a:t>
            </a:r>
            <a:r>
              <a:rPr lang="fr-FR" b="1" dirty="0" smtClean="0">
                <a:solidFill>
                  <a:srgbClr val="FF0000"/>
                </a:solidFill>
              </a:rPr>
              <a:t> Orsay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 new laser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 </a:t>
            </a:r>
            <a:r>
              <a:rPr lang="fr-FR" b="1" dirty="0" smtClean="0"/>
              <a:t>Finesse 25000</a:t>
            </a:r>
          </a:p>
          <a:p>
            <a:r>
              <a:rPr lang="fr-FR" b="1" dirty="0" err="1" smtClean="0"/>
              <a:t>Coupling</a:t>
            </a:r>
            <a:r>
              <a:rPr lang="fr-FR" b="1" dirty="0" smtClean="0"/>
              <a:t> ~50%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Laser power&lt;100mW</a:t>
            </a:r>
            <a:endParaRPr lang="fr-FR" b="1" dirty="0" smtClean="0"/>
          </a:p>
          <a:p>
            <a:r>
              <a:rPr lang="fr-FR" b="1" dirty="0" err="1" smtClean="0">
                <a:solidFill>
                  <a:srgbClr val="FF0000"/>
                </a:solidFill>
              </a:rPr>
              <a:t>Immediate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improvement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/>
              <a:t> Finesse </a:t>
            </a:r>
            <a:r>
              <a:rPr lang="fr-FR" b="1" dirty="0" smtClean="0"/>
              <a:t>43000</a:t>
            </a:r>
            <a:endParaRPr lang="fr-FR" b="1" dirty="0" smtClean="0"/>
          </a:p>
          <a:p>
            <a:r>
              <a:rPr lang="fr-FR" b="1" dirty="0" err="1" smtClean="0"/>
              <a:t>Coupling</a:t>
            </a:r>
            <a:r>
              <a:rPr lang="fr-FR" b="1" dirty="0" smtClean="0"/>
              <a:t> </a:t>
            </a:r>
            <a:r>
              <a:rPr lang="fr-FR" b="1" dirty="0" smtClean="0"/>
              <a:t>&gt;50</a:t>
            </a:r>
            <a:r>
              <a:rPr lang="fr-FR" b="1" dirty="0" smtClean="0"/>
              <a:t>%</a:t>
            </a:r>
            <a:br>
              <a:rPr lang="fr-FR" b="1" dirty="0" smtClean="0"/>
            </a:br>
            <a:r>
              <a:rPr lang="fr-FR" b="1" dirty="0" smtClean="0"/>
              <a:t>Laser </a:t>
            </a:r>
            <a:r>
              <a:rPr lang="fr-FR" b="1" dirty="0" smtClean="0"/>
              <a:t>power&gt;50W</a:t>
            </a:r>
            <a:endParaRPr lang="fr-FR" b="1" dirty="0" smtClean="0"/>
          </a:p>
          <a:p>
            <a:r>
              <a:rPr lang="fr-FR" b="1" dirty="0" smtClean="0">
                <a:sym typeface="Wingdings" pitchFamily="2" charset="2"/>
              </a:rPr>
              <a:t> </a:t>
            </a:r>
            <a:r>
              <a:rPr lang="fr-FR" b="1" u="sng" dirty="0" err="1" smtClean="0">
                <a:solidFill>
                  <a:srgbClr val="FF0000"/>
                </a:solidFill>
                <a:sym typeface="Wingdings" pitchFamily="2" charset="2"/>
              </a:rPr>
              <a:t>Expected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fr-FR" b="1" dirty="0" err="1" smtClean="0">
                <a:sym typeface="Wingdings" pitchFamily="2" charset="2"/>
              </a:rPr>
              <a:t>s</a:t>
            </a:r>
            <a:r>
              <a:rPr lang="fr-FR" b="1" dirty="0" err="1" smtClean="0">
                <a:sym typeface="Wingdings" pitchFamily="2" charset="2"/>
              </a:rPr>
              <a:t>tored</a:t>
            </a:r>
            <a:r>
              <a:rPr lang="fr-FR" b="1" dirty="0" smtClean="0">
                <a:sym typeface="Wingdings" pitchFamily="2" charset="2"/>
              </a:rPr>
              <a:t> power&gt;300kW</a:t>
            </a:r>
            <a:r>
              <a:rPr lang="fr-FR" b="1" dirty="0" smtClean="0"/>
              <a:t> </a:t>
            </a:r>
            <a:endParaRPr lang="fr-FR" b="1" dirty="0" smtClean="0"/>
          </a:p>
        </p:txBody>
      </p:sp>
      <p:sp>
        <p:nvSpPr>
          <p:cNvPr id="65" name="ZoneTexte 64"/>
          <p:cNvSpPr txBox="1"/>
          <p:nvPr/>
        </p:nvSpPr>
        <p:spPr>
          <a:xfrm>
            <a:off x="6261377" y="2492896"/>
            <a:ext cx="2502223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Foreseen</a:t>
            </a:r>
            <a:r>
              <a:rPr lang="fr-FR" b="1" smtClean="0"/>
              <a:t> </a:t>
            </a:r>
            <a:r>
              <a:rPr lang="fr-FR" b="1" smtClean="0"/>
              <a:t>end 2013-2014</a:t>
            </a:r>
            <a:endParaRPr lang="fr-FR" b="1" dirty="0" smtClean="0"/>
          </a:p>
          <a:p>
            <a:pPr lvl="1"/>
            <a:r>
              <a:rPr lang="fr-FR" sz="1600" b="1" dirty="0" smtClean="0">
                <a:solidFill>
                  <a:srgbClr val="FF0000"/>
                </a:solidFill>
              </a:rPr>
              <a:t>Gain ~10000</a:t>
            </a:r>
          </a:p>
          <a:p>
            <a:pPr lvl="1"/>
            <a:r>
              <a:rPr lang="fr-FR" sz="1600" b="1" dirty="0" smtClean="0">
                <a:solidFill>
                  <a:srgbClr val="FF0000"/>
                </a:solidFill>
              </a:rPr>
              <a:t>Laser </a:t>
            </a:r>
            <a:r>
              <a:rPr lang="fr-FR" sz="1600" b="1" dirty="0" err="1" smtClean="0">
                <a:solidFill>
                  <a:srgbClr val="FF0000"/>
                </a:solidFill>
              </a:rPr>
              <a:t>coupling</a:t>
            </a:r>
            <a:r>
              <a:rPr lang="fr-FR" sz="1600" b="1" dirty="0" smtClean="0">
                <a:solidFill>
                  <a:srgbClr val="FF0000"/>
                </a:solidFill>
              </a:rPr>
              <a:t> ~80%</a:t>
            </a:r>
          </a:p>
          <a:p>
            <a:pPr lvl="1"/>
            <a:r>
              <a:rPr lang="fr-FR" sz="1600" b="1" dirty="0" smtClean="0">
                <a:solidFill>
                  <a:srgbClr val="FF0000"/>
                </a:solidFill>
              </a:rPr>
              <a:t>Laser power 50-100W</a:t>
            </a:r>
          </a:p>
          <a:p>
            <a:pPr lvl="1">
              <a:buNone/>
            </a:pPr>
            <a:r>
              <a:rPr lang="fr-FR" sz="1600" b="1" dirty="0" smtClean="0">
                <a:solidFill>
                  <a:srgbClr val="FF0000"/>
                </a:solidFill>
                <a:sym typeface="Wingdings" pitchFamily="2" charset="2"/>
              </a:rPr>
              <a:t>400kW</a:t>
            </a:r>
            <a:r>
              <a:rPr lang="fr-FR" sz="1600" dirty="0" smtClean="0">
                <a:solidFill>
                  <a:srgbClr val="FF0000"/>
                </a:solidFill>
                <a:sym typeface="Wingdings" pitchFamily="2" charset="2"/>
              </a:rPr>
              <a:t>  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cxnSp>
        <p:nvCxnSpPr>
          <p:cNvPr id="54" name="Connecteur droit 53"/>
          <p:cNvCxnSpPr/>
          <p:nvPr/>
        </p:nvCxnSpPr>
        <p:spPr bwMode="auto">
          <a:xfrm>
            <a:off x="35496" y="6597352"/>
            <a:ext cx="9108504" cy="0"/>
          </a:xfrm>
          <a:prstGeom prst="line">
            <a:avLst/>
          </a:prstGeom>
          <a:noFill/>
          <a:ln w="76200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24430" y="0"/>
            <a:ext cx="1322991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3200" b="1" dirty="0" err="1" smtClean="0"/>
              <a:t>results</a:t>
            </a:r>
            <a:endParaRPr lang="fr-FR" b="1" dirty="0"/>
          </a:p>
        </p:txBody>
      </p:sp>
      <p:pic>
        <p:nvPicPr>
          <p:cNvPr id="9" name="Picture 2" descr="C:\Users\Administrateur\Desktop\papier_cep_2011\3plots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66737"/>
            <a:ext cx="6792298" cy="5094731"/>
          </a:xfrm>
          <a:prstGeom prst="rect">
            <a:avLst/>
          </a:prstGeom>
          <a:noFill/>
        </p:spPr>
      </p:pic>
      <p:sp>
        <p:nvSpPr>
          <p:cNvPr id="10" name="ZoneTexte 9"/>
          <p:cNvSpPr txBox="1"/>
          <p:nvPr/>
        </p:nvSpPr>
        <p:spPr>
          <a:xfrm>
            <a:off x="7429630" y="3098800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F=3000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58119" y="267970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</a:rPr>
              <a:t>F=15000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358119" y="246380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F=30000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213730" y="2159000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7030A0"/>
                </a:solidFill>
              </a:rPr>
              <a:t>F=45000</a:t>
            </a:r>
            <a:endParaRPr lang="fr-FR" sz="1400" dirty="0">
              <a:solidFill>
                <a:srgbClr val="7030A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83130" y="93980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222630" y="5511800"/>
            <a:ext cx="534960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err="1" smtClean="0"/>
              <a:t>Only</a:t>
            </a:r>
            <a:r>
              <a:rPr lang="fr-FR" sz="2000" b="1" dirty="0" smtClean="0"/>
              <a:t> </a:t>
            </a:r>
            <a:r>
              <a:rPr lang="fr-FR" sz="2000" b="1" dirty="0"/>
              <a:t>3</a:t>
            </a:r>
            <a:r>
              <a:rPr lang="fr-FR" sz="2000" b="1" dirty="0" smtClean="0"/>
              <a:t> free </a:t>
            </a:r>
            <a:r>
              <a:rPr lang="fr-FR" sz="2000" b="1" dirty="0" err="1" smtClean="0"/>
              <a:t>parameters</a:t>
            </a:r>
            <a:r>
              <a:rPr lang="fr-FR" sz="2000" b="1" dirty="0" smtClean="0"/>
              <a:t> in the fit: </a:t>
            </a:r>
          </a:p>
          <a:p>
            <a:r>
              <a:rPr lang="fr-FR" sz="2000" b="1" dirty="0" smtClean="0"/>
              <a:t>a normalisation factor, an offset and the Finesse </a:t>
            </a:r>
            <a:endParaRPr lang="fr-F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68760"/>
            <a:ext cx="8568952" cy="53285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Instrumentation developments around laser-electron beam interaction at LAL since ~2000 (accelerator physics applications)</a:t>
            </a:r>
          </a:p>
          <a:p>
            <a:pPr lvl="1"/>
            <a:r>
              <a:rPr lang="en-US" dirty="0" smtClean="0"/>
              <a:t>2000: </a:t>
            </a:r>
            <a:r>
              <a:rPr lang="en-US" dirty="0" err="1" smtClean="0"/>
              <a:t>cw</a:t>
            </a:r>
            <a:r>
              <a:rPr lang="en-US" dirty="0" smtClean="0"/>
              <a:t> 30000 cavity finesse for the 30GeV electron beam at HERA/DESY (Coll. DESY, CEA)</a:t>
            </a:r>
          </a:p>
          <a:p>
            <a:pPr lvl="1"/>
            <a:r>
              <a:rPr lang="en-US" dirty="0" smtClean="0"/>
              <a:t>~2005 we started an R&amp;D on Optical cavities in </a:t>
            </a:r>
            <a:r>
              <a:rPr lang="en-US" dirty="0" err="1" smtClean="0"/>
              <a:t>picosecond</a:t>
            </a:r>
            <a:r>
              <a:rPr lang="en-US" dirty="0" smtClean="0"/>
              <a:t> regime for a </a:t>
            </a:r>
            <a:r>
              <a:rPr lang="en-US" dirty="0" err="1" smtClean="0"/>
              <a:t>polarised</a:t>
            </a:r>
            <a:r>
              <a:rPr lang="en-US" dirty="0" smtClean="0"/>
              <a:t> positron </a:t>
            </a:r>
            <a:r>
              <a:rPr lang="en-US" dirty="0" smtClean="0"/>
              <a:t>source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2006: start collaboration with ATF group of KEK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2008: optical cavity for gamma-ray production on ATF/KEK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Coll. CELIA/KEK/LMA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2011: optical cavity for X-ray production for the </a:t>
            </a:r>
            <a:r>
              <a:rPr lang="en-US" dirty="0" err="1" smtClean="0">
                <a:sym typeface="Wingdings" pitchFamily="2" charset="2"/>
              </a:rPr>
              <a:t>equipex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ThomX</a:t>
            </a:r>
            <a:r>
              <a:rPr lang="en-US" dirty="0" smtClean="0">
                <a:sym typeface="Wingdings" pitchFamily="2" charset="2"/>
              </a:rPr>
              <a:t>/LAL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1667" t="8216" r="8056" b="4225"/>
          <a:stretch>
            <a:fillRect/>
          </a:stretch>
        </p:blipFill>
        <p:spPr bwMode="auto">
          <a:xfrm>
            <a:off x="611560" y="1132756"/>
            <a:ext cx="64262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985816" y="332656"/>
            <a:ext cx="7056868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err="1" smtClean="0"/>
              <a:t>We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observed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strong</a:t>
            </a:r>
            <a:r>
              <a:rPr lang="fr-FR" sz="2000" b="1" dirty="0" smtClean="0"/>
              <a:t> free running laser/</a:t>
            </a:r>
            <a:r>
              <a:rPr lang="fr-FR" sz="2000" b="1" dirty="0" err="1" smtClean="0"/>
              <a:t>cavity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coupling</a:t>
            </a:r>
            <a:r>
              <a:rPr lang="fr-FR" sz="2000" b="1" dirty="0" smtClean="0"/>
              <a:t> variations</a:t>
            </a:r>
          </a:p>
          <a:p>
            <a:pPr algn="ctr"/>
            <a:r>
              <a:rPr lang="fr-FR" sz="2000" b="1" dirty="0" smtClean="0"/>
              <a:t>(Finesse~30000)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164288" y="3789040"/>
            <a:ext cx="1940596" cy="261610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000" b="1" dirty="0" smtClean="0"/>
              <a:t>Fit:</a:t>
            </a:r>
          </a:p>
          <a:p>
            <a:r>
              <a:rPr lang="fr-FR" sz="2000" b="1" dirty="0" err="1" smtClean="0"/>
              <a:t>Frequency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comb</a:t>
            </a:r>
            <a:endParaRPr lang="fr-FR" sz="2000" b="1" dirty="0" smtClean="0"/>
          </a:p>
          <a:p>
            <a:r>
              <a:rPr lang="fr-FR" sz="2000" b="1" dirty="0" smtClean="0"/>
              <a:t>+</a:t>
            </a:r>
            <a:r>
              <a:rPr lang="fr-FR" sz="2000" b="1" dirty="0" err="1" smtClean="0">
                <a:latin typeface="Symbol" pitchFamily="18" charset="2"/>
              </a:rPr>
              <a:t>Df</a:t>
            </a:r>
            <a:r>
              <a:rPr lang="fr-FR" sz="2000" b="1" baseline="-25000" dirty="0" err="1" smtClean="0"/>
              <a:t>ce</a:t>
            </a:r>
            <a:r>
              <a:rPr lang="fr-FR" sz="2000" b="1" dirty="0" smtClean="0"/>
              <a:t> variations</a:t>
            </a:r>
            <a:br>
              <a:rPr lang="fr-FR" sz="2000" b="1" dirty="0" smtClean="0"/>
            </a:br>
            <a:endParaRPr lang="fr-FR" sz="2000" b="1" dirty="0" smtClean="0"/>
          </a:p>
          <a:p>
            <a:r>
              <a:rPr lang="fr-FR" sz="1400" b="1" dirty="0" err="1" smtClean="0"/>
              <a:t>Only</a:t>
            </a:r>
            <a:r>
              <a:rPr lang="fr-FR" sz="1400" b="1" dirty="0" smtClean="0"/>
              <a:t> </a:t>
            </a:r>
            <a:r>
              <a:rPr lang="fr-FR" sz="1400" b="1" dirty="0"/>
              <a:t>3</a:t>
            </a:r>
            <a:r>
              <a:rPr lang="fr-FR" sz="1400" b="1" dirty="0" smtClean="0"/>
              <a:t> free </a:t>
            </a:r>
            <a:br>
              <a:rPr lang="fr-FR" sz="1400" b="1" dirty="0" smtClean="0"/>
            </a:br>
            <a:r>
              <a:rPr lang="fr-FR" sz="1400" b="1" dirty="0" err="1" smtClean="0"/>
              <a:t>parameters</a:t>
            </a:r>
            <a:r>
              <a:rPr lang="fr-FR" sz="1400" b="1" dirty="0" smtClean="0"/>
              <a:t> in </a:t>
            </a:r>
            <a:br>
              <a:rPr lang="fr-FR" sz="1400" b="1" dirty="0" smtClean="0"/>
            </a:br>
            <a:r>
              <a:rPr lang="fr-FR" sz="1400" b="1" dirty="0" smtClean="0"/>
              <a:t>the fit: </a:t>
            </a:r>
          </a:p>
          <a:p>
            <a:r>
              <a:rPr lang="fr-FR" sz="1400" b="1" dirty="0" smtClean="0"/>
              <a:t>a normalisation,</a:t>
            </a:r>
            <a:br>
              <a:rPr lang="fr-FR" sz="1400" b="1" dirty="0" smtClean="0"/>
            </a:br>
            <a:r>
              <a:rPr lang="fr-FR" sz="1400" b="1" dirty="0" smtClean="0"/>
              <a:t> an offset</a:t>
            </a:r>
            <a:br>
              <a:rPr lang="fr-FR" sz="1400" b="1" dirty="0" smtClean="0"/>
            </a:br>
            <a:r>
              <a:rPr lang="fr-FR" sz="1400" b="1" dirty="0" smtClean="0"/>
              <a:t>the Finesse </a:t>
            </a:r>
            <a:endParaRPr lang="fr-FR" sz="1400" b="1" dirty="0"/>
          </a:p>
        </p:txBody>
      </p:sp>
      <p:sp>
        <p:nvSpPr>
          <p:cNvPr id="22" name="Forme libre 21"/>
          <p:cNvSpPr/>
          <p:nvPr/>
        </p:nvSpPr>
        <p:spPr>
          <a:xfrm>
            <a:off x="0" y="331216"/>
            <a:ext cx="1072896" cy="4609952"/>
          </a:xfrm>
          <a:custGeom>
            <a:avLst/>
            <a:gdLst>
              <a:gd name="connsiteX0" fmla="*/ 883920 w 957072"/>
              <a:gd name="connsiteY0" fmla="*/ 193040 h 4094480"/>
              <a:gd name="connsiteX1" fmla="*/ 408432 w 957072"/>
              <a:gd name="connsiteY1" fmla="*/ 473456 h 4094480"/>
              <a:gd name="connsiteX2" fmla="*/ 91440 w 957072"/>
              <a:gd name="connsiteY2" fmla="*/ 3033776 h 4094480"/>
              <a:gd name="connsiteX3" fmla="*/ 957072 w 957072"/>
              <a:gd name="connsiteY3" fmla="*/ 4094480 h 409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7072" h="4094480">
                <a:moveTo>
                  <a:pt x="883920" y="193040"/>
                </a:moveTo>
                <a:cubicBezTo>
                  <a:pt x="712216" y="96520"/>
                  <a:pt x="540512" y="0"/>
                  <a:pt x="408432" y="473456"/>
                </a:cubicBezTo>
                <a:cubicBezTo>
                  <a:pt x="276352" y="946912"/>
                  <a:pt x="0" y="2430272"/>
                  <a:pt x="91440" y="3033776"/>
                </a:cubicBezTo>
                <a:cubicBezTo>
                  <a:pt x="182880" y="3637280"/>
                  <a:pt x="569976" y="3865880"/>
                  <a:pt x="957072" y="4094480"/>
                </a:cubicBezTo>
              </a:path>
            </a:pathLst>
          </a:custGeom>
          <a:ln w="38100">
            <a:solidFill>
              <a:srgbClr val="F6163B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6012160" y="4005064"/>
            <a:ext cx="1152128" cy="792088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467544" y="3356992"/>
            <a:ext cx="1084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Laser/</a:t>
            </a:r>
            <a:r>
              <a:rPr lang="fr-FR" sz="1400" b="1" dirty="0" err="1" smtClean="0"/>
              <a:t>cavity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r>
              <a:rPr lang="fr-FR" sz="1400" b="1" dirty="0" err="1" smtClean="0"/>
              <a:t>coupling</a:t>
            </a:r>
            <a:endParaRPr lang="fr-FR" sz="14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1619672" y="4941168"/>
            <a:ext cx="2354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25% </a:t>
            </a:r>
            <a:r>
              <a:rPr lang="fr-FR" b="1" dirty="0" err="1" smtClean="0"/>
              <a:t>coupling</a:t>
            </a:r>
            <a:r>
              <a:rPr lang="fr-FR" b="1" dirty="0" smtClean="0"/>
              <a:t> variation</a:t>
            </a:r>
            <a:br>
              <a:rPr lang="fr-FR" b="1" dirty="0" smtClean="0"/>
            </a:br>
            <a:r>
              <a:rPr lang="fr-FR" b="1" dirty="0" smtClean="0"/>
              <a:t>over ~15min</a:t>
            </a:r>
            <a:endParaRPr lang="fr-FR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1547664" y="1412776"/>
            <a:ext cx="1925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CEP </a:t>
            </a:r>
            <a:r>
              <a:rPr lang="fr-FR" b="1" dirty="0" err="1" smtClean="0"/>
              <a:t>measurement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fr-FR" dirty="0" smtClean="0"/>
              <a:t>A </a:t>
            </a:r>
            <a:r>
              <a:rPr lang="fr-FR" dirty="0" err="1" smtClean="0"/>
              <a:t>technological</a:t>
            </a:r>
            <a:r>
              <a:rPr lang="fr-FR" dirty="0" smtClean="0"/>
              <a:t> issue:</a:t>
            </a:r>
            <a:br>
              <a:rPr lang="fr-FR" dirty="0" smtClean="0"/>
            </a:br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requested</a:t>
            </a:r>
            <a:r>
              <a:rPr lang="fr-FR" dirty="0" smtClean="0"/>
              <a:t> laser power</a:t>
            </a:r>
            <a:endParaRPr lang="fr-FR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1412776"/>
            <a:ext cx="2636747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Priority</a:t>
            </a:r>
            <a:r>
              <a:rPr lang="fr-FR" dirty="0" smtClean="0"/>
              <a:t> : High X/g ray Flux</a:t>
            </a:r>
          </a:p>
          <a:p>
            <a:r>
              <a:rPr lang="fr-FR" dirty="0" smtClean="0"/>
              <a:t>(spectral </a:t>
            </a:r>
            <a:r>
              <a:rPr lang="fr-FR" dirty="0" err="1" smtClean="0"/>
              <a:t>purity</a:t>
            </a:r>
            <a:r>
              <a:rPr lang="fr-FR" dirty="0" smtClean="0"/>
              <a:t> ~few %)</a:t>
            </a:r>
          </a:p>
          <a:p>
            <a:r>
              <a:rPr lang="fr-FR" dirty="0" smtClean="0">
                <a:sym typeface="Wingdings" pitchFamily="2" charset="2"/>
              </a:rPr>
              <a:t> Electron ring (</a:t>
            </a:r>
            <a:r>
              <a:rPr lang="fr-FR" dirty="0" err="1" smtClean="0">
                <a:sym typeface="Wingdings" pitchFamily="2" charset="2"/>
              </a:rPr>
              <a:t>ThomX</a:t>
            </a:r>
            <a:r>
              <a:rPr lang="fr-FR" dirty="0" smtClean="0">
                <a:sym typeface="Wingdings" pitchFamily="2" charset="2"/>
              </a:rPr>
              <a:t>)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220072" y="1412776"/>
            <a:ext cx="3384376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Priority</a:t>
            </a:r>
            <a:r>
              <a:rPr lang="fr-FR" dirty="0" smtClean="0"/>
              <a:t> : High X/g ray  spectral </a:t>
            </a:r>
            <a:r>
              <a:rPr lang="fr-FR" dirty="0" err="1" smtClean="0"/>
              <a:t>purity</a:t>
            </a:r>
            <a:r>
              <a:rPr lang="fr-FR" dirty="0" smtClean="0"/>
              <a:t> &lt;1%  (</a:t>
            </a:r>
            <a:r>
              <a:rPr lang="fr-FR" dirty="0" err="1" smtClean="0">
                <a:latin typeface="Symbol" pitchFamily="18" charset="2"/>
              </a:rPr>
              <a:t>jn</a:t>
            </a:r>
            <a:r>
              <a:rPr lang="fr-FR" dirty="0" smtClean="0"/>
              <a:t> applications)</a:t>
            </a:r>
          </a:p>
          <a:p>
            <a:r>
              <a:rPr lang="fr-FR" dirty="0" smtClean="0">
                <a:sym typeface="Wingdings" pitchFamily="2" charset="2"/>
              </a:rPr>
              <a:t>LINAC (ELI-NP)</a:t>
            </a:r>
            <a:endParaRPr lang="fr-FR" dirty="0"/>
          </a:p>
        </p:txBody>
      </p:sp>
      <p:pic>
        <p:nvPicPr>
          <p:cNvPr id="5" name="Picture 2" descr="C:\Dossiers\Articoli\Conferenze\IPAC11\figure\R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4176464" cy="280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0" y="5373216"/>
            <a:ext cx="460760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~20MHz e-</a:t>
            </a:r>
            <a:r>
              <a:rPr lang="fr-FR" dirty="0" err="1" smtClean="0"/>
              <a:t>beam</a:t>
            </a:r>
            <a:r>
              <a:rPr lang="fr-FR" dirty="0" smtClean="0"/>
              <a:t>/laser collision </a:t>
            </a:r>
            <a:r>
              <a:rPr lang="fr-FR" dirty="0" err="1" smtClean="0"/>
              <a:t>frequency</a:t>
            </a: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Optical </a:t>
            </a:r>
            <a:r>
              <a:rPr lang="fr-FR" dirty="0" err="1" smtClean="0">
                <a:sym typeface="Wingdings" pitchFamily="2" charset="2"/>
              </a:rPr>
              <a:t>resonator</a:t>
            </a:r>
            <a:r>
              <a:rPr lang="fr-FR" dirty="0" smtClean="0">
                <a:sym typeface="Wingdings" pitchFamily="2" charset="2"/>
              </a:rPr>
              <a:t> to </a:t>
            </a:r>
            <a:r>
              <a:rPr lang="fr-FR" dirty="0" err="1" smtClean="0">
                <a:sym typeface="Wingdings" pitchFamily="2" charset="2"/>
              </a:rPr>
              <a:t>increase</a:t>
            </a:r>
            <a:r>
              <a:rPr lang="fr-FR" dirty="0" smtClean="0">
                <a:sym typeface="Wingdings" pitchFamily="2" charset="2"/>
              </a:rPr>
              <a:t> the laser </a:t>
            </a:r>
            <a:br>
              <a:rPr lang="fr-FR" dirty="0" smtClean="0">
                <a:sym typeface="Wingdings" pitchFamily="2" charset="2"/>
              </a:rPr>
            </a:br>
            <a:r>
              <a:rPr lang="fr-FR" dirty="0" smtClean="0">
                <a:sym typeface="Wingdings" pitchFamily="2" charset="2"/>
              </a:rPr>
              <a:t>power</a:t>
            </a:r>
            <a:r>
              <a:rPr lang="fr-FR" dirty="0" smtClean="0"/>
              <a:t> </a:t>
            </a:r>
          </a:p>
          <a:p>
            <a:pPr>
              <a:buFont typeface="Wingdings"/>
              <a:buChar char="è"/>
            </a:pPr>
            <a:r>
              <a:rPr lang="fr-FR" b="1" dirty="0" smtClean="0"/>
              <a:t>High </a:t>
            </a:r>
            <a:r>
              <a:rPr lang="fr-FR" b="1" dirty="0" err="1" smtClean="0"/>
              <a:t>cavity</a:t>
            </a:r>
            <a:r>
              <a:rPr lang="fr-FR" b="1" dirty="0" smtClean="0"/>
              <a:t> gain &amp; High laser </a:t>
            </a:r>
            <a:r>
              <a:rPr lang="fr-FR" b="1" dirty="0" err="1" smtClean="0"/>
              <a:t>average</a:t>
            </a:r>
            <a:r>
              <a:rPr lang="fr-FR" b="1" dirty="0" smtClean="0"/>
              <a:t> power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4742474" y="5373216"/>
            <a:ext cx="446885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~100Hz e-</a:t>
            </a:r>
            <a:r>
              <a:rPr lang="fr-FR" dirty="0" err="1" smtClean="0"/>
              <a:t>beam</a:t>
            </a:r>
            <a:r>
              <a:rPr lang="fr-FR" dirty="0" smtClean="0"/>
              <a:t>/laser collision </a:t>
            </a:r>
            <a:r>
              <a:rPr lang="fr-FR" dirty="0" err="1" smtClean="0"/>
              <a:t>frequency</a:t>
            </a:r>
            <a:endParaRPr lang="fr-FR" dirty="0" smtClean="0"/>
          </a:p>
          <a:p>
            <a:pPr>
              <a:buFont typeface="Wingdings"/>
              <a:buChar char="è"/>
            </a:pPr>
            <a:r>
              <a:rPr lang="en-US" dirty="0" smtClean="0">
                <a:sym typeface="Wingdings" pitchFamily="2" charset="2"/>
              </a:rPr>
              <a:t>Optical </a:t>
            </a:r>
            <a:r>
              <a:rPr lang="en-US" dirty="0" err="1" smtClean="0">
                <a:sym typeface="Wingdings" pitchFamily="2" charset="2"/>
              </a:rPr>
              <a:t>recirculator</a:t>
            </a:r>
            <a:r>
              <a:rPr lang="en-US" dirty="0" smtClean="0">
                <a:sym typeface="Wingdings" pitchFamily="2" charset="2"/>
              </a:rPr>
              <a:t>  of a high peak power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laser pulse</a:t>
            </a:r>
          </a:p>
          <a:p>
            <a:pPr>
              <a:buFont typeface="Wingdings"/>
              <a:buChar char="è"/>
            </a:pPr>
            <a:r>
              <a:rPr lang="en-US" b="1" dirty="0" smtClean="0">
                <a:sym typeface="Wingdings" pitchFamily="2" charset="2"/>
              </a:rPr>
              <a:t>High laser peak power &amp; high </a:t>
            </a:r>
            <a:r>
              <a:rPr lang="en-US" b="1" dirty="0" err="1" smtClean="0">
                <a:sym typeface="Wingdings" pitchFamily="2" charset="2"/>
              </a:rPr>
              <a:t>nb</a:t>
            </a:r>
            <a:r>
              <a:rPr lang="en-US" b="1" dirty="0" smtClean="0">
                <a:sym typeface="Wingdings" pitchFamily="2" charset="2"/>
              </a:rPr>
              <a:t> of passes</a:t>
            </a:r>
            <a:endParaRPr lang="en-US" b="1" dirty="0"/>
          </a:p>
        </p:txBody>
      </p:sp>
      <p:pic>
        <p:nvPicPr>
          <p:cNvPr id="10" name="Immagine 3" descr="screenshot_0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20888"/>
            <a:ext cx="3923842" cy="2955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8E6F-3FE3-4C96-9CA8-BA3B220D868E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/>
              <a:t>High Finesse Fabry-</a:t>
            </a:r>
            <a:r>
              <a:rPr lang="fr-FR" dirty="0" err="1" smtClean="0"/>
              <a:t>Perot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r>
              <a:rPr lang="fr-FR" dirty="0" smtClean="0"/>
              <a:t> in </a:t>
            </a:r>
            <a:r>
              <a:rPr lang="fr-FR" dirty="0" smtClean="0"/>
              <a:t>2ps</a:t>
            </a:r>
            <a:r>
              <a:rPr lang="fr-FR" dirty="0" smtClean="0"/>
              <a:t> </a:t>
            </a:r>
            <a:r>
              <a:rPr lang="fr-FR" dirty="0" smtClean="0"/>
              <a:t>&amp; 200fs </a:t>
            </a:r>
            <a:r>
              <a:rPr lang="fr-FR" dirty="0" err="1" smtClean="0"/>
              <a:t>regime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err="1" smtClean="0">
                <a:solidFill>
                  <a:schemeClr val="tx1"/>
                </a:solidFill>
              </a:rPr>
              <a:t>Experiments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LAL</a:t>
            </a:r>
          </a:p>
          <a:p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with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fr-FR" dirty="0" smtClean="0">
                <a:solidFill>
                  <a:schemeClr val="tx1"/>
                </a:solidFill>
                <a:sym typeface="Wingdings" pitchFamily="2" charset="2"/>
              </a:rPr>
              <a:t>E. Cormier &amp; K. </a:t>
            </a:r>
            <a:r>
              <a:rPr lang="fr-FR" dirty="0" err="1" smtClean="0">
                <a:solidFill>
                  <a:schemeClr val="tx1"/>
                </a:solidFill>
                <a:sym typeface="Wingdings" pitchFamily="2" charset="2"/>
              </a:rPr>
              <a:t>Osvay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B84504-BBE3-492D-8AAA-E465D290B6DE}" type="slidenum">
              <a:rPr lang="fr-FR" smtClean="0"/>
              <a:pPr/>
              <a:t>4</a:t>
            </a:fld>
            <a:endParaRPr lang="fr-FR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65300" y="1397000"/>
            <a:ext cx="5867400" cy="2263775"/>
            <a:chOff x="384" y="384"/>
            <a:chExt cx="3696" cy="1426"/>
          </a:xfrm>
        </p:grpSpPr>
        <p:pic>
          <p:nvPicPr>
            <p:cNvPr id="1639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0938" t="51042" r="3125" b="6250"/>
            <a:stretch>
              <a:fillRect/>
            </a:stretch>
          </p:blipFill>
          <p:spPr bwMode="auto">
            <a:xfrm>
              <a:off x="384" y="432"/>
              <a:ext cx="3696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8" name="Rectangle 4"/>
            <p:cNvSpPr>
              <a:spLocks noChangeArrowheads="1"/>
            </p:cNvSpPr>
            <p:nvPr/>
          </p:nvSpPr>
          <p:spPr bwMode="auto">
            <a:xfrm>
              <a:off x="2976" y="384"/>
              <a:ext cx="912" cy="10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99" name="Rectangle 5"/>
            <p:cNvSpPr>
              <a:spLocks noChangeArrowheads="1"/>
            </p:cNvSpPr>
            <p:nvPr/>
          </p:nvSpPr>
          <p:spPr bwMode="auto">
            <a:xfrm>
              <a:off x="2640" y="1296"/>
              <a:ext cx="432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2832" y="1344"/>
              <a:ext cx="336" cy="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384" y="528"/>
              <a:ext cx="1488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6388" name="Rectangle 8"/>
          <p:cNvSpPr>
            <a:spLocks noChangeArrowheads="1"/>
          </p:cNvSpPr>
          <p:nvPr/>
        </p:nvSpPr>
        <p:spPr bwMode="auto">
          <a:xfrm>
            <a:off x="393700" y="2311400"/>
            <a:ext cx="1547813" cy="1079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latin typeface="Times New Roman" pitchFamily="18" charset="0"/>
              </a:rPr>
              <a:t>1ps </a:t>
            </a:r>
          </a:p>
          <a:p>
            <a:pPr algn="ctr"/>
            <a:r>
              <a:rPr lang="en-GB" b="1">
                <a:latin typeface="Times New Roman" pitchFamily="18" charset="0"/>
              </a:rPr>
              <a:t>Pulsed laser</a:t>
            </a:r>
            <a:endParaRPr lang="fr-FR" b="1">
              <a:latin typeface="Times New Roman" pitchFamily="18" charset="0"/>
            </a:endParaRP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4584700" y="4011613"/>
            <a:ext cx="2293938" cy="909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latin typeface="Times New Roman" pitchFamily="18" charset="0"/>
              </a:rPr>
              <a:t>Fabry-Perot cavity</a:t>
            </a:r>
          </a:p>
          <a:p>
            <a:r>
              <a:rPr lang="en-GB" sz="2000" b="1">
                <a:latin typeface="Times New Roman" pitchFamily="18" charset="0"/>
              </a:rPr>
              <a:t>with Super mirrors</a:t>
            </a:r>
          </a:p>
          <a:p>
            <a:endParaRPr lang="fr-FR" sz="2000" b="1" baseline="30000">
              <a:solidFill>
                <a:srgbClr val="FF0000"/>
              </a:solidFill>
              <a:latin typeface="Times New Roman" pitchFamily="18" charset="0"/>
              <a:sym typeface="Math1"/>
            </a:endParaRPr>
          </a:p>
        </p:txBody>
      </p:sp>
      <p:sp>
        <p:nvSpPr>
          <p:cNvPr id="16390" name="Line 10"/>
          <p:cNvSpPr>
            <a:spLocks noChangeShapeType="1"/>
          </p:cNvSpPr>
          <p:nvPr/>
        </p:nvSpPr>
        <p:spPr bwMode="auto">
          <a:xfrm flipV="1">
            <a:off x="6910388" y="3683000"/>
            <a:ext cx="417512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 flipH="1" flipV="1">
            <a:off x="4356100" y="3606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 flipH="1">
            <a:off x="3898900" y="1930400"/>
            <a:ext cx="3886200" cy="205740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6393" name="Text Box 13"/>
          <p:cNvSpPr txBox="1">
            <a:spLocks noChangeArrowheads="1"/>
          </p:cNvSpPr>
          <p:nvPr/>
        </p:nvSpPr>
        <p:spPr bwMode="auto">
          <a:xfrm>
            <a:off x="6870700" y="1549400"/>
            <a:ext cx="177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00FF"/>
                </a:solidFill>
                <a:latin typeface="Times New Roman" pitchFamily="18" charset="0"/>
              </a:rPr>
              <a:t>Electron beam</a:t>
            </a:r>
            <a:endParaRPr lang="fr-FR" sz="20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6394" name="Text Box 14"/>
          <p:cNvSpPr txBox="1">
            <a:spLocks noChangeArrowheads="1"/>
          </p:cNvSpPr>
          <p:nvPr/>
        </p:nvSpPr>
        <p:spPr bwMode="auto">
          <a:xfrm>
            <a:off x="1219167" y="260350"/>
            <a:ext cx="6704079" cy="55399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kumimoji="1" lang="en-GB" sz="3000" b="1" dirty="0" err="1">
                <a:solidFill>
                  <a:schemeClr val="bg1"/>
                </a:solidFill>
                <a:latin typeface="Helvetica" pitchFamily="34" charset="0"/>
                <a:ea typeface="Osaka" pitchFamily="1" charset="-128"/>
              </a:rPr>
              <a:t>Fabry</a:t>
            </a:r>
            <a:r>
              <a:rPr kumimoji="1" lang="en-GB" sz="3000" b="1" dirty="0">
                <a:solidFill>
                  <a:schemeClr val="bg1"/>
                </a:solidFill>
                <a:latin typeface="Helvetica" pitchFamily="34" charset="0"/>
                <a:ea typeface="Osaka" pitchFamily="1" charset="-128"/>
              </a:rPr>
              <a:t>-Perot cavity in pulsed regime</a:t>
            </a:r>
            <a:endParaRPr kumimoji="1" lang="fr-FR" sz="3000" b="1" dirty="0">
              <a:solidFill>
                <a:schemeClr val="bg1"/>
              </a:solidFill>
              <a:latin typeface="Helvetica" pitchFamily="34" charset="0"/>
              <a:ea typeface="Osaka" pitchFamily="1" charset="-128"/>
            </a:endParaRPr>
          </a:p>
        </p:txBody>
      </p:sp>
      <p:sp>
        <p:nvSpPr>
          <p:cNvPr id="16395" name="Text Box 15"/>
          <p:cNvSpPr txBox="1">
            <a:spLocks noChangeArrowheads="1"/>
          </p:cNvSpPr>
          <p:nvPr/>
        </p:nvSpPr>
        <p:spPr bwMode="auto">
          <a:xfrm>
            <a:off x="1835150" y="5688013"/>
            <a:ext cx="5321300" cy="423862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Difference between continuous and pulsed regime</a:t>
            </a:r>
          </a:p>
        </p:txBody>
      </p:sp>
      <p:sp>
        <p:nvSpPr>
          <p:cNvPr id="16396" name="AutoShape 16"/>
          <p:cNvSpPr>
            <a:spLocks noChangeArrowheads="1"/>
          </p:cNvSpPr>
          <p:nvPr/>
        </p:nvSpPr>
        <p:spPr bwMode="auto">
          <a:xfrm>
            <a:off x="7188200" y="5689600"/>
            <a:ext cx="1358900" cy="393700"/>
          </a:xfrm>
          <a:custGeom>
            <a:avLst/>
            <a:gdLst>
              <a:gd name="T0" fmla="*/ 64118368 w 21600"/>
              <a:gd name="T1" fmla="*/ 0 h 21600"/>
              <a:gd name="T2" fmla="*/ 0 w 21600"/>
              <a:gd name="T3" fmla="*/ 3587956 h 21600"/>
              <a:gd name="T4" fmla="*/ 64118368 w 21600"/>
              <a:gd name="T5" fmla="*/ 7175911 h 21600"/>
              <a:gd name="T6" fmla="*/ 85491168 w 21600"/>
              <a:gd name="T7" fmla="*/ 358795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2133A2-05FF-42B4-B2F5-C705121D36EB}" type="slidenum">
              <a:rPr lang="fr-FR" smtClean="0"/>
              <a:pPr/>
              <a:t>5</a:t>
            </a:fld>
            <a:endParaRPr lang="fr-FR" smtClean="0"/>
          </a:p>
        </p:txBody>
      </p:sp>
      <p:pic>
        <p:nvPicPr>
          <p:cNvPr id="17411" name="Picture 2" descr="tomas-udem-pu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1536700"/>
            <a:ext cx="434975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4932363" y="5354513"/>
            <a:ext cx="3981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/>
              <a:t>T. </a:t>
            </a:r>
            <a:r>
              <a:rPr lang="fr-FR" dirty="0" err="1"/>
              <a:t>Udem</a:t>
            </a:r>
            <a:r>
              <a:rPr lang="fr-FR" dirty="0"/>
              <a:t> et al. Nature 416 (2002) 233</a:t>
            </a:r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02172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ja-JP" sz="2800" b="1" dirty="0" err="1">
                <a:solidFill>
                  <a:schemeClr val="bg1"/>
                </a:solidFill>
                <a:latin typeface="Helvetica" pitchFamily="34" charset="0"/>
                <a:ea typeface="Osaka" pitchFamily="1" charset="-128"/>
              </a:rPr>
              <a:t>Pulsed_laser</a:t>
            </a:r>
            <a:r>
              <a:rPr kumimoji="1" lang="en-US" altLang="ja-JP" sz="2800" b="1" dirty="0">
                <a:solidFill>
                  <a:schemeClr val="bg1"/>
                </a:solidFill>
                <a:latin typeface="Helvetica" pitchFamily="34" charset="0"/>
                <a:ea typeface="Osaka" pitchFamily="1" charset="-128"/>
              </a:rPr>
              <a:t>/cavity feedback technique</a:t>
            </a:r>
            <a:r>
              <a:rPr kumimoji="1" lang="en-US" altLang="ja-JP" sz="3200" b="1" dirty="0">
                <a:solidFill>
                  <a:schemeClr val="bg1"/>
                </a:solidFill>
                <a:latin typeface="Helvetica" pitchFamily="34" charset="0"/>
                <a:ea typeface="Osaka" pitchFamily="1" charset="-128"/>
              </a:rPr>
              <a:t> </a:t>
            </a:r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200025" y="1890713"/>
            <a:ext cx="3765550" cy="650875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Specificity </a:t>
            </a:r>
            <a:r>
              <a:rPr lang="en-US">
                <a:sym typeface="Wingdings" pitchFamily="2" charset="2"/>
              </a:rPr>
              <a:t></a:t>
            </a:r>
            <a:r>
              <a:rPr lang="en-US"/>
              <a:t> properties of passive </a:t>
            </a:r>
            <a:br>
              <a:rPr lang="en-US"/>
            </a:br>
            <a:r>
              <a:rPr lang="en-US"/>
              <a:t>mode locked laser beams</a:t>
            </a:r>
          </a:p>
        </p:txBody>
      </p:sp>
      <p:sp>
        <p:nvSpPr>
          <p:cNvPr id="17415" name="Line 6"/>
          <p:cNvSpPr>
            <a:spLocks noChangeShapeType="1"/>
          </p:cNvSpPr>
          <p:nvPr/>
        </p:nvSpPr>
        <p:spPr bwMode="auto">
          <a:xfrm>
            <a:off x="3695700" y="2400300"/>
            <a:ext cx="812800" cy="381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16" name="Line 7"/>
          <p:cNvSpPr>
            <a:spLocks noChangeShapeType="1"/>
          </p:cNvSpPr>
          <p:nvPr/>
        </p:nvSpPr>
        <p:spPr bwMode="auto">
          <a:xfrm>
            <a:off x="3683000" y="2425700"/>
            <a:ext cx="850900" cy="16764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23825" y="3821112"/>
            <a:ext cx="4459288" cy="2031999"/>
            <a:chOff x="78" y="2407"/>
            <a:chExt cx="2809" cy="1280"/>
          </a:xfrm>
        </p:grpSpPr>
        <p:sp>
          <p:nvSpPr>
            <p:cNvPr id="17421" name="AutoShape 9"/>
            <p:cNvSpPr>
              <a:spLocks noChangeArrowheads="1"/>
            </p:cNvSpPr>
            <p:nvPr/>
          </p:nvSpPr>
          <p:spPr bwMode="auto">
            <a:xfrm>
              <a:off x="2320" y="2528"/>
              <a:ext cx="528" cy="576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7422" name="Text Box 10"/>
            <p:cNvSpPr txBox="1">
              <a:spLocks noChangeArrowheads="1"/>
            </p:cNvSpPr>
            <p:nvPr/>
          </p:nvSpPr>
          <p:spPr bwMode="auto">
            <a:xfrm>
              <a:off x="78" y="2407"/>
              <a:ext cx="2809" cy="1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 err="1"/>
                <a:t>Frequency</a:t>
              </a:r>
              <a:r>
                <a:rPr lang="fr-FR" dirty="0"/>
                <a:t> </a:t>
              </a:r>
              <a:r>
                <a:rPr lang="fr-FR" dirty="0" err="1"/>
                <a:t>comb</a:t>
              </a:r>
              <a:r>
                <a:rPr lang="fr-FR" dirty="0"/>
                <a:t> </a:t>
              </a:r>
              <a:r>
                <a:rPr lang="fr-FR" dirty="0">
                  <a:sym typeface="Wingdings" pitchFamily="2" charset="2"/>
                </a:rPr>
                <a:t> all the </a:t>
              </a:r>
              <a:r>
                <a:rPr lang="fr-FR" dirty="0" err="1">
                  <a:sym typeface="Wingdings" pitchFamily="2" charset="2"/>
                </a:rPr>
                <a:t>comb</a:t>
              </a:r>
              <a:r>
                <a:rPr lang="fr-FR" dirty="0">
                  <a:sym typeface="Wingdings" pitchFamily="2" charset="2"/>
                </a:rPr>
                <a:t/>
              </a:r>
              <a:br>
                <a:rPr lang="fr-FR" dirty="0">
                  <a:sym typeface="Wingdings" pitchFamily="2" charset="2"/>
                </a:rPr>
              </a:br>
              <a:r>
                <a:rPr lang="fr-FR" dirty="0">
                  <a:sym typeface="Wingdings" pitchFamily="2" charset="2"/>
                </a:rPr>
                <a:t>must </a:t>
              </a:r>
              <a:r>
                <a:rPr lang="fr-FR" dirty="0" err="1">
                  <a:sym typeface="Wingdings" pitchFamily="2" charset="2"/>
                </a:rPr>
                <a:t>be</a:t>
              </a:r>
              <a:r>
                <a:rPr lang="fr-FR" dirty="0">
                  <a:sym typeface="Wingdings" pitchFamily="2" charset="2"/>
                </a:rPr>
                <a:t> </a:t>
              </a:r>
              <a:r>
                <a:rPr lang="fr-FR" dirty="0" err="1">
                  <a:sym typeface="Wingdings" pitchFamily="2" charset="2"/>
                </a:rPr>
                <a:t>locked</a:t>
              </a:r>
              <a:r>
                <a:rPr lang="fr-FR" dirty="0">
                  <a:sym typeface="Wingdings" pitchFamily="2" charset="2"/>
                </a:rPr>
                <a:t> to the </a:t>
              </a:r>
              <a:r>
                <a:rPr lang="fr-FR" dirty="0" err="1">
                  <a:sym typeface="Wingdings" pitchFamily="2" charset="2"/>
                </a:rPr>
                <a:t>cavity</a:t>
              </a:r>
              <a:endParaRPr lang="fr-FR" dirty="0"/>
            </a:p>
            <a:p>
              <a:r>
                <a:rPr lang="fr-FR" dirty="0">
                  <a:solidFill>
                    <a:srgbClr val="FF0000"/>
                  </a:solidFill>
                  <a:sym typeface="Wingdings" pitchFamily="2" charset="2"/>
                </a:rPr>
                <a:t></a:t>
              </a:r>
              <a:r>
                <a:rPr lang="fr-FR" dirty="0">
                  <a:solidFill>
                    <a:srgbClr val="FF0000"/>
                  </a:solidFill>
                </a:rPr>
                <a:t> Feedback </a:t>
              </a:r>
              <a:r>
                <a:rPr lang="fr-FR" dirty="0" err="1">
                  <a:solidFill>
                    <a:srgbClr val="FF0000"/>
                  </a:solidFill>
                </a:rPr>
                <a:t>with</a:t>
              </a:r>
              <a:r>
                <a:rPr lang="fr-FR" dirty="0">
                  <a:solidFill>
                    <a:srgbClr val="FF0000"/>
                  </a:solidFill>
                </a:rPr>
                <a:t> </a:t>
              </a:r>
              <a:br>
                <a:rPr lang="fr-FR" dirty="0">
                  <a:solidFill>
                    <a:srgbClr val="FF0000"/>
                  </a:solidFill>
                </a:rPr>
              </a:br>
              <a:r>
                <a:rPr lang="fr-FR" dirty="0">
                  <a:solidFill>
                    <a:srgbClr val="FF0000"/>
                  </a:solidFill>
                </a:rPr>
                <a:t>    2 </a:t>
              </a:r>
              <a:r>
                <a:rPr lang="fr-FR" dirty="0" err="1">
                  <a:solidFill>
                    <a:srgbClr val="FF0000"/>
                  </a:solidFill>
                </a:rPr>
                <a:t>degrees</a:t>
              </a:r>
              <a:r>
                <a:rPr lang="fr-FR" dirty="0">
                  <a:solidFill>
                    <a:srgbClr val="FF0000"/>
                  </a:solidFill>
                </a:rPr>
                <a:t> of </a:t>
              </a:r>
              <a:r>
                <a:rPr lang="fr-FR" dirty="0" err="1">
                  <a:solidFill>
                    <a:srgbClr val="FF0000"/>
                  </a:solidFill>
                </a:rPr>
                <a:t>freedom</a:t>
              </a:r>
              <a:r>
                <a:rPr lang="fr-FR" dirty="0">
                  <a:solidFill>
                    <a:srgbClr val="FF0000"/>
                  </a:solidFill>
                </a:rPr>
                <a:t> :</a:t>
              </a:r>
            </a:p>
            <a:p>
              <a:r>
                <a:rPr lang="fr-FR" b="1" dirty="0">
                  <a:solidFill>
                    <a:srgbClr val="FF0000"/>
                  </a:solidFill>
                  <a:sym typeface="Wingdings" pitchFamily="2" charset="2"/>
                </a:rPr>
                <a:t>    control of the </a:t>
              </a:r>
              <a:br>
                <a:rPr lang="fr-FR" b="1" dirty="0">
                  <a:solidFill>
                    <a:srgbClr val="FF0000"/>
                  </a:solidFill>
                  <a:sym typeface="Wingdings" pitchFamily="2" charset="2"/>
                </a:rPr>
              </a:br>
              <a:r>
                <a:rPr lang="fr-FR" b="1" dirty="0">
                  <a:solidFill>
                    <a:srgbClr val="FF0000"/>
                  </a:solidFill>
                  <a:sym typeface="Wingdings" pitchFamily="2" charset="2"/>
                </a:rPr>
                <a:t>    </a:t>
              </a:r>
              <a:r>
                <a:rPr lang="fr-FR" b="1" dirty="0">
                  <a:solidFill>
                    <a:srgbClr val="FF0000"/>
                  </a:solidFill>
                </a:rPr>
                <a:t>Dilatation </a:t>
              </a:r>
              <a:r>
                <a:rPr lang="fr-FR" b="1" dirty="0" smtClean="0">
                  <a:solidFill>
                    <a:srgbClr val="FF0000"/>
                  </a:solidFill>
                </a:rPr>
                <a:t>(</a:t>
              </a:r>
              <a:r>
                <a:rPr lang="fr-FR" b="1" dirty="0" err="1" smtClean="0">
                  <a:solidFill>
                    <a:srgbClr val="FF0000"/>
                  </a:solidFill>
                </a:rPr>
                <a:t>frep</a:t>
              </a:r>
              <a:r>
                <a:rPr lang="fr-FR" b="1" dirty="0" smtClean="0">
                  <a:solidFill>
                    <a:srgbClr val="FF0000"/>
                  </a:solidFill>
                </a:rPr>
                <a:t>) &amp; translation (CEP phase)</a:t>
              </a:r>
              <a:r>
                <a:rPr lang="fr-FR" dirty="0" smtClean="0"/>
                <a:t> </a:t>
              </a:r>
              <a:endParaRPr lang="fr-FR" dirty="0"/>
            </a:p>
            <a:p>
              <a:endParaRPr lang="fr-FR" dirty="0"/>
            </a:p>
          </p:txBody>
        </p:sp>
      </p:grp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7667625" y="3751312"/>
            <a:ext cx="15478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b="1" dirty="0" err="1">
                <a:solidFill>
                  <a:srgbClr val="CC0066"/>
                </a:solidFill>
                <a:latin typeface="Symbol" pitchFamily="18" charset="2"/>
              </a:rPr>
              <a:t>w</a:t>
            </a:r>
            <a:r>
              <a:rPr lang="fr-FR" sz="2000" b="1" baseline="-25000" dirty="0" err="1">
                <a:solidFill>
                  <a:srgbClr val="CC0066"/>
                </a:solidFill>
              </a:rPr>
              <a:t>n</a:t>
            </a:r>
            <a:r>
              <a:rPr lang="fr-FR" sz="2000" b="1" dirty="0">
                <a:solidFill>
                  <a:srgbClr val="CC0066"/>
                </a:solidFill>
              </a:rPr>
              <a:t>=</a:t>
            </a:r>
            <a:r>
              <a:rPr lang="fr-FR" sz="2000" b="1" dirty="0"/>
              <a:t> </a:t>
            </a:r>
            <a:r>
              <a:rPr lang="fr-FR" sz="2000" b="1" dirty="0" err="1"/>
              <a:t>n</a:t>
            </a:r>
            <a:r>
              <a:rPr lang="fr-FR" sz="2000" b="1" dirty="0" err="1">
                <a:solidFill>
                  <a:srgbClr val="CC0066"/>
                </a:solidFill>
                <a:latin typeface="Symbol" pitchFamily="18" charset="2"/>
              </a:rPr>
              <a:t>w</a:t>
            </a:r>
            <a:r>
              <a:rPr lang="fr-FR" sz="2000" b="1" baseline="-25000" dirty="0" err="1">
                <a:solidFill>
                  <a:srgbClr val="CC0066"/>
                </a:solidFill>
              </a:rPr>
              <a:t>r</a:t>
            </a:r>
            <a:r>
              <a:rPr lang="fr-FR" sz="2000" b="1" dirty="0">
                <a:solidFill>
                  <a:srgbClr val="CC0066"/>
                </a:solidFill>
              </a:rPr>
              <a:t>+</a:t>
            </a:r>
            <a:r>
              <a:rPr lang="fr-FR" sz="2000" b="1" dirty="0">
                <a:solidFill>
                  <a:srgbClr val="CC0066"/>
                </a:solidFill>
                <a:latin typeface="Symbol" pitchFamily="18" charset="2"/>
              </a:rPr>
              <a:t>w</a:t>
            </a:r>
            <a:r>
              <a:rPr lang="fr-FR" sz="2000" b="1" baseline="-25000" dirty="0">
                <a:solidFill>
                  <a:srgbClr val="CC0066"/>
                </a:solidFill>
              </a:rPr>
              <a:t>0</a:t>
            </a:r>
          </a:p>
          <a:p>
            <a:r>
              <a:rPr lang="fr-FR" sz="2800" b="1" baseline="-25000" dirty="0">
                <a:solidFill>
                  <a:srgbClr val="CC0066"/>
                </a:solidFill>
              </a:rPr>
              <a:t>     </a:t>
            </a:r>
            <a:r>
              <a:rPr lang="fr-FR" sz="2800" b="1" baseline="-25000" dirty="0" smtClean="0">
                <a:solidFill>
                  <a:srgbClr val="CC0066"/>
                </a:solidFill>
              </a:rPr>
              <a:t>  </a:t>
            </a:r>
            <a:r>
              <a:rPr lang="fr-FR" sz="2800" b="1" baseline="-25000" dirty="0" smtClean="0"/>
              <a:t>n~10</a:t>
            </a:r>
            <a:r>
              <a:rPr lang="fr-FR" sz="2800" b="1" baseline="30000" dirty="0" smtClean="0"/>
              <a:t>6</a:t>
            </a:r>
            <a:endParaRPr lang="fr-FR" sz="2800" b="1" baseline="30000" dirty="0"/>
          </a:p>
        </p:txBody>
      </p:sp>
      <p:sp>
        <p:nvSpPr>
          <p:cNvPr id="17419" name="Line 12"/>
          <p:cNvSpPr>
            <a:spLocks noChangeShapeType="1"/>
          </p:cNvSpPr>
          <p:nvPr/>
        </p:nvSpPr>
        <p:spPr bwMode="auto">
          <a:xfrm>
            <a:off x="5435600" y="2133600"/>
            <a:ext cx="1223963" cy="0"/>
          </a:xfrm>
          <a:prstGeom prst="line">
            <a:avLst/>
          </a:prstGeom>
          <a:noFill/>
          <a:ln w="28575">
            <a:solidFill>
              <a:srgbClr val="CC0066"/>
            </a:solidFill>
            <a:prstDash val="dash"/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5559425" y="1427163"/>
            <a:ext cx="1062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CC0066"/>
                </a:solidFill>
              </a:rPr>
              <a:t>T=2</a:t>
            </a:r>
            <a:r>
              <a:rPr lang="fr-FR" b="1">
                <a:solidFill>
                  <a:srgbClr val="CC0066"/>
                </a:solidFill>
                <a:latin typeface="Symbol" pitchFamily="18" charset="2"/>
              </a:rPr>
              <a:t>p</a:t>
            </a:r>
            <a:r>
              <a:rPr lang="fr-FR" b="1">
                <a:solidFill>
                  <a:srgbClr val="CC0066"/>
                </a:solidFill>
              </a:rPr>
              <a:t>/</a:t>
            </a:r>
            <a:r>
              <a:rPr lang="fr-FR" sz="2400" b="1">
                <a:solidFill>
                  <a:srgbClr val="CC0066"/>
                </a:solidFill>
                <a:latin typeface="Symbol" pitchFamily="18" charset="2"/>
              </a:rPr>
              <a:t>w</a:t>
            </a:r>
            <a:r>
              <a:rPr lang="fr-FR" sz="2400" b="1" baseline="-25000">
                <a:solidFill>
                  <a:srgbClr val="CC0066"/>
                </a:solidFill>
              </a:rPr>
              <a:t>r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07504" y="5763421"/>
            <a:ext cx="8858322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State of the art (</a:t>
            </a:r>
            <a:r>
              <a:rPr lang="fr-FR" dirty="0" err="1" smtClean="0"/>
              <a:t>Garching</a:t>
            </a:r>
            <a:r>
              <a:rPr lang="fr-FR" dirty="0" smtClean="0"/>
              <a:t> MPI) :  </a:t>
            </a:r>
            <a:r>
              <a:rPr lang="fr-FR" b="1" dirty="0" smtClean="0"/>
              <a:t>~70kW, </a:t>
            </a:r>
            <a:r>
              <a:rPr lang="fr-FR" dirty="0" smtClean="0"/>
              <a:t>2ps pulses @78MHz, </a:t>
            </a:r>
            <a:r>
              <a:rPr lang="fr-FR" dirty="0" err="1" smtClean="0"/>
              <a:t>stored</a:t>
            </a:r>
            <a:r>
              <a:rPr lang="fr-FR" dirty="0" smtClean="0"/>
              <a:t> in a </a:t>
            </a:r>
            <a:r>
              <a:rPr lang="fr-FR" dirty="0" smtClean="0"/>
              <a:t>6000 finesse </a:t>
            </a:r>
            <a:r>
              <a:rPr lang="fr-FR" dirty="0" err="1" smtClean="0"/>
              <a:t>cavity</a:t>
            </a:r>
            <a:r>
              <a:rPr lang="fr-FR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 </a:t>
            </a:r>
            <a:r>
              <a:rPr lang="fr-FR" sz="1400" b="1" dirty="0" smtClean="0"/>
              <a:t>(O.L.35(2010)2052)                                    </a:t>
            </a:r>
            <a:r>
              <a:rPr lang="fr-FR" b="1" dirty="0" smtClean="0">
                <a:solidFill>
                  <a:prstClr val="white"/>
                </a:solidFill>
              </a:rPr>
              <a:t>~20kW</a:t>
            </a:r>
            <a:r>
              <a:rPr lang="fr-FR" b="1" dirty="0">
                <a:solidFill>
                  <a:prstClr val="white"/>
                </a:solidFill>
              </a:rPr>
              <a:t>, </a:t>
            </a:r>
            <a:r>
              <a:rPr lang="fr-FR" dirty="0" smtClean="0">
                <a:solidFill>
                  <a:prstClr val="white"/>
                </a:solidFill>
              </a:rPr>
              <a:t>200fs </a:t>
            </a:r>
            <a:r>
              <a:rPr lang="fr-FR" dirty="0">
                <a:solidFill>
                  <a:prstClr val="white"/>
                </a:solidFill>
              </a:rPr>
              <a:t>pulses @78MHz</a:t>
            </a:r>
            <a:endParaRPr lang="fr-FR" b="1" dirty="0"/>
          </a:p>
        </p:txBody>
      </p:sp>
      <p:sp>
        <p:nvSpPr>
          <p:cNvPr id="16" name="Rectangle 15"/>
          <p:cNvSpPr/>
          <p:nvPr/>
        </p:nvSpPr>
        <p:spPr>
          <a:xfrm>
            <a:off x="6732240" y="1475492"/>
            <a:ext cx="164981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b="1" i="1" dirty="0" smtClean="0">
                <a:latin typeface="Symbol" pitchFamily="18" charset="2"/>
              </a:rPr>
              <a:t>Dj</a:t>
            </a:r>
            <a:r>
              <a:rPr lang="fr-FR" b="1" dirty="0" smtClean="0">
                <a:sym typeface="Euclid Symbol"/>
              </a:rPr>
              <a:t></a:t>
            </a:r>
            <a:r>
              <a:rPr lang="fr-FR" b="1" dirty="0" smtClean="0"/>
              <a:t>CEP </a:t>
            </a:r>
            <a:r>
              <a:rPr lang="fr-FR" b="1" dirty="0" smtClean="0"/>
              <a:t>phase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</a:t>
            </a:r>
            <a:endParaRPr lang="fr-FR" dirty="0" smtClean="0"/>
          </a:p>
        </p:txBody>
      </p:sp>
      <p:sp>
        <p:nvSpPr>
          <p:cNvPr id="146" name="ZoneTexte 90"/>
          <p:cNvSpPr txBox="1">
            <a:spLocks noChangeArrowheads="1"/>
          </p:cNvSpPr>
          <p:nvPr/>
        </p:nvSpPr>
        <p:spPr bwMode="auto">
          <a:xfrm>
            <a:off x="6938524" y="1628800"/>
            <a:ext cx="2205476" cy="52322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Calibri" pitchFamily="34" charset="0"/>
              </a:rPr>
              <a:t>2-Mirror </a:t>
            </a:r>
            <a:r>
              <a:rPr lang="en-US" sz="1400" b="1" dirty="0" err="1">
                <a:latin typeface="Calibri" pitchFamily="34" charset="0"/>
              </a:rPr>
              <a:t>Fabry</a:t>
            </a:r>
            <a:r>
              <a:rPr lang="en-US" sz="1400" b="1" dirty="0">
                <a:latin typeface="Calibri" pitchFamily="34" charset="0"/>
              </a:rPr>
              <a:t>-Perot </a:t>
            </a:r>
            <a:r>
              <a:rPr lang="en-US" sz="1400" b="1" dirty="0" smtClean="0">
                <a:latin typeface="Calibri" pitchFamily="34" charset="0"/>
              </a:rPr>
              <a:t>cavity</a:t>
            </a:r>
          </a:p>
          <a:p>
            <a:pPr algn="ctr"/>
            <a:r>
              <a:rPr lang="en-US" sz="1400" b="1" dirty="0" smtClean="0">
                <a:latin typeface="Calibri" pitchFamily="34" charset="0"/>
              </a:rPr>
              <a:t>Finesse ~ 30000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247" name="ZoneTexte 246"/>
          <p:cNvSpPr txBox="1"/>
          <p:nvPr/>
        </p:nvSpPr>
        <p:spPr>
          <a:xfrm>
            <a:off x="1259632" y="188640"/>
            <a:ext cx="6624736" cy="107721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None/>
            </a:pPr>
            <a:r>
              <a:rPr lang="fr-FR" sz="3200" b="1" dirty="0" smtClean="0"/>
              <a:t>Orsay setup: </a:t>
            </a:r>
            <a:r>
              <a:rPr lang="fr-FR" sz="3200" b="1" dirty="0" err="1" smtClean="0"/>
              <a:t>Picosecond</a:t>
            </a:r>
            <a:r>
              <a:rPr lang="fr-FR" sz="3200" b="1" dirty="0" smtClean="0"/>
              <a:t>/High </a:t>
            </a:r>
            <a:r>
              <a:rPr lang="fr-FR" sz="3200" b="1" dirty="0" smtClean="0"/>
              <a:t>Finesse</a:t>
            </a:r>
          </a:p>
          <a:p>
            <a:pPr>
              <a:buNone/>
            </a:pPr>
            <a:r>
              <a:rPr lang="fr-FR" sz="3200" b="1" dirty="0" err="1" smtClean="0"/>
              <a:t>Ti:sapph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oscillator</a:t>
            </a:r>
            <a:r>
              <a:rPr lang="fr-FR" sz="3200" b="1" dirty="0" smtClean="0"/>
              <a:t> (~0.4nm </a:t>
            </a:r>
            <a:r>
              <a:rPr lang="fr-FR" sz="3200" b="1" dirty="0" err="1" smtClean="0"/>
              <a:t>spectrum</a:t>
            </a:r>
            <a:r>
              <a:rPr lang="fr-FR" sz="3200" b="1" dirty="0" smtClean="0"/>
              <a:t>)</a:t>
            </a:r>
            <a:endParaRPr lang="fr-FR" sz="3200" b="1" dirty="0"/>
          </a:p>
        </p:txBody>
      </p:sp>
      <p:sp>
        <p:nvSpPr>
          <p:cNvPr id="249" name="AutoShape 6"/>
          <p:cNvSpPr>
            <a:spLocks noChangeArrowheads="1"/>
          </p:cNvSpPr>
          <p:nvPr/>
        </p:nvSpPr>
        <p:spPr bwMode="auto">
          <a:xfrm>
            <a:off x="2143125" y="5123011"/>
            <a:ext cx="6864350" cy="1330325"/>
          </a:xfrm>
          <a:prstGeom prst="cube">
            <a:avLst>
              <a:gd name="adj" fmla="val 7519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250" name="Text Box 102"/>
          <p:cNvSpPr txBox="1">
            <a:spLocks noChangeArrowheads="1"/>
          </p:cNvSpPr>
          <p:nvPr/>
        </p:nvSpPr>
        <p:spPr bwMode="auto">
          <a:xfrm>
            <a:off x="5318125" y="5511949"/>
            <a:ext cx="4921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1400" b="1">
                <a:latin typeface="Verdana" pitchFamily="34" charset="0"/>
              </a:rPr>
              <a:t>DAQ</a:t>
            </a:r>
            <a:endParaRPr lang="en-US" sz="1400" b="1">
              <a:latin typeface="Verdana" pitchFamily="34" charset="0"/>
            </a:endParaRPr>
          </a:p>
        </p:txBody>
      </p:sp>
      <p:sp>
        <p:nvSpPr>
          <p:cNvPr id="251" name="AutoShape 8"/>
          <p:cNvSpPr>
            <a:spLocks noChangeArrowheads="1"/>
          </p:cNvSpPr>
          <p:nvPr/>
        </p:nvSpPr>
        <p:spPr bwMode="auto">
          <a:xfrm>
            <a:off x="1614488" y="1449536"/>
            <a:ext cx="3683000" cy="1633538"/>
          </a:xfrm>
          <a:prstGeom prst="cube">
            <a:avLst>
              <a:gd name="adj" fmla="val 520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2" name="AutoShape 9"/>
          <p:cNvSpPr>
            <a:spLocks noChangeArrowheads="1"/>
          </p:cNvSpPr>
          <p:nvPr/>
        </p:nvSpPr>
        <p:spPr bwMode="auto">
          <a:xfrm>
            <a:off x="142875" y="2202011"/>
            <a:ext cx="755650" cy="360363"/>
          </a:xfrm>
          <a:prstGeom prst="cube">
            <a:avLst>
              <a:gd name="adj" fmla="val 25000"/>
            </a:avLst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chemeClr val="bg1"/>
              </a:solidFill>
            </a:endParaRPr>
          </a:p>
        </p:txBody>
      </p:sp>
      <p:sp>
        <p:nvSpPr>
          <p:cNvPr id="253" name="AutoShape 10"/>
          <p:cNvSpPr>
            <a:spLocks noChangeArrowheads="1"/>
          </p:cNvSpPr>
          <p:nvPr/>
        </p:nvSpPr>
        <p:spPr bwMode="auto">
          <a:xfrm>
            <a:off x="6959600" y="2371874"/>
            <a:ext cx="420688" cy="465137"/>
          </a:xfrm>
          <a:prstGeom prst="cube">
            <a:avLst>
              <a:gd name="adj" fmla="val 25000"/>
            </a:avLst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4" name="Arc 11"/>
          <p:cNvSpPr>
            <a:spLocks/>
          </p:cNvSpPr>
          <p:nvPr/>
        </p:nvSpPr>
        <p:spPr bwMode="auto">
          <a:xfrm flipH="1">
            <a:off x="7085013" y="2495699"/>
            <a:ext cx="61912" cy="257175"/>
          </a:xfrm>
          <a:custGeom>
            <a:avLst/>
            <a:gdLst>
              <a:gd name="T0" fmla="*/ 51383 w 21886"/>
              <a:gd name="T1" fmla="*/ 0 h 43200"/>
              <a:gd name="T2" fmla="*/ 0 w 21886"/>
              <a:gd name="T3" fmla="*/ 622810495 h 43200"/>
              <a:gd name="T4" fmla="*/ 51383 w 21886"/>
              <a:gd name="T5" fmla="*/ 311420836 h 43200"/>
              <a:gd name="T6" fmla="*/ 0 60000 65536"/>
              <a:gd name="T7" fmla="*/ 0 60000 65536"/>
              <a:gd name="T8" fmla="*/ 0 60000 65536"/>
              <a:gd name="T9" fmla="*/ 0 w 21886"/>
              <a:gd name="T10" fmla="*/ 0 h 43200"/>
              <a:gd name="T11" fmla="*/ 21886 w 21886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86" h="43200" fill="none" extrusionOk="0">
                <a:moveTo>
                  <a:pt x="285" y="0"/>
                </a:moveTo>
                <a:cubicBezTo>
                  <a:pt x="12215" y="0"/>
                  <a:pt x="21886" y="9670"/>
                  <a:pt x="21886" y="21600"/>
                </a:cubicBezTo>
                <a:cubicBezTo>
                  <a:pt x="21886" y="33529"/>
                  <a:pt x="12215" y="43200"/>
                  <a:pt x="286" y="43200"/>
                </a:cubicBezTo>
                <a:cubicBezTo>
                  <a:pt x="190" y="43200"/>
                  <a:pt x="95" y="43199"/>
                  <a:pt x="-1" y="43198"/>
                </a:cubicBezTo>
              </a:path>
              <a:path w="21886" h="43200" stroke="0" extrusionOk="0">
                <a:moveTo>
                  <a:pt x="285" y="0"/>
                </a:moveTo>
                <a:cubicBezTo>
                  <a:pt x="12215" y="0"/>
                  <a:pt x="21886" y="9670"/>
                  <a:pt x="21886" y="21600"/>
                </a:cubicBezTo>
                <a:cubicBezTo>
                  <a:pt x="21886" y="33529"/>
                  <a:pt x="12215" y="43200"/>
                  <a:pt x="286" y="43200"/>
                </a:cubicBezTo>
                <a:cubicBezTo>
                  <a:pt x="190" y="43200"/>
                  <a:pt x="95" y="43199"/>
                  <a:pt x="-1" y="43198"/>
                </a:cubicBezTo>
                <a:lnTo>
                  <a:pt x="286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5" name="Text Box 13"/>
          <p:cNvSpPr txBox="1">
            <a:spLocks noChangeArrowheads="1"/>
          </p:cNvSpPr>
          <p:nvPr/>
        </p:nvSpPr>
        <p:spPr bwMode="auto">
          <a:xfrm>
            <a:off x="188913" y="2311549"/>
            <a:ext cx="571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solidFill>
                  <a:schemeClr val="bg1"/>
                </a:solidFill>
                <a:latin typeface="Verdana" pitchFamily="34" charset="0"/>
              </a:rPr>
              <a:t>VERDI 6W</a:t>
            </a:r>
            <a:endParaRPr lang="en-US" sz="8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56" name="Text Box 14"/>
          <p:cNvSpPr txBox="1">
            <a:spLocks noChangeArrowheads="1"/>
          </p:cNvSpPr>
          <p:nvPr/>
        </p:nvSpPr>
        <p:spPr bwMode="auto">
          <a:xfrm>
            <a:off x="277813" y="2408386"/>
            <a:ext cx="37465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solidFill>
                  <a:schemeClr val="bg1"/>
                </a:solidFill>
                <a:latin typeface="Verdana" pitchFamily="34" charset="0"/>
              </a:rPr>
              <a:t>532nm</a:t>
            </a:r>
            <a:endParaRPr lang="en-US" sz="80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25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4488" y="1541611"/>
            <a:ext cx="35829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" name="AutoShape 36"/>
          <p:cNvSpPr>
            <a:spLocks noChangeArrowheads="1"/>
          </p:cNvSpPr>
          <p:nvPr/>
        </p:nvSpPr>
        <p:spPr bwMode="auto">
          <a:xfrm rot="5400000">
            <a:off x="7697787" y="2113112"/>
            <a:ext cx="193675" cy="1016000"/>
          </a:xfrm>
          <a:prstGeom prst="can">
            <a:avLst>
              <a:gd name="adj" fmla="val 65234"/>
            </a:avLst>
          </a:prstGeom>
          <a:solidFill>
            <a:srgbClr val="D9D9D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259" name="AutoShape 37"/>
          <p:cNvSpPr>
            <a:spLocks noChangeArrowheads="1"/>
          </p:cNvSpPr>
          <p:nvPr/>
        </p:nvSpPr>
        <p:spPr bwMode="auto">
          <a:xfrm>
            <a:off x="8159750" y="2352824"/>
            <a:ext cx="420688" cy="493712"/>
          </a:xfrm>
          <a:prstGeom prst="cube">
            <a:avLst>
              <a:gd name="adj" fmla="val 25000"/>
            </a:avLst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0" name="Arc 38"/>
          <p:cNvSpPr>
            <a:spLocks/>
          </p:cNvSpPr>
          <p:nvPr/>
        </p:nvSpPr>
        <p:spPr bwMode="auto">
          <a:xfrm>
            <a:off x="8286750" y="2495699"/>
            <a:ext cx="60325" cy="257175"/>
          </a:xfrm>
          <a:custGeom>
            <a:avLst/>
            <a:gdLst>
              <a:gd name="T0" fmla="*/ 51384 w 21886"/>
              <a:gd name="T1" fmla="*/ 0 h 43200"/>
              <a:gd name="T2" fmla="*/ 0 w 21886"/>
              <a:gd name="T3" fmla="*/ 622810495 h 43200"/>
              <a:gd name="T4" fmla="*/ 51384 w 21886"/>
              <a:gd name="T5" fmla="*/ 311420836 h 43200"/>
              <a:gd name="T6" fmla="*/ 0 60000 65536"/>
              <a:gd name="T7" fmla="*/ 0 60000 65536"/>
              <a:gd name="T8" fmla="*/ 0 60000 65536"/>
              <a:gd name="T9" fmla="*/ 0 w 21886"/>
              <a:gd name="T10" fmla="*/ 0 h 43200"/>
              <a:gd name="T11" fmla="*/ 21886 w 21886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86" h="43200" fill="none" extrusionOk="0">
                <a:moveTo>
                  <a:pt x="285" y="0"/>
                </a:moveTo>
                <a:cubicBezTo>
                  <a:pt x="12215" y="0"/>
                  <a:pt x="21886" y="9670"/>
                  <a:pt x="21886" y="21600"/>
                </a:cubicBezTo>
                <a:cubicBezTo>
                  <a:pt x="21886" y="33529"/>
                  <a:pt x="12215" y="43200"/>
                  <a:pt x="286" y="43200"/>
                </a:cubicBezTo>
                <a:cubicBezTo>
                  <a:pt x="190" y="43200"/>
                  <a:pt x="95" y="43199"/>
                  <a:pt x="-1" y="43198"/>
                </a:cubicBezTo>
              </a:path>
              <a:path w="21886" h="43200" stroke="0" extrusionOk="0">
                <a:moveTo>
                  <a:pt x="285" y="0"/>
                </a:moveTo>
                <a:cubicBezTo>
                  <a:pt x="12215" y="0"/>
                  <a:pt x="21886" y="9670"/>
                  <a:pt x="21886" y="21600"/>
                </a:cubicBezTo>
                <a:cubicBezTo>
                  <a:pt x="21886" y="33529"/>
                  <a:pt x="12215" y="43200"/>
                  <a:pt x="286" y="43200"/>
                </a:cubicBezTo>
                <a:cubicBezTo>
                  <a:pt x="190" y="43200"/>
                  <a:pt x="95" y="43199"/>
                  <a:pt x="-1" y="43198"/>
                </a:cubicBezTo>
                <a:lnTo>
                  <a:pt x="286" y="21600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1" name="Line 40"/>
          <p:cNvSpPr>
            <a:spLocks noChangeShapeType="1"/>
          </p:cNvSpPr>
          <p:nvPr/>
        </p:nvSpPr>
        <p:spPr bwMode="auto">
          <a:xfrm>
            <a:off x="7119938" y="2603649"/>
            <a:ext cx="12192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2" name="Line 41"/>
          <p:cNvSpPr>
            <a:spLocks noChangeShapeType="1"/>
          </p:cNvSpPr>
          <p:nvPr/>
        </p:nvSpPr>
        <p:spPr bwMode="auto">
          <a:xfrm>
            <a:off x="7119938" y="2646511"/>
            <a:ext cx="1193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3" name="Text Box 45"/>
          <p:cNvSpPr txBox="1">
            <a:spLocks noChangeArrowheads="1"/>
          </p:cNvSpPr>
          <p:nvPr/>
        </p:nvSpPr>
        <p:spPr bwMode="auto">
          <a:xfrm>
            <a:off x="1639888" y="1593999"/>
            <a:ext cx="5715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latin typeface="Verdana" pitchFamily="34" charset="0"/>
              </a:rPr>
              <a:t>MIRA</a:t>
            </a:r>
            <a:endParaRPr lang="en-US" sz="800">
              <a:latin typeface="Verdana" pitchFamily="34" charset="0"/>
            </a:endParaRPr>
          </a:p>
        </p:txBody>
      </p:sp>
      <p:sp>
        <p:nvSpPr>
          <p:cNvPr id="264" name="AutoShape 48"/>
          <p:cNvSpPr>
            <a:spLocks noChangeArrowheads="1"/>
          </p:cNvSpPr>
          <p:nvPr/>
        </p:nvSpPr>
        <p:spPr bwMode="auto">
          <a:xfrm rot="5400000">
            <a:off x="1132681" y="2131368"/>
            <a:ext cx="236537" cy="552450"/>
          </a:xfrm>
          <a:prstGeom prst="can">
            <a:avLst>
              <a:gd name="adj" fmla="val 49836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fr-FR"/>
          </a:p>
        </p:txBody>
      </p:sp>
      <p:sp>
        <p:nvSpPr>
          <p:cNvPr id="265" name="Text Box 49"/>
          <p:cNvSpPr txBox="1">
            <a:spLocks noChangeArrowheads="1"/>
          </p:cNvSpPr>
          <p:nvPr/>
        </p:nvSpPr>
        <p:spPr bwMode="auto">
          <a:xfrm>
            <a:off x="1077912" y="2343299"/>
            <a:ext cx="39774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fr-FR" sz="800" b="1" dirty="0">
                <a:latin typeface="Verdana" pitchFamily="34" charset="0"/>
              </a:rPr>
              <a:t>AOM</a:t>
            </a:r>
            <a:endParaRPr lang="en-US" sz="800" dirty="0">
              <a:latin typeface="Verdana" pitchFamily="34" charset="0"/>
            </a:endParaRPr>
          </a:p>
        </p:txBody>
      </p:sp>
      <p:sp>
        <p:nvSpPr>
          <p:cNvPr id="266" name="AutoShape 7"/>
          <p:cNvSpPr>
            <a:spLocks noChangeArrowheads="1"/>
          </p:cNvSpPr>
          <p:nvPr/>
        </p:nvSpPr>
        <p:spPr bwMode="auto">
          <a:xfrm>
            <a:off x="4391025" y="4810274"/>
            <a:ext cx="765175" cy="406400"/>
          </a:xfrm>
          <a:prstGeom prst="cube">
            <a:avLst>
              <a:gd name="adj" fmla="val 14847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7" name="Text Box 163"/>
          <p:cNvSpPr txBox="1">
            <a:spLocks noChangeArrowheads="1"/>
          </p:cNvSpPr>
          <p:nvPr/>
        </p:nvSpPr>
        <p:spPr bwMode="auto">
          <a:xfrm>
            <a:off x="4495800" y="4865836"/>
            <a:ext cx="541338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900">
                <a:latin typeface="Verdana" pitchFamily="34" charset="0"/>
              </a:rPr>
              <a:t>Serial</a:t>
            </a:r>
          </a:p>
          <a:p>
            <a:r>
              <a:rPr lang="fr-FR" sz="900">
                <a:latin typeface="Verdana" pitchFamily="34" charset="0"/>
              </a:rPr>
              <a:t>RS232</a:t>
            </a:r>
            <a:endParaRPr lang="en-US" sz="900">
              <a:latin typeface="Verdana" pitchFamily="34" charset="0"/>
            </a:endParaRPr>
          </a:p>
        </p:txBody>
      </p:sp>
      <p:sp>
        <p:nvSpPr>
          <p:cNvPr id="268" name="AutoShape 158"/>
          <p:cNvSpPr>
            <a:spLocks noChangeArrowheads="1"/>
          </p:cNvSpPr>
          <p:nvPr/>
        </p:nvSpPr>
        <p:spPr bwMode="auto">
          <a:xfrm>
            <a:off x="4483100" y="3248174"/>
            <a:ext cx="522288" cy="265112"/>
          </a:xfrm>
          <a:prstGeom prst="cube">
            <a:avLst>
              <a:gd name="adj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9" name="Text Box 159"/>
          <p:cNvSpPr txBox="1">
            <a:spLocks noChangeArrowheads="1"/>
          </p:cNvSpPr>
          <p:nvPr/>
        </p:nvSpPr>
        <p:spPr bwMode="auto">
          <a:xfrm>
            <a:off x="4562475" y="3360886"/>
            <a:ext cx="4032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700">
                <a:latin typeface="Verdana" pitchFamily="34" charset="0"/>
              </a:rPr>
              <a:t>Driver</a:t>
            </a:r>
            <a:endParaRPr lang="en-US" sz="700">
              <a:latin typeface="Verdana" pitchFamily="34" charset="0"/>
            </a:endParaRPr>
          </a:p>
        </p:txBody>
      </p:sp>
      <p:sp>
        <p:nvSpPr>
          <p:cNvPr id="270" name="Line 162"/>
          <p:cNvSpPr>
            <a:spLocks noChangeShapeType="1"/>
          </p:cNvSpPr>
          <p:nvPr/>
        </p:nvSpPr>
        <p:spPr bwMode="auto">
          <a:xfrm flipV="1">
            <a:off x="4768850" y="3505349"/>
            <a:ext cx="4763" cy="1316037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1" name="Freeform 134"/>
          <p:cNvSpPr>
            <a:spLocks/>
          </p:cNvSpPr>
          <p:nvPr/>
        </p:nvSpPr>
        <p:spPr bwMode="auto">
          <a:xfrm>
            <a:off x="2470150" y="5261124"/>
            <a:ext cx="519113" cy="177800"/>
          </a:xfrm>
          <a:custGeom>
            <a:avLst/>
            <a:gdLst>
              <a:gd name="T0" fmla="*/ 0 w 1070"/>
              <a:gd name="T1" fmla="*/ 11476 h 510"/>
              <a:gd name="T2" fmla="*/ 12638 w 1070"/>
              <a:gd name="T3" fmla="*/ 0 h 510"/>
              <a:gd name="T4" fmla="*/ 21388 w 1070"/>
              <a:gd name="T5" fmla="*/ 11129 h 510"/>
              <a:gd name="T6" fmla="*/ 33054 w 1070"/>
              <a:gd name="T7" fmla="*/ 696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070"/>
              <a:gd name="T13" fmla="*/ 0 h 510"/>
              <a:gd name="T14" fmla="*/ 1070 w 107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70" h="510">
                <a:moveTo>
                  <a:pt x="0" y="510"/>
                </a:moveTo>
                <a:lnTo>
                  <a:pt x="410" y="0"/>
                </a:lnTo>
                <a:lnTo>
                  <a:pt x="690" y="500"/>
                </a:lnTo>
                <a:lnTo>
                  <a:pt x="1070" y="30"/>
                </a:lnTo>
              </a:path>
            </a:pathLst>
          </a:custGeom>
          <a:noFill/>
          <a:ln w="1905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72" name="Line 135"/>
          <p:cNvSpPr>
            <a:spLocks noChangeShapeType="1"/>
          </p:cNvSpPr>
          <p:nvPr/>
        </p:nvSpPr>
        <p:spPr bwMode="auto">
          <a:xfrm>
            <a:off x="2460625" y="5351611"/>
            <a:ext cx="554038" cy="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3" name="Line 137"/>
          <p:cNvSpPr>
            <a:spLocks noChangeShapeType="1"/>
          </p:cNvSpPr>
          <p:nvPr/>
        </p:nvSpPr>
        <p:spPr bwMode="auto">
          <a:xfrm>
            <a:off x="2584450" y="5507186"/>
            <a:ext cx="0" cy="295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4" name="Line 138"/>
          <p:cNvSpPr>
            <a:spLocks noChangeShapeType="1"/>
          </p:cNvSpPr>
          <p:nvPr/>
        </p:nvSpPr>
        <p:spPr bwMode="auto">
          <a:xfrm>
            <a:off x="2792413" y="5507186"/>
            <a:ext cx="0" cy="295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5" name="AutoShape 145"/>
          <p:cNvSpPr>
            <a:spLocks noChangeArrowheads="1"/>
          </p:cNvSpPr>
          <p:nvPr/>
        </p:nvSpPr>
        <p:spPr bwMode="auto">
          <a:xfrm>
            <a:off x="2508250" y="5565924"/>
            <a:ext cx="152400" cy="139700"/>
          </a:xfrm>
          <a:prstGeom prst="triangle">
            <a:avLst>
              <a:gd name="adj" fmla="val 50000"/>
            </a:avLst>
          </a:prstGeom>
          <a:solidFill>
            <a:schemeClr val="tx1">
              <a:lumMod val="85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76" name="AutoShape 146"/>
          <p:cNvSpPr>
            <a:spLocks noChangeArrowheads="1"/>
          </p:cNvSpPr>
          <p:nvPr/>
        </p:nvSpPr>
        <p:spPr bwMode="auto">
          <a:xfrm>
            <a:off x="2716213" y="5565924"/>
            <a:ext cx="152400" cy="139700"/>
          </a:xfrm>
          <a:prstGeom prst="triangle">
            <a:avLst>
              <a:gd name="adj" fmla="val 50000"/>
            </a:avLst>
          </a:prstGeom>
          <a:solidFill>
            <a:schemeClr val="tx1">
              <a:lumMod val="85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77" name="Freeform 157"/>
          <p:cNvSpPr>
            <a:spLocks/>
          </p:cNvSpPr>
          <p:nvPr/>
        </p:nvSpPr>
        <p:spPr bwMode="auto">
          <a:xfrm>
            <a:off x="2713038" y="2652861"/>
            <a:ext cx="533400" cy="642938"/>
          </a:xfrm>
          <a:custGeom>
            <a:avLst/>
            <a:gdLst>
              <a:gd name="T0" fmla="*/ 0 w 572"/>
              <a:gd name="T1" fmla="*/ 2147483647 h 148"/>
              <a:gd name="T2" fmla="*/ 0 w 572"/>
              <a:gd name="T3" fmla="*/ 0 h 148"/>
              <a:gd name="T4" fmla="*/ 2147483647 w 572"/>
              <a:gd name="T5" fmla="*/ 0 h 148"/>
              <a:gd name="T6" fmla="*/ 0 60000 65536"/>
              <a:gd name="T7" fmla="*/ 0 60000 65536"/>
              <a:gd name="T8" fmla="*/ 0 60000 65536"/>
              <a:gd name="T9" fmla="*/ 0 w 572"/>
              <a:gd name="T10" fmla="*/ 0 h 148"/>
              <a:gd name="T11" fmla="*/ 572 w 572"/>
              <a:gd name="T12" fmla="*/ 148 h 1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72" h="148">
                <a:moveTo>
                  <a:pt x="0" y="148"/>
                </a:moveTo>
                <a:lnTo>
                  <a:pt x="0" y="0"/>
                </a:lnTo>
                <a:lnTo>
                  <a:pt x="572" y="0"/>
                </a:lnTo>
              </a:path>
            </a:pathLst>
          </a:custGeom>
          <a:noFill/>
          <a:ln w="28575">
            <a:solidFill>
              <a:srgbClr val="0099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8" name="AutoShape 57"/>
          <p:cNvSpPr>
            <a:spLocks noChangeArrowheads="1"/>
          </p:cNvSpPr>
          <p:nvPr/>
        </p:nvSpPr>
        <p:spPr bwMode="auto">
          <a:xfrm>
            <a:off x="2460625" y="3248174"/>
            <a:ext cx="522288" cy="265112"/>
          </a:xfrm>
          <a:prstGeom prst="cube">
            <a:avLst>
              <a:gd name="adj" fmla="val 25000"/>
            </a:avLst>
          </a:prstGeom>
          <a:solidFill>
            <a:srgbClr val="00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9" name="Line 58"/>
          <p:cNvSpPr>
            <a:spLocks noChangeShapeType="1"/>
          </p:cNvSpPr>
          <p:nvPr/>
        </p:nvSpPr>
        <p:spPr bwMode="auto">
          <a:xfrm flipV="1">
            <a:off x="2598738" y="3505349"/>
            <a:ext cx="4762" cy="1652587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0" name="Line 59"/>
          <p:cNvSpPr>
            <a:spLocks noChangeShapeType="1"/>
          </p:cNvSpPr>
          <p:nvPr/>
        </p:nvSpPr>
        <p:spPr bwMode="auto">
          <a:xfrm flipV="1">
            <a:off x="2800350" y="3505349"/>
            <a:ext cx="4763" cy="1647825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1" name="Text Box 60"/>
          <p:cNvSpPr txBox="1">
            <a:spLocks noChangeArrowheads="1"/>
          </p:cNvSpPr>
          <p:nvPr/>
        </p:nvSpPr>
        <p:spPr bwMode="auto">
          <a:xfrm>
            <a:off x="2617788" y="4976961"/>
            <a:ext cx="311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latin typeface="Verdana" pitchFamily="34" charset="0"/>
              </a:rPr>
              <a:t>+/-</a:t>
            </a:r>
            <a:endParaRPr lang="en-US" sz="800">
              <a:latin typeface="Verdana" pitchFamily="34" charset="0"/>
            </a:endParaRPr>
          </a:p>
        </p:txBody>
      </p:sp>
      <p:sp>
        <p:nvSpPr>
          <p:cNvPr id="282" name="Text Box 61"/>
          <p:cNvSpPr txBox="1">
            <a:spLocks noChangeArrowheads="1"/>
          </p:cNvSpPr>
          <p:nvPr/>
        </p:nvSpPr>
        <p:spPr bwMode="auto">
          <a:xfrm>
            <a:off x="2492375" y="3357711"/>
            <a:ext cx="403225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700">
                <a:latin typeface="Verdana" pitchFamily="34" charset="0"/>
              </a:rPr>
              <a:t>Amplifier</a:t>
            </a:r>
            <a:endParaRPr lang="en-US" sz="700">
              <a:latin typeface="Verdana" pitchFamily="34" charset="0"/>
            </a:endParaRPr>
          </a:p>
        </p:txBody>
      </p:sp>
      <p:sp>
        <p:nvSpPr>
          <p:cNvPr id="283" name="Line 64"/>
          <p:cNvSpPr>
            <a:spLocks noChangeShapeType="1"/>
          </p:cNvSpPr>
          <p:nvPr/>
        </p:nvSpPr>
        <p:spPr bwMode="auto">
          <a:xfrm>
            <a:off x="8632825" y="2457599"/>
            <a:ext cx="188913" cy="3079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4" name="Line 65"/>
          <p:cNvSpPr>
            <a:spLocks noChangeShapeType="1"/>
          </p:cNvSpPr>
          <p:nvPr/>
        </p:nvSpPr>
        <p:spPr bwMode="auto">
          <a:xfrm rot="5400000">
            <a:off x="8008144" y="3315643"/>
            <a:ext cx="1404937" cy="4445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5" name="AutoShape 103"/>
          <p:cNvSpPr>
            <a:spLocks noChangeArrowheads="1"/>
          </p:cNvSpPr>
          <p:nvPr/>
        </p:nvSpPr>
        <p:spPr bwMode="auto">
          <a:xfrm>
            <a:off x="8418513" y="4040336"/>
            <a:ext cx="557212" cy="323850"/>
          </a:xfrm>
          <a:prstGeom prst="cube">
            <a:avLst>
              <a:gd name="adj" fmla="val 10662"/>
            </a:avLst>
          </a:prstGeom>
          <a:solidFill>
            <a:srgbClr val="0099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" name="Text Box 104"/>
          <p:cNvSpPr txBox="1">
            <a:spLocks noChangeArrowheads="1"/>
          </p:cNvSpPr>
          <p:nvPr/>
        </p:nvSpPr>
        <p:spPr bwMode="auto">
          <a:xfrm>
            <a:off x="8259763" y="4041924"/>
            <a:ext cx="212725" cy="10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fr-FR" sz="700" i="1">
              <a:latin typeface="Verdana" pitchFamily="34" charset="0"/>
            </a:endParaRPr>
          </a:p>
        </p:txBody>
      </p:sp>
      <p:sp>
        <p:nvSpPr>
          <p:cNvPr id="287" name="Text Box 105"/>
          <p:cNvSpPr txBox="1">
            <a:spLocks noChangeArrowheads="1"/>
          </p:cNvSpPr>
          <p:nvPr/>
        </p:nvSpPr>
        <p:spPr bwMode="auto">
          <a:xfrm>
            <a:off x="8440687" y="4119711"/>
            <a:ext cx="595809" cy="245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fr-FR" sz="700" dirty="0">
                <a:latin typeface="Verdana" pitchFamily="34" charset="0"/>
              </a:rPr>
              <a:t>TRANS</a:t>
            </a:r>
          </a:p>
          <a:p>
            <a:r>
              <a:rPr lang="fr-FR" sz="700" dirty="0">
                <a:latin typeface="Verdana" pitchFamily="34" charset="0"/>
              </a:rPr>
              <a:t>Front-end</a:t>
            </a:r>
            <a:endParaRPr lang="en-US" sz="700" dirty="0">
              <a:latin typeface="Verdana" pitchFamily="34" charset="0"/>
            </a:endParaRPr>
          </a:p>
        </p:txBody>
      </p:sp>
      <p:sp>
        <p:nvSpPr>
          <p:cNvPr id="288" name="AutoShape 2"/>
          <p:cNvSpPr>
            <a:spLocks noChangeArrowheads="1"/>
          </p:cNvSpPr>
          <p:nvPr/>
        </p:nvSpPr>
        <p:spPr bwMode="auto">
          <a:xfrm rot="5400000">
            <a:off x="5630069" y="2375843"/>
            <a:ext cx="236537" cy="552450"/>
          </a:xfrm>
          <a:prstGeom prst="can">
            <a:avLst>
              <a:gd name="adj" fmla="val 49836"/>
            </a:avLst>
          </a:prstGeom>
          <a:gradFill rotWithShape="1">
            <a:gsLst>
              <a:gs pos="0">
                <a:srgbClr val="FF0000"/>
              </a:gs>
              <a:gs pos="50000">
                <a:schemeClr val="bg1"/>
              </a:gs>
              <a:gs pos="100000">
                <a:srgbClr val="FF0000"/>
              </a:gs>
            </a:gsLst>
            <a:lin ang="0" scaled="1"/>
          </a:gradFill>
          <a:ln w="12700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>
              <a:defRPr/>
            </a:pPr>
            <a:endParaRPr lang="fr-FR">
              <a:latin typeface="Arial" pitchFamily="34" charset="0"/>
            </a:endParaRPr>
          </a:p>
        </p:txBody>
      </p:sp>
      <p:sp>
        <p:nvSpPr>
          <p:cNvPr id="289" name="Text Box 3"/>
          <p:cNvSpPr txBox="1">
            <a:spLocks noChangeArrowheads="1"/>
          </p:cNvSpPr>
          <p:nvPr/>
        </p:nvSpPr>
        <p:spPr bwMode="auto">
          <a:xfrm>
            <a:off x="5576888" y="2583011"/>
            <a:ext cx="3127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 b="1">
                <a:latin typeface="Verdana" pitchFamily="34" charset="0"/>
              </a:rPr>
              <a:t>EOM</a:t>
            </a:r>
            <a:endParaRPr lang="en-US" sz="800">
              <a:latin typeface="Verdana" pitchFamily="34" charset="0"/>
            </a:endParaRPr>
          </a:p>
        </p:txBody>
      </p:sp>
      <p:sp>
        <p:nvSpPr>
          <p:cNvPr id="290" name="AutoShape 29"/>
          <p:cNvSpPr>
            <a:spLocks noChangeArrowheads="1"/>
          </p:cNvSpPr>
          <p:nvPr/>
        </p:nvSpPr>
        <p:spPr bwMode="auto">
          <a:xfrm>
            <a:off x="5505450" y="3241824"/>
            <a:ext cx="461963" cy="265112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1" name="Text Box 30"/>
          <p:cNvSpPr txBox="1">
            <a:spLocks noChangeArrowheads="1"/>
          </p:cNvSpPr>
          <p:nvPr/>
        </p:nvSpPr>
        <p:spPr bwMode="auto">
          <a:xfrm>
            <a:off x="5548313" y="3348186"/>
            <a:ext cx="3810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solidFill>
                  <a:schemeClr val="bg1"/>
                </a:solidFill>
                <a:latin typeface="Verdana" pitchFamily="34" charset="0"/>
              </a:rPr>
              <a:t>Driver</a:t>
            </a:r>
            <a:endParaRPr lang="en-US" sz="8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92" name="Line 31"/>
          <p:cNvSpPr>
            <a:spLocks noChangeShapeType="1"/>
          </p:cNvSpPr>
          <p:nvPr/>
        </p:nvSpPr>
        <p:spPr bwMode="auto">
          <a:xfrm flipV="1">
            <a:off x="5645150" y="2760811"/>
            <a:ext cx="1588" cy="508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3" name="Line 32"/>
          <p:cNvSpPr>
            <a:spLocks noChangeShapeType="1"/>
          </p:cNvSpPr>
          <p:nvPr/>
        </p:nvSpPr>
        <p:spPr bwMode="auto">
          <a:xfrm flipV="1">
            <a:off x="5846763" y="2760811"/>
            <a:ext cx="1587" cy="508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4" name="Text Box 33"/>
          <p:cNvSpPr txBox="1">
            <a:spLocks noChangeArrowheads="1"/>
          </p:cNvSpPr>
          <p:nvPr/>
        </p:nvSpPr>
        <p:spPr bwMode="auto">
          <a:xfrm>
            <a:off x="5661025" y="2933849"/>
            <a:ext cx="311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latin typeface="Verdana" pitchFamily="34" charset="0"/>
              </a:rPr>
              <a:t>+/-</a:t>
            </a:r>
            <a:endParaRPr lang="en-US" sz="800">
              <a:latin typeface="Verdana" pitchFamily="34" charset="0"/>
            </a:endParaRPr>
          </a:p>
        </p:txBody>
      </p:sp>
      <p:sp>
        <p:nvSpPr>
          <p:cNvPr id="295" name="AutoShape 67"/>
          <p:cNvSpPr>
            <a:spLocks noChangeArrowheads="1"/>
          </p:cNvSpPr>
          <p:nvPr/>
        </p:nvSpPr>
        <p:spPr bwMode="auto">
          <a:xfrm>
            <a:off x="5505450" y="3675211"/>
            <a:ext cx="461963" cy="265113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6" name="Freeform 69"/>
          <p:cNvSpPr>
            <a:spLocks/>
          </p:cNvSpPr>
          <p:nvPr/>
        </p:nvSpPr>
        <p:spPr bwMode="auto">
          <a:xfrm>
            <a:off x="5583238" y="3759349"/>
            <a:ext cx="242887" cy="160337"/>
          </a:xfrm>
          <a:custGeom>
            <a:avLst/>
            <a:gdLst>
              <a:gd name="T0" fmla="*/ 0 w 626"/>
              <a:gd name="T1" fmla="*/ 2147483647 h 991"/>
              <a:gd name="T2" fmla="*/ 2147483647 w 626"/>
              <a:gd name="T3" fmla="*/ 2147483647 h 991"/>
              <a:gd name="T4" fmla="*/ 2147483647 w 626"/>
              <a:gd name="T5" fmla="*/ 2147483647 h 991"/>
              <a:gd name="T6" fmla="*/ 2147483647 w 626"/>
              <a:gd name="T7" fmla="*/ 2147483647 h 991"/>
              <a:gd name="T8" fmla="*/ 0 60000 65536"/>
              <a:gd name="T9" fmla="*/ 0 60000 65536"/>
              <a:gd name="T10" fmla="*/ 0 60000 65536"/>
              <a:gd name="T11" fmla="*/ 0 60000 65536"/>
              <a:gd name="T12" fmla="*/ 0 w 626"/>
              <a:gd name="T13" fmla="*/ 0 h 991"/>
              <a:gd name="T14" fmla="*/ 626 w 626"/>
              <a:gd name="T15" fmla="*/ 991 h 9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6" h="991">
                <a:moveTo>
                  <a:pt x="0" y="577"/>
                </a:moveTo>
                <a:cubicBezTo>
                  <a:pt x="74" y="288"/>
                  <a:pt x="148" y="0"/>
                  <a:pt x="220" y="56"/>
                </a:cubicBezTo>
                <a:cubicBezTo>
                  <a:pt x="292" y="112"/>
                  <a:pt x="366" y="833"/>
                  <a:pt x="434" y="912"/>
                </a:cubicBezTo>
                <a:cubicBezTo>
                  <a:pt x="502" y="991"/>
                  <a:pt x="564" y="759"/>
                  <a:pt x="626" y="528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" name="AutoShape 70"/>
          <p:cNvSpPr>
            <a:spLocks noChangeArrowheads="1"/>
          </p:cNvSpPr>
          <p:nvPr/>
        </p:nvSpPr>
        <p:spPr bwMode="auto">
          <a:xfrm>
            <a:off x="5505450" y="4110186"/>
            <a:ext cx="461963" cy="265113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8" name="Freeform 72"/>
          <p:cNvSpPr>
            <a:spLocks/>
          </p:cNvSpPr>
          <p:nvPr/>
        </p:nvSpPr>
        <p:spPr bwMode="auto">
          <a:xfrm>
            <a:off x="5583238" y="4186386"/>
            <a:ext cx="242887" cy="160338"/>
          </a:xfrm>
          <a:custGeom>
            <a:avLst/>
            <a:gdLst>
              <a:gd name="T0" fmla="*/ 0 w 626"/>
              <a:gd name="T1" fmla="*/ 2147483647 h 991"/>
              <a:gd name="T2" fmla="*/ 2147483647 w 626"/>
              <a:gd name="T3" fmla="*/ 2147483647 h 991"/>
              <a:gd name="T4" fmla="*/ 2147483647 w 626"/>
              <a:gd name="T5" fmla="*/ 2147483647 h 991"/>
              <a:gd name="T6" fmla="*/ 2147483647 w 626"/>
              <a:gd name="T7" fmla="*/ 2147483647 h 991"/>
              <a:gd name="T8" fmla="*/ 0 60000 65536"/>
              <a:gd name="T9" fmla="*/ 0 60000 65536"/>
              <a:gd name="T10" fmla="*/ 0 60000 65536"/>
              <a:gd name="T11" fmla="*/ 0 60000 65536"/>
              <a:gd name="T12" fmla="*/ 0 w 626"/>
              <a:gd name="T13" fmla="*/ 0 h 991"/>
              <a:gd name="T14" fmla="*/ 626 w 626"/>
              <a:gd name="T15" fmla="*/ 991 h 99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6" h="991">
                <a:moveTo>
                  <a:pt x="0" y="577"/>
                </a:moveTo>
                <a:cubicBezTo>
                  <a:pt x="74" y="288"/>
                  <a:pt x="148" y="0"/>
                  <a:pt x="220" y="56"/>
                </a:cubicBezTo>
                <a:cubicBezTo>
                  <a:pt x="292" y="112"/>
                  <a:pt x="366" y="833"/>
                  <a:pt x="434" y="912"/>
                </a:cubicBezTo>
                <a:cubicBezTo>
                  <a:pt x="502" y="991"/>
                  <a:pt x="564" y="759"/>
                  <a:pt x="626" y="528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0" name="AutoShape 78"/>
          <p:cNvSpPr>
            <a:spLocks noChangeArrowheads="1"/>
          </p:cNvSpPr>
          <p:nvPr/>
        </p:nvSpPr>
        <p:spPr bwMode="auto">
          <a:xfrm>
            <a:off x="6196013" y="4026049"/>
            <a:ext cx="557212" cy="323850"/>
          </a:xfrm>
          <a:prstGeom prst="cube">
            <a:avLst>
              <a:gd name="adj" fmla="val 10662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1" name="Text Box 79"/>
          <p:cNvSpPr txBox="1">
            <a:spLocks noChangeArrowheads="1"/>
          </p:cNvSpPr>
          <p:nvPr/>
        </p:nvSpPr>
        <p:spPr bwMode="auto">
          <a:xfrm>
            <a:off x="6242050" y="4080024"/>
            <a:ext cx="4286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solidFill>
                  <a:schemeClr val="bg1"/>
                </a:solidFill>
                <a:latin typeface="Verdana" pitchFamily="34" charset="0"/>
              </a:rPr>
              <a:t>PDH #1</a:t>
            </a:r>
          </a:p>
          <a:p>
            <a:r>
              <a:rPr lang="fr-FR" sz="700">
                <a:solidFill>
                  <a:schemeClr val="bg1"/>
                </a:solidFill>
                <a:latin typeface="Verdana" pitchFamily="34" charset="0"/>
              </a:rPr>
              <a:t>Front end</a:t>
            </a:r>
          </a:p>
        </p:txBody>
      </p:sp>
      <p:sp>
        <p:nvSpPr>
          <p:cNvPr id="302" name="AutoShape 84"/>
          <p:cNvSpPr>
            <a:spLocks noChangeArrowheads="1"/>
          </p:cNvSpPr>
          <p:nvPr/>
        </p:nvSpPr>
        <p:spPr bwMode="auto">
          <a:xfrm>
            <a:off x="6832600" y="4032399"/>
            <a:ext cx="557213" cy="323850"/>
          </a:xfrm>
          <a:prstGeom prst="cube">
            <a:avLst>
              <a:gd name="adj" fmla="val 10662"/>
            </a:avLst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3" name="Line 92"/>
          <p:cNvSpPr>
            <a:spLocks noChangeShapeType="1"/>
          </p:cNvSpPr>
          <p:nvPr/>
        </p:nvSpPr>
        <p:spPr bwMode="auto">
          <a:xfrm flipH="1">
            <a:off x="6648450" y="3411686"/>
            <a:ext cx="307975" cy="152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4" name="Line 97"/>
          <p:cNvSpPr>
            <a:spLocks noChangeShapeType="1"/>
          </p:cNvSpPr>
          <p:nvPr/>
        </p:nvSpPr>
        <p:spPr bwMode="auto">
          <a:xfrm rot="5400000">
            <a:off x="6069012" y="4759474"/>
            <a:ext cx="7905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5" name="Line 139"/>
          <p:cNvSpPr>
            <a:spLocks noChangeShapeType="1"/>
          </p:cNvSpPr>
          <p:nvPr/>
        </p:nvSpPr>
        <p:spPr bwMode="auto">
          <a:xfrm>
            <a:off x="6462713" y="5507186"/>
            <a:ext cx="0" cy="295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6" name="Line 141"/>
          <p:cNvSpPr>
            <a:spLocks noChangeShapeType="1"/>
          </p:cNvSpPr>
          <p:nvPr/>
        </p:nvSpPr>
        <p:spPr bwMode="auto">
          <a:xfrm>
            <a:off x="8693150" y="5507186"/>
            <a:ext cx="0" cy="295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" name="AutoShape 142"/>
          <p:cNvSpPr>
            <a:spLocks noChangeArrowheads="1"/>
          </p:cNvSpPr>
          <p:nvPr/>
        </p:nvSpPr>
        <p:spPr bwMode="auto">
          <a:xfrm flipV="1">
            <a:off x="6380163" y="5565924"/>
            <a:ext cx="166687" cy="1397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8" name="AutoShape 144"/>
          <p:cNvSpPr>
            <a:spLocks noChangeArrowheads="1"/>
          </p:cNvSpPr>
          <p:nvPr/>
        </p:nvSpPr>
        <p:spPr bwMode="auto">
          <a:xfrm flipV="1">
            <a:off x="8609013" y="5565924"/>
            <a:ext cx="166687" cy="139700"/>
          </a:xfrm>
          <a:prstGeom prst="triangle">
            <a:avLst>
              <a:gd name="adj" fmla="val 50000"/>
            </a:avLst>
          </a:prstGeom>
          <a:solidFill>
            <a:srgbClr val="D9D9D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309" name="Freeform 129"/>
          <p:cNvSpPr>
            <a:spLocks/>
          </p:cNvSpPr>
          <p:nvPr/>
        </p:nvSpPr>
        <p:spPr bwMode="auto">
          <a:xfrm>
            <a:off x="8534400" y="5256361"/>
            <a:ext cx="354013" cy="182563"/>
          </a:xfrm>
          <a:custGeom>
            <a:avLst/>
            <a:gdLst>
              <a:gd name="T0" fmla="*/ 0 w 1680"/>
              <a:gd name="T1" fmla="*/ 2147483647 h 1011"/>
              <a:gd name="T2" fmla="*/ 2147483647 w 1680"/>
              <a:gd name="T3" fmla="*/ 2147483647 h 1011"/>
              <a:gd name="T4" fmla="*/ 2147483647 w 1680"/>
              <a:gd name="T5" fmla="*/ 2147483647 h 1011"/>
              <a:gd name="T6" fmla="*/ 2147483647 w 1680"/>
              <a:gd name="T7" fmla="*/ 2147483647 h 1011"/>
              <a:gd name="T8" fmla="*/ 2147483647 w 1680"/>
              <a:gd name="T9" fmla="*/ 2147483647 h 10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1011"/>
              <a:gd name="T17" fmla="*/ 1680 w 1680"/>
              <a:gd name="T18" fmla="*/ 1011 h 10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1011">
                <a:moveTo>
                  <a:pt x="0" y="938"/>
                </a:moveTo>
                <a:cubicBezTo>
                  <a:pt x="107" y="918"/>
                  <a:pt x="497" y="963"/>
                  <a:pt x="640" y="808"/>
                </a:cubicBezTo>
                <a:cubicBezTo>
                  <a:pt x="783" y="653"/>
                  <a:pt x="800" y="0"/>
                  <a:pt x="860" y="8"/>
                </a:cubicBezTo>
                <a:cubicBezTo>
                  <a:pt x="920" y="16"/>
                  <a:pt x="863" y="705"/>
                  <a:pt x="1000" y="858"/>
                </a:cubicBezTo>
                <a:cubicBezTo>
                  <a:pt x="1137" y="1011"/>
                  <a:pt x="1538" y="914"/>
                  <a:pt x="1680" y="928"/>
                </a:cubicBez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2" name="Group 120"/>
          <p:cNvGrpSpPr>
            <a:grpSpLocks/>
          </p:cNvGrpSpPr>
          <p:nvPr/>
        </p:nvGrpSpPr>
        <p:grpSpPr bwMode="auto">
          <a:xfrm>
            <a:off x="6210300" y="5238899"/>
            <a:ext cx="258763" cy="171450"/>
            <a:chOff x="23870" y="5160"/>
            <a:chExt cx="1640" cy="1470"/>
          </a:xfrm>
        </p:grpSpPr>
        <p:sp>
          <p:nvSpPr>
            <p:cNvPr id="311" name="Freeform 121"/>
            <p:cNvSpPr>
              <a:spLocks/>
            </p:cNvSpPr>
            <p:nvPr/>
          </p:nvSpPr>
          <p:spPr bwMode="auto">
            <a:xfrm>
              <a:off x="23870" y="6150"/>
              <a:ext cx="980" cy="460"/>
            </a:xfrm>
            <a:custGeom>
              <a:avLst/>
              <a:gdLst>
                <a:gd name="T0" fmla="*/ 0 w 980"/>
                <a:gd name="T1" fmla="*/ 0 h 460"/>
                <a:gd name="T2" fmla="*/ 480 w 980"/>
                <a:gd name="T3" fmla="*/ 10 h 460"/>
                <a:gd name="T4" fmla="*/ 760 w 980"/>
                <a:gd name="T5" fmla="*/ 30 h 460"/>
                <a:gd name="T6" fmla="*/ 900 w 980"/>
                <a:gd name="T7" fmla="*/ 120 h 460"/>
                <a:gd name="T8" fmla="*/ 980 w 980"/>
                <a:gd name="T9" fmla="*/ 460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0"/>
                <a:gd name="T16" fmla="*/ 0 h 460"/>
                <a:gd name="T17" fmla="*/ 980 w 980"/>
                <a:gd name="T18" fmla="*/ 460 h 4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0" h="460">
                  <a:moveTo>
                    <a:pt x="0" y="0"/>
                  </a:moveTo>
                  <a:cubicBezTo>
                    <a:pt x="176" y="1"/>
                    <a:pt x="353" y="5"/>
                    <a:pt x="480" y="10"/>
                  </a:cubicBezTo>
                  <a:cubicBezTo>
                    <a:pt x="607" y="15"/>
                    <a:pt x="690" y="12"/>
                    <a:pt x="760" y="30"/>
                  </a:cubicBezTo>
                  <a:cubicBezTo>
                    <a:pt x="830" y="48"/>
                    <a:pt x="863" y="48"/>
                    <a:pt x="900" y="120"/>
                  </a:cubicBezTo>
                  <a:cubicBezTo>
                    <a:pt x="937" y="192"/>
                    <a:pt x="958" y="324"/>
                    <a:pt x="980" y="46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2" name="Line 122"/>
            <p:cNvSpPr>
              <a:spLocks noChangeShapeType="1"/>
            </p:cNvSpPr>
            <p:nvPr/>
          </p:nvSpPr>
          <p:spPr bwMode="auto">
            <a:xfrm flipV="1">
              <a:off x="24860" y="5630"/>
              <a:ext cx="20" cy="1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3" name="Freeform 123"/>
            <p:cNvSpPr>
              <a:spLocks/>
            </p:cNvSpPr>
            <p:nvPr/>
          </p:nvSpPr>
          <p:spPr bwMode="auto">
            <a:xfrm>
              <a:off x="24880" y="5160"/>
              <a:ext cx="630" cy="912"/>
            </a:xfrm>
            <a:custGeom>
              <a:avLst/>
              <a:gdLst>
                <a:gd name="T0" fmla="*/ 0 w 630"/>
                <a:gd name="T1" fmla="*/ 460 h 912"/>
                <a:gd name="T2" fmla="*/ 100 w 630"/>
                <a:gd name="T3" fmla="*/ 840 h 912"/>
                <a:gd name="T4" fmla="*/ 390 w 630"/>
                <a:gd name="T5" fmla="*/ 880 h 912"/>
                <a:gd name="T6" fmla="*/ 560 w 630"/>
                <a:gd name="T7" fmla="*/ 650 h 912"/>
                <a:gd name="T8" fmla="*/ 630 w 630"/>
                <a:gd name="T9" fmla="*/ 0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0"/>
                <a:gd name="T16" fmla="*/ 0 h 912"/>
                <a:gd name="T17" fmla="*/ 630 w 63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0" h="912">
                  <a:moveTo>
                    <a:pt x="0" y="460"/>
                  </a:moveTo>
                  <a:cubicBezTo>
                    <a:pt x="17" y="615"/>
                    <a:pt x="35" y="770"/>
                    <a:pt x="100" y="840"/>
                  </a:cubicBezTo>
                  <a:cubicBezTo>
                    <a:pt x="165" y="910"/>
                    <a:pt x="313" y="912"/>
                    <a:pt x="390" y="880"/>
                  </a:cubicBezTo>
                  <a:cubicBezTo>
                    <a:pt x="467" y="848"/>
                    <a:pt x="520" y="797"/>
                    <a:pt x="560" y="650"/>
                  </a:cubicBezTo>
                  <a:cubicBezTo>
                    <a:pt x="600" y="503"/>
                    <a:pt x="615" y="251"/>
                    <a:pt x="630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124"/>
          <p:cNvGrpSpPr>
            <a:grpSpLocks/>
          </p:cNvGrpSpPr>
          <p:nvPr/>
        </p:nvGrpSpPr>
        <p:grpSpPr bwMode="auto">
          <a:xfrm flipH="1" flipV="1">
            <a:off x="6467475" y="5300811"/>
            <a:ext cx="260350" cy="171450"/>
            <a:chOff x="23870" y="5160"/>
            <a:chExt cx="1640" cy="1470"/>
          </a:xfrm>
        </p:grpSpPr>
        <p:sp>
          <p:nvSpPr>
            <p:cNvPr id="315" name="Freeform 125"/>
            <p:cNvSpPr>
              <a:spLocks/>
            </p:cNvSpPr>
            <p:nvPr/>
          </p:nvSpPr>
          <p:spPr bwMode="auto">
            <a:xfrm>
              <a:off x="23870" y="6150"/>
              <a:ext cx="980" cy="460"/>
            </a:xfrm>
            <a:custGeom>
              <a:avLst/>
              <a:gdLst>
                <a:gd name="T0" fmla="*/ 0 w 980"/>
                <a:gd name="T1" fmla="*/ 0 h 460"/>
                <a:gd name="T2" fmla="*/ 480 w 980"/>
                <a:gd name="T3" fmla="*/ 10 h 460"/>
                <a:gd name="T4" fmla="*/ 760 w 980"/>
                <a:gd name="T5" fmla="*/ 30 h 460"/>
                <a:gd name="T6" fmla="*/ 900 w 980"/>
                <a:gd name="T7" fmla="*/ 120 h 460"/>
                <a:gd name="T8" fmla="*/ 980 w 980"/>
                <a:gd name="T9" fmla="*/ 460 h 4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0"/>
                <a:gd name="T16" fmla="*/ 0 h 460"/>
                <a:gd name="T17" fmla="*/ 980 w 980"/>
                <a:gd name="T18" fmla="*/ 460 h 4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0" h="460">
                  <a:moveTo>
                    <a:pt x="0" y="0"/>
                  </a:moveTo>
                  <a:cubicBezTo>
                    <a:pt x="176" y="1"/>
                    <a:pt x="353" y="5"/>
                    <a:pt x="480" y="10"/>
                  </a:cubicBezTo>
                  <a:cubicBezTo>
                    <a:pt x="607" y="15"/>
                    <a:pt x="690" y="12"/>
                    <a:pt x="760" y="30"/>
                  </a:cubicBezTo>
                  <a:cubicBezTo>
                    <a:pt x="830" y="48"/>
                    <a:pt x="863" y="48"/>
                    <a:pt x="900" y="120"/>
                  </a:cubicBezTo>
                  <a:cubicBezTo>
                    <a:pt x="937" y="192"/>
                    <a:pt x="958" y="324"/>
                    <a:pt x="980" y="46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fr-FR"/>
            </a:p>
          </p:txBody>
        </p:sp>
        <p:sp>
          <p:nvSpPr>
            <p:cNvPr id="316" name="Line 126"/>
            <p:cNvSpPr>
              <a:spLocks noChangeShapeType="1"/>
            </p:cNvSpPr>
            <p:nvPr/>
          </p:nvSpPr>
          <p:spPr bwMode="auto">
            <a:xfrm flipV="1">
              <a:off x="24860" y="5630"/>
              <a:ext cx="20" cy="1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" name="Freeform 127"/>
            <p:cNvSpPr>
              <a:spLocks/>
            </p:cNvSpPr>
            <p:nvPr/>
          </p:nvSpPr>
          <p:spPr bwMode="auto">
            <a:xfrm>
              <a:off x="24880" y="5160"/>
              <a:ext cx="630" cy="912"/>
            </a:xfrm>
            <a:custGeom>
              <a:avLst/>
              <a:gdLst>
                <a:gd name="T0" fmla="*/ 0 w 630"/>
                <a:gd name="T1" fmla="*/ 460 h 912"/>
                <a:gd name="T2" fmla="*/ 100 w 630"/>
                <a:gd name="T3" fmla="*/ 840 h 912"/>
                <a:gd name="T4" fmla="*/ 390 w 630"/>
                <a:gd name="T5" fmla="*/ 880 h 912"/>
                <a:gd name="T6" fmla="*/ 560 w 630"/>
                <a:gd name="T7" fmla="*/ 650 h 912"/>
                <a:gd name="T8" fmla="*/ 630 w 630"/>
                <a:gd name="T9" fmla="*/ 0 h 9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0"/>
                <a:gd name="T16" fmla="*/ 0 h 912"/>
                <a:gd name="T17" fmla="*/ 630 w 630"/>
                <a:gd name="T18" fmla="*/ 912 h 9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0" h="912">
                  <a:moveTo>
                    <a:pt x="0" y="460"/>
                  </a:moveTo>
                  <a:cubicBezTo>
                    <a:pt x="17" y="615"/>
                    <a:pt x="35" y="770"/>
                    <a:pt x="100" y="840"/>
                  </a:cubicBezTo>
                  <a:cubicBezTo>
                    <a:pt x="165" y="910"/>
                    <a:pt x="313" y="912"/>
                    <a:pt x="390" y="880"/>
                  </a:cubicBezTo>
                  <a:cubicBezTo>
                    <a:pt x="467" y="848"/>
                    <a:pt x="520" y="797"/>
                    <a:pt x="560" y="650"/>
                  </a:cubicBezTo>
                  <a:cubicBezTo>
                    <a:pt x="600" y="503"/>
                    <a:pt x="615" y="251"/>
                    <a:pt x="630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fr-FR"/>
            </a:p>
          </p:txBody>
        </p:sp>
      </p:grpSp>
      <p:sp>
        <p:nvSpPr>
          <p:cNvPr id="318" name="Line 128"/>
          <p:cNvSpPr>
            <a:spLocks noChangeShapeType="1"/>
          </p:cNvSpPr>
          <p:nvPr/>
        </p:nvSpPr>
        <p:spPr bwMode="auto">
          <a:xfrm flipH="1">
            <a:off x="6467475" y="5237311"/>
            <a:ext cx="1588" cy="231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9" name="Text Box 192"/>
          <p:cNvSpPr txBox="1">
            <a:spLocks noChangeArrowheads="1"/>
          </p:cNvSpPr>
          <p:nvPr/>
        </p:nvSpPr>
        <p:spPr bwMode="auto">
          <a:xfrm>
            <a:off x="6935788" y="3427560"/>
            <a:ext cx="80456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fr-FR" sz="1000" b="1" i="1" dirty="0" err="1">
                <a:solidFill>
                  <a:srgbClr val="FF0000"/>
                </a:solidFill>
                <a:latin typeface="Verdana" pitchFamily="34" charset="0"/>
              </a:rPr>
              <a:t>grating</a:t>
            </a:r>
            <a:endParaRPr lang="en-US" sz="1000" b="1" i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320" name="Line 97"/>
          <p:cNvSpPr>
            <a:spLocks noChangeShapeType="1"/>
          </p:cNvSpPr>
          <p:nvPr/>
        </p:nvSpPr>
        <p:spPr bwMode="auto">
          <a:xfrm rot="5400000">
            <a:off x="8316119" y="4755505"/>
            <a:ext cx="79216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fr-FR" dirty="0"/>
          </a:p>
        </p:txBody>
      </p:sp>
      <p:cxnSp>
        <p:nvCxnSpPr>
          <p:cNvPr id="321" name="Connecteur droit avec flèche 168"/>
          <p:cNvCxnSpPr>
            <a:cxnSpLocks noChangeShapeType="1"/>
            <a:stCxn id="268" idx="0"/>
          </p:cNvCxnSpPr>
          <p:nvPr/>
        </p:nvCxnSpPr>
        <p:spPr bwMode="auto">
          <a:xfrm rot="16200000" flipV="1">
            <a:off x="4541044" y="3012430"/>
            <a:ext cx="471488" cy="0"/>
          </a:xfrm>
          <a:prstGeom prst="straightConnector1">
            <a:avLst/>
          </a:prstGeom>
          <a:noFill/>
          <a:ln w="28575" algn="ctr">
            <a:solidFill>
              <a:srgbClr val="009900"/>
            </a:solidFill>
            <a:round/>
            <a:headEnd/>
            <a:tailEnd type="arrow" w="med" len="med"/>
          </a:ln>
        </p:spPr>
      </p:cxnSp>
      <p:sp>
        <p:nvSpPr>
          <p:cNvPr id="322" name="AutoShape 48"/>
          <p:cNvSpPr>
            <a:spLocks noChangeArrowheads="1"/>
          </p:cNvSpPr>
          <p:nvPr/>
        </p:nvSpPr>
        <p:spPr bwMode="auto">
          <a:xfrm rot="5400000">
            <a:off x="6305550" y="2371874"/>
            <a:ext cx="234950" cy="552450"/>
          </a:xfrm>
          <a:prstGeom prst="can">
            <a:avLst>
              <a:gd name="adj" fmla="val 50173"/>
            </a:avLst>
          </a:prstGeom>
          <a:solidFill>
            <a:srgbClr val="FFC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endParaRPr lang="fr-FR"/>
          </a:p>
        </p:txBody>
      </p:sp>
      <p:sp>
        <p:nvSpPr>
          <p:cNvPr id="323" name="Text Box 49"/>
          <p:cNvSpPr txBox="1">
            <a:spLocks noChangeArrowheads="1"/>
          </p:cNvSpPr>
          <p:nvPr/>
        </p:nvSpPr>
        <p:spPr bwMode="auto">
          <a:xfrm>
            <a:off x="6251575" y="2576661"/>
            <a:ext cx="311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 b="1">
                <a:latin typeface="Verdana" pitchFamily="34" charset="0"/>
              </a:rPr>
              <a:t>AOM</a:t>
            </a:r>
            <a:endParaRPr lang="en-US" sz="800">
              <a:latin typeface="Verdana" pitchFamily="34" charset="0"/>
            </a:endParaRPr>
          </a:p>
        </p:txBody>
      </p:sp>
      <p:cxnSp>
        <p:nvCxnSpPr>
          <p:cNvPr id="324" name="Connecteur droit avec flèche 139"/>
          <p:cNvCxnSpPr>
            <a:cxnSpLocks noChangeShapeType="1"/>
            <a:endCxn id="288" idx="3"/>
          </p:cNvCxnSpPr>
          <p:nvPr/>
        </p:nvCxnSpPr>
        <p:spPr bwMode="auto">
          <a:xfrm>
            <a:off x="5054600" y="2651274"/>
            <a:ext cx="419100" cy="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25" name="Connecteur droit avec flèche 141"/>
          <p:cNvCxnSpPr>
            <a:cxnSpLocks noChangeShapeType="1"/>
            <a:stCxn id="288" idx="1"/>
            <a:endCxn id="322" idx="3"/>
          </p:cNvCxnSpPr>
          <p:nvPr/>
        </p:nvCxnSpPr>
        <p:spPr bwMode="auto">
          <a:xfrm flipV="1">
            <a:off x="6024563" y="2648099"/>
            <a:ext cx="122237" cy="47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26" name="Connecteur droit avec flèche 143"/>
          <p:cNvCxnSpPr>
            <a:cxnSpLocks noChangeShapeType="1"/>
            <a:stCxn id="322" idx="1"/>
            <a:endCxn id="253" idx="2"/>
          </p:cNvCxnSpPr>
          <p:nvPr/>
        </p:nvCxnSpPr>
        <p:spPr bwMode="auto">
          <a:xfrm>
            <a:off x="6699250" y="2648099"/>
            <a:ext cx="260350" cy="158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27" name="Connecteur droit avec flèche 145"/>
          <p:cNvCxnSpPr>
            <a:cxnSpLocks noChangeShapeType="1"/>
          </p:cNvCxnSpPr>
          <p:nvPr/>
        </p:nvCxnSpPr>
        <p:spPr bwMode="auto">
          <a:xfrm rot="5400000">
            <a:off x="6354762" y="3067199"/>
            <a:ext cx="854075" cy="63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28" name="Connecteur droit avec flèche 147"/>
          <p:cNvCxnSpPr>
            <a:cxnSpLocks noChangeShapeType="1"/>
            <a:stCxn id="297" idx="5"/>
            <a:endCxn id="300" idx="2"/>
          </p:cNvCxnSpPr>
          <p:nvPr/>
        </p:nvCxnSpPr>
        <p:spPr bwMode="auto">
          <a:xfrm flipV="1">
            <a:off x="5967413" y="4203849"/>
            <a:ext cx="228600" cy="63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29" name="Connecteur droit avec flèche 149"/>
          <p:cNvCxnSpPr>
            <a:cxnSpLocks noChangeShapeType="1"/>
            <a:stCxn id="259" idx="4"/>
          </p:cNvCxnSpPr>
          <p:nvPr/>
        </p:nvCxnSpPr>
        <p:spPr bwMode="auto">
          <a:xfrm flipV="1">
            <a:off x="8475663" y="2644924"/>
            <a:ext cx="257175" cy="793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30" name="Connecteur droit avec flèche 160"/>
          <p:cNvCxnSpPr>
            <a:cxnSpLocks noChangeShapeType="1"/>
            <a:stCxn id="264" idx="1"/>
          </p:cNvCxnSpPr>
          <p:nvPr/>
        </p:nvCxnSpPr>
        <p:spPr bwMode="auto">
          <a:xfrm>
            <a:off x="1528763" y="2406799"/>
            <a:ext cx="1585912" cy="15875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31" name="Connecteur droit avec flèche 169"/>
          <p:cNvCxnSpPr>
            <a:cxnSpLocks noChangeShapeType="1"/>
            <a:stCxn id="295" idx="1"/>
            <a:endCxn id="290" idx="3"/>
          </p:cNvCxnSpPr>
          <p:nvPr/>
        </p:nvCxnSpPr>
        <p:spPr bwMode="auto">
          <a:xfrm rot="5400000" flipH="1" flipV="1">
            <a:off x="5578475" y="3624411"/>
            <a:ext cx="236538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32" name="Connecteur droit avec flèche 171"/>
          <p:cNvCxnSpPr>
            <a:cxnSpLocks noChangeShapeType="1"/>
            <a:stCxn id="295" idx="3"/>
            <a:endCxn id="297" idx="1"/>
          </p:cNvCxnSpPr>
          <p:nvPr/>
        </p:nvCxnSpPr>
        <p:spPr bwMode="auto">
          <a:xfrm rot="5400000">
            <a:off x="5579269" y="4058592"/>
            <a:ext cx="234950" cy="1588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33" name="Connecteur droit 178"/>
          <p:cNvCxnSpPr>
            <a:cxnSpLocks noChangeShapeType="1"/>
          </p:cNvCxnSpPr>
          <p:nvPr/>
        </p:nvCxnSpPr>
        <p:spPr bwMode="auto">
          <a:xfrm>
            <a:off x="833438" y="2409974"/>
            <a:ext cx="133350" cy="1587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34" name="Rectangle 184"/>
          <p:cNvSpPr>
            <a:spLocks noChangeArrowheads="1"/>
          </p:cNvSpPr>
          <p:nvPr/>
        </p:nvSpPr>
        <p:spPr bwMode="auto">
          <a:xfrm>
            <a:off x="4762500" y="2546499"/>
            <a:ext cx="46038" cy="203200"/>
          </a:xfrm>
          <a:prstGeom prst="rect">
            <a:avLst/>
          </a:prstGeom>
          <a:solidFill>
            <a:srgbClr val="009900"/>
          </a:solidFill>
          <a:ln w="19050" algn="ctr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5" name="Rectangle 185"/>
          <p:cNvSpPr>
            <a:spLocks noChangeArrowheads="1"/>
          </p:cNvSpPr>
          <p:nvPr/>
        </p:nvSpPr>
        <p:spPr bwMode="auto">
          <a:xfrm rot="864926">
            <a:off x="3243263" y="2532211"/>
            <a:ext cx="53975" cy="220663"/>
          </a:xfrm>
          <a:prstGeom prst="rect">
            <a:avLst/>
          </a:prstGeom>
          <a:solidFill>
            <a:srgbClr val="009900"/>
          </a:solidFill>
          <a:ln w="19050" algn="ctr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6" name="Line 80"/>
          <p:cNvSpPr>
            <a:spLocks noChangeShapeType="1"/>
          </p:cNvSpPr>
          <p:nvPr/>
        </p:nvSpPr>
        <p:spPr bwMode="auto">
          <a:xfrm flipH="1">
            <a:off x="6692900" y="2503636"/>
            <a:ext cx="188913" cy="307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7" name="ZoneTexte 187"/>
          <p:cNvSpPr txBox="1">
            <a:spLocks noChangeArrowheads="1"/>
          </p:cNvSpPr>
          <p:nvPr/>
        </p:nvSpPr>
        <p:spPr bwMode="auto">
          <a:xfrm>
            <a:off x="2981325" y="2765574"/>
            <a:ext cx="396875" cy="346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 b="1">
                <a:solidFill>
                  <a:srgbClr val="009900"/>
                </a:solidFill>
              </a:rPr>
              <a:t>M2</a:t>
            </a:r>
          </a:p>
          <a:p>
            <a:r>
              <a:rPr lang="fr-FR" sz="800" b="1">
                <a:solidFill>
                  <a:srgbClr val="009900"/>
                </a:solidFill>
              </a:rPr>
              <a:t>PZT</a:t>
            </a:r>
          </a:p>
        </p:txBody>
      </p:sp>
      <p:sp>
        <p:nvSpPr>
          <p:cNvPr id="338" name="Rectangle 188"/>
          <p:cNvSpPr>
            <a:spLocks noChangeArrowheads="1"/>
          </p:cNvSpPr>
          <p:nvPr/>
        </p:nvSpPr>
        <p:spPr bwMode="auto">
          <a:xfrm>
            <a:off x="4757738" y="2546499"/>
            <a:ext cx="44450" cy="203200"/>
          </a:xfrm>
          <a:prstGeom prst="rect">
            <a:avLst/>
          </a:prstGeom>
          <a:solidFill>
            <a:srgbClr val="009900"/>
          </a:solidFill>
          <a:ln w="19050" algn="ctr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9" name="ZoneTexte 191"/>
          <p:cNvSpPr txBox="1">
            <a:spLocks noChangeArrowheads="1"/>
          </p:cNvSpPr>
          <p:nvPr/>
        </p:nvSpPr>
        <p:spPr bwMode="auto">
          <a:xfrm>
            <a:off x="4479925" y="2216299"/>
            <a:ext cx="617538" cy="346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00" b="1">
                <a:solidFill>
                  <a:srgbClr val="009900"/>
                </a:solidFill>
              </a:rPr>
              <a:t>M1</a:t>
            </a:r>
          </a:p>
          <a:p>
            <a:r>
              <a:rPr lang="fr-FR" sz="800" b="1">
                <a:solidFill>
                  <a:srgbClr val="009900"/>
                </a:solidFill>
              </a:rPr>
              <a:t>MOTOR</a:t>
            </a:r>
          </a:p>
        </p:txBody>
      </p:sp>
      <p:sp>
        <p:nvSpPr>
          <p:cNvPr id="340" name="ZoneTexte 192"/>
          <p:cNvSpPr txBox="1">
            <a:spLocks noChangeArrowheads="1"/>
          </p:cNvSpPr>
          <p:nvPr/>
        </p:nvSpPr>
        <p:spPr bwMode="auto">
          <a:xfrm>
            <a:off x="160338" y="4797574"/>
            <a:ext cx="1719262" cy="396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>
                <a:solidFill>
                  <a:schemeClr val="bg1"/>
                </a:solidFill>
              </a:rPr>
              <a:t>Pound-Drever-Hall Scheme</a:t>
            </a:r>
          </a:p>
        </p:txBody>
      </p:sp>
      <p:sp>
        <p:nvSpPr>
          <p:cNvPr id="341" name="ZoneTexte 193"/>
          <p:cNvSpPr txBox="1">
            <a:spLocks noChangeArrowheads="1"/>
          </p:cNvSpPr>
          <p:nvPr/>
        </p:nvSpPr>
        <p:spPr bwMode="auto">
          <a:xfrm>
            <a:off x="160338" y="5007124"/>
            <a:ext cx="1719262" cy="2444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Transmission Signal</a:t>
            </a:r>
          </a:p>
        </p:txBody>
      </p:sp>
      <p:sp>
        <p:nvSpPr>
          <p:cNvPr id="342" name="ZoneTexte 194"/>
          <p:cNvSpPr txBox="1">
            <a:spLocks noChangeArrowheads="1"/>
          </p:cNvSpPr>
          <p:nvPr/>
        </p:nvSpPr>
        <p:spPr bwMode="auto">
          <a:xfrm>
            <a:off x="160338" y="5216674"/>
            <a:ext cx="1719262" cy="244475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Laser Length Control</a:t>
            </a:r>
          </a:p>
        </p:txBody>
      </p:sp>
      <p:sp>
        <p:nvSpPr>
          <p:cNvPr id="343" name="ZoneTexte 195"/>
          <p:cNvSpPr txBox="1">
            <a:spLocks noChangeArrowheads="1"/>
          </p:cNvSpPr>
          <p:nvPr/>
        </p:nvSpPr>
        <p:spPr bwMode="auto">
          <a:xfrm>
            <a:off x="160338" y="5426224"/>
            <a:ext cx="1719262" cy="2444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Laser </a:t>
            </a:r>
            <a:r>
              <a:rPr lang="el-GR" sz="1000"/>
              <a:t>Δφ</a:t>
            </a:r>
            <a:r>
              <a:rPr lang="fr-FR" sz="1000"/>
              <a:t>ce Control</a:t>
            </a:r>
          </a:p>
        </p:txBody>
      </p:sp>
      <p:sp>
        <p:nvSpPr>
          <p:cNvPr id="344" name="AutoShape 158"/>
          <p:cNvSpPr>
            <a:spLocks noChangeArrowheads="1"/>
          </p:cNvSpPr>
          <p:nvPr/>
        </p:nvSpPr>
        <p:spPr bwMode="auto">
          <a:xfrm>
            <a:off x="954088" y="3248174"/>
            <a:ext cx="522287" cy="265112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5" name="Text Box 159"/>
          <p:cNvSpPr txBox="1">
            <a:spLocks noChangeArrowheads="1"/>
          </p:cNvSpPr>
          <p:nvPr/>
        </p:nvSpPr>
        <p:spPr bwMode="auto">
          <a:xfrm>
            <a:off x="1011238" y="3341836"/>
            <a:ext cx="404812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900" dirty="0">
                <a:latin typeface="Verdana" pitchFamily="34" charset="0"/>
              </a:rPr>
              <a:t>Driver</a:t>
            </a:r>
            <a:endParaRPr lang="en-US" sz="900" dirty="0">
              <a:latin typeface="Verdana" pitchFamily="34" charset="0"/>
            </a:endParaRPr>
          </a:p>
        </p:txBody>
      </p:sp>
      <p:cxnSp>
        <p:nvCxnSpPr>
          <p:cNvPr id="346" name="Connecteur droit avec flèche 202"/>
          <p:cNvCxnSpPr>
            <a:cxnSpLocks noChangeShapeType="1"/>
            <a:stCxn id="344" idx="0"/>
            <a:endCxn id="264" idx="4"/>
          </p:cNvCxnSpPr>
          <p:nvPr/>
        </p:nvCxnSpPr>
        <p:spPr bwMode="auto">
          <a:xfrm rot="16200000" flipV="1">
            <a:off x="890587" y="2884637"/>
            <a:ext cx="722313" cy="4762"/>
          </a:xfrm>
          <a:prstGeom prst="straightConnector1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arrow" w="med" len="med"/>
          </a:ln>
        </p:spPr>
      </p:cxnSp>
      <p:sp>
        <p:nvSpPr>
          <p:cNvPr id="347" name="Triangle isocèle 209"/>
          <p:cNvSpPr>
            <a:spLocks noChangeArrowheads="1"/>
          </p:cNvSpPr>
          <p:nvPr/>
        </p:nvSpPr>
        <p:spPr bwMode="auto">
          <a:xfrm>
            <a:off x="6243638" y="3518049"/>
            <a:ext cx="1101725" cy="33972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0000FF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7000">
                <a:srgbClr val="EE3F17"/>
              </a:gs>
              <a:gs pos="88000">
                <a:srgbClr val="FF0000"/>
              </a:gs>
              <a:gs pos="100000">
                <a:srgbClr val="FF0000"/>
              </a:gs>
            </a:gsLst>
            <a:lin ang="0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" name="Organigramme : Processus 210"/>
          <p:cNvSpPr>
            <a:spLocks noChangeArrowheads="1"/>
          </p:cNvSpPr>
          <p:nvPr/>
        </p:nvSpPr>
        <p:spPr bwMode="auto">
          <a:xfrm>
            <a:off x="6243638" y="3894286"/>
            <a:ext cx="131762" cy="39688"/>
          </a:xfrm>
          <a:prstGeom prst="flowChartProcess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9" name="Organigramme : Processus 211"/>
          <p:cNvSpPr>
            <a:spLocks noChangeArrowheads="1"/>
          </p:cNvSpPr>
          <p:nvPr/>
        </p:nvSpPr>
        <p:spPr bwMode="auto">
          <a:xfrm>
            <a:off x="6462713" y="3894286"/>
            <a:ext cx="133350" cy="39688"/>
          </a:xfrm>
          <a:prstGeom prst="flowChartProcess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0" name="Organigramme : Processus 212"/>
          <p:cNvSpPr>
            <a:spLocks noChangeArrowheads="1"/>
          </p:cNvSpPr>
          <p:nvPr/>
        </p:nvSpPr>
        <p:spPr bwMode="auto">
          <a:xfrm>
            <a:off x="6992938" y="3894286"/>
            <a:ext cx="131762" cy="39688"/>
          </a:xfrm>
          <a:prstGeom prst="flowChartProcess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1" name="Organigramme : Processus 213"/>
          <p:cNvSpPr>
            <a:spLocks noChangeArrowheads="1"/>
          </p:cNvSpPr>
          <p:nvPr/>
        </p:nvSpPr>
        <p:spPr bwMode="auto">
          <a:xfrm>
            <a:off x="7213600" y="3894286"/>
            <a:ext cx="131763" cy="39688"/>
          </a:xfrm>
          <a:prstGeom prst="flowChartProcess">
            <a:avLst/>
          </a:prstGeom>
          <a:solidFill>
            <a:schemeClr val="tx1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352" name="Connecteur droit 215"/>
          <p:cNvCxnSpPr>
            <a:cxnSpLocks noChangeShapeType="1"/>
          </p:cNvCxnSpPr>
          <p:nvPr/>
        </p:nvCxnSpPr>
        <p:spPr bwMode="auto">
          <a:xfrm rot="5400000">
            <a:off x="6321425" y="3921274"/>
            <a:ext cx="195263" cy="1587"/>
          </a:xfrm>
          <a:prstGeom prst="line">
            <a:avLst/>
          </a:prstGeom>
          <a:noFill/>
          <a:ln w="76200" algn="ctr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353" name="Connecteur droit 218"/>
          <p:cNvCxnSpPr>
            <a:cxnSpLocks noChangeShapeType="1"/>
          </p:cNvCxnSpPr>
          <p:nvPr/>
        </p:nvCxnSpPr>
        <p:spPr bwMode="auto">
          <a:xfrm rot="5400000">
            <a:off x="7053262" y="3914924"/>
            <a:ext cx="214313" cy="1588"/>
          </a:xfrm>
          <a:prstGeom prst="line">
            <a:avLst/>
          </a:prstGeom>
          <a:noFill/>
          <a:ln w="7620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54" name="ZoneTexte 219"/>
          <p:cNvSpPr txBox="1">
            <a:spLocks noChangeArrowheads="1"/>
          </p:cNvSpPr>
          <p:nvPr/>
        </p:nvSpPr>
        <p:spPr bwMode="auto">
          <a:xfrm>
            <a:off x="7389813" y="3819674"/>
            <a:ext cx="542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000" b="1"/>
              <a:t>SLITS</a:t>
            </a:r>
          </a:p>
        </p:txBody>
      </p:sp>
      <p:sp>
        <p:nvSpPr>
          <p:cNvPr id="355" name="Rectangle 354"/>
          <p:cNvSpPr/>
          <p:nvPr/>
        </p:nvSpPr>
        <p:spPr bwMode="auto">
          <a:xfrm>
            <a:off x="5097024" y="5813751"/>
            <a:ext cx="881583" cy="489094"/>
          </a:xfrm>
          <a:prstGeom prst="rect">
            <a:avLst/>
          </a:prstGeom>
          <a:solidFill>
            <a:schemeClr val="tx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fr-FR" sz="12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</a:rPr>
              <a:t>Feedback</a:t>
            </a:r>
          </a:p>
        </p:txBody>
      </p:sp>
      <p:cxnSp>
        <p:nvCxnSpPr>
          <p:cNvPr id="356" name="Connecteur en angle 136"/>
          <p:cNvCxnSpPr>
            <a:cxnSpLocks noChangeShapeType="1"/>
          </p:cNvCxnSpPr>
          <p:nvPr/>
        </p:nvCxnSpPr>
        <p:spPr bwMode="auto">
          <a:xfrm rot="10800000" flipV="1">
            <a:off x="5978525" y="5813574"/>
            <a:ext cx="484188" cy="112712"/>
          </a:xfrm>
          <a:prstGeom prst="bentConnector3">
            <a:avLst>
              <a:gd name="adj1" fmla="val -1306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7" name="Connecteur en angle 146"/>
          <p:cNvCxnSpPr>
            <a:cxnSpLocks noChangeShapeType="1"/>
          </p:cNvCxnSpPr>
          <p:nvPr/>
        </p:nvCxnSpPr>
        <p:spPr bwMode="auto">
          <a:xfrm rot="10800000" flipV="1">
            <a:off x="5978525" y="5813574"/>
            <a:ext cx="2733675" cy="414337"/>
          </a:xfrm>
          <a:prstGeom prst="bentConnector3">
            <a:avLst>
              <a:gd name="adj1" fmla="val 375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58" name="Connecteur en angle 152"/>
          <p:cNvCxnSpPr>
            <a:cxnSpLocks noChangeShapeType="1"/>
            <a:endCxn id="266" idx="3"/>
          </p:cNvCxnSpPr>
          <p:nvPr/>
        </p:nvCxnSpPr>
        <p:spPr bwMode="auto">
          <a:xfrm rot="16200000" flipV="1">
            <a:off x="4569619" y="5390505"/>
            <a:ext cx="706437" cy="358775"/>
          </a:xfrm>
          <a:prstGeom prst="bentConnector3">
            <a:avLst>
              <a:gd name="adj1" fmla="val 579"/>
            </a:avLst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59" name="Connecteur en angle 155"/>
          <p:cNvCxnSpPr>
            <a:cxnSpLocks noChangeShapeType="1"/>
          </p:cNvCxnSpPr>
          <p:nvPr/>
        </p:nvCxnSpPr>
        <p:spPr bwMode="auto">
          <a:xfrm>
            <a:off x="2789238" y="5792936"/>
            <a:ext cx="2292350" cy="244475"/>
          </a:xfrm>
          <a:prstGeom prst="bentConnector3">
            <a:avLst>
              <a:gd name="adj1" fmla="val -65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60" name="Forme 157"/>
          <p:cNvCxnSpPr>
            <a:cxnSpLocks noChangeShapeType="1"/>
            <a:stCxn id="273" idx="1"/>
          </p:cNvCxnSpPr>
          <p:nvPr/>
        </p:nvCxnSpPr>
        <p:spPr bwMode="auto">
          <a:xfrm rot="16200000" flipH="1">
            <a:off x="3647282" y="4739629"/>
            <a:ext cx="387350" cy="2513013"/>
          </a:xfrm>
          <a:prstGeom prst="bentConnector4">
            <a:avLst>
              <a:gd name="adj1" fmla="val 100444"/>
              <a:gd name="adj2" fmla="val 50000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361" name="Text Box 79"/>
          <p:cNvSpPr txBox="1">
            <a:spLocks noChangeArrowheads="1"/>
          </p:cNvSpPr>
          <p:nvPr/>
        </p:nvSpPr>
        <p:spPr bwMode="auto">
          <a:xfrm>
            <a:off x="6894513" y="4092724"/>
            <a:ext cx="42862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solidFill>
                  <a:schemeClr val="bg1"/>
                </a:solidFill>
                <a:latin typeface="Verdana" pitchFamily="34" charset="0"/>
              </a:rPr>
              <a:t>PDH #2</a:t>
            </a:r>
          </a:p>
          <a:p>
            <a:r>
              <a:rPr lang="fr-FR" sz="700">
                <a:solidFill>
                  <a:schemeClr val="bg1"/>
                </a:solidFill>
                <a:latin typeface="Verdana" pitchFamily="34" charset="0"/>
              </a:rPr>
              <a:t>Front end</a:t>
            </a:r>
          </a:p>
        </p:txBody>
      </p:sp>
      <p:sp>
        <p:nvSpPr>
          <p:cNvPr id="362" name="AutoShape 29"/>
          <p:cNvSpPr>
            <a:spLocks noChangeArrowheads="1"/>
          </p:cNvSpPr>
          <p:nvPr/>
        </p:nvSpPr>
        <p:spPr bwMode="auto">
          <a:xfrm>
            <a:off x="6184900" y="1922611"/>
            <a:ext cx="466725" cy="312738"/>
          </a:xfrm>
          <a:prstGeom prst="cube">
            <a:avLst>
              <a:gd name="adj" fmla="val 25000"/>
            </a:avLst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3" name="Text Box 30"/>
          <p:cNvSpPr txBox="1">
            <a:spLocks noChangeArrowheads="1"/>
          </p:cNvSpPr>
          <p:nvPr/>
        </p:nvSpPr>
        <p:spPr bwMode="auto">
          <a:xfrm>
            <a:off x="6229350" y="2048024"/>
            <a:ext cx="314325" cy="12223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800">
                <a:latin typeface="Verdana" pitchFamily="34" charset="0"/>
              </a:rPr>
              <a:t>Driver</a:t>
            </a:r>
            <a:endParaRPr lang="en-US" sz="800">
              <a:latin typeface="Verdana" pitchFamily="34" charset="0"/>
            </a:endParaRPr>
          </a:p>
        </p:txBody>
      </p:sp>
      <p:cxnSp>
        <p:nvCxnSpPr>
          <p:cNvPr id="364" name="Connecteur droit avec flèche 203"/>
          <p:cNvCxnSpPr>
            <a:cxnSpLocks noChangeShapeType="1"/>
          </p:cNvCxnSpPr>
          <p:nvPr/>
        </p:nvCxnSpPr>
        <p:spPr bwMode="auto">
          <a:xfrm rot="16200000" flipH="1">
            <a:off x="6259513" y="2378223"/>
            <a:ext cx="298450" cy="3175"/>
          </a:xfrm>
          <a:prstGeom prst="straightConnector1">
            <a:avLst/>
          </a:prstGeom>
          <a:noFill/>
          <a:ln w="28575" algn="ctr">
            <a:solidFill>
              <a:srgbClr val="FFC000"/>
            </a:solidFill>
            <a:round/>
            <a:headEnd/>
            <a:tailEnd type="arrow" w="med" len="med"/>
          </a:ln>
        </p:spPr>
      </p:cxnSp>
      <p:sp>
        <p:nvSpPr>
          <p:cNvPr id="365" name="Text Box 123"/>
          <p:cNvSpPr txBox="1">
            <a:spLocks noChangeArrowheads="1"/>
          </p:cNvSpPr>
          <p:nvPr/>
        </p:nvSpPr>
        <p:spPr bwMode="auto">
          <a:xfrm>
            <a:off x="808038" y="1143149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fr-FR"/>
          </a:p>
        </p:txBody>
      </p:sp>
      <p:pic>
        <p:nvPicPr>
          <p:cNvPr id="36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800" y="426976"/>
            <a:ext cx="8046640" cy="60349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3455530" y="2364354"/>
            <a:ext cx="151573" cy="4709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cxnSp>
        <p:nvCxnSpPr>
          <p:cNvPr id="4" name="Connecteur droit 3"/>
          <p:cNvCxnSpPr>
            <a:stCxn id="18" idx="1"/>
            <a:endCxn id="7" idx="6"/>
          </p:cNvCxnSpPr>
          <p:nvPr/>
        </p:nvCxnSpPr>
        <p:spPr>
          <a:xfrm flipH="1">
            <a:off x="1169301" y="987385"/>
            <a:ext cx="4067213" cy="1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e 27"/>
          <p:cNvGrpSpPr>
            <a:grpSpLocks/>
          </p:cNvGrpSpPr>
          <p:nvPr/>
        </p:nvGrpSpPr>
        <p:grpSpPr bwMode="auto">
          <a:xfrm>
            <a:off x="984887" y="772162"/>
            <a:ext cx="2578006" cy="430447"/>
            <a:chOff x="1313765" y="469605"/>
            <a:chExt cx="3240360" cy="591185"/>
          </a:xfrm>
        </p:grpSpPr>
        <p:grpSp>
          <p:nvGrpSpPr>
            <p:cNvPr id="6" name="Groupe 18"/>
            <p:cNvGrpSpPr>
              <a:grpSpLocks/>
            </p:cNvGrpSpPr>
            <p:nvPr/>
          </p:nvGrpSpPr>
          <p:grpSpPr bwMode="auto">
            <a:xfrm>
              <a:off x="1313765" y="469605"/>
              <a:ext cx="3240360" cy="591185"/>
              <a:chOff x="766994" y="707250"/>
              <a:chExt cx="3575527" cy="525812"/>
            </a:xfrm>
          </p:grpSpPr>
          <p:grpSp>
            <p:nvGrpSpPr>
              <p:cNvPr id="9" name="Groupe 4"/>
              <p:cNvGrpSpPr>
                <a:grpSpLocks/>
              </p:cNvGrpSpPr>
              <p:nvPr/>
            </p:nvGrpSpPr>
            <p:grpSpPr bwMode="auto">
              <a:xfrm>
                <a:off x="766994" y="707250"/>
                <a:ext cx="463471" cy="525812"/>
                <a:chOff x="535259" y="970156"/>
                <a:chExt cx="1438507" cy="1427356"/>
              </a:xfrm>
            </p:grpSpPr>
            <p:sp>
              <p:nvSpPr>
                <p:cNvPr id="15" name="Forme libre 14"/>
                <p:cNvSpPr/>
                <p:nvPr/>
              </p:nvSpPr>
              <p:spPr>
                <a:xfrm>
                  <a:off x="535259" y="970156"/>
                  <a:ext cx="1440894" cy="713678"/>
                </a:xfrm>
                <a:custGeom>
                  <a:avLst/>
                  <a:gdLst>
                    <a:gd name="connsiteX0" fmla="*/ 0 w 1438507"/>
                    <a:gd name="connsiteY0" fmla="*/ 713678 h 713678"/>
                    <a:gd name="connsiteX1" fmla="*/ 0 w 1438507"/>
                    <a:gd name="connsiteY1" fmla="*/ 0 h 713678"/>
                    <a:gd name="connsiteX2" fmla="*/ 1438507 w 1438507"/>
                    <a:gd name="connsiteY2" fmla="*/ 0 h 713678"/>
                    <a:gd name="connsiteX3" fmla="*/ 1438507 w 1438507"/>
                    <a:gd name="connsiteY3" fmla="*/ 345688 h 713678"/>
                    <a:gd name="connsiteX4" fmla="*/ 1438507 w 1438507"/>
                    <a:gd name="connsiteY4" fmla="*/ 345688 h 71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507" h="713678">
                      <a:moveTo>
                        <a:pt x="0" y="713678"/>
                      </a:moveTo>
                      <a:lnTo>
                        <a:pt x="0" y="0"/>
                      </a:lnTo>
                      <a:lnTo>
                        <a:pt x="1438507" y="0"/>
                      </a:lnTo>
                      <a:lnTo>
                        <a:pt x="1438507" y="345688"/>
                      </a:lnTo>
                      <a:lnTo>
                        <a:pt x="1438507" y="345688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" name="Forme libre 15"/>
                <p:cNvSpPr/>
                <p:nvPr/>
              </p:nvSpPr>
              <p:spPr>
                <a:xfrm flipV="1">
                  <a:off x="535259" y="1683834"/>
                  <a:ext cx="1440894" cy="713678"/>
                </a:xfrm>
                <a:custGeom>
                  <a:avLst/>
                  <a:gdLst>
                    <a:gd name="connsiteX0" fmla="*/ 0 w 1438507"/>
                    <a:gd name="connsiteY0" fmla="*/ 713678 h 713678"/>
                    <a:gd name="connsiteX1" fmla="*/ 0 w 1438507"/>
                    <a:gd name="connsiteY1" fmla="*/ 0 h 713678"/>
                    <a:gd name="connsiteX2" fmla="*/ 1438507 w 1438507"/>
                    <a:gd name="connsiteY2" fmla="*/ 0 h 713678"/>
                    <a:gd name="connsiteX3" fmla="*/ 1438507 w 1438507"/>
                    <a:gd name="connsiteY3" fmla="*/ 345688 h 713678"/>
                    <a:gd name="connsiteX4" fmla="*/ 1438507 w 1438507"/>
                    <a:gd name="connsiteY4" fmla="*/ 345688 h 71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507" h="713678">
                      <a:moveTo>
                        <a:pt x="0" y="713678"/>
                      </a:moveTo>
                      <a:lnTo>
                        <a:pt x="0" y="0"/>
                      </a:lnTo>
                      <a:lnTo>
                        <a:pt x="1438507" y="0"/>
                      </a:lnTo>
                      <a:lnTo>
                        <a:pt x="1438507" y="345688"/>
                      </a:lnTo>
                      <a:lnTo>
                        <a:pt x="1438507" y="345688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" name="Groupe 9"/>
              <p:cNvGrpSpPr>
                <a:grpSpLocks/>
              </p:cNvGrpSpPr>
              <p:nvPr/>
            </p:nvGrpSpPr>
            <p:grpSpPr bwMode="auto">
              <a:xfrm flipH="1">
                <a:off x="3879050" y="707250"/>
                <a:ext cx="463471" cy="525812"/>
                <a:chOff x="535259" y="970156"/>
                <a:chExt cx="1438507" cy="1427356"/>
              </a:xfrm>
            </p:grpSpPr>
            <p:sp>
              <p:nvSpPr>
                <p:cNvPr id="13" name="Forme libre 12"/>
                <p:cNvSpPr/>
                <p:nvPr/>
              </p:nvSpPr>
              <p:spPr>
                <a:xfrm>
                  <a:off x="535259" y="970156"/>
                  <a:ext cx="1440894" cy="713678"/>
                </a:xfrm>
                <a:custGeom>
                  <a:avLst/>
                  <a:gdLst>
                    <a:gd name="connsiteX0" fmla="*/ 0 w 1438507"/>
                    <a:gd name="connsiteY0" fmla="*/ 713678 h 713678"/>
                    <a:gd name="connsiteX1" fmla="*/ 0 w 1438507"/>
                    <a:gd name="connsiteY1" fmla="*/ 0 h 713678"/>
                    <a:gd name="connsiteX2" fmla="*/ 1438507 w 1438507"/>
                    <a:gd name="connsiteY2" fmla="*/ 0 h 713678"/>
                    <a:gd name="connsiteX3" fmla="*/ 1438507 w 1438507"/>
                    <a:gd name="connsiteY3" fmla="*/ 345688 h 713678"/>
                    <a:gd name="connsiteX4" fmla="*/ 1438507 w 1438507"/>
                    <a:gd name="connsiteY4" fmla="*/ 345688 h 71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507" h="713678">
                      <a:moveTo>
                        <a:pt x="0" y="713678"/>
                      </a:moveTo>
                      <a:lnTo>
                        <a:pt x="0" y="0"/>
                      </a:lnTo>
                      <a:lnTo>
                        <a:pt x="1438507" y="0"/>
                      </a:lnTo>
                      <a:lnTo>
                        <a:pt x="1438507" y="345688"/>
                      </a:lnTo>
                      <a:lnTo>
                        <a:pt x="1438507" y="345688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4" name="Forme libre 13"/>
                <p:cNvSpPr/>
                <p:nvPr/>
              </p:nvSpPr>
              <p:spPr>
                <a:xfrm flipV="1">
                  <a:off x="535259" y="1683834"/>
                  <a:ext cx="1440894" cy="713678"/>
                </a:xfrm>
                <a:custGeom>
                  <a:avLst/>
                  <a:gdLst>
                    <a:gd name="connsiteX0" fmla="*/ 0 w 1438507"/>
                    <a:gd name="connsiteY0" fmla="*/ 713678 h 713678"/>
                    <a:gd name="connsiteX1" fmla="*/ 0 w 1438507"/>
                    <a:gd name="connsiteY1" fmla="*/ 0 h 713678"/>
                    <a:gd name="connsiteX2" fmla="*/ 1438507 w 1438507"/>
                    <a:gd name="connsiteY2" fmla="*/ 0 h 713678"/>
                    <a:gd name="connsiteX3" fmla="*/ 1438507 w 1438507"/>
                    <a:gd name="connsiteY3" fmla="*/ 345688 h 713678"/>
                    <a:gd name="connsiteX4" fmla="*/ 1438507 w 1438507"/>
                    <a:gd name="connsiteY4" fmla="*/ 345688 h 71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507" h="713678">
                      <a:moveTo>
                        <a:pt x="0" y="713678"/>
                      </a:moveTo>
                      <a:lnTo>
                        <a:pt x="0" y="0"/>
                      </a:lnTo>
                      <a:lnTo>
                        <a:pt x="1438507" y="0"/>
                      </a:lnTo>
                      <a:lnTo>
                        <a:pt x="1438507" y="345688"/>
                      </a:lnTo>
                      <a:lnTo>
                        <a:pt x="1438507" y="345688"/>
                      </a:lnTo>
                    </a:path>
                  </a:pathLst>
                </a:cu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cxnSp>
            <p:nvCxnSpPr>
              <p:cNvPr id="11" name="Connecteur droit 10"/>
              <p:cNvCxnSpPr>
                <a:stCxn id="15" idx="3"/>
                <a:endCxn id="13" idx="3"/>
              </p:cNvCxnSpPr>
              <p:nvPr/>
            </p:nvCxnSpPr>
            <p:spPr>
              <a:xfrm>
                <a:off x="1231234" y="834463"/>
                <a:ext cx="264704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/>
              <p:cNvCxnSpPr>
                <a:stCxn id="16" idx="3"/>
                <a:endCxn id="14" idx="3"/>
              </p:cNvCxnSpPr>
              <p:nvPr/>
            </p:nvCxnSpPr>
            <p:spPr>
              <a:xfrm>
                <a:off x="1231234" y="1105849"/>
                <a:ext cx="264704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orme libre 6"/>
            <p:cNvSpPr/>
            <p:nvPr/>
          </p:nvSpPr>
          <p:spPr>
            <a:xfrm>
              <a:off x="1467765" y="620580"/>
              <a:ext cx="107959" cy="289236"/>
            </a:xfrm>
            <a:custGeom>
              <a:avLst/>
              <a:gdLst>
                <a:gd name="connsiteX0" fmla="*/ 735980 w 735980"/>
                <a:gd name="connsiteY0" fmla="*/ 0 h 1449659"/>
                <a:gd name="connsiteX1" fmla="*/ 0 w 735980"/>
                <a:gd name="connsiteY1" fmla="*/ 11151 h 1449659"/>
                <a:gd name="connsiteX2" fmla="*/ 11151 w 735980"/>
                <a:gd name="connsiteY2" fmla="*/ 1449659 h 1449659"/>
                <a:gd name="connsiteX3" fmla="*/ 724829 w 735980"/>
                <a:gd name="connsiteY3" fmla="*/ 1449659 h 1449659"/>
                <a:gd name="connsiteX4" fmla="*/ 613317 w 735980"/>
                <a:gd name="connsiteY4" fmla="*/ 1237785 h 1449659"/>
                <a:gd name="connsiteX5" fmla="*/ 524107 w 735980"/>
                <a:gd name="connsiteY5" fmla="*/ 836341 h 1449659"/>
                <a:gd name="connsiteX6" fmla="*/ 524107 w 735980"/>
                <a:gd name="connsiteY6" fmla="*/ 735980 h 1449659"/>
                <a:gd name="connsiteX7" fmla="*/ 546409 w 735980"/>
                <a:gd name="connsiteY7" fmla="*/ 524107 h 1449659"/>
                <a:gd name="connsiteX8" fmla="*/ 613317 w 735980"/>
                <a:gd name="connsiteY8" fmla="*/ 167268 h 1449659"/>
                <a:gd name="connsiteX9" fmla="*/ 735980 w 735980"/>
                <a:gd name="connsiteY9" fmla="*/ 0 h 14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5980" h="1449659">
                  <a:moveTo>
                    <a:pt x="735980" y="0"/>
                  </a:moveTo>
                  <a:lnTo>
                    <a:pt x="0" y="11151"/>
                  </a:lnTo>
                  <a:lnTo>
                    <a:pt x="11151" y="1449659"/>
                  </a:lnTo>
                  <a:lnTo>
                    <a:pt x="724829" y="1449659"/>
                  </a:lnTo>
                  <a:lnTo>
                    <a:pt x="613317" y="1237785"/>
                  </a:lnTo>
                  <a:lnTo>
                    <a:pt x="524107" y="836341"/>
                  </a:lnTo>
                  <a:lnTo>
                    <a:pt x="524107" y="735980"/>
                  </a:lnTo>
                  <a:lnTo>
                    <a:pt x="546409" y="524107"/>
                  </a:lnTo>
                  <a:lnTo>
                    <a:pt x="613317" y="167268"/>
                  </a:lnTo>
                  <a:lnTo>
                    <a:pt x="7359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orme libre 7"/>
            <p:cNvSpPr/>
            <p:nvPr/>
          </p:nvSpPr>
          <p:spPr>
            <a:xfrm flipH="1">
              <a:off x="4284227" y="620580"/>
              <a:ext cx="107959" cy="289236"/>
            </a:xfrm>
            <a:custGeom>
              <a:avLst/>
              <a:gdLst>
                <a:gd name="connsiteX0" fmla="*/ 735980 w 735980"/>
                <a:gd name="connsiteY0" fmla="*/ 0 h 1449659"/>
                <a:gd name="connsiteX1" fmla="*/ 0 w 735980"/>
                <a:gd name="connsiteY1" fmla="*/ 11151 h 1449659"/>
                <a:gd name="connsiteX2" fmla="*/ 11151 w 735980"/>
                <a:gd name="connsiteY2" fmla="*/ 1449659 h 1449659"/>
                <a:gd name="connsiteX3" fmla="*/ 724829 w 735980"/>
                <a:gd name="connsiteY3" fmla="*/ 1449659 h 1449659"/>
                <a:gd name="connsiteX4" fmla="*/ 613317 w 735980"/>
                <a:gd name="connsiteY4" fmla="*/ 1237785 h 1449659"/>
                <a:gd name="connsiteX5" fmla="*/ 524107 w 735980"/>
                <a:gd name="connsiteY5" fmla="*/ 836341 h 1449659"/>
                <a:gd name="connsiteX6" fmla="*/ 524107 w 735980"/>
                <a:gd name="connsiteY6" fmla="*/ 735980 h 1449659"/>
                <a:gd name="connsiteX7" fmla="*/ 546409 w 735980"/>
                <a:gd name="connsiteY7" fmla="*/ 524107 h 1449659"/>
                <a:gd name="connsiteX8" fmla="*/ 613317 w 735980"/>
                <a:gd name="connsiteY8" fmla="*/ 167268 h 1449659"/>
                <a:gd name="connsiteX9" fmla="*/ 735980 w 735980"/>
                <a:gd name="connsiteY9" fmla="*/ 0 h 1449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5980" h="1449659">
                  <a:moveTo>
                    <a:pt x="735980" y="0"/>
                  </a:moveTo>
                  <a:lnTo>
                    <a:pt x="0" y="11151"/>
                  </a:lnTo>
                  <a:lnTo>
                    <a:pt x="11151" y="1449659"/>
                  </a:lnTo>
                  <a:lnTo>
                    <a:pt x="724829" y="1449659"/>
                  </a:lnTo>
                  <a:lnTo>
                    <a:pt x="613317" y="1237785"/>
                  </a:lnTo>
                  <a:lnTo>
                    <a:pt x="524107" y="836341"/>
                  </a:lnTo>
                  <a:lnTo>
                    <a:pt x="524107" y="735980"/>
                  </a:lnTo>
                  <a:lnTo>
                    <a:pt x="546409" y="524107"/>
                  </a:lnTo>
                  <a:lnTo>
                    <a:pt x="613317" y="167268"/>
                  </a:lnTo>
                  <a:lnTo>
                    <a:pt x="7359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7" name="ZoneTexte 90"/>
          <p:cNvSpPr txBox="1">
            <a:spLocks noChangeArrowheads="1"/>
          </p:cNvSpPr>
          <p:nvPr/>
        </p:nvSpPr>
        <p:spPr bwMode="auto">
          <a:xfrm>
            <a:off x="1403648" y="548680"/>
            <a:ext cx="1419735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2-Mirror </a:t>
            </a:r>
            <a:r>
              <a:rPr lang="en-US" sz="1100" b="1" dirty="0" err="1">
                <a:latin typeface="Calibri" pitchFamily="34" charset="0"/>
              </a:rPr>
              <a:t>Fabry</a:t>
            </a:r>
            <a:r>
              <a:rPr lang="en-US" sz="1100" b="1" dirty="0">
                <a:latin typeface="Calibri" pitchFamily="34" charset="0"/>
              </a:rPr>
              <a:t>-Perot cavity</a:t>
            </a:r>
          </a:p>
        </p:txBody>
      </p:sp>
      <p:sp>
        <p:nvSpPr>
          <p:cNvPr id="18" name="Rectangle 17"/>
          <p:cNvSpPr/>
          <p:nvPr/>
        </p:nvSpPr>
        <p:spPr>
          <a:xfrm rot="18900000">
            <a:off x="5228936" y="870517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 rot="2700000">
            <a:off x="5230110" y="2532384"/>
            <a:ext cx="53227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0" name="Connecteur droit 19"/>
          <p:cNvCxnSpPr>
            <a:stCxn id="62" idx="3"/>
            <a:endCxn id="19" idx="1"/>
          </p:cNvCxnSpPr>
          <p:nvPr/>
        </p:nvCxnSpPr>
        <p:spPr>
          <a:xfrm>
            <a:off x="1526761" y="2620077"/>
            <a:ext cx="3709753" cy="1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rme libre 20"/>
          <p:cNvSpPr/>
          <p:nvPr/>
        </p:nvSpPr>
        <p:spPr>
          <a:xfrm rot="8299890">
            <a:off x="1001307" y="3357160"/>
            <a:ext cx="313251" cy="78684"/>
          </a:xfrm>
          <a:custGeom>
            <a:avLst/>
            <a:gdLst>
              <a:gd name="connsiteX0" fmla="*/ 0 w 1341689"/>
              <a:gd name="connsiteY0" fmla="*/ 743484 h 743484"/>
              <a:gd name="connsiteX1" fmla="*/ 0 w 1341689"/>
              <a:gd name="connsiteY1" fmla="*/ 8546 h 743484"/>
              <a:gd name="connsiteX2" fmla="*/ 222190 w 1341689"/>
              <a:gd name="connsiteY2" fmla="*/ 273466 h 743484"/>
              <a:gd name="connsiteX3" fmla="*/ 222190 w 1341689"/>
              <a:gd name="connsiteY3" fmla="*/ 0 h 743484"/>
              <a:gd name="connsiteX4" fmla="*/ 435835 w 1341689"/>
              <a:gd name="connsiteY4" fmla="*/ 273466 h 743484"/>
              <a:gd name="connsiteX5" fmla="*/ 427289 w 1341689"/>
              <a:gd name="connsiteY5" fmla="*/ 0 h 743484"/>
              <a:gd name="connsiteX6" fmla="*/ 615297 w 1341689"/>
              <a:gd name="connsiteY6" fmla="*/ 264920 h 743484"/>
              <a:gd name="connsiteX7" fmla="*/ 606751 w 1341689"/>
              <a:gd name="connsiteY7" fmla="*/ 8546 h 743484"/>
              <a:gd name="connsiteX8" fmla="*/ 786213 w 1341689"/>
              <a:gd name="connsiteY8" fmla="*/ 256374 h 743484"/>
              <a:gd name="connsiteX9" fmla="*/ 794759 w 1341689"/>
              <a:gd name="connsiteY9" fmla="*/ 8546 h 743484"/>
              <a:gd name="connsiteX10" fmla="*/ 974220 w 1341689"/>
              <a:gd name="connsiteY10" fmla="*/ 256374 h 743484"/>
              <a:gd name="connsiteX11" fmla="*/ 974220 w 1341689"/>
              <a:gd name="connsiteY11" fmla="*/ 8546 h 743484"/>
              <a:gd name="connsiteX12" fmla="*/ 1162228 w 1341689"/>
              <a:gd name="connsiteY12" fmla="*/ 247828 h 743484"/>
              <a:gd name="connsiteX13" fmla="*/ 1153682 w 1341689"/>
              <a:gd name="connsiteY13" fmla="*/ 17092 h 743484"/>
              <a:gd name="connsiteX14" fmla="*/ 1333144 w 1341689"/>
              <a:gd name="connsiteY14" fmla="*/ 230737 h 743484"/>
              <a:gd name="connsiteX15" fmla="*/ 1341689 w 1341689"/>
              <a:gd name="connsiteY15" fmla="*/ 709301 h 743484"/>
              <a:gd name="connsiteX16" fmla="*/ 0 w 1341689"/>
              <a:gd name="connsiteY16" fmla="*/ 743484 h 743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41689" h="743484">
                <a:moveTo>
                  <a:pt x="0" y="743484"/>
                </a:moveTo>
                <a:lnTo>
                  <a:pt x="0" y="8546"/>
                </a:lnTo>
                <a:lnTo>
                  <a:pt x="222190" y="273466"/>
                </a:lnTo>
                <a:lnTo>
                  <a:pt x="222190" y="0"/>
                </a:lnTo>
                <a:lnTo>
                  <a:pt x="435835" y="273466"/>
                </a:lnTo>
                <a:lnTo>
                  <a:pt x="427289" y="0"/>
                </a:lnTo>
                <a:lnTo>
                  <a:pt x="615297" y="264920"/>
                </a:lnTo>
                <a:lnTo>
                  <a:pt x="606751" y="8546"/>
                </a:lnTo>
                <a:lnTo>
                  <a:pt x="786213" y="256374"/>
                </a:lnTo>
                <a:lnTo>
                  <a:pt x="794759" y="8546"/>
                </a:lnTo>
                <a:lnTo>
                  <a:pt x="974220" y="256374"/>
                </a:lnTo>
                <a:lnTo>
                  <a:pt x="974220" y="8546"/>
                </a:lnTo>
                <a:lnTo>
                  <a:pt x="1162228" y="247828"/>
                </a:lnTo>
                <a:lnTo>
                  <a:pt x="1153682" y="17092"/>
                </a:lnTo>
                <a:lnTo>
                  <a:pt x="1333144" y="230737"/>
                </a:lnTo>
                <a:lnTo>
                  <a:pt x="1341689" y="709301"/>
                </a:lnTo>
                <a:lnTo>
                  <a:pt x="0" y="74348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Connecteur droit 21"/>
          <p:cNvCxnSpPr>
            <a:stCxn id="19" idx="1"/>
            <a:endCxn id="18" idx="1"/>
          </p:cNvCxnSpPr>
          <p:nvPr/>
        </p:nvCxnSpPr>
        <p:spPr>
          <a:xfrm flipV="1">
            <a:off x="5236514" y="987385"/>
            <a:ext cx="0" cy="16338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 rot="18900000">
            <a:off x="4454649" y="2503208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 rot="18900000">
            <a:off x="4762848" y="2503208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 rot="18900000">
            <a:off x="4977576" y="2503208"/>
            <a:ext cx="58103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772570" y="2520565"/>
            <a:ext cx="222307" cy="1967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083295" y="2520565"/>
            <a:ext cx="221045" cy="1967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ZoneTexte 129"/>
          <p:cNvSpPr txBox="1">
            <a:spLocks noChangeArrowheads="1"/>
          </p:cNvSpPr>
          <p:nvPr/>
        </p:nvSpPr>
        <p:spPr bwMode="auto">
          <a:xfrm>
            <a:off x="3764991" y="2335426"/>
            <a:ext cx="227360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FI</a:t>
            </a:r>
          </a:p>
        </p:txBody>
      </p:sp>
      <p:sp>
        <p:nvSpPr>
          <p:cNvPr id="29" name="ZoneTexte 130"/>
          <p:cNvSpPr txBox="1">
            <a:spLocks noChangeArrowheads="1"/>
          </p:cNvSpPr>
          <p:nvPr/>
        </p:nvSpPr>
        <p:spPr bwMode="auto">
          <a:xfrm>
            <a:off x="3992351" y="2718431"/>
            <a:ext cx="376407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latin typeface="Calibri" pitchFamily="34" charset="0"/>
              </a:rPr>
              <a:t>EOM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44207" y="4965551"/>
            <a:ext cx="2076552" cy="147532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Forme libre 30"/>
          <p:cNvSpPr/>
          <p:nvPr/>
        </p:nvSpPr>
        <p:spPr>
          <a:xfrm rot="5400000" flipH="1">
            <a:off x="4748137" y="3154907"/>
            <a:ext cx="78684" cy="228622"/>
          </a:xfrm>
          <a:custGeom>
            <a:avLst/>
            <a:gdLst>
              <a:gd name="connsiteX0" fmla="*/ 735980 w 735980"/>
              <a:gd name="connsiteY0" fmla="*/ 0 h 1449659"/>
              <a:gd name="connsiteX1" fmla="*/ 0 w 735980"/>
              <a:gd name="connsiteY1" fmla="*/ 11151 h 1449659"/>
              <a:gd name="connsiteX2" fmla="*/ 11151 w 735980"/>
              <a:gd name="connsiteY2" fmla="*/ 1449659 h 1449659"/>
              <a:gd name="connsiteX3" fmla="*/ 724829 w 735980"/>
              <a:gd name="connsiteY3" fmla="*/ 1449659 h 1449659"/>
              <a:gd name="connsiteX4" fmla="*/ 613317 w 735980"/>
              <a:gd name="connsiteY4" fmla="*/ 1237785 h 1449659"/>
              <a:gd name="connsiteX5" fmla="*/ 524107 w 735980"/>
              <a:gd name="connsiteY5" fmla="*/ 836341 h 1449659"/>
              <a:gd name="connsiteX6" fmla="*/ 524107 w 735980"/>
              <a:gd name="connsiteY6" fmla="*/ 735980 h 1449659"/>
              <a:gd name="connsiteX7" fmla="*/ 546409 w 735980"/>
              <a:gd name="connsiteY7" fmla="*/ 524107 h 1449659"/>
              <a:gd name="connsiteX8" fmla="*/ 613317 w 735980"/>
              <a:gd name="connsiteY8" fmla="*/ 167268 h 1449659"/>
              <a:gd name="connsiteX9" fmla="*/ 735980 w 735980"/>
              <a:gd name="connsiteY9" fmla="*/ 0 h 144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980" h="1449659">
                <a:moveTo>
                  <a:pt x="735980" y="0"/>
                </a:moveTo>
                <a:lnTo>
                  <a:pt x="0" y="11151"/>
                </a:lnTo>
                <a:lnTo>
                  <a:pt x="11151" y="1449659"/>
                </a:lnTo>
                <a:lnTo>
                  <a:pt x="724829" y="1449659"/>
                </a:lnTo>
                <a:lnTo>
                  <a:pt x="613317" y="1237785"/>
                </a:lnTo>
                <a:lnTo>
                  <a:pt x="524107" y="836341"/>
                </a:lnTo>
                <a:lnTo>
                  <a:pt x="524107" y="735980"/>
                </a:lnTo>
                <a:lnTo>
                  <a:pt x="546409" y="524107"/>
                </a:lnTo>
                <a:lnTo>
                  <a:pt x="613317" y="167268"/>
                </a:lnTo>
                <a:lnTo>
                  <a:pt x="73598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2" name="Connecteur droit 31"/>
          <p:cNvCxnSpPr>
            <a:stCxn id="24" idx="1"/>
            <a:endCxn id="31" idx="6"/>
          </p:cNvCxnSpPr>
          <p:nvPr/>
        </p:nvCxnSpPr>
        <p:spPr>
          <a:xfrm>
            <a:off x="4771690" y="2620077"/>
            <a:ext cx="13894" cy="6329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678220" y="2835301"/>
            <a:ext cx="221044" cy="19786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ZoneTexte 136"/>
          <p:cNvSpPr txBox="1">
            <a:spLocks noChangeArrowheads="1"/>
          </p:cNvSpPr>
          <p:nvPr/>
        </p:nvSpPr>
        <p:spPr bwMode="auto">
          <a:xfrm>
            <a:off x="4439492" y="2990354"/>
            <a:ext cx="390301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AOM</a:t>
            </a:r>
          </a:p>
        </p:txBody>
      </p:sp>
      <p:sp>
        <p:nvSpPr>
          <p:cNvPr id="35" name="Rectangle 34"/>
          <p:cNvSpPr/>
          <p:nvPr/>
        </p:nvSpPr>
        <p:spPr>
          <a:xfrm rot="2700000">
            <a:off x="4993277" y="5336602"/>
            <a:ext cx="53227" cy="2159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6" name="Connecteur droit 35"/>
          <p:cNvCxnSpPr>
            <a:stCxn id="25" idx="1"/>
            <a:endCxn id="35" idx="1"/>
          </p:cNvCxnSpPr>
          <p:nvPr/>
        </p:nvCxnSpPr>
        <p:spPr>
          <a:xfrm>
            <a:off x="4986419" y="2620077"/>
            <a:ext cx="12631" cy="28060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e 148"/>
          <p:cNvGrpSpPr>
            <a:grpSpLocks/>
          </p:cNvGrpSpPr>
          <p:nvPr/>
        </p:nvGrpSpPr>
        <p:grpSpPr bwMode="auto">
          <a:xfrm rot="16200000">
            <a:off x="1011956" y="3842182"/>
            <a:ext cx="53227" cy="395353"/>
            <a:chOff x="4393258" y="5020710"/>
            <a:chExt cx="72000" cy="496395"/>
          </a:xfrm>
        </p:grpSpPr>
        <p:sp>
          <p:nvSpPr>
            <p:cNvPr id="38" name="Rectangle 37"/>
            <p:cNvSpPr/>
            <p:nvPr/>
          </p:nvSpPr>
          <p:spPr>
            <a:xfrm>
              <a:off x="4393258" y="5020710"/>
              <a:ext cx="72000" cy="2156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393258" y="5301418"/>
              <a:ext cx="72000" cy="21568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0" name="ZoneTexte 149"/>
          <p:cNvSpPr txBox="1">
            <a:spLocks noChangeArrowheads="1"/>
          </p:cNvSpPr>
          <p:nvPr/>
        </p:nvSpPr>
        <p:spPr bwMode="auto">
          <a:xfrm>
            <a:off x="359648" y="1834395"/>
            <a:ext cx="445878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Chiller</a:t>
            </a:r>
          </a:p>
        </p:txBody>
      </p:sp>
      <p:sp>
        <p:nvSpPr>
          <p:cNvPr id="41" name="Rectangle 40"/>
          <p:cNvSpPr/>
          <p:nvPr/>
        </p:nvSpPr>
        <p:spPr>
          <a:xfrm rot="2700000">
            <a:off x="4456403" y="3325587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2" name="Connecteur droit 41"/>
          <p:cNvCxnSpPr>
            <a:stCxn id="23" idx="1"/>
            <a:endCxn id="41" idx="1"/>
          </p:cNvCxnSpPr>
          <p:nvPr/>
        </p:nvCxnSpPr>
        <p:spPr>
          <a:xfrm>
            <a:off x="4462228" y="2620077"/>
            <a:ext cx="0" cy="793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41" idx="1"/>
            <a:endCxn id="21" idx="7"/>
          </p:cNvCxnSpPr>
          <p:nvPr/>
        </p:nvCxnSpPr>
        <p:spPr>
          <a:xfrm flipH="1">
            <a:off x="1197090" y="3413859"/>
            <a:ext cx="3265138" cy="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 rot="2700000">
            <a:off x="2227014" y="3309387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 rot="2700000">
            <a:off x="3092244" y="3309387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Forme libre 45"/>
          <p:cNvSpPr/>
          <p:nvPr/>
        </p:nvSpPr>
        <p:spPr>
          <a:xfrm rot="783226">
            <a:off x="635005" y="1871422"/>
            <a:ext cx="1741829" cy="275394"/>
          </a:xfrm>
          <a:custGeom>
            <a:avLst/>
            <a:gdLst>
              <a:gd name="connsiteX0" fmla="*/ 57150 w 2189163"/>
              <a:gd name="connsiteY0" fmla="*/ 0 h 695325"/>
              <a:gd name="connsiteX1" fmla="*/ 1924050 w 2189163"/>
              <a:gd name="connsiteY1" fmla="*/ 571500 h 695325"/>
              <a:gd name="connsiteX2" fmla="*/ 1647825 w 2189163"/>
              <a:gd name="connsiteY2" fmla="*/ 619125 h 695325"/>
              <a:gd name="connsiteX3" fmla="*/ 0 w 2189163"/>
              <a:gd name="connsiteY3" fmla="*/ 114300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9163" h="695325">
                <a:moveTo>
                  <a:pt x="57150" y="0"/>
                </a:moveTo>
                <a:cubicBezTo>
                  <a:pt x="858044" y="234156"/>
                  <a:pt x="1658938" y="468313"/>
                  <a:pt x="1924050" y="571500"/>
                </a:cubicBezTo>
                <a:cubicBezTo>
                  <a:pt x="2189163" y="674688"/>
                  <a:pt x="1968500" y="695325"/>
                  <a:pt x="1647825" y="619125"/>
                </a:cubicBezTo>
                <a:cubicBezTo>
                  <a:pt x="1327150" y="542925"/>
                  <a:pt x="663575" y="328612"/>
                  <a:pt x="0" y="114300"/>
                </a:cubicBezTo>
              </a:path>
            </a:pathLst>
          </a:cu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 rot="918507">
            <a:off x="1083410" y="1531230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 rot="20450776">
            <a:off x="2681243" y="1531230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882575" y="1432876"/>
            <a:ext cx="2793999" cy="1737989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" name="Forme libre 49"/>
          <p:cNvSpPr/>
          <p:nvPr/>
        </p:nvSpPr>
        <p:spPr>
          <a:xfrm rot="633457" flipH="1">
            <a:off x="2778503" y="2213929"/>
            <a:ext cx="85891" cy="209438"/>
          </a:xfrm>
          <a:custGeom>
            <a:avLst/>
            <a:gdLst>
              <a:gd name="connsiteX0" fmla="*/ 735980 w 735980"/>
              <a:gd name="connsiteY0" fmla="*/ 0 h 1449659"/>
              <a:gd name="connsiteX1" fmla="*/ 0 w 735980"/>
              <a:gd name="connsiteY1" fmla="*/ 11151 h 1449659"/>
              <a:gd name="connsiteX2" fmla="*/ 11151 w 735980"/>
              <a:gd name="connsiteY2" fmla="*/ 1449659 h 1449659"/>
              <a:gd name="connsiteX3" fmla="*/ 724829 w 735980"/>
              <a:gd name="connsiteY3" fmla="*/ 1449659 h 1449659"/>
              <a:gd name="connsiteX4" fmla="*/ 613317 w 735980"/>
              <a:gd name="connsiteY4" fmla="*/ 1237785 h 1449659"/>
              <a:gd name="connsiteX5" fmla="*/ 524107 w 735980"/>
              <a:gd name="connsiteY5" fmla="*/ 836341 h 1449659"/>
              <a:gd name="connsiteX6" fmla="*/ 524107 w 735980"/>
              <a:gd name="connsiteY6" fmla="*/ 735980 h 1449659"/>
              <a:gd name="connsiteX7" fmla="*/ 546409 w 735980"/>
              <a:gd name="connsiteY7" fmla="*/ 524107 h 1449659"/>
              <a:gd name="connsiteX8" fmla="*/ 613317 w 735980"/>
              <a:gd name="connsiteY8" fmla="*/ 167268 h 1449659"/>
              <a:gd name="connsiteX9" fmla="*/ 735980 w 735980"/>
              <a:gd name="connsiteY9" fmla="*/ 0 h 144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980" h="1449659">
                <a:moveTo>
                  <a:pt x="735980" y="0"/>
                </a:moveTo>
                <a:lnTo>
                  <a:pt x="0" y="11151"/>
                </a:lnTo>
                <a:lnTo>
                  <a:pt x="11151" y="1449659"/>
                </a:lnTo>
                <a:lnTo>
                  <a:pt x="724829" y="1449659"/>
                </a:lnTo>
                <a:lnTo>
                  <a:pt x="613317" y="1237785"/>
                </a:lnTo>
                <a:lnTo>
                  <a:pt x="524107" y="836341"/>
                </a:lnTo>
                <a:lnTo>
                  <a:pt x="524107" y="735980"/>
                </a:lnTo>
                <a:lnTo>
                  <a:pt x="546409" y="524107"/>
                </a:lnTo>
                <a:lnTo>
                  <a:pt x="613317" y="167268"/>
                </a:lnTo>
                <a:lnTo>
                  <a:pt x="73598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Rectangle 50"/>
          <p:cNvSpPr/>
          <p:nvPr/>
        </p:nvSpPr>
        <p:spPr>
          <a:xfrm rot="18792818">
            <a:off x="2275697" y="1858942"/>
            <a:ext cx="53227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2" name="Rectangle 51"/>
          <p:cNvSpPr/>
          <p:nvPr/>
        </p:nvSpPr>
        <p:spPr>
          <a:xfrm rot="18792818">
            <a:off x="2324958" y="1810343"/>
            <a:ext cx="53227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3" name="Connecteur droit 52"/>
          <p:cNvCxnSpPr>
            <a:stCxn id="52" idx="3"/>
            <a:endCxn id="48" idx="1"/>
          </p:cNvCxnSpPr>
          <p:nvPr/>
        </p:nvCxnSpPr>
        <p:spPr>
          <a:xfrm flipV="1">
            <a:off x="2370518" y="1637685"/>
            <a:ext cx="311988" cy="261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48" idx="1"/>
            <a:endCxn id="47" idx="3"/>
          </p:cNvCxnSpPr>
          <p:nvPr/>
        </p:nvCxnSpPr>
        <p:spPr>
          <a:xfrm flipH="1" flipV="1">
            <a:off x="1140249" y="1636528"/>
            <a:ext cx="1542257" cy="1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47" idx="3"/>
            <a:endCxn id="50" idx="6"/>
          </p:cNvCxnSpPr>
          <p:nvPr/>
        </p:nvCxnSpPr>
        <p:spPr>
          <a:xfrm>
            <a:off x="1140249" y="1636528"/>
            <a:ext cx="1662252" cy="680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Parallélogramme 55"/>
          <p:cNvSpPr/>
          <p:nvPr/>
        </p:nvSpPr>
        <p:spPr>
          <a:xfrm rot="1103853">
            <a:off x="2124212" y="2253271"/>
            <a:ext cx="142731" cy="90255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Rectangle 56"/>
          <p:cNvSpPr/>
          <p:nvPr/>
        </p:nvSpPr>
        <p:spPr>
          <a:xfrm rot="840078">
            <a:off x="2585247" y="2780916"/>
            <a:ext cx="58103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8" name="Connecteur droit 57"/>
          <p:cNvCxnSpPr>
            <a:stCxn id="71" idx="6"/>
            <a:endCxn id="57" idx="1"/>
          </p:cNvCxnSpPr>
          <p:nvPr/>
        </p:nvCxnSpPr>
        <p:spPr>
          <a:xfrm>
            <a:off x="1548234" y="2283356"/>
            <a:ext cx="1038276" cy="5889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57" idx="1"/>
            <a:endCxn id="62" idx="3"/>
          </p:cNvCxnSpPr>
          <p:nvPr/>
        </p:nvCxnSpPr>
        <p:spPr>
          <a:xfrm flipH="1" flipV="1">
            <a:off x="1526761" y="2620077"/>
            <a:ext cx="1059749" cy="2522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 rot="778743">
            <a:off x="1934746" y="2679089"/>
            <a:ext cx="45472" cy="1064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Rectangle 60"/>
          <p:cNvSpPr/>
          <p:nvPr/>
        </p:nvSpPr>
        <p:spPr>
          <a:xfrm rot="778743">
            <a:off x="1984007" y="2690661"/>
            <a:ext cx="45472" cy="1064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>
          <a:xfrm rot="840078">
            <a:off x="1469921" y="2514779"/>
            <a:ext cx="58103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3" name="Rectangle 62"/>
          <p:cNvSpPr/>
          <p:nvPr/>
        </p:nvSpPr>
        <p:spPr>
          <a:xfrm rot="840078">
            <a:off x="1396661" y="2533293"/>
            <a:ext cx="85891" cy="1319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3349428" y="2437253"/>
            <a:ext cx="56840" cy="1573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3349428" y="2642062"/>
            <a:ext cx="56840" cy="1573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511107" y="2519407"/>
            <a:ext cx="58103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Rectangle 66"/>
          <p:cNvSpPr/>
          <p:nvPr/>
        </p:nvSpPr>
        <p:spPr>
          <a:xfrm rot="18859511">
            <a:off x="2309169" y="2831057"/>
            <a:ext cx="53227" cy="1149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>
          <a:xfrm rot="10757982">
            <a:off x="2273259" y="2763559"/>
            <a:ext cx="56840" cy="1052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9" name="Ellipse 68"/>
          <p:cNvSpPr/>
          <p:nvPr/>
        </p:nvSpPr>
        <p:spPr>
          <a:xfrm>
            <a:off x="1218562" y="2153759"/>
            <a:ext cx="58103" cy="25572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0" name="Connecteur droit 69"/>
          <p:cNvCxnSpPr>
            <a:endCxn id="71" idx="6"/>
          </p:cNvCxnSpPr>
          <p:nvPr/>
        </p:nvCxnSpPr>
        <p:spPr>
          <a:xfrm>
            <a:off x="345754" y="2281041"/>
            <a:ext cx="1202480" cy="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orme libre 70"/>
          <p:cNvSpPr/>
          <p:nvPr/>
        </p:nvSpPr>
        <p:spPr>
          <a:xfrm rot="942567">
            <a:off x="1488868" y="2172273"/>
            <a:ext cx="85891" cy="209438"/>
          </a:xfrm>
          <a:custGeom>
            <a:avLst/>
            <a:gdLst>
              <a:gd name="connsiteX0" fmla="*/ 735980 w 735980"/>
              <a:gd name="connsiteY0" fmla="*/ 0 h 1449659"/>
              <a:gd name="connsiteX1" fmla="*/ 0 w 735980"/>
              <a:gd name="connsiteY1" fmla="*/ 11151 h 1449659"/>
              <a:gd name="connsiteX2" fmla="*/ 11151 w 735980"/>
              <a:gd name="connsiteY2" fmla="*/ 1449659 h 1449659"/>
              <a:gd name="connsiteX3" fmla="*/ 724829 w 735980"/>
              <a:gd name="connsiteY3" fmla="*/ 1449659 h 1449659"/>
              <a:gd name="connsiteX4" fmla="*/ 613317 w 735980"/>
              <a:gd name="connsiteY4" fmla="*/ 1237785 h 1449659"/>
              <a:gd name="connsiteX5" fmla="*/ 524107 w 735980"/>
              <a:gd name="connsiteY5" fmla="*/ 836341 h 1449659"/>
              <a:gd name="connsiteX6" fmla="*/ 524107 w 735980"/>
              <a:gd name="connsiteY6" fmla="*/ 735980 h 1449659"/>
              <a:gd name="connsiteX7" fmla="*/ 546409 w 735980"/>
              <a:gd name="connsiteY7" fmla="*/ 524107 h 1449659"/>
              <a:gd name="connsiteX8" fmla="*/ 613317 w 735980"/>
              <a:gd name="connsiteY8" fmla="*/ 167268 h 1449659"/>
              <a:gd name="connsiteX9" fmla="*/ 735980 w 735980"/>
              <a:gd name="connsiteY9" fmla="*/ 0 h 1449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5980" h="1449659">
                <a:moveTo>
                  <a:pt x="735980" y="0"/>
                </a:moveTo>
                <a:lnTo>
                  <a:pt x="0" y="11151"/>
                </a:lnTo>
                <a:lnTo>
                  <a:pt x="11151" y="1449659"/>
                </a:lnTo>
                <a:lnTo>
                  <a:pt x="724829" y="1449659"/>
                </a:lnTo>
                <a:lnTo>
                  <a:pt x="613317" y="1237785"/>
                </a:lnTo>
                <a:lnTo>
                  <a:pt x="524107" y="836341"/>
                </a:lnTo>
                <a:lnTo>
                  <a:pt x="524107" y="735980"/>
                </a:lnTo>
                <a:lnTo>
                  <a:pt x="546409" y="524107"/>
                </a:lnTo>
                <a:lnTo>
                  <a:pt x="613317" y="167268"/>
                </a:lnTo>
                <a:lnTo>
                  <a:pt x="73598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2" name="Connecteur droit 71"/>
          <p:cNvCxnSpPr>
            <a:stCxn id="71" idx="6"/>
            <a:endCxn id="56" idx="5"/>
          </p:cNvCxnSpPr>
          <p:nvPr/>
        </p:nvCxnSpPr>
        <p:spPr>
          <a:xfrm flipV="1">
            <a:off x="1548234" y="2281041"/>
            <a:ext cx="591135" cy="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>
            <a:stCxn id="56" idx="2"/>
            <a:endCxn id="50" idx="6"/>
          </p:cNvCxnSpPr>
          <p:nvPr/>
        </p:nvCxnSpPr>
        <p:spPr>
          <a:xfrm>
            <a:off x="2251786" y="2315755"/>
            <a:ext cx="550716" cy="1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riangle rectangle 73"/>
          <p:cNvSpPr/>
          <p:nvPr/>
        </p:nvSpPr>
        <p:spPr>
          <a:xfrm>
            <a:off x="3067755" y="2488166"/>
            <a:ext cx="50524" cy="262665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5" name="Triangle rectangle 74"/>
          <p:cNvSpPr/>
          <p:nvPr/>
        </p:nvSpPr>
        <p:spPr>
          <a:xfrm rot="10800000">
            <a:off x="3079123" y="2488166"/>
            <a:ext cx="50524" cy="262665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6" name="ZoneTexte 91"/>
          <p:cNvSpPr txBox="1">
            <a:spLocks noChangeArrowheads="1"/>
          </p:cNvSpPr>
          <p:nvPr/>
        </p:nvSpPr>
        <p:spPr bwMode="auto">
          <a:xfrm>
            <a:off x="2407149" y="1861009"/>
            <a:ext cx="304409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GTI</a:t>
            </a:r>
          </a:p>
        </p:txBody>
      </p:sp>
      <p:sp>
        <p:nvSpPr>
          <p:cNvPr id="77" name="ZoneTexte 92"/>
          <p:cNvSpPr txBox="1">
            <a:spLocks noChangeArrowheads="1"/>
          </p:cNvSpPr>
          <p:nvPr/>
        </p:nvSpPr>
        <p:spPr bwMode="auto">
          <a:xfrm>
            <a:off x="2181052" y="2320383"/>
            <a:ext cx="549453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Ti:Sapph</a:t>
            </a:r>
          </a:p>
        </p:txBody>
      </p:sp>
      <p:sp>
        <p:nvSpPr>
          <p:cNvPr id="78" name="ZoneTexte 93"/>
          <p:cNvSpPr txBox="1">
            <a:spLocks noChangeArrowheads="1"/>
          </p:cNvSpPr>
          <p:nvPr/>
        </p:nvSpPr>
        <p:spPr bwMode="auto">
          <a:xfrm>
            <a:off x="1655598" y="2747360"/>
            <a:ext cx="373880" cy="31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Lyot</a:t>
            </a:r>
          </a:p>
          <a:p>
            <a:r>
              <a:rPr lang="en-US" sz="1100" b="1">
                <a:latin typeface="Calibri" pitchFamily="34" charset="0"/>
              </a:rPr>
              <a:t>filter</a:t>
            </a:r>
          </a:p>
        </p:txBody>
      </p:sp>
      <p:sp>
        <p:nvSpPr>
          <p:cNvPr id="79" name="ZoneTexte 94"/>
          <p:cNvSpPr txBox="1">
            <a:spLocks noChangeArrowheads="1"/>
          </p:cNvSpPr>
          <p:nvPr/>
        </p:nvSpPr>
        <p:spPr bwMode="auto">
          <a:xfrm>
            <a:off x="2054741" y="2878113"/>
            <a:ext cx="469877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Starter</a:t>
            </a:r>
          </a:p>
        </p:txBody>
      </p:sp>
      <p:sp>
        <p:nvSpPr>
          <p:cNvPr id="80" name="ZoneTexte 95"/>
          <p:cNvSpPr txBox="1">
            <a:spLocks noChangeArrowheads="1"/>
          </p:cNvSpPr>
          <p:nvPr/>
        </p:nvSpPr>
        <p:spPr bwMode="auto">
          <a:xfrm>
            <a:off x="1127618" y="2490480"/>
            <a:ext cx="342303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PZT </a:t>
            </a:r>
          </a:p>
        </p:txBody>
      </p:sp>
      <p:sp>
        <p:nvSpPr>
          <p:cNvPr id="81" name="ZoneTexte 96"/>
          <p:cNvSpPr txBox="1">
            <a:spLocks noChangeArrowheads="1"/>
          </p:cNvSpPr>
          <p:nvPr/>
        </p:nvSpPr>
        <p:spPr bwMode="auto">
          <a:xfrm>
            <a:off x="2918708" y="2746202"/>
            <a:ext cx="348618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IDW</a:t>
            </a:r>
          </a:p>
        </p:txBody>
      </p:sp>
      <p:sp>
        <p:nvSpPr>
          <p:cNvPr id="82" name="ZoneTexte 97"/>
          <p:cNvSpPr txBox="1">
            <a:spLocks noChangeArrowheads="1"/>
          </p:cNvSpPr>
          <p:nvPr/>
        </p:nvSpPr>
        <p:spPr bwMode="auto">
          <a:xfrm>
            <a:off x="3235749" y="2800587"/>
            <a:ext cx="295568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Slit</a:t>
            </a:r>
          </a:p>
        </p:txBody>
      </p:sp>
      <p:sp>
        <p:nvSpPr>
          <p:cNvPr id="83" name="Rectangle à coins arrondis 82"/>
          <p:cNvSpPr/>
          <p:nvPr/>
        </p:nvSpPr>
        <p:spPr>
          <a:xfrm>
            <a:off x="456907" y="1436347"/>
            <a:ext cx="284199" cy="422348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4" name="Rectangle à coins arrondis 83"/>
          <p:cNvSpPr/>
          <p:nvPr/>
        </p:nvSpPr>
        <p:spPr>
          <a:xfrm>
            <a:off x="131025" y="2188472"/>
            <a:ext cx="430720" cy="197867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ZoneTexte 107"/>
          <p:cNvSpPr txBox="1">
            <a:spLocks noChangeArrowheads="1"/>
          </p:cNvSpPr>
          <p:nvPr/>
        </p:nvSpPr>
        <p:spPr bwMode="auto">
          <a:xfrm>
            <a:off x="53975" y="2364354"/>
            <a:ext cx="666922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Pump laser</a:t>
            </a:r>
          </a:p>
        </p:txBody>
      </p:sp>
      <p:sp>
        <p:nvSpPr>
          <p:cNvPr id="86" name="ZoneTexte 108"/>
          <p:cNvSpPr txBox="1">
            <a:spLocks noChangeArrowheads="1"/>
          </p:cNvSpPr>
          <p:nvPr/>
        </p:nvSpPr>
        <p:spPr bwMode="auto">
          <a:xfrm>
            <a:off x="3096807" y="1427090"/>
            <a:ext cx="575978" cy="31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1100" b="1">
                <a:latin typeface="Calibri" pitchFamily="34" charset="0"/>
              </a:rPr>
              <a:t>Ti:sapph</a:t>
            </a:r>
          </a:p>
          <a:p>
            <a:pPr algn="r"/>
            <a:r>
              <a:rPr lang="en-US" sz="1100" b="1">
                <a:latin typeface="Calibri" pitchFamily="34" charset="0"/>
              </a:rPr>
              <a:t>oscillator</a:t>
            </a:r>
          </a:p>
        </p:txBody>
      </p:sp>
      <p:sp>
        <p:nvSpPr>
          <p:cNvPr id="87" name="ZoneTexte 178"/>
          <p:cNvSpPr txBox="1">
            <a:spLocks noChangeArrowheads="1"/>
          </p:cNvSpPr>
          <p:nvPr/>
        </p:nvSpPr>
        <p:spPr bwMode="auto">
          <a:xfrm>
            <a:off x="849734" y="4321038"/>
            <a:ext cx="385249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latin typeface="Calibri" pitchFamily="34" charset="0"/>
              </a:rPr>
              <a:t>PDF2</a:t>
            </a:r>
          </a:p>
        </p:txBody>
      </p:sp>
      <p:sp>
        <p:nvSpPr>
          <p:cNvPr id="88" name="ZoneTexte 179"/>
          <p:cNvSpPr txBox="1">
            <a:spLocks noChangeArrowheads="1"/>
          </p:cNvSpPr>
          <p:nvPr/>
        </p:nvSpPr>
        <p:spPr bwMode="auto">
          <a:xfrm>
            <a:off x="1808435" y="3631397"/>
            <a:ext cx="385248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latin typeface="Calibri" pitchFamily="34" charset="0"/>
              </a:rPr>
              <a:t>PDF1</a:t>
            </a:r>
          </a:p>
        </p:txBody>
      </p:sp>
      <p:sp>
        <p:nvSpPr>
          <p:cNvPr id="89" name="ZoneTexte 180"/>
          <p:cNvSpPr txBox="1">
            <a:spLocks noChangeArrowheads="1"/>
          </p:cNvSpPr>
          <p:nvPr/>
        </p:nvSpPr>
        <p:spPr bwMode="auto">
          <a:xfrm>
            <a:off x="2971758" y="3795707"/>
            <a:ext cx="341040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latin typeface="Calibri" pitchFamily="34" charset="0"/>
              </a:rPr>
              <a:t>PDR</a:t>
            </a:r>
          </a:p>
        </p:txBody>
      </p:sp>
      <p:sp>
        <p:nvSpPr>
          <p:cNvPr id="90" name="Ellipse 89"/>
          <p:cNvSpPr/>
          <p:nvPr/>
        </p:nvSpPr>
        <p:spPr>
          <a:xfrm>
            <a:off x="2277048" y="2851500"/>
            <a:ext cx="36631" cy="335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1" name="Picture 21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r="7208" b="36867"/>
          <a:stretch>
            <a:fillRect/>
          </a:stretch>
        </p:blipFill>
        <p:spPr bwMode="auto">
          <a:xfrm>
            <a:off x="877522" y="3762150"/>
            <a:ext cx="687132" cy="2186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92" name="Triangle isocèle 91"/>
          <p:cNvSpPr/>
          <p:nvPr/>
        </p:nvSpPr>
        <p:spPr>
          <a:xfrm>
            <a:off x="863629" y="3423116"/>
            <a:ext cx="701025" cy="557730"/>
          </a:xfrm>
          <a:prstGeom prst="triangle">
            <a:avLst/>
          </a:prstGeom>
          <a:solidFill>
            <a:schemeClr val="bg1">
              <a:lumMod val="8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ZoneTexte 161"/>
          <p:cNvSpPr txBox="1">
            <a:spLocks noChangeArrowheads="1"/>
          </p:cNvSpPr>
          <p:nvPr/>
        </p:nvSpPr>
        <p:spPr bwMode="auto">
          <a:xfrm>
            <a:off x="580692" y="3948446"/>
            <a:ext cx="296830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Slit</a:t>
            </a:r>
          </a:p>
        </p:txBody>
      </p:sp>
      <p:sp>
        <p:nvSpPr>
          <p:cNvPr id="94" name="ZoneTexte 163"/>
          <p:cNvSpPr txBox="1">
            <a:spLocks noChangeArrowheads="1"/>
          </p:cNvSpPr>
          <p:nvPr/>
        </p:nvSpPr>
        <p:spPr bwMode="auto">
          <a:xfrm>
            <a:off x="2386939" y="4764213"/>
            <a:ext cx="1559940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100" b="1" dirty="0">
                <a:latin typeface="Calibri" pitchFamily="34" charset="0"/>
              </a:rPr>
              <a:t>Multiple Beam Interferometer</a:t>
            </a:r>
            <a:endParaRPr lang="en-US" sz="1100" b="1" dirty="0">
              <a:latin typeface="Calibri" pitchFamily="34" charset="0"/>
            </a:endParaRPr>
          </a:p>
        </p:txBody>
      </p:sp>
      <p:sp>
        <p:nvSpPr>
          <p:cNvPr id="95" name="Forme libre 94"/>
          <p:cNvSpPr/>
          <p:nvPr/>
        </p:nvSpPr>
        <p:spPr>
          <a:xfrm>
            <a:off x="931837" y="4189127"/>
            <a:ext cx="191993" cy="105297"/>
          </a:xfrm>
          <a:custGeom>
            <a:avLst/>
            <a:gdLst>
              <a:gd name="connsiteX0" fmla="*/ 0 w 721519"/>
              <a:gd name="connsiteY0" fmla="*/ 0 h 364332"/>
              <a:gd name="connsiteX1" fmla="*/ 2381 w 721519"/>
              <a:gd name="connsiteY1" fmla="*/ 359569 h 364332"/>
              <a:gd name="connsiteX2" fmla="*/ 721519 w 721519"/>
              <a:gd name="connsiteY2" fmla="*/ 364332 h 364332"/>
              <a:gd name="connsiteX3" fmla="*/ 719137 w 721519"/>
              <a:gd name="connsiteY3" fmla="*/ 2382 h 36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519" h="364332">
                <a:moveTo>
                  <a:pt x="0" y="0"/>
                </a:moveTo>
                <a:cubicBezTo>
                  <a:pt x="794" y="119856"/>
                  <a:pt x="1587" y="239713"/>
                  <a:pt x="2381" y="359569"/>
                </a:cubicBezTo>
                <a:lnTo>
                  <a:pt x="721519" y="364332"/>
                </a:lnTo>
                <a:lnTo>
                  <a:pt x="719137" y="2382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6" name="Connecteur droit 95"/>
          <p:cNvCxnSpPr/>
          <p:nvPr/>
        </p:nvCxnSpPr>
        <p:spPr>
          <a:xfrm>
            <a:off x="1031622" y="3980846"/>
            <a:ext cx="0" cy="26266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Forme libre 96"/>
          <p:cNvSpPr/>
          <p:nvPr/>
        </p:nvSpPr>
        <p:spPr>
          <a:xfrm>
            <a:off x="2181052" y="3664953"/>
            <a:ext cx="190730" cy="104140"/>
          </a:xfrm>
          <a:custGeom>
            <a:avLst/>
            <a:gdLst>
              <a:gd name="connsiteX0" fmla="*/ 0 w 721519"/>
              <a:gd name="connsiteY0" fmla="*/ 0 h 364332"/>
              <a:gd name="connsiteX1" fmla="*/ 2381 w 721519"/>
              <a:gd name="connsiteY1" fmla="*/ 359569 h 364332"/>
              <a:gd name="connsiteX2" fmla="*/ 721519 w 721519"/>
              <a:gd name="connsiteY2" fmla="*/ 364332 h 364332"/>
              <a:gd name="connsiteX3" fmla="*/ 719137 w 721519"/>
              <a:gd name="connsiteY3" fmla="*/ 2382 h 36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519" h="364332">
                <a:moveTo>
                  <a:pt x="0" y="0"/>
                </a:moveTo>
                <a:cubicBezTo>
                  <a:pt x="794" y="119856"/>
                  <a:pt x="1587" y="239713"/>
                  <a:pt x="2381" y="359569"/>
                </a:cubicBezTo>
                <a:lnTo>
                  <a:pt x="721519" y="364332"/>
                </a:lnTo>
                <a:lnTo>
                  <a:pt x="719137" y="2382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8" name="Connecteur droit 97"/>
          <p:cNvCxnSpPr>
            <a:stCxn id="44" idx="3"/>
          </p:cNvCxnSpPr>
          <p:nvPr/>
        </p:nvCxnSpPr>
        <p:spPr>
          <a:xfrm flipH="1">
            <a:off x="2271996" y="3435844"/>
            <a:ext cx="1264" cy="261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orme libre 98"/>
          <p:cNvSpPr/>
          <p:nvPr/>
        </p:nvSpPr>
        <p:spPr>
          <a:xfrm>
            <a:off x="3048808" y="3664953"/>
            <a:ext cx="191993" cy="104140"/>
          </a:xfrm>
          <a:custGeom>
            <a:avLst/>
            <a:gdLst>
              <a:gd name="connsiteX0" fmla="*/ 0 w 721519"/>
              <a:gd name="connsiteY0" fmla="*/ 0 h 364332"/>
              <a:gd name="connsiteX1" fmla="*/ 2381 w 721519"/>
              <a:gd name="connsiteY1" fmla="*/ 359569 h 364332"/>
              <a:gd name="connsiteX2" fmla="*/ 721519 w 721519"/>
              <a:gd name="connsiteY2" fmla="*/ 364332 h 364332"/>
              <a:gd name="connsiteX3" fmla="*/ 719137 w 721519"/>
              <a:gd name="connsiteY3" fmla="*/ 2382 h 36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519" h="364332">
                <a:moveTo>
                  <a:pt x="0" y="0"/>
                </a:moveTo>
                <a:cubicBezTo>
                  <a:pt x="794" y="119856"/>
                  <a:pt x="1587" y="239713"/>
                  <a:pt x="2381" y="359569"/>
                </a:cubicBezTo>
                <a:lnTo>
                  <a:pt x="721519" y="364332"/>
                </a:lnTo>
                <a:lnTo>
                  <a:pt x="719137" y="2382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0" name="Connecteur droit 99"/>
          <p:cNvCxnSpPr>
            <a:stCxn id="45" idx="3"/>
          </p:cNvCxnSpPr>
          <p:nvPr/>
        </p:nvCxnSpPr>
        <p:spPr>
          <a:xfrm>
            <a:off x="3138489" y="3435844"/>
            <a:ext cx="0" cy="261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 flipH="1">
            <a:off x="4372547" y="5426084"/>
            <a:ext cx="63029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Forme libre 101"/>
          <p:cNvSpPr/>
          <p:nvPr/>
        </p:nvSpPr>
        <p:spPr>
          <a:xfrm rot="5400000">
            <a:off x="517382" y="931072"/>
            <a:ext cx="175882" cy="114943"/>
          </a:xfrm>
          <a:custGeom>
            <a:avLst/>
            <a:gdLst>
              <a:gd name="connsiteX0" fmla="*/ 0 w 721519"/>
              <a:gd name="connsiteY0" fmla="*/ 0 h 364332"/>
              <a:gd name="connsiteX1" fmla="*/ 2381 w 721519"/>
              <a:gd name="connsiteY1" fmla="*/ 359569 h 364332"/>
              <a:gd name="connsiteX2" fmla="*/ 721519 w 721519"/>
              <a:gd name="connsiteY2" fmla="*/ 364332 h 364332"/>
              <a:gd name="connsiteX3" fmla="*/ 719137 w 721519"/>
              <a:gd name="connsiteY3" fmla="*/ 2382 h 364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519" h="364332">
                <a:moveTo>
                  <a:pt x="0" y="0"/>
                </a:moveTo>
                <a:cubicBezTo>
                  <a:pt x="794" y="119856"/>
                  <a:pt x="1587" y="239713"/>
                  <a:pt x="2381" y="359569"/>
                </a:cubicBezTo>
                <a:lnTo>
                  <a:pt x="721519" y="364332"/>
                </a:lnTo>
                <a:lnTo>
                  <a:pt x="719137" y="2382"/>
                </a:ln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3" name="Connecteur droit 102"/>
          <p:cNvCxnSpPr/>
          <p:nvPr/>
        </p:nvCxnSpPr>
        <p:spPr>
          <a:xfrm flipV="1">
            <a:off x="641321" y="987385"/>
            <a:ext cx="458508" cy="1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ZoneTexte 186"/>
          <p:cNvSpPr txBox="1">
            <a:spLocks noChangeArrowheads="1"/>
          </p:cNvSpPr>
          <p:nvPr/>
        </p:nvSpPr>
        <p:spPr bwMode="auto">
          <a:xfrm>
            <a:off x="196707" y="908702"/>
            <a:ext cx="333461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100" b="1">
                <a:latin typeface="Calibri" pitchFamily="34" charset="0"/>
              </a:rPr>
              <a:t>PDT</a:t>
            </a:r>
          </a:p>
        </p:txBody>
      </p:sp>
      <p:sp>
        <p:nvSpPr>
          <p:cNvPr id="105" name="ZoneTexte 105"/>
          <p:cNvSpPr txBox="1">
            <a:spLocks noChangeArrowheads="1"/>
          </p:cNvSpPr>
          <p:nvPr/>
        </p:nvSpPr>
        <p:spPr bwMode="auto">
          <a:xfrm rot="1367912">
            <a:off x="1024043" y="1798524"/>
            <a:ext cx="800812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Water cooling</a:t>
            </a:r>
          </a:p>
        </p:txBody>
      </p:sp>
      <p:sp>
        <p:nvSpPr>
          <p:cNvPr id="106" name="Rectangle à coins arrondis 105"/>
          <p:cNvSpPr/>
          <p:nvPr/>
        </p:nvSpPr>
        <p:spPr>
          <a:xfrm>
            <a:off x="2586510" y="4143999"/>
            <a:ext cx="1405841" cy="406148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6505" y="4294424"/>
            <a:ext cx="354934" cy="24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" name="ZoneTexte 110"/>
          <p:cNvSpPr txBox="1">
            <a:spLocks noChangeArrowheads="1"/>
          </p:cNvSpPr>
          <p:nvPr/>
        </p:nvSpPr>
        <p:spPr bwMode="auto">
          <a:xfrm>
            <a:off x="2882078" y="4538576"/>
            <a:ext cx="914491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Digital Feedback</a:t>
            </a:r>
          </a:p>
        </p:txBody>
      </p:sp>
      <p:sp>
        <p:nvSpPr>
          <p:cNvPr id="109" name="ZoneTexte 111"/>
          <p:cNvSpPr txBox="1">
            <a:spLocks noChangeArrowheads="1"/>
          </p:cNvSpPr>
          <p:nvPr/>
        </p:nvSpPr>
        <p:spPr bwMode="auto">
          <a:xfrm>
            <a:off x="2712821" y="4124328"/>
            <a:ext cx="348618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solidFill>
                  <a:schemeClr val="bg1"/>
                </a:solidFill>
                <a:latin typeface="Calibri" pitchFamily="34" charset="0"/>
              </a:rPr>
              <a:t>PDH</a:t>
            </a:r>
          </a:p>
        </p:txBody>
      </p:sp>
      <p:cxnSp>
        <p:nvCxnSpPr>
          <p:cNvPr id="110" name="Forme 109"/>
          <p:cNvCxnSpPr>
            <a:endCxn id="106" idx="1"/>
          </p:cNvCxnSpPr>
          <p:nvPr/>
        </p:nvCxnSpPr>
        <p:spPr>
          <a:xfrm rot="16200000" flipH="1">
            <a:off x="2156438" y="3917580"/>
            <a:ext cx="551944" cy="308199"/>
          </a:xfrm>
          <a:prstGeom prst="bentConnector2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en angle 110"/>
          <p:cNvCxnSpPr>
            <a:stCxn id="114" idx="3"/>
            <a:endCxn id="33" idx="1"/>
          </p:cNvCxnSpPr>
          <p:nvPr/>
        </p:nvCxnSpPr>
        <p:spPr>
          <a:xfrm flipV="1">
            <a:off x="3884987" y="2934813"/>
            <a:ext cx="793233" cy="15065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Forme 111"/>
          <p:cNvCxnSpPr>
            <a:stCxn id="113" idx="3"/>
            <a:endCxn id="63" idx="2"/>
          </p:cNvCxnSpPr>
          <p:nvPr/>
        </p:nvCxnSpPr>
        <p:spPr>
          <a:xfrm flipH="1" flipV="1">
            <a:off x="1421923" y="2662890"/>
            <a:ext cx="2463064" cy="1580621"/>
          </a:xfrm>
          <a:prstGeom prst="bentConnector4">
            <a:avLst>
              <a:gd name="adj1" fmla="val -11170"/>
              <a:gd name="adj2" fmla="val 61794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3249642" y="4178712"/>
            <a:ext cx="635345" cy="130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3249642" y="4375422"/>
            <a:ext cx="635345" cy="131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5" name="ZoneTexte 190"/>
          <p:cNvSpPr txBox="1">
            <a:spLocks noChangeArrowheads="1"/>
          </p:cNvSpPr>
          <p:nvPr/>
        </p:nvSpPr>
        <p:spPr bwMode="auto">
          <a:xfrm>
            <a:off x="3282483" y="4146313"/>
            <a:ext cx="568399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PZT filter</a:t>
            </a:r>
          </a:p>
        </p:txBody>
      </p:sp>
      <p:sp>
        <p:nvSpPr>
          <p:cNvPr id="116" name="ZoneTexte 191"/>
          <p:cNvSpPr txBox="1">
            <a:spLocks noChangeArrowheads="1"/>
          </p:cNvSpPr>
          <p:nvPr/>
        </p:nvSpPr>
        <p:spPr bwMode="auto">
          <a:xfrm>
            <a:off x="3245854" y="4348809"/>
            <a:ext cx="641660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AOM filter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3240801" y="2351626"/>
            <a:ext cx="361249" cy="3355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8" name="ZoneTexte 116"/>
          <p:cNvSpPr txBox="1">
            <a:spLocks noChangeArrowheads="1"/>
          </p:cNvSpPr>
          <p:nvPr/>
        </p:nvSpPr>
        <p:spPr bwMode="auto">
          <a:xfrm>
            <a:off x="3132174" y="2194258"/>
            <a:ext cx="299357" cy="19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>
                <a:latin typeface="Calibri" pitchFamily="34" charset="0"/>
              </a:rPr>
              <a:t>SM</a:t>
            </a:r>
          </a:p>
        </p:txBody>
      </p:sp>
      <p:sp>
        <p:nvSpPr>
          <p:cNvPr id="119" name="Rectangle 139"/>
          <p:cNvSpPr/>
          <p:nvPr/>
        </p:nvSpPr>
        <p:spPr>
          <a:xfrm rot="2700000">
            <a:off x="3989736" y="5324505"/>
            <a:ext cx="53227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0" name="ZoneTexte 130"/>
          <p:cNvSpPr txBox="1">
            <a:spLocks noChangeArrowheads="1"/>
          </p:cNvSpPr>
          <p:nvPr/>
        </p:nvSpPr>
        <p:spPr bwMode="auto">
          <a:xfrm>
            <a:off x="3843304" y="4929681"/>
            <a:ext cx="337251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100" b="1">
                <a:latin typeface="Calibri" pitchFamily="34" charset="0"/>
              </a:rPr>
              <a:t>CCD</a:t>
            </a:r>
            <a:endParaRPr lang="en-US" sz="1100" b="1">
              <a:latin typeface="Calibri" pitchFamily="34" charset="0"/>
            </a:endParaRPr>
          </a:p>
        </p:txBody>
      </p:sp>
      <p:sp>
        <p:nvSpPr>
          <p:cNvPr id="121" name="ZoneTexte 107"/>
          <p:cNvSpPr txBox="1">
            <a:spLocks noChangeArrowheads="1"/>
          </p:cNvSpPr>
          <p:nvPr/>
        </p:nvSpPr>
        <p:spPr bwMode="auto">
          <a:xfrm>
            <a:off x="2433674" y="5165733"/>
            <a:ext cx="917018" cy="18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100" b="1">
                <a:latin typeface="Calibri" pitchFamily="34" charset="0"/>
              </a:rPr>
              <a:t>Stabilized He-Ne</a:t>
            </a:r>
            <a:endParaRPr lang="en-US" sz="1100" b="1">
              <a:latin typeface="Calibri" pitchFamily="34" charset="0"/>
            </a:endParaRPr>
          </a:p>
        </p:txBody>
      </p:sp>
      <p:sp>
        <p:nvSpPr>
          <p:cNvPr id="122" name="Rectangle 102"/>
          <p:cNvSpPr/>
          <p:nvPr/>
        </p:nvSpPr>
        <p:spPr>
          <a:xfrm rot="18900000">
            <a:off x="3528790" y="5330043"/>
            <a:ext cx="58103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3" name="Connecteur droit avec flèche 177"/>
          <p:cNvCxnSpPr/>
          <p:nvPr/>
        </p:nvCxnSpPr>
        <p:spPr>
          <a:xfrm rot="16200000" flipH="1">
            <a:off x="3459438" y="5232267"/>
            <a:ext cx="209438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77"/>
          <p:cNvCxnSpPr/>
          <p:nvPr/>
        </p:nvCxnSpPr>
        <p:spPr>
          <a:xfrm flipV="1">
            <a:off x="3262274" y="5122919"/>
            <a:ext cx="322093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à coins arrondis 106"/>
          <p:cNvSpPr/>
          <p:nvPr/>
        </p:nvSpPr>
        <p:spPr>
          <a:xfrm>
            <a:off x="2400833" y="5067377"/>
            <a:ext cx="968806" cy="114555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6" name="Rectangle 102"/>
          <p:cNvSpPr/>
          <p:nvPr/>
        </p:nvSpPr>
        <p:spPr>
          <a:xfrm rot="18900000">
            <a:off x="3562894" y="5011836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27" name="Connecteur droit avec flèche 177"/>
          <p:cNvCxnSpPr/>
          <p:nvPr/>
        </p:nvCxnSpPr>
        <p:spPr>
          <a:xfrm>
            <a:off x="3420163" y="5391370"/>
            <a:ext cx="601240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177"/>
          <p:cNvCxnSpPr/>
          <p:nvPr/>
        </p:nvCxnSpPr>
        <p:spPr>
          <a:xfrm rot="5400000" flipH="1" flipV="1">
            <a:off x="3915518" y="5299379"/>
            <a:ext cx="183981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avec flèche 177"/>
          <p:cNvCxnSpPr/>
          <p:nvPr/>
        </p:nvCxnSpPr>
        <p:spPr>
          <a:xfrm flipV="1">
            <a:off x="2786082" y="5651722"/>
            <a:ext cx="788180" cy="347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avec flèche 177"/>
          <p:cNvCxnSpPr/>
          <p:nvPr/>
        </p:nvCxnSpPr>
        <p:spPr>
          <a:xfrm rot="5400000" flipH="1" flipV="1">
            <a:off x="2530363" y="5907652"/>
            <a:ext cx="525331" cy="8841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avec flèche 177"/>
          <p:cNvCxnSpPr/>
          <p:nvPr/>
        </p:nvCxnSpPr>
        <p:spPr>
          <a:xfrm rot="5400000" flipH="1" flipV="1">
            <a:off x="2090200" y="5787683"/>
            <a:ext cx="787997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77"/>
          <p:cNvCxnSpPr/>
          <p:nvPr/>
        </p:nvCxnSpPr>
        <p:spPr>
          <a:xfrm flipV="1">
            <a:off x="2470304" y="6171266"/>
            <a:ext cx="320830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02"/>
          <p:cNvSpPr/>
          <p:nvPr/>
        </p:nvSpPr>
        <p:spPr>
          <a:xfrm rot="18900000">
            <a:off x="2434937" y="6109940"/>
            <a:ext cx="56840" cy="1967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4" name="Rectangle 139"/>
          <p:cNvSpPr/>
          <p:nvPr/>
        </p:nvSpPr>
        <p:spPr>
          <a:xfrm rot="2700000">
            <a:off x="3553279" y="5575021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Rectangle 139"/>
          <p:cNvSpPr/>
          <p:nvPr/>
        </p:nvSpPr>
        <p:spPr>
          <a:xfrm rot="2700000">
            <a:off x="2752468" y="5531050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6" name="Rectangle 139"/>
          <p:cNvSpPr/>
          <p:nvPr/>
        </p:nvSpPr>
        <p:spPr>
          <a:xfrm rot="2700000">
            <a:off x="2390639" y="5301362"/>
            <a:ext cx="53227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7" name="Rectangle 139"/>
          <p:cNvSpPr/>
          <p:nvPr/>
        </p:nvSpPr>
        <p:spPr>
          <a:xfrm rot="2700000">
            <a:off x="2796677" y="6084152"/>
            <a:ext cx="52070" cy="2147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38" name="Connecteur droit avec flèche 177"/>
          <p:cNvCxnSpPr/>
          <p:nvPr/>
        </p:nvCxnSpPr>
        <p:spPr>
          <a:xfrm>
            <a:off x="2484198" y="5393684"/>
            <a:ext cx="973858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avec flèche 177"/>
          <p:cNvCxnSpPr/>
          <p:nvPr/>
        </p:nvCxnSpPr>
        <p:spPr>
          <a:xfrm rot="16200000" flipH="1">
            <a:off x="3369974" y="5460797"/>
            <a:ext cx="393420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Forme 113"/>
          <p:cNvCxnSpPr/>
          <p:nvPr/>
        </p:nvCxnSpPr>
        <p:spPr>
          <a:xfrm flipH="1">
            <a:off x="3141015" y="5202760"/>
            <a:ext cx="904387" cy="878251"/>
          </a:xfrm>
          <a:prstGeom prst="bentConnector4">
            <a:avLst>
              <a:gd name="adj1" fmla="val -10760"/>
              <a:gd name="adj2" fmla="val 99707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31"/>
          <p:cNvSpPr/>
          <p:nvPr/>
        </p:nvSpPr>
        <p:spPr>
          <a:xfrm>
            <a:off x="2306100" y="6011584"/>
            <a:ext cx="818495" cy="32515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2" name="Rectangle 128"/>
          <p:cNvSpPr/>
          <p:nvPr/>
        </p:nvSpPr>
        <p:spPr>
          <a:xfrm>
            <a:off x="3900144" y="5104405"/>
            <a:ext cx="221044" cy="19671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" name="ZoneTexte 107"/>
          <p:cNvSpPr txBox="1">
            <a:spLocks noChangeArrowheads="1"/>
          </p:cNvSpPr>
          <p:nvPr/>
        </p:nvSpPr>
        <p:spPr bwMode="auto">
          <a:xfrm>
            <a:off x="3104385" y="6113411"/>
            <a:ext cx="1218900" cy="1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100" b="1">
                <a:latin typeface="Calibri" pitchFamily="34" charset="0"/>
              </a:rPr>
              <a:t>Feedback loop to piezo</a:t>
            </a:r>
            <a:endParaRPr lang="en-US" sz="1100" b="1">
              <a:latin typeface="Calibri" pitchFamily="34" charset="0"/>
            </a:endParaRPr>
          </a:p>
        </p:txBody>
      </p:sp>
      <p:sp>
        <p:nvSpPr>
          <p:cNvPr id="144" name="Felfelé-lefelé nyíl 219"/>
          <p:cNvSpPr/>
          <p:nvPr/>
        </p:nvSpPr>
        <p:spPr>
          <a:xfrm>
            <a:off x="2946496" y="6072912"/>
            <a:ext cx="135153" cy="225637"/>
          </a:xfrm>
          <a:prstGeom prst="upDown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cxnSp>
        <p:nvCxnSpPr>
          <p:cNvPr id="145" name="Connecteur droit avec flèche 177"/>
          <p:cNvCxnSpPr/>
          <p:nvPr/>
        </p:nvCxnSpPr>
        <p:spPr>
          <a:xfrm rot="10800000" flipV="1">
            <a:off x="1999164" y="5422613"/>
            <a:ext cx="240243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avec flèche 177"/>
          <p:cNvCxnSpPr/>
          <p:nvPr/>
        </p:nvCxnSpPr>
        <p:spPr>
          <a:xfrm rot="5400000">
            <a:off x="2207771" y="5644726"/>
            <a:ext cx="445489" cy="12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avec flèche 177"/>
          <p:cNvCxnSpPr/>
          <p:nvPr/>
        </p:nvCxnSpPr>
        <p:spPr>
          <a:xfrm rot="5400000">
            <a:off x="2210298" y="5910863"/>
            <a:ext cx="445489" cy="12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avec flèche 177"/>
          <p:cNvCxnSpPr/>
          <p:nvPr/>
        </p:nvCxnSpPr>
        <p:spPr>
          <a:xfrm rot="5400000">
            <a:off x="2584090" y="5877306"/>
            <a:ext cx="498717" cy="126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avec flèche 177"/>
          <p:cNvCxnSpPr/>
          <p:nvPr/>
        </p:nvCxnSpPr>
        <p:spPr>
          <a:xfrm rot="10800000" flipV="1">
            <a:off x="2426095" y="6136553"/>
            <a:ext cx="41051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77"/>
          <p:cNvCxnSpPr/>
          <p:nvPr/>
        </p:nvCxnSpPr>
        <p:spPr>
          <a:xfrm rot="5400000">
            <a:off x="3422176" y="5524386"/>
            <a:ext cx="209438" cy="1263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avec flèche 177"/>
          <p:cNvCxnSpPr/>
          <p:nvPr/>
        </p:nvCxnSpPr>
        <p:spPr>
          <a:xfrm rot="10800000" flipV="1">
            <a:off x="2834080" y="5620479"/>
            <a:ext cx="716183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avec flèche 177"/>
          <p:cNvCxnSpPr/>
          <p:nvPr/>
        </p:nvCxnSpPr>
        <p:spPr>
          <a:xfrm flipH="1">
            <a:off x="3013441" y="5421455"/>
            <a:ext cx="1427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77"/>
          <p:cNvCxnSpPr/>
          <p:nvPr/>
        </p:nvCxnSpPr>
        <p:spPr>
          <a:xfrm flipH="1">
            <a:off x="3066492" y="5423769"/>
            <a:ext cx="14399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eur droit avec flèche 177"/>
          <p:cNvCxnSpPr/>
          <p:nvPr/>
        </p:nvCxnSpPr>
        <p:spPr>
          <a:xfrm flipH="1">
            <a:off x="2045899" y="5426084"/>
            <a:ext cx="1427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à coins arrondis 103"/>
          <p:cNvSpPr/>
          <p:nvPr/>
        </p:nvSpPr>
        <p:spPr>
          <a:xfrm>
            <a:off x="1390345" y="5213174"/>
            <a:ext cx="606293" cy="422348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ZoneTexte 107"/>
          <p:cNvSpPr txBox="1">
            <a:spLocks noChangeArrowheads="1"/>
          </p:cNvSpPr>
          <p:nvPr/>
        </p:nvSpPr>
        <p:spPr bwMode="auto">
          <a:xfrm>
            <a:off x="1289296" y="5666764"/>
            <a:ext cx="770497" cy="313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100" b="1">
                <a:latin typeface="Calibri" pitchFamily="34" charset="0"/>
              </a:rPr>
              <a:t>Imaging</a:t>
            </a:r>
          </a:p>
          <a:p>
            <a:pPr algn="ctr"/>
            <a:r>
              <a:rPr lang="hu-HU" sz="1100" b="1">
                <a:latin typeface="Calibri" pitchFamily="34" charset="0"/>
              </a:rPr>
              <a:t>Spectrograph</a:t>
            </a:r>
            <a:endParaRPr lang="en-US" sz="1100" b="1">
              <a:latin typeface="Calibri" pitchFamily="34" charset="0"/>
            </a:endParaRPr>
          </a:p>
        </p:txBody>
      </p:sp>
      <p:cxnSp>
        <p:nvCxnSpPr>
          <p:cNvPr id="157" name="Forme 113"/>
          <p:cNvCxnSpPr/>
          <p:nvPr/>
        </p:nvCxnSpPr>
        <p:spPr>
          <a:xfrm rot="5400000">
            <a:off x="4663918" y="5694544"/>
            <a:ext cx="542687" cy="137679"/>
          </a:xfrm>
          <a:prstGeom prst="bentConnector3">
            <a:avLst>
              <a:gd name="adj1" fmla="val 99979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 à coins arrondis 103"/>
          <p:cNvSpPr/>
          <p:nvPr/>
        </p:nvSpPr>
        <p:spPr>
          <a:xfrm>
            <a:off x="4418019" y="5820661"/>
            <a:ext cx="457246" cy="422347"/>
          </a:xfrm>
          <a:prstGeom prst="roundRect">
            <a:avLst>
              <a:gd name="adj" fmla="val 10895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9" name="ZoneTexte 107"/>
          <p:cNvSpPr txBox="1">
            <a:spLocks noChangeArrowheads="1"/>
          </p:cNvSpPr>
          <p:nvPr/>
        </p:nvSpPr>
        <p:spPr bwMode="auto">
          <a:xfrm>
            <a:off x="4330864" y="6211766"/>
            <a:ext cx="630292" cy="31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100" b="1">
                <a:latin typeface="Calibri" pitchFamily="34" charset="0"/>
              </a:rPr>
              <a:t>Frequency</a:t>
            </a:r>
          </a:p>
          <a:p>
            <a:pPr algn="ctr"/>
            <a:r>
              <a:rPr lang="hu-HU" sz="1100" b="1">
                <a:latin typeface="Calibri" pitchFamily="34" charset="0"/>
              </a:rPr>
              <a:t>Counter</a:t>
            </a:r>
            <a:endParaRPr lang="en-US" sz="1100" b="1">
              <a:latin typeface="Calibri" pitchFamily="34" charset="0"/>
            </a:endParaRPr>
          </a:p>
        </p:txBody>
      </p:sp>
      <p:cxnSp>
        <p:nvCxnSpPr>
          <p:cNvPr id="160" name="Connecteur droit avec flèche 177"/>
          <p:cNvCxnSpPr/>
          <p:nvPr/>
        </p:nvCxnSpPr>
        <p:spPr>
          <a:xfrm>
            <a:off x="3888776" y="5393684"/>
            <a:ext cx="56840" cy="0"/>
          </a:xfrm>
          <a:prstGeom prst="straightConnector1">
            <a:avLst/>
          </a:prstGeom>
          <a:ln w="2857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ZoneTexte 160"/>
          <p:cNvSpPr txBox="1"/>
          <p:nvPr/>
        </p:nvSpPr>
        <p:spPr>
          <a:xfrm>
            <a:off x="2771800" y="0"/>
            <a:ext cx="5191999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1600" dirty="0" smtClean="0"/>
              <a:t>CEP </a:t>
            </a:r>
            <a:r>
              <a:rPr lang="fr-FR" sz="1600" dirty="0" err="1" smtClean="0"/>
              <a:t>effects</a:t>
            </a:r>
            <a:r>
              <a:rPr lang="fr-FR" sz="1600" dirty="0" smtClean="0"/>
              <a:t> </a:t>
            </a:r>
            <a:r>
              <a:rPr lang="fr-FR" sz="1600" dirty="0" err="1" smtClean="0"/>
              <a:t>measurement</a:t>
            </a:r>
            <a:r>
              <a:rPr lang="fr-FR" sz="1600" dirty="0" smtClean="0"/>
              <a:t> in </a:t>
            </a:r>
            <a:r>
              <a:rPr lang="fr-FR" sz="1600" dirty="0" err="1" smtClean="0"/>
              <a:t>picosecond</a:t>
            </a:r>
            <a:r>
              <a:rPr lang="fr-FR" sz="1600" dirty="0" smtClean="0"/>
              <a:t>/</a:t>
            </a:r>
            <a:r>
              <a:rPr lang="fr-FR" sz="1600" dirty="0" err="1" smtClean="0"/>
              <a:t>high</a:t>
            </a:r>
            <a:r>
              <a:rPr lang="fr-FR" sz="1600" dirty="0" smtClean="0"/>
              <a:t> finesse </a:t>
            </a:r>
            <a:r>
              <a:rPr lang="fr-FR" sz="1600" dirty="0" err="1" smtClean="0"/>
              <a:t>regime</a:t>
            </a:r>
            <a:endParaRPr lang="fr-FR" sz="1600" dirty="0" smtClean="0"/>
          </a:p>
          <a:p>
            <a:r>
              <a:rPr lang="fr-FR" sz="1600" dirty="0" smtClean="0"/>
              <a:t>CELIA, LAL, SZEGED </a:t>
            </a:r>
            <a:r>
              <a:rPr lang="fr-FR" sz="1600" dirty="0" err="1" smtClean="0"/>
              <a:t>Univ</a:t>
            </a:r>
            <a:r>
              <a:rPr lang="fr-FR" sz="1600" dirty="0" smtClean="0"/>
              <a:t>.</a:t>
            </a:r>
            <a:endParaRPr lang="fr-FR" sz="1600" dirty="0"/>
          </a:p>
        </p:txBody>
      </p:sp>
      <p:sp>
        <p:nvSpPr>
          <p:cNvPr id="191" name="ZoneTexte 190"/>
          <p:cNvSpPr txBox="1"/>
          <p:nvPr/>
        </p:nvSpPr>
        <p:spPr>
          <a:xfrm>
            <a:off x="5364088" y="1196752"/>
            <a:ext cx="3533724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dirty="0" smtClean="0"/>
              <a:t>2ps </a:t>
            </a:r>
            <a:r>
              <a:rPr lang="fr-FR" dirty="0" err="1" smtClean="0"/>
              <a:t>Ti:Sapph</a:t>
            </a:r>
            <a:r>
              <a:rPr lang="fr-FR" dirty="0" smtClean="0"/>
              <a:t> (75MHz) </a:t>
            </a:r>
            <a:r>
              <a:rPr lang="fr-FR" dirty="0" err="1" smtClean="0"/>
              <a:t>Locked</a:t>
            </a:r>
            <a:r>
              <a:rPr lang="fr-FR" dirty="0" smtClean="0"/>
              <a:t> to a</a:t>
            </a:r>
            <a:br>
              <a:rPr lang="fr-FR" dirty="0" smtClean="0"/>
            </a:br>
            <a:r>
              <a:rPr lang="fr-FR" dirty="0" smtClean="0"/>
              <a:t>    ~30000 finesse </a:t>
            </a:r>
            <a:r>
              <a:rPr lang="fr-FR" dirty="0" err="1" smtClean="0"/>
              <a:t>cavity</a:t>
            </a:r>
            <a:endParaRPr lang="fr-FR" dirty="0" smtClean="0"/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No control of the CEP drift in the</a:t>
            </a:r>
          </a:p>
          <a:p>
            <a:r>
              <a:rPr lang="fr-FR" dirty="0" smtClean="0"/>
              <a:t>   feedback </a:t>
            </a:r>
            <a:r>
              <a:rPr lang="fr-FR" dirty="0" err="1" smtClean="0"/>
              <a:t>loop</a:t>
            </a:r>
            <a:r>
              <a:rPr lang="fr-FR" dirty="0" smtClean="0"/>
              <a:t> </a:t>
            </a:r>
          </a:p>
        </p:txBody>
      </p:sp>
      <p:sp>
        <p:nvSpPr>
          <p:cNvPr id="192" name="ZoneTexte 191"/>
          <p:cNvSpPr txBox="1"/>
          <p:nvPr/>
        </p:nvSpPr>
        <p:spPr>
          <a:xfrm>
            <a:off x="5220072" y="5445224"/>
            <a:ext cx="295459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dirty="0" smtClean="0"/>
              <a:t>CEP </a:t>
            </a:r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Karoly’s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    </a:t>
            </a:r>
            <a:r>
              <a:rPr lang="fr-FR" dirty="0" err="1" smtClean="0"/>
              <a:t>interferometer</a:t>
            </a:r>
            <a:endParaRPr lang="fr-FR" dirty="0" smtClean="0"/>
          </a:p>
        </p:txBody>
      </p:sp>
      <p:sp>
        <p:nvSpPr>
          <p:cNvPr id="193" name="ZoneTexte 192"/>
          <p:cNvSpPr txBox="1"/>
          <p:nvPr/>
        </p:nvSpPr>
        <p:spPr>
          <a:xfrm>
            <a:off x="5207684" y="4077072"/>
            <a:ext cx="332475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Numerical</a:t>
            </a:r>
            <a:r>
              <a:rPr lang="fr-FR" dirty="0" smtClean="0"/>
              <a:t> feedback </a:t>
            </a:r>
            <a:r>
              <a:rPr lang="fr-FR" dirty="0" err="1" smtClean="0"/>
              <a:t>loop</a:t>
            </a:r>
            <a:endParaRPr lang="fr-FR" dirty="0" smtClean="0"/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BW=100-200kHz</a:t>
            </a:r>
          </a:p>
          <a:p>
            <a:pPr>
              <a:buFont typeface="Wingdings" pitchFamily="2" charset="2"/>
              <a:buChar char="ü"/>
            </a:pPr>
            <a:r>
              <a:rPr lang="fr-FR" dirty="0" smtClean="0"/>
              <a:t>BW ~1MHz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72250"/>
            <a:ext cx="5905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7042" name="Picture 2" descr="C:\Users\$zomer\Desktop\Cap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5993223" cy="4345558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5076056" y="2276872"/>
            <a:ext cx="1538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Measured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err="1" smtClean="0"/>
              <a:t>enhancement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factor</a:t>
            </a:r>
            <a:endParaRPr lang="fr-FR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1205373" y="260648"/>
            <a:ext cx="6733254" cy="12926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dirty="0" smtClean="0"/>
              <a:t>Variation of the </a:t>
            </a:r>
            <a:r>
              <a:rPr lang="fr-FR" sz="2400" dirty="0" err="1" smtClean="0"/>
              <a:t>pump</a:t>
            </a:r>
            <a:r>
              <a:rPr lang="fr-FR" sz="2400" dirty="0" smtClean="0"/>
              <a:t> power</a:t>
            </a:r>
          </a:p>
          <a:p>
            <a:r>
              <a:rPr lang="fr-FR" dirty="0" smtClean="0">
                <a:sym typeface="Wingdings" pitchFamily="2" charset="2"/>
              </a:rPr>
              <a:t>laser/</a:t>
            </a:r>
            <a:r>
              <a:rPr lang="fr-FR" dirty="0" err="1" smtClean="0">
                <a:sym typeface="Wingdings" pitchFamily="2" charset="2"/>
              </a:rPr>
              <a:t>cavity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coupling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err="1" smtClean="0">
                <a:sym typeface="Wingdings" pitchFamily="2" charset="2"/>
              </a:rPr>
              <a:t>measurement</a:t>
            </a:r>
            <a:r>
              <a:rPr lang="fr-FR" dirty="0" smtClean="0">
                <a:sym typeface="Wingdings" pitchFamily="2" charset="2"/>
              </a:rPr>
              <a:t>effective </a:t>
            </a:r>
            <a:r>
              <a:rPr lang="fr-FR" dirty="0" err="1" smtClean="0">
                <a:sym typeface="Wingdings" pitchFamily="2" charset="2"/>
              </a:rPr>
              <a:t>enhancement</a:t>
            </a:r>
            <a:r>
              <a:rPr lang="fr-FR" dirty="0" smtClean="0">
                <a:sym typeface="Wingdings" pitchFamily="2" charset="2"/>
              </a:rPr>
              <a:t> factor</a:t>
            </a:r>
          </a:p>
          <a:p>
            <a:r>
              <a:rPr lang="fr-FR" dirty="0" smtClean="0">
                <a:sym typeface="Wingdings" pitchFamily="2" charset="2"/>
              </a:rPr>
              <a:t>CEP </a:t>
            </a:r>
            <a:r>
              <a:rPr lang="fr-FR" dirty="0" err="1" smtClean="0">
                <a:sym typeface="Wingdings" pitchFamily="2" charset="2"/>
              </a:rPr>
              <a:t>measurement</a:t>
            </a:r>
            <a:r>
              <a:rPr lang="fr-FR" dirty="0" smtClean="0">
                <a:sym typeface="Wingdings" pitchFamily="2" charset="2"/>
              </a:rPr>
              <a:t> </a:t>
            </a:r>
          </a:p>
          <a:p>
            <a:endParaRPr lang="fr-FR" dirty="0"/>
          </a:p>
        </p:txBody>
      </p:sp>
      <p:cxnSp>
        <p:nvCxnSpPr>
          <p:cNvPr id="7" name="Connecteur droit avec flèche 6"/>
          <p:cNvCxnSpPr>
            <a:stCxn id="4" idx="1"/>
          </p:cNvCxnSpPr>
          <p:nvPr/>
        </p:nvCxnSpPr>
        <p:spPr>
          <a:xfrm flipH="1">
            <a:off x="3923928" y="2738537"/>
            <a:ext cx="1152128" cy="4024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732240" y="3717032"/>
            <a:ext cx="155363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err="1" smtClean="0"/>
              <a:t>Freq</a:t>
            </a:r>
            <a:r>
              <a:rPr lang="fr-FR" b="1" dirty="0" smtClean="0"/>
              <a:t>. </a:t>
            </a:r>
            <a:r>
              <a:rPr lang="fr-FR" b="1" dirty="0" err="1" smtClean="0"/>
              <a:t>Comb</a:t>
            </a:r>
            <a:r>
              <a:rPr lang="fr-FR" b="1" dirty="0" smtClean="0"/>
              <a:t> fit</a:t>
            </a:r>
          </a:p>
          <a:p>
            <a:r>
              <a:rPr lang="fr-FR" b="1" dirty="0" err="1" smtClean="0"/>
              <a:t>With</a:t>
            </a:r>
            <a:r>
              <a:rPr lang="fr-FR" b="1" dirty="0" smtClean="0"/>
              <a:t> F~30000 </a:t>
            </a:r>
            <a:endParaRPr lang="fr-FR" b="1" dirty="0"/>
          </a:p>
        </p:txBody>
      </p:sp>
      <p:cxnSp>
        <p:nvCxnSpPr>
          <p:cNvPr id="11" name="Connecteur droit avec flèche 10"/>
          <p:cNvCxnSpPr>
            <a:stCxn id="9" idx="1"/>
          </p:cNvCxnSpPr>
          <p:nvPr/>
        </p:nvCxnSpPr>
        <p:spPr>
          <a:xfrm flipH="1">
            <a:off x="6084168" y="4040198"/>
            <a:ext cx="648072" cy="6849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33458" y="5805264"/>
            <a:ext cx="8142998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>
                <a:sym typeface="Wingdings" pitchFamily="2" charset="2"/>
              </a:rPr>
              <a:t>60% </a:t>
            </a:r>
            <a:r>
              <a:rPr lang="fr-FR" b="1" dirty="0" err="1" smtClean="0">
                <a:sym typeface="Wingdings" pitchFamily="2" charset="2"/>
              </a:rPr>
              <a:t>enhancement</a:t>
            </a:r>
            <a:r>
              <a:rPr lang="fr-FR" b="1" dirty="0" smtClean="0">
                <a:sym typeface="Wingdings" pitchFamily="2" charset="2"/>
              </a:rPr>
              <a:t> factor variation if CEP phase </a:t>
            </a:r>
            <a:r>
              <a:rPr lang="fr-FR" b="1" dirty="0" smtClean="0">
                <a:sym typeface="Euclid Math Two"/>
              </a:rPr>
              <a:t></a:t>
            </a:r>
            <a:r>
              <a:rPr lang="fr-FR" b="1" dirty="0" smtClean="0">
                <a:sym typeface="Wingdings" pitchFamily="2" charset="2"/>
              </a:rPr>
              <a:t>[0,2</a:t>
            </a:r>
            <a:r>
              <a:rPr lang="fr-FR" b="1" dirty="0" smtClean="0">
                <a:latin typeface="Symbol" pitchFamily="18" charset="2"/>
                <a:sym typeface="Wingdings" pitchFamily="2" charset="2"/>
              </a:rPr>
              <a:t>p</a:t>
            </a:r>
            <a:r>
              <a:rPr lang="fr-FR" b="1" dirty="0" smtClean="0">
                <a:sym typeface="Wingdings" pitchFamily="2" charset="2"/>
              </a:rPr>
              <a:t>] for 2ps &amp; ~30000 Finesse</a:t>
            </a:r>
          </a:p>
          <a:p>
            <a:pPr lvl="1">
              <a:buFont typeface="Wingdings"/>
              <a:buChar char="è"/>
            </a:pPr>
            <a:r>
              <a:rPr lang="fr-FR" b="1" dirty="0" smtClean="0">
                <a:sym typeface="Wingdings" pitchFamily="2" charset="2"/>
              </a:rPr>
              <a:t>CEP phase must </a:t>
            </a:r>
            <a:r>
              <a:rPr lang="fr-FR" b="1" dirty="0" err="1" smtClean="0">
                <a:sym typeface="Wingdings" pitchFamily="2" charset="2"/>
              </a:rPr>
              <a:t>be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fr-FR" b="1" dirty="0" err="1" smtClean="0">
                <a:sym typeface="Wingdings" pitchFamily="2" charset="2"/>
              </a:rPr>
              <a:t>also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controled</a:t>
            </a:r>
            <a:r>
              <a:rPr lang="fr-FR" b="1" dirty="0" smtClean="0">
                <a:sym typeface="Wingdings" pitchFamily="2" charset="2"/>
              </a:rPr>
              <a:t>  in </a:t>
            </a:r>
            <a:r>
              <a:rPr lang="fr-FR" b="1" dirty="0" err="1" smtClean="0">
                <a:sym typeface="Wingdings" pitchFamily="2" charset="2"/>
              </a:rPr>
              <a:t>high</a:t>
            </a:r>
            <a:r>
              <a:rPr lang="fr-FR" b="1" dirty="0" smtClean="0">
                <a:sym typeface="Wingdings" pitchFamily="2" charset="2"/>
              </a:rPr>
              <a:t> Finesse/</a:t>
            </a:r>
            <a:r>
              <a:rPr lang="fr-FR" b="1" dirty="0" err="1" smtClean="0">
                <a:sym typeface="Wingdings" pitchFamily="2" charset="2"/>
              </a:rPr>
              <a:t>picosecond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fr-FR" b="1" dirty="0" err="1" smtClean="0">
                <a:sym typeface="Wingdings" pitchFamily="2" charset="2"/>
              </a:rPr>
              <a:t>regime</a:t>
            </a:r>
            <a:endParaRPr lang="fr-FR" b="1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fr-FR" b="1" dirty="0" smtClean="0">
                <a:sym typeface="Wingdings" pitchFamily="2" charset="2"/>
              </a:rPr>
              <a:t>Feedback </a:t>
            </a:r>
            <a:r>
              <a:rPr lang="fr-FR" b="1" dirty="0" err="1" smtClean="0">
                <a:sym typeface="Wingdings" pitchFamily="2" charset="2"/>
              </a:rPr>
              <a:t>loop</a:t>
            </a:r>
            <a:r>
              <a:rPr lang="fr-FR" b="1" dirty="0" smtClean="0">
                <a:sym typeface="Wingdings" pitchFamily="2" charset="2"/>
              </a:rPr>
              <a:t> BW must </a:t>
            </a:r>
            <a:r>
              <a:rPr lang="fr-FR" b="1" dirty="0" err="1" smtClean="0">
                <a:sym typeface="Wingdings" pitchFamily="2" charset="2"/>
              </a:rPr>
              <a:t>be</a:t>
            </a:r>
            <a:r>
              <a:rPr lang="fr-FR" b="1" dirty="0" smtClean="0">
                <a:sym typeface="Wingdings" pitchFamily="2" charset="2"/>
              </a:rPr>
              <a:t>&gt;200kHz (on </a:t>
            </a:r>
            <a:r>
              <a:rPr lang="fr-FR" b="1" dirty="0" err="1" smtClean="0">
                <a:sym typeface="Wingdings" pitchFamily="2" charset="2"/>
              </a:rPr>
              <a:t>Frep</a:t>
            </a:r>
            <a:r>
              <a:rPr lang="fr-FR" b="1" dirty="0" smtClean="0">
                <a:sym typeface="Wingdings" pitchFamily="2" charset="2"/>
              </a:rPr>
              <a:t> </a:t>
            </a:r>
            <a:r>
              <a:rPr lang="fr-FR" b="1" dirty="0" err="1" smtClean="0">
                <a:sym typeface="Wingdings" pitchFamily="2" charset="2"/>
              </a:rPr>
              <a:t>at</a:t>
            </a:r>
            <a:r>
              <a:rPr lang="fr-FR" b="1" dirty="0" smtClean="0">
                <a:sym typeface="Wingdings" pitchFamily="2" charset="2"/>
              </a:rPr>
              <a:t> least)</a:t>
            </a:r>
            <a:endParaRPr lang="fr-FR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779912" y="1628800"/>
            <a:ext cx="104387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F=45000 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3059832" y="3933056"/>
            <a:ext cx="104387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F=15000 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3059832" y="4869160"/>
            <a:ext cx="92685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b="1" dirty="0" smtClean="0"/>
              <a:t>F=3000 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6F7C4-25FE-4BB9-B138-E5613C492D55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026" name="Picture 2" descr="C:\Users\$zomer\Desktop\Im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556792"/>
            <a:ext cx="5511861" cy="5040560"/>
          </a:xfrm>
          <a:prstGeom prst="rect">
            <a:avLst/>
          </a:prstGeom>
          <a:noFill/>
        </p:spPr>
      </p:pic>
      <p:sp>
        <p:nvSpPr>
          <p:cNvPr id="4" name="ZoneTexte 3"/>
          <p:cNvSpPr txBox="1"/>
          <p:nvPr/>
        </p:nvSpPr>
        <p:spPr>
          <a:xfrm>
            <a:off x="323528" y="2492896"/>
            <a:ext cx="144142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Fiber</a:t>
            </a:r>
            <a:r>
              <a:rPr lang="fr-FR" dirty="0" smtClean="0"/>
              <a:t> </a:t>
            </a:r>
            <a:r>
              <a:rPr lang="fr-FR" dirty="0" err="1" smtClean="0"/>
              <a:t>yb</a:t>
            </a:r>
            <a:r>
              <a:rPr lang="fr-FR" dirty="0" smtClean="0"/>
              <a:t> laser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400414" y="260648"/>
            <a:ext cx="4989956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b="1" dirty="0" err="1" smtClean="0"/>
              <a:t>Same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experiment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Yb </a:t>
            </a:r>
            <a:r>
              <a:rPr lang="fr-FR" sz="2000" b="1" dirty="0" err="1" smtClean="0"/>
              <a:t>fiber</a:t>
            </a:r>
            <a:r>
              <a:rPr lang="fr-FR" sz="2000" b="1" dirty="0" smtClean="0"/>
              <a:t> laser </a:t>
            </a:r>
            <a:r>
              <a:rPr lang="fr-FR" sz="2000" b="1" dirty="0" err="1" smtClean="0"/>
              <a:t>at</a:t>
            </a:r>
            <a:r>
              <a:rPr lang="fr-FR" sz="2000" b="1" dirty="0" smtClean="0"/>
              <a:t> Orsay</a:t>
            </a:r>
          </a:p>
          <a:p>
            <a:pPr algn="ctr"/>
            <a:r>
              <a:rPr lang="fr-FR" sz="2000" b="1" dirty="0" smtClean="0"/>
              <a:t>(8nm </a:t>
            </a:r>
            <a:r>
              <a:rPr lang="fr-FR" sz="2000" b="1" dirty="0" err="1" smtClean="0"/>
              <a:t>spectrum</a:t>
            </a:r>
            <a:r>
              <a:rPr lang="fr-FR" sz="2000" b="1" dirty="0" smtClean="0"/>
              <a:t>)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779912" y="1187460"/>
            <a:ext cx="261334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4 </a:t>
            </a:r>
            <a:r>
              <a:rPr lang="fr-FR" dirty="0" err="1" smtClean="0"/>
              <a:t>mirror</a:t>
            </a:r>
            <a:r>
              <a:rPr lang="fr-FR" dirty="0" smtClean="0"/>
              <a:t> non </a:t>
            </a:r>
            <a:r>
              <a:rPr lang="fr-FR" dirty="0" err="1" smtClean="0"/>
              <a:t>planar</a:t>
            </a:r>
            <a:r>
              <a:rPr lang="fr-FR" dirty="0" smtClean="0"/>
              <a:t> </a:t>
            </a:r>
            <a:r>
              <a:rPr lang="fr-FR" dirty="0" err="1" smtClean="0"/>
              <a:t>cavity</a:t>
            </a:r>
            <a:endParaRPr lang="fr-FR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5775862" y="1628800"/>
            <a:ext cx="3294876" cy="477053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Cavity mirrors: T~20ppm</a:t>
            </a:r>
          </a:p>
          <a:p>
            <a:r>
              <a:rPr lang="en-US" sz="1600" b="1" dirty="0" smtClean="0">
                <a:sym typeface="Wingdings" pitchFamily="2" charset="2"/>
              </a:rPr>
              <a:t>Finesse~25000</a:t>
            </a:r>
          </a:p>
          <a:p>
            <a:endParaRPr lang="en-US" sz="1600" b="1" dirty="0" smtClean="0"/>
          </a:p>
          <a:p>
            <a:r>
              <a:rPr lang="en-US" sz="1600" b="1" dirty="0" smtClean="0"/>
              <a:t>Fiber laser </a:t>
            </a:r>
          </a:p>
          <a:p>
            <a:r>
              <a:rPr lang="en-US" sz="1600" b="1" dirty="0" smtClean="0">
                <a:sym typeface="Wingdings" pitchFamily="2" charset="2"/>
              </a:rPr>
              <a:t>frequency noise issues</a:t>
            </a:r>
            <a:endParaRPr lang="en-US" sz="1600" b="1" dirty="0" smtClean="0"/>
          </a:p>
          <a:p>
            <a:r>
              <a:rPr lang="fr-FR" sz="1600" b="1" dirty="0" smtClean="0">
                <a:sym typeface="Wingdings" pitchFamily="2" charset="2"/>
              </a:rPr>
              <a:t>feedback </a:t>
            </a:r>
            <a:r>
              <a:rPr lang="fr-FR" sz="1600" b="1" dirty="0" err="1" smtClean="0">
                <a:sym typeface="Wingdings" pitchFamily="2" charset="2"/>
              </a:rPr>
              <a:t>bandwidth</a:t>
            </a:r>
            <a:r>
              <a:rPr lang="fr-FR" sz="1600" b="1" dirty="0" smtClean="0">
                <a:sym typeface="Wingdings" pitchFamily="2" charset="2"/>
              </a:rPr>
              <a:t>&gt;1MHz</a:t>
            </a:r>
          </a:p>
          <a:p>
            <a:r>
              <a:rPr lang="fr-FR" sz="1600" b="1" dirty="0" smtClean="0">
                <a:sym typeface="Wingdings" pitchFamily="2" charset="2"/>
              </a:rPr>
              <a:t> </a:t>
            </a:r>
            <a:r>
              <a:rPr lang="fr-FR" sz="1600" b="1" dirty="0" err="1" smtClean="0">
                <a:sym typeface="Wingdings" pitchFamily="2" charset="2"/>
              </a:rPr>
              <a:t>Very</a:t>
            </a:r>
            <a:r>
              <a:rPr lang="fr-FR" sz="1600" b="1" dirty="0" smtClean="0">
                <a:sym typeface="Wingdings" pitchFamily="2" charset="2"/>
              </a:rPr>
              <a:t> stable laser/</a:t>
            </a:r>
            <a:r>
              <a:rPr lang="fr-FR" sz="1600" b="1" dirty="0" err="1" smtClean="0">
                <a:sym typeface="Wingdings" pitchFamily="2" charset="2"/>
              </a:rPr>
              <a:t>cavity</a:t>
            </a:r>
            <a:r>
              <a:rPr lang="fr-FR" sz="1600" b="1" dirty="0" smtClean="0">
                <a:sym typeface="Wingdings" pitchFamily="2" charset="2"/>
              </a:rPr>
              <a:t> </a:t>
            </a:r>
            <a:r>
              <a:rPr lang="fr-FR" sz="1600" b="1" dirty="0" err="1" smtClean="0">
                <a:sym typeface="Wingdings" pitchFamily="2" charset="2"/>
              </a:rPr>
              <a:t>Locking</a:t>
            </a:r>
            <a:endParaRPr lang="fr-FR" sz="1600" b="1" dirty="0" smtClean="0">
              <a:sym typeface="Wingdings" pitchFamily="2" charset="2"/>
            </a:endParaRPr>
          </a:p>
          <a:p>
            <a:endParaRPr lang="fr-FR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‘Secondhand’ vacuum vessel</a:t>
            </a:r>
          </a:p>
          <a:p>
            <a:r>
              <a:rPr lang="en-US" sz="1600" b="1" dirty="0" smtClean="0">
                <a:sym typeface="Wingdings" pitchFamily="2" charset="2"/>
              </a:rPr>
              <a:t>We had dust issued</a:t>
            </a:r>
          </a:p>
          <a:p>
            <a:r>
              <a:rPr lang="en-US" sz="1600" b="1" dirty="0" smtClean="0">
                <a:sym typeface="Wingdings" pitchFamily="2" charset="2"/>
              </a:rPr>
              <a:t>laser/cavity coupling ~50%</a:t>
            </a:r>
          </a:p>
          <a:p>
            <a:r>
              <a:rPr lang="en-US" sz="1600" b="1" dirty="0" smtClean="0">
                <a:sym typeface="Wingdings" pitchFamily="2" charset="2"/>
              </a:rPr>
              <a:t> </a:t>
            </a:r>
            <a:r>
              <a:rPr lang="en-US" sz="1600" b="1" dirty="0" smtClean="0">
                <a:sym typeface="Wingdings" pitchFamily="2" charset="2"/>
              </a:rPr>
              <a:t>    (Net power gain ~7500*50%)</a:t>
            </a: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Next week: </a:t>
            </a:r>
          </a:p>
          <a:p>
            <a:r>
              <a:rPr lang="en-US" sz="1600" b="1" dirty="0" smtClean="0">
                <a:sym typeface="Wingdings" pitchFamily="2" charset="2"/>
              </a:rPr>
              <a:t>new mirrors T~8ppm (F~43000)</a:t>
            </a:r>
          </a:p>
          <a:p>
            <a:r>
              <a:rPr lang="en-US" sz="1600" b="1" dirty="0" smtClean="0">
                <a:sym typeface="Wingdings" pitchFamily="2" charset="2"/>
              </a:rPr>
              <a:t>fiber amplifier (CELIA) : 50W </a:t>
            </a:r>
          </a:p>
          <a:p>
            <a:endParaRPr lang="en-US" sz="1600" b="1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 pitchFamily="2" charset="2"/>
              </a:rPr>
              <a:t>Summer 2013</a:t>
            </a:r>
          </a:p>
          <a:p>
            <a:r>
              <a:rPr lang="en-US" sz="1600" b="1" dirty="0" smtClean="0">
                <a:sym typeface="Wingdings" pitchFamily="2" charset="2"/>
              </a:rPr>
              <a:t>installation of ATF at KEK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12580</TotalTime>
  <Words>912</Words>
  <Application>Microsoft Office PowerPoint</Application>
  <PresentationFormat>Affichage à l'écran (4:3)</PresentationFormat>
  <Paragraphs>288</Paragraphs>
  <Slides>21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Thème Office</vt:lpstr>
      <vt:lpstr>Overview of enhancement cavity work at LAL/Orsay</vt:lpstr>
      <vt:lpstr>Introduction</vt:lpstr>
      <vt:lpstr>High Finesse Fabry-Perot cavity in 2ps &amp; 200fs regime</vt:lpstr>
      <vt:lpstr>Diapositive 4</vt:lpstr>
      <vt:lpstr>Diapositive 5</vt:lpstr>
      <vt:lpstr>n</vt:lpstr>
      <vt:lpstr>Diapositive 7</vt:lpstr>
      <vt:lpstr>Diapositive 8</vt:lpstr>
      <vt:lpstr>Diapositive 9</vt:lpstr>
      <vt:lpstr>Diapositive 10</vt:lpstr>
      <vt:lpstr>Polarised positron source</vt:lpstr>
      <vt:lpstr>Diapositive 12</vt:lpstr>
      <vt:lpstr>Diapositive 13</vt:lpstr>
      <vt:lpstr>Diapositive 14</vt:lpstr>
      <vt:lpstr>Monochromatic X-ray source ThomX</vt:lpstr>
      <vt:lpstr>Diapositive 16</vt:lpstr>
      <vt:lpstr>Diapositive 17</vt:lpstr>
      <vt:lpstr>Diapositive 18</vt:lpstr>
      <vt:lpstr>Diapositive 19</vt:lpstr>
      <vt:lpstr>Diapositive 20</vt:lpstr>
      <vt:lpstr>A technological issue: huge requested laser power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$zomer</dc:creator>
  <cp:lastModifiedBy>$zomer</cp:lastModifiedBy>
  <cp:revision>325</cp:revision>
  <dcterms:created xsi:type="dcterms:W3CDTF">2012-09-18T17:00:59Z</dcterms:created>
  <dcterms:modified xsi:type="dcterms:W3CDTF">2013-05-28T08:06:41Z</dcterms:modified>
</cp:coreProperties>
</file>