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28"/>
  </p:notesMasterIdLst>
  <p:sldIdLst>
    <p:sldId id="256" r:id="rId3"/>
    <p:sldId id="286" r:id="rId4"/>
    <p:sldId id="289" r:id="rId5"/>
    <p:sldId id="290" r:id="rId6"/>
    <p:sldId id="259" r:id="rId7"/>
    <p:sldId id="264" r:id="rId8"/>
    <p:sldId id="276" r:id="rId9"/>
    <p:sldId id="263" r:id="rId10"/>
    <p:sldId id="262" r:id="rId11"/>
    <p:sldId id="278" r:id="rId12"/>
    <p:sldId id="265" r:id="rId13"/>
    <p:sldId id="266" r:id="rId14"/>
    <p:sldId id="291" r:id="rId15"/>
    <p:sldId id="268" r:id="rId16"/>
    <p:sldId id="269" r:id="rId17"/>
    <p:sldId id="270" r:id="rId18"/>
    <p:sldId id="271" r:id="rId19"/>
    <p:sldId id="272" r:id="rId20"/>
    <p:sldId id="273" r:id="rId21"/>
    <p:sldId id="260" r:id="rId22"/>
    <p:sldId id="275" r:id="rId23"/>
    <p:sldId id="287" r:id="rId24"/>
    <p:sldId id="288" r:id="rId25"/>
    <p:sldId id="292" r:id="rId26"/>
    <p:sldId id="274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FFCC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7708" autoAdjust="0"/>
    <p:restoredTop sz="94654" autoAdjust="0"/>
  </p:normalViewPr>
  <p:slideViewPr>
    <p:cSldViewPr snapToGrid="0">
      <p:cViewPr>
        <p:scale>
          <a:sx n="70" d="100"/>
          <a:sy n="70" d="100"/>
        </p:scale>
        <p:origin x="-1762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7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8422D-8F6E-4804-930E-15724FDD12E9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323E2-1E1A-4DC3-9081-9094F6A45E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7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323E2-1E1A-4DC3-9081-9094F6A45E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323E2-1E1A-4DC3-9081-9094F6A45EC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820863" y="6440488"/>
            <a:ext cx="5499100" cy="247650"/>
          </a:xfrm>
          <a:prstGeom prst="rect">
            <a:avLst/>
          </a:prstGeom>
          <a:solidFill>
            <a:schemeClr val="bg1"/>
          </a:solidFill>
          <a:ln w="12699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6638925" y="6500813"/>
            <a:ext cx="2505075" cy="0"/>
          </a:xfrm>
          <a:prstGeom prst="line">
            <a:avLst/>
          </a:prstGeom>
          <a:noFill/>
          <a:ln w="92075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0" y="6500813"/>
            <a:ext cx="2828925" cy="0"/>
          </a:xfrm>
          <a:prstGeom prst="line">
            <a:avLst/>
          </a:prstGeom>
          <a:noFill/>
          <a:ln w="92075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803525" y="6410325"/>
            <a:ext cx="3852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1400" b="1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>
                <a:solidFill>
                  <a:srgbClr val="339966"/>
                </a:solidFill>
                <a:latin typeface="Century Schoolbook" pitchFamily="18" charset="0"/>
              </a:rPr>
              <a:t>Thomas Jefferson National Accelerator Facility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9013" y="6237288"/>
            <a:ext cx="16129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05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153" name="Picture 9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215063"/>
            <a:ext cx="1676400" cy="5238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0"/>
            <a:ext cx="22479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0"/>
            <a:ext cx="65913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808521"/>
            <a:ext cx="9144000" cy="555377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4812"/>
            <a:ext cx="9144000" cy="55497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820132"/>
            <a:ext cx="9144000" cy="5542961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4958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4958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914400"/>
            <a:ext cx="4495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495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914400"/>
            <a:ext cx="4419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419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6638925" y="6500813"/>
            <a:ext cx="2505075" cy="0"/>
          </a:xfrm>
          <a:prstGeom prst="line">
            <a:avLst/>
          </a:prstGeom>
          <a:noFill/>
          <a:ln w="92075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6500813"/>
            <a:ext cx="2828925" cy="0"/>
          </a:xfrm>
          <a:prstGeom prst="line">
            <a:avLst/>
          </a:prstGeom>
          <a:noFill/>
          <a:ln w="92075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803525" y="6410325"/>
            <a:ext cx="385286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1400" b="1">
                <a:solidFill>
                  <a:srgbClr val="339966"/>
                </a:solidFill>
                <a:latin typeface="Century Schoolbook" pitchFamily="18" charset="0"/>
              </a:rPr>
              <a:t> </a:t>
            </a:r>
            <a:r>
              <a:rPr lang="en-US" sz="1200" b="1">
                <a:solidFill>
                  <a:srgbClr val="339966"/>
                </a:solidFill>
                <a:latin typeface="Century Schoolbook" pitchFamily="18" charset="0"/>
              </a:rPr>
              <a:t>Thomas Jefferson National Accelerator Facility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39013" y="6249988"/>
            <a:ext cx="16129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6783388" y="6411913"/>
            <a:ext cx="4286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500" b="1">
                <a:solidFill>
                  <a:schemeClr val="bg1"/>
                </a:solidFill>
              </a:rPr>
              <a:t>Page </a:t>
            </a:r>
            <a:fld id="{BD7C6A4B-36C1-49ED-B3A4-BF51381C183E}" type="slidenum">
              <a:rPr lang="en-US" altLang="en-US" sz="500" b="1">
                <a:solidFill>
                  <a:schemeClr val="bg1"/>
                </a:solidFill>
              </a:rPr>
              <a:pPr algn="ctr" eaLnBrk="0" hangingPunct="0"/>
              <a:t>‹#›</a:t>
            </a:fld>
            <a:endParaRPr lang="en-US" sz="500" b="1">
              <a:solidFill>
                <a:schemeClr val="bg1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914400"/>
            <a:ext cx="8991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5130" name="Picture 10" descr="http://www.jlab.org/div_dept/dir_off/public_affairs/logo/JLab_logo_white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1000" y="6215063"/>
            <a:ext cx="1676400" cy="5238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3333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663300"/>
          </a:solidFill>
          <a:latin typeface="+mn-lt"/>
        </a:defRPr>
      </a:lvl2pPr>
      <a:lvl3pPr marL="1143000" indent="-228600" algn="l" rtl="0" fontAlgn="base"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660066"/>
          </a:solidFill>
          <a:latin typeface="+mn-lt"/>
        </a:defRPr>
      </a:lvl3pPr>
      <a:lvl4pPr marL="1600200" indent="-228600" algn="l" rtl="0" fontAlgn="base">
        <a:spcBef>
          <a:spcPct val="30000"/>
        </a:spcBef>
        <a:spcAft>
          <a:spcPct val="0"/>
        </a:spcAft>
        <a:buSzPct val="100000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74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22960"/>
            <a:ext cx="9144000" cy="552069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98500"/>
            <a:ext cx="9144000" cy="185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777875"/>
            <a:ext cx="9144000" cy="46038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919274" y="6495068"/>
            <a:ext cx="976444" cy="21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en-US" sz="800" dirty="0" smtClean="0">
                <a:latin typeface="+mj-lt"/>
              </a:rPr>
              <a:t>Page </a:t>
            </a:r>
            <a:fld id="{556B3C90-3D17-4E3C-AE77-9EA9102FE8A4}" type="slidenum">
              <a:rPr lang="en-US" altLang="en-US" sz="800">
                <a:latin typeface="+mj-lt"/>
              </a:rPr>
              <a:pPr/>
              <a:t>‹#›</a:t>
            </a:fld>
            <a:endParaRPr lang="en-US" sz="800" dirty="0"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3333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66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66006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99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99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99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99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99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092" y="1658476"/>
            <a:ext cx="69342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Localization of field emitter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in a 9-cell cavity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86200"/>
            <a:ext cx="7010400" cy="1836174"/>
          </a:xfrm>
        </p:spPr>
        <p:txBody>
          <a:bodyPr/>
          <a:lstStyle/>
          <a:p>
            <a:r>
              <a:rPr lang="en-US" dirty="0" err="1" smtClean="0"/>
              <a:t>Yongming</a:t>
            </a:r>
            <a:r>
              <a:rPr lang="en-US" dirty="0" smtClean="0"/>
              <a:t> Li</a:t>
            </a:r>
            <a:r>
              <a:rPr lang="en-US" baseline="30000" dirty="0" smtClean="0"/>
              <a:t>1,2</a:t>
            </a:r>
            <a:r>
              <a:rPr lang="en-US" dirty="0" smtClean="0"/>
              <a:t>, Ari Palczewski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err="1" smtClean="0"/>
              <a:t>Rongli</a:t>
            </a:r>
            <a:r>
              <a:rPr lang="en-US" dirty="0" smtClean="0"/>
              <a:t> Geng</a:t>
            </a:r>
            <a:r>
              <a:rPr lang="en-US" baseline="30000" dirty="0" smtClean="0"/>
              <a:t>1</a:t>
            </a:r>
          </a:p>
          <a:p>
            <a:r>
              <a:rPr lang="en-US" baseline="30000" dirty="0" smtClean="0"/>
              <a:t>1</a:t>
            </a:r>
            <a:r>
              <a:rPr lang="en-US" dirty="0" smtClean="0"/>
              <a:t> Jefferson Lab</a:t>
            </a:r>
          </a:p>
          <a:p>
            <a:r>
              <a:rPr lang="en-US" baseline="30000" dirty="0" smtClean="0"/>
              <a:t>2</a:t>
            </a:r>
            <a:r>
              <a:rPr lang="en-US" dirty="0" smtClean="0"/>
              <a:t> Peking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 l="1360" t="2765" r="1900" b="3420"/>
          <a:stretch>
            <a:fillRect/>
          </a:stretch>
        </p:blipFill>
        <p:spPr bwMode="auto">
          <a:xfrm>
            <a:off x="108156" y="1927114"/>
            <a:ext cx="8799871" cy="419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of Electrons Escaping Cavity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6849" y="876300"/>
            <a:ext cx="4524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200" dirty="0" smtClean="0"/>
              <a:t>R2 electron escaping rate is very high (0.5 at s=0.008m)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Most of electrons at hitting at cell 5 ( emitter: IR5_RT)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R1 escaping is low compare with R2 (less than 8%)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524" y="990600"/>
            <a:ext cx="173156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esp</a:t>
            </a:r>
            <a:r>
              <a:rPr lang="en-US" dirty="0" smtClean="0"/>
              <a:t>=</a:t>
            </a:r>
            <a:r>
              <a:rPr lang="en-US" dirty="0" err="1" smtClean="0"/>
              <a:t>N</a:t>
            </a:r>
            <a:r>
              <a:rPr lang="en-US" baseline="-25000" dirty="0" err="1" smtClean="0"/>
              <a:t>esp</a:t>
            </a:r>
            <a:r>
              <a:rPr lang="en-US" dirty="0" smtClean="0"/>
              <a:t> 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total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72799" y="1000125"/>
            <a:ext cx="1561646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hc</a:t>
            </a:r>
            <a:r>
              <a:rPr lang="en-US" dirty="0" smtClean="0"/>
              <a:t>=</a:t>
            </a:r>
            <a:r>
              <a:rPr lang="en-US" dirty="0" err="1" smtClean="0"/>
              <a:t>N</a:t>
            </a:r>
            <a:r>
              <a:rPr lang="en-US" baseline="-25000" dirty="0" err="1" smtClean="0"/>
              <a:t>hc</a:t>
            </a:r>
            <a:r>
              <a:rPr lang="en-US" dirty="0" smtClean="0"/>
              <a:t> 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total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94503" y="3531010"/>
            <a:ext cx="1032387" cy="46166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Left  Flange</a:t>
            </a:r>
          </a:p>
          <a:p>
            <a:pPr algn="ctr"/>
            <a:r>
              <a:rPr lang="en-US" sz="1200" b="1" dirty="0" smtClean="0">
                <a:solidFill>
                  <a:srgbClr val="C00000"/>
                </a:solidFill>
                <a:latin typeface="+mj-lt"/>
              </a:rPr>
              <a:t>Escape</a:t>
            </a:r>
            <a:endParaRPr lang="en-US" sz="1200" b="1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507226" y="3814916"/>
            <a:ext cx="855406" cy="5997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925071" y="2188946"/>
            <a:ext cx="1012722" cy="276999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Cell-5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3495341" y="2472852"/>
            <a:ext cx="929175" cy="7717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810803" y="3934124"/>
            <a:ext cx="1229094" cy="46166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Right  Flange </a:t>
            </a:r>
          </a:p>
          <a:p>
            <a:pPr algn="ctr"/>
            <a:r>
              <a:rPr lang="en-US" sz="1200" b="1" dirty="0" smtClean="0">
                <a:solidFill>
                  <a:srgbClr val="C00000"/>
                </a:solidFill>
                <a:latin typeface="+mj-lt"/>
              </a:rPr>
              <a:t>Escape</a:t>
            </a:r>
            <a:endParaRPr lang="en-US" sz="1200" b="1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4581833" y="4395019"/>
            <a:ext cx="1189702" cy="7964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1582162" y="3244330"/>
            <a:ext cx="7553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Reverse</a:t>
            </a:r>
            <a:endParaRPr lang="en-US" sz="1200" dirty="0">
              <a:solidFill>
                <a:srgbClr val="3333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49026" y="4620854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Zigzag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6118689" y="4404540"/>
            <a:ext cx="7906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Forward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455191" y="4288082"/>
            <a:ext cx="1012722" cy="276999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Cell-4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2448233" y="4552336"/>
            <a:ext cx="540774" cy="3244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394959" y="3757154"/>
            <a:ext cx="1012722" cy="276999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Cell-6</a:t>
            </a:r>
            <a:endParaRPr lang="en-US" sz="1200" dirty="0"/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4513006" y="4041060"/>
            <a:ext cx="452223" cy="816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Escaping Ratio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5690" y="1227871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Escaping from Left Flange </a:t>
            </a:r>
            <a:br>
              <a:rPr lang="en-US" dirty="0" smtClean="0"/>
            </a:br>
            <a:r>
              <a:rPr lang="en-US" dirty="0" smtClean="0"/>
              <a:t>“Reverse type” trajectory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4375" t="50781" r="21250" b="32813"/>
          <a:stretch>
            <a:fillRect/>
          </a:stretch>
        </p:blipFill>
        <p:spPr bwMode="auto">
          <a:xfrm>
            <a:off x="451053" y="2439318"/>
            <a:ext cx="3137721" cy="63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478592" y="1139383"/>
            <a:ext cx="4291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Escaping from Right Flange </a:t>
            </a:r>
            <a:br>
              <a:rPr lang="en-US" dirty="0" smtClean="0"/>
            </a:br>
            <a:r>
              <a:rPr lang="en-US" dirty="0" smtClean="0"/>
              <a:t>“Zigzag type” &amp; “forward type” trajectory 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l="18125" t="57813" r="8750" b="25781"/>
          <a:stretch>
            <a:fillRect/>
          </a:stretch>
        </p:blipFill>
        <p:spPr bwMode="auto">
          <a:xfrm>
            <a:off x="4912443" y="1935710"/>
            <a:ext cx="3184156" cy="57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 l="18125" t="53125" r="8750" b="30469"/>
          <a:stretch>
            <a:fillRect/>
          </a:stretch>
        </p:blipFill>
        <p:spPr bwMode="auto">
          <a:xfrm>
            <a:off x="4901688" y="2680214"/>
            <a:ext cx="3199478" cy="57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5" cstate="print"/>
          <a:srcRect l="8200" t="30532" r="22411" b="17976"/>
          <a:stretch>
            <a:fillRect/>
          </a:stretch>
        </p:blipFill>
        <p:spPr bwMode="auto">
          <a:xfrm>
            <a:off x="4876795" y="3540722"/>
            <a:ext cx="3667433" cy="220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/>
          <p:nvPr/>
        </p:nvPicPr>
        <p:blipFill>
          <a:blip r:embed="rId6" cstate="print"/>
          <a:srcRect l="9261" t="26789" r="21930" b="24702"/>
          <a:stretch>
            <a:fillRect/>
          </a:stretch>
        </p:blipFill>
        <p:spPr bwMode="auto">
          <a:xfrm>
            <a:off x="527690" y="3772079"/>
            <a:ext cx="3862766" cy="189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 in Cavity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 l="7375" t="16277" r="29214" b="35233"/>
          <a:stretch>
            <a:fillRect/>
          </a:stretch>
        </p:blipFill>
        <p:spPr bwMode="auto">
          <a:xfrm>
            <a:off x="2048313" y="1015225"/>
            <a:ext cx="5096534" cy="312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9"/>
          <p:cNvSpPr txBox="1">
            <a:spLocks/>
          </p:cNvSpPr>
          <p:nvPr/>
        </p:nvSpPr>
        <p:spPr bwMode="auto">
          <a:xfrm>
            <a:off x="786581" y="4702283"/>
            <a:ext cx="7767484" cy="81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latin typeface="+mj-lt"/>
                <a:ea typeface="+mj-ea"/>
                <a:cs typeface="+mj-cs"/>
              </a:rPr>
              <a:t>Emitter bellow10mm [s] is very important considering the energy deposit in the cavity and escaping ratio of the electron.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Energy with Iris</a:t>
            </a:r>
            <a:endParaRPr lang="en-US" dirty="0"/>
          </a:p>
        </p:txBody>
      </p:sp>
      <p:pic>
        <p:nvPicPr>
          <p:cNvPr id="4" name="My Movie.wm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9320" y="1017588"/>
            <a:ext cx="8615190" cy="4846044"/>
          </a:xfrm>
        </p:spPr>
      </p:pic>
    </p:spTree>
    <p:extLst>
      <p:ext uri="{BB962C8B-B14F-4D97-AF65-F5344CB8AC3E}">
        <p14:creationId xmlns:p14="http://schemas.microsoft.com/office/powerpoint/2010/main" val="7752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0" y="130277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Experiment: 9-cell cavity RI23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圆角矩形 23"/>
          <p:cNvSpPr/>
          <p:nvPr/>
        </p:nvSpPr>
        <p:spPr>
          <a:xfrm>
            <a:off x="990600" y="2791863"/>
            <a:ext cx="1066800" cy="299568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2193931"/>
            <a:ext cx="1295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② </a:t>
            </a:r>
            <a:r>
              <a:rPr lang="en-US" dirty="0" smtClean="0"/>
              <a:t>Detector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 flipV="1">
            <a:off x="102359" y="3995165"/>
            <a:ext cx="2843282" cy="58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接连接符 26"/>
          <p:cNvCxnSpPr>
            <a:stCxn id="5" idx="0"/>
          </p:cNvCxnSpPr>
          <p:nvPr/>
        </p:nvCxnSpPr>
        <p:spPr>
          <a:xfrm flipV="1">
            <a:off x="1485900" y="2027403"/>
            <a:ext cx="0" cy="166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1648863"/>
            <a:ext cx="1676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 </a:t>
            </a:r>
            <a:r>
              <a:rPr lang="en-US" dirty="0" smtClean="0"/>
              <a:t>High </a:t>
            </a:r>
            <a:r>
              <a:rPr lang="en-US" dirty="0"/>
              <a:t>Voltage</a:t>
            </a:r>
          </a:p>
        </p:txBody>
      </p:sp>
      <p:cxnSp>
        <p:nvCxnSpPr>
          <p:cNvPr id="9" name="直接连接符 28"/>
          <p:cNvCxnSpPr>
            <a:stCxn id="5" idx="3"/>
            <a:endCxn id="10" idx="1"/>
          </p:cNvCxnSpPr>
          <p:nvPr/>
        </p:nvCxnSpPr>
        <p:spPr>
          <a:xfrm>
            <a:off x="2133600" y="2378597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38400" y="2193931"/>
            <a:ext cx="13239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③ </a:t>
            </a:r>
            <a:r>
              <a:rPr lang="en-US" dirty="0" smtClean="0"/>
              <a:t>Amplifier</a:t>
            </a:r>
            <a:endParaRPr lang="en-US" dirty="0"/>
          </a:p>
        </p:txBody>
      </p:sp>
      <p:cxnSp>
        <p:nvCxnSpPr>
          <p:cNvPr id="11" name="直接连接符 31"/>
          <p:cNvCxnSpPr>
            <a:stCxn id="14" idx="3"/>
            <a:endCxn id="12" idx="1"/>
          </p:cNvCxnSpPr>
          <p:nvPr/>
        </p:nvCxnSpPr>
        <p:spPr>
          <a:xfrm>
            <a:off x="6705600" y="2378597"/>
            <a:ext cx="289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95360" y="2193931"/>
            <a:ext cx="14628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⑥ </a:t>
            </a:r>
            <a:r>
              <a:rPr lang="en-US" dirty="0" smtClean="0"/>
              <a:t>computer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5875413"/>
            <a:ext cx="1295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① </a:t>
            </a:r>
            <a:r>
              <a:rPr lang="en-US" dirty="0" smtClean="0"/>
              <a:t>Dewar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91200" y="2193931"/>
            <a:ext cx="914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⑤ </a:t>
            </a:r>
            <a:r>
              <a:rPr lang="en-US" dirty="0" smtClean="0"/>
              <a:t>DAQ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21314" y="919996"/>
            <a:ext cx="7093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l-GR" sz="2800" dirty="0" smtClean="0"/>
              <a:t>γ</a:t>
            </a:r>
            <a:r>
              <a:rPr lang="en-US" sz="2800" dirty="0" smtClean="0"/>
              <a:t> energy spectrum measurement system</a:t>
            </a:r>
            <a:endParaRPr lang="en-US" dirty="0"/>
          </a:p>
        </p:txBody>
      </p:sp>
      <p:pic>
        <p:nvPicPr>
          <p:cNvPr id="16" name="Picture 2" descr="C:\Users\lym\Desktop\DSC_00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3"/>
          <a:stretch/>
        </p:blipFill>
        <p:spPr bwMode="auto">
          <a:xfrm>
            <a:off x="2362200" y="2868063"/>
            <a:ext cx="2963779" cy="289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7"/>
          <p:cNvSpPr/>
          <p:nvPr/>
        </p:nvSpPr>
        <p:spPr>
          <a:xfrm>
            <a:off x="2550853" y="2872255"/>
            <a:ext cx="1246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② </a:t>
            </a:r>
            <a:r>
              <a:rPr lang="en-US" dirty="0">
                <a:solidFill>
                  <a:schemeClr val="bg1"/>
                </a:solidFill>
              </a:rPr>
              <a:t>Detector</a:t>
            </a:r>
          </a:p>
        </p:txBody>
      </p:sp>
      <p:cxnSp>
        <p:nvCxnSpPr>
          <p:cNvPr id="18" name="直接箭头连接符 38"/>
          <p:cNvCxnSpPr/>
          <p:nvPr/>
        </p:nvCxnSpPr>
        <p:spPr>
          <a:xfrm>
            <a:off x="3609662" y="3172863"/>
            <a:ext cx="533400" cy="4572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C:\Users\lym\Desktop\gamma ray measurement photo\DSC_001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86400" y="2872255"/>
            <a:ext cx="2743200" cy="286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矩形 40"/>
          <p:cNvSpPr/>
          <p:nvPr/>
        </p:nvSpPr>
        <p:spPr>
          <a:xfrm>
            <a:off x="5562600" y="4620663"/>
            <a:ext cx="1289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③ </a:t>
            </a:r>
            <a:r>
              <a:rPr lang="en-US" dirty="0">
                <a:solidFill>
                  <a:schemeClr val="bg1"/>
                </a:solidFill>
              </a:rPr>
              <a:t>Amplifier</a:t>
            </a:r>
          </a:p>
        </p:txBody>
      </p:sp>
      <p:cxnSp>
        <p:nvCxnSpPr>
          <p:cNvPr id="21" name="直接箭头连接符 41"/>
          <p:cNvCxnSpPr>
            <a:stCxn id="20" idx="0"/>
          </p:cNvCxnSpPr>
          <p:nvPr/>
        </p:nvCxnSpPr>
        <p:spPr>
          <a:xfrm flipH="1" flipV="1">
            <a:off x="6175333" y="3934863"/>
            <a:ext cx="31834" cy="6858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42"/>
          <p:cNvSpPr/>
          <p:nvPr/>
        </p:nvSpPr>
        <p:spPr>
          <a:xfrm>
            <a:off x="7050251" y="5342013"/>
            <a:ext cx="799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⑤ </a:t>
            </a:r>
            <a:r>
              <a:rPr lang="en-US" dirty="0" smtClean="0">
                <a:solidFill>
                  <a:schemeClr val="bg1"/>
                </a:solidFill>
              </a:rPr>
              <a:t>DAQ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3" name="直接箭头连接符 43"/>
          <p:cNvCxnSpPr/>
          <p:nvPr/>
        </p:nvCxnSpPr>
        <p:spPr>
          <a:xfrm flipH="1" flipV="1">
            <a:off x="6629400" y="5268363"/>
            <a:ext cx="533400" cy="25831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44"/>
          <p:cNvSpPr/>
          <p:nvPr/>
        </p:nvSpPr>
        <p:spPr>
          <a:xfrm>
            <a:off x="6781800" y="4696863"/>
            <a:ext cx="1289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⑥ </a:t>
            </a:r>
            <a:r>
              <a:rPr lang="en-US" dirty="0">
                <a:solidFill>
                  <a:schemeClr val="bg1"/>
                </a:solidFill>
              </a:rPr>
              <a:t>computer</a:t>
            </a:r>
          </a:p>
        </p:txBody>
      </p:sp>
      <p:cxnSp>
        <p:nvCxnSpPr>
          <p:cNvPr id="25" name="直接箭头连接符 45"/>
          <p:cNvCxnSpPr/>
          <p:nvPr/>
        </p:nvCxnSpPr>
        <p:spPr>
          <a:xfrm flipH="1" flipV="1">
            <a:off x="7431721" y="4284555"/>
            <a:ext cx="35879" cy="48850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46"/>
          <p:cNvSpPr/>
          <p:nvPr/>
        </p:nvSpPr>
        <p:spPr>
          <a:xfrm>
            <a:off x="2574314" y="5241931"/>
            <a:ext cx="1035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① </a:t>
            </a:r>
            <a:r>
              <a:rPr lang="en-US" dirty="0" smtClean="0">
                <a:solidFill>
                  <a:schemeClr val="bg1"/>
                </a:solidFill>
              </a:rPr>
              <a:t>Dewar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7" name="直接箭头连接符 47"/>
          <p:cNvCxnSpPr/>
          <p:nvPr/>
        </p:nvCxnSpPr>
        <p:spPr>
          <a:xfrm flipH="1" flipV="1">
            <a:off x="3091988" y="4969397"/>
            <a:ext cx="82016" cy="428124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62400" y="2193931"/>
            <a:ext cx="16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④ </a:t>
            </a:r>
            <a:r>
              <a:rPr lang="en-US" dirty="0" smtClean="0"/>
              <a:t>Attenuation</a:t>
            </a:r>
            <a:endParaRPr lang="en-US" dirty="0"/>
          </a:p>
        </p:txBody>
      </p:sp>
      <p:cxnSp>
        <p:nvCxnSpPr>
          <p:cNvPr id="29" name="Straight Connector 28"/>
          <p:cNvCxnSpPr>
            <a:stCxn id="10" idx="3"/>
            <a:endCxn id="28" idx="1"/>
          </p:cNvCxnSpPr>
          <p:nvPr/>
        </p:nvCxnSpPr>
        <p:spPr>
          <a:xfrm>
            <a:off x="3762375" y="2378597"/>
            <a:ext cx="200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8" idx="3"/>
            <a:endCxn id="14" idx="1"/>
          </p:cNvCxnSpPr>
          <p:nvPr/>
        </p:nvCxnSpPr>
        <p:spPr>
          <a:xfrm>
            <a:off x="5562600" y="2378597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486400" y="2868063"/>
            <a:ext cx="1490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④ </a:t>
            </a:r>
            <a:r>
              <a:rPr lang="en-US" dirty="0" smtClean="0">
                <a:solidFill>
                  <a:schemeClr val="bg1"/>
                </a:solidFill>
              </a:rPr>
              <a:t>Attenuation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248400" y="3096663"/>
            <a:ext cx="762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Spectrum from </a:t>
            </a:r>
            <a:r>
              <a:rPr lang="en-US" dirty="0" err="1" smtClean="0"/>
              <a:t>NaI(Tl</a:t>
            </a:r>
            <a:r>
              <a:rPr lang="en-US" dirty="0" smtClean="0"/>
              <a:t>) Crystal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76400" y="3456801"/>
            <a:ext cx="2255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Pi mode 10MV/m </a:t>
            </a:r>
            <a:r>
              <a:rPr lang="en-US" sz="1200" dirty="0" err="1" smtClean="0"/>
              <a:t>Ep</a:t>
            </a:r>
            <a:r>
              <a:rPr lang="en-US" sz="1200" dirty="0" smtClean="0"/>
              <a:t>=4.3MeV 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5719427" y="3440668"/>
            <a:ext cx="2308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sz="1200" dirty="0" smtClean="0"/>
              <a:t>Pi mode 11MV/m </a:t>
            </a:r>
            <a:r>
              <a:rPr lang="en-US" sz="1200" dirty="0" err="1" smtClean="0"/>
              <a:t>Ep</a:t>
            </a:r>
            <a:r>
              <a:rPr lang="en-US" sz="1200" dirty="0" smtClean="0"/>
              <a:t>=6.8MeV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63942" y="1159784"/>
            <a:ext cx="4003258" cy="2292076"/>
            <a:chOff x="263942" y="1159784"/>
            <a:chExt cx="4003258" cy="2292076"/>
          </a:xfrm>
        </p:grpSpPr>
        <p:pic>
          <p:nvPicPr>
            <p:cNvPr id="3" name="Picture 2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0" y="1159784"/>
              <a:ext cx="35052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919759" y="3197944"/>
              <a:ext cx="150187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Photon Energy/ </a:t>
              </a:r>
              <a:r>
                <a:rPr lang="en-US" sz="1050" dirty="0" err="1" smtClean="0"/>
                <a:t>MeV</a:t>
              </a:r>
              <a:endParaRPr lang="en-US" sz="105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3942" y="1210129"/>
              <a:ext cx="523220" cy="5498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100" dirty="0" smtClean="0"/>
                <a:t>counts</a:t>
              </a:r>
              <a:endParaRPr lang="en-US" sz="20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402723" y="1159784"/>
            <a:ext cx="3903077" cy="2345416"/>
            <a:chOff x="4402723" y="1159784"/>
            <a:chExt cx="3903077" cy="2345416"/>
          </a:xfrm>
        </p:grpSpPr>
        <p:pic>
          <p:nvPicPr>
            <p:cNvPr id="4" name="Picture 3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76800" y="1159784"/>
              <a:ext cx="34290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253317" y="3251284"/>
              <a:ext cx="15025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Photon Energy/ </a:t>
              </a:r>
              <a:r>
                <a:rPr lang="en-US" sz="1050" dirty="0" err="1" smtClean="0"/>
                <a:t>MeV</a:t>
              </a:r>
              <a:endParaRPr lang="en-US" sz="105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02723" y="1229792"/>
              <a:ext cx="523220" cy="56950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100" dirty="0" smtClean="0"/>
                <a:t>counts</a:t>
              </a:r>
              <a:endParaRPr lang="en-US" sz="20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1667219" y="6114361"/>
            <a:ext cx="2255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Pi mode 12MV/m </a:t>
            </a:r>
            <a:r>
              <a:rPr lang="en-US" sz="1200" dirty="0" err="1" smtClean="0"/>
              <a:t>Ep</a:t>
            </a:r>
            <a:r>
              <a:rPr lang="en-US" sz="1200" dirty="0" smtClean="0"/>
              <a:t>=9.4MeV </a:t>
            </a:r>
            <a:endParaRPr lang="en-US" sz="1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41219" y="3810224"/>
            <a:ext cx="4025981" cy="2342306"/>
            <a:chOff x="241219" y="3810224"/>
            <a:chExt cx="4025981" cy="2342306"/>
          </a:xfrm>
        </p:grpSpPr>
        <p:pic>
          <p:nvPicPr>
            <p:cNvPr id="11" name="Picture 10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0" y="3810224"/>
              <a:ext cx="3505200" cy="2186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1887794" y="5898614"/>
              <a:ext cx="170027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Photon Energy/ </a:t>
              </a:r>
              <a:r>
                <a:rPr lang="en-US" sz="1050" dirty="0" err="1" smtClean="0"/>
                <a:t>MeV</a:t>
              </a:r>
              <a:endParaRPr lang="en-US" sz="105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1219" y="4191000"/>
              <a:ext cx="523220" cy="5186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100" dirty="0" smtClean="0"/>
                <a:t>counts</a:t>
              </a:r>
              <a:endParaRPr lang="en-US" sz="20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437463" y="3831115"/>
            <a:ext cx="3944537" cy="2318133"/>
            <a:chOff x="4437463" y="3831115"/>
            <a:chExt cx="3944537" cy="2318133"/>
          </a:xfrm>
        </p:grpSpPr>
        <p:pic>
          <p:nvPicPr>
            <p:cNvPr id="15" name="Picture 14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76800" y="3831115"/>
              <a:ext cx="35052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6233653" y="5895332"/>
              <a:ext cx="162137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Photon Energy/ </a:t>
              </a:r>
              <a:r>
                <a:rPr lang="en-US" sz="1050" dirty="0" err="1" smtClean="0"/>
                <a:t>MeV</a:t>
              </a:r>
              <a:endParaRPr lang="en-US" sz="105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37463" y="3924606"/>
              <a:ext cx="523220" cy="5687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100" dirty="0" smtClean="0"/>
                <a:t>counts</a:t>
              </a:r>
              <a:endParaRPr lang="en-US" sz="2000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5835266" y="6049179"/>
            <a:ext cx="2606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sz="1200" dirty="0" smtClean="0"/>
              <a:t>Pi mode 13.1MV/m </a:t>
            </a:r>
            <a:r>
              <a:rPr lang="en-US" sz="1200" dirty="0" err="1" smtClean="0"/>
              <a:t>Ep</a:t>
            </a:r>
            <a:r>
              <a:rPr lang="en-US" sz="1200" dirty="0" smtClean="0"/>
              <a:t>=11.14MeV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88395" y="755573"/>
            <a:ext cx="439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Point Energy Fitting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 l="6250" t="38281" r="48750" b="25781"/>
          <a:stretch>
            <a:fillRect/>
          </a:stretch>
        </p:blipFill>
        <p:spPr bwMode="auto">
          <a:xfrm>
            <a:off x="3311013" y="2460524"/>
            <a:ext cx="5486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Correlation between Simulation and Measurements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82445" y="1069258"/>
            <a:ext cx="7769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Calculated impact energy of field emission electrons and measured end point energy in </a:t>
            </a:r>
            <a:r>
              <a:rPr lang="el-GR" sz="2400" dirty="0" smtClean="0"/>
              <a:t>γ</a:t>
            </a:r>
            <a:r>
              <a:rPr lang="en-US" sz="2400" dirty="0" smtClean="0"/>
              <a:t> spectrum </a:t>
            </a:r>
            <a:r>
              <a:rPr lang="el-GR" sz="2400" b="1" dirty="0" smtClean="0"/>
              <a:t>π</a:t>
            </a:r>
            <a:r>
              <a:rPr lang="en-US" sz="2400" dirty="0" smtClean="0"/>
              <a:t> mode  </a:t>
            </a:r>
            <a:endParaRPr lang="en-US" sz="2400" dirty="0"/>
          </a:p>
        </p:txBody>
      </p:sp>
      <p:cxnSp>
        <p:nvCxnSpPr>
          <p:cNvPr id="12" name="直接箭头连接符 6"/>
          <p:cNvCxnSpPr>
            <a:stCxn id="14" idx="3"/>
          </p:cNvCxnSpPr>
          <p:nvPr/>
        </p:nvCxnSpPr>
        <p:spPr>
          <a:xfrm>
            <a:off x="7297071" y="2744191"/>
            <a:ext cx="967862" cy="586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0"/>
          <p:cNvCxnSpPr>
            <a:stCxn id="14" idx="3"/>
          </p:cNvCxnSpPr>
          <p:nvPr/>
        </p:nvCxnSpPr>
        <p:spPr>
          <a:xfrm>
            <a:off x="7297071" y="2744191"/>
            <a:ext cx="254103" cy="470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21643" y="2605691"/>
            <a:ext cx="1475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detector </a:t>
            </a:r>
            <a:r>
              <a:rPr lang="en-US" sz="1200" dirty="0" smtClean="0"/>
              <a:t>saturated </a:t>
            </a:r>
            <a:endParaRPr lang="en-US" sz="1200" dirty="0"/>
          </a:p>
        </p:txBody>
      </p:sp>
      <p:cxnSp>
        <p:nvCxnSpPr>
          <p:cNvPr id="15" name="直接箭头连接符 13"/>
          <p:cNvCxnSpPr/>
          <p:nvPr/>
        </p:nvCxnSpPr>
        <p:spPr>
          <a:xfrm>
            <a:off x="7301373" y="2750881"/>
            <a:ext cx="584098" cy="61145"/>
          </a:xfrm>
          <a:prstGeom prst="straightConnector1">
            <a:avLst/>
          </a:prstGeom>
          <a:ln w="9525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rcRect l="27557" t="38952" r="42679" b="54931"/>
          <a:stretch>
            <a:fillRect/>
          </a:stretch>
        </p:blipFill>
        <p:spPr bwMode="auto">
          <a:xfrm>
            <a:off x="4005305" y="2963671"/>
            <a:ext cx="2395497" cy="39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53962" y="2497385"/>
            <a:ext cx="295705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Identification</a:t>
            </a:r>
          </a:p>
          <a:p>
            <a:endParaRPr lang="en-US" dirty="0" smtClean="0"/>
          </a:p>
          <a:p>
            <a:r>
              <a:rPr lang="en-US" sz="1400" dirty="0" smtClean="0"/>
              <a:t>Field emission onset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latin typeface="Calibri"/>
              </a:rPr>
              <a:t>π</a:t>
            </a:r>
            <a:r>
              <a:rPr lang="en-US" sz="1400" dirty="0" smtClean="0"/>
              <a:t> mode 9MV/m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6/9 </a:t>
            </a:r>
            <a:r>
              <a:rPr lang="en-US" sz="1400" dirty="0" smtClean="0">
                <a:latin typeface="Calibri"/>
              </a:rPr>
              <a:t>π</a:t>
            </a:r>
            <a:r>
              <a:rPr lang="en-US" sz="1400" dirty="0" smtClean="0"/>
              <a:t> mode 30MV/m</a:t>
            </a:r>
          </a:p>
          <a:p>
            <a:pPr marL="342900" indent="-342900">
              <a:buFontTx/>
              <a:buAutoNum type="arabicPeriod"/>
            </a:pPr>
            <a:r>
              <a:rPr lang="en-US" sz="1400" dirty="0"/>
              <a:t>1/9 </a:t>
            </a:r>
            <a:r>
              <a:rPr lang="en-US" sz="1400" dirty="0">
                <a:latin typeface="Calibri"/>
              </a:rPr>
              <a:t>π</a:t>
            </a:r>
            <a:r>
              <a:rPr lang="en-US" sz="1400" dirty="0"/>
              <a:t> mode </a:t>
            </a:r>
            <a:r>
              <a:rPr lang="en-US" sz="1400" dirty="0" smtClean="0"/>
              <a:t>5.7MV/m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5/9 </a:t>
            </a:r>
            <a:r>
              <a:rPr lang="en-US" sz="1400" dirty="0" smtClean="0">
                <a:latin typeface="Calibri"/>
              </a:rPr>
              <a:t>π</a:t>
            </a:r>
            <a:r>
              <a:rPr lang="en-US" sz="1400" dirty="0" smtClean="0"/>
              <a:t> mode 28MV/m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7/9 </a:t>
            </a:r>
            <a:r>
              <a:rPr lang="en-US" sz="1400" dirty="0" smtClean="0">
                <a:latin typeface="Calibri"/>
              </a:rPr>
              <a:t>π </a:t>
            </a:r>
            <a:r>
              <a:rPr lang="en-US" sz="1400" dirty="0" smtClean="0"/>
              <a:t>13.5MV/m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Radiation at bottom is much higher than that at top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at another Pass-Band Mode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8091" y="1069258"/>
            <a:ext cx="795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Calculated impact energy of field emission electrons and measured end point energy in </a:t>
            </a:r>
            <a:r>
              <a:rPr lang="el-GR" sz="2400" dirty="0" smtClean="0"/>
              <a:t>γ</a:t>
            </a:r>
            <a:r>
              <a:rPr lang="en-US" sz="2400" dirty="0" smtClean="0"/>
              <a:t> spectrum 7/9</a:t>
            </a:r>
            <a:r>
              <a:rPr lang="el-GR" sz="2400" b="1" dirty="0" smtClean="0"/>
              <a:t>π</a:t>
            </a:r>
            <a:r>
              <a:rPr lang="en-US" sz="2400" dirty="0" smtClean="0"/>
              <a:t> mode  </a:t>
            </a:r>
            <a:endParaRPr lang="en-US" sz="24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3065" t="22782" r="46855" b="36391"/>
          <a:stretch>
            <a:fillRect/>
          </a:stretch>
        </p:blipFill>
        <p:spPr bwMode="auto">
          <a:xfrm>
            <a:off x="1317521" y="2113935"/>
            <a:ext cx="6105833" cy="398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Answer: Emitter in Cell8/Iris9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12177" t="41860" r="10323" b="41205"/>
          <a:stretch>
            <a:fillRect/>
          </a:stretch>
        </p:blipFill>
        <p:spPr bwMode="auto">
          <a:xfrm>
            <a:off x="866877" y="1972187"/>
            <a:ext cx="7401232" cy="12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42"/>
          <p:cNvSpPr/>
          <p:nvPr/>
        </p:nvSpPr>
        <p:spPr>
          <a:xfrm>
            <a:off x="1039474" y="3923040"/>
            <a:ext cx="7495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Field emission region is: [S] -9.9mm~-12.2mm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                                          @ </a:t>
            </a:r>
            <a:r>
              <a:rPr lang="en-US" b="1" dirty="0" smtClean="0">
                <a:sym typeface="Wingdings" pitchFamily="2" charset="2"/>
              </a:rPr>
              <a:t>I9-L-Zigzag region</a:t>
            </a:r>
          </a:p>
        </p:txBody>
      </p:sp>
      <p:sp>
        <p:nvSpPr>
          <p:cNvPr id="9" name="TextBox 3"/>
          <p:cNvSpPr txBox="1"/>
          <p:nvPr/>
        </p:nvSpPr>
        <p:spPr>
          <a:xfrm>
            <a:off x="3440675" y="3560802"/>
            <a:ext cx="25527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emitter area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56029" y="186815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612" y="161679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59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sz="2800" dirty="0" smtClean="0"/>
              <a:t>Radiation angular location measurement system</a:t>
            </a:r>
            <a:endParaRPr lang="en-US" dirty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1" t="38486" r="19182" b="39320"/>
          <a:stretch/>
        </p:blipFill>
        <p:spPr bwMode="auto">
          <a:xfrm rot="5400000" flipV="1">
            <a:off x="374" y="3333704"/>
            <a:ext cx="4362122" cy="85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直接箭头连接符 45"/>
          <p:cNvCxnSpPr/>
          <p:nvPr/>
        </p:nvCxnSpPr>
        <p:spPr>
          <a:xfrm flipH="1" flipV="1">
            <a:off x="1944043" y="4090884"/>
            <a:ext cx="35879" cy="48850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78248" y="125855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34896" y="580534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11679" y="5201284"/>
            <a:ext cx="1275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Diode ring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610271" y="2324823"/>
            <a:ext cx="146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1</a:t>
            </a:r>
            <a:endParaRPr lang="en-US" sz="1400" dirty="0"/>
          </a:p>
        </p:txBody>
      </p:sp>
      <p:pic>
        <p:nvPicPr>
          <p:cNvPr id="24" name="Picture 2" descr="C:\ACE3P5\gamma ray measurement photo\radiation diodie for angular seperation\IMG_0594.JPG"/>
          <p:cNvPicPr>
            <a:picLocks noChangeAspect="1" noChangeArrowheads="1"/>
          </p:cNvPicPr>
          <p:nvPr/>
        </p:nvPicPr>
        <p:blipFill rotWithShape="1">
          <a:blip r:embed="rId3" cstate="print"/>
          <a:srcRect l="8859" r="6743"/>
          <a:stretch/>
        </p:blipFill>
        <p:spPr bwMode="auto">
          <a:xfrm>
            <a:off x="5859855" y="1301566"/>
            <a:ext cx="2655050" cy="2124457"/>
          </a:xfrm>
          <a:prstGeom prst="rect">
            <a:avLst/>
          </a:prstGeom>
          <a:noFill/>
        </p:spPr>
      </p:pic>
      <p:cxnSp>
        <p:nvCxnSpPr>
          <p:cNvPr id="25" name="Straight Arrow Connector 44"/>
          <p:cNvCxnSpPr/>
          <p:nvPr/>
        </p:nvCxnSpPr>
        <p:spPr bwMode="auto">
          <a:xfrm>
            <a:off x="1297858" y="2517058"/>
            <a:ext cx="639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11272" y="2320415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Emitter</a:t>
            </a:r>
            <a:endParaRPr lang="en-US" dirty="0"/>
          </a:p>
        </p:txBody>
      </p:sp>
      <p:sp>
        <p:nvSpPr>
          <p:cNvPr id="27" name="Oval 48"/>
          <p:cNvSpPr/>
          <p:nvPr/>
        </p:nvSpPr>
        <p:spPr bwMode="auto">
          <a:xfrm>
            <a:off x="1929089" y="247871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49838" y="2664023"/>
            <a:ext cx="146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2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667000" y="3045023"/>
            <a:ext cx="146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3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2649838" y="3426023"/>
            <a:ext cx="146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4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667000" y="3807023"/>
            <a:ext cx="146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5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667000" y="4191000"/>
            <a:ext cx="1464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6</a:t>
            </a:r>
            <a:endParaRPr lang="en-US" sz="1400" dirty="0"/>
          </a:p>
        </p:txBody>
      </p:sp>
      <p:pic>
        <p:nvPicPr>
          <p:cNvPr id="40" name="Picture 2" descr="D:\study\jlab\dark current\photo of experiment\radiation diodie for angular seperation\P100094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18554" b="40784"/>
          <a:stretch/>
        </p:blipFill>
        <p:spPr bwMode="auto">
          <a:xfrm rot="16200000">
            <a:off x="1817753" y="2949589"/>
            <a:ext cx="4687533" cy="146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1" t="27397" r="28434" b="8419"/>
          <a:stretch/>
        </p:blipFill>
        <p:spPr bwMode="auto">
          <a:xfrm>
            <a:off x="5830123" y="3579911"/>
            <a:ext cx="2714513" cy="25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lvl="3"/>
            <a:r>
              <a:rPr lang="en-US" sz="2400" dirty="0" smtClean="0">
                <a:solidFill>
                  <a:srgbClr val="3333FF"/>
                </a:solidFill>
              </a:rPr>
              <a:t>1. Motivation</a:t>
            </a:r>
          </a:p>
          <a:p>
            <a:pPr marL="0" indent="0">
              <a:buNone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3"/>
            <a:r>
              <a:rPr lang="en-US" sz="2400" dirty="0">
                <a:solidFill>
                  <a:srgbClr val="3333FF"/>
                </a:solidFill>
              </a:rPr>
              <a:t>2</a:t>
            </a:r>
            <a:r>
              <a:rPr lang="en-US" sz="2400" dirty="0" smtClean="0">
                <a:solidFill>
                  <a:srgbClr val="3333FF"/>
                </a:solidFill>
              </a:rPr>
              <a:t>. </a:t>
            </a:r>
            <a:r>
              <a:rPr lang="en-US" sz="2400" dirty="0">
                <a:solidFill>
                  <a:srgbClr val="3333FF"/>
                </a:solidFill>
              </a:rPr>
              <a:t>Localization of field emitter in a 9-cell cavity</a:t>
            </a:r>
          </a:p>
          <a:p>
            <a:endParaRPr lang="en-US" sz="2800" dirty="0">
              <a:solidFill>
                <a:srgbClr val="3333FF"/>
              </a:solidFill>
            </a:endParaRPr>
          </a:p>
          <a:p>
            <a:pPr lvl="3"/>
            <a:r>
              <a:rPr lang="en-US" sz="2400" dirty="0" smtClean="0">
                <a:solidFill>
                  <a:srgbClr val="3333FF"/>
                </a:solidFill>
              </a:rPr>
              <a:t>3. </a:t>
            </a:r>
            <a:r>
              <a:rPr lang="en-US" sz="2400" dirty="0">
                <a:solidFill>
                  <a:srgbClr val="3333FF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2490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Angular Distribution 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 t="30482" r="59880" b="30000"/>
          <a:stretch/>
        </p:blipFill>
        <p:spPr bwMode="auto">
          <a:xfrm>
            <a:off x="76200" y="1409246"/>
            <a:ext cx="3030669" cy="210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1" t="44185" r="59868" b="15350"/>
          <a:stretch/>
        </p:blipFill>
        <p:spPr bwMode="auto">
          <a:xfrm>
            <a:off x="3124200" y="1424852"/>
            <a:ext cx="2961674" cy="212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t="27590" r="60103" b="33084"/>
          <a:stretch/>
        </p:blipFill>
        <p:spPr bwMode="auto">
          <a:xfrm>
            <a:off x="6096000" y="1485446"/>
            <a:ext cx="2963396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" t="33373" r="59651" b="27108"/>
          <a:stretch/>
        </p:blipFill>
        <p:spPr bwMode="auto">
          <a:xfrm>
            <a:off x="0" y="3733801"/>
            <a:ext cx="3124200" cy="214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1" t="40506" r="60193" b="20939"/>
          <a:stretch/>
        </p:blipFill>
        <p:spPr bwMode="auto">
          <a:xfrm>
            <a:off x="3124200" y="3803574"/>
            <a:ext cx="3048000" cy="210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7" t="30868" r="60193" b="30000"/>
          <a:stretch/>
        </p:blipFill>
        <p:spPr bwMode="auto">
          <a:xfrm>
            <a:off x="6209840" y="3803574"/>
            <a:ext cx="2934160" cy="202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563015" y="907253"/>
            <a:ext cx="2947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Eacc</a:t>
            </a:r>
            <a:r>
              <a:rPr lang="en-US" sz="2400" dirty="0" smtClean="0"/>
              <a:t>=14.9 MV/m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Angular Distribution 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t="28940" r="59663" b="29807"/>
          <a:stretch/>
        </p:blipFill>
        <p:spPr bwMode="auto">
          <a:xfrm>
            <a:off x="-11017" y="1492788"/>
            <a:ext cx="3000996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" t="37036" r="59976" b="23639"/>
          <a:stretch/>
        </p:blipFill>
        <p:spPr bwMode="auto">
          <a:xfrm>
            <a:off x="2971800" y="1492787"/>
            <a:ext cx="3072346" cy="213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" t="35686" r="59650" b="25181"/>
          <a:stretch/>
        </p:blipFill>
        <p:spPr bwMode="auto">
          <a:xfrm>
            <a:off x="6019800" y="1492787"/>
            <a:ext cx="3119093" cy="213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4" t="34338" r="60085" b="27301"/>
          <a:stretch/>
        </p:blipFill>
        <p:spPr bwMode="auto">
          <a:xfrm>
            <a:off x="4591" y="3931187"/>
            <a:ext cx="2996406" cy="203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4" t="40699" r="60518" b="20554"/>
          <a:stretch/>
        </p:blipFill>
        <p:spPr bwMode="auto">
          <a:xfrm>
            <a:off x="3000998" y="3948273"/>
            <a:ext cx="3018802" cy="20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" t="38771" r="59434" b="22289"/>
          <a:stretch/>
        </p:blipFill>
        <p:spPr bwMode="auto">
          <a:xfrm>
            <a:off x="6047798" y="3931187"/>
            <a:ext cx="3091095" cy="209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603412" y="935481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Eacc</a:t>
            </a:r>
            <a:r>
              <a:rPr lang="en-US" dirty="0" smtClean="0"/>
              <a:t>=17.5 MV/m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Ray Data Analysis </a:t>
            </a:r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 l="12177" t="41860" r="10323" b="41205"/>
          <a:stretch>
            <a:fillRect/>
          </a:stretch>
        </p:blipFill>
        <p:spPr bwMode="auto">
          <a:xfrm>
            <a:off x="1596865" y="2660620"/>
            <a:ext cx="6270140" cy="109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1" t="38486" r="19182" b="39320"/>
          <a:stretch/>
        </p:blipFill>
        <p:spPr bwMode="auto">
          <a:xfrm rot="10800000" flipV="1">
            <a:off x="1377487" y="1197902"/>
            <a:ext cx="6730931" cy="132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69450" y="3811838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0.788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4728" y="3798983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0.119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2665" y="3822855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0.04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61815" y="3822855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0.011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55880" y="3833872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0.004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2996" y="3822855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0.001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0472" y="3832034"/>
            <a:ext cx="716097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0.038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58931" y="4163683"/>
            <a:ext cx="321051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Ratio of e hitting on each cell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61002" y="5244029"/>
            <a:ext cx="573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33FF"/>
                </a:solidFill>
              </a:rPr>
              <a:t>Geant</a:t>
            </a:r>
            <a:r>
              <a:rPr lang="en-US" dirty="0" smtClean="0">
                <a:solidFill>
                  <a:srgbClr val="3333FF"/>
                </a:solidFill>
              </a:rPr>
              <a:t> 4 to simulate the radiation is still going on.</a:t>
            </a:r>
            <a:endParaRPr lang="en-US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9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Inspection</a:t>
            </a:r>
            <a:endParaRPr lang="en-US" dirty="0"/>
          </a:p>
        </p:txBody>
      </p:sp>
      <p:pic>
        <p:nvPicPr>
          <p:cNvPr id="1027" name="Picture 3" descr="D:\study\jlab\dark current\photo of experiment\P10009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23" y="1567231"/>
            <a:ext cx="3285000" cy="24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60165" y="5321680"/>
            <a:ext cx="824061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standard mode of Kyoto camera,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feature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was observed within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resolution limitation. This rules out “gross field emitter”. Next inspection using CYCLOPS.</a:t>
            </a:r>
            <a:endParaRPr lang="en-US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24645" y="4659111"/>
            <a:ext cx="271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Resolution: 7.4um/pixel</a:t>
            </a:r>
            <a:endParaRPr lang="en-US" dirty="0"/>
          </a:p>
        </p:txBody>
      </p:sp>
      <p:pic>
        <p:nvPicPr>
          <p:cNvPr id="7" name="Picture 2" descr="C:\Users\lym\Desktop\Picture for RI 23\optical inspection\emitter 10.8mm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358" y="1615440"/>
            <a:ext cx="3189427" cy="239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箭头连接符 2"/>
          <p:cNvCxnSpPr/>
          <p:nvPr/>
        </p:nvCxnSpPr>
        <p:spPr bwMode="auto">
          <a:xfrm flipH="1">
            <a:off x="8260080" y="1615440"/>
            <a:ext cx="30480" cy="23920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8187035" y="2194560"/>
            <a:ext cx="461665" cy="7391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dirty="0" smtClean="0"/>
              <a:t>7mm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inspection for next step</a:t>
            </a:r>
            <a:endParaRPr lang="en-US" dirty="0"/>
          </a:p>
        </p:txBody>
      </p:sp>
      <p:pic>
        <p:nvPicPr>
          <p:cNvPr id="4" name="Picture 2" descr="D:\study\jlab\dark current\photo of experiment\IMG_20130523_1324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1" b="6647"/>
          <a:stretch/>
        </p:blipFill>
        <p:spPr bwMode="auto">
          <a:xfrm>
            <a:off x="3016548" y="1188288"/>
            <a:ext cx="3253623" cy="393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1700" y="5403534"/>
            <a:ext cx="2027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Resolution: 2um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060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4232" y="1019203"/>
            <a:ext cx="7690958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First demonstration of field emitter localization achieved in a full-scale 9-cell cavity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End-point gamma ray energy measure + simulation for longitudinal location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Multiple diode rings for angular location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The method can be generalized for routine use in cavity vertical test or horizontal test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Work also extended to calculate CEBAF 12 </a:t>
            </a:r>
            <a:r>
              <a:rPr lang="en-US" sz="2800" dirty="0" err="1" smtClean="0"/>
              <a:t>GeV</a:t>
            </a:r>
            <a:r>
              <a:rPr lang="en-US" sz="2800" dirty="0" smtClean="0"/>
              <a:t> upgrade cavities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55584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Summary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Field emission/dark current issue of concern for SRF cavity performance and SRF </a:t>
            </a:r>
            <a:r>
              <a:rPr lang="en-US" dirty="0" err="1" smtClean="0"/>
              <a:t>linac</a:t>
            </a:r>
            <a:r>
              <a:rPr lang="en-US" dirty="0" smtClean="0"/>
              <a:t> operation</a:t>
            </a:r>
          </a:p>
          <a:p>
            <a:pPr lvl="1"/>
            <a:r>
              <a:rPr lang="en-US" sz="2200" dirty="0" smtClean="0"/>
              <a:t>ILC, pulsed, pushing high gradient, driven by </a:t>
            </a:r>
            <a:r>
              <a:rPr lang="en-US" sz="2200" dirty="0" err="1" smtClean="0"/>
              <a:t>Epk</a:t>
            </a:r>
            <a:endParaRPr lang="en-US" sz="2200" dirty="0" smtClean="0"/>
          </a:p>
          <a:p>
            <a:pPr lvl="1"/>
            <a:r>
              <a:rPr lang="en-US" sz="2200" dirty="0" smtClean="0"/>
              <a:t>CEBAF and other future CW SRF </a:t>
            </a:r>
            <a:r>
              <a:rPr lang="en-US" sz="2200" dirty="0" err="1" smtClean="0"/>
              <a:t>linacs</a:t>
            </a:r>
            <a:r>
              <a:rPr lang="en-US" sz="2200" dirty="0" smtClean="0"/>
              <a:t>, driven by DF</a:t>
            </a:r>
          </a:p>
          <a:p>
            <a:endParaRPr lang="en-US" dirty="0" smtClean="0"/>
          </a:p>
          <a:p>
            <a:r>
              <a:rPr lang="en-US" dirty="0" smtClean="0"/>
              <a:t>Complete understanding and reliable control of the issue is still needed in particular in </a:t>
            </a:r>
            <a:r>
              <a:rPr lang="en-US" dirty="0" err="1" smtClean="0"/>
              <a:t>multicell</a:t>
            </a:r>
            <a:r>
              <a:rPr lang="en-US" dirty="0" smtClean="0"/>
              <a:t> practical cavities</a:t>
            </a:r>
          </a:p>
          <a:p>
            <a:pPr lvl="1"/>
            <a:r>
              <a:rPr lang="en-US" sz="2200" dirty="0" smtClean="0"/>
              <a:t>Dark current in </a:t>
            </a:r>
            <a:r>
              <a:rPr lang="en-US" sz="2200" dirty="0" err="1" smtClean="0"/>
              <a:t>multicell</a:t>
            </a:r>
            <a:r>
              <a:rPr lang="en-US" sz="2200" dirty="0" smtClean="0"/>
              <a:t> cavity</a:t>
            </a:r>
          </a:p>
          <a:p>
            <a:pPr lvl="2"/>
            <a:r>
              <a:rPr lang="en-US" sz="2200" dirty="0"/>
              <a:t>Where are the </a:t>
            </a:r>
            <a:r>
              <a:rPr lang="en-US" sz="2200" dirty="0" smtClean="0"/>
              <a:t>emitters</a:t>
            </a:r>
          </a:p>
          <a:p>
            <a:pPr lvl="2"/>
            <a:r>
              <a:rPr lang="en-US" sz="2200" dirty="0" smtClean="0"/>
              <a:t>Origin of emitters</a:t>
            </a:r>
          </a:p>
          <a:p>
            <a:pPr lvl="2"/>
            <a:r>
              <a:rPr lang="en-US" sz="2200" dirty="0" smtClean="0"/>
              <a:t>Impact </a:t>
            </a:r>
            <a:r>
              <a:rPr lang="en-US" sz="2200" dirty="0"/>
              <a:t>to cryogenic load and machine operation</a:t>
            </a:r>
          </a:p>
          <a:p>
            <a:pPr marL="857250" lvl="2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494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Locate  field emitter in </a:t>
            </a:r>
            <a:r>
              <a:rPr lang="en-US" dirty="0" err="1" smtClean="0"/>
              <a:t>multicell</a:t>
            </a:r>
            <a:r>
              <a:rPr lang="en-US" dirty="0" smtClean="0"/>
              <a:t> cavity</a:t>
            </a:r>
          </a:p>
          <a:p>
            <a:pPr lvl="1"/>
            <a:r>
              <a:rPr lang="en-US" dirty="0" smtClean="0"/>
              <a:t>Develop a generic producer</a:t>
            </a:r>
          </a:p>
          <a:p>
            <a:pPr lvl="1"/>
            <a:r>
              <a:rPr lang="en-US" dirty="0" smtClean="0"/>
              <a:t>Benchmark with vertically </a:t>
            </a:r>
            <a:r>
              <a:rPr lang="en-US" dirty="0" err="1" smtClean="0"/>
              <a:t>multicell</a:t>
            </a:r>
            <a:r>
              <a:rPr lang="en-US" dirty="0" smtClean="0"/>
              <a:t> cavity test</a:t>
            </a:r>
          </a:p>
          <a:p>
            <a:pPr lvl="1"/>
            <a:r>
              <a:rPr lang="en-US" dirty="0" smtClean="0"/>
              <a:t>Close loop by optical inspection of predict emitter site</a:t>
            </a:r>
          </a:p>
          <a:p>
            <a:pPr lvl="1"/>
            <a:r>
              <a:rPr lang="en-US" dirty="0" smtClean="0"/>
              <a:t>Provide feedback for cavity string assembly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Ultimate goal– to reduce &amp; </a:t>
            </a:r>
            <a:r>
              <a:rPr lang="en-US" dirty="0" err="1" smtClean="0"/>
              <a:t>elemate</a:t>
            </a:r>
            <a:r>
              <a:rPr lang="en-US" dirty="0" smtClean="0"/>
              <a:t> filed emission  in </a:t>
            </a:r>
            <a:r>
              <a:rPr lang="en-US" dirty="0" err="1" smtClean="0"/>
              <a:t>multicell</a:t>
            </a:r>
            <a:r>
              <a:rPr lang="en-US" dirty="0" smtClean="0"/>
              <a:t> cavity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11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Full Scale </a:t>
            </a:r>
            <a:r>
              <a:rPr lang="en-US" dirty="0" err="1" smtClean="0"/>
              <a:t>multicell</a:t>
            </a:r>
            <a:r>
              <a:rPr lang="en-US" dirty="0" smtClean="0"/>
              <a:t> cavities and FN Law </a:t>
            </a:r>
            <a:endParaRPr lang="en-US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 l="43468" t="42389" r="14677" b="46018"/>
          <a:stretch>
            <a:fillRect/>
          </a:stretch>
        </p:blipFill>
        <p:spPr bwMode="auto">
          <a:xfrm>
            <a:off x="2949668" y="5266638"/>
            <a:ext cx="3087329" cy="68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Rectangle 71"/>
          <p:cNvSpPr/>
          <p:nvPr/>
        </p:nvSpPr>
        <p:spPr>
          <a:xfrm>
            <a:off x="137643" y="4889171"/>
            <a:ext cx="8711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QM tunneling theory predicts exponential Fowler-</a:t>
            </a:r>
            <a:r>
              <a:rPr lang="en-US" dirty="0" err="1" smtClean="0"/>
              <a:t>Nordheim</a:t>
            </a:r>
            <a:r>
              <a:rPr lang="en-US" dirty="0" smtClean="0"/>
              <a:t> emission current density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36" y="2424169"/>
            <a:ext cx="51318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 cstate="print"/>
          <a:srcRect l="16773" t="15888" r="10577" b="58077"/>
          <a:stretch>
            <a:fillRect/>
          </a:stretch>
        </p:blipFill>
        <p:spPr bwMode="auto">
          <a:xfrm>
            <a:off x="358644" y="1084005"/>
            <a:ext cx="6385100" cy="182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95436" y="1809921"/>
            <a:ext cx="1948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 9cell cavity</a:t>
            </a:r>
          </a:p>
          <a:p>
            <a:r>
              <a:rPr lang="en-US" dirty="0" smtClean="0"/>
              <a:t>TTF shape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2187" y="3420736"/>
            <a:ext cx="3201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CEBAF Upgrade 7cell cavity</a:t>
            </a:r>
          </a:p>
          <a:p>
            <a:r>
              <a:rPr lang="en-US" dirty="0" smtClean="0"/>
              <a:t>LLC shape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Trajectories of different Emitters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4375" t="50781" r="21250" b="32813"/>
          <a:stretch>
            <a:fillRect/>
          </a:stretch>
        </p:blipFill>
        <p:spPr bwMode="auto">
          <a:xfrm>
            <a:off x="1495730" y="2094594"/>
            <a:ext cx="5653936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18125" t="53125" r="8750" b="30469"/>
          <a:stretch>
            <a:fillRect/>
          </a:stretch>
        </p:blipFill>
        <p:spPr bwMode="auto">
          <a:xfrm>
            <a:off x="1494503" y="4262317"/>
            <a:ext cx="5591790" cy="93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4978" y="3139155"/>
            <a:ext cx="565906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20000" t="41406" r="19375" b="45313"/>
          <a:stretch>
            <a:fillRect/>
          </a:stretch>
        </p:blipFill>
        <p:spPr bwMode="auto">
          <a:xfrm>
            <a:off x="1494503" y="1103677"/>
            <a:ext cx="5565057" cy="94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rcRect l="25803" t="57748" r="13468" b="28372"/>
          <a:stretch>
            <a:fillRect/>
          </a:stretch>
        </p:blipFill>
        <p:spPr bwMode="auto">
          <a:xfrm>
            <a:off x="1530105" y="5258904"/>
            <a:ext cx="5584518" cy="102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 cstate="print"/>
          <a:srcRect l="7500" t="34375" r="49375" b="28907"/>
          <a:stretch>
            <a:fillRect/>
          </a:stretch>
        </p:blipFill>
        <p:spPr bwMode="auto">
          <a:xfrm>
            <a:off x="2296139" y="2964407"/>
            <a:ext cx="3733801" cy="25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9050" y="76200"/>
            <a:ext cx="9144000" cy="685800"/>
          </a:xfrm>
        </p:spPr>
        <p:txBody>
          <a:bodyPr/>
          <a:lstStyle/>
          <a:p>
            <a:r>
              <a:rPr lang="en-US" dirty="0" smtClean="0"/>
              <a:t>9-cell Model and Definition of Coordinate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51614" y="3982922"/>
            <a:ext cx="811762" cy="382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I5-L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84540" y="4040462"/>
            <a:ext cx="950173" cy="382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I5-R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19517" y="368621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(Iris-5 left)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20056" y="3732195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(Iris5- right)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86903" y="3806616"/>
            <a:ext cx="546802" cy="319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R/m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4143375" y="6143625"/>
            <a:ext cx="27051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891966" y="5953125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Z/m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4171950" y="3857625"/>
            <a:ext cx="0" cy="2286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1" name="Group 20"/>
          <p:cNvGrpSpPr/>
          <p:nvPr/>
        </p:nvGrpSpPr>
        <p:grpSpPr>
          <a:xfrm>
            <a:off x="3347242" y="4998175"/>
            <a:ext cx="1593754" cy="495566"/>
            <a:chOff x="629052" y="4737902"/>
            <a:chExt cx="1593754" cy="495566"/>
          </a:xfrm>
        </p:grpSpPr>
        <p:sp>
          <p:nvSpPr>
            <p:cNvPr id="22" name="Freeform 21"/>
            <p:cNvSpPr/>
            <p:nvPr/>
          </p:nvSpPr>
          <p:spPr bwMode="auto">
            <a:xfrm>
              <a:off x="1462785" y="4746843"/>
              <a:ext cx="465948" cy="484575"/>
            </a:xfrm>
            <a:custGeom>
              <a:avLst/>
              <a:gdLst>
                <a:gd name="connsiteX0" fmla="*/ 0 w 359568"/>
                <a:gd name="connsiteY0" fmla="*/ 295275 h 302419"/>
                <a:gd name="connsiteX1" fmla="*/ 114300 w 359568"/>
                <a:gd name="connsiteY1" fmla="*/ 288131 h 302419"/>
                <a:gd name="connsiteX2" fmla="*/ 223837 w 359568"/>
                <a:gd name="connsiteY2" fmla="*/ 209550 h 302419"/>
                <a:gd name="connsiteX3" fmla="*/ 309562 w 359568"/>
                <a:gd name="connsiteY3" fmla="*/ 95250 h 302419"/>
                <a:gd name="connsiteX4" fmla="*/ 359568 w 359568"/>
                <a:gd name="connsiteY4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568" h="302419">
                  <a:moveTo>
                    <a:pt x="0" y="295275"/>
                  </a:moveTo>
                  <a:cubicBezTo>
                    <a:pt x="38497" y="298847"/>
                    <a:pt x="76994" y="302419"/>
                    <a:pt x="114300" y="288131"/>
                  </a:cubicBezTo>
                  <a:cubicBezTo>
                    <a:pt x="151606" y="273844"/>
                    <a:pt x="191293" y="241697"/>
                    <a:pt x="223837" y="209550"/>
                  </a:cubicBezTo>
                  <a:cubicBezTo>
                    <a:pt x="256381" y="177403"/>
                    <a:pt x="286940" y="130175"/>
                    <a:pt x="309562" y="95250"/>
                  </a:cubicBezTo>
                  <a:cubicBezTo>
                    <a:pt x="332184" y="60325"/>
                    <a:pt x="345876" y="30162"/>
                    <a:pt x="359568" y="0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73596" y="4737902"/>
              <a:ext cx="349210" cy="382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 bwMode="auto">
            <a:xfrm flipH="1">
              <a:off x="979123" y="4818756"/>
              <a:ext cx="517498" cy="414712"/>
            </a:xfrm>
            <a:custGeom>
              <a:avLst/>
              <a:gdLst>
                <a:gd name="connsiteX0" fmla="*/ 0 w 359568"/>
                <a:gd name="connsiteY0" fmla="*/ 295275 h 302419"/>
                <a:gd name="connsiteX1" fmla="*/ 114300 w 359568"/>
                <a:gd name="connsiteY1" fmla="*/ 288131 h 302419"/>
                <a:gd name="connsiteX2" fmla="*/ 223837 w 359568"/>
                <a:gd name="connsiteY2" fmla="*/ 209550 h 302419"/>
                <a:gd name="connsiteX3" fmla="*/ 309562 w 359568"/>
                <a:gd name="connsiteY3" fmla="*/ 95250 h 302419"/>
                <a:gd name="connsiteX4" fmla="*/ 359568 w 359568"/>
                <a:gd name="connsiteY4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568" h="302419">
                  <a:moveTo>
                    <a:pt x="0" y="295275"/>
                  </a:moveTo>
                  <a:cubicBezTo>
                    <a:pt x="38497" y="298847"/>
                    <a:pt x="76994" y="302419"/>
                    <a:pt x="114300" y="288131"/>
                  </a:cubicBezTo>
                  <a:cubicBezTo>
                    <a:pt x="151606" y="273844"/>
                    <a:pt x="191293" y="241697"/>
                    <a:pt x="223837" y="209550"/>
                  </a:cubicBezTo>
                  <a:cubicBezTo>
                    <a:pt x="256381" y="177403"/>
                    <a:pt x="286940" y="130175"/>
                    <a:pt x="309562" y="95250"/>
                  </a:cubicBezTo>
                  <a:cubicBezTo>
                    <a:pt x="332184" y="60325"/>
                    <a:pt x="345876" y="30162"/>
                    <a:pt x="359568" y="0"/>
                  </a:cubicBezTo>
                </a:path>
              </a:pathLst>
            </a:cu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9052" y="4801150"/>
              <a:ext cx="482653" cy="382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-S</a:t>
              </a:r>
              <a:endParaRPr lang="en-US" dirty="0"/>
            </a:p>
          </p:txBody>
        </p:sp>
      </p:grpSp>
      <p:grpSp>
        <p:nvGrpSpPr>
          <p:cNvPr id="26" name="组合 28"/>
          <p:cNvGrpSpPr/>
          <p:nvPr/>
        </p:nvGrpSpPr>
        <p:grpSpPr>
          <a:xfrm>
            <a:off x="66675" y="1011624"/>
            <a:ext cx="8991600" cy="1875951"/>
            <a:chOff x="152400" y="3000849"/>
            <a:chExt cx="8991600" cy="1875951"/>
          </a:xfrm>
        </p:grpSpPr>
        <p:grpSp>
          <p:nvGrpSpPr>
            <p:cNvPr id="27" name="Group 3"/>
            <p:cNvGrpSpPr/>
            <p:nvPr/>
          </p:nvGrpSpPr>
          <p:grpSpPr>
            <a:xfrm>
              <a:off x="152400" y="3000849"/>
              <a:ext cx="8686800" cy="1875951"/>
              <a:chOff x="304800" y="1295400"/>
              <a:chExt cx="8686800" cy="1875951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" y="1371600"/>
                <a:ext cx="8686800" cy="1799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932046" y="1524000"/>
                <a:ext cx="5919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iris1</a:t>
                </a:r>
                <a:endParaRPr lang="en-US" sz="16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905000" y="1342551"/>
                <a:ext cx="5767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iris2</a:t>
                </a:r>
                <a:endParaRPr lang="en-US" sz="16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666999" y="1342551"/>
                <a:ext cx="6039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iris3</a:t>
                </a:r>
                <a:endParaRPr lang="en-US" sz="16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352799" y="1295400"/>
                <a:ext cx="630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iris4</a:t>
                </a:r>
                <a:endParaRPr lang="en-US" sz="16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14799" y="1295400"/>
                <a:ext cx="628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iris5</a:t>
                </a:r>
                <a:endParaRPr lang="en-US" sz="16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876799" y="1337846"/>
                <a:ext cx="6464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iris6</a:t>
                </a:r>
                <a:endParaRPr lang="en-US" sz="16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638800" y="1342551"/>
                <a:ext cx="6833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iris7</a:t>
                </a:r>
                <a:endParaRPr lang="en-US" sz="16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324599" y="1342551"/>
                <a:ext cx="6617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iris8</a:t>
                </a:r>
                <a:endParaRPr lang="en-US" sz="16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086599" y="1342551"/>
                <a:ext cx="660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iris9</a:t>
                </a:r>
                <a:endParaRPr lang="en-US" sz="16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8001000" y="1566446"/>
                <a:ext cx="685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iris10</a:t>
                </a:r>
                <a:endParaRPr lang="en-US" sz="1600" dirty="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80975" y="4191000"/>
              <a:ext cx="13144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Left flange</a:t>
              </a:r>
              <a:endParaRPr lang="en-US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86700" y="4240145"/>
              <a:ext cx="12573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Right flange</a:t>
              </a:r>
              <a:endParaRPr lang="en-US" sz="1600" dirty="0"/>
            </a:p>
          </p:txBody>
        </p:sp>
      </p:grpSp>
      <p:sp>
        <p:nvSpPr>
          <p:cNvPr id="41" name="Down Arrow 40"/>
          <p:cNvSpPr/>
          <p:nvPr/>
        </p:nvSpPr>
        <p:spPr bwMode="auto">
          <a:xfrm>
            <a:off x="4004494" y="2025444"/>
            <a:ext cx="285136" cy="160358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268236" y="1653670"/>
            <a:ext cx="9833" cy="5211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8542078" y="1658279"/>
            <a:ext cx="9833" cy="5211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flipV="1">
            <a:off x="66675" y="1895475"/>
            <a:ext cx="8839200" cy="44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flipV="1">
            <a:off x="4514850" y="962025"/>
            <a:ext cx="0" cy="952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8066228" y="1897810"/>
            <a:ext cx="552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Z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4474767" y="963277"/>
            <a:ext cx="5520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4305119" y="1880560"/>
            <a:ext cx="5520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(0,0)</a:t>
            </a:r>
            <a:endParaRPr lang="en-US" sz="1100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/>
          <a:srcRect l="21827" t="40403" r="69606" b="50526"/>
          <a:stretch>
            <a:fillRect/>
          </a:stretch>
        </p:blipFill>
        <p:spPr bwMode="auto">
          <a:xfrm>
            <a:off x="4049504" y="1559788"/>
            <a:ext cx="194678" cy="16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extBox 60"/>
          <p:cNvSpPr txBox="1"/>
          <p:nvPr/>
        </p:nvSpPr>
        <p:spPr>
          <a:xfrm>
            <a:off x="6829631" y="3844096"/>
            <a:ext cx="2060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I5 region, 15MV/m</a:t>
            </a:r>
          </a:p>
          <a:p>
            <a:r>
              <a:rPr lang="el-GR" dirty="0" smtClean="0"/>
              <a:t>β</a:t>
            </a:r>
            <a:r>
              <a:rPr lang="en-US" dirty="0" smtClean="0"/>
              <a:t>=150, </a:t>
            </a:r>
            <a:r>
              <a:rPr lang="el-GR" dirty="0" smtClean="0"/>
              <a:t>Φ</a:t>
            </a:r>
            <a:r>
              <a:rPr lang="en-US" dirty="0" smtClean="0"/>
              <a:t>=4.4eV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“Long Range” Trajectories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4375" t="50781" r="21250" b="32813"/>
          <a:stretch>
            <a:fillRect/>
          </a:stretch>
        </p:blipFill>
        <p:spPr bwMode="auto">
          <a:xfrm>
            <a:off x="1072956" y="885258"/>
            <a:ext cx="475362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rrowheads="1"/>
          </p:cNvPicPr>
          <p:nvPr/>
        </p:nvPicPr>
        <p:blipFill>
          <a:blip r:embed="rId3" cstate="print"/>
          <a:srcRect l="18125" t="53125" r="8750" b="30469"/>
          <a:stretch>
            <a:fillRect/>
          </a:stretch>
        </p:blipFill>
        <p:spPr bwMode="auto">
          <a:xfrm>
            <a:off x="1031478" y="2692570"/>
            <a:ext cx="4816871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9528" y="1144599"/>
            <a:ext cx="1762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Emission in region </a:t>
            </a:r>
          </a:p>
          <a:p>
            <a:r>
              <a:rPr lang="en-US" sz="1200" dirty="0" smtClean="0"/>
              <a:t>&gt;&gt;&gt; “</a:t>
            </a:r>
            <a:r>
              <a:rPr lang="en-US" sz="1200" dirty="0" smtClean="0">
                <a:solidFill>
                  <a:srgbClr val="3333FF"/>
                </a:solidFill>
              </a:rPr>
              <a:t>Reverse </a:t>
            </a:r>
            <a:r>
              <a:rPr lang="en-US" sz="1200" dirty="0" smtClean="0"/>
              <a:t>type”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65760" y="1988706"/>
            <a:ext cx="1718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Emission in region &gt;&gt;&gt; “</a:t>
            </a:r>
            <a:r>
              <a:rPr lang="en-US" sz="1200" dirty="0" smtClean="0">
                <a:solidFill>
                  <a:srgbClr val="3333FF"/>
                </a:solidFill>
              </a:rPr>
              <a:t>Zigzag</a:t>
            </a:r>
            <a:r>
              <a:rPr lang="en-US" sz="1200" dirty="0" smtClean="0"/>
              <a:t> type”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75152" y="2924424"/>
            <a:ext cx="1718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Emission in region &gt;&gt;&gt; “</a:t>
            </a:r>
            <a:r>
              <a:rPr lang="en-US" sz="1200" dirty="0" smtClean="0">
                <a:solidFill>
                  <a:srgbClr val="3333FF"/>
                </a:solidFill>
              </a:rPr>
              <a:t>Forward</a:t>
            </a:r>
            <a:r>
              <a:rPr lang="en-US" sz="1200" dirty="0" smtClean="0"/>
              <a:t> type”</a:t>
            </a:r>
            <a:endParaRPr lang="en-US" sz="1200" dirty="0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 cstate="print"/>
          <a:srcRect l="1547" r="1955" b="6344"/>
          <a:stretch>
            <a:fillRect/>
          </a:stretch>
        </p:blipFill>
        <p:spPr bwMode="auto">
          <a:xfrm>
            <a:off x="1085849" y="1772508"/>
            <a:ext cx="475488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25" y="1749813"/>
            <a:ext cx="4914900" cy="91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8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3785234"/>
            <a:ext cx="3295650" cy="2167891"/>
          </a:xfrm>
          <a:prstGeom prst="rect">
            <a:avLst/>
          </a:prstGeom>
          <a:noFill/>
        </p:spPr>
      </p:pic>
      <p:grpSp>
        <p:nvGrpSpPr>
          <p:cNvPr id="82" name="Group 81"/>
          <p:cNvGrpSpPr>
            <a:grpSpLocks noChangeAspect="1"/>
          </p:cNvGrpSpPr>
          <p:nvPr/>
        </p:nvGrpSpPr>
        <p:grpSpPr>
          <a:xfrm>
            <a:off x="1133475" y="3790950"/>
            <a:ext cx="2933700" cy="2435594"/>
            <a:chOff x="1371600" y="1143000"/>
            <a:chExt cx="5943600" cy="493444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71600" y="1143000"/>
              <a:ext cx="5943600" cy="4934449"/>
            </a:xfrm>
            <a:prstGeom prst="rect">
              <a:avLst/>
            </a:prstGeom>
            <a:noFill/>
          </p:spPr>
        </p:pic>
        <p:sp>
          <p:nvSpPr>
            <p:cNvPr id="84" name="TextBox 83"/>
            <p:cNvSpPr txBox="1"/>
            <p:nvPr/>
          </p:nvSpPr>
          <p:spPr>
            <a:xfrm>
              <a:off x="4266210" y="3927763"/>
              <a:ext cx="841170" cy="467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IR5</a:t>
              </a:r>
              <a:endParaRPr lang="en-US" sz="900" dirty="0"/>
            </a:p>
          </p:txBody>
        </p:sp>
      </p:grpSp>
      <p:sp>
        <p:nvSpPr>
          <p:cNvPr id="85" name="Rectangle 84"/>
          <p:cNvSpPr/>
          <p:nvPr/>
        </p:nvSpPr>
        <p:spPr>
          <a:xfrm>
            <a:off x="5905500" y="5982385"/>
            <a:ext cx="28003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Impact position VS impact energy distribution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5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and phase distribution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9496" y="1394102"/>
            <a:ext cx="4554426" cy="3710375"/>
            <a:chOff x="-87202" y="2137975"/>
            <a:chExt cx="5050577" cy="413240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9159" t="25451" r="44759" b="26412"/>
            <a:stretch>
              <a:fillRect/>
            </a:stretch>
          </p:blipFill>
          <p:spPr bwMode="auto">
            <a:xfrm>
              <a:off x="-87202" y="2137975"/>
              <a:ext cx="4944952" cy="4132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847974" y="5021842"/>
              <a:ext cx="1735148" cy="514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Reverse area: (S) 2.2mm~9.9mm   </a:t>
              </a:r>
              <a:r>
                <a:rPr lang="en-US" sz="1200" dirty="0" smtClean="0"/>
                <a:t>  </a:t>
              </a:r>
              <a:endParaRPr lang="en-US" sz="12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52775" y="4611184"/>
              <a:ext cx="1694412" cy="47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Zigzag area: (S)</a:t>
              </a:r>
            </a:p>
            <a:p>
              <a:r>
                <a:rPr lang="en-US" sz="1100" dirty="0" smtClean="0"/>
                <a:t>9.9mm~12.2mm   </a:t>
              </a:r>
              <a:endParaRPr lang="en-US" sz="11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08885" y="4163508"/>
              <a:ext cx="1754490" cy="47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Forward (S): 12.2mm ~decided by field   </a:t>
              </a:r>
              <a:endParaRPr lang="en-US" sz="11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526973" y="5472263"/>
            <a:ext cx="218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Position distribution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740" y="1185107"/>
            <a:ext cx="3352800" cy="2020209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077" y="3261232"/>
            <a:ext cx="3293804" cy="1949876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143227" y="5467346"/>
            <a:ext cx="208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Phase distribution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31049" y="3307233"/>
            <a:ext cx="4741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I5-R</a:t>
            </a:r>
            <a:endParaRPr lang="en-US" sz="1050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698090" y="1435510"/>
            <a:ext cx="1966452" cy="30676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JLab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JLab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JLab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JLab_PowerPoint3">
  <a:themeElements>
    <a:clrScheme name="JLab_PowerPoint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JLab_PowerPoin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JLab_PowerPoint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CEBAF Apgar Score</Template>
  <TotalTime>8071</TotalTime>
  <Words>759</Words>
  <Application>Microsoft Office PowerPoint</Application>
  <PresentationFormat>全屏显示(4:3)</PresentationFormat>
  <Paragraphs>190</Paragraphs>
  <Slides>25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JLab Template</vt:lpstr>
      <vt:lpstr>JLab_PowerPoint3</vt:lpstr>
      <vt:lpstr>Localization of field emitter  in a 9-cell cavity</vt:lpstr>
      <vt:lpstr>Content</vt:lpstr>
      <vt:lpstr>1. Motivation</vt:lpstr>
      <vt:lpstr>Goal</vt:lpstr>
      <vt:lpstr>2. Full Scale multicell cavities and FN Law </vt:lpstr>
      <vt:lpstr>Trajectories of different Emitters</vt:lpstr>
      <vt:lpstr>9-cell Model and Definition of Coordinate</vt:lpstr>
      <vt:lpstr>3 Types of “Long Range” Trajectories </vt:lpstr>
      <vt:lpstr>Position and phase distribution</vt:lpstr>
      <vt:lpstr>Ratio of Electrons Escaping Cavity </vt:lpstr>
      <vt:lpstr>Escaping Ratio</vt:lpstr>
      <vt:lpstr>Energy Deposit in Cavity</vt:lpstr>
      <vt:lpstr>Impact Energy with Iris</vt:lpstr>
      <vt:lpstr>PowerPoint 演示文稿</vt:lpstr>
      <vt:lpstr>Energy Spectrum from NaI(Tl) Crystal</vt:lpstr>
      <vt:lpstr>Correlation between Simulation and Measurements</vt:lpstr>
      <vt:lpstr>Correlation at another Pass-Band Mode</vt:lpstr>
      <vt:lpstr>Final Answer: Emitter in Cell8/Iris9 </vt:lpstr>
      <vt:lpstr>Radiation angular location measurement system</vt:lpstr>
      <vt:lpstr>X-ray Angular Distribution </vt:lpstr>
      <vt:lpstr>X-ray Angular Distribution </vt:lpstr>
      <vt:lpstr>X Ray Data Analysis </vt:lpstr>
      <vt:lpstr>Optical Inspection</vt:lpstr>
      <vt:lpstr>Optical inspection for next step</vt:lpstr>
      <vt:lpstr>PowerPoint 演示文稿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JLab Interests in Project X</dc:title>
  <dc:creator>andrew</dc:creator>
  <cp:lastModifiedBy>lym</cp:lastModifiedBy>
  <cp:revision>123</cp:revision>
  <dcterms:created xsi:type="dcterms:W3CDTF">2013-05-28T20:48:41Z</dcterms:created>
  <dcterms:modified xsi:type="dcterms:W3CDTF">2013-05-29T07:13:34Z</dcterms:modified>
</cp:coreProperties>
</file>