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71" r:id="rId9"/>
    <p:sldId id="270" r:id="rId10"/>
    <p:sldId id="272" r:id="rId11"/>
    <p:sldId id="274" r:id="rId12"/>
    <p:sldId id="275" r:id="rId13"/>
    <p:sldId id="273" r:id="rId14"/>
    <p:sldId id="276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19" r:id="rId24"/>
    <p:sldId id="306" r:id="rId25"/>
    <p:sldId id="310" r:id="rId26"/>
    <p:sldId id="311" r:id="rId27"/>
    <p:sldId id="312" r:id="rId28"/>
    <p:sldId id="315" r:id="rId29"/>
    <p:sldId id="313" r:id="rId30"/>
    <p:sldId id="314" r:id="rId31"/>
    <p:sldId id="316" r:id="rId32"/>
    <p:sldId id="317" r:id="rId33"/>
    <p:sldId id="318" r:id="rId34"/>
    <p:sldId id="320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66FF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7670C-CA75-47FE-9C1D-57624B8EB1D2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67F7-4F04-4055-A29F-695B1D1C7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721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Fix names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67925-DCB7-4AA4-8B74-DD421F96ECD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694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Look at the resolution and dynamic range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67925-DCB7-4AA4-8B74-DD421F96ECD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826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Put in emittance</a:t>
            </a:r>
            <a:r>
              <a:rPr lang="en-GB" baseline="0" dirty="0" smtClean="0"/>
              <a:t> budgets and explain and say its horizontal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67925-DCB7-4AA4-8B74-DD421F96ECD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489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Add extraction system</a:t>
            </a:r>
            <a:r>
              <a:rPr lang="en-GB" baseline="0" dirty="0" smtClean="0"/>
              <a:t> plot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67925-DCB7-4AA4-8B74-DD421F96ECD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902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E+ FF1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67925-DCB7-4AA4-8B74-DD421F96ECDA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07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Say it can work!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67925-DCB7-4AA4-8B74-DD421F96ECDA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167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Talk about</a:t>
            </a:r>
            <a:r>
              <a:rPr lang="en-GB" baseline="0" dirty="0" smtClean="0"/>
              <a:t> vertical case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67925-DCB7-4AA4-8B74-DD421F96ECDA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476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790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445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979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4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12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289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547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24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65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759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385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66C7B-1072-4A65-AB50-16580D4E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26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17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170.png"/><Relationship Id="rId7" Type="http://schemas.openxmlformats.org/officeDocument/2006/relationships/image" Target="../media/image21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0.png"/><Relationship Id="rId9" Type="http://schemas.openxmlformats.org/officeDocument/2006/relationships/image" Target="../media/image2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CLIC RTML collimation systems and beam stabilisation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R. Apsimon </a:t>
            </a:r>
          </a:p>
          <a:p>
            <a:r>
              <a:rPr lang="en-GB" dirty="0" smtClean="0">
                <a:solidFill>
                  <a:srgbClr val="C0C0C0"/>
                </a:solidFill>
              </a:rPr>
              <a:t>CERN, TE-ABT-BTP</a:t>
            </a:r>
            <a:endParaRPr lang="en-GB" dirty="0">
              <a:solidFill>
                <a:srgbClr val="C0C0C0"/>
              </a:solidFill>
            </a:endParaRPr>
          </a:p>
          <a:p>
            <a:r>
              <a:rPr lang="en-GB" dirty="0" smtClean="0">
                <a:solidFill>
                  <a:srgbClr val="C0C0C0"/>
                </a:solidFill>
              </a:rPr>
              <a:t>ECFA LC2013 at DESY, Hamburg</a:t>
            </a:r>
            <a:endParaRPr lang="en-GB" dirty="0">
              <a:solidFill>
                <a:srgbClr val="C0C0C0"/>
              </a:solidFill>
            </a:endParaRPr>
          </a:p>
          <a:p>
            <a:r>
              <a:rPr lang="en-GB" dirty="0" smtClean="0">
                <a:solidFill>
                  <a:srgbClr val="C0C0C0"/>
                </a:solidFill>
              </a:rPr>
              <a:t>27</a:t>
            </a:r>
            <a:r>
              <a:rPr lang="en-GB" baseline="30000" dirty="0" smtClean="0">
                <a:solidFill>
                  <a:srgbClr val="C0C0C0"/>
                </a:solidFill>
              </a:rPr>
              <a:t>th</a:t>
            </a:r>
            <a:r>
              <a:rPr lang="en-GB" dirty="0" smtClean="0">
                <a:solidFill>
                  <a:srgbClr val="C0C0C0"/>
                </a:solidFill>
              </a:rPr>
              <a:t>-31</a:t>
            </a:r>
            <a:r>
              <a:rPr lang="en-GB" baseline="30000" dirty="0" smtClean="0">
                <a:solidFill>
                  <a:srgbClr val="C0C0C0"/>
                </a:solidFill>
              </a:rPr>
              <a:t>st</a:t>
            </a:r>
            <a:r>
              <a:rPr lang="en-GB" dirty="0" smtClean="0">
                <a:solidFill>
                  <a:srgbClr val="C0C0C0"/>
                </a:solidFill>
              </a:rPr>
              <a:t> May </a:t>
            </a:r>
            <a:r>
              <a:rPr lang="en-GB" dirty="0">
                <a:solidFill>
                  <a:srgbClr val="C0C0C0"/>
                </a:solidFill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313265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jitter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19675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Optimisation of the collimator design is not enough to limit emittance growth in the </a:t>
            </a:r>
            <a:r>
              <a:rPr lang="en-GB" dirty="0" err="1" smtClean="0"/>
              <a:t>betatron</a:t>
            </a:r>
            <a:r>
              <a:rPr lang="en-GB" dirty="0" smtClean="0"/>
              <a:t> collimator.</a:t>
            </a:r>
          </a:p>
          <a:p>
            <a:endParaRPr lang="en-GB" dirty="0"/>
          </a:p>
          <a:p>
            <a:r>
              <a:rPr lang="en-GB" dirty="0" smtClean="0"/>
              <a:t>The emittance growth is strongly dependent on the beam jitter in the spoilers.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375291"/>
              </p:ext>
            </p:extLst>
          </p:nvPr>
        </p:nvGraphicFramePr>
        <p:xfrm>
          <a:off x="395536" y="2492896"/>
          <a:ext cx="360521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55"/>
                <a:gridCol w="822642"/>
                <a:gridCol w="1076008"/>
                <a:gridCol w="13681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cut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Δε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x </a:t>
                      </a:r>
                    </a:p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l-GR" baseline="0" dirty="0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offset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Δε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x </a:t>
                      </a:r>
                    </a:p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0.25</a:t>
                      </a:r>
                      <a:r>
                        <a:rPr lang="el-GR" baseline="0" dirty="0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offset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62.6 nm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4.0 nm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2.5 </a:t>
                      </a:r>
                      <a:r>
                        <a:rPr lang="en-GB" dirty="0" smtClean="0"/>
                        <a:t>nm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0.16 nm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3968" y="2492896"/>
            <a:ext cx="43924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It is vital that the beam jitter is controlled in the </a:t>
            </a:r>
            <a:r>
              <a:rPr lang="en-GB" dirty="0" err="1" smtClean="0"/>
              <a:t>betatron</a:t>
            </a:r>
            <a:r>
              <a:rPr lang="en-GB" dirty="0" smtClean="0"/>
              <a:t> collimator.</a:t>
            </a:r>
          </a:p>
          <a:p>
            <a:endParaRPr lang="en-GB" dirty="0"/>
          </a:p>
          <a:p>
            <a:r>
              <a:rPr lang="en-GB" dirty="0" smtClean="0"/>
              <a:t>N.B. beam jitter is dependent on the </a:t>
            </a:r>
            <a:r>
              <a:rPr lang="en-GB" dirty="0" err="1" smtClean="0"/>
              <a:t>betatronic</a:t>
            </a:r>
            <a:r>
              <a:rPr lang="en-GB" dirty="0" smtClean="0"/>
              <a:t> beam size; therefore emittance growth in the energy collimators is negligible.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49693"/>
            <a:ext cx="3312368" cy="2090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427984" y="5589240"/>
                <a:ext cx="3816424" cy="671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This plot shows emittance growth for a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1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en-GB" dirty="0" smtClean="0"/>
                  <a:t> offset.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5589240"/>
                <a:ext cx="3816424" cy="671081"/>
              </a:xfrm>
              <a:prstGeom prst="rect">
                <a:avLst/>
              </a:prstGeom>
              <a:blipFill rotWithShape="1">
                <a:blip r:embed="rId3"/>
                <a:stretch>
                  <a:fillRect l="-1278" t="-4545" r="-2236"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51520" y="3933056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cs typeface="Times New Roman" pitchFamily="18" charset="0"/>
              </a:rPr>
              <a:t>The results in this table assumes 4 collimator cells</a:t>
            </a:r>
            <a:endParaRPr lang="en-GB" sz="1400" i="1" dirty="0"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01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efficiency (1)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79512" y="134076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normalised phase space, the acceptance of the beam forms a circle:</a:t>
            </a:r>
            <a:endParaRPr lang="en-GB" dirty="0"/>
          </a:p>
        </p:txBody>
      </p:sp>
      <p:grpSp>
        <p:nvGrpSpPr>
          <p:cNvPr id="35" name="Group 34"/>
          <p:cNvGrpSpPr/>
          <p:nvPr/>
        </p:nvGrpSpPr>
        <p:grpSpPr>
          <a:xfrm>
            <a:off x="400201" y="1816234"/>
            <a:ext cx="5904656" cy="1372753"/>
            <a:chOff x="400201" y="1816234"/>
            <a:chExt cx="5904656" cy="1372753"/>
          </a:xfrm>
        </p:grpSpPr>
        <p:sp>
          <p:nvSpPr>
            <p:cNvPr id="20" name="Oval 19"/>
            <p:cNvSpPr/>
            <p:nvPr/>
          </p:nvSpPr>
          <p:spPr>
            <a:xfrm rot="19799398">
              <a:off x="760241" y="2247367"/>
              <a:ext cx="1440160" cy="57606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480321" y="1884285"/>
              <a:ext cx="0" cy="1299186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00201" y="2533878"/>
              <a:ext cx="2062380" cy="15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278121" y="2540915"/>
              <a:ext cx="3845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GB" sz="12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39129" y="1816234"/>
              <a:ext cx="3845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x'</a:t>
              </a:r>
              <a:endParaRPr lang="en-GB" sz="1200" i="1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5076056" y="1889801"/>
              <a:ext cx="0" cy="1299186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995936" y="2539394"/>
              <a:ext cx="2062380" cy="15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4681277" y="2150387"/>
              <a:ext cx="792088" cy="79208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4770636" y="1873388"/>
                  <a:ext cx="42383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1200" b="0" i="1" smtClean="0">
                                <a:latin typeface="Cambria Math"/>
                              </a:rPr>
                              <m:t>′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0636" y="1873388"/>
                  <a:ext cx="423834" cy="276999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5922573" y="2463391"/>
                  <a:ext cx="3822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2573" y="2463391"/>
                  <a:ext cx="382284" cy="27699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ight Arrow 33"/>
            <p:cNvSpPr/>
            <p:nvPr/>
          </p:nvSpPr>
          <p:spPr>
            <a:xfrm>
              <a:off x="2776465" y="2425866"/>
              <a:ext cx="1080120" cy="25354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79512" y="3205187"/>
                <a:ext cx="8496944" cy="1015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Assume the </a:t>
                </a:r>
                <a:r>
                  <a:rPr lang="en-GB" dirty="0" err="1" smtClean="0"/>
                  <a:t>betatron</a:t>
                </a:r>
                <a:r>
                  <a:rPr lang="en-GB" dirty="0" smtClean="0"/>
                  <a:t> collimation system consists of n spoiler-absorber pairs, each separated by a phase advance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GB" dirty="0" smtClean="0"/>
                  <a:t> 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GB" dirty="0" smtClean="0"/>
                  <a:t> are mutually prime.</a:t>
                </a:r>
              </a:p>
              <a:p>
                <a:r>
                  <a:rPr lang="en-GB" dirty="0" smtClean="0"/>
                  <a:t>The collimated region will form a regular 2n-sided polygon in normalised phase space.</a:t>
                </a:r>
                <a:endParaRPr lang="en-GB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205187"/>
                <a:ext cx="8496944" cy="1015214"/>
              </a:xfrm>
              <a:prstGeom prst="rect">
                <a:avLst/>
              </a:prstGeom>
              <a:blipFill rotWithShape="1">
                <a:blip r:embed="rId4"/>
                <a:stretch>
                  <a:fillRect l="-574" t="-3012" b="-90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56" y="4230083"/>
            <a:ext cx="2336970" cy="2330478"/>
          </a:xfrm>
          <a:prstGeom prst="rect">
            <a:avLst/>
          </a:prstGeom>
        </p:spPr>
      </p:pic>
      <p:cxnSp>
        <p:nvCxnSpPr>
          <p:cNvPr id="48" name="Straight Connector 47"/>
          <p:cNvCxnSpPr/>
          <p:nvPr/>
        </p:nvCxnSpPr>
        <p:spPr>
          <a:xfrm>
            <a:off x="1397041" y="5423286"/>
            <a:ext cx="0" cy="714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1087200" y="5423286"/>
            <a:ext cx="309842" cy="718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rc 52"/>
          <p:cNvSpPr/>
          <p:nvPr/>
        </p:nvSpPr>
        <p:spPr>
          <a:xfrm rot="11116618">
            <a:off x="1306476" y="5541831"/>
            <a:ext cx="231749" cy="21592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971600" y="5741089"/>
                <a:ext cx="643407" cy="4072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2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GB" sz="1200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741089"/>
                <a:ext cx="643407" cy="40729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1336756" y="5676814"/>
                <a:ext cx="2871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0" i="1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756" y="5676814"/>
                <a:ext cx="287130" cy="2616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935184" y="4869160"/>
            <a:ext cx="1044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Acceptance region</a:t>
            </a:r>
            <a:endParaRPr lang="en-GB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323528" y="4264131"/>
            <a:ext cx="2241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Collimated region</a:t>
            </a:r>
            <a:endParaRPr lang="en-GB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2565526" y="4504021"/>
                <a:ext cx="6110930" cy="2021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The volume of phase space occupied by the acceptance region is:</a:t>
                </a:r>
              </a:p>
              <a:p>
                <a:r>
                  <a:rPr lang="en-GB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𝑏𝑒𝑎𝑚</m:t>
                        </m:r>
                      </m:sub>
                    </m:sSub>
                    <m:r>
                      <a:rPr lang="en-GB" sz="1600" b="0" i="1" smtClean="0">
                        <a:latin typeface="Cambria Math"/>
                      </a:rPr>
                      <m:t>=</m:t>
                    </m:r>
                    <m:r>
                      <a:rPr lang="en-GB" sz="1600" b="0" i="1" smtClean="0">
                        <a:latin typeface="Cambria Math"/>
                        <a:ea typeface="Cambria Math"/>
                      </a:rPr>
                      <m:t>𝜋</m:t>
                    </m:r>
                    <m:sSup>
                      <m:sSupPr>
                        <m:ctrlPr>
                          <a:rPr lang="en-GB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GB" sz="1600" dirty="0" smtClean="0"/>
              </a:p>
              <a:p>
                <a:r>
                  <a:rPr lang="en-GB" sz="1600" dirty="0" smtClean="0"/>
                  <a:t>The volume of phase space occupied by the un-collimated region is:</a:t>
                </a:r>
              </a:p>
              <a:p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𝑐𝑜𝑙𝑙</m:t>
                        </m:r>
                      </m:sub>
                    </m:sSub>
                    <m:r>
                      <a:rPr lang="en-GB" sz="16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a:rPr lang="en-GB" sz="1600" b="0" i="1" smtClean="0">
                            <a:latin typeface="Cambria Math"/>
                          </a:rPr>
                          <m:t>4</m:t>
                        </m:r>
                        <m:r>
                          <a:rPr lang="en-GB" sz="1600" b="0" i="1" smtClean="0">
                            <a:latin typeface="Cambria Math"/>
                          </a:rPr>
                          <m:t>𝑛</m:t>
                        </m:r>
                        <m:sSup>
                          <m:sSup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1600" b="0" i="1" smtClean="0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GB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f>
                          <m:f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  <m:r>
                              <a:rPr lang="en-GB" sz="1600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func>
                  </m:oMath>
                </a14:m>
                <a:endParaRPr lang="en-GB" sz="1600" dirty="0" smtClean="0"/>
              </a:p>
              <a:p>
                <a:r>
                  <a:rPr lang="en-GB" sz="1600" dirty="0" smtClean="0"/>
                  <a:t>The geometric collimator efficiency is defined as the ratio of these areas:</a:t>
                </a:r>
              </a:p>
              <a:p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𝑔𝑒𝑜</m:t>
                        </m:r>
                      </m:sub>
                    </m:sSub>
                    <m:r>
                      <a:rPr lang="en-GB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  <m:r>
                          <a:rPr lang="en-GB" sz="16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func>
                      <m:func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f>
                          <m:f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  <m:r>
                              <a:rPr lang="en-GB" sz="1600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func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526" y="4504021"/>
                <a:ext cx="6110930" cy="2021323"/>
              </a:xfrm>
              <a:prstGeom prst="rect">
                <a:avLst/>
              </a:prstGeom>
              <a:blipFill rotWithShape="1">
                <a:blip r:embed="rId8"/>
                <a:stretch>
                  <a:fillRect l="-599" t="-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483768" y="1640537"/>
                <a:ext cx="1602682" cy="822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0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1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10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GB" sz="1000" b="0" i="1" smtClean="0">
                                        <a:latin typeface="Cambria Math"/>
                                      </a:rPr>
                                      <m:t>′</m:t>
                                    </m:r>
                                  </m:e>
                                  <m:sub>
                                    <m:r>
                                      <a:rPr lang="en-GB" sz="1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1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sz="1000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000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GB" sz="10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GB" sz="1000" b="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GB" sz="1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𝛽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>
                                  <a:rPr lang="en-GB" sz="1000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GB" sz="10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000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GB" sz="1000" b="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GB" sz="1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𝛽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GB" sz="1000" b="0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GB" sz="1000" b="0" i="1" smtClean="0">
                                        <a:latin typeface="Cambria Math"/>
                                        <a:ea typeface="Cambria Math"/>
                                      </a:rPr>
                                      <m:t>𝛽</m:t>
                                    </m:r>
                                  </m:e>
                                </m:rad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GB" sz="1000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000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10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sz="1000" b="0" i="1" smtClean="0">
                                    <a:latin typeface="Cambria Math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640537"/>
                <a:ext cx="1602682" cy="8228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ECFA Workshop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58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efficiency (2)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9512" y="1196752"/>
                <a:ext cx="8784976" cy="1665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emittance growth scales approximately linearly with the number of spoiler-absorber pairs. The efficiency in terms of emittance growth is defined as: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𝑒𝑚𝑖𝑡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𝑛𝑜𝑚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𝑛𝑜𝑚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𝑐𝑜𝑙𝑙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/>
              </a:p>
              <a:p>
                <a:r>
                  <a:rPr lang="en-GB" dirty="0" smtClean="0"/>
                  <a:t>The total collimation efficiency is the product of these two terms: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𝑔𝑒𝑜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𝑒𝑚𝑖𝑡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96752"/>
                <a:ext cx="8784976" cy="1665264"/>
              </a:xfrm>
              <a:prstGeom prst="rect">
                <a:avLst/>
              </a:prstGeom>
              <a:blipFill rotWithShape="1">
                <a:blip r:embed="rId2"/>
                <a:stretch>
                  <a:fillRect l="-555" t="-1832" b="-7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48" y="2924944"/>
            <a:ext cx="5370820" cy="3388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68144" y="2862016"/>
                <a:ext cx="3096344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For the RTML </a:t>
                </a:r>
                <a:r>
                  <a:rPr lang="en-GB" dirty="0" err="1" smtClean="0"/>
                  <a:t>betatron</a:t>
                </a:r>
                <a:r>
                  <a:rPr lang="en-GB" dirty="0" smtClean="0"/>
                  <a:t> collimator parameters,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</m:oMath>
                </a14:m>
                <a:r>
                  <a:rPr lang="en-GB" dirty="0" smtClean="0"/>
                  <a:t>is maximal when n = 4.4</a:t>
                </a:r>
              </a:p>
              <a:p>
                <a:endParaRPr lang="en-GB" dirty="0"/>
              </a:p>
              <a:p>
                <a:r>
                  <a:rPr lang="en-GB" dirty="0" smtClean="0"/>
                  <a:t>Therefore n = 4 is chosen as the optimum number of collimator cells.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862016"/>
                <a:ext cx="3096344" cy="2031325"/>
              </a:xfrm>
              <a:prstGeom prst="rect">
                <a:avLst/>
              </a:prstGeom>
              <a:blipFill rotWithShape="1">
                <a:blip r:embed="rId4"/>
                <a:stretch>
                  <a:fillRect l="-1772" t="-1497" b="-35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63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Betatron</a:t>
            </a:r>
            <a:r>
              <a:rPr lang="en-GB" dirty="0" smtClean="0"/>
              <a:t> collimation optics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66" y="1600200"/>
            <a:ext cx="7276467" cy="4525963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1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Jitter amplification in the RTML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268760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Tracking simulations in PLACET have been used to determine the maximum jitter at the start of the RTML in order to meet the jitter requirements for the </a:t>
            </a:r>
            <a:r>
              <a:rPr lang="en-GB" dirty="0" err="1" smtClean="0"/>
              <a:t>betatron</a:t>
            </a:r>
            <a:r>
              <a:rPr lang="en-GB" dirty="0" smtClean="0"/>
              <a:t> collimation.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7292778"/>
                  </p:ext>
                </p:extLst>
              </p:nvPr>
            </p:nvGraphicFramePr>
            <p:xfrm>
              <a:off x="539552" y="1915091"/>
              <a:ext cx="4572000" cy="13983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Jitter at</a:t>
                          </a:r>
                          <a:r>
                            <a:rPr lang="en-GB" baseline="0" dirty="0" smtClean="0">
                              <a:solidFill>
                                <a:schemeClr val="tx1"/>
                              </a:solidFill>
                            </a:rPr>
                            <a:t> BC system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Jitter at start of RTML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Horizontal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0.21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0.1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vertical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0.13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0.27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7292778"/>
                  </p:ext>
                </p:extLst>
              </p:nvPr>
            </p:nvGraphicFramePr>
            <p:xfrm>
              <a:off x="539552" y="1915091"/>
              <a:ext cx="4572000" cy="13983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Jitter at</a:t>
                          </a:r>
                          <a:r>
                            <a:rPr lang="en-GB" baseline="0" dirty="0" smtClean="0">
                              <a:solidFill>
                                <a:schemeClr val="tx1"/>
                              </a:solidFill>
                            </a:rPr>
                            <a:t> BC system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Jitter at start of RTML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Horizontal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400" t="-180328" r="-100000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400" t="-180328" b="-124590"/>
                          </a:stretch>
                        </a:blipFill>
                      </a:tcPr>
                    </a:tc>
                  </a:tr>
                  <a:tr h="3874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vertical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400" t="-267188" r="-100000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400" t="-267188" b="-1875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467544" y="3429000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jitter tolerances at the start of the RTML put very tight requirements on the stability of the extraction kicker and septum </a:t>
            </a:r>
            <a:r>
              <a:rPr lang="en-GB" dirty="0" smtClean="0"/>
              <a:t>magnets</a:t>
            </a:r>
            <a:r>
              <a:rPr lang="en-GB" baseline="30000" dirty="0"/>
              <a:t>#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Indications are that the kicker and septa cannot be designed and built with the required stability.</a:t>
            </a:r>
          </a:p>
          <a:p>
            <a:endParaRPr lang="en-GB" dirty="0"/>
          </a:p>
          <a:p>
            <a:r>
              <a:rPr lang="en-GB" dirty="0" smtClean="0"/>
              <a:t>Feed forward systems in the RTML have been considered as a solution to relax the stability requirements of the damping ring extraction system and to meet the jitter requirements of the </a:t>
            </a:r>
            <a:r>
              <a:rPr lang="en-GB" dirty="0" err="1" smtClean="0"/>
              <a:t>betatron</a:t>
            </a:r>
            <a:r>
              <a:rPr lang="en-GB" dirty="0" smtClean="0"/>
              <a:t> collimation system.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14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44016" y="6014323"/>
            <a:ext cx="90364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aseline="30000" dirty="0" smtClean="0">
                <a:latin typeface="Times New Roman" pitchFamily="18" charset="0"/>
                <a:cs typeface="Times New Roman" pitchFamily="18" charset="0"/>
              </a:rPr>
              <a:t>#</a:t>
            </a:r>
            <a:r>
              <a:rPr lang="en-GB" sz="1300" dirty="0" smtClean="0">
                <a:latin typeface="Times New Roman" pitchFamily="18" charset="0"/>
                <a:cs typeface="Times New Roman" pitchFamily="18" charset="0"/>
              </a:rPr>
              <a:t> “Optics and protection of the injection and extraction regions of the CLIC damping rings”, R. Apsimon et al. IPAC13 proceedings</a:t>
            </a:r>
            <a:endParaRPr lang="en-GB" sz="1300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39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locations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229600" cy="1550701"/>
          </a:xfr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936000" y="1958400"/>
            <a:ext cx="439200" cy="568800"/>
          </a:xfrm>
          <a:prstGeom prst="straightConnector1">
            <a:avLst/>
          </a:prstGeom>
          <a:ln w="22225">
            <a:solidFill>
              <a:srgbClr val="00B050"/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852000" y="1663200"/>
            <a:ext cx="246000" cy="822000"/>
          </a:xfrm>
          <a:prstGeom prst="straightConnector1">
            <a:avLst/>
          </a:prstGeom>
          <a:ln w="22225">
            <a:solidFill>
              <a:srgbClr val="00B050"/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610400" y="1958400"/>
            <a:ext cx="525600" cy="266400"/>
          </a:xfrm>
          <a:prstGeom prst="straightConnector1">
            <a:avLst/>
          </a:prstGeom>
          <a:ln w="22225">
            <a:solidFill>
              <a:srgbClr val="00B050"/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91880" y="1958400"/>
            <a:ext cx="606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eFF1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5600" y="1942877"/>
            <a:ext cx="739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eFF2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40352" y="2055523"/>
            <a:ext cx="606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</a:rPr>
              <a:t>p</a:t>
            </a:r>
            <a:r>
              <a:rPr lang="en-GB" sz="1400" dirty="0" smtClean="0">
                <a:solidFill>
                  <a:srgbClr val="00B050"/>
                </a:solidFill>
              </a:rPr>
              <a:t>FF2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544" y="2852936"/>
            <a:ext cx="82089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e</a:t>
            </a:r>
            <a:r>
              <a:rPr lang="en-GB" baseline="30000" dirty="0" smtClean="0"/>
              <a:t>+</a:t>
            </a:r>
            <a:r>
              <a:rPr lang="en-GB" dirty="0" smtClean="0"/>
              <a:t> RTML has a chicane rather than a loop for the central arc; pFF1 will be different to the other FF systems.</a:t>
            </a:r>
          </a:p>
          <a:p>
            <a:endParaRPr lang="en-GB" dirty="0"/>
          </a:p>
          <a:p>
            <a:r>
              <a:rPr lang="en-GB" dirty="0" err="1" smtClean="0"/>
              <a:t>BColl</a:t>
            </a:r>
            <a:r>
              <a:rPr lang="en-GB" dirty="0" smtClean="0"/>
              <a:t>: </a:t>
            </a:r>
            <a:r>
              <a:rPr lang="en-GB" dirty="0" err="1" smtClean="0"/>
              <a:t>betatron</a:t>
            </a:r>
            <a:r>
              <a:rPr lang="en-GB" dirty="0" smtClean="0"/>
              <a:t> collimation system</a:t>
            </a:r>
          </a:p>
          <a:p>
            <a:r>
              <a:rPr lang="en-GB" dirty="0" smtClean="0"/>
              <a:t>EC1 + EC2: energy collimator systems</a:t>
            </a:r>
          </a:p>
          <a:p>
            <a:endParaRPr lang="en-GB" dirty="0"/>
          </a:p>
          <a:p>
            <a:r>
              <a:rPr lang="en-GB" dirty="0" smtClean="0"/>
              <a:t>FF1: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Correct DR extraction jitter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Limits emittance growth along RTML</a:t>
            </a:r>
          </a:p>
          <a:p>
            <a:endParaRPr lang="en-GB" dirty="0" smtClean="0"/>
          </a:p>
          <a:p>
            <a:r>
              <a:rPr lang="en-GB" dirty="0" smtClean="0"/>
              <a:t>FF2: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Correct jitter at entrance of </a:t>
            </a:r>
            <a:r>
              <a:rPr lang="en-GB" dirty="0" err="1" smtClean="0"/>
              <a:t>betatron</a:t>
            </a:r>
            <a:r>
              <a:rPr lang="en-GB" dirty="0" smtClean="0"/>
              <a:t> collimator system (BC)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Prevents significant emittance growth in BC system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2634169" y="1911499"/>
            <a:ext cx="63530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975000" y="2527200"/>
            <a:ext cx="18006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48"/>
          <p:cNvSpPr/>
          <p:nvPr/>
        </p:nvSpPr>
        <p:spPr>
          <a:xfrm>
            <a:off x="3962400" y="2482850"/>
            <a:ext cx="209550" cy="47625"/>
          </a:xfrm>
          <a:custGeom>
            <a:avLst/>
            <a:gdLst>
              <a:gd name="connsiteX0" fmla="*/ 0 w 209550"/>
              <a:gd name="connsiteY0" fmla="*/ 47625 h 47625"/>
              <a:gd name="connsiteX1" fmla="*/ 98425 w 209550"/>
              <a:gd name="connsiteY1" fmla="*/ 34925 h 47625"/>
              <a:gd name="connsiteX2" fmla="*/ 209550 w 209550"/>
              <a:gd name="connsiteY2" fmla="*/ 0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9550" h="47625">
                <a:moveTo>
                  <a:pt x="0" y="47625"/>
                </a:moveTo>
                <a:cubicBezTo>
                  <a:pt x="31750" y="45243"/>
                  <a:pt x="63500" y="42862"/>
                  <a:pt x="98425" y="34925"/>
                </a:cubicBezTo>
                <a:cubicBezTo>
                  <a:pt x="133350" y="26988"/>
                  <a:pt x="171450" y="13494"/>
                  <a:pt x="209550" y="0"/>
                </a:cubicBezTo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/>
          <p:cNvCxnSpPr/>
          <p:nvPr/>
        </p:nvCxnSpPr>
        <p:spPr>
          <a:xfrm>
            <a:off x="2106074" y="1791866"/>
            <a:ext cx="9818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21420000" flipV="1">
            <a:off x="1979712" y="1795041"/>
            <a:ext cx="134883" cy="11963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80000">
            <a:off x="2188381" y="1791593"/>
            <a:ext cx="135496" cy="11990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5940152" y="1911499"/>
            <a:ext cx="576064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21360000" flipV="1">
            <a:off x="6829648" y="1788129"/>
            <a:ext cx="144016" cy="12337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953510" y="1791866"/>
            <a:ext cx="93267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 flipV="1">
            <a:off x="7046777" y="1791866"/>
            <a:ext cx="117511" cy="11963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904148" y="171131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rgbClr val="FF0000"/>
                </a:solidFill>
              </a:rPr>
              <a:t>BColl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771800" y="1711841"/>
            <a:ext cx="785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rgbClr val="FF0000"/>
                </a:solidFill>
              </a:rPr>
              <a:t>BColl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895004" y="183553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EC2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744940" y="182283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EC2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563968" y="217487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EC1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4716016" y="3933056"/>
            <a:ext cx="1584176" cy="2382510"/>
            <a:chOff x="251520" y="1844824"/>
            <a:chExt cx="1584176" cy="2382510"/>
          </a:xfrm>
        </p:grpSpPr>
        <p:sp>
          <p:nvSpPr>
            <p:cNvPr id="92" name="Arc 91"/>
            <p:cNvSpPr/>
            <p:nvPr/>
          </p:nvSpPr>
          <p:spPr>
            <a:xfrm>
              <a:off x="251520" y="2643158"/>
              <a:ext cx="1584176" cy="1584176"/>
            </a:xfrm>
            <a:prstGeom prst="arc">
              <a:avLst/>
            </a:prstGeom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Arc 92"/>
            <p:cNvSpPr/>
            <p:nvPr/>
          </p:nvSpPr>
          <p:spPr>
            <a:xfrm>
              <a:off x="251520" y="1844824"/>
              <a:ext cx="1584176" cy="1584176"/>
            </a:xfrm>
            <a:prstGeom prst="arc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5580112" y="3419708"/>
            <a:ext cx="3744416" cy="2385556"/>
            <a:chOff x="5580112" y="3419708"/>
            <a:chExt cx="3744416" cy="2385556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6300192" y="5524547"/>
              <a:ext cx="23042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300192" y="3918426"/>
              <a:ext cx="23042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6372200" y="5373216"/>
              <a:ext cx="43204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6372200" y="5661248"/>
              <a:ext cx="43204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379397" y="378904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379397" y="4077072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941067" y="5373216"/>
              <a:ext cx="43204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941067" y="5661248"/>
              <a:ext cx="43204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6948264" y="378904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6948264" y="4077072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6523413" y="5075892"/>
              <a:ext cx="1072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BPMs</a:t>
              </a:r>
              <a:endParaRPr lang="en-GB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516216" y="3419708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kickers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406064" y="4494311"/>
              <a:ext cx="1008112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Feed forward electronics</a:t>
              </a:r>
              <a:endParaRPr lang="en-GB" sz="1200" dirty="0"/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flipV="1">
              <a:off x="6588224" y="4955976"/>
              <a:ext cx="0" cy="41724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V="1">
              <a:off x="7165389" y="4955976"/>
              <a:ext cx="0" cy="41724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V="1">
              <a:off x="6595421" y="4077072"/>
              <a:ext cx="0" cy="4172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V="1">
              <a:off x="7181002" y="4077071"/>
              <a:ext cx="0" cy="4172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urved Connector 87"/>
            <p:cNvCxnSpPr/>
            <p:nvPr/>
          </p:nvCxnSpPr>
          <p:spPr>
            <a:xfrm rot="15300000" flipH="1">
              <a:off x="5677516" y="5343458"/>
              <a:ext cx="400690" cy="360040"/>
            </a:xfrm>
            <a:prstGeom prst="curvedConnector2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5580112" y="5497487"/>
              <a:ext cx="648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e</a:t>
              </a:r>
              <a:r>
                <a:rPr lang="en-GB" sz="1400" baseline="30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-</a:t>
              </a:r>
              <a:endParaRPr lang="en-GB" sz="14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90" name="Straight Arrow Connector 89"/>
            <p:cNvCxnSpPr/>
            <p:nvPr/>
          </p:nvCxnSpPr>
          <p:spPr>
            <a:xfrm>
              <a:off x="8028384" y="3789040"/>
              <a:ext cx="10801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8028384" y="3501008"/>
              <a:ext cx="1296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To main </a:t>
              </a:r>
              <a:r>
                <a:rPr lang="en-GB" sz="1400" dirty="0" err="1" smtClean="0"/>
                <a:t>linac</a:t>
              </a:r>
              <a:endParaRPr lang="en-GB" sz="1400" dirty="0"/>
            </a:p>
          </p:txBody>
        </p:sp>
      </p:grpSp>
      <p:cxnSp>
        <p:nvCxnSpPr>
          <p:cNvPr id="5" name="Straight Arrow Connector 4"/>
          <p:cNvCxnSpPr/>
          <p:nvPr/>
        </p:nvCxnSpPr>
        <p:spPr>
          <a:xfrm flipV="1">
            <a:off x="4283968" y="2127678"/>
            <a:ext cx="648072" cy="378984"/>
          </a:xfrm>
          <a:prstGeom prst="straightConnector1">
            <a:avLst/>
          </a:prstGeom>
          <a:ln w="2222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716016" y="2113111"/>
            <a:ext cx="606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</a:rPr>
              <a:t>p</a:t>
            </a:r>
            <a:r>
              <a:rPr lang="en-GB" sz="1400" dirty="0" smtClean="0">
                <a:solidFill>
                  <a:srgbClr val="00B050"/>
                </a:solidFill>
              </a:rPr>
              <a:t>FF1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07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 forward corrections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55576" y="1556792"/>
            <a:ext cx="6480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55576" y="2060848"/>
            <a:ext cx="6480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979712" y="1554227"/>
            <a:ext cx="6480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979712" y="2058283"/>
            <a:ext cx="6480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6043" y="1529024"/>
            <a:ext cx="11480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26043" y="2033080"/>
            <a:ext cx="11480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664261" y="1526459"/>
            <a:ext cx="11480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664261" y="2030515"/>
            <a:ext cx="11480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5576" y="22048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217259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P2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076056" y="2180945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020272" y="2163309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67544" y="3330341"/>
                <a:ext cx="3332515" cy="15388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1→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𝐴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𝑃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i="1">
                              <a:latin typeface="Cambria Math"/>
                            </a:rPr>
                            <m:t>→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𝐾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𝐵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𝐾</m:t>
                          </m:r>
                          <m:r>
                            <a:rPr lang="en-GB" i="1">
                              <a:latin typeface="Cambria Math"/>
                            </a:rPr>
                            <m:t>1→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𝐾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𝐶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330341"/>
                <a:ext cx="3332515" cy="153881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114800" y="3312053"/>
                <a:ext cx="3195554" cy="1259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𝐾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𝐶𝐵</m:t>
                                  </m:r>
                                </m:e>
                              </m:d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𝐶𝐵𝐴</m:t>
                                  </m:r>
                                </m:e>
                              </m:d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𝐾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𝐵𝐴</m:t>
                                  </m:r>
                                </m:e>
                              </m:d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12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3312053"/>
                <a:ext cx="3195554" cy="125919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611560" y="28529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Transfer matrices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283968" y="285293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Kicker corrections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627784" y="1772816"/>
            <a:ext cx="19442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latency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3528" y="1412776"/>
                <a:ext cx="8064896" cy="1204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Latency budget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𝑙𝑎𝑡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𝑠𝑖𝑔𝑛𝑎𝑙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𝑏𝑒𝑎𝑚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𝜌𝜃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den>
                    </m:f>
                    <m:r>
                      <a:rPr lang="en-GB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  <m:func>
                          <m:func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  <a:ea typeface="Cambria Math"/>
                              </a:rPr>
                              <m:t>sin</m:t>
                            </m:r>
                          </m:fName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func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𝑐𝑎𝑏𝑙𝑒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/>
              </a:p>
              <a:p>
                <a:r>
                  <a:rPr lang="en-GB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𝜌</m:t>
                    </m:r>
                  </m:oMath>
                </a14:m>
                <a:r>
                  <a:rPr lang="en-GB" dirty="0" smtClean="0"/>
                  <a:t> is the radius of curvature of the arc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𝑐𝑎𝑏𝑙𝑒</m:t>
                        </m:r>
                      </m:sub>
                    </m:sSub>
                  </m:oMath>
                </a14:m>
                <a:r>
                  <a:rPr lang="en-GB" dirty="0" smtClean="0"/>
                  <a:t>is the transmission velocity of the FF signal cables</a:t>
                </a:r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412776"/>
                <a:ext cx="8064896" cy="1204625"/>
              </a:xfrm>
              <a:prstGeom prst="rect">
                <a:avLst/>
              </a:prstGeom>
              <a:blipFill rotWithShape="1">
                <a:blip r:embed="rId2"/>
                <a:stretch>
                  <a:fillRect l="-605" b="-7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31" y="2780928"/>
            <a:ext cx="4762500" cy="3000375"/>
          </a:xfrm>
          <a:prstGeom prst="rect">
            <a:avLst/>
          </a:prstGeom>
        </p:spPr>
      </p:pic>
      <p:sp>
        <p:nvSpPr>
          <p:cNvPr id="7" name="Arc 6"/>
          <p:cNvSpPr/>
          <p:nvPr/>
        </p:nvSpPr>
        <p:spPr>
          <a:xfrm>
            <a:off x="5361344" y="2653970"/>
            <a:ext cx="2574162" cy="2574161"/>
          </a:xfrm>
          <a:prstGeom prst="arc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>
            <a:off x="5356773" y="1364055"/>
            <a:ext cx="2574162" cy="2574161"/>
          </a:xfrm>
          <a:prstGeom prst="arc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7938249" y="2651136"/>
            <a:ext cx="11886" cy="1287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663055" y="2661285"/>
            <a:ext cx="1275194" cy="223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>
            <a:off x="7666767" y="2707231"/>
            <a:ext cx="285279" cy="202072"/>
          </a:xfrm>
          <a:custGeom>
            <a:avLst/>
            <a:gdLst>
              <a:gd name="connsiteX0" fmla="*/ 0 w 175565"/>
              <a:gd name="connsiteY0" fmla="*/ 0 h 124358"/>
              <a:gd name="connsiteX1" fmla="*/ 73152 w 175565"/>
              <a:gd name="connsiteY1" fmla="*/ 102412 h 124358"/>
              <a:gd name="connsiteX2" fmla="*/ 175565 w 175565"/>
              <a:gd name="connsiteY2" fmla="*/ 124358 h 124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565" h="124358">
                <a:moveTo>
                  <a:pt x="0" y="0"/>
                </a:moveTo>
                <a:cubicBezTo>
                  <a:pt x="21945" y="40843"/>
                  <a:pt x="43891" y="81686"/>
                  <a:pt x="73152" y="102412"/>
                </a:cubicBezTo>
                <a:cubicBezTo>
                  <a:pt x="102413" y="123138"/>
                  <a:pt x="138989" y="123748"/>
                  <a:pt x="175565" y="124358"/>
                </a:cubicBezTo>
              </a:path>
            </a:pathLst>
          </a:cu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696839" y="2668870"/>
            <a:ext cx="547569" cy="400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 smtClean="0"/>
              <a:t>θ</a:t>
            </a:r>
            <a:endParaRPr lang="en-GB" sz="10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663055" y="2885150"/>
            <a:ext cx="1288992" cy="1063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56665" y="3094630"/>
            <a:ext cx="547569" cy="400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L</a:t>
            </a:r>
            <a:endParaRPr lang="en-GB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7026867" y="2596862"/>
            <a:ext cx="547569" cy="400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/>
              <a:t>ρ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7912863" y="3099705"/>
            <a:ext cx="547569" cy="400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/>
              <a:t>ρ</a:t>
            </a:r>
            <a:endParaRPr lang="en-GB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5053018" y="4096449"/>
            <a:ext cx="3960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Coaxial cables are fast, but for low attenuation, very thick cables (~20 mm diameter) would be needed; this would be difficult to install and repair.</a:t>
            </a:r>
          </a:p>
          <a:p>
            <a:endParaRPr lang="en-GB" sz="1400" dirty="0"/>
          </a:p>
          <a:p>
            <a:r>
              <a:rPr lang="en-GB" sz="1400" dirty="0" smtClean="0"/>
              <a:t>Optical cables are low loss, compact, but very slow; the latency budget might not be enough.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61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latency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268760"/>
            <a:ext cx="86409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Experience from the FONT feedback system at ATF2 suggests that the minimum latency requirement would be ~150 </a:t>
            </a:r>
            <a:r>
              <a:rPr lang="en-GB" dirty="0" smtClean="0"/>
              <a:t>ns </a:t>
            </a:r>
            <a:r>
              <a:rPr lang="en-GB" baseline="30000" dirty="0" smtClean="0"/>
              <a:t>[2]</a:t>
            </a:r>
            <a:r>
              <a:rPr lang="en-GB" dirty="0" smtClean="0"/>
              <a:t>.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Additional latency allows for improvements: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Digitise BPM signals: </a:t>
            </a:r>
            <a:r>
              <a:rPr lang="en-GB" dirty="0"/>
              <a:t>l</a:t>
            </a:r>
            <a:r>
              <a:rPr lang="en-GB" dirty="0" smtClean="0"/>
              <a:t>ess susceptible to noise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Use of high resolution ADCs and DACs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Use of high-bit processing for the digital feed-forward electronics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Systematic correction of the bunch-to-bunch profile within the train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Analogue electronics to add “compensation ripple” to kicker pulse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r>
              <a:rPr lang="en-GB" dirty="0" smtClean="0"/>
              <a:t>In summary, the large latency budget provided by coaxial cables would allow for a very high resolution digital feed forward system. The limiting factor would be the resolution of the BPMs.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 resolution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10136"/>
            <a:ext cx="4461234" cy="2886419"/>
          </a:xfrm>
        </p:spPr>
      </p:pic>
      <p:sp>
        <p:nvSpPr>
          <p:cNvPr id="6" name="TextBox 5"/>
          <p:cNvSpPr txBox="1"/>
          <p:nvPr/>
        </p:nvSpPr>
        <p:spPr>
          <a:xfrm>
            <a:off x="5292080" y="1268760"/>
            <a:ext cx="36724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achieve good jitter correction, the BPM resolution must be much smaller than the expected beam jitter.</a:t>
            </a:r>
          </a:p>
          <a:p>
            <a:endParaRPr lang="en-GB" dirty="0"/>
          </a:p>
          <a:p>
            <a:r>
              <a:rPr lang="en-GB" dirty="0" smtClean="0"/>
              <a:t>The expected beam jitter in the FF regions is ~10</a:t>
            </a:r>
            <a:r>
              <a:rPr lang="el-GR" dirty="0" smtClean="0"/>
              <a:t>μ</a:t>
            </a:r>
            <a:r>
              <a:rPr lang="en-GB" dirty="0" smtClean="0"/>
              <a:t>m horizontally, but the required BPM resolution is ~140nm; probably not possible with 12 cm aperture…</a:t>
            </a:r>
          </a:p>
          <a:p>
            <a:endParaRPr lang="en-GB" dirty="0"/>
          </a:p>
          <a:p>
            <a:r>
              <a:rPr lang="en-GB" dirty="0" smtClean="0"/>
              <a:t>Currently looking at dependence of required BPM resolution on value of </a:t>
            </a:r>
            <a:r>
              <a:rPr lang="el-GR" dirty="0" smtClean="0"/>
              <a:t>β</a:t>
            </a:r>
            <a:r>
              <a:rPr lang="en-GB" dirty="0" smtClean="0"/>
              <a:t> in BPMs.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1560" y="4437112"/>
                <a:ext cx="2360518" cy="15972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𝑗𝑖𝑡𝑡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𝑗𝑖𝑡𝑡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𝑟𝑒𝑠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⇒</m:t>
                      </m:r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𝑗𝑖𝑡𝑡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𝑟𝑒𝑠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437112"/>
                <a:ext cx="2360518" cy="15972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105706" y="5157192"/>
                <a:ext cx="4299510" cy="7296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𝑐𝑜𝑟𝑟𝑒𝑐𝑡𝑒𝑑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𝑢𝑛𝑐𝑜𝑟𝑟𝑒𝑐𝑡𝑒𝑑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b="0" i="1" smtClean="0">
                              <a:latin typeface="Cambria Math"/>
                            </a:rPr>
                            <m:t>1+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−2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3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rad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706" y="5157192"/>
                <a:ext cx="4299510" cy="72968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9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RTML layout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F5AC-17BB-4D74-A6BD-0B172756B04D}" type="slidenum">
              <a:rPr lang="en-GB" smtClean="0"/>
              <a:t>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67544" y="314096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EC1 + EC2: Energy collimators</a:t>
            </a:r>
          </a:p>
          <a:p>
            <a:r>
              <a:rPr lang="en-GB" dirty="0" smtClean="0"/>
              <a:t>BC: </a:t>
            </a:r>
            <a:r>
              <a:rPr lang="en-GB" dirty="0" err="1" smtClean="0"/>
              <a:t>Betatron</a:t>
            </a:r>
            <a:r>
              <a:rPr lang="en-GB" dirty="0" smtClean="0"/>
              <a:t> collimators</a:t>
            </a:r>
          </a:p>
          <a:p>
            <a:endParaRPr lang="en-GB" dirty="0"/>
          </a:p>
          <a:p>
            <a:r>
              <a:rPr lang="en-GB" dirty="0" smtClean="0"/>
              <a:t>FF1 + FF2: Feed-forward jitter correction</a:t>
            </a:r>
            <a:endParaRPr lang="en-GB" dirty="0"/>
          </a:p>
        </p:txBody>
      </p:sp>
      <p:pic>
        <p:nvPicPr>
          <p:cNvPr id="30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229600" cy="1550701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 flipH="1" flipV="1">
            <a:off x="936000" y="1958400"/>
            <a:ext cx="439200" cy="568800"/>
          </a:xfrm>
          <a:prstGeom prst="straightConnector1">
            <a:avLst/>
          </a:prstGeom>
          <a:ln w="22225">
            <a:solidFill>
              <a:srgbClr val="00B050"/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3852000" y="1663200"/>
            <a:ext cx="246000" cy="822000"/>
          </a:xfrm>
          <a:prstGeom prst="straightConnector1">
            <a:avLst/>
          </a:prstGeom>
          <a:ln w="22225">
            <a:solidFill>
              <a:srgbClr val="00B050"/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610400" y="1958400"/>
            <a:ext cx="525600" cy="266400"/>
          </a:xfrm>
          <a:prstGeom prst="straightConnector1">
            <a:avLst/>
          </a:prstGeom>
          <a:ln w="22225">
            <a:solidFill>
              <a:srgbClr val="00B050"/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491880" y="1958400"/>
            <a:ext cx="606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eFF1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55600" y="1942877"/>
            <a:ext cx="606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eFF2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40352" y="2055523"/>
            <a:ext cx="606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pFF2</a:t>
            </a:r>
            <a:endParaRPr lang="en-GB" sz="1600" dirty="0">
              <a:solidFill>
                <a:srgbClr val="00B050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634169" y="1911499"/>
            <a:ext cx="63530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975000" y="2527200"/>
            <a:ext cx="18006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reeform 56"/>
          <p:cNvSpPr/>
          <p:nvPr/>
        </p:nvSpPr>
        <p:spPr>
          <a:xfrm>
            <a:off x="3962400" y="2482850"/>
            <a:ext cx="209550" cy="47625"/>
          </a:xfrm>
          <a:custGeom>
            <a:avLst/>
            <a:gdLst>
              <a:gd name="connsiteX0" fmla="*/ 0 w 209550"/>
              <a:gd name="connsiteY0" fmla="*/ 47625 h 47625"/>
              <a:gd name="connsiteX1" fmla="*/ 98425 w 209550"/>
              <a:gd name="connsiteY1" fmla="*/ 34925 h 47625"/>
              <a:gd name="connsiteX2" fmla="*/ 209550 w 209550"/>
              <a:gd name="connsiteY2" fmla="*/ 0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9550" h="47625">
                <a:moveTo>
                  <a:pt x="0" y="47625"/>
                </a:moveTo>
                <a:cubicBezTo>
                  <a:pt x="31750" y="45243"/>
                  <a:pt x="63500" y="42862"/>
                  <a:pt x="98425" y="34925"/>
                </a:cubicBezTo>
                <a:cubicBezTo>
                  <a:pt x="133350" y="26988"/>
                  <a:pt x="171450" y="13494"/>
                  <a:pt x="209550" y="0"/>
                </a:cubicBezTo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>
            <a:off x="2106074" y="1791866"/>
            <a:ext cx="9818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21420000" flipV="1">
            <a:off x="1979712" y="1795041"/>
            <a:ext cx="134883" cy="11963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80000">
            <a:off x="2188381" y="1791593"/>
            <a:ext cx="135496" cy="11990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5940152" y="1911499"/>
            <a:ext cx="576064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21360000" flipV="1">
            <a:off x="6829648" y="1788129"/>
            <a:ext cx="144016" cy="12337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953510" y="1791866"/>
            <a:ext cx="93267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7046777" y="1791866"/>
            <a:ext cx="117511" cy="11963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940152" y="183393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634169" y="182313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895004" y="183553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EC2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44940" y="182283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EC2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563968" y="217487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EC1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4283968" y="2127678"/>
            <a:ext cx="648072" cy="378984"/>
          </a:xfrm>
          <a:prstGeom prst="straightConnector1">
            <a:avLst/>
          </a:prstGeom>
          <a:ln w="2222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716016" y="2082334"/>
            <a:ext cx="606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p</a:t>
            </a:r>
            <a:r>
              <a:rPr lang="en-GB" sz="1600" dirty="0" smtClean="0">
                <a:solidFill>
                  <a:srgbClr val="00B050"/>
                </a:solidFill>
              </a:rPr>
              <a:t>FF1</a:t>
            </a:r>
            <a:endParaRPr lang="en-GB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22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FF kicker specifications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055598"/>
              </p:ext>
            </p:extLst>
          </p:nvPr>
        </p:nvGraphicFramePr>
        <p:xfrm>
          <a:off x="457200" y="1600200"/>
          <a:ext cx="333883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738"/>
                <a:gridCol w="13750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Value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 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Kicker</a:t>
                      </a:r>
                      <a:r>
                        <a:rPr lang="en-GB" baseline="0" dirty="0" smtClean="0"/>
                        <a:t>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Electrostatic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Reproducibility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&gt; 1 %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Field homogeneity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&gt; 1 %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Rise / fall 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&gt; 10 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Flat</a:t>
                      </a:r>
                      <a:r>
                        <a:rPr lang="en-GB" baseline="0" dirty="0" smtClean="0"/>
                        <a:t> top duration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~160 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Deflection</a:t>
                      </a:r>
                      <a:r>
                        <a:rPr lang="en-GB" baseline="0" dirty="0" smtClean="0"/>
                        <a:t> angle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 0.8 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rad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55976" y="1556792"/>
            <a:ext cx="41764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a kicker stability of 2%, the resulting jitter at the entrance of the BC system will be ~20nm; smaller than the resolution of any existing BPM system.</a:t>
            </a:r>
          </a:p>
          <a:p>
            <a:endParaRPr lang="en-GB" dirty="0"/>
          </a:p>
          <a:p>
            <a:r>
              <a:rPr lang="en-GB" dirty="0" smtClean="0"/>
              <a:t>Therefore we can assume the kickers are perfect for simulation purposes.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0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Tracking in PLACET</a:t>
            </a:r>
          </a:p>
          <a:p>
            <a:pPr lvl="2"/>
            <a:r>
              <a:rPr lang="en-GB" dirty="0" smtClean="0"/>
              <a:t>No FF correction</a:t>
            </a:r>
          </a:p>
          <a:p>
            <a:pPr lvl="2"/>
            <a:r>
              <a:rPr lang="en-GB" dirty="0" smtClean="0"/>
              <a:t>Only FF1</a:t>
            </a:r>
          </a:p>
          <a:p>
            <a:pPr lvl="2"/>
            <a:r>
              <a:rPr lang="en-GB" dirty="0" smtClean="0"/>
              <a:t>Only FF2</a:t>
            </a:r>
          </a:p>
          <a:p>
            <a:pPr lvl="2"/>
            <a:r>
              <a:rPr lang="en-GB" dirty="0" smtClean="0"/>
              <a:t>FF1 + FF2</a:t>
            </a:r>
          </a:p>
          <a:p>
            <a:pPr lvl="1"/>
            <a:r>
              <a:rPr lang="en-GB" dirty="0" smtClean="0"/>
              <a:t>Jitter amplification + emittance growth</a:t>
            </a:r>
          </a:p>
          <a:p>
            <a:pPr lvl="2"/>
            <a:r>
              <a:rPr lang="en-GB" dirty="0" smtClean="0"/>
              <a:t>Vs. initial jitter</a:t>
            </a:r>
          </a:p>
          <a:p>
            <a:pPr lvl="2"/>
            <a:r>
              <a:rPr lang="en-GB" dirty="0" smtClean="0"/>
              <a:t>Vs. BPM resolution</a:t>
            </a:r>
          </a:p>
          <a:p>
            <a:pPr marL="0" indent="0">
              <a:buNone/>
            </a:pPr>
            <a:endParaRPr lang="en-GB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Following slides only show horizontal beam as this is the more critical.</a:t>
            </a:r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02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RTML emittance growth budget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6074876"/>
                  </p:ext>
                </p:extLst>
              </p:nvPr>
            </p:nvGraphicFramePr>
            <p:xfrm>
              <a:off x="457200" y="1600200"/>
              <a:ext cx="6583680" cy="11291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5920"/>
                    <a:gridCol w="1645920"/>
                    <a:gridCol w="1645920"/>
                    <a:gridCol w="164592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solidFill>
                                <a:schemeClr val="bg1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Design</a:t>
                          </a:r>
                          <a:endParaRPr lang="en-GB" sz="1800" dirty="0">
                            <a:solidFill>
                              <a:schemeClr val="bg1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solidFill>
                                <a:schemeClr val="bg1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Static</a:t>
                          </a:r>
                          <a:endParaRPr lang="en-GB" sz="1800" dirty="0">
                            <a:solidFill>
                              <a:schemeClr val="bg1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solidFill>
                                <a:schemeClr val="bg1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Dynamic</a:t>
                          </a:r>
                          <a:endParaRPr lang="en-GB" sz="1800" dirty="0">
                            <a:solidFill>
                              <a:schemeClr val="bg1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en-GB" sz="1800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60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20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20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i="1" smtClean="0">
                                    <a:latin typeface="Cambria Math"/>
                                    <a:ea typeface="Cambria Math"/>
                                    <a:cs typeface="Arial" pitchFamily="34" charset="0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en-GB" sz="1800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/>
                                        <a:ea typeface="Cambria Math"/>
                                        <a:cs typeface="Arial" pitchFamily="34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1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2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2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10995691"/>
                  </p:ext>
                </p:extLst>
              </p:nvPr>
            </p:nvGraphicFramePr>
            <p:xfrm>
              <a:off x="457200" y="1600200"/>
              <a:ext cx="6583680" cy="11291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5920"/>
                    <a:gridCol w="1645920"/>
                    <a:gridCol w="1645920"/>
                    <a:gridCol w="164592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solidFill>
                                <a:schemeClr val="bg1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Design</a:t>
                          </a:r>
                          <a:endParaRPr lang="en-GB" sz="1800" dirty="0">
                            <a:solidFill>
                              <a:schemeClr val="bg1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solidFill>
                                <a:schemeClr val="bg1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Static</a:t>
                          </a:r>
                          <a:endParaRPr lang="en-GB" sz="1800" dirty="0">
                            <a:solidFill>
                              <a:schemeClr val="bg1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solidFill>
                                <a:schemeClr val="bg1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Dynamic</a:t>
                          </a:r>
                          <a:endParaRPr lang="en-GB" sz="1800" dirty="0">
                            <a:solidFill>
                              <a:schemeClr val="bg1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08197" r="-300000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60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20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20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201587" r="-300000" b="-1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1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2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dirty="0" smtClean="0">
                              <a:latin typeface="Arial" pitchFamily="34" charset="0"/>
                              <a:cs typeface="Arial" pitchFamily="34" charset="0"/>
                            </a:rPr>
                            <a:t>2 nm</a:t>
                          </a:r>
                          <a:endParaRPr lang="en-GB" sz="1800" dirty="0"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539552" y="2996952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aim is to allocate 25% of the dynamic budget to emittance growth due to beam jitter.</a:t>
            </a:r>
          </a:p>
          <a:p>
            <a:endParaRPr lang="en-GB" dirty="0"/>
          </a:p>
          <a:p>
            <a:r>
              <a:rPr lang="en-GB" dirty="0" smtClean="0"/>
              <a:t>Tracking simulations show that only 50 nm of the horizontal budget is used, therefore the remaining 10 nm will be allocated to the beam jitter budget.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2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jitter vs. initial jitter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63071"/>
            <a:ext cx="6264696" cy="389037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71800" y="5661248"/>
                <a:ext cx="1202124" cy="618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𝑗𝑖𝑡𝑡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𝑖𝑛𝑖𝑡𝑖𝑎𝑙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661248"/>
                <a:ext cx="1202124" cy="6180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948264" y="2204864"/>
            <a:ext cx="1872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 FF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Only FF1</a:t>
            </a:r>
          </a:p>
          <a:p>
            <a:r>
              <a:rPr lang="en-GB" dirty="0" smtClean="0">
                <a:solidFill>
                  <a:srgbClr val="33CC33"/>
                </a:solidFill>
              </a:rPr>
              <a:t>Only FF2</a:t>
            </a:r>
          </a:p>
          <a:p>
            <a:r>
              <a:rPr lang="en-GB" dirty="0" smtClean="0"/>
              <a:t>Both FF1 + FF2</a:t>
            </a:r>
          </a:p>
          <a:p>
            <a:endParaRPr lang="en-GB" dirty="0"/>
          </a:p>
          <a:p>
            <a:r>
              <a:rPr lang="en-GB" dirty="0" smtClean="0"/>
              <a:t>Solid line:</a:t>
            </a:r>
          </a:p>
          <a:p>
            <a:r>
              <a:rPr lang="en-GB" dirty="0" smtClean="0"/>
              <a:t>no collimation</a:t>
            </a:r>
          </a:p>
          <a:p>
            <a:endParaRPr lang="en-GB" dirty="0"/>
          </a:p>
          <a:p>
            <a:r>
              <a:rPr lang="en-GB" dirty="0" smtClean="0"/>
              <a:t>Dashed line:</a:t>
            </a:r>
          </a:p>
          <a:p>
            <a:r>
              <a:rPr lang="en-GB" dirty="0" smtClean="0"/>
              <a:t>with collimation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-180528" y="3501008"/>
                <a:ext cx="1110752" cy="618054"/>
              </a:xfrm>
              <a:prstGeom prst="rect">
                <a:avLst/>
              </a:prstGeom>
              <a:noFill/>
              <a:scene3d>
                <a:camera prst="orthographicFront">
                  <a:rot lat="0" lon="0" rev="540000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𝑗𝑖𝑡𝑡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𝑓𝑖𝑛𝑎𝑙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0528" y="3501008"/>
                <a:ext cx="1110752" cy="6180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49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Δε</a:t>
            </a:r>
            <a:r>
              <a:rPr lang="en-GB" baseline="-25000" dirty="0" smtClean="0"/>
              <a:t>x</a:t>
            </a:r>
            <a:r>
              <a:rPr lang="en-GB" dirty="0" smtClean="0"/>
              <a:t> vs. initial jitter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6264696" cy="447899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71800" y="5661248"/>
                <a:ext cx="1202124" cy="618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𝑗𝑖𝑡𝑡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𝑖𝑛𝑖𝑡𝑖𝑎𝑙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661248"/>
                <a:ext cx="1202124" cy="6180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-108520" y="3629009"/>
                <a:ext cx="928203" cy="391582"/>
              </a:xfrm>
              <a:prstGeom prst="rect">
                <a:avLst/>
              </a:prstGeom>
              <a:noFill/>
              <a:scene3d>
                <a:camera prst="orthographicFront">
                  <a:rot lat="0" lon="0" rev="540000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𝑓𝑖𝑛𝑎𝑙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8520" y="3629009"/>
                <a:ext cx="928203" cy="39158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948264" y="2204864"/>
            <a:ext cx="1872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 FF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Only FF1</a:t>
            </a:r>
          </a:p>
          <a:p>
            <a:r>
              <a:rPr lang="en-GB" dirty="0" smtClean="0">
                <a:solidFill>
                  <a:srgbClr val="33CC33"/>
                </a:solidFill>
              </a:rPr>
              <a:t>Only FF2</a:t>
            </a:r>
          </a:p>
          <a:p>
            <a:r>
              <a:rPr lang="en-GB" dirty="0" smtClean="0"/>
              <a:t>Both FF1 + FF2</a:t>
            </a:r>
          </a:p>
          <a:p>
            <a:endParaRPr lang="en-GB" dirty="0"/>
          </a:p>
          <a:p>
            <a:r>
              <a:rPr lang="en-GB" dirty="0" smtClean="0"/>
              <a:t>Solid line:</a:t>
            </a:r>
          </a:p>
          <a:p>
            <a:r>
              <a:rPr lang="en-GB" dirty="0" smtClean="0"/>
              <a:t>no collimation</a:t>
            </a:r>
          </a:p>
          <a:p>
            <a:endParaRPr lang="en-GB" dirty="0"/>
          </a:p>
          <a:p>
            <a:r>
              <a:rPr lang="en-GB" dirty="0" smtClean="0"/>
              <a:t>Dashed line:</a:t>
            </a:r>
          </a:p>
          <a:p>
            <a:r>
              <a:rPr lang="en-GB" dirty="0" smtClean="0"/>
              <a:t>with collimation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55576" y="5445224"/>
            <a:ext cx="597666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2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Required BPM </a:t>
            </a:r>
            <a:r>
              <a:rPr lang="en-GB" sz="3600" dirty="0" smtClean="0"/>
              <a:t>resolution vs. initial jitter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85588"/>
            <a:ext cx="8229600" cy="355518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71800" y="5661248"/>
                <a:ext cx="1202124" cy="618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𝑗𝑖𝑡𝑡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𝑖𝑛𝑖𝑡𝑖𝑎𝑙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661248"/>
                <a:ext cx="1202124" cy="6180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-900608" y="3501008"/>
            <a:ext cx="2592288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BPM resolution [</a:t>
            </a:r>
            <a:r>
              <a:rPr lang="el-GR" dirty="0" smtClean="0"/>
              <a:t>μ</a:t>
            </a:r>
            <a:r>
              <a:rPr lang="en-GB" dirty="0" smtClean="0"/>
              <a:t>m]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59832" y="1340768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This plot shows how the BPM resolution varies with initial jitter to produce 15 nm of emittance growth due to beam jitter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72000" y="5661248"/>
                <a:ext cx="424847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Times New Roman" pitchFamily="18" charset="0"/>
                    <a:cs typeface="Times New Roman" pitchFamily="18" charset="0"/>
                  </a:rPr>
                  <a:t>N.B. this plot assumed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GB" sz="140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sub>
                    </m:sSub>
                    <m:r>
                      <a:rPr lang="en-GB" sz="14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≈</m:t>
                    </m:r>
                    <m:r>
                      <a:rPr lang="en-GB" sz="14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40 </m:t>
                    </m:r>
                    <m:r>
                      <a:rPr lang="en-GB" sz="14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𝑚</m:t>
                    </m:r>
                  </m:oMath>
                </a14:m>
                <a:r>
                  <a:rPr lang="en-GB" sz="1400" dirty="0" smtClean="0">
                    <a:latin typeface="Times New Roman" pitchFamily="18" charset="0"/>
                    <a:cs typeface="Times New Roman" pitchFamily="18" charset="0"/>
                  </a:rPr>
                  <a:t> as is the case for the baseline RTML design. The optics are likely to change to relax the required BPM resolution.</a:t>
                </a:r>
                <a:endParaRPr lang="en-GB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5661248"/>
                <a:ext cx="4248472" cy="738664"/>
              </a:xfrm>
              <a:prstGeom prst="rect">
                <a:avLst/>
              </a:prstGeom>
              <a:blipFill rotWithShape="1">
                <a:blip r:embed="rId5"/>
                <a:stretch>
                  <a:fillRect l="-287" t="-826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05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Extraction </a:t>
            </a:r>
            <a:r>
              <a:rPr lang="en-GB" dirty="0" smtClean="0"/>
              <a:t>system layout</a:t>
            </a:r>
            <a:endParaRPr lang="en-GB" dirty="0"/>
          </a:p>
        </p:txBody>
      </p:sp>
      <p:pic>
        <p:nvPicPr>
          <p:cNvPr id="15" name="Picture 1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4" t="2273" r="585" b="16428"/>
          <a:stretch/>
        </p:blipFill>
        <p:spPr bwMode="auto">
          <a:xfrm>
            <a:off x="1779270" y="2668270"/>
            <a:ext cx="5585460" cy="15214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00227" y="252977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Thick septum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32747" y="2824497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Thin septum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24128" y="2967803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Kicker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86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Tolerances for damping ring extraction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07627337"/>
                  </p:ext>
                </p:extLst>
              </p:nvPr>
            </p:nvGraphicFramePr>
            <p:xfrm>
              <a:off x="457200" y="1600200"/>
              <a:ext cx="82296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43200"/>
                    <a:gridCol w="2743200"/>
                    <a:gridCol w="27432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W/o RTML FF systems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W/ RTML FF systems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Beam jitter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</a:t>
                          </a:r>
                          <a:r>
                            <a:rPr lang="el-GR" dirty="0" smtClean="0"/>
                            <a:t>σ</a:t>
                          </a:r>
                          <a:r>
                            <a:rPr lang="en-GB" baseline="-25000" dirty="0" smtClean="0"/>
                            <a:t>x</a:t>
                          </a:r>
                          <a:r>
                            <a:rPr lang="en-GB" baseline="0" dirty="0" smtClean="0"/>
                            <a:t> / 0.3</a:t>
                          </a:r>
                          <a:r>
                            <a:rPr lang="el-GR" baseline="0" dirty="0" smtClean="0"/>
                            <a:t>σ</a:t>
                          </a:r>
                          <a:r>
                            <a:rPr lang="en-GB" baseline="-25000" dirty="0" smtClean="0"/>
                            <a:t>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~ 0.4</a:t>
                          </a:r>
                          <a:r>
                            <a:rPr lang="el-GR" dirty="0" smtClean="0"/>
                            <a:t>σ</a:t>
                          </a:r>
                          <a:r>
                            <a:rPr lang="en-GB" baseline="-25000" dirty="0" smtClean="0"/>
                            <a:t>x</a:t>
                          </a:r>
                          <a:r>
                            <a:rPr lang="en-GB" baseline="0" dirty="0" smtClean="0"/>
                            <a:t> / 0.7</a:t>
                          </a:r>
                          <a:r>
                            <a:rPr lang="el-GR" baseline="0" dirty="0" smtClean="0"/>
                            <a:t>σ</a:t>
                          </a:r>
                          <a:r>
                            <a:rPr lang="en-GB" baseline="-25000" dirty="0" smtClean="0"/>
                            <a:t>y</a:t>
                          </a:r>
                          <a:endParaRPr lang="en-GB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Kicker</a:t>
                          </a:r>
                          <a:r>
                            <a:rPr lang="en-GB" baseline="0" dirty="0" smtClean="0"/>
                            <a:t> stability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5×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Thin septum stability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baseline="30000" dirty="0" smtClean="0"/>
                            <a:t>*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6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−6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1×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Thick septum stability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baseline="30000" dirty="0" smtClean="0"/>
                            <a:t>*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1.2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−7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2×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07627337"/>
                  </p:ext>
                </p:extLst>
              </p:nvPr>
            </p:nvGraphicFramePr>
            <p:xfrm>
              <a:off x="457200" y="1600200"/>
              <a:ext cx="82296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43200"/>
                    <a:gridCol w="2743200"/>
                    <a:gridCol w="27432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W/o RTML FF systems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W/ RTML FF systems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Beam jitter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</a:t>
                          </a:r>
                          <a:r>
                            <a:rPr lang="el-GR" dirty="0" smtClean="0"/>
                            <a:t>σ</a:t>
                          </a:r>
                          <a:r>
                            <a:rPr lang="en-GB" baseline="-25000" dirty="0" smtClean="0"/>
                            <a:t>x</a:t>
                          </a:r>
                          <a:r>
                            <a:rPr lang="en-GB" baseline="0" dirty="0" smtClean="0"/>
                            <a:t> / 0.3</a:t>
                          </a:r>
                          <a:r>
                            <a:rPr lang="el-GR" baseline="0" dirty="0" smtClean="0"/>
                            <a:t>σ</a:t>
                          </a:r>
                          <a:r>
                            <a:rPr lang="en-GB" baseline="-25000" dirty="0" smtClean="0"/>
                            <a:t>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~ 0.4</a:t>
                          </a:r>
                          <a:r>
                            <a:rPr lang="el-GR" dirty="0" smtClean="0"/>
                            <a:t>σ</a:t>
                          </a:r>
                          <a:r>
                            <a:rPr lang="en-GB" baseline="-25000" dirty="0" smtClean="0"/>
                            <a:t>x</a:t>
                          </a:r>
                          <a:r>
                            <a:rPr lang="en-GB" baseline="0" dirty="0" smtClean="0"/>
                            <a:t> / 0.7</a:t>
                          </a:r>
                          <a:r>
                            <a:rPr lang="el-GR" baseline="0" dirty="0" smtClean="0"/>
                            <a:t>σ</a:t>
                          </a:r>
                          <a:r>
                            <a:rPr lang="en-GB" baseline="-25000" dirty="0" smtClean="0"/>
                            <a:t>y</a:t>
                          </a:r>
                          <a:endParaRPr lang="en-GB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Kicker</a:t>
                          </a:r>
                          <a:r>
                            <a:rPr lang="en-GB" baseline="0" dirty="0" smtClean="0"/>
                            <a:t> stability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000" t="-211667" r="-100000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0000" t="-211667" b="-22833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Thin septum stability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000" t="-306557" r="-100000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0000" t="-306557" b="-1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Thick septum stability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000" t="-406557" r="-10000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0000" t="-406557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467544" y="3717032"/>
            <a:ext cx="8208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kicker good field region has been reduced from a radius of 1mm to 0.5mm.</a:t>
            </a:r>
          </a:p>
          <a:p>
            <a:endParaRPr lang="en-GB" dirty="0"/>
          </a:p>
          <a:p>
            <a:r>
              <a:rPr lang="en-GB" dirty="0" smtClean="0"/>
              <a:t>This combined with the proposed FF systems relaxes the stability requirements for the extraction system by a factor of ~16.</a:t>
            </a:r>
          </a:p>
          <a:p>
            <a:endParaRPr lang="en-GB" dirty="0"/>
          </a:p>
          <a:p>
            <a:r>
              <a:rPr lang="en-GB" dirty="0" smtClean="0"/>
              <a:t>The stability requirements for the extraction elements have been optimised to maximise the combined extraction stability.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24776" y="5805264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* These values differ from the CLIC CDR because the CDR values were optimised for a previous design of the DR extraction system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94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58928" y="158249"/>
            <a:ext cx="9184556" cy="6295087"/>
            <a:chOff x="-158928" y="158249"/>
            <a:chExt cx="9184556" cy="6295087"/>
          </a:xfrm>
        </p:grpSpPr>
        <p:sp>
          <p:nvSpPr>
            <p:cNvPr id="5" name="Arc 4"/>
            <p:cNvSpPr/>
            <p:nvPr/>
          </p:nvSpPr>
          <p:spPr>
            <a:xfrm>
              <a:off x="-108520" y="2449343"/>
              <a:ext cx="2985562" cy="2783795"/>
            </a:xfrm>
            <a:prstGeom prst="arc">
              <a:avLst/>
            </a:prstGeom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Arc 5"/>
            <p:cNvSpPr/>
            <p:nvPr/>
          </p:nvSpPr>
          <p:spPr>
            <a:xfrm>
              <a:off x="-158928" y="1002328"/>
              <a:ext cx="2985562" cy="2783795"/>
            </a:xfrm>
            <a:prstGeom prst="arc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890338" y="3836964"/>
              <a:ext cx="43426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771800" y="952164"/>
              <a:ext cx="615461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026045" y="3571037"/>
              <a:ext cx="8142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026045" y="4077182"/>
              <a:ext cx="8142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045701" y="699091"/>
              <a:ext cx="81424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045701" y="1205236"/>
              <a:ext cx="81424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098141" y="3571037"/>
              <a:ext cx="8142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098141" y="4077182"/>
              <a:ext cx="8142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117796" y="699091"/>
              <a:ext cx="81424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117796" y="1205236"/>
              <a:ext cx="81424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652770" y="3201705"/>
              <a:ext cx="7740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BPMs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09369" y="281360"/>
              <a:ext cx="860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kickers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89866" y="2026580"/>
              <a:ext cx="1899903" cy="8112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Feed forward electronics</a:t>
              </a:r>
              <a:endParaRPr lang="en-GB" sz="1200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3433167" y="2837841"/>
              <a:ext cx="0" cy="73319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4520901" y="2837841"/>
              <a:ext cx="0" cy="73319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452823" y="1205236"/>
              <a:ext cx="0" cy="82134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4556418" y="1205234"/>
              <a:ext cx="0" cy="82134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urved Connector 23"/>
            <p:cNvCxnSpPr/>
            <p:nvPr/>
          </p:nvCxnSpPr>
          <p:spPr>
            <a:xfrm rot="15300000" flipH="1">
              <a:off x="1742350" y="3495817"/>
              <a:ext cx="704113" cy="678537"/>
            </a:xfrm>
            <a:prstGeom prst="curvedConnector2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533264" y="3789412"/>
              <a:ext cx="1221366" cy="540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e</a:t>
              </a:r>
              <a:r>
                <a:rPr lang="en-GB" sz="1400" baseline="30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-</a:t>
              </a:r>
              <a:endParaRPr lang="en-GB" sz="14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7596336" y="764704"/>
              <a:ext cx="142929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596337" y="158249"/>
              <a:ext cx="12213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To main </a:t>
              </a:r>
              <a:r>
                <a:rPr lang="en-GB" sz="1400" dirty="0" err="1" smtClean="0"/>
                <a:t>linac</a:t>
              </a:r>
              <a:endParaRPr lang="en-GB" sz="1400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5724128" y="699091"/>
              <a:ext cx="1508846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724128" y="1205236"/>
              <a:ext cx="1508846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724128" y="374195"/>
              <a:ext cx="15088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C000"/>
                  </a:solidFill>
                </a:rPr>
                <a:t>Dump kicker</a:t>
              </a:r>
              <a:endParaRPr lang="en-GB" sz="1400" dirty="0">
                <a:solidFill>
                  <a:srgbClr val="FFC000"/>
                </a:solidFill>
              </a:endParaRPr>
            </a:p>
          </p:txBody>
        </p:sp>
        <p:cxnSp>
          <p:nvCxnSpPr>
            <p:cNvPr id="31" name="Elbow Connector 30"/>
            <p:cNvCxnSpPr>
              <a:stCxn id="19" idx="3"/>
            </p:cNvCxnSpPr>
            <p:nvPr/>
          </p:nvCxnSpPr>
          <p:spPr>
            <a:xfrm flipV="1">
              <a:off x="4989769" y="1205234"/>
              <a:ext cx="1526447" cy="1226977"/>
            </a:xfrm>
            <a:prstGeom prst="bentConnector3">
              <a:avLst>
                <a:gd name="adj1" fmla="val 99998"/>
              </a:avLst>
            </a:prstGeom>
            <a:ln w="222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4078290" y="4725144"/>
              <a:ext cx="2548422" cy="576064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78290" y="4725144"/>
              <a:ext cx="25484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Calculate FF kicks</a:t>
              </a:r>
              <a:endParaRPr lang="en-GB" sz="14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067028" y="5589240"/>
              <a:ext cx="2548422" cy="576064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67028" y="5589240"/>
              <a:ext cx="25484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Safe beam?</a:t>
              </a:r>
              <a:endParaRPr lang="en-GB" sz="1400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6626712" y="4797152"/>
              <a:ext cx="10945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6626712" y="5221890"/>
              <a:ext cx="10945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721232" y="4747300"/>
              <a:ext cx="9704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To</a:t>
              </a:r>
            </a:p>
            <a:p>
              <a:pPr algn="ctr"/>
              <a:r>
                <a:rPr lang="en-GB" sz="1400" dirty="0" smtClean="0"/>
                <a:t>FF kickers</a:t>
              </a:r>
              <a:endParaRPr lang="en-GB" sz="1400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6626712" y="6093296"/>
              <a:ext cx="10945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6627267" y="5785519"/>
              <a:ext cx="4697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No</a:t>
              </a:r>
              <a:endParaRPr lang="en-GB" sz="1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740352" y="5831686"/>
              <a:ext cx="11521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Fire </a:t>
              </a:r>
            </a:p>
            <a:p>
              <a:pPr algn="ctr"/>
              <a:r>
                <a:rPr lang="en-GB" sz="1400" dirty="0" smtClean="0"/>
                <a:t>dump kicker</a:t>
              </a:r>
              <a:endParaRPr lang="en-GB" sz="1400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1960592" y="4797152"/>
              <a:ext cx="21064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1971854" y="5221890"/>
              <a:ext cx="21064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709003" y="5221890"/>
              <a:ext cx="0" cy="8714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3709003" y="6093296"/>
              <a:ext cx="35802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3760792" y="5657593"/>
              <a:ext cx="3062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472760" y="5657593"/>
              <a:ext cx="1867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3472760" y="5270520"/>
              <a:ext cx="0" cy="387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3472760" y="4797152"/>
              <a:ext cx="0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891734" y="4751566"/>
              <a:ext cx="10801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BPM</a:t>
              </a:r>
            </a:p>
            <a:p>
              <a:pPr algn="ctr"/>
              <a:r>
                <a:rPr lang="en-GB" sz="1400" dirty="0" smtClean="0"/>
                <a:t>signals</a:t>
              </a:r>
              <a:endParaRPr lang="en-GB" sz="14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089866" y="4509120"/>
              <a:ext cx="4007114" cy="1944216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148064" y="4149080"/>
              <a:ext cx="19489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bg1">
                      <a:lumMod val="65000"/>
                    </a:schemeClr>
                  </a:solidFill>
                </a:rPr>
                <a:t>Feed forward firmware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14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machine protection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556792"/>
            <a:ext cx="864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Due to the large available latency, the feed forward electronics could double as a fast emergency dump system</a:t>
            </a:r>
            <a:r>
              <a:rPr lang="en-GB" dirty="0"/>
              <a:t>. This would reduce the risk of damage to the collimation </a:t>
            </a:r>
            <a:r>
              <a:rPr lang="en-GB" dirty="0" smtClean="0"/>
              <a:t>systems </a:t>
            </a:r>
            <a:r>
              <a:rPr lang="en-GB" dirty="0"/>
              <a:t>in the event of total beam </a:t>
            </a:r>
            <a:r>
              <a:rPr lang="en-GB" dirty="0" smtClean="0"/>
              <a:t>loss; especially for EC2, which would not survive a total beam loss in the current design.</a:t>
            </a:r>
          </a:p>
          <a:p>
            <a:endParaRPr lang="en-GB" dirty="0" smtClean="0"/>
          </a:p>
          <a:p>
            <a:r>
              <a:rPr lang="en-GB" b="1" u="sng" dirty="0" smtClean="0"/>
              <a:t>Off-trajectory</a:t>
            </a:r>
            <a:endParaRPr lang="en-GB" b="1" u="sng" dirty="0"/>
          </a:p>
          <a:p>
            <a:r>
              <a:rPr lang="en-GB" dirty="0" smtClean="0"/>
              <a:t>The FF kickers will only be able to correct orbit deviations of ~0.5</a:t>
            </a:r>
            <a:r>
              <a:rPr lang="el-GR" dirty="0" smtClean="0"/>
              <a:t>σ</a:t>
            </a:r>
            <a:r>
              <a:rPr lang="en-GB" dirty="0" smtClean="0"/>
              <a:t>. If the beam is dangerously off-trajectory, the digital feed forward electronics can be used to trigger a dump kicker downstream of the FF kickers.</a:t>
            </a:r>
          </a:p>
          <a:p>
            <a:endParaRPr lang="en-GB" dirty="0"/>
          </a:p>
          <a:p>
            <a:r>
              <a:rPr lang="en-GB" b="1" u="sng" dirty="0" smtClean="0"/>
              <a:t>Off-energy</a:t>
            </a:r>
            <a:endParaRPr lang="en-GB" b="1" u="sng" dirty="0"/>
          </a:p>
          <a:p>
            <a:r>
              <a:rPr lang="en-GB" dirty="0" smtClean="0"/>
              <a:t>BPMs situated in a dispersion region at the start of the turn-around loop can be used to trigger the dump kicker for large beam energy deviations. These measurements would also allow the FF kicks to be normalised for energy deviations.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36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collimator assumptions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 smtClean="0"/>
                  <a:t>Minimise beam impedance:</a:t>
                </a:r>
              </a:p>
              <a:p>
                <a:pPr lvl="1"/>
                <a:r>
                  <a:rPr lang="en-GB" dirty="0" smtClean="0"/>
                  <a:t>Spoiler aperture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GB" i="1" smtClean="0">
                        <a:latin typeface="Cambria Math"/>
                        <a:ea typeface="Cambria Math"/>
                      </a:rPr>
                      <m:t>≥±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5</m:t>
                    </m:r>
                  </m:oMath>
                </a14:m>
                <a:r>
                  <a:rPr lang="en-GB" dirty="0" smtClean="0"/>
                  <a:t> mm</a:t>
                </a:r>
              </a:p>
              <a:p>
                <a:r>
                  <a:rPr lang="en-GB" dirty="0" smtClean="0"/>
                  <a:t>Energy spread</a:t>
                </a:r>
              </a:p>
              <a:p>
                <a:pPr lvl="1"/>
                <a:r>
                  <a:rPr lang="en-GB" dirty="0" smtClean="0"/>
                  <a:t>EC1: ±0.33%</a:t>
                </a:r>
              </a:p>
              <a:p>
                <a:pPr lvl="1"/>
                <a:r>
                  <a:rPr lang="en-GB" dirty="0" smtClean="0"/>
                  <a:t>EC2: ±1.7%</a:t>
                </a:r>
              </a:p>
              <a:p>
                <a:pPr lvl="1"/>
                <a:r>
                  <a:rPr lang="en-GB" dirty="0" smtClean="0"/>
                  <a:t>Cut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4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𝐸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2"/>
                <a:r>
                  <a:rPr lang="en-GB" dirty="0" smtClean="0"/>
                  <a:t>Assumed main </a:t>
                </a:r>
                <a:r>
                  <a:rPr lang="en-GB" dirty="0" err="1" smtClean="0"/>
                  <a:t>linac</a:t>
                </a:r>
                <a:r>
                  <a:rPr lang="en-GB" dirty="0" smtClean="0"/>
                  <a:t> acceptance</a:t>
                </a:r>
              </a:p>
              <a:p>
                <a:r>
                  <a:rPr lang="en-GB" dirty="0" smtClean="0"/>
                  <a:t>Required dispersion:</a:t>
                </a:r>
              </a:p>
              <a:p>
                <a:pPr lvl="1"/>
                <a:r>
                  <a:rPr lang="en-GB" dirty="0" smtClean="0"/>
                  <a:t>EC1: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0.375 </m:t>
                    </m:r>
                  </m:oMath>
                </a14:m>
                <a:r>
                  <a:rPr lang="en-GB" dirty="0" smtClean="0"/>
                  <a:t>m</a:t>
                </a:r>
              </a:p>
              <a:p>
                <a:pPr lvl="1"/>
                <a:r>
                  <a:rPr lang="en-GB" dirty="0" smtClean="0"/>
                  <a:t>EC2: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0.073</m:t>
                    </m:r>
                  </m:oMath>
                </a14:m>
                <a:r>
                  <a:rPr lang="en-GB" dirty="0" smtClean="0"/>
                  <a:t> m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695" b="-2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F5AC-17BB-4D74-A6BD-0B172756B04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40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Determination of an “unsafe beam”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4391" y="4437112"/>
                <a:ext cx="8568953" cy="1990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/>
                        <a:ea typeface="Cambria Math"/>
                      </a:rPr>
                      <m:t>𝛿</m:t>
                    </m:r>
                    <m:sSup>
                      <m:sSupPr>
                        <m:ctrlPr>
                          <a:rPr lang="en-GB" sz="16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GB" sz="1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16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GB" sz="1600" i="1">
                            <a:latin typeface="Cambria Math"/>
                            <a:ea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GB" sz="16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e>
                          <m:sub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GB" sz="16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𝜀</m:t>
                        </m:r>
                      </m:den>
                    </m:f>
                  </m:oMath>
                </a14:m>
                <a:endParaRPr lang="en-GB" sz="1600" dirty="0" smtClean="0"/>
              </a:p>
              <a:p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GB" sz="12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1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latin typeface="Cambria Math"/>
                            <a:ea typeface="Cambria Math"/>
                          </a:rPr>
                          <m:t>𝜀</m:t>
                        </m:r>
                        <m:sSub>
                          <m:sSubPr>
                            <m:ctrlPr>
                              <a:rPr lang="en-GB" sz="12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  <m:r>
                              <a:rPr lang="en-GB" sz="12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func>
                          <m:func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sz="1200">
                                    <a:latin typeface="Cambria Math"/>
                                    <a:ea typeface="Cambria Math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func>
                      </m:den>
                    </m:f>
                    <m:sSubSup>
                      <m:sSubSupPr>
                        <m:ctrlPr>
                          <a:rPr lang="en-GB" sz="12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𝑃</m:t>
                        </m:r>
                        <m:r>
                          <a:rPr lang="en-GB" sz="12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GB" sz="12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GB" sz="12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sz="12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1200" i="1">
                            <a:latin typeface="Cambria Math"/>
                          </a:rPr>
                          <m:t>2</m:t>
                        </m:r>
                        <m:func>
                          <m:funcPr>
                            <m:ctrlPr>
                              <a:rPr lang="en-GB" sz="12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20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func>
                      </m:num>
                      <m:den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𝜀</m:t>
                        </m:r>
                        <m:rad>
                          <m:radPr>
                            <m:degHide m:val="on"/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𝑃</m:t>
                                </m:r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𝑃</m:t>
                                </m:r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rad>
                        <m:func>
                          <m:func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sz="1200">
                                    <a:latin typeface="Cambria Math"/>
                                    <a:ea typeface="Cambria Math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func>
                      </m:den>
                    </m:f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𝑃</m:t>
                        </m:r>
                        <m:r>
                          <a:rPr lang="en-GB" sz="12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𝑃</m:t>
                        </m:r>
                        <m:r>
                          <a:rPr lang="en-GB" sz="12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12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12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𝜀</m:t>
                        </m:r>
                        <m:sSub>
                          <m:sSub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  <m:func>
                          <m:func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sz="1200">
                                    <a:latin typeface="Cambria Math"/>
                                    <a:ea typeface="Cambria Math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func>
                      </m:den>
                    </m:f>
                    <m:sSubSup>
                      <m:sSubSupPr>
                        <m:ctrlPr>
                          <a:rPr lang="en-GB" sz="12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12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sz="1200" i="1">
                            <a:latin typeface="Cambria Math"/>
                          </a:rPr>
                          <m:t>𝑃</m:t>
                        </m:r>
                        <m:r>
                          <a:rPr lang="en-GB" sz="12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GB" sz="12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GB" sz="1200" i="1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en-GB" sz="1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𝑡h𝑟𝑒𝑠h</m:t>
                        </m:r>
                      </m:sub>
                    </m:sSub>
                  </m:oMath>
                </a14:m>
                <a:endParaRPr lang="en-GB" sz="1600" dirty="0"/>
              </a:p>
              <a:p>
                <a:r>
                  <a:rPr lang="en-GB" sz="1600" dirty="0" smtClean="0"/>
                  <a:t>To maximise the sensitivity of the feed forward system:</a:t>
                </a:r>
              </a:p>
              <a:p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GB" sz="16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6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𝑃</m:t>
                        </m:r>
                        <m:r>
                          <a:rPr lang="en-GB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1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𝑃</m:t>
                        </m:r>
                        <m:r>
                          <a:rPr lang="en-GB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1600" b="0" i="1" smtClean="0">
                        <a:latin typeface="Cambria Math"/>
                      </a:rPr>
                      <m:t>=</m:t>
                    </m:r>
                    <m:r>
                      <a:rPr lang="en-GB" sz="1600" b="0" i="1" smtClean="0"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endParaRPr lang="en-GB" sz="1600" dirty="0" smtClean="0"/>
              </a:p>
              <a:p>
                <a:r>
                  <a:rPr lang="en-GB" sz="1600" dirty="0" smtClean="0"/>
                  <a:t>So the “unsafe beam” condition becomes: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smtClean="0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160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6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</a:rPr>
                              <m:t>𝑃</m:t>
                            </m:r>
                            <m:r>
                              <a:rPr lang="en-GB" sz="1600" b="0" i="1" smtClean="0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GB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GB" sz="1600" b="0" i="1" smtClean="0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6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</a:rPr>
                              <m:t>𝑃</m:t>
                            </m:r>
                            <m:r>
                              <a:rPr lang="en-GB" sz="1600" b="0" i="1" smtClean="0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GB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p>
                            <m:r>
                              <a:rPr lang="en-GB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1600" i="1" smtClean="0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en-GB" sz="1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  <a:ea typeface="Cambria Math"/>
                          </a:rPr>
                          <m:t>𝑡h𝑟𝑒𝑠h</m:t>
                        </m:r>
                      </m:sub>
                    </m:sSub>
                  </m:oMath>
                </a14:m>
                <a:endParaRPr lang="en-GB" sz="1600" dirty="0" smtClean="0"/>
              </a:p>
              <a:p>
                <a:r>
                  <a:rPr lang="en-GB" sz="1600" dirty="0" smtClean="0"/>
                  <a:t>This can be calculated digitally in 3-4 clock cycles (5-10 ns for a clock frequency of ~500MHz)</a:t>
                </a:r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91" y="4437112"/>
                <a:ext cx="8568953" cy="1990097"/>
              </a:xfrm>
              <a:prstGeom prst="rect">
                <a:avLst/>
              </a:prstGeom>
              <a:blipFill rotWithShape="1">
                <a:blip r:embed="rId2"/>
                <a:stretch>
                  <a:fillRect l="-356" b="-33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467544" y="1556792"/>
            <a:ext cx="4556822" cy="1509126"/>
            <a:chOff x="971600" y="1556792"/>
            <a:chExt cx="4556822" cy="1509126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15616" y="1988840"/>
              <a:ext cx="72008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15616" y="2564904"/>
              <a:ext cx="72008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971600" y="1556792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BPM: P2</a:t>
              </a:r>
              <a:endParaRPr lang="en-GB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851920" y="1988840"/>
              <a:ext cx="72008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51920" y="2564904"/>
              <a:ext cx="72008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707904" y="1556792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BPM: P1</a:t>
              </a:r>
              <a:endParaRPr lang="en-GB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3923928" y="2276872"/>
              <a:ext cx="7920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736334" y="2092206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e</a:t>
              </a:r>
              <a:r>
                <a:rPr lang="en-GB" sz="1400" baseline="30000" dirty="0" smtClean="0"/>
                <a:t>-</a:t>
              </a:r>
              <a:r>
                <a:rPr lang="en-GB" sz="1400" dirty="0" smtClean="0"/>
                <a:t> / e</a:t>
              </a:r>
              <a:r>
                <a:rPr lang="en-GB" sz="1400" baseline="30000" dirty="0" smtClean="0"/>
                <a:t>+</a:t>
              </a:r>
              <a:endParaRPr lang="en-GB" sz="1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3851920" y="2592583"/>
                  <a:ext cx="712631" cy="4733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GB" sz="140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40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GB" sz="14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GB" sz="14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e>
                                    <m:sub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1920" y="2592583"/>
                  <a:ext cx="712631" cy="47333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110862" y="2592583"/>
                  <a:ext cx="712631" cy="4733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GB" sz="140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40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GB" sz="14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m:rPr>
                                          <m:brk m:alnAt="7"/>
                                        </m:rPr>
                                        <a:rPr lang="en-GB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GB" sz="14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e>
                                    <m:sub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a:rPr lang="en-GB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0862" y="2592583"/>
                  <a:ext cx="712631" cy="47333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/>
            <p:cNvCxnSpPr/>
            <p:nvPr/>
          </p:nvCxnSpPr>
          <p:spPr>
            <a:xfrm>
              <a:off x="1835696" y="2708920"/>
              <a:ext cx="2016224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2149579" y="2120082"/>
                  <a:ext cx="1388457" cy="6016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GB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11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GB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12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GB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21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GB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22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9579" y="2120082"/>
                  <a:ext cx="1388457" cy="60164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012160" y="1485658"/>
                <a:ext cx="3024336" cy="15122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4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GB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GB" sz="1400" i="1"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GB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GB" sz="14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sz="14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GB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GB" sz="1400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11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12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endParaRPr lang="en-GB" sz="1400" dirty="0"/>
              </a:p>
              <a:p>
                <a:r>
                  <a:rPr lang="en-GB" sz="1200" dirty="0"/>
                  <a:t>Transform into normalised phase space:</a:t>
                </a:r>
              </a:p>
              <a:p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4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GB" sz="1400" i="1"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GB" sz="14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sz="14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GB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400" i="1">
                                              <a:latin typeface="Cambria Math"/>
                                              <a:ea typeface="Cambria Math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GB" sz="1400" i="1"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  <m:r>
                                            <a:rPr lang="en-GB" sz="1400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rad>
                                </m:den>
                              </m:f>
                            </m:e>
                            <m:e>
                              <m:r>
                                <a:rPr lang="en-GB" sz="14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  <a:ea typeface="Cambria Math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GB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400" i="1">
                                              <a:latin typeface="Cambria Math"/>
                                              <a:ea typeface="Cambria Math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GB" sz="1400" i="1"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  <m:r>
                                            <a:rPr lang="en-GB" sz="1400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rad>
                                </m:den>
                              </m:f>
                            </m:e>
                            <m:e>
                              <m:rad>
                                <m:radPr>
                                  <m:degHide m:val="on"/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rad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GB" sz="14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GB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GB" sz="1400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11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𝑃</m:t>
                                      </m:r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/>
                                        </a:rPr>
                                        <m:t>12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485658"/>
                <a:ext cx="3024336" cy="151220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/>
          <p:cNvSpPr/>
          <p:nvPr/>
        </p:nvSpPr>
        <p:spPr>
          <a:xfrm rot="19799398">
            <a:off x="1331640" y="3429000"/>
            <a:ext cx="1440160" cy="57606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2051720" y="3065918"/>
            <a:ext cx="0" cy="1299186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971600" y="3715511"/>
            <a:ext cx="2062380" cy="1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849520" y="3722548"/>
            <a:ext cx="384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GB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10528" y="2997867"/>
            <a:ext cx="384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x'</a:t>
            </a:r>
            <a:endParaRPr lang="en-GB" sz="1200" i="1" dirty="0"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567335" y="3055021"/>
            <a:ext cx="2308921" cy="1315599"/>
            <a:chOff x="4037749" y="3055021"/>
            <a:chExt cx="2308921" cy="1315599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117869" y="3071434"/>
              <a:ext cx="0" cy="1299186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037749" y="3721027"/>
              <a:ext cx="2062380" cy="15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4723090" y="3332020"/>
              <a:ext cx="792088" cy="79208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5148064" y="3573016"/>
              <a:ext cx="792088" cy="79208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5119134" y="3722548"/>
              <a:ext cx="424974" cy="28251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5076056" y="3789040"/>
                  <a:ext cx="38042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20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n-GB" sz="12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6056" y="3789040"/>
                  <a:ext cx="380424" cy="276999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4812449" y="3055021"/>
                  <a:ext cx="42383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1200" b="0" i="1" smtClean="0">
                                <a:latin typeface="Cambria Math"/>
                              </a:rPr>
                              <m:t>′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2449" y="3055021"/>
                  <a:ext cx="423834" cy="276999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5964386" y="3645024"/>
                  <a:ext cx="3822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4386" y="3645024"/>
                  <a:ext cx="382284" cy="276999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3" name="Right Arrow 42"/>
          <p:cNvSpPr/>
          <p:nvPr/>
        </p:nvSpPr>
        <p:spPr>
          <a:xfrm>
            <a:off x="3347864" y="3607499"/>
            <a:ext cx="1080120" cy="253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5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</a:t>
            </a:r>
            <a:r>
              <a:rPr lang="en-GB" baseline="30000" dirty="0" smtClean="0"/>
              <a:t>+</a:t>
            </a:r>
            <a:r>
              <a:rPr lang="en-GB" dirty="0" smtClean="0"/>
              <a:t> FF1 Considerations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196752"/>
            <a:ext cx="864096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Without FF1, extremely low BPM resolution is required for the e</a:t>
            </a:r>
            <a:r>
              <a:rPr lang="en-GB" baseline="30000" dirty="0" smtClean="0"/>
              <a:t>+ </a:t>
            </a:r>
            <a:r>
              <a:rPr lang="en-GB" dirty="0" smtClean="0"/>
              <a:t>RTML to relax requirement for the DR extraction system: </a:t>
            </a:r>
            <a:r>
              <a:rPr lang="en-GB" b="1" dirty="0" smtClean="0"/>
              <a:t>probably not achievable.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r>
              <a:rPr lang="en-GB" dirty="0" smtClean="0"/>
              <a:t>150 ns latency can be achieved if the signal velocity &gt; 0.945c: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Use free-space optical links ( &gt; 0.999c)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400" dirty="0" smtClean="0"/>
              <a:t>The signals are transmitted by a laser through a narrow tunnel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400" dirty="0" smtClean="0"/>
              <a:t>~300 ns of latency</a:t>
            </a:r>
          </a:p>
          <a:p>
            <a:endParaRPr lang="en-GB" dirty="0" smtClean="0"/>
          </a:p>
          <a:p>
            <a:r>
              <a:rPr lang="en-GB" dirty="0" smtClean="0"/>
              <a:t>Due to the smaller latency budget for the e</a:t>
            </a:r>
            <a:r>
              <a:rPr lang="en-GB" baseline="30000" dirty="0" smtClean="0"/>
              <a:t>+</a:t>
            </a:r>
            <a:r>
              <a:rPr lang="en-GB" dirty="0" smtClean="0"/>
              <a:t> FF1 system, some high-latency features may need to be disabled, but hopefully not. Some changes to feature may be: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Lower resolution digitisation and processing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No energy normalisation for the kick corrections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The emergency dump feature should remain without any problem.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07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</a:t>
            </a:r>
            <a:r>
              <a:rPr lang="en-GB" baseline="30000" dirty="0" smtClean="0"/>
              <a:t>+</a:t>
            </a:r>
            <a:r>
              <a:rPr lang="en-GB" dirty="0" smtClean="0"/>
              <a:t> FF1 latency curves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26" y="1600200"/>
            <a:ext cx="7206947" cy="4525963"/>
          </a:xfrm>
        </p:spPr>
      </p:pic>
      <p:cxnSp>
        <p:nvCxnSpPr>
          <p:cNvPr id="6" name="Straight Connector 5"/>
          <p:cNvCxnSpPr/>
          <p:nvPr/>
        </p:nvCxnSpPr>
        <p:spPr>
          <a:xfrm>
            <a:off x="2300148" y="3025070"/>
            <a:ext cx="871297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896529" y="3025070"/>
            <a:ext cx="4080045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96529" y="2791961"/>
            <a:ext cx="13235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Minimum latency</a:t>
            </a:r>
            <a:endParaRPr lang="en-GB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45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259468"/>
            <a:ext cx="849694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RTML collimation systems have been designed: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Need to modify optics for EC2 to allow space for a spoiler</a:t>
            </a:r>
          </a:p>
          <a:p>
            <a:endParaRPr lang="en-GB" sz="1400" dirty="0"/>
          </a:p>
          <a:p>
            <a:r>
              <a:rPr lang="en-GB" sz="1400" dirty="0" smtClean="0"/>
              <a:t>RTML </a:t>
            </a:r>
            <a:r>
              <a:rPr lang="en-GB" sz="1400" dirty="0" smtClean="0"/>
              <a:t>FF systems are essential to: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Minimise beam jitter at the entrance of the main </a:t>
            </a:r>
            <a:r>
              <a:rPr lang="en-GB" sz="1400" dirty="0" err="1" smtClean="0"/>
              <a:t>linacs</a:t>
            </a:r>
            <a:endParaRPr lang="en-GB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Respect the emittance growth budget of the RTML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400" dirty="0" smtClean="0"/>
              <a:t>Jitter through </a:t>
            </a:r>
            <a:r>
              <a:rPr lang="en-GB" sz="1400" dirty="0" err="1" smtClean="0"/>
              <a:t>betatron</a:t>
            </a:r>
            <a:r>
              <a:rPr lang="en-GB" sz="1400" dirty="0" smtClean="0"/>
              <a:t> collimator is critical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Relax stability requirements of damping ring extraction system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/>
          </a:p>
          <a:p>
            <a:r>
              <a:rPr lang="en-GB" sz="1400" dirty="0" smtClean="0"/>
              <a:t>The main requirements of the FF system have been outlined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Latency requirement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Cable type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BPM resolution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Kicker requirements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e</a:t>
            </a:r>
            <a:r>
              <a:rPr lang="en-GB" sz="1400" baseline="30000" dirty="0" smtClean="0"/>
              <a:t>+</a:t>
            </a:r>
            <a:r>
              <a:rPr lang="en-GB" sz="1400" dirty="0" smtClean="0"/>
              <a:t> FF1 system is possible, but will have a smaller latency budget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Vertical beam is less critical since the vertical motion damps along the RTML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/>
          </a:p>
          <a:p>
            <a:r>
              <a:rPr lang="en-GB" sz="1400" dirty="0" smtClean="0"/>
              <a:t>Tracking simulations investigated: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Emittance growth and jitter amplification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BPM resolution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Limits on initial jitter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/>
          </a:p>
          <a:p>
            <a:r>
              <a:rPr lang="en-GB" sz="1400" dirty="0" smtClean="0"/>
              <a:t>FF system requirements seem achievable given FONT and cavity BPM studies at ATF2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8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34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95536" y="1124744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[1]	“Optics and protection of the injection and extraction regions of the CLIC damping rings”, R. Apsimon et. al., IPAC 2013, Shanghai, MOPWO025</a:t>
            </a:r>
          </a:p>
          <a:p>
            <a:endParaRPr lang="en-GB" dirty="0"/>
          </a:p>
          <a:p>
            <a:r>
              <a:rPr lang="en-GB" dirty="0" smtClean="0"/>
              <a:t>[2]	“Latest performance results from the FONT 5 intra train beam position feedback system at ATF”, M. Davis et al., IPAC 2013</a:t>
            </a:r>
            <a:r>
              <a:rPr lang="en-GB" smtClean="0"/>
              <a:t>, Shanghai, WEPME053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142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EC1 design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30" y="1600200"/>
            <a:ext cx="7299940" cy="4525962"/>
          </a:xfrm>
        </p:spPr>
      </p:pic>
      <p:sp>
        <p:nvSpPr>
          <p:cNvPr id="5" name="TextBox 4"/>
          <p:cNvSpPr txBox="1"/>
          <p:nvPr/>
        </p:nvSpPr>
        <p:spPr>
          <a:xfrm>
            <a:off x="1403648" y="225397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Blue: dipole magnet</a:t>
            </a:r>
          </a:p>
          <a:p>
            <a:r>
              <a:rPr lang="en-GB" dirty="0" smtClean="0"/>
              <a:t>Orange: quadrupole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52120" y="2273028"/>
                <a:ext cx="2448272" cy="865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Purple: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e>
                    </m:rad>
                  </m:oMath>
                </a14:m>
                <a:endParaRPr lang="en-GB" dirty="0" smtClean="0"/>
              </a:p>
              <a:p>
                <a:r>
                  <a:rPr lang="en-GB" dirty="0" smtClean="0"/>
                  <a:t>Pink: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4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</m:e>
                        </m:rad>
                        <m:r>
                          <a:rPr lang="en-GB" b="0" i="1" smtClean="0">
                            <a:latin typeface="Cambria Math"/>
                          </a:rPr>
                          <m:t>+</m:t>
                        </m:r>
                        <m:r>
                          <a:rPr lang="en-GB" b="0" i="1" smtClean="0">
                            <a:latin typeface="Cambria Math"/>
                          </a:rPr>
                          <m:t>𝜂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𝑝</m:t>
                            </m:r>
                          </m:den>
                        </m:f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2273028"/>
                <a:ext cx="2448272" cy="865878"/>
              </a:xfrm>
              <a:prstGeom prst="rect">
                <a:avLst/>
              </a:prstGeom>
              <a:blipFill rotWithShape="1">
                <a:blip r:embed="rId3"/>
                <a:stretch>
                  <a:fillRect l="-1990" b="-7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V="1">
            <a:off x="4427984" y="5085184"/>
            <a:ext cx="0" cy="10801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932040" y="5085184"/>
            <a:ext cx="0" cy="10801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75856" y="609329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Spoiler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609329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Absorber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115616" y="1196752"/>
            <a:ext cx="331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Design matched to existing optics</a:t>
            </a:r>
            <a:endParaRPr lang="en-GB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F5AC-17BB-4D74-A6BD-0B172756B04D}" type="slidenum">
              <a:rPr lang="en-GB" smtClean="0"/>
              <a:t>4</a:t>
            </a:fld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427983" y="1988840"/>
            <a:ext cx="504057" cy="0"/>
          </a:xfrm>
          <a:prstGeom prst="straightConnector1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27984" y="16288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</a:t>
            </a:r>
            <a:r>
              <a:rPr lang="en-GB" baseline="-25000" dirty="0" err="1" smtClean="0"/>
              <a:t>gap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59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EC2 design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Propose placing absorber in BC2 chicane</a:t>
                </a:r>
              </a:p>
              <a:p>
                <a:pPr lvl="1"/>
                <a:r>
                  <a:rPr lang="en-GB" dirty="0" err="1" smtClean="0"/>
                  <a:t>D</a:t>
                </a:r>
                <a:r>
                  <a:rPr lang="en-GB" baseline="-25000" dirty="0" err="1" smtClean="0"/>
                  <a:t>x</a:t>
                </a:r>
                <a:r>
                  <a:rPr lang="en-GB" dirty="0" smtClean="0"/>
                  <a:t> = 0.29m (chicane 1) and 0.19m (chicane 2)</a:t>
                </a:r>
              </a:p>
              <a:p>
                <a:pPr lvl="2"/>
                <a:r>
                  <a:rPr lang="en-GB" dirty="0" err="1" smtClean="0"/>
                  <a:t>D</a:t>
                </a:r>
                <a:r>
                  <a:rPr lang="en-GB" baseline="-25000" dirty="0" err="1" smtClean="0"/>
                  <a:t>x</a:t>
                </a:r>
                <a:r>
                  <a:rPr lang="en-GB" dirty="0" smtClean="0"/>
                  <a:t> &gt; 0.073m, both chicanes suitable for aperture</a:t>
                </a:r>
              </a:p>
              <a:p>
                <a:pPr lvl="1"/>
                <a:r>
                  <a:rPr lang="en-GB" dirty="0" smtClean="0"/>
                  <a:t>No space for spoiler: absorber survivability?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e>
                    </m:rad>
                    <m:r>
                      <a:rPr lang="en-GB" b="0" i="1" smtClean="0">
                        <a:latin typeface="Cambria Math"/>
                        <a:ea typeface="Cambria Math"/>
                      </a:rPr>
                      <m:t>≥600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endParaRPr lang="en-GB" dirty="0" smtClean="0"/>
              </a:p>
              <a:p>
                <a:pPr lvl="2"/>
                <a:r>
                  <a:rPr lang="en-GB" dirty="0" smtClean="0"/>
                  <a:t>Chicane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=260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&lt;600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endParaRPr lang="en-GB" dirty="0" smtClean="0"/>
              </a:p>
              <a:p>
                <a:pPr lvl="2"/>
                <a:r>
                  <a:rPr lang="en-GB" dirty="0" smtClean="0"/>
                  <a:t>Chicane 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=210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&lt;600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endParaRPr lang="en-GB" dirty="0" smtClean="0"/>
              </a:p>
              <a:p>
                <a:pPr lvl="2"/>
                <a:r>
                  <a:rPr lang="en-GB" dirty="0" smtClean="0"/>
                  <a:t>Need spoiler to ensure absorber survival</a:t>
                </a:r>
              </a:p>
              <a:p>
                <a:pPr lvl="2"/>
                <a:r>
                  <a:rPr lang="en-GB" dirty="0" smtClean="0"/>
                  <a:t>In comparison, for EC1: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GB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6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𝑚𝑚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Modifications to chicane to be considered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2830" b="-16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F5AC-17BB-4D74-A6BD-0B172756B04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15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Betatron</a:t>
            </a:r>
            <a:r>
              <a:rPr lang="en-GB" dirty="0" smtClean="0"/>
              <a:t> collimation design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Apply cuts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8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/>
                  <a:t>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50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endParaRPr lang="en-GB" b="0" dirty="0" smtClean="0"/>
              </a:p>
              <a:p>
                <a:r>
                  <a:rPr lang="en-GB" dirty="0" smtClean="0"/>
                  <a:t>Emittance growth due to spoiler </a:t>
                </a:r>
                <a:r>
                  <a:rPr lang="en-GB" dirty="0" err="1" smtClean="0"/>
                  <a:t>wakefields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Optimise parameters to minimise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endParaRPr lang="en-GB" dirty="0" smtClean="0"/>
              </a:p>
              <a:p>
                <a:pPr lvl="2"/>
                <a:r>
                  <a:rPr lang="en-GB" dirty="0" smtClean="0"/>
                  <a:t>Spoiler aperture</a:t>
                </a:r>
              </a:p>
              <a:p>
                <a:pPr lvl="2"/>
                <a:r>
                  <a:rPr lang="en-GB" dirty="0" smtClean="0"/>
                  <a:t>Spoiler geometry</a:t>
                </a:r>
              </a:p>
              <a:p>
                <a:pPr lvl="1"/>
                <a:r>
                  <a:rPr lang="en-GB" dirty="0" smtClean="0"/>
                  <a:t>Dependence </a:t>
                </a:r>
                <a:r>
                  <a:rPr lang="en-GB" dirty="0" smtClean="0"/>
                  <a:t>on beam position jitter</a:t>
                </a:r>
                <a:endParaRPr lang="en-GB" dirty="0" smtClean="0"/>
              </a:p>
              <a:p>
                <a:r>
                  <a:rPr lang="en-GB" dirty="0" smtClean="0"/>
                  <a:t>Collimation efficiency</a:t>
                </a:r>
              </a:p>
              <a:p>
                <a:pPr lvl="1"/>
                <a:r>
                  <a:rPr lang="en-GB" dirty="0" smtClean="0"/>
                  <a:t>Balance efficiency with emittance growth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F5AC-17BB-4D74-A6BD-0B172756B04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29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growth (1)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3412975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Emittance growth budget for RTML: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sz="2800" dirty="0" smtClean="0"/>
                  <a:t>Target for emittance growth due to jitter in RTML:</a:t>
                </a:r>
              </a:p>
              <a:p>
                <a:pPr lvl="1"/>
                <a:r>
                  <a:rPr lang="en-GB" sz="2400" dirty="0" smtClean="0"/>
                  <a:t>Some part of this will be due to the </a:t>
                </a:r>
                <a:r>
                  <a:rPr lang="en-GB" sz="2400" dirty="0" err="1" smtClean="0"/>
                  <a:t>betatron</a:t>
                </a:r>
                <a:r>
                  <a:rPr lang="en-GB" sz="2400" dirty="0" smtClean="0"/>
                  <a:t> collimator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GB" sz="1800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GB" sz="18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1800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  <m:r>
                      <a:rPr lang="en-GB" sz="180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15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𝑛𝑚</m:t>
                    </m:r>
                  </m:oMath>
                </a14:m>
                <a:endParaRPr lang="en-GB" sz="1800" b="0" dirty="0" smtClean="0">
                  <a:ea typeface="Cambria Math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GB" sz="1800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GB" sz="18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1800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sub>
                    </m:sSub>
                    <m:r>
                      <a:rPr lang="en-GB" sz="180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0.5</m:t>
                    </m:r>
                    <m:r>
                      <a:rPr lang="en-GB" sz="1800" b="0" i="1" smtClean="0">
                        <a:latin typeface="Cambria Math"/>
                        <a:ea typeface="Cambria Math"/>
                      </a:rPr>
                      <m:t>𝑛𝑚</m:t>
                    </m:r>
                  </m:oMath>
                </a14:m>
                <a:endParaRPr lang="en-GB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3412975"/>
              </a:xfrm>
              <a:blipFill rotWithShape="1">
                <a:blip r:embed="rId2"/>
                <a:stretch>
                  <a:fillRect l="-1630" t="-2326" b="-7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8826356"/>
                  </p:ext>
                </p:extLst>
              </p:nvPr>
            </p:nvGraphicFramePr>
            <p:xfrm>
              <a:off x="971600" y="2204864"/>
              <a:ext cx="6096000" cy="11361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Static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Dynamic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GB" i="1" smtClean="0">
                                        <a:latin typeface="Cambria Math"/>
                                        <a:ea typeface="Cambria Math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𝑛𝑜𝑟𝑚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60nm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20nm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20nm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GB" i="1" smtClean="0">
                                        <a:latin typeface="Cambria Math"/>
                                        <a:ea typeface="Cambria Math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𝑛𝑜𝑟𝑚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2nm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86446585"/>
                  </p:ext>
                </p:extLst>
              </p:nvPr>
            </p:nvGraphicFramePr>
            <p:xfrm>
              <a:off x="971600" y="2204864"/>
              <a:ext cx="6096000" cy="11361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Static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Dynamic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6452" r="-300400" b="-1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60nm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20nm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20nm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03175" r="-300400" b="-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2nm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6F5AC-17BB-4D74-A6BD-0B172756B04D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31592" y="5085184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Induced </a:t>
            </a:r>
            <a:r>
              <a:rPr lang="en-GB" dirty="0" err="1" smtClean="0"/>
              <a:t>wakefields</a:t>
            </a:r>
            <a:r>
              <a:rPr lang="en-GB" dirty="0" smtClean="0"/>
              <a:t> in spoilers are the main source of emittance growth:</a:t>
            </a:r>
          </a:p>
          <a:p>
            <a:r>
              <a:rPr lang="en-GB" dirty="0" smtClean="0"/>
              <a:t>They consists of a geometric and a resistive component.</a:t>
            </a:r>
          </a:p>
          <a:p>
            <a:r>
              <a:rPr lang="en-GB" dirty="0" smtClean="0"/>
              <a:t>Geometric </a:t>
            </a:r>
            <a:r>
              <a:rPr lang="en-GB" dirty="0" err="1" smtClean="0"/>
              <a:t>wakefields</a:t>
            </a:r>
            <a:r>
              <a:rPr lang="en-GB" dirty="0" smtClean="0"/>
              <a:t> depend on the design of the spoiler</a:t>
            </a:r>
          </a:p>
          <a:p>
            <a:r>
              <a:rPr lang="en-GB" dirty="0" smtClean="0"/>
              <a:t>Resistive </a:t>
            </a:r>
            <a:r>
              <a:rPr lang="en-GB" dirty="0" err="1" smtClean="0"/>
              <a:t>wakefields</a:t>
            </a:r>
            <a:r>
              <a:rPr lang="en-GB" dirty="0" smtClean="0"/>
              <a:t> depend on the electrical properties of the spoiler.</a:t>
            </a:r>
          </a:p>
        </p:txBody>
      </p:sp>
    </p:spTree>
    <p:extLst>
      <p:ext uri="{BB962C8B-B14F-4D97-AF65-F5344CB8AC3E}">
        <p14:creationId xmlns:p14="http://schemas.microsoft.com/office/powerpoint/2010/main" val="128651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Mathematical description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708317"/>
              </p:ext>
            </p:extLst>
          </p:nvPr>
        </p:nvGraphicFramePr>
        <p:xfrm>
          <a:off x="179512" y="1268760"/>
          <a:ext cx="3041809" cy="2299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3" imgW="1612800" imgH="1218960" progId="Equation.3">
                  <p:embed/>
                </p:oleObj>
              </mc:Choice>
              <mc:Fallback>
                <p:oleObj name="Equation" r:id="rId3" imgW="1612800" imgH="1218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1268760"/>
                        <a:ext cx="3041809" cy="2299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0664490"/>
              </p:ext>
            </p:extLst>
          </p:nvPr>
        </p:nvGraphicFramePr>
        <p:xfrm>
          <a:off x="4067944" y="1340768"/>
          <a:ext cx="4567143" cy="2523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5" imgW="3263760" imgH="1803240" progId="Equation.3">
                  <p:embed/>
                </p:oleObj>
              </mc:Choice>
              <mc:Fallback>
                <p:oleObj name="Equation" r:id="rId5" imgW="3263760" imgH="1803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67944" y="1340768"/>
                        <a:ext cx="4567143" cy="2523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Content Placeholder 3"/>
          <p:cNvPicPr>
            <a:picLocks noGrp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5" t="37804" r="26178" b="31052"/>
          <a:stretch/>
        </p:blipFill>
        <p:spPr bwMode="auto">
          <a:xfrm>
            <a:off x="827584" y="3861048"/>
            <a:ext cx="7344816" cy="2878508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09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growth (2)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9512" y="1196752"/>
                <a:ext cx="8712968" cy="239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Minimum for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en-GB" dirty="0" smtClean="0"/>
                  <a:t>: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𝑎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→∞</m:t>
                    </m:r>
                  </m:oMath>
                </a14:m>
                <a:endParaRPr lang="en-GB" b="0" dirty="0" smtClean="0">
                  <a:ea typeface="Cambria Math"/>
                </a:endParaRPr>
              </a:p>
              <a:p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GB" i="1" smtClean="0">
                        <a:latin typeface="Cambria Math"/>
                        <a:ea typeface="Cambria Math"/>
                      </a:rPr>
                      <m:t>→</m:t>
                    </m:r>
                    <m:f>
                      <m:f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GB" dirty="0" smtClean="0"/>
              </a:p>
              <a:p>
                <a:r>
                  <a:rPr lang="en-GB" dirty="0" smtClean="0"/>
                  <a:t>Clearly we cannot have an infinite aperture.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GB" i="1">
                        <a:latin typeface="Cambria Math"/>
                        <a:ea typeface="Cambria Math"/>
                      </a:rPr>
                      <m:t>≫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en-GB" dirty="0" smtClean="0"/>
                  <a:t> will excite long range </a:t>
                </a:r>
                <a:r>
                  <a:rPr lang="en-GB" dirty="0" err="1" smtClean="0"/>
                  <a:t>wakefields</a:t>
                </a:r>
                <a:r>
                  <a:rPr lang="en-GB" dirty="0" smtClean="0"/>
                  <a:t>, destabilising the bunch train.</a:t>
                </a:r>
              </a:p>
              <a:p>
                <a:endParaRPr lang="en-GB" dirty="0"/>
              </a:p>
              <a:p>
                <a:r>
                  <a:rPr lang="en-GB" dirty="0" smtClean="0"/>
                  <a:t>To optimise the emittance growth, limits are set on the aperture and taper angle so that: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𝑐𝑜𝑙𝑙</m:t>
                        </m:r>
                      </m:sub>
                    </m:sSub>
                    <m:r>
                      <a:rPr lang="en-GB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1.05∆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𝑚𝑖𝑛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96752"/>
                <a:ext cx="8712968" cy="2398734"/>
              </a:xfrm>
              <a:prstGeom prst="rect">
                <a:avLst/>
              </a:prstGeom>
              <a:blipFill rotWithShape="1">
                <a:blip r:embed="rId2"/>
                <a:stretch>
                  <a:fillRect l="-559" t="-12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73017"/>
            <a:ext cx="4536503" cy="2862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6334355"/>
                  </p:ext>
                </p:extLst>
              </p:nvPr>
            </p:nvGraphicFramePr>
            <p:xfrm>
              <a:off x="5498601" y="3595486"/>
              <a:ext cx="3033839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43583"/>
                    <a:gridCol w="1290256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Parameter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Limit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/>
                                        <a:ea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/>
                                    <a:ea typeface="Cambria Math"/>
                                  </a:rPr>
                                  <m:t>≥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80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𝑚𝑟𝑎𝑑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Spoiler aperture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/>
                                    <a:ea typeface="Cambria Math"/>
                                  </a:rPr>
                                  <m:t>≥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0.5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6334355"/>
                  </p:ext>
                </p:extLst>
              </p:nvPr>
            </p:nvGraphicFramePr>
            <p:xfrm>
              <a:off x="5498601" y="3595486"/>
              <a:ext cx="3033839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43583"/>
                    <a:gridCol w="1290256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Parameter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Limit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t="-110000" r="-74126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34906" t="-110000" b="-12666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Spoiler aperture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34906" t="-206557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27 - 31 May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ECFA Workshop 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6C7B-1072-4A65-AB50-16580D4E9889}" type="slidenum">
              <a:rPr lang="en-GB" smtClean="0"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64088" y="4941168"/>
                <a:ext cx="338437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Larger aperture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⇒ </m:t>
                    </m:r>
                  </m:oMath>
                </a14:m>
                <a:r>
                  <a:rPr lang="en-GB" dirty="0" smtClean="0"/>
                  <a:t>larger beam size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⇒ </m:t>
                    </m:r>
                  </m:oMath>
                </a14:m>
                <a:r>
                  <a:rPr lang="en-GB" dirty="0" smtClean="0"/>
                  <a:t>longer collimation system</a:t>
                </a:r>
              </a:p>
              <a:p>
                <a:r>
                  <a:rPr lang="en-GB" dirty="0" smtClean="0"/>
                  <a:t>Compromise between </a:t>
                </a:r>
                <a:r>
                  <a:rPr lang="el-GR" dirty="0" smtClean="0"/>
                  <a:t>Δε</a:t>
                </a:r>
                <a:r>
                  <a:rPr lang="en-GB" dirty="0" smtClean="0"/>
                  <a:t> and length of collimator system</a:t>
                </a:r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4941168"/>
                <a:ext cx="3384376" cy="1477328"/>
              </a:xfrm>
              <a:prstGeom prst="rect">
                <a:avLst/>
              </a:prstGeom>
              <a:blipFill rotWithShape="1">
                <a:blip r:embed="rId5"/>
                <a:stretch>
                  <a:fillRect l="-1622" t="-2066" b="-5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278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11461</TotalTime>
  <Words>3483</Words>
  <Application>Microsoft Office PowerPoint</Application>
  <PresentationFormat>On-screen Show (4:3)</PresentationFormat>
  <Paragraphs>542</Paragraphs>
  <Slides>34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Equation</vt:lpstr>
      <vt:lpstr>CLIC RTML collimation systems and beam stabilisation</vt:lpstr>
      <vt:lpstr>RTML layout</vt:lpstr>
      <vt:lpstr>Energy collimator assumptions</vt:lpstr>
      <vt:lpstr>EC1 design</vt:lpstr>
      <vt:lpstr>EC2 design</vt:lpstr>
      <vt:lpstr>Betatron collimation design</vt:lpstr>
      <vt:lpstr>Emittance growth (1)</vt:lpstr>
      <vt:lpstr>Mathematical description</vt:lpstr>
      <vt:lpstr>Emittance growth (2)</vt:lpstr>
      <vt:lpstr>Beam jitter</vt:lpstr>
      <vt:lpstr>Collimation efficiency (1)</vt:lpstr>
      <vt:lpstr>Collimation efficiency (2)</vt:lpstr>
      <vt:lpstr>Betatron collimation optics</vt:lpstr>
      <vt:lpstr>Jitter amplification in the RTML</vt:lpstr>
      <vt:lpstr>Proposed locations</vt:lpstr>
      <vt:lpstr>Feed forward corrections</vt:lpstr>
      <vt:lpstr>System latency</vt:lpstr>
      <vt:lpstr>System latency</vt:lpstr>
      <vt:lpstr>BPM resolution</vt:lpstr>
      <vt:lpstr>FF kicker specifications</vt:lpstr>
      <vt:lpstr>Tracking simulations</vt:lpstr>
      <vt:lpstr>RTML emittance growth budget</vt:lpstr>
      <vt:lpstr>Final jitter vs. initial jitter</vt:lpstr>
      <vt:lpstr>Δεx vs. initial jitter</vt:lpstr>
      <vt:lpstr>Required BPM resolution vs. initial jitter</vt:lpstr>
      <vt:lpstr>Extraction system layout</vt:lpstr>
      <vt:lpstr>Tolerances for damping ring extraction</vt:lpstr>
      <vt:lpstr>PowerPoint Presentation</vt:lpstr>
      <vt:lpstr>Possible machine protection</vt:lpstr>
      <vt:lpstr>Determination of an “unsafe beam”</vt:lpstr>
      <vt:lpstr>e+ FF1 Considerations</vt:lpstr>
      <vt:lpstr>e+ FF1 latency curves</vt:lpstr>
      <vt:lpstr>Summary</vt:lpstr>
      <vt:lpstr>References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RTML collimation systems and beam stabilisation</dc:title>
  <dc:creator>Robert James Apsimon</dc:creator>
  <cp:lastModifiedBy>Robert James Apsimon</cp:lastModifiedBy>
  <cp:revision>71</cp:revision>
  <dcterms:created xsi:type="dcterms:W3CDTF">2013-04-17T12:32:02Z</dcterms:created>
  <dcterms:modified xsi:type="dcterms:W3CDTF">2013-05-27T07:23:33Z</dcterms:modified>
</cp:coreProperties>
</file>