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256" r:id="rId2"/>
    <p:sldId id="258" r:id="rId3"/>
    <p:sldId id="278" r:id="rId4"/>
    <p:sldId id="288" r:id="rId5"/>
    <p:sldId id="286" r:id="rId6"/>
    <p:sldId id="259" r:id="rId7"/>
    <p:sldId id="290" r:id="rId8"/>
    <p:sldId id="294" r:id="rId9"/>
    <p:sldId id="271" r:id="rId10"/>
    <p:sldId id="279" r:id="rId11"/>
    <p:sldId id="293" r:id="rId12"/>
    <p:sldId id="295" r:id="rId13"/>
    <p:sldId id="296" r:id="rId14"/>
    <p:sldId id="297" r:id="rId15"/>
    <p:sldId id="298" r:id="rId16"/>
    <p:sldId id="274" r:id="rId17"/>
    <p:sldId id="299" r:id="rId18"/>
    <p:sldId id="300" r:id="rId19"/>
    <p:sldId id="276" r:id="rId20"/>
    <p:sldId id="285" r:id="rId21"/>
    <p:sldId id="275" r:id="rId22"/>
    <p:sldId id="301" r:id="rId23"/>
    <p:sldId id="277" r:id="rId24"/>
    <p:sldId id="302" r:id="rId25"/>
    <p:sldId id="303" r:id="rId26"/>
    <p:sldId id="304" r:id="rId27"/>
    <p:sldId id="305" r:id="rId28"/>
    <p:sldId id="306" r:id="rId29"/>
    <p:sldId id="307" r:id="rId30"/>
    <p:sldId id="308" r:id="rId31"/>
    <p:sldId id="309" r:id="rId32"/>
    <p:sldId id="310" r:id="rId33"/>
    <p:sldId id="311" r:id="rId34"/>
    <p:sldId id="312" r:id="rId35"/>
    <p:sldId id="313" r:id="rId36"/>
    <p:sldId id="314" r:id="rId37"/>
    <p:sldId id="315" r:id="rId38"/>
    <p:sldId id="281" r:id="rId39"/>
    <p:sldId id="292" r:id="rId40"/>
    <p:sldId id="291" r:id="rId41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13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35012A-2091-F445-8FB9-21794CE08F63}" type="datetimeFigureOut">
              <a:rPr kumimoji="1" lang="ja-JP" altLang="en-US" smtClean="0"/>
              <a:t>13/05/28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CC3ADC-0FE6-3646-B2CC-95D779A033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18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685817" indent="-263776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55103" indent="-211021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77145" indent="-211021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99186" indent="-211021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21227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743269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65310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87351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9733F60-6D38-EB4C-8DB3-6B998151B68F}" type="slidenum">
              <a:rPr lang="en-GB" altLang="ja-JP">
                <a:ea typeface="MS PGothic" charset="0"/>
              </a:rPr>
              <a:pPr eaLnBrk="1" hangingPunct="1"/>
              <a:t>12</a:t>
            </a:fld>
            <a:endParaRPr lang="en-GB" altLang="ja-JP">
              <a:ea typeface="MS PGothic" charset="0"/>
            </a:endParaRPr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altLang="ja-JP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685817" indent="-263776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55103" indent="-211021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77145" indent="-211021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99186" indent="-211021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21227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743269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65310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87351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A1BF10B-5958-C54B-BB90-ED66B6466E7B}" type="slidenum">
              <a:rPr lang="en-GB" altLang="ja-JP">
                <a:ea typeface="MS PGothic" charset="0"/>
              </a:rPr>
              <a:pPr eaLnBrk="1" hangingPunct="1"/>
              <a:t>14</a:t>
            </a:fld>
            <a:endParaRPr lang="en-GB" altLang="ja-JP">
              <a:ea typeface="MS PGothic" charset="0"/>
            </a:endParaRPr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991" y="4341521"/>
            <a:ext cx="5030018" cy="4114587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GB" altLang="ja-JP" sz="1500">
                <a:ea typeface="MS PGothic" charset="0"/>
                <a:cs typeface="MS PGothic" charset="0"/>
              </a:rPr>
              <a:t>A lot of </a:t>
            </a:r>
            <a:r>
              <a:rPr lang="en-GB" altLang="ja-JP" sz="1500" b="1">
                <a:ea typeface="MS PGothic" charset="0"/>
                <a:cs typeface="MS PGothic" charset="0"/>
              </a:rPr>
              <a:t>R&amp;D</a:t>
            </a:r>
            <a:r>
              <a:rPr lang="en-GB" altLang="ja-JP" sz="1500">
                <a:ea typeface="MS PGothic" charset="0"/>
                <a:cs typeface="MS PGothic" charset="0"/>
              </a:rPr>
              <a:t> has also been done on the manufacturing of these components…during the EDA</a:t>
            </a:r>
          </a:p>
          <a:p>
            <a:pPr eaLnBrk="1" hangingPunct="1"/>
            <a:endParaRPr lang="en-GB" altLang="ja-JP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685817" indent="-263776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55103" indent="-211021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77145" indent="-211021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99186" indent="-211021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21227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743269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65310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87351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1F4F471-5714-7149-95AC-103269B4D444}" type="slidenum">
              <a:rPr lang="en-GB" altLang="ja-JP">
                <a:ea typeface="MS PGothic" charset="0"/>
              </a:rPr>
              <a:pPr eaLnBrk="1" hangingPunct="1"/>
              <a:t>15</a:t>
            </a:fld>
            <a:endParaRPr lang="en-GB" altLang="ja-JP">
              <a:ea typeface="MS PGothic" charset="0"/>
            </a:endParaRPr>
          </a:p>
        </p:txBody>
      </p:sp>
      <p:sp>
        <p:nvSpPr>
          <p:cNvPr id="25603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76338" y="712788"/>
            <a:ext cx="4567237" cy="3424237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0861" y="4348612"/>
            <a:ext cx="4976343" cy="4138699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GB" altLang="ja-JP">
                <a:ea typeface="MS PGothic" charset="0"/>
                <a:cs typeface="MS PGothic" charset="0"/>
              </a:rPr>
              <a:t>Seven participants - the ITER parties -  are involved in the construction of the world´s largest fusion device. This international joint venture is coordinated by the International ITER Organization based in Cadarache, in the south of France, app. 70 km north of Marseille.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685817" indent="-263776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55103" indent="-211021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77145" indent="-211021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99186" indent="-211021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21227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743269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65310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87351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74E52E4-5A6C-F448-8AC4-7D870105F3B1}" type="slidenum">
              <a:rPr lang="en-GB" altLang="ja-JP">
                <a:ea typeface="MS PGothic" charset="0"/>
              </a:rPr>
              <a:pPr eaLnBrk="1" hangingPunct="1"/>
              <a:t>18</a:t>
            </a:fld>
            <a:endParaRPr lang="en-GB" altLang="ja-JP">
              <a:ea typeface="MS PGothic" charset="0"/>
            </a:endParaRPr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ja-JP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 txBox="1">
            <a:spLocks noGrp="1" noChangeArrowheads="1"/>
          </p:cNvSpPr>
          <p:nvPr/>
        </p:nvSpPr>
        <p:spPr bwMode="auto">
          <a:xfrm>
            <a:off x="3922801" y="8709990"/>
            <a:ext cx="2922931" cy="422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426" tIns="43714" rIns="87426" bIns="43714" anchor="b"/>
          <a:lstStyle>
            <a:lvl1pPr defTabSz="9032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9032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7A29473-B2A8-B546-A357-14F35BEC3455}" type="slidenum">
              <a:rPr lang="en-GB" altLang="ja-JP" sz="1100" b="1">
                <a:latin typeface="Times New Roman" charset="0"/>
                <a:ea typeface="Osaka" charset="0"/>
                <a:cs typeface="Osaka" charset="0"/>
              </a:rPr>
              <a:pPr eaLnBrk="1" hangingPunct="1"/>
              <a:t>28</a:t>
            </a:fld>
            <a:endParaRPr lang="en-GB" altLang="ja-JP" sz="1100" b="1">
              <a:latin typeface="Times New Roman" charset="0"/>
              <a:ea typeface="Osaka" charset="0"/>
              <a:cs typeface="Osaka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49463" y="0"/>
            <a:ext cx="2625725" cy="1970088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964" y="2040984"/>
            <a:ext cx="6387203" cy="668035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87426" tIns="43714" rIns="87426" bIns="43714"/>
          <a:lstStyle/>
          <a:p>
            <a:pPr eaLnBrk="1" hangingPunct="1"/>
            <a:endParaRPr lang="ja-JP" altLang="en-US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685817" indent="-263776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55103" indent="-211021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77145" indent="-211021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99186" indent="-211021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21227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743269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65310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87351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545EF4B-C9AF-8141-8145-49FEBEA51348}" type="slidenum">
              <a:rPr lang="en-GB" altLang="ja-JP">
                <a:ea typeface="MS PGothic" charset="0"/>
              </a:rPr>
              <a:pPr eaLnBrk="1" hangingPunct="1"/>
              <a:t>34</a:t>
            </a:fld>
            <a:endParaRPr lang="en-GB" altLang="ja-JP">
              <a:ea typeface="MS PGothic" charset="0"/>
            </a:endParaRPr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960" y="4342939"/>
            <a:ext cx="5490081" cy="4113169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lvl="1" eaLnBrk="1" hangingPunct="1">
              <a:lnSpc>
                <a:spcPct val="80000"/>
              </a:lnSpc>
            </a:pPr>
            <a:r>
              <a:rPr lang="en-GB" altLang="ja-JP" sz="1500">
                <a:ea typeface="MS PGothic" charset="0"/>
                <a:cs typeface="MS PGothic" charset="0"/>
              </a:rPr>
              <a:t>It begins with a classical </a:t>
            </a:r>
            <a:r>
              <a:rPr lang="en-GB" altLang="ja-JP" sz="1500">
                <a:solidFill>
                  <a:schemeClr val="accent2"/>
                </a:solidFill>
                <a:ea typeface="MS PGothic" charset="0"/>
                <a:cs typeface="MS PGothic" charset="0"/>
              </a:rPr>
              <a:t>Functional Breakdown</a:t>
            </a:r>
            <a:r>
              <a:rPr lang="en-GB" altLang="ja-JP" sz="1500">
                <a:ea typeface="MS PGothic" charset="0"/>
                <a:cs typeface="MS PGothic" charset="0"/>
              </a:rPr>
              <a:t> to identify the main functions and their possible </a:t>
            </a:r>
            <a:r>
              <a:rPr lang="en-GB" altLang="ja-JP" sz="1500">
                <a:solidFill>
                  <a:schemeClr val="accent2"/>
                </a:solidFill>
                <a:ea typeface="MS PGothic" charset="0"/>
                <a:cs typeface="MS PGothic" charset="0"/>
              </a:rPr>
              <a:t>Failures</a:t>
            </a:r>
            <a:r>
              <a:rPr lang="en-GB" altLang="ja-JP" sz="1500">
                <a:ea typeface="MS PGothic" charset="0"/>
                <a:cs typeface="MS PGothic" charset="0"/>
              </a:rPr>
              <a:t>.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ja-JP" sz="1500">
                <a:ea typeface="MS PGothic" charset="0"/>
                <a:cs typeface="MS PGothic" charset="0"/>
              </a:rPr>
              <a:t>The second stage concerns the analysis of the failure modes, their effects for the system and the establishment of a List according to their importance with respect to the machine and pulse operation availability </a:t>
            </a:r>
            <a:r>
              <a:rPr lang="en-GB" altLang="ja-JP" sz="1500">
                <a:solidFill>
                  <a:schemeClr val="accent2"/>
                </a:solidFill>
                <a:ea typeface="MS PGothic" charset="0"/>
                <a:cs typeface="MS PGothic" charset="0"/>
              </a:rPr>
              <a:t>(FMEA).</a:t>
            </a:r>
            <a:endParaRPr lang="en-GB" altLang="ja-JP" sz="1500">
              <a:ea typeface="MS PGothic" charset="0"/>
              <a:cs typeface="MS PGothic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fr-FR" altLang="ja-JP" sz="1500">
                <a:ea typeface="MS PGothic" charset="0"/>
                <a:cs typeface="MS PGothic" charset="0"/>
              </a:rPr>
              <a:t>By evaluating their severity, occurrence and detectability levels, it is then possible to allot a criticality value for each failure mode (FME</a:t>
            </a:r>
            <a:r>
              <a:rPr lang="fr-FR" altLang="ja-JP" sz="1500">
                <a:solidFill>
                  <a:schemeClr val="accent2"/>
                </a:solidFill>
                <a:ea typeface="MS PGothic" charset="0"/>
                <a:cs typeface="MS PGothic" charset="0"/>
              </a:rPr>
              <a:t>C</a:t>
            </a:r>
            <a:r>
              <a:rPr lang="fr-FR" altLang="ja-JP" sz="1500">
                <a:ea typeface="MS PGothic" charset="0"/>
                <a:cs typeface="MS PGothic" charset="0"/>
              </a:rPr>
              <a:t>A). 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ja-JP" sz="1500">
                <a:ea typeface="MS PGothic" charset="0"/>
                <a:cs typeface="MS PGothic" charset="0"/>
              </a:rPr>
              <a:t>As a function of this criticality, the risk of a failure can be considered as acceptable or not. The Risk level of Critical Failure Modes could be progressively reduced by </a:t>
            </a:r>
            <a:r>
              <a:rPr lang="en-US" altLang="ja-JP" sz="1500">
                <a:ea typeface="MS PGothic" charset="0"/>
                <a:cs typeface="MS PGothic" charset="0"/>
              </a:rPr>
              <a:t>providing recommendations for </a:t>
            </a:r>
            <a:r>
              <a:rPr lang="en-US" altLang="ja-JP" sz="1500">
                <a:solidFill>
                  <a:schemeClr val="accent2"/>
                </a:solidFill>
                <a:ea typeface="MS PGothic" charset="0"/>
                <a:cs typeface="MS PGothic" charset="0"/>
              </a:rPr>
              <a:t>Design</a:t>
            </a:r>
            <a:r>
              <a:rPr lang="en-US" altLang="ja-JP" sz="1500">
                <a:ea typeface="MS PGothic" charset="0"/>
                <a:cs typeface="MS PGothic" charset="0"/>
              </a:rPr>
              <a:t>, </a:t>
            </a:r>
            <a:r>
              <a:rPr lang="en-US" altLang="ja-JP" sz="1500">
                <a:solidFill>
                  <a:schemeClr val="accent2"/>
                </a:solidFill>
                <a:ea typeface="MS PGothic" charset="0"/>
                <a:cs typeface="MS PGothic" charset="0"/>
              </a:rPr>
              <a:t>Fabrication</a:t>
            </a:r>
            <a:r>
              <a:rPr lang="en-US" altLang="ja-JP" sz="1500">
                <a:ea typeface="MS PGothic" charset="0"/>
                <a:cs typeface="MS PGothic" charset="0"/>
              </a:rPr>
              <a:t>, </a:t>
            </a:r>
            <a:r>
              <a:rPr lang="en-US" altLang="ja-JP" sz="1500">
                <a:solidFill>
                  <a:schemeClr val="accent2"/>
                </a:solidFill>
                <a:ea typeface="MS PGothic" charset="0"/>
                <a:cs typeface="MS PGothic" charset="0"/>
              </a:rPr>
              <a:t>Testing</a:t>
            </a:r>
            <a:r>
              <a:rPr lang="en-US" altLang="ja-JP" sz="1500">
                <a:ea typeface="MS PGothic" charset="0"/>
                <a:cs typeface="MS PGothic" charset="0"/>
              </a:rPr>
              <a:t>, </a:t>
            </a:r>
            <a:r>
              <a:rPr lang="en-GB" altLang="ja-JP" sz="1500">
                <a:ea typeface="MS PGothic" charset="0"/>
                <a:cs typeface="MS PGothic" charset="0"/>
              </a:rPr>
              <a:t>and more especially, by preparing an efficient machine operation with an optimized </a:t>
            </a:r>
            <a:r>
              <a:rPr lang="en-GB" altLang="ja-JP" sz="1500">
                <a:solidFill>
                  <a:schemeClr val="accent2"/>
                </a:solidFill>
                <a:ea typeface="MS PGothic" charset="0"/>
                <a:cs typeface="MS PGothic" charset="0"/>
              </a:rPr>
              <a:t>Preventive Maintenance Plan</a:t>
            </a:r>
            <a:r>
              <a:rPr lang="en-GB" altLang="ja-JP" sz="1500">
                <a:ea typeface="MS PGothic" charset="0"/>
                <a:cs typeface="MS PGothic" charset="0"/>
              </a:rPr>
              <a:t> and an </a:t>
            </a:r>
            <a:r>
              <a:rPr lang="en-GB" altLang="ja-JP" sz="1500">
                <a:solidFill>
                  <a:schemeClr val="accent2"/>
                </a:solidFill>
                <a:ea typeface="MS PGothic" charset="0"/>
                <a:cs typeface="MS PGothic" charset="0"/>
              </a:rPr>
              <a:t>adapted</a:t>
            </a:r>
            <a:r>
              <a:rPr lang="en-GB" altLang="ja-JP" sz="1500">
                <a:ea typeface="MS PGothic" charset="0"/>
                <a:cs typeface="MS PGothic" charset="0"/>
              </a:rPr>
              <a:t> </a:t>
            </a:r>
            <a:r>
              <a:rPr lang="en-GB" altLang="ja-JP" sz="1500">
                <a:solidFill>
                  <a:schemeClr val="accent2"/>
                </a:solidFill>
                <a:ea typeface="MS PGothic" charset="0"/>
                <a:cs typeface="MS PGothic" charset="0"/>
              </a:rPr>
              <a:t>Spare Part Strategy</a:t>
            </a:r>
            <a:r>
              <a:rPr lang="en-GB" altLang="ja-JP" sz="1500">
                <a:ea typeface="MS PGothic" charset="0"/>
                <a:cs typeface="MS PGothic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endParaRPr lang="en-GB" altLang="ja-JP" sz="900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685817" indent="-263776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55103" indent="-211021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77145" indent="-211021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99186" indent="-211021" defTabSz="876322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21227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743269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65310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87351" indent="-211021" algn="r" defTabSz="8763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3315E5B-C4D6-6E49-BB01-81275FF080A8}" type="slidenum">
              <a:rPr lang="en-GB" altLang="ja-JP">
                <a:ea typeface="MS PGothic" charset="0"/>
              </a:rPr>
              <a:pPr eaLnBrk="1" hangingPunct="1"/>
              <a:t>36</a:t>
            </a:fld>
            <a:endParaRPr lang="en-GB" altLang="ja-JP">
              <a:ea typeface="MS PGothic" charset="0"/>
            </a:endParaRPr>
          </a:p>
        </p:txBody>
      </p:sp>
      <p:sp>
        <p:nvSpPr>
          <p:cNvPr id="2969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94" y="4341521"/>
            <a:ext cx="5487013" cy="4114587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ja-JP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116A-4294-684B-A63E-C16CA12E0B60}" type="datetimeFigureOut">
              <a:rPr kumimoji="1" lang="ja-JP" altLang="en-US" smtClean="0"/>
              <a:t>13/05/28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CB97-D5D9-9241-B627-6A0635D2FC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340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116A-4294-684B-A63E-C16CA12E0B60}" type="datetimeFigureOut">
              <a:rPr kumimoji="1" lang="ja-JP" altLang="en-US" smtClean="0"/>
              <a:t>13/05/28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CB97-D5D9-9241-B627-6A0635D2FC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10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116A-4294-684B-A63E-C16CA12E0B60}" type="datetimeFigureOut">
              <a:rPr kumimoji="1" lang="ja-JP" altLang="en-US" smtClean="0"/>
              <a:t>13/05/28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CB97-D5D9-9241-B627-6A0635D2FC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6096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116A-4294-684B-A63E-C16CA12E0B60}" type="datetimeFigureOut">
              <a:rPr kumimoji="1" lang="ja-JP" altLang="en-US" smtClean="0"/>
              <a:t>13/05/28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CB97-D5D9-9241-B627-6A0635D2FC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73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116A-4294-684B-A63E-C16CA12E0B60}" type="datetimeFigureOut">
              <a:rPr kumimoji="1" lang="ja-JP" altLang="en-US" smtClean="0"/>
              <a:t>13/05/28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CB97-D5D9-9241-B627-6A0635D2FC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2530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116A-4294-684B-A63E-C16CA12E0B60}" type="datetimeFigureOut">
              <a:rPr kumimoji="1" lang="ja-JP" altLang="en-US" smtClean="0"/>
              <a:t>13/05/28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CB97-D5D9-9241-B627-6A0635D2FC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096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116A-4294-684B-A63E-C16CA12E0B60}" type="datetimeFigureOut">
              <a:rPr kumimoji="1" lang="ja-JP" altLang="en-US" smtClean="0"/>
              <a:t>13/05/28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CB97-D5D9-9241-B627-6A0635D2FC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1617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116A-4294-684B-A63E-C16CA12E0B60}" type="datetimeFigureOut">
              <a:rPr kumimoji="1" lang="ja-JP" altLang="en-US" smtClean="0"/>
              <a:t>13/05/28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CB97-D5D9-9241-B627-6A0635D2FC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6842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116A-4294-684B-A63E-C16CA12E0B60}" type="datetimeFigureOut">
              <a:rPr kumimoji="1" lang="ja-JP" altLang="en-US" smtClean="0"/>
              <a:t>13/05/28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CB97-D5D9-9241-B627-6A0635D2FC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448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116A-4294-684B-A63E-C16CA12E0B60}" type="datetimeFigureOut">
              <a:rPr kumimoji="1" lang="ja-JP" altLang="en-US" smtClean="0"/>
              <a:t>13/05/28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CB97-D5D9-9241-B627-6A0635D2FC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2750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116A-4294-684B-A63E-C16CA12E0B60}" type="datetimeFigureOut">
              <a:rPr kumimoji="1" lang="ja-JP" altLang="en-US" smtClean="0"/>
              <a:t>13/05/28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CB97-D5D9-9241-B627-6A0635D2FC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015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D116A-4294-684B-A63E-C16CA12E0B60}" type="datetimeFigureOut">
              <a:rPr kumimoji="1" lang="ja-JP" altLang="en-US" smtClean="0"/>
              <a:t>13/05/28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ECB97-D5D9-9241-B627-6A0635D2FC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3617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14.wmf"/><Relationship Id="rId5" Type="http://schemas.openxmlformats.org/officeDocument/2006/relationships/image" Target="../media/image15.png"/><Relationship Id="rId6" Type="http://schemas.openxmlformats.org/officeDocument/2006/relationships/image" Target="../media/image16.wmf"/><Relationship Id="rId7" Type="http://schemas.openxmlformats.org/officeDocument/2006/relationships/image" Target="../media/image17.wmf"/><Relationship Id="rId8" Type="http://schemas.openxmlformats.org/officeDocument/2006/relationships/image" Target="../media/image18.wmf"/><Relationship Id="rId9" Type="http://schemas.openxmlformats.org/officeDocument/2006/relationships/image" Target="../media/image19.wmf"/><Relationship Id="rId10" Type="http://schemas.openxmlformats.org/officeDocument/2006/relationships/image" Target="../media/image20.wmf"/><Relationship Id="rId11" Type="http://schemas.openxmlformats.org/officeDocument/2006/relationships/image" Target="../media/image21.wmf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Relationship Id="rId3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emf"/><Relationship Id="rId3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40.jpeg"/><Relationship Id="rId5" Type="http://schemas.openxmlformats.org/officeDocument/2006/relationships/image" Target="../media/image41.jpe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672135"/>
            <a:ext cx="7772400" cy="1470025"/>
          </a:xfrm>
          <a:solidFill>
            <a:srgbClr val="CCFFCC"/>
          </a:solidFill>
        </p:spPr>
        <p:txBody>
          <a:bodyPr>
            <a:normAutofit/>
          </a:bodyPr>
          <a:lstStyle/>
          <a:p>
            <a:r>
              <a:rPr lang="en-US" altLang="ja-JP" sz="7200" b="1" dirty="0" smtClean="0"/>
              <a:t>ITER Integration </a:t>
            </a:r>
            <a:endParaRPr kumimoji="1" lang="ja-JP" altLang="en-US" sz="7200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Akira Yamamoto (KEK)</a:t>
            </a:r>
          </a:p>
          <a:p>
            <a:endParaRPr lang="en-US" altLang="ja-JP" dirty="0"/>
          </a:p>
          <a:p>
            <a:r>
              <a:rPr lang="en-US" altLang="ja-JP" dirty="0"/>
              <a:t>p</a:t>
            </a:r>
            <a:r>
              <a:rPr kumimoji="1" lang="en-US" altLang="ja-JP" dirty="0" smtClean="0"/>
              <a:t>resented at</a:t>
            </a:r>
          </a:p>
          <a:p>
            <a:r>
              <a:rPr lang="en-US" altLang="ja-JP" dirty="0" smtClean="0"/>
              <a:t>ECFA-LC2013, DESY, May 28, 2012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7280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45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801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6700"/>
            <a:ext cx="9144000" cy="6321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641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9A071A8-97EF-5242-8A6E-FFEB5FE136EC}" type="slidenum">
              <a:rPr lang="en-GB" altLang="ja-JP" b="1">
                <a:solidFill>
                  <a:srgbClr val="003399"/>
                </a:solidFill>
                <a:ea typeface="MS PGothic" charset="0"/>
              </a:rPr>
              <a:pPr eaLnBrk="1" hangingPunct="1"/>
              <a:t>12</a:t>
            </a:fld>
            <a:endParaRPr lang="en-GB" altLang="ja-JP" b="1">
              <a:solidFill>
                <a:srgbClr val="003399"/>
              </a:solidFill>
              <a:ea typeface="MS PGothic" charset="0"/>
            </a:endParaRPr>
          </a:p>
          <a:p>
            <a:pPr eaLnBrk="1" hangingPunct="1"/>
            <a:endParaRPr lang="en-GB" altLang="ja-JP" sz="800">
              <a:solidFill>
                <a:srgbClr val="003399"/>
              </a:solidFill>
              <a:ea typeface="MS PGothic" charset="0"/>
            </a:endParaRPr>
          </a:p>
        </p:txBody>
      </p:sp>
      <p:sp>
        <p:nvSpPr>
          <p:cNvPr id="36455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539750" y="1196975"/>
            <a:ext cx="7772400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4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ITER Construction</a:t>
            </a:r>
            <a:br>
              <a:rPr lang="en-US" altLang="ja-JP" sz="4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en-US" altLang="ja-JP" sz="4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- Plant System Integration -</a:t>
            </a:r>
          </a:p>
        </p:txBody>
      </p:sp>
      <p:pic>
        <p:nvPicPr>
          <p:cNvPr id="2052" name="Picture 8" descr="ITER2"/>
          <p:cNvPicPr>
            <a:picLocks noChangeAspect="1" noChangeArrowheads="1"/>
          </p:cNvPicPr>
          <p:nvPr/>
        </p:nvPicPr>
        <p:blipFill>
          <a:blip r:embed="rId3">
            <a:lum bright="26000" contrast="-30000"/>
            <a:alphaModFix amt="4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475" y="3249613"/>
            <a:ext cx="2736850" cy="2736850"/>
          </a:xfrm>
          <a:prstGeom prst="rect">
            <a:avLst/>
          </a:prstGeom>
          <a:solidFill>
            <a:srgbClr val="C0C0C0">
              <a:alpha val="4705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763946" y="3710158"/>
            <a:ext cx="4336944" cy="193899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 smtClean="0"/>
              <a:t>Provided by </a:t>
            </a:r>
            <a:r>
              <a:rPr kumimoji="1" lang="en-US" altLang="ja-JP" sz="2400" b="1" dirty="0" err="1" smtClean="0"/>
              <a:t>Eisuke</a:t>
            </a:r>
            <a:r>
              <a:rPr kumimoji="1" lang="en-US" altLang="ja-JP" sz="2400" b="1" dirty="0" smtClean="0"/>
              <a:t> Tada </a:t>
            </a:r>
          </a:p>
          <a:p>
            <a:pPr algn="ctr"/>
            <a:endParaRPr kumimoji="1" lang="en-US" altLang="ja-JP" sz="2400" dirty="0" smtClean="0"/>
          </a:p>
          <a:p>
            <a:pPr algn="ctr"/>
            <a:r>
              <a:rPr lang="en-US" altLang="ja-JP" sz="2400" dirty="0" smtClean="0"/>
              <a:t>JAEA Naka Institute</a:t>
            </a:r>
          </a:p>
          <a:p>
            <a:pPr algn="ctr"/>
            <a:r>
              <a:rPr lang="en-US" altLang="ja-JP" sz="2400" dirty="0" smtClean="0"/>
              <a:t> and </a:t>
            </a:r>
          </a:p>
          <a:p>
            <a:pPr algn="ctr"/>
            <a:r>
              <a:rPr lang="en-US" altLang="ja-JP" sz="2400" dirty="0" smtClean="0"/>
              <a:t>ITER: Japanese Domestic Agency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46435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13788" y="6502400"/>
            <a:ext cx="288925" cy="254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394179F-EFC4-3E42-A60E-8C5340B9F2E6}" type="slidenum">
              <a:rPr kumimoji="1" lang="en-US" altLang="ja-JP" sz="1400" b="1">
                <a:solidFill>
                  <a:srgbClr val="000000"/>
                </a:solidFill>
                <a:latin typeface="Helvetica" charset="0"/>
                <a:ea typeface="Osaka" charset="0"/>
                <a:cs typeface="Osaka" charset="0"/>
              </a:rPr>
              <a:pPr eaLnBrk="1" hangingPunct="1"/>
              <a:t>13</a:t>
            </a:fld>
            <a:endParaRPr kumimoji="1" lang="en-US" altLang="ja-JP" sz="1400" b="1">
              <a:solidFill>
                <a:srgbClr val="000000"/>
              </a:solidFill>
              <a:latin typeface="Helvetica" charset="0"/>
              <a:ea typeface="Osaka" charset="0"/>
              <a:cs typeface="Osaka" charset="0"/>
            </a:endParaRPr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800" y="1846263"/>
            <a:ext cx="5111750" cy="432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Line 3"/>
          <p:cNvSpPr>
            <a:spLocks noChangeShapeType="1"/>
          </p:cNvSpPr>
          <p:nvPr/>
        </p:nvSpPr>
        <p:spPr bwMode="auto">
          <a:xfrm flipV="1">
            <a:off x="3852863" y="1662113"/>
            <a:ext cx="574675" cy="18002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7" name="Line 4"/>
          <p:cNvSpPr>
            <a:spLocks noChangeShapeType="1"/>
          </p:cNvSpPr>
          <p:nvPr/>
        </p:nvSpPr>
        <p:spPr bwMode="auto">
          <a:xfrm>
            <a:off x="3060700" y="1662113"/>
            <a:ext cx="358775" cy="21605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8" name="Line 5"/>
          <p:cNvSpPr>
            <a:spLocks noChangeShapeType="1"/>
          </p:cNvSpPr>
          <p:nvPr/>
        </p:nvSpPr>
        <p:spPr bwMode="auto">
          <a:xfrm>
            <a:off x="1692275" y="1662113"/>
            <a:ext cx="935038" cy="18716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9" name="Line 6"/>
          <p:cNvSpPr>
            <a:spLocks noChangeShapeType="1"/>
          </p:cNvSpPr>
          <p:nvPr/>
        </p:nvSpPr>
        <p:spPr bwMode="auto">
          <a:xfrm flipH="1">
            <a:off x="4605338" y="3627438"/>
            <a:ext cx="2074862" cy="11985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0" name="Line 7"/>
          <p:cNvSpPr>
            <a:spLocks noChangeShapeType="1"/>
          </p:cNvSpPr>
          <p:nvPr/>
        </p:nvSpPr>
        <p:spPr bwMode="auto">
          <a:xfrm flipH="1">
            <a:off x="5226050" y="2422525"/>
            <a:ext cx="1533525" cy="158273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1" name="Line 8"/>
          <p:cNvSpPr>
            <a:spLocks noChangeShapeType="1"/>
          </p:cNvSpPr>
          <p:nvPr/>
        </p:nvSpPr>
        <p:spPr bwMode="auto">
          <a:xfrm flipH="1">
            <a:off x="4794250" y="3021013"/>
            <a:ext cx="1885950" cy="14890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394" name="Rectangle 9"/>
          <p:cNvSpPr>
            <a:spLocks noGrp="1" noChangeAspect="1" noChangeArrowheads="1"/>
          </p:cNvSpPr>
          <p:nvPr>
            <p:ph type="title"/>
          </p:nvPr>
        </p:nvSpPr>
        <p:spPr>
          <a:xfrm>
            <a:off x="1619250" y="115888"/>
            <a:ext cx="5616575" cy="457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sz="28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S PGothic" charset="0"/>
                <a:ea typeface="Osaka" charset="0"/>
                <a:cs typeface="Osaka" charset="0"/>
              </a:rPr>
              <a:t>ITER Tokamak Structure</a:t>
            </a:r>
            <a:endParaRPr lang="ja-JP" altLang="en-US" sz="280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S PGothic" charset="0"/>
              <a:ea typeface="Osaka" charset="0"/>
              <a:cs typeface="Osaka" charset="0"/>
            </a:endParaRPr>
          </a:p>
        </p:txBody>
      </p:sp>
      <p:sp>
        <p:nvSpPr>
          <p:cNvPr id="3083" name="Text Box 10"/>
          <p:cNvSpPr txBox="1">
            <a:spLocks noChangeArrowheads="1"/>
          </p:cNvSpPr>
          <p:nvPr/>
        </p:nvSpPr>
        <p:spPr bwMode="auto">
          <a:xfrm>
            <a:off x="5859463" y="1054100"/>
            <a:ext cx="1984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b="1">
                <a:solidFill>
                  <a:schemeClr val="accent2"/>
                </a:solidFill>
                <a:latin typeface="Helvetica" charset="0"/>
                <a:ea typeface="Osaka" charset="0"/>
                <a:cs typeface="Osaka" charset="0"/>
              </a:rPr>
              <a:t>Cryostat</a:t>
            </a:r>
          </a:p>
          <a:p>
            <a:r>
              <a:rPr lang="en-US" altLang="ja-JP" sz="1400" b="1">
                <a:solidFill>
                  <a:schemeClr val="accent2"/>
                </a:solidFill>
                <a:latin typeface="Helvetica" charset="0"/>
                <a:ea typeface="Osaka" charset="0"/>
                <a:cs typeface="Osaka" charset="0"/>
              </a:rPr>
              <a:t>24 m high x 28 m dia.</a:t>
            </a:r>
            <a:endParaRPr lang="en-US" altLang="ja-JP" sz="1400" b="1">
              <a:solidFill>
                <a:schemeClr val="accent2"/>
              </a:solidFill>
              <a:latin typeface="Book Antiqua" charset="0"/>
              <a:ea typeface="Osaka" charset="0"/>
              <a:cs typeface="Osaka" charset="0"/>
            </a:endParaRPr>
          </a:p>
        </p:txBody>
      </p:sp>
      <p:sp>
        <p:nvSpPr>
          <p:cNvPr id="3084" name="Line 11"/>
          <p:cNvSpPr>
            <a:spLocks noChangeShapeType="1"/>
          </p:cNvSpPr>
          <p:nvPr/>
        </p:nvSpPr>
        <p:spPr bwMode="auto">
          <a:xfrm flipH="1">
            <a:off x="5513388" y="1557338"/>
            <a:ext cx="865187" cy="865187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5" name="Text Box 12"/>
          <p:cNvSpPr txBox="1">
            <a:spLocks noChangeArrowheads="1"/>
          </p:cNvSpPr>
          <p:nvPr/>
        </p:nvSpPr>
        <p:spPr bwMode="auto">
          <a:xfrm>
            <a:off x="6557963" y="2024063"/>
            <a:ext cx="18399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b="1">
                <a:solidFill>
                  <a:schemeClr val="accent2"/>
                </a:solidFill>
                <a:latin typeface="Helvetica" charset="0"/>
                <a:ea typeface="Osaka" charset="0"/>
                <a:cs typeface="Osaka" charset="0"/>
              </a:rPr>
              <a:t>Vacuum vessel</a:t>
            </a:r>
            <a:endParaRPr lang="ja-JP" altLang="en-US" b="1">
              <a:solidFill>
                <a:schemeClr val="accent2"/>
              </a:solidFill>
              <a:latin typeface="Helvetica" charset="0"/>
              <a:ea typeface="Osaka" charset="0"/>
              <a:cs typeface="Osaka" charset="0"/>
            </a:endParaRPr>
          </a:p>
          <a:p>
            <a:r>
              <a:rPr lang="en-US" altLang="ja-JP" sz="1400" b="1">
                <a:solidFill>
                  <a:schemeClr val="accent2"/>
                </a:solidFill>
                <a:latin typeface="Helvetica" charset="0"/>
                <a:ea typeface="Osaka" charset="0"/>
                <a:cs typeface="Osaka" charset="0"/>
              </a:rPr>
              <a:t>9 sectors</a:t>
            </a:r>
            <a:endParaRPr lang="en-US" altLang="ja-JP" sz="1400" b="1">
              <a:solidFill>
                <a:schemeClr val="accent2"/>
              </a:solidFill>
              <a:latin typeface="Book Antiqua" charset="0"/>
              <a:ea typeface="Osaka" charset="0"/>
              <a:cs typeface="Osaka" charset="0"/>
            </a:endParaRPr>
          </a:p>
        </p:txBody>
      </p:sp>
      <p:sp>
        <p:nvSpPr>
          <p:cNvPr id="3086" name="Text Box 13"/>
          <p:cNvSpPr txBox="1">
            <a:spLocks noChangeArrowheads="1"/>
          </p:cNvSpPr>
          <p:nvPr/>
        </p:nvSpPr>
        <p:spPr bwMode="auto">
          <a:xfrm>
            <a:off x="6535738" y="2728913"/>
            <a:ext cx="22971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b="1">
                <a:solidFill>
                  <a:schemeClr val="accent2"/>
                </a:solidFill>
                <a:latin typeface="Helvetica" charset="0"/>
                <a:ea typeface="Osaka" charset="0"/>
                <a:cs typeface="Osaka" charset="0"/>
              </a:rPr>
              <a:t>Shielding blankets</a:t>
            </a:r>
            <a:endParaRPr lang="ja-JP" altLang="en-US" b="1">
              <a:solidFill>
                <a:schemeClr val="accent2"/>
              </a:solidFill>
              <a:latin typeface="Helvetica" charset="0"/>
              <a:ea typeface="Osaka" charset="0"/>
              <a:cs typeface="Osaka" charset="0"/>
            </a:endParaRPr>
          </a:p>
          <a:p>
            <a:r>
              <a:rPr lang="en-US" altLang="ja-JP" sz="1400" b="1">
                <a:solidFill>
                  <a:schemeClr val="accent2"/>
                </a:solidFill>
                <a:latin typeface="Helvetica" charset="0"/>
                <a:ea typeface="Osaka" charset="0"/>
                <a:cs typeface="Osaka" charset="0"/>
              </a:rPr>
              <a:t>440  modules</a:t>
            </a:r>
            <a:endParaRPr lang="en-US" altLang="ja-JP" sz="1400" b="1">
              <a:solidFill>
                <a:schemeClr val="accent2"/>
              </a:solidFill>
              <a:latin typeface="Book Antiqua" charset="0"/>
              <a:ea typeface="Osaka" charset="0"/>
              <a:cs typeface="Osaka" charset="0"/>
            </a:endParaRPr>
          </a:p>
        </p:txBody>
      </p:sp>
      <p:sp>
        <p:nvSpPr>
          <p:cNvPr id="3087" name="Text Box 14"/>
          <p:cNvSpPr txBox="1">
            <a:spLocks noChangeArrowheads="1"/>
          </p:cNvSpPr>
          <p:nvPr/>
        </p:nvSpPr>
        <p:spPr bwMode="auto">
          <a:xfrm>
            <a:off x="6680200" y="3336925"/>
            <a:ext cx="13255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b="1">
                <a:solidFill>
                  <a:schemeClr val="accent2"/>
                </a:solidFill>
                <a:latin typeface="Helvetica" charset="0"/>
                <a:ea typeface="Osaka" charset="0"/>
                <a:cs typeface="Osaka" charset="0"/>
              </a:rPr>
              <a:t>Divertor</a:t>
            </a:r>
            <a:endParaRPr lang="ja-JP" altLang="en-US" b="1">
              <a:solidFill>
                <a:schemeClr val="accent2"/>
              </a:solidFill>
              <a:latin typeface="Helvetica" charset="0"/>
              <a:ea typeface="Osaka" charset="0"/>
              <a:cs typeface="Osaka" charset="0"/>
            </a:endParaRPr>
          </a:p>
          <a:p>
            <a:r>
              <a:rPr lang="en-US" altLang="ja-JP" sz="1400" b="1">
                <a:solidFill>
                  <a:schemeClr val="accent2"/>
                </a:solidFill>
                <a:latin typeface="Helvetica" charset="0"/>
                <a:ea typeface="Osaka" charset="0"/>
                <a:cs typeface="Osaka" charset="0"/>
              </a:rPr>
              <a:t>54 cassettes</a:t>
            </a:r>
            <a:endParaRPr lang="en-US" altLang="ja-JP" sz="1400" b="1">
              <a:solidFill>
                <a:schemeClr val="accent2"/>
              </a:solidFill>
              <a:latin typeface="Book Antiqua" charset="0"/>
              <a:ea typeface="Osaka" charset="0"/>
              <a:cs typeface="Osaka" charset="0"/>
            </a:endParaRPr>
          </a:p>
        </p:txBody>
      </p:sp>
      <p:sp>
        <p:nvSpPr>
          <p:cNvPr id="3088" name="Text Box 15"/>
          <p:cNvSpPr txBox="1">
            <a:spLocks noChangeArrowheads="1"/>
          </p:cNvSpPr>
          <p:nvPr/>
        </p:nvSpPr>
        <p:spPr bwMode="auto">
          <a:xfrm>
            <a:off x="3636963" y="1085850"/>
            <a:ext cx="2006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b="1">
                <a:solidFill>
                  <a:schemeClr val="accent2"/>
                </a:solidFill>
                <a:latin typeface="Helvetica" charset="0"/>
                <a:ea typeface="Osaka" charset="0"/>
                <a:cs typeface="Osaka" charset="0"/>
              </a:rPr>
              <a:t>Center solenoid</a:t>
            </a:r>
            <a:endParaRPr lang="ja-JP" altLang="en-US" b="1">
              <a:solidFill>
                <a:schemeClr val="accent2"/>
              </a:solidFill>
              <a:latin typeface="Helvetica" charset="0"/>
              <a:ea typeface="Osaka" charset="0"/>
              <a:cs typeface="Osaka" charset="0"/>
            </a:endParaRPr>
          </a:p>
          <a:p>
            <a:r>
              <a:rPr lang="en-US" altLang="ja-JP" sz="1400" b="1">
                <a:solidFill>
                  <a:schemeClr val="accent2"/>
                </a:solidFill>
                <a:latin typeface="Helvetica" charset="0"/>
                <a:ea typeface="Osaka" charset="0"/>
                <a:cs typeface="Osaka" charset="0"/>
              </a:rPr>
              <a:t>Nb</a:t>
            </a:r>
            <a:r>
              <a:rPr lang="en-US" altLang="ja-JP" sz="1400" b="1" baseline="-25000">
                <a:solidFill>
                  <a:schemeClr val="accent2"/>
                </a:solidFill>
                <a:latin typeface="Helvetica" charset="0"/>
                <a:ea typeface="Osaka" charset="0"/>
                <a:cs typeface="Osaka" charset="0"/>
              </a:rPr>
              <a:t>3</a:t>
            </a:r>
            <a:r>
              <a:rPr lang="en-US" altLang="ja-JP" sz="1400" b="1">
                <a:solidFill>
                  <a:schemeClr val="accent2"/>
                </a:solidFill>
                <a:latin typeface="Helvetica" charset="0"/>
                <a:ea typeface="Osaka" charset="0"/>
                <a:cs typeface="Osaka" charset="0"/>
              </a:rPr>
              <a:t>Sn, 6 modules</a:t>
            </a:r>
          </a:p>
        </p:txBody>
      </p:sp>
      <p:sp>
        <p:nvSpPr>
          <p:cNvPr id="3089" name="Text Box 16"/>
          <p:cNvSpPr txBox="1">
            <a:spLocks noChangeArrowheads="1"/>
          </p:cNvSpPr>
          <p:nvPr/>
        </p:nvSpPr>
        <p:spPr bwMode="auto">
          <a:xfrm>
            <a:off x="2341563" y="941388"/>
            <a:ext cx="1057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b="1">
                <a:solidFill>
                  <a:schemeClr val="accent2"/>
                </a:solidFill>
                <a:latin typeface="Helvetica" charset="0"/>
                <a:ea typeface="Osaka" charset="0"/>
                <a:cs typeface="Osaka" charset="0"/>
              </a:rPr>
              <a:t>TF coils</a:t>
            </a:r>
            <a:endParaRPr lang="ja-JP" altLang="en-US" b="1">
              <a:solidFill>
                <a:schemeClr val="accent2"/>
              </a:solidFill>
              <a:latin typeface="Helvetica" charset="0"/>
              <a:ea typeface="Osaka" charset="0"/>
              <a:cs typeface="Osaka" charset="0"/>
            </a:endParaRPr>
          </a:p>
          <a:p>
            <a:r>
              <a:rPr lang="en-US" altLang="ja-JP" sz="1400" b="1">
                <a:solidFill>
                  <a:schemeClr val="accent2"/>
                </a:solidFill>
                <a:latin typeface="Helvetica" charset="0"/>
                <a:ea typeface="Osaka" charset="0"/>
                <a:cs typeface="Osaka" charset="0"/>
              </a:rPr>
              <a:t>Nb</a:t>
            </a:r>
            <a:r>
              <a:rPr lang="en-US" altLang="ja-JP" sz="1400" b="1" baseline="-25000">
                <a:solidFill>
                  <a:schemeClr val="accent2"/>
                </a:solidFill>
                <a:latin typeface="Helvetica" charset="0"/>
                <a:ea typeface="Osaka" charset="0"/>
                <a:cs typeface="Osaka" charset="0"/>
              </a:rPr>
              <a:t>3</a:t>
            </a:r>
            <a:r>
              <a:rPr lang="en-US" altLang="ja-JP" sz="1400" b="1">
                <a:solidFill>
                  <a:schemeClr val="accent2"/>
                </a:solidFill>
                <a:latin typeface="Helvetica" charset="0"/>
                <a:ea typeface="Osaka" charset="0"/>
                <a:cs typeface="Osaka" charset="0"/>
              </a:rPr>
              <a:t>Sn</a:t>
            </a:r>
            <a:endParaRPr lang="en-US" altLang="ja-JP" sz="1400" b="1">
              <a:solidFill>
                <a:schemeClr val="accent2"/>
              </a:solidFill>
              <a:latin typeface="Book Antiqua" charset="0"/>
              <a:ea typeface="Osaka" charset="0"/>
              <a:cs typeface="Osaka" charset="0"/>
            </a:endParaRPr>
          </a:p>
        </p:txBody>
      </p:sp>
      <p:sp>
        <p:nvSpPr>
          <p:cNvPr id="3090" name="Text Box 17"/>
          <p:cNvSpPr txBox="1">
            <a:spLocks noChangeArrowheads="1"/>
          </p:cNvSpPr>
          <p:nvPr/>
        </p:nvSpPr>
        <p:spPr bwMode="auto">
          <a:xfrm>
            <a:off x="939800" y="941388"/>
            <a:ext cx="106997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b="1">
                <a:solidFill>
                  <a:schemeClr val="accent2"/>
                </a:solidFill>
                <a:latin typeface="Helvetica" charset="0"/>
                <a:ea typeface="Osaka" charset="0"/>
                <a:cs typeface="Osaka" charset="0"/>
              </a:rPr>
              <a:t>PF coils</a:t>
            </a:r>
            <a:endParaRPr lang="ja-JP" altLang="en-US" b="1">
              <a:solidFill>
                <a:schemeClr val="accent2"/>
              </a:solidFill>
              <a:latin typeface="Helvetica" charset="0"/>
              <a:ea typeface="Osaka" charset="0"/>
              <a:cs typeface="Osaka" charset="0"/>
            </a:endParaRPr>
          </a:p>
          <a:p>
            <a:r>
              <a:rPr lang="en-US" altLang="ja-JP" sz="1600" b="1">
                <a:solidFill>
                  <a:schemeClr val="accent2"/>
                </a:solidFill>
                <a:latin typeface="Helvetica" charset="0"/>
                <a:ea typeface="Osaka" charset="0"/>
                <a:cs typeface="Osaka" charset="0"/>
              </a:rPr>
              <a:t>Nb-Ti</a:t>
            </a:r>
            <a:endParaRPr lang="en-US" altLang="ja-JP" sz="1600" b="1">
              <a:solidFill>
                <a:schemeClr val="accent2"/>
              </a:solidFill>
              <a:latin typeface="Book Antiqua" charset="0"/>
              <a:ea typeface="Osaka" charset="0"/>
              <a:cs typeface="Osaka" charset="0"/>
            </a:endParaRPr>
          </a:p>
        </p:txBody>
      </p:sp>
      <p:sp>
        <p:nvSpPr>
          <p:cNvPr id="3091" name="Rectangle 18"/>
          <p:cNvSpPr>
            <a:spLocks noChangeArrowheads="1"/>
          </p:cNvSpPr>
          <p:nvPr/>
        </p:nvSpPr>
        <p:spPr bwMode="auto">
          <a:xfrm>
            <a:off x="6450013" y="5724525"/>
            <a:ext cx="2555875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ja-JP" sz="1500">
                <a:solidFill>
                  <a:schemeClr val="accent2"/>
                </a:solidFill>
                <a:ea typeface="MS PGothic" charset="0"/>
                <a:cs typeface="MS PGothic" charset="0"/>
              </a:rPr>
              <a:t>Total weight: ~ 23400 t </a:t>
            </a:r>
          </a:p>
        </p:txBody>
      </p:sp>
      <p:sp>
        <p:nvSpPr>
          <p:cNvPr id="3092" name="Text Box 19"/>
          <p:cNvSpPr txBox="1">
            <a:spLocks noChangeArrowheads="1"/>
          </p:cNvSpPr>
          <p:nvPr/>
        </p:nvSpPr>
        <p:spPr bwMode="auto">
          <a:xfrm>
            <a:off x="6450013" y="4152900"/>
            <a:ext cx="2319337" cy="13620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ja-JP" sz="1500" b="1">
                <a:solidFill>
                  <a:schemeClr val="accent2"/>
                </a:solidFill>
                <a:latin typeface="Helvetica" charset="0"/>
                <a:ea typeface="Osaka" charset="0"/>
                <a:cs typeface="Osaka" charset="0"/>
              </a:rPr>
              <a:t>Major radius: 6.2 m</a:t>
            </a:r>
          </a:p>
          <a:p>
            <a:pPr algn="l">
              <a:spcBef>
                <a:spcPct val="50000"/>
              </a:spcBef>
            </a:pPr>
            <a:r>
              <a:rPr lang="en-US" altLang="ja-JP" sz="1500" b="1">
                <a:solidFill>
                  <a:schemeClr val="accent2"/>
                </a:solidFill>
                <a:latin typeface="Helvetica" charset="0"/>
                <a:ea typeface="Osaka" charset="0"/>
                <a:cs typeface="Osaka" charset="0"/>
              </a:rPr>
              <a:t>Plasma volume: 840 m</a:t>
            </a:r>
            <a:r>
              <a:rPr lang="en-US" altLang="ja-JP" sz="1500" b="1" baseline="30000">
                <a:solidFill>
                  <a:schemeClr val="accent2"/>
                </a:solidFill>
                <a:latin typeface="Helvetica" charset="0"/>
                <a:ea typeface="Osaka" charset="0"/>
                <a:cs typeface="Osaka" charset="0"/>
              </a:rPr>
              <a:t>3</a:t>
            </a:r>
          </a:p>
          <a:p>
            <a:pPr algn="l">
              <a:spcBef>
                <a:spcPct val="50000"/>
              </a:spcBef>
            </a:pPr>
            <a:r>
              <a:rPr lang="en-US" altLang="ja-JP" sz="1500" b="1">
                <a:solidFill>
                  <a:schemeClr val="accent2"/>
                </a:solidFill>
                <a:latin typeface="Helvetica" charset="0"/>
                <a:ea typeface="Osaka" charset="0"/>
                <a:cs typeface="Osaka" charset="0"/>
              </a:rPr>
              <a:t>Plasma current: 15 MA</a:t>
            </a:r>
          </a:p>
          <a:p>
            <a:pPr algn="l">
              <a:spcBef>
                <a:spcPct val="50000"/>
              </a:spcBef>
            </a:pPr>
            <a:r>
              <a:rPr lang="en-US" altLang="ja-JP" sz="1500" b="1">
                <a:solidFill>
                  <a:schemeClr val="accent2"/>
                </a:solidFill>
                <a:latin typeface="Helvetica" charset="0"/>
                <a:ea typeface="Osaka" charset="0"/>
                <a:cs typeface="Osaka" charset="0"/>
              </a:rPr>
              <a:t>Fusion power: 500 MW</a:t>
            </a:r>
          </a:p>
        </p:txBody>
      </p:sp>
      <p:sp>
        <p:nvSpPr>
          <p:cNvPr id="3093" name="Rectangle 10"/>
          <p:cNvSpPr>
            <a:spLocks noChangeArrowheads="1"/>
          </p:cNvSpPr>
          <p:nvPr/>
        </p:nvSpPr>
        <p:spPr bwMode="auto">
          <a:xfrm>
            <a:off x="468313" y="611188"/>
            <a:ext cx="8229600" cy="76200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>
              <a:ea typeface="MS PGothic" charset="0"/>
              <a:cs typeface="MS PGothic" charset="0"/>
            </a:endParaRPr>
          </a:p>
        </p:txBody>
      </p:sp>
      <p:pic>
        <p:nvPicPr>
          <p:cNvPr id="3094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3" y="58738"/>
            <a:ext cx="1411287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2268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1DCAD98-7282-924E-A46D-ECE314021CA9}" type="slidenum">
              <a:rPr lang="en-GB" altLang="ja-JP" b="1">
                <a:solidFill>
                  <a:srgbClr val="003399"/>
                </a:solidFill>
                <a:ea typeface="MS PGothic" charset="0"/>
              </a:rPr>
              <a:pPr eaLnBrk="1" hangingPunct="1"/>
              <a:t>14</a:t>
            </a:fld>
            <a:endParaRPr lang="en-GB" altLang="ja-JP" b="1">
              <a:solidFill>
                <a:srgbClr val="003399"/>
              </a:solidFill>
              <a:ea typeface="MS PGothic" charset="0"/>
            </a:endParaRPr>
          </a:p>
          <a:p>
            <a:pPr eaLnBrk="1" hangingPunct="1"/>
            <a:endParaRPr lang="en-GB" altLang="ja-JP" sz="800">
              <a:solidFill>
                <a:srgbClr val="003399"/>
              </a:solidFill>
              <a:ea typeface="MS PGothic" charset="0"/>
            </a:endParaRPr>
          </a:p>
        </p:txBody>
      </p:sp>
      <p:sp>
        <p:nvSpPr>
          <p:cNvPr id="4099" name="フッター プレースホルダー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>
                <a:solidFill>
                  <a:srgbClr val="003399"/>
                </a:solidFill>
                <a:ea typeface="MS PGothic" charset="0"/>
                <a:cs typeface="MS PGothic" charset="0"/>
              </a:rPr>
              <a:t>Summer School, Japan, 23 July, 2008</a:t>
            </a:r>
          </a:p>
        </p:txBody>
      </p:sp>
      <p:sp>
        <p:nvSpPr>
          <p:cNvPr id="411650" name="Rectangle 2"/>
          <p:cNvSpPr>
            <a:spLocks noChangeArrowheads="1"/>
          </p:cNvSpPr>
          <p:nvPr/>
        </p:nvSpPr>
        <p:spPr bwMode="auto">
          <a:xfrm>
            <a:off x="1581150" y="142875"/>
            <a:ext cx="53371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28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Key Technology Development </a:t>
            </a:r>
          </a:p>
          <a:p>
            <a:pPr algn="ctr"/>
            <a:r>
              <a:rPr lang="en-US" altLang="ja-JP" sz="28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in the EDA Phase</a:t>
            </a:r>
            <a:endParaRPr lang="en-US" altLang="ja-JP" sz="2800" b="1">
              <a:solidFill>
                <a:srgbClr val="003399"/>
              </a:solidFill>
              <a:effectLst>
                <a:outerShdw blurRad="38100" dist="38100" dir="2700000" algn="tl">
                  <a:srgbClr val="DDDDDD"/>
                </a:outerShdw>
              </a:effectLst>
              <a:ea typeface="MS PGothic" charset="0"/>
              <a:cs typeface="MS PGothic" charset="0"/>
            </a:endParaRPr>
          </a:p>
        </p:txBody>
      </p:sp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213" y="5365750"/>
            <a:ext cx="2017712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4102" name="Group 4"/>
          <p:cNvGrpSpPr>
            <a:grpSpLocks/>
          </p:cNvGrpSpPr>
          <p:nvPr/>
        </p:nvGrpSpPr>
        <p:grpSpPr bwMode="auto">
          <a:xfrm>
            <a:off x="544513" y="863600"/>
            <a:ext cx="8443912" cy="5648325"/>
            <a:chOff x="372" y="533"/>
            <a:chExt cx="5762" cy="3558"/>
          </a:xfrm>
        </p:grpSpPr>
        <p:pic>
          <p:nvPicPr>
            <p:cNvPr id="4103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7" y="994"/>
              <a:ext cx="1764" cy="1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Line 6"/>
            <p:cNvSpPr>
              <a:spLocks noChangeShapeType="1"/>
            </p:cNvSpPr>
            <p:nvPr/>
          </p:nvSpPr>
          <p:spPr bwMode="auto">
            <a:xfrm>
              <a:off x="1894" y="1161"/>
              <a:ext cx="1179" cy="681"/>
            </a:xfrm>
            <a:prstGeom prst="line">
              <a:avLst/>
            </a:prstGeom>
            <a:noFill/>
            <a:ln w="19050">
              <a:solidFill>
                <a:srgbClr val="FF052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pic>
          <p:nvPicPr>
            <p:cNvPr id="4105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" y="799"/>
              <a:ext cx="835" cy="9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4106" name="Rectangle 8"/>
            <p:cNvSpPr>
              <a:spLocks noChangeArrowheads="1"/>
            </p:cNvSpPr>
            <p:nvPr/>
          </p:nvSpPr>
          <p:spPr bwMode="auto">
            <a:xfrm flipH="1">
              <a:off x="1354" y="799"/>
              <a:ext cx="780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ja-JP" sz="1200" b="1">
                  <a:ea typeface="Osaka" charset="0"/>
                  <a:cs typeface="Osaka" charset="0"/>
                </a:rPr>
                <a:t>CENTRAL SOLENOID MODEL COIL</a:t>
              </a:r>
            </a:p>
          </p:txBody>
        </p:sp>
        <p:sp>
          <p:nvSpPr>
            <p:cNvPr id="4107" name="Text Box 9"/>
            <p:cNvSpPr txBox="1">
              <a:spLocks noChangeArrowheads="1"/>
            </p:cNvSpPr>
            <p:nvPr/>
          </p:nvSpPr>
          <p:spPr bwMode="auto">
            <a:xfrm>
              <a:off x="1354" y="1252"/>
              <a:ext cx="676" cy="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>
                <a:lnSpc>
                  <a:spcPct val="60000"/>
                </a:lnSpc>
                <a:spcBef>
                  <a:spcPct val="50000"/>
                </a:spcBef>
              </a:pPr>
              <a:r>
                <a:rPr lang="en-US" altLang="ja-JP" sz="1000" b="1">
                  <a:solidFill>
                    <a:srgbClr val="003399"/>
                  </a:solidFill>
                  <a:ea typeface="MS PGothic" charset="0"/>
                  <a:cs typeface="MS PGothic" charset="0"/>
                </a:rPr>
                <a:t>Radius 3.5 m</a:t>
              </a:r>
            </a:p>
            <a:p>
              <a:pPr algn="l">
                <a:lnSpc>
                  <a:spcPct val="60000"/>
                </a:lnSpc>
                <a:spcBef>
                  <a:spcPct val="50000"/>
                </a:spcBef>
              </a:pPr>
              <a:r>
                <a:rPr lang="en-US" altLang="ja-JP" sz="1000" b="1">
                  <a:solidFill>
                    <a:srgbClr val="003399"/>
                  </a:solidFill>
                  <a:ea typeface="MS PGothic" charset="0"/>
                  <a:cs typeface="MS PGothic" charset="0"/>
                </a:rPr>
                <a:t>Height 2.8m</a:t>
              </a:r>
            </a:p>
            <a:p>
              <a:pPr algn="l">
                <a:lnSpc>
                  <a:spcPct val="60000"/>
                </a:lnSpc>
                <a:spcBef>
                  <a:spcPct val="50000"/>
                </a:spcBef>
              </a:pPr>
              <a:r>
                <a:rPr lang="en-US" altLang="ja-JP" sz="1000" b="1">
                  <a:solidFill>
                    <a:srgbClr val="003399"/>
                  </a:solidFill>
                  <a:ea typeface="MS PGothic" charset="0"/>
                  <a:cs typeface="MS PGothic" charset="0"/>
                </a:rPr>
                <a:t>B</a:t>
              </a:r>
              <a:r>
                <a:rPr lang="en-US" altLang="ja-JP" sz="1000" b="1" baseline="-25000">
                  <a:solidFill>
                    <a:srgbClr val="003399"/>
                  </a:solidFill>
                  <a:ea typeface="MS PGothic" charset="0"/>
                  <a:cs typeface="MS PGothic" charset="0"/>
                </a:rPr>
                <a:t>max</a:t>
              </a:r>
              <a:r>
                <a:rPr lang="en-US" altLang="ja-JP" sz="1000" b="1">
                  <a:solidFill>
                    <a:srgbClr val="003399"/>
                  </a:solidFill>
                  <a:ea typeface="MS PGothic" charset="0"/>
                  <a:cs typeface="MS PGothic" charset="0"/>
                </a:rPr>
                <a:t>=13 T</a:t>
              </a:r>
            </a:p>
            <a:p>
              <a:pPr algn="l">
                <a:lnSpc>
                  <a:spcPct val="60000"/>
                </a:lnSpc>
                <a:spcBef>
                  <a:spcPct val="50000"/>
                </a:spcBef>
              </a:pPr>
              <a:r>
                <a:rPr lang="en-US" altLang="ja-JP" sz="1000" b="1">
                  <a:solidFill>
                    <a:srgbClr val="003399"/>
                  </a:solidFill>
                  <a:ea typeface="MS PGothic" charset="0"/>
                  <a:cs typeface="MS PGothic" charset="0"/>
                </a:rPr>
                <a:t>0.6 T/sec</a:t>
              </a:r>
            </a:p>
            <a:p>
              <a:pPr algn="l">
                <a:spcBef>
                  <a:spcPct val="50000"/>
                </a:spcBef>
              </a:pPr>
              <a:endParaRPr lang="en-US" altLang="ja-JP" sz="800" b="1">
                <a:solidFill>
                  <a:srgbClr val="003399"/>
                </a:solidFill>
                <a:ea typeface="MS PGothic" charset="0"/>
                <a:cs typeface="MS PGothic" charset="0"/>
              </a:endParaRPr>
            </a:p>
          </p:txBody>
        </p:sp>
        <p:sp>
          <p:nvSpPr>
            <p:cNvPr id="4108" name="Line 10"/>
            <p:cNvSpPr>
              <a:spLocks noChangeShapeType="1"/>
            </p:cNvSpPr>
            <p:nvPr/>
          </p:nvSpPr>
          <p:spPr bwMode="auto">
            <a:xfrm flipV="1">
              <a:off x="1649" y="2096"/>
              <a:ext cx="1133" cy="926"/>
            </a:xfrm>
            <a:prstGeom prst="line">
              <a:avLst/>
            </a:prstGeom>
            <a:noFill/>
            <a:ln w="19050">
              <a:solidFill>
                <a:srgbClr val="FF052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pic>
          <p:nvPicPr>
            <p:cNvPr id="4109" name="Picture 1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" y="3404"/>
              <a:ext cx="1240" cy="6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4110" name="Rectangle 12"/>
            <p:cNvSpPr>
              <a:spLocks noChangeArrowheads="1"/>
            </p:cNvSpPr>
            <p:nvPr/>
          </p:nvSpPr>
          <p:spPr bwMode="auto">
            <a:xfrm>
              <a:off x="372" y="2996"/>
              <a:ext cx="1891" cy="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ja-JP" sz="1200" b="1">
                  <a:ea typeface="Osaka" charset="0"/>
                  <a:cs typeface="Osaka" charset="0"/>
                </a:rPr>
                <a:t>REMOTE MAINTENANCE OF DIVERTOR CASSETTE</a:t>
              </a:r>
            </a:p>
            <a:p>
              <a:pPr algn="l"/>
              <a:r>
                <a:rPr lang="en-US" altLang="ja-JP" sz="1000" b="1">
                  <a:solidFill>
                    <a:srgbClr val="003399"/>
                  </a:solidFill>
                  <a:ea typeface="MS PGothic" charset="0"/>
                  <a:cs typeface="MS PGothic" charset="0"/>
                </a:rPr>
                <a:t>Attachment Tolerance ± 2 mm</a:t>
              </a:r>
            </a:p>
          </p:txBody>
        </p:sp>
        <p:sp>
          <p:nvSpPr>
            <p:cNvPr id="4111" name="Line 13"/>
            <p:cNvSpPr>
              <a:spLocks noChangeShapeType="1"/>
            </p:cNvSpPr>
            <p:nvPr/>
          </p:nvSpPr>
          <p:spPr bwMode="auto">
            <a:xfrm flipV="1">
              <a:off x="2696" y="2222"/>
              <a:ext cx="181" cy="800"/>
            </a:xfrm>
            <a:prstGeom prst="line">
              <a:avLst/>
            </a:prstGeom>
            <a:noFill/>
            <a:ln w="19050">
              <a:solidFill>
                <a:srgbClr val="FF052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>
              <a:off x="2030" y="3039"/>
              <a:ext cx="1657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1200" b="1">
                  <a:ea typeface="Osaka" charset="0"/>
                  <a:cs typeface="Osaka" charset="0"/>
                </a:rPr>
                <a:t>DIVERTOR CASSETTE AND PFCs</a:t>
              </a: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>
              <a:off x="2990" y="3181"/>
              <a:ext cx="713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1000" b="1">
                  <a:solidFill>
                    <a:srgbClr val="003399"/>
                  </a:solidFill>
                  <a:ea typeface="Osaka" charset="0"/>
                  <a:cs typeface="Osaka" charset="0"/>
                </a:rPr>
                <a:t>         20 MW/m</a:t>
              </a:r>
              <a:r>
                <a:rPr lang="en-US" altLang="ja-JP" sz="1000" b="1" baseline="30000">
                  <a:solidFill>
                    <a:srgbClr val="003399"/>
                  </a:solidFill>
                  <a:ea typeface="Osaka" charset="0"/>
                  <a:cs typeface="Osaka" charset="0"/>
                </a:rPr>
                <a:t>2</a:t>
              </a:r>
              <a:r>
                <a:rPr lang="en-US" altLang="ja-JP" sz="1000">
                  <a:solidFill>
                    <a:srgbClr val="003399"/>
                  </a:solidFill>
                  <a:ea typeface="Osaka" charset="0"/>
                  <a:cs typeface="Osaka" charset="0"/>
                </a:rPr>
                <a:t> </a:t>
              </a:r>
            </a:p>
          </p:txBody>
        </p:sp>
        <p:sp>
          <p:nvSpPr>
            <p:cNvPr id="4114" name="Line 16"/>
            <p:cNvSpPr>
              <a:spLocks noChangeShapeType="1"/>
            </p:cNvSpPr>
            <p:nvPr/>
          </p:nvSpPr>
          <p:spPr bwMode="auto">
            <a:xfrm flipH="1">
              <a:off x="3279" y="1306"/>
              <a:ext cx="904" cy="354"/>
            </a:xfrm>
            <a:prstGeom prst="line">
              <a:avLst/>
            </a:prstGeom>
            <a:noFill/>
            <a:ln w="19050">
              <a:solidFill>
                <a:srgbClr val="FF052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pic>
          <p:nvPicPr>
            <p:cNvPr id="4115" name="Picture 1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5" y="533"/>
              <a:ext cx="1068" cy="1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4116" name="Rectangle 18"/>
            <p:cNvSpPr>
              <a:spLocks noChangeArrowheads="1"/>
            </p:cNvSpPr>
            <p:nvPr/>
          </p:nvSpPr>
          <p:spPr bwMode="auto">
            <a:xfrm>
              <a:off x="4001" y="896"/>
              <a:ext cx="597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ja-JP" sz="1000" b="1">
                  <a:solidFill>
                    <a:srgbClr val="003399"/>
                  </a:solidFill>
                  <a:ea typeface="Osaka" charset="0"/>
                  <a:cs typeface="Osaka" charset="0"/>
                </a:rPr>
                <a:t>Height 4 m</a:t>
              </a:r>
            </a:p>
            <a:p>
              <a:pPr algn="l"/>
              <a:r>
                <a:rPr lang="en-US" altLang="ja-JP" sz="1000" b="1">
                  <a:solidFill>
                    <a:srgbClr val="003399"/>
                  </a:solidFill>
                  <a:ea typeface="Osaka" charset="0"/>
                  <a:cs typeface="Osaka" charset="0"/>
                </a:rPr>
                <a:t>Width  3 m</a:t>
              </a:r>
            </a:p>
            <a:p>
              <a:pPr algn="l"/>
              <a:r>
                <a:rPr lang="en-US" altLang="ja-JP" sz="1000" b="1">
                  <a:solidFill>
                    <a:srgbClr val="003399"/>
                  </a:solidFill>
                  <a:ea typeface="Osaka" charset="0"/>
                  <a:cs typeface="Osaka" charset="0"/>
                </a:rPr>
                <a:t>B</a:t>
              </a:r>
              <a:r>
                <a:rPr lang="en-US" altLang="ja-JP" sz="1000" b="1" baseline="-25000">
                  <a:solidFill>
                    <a:srgbClr val="003399"/>
                  </a:solidFill>
                  <a:ea typeface="Osaka" charset="0"/>
                  <a:cs typeface="Osaka" charset="0"/>
                </a:rPr>
                <a:t>max</a:t>
              </a:r>
              <a:r>
                <a:rPr lang="en-US" altLang="ja-JP" sz="1000" b="1">
                  <a:solidFill>
                    <a:srgbClr val="003399"/>
                  </a:solidFill>
                  <a:ea typeface="Osaka" charset="0"/>
                  <a:cs typeface="Osaka" charset="0"/>
                </a:rPr>
                <a:t>=7.8 T</a:t>
              </a:r>
            </a:p>
          </p:txBody>
        </p:sp>
        <p:sp>
          <p:nvSpPr>
            <p:cNvPr id="4117" name="Rectangle 19"/>
            <p:cNvSpPr>
              <a:spLocks noChangeArrowheads="1"/>
            </p:cNvSpPr>
            <p:nvPr/>
          </p:nvSpPr>
          <p:spPr bwMode="auto">
            <a:xfrm>
              <a:off x="3951" y="578"/>
              <a:ext cx="105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ja-JP" sz="1200" b="1">
                  <a:ea typeface="Osaka" charset="0"/>
                  <a:cs typeface="Osaka" charset="0"/>
                </a:rPr>
                <a:t>TOROIDAL FIELD MODEL COIL</a:t>
              </a:r>
            </a:p>
          </p:txBody>
        </p:sp>
        <p:sp>
          <p:nvSpPr>
            <p:cNvPr id="4118" name="Line 20"/>
            <p:cNvSpPr>
              <a:spLocks noChangeShapeType="1"/>
            </p:cNvSpPr>
            <p:nvPr/>
          </p:nvSpPr>
          <p:spPr bwMode="auto">
            <a:xfrm flipH="1" flipV="1">
              <a:off x="3545" y="1752"/>
              <a:ext cx="1315" cy="208"/>
            </a:xfrm>
            <a:prstGeom prst="line">
              <a:avLst/>
            </a:prstGeom>
            <a:noFill/>
            <a:ln w="19050">
              <a:solidFill>
                <a:srgbClr val="FF052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pic>
          <p:nvPicPr>
            <p:cNvPr id="4119" name="Picture 21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0" y="1752"/>
              <a:ext cx="864" cy="1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4120" name="Rectangle 22"/>
            <p:cNvSpPr>
              <a:spLocks noChangeArrowheads="1"/>
            </p:cNvSpPr>
            <p:nvPr/>
          </p:nvSpPr>
          <p:spPr bwMode="auto">
            <a:xfrm>
              <a:off x="4418" y="2363"/>
              <a:ext cx="72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ja-JP" sz="1000" b="1">
                  <a:solidFill>
                    <a:srgbClr val="003399"/>
                  </a:solidFill>
                  <a:ea typeface="平成角ゴシック" charset="0"/>
                  <a:cs typeface="平成角ゴシック" charset="0"/>
                </a:rPr>
                <a:t>Double-Wall,</a:t>
              </a:r>
            </a:p>
            <a:p>
              <a:pPr algn="l"/>
              <a:r>
                <a:rPr lang="en-US" altLang="ja-JP" sz="1000" b="1">
                  <a:solidFill>
                    <a:srgbClr val="003399"/>
                  </a:solidFill>
                  <a:ea typeface="平成角ゴシック" charset="0"/>
                  <a:cs typeface="平成角ゴシック" charset="0"/>
                </a:rPr>
                <a:t>± 5 mm</a:t>
              </a:r>
            </a:p>
          </p:txBody>
        </p:sp>
        <p:sp>
          <p:nvSpPr>
            <p:cNvPr id="4121" name="Rectangle 23"/>
            <p:cNvSpPr>
              <a:spLocks noChangeArrowheads="1"/>
            </p:cNvSpPr>
            <p:nvPr/>
          </p:nvSpPr>
          <p:spPr bwMode="auto">
            <a:xfrm>
              <a:off x="4381" y="1979"/>
              <a:ext cx="676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ja-JP" sz="1200" b="1">
                  <a:ea typeface="Osaka" charset="0"/>
                  <a:cs typeface="Osaka" charset="0"/>
                </a:rPr>
                <a:t>VACUUM VESSEL SECTOR</a:t>
              </a:r>
            </a:p>
          </p:txBody>
        </p:sp>
        <p:sp>
          <p:nvSpPr>
            <p:cNvPr id="4122" name="Line 24"/>
            <p:cNvSpPr>
              <a:spLocks noChangeShapeType="1"/>
            </p:cNvSpPr>
            <p:nvPr/>
          </p:nvSpPr>
          <p:spPr bwMode="auto">
            <a:xfrm flipV="1">
              <a:off x="1612" y="1884"/>
              <a:ext cx="1265" cy="126"/>
            </a:xfrm>
            <a:prstGeom prst="line">
              <a:avLst/>
            </a:prstGeom>
            <a:noFill/>
            <a:ln w="19050">
              <a:solidFill>
                <a:srgbClr val="FF052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pic>
          <p:nvPicPr>
            <p:cNvPr id="4123" name="Picture 2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" y="2198"/>
              <a:ext cx="1229" cy="6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4124" name="Rectangle 26"/>
            <p:cNvSpPr>
              <a:spLocks noChangeArrowheads="1"/>
            </p:cNvSpPr>
            <p:nvPr/>
          </p:nvSpPr>
          <p:spPr bwMode="auto">
            <a:xfrm>
              <a:off x="806" y="2049"/>
              <a:ext cx="84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ja-JP" sz="1000" b="1">
                  <a:solidFill>
                    <a:srgbClr val="003399"/>
                  </a:solidFill>
                  <a:ea typeface="Osaka" charset="0"/>
                  <a:cs typeface="Osaka" charset="0"/>
                </a:rPr>
                <a:t>HIP Joining Tech</a:t>
              </a:r>
            </a:p>
            <a:p>
              <a:pPr algn="l"/>
              <a:endParaRPr lang="en-US" altLang="ja-JP" sz="1000" b="1">
                <a:solidFill>
                  <a:srgbClr val="003399"/>
                </a:solidFill>
                <a:ea typeface="Osaka" charset="0"/>
                <a:cs typeface="Osaka" charset="0"/>
              </a:endParaRPr>
            </a:p>
          </p:txBody>
        </p:sp>
        <p:sp>
          <p:nvSpPr>
            <p:cNvPr id="4125" name="Rectangle 27"/>
            <p:cNvSpPr>
              <a:spLocks noChangeArrowheads="1"/>
            </p:cNvSpPr>
            <p:nvPr/>
          </p:nvSpPr>
          <p:spPr bwMode="auto">
            <a:xfrm>
              <a:off x="547" y="1923"/>
              <a:ext cx="1017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1200" b="1">
                  <a:ea typeface="Osaka" charset="0"/>
                  <a:cs typeface="Osaka" charset="0"/>
                </a:rPr>
                <a:t>BLANKET MODULE</a:t>
              </a:r>
            </a:p>
          </p:txBody>
        </p:sp>
        <p:sp>
          <p:nvSpPr>
            <p:cNvPr id="4126" name="Line 28"/>
            <p:cNvSpPr>
              <a:spLocks noChangeShapeType="1"/>
            </p:cNvSpPr>
            <p:nvPr/>
          </p:nvSpPr>
          <p:spPr bwMode="auto">
            <a:xfrm flipH="1" flipV="1">
              <a:off x="3377" y="2010"/>
              <a:ext cx="896" cy="862"/>
            </a:xfrm>
            <a:prstGeom prst="line">
              <a:avLst/>
            </a:prstGeom>
            <a:noFill/>
            <a:ln w="19050">
              <a:solidFill>
                <a:srgbClr val="FF052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27" name="Rectangle 29"/>
            <p:cNvSpPr>
              <a:spLocks noChangeArrowheads="1"/>
            </p:cNvSpPr>
            <p:nvPr/>
          </p:nvSpPr>
          <p:spPr bwMode="auto">
            <a:xfrm>
              <a:off x="4389" y="3008"/>
              <a:ext cx="1475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ja-JP" sz="1000" b="1">
                  <a:solidFill>
                    <a:srgbClr val="003399"/>
                  </a:solidFill>
                  <a:ea typeface="Osaka" charset="0"/>
                  <a:cs typeface="Osaka" charset="0"/>
                </a:rPr>
                <a:t>4 t blanket sector </a:t>
              </a:r>
              <a:r>
                <a:rPr lang="en-US" altLang="ja-JP" sz="1000" b="1">
                  <a:solidFill>
                    <a:srgbClr val="003399"/>
                  </a:solidFill>
                  <a:ea typeface="平成角ゴシック" charset="0"/>
                  <a:cs typeface="平成角ゴシック" charset="0"/>
                </a:rPr>
                <a:t>±0.25 mm</a:t>
              </a:r>
            </a:p>
          </p:txBody>
        </p:sp>
        <p:pic>
          <p:nvPicPr>
            <p:cNvPr id="4128" name="Picture 3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" y="3190"/>
              <a:ext cx="1441" cy="9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4129" name="Rectangle 31"/>
            <p:cNvSpPr>
              <a:spLocks noChangeArrowheads="1"/>
            </p:cNvSpPr>
            <p:nvPr/>
          </p:nvSpPr>
          <p:spPr bwMode="auto">
            <a:xfrm>
              <a:off x="4033" y="2872"/>
              <a:ext cx="210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ja-JP" sz="1200" b="1">
                  <a:ea typeface="Osaka" charset="0"/>
                  <a:cs typeface="Osaka" charset="0"/>
                </a:rPr>
                <a:t>REMOTE MAINTENANCE OF BLANKET</a:t>
              </a:r>
              <a:r>
                <a:rPr lang="en-US" altLang="ja-JP" sz="1400" b="1">
                  <a:ea typeface="Osaka" charset="0"/>
                  <a:cs typeface="Osaka" charset="0"/>
                </a:rPr>
                <a:t> 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73882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スライド番号プレースホルダー 1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BFD824F-98F2-5F4B-BBDF-C1208888409B}" type="slidenum">
              <a:rPr lang="en-GB" altLang="ja-JP" b="1">
                <a:solidFill>
                  <a:srgbClr val="003399"/>
                </a:solidFill>
                <a:ea typeface="MS PGothic" charset="0"/>
              </a:rPr>
              <a:pPr eaLnBrk="1" hangingPunct="1"/>
              <a:t>15</a:t>
            </a:fld>
            <a:endParaRPr lang="en-GB" altLang="ja-JP" b="1">
              <a:solidFill>
                <a:srgbClr val="003399"/>
              </a:solidFill>
              <a:ea typeface="MS PGothic" charset="0"/>
            </a:endParaRPr>
          </a:p>
          <a:p>
            <a:pPr eaLnBrk="1" hangingPunct="1"/>
            <a:endParaRPr lang="en-GB" altLang="ja-JP" sz="800">
              <a:solidFill>
                <a:srgbClr val="003399"/>
              </a:solidFill>
              <a:ea typeface="MS PGothic" charset="0"/>
            </a:endParaRPr>
          </a:p>
        </p:txBody>
      </p:sp>
      <p:sp>
        <p:nvSpPr>
          <p:cNvPr id="5123" name="フッター プレースホルダー 2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>
                <a:solidFill>
                  <a:srgbClr val="003399"/>
                </a:solidFill>
                <a:ea typeface="MS PGothic" charset="0"/>
                <a:cs typeface="MS PGothic" charset="0"/>
              </a:rPr>
              <a:t>Summer School, Japan, 23 July, 2008</a:t>
            </a:r>
          </a:p>
        </p:txBody>
      </p:sp>
      <p:sp>
        <p:nvSpPr>
          <p:cNvPr id="400386" name="Rectangle 2"/>
          <p:cNvSpPr>
            <a:spLocks noChangeArrowheads="1"/>
          </p:cNvSpPr>
          <p:nvPr/>
        </p:nvSpPr>
        <p:spPr bwMode="auto">
          <a:xfrm>
            <a:off x="1289050" y="260350"/>
            <a:ext cx="7602538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r>
              <a:rPr lang="en-US" altLang="ja-JP" sz="28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MS PGothic" charset="0"/>
                <a:cs typeface="MS PGothic" charset="0"/>
              </a:rPr>
              <a:t>ITER - International Cooperation</a:t>
            </a:r>
            <a:endParaRPr lang="en-US" altLang="ja-JP" sz="2800">
              <a:solidFill>
                <a:srgbClr val="003399"/>
              </a:solidFill>
              <a:effectLst>
                <a:outerShdw blurRad="38100" dist="38100" dir="2700000" algn="tl">
                  <a:srgbClr val="DDDDDD"/>
                </a:outerShdw>
              </a:effectLst>
              <a:ea typeface="MS PGothic" charset="0"/>
              <a:cs typeface="MS PGothic" charset="0"/>
            </a:endParaRPr>
          </a:p>
        </p:txBody>
      </p:sp>
      <p:pic>
        <p:nvPicPr>
          <p:cNvPr id="5125" name="Picture 4" descr="iterpartners_jan20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0"/>
            <a:ext cx="9144000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150" y="5589588"/>
            <a:ext cx="5305425" cy="788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127" name="Text Box 6"/>
          <p:cNvSpPr txBox="1">
            <a:spLocks noChangeArrowheads="1"/>
          </p:cNvSpPr>
          <p:nvPr/>
        </p:nvSpPr>
        <p:spPr bwMode="auto">
          <a:xfrm>
            <a:off x="1403350" y="4652963"/>
            <a:ext cx="56959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altLang="ja-JP" sz="2000">
                <a:solidFill>
                  <a:srgbClr val="FF0000"/>
                </a:solidFill>
                <a:ea typeface="MS PGothic" charset="0"/>
                <a:cs typeface="MS PGothic" charset="0"/>
              </a:rPr>
              <a:t>IO: Management &amp; integration (Nuclear operator)</a:t>
            </a:r>
          </a:p>
          <a:p>
            <a:pPr algn="l" eaLnBrk="1" hangingPunct="1"/>
            <a:r>
              <a:rPr lang="en-US" altLang="ja-JP" sz="2000">
                <a:solidFill>
                  <a:srgbClr val="FF0000"/>
                </a:solidFill>
                <a:ea typeface="MS PGothic" charset="0"/>
                <a:cs typeface="MS PGothic" charset="0"/>
              </a:rPr>
              <a:t>DAs: In kind contribution &amp; procurement</a:t>
            </a:r>
            <a:endParaRPr lang="en-GB" altLang="ja-JP" sz="2000">
              <a:solidFill>
                <a:srgbClr val="FF0000"/>
              </a:solidFill>
              <a:ea typeface="MS PGothic" charset="0"/>
              <a:cs typeface="MS PGothic" charset="0"/>
            </a:endParaRPr>
          </a:p>
        </p:txBody>
      </p:sp>
      <p:sp>
        <p:nvSpPr>
          <p:cNvPr id="5128" name="Rectangle 3"/>
          <p:cNvSpPr>
            <a:spLocks noChangeArrowheads="1"/>
          </p:cNvSpPr>
          <p:nvPr/>
        </p:nvSpPr>
        <p:spPr bwMode="auto">
          <a:xfrm>
            <a:off x="827088" y="908050"/>
            <a:ext cx="8101012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0" hangingPunct="0">
              <a:lnSpc>
                <a:spcPct val="120000"/>
              </a:lnSpc>
              <a:buClr>
                <a:srgbClr val="FCFF86"/>
              </a:buClr>
              <a:buSzPct val="150000"/>
              <a:buFont typeface="Times" charset="0"/>
              <a:buNone/>
            </a:pPr>
            <a:r>
              <a:rPr lang="en-US" altLang="ja-JP" sz="2000" b="1">
                <a:solidFill>
                  <a:srgbClr val="003399"/>
                </a:solidFill>
                <a:ea typeface="MS PGothic" charset="0"/>
                <a:cs typeface="MS PGothic" charset="0"/>
              </a:rPr>
              <a:t>Construction &amp; operation by the ITER Organization (IO) with support of the Domestic Agencies (DAs) of the seven parties</a:t>
            </a:r>
          </a:p>
        </p:txBody>
      </p:sp>
    </p:spTree>
    <p:extLst>
      <p:ext uri="{BB962C8B-B14F-4D97-AF65-F5344CB8AC3E}">
        <p14:creationId xmlns:p14="http://schemas.microsoft.com/office/powerpoint/2010/main" val="3848216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45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19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番号プレースホルダー 1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499D582-979C-B04D-B5E1-99E93F8F9AEB}" type="slidenum">
              <a:rPr lang="en-GB" altLang="ja-JP" b="1">
                <a:solidFill>
                  <a:srgbClr val="003399"/>
                </a:solidFill>
                <a:ea typeface="MS PGothic" charset="0"/>
              </a:rPr>
              <a:pPr eaLnBrk="1" hangingPunct="1"/>
              <a:t>17</a:t>
            </a:fld>
            <a:endParaRPr lang="en-GB" altLang="ja-JP" b="1">
              <a:solidFill>
                <a:srgbClr val="003399"/>
              </a:solidFill>
              <a:ea typeface="MS PGothic" charset="0"/>
            </a:endParaRPr>
          </a:p>
          <a:p>
            <a:pPr eaLnBrk="1" hangingPunct="1"/>
            <a:endParaRPr lang="en-GB" altLang="ja-JP" sz="800">
              <a:solidFill>
                <a:srgbClr val="003399"/>
              </a:solidFill>
              <a:ea typeface="MS PGothic" charset="0"/>
            </a:endParaRPr>
          </a:p>
        </p:txBody>
      </p:sp>
      <p:sp>
        <p:nvSpPr>
          <p:cNvPr id="6147" name="フッター プレースホルダー 2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>
                <a:solidFill>
                  <a:srgbClr val="003399"/>
                </a:solidFill>
                <a:ea typeface="MS PGothic" charset="0"/>
                <a:cs typeface="MS PGothic" charset="0"/>
              </a:rPr>
              <a:t>Summer School, Japan, 23 July, 2008</a:t>
            </a:r>
          </a:p>
        </p:txBody>
      </p:sp>
      <p:sp>
        <p:nvSpPr>
          <p:cNvPr id="405622" name="Rectangle 118"/>
          <p:cNvSpPr>
            <a:spLocks noChangeArrowheads="1"/>
          </p:cNvSpPr>
          <p:nvPr/>
        </p:nvSpPr>
        <p:spPr bwMode="auto">
          <a:xfrm>
            <a:off x="2097088" y="279400"/>
            <a:ext cx="510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GB" altLang="ja-JP" sz="30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MS PGothic" charset="0"/>
                <a:cs typeface="MS PGothic" charset="0"/>
              </a:rPr>
              <a:t>Construction Sharing</a:t>
            </a:r>
          </a:p>
        </p:txBody>
      </p:sp>
      <p:sp>
        <p:nvSpPr>
          <p:cNvPr id="6149" name="Rectangle 119"/>
          <p:cNvSpPr>
            <a:spLocks noChangeArrowheads="1"/>
          </p:cNvSpPr>
          <p:nvPr/>
        </p:nvSpPr>
        <p:spPr bwMode="auto">
          <a:xfrm>
            <a:off x="1408113" y="773113"/>
            <a:ext cx="61229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2000" b="1">
                <a:solidFill>
                  <a:srgbClr val="003399"/>
                </a:solidFill>
                <a:ea typeface="MS PGothic" charset="0"/>
                <a:cs typeface="MS PGothic" charset="0"/>
              </a:rPr>
              <a:t>Complex plant system with advanced technology</a:t>
            </a:r>
          </a:p>
          <a:p>
            <a:pPr algn="ctr"/>
            <a:r>
              <a:rPr lang="en-US" altLang="ja-JP" sz="2000" b="1">
                <a:solidFill>
                  <a:srgbClr val="003399"/>
                </a:solidFill>
                <a:ea typeface="MS PGothic" charset="0"/>
                <a:cs typeface="MS PGothic" charset="0"/>
              </a:rPr>
              <a:t> Sharing: EU 5/11, other six parties 1/11 each</a:t>
            </a:r>
          </a:p>
          <a:p>
            <a:pPr algn="ctr"/>
            <a:r>
              <a:rPr lang="en-US" altLang="ja-JP" sz="2000" b="1">
                <a:solidFill>
                  <a:srgbClr val="003399"/>
                </a:solidFill>
                <a:ea typeface="MS PGothic" charset="0"/>
                <a:cs typeface="MS PGothic" charset="0"/>
              </a:rPr>
              <a:t>90 % in kind procurement</a:t>
            </a:r>
            <a:endParaRPr lang="en-GB" altLang="ja-JP" sz="2000" b="1">
              <a:solidFill>
                <a:srgbClr val="003399"/>
              </a:solidFill>
              <a:ea typeface="MS PGothic" charset="0"/>
              <a:cs typeface="MS PGothic" charset="0"/>
            </a:endParaRPr>
          </a:p>
        </p:txBody>
      </p:sp>
      <p:grpSp>
        <p:nvGrpSpPr>
          <p:cNvPr id="6150" name="Group 120"/>
          <p:cNvGrpSpPr>
            <a:grpSpLocks/>
          </p:cNvGrpSpPr>
          <p:nvPr/>
        </p:nvGrpSpPr>
        <p:grpSpPr bwMode="auto">
          <a:xfrm>
            <a:off x="363538" y="1954213"/>
            <a:ext cx="8483600" cy="4310062"/>
            <a:chOff x="229" y="1118"/>
            <a:chExt cx="5344" cy="2715"/>
          </a:xfrm>
        </p:grpSpPr>
        <p:grpSp>
          <p:nvGrpSpPr>
            <p:cNvPr id="6151" name="Group 117"/>
            <p:cNvGrpSpPr>
              <a:grpSpLocks/>
            </p:cNvGrpSpPr>
            <p:nvPr/>
          </p:nvGrpSpPr>
          <p:grpSpPr bwMode="auto">
            <a:xfrm>
              <a:off x="229" y="1118"/>
              <a:ext cx="5344" cy="2715"/>
              <a:chOff x="301" y="1054"/>
              <a:chExt cx="5344" cy="2715"/>
            </a:xfrm>
          </p:grpSpPr>
          <p:sp>
            <p:nvSpPr>
              <p:cNvPr id="6153" name="Freeform 5"/>
              <p:cNvSpPr>
                <a:spLocks/>
              </p:cNvSpPr>
              <p:nvPr/>
            </p:nvSpPr>
            <p:spPr bwMode="auto">
              <a:xfrm>
                <a:off x="2428" y="1698"/>
                <a:ext cx="267" cy="667"/>
              </a:xfrm>
              <a:custGeom>
                <a:avLst/>
                <a:gdLst>
                  <a:gd name="T0" fmla="*/ 97 w 344"/>
                  <a:gd name="T1" fmla="*/ 232 h 783"/>
                  <a:gd name="T2" fmla="*/ 0 w 344"/>
                  <a:gd name="T3" fmla="*/ 0 h 783"/>
                  <a:gd name="T4" fmla="*/ 0 w 344"/>
                  <a:gd name="T5" fmla="*/ 119 h 783"/>
                  <a:gd name="T6" fmla="*/ 97 w 344"/>
                  <a:gd name="T7" fmla="*/ 351 h 783"/>
                  <a:gd name="T8" fmla="*/ 97 w 344"/>
                  <a:gd name="T9" fmla="*/ 232 h 7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4" h="783">
                    <a:moveTo>
                      <a:pt x="344" y="516"/>
                    </a:moveTo>
                    <a:lnTo>
                      <a:pt x="0" y="0"/>
                    </a:lnTo>
                    <a:lnTo>
                      <a:pt x="0" y="266"/>
                    </a:lnTo>
                    <a:lnTo>
                      <a:pt x="344" y="783"/>
                    </a:lnTo>
                    <a:lnTo>
                      <a:pt x="344" y="516"/>
                    </a:lnTo>
                    <a:close/>
                  </a:path>
                </a:pathLst>
              </a:custGeom>
              <a:solidFill>
                <a:srgbClr val="008000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54" name="Freeform 6"/>
              <p:cNvSpPr>
                <a:spLocks/>
              </p:cNvSpPr>
              <p:nvPr/>
            </p:nvSpPr>
            <p:spPr bwMode="auto">
              <a:xfrm>
                <a:off x="2695" y="1764"/>
                <a:ext cx="565" cy="601"/>
              </a:xfrm>
              <a:custGeom>
                <a:avLst/>
                <a:gdLst>
                  <a:gd name="T0" fmla="*/ 0 w 726"/>
                  <a:gd name="T1" fmla="*/ 197 h 706"/>
                  <a:gd name="T2" fmla="*/ 207 w 726"/>
                  <a:gd name="T3" fmla="*/ 0 h 706"/>
                  <a:gd name="T4" fmla="*/ 207 w 726"/>
                  <a:gd name="T5" fmla="*/ 119 h 706"/>
                  <a:gd name="T6" fmla="*/ 0 w 726"/>
                  <a:gd name="T7" fmla="*/ 316 h 706"/>
                  <a:gd name="T8" fmla="*/ 0 w 726"/>
                  <a:gd name="T9" fmla="*/ 197 h 7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26" h="706">
                    <a:moveTo>
                      <a:pt x="0" y="439"/>
                    </a:moveTo>
                    <a:lnTo>
                      <a:pt x="726" y="0"/>
                    </a:lnTo>
                    <a:lnTo>
                      <a:pt x="726" y="267"/>
                    </a:lnTo>
                    <a:lnTo>
                      <a:pt x="0" y="706"/>
                    </a:lnTo>
                    <a:lnTo>
                      <a:pt x="0" y="439"/>
                    </a:lnTo>
                    <a:close/>
                  </a:path>
                </a:pathLst>
              </a:custGeom>
              <a:solidFill>
                <a:srgbClr val="008000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55" name="Freeform 7"/>
              <p:cNvSpPr>
                <a:spLocks/>
              </p:cNvSpPr>
              <p:nvPr/>
            </p:nvSpPr>
            <p:spPr bwMode="auto">
              <a:xfrm>
                <a:off x="2428" y="1676"/>
                <a:ext cx="832" cy="461"/>
              </a:xfrm>
              <a:custGeom>
                <a:avLst/>
                <a:gdLst>
                  <a:gd name="T0" fmla="*/ 0 w 1070"/>
                  <a:gd name="T1" fmla="*/ 8 h 542"/>
                  <a:gd name="T2" fmla="*/ 12 w 1070"/>
                  <a:gd name="T3" fmla="*/ 8 h 542"/>
                  <a:gd name="T4" fmla="*/ 18 w 1070"/>
                  <a:gd name="T5" fmla="*/ 4 h 542"/>
                  <a:gd name="T6" fmla="*/ 29 w 1070"/>
                  <a:gd name="T7" fmla="*/ 4 h 542"/>
                  <a:gd name="T8" fmla="*/ 34 w 1070"/>
                  <a:gd name="T9" fmla="*/ 4 h 542"/>
                  <a:gd name="T10" fmla="*/ 49 w 1070"/>
                  <a:gd name="T11" fmla="*/ 0 h 542"/>
                  <a:gd name="T12" fmla="*/ 54 w 1070"/>
                  <a:gd name="T13" fmla="*/ 0 h 542"/>
                  <a:gd name="T14" fmla="*/ 66 w 1070"/>
                  <a:gd name="T15" fmla="*/ 0 h 542"/>
                  <a:gd name="T16" fmla="*/ 72 w 1070"/>
                  <a:gd name="T17" fmla="*/ 0 h 542"/>
                  <a:gd name="T18" fmla="*/ 86 w 1070"/>
                  <a:gd name="T19" fmla="*/ 0 h 542"/>
                  <a:gd name="T20" fmla="*/ 92 w 1070"/>
                  <a:gd name="T21" fmla="*/ 0 h 542"/>
                  <a:gd name="T22" fmla="*/ 103 w 1070"/>
                  <a:gd name="T23" fmla="*/ 0 h 542"/>
                  <a:gd name="T24" fmla="*/ 117 w 1070"/>
                  <a:gd name="T25" fmla="*/ 0 h 542"/>
                  <a:gd name="T26" fmla="*/ 124 w 1070"/>
                  <a:gd name="T27" fmla="*/ 0 h 542"/>
                  <a:gd name="T28" fmla="*/ 135 w 1070"/>
                  <a:gd name="T29" fmla="*/ 0 h 542"/>
                  <a:gd name="T30" fmla="*/ 144 w 1070"/>
                  <a:gd name="T31" fmla="*/ 0 h 542"/>
                  <a:gd name="T32" fmla="*/ 156 w 1070"/>
                  <a:gd name="T33" fmla="*/ 4 h 542"/>
                  <a:gd name="T34" fmla="*/ 161 w 1070"/>
                  <a:gd name="T35" fmla="*/ 4 h 542"/>
                  <a:gd name="T36" fmla="*/ 173 w 1070"/>
                  <a:gd name="T37" fmla="*/ 4 h 542"/>
                  <a:gd name="T38" fmla="*/ 178 w 1070"/>
                  <a:gd name="T39" fmla="*/ 4 h 542"/>
                  <a:gd name="T40" fmla="*/ 192 w 1070"/>
                  <a:gd name="T41" fmla="*/ 8 h 542"/>
                  <a:gd name="T42" fmla="*/ 198 w 1070"/>
                  <a:gd name="T43" fmla="*/ 8 h 542"/>
                  <a:gd name="T44" fmla="*/ 210 w 1070"/>
                  <a:gd name="T45" fmla="*/ 12 h 542"/>
                  <a:gd name="T46" fmla="*/ 221 w 1070"/>
                  <a:gd name="T47" fmla="*/ 15 h 542"/>
                  <a:gd name="T48" fmla="*/ 227 w 1070"/>
                  <a:gd name="T49" fmla="*/ 15 h 542"/>
                  <a:gd name="T50" fmla="*/ 238 w 1070"/>
                  <a:gd name="T51" fmla="*/ 19 h 542"/>
                  <a:gd name="T52" fmla="*/ 244 w 1070"/>
                  <a:gd name="T53" fmla="*/ 19 h 542"/>
                  <a:gd name="T54" fmla="*/ 256 w 1070"/>
                  <a:gd name="T55" fmla="*/ 22 h 542"/>
                  <a:gd name="T56" fmla="*/ 261 w 1070"/>
                  <a:gd name="T57" fmla="*/ 26 h 542"/>
                  <a:gd name="T58" fmla="*/ 273 w 1070"/>
                  <a:gd name="T59" fmla="*/ 31 h 542"/>
                  <a:gd name="T60" fmla="*/ 278 w 1070"/>
                  <a:gd name="T61" fmla="*/ 31 h 542"/>
                  <a:gd name="T62" fmla="*/ 290 w 1070"/>
                  <a:gd name="T63" fmla="*/ 34 h 542"/>
                  <a:gd name="T64" fmla="*/ 295 w 1070"/>
                  <a:gd name="T65" fmla="*/ 38 h 542"/>
                  <a:gd name="T66" fmla="*/ 304 w 1070"/>
                  <a:gd name="T67" fmla="*/ 43 h 542"/>
                  <a:gd name="T68" fmla="*/ 98 w 1070"/>
                  <a:gd name="T69" fmla="*/ 241 h 542"/>
                  <a:gd name="T70" fmla="*/ 0 w 1070"/>
                  <a:gd name="T71" fmla="*/ 8 h 54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1070" h="542">
                    <a:moveTo>
                      <a:pt x="0" y="17"/>
                    </a:moveTo>
                    <a:lnTo>
                      <a:pt x="41" y="17"/>
                    </a:lnTo>
                    <a:lnTo>
                      <a:pt x="61" y="9"/>
                    </a:lnTo>
                    <a:lnTo>
                      <a:pt x="101" y="9"/>
                    </a:lnTo>
                    <a:lnTo>
                      <a:pt x="121" y="9"/>
                    </a:lnTo>
                    <a:lnTo>
                      <a:pt x="172" y="0"/>
                    </a:lnTo>
                    <a:lnTo>
                      <a:pt x="192" y="0"/>
                    </a:lnTo>
                    <a:lnTo>
                      <a:pt x="232" y="0"/>
                    </a:lnTo>
                    <a:lnTo>
                      <a:pt x="253" y="0"/>
                    </a:lnTo>
                    <a:lnTo>
                      <a:pt x="303" y="0"/>
                    </a:lnTo>
                    <a:lnTo>
                      <a:pt x="323" y="0"/>
                    </a:lnTo>
                    <a:lnTo>
                      <a:pt x="364" y="0"/>
                    </a:lnTo>
                    <a:lnTo>
                      <a:pt x="414" y="0"/>
                    </a:lnTo>
                    <a:lnTo>
                      <a:pt x="434" y="0"/>
                    </a:lnTo>
                    <a:lnTo>
                      <a:pt x="475" y="0"/>
                    </a:lnTo>
                    <a:lnTo>
                      <a:pt x="505" y="0"/>
                    </a:lnTo>
                    <a:lnTo>
                      <a:pt x="545" y="9"/>
                    </a:lnTo>
                    <a:lnTo>
                      <a:pt x="566" y="9"/>
                    </a:lnTo>
                    <a:lnTo>
                      <a:pt x="606" y="9"/>
                    </a:lnTo>
                    <a:lnTo>
                      <a:pt x="626" y="9"/>
                    </a:lnTo>
                    <a:lnTo>
                      <a:pt x="677" y="17"/>
                    </a:lnTo>
                    <a:lnTo>
                      <a:pt x="697" y="17"/>
                    </a:lnTo>
                    <a:lnTo>
                      <a:pt x="737" y="26"/>
                    </a:lnTo>
                    <a:lnTo>
                      <a:pt x="778" y="34"/>
                    </a:lnTo>
                    <a:lnTo>
                      <a:pt x="798" y="34"/>
                    </a:lnTo>
                    <a:lnTo>
                      <a:pt x="838" y="43"/>
                    </a:lnTo>
                    <a:lnTo>
                      <a:pt x="858" y="43"/>
                    </a:lnTo>
                    <a:lnTo>
                      <a:pt x="899" y="52"/>
                    </a:lnTo>
                    <a:lnTo>
                      <a:pt x="919" y="60"/>
                    </a:lnTo>
                    <a:lnTo>
                      <a:pt x="959" y="69"/>
                    </a:lnTo>
                    <a:lnTo>
                      <a:pt x="979" y="69"/>
                    </a:lnTo>
                    <a:lnTo>
                      <a:pt x="1020" y="77"/>
                    </a:lnTo>
                    <a:lnTo>
                      <a:pt x="1040" y="86"/>
                    </a:lnTo>
                    <a:lnTo>
                      <a:pt x="1070" y="95"/>
                    </a:lnTo>
                    <a:lnTo>
                      <a:pt x="344" y="542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00FF00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56" name="Freeform 8"/>
              <p:cNvSpPr>
                <a:spLocks/>
              </p:cNvSpPr>
              <p:nvPr/>
            </p:nvSpPr>
            <p:spPr bwMode="auto">
              <a:xfrm>
                <a:off x="2742" y="1977"/>
                <a:ext cx="903" cy="402"/>
              </a:xfrm>
              <a:custGeom>
                <a:avLst/>
                <a:gdLst>
                  <a:gd name="T0" fmla="*/ 0 w 1161"/>
                  <a:gd name="T1" fmla="*/ 92 h 473"/>
                  <a:gd name="T2" fmla="*/ 331 w 1161"/>
                  <a:gd name="T3" fmla="*/ 0 h 473"/>
                  <a:gd name="T4" fmla="*/ 331 w 1161"/>
                  <a:gd name="T5" fmla="*/ 118 h 473"/>
                  <a:gd name="T6" fmla="*/ 0 w 1161"/>
                  <a:gd name="T7" fmla="*/ 210 h 473"/>
                  <a:gd name="T8" fmla="*/ 0 w 1161"/>
                  <a:gd name="T9" fmla="*/ 92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61" h="473">
                    <a:moveTo>
                      <a:pt x="0" y="206"/>
                    </a:moveTo>
                    <a:lnTo>
                      <a:pt x="1161" y="0"/>
                    </a:lnTo>
                    <a:lnTo>
                      <a:pt x="1161" y="266"/>
                    </a:lnTo>
                    <a:lnTo>
                      <a:pt x="0" y="473"/>
                    </a:lnTo>
                    <a:lnTo>
                      <a:pt x="0" y="206"/>
                    </a:lnTo>
                    <a:close/>
                  </a:path>
                </a:pathLst>
              </a:custGeom>
              <a:solidFill>
                <a:srgbClr val="606060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57" name="Freeform 9"/>
              <p:cNvSpPr>
                <a:spLocks/>
              </p:cNvSpPr>
              <p:nvPr/>
            </p:nvSpPr>
            <p:spPr bwMode="auto">
              <a:xfrm>
                <a:off x="2742" y="1772"/>
                <a:ext cx="911" cy="380"/>
              </a:xfrm>
              <a:custGeom>
                <a:avLst/>
                <a:gdLst>
                  <a:gd name="T0" fmla="*/ 207 w 1171"/>
                  <a:gd name="T1" fmla="*/ 0 h 447"/>
                  <a:gd name="T2" fmla="*/ 219 w 1171"/>
                  <a:gd name="T3" fmla="*/ 3 h 447"/>
                  <a:gd name="T4" fmla="*/ 224 w 1171"/>
                  <a:gd name="T5" fmla="*/ 8 h 447"/>
                  <a:gd name="T6" fmla="*/ 233 w 1171"/>
                  <a:gd name="T7" fmla="*/ 12 h 447"/>
                  <a:gd name="T8" fmla="*/ 239 w 1171"/>
                  <a:gd name="T9" fmla="*/ 15 h 447"/>
                  <a:gd name="T10" fmla="*/ 247 w 1171"/>
                  <a:gd name="T11" fmla="*/ 22 h 447"/>
                  <a:gd name="T12" fmla="*/ 250 w 1171"/>
                  <a:gd name="T13" fmla="*/ 22 h 447"/>
                  <a:gd name="T14" fmla="*/ 262 w 1171"/>
                  <a:gd name="T15" fmla="*/ 31 h 447"/>
                  <a:gd name="T16" fmla="*/ 265 w 1171"/>
                  <a:gd name="T17" fmla="*/ 34 h 447"/>
                  <a:gd name="T18" fmla="*/ 273 w 1171"/>
                  <a:gd name="T19" fmla="*/ 38 h 447"/>
                  <a:gd name="T20" fmla="*/ 277 w 1171"/>
                  <a:gd name="T21" fmla="*/ 42 h 447"/>
                  <a:gd name="T22" fmla="*/ 285 w 1171"/>
                  <a:gd name="T23" fmla="*/ 50 h 447"/>
                  <a:gd name="T24" fmla="*/ 288 w 1171"/>
                  <a:gd name="T25" fmla="*/ 54 h 447"/>
                  <a:gd name="T26" fmla="*/ 296 w 1171"/>
                  <a:gd name="T27" fmla="*/ 60 h 447"/>
                  <a:gd name="T28" fmla="*/ 300 w 1171"/>
                  <a:gd name="T29" fmla="*/ 65 h 447"/>
                  <a:gd name="T30" fmla="*/ 307 w 1171"/>
                  <a:gd name="T31" fmla="*/ 69 h 447"/>
                  <a:gd name="T32" fmla="*/ 310 w 1171"/>
                  <a:gd name="T33" fmla="*/ 72 h 447"/>
                  <a:gd name="T34" fmla="*/ 317 w 1171"/>
                  <a:gd name="T35" fmla="*/ 80 h 447"/>
                  <a:gd name="T36" fmla="*/ 319 w 1171"/>
                  <a:gd name="T37" fmla="*/ 84 h 447"/>
                  <a:gd name="T38" fmla="*/ 326 w 1171"/>
                  <a:gd name="T39" fmla="*/ 92 h 447"/>
                  <a:gd name="T40" fmla="*/ 328 w 1171"/>
                  <a:gd name="T41" fmla="*/ 96 h 447"/>
                  <a:gd name="T42" fmla="*/ 334 w 1171"/>
                  <a:gd name="T43" fmla="*/ 103 h 447"/>
                  <a:gd name="T44" fmla="*/ 0 w 1171"/>
                  <a:gd name="T45" fmla="*/ 199 h 447"/>
                  <a:gd name="T46" fmla="*/ 207 w 1171"/>
                  <a:gd name="T47" fmla="*/ 0 h 44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171" h="447">
                    <a:moveTo>
                      <a:pt x="727" y="0"/>
                    </a:moveTo>
                    <a:lnTo>
                      <a:pt x="767" y="8"/>
                    </a:lnTo>
                    <a:lnTo>
                      <a:pt x="787" y="17"/>
                    </a:lnTo>
                    <a:lnTo>
                      <a:pt x="818" y="26"/>
                    </a:lnTo>
                    <a:lnTo>
                      <a:pt x="838" y="34"/>
                    </a:lnTo>
                    <a:lnTo>
                      <a:pt x="868" y="51"/>
                    </a:lnTo>
                    <a:lnTo>
                      <a:pt x="878" y="51"/>
                    </a:lnTo>
                    <a:lnTo>
                      <a:pt x="919" y="69"/>
                    </a:lnTo>
                    <a:lnTo>
                      <a:pt x="929" y="77"/>
                    </a:lnTo>
                    <a:lnTo>
                      <a:pt x="959" y="86"/>
                    </a:lnTo>
                    <a:lnTo>
                      <a:pt x="969" y="94"/>
                    </a:lnTo>
                    <a:lnTo>
                      <a:pt x="999" y="112"/>
                    </a:lnTo>
                    <a:lnTo>
                      <a:pt x="1009" y="120"/>
                    </a:lnTo>
                    <a:lnTo>
                      <a:pt x="1040" y="137"/>
                    </a:lnTo>
                    <a:lnTo>
                      <a:pt x="1050" y="146"/>
                    </a:lnTo>
                    <a:lnTo>
                      <a:pt x="1080" y="155"/>
                    </a:lnTo>
                    <a:lnTo>
                      <a:pt x="1090" y="163"/>
                    </a:lnTo>
                    <a:lnTo>
                      <a:pt x="1110" y="180"/>
                    </a:lnTo>
                    <a:lnTo>
                      <a:pt x="1120" y="189"/>
                    </a:lnTo>
                    <a:lnTo>
                      <a:pt x="1141" y="206"/>
                    </a:lnTo>
                    <a:lnTo>
                      <a:pt x="1151" y="215"/>
                    </a:lnTo>
                    <a:lnTo>
                      <a:pt x="1171" y="232"/>
                    </a:lnTo>
                    <a:lnTo>
                      <a:pt x="0" y="447"/>
                    </a:lnTo>
                    <a:lnTo>
                      <a:pt x="727" y="0"/>
                    </a:lnTo>
                    <a:close/>
                  </a:path>
                </a:pathLst>
              </a:custGeom>
              <a:solidFill>
                <a:srgbClr val="C0C0C0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58" name="Freeform 10"/>
              <p:cNvSpPr>
                <a:spLocks/>
              </p:cNvSpPr>
              <p:nvPr/>
            </p:nvSpPr>
            <p:spPr bwMode="auto">
              <a:xfrm>
                <a:off x="3739" y="2166"/>
                <a:ext cx="8" cy="272"/>
              </a:xfrm>
              <a:custGeom>
                <a:avLst/>
                <a:gdLst>
                  <a:gd name="T0" fmla="*/ 3 w 10"/>
                  <a:gd name="T1" fmla="*/ 0 h 319"/>
                  <a:gd name="T2" fmla="*/ 3 w 10"/>
                  <a:gd name="T3" fmla="*/ 4 h 319"/>
                  <a:gd name="T4" fmla="*/ 3 w 10"/>
                  <a:gd name="T5" fmla="*/ 8 h 319"/>
                  <a:gd name="T6" fmla="*/ 3 w 10"/>
                  <a:gd name="T7" fmla="*/ 12 h 319"/>
                  <a:gd name="T8" fmla="*/ 0 w 10"/>
                  <a:gd name="T9" fmla="*/ 16 h 319"/>
                  <a:gd name="T10" fmla="*/ 0 w 10"/>
                  <a:gd name="T11" fmla="*/ 20 h 319"/>
                  <a:gd name="T12" fmla="*/ 0 w 10"/>
                  <a:gd name="T13" fmla="*/ 23 h 319"/>
                  <a:gd name="T14" fmla="*/ 0 w 10"/>
                  <a:gd name="T15" fmla="*/ 144 h 319"/>
                  <a:gd name="T16" fmla="*/ 0 w 10"/>
                  <a:gd name="T17" fmla="*/ 140 h 319"/>
                  <a:gd name="T18" fmla="*/ 0 w 10"/>
                  <a:gd name="T19" fmla="*/ 136 h 319"/>
                  <a:gd name="T20" fmla="*/ 3 w 10"/>
                  <a:gd name="T21" fmla="*/ 132 h 319"/>
                  <a:gd name="T22" fmla="*/ 3 w 10"/>
                  <a:gd name="T23" fmla="*/ 128 h 319"/>
                  <a:gd name="T24" fmla="*/ 3 w 10"/>
                  <a:gd name="T25" fmla="*/ 124 h 319"/>
                  <a:gd name="T26" fmla="*/ 3 w 10"/>
                  <a:gd name="T27" fmla="*/ 120 h 319"/>
                  <a:gd name="T28" fmla="*/ 3 w 10"/>
                  <a:gd name="T29" fmla="*/ 0 h 3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0" h="319">
                    <a:moveTo>
                      <a:pt x="10" y="0"/>
                    </a:moveTo>
                    <a:lnTo>
                      <a:pt x="10" y="9"/>
                    </a:lnTo>
                    <a:lnTo>
                      <a:pt x="10" y="18"/>
                    </a:lnTo>
                    <a:lnTo>
                      <a:pt x="10" y="26"/>
                    </a:lnTo>
                    <a:lnTo>
                      <a:pt x="0" y="35"/>
                    </a:lnTo>
                    <a:lnTo>
                      <a:pt x="0" y="43"/>
                    </a:lnTo>
                    <a:lnTo>
                      <a:pt x="0" y="52"/>
                    </a:lnTo>
                    <a:lnTo>
                      <a:pt x="0" y="319"/>
                    </a:lnTo>
                    <a:lnTo>
                      <a:pt x="0" y="310"/>
                    </a:lnTo>
                    <a:lnTo>
                      <a:pt x="0" y="301"/>
                    </a:lnTo>
                    <a:lnTo>
                      <a:pt x="10" y="293"/>
                    </a:lnTo>
                    <a:lnTo>
                      <a:pt x="10" y="284"/>
                    </a:lnTo>
                    <a:lnTo>
                      <a:pt x="10" y="276"/>
                    </a:lnTo>
                    <a:lnTo>
                      <a:pt x="10" y="267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800080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59" name="Freeform 11"/>
              <p:cNvSpPr>
                <a:spLocks/>
              </p:cNvSpPr>
              <p:nvPr/>
            </p:nvSpPr>
            <p:spPr bwMode="auto">
              <a:xfrm>
                <a:off x="2758" y="2166"/>
                <a:ext cx="981" cy="272"/>
              </a:xfrm>
              <a:custGeom>
                <a:avLst/>
                <a:gdLst>
                  <a:gd name="T0" fmla="*/ 0 w 1262"/>
                  <a:gd name="T1" fmla="*/ 0 h 319"/>
                  <a:gd name="T2" fmla="*/ 358 w 1262"/>
                  <a:gd name="T3" fmla="*/ 23 h 319"/>
                  <a:gd name="T4" fmla="*/ 358 w 1262"/>
                  <a:gd name="T5" fmla="*/ 144 h 319"/>
                  <a:gd name="T6" fmla="*/ 0 w 1262"/>
                  <a:gd name="T7" fmla="*/ 120 h 319"/>
                  <a:gd name="T8" fmla="*/ 0 w 1262"/>
                  <a:gd name="T9" fmla="*/ 0 h 3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62" h="319">
                    <a:moveTo>
                      <a:pt x="0" y="0"/>
                    </a:moveTo>
                    <a:lnTo>
                      <a:pt x="1262" y="52"/>
                    </a:lnTo>
                    <a:lnTo>
                      <a:pt x="1262" y="319"/>
                    </a:lnTo>
                    <a:lnTo>
                      <a:pt x="0" y="2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0080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0" name="Freeform 12"/>
              <p:cNvSpPr>
                <a:spLocks/>
              </p:cNvSpPr>
              <p:nvPr/>
            </p:nvSpPr>
            <p:spPr bwMode="auto">
              <a:xfrm>
                <a:off x="2758" y="1983"/>
                <a:ext cx="989" cy="228"/>
              </a:xfrm>
              <a:custGeom>
                <a:avLst/>
                <a:gdLst>
                  <a:gd name="T0" fmla="*/ 333 w 1272"/>
                  <a:gd name="T1" fmla="*/ 0 h 267"/>
                  <a:gd name="T2" fmla="*/ 336 w 1272"/>
                  <a:gd name="T3" fmla="*/ 8 h 267"/>
                  <a:gd name="T4" fmla="*/ 338 w 1272"/>
                  <a:gd name="T5" fmla="*/ 12 h 267"/>
                  <a:gd name="T6" fmla="*/ 344 w 1272"/>
                  <a:gd name="T7" fmla="*/ 20 h 267"/>
                  <a:gd name="T8" fmla="*/ 344 w 1272"/>
                  <a:gd name="T9" fmla="*/ 23 h 267"/>
                  <a:gd name="T10" fmla="*/ 348 w 1272"/>
                  <a:gd name="T11" fmla="*/ 32 h 267"/>
                  <a:gd name="T12" fmla="*/ 353 w 1272"/>
                  <a:gd name="T13" fmla="*/ 43 h 267"/>
                  <a:gd name="T14" fmla="*/ 353 w 1272"/>
                  <a:gd name="T15" fmla="*/ 48 h 267"/>
                  <a:gd name="T16" fmla="*/ 356 w 1272"/>
                  <a:gd name="T17" fmla="*/ 55 h 267"/>
                  <a:gd name="T18" fmla="*/ 358 w 1272"/>
                  <a:gd name="T19" fmla="*/ 62 h 267"/>
                  <a:gd name="T20" fmla="*/ 358 w 1272"/>
                  <a:gd name="T21" fmla="*/ 67 h 267"/>
                  <a:gd name="T22" fmla="*/ 358 w 1272"/>
                  <a:gd name="T23" fmla="*/ 74 h 267"/>
                  <a:gd name="T24" fmla="*/ 358 w 1272"/>
                  <a:gd name="T25" fmla="*/ 79 h 267"/>
                  <a:gd name="T26" fmla="*/ 362 w 1272"/>
                  <a:gd name="T27" fmla="*/ 90 h 267"/>
                  <a:gd name="T28" fmla="*/ 362 w 1272"/>
                  <a:gd name="T29" fmla="*/ 97 h 267"/>
                  <a:gd name="T30" fmla="*/ 362 w 1272"/>
                  <a:gd name="T31" fmla="*/ 102 h 267"/>
                  <a:gd name="T32" fmla="*/ 362 w 1272"/>
                  <a:gd name="T33" fmla="*/ 109 h 267"/>
                  <a:gd name="T34" fmla="*/ 358 w 1272"/>
                  <a:gd name="T35" fmla="*/ 113 h 267"/>
                  <a:gd name="T36" fmla="*/ 358 w 1272"/>
                  <a:gd name="T37" fmla="*/ 122 h 267"/>
                  <a:gd name="T38" fmla="*/ 0 w 1272"/>
                  <a:gd name="T39" fmla="*/ 97 h 267"/>
                  <a:gd name="T40" fmla="*/ 333 w 1272"/>
                  <a:gd name="T41" fmla="*/ 0 h 26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272" h="267">
                    <a:moveTo>
                      <a:pt x="1171" y="0"/>
                    </a:moveTo>
                    <a:lnTo>
                      <a:pt x="1181" y="18"/>
                    </a:lnTo>
                    <a:lnTo>
                      <a:pt x="1191" y="26"/>
                    </a:lnTo>
                    <a:lnTo>
                      <a:pt x="1211" y="43"/>
                    </a:lnTo>
                    <a:lnTo>
                      <a:pt x="1211" y="52"/>
                    </a:lnTo>
                    <a:lnTo>
                      <a:pt x="1222" y="69"/>
                    </a:lnTo>
                    <a:lnTo>
                      <a:pt x="1242" y="95"/>
                    </a:lnTo>
                    <a:lnTo>
                      <a:pt x="1242" y="104"/>
                    </a:lnTo>
                    <a:lnTo>
                      <a:pt x="1252" y="121"/>
                    </a:lnTo>
                    <a:lnTo>
                      <a:pt x="1262" y="138"/>
                    </a:lnTo>
                    <a:lnTo>
                      <a:pt x="1262" y="147"/>
                    </a:lnTo>
                    <a:lnTo>
                      <a:pt x="1262" y="164"/>
                    </a:lnTo>
                    <a:lnTo>
                      <a:pt x="1262" y="172"/>
                    </a:lnTo>
                    <a:lnTo>
                      <a:pt x="1272" y="198"/>
                    </a:lnTo>
                    <a:lnTo>
                      <a:pt x="1272" y="215"/>
                    </a:lnTo>
                    <a:lnTo>
                      <a:pt x="1272" y="224"/>
                    </a:lnTo>
                    <a:lnTo>
                      <a:pt x="1272" y="241"/>
                    </a:lnTo>
                    <a:lnTo>
                      <a:pt x="1262" y="250"/>
                    </a:lnTo>
                    <a:lnTo>
                      <a:pt x="1262" y="267"/>
                    </a:lnTo>
                    <a:lnTo>
                      <a:pt x="0" y="215"/>
                    </a:lnTo>
                    <a:lnTo>
                      <a:pt x="1171" y="0"/>
                    </a:lnTo>
                    <a:close/>
                  </a:path>
                </a:pathLst>
              </a:custGeom>
              <a:solidFill>
                <a:srgbClr val="FF00FF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1" name="Freeform 13"/>
              <p:cNvSpPr>
                <a:spLocks/>
              </p:cNvSpPr>
              <p:nvPr/>
            </p:nvSpPr>
            <p:spPr bwMode="auto">
              <a:xfrm>
                <a:off x="1643" y="2160"/>
                <a:ext cx="134" cy="453"/>
              </a:xfrm>
              <a:custGeom>
                <a:avLst/>
                <a:gdLst>
                  <a:gd name="T0" fmla="*/ 49 w 172"/>
                  <a:gd name="T1" fmla="*/ 118 h 533"/>
                  <a:gd name="T2" fmla="*/ 41 w 172"/>
                  <a:gd name="T3" fmla="*/ 110 h 533"/>
                  <a:gd name="T4" fmla="*/ 37 w 172"/>
                  <a:gd name="T5" fmla="*/ 107 h 533"/>
                  <a:gd name="T6" fmla="*/ 34 w 172"/>
                  <a:gd name="T7" fmla="*/ 99 h 533"/>
                  <a:gd name="T8" fmla="*/ 29 w 172"/>
                  <a:gd name="T9" fmla="*/ 92 h 533"/>
                  <a:gd name="T10" fmla="*/ 26 w 172"/>
                  <a:gd name="T11" fmla="*/ 88 h 533"/>
                  <a:gd name="T12" fmla="*/ 20 w 172"/>
                  <a:gd name="T13" fmla="*/ 79 h 533"/>
                  <a:gd name="T14" fmla="*/ 18 w 172"/>
                  <a:gd name="T15" fmla="*/ 72 h 533"/>
                  <a:gd name="T16" fmla="*/ 14 w 172"/>
                  <a:gd name="T17" fmla="*/ 69 h 533"/>
                  <a:gd name="T18" fmla="*/ 12 w 172"/>
                  <a:gd name="T19" fmla="*/ 60 h 533"/>
                  <a:gd name="T20" fmla="*/ 9 w 172"/>
                  <a:gd name="T21" fmla="*/ 54 h 533"/>
                  <a:gd name="T22" fmla="*/ 5 w 172"/>
                  <a:gd name="T23" fmla="*/ 50 h 533"/>
                  <a:gd name="T24" fmla="*/ 5 w 172"/>
                  <a:gd name="T25" fmla="*/ 42 h 533"/>
                  <a:gd name="T26" fmla="*/ 3 w 172"/>
                  <a:gd name="T27" fmla="*/ 34 h 533"/>
                  <a:gd name="T28" fmla="*/ 3 w 172"/>
                  <a:gd name="T29" fmla="*/ 26 h 533"/>
                  <a:gd name="T30" fmla="*/ 0 w 172"/>
                  <a:gd name="T31" fmla="*/ 19 h 533"/>
                  <a:gd name="T32" fmla="*/ 0 w 172"/>
                  <a:gd name="T33" fmla="*/ 12 h 533"/>
                  <a:gd name="T34" fmla="*/ 0 w 172"/>
                  <a:gd name="T35" fmla="*/ 7 h 533"/>
                  <a:gd name="T36" fmla="*/ 0 w 172"/>
                  <a:gd name="T37" fmla="*/ 0 h 533"/>
                  <a:gd name="T38" fmla="*/ 0 w 172"/>
                  <a:gd name="T39" fmla="*/ 118 h 533"/>
                  <a:gd name="T40" fmla="*/ 0 w 172"/>
                  <a:gd name="T41" fmla="*/ 126 h 533"/>
                  <a:gd name="T42" fmla="*/ 0 w 172"/>
                  <a:gd name="T43" fmla="*/ 129 h 533"/>
                  <a:gd name="T44" fmla="*/ 0 w 172"/>
                  <a:gd name="T45" fmla="*/ 137 h 533"/>
                  <a:gd name="T46" fmla="*/ 3 w 172"/>
                  <a:gd name="T47" fmla="*/ 145 h 533"/>
                  <a:gd name="T48" fmla="*/ 3 w 172"/>
                  <a:gd name="T49" fmla="*/ 152 h 533"/>
                  <a:gd name="T50" fmla="*/ 5 w 172"/>
                  <a:gd name="T51" fmla="*/ 161 h 533"/>
                  <a:gd name="T52" fmla="*/ 5 w 172"/>
                  <a:gd name="T53" fmla="*/ 167 h 533"/>
                  <a:gd name="T54" fmla="*/ 9 w 172"/>
                  <a:gd name="T55" fmla="*/ 172 h 533"/>
                  <a:gd name="T56" fmla="*/ 12 w 172"/>
                  <a:gd name="T57" fmla="*/ 179 h 533"/>
                  <a:gd name="T58" fmla="*/ 14 w 172"/>
                  <a:gd name="T59" fmla="*/ 186 h 533"/>
                  <a:gd name="T60" fmla="*/ 18 w 172"/>
                  <a:gd name="T61" fmla="*/ 190 h 533"/>
                  <a:gd name="T62" fmla="*/ 20 w 172"/>
                  <a:gd name="T63" fmla="*/ 199 h 533"/>
                  <a:gd name="T64" fmla="*/ 26 w 172"/>
                  <a:gd name="T65" fmla="*/ 206 h 533"/>
                  <a:gd name="T66" fmla="*/ 29 w 172"/>
                  <a:gd name="T67" fmla="*/ 210 h 533"/>
                  <a:gd name="T68" fmla="*/ 34 w 172"/>
                  <a:gd name="T69" fmla="*/ 218 h 533"/>
                  <a:gd name="T70" fmla="*/ 37 w 172"/>
                  <a:gd name="T71" fmla="*/ 224 h 533"/>
                  <a:gd name="T72" fmla="*/ 41 w 172"/>
                  <a:gd name="T73" fmla="*/ 229 h 533"/>
                  <a:gd name="T74" fmla="*/ 49 w 172"/>
                  <a:gd name="T75" fmla="*/ 236 h 533"/>
                  <a:gd name="T76" fmla="*/ 49 w 172"/>
                  <a:gd name="T77" fmla="*/ 118 h 533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72" h="533">
                    <a:moveTo>
                      <a:pt x="172" y="266"/>
                    </a:moveTo>
                    <a:lnTo>
                      <a:pt x="141" y="249"/>
                    </a:lnTo>
                    <a:lnTo>
                      <a:pt x="131" y="241"/>
                    </a:lnTo>
                    <a:lnTo>
                      <a:pt x="121" y="223"/>
                    </a:lnTo>
                    <a:lnTo>
                      <a:pt x="101" y="206"/>
                    </a:lnTo>
                    <a:lnTo>
                      <a:pt x="91" y="198"/>
                    </a:lnTo>
                    <a:lnTo>
                      <a:pt x="71" y="180"/>
                    </a:lnTo>
                    <a:lnTo>
                      <a:pt x="61" y="163"/>
                    </a:lnTo>
                    <a:lnTo>
                      <a:pt x="50" y="155"/>
                    </a:lnTo>
                    <a:lnTo>
                      <a:pt x="40" y="137"/>
                    </a:lnTo>
                    <a:lnTo>
                      <a:pt x="30" y="120"/>
                    </a:lnTo>
                    <a:lnTo>
                      <a:pt x="20" y="112"/>
                    </a:lnTo>
                    <a:lnTo>
                      <a:pt x="20" y="94"/>
                    </a:lnTo>
                    <a:lnTo>
                      <a:pt x="10" y="77"/>
                    </a:lnTo>
                    <a:lnTo>
                      <a:pt x="10" y="60"/>
                    </a:lnTo>
                    <a:lnTo>
                      <a:pt x="0" y="43"/>
                    </a:lnTo>
                    <a:lnTo>
                      <a:pt x="0" y="26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0" y="266"/>
                    </a:lnTo>
                    <a:lnTo>
                      <a:pt x="0" y="284"/>
                    </a:lnTo>
                    <a:lnTo>
                      <a:pt x="0" y="292"/>
                    </a:lnTo>
                    <a:lnTo>
                      <a:pt x="0" y="309"/>
                    </a:lnTo>
                    <a:lnTo>
                      <a:pt x="10" y="327"/>
                    </a:lnTo>
                    <a:lnTo>
                      <a:pt x="10" y="344"/>
                    </a:lnTo>
                    <a:lnTo>
                      <a:pt x="20" y="361"/>
                    </a:lnTo>
                    <a:lnTo>
                      <a:pt x="20" y="378"/>
                    </a:lnTo>
                    <a:lnTo>
                      <a:pt x="30" y="387"/>
                    </a:lnTo>
                    <a:lnTo>
                      <a:pt x="40" y="404"/>
                    </a:lnTo>
                    <a:lnTo>
                      <a:pt x="50" y="421"/>
                    </a:lnTo>
                    <a:lnTo>
                      <a:pt x="61" y="430"/>
                    </a:lnTo>
                    <a:lnTo>
                      <a:pt x="71" y="447"/>
                    </a:lnTo>
                    <a:lnTo>
                      <a:pt x="91" y="464"/>
                    </a:lnTo>
                    <a:lnTo>
                      <a:pt x="101" y="473"/>
                    </a:lnTo>
                    <a:lnTo>
                      <a:pt x="121" y="490"/>
                    </a:lnTo>
                    <a:lnTo>
                      <a:pt x="131" y="507"/>
                    </a:lnTo>
                    <a:lnTo>
                      <a:pt x="141" y="516"/>
                    </a:lnTo>
                    <a:lnTo>
                      <a:pt x="172" y="533"/>
                    </a:lnTo>
                    <a:lnTo>
                      <a:pt x="172" y="266"/>
                    </a:lnTo>
                    <a:close/>
                  </a:path>
                </a:pathLst>
              </a:custGeom>
              <a:solidFill>
                <a:srgbClr val="806600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2" name="Freeform 14"/>
              <p:cNvSpPr>
                <a:spLocks/>
              </p:cNvSpPr>
              <p:nvPr/>
            </p:nvSpPr>
            <p:spPr bwMode="auto">
              <a:xfrm>
                <a:off x="1777" y="2160"/>
                <a:ext cx="848" cy="453"/>
              </a:xfrm>
              <a:custGeom>
                <a:avLst/>
                <a:gdLst>
                  <a:gd name="T0" fmla="*/ 310 w 1090"/>
                  <a:gd name="T1" fmla="*/ 0 h 533"/>
                  <a:gd name="T2" fmla="*/ 0 w 1090"/>
                  <a:gd name="T3" fmla="*/ 118 h 533"/>
                  <a:gd name="T4" fmla="*/ 0 w 1090"/>
                  <a:gd name="T5" fmla="*/ 236 h 533"/>
                  <a:gd name="T6" fmla="*/ 310 w 1090"/>
                  <a:gd name="T7" fmla="*/ 118 h 533"/>
                  <a:gd name="T8" fmla="*/ 310 w 1090"/>
                  <a:gd name="T9" fmla="*/ 0 h 5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90" h="533">
                    <a:moveTo>
                      <a:pt x="1090" y="0"/>
                    </a:moveTo>
                    <a:lnTo>
                      <a:pt x="0" y="266"/>
                    </a:lnTo>
                    <a:lnTo>
                      <a:pt x="0" y="533"/>
                    </a:lnTo>
                    <a:lnTo>
                      <a:pt x="1090" y="266"/>
                    </a:lnTo>
                    <a:lnTo>
                      <a:pt x="1090" y="0"/>
                    </a:lnTo>
                    <a:close/>
                  </a:path>
                </a:pathLst>
              </a:custGeom>
              <a:solidFill>
                <a:srgbClr val="806600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3" name="Freeform 15"/>
              <p:cNvSpPr>
                <a:spLocks/>
              </p:cNvSpPr>
              <p:nvPr/>
            </p:nvSpPr>
            <p:spPr bwMode="auto">
              <a:xfrm>
                <a:off x="1643" y="1713"/>
                <a:ext cx="982" cy="673"/>
              </a:xfrm>
              <a:custGeom>
                <a:avLst/>
                <a:gdLst>
                  <a:gd name="T0" fmla="*/ 40 w 1262"/>
                  <a:gd name="T1" fmla="*/ 345 h 791"/>
                  <a:gd name="T2" fmla="*/ 34 w 1262"/>
                  <a:gd name="T3" fmla="*/ 333 h 791"/>
                  <a:gd name="T4" fmla="*/ 26 w 1262"/>
                  <a:gd name="T5" fmla="*/ 322 h 791"/>
                  <a:gd name="T6" fmla="*/ 18 w 1262"/>
                  <a:gd name="T7" fmla="*/ 307 h 791"/>
                  <a:gd name="T8" fmla="*/ 12 w 1262"/>
                  <a:gd name="T9" fmla="*/ 295 h 791"/>
                  <a:gd name="T10" fmla="*/ 5 w 1262"/>
                  <a:gd name="T11" fmla="*/ 284 h 791"/>
                  <a:gd name="T12" fmla="*/ 3 w 1262"/>
                  <a:gd name="T13" fmla="*/ 272 h 791"/>
                  <a:gd name="T14" fmla="*/ 0 w 1262"/>
                  <a:gd name="T15" fmla="*/ 254 h 791"/>
                  <a:gd name="T16" fmla="*/ 0 w 1262"/>
                  <a:gd name="T17" fmla="*/ 242 h 791"/>
                  <a:gd name="T18" fmla="*/ 0 w 1262"/>
                  <a:gd name="T19" fmla="*/ 231 h 791"/>
                  <a:gd name="T20" fmla="*/ 0 w 1262"/>
                  <a:gd name="T21" fmla="*/ 211 h 791"/>
                  <a:gd name="T22" fmla="*/ 3 w 1262"/>
                  <a:gd name="T23" fmla="*/ 199 h 791"/>
                  <a:gd name="T24" fmla="*/ 5 w 1262"/>
                  <a:gd name="T25" fmla="*/ 188 h 791"/>
                  <a:gd name="T26" fmla="*/ 12 w 1262"/>
                  <a:gd name="T27" fmla="*/ 168 h 791"/>
                  <a:gd name="T28" fmla="*/ 18 w 1262"/>
                  <a:gd name="T29" fmla="*/ 157 h 791"/>
                  <a:gd name="T30" fmla="*/ 23 w 1262"/>
                  <a:gd name="T31" fmla="*/ 146 h 791"/>
                  <a:gd name="T32" fmla="*/ 31 w 1262"/>
                  <a:gd name="T33" fmla="*/ 134 h 791"/>
                  <a:gd name="T34" fmla="*/ 40 w 1262"/>
                  <a:gd name="T35" fmla="*/ 119 h 791"/>
                  <a:gd name="T36" fmla="*/ 52 w 1262"/>
                  <a:gd name="T37" fmla="*/ 107 h 791"/>
                  <a:gd name="T38" fmla="*/ 61 w 1262"/>
                  <a:gd name="T39" fmla="*/ 100 h 791"/>
                  <a:gd name="T40" fmla="*/ 75 w 1262"/>
                  <a:gd name="T41" fmla="*/ 85 h 791"/>
                  <a:gd name="T42" fmla="*/ 89 w 1262"/>
                  <a:gd name="T43" fmla="*/ 72 h 791"/>
                  <a:gd name="T44" fmla="*/ 101 w 1262"/>
                  <a:gd name="T45" fmla="*/ 66 h 791"/>
                  <a:gd name="T46" fmla="*/ 118 w 1262"/>
                  <a:gd name="T47" fmla="*/ 54 h 791"/>
                  <a:gd name="T48" fmla="*/ 132 w 1262"/>
                  <a:gd name="T49" fmla="*/ 46 h 791"/>
                  <a:gd name="T50" fmla="*/ 147 w 1262"/>
                  <a:gd name="T51" fmla="*/ 38 h 791"/>
                  <a:gd name="T52" fmla="*/ 164 w 1262"/>
                  <a:gd name="T53" fmla="*/ 31 h 791"/>
                  <a:gd name="T54" fmla="*/ 184 w 1262"/>
                  <a:gd name="T55" fmla="*/ 22 h 791"/>
                  <a:gd name="T56" fmla="*/ 202 w 1262"/>
                  <a:gd name="T57" fmla="*/ 15 h 791"/>
                  <a:gd name="T58" fmla="*/ 219 w 1262"/>
                  <a:gd name="T59" fmla="*/ 12 h 791"/>
                  <a:gd name="T60" fmla="*/ 242 w 1262"/>
                  <a:gd name="T61" fmla="*/ 4 h 791"/>
                  <a:gd name="T62" fmla="*/ 262 w 1262"/>
                  <a:gd name="T63" fmla="*/ 0 h 791"/>
                  <a:gd name="T64" fmla="*/ 49 w 1262"/>
                  <a:gd name="T65" fmla="*/ 353 h 79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262" h="791">
                    <a:moveTo>
                      <a:pt x="172" y="791"/>
                    </a:moveTo>
                    <a:lnTo>
                      <a:pt x="141" y="774"/>
                    </a:lnTo>
                    <a:lnTo>
                      <a:pt x="131" y="766"/>
                    </a:lnTo>
                    <a:lnTo>
                      <a:pt x="121" y="748"/>
                    </a:lnTo>
                    <a:lnTo>
                      <a:pt x="101" y="731"/>
                    </a:lnTo>
                    <a:lnTo>
                      <a:pt x="91" y="723"/>
                    </a:lnTo>
                    <a:lnTo>
                      <a:pt x="71" y="705"/>
                    </a:lnTo>
                    <a:lnTo>
                      <a:pt x="61" y="688"/>
                    </a:lnTo>
                    <a:lnTo>
                      <a:pt x="50" y="680"/>
                    </a:lnTo>
                    <a:lnTo>
                      <a:pt x="40" y="662"/>
                    </a:lnTo>
                    <a:lnTo>
                      <a:pt x="30" y="645"/>
                    </a:lnTo>
                    <a:lnTo>
                      <a:pt x="20" y="637"/>
                    </a:lnTo>
                    <a:lnTo>
                      <a:pt x="20" y="619"/>
                    </a:lnTo>
                    <a:lnTo>
                      <a:pt x="10" y="611"/>
                    </a:lnTo>
                    <a:lnTo>
                      <a:pt x="10" y="585"/>
                    </a:lnTo>
                    <a:lnTo>
                      <a:pt x="0" y="568"/>
                    </a:lnTo>
                    <a:lnTo>
                      <a:pt x="0" y="559"/>
                    </a:lnTo>
                    <a:lnTo>
                      <a:pt x="0" y="542"/>
                    </a:lnTo>
                    <a:lnTo>
                      <a:pt x="0" y="525"/>
                    </a:lnTo>
                    <a:lnTo>
                      <a:pt x="0" y="516"/>
                    </a:lnTo>
                    <a:lnTo>
                      <a:pt x="0" y="490"/>
                    </a:lnTo>
                    <a:lnTo>
                      <a:pt x="0" y="473"/>
                    </a:lnTo>
                    <a:lnTo>
                      <a:pt x="0" y="465"/>
                    </a:lnTo>
                    <a:lnTo>
                      <a:pt x="10" y="447"/>
                    </a:lnTo>
                    <a:lnTo>
                      <a:pt x="20" y="430"/>
                    </a:lnTo>
                    <a:lnTo>
                      <a:pt x="20" y="422"/>
                    </a:lnTo>
                    <a:lnTo>
                      <a:pt x="30" y="404"/>
                    </a:lnTo>
                    <a:lnTo>
                      <a:pt x="40" y="379"/>
                    </a:lnTo>
                    <a:lnTo>
                      <a:pt x="50" y="370"/>
                    </a:lnTo>
                    <a:lnTo>
                      <a:pt x="61" y="353"/>
                    </a:lnTo>
                    <a:lnTo>
                      <a:pt x="71" y="336"/>
                    </a:lnTo>
                    <a:lnTo>
                      <a:pt x="81" y="327"/>
                    </a:lnTo>
                    <a:lnTo>
                      <a:pt x="101" y="310"/>
                    </a:lnTo>
                    <a:lnTo>
                      <a:pt x="111" y="301"/>
                    </a:lnTo>
                    <a:lnTo>
                      <a:pt x="121" y="284"/>
                    </a:lnTo>
                    <a:lnTo>
                      <a:pt x="141" y="267"/>
                    </a:lnTo>
                    <a:lnTo>
                      <a:pt x="151" y="258"/>
                    </a:lnTo>
                    <a:lnTo>
                      <a:pt x="182" y="241"/>
                    </a:lnTo>
                    <a:lnTo>
                      <a:pt x="202" y="224"/>
                    </a:lnTo>
                    <a:lnTo>
                      <a:pt x="212" y="224"/>
                    </a:lnTo>
                    <a:lnTo>
                      <a:pt x="242" y="206"/>
                    </a:lnTo>
                    <a:lnTo>
                      <a:pt x="262" y="189"/>
                    </a:lnTo>
                    <a:lnTo>
                      <a:pt x="283" y="181"/>
                    </a:lnTo>
                    <a:lnTo>
                      <a:pt x="313" y="163"/>
                    </a:lnTo>
                    <a:lnTo>
                      <a:pt x="333" y="155"/>
                    </a:lnTo>
                    <a:lnTo>
                      <a:pt x="353" y="146"/>
                    </a:lnTo>
                    <a:lnTo>
                      <a:pt x="384" y="129"/>
                    </a:lnTo>
                    <a:lnTo>
                      <a:pt x="414" y="120"/>
                    </a:lnTo>
                    <a:lnTo>
                      <a:pt x="434" y="112"/>
                    </a:lnTo>
                    <a:lnTo>
                      <a:pt x="464" y="103"/>
                    </a:lnTo>
                    <a:lnTo>
                      <a:pt x="505" y="86"/>
                    </a:lnTo>
                    <a:lnTo>
                      <a:pt x="515" y="86"/>
                    </a:lnTo>
                    <a:lnTo>
                      <a:pt x="555" y="77"/>
                    </a:lnTo>
                    <a:lnTo>
                      <a:pt x="575" y="69"/>
                    </a:lnTo>
                    <a:lnTo>
                      <a:pt x="616" y="60"/>
                    </a:lnTo>
                    <a:lnTo>
                      <a:pt x="646" y="52"/>
                    </a:lnTo>
                    <a:lnTo>
                      <a:pt x="666" y="43"/>
                    </a:lnTo>
                    <a:lnTo>
                      <a:pt x="707" y="34"/>
                    </a:lnTo>
                    <a:lnTo>
                      <a:pt x="747" y="26"/>
                    </a:lnTo>
                    <a:lnTo>
                      <a:pt x="767" y="26"/>
                    </a:lnTo>
                    <a:lnTo>
                      <a:pt x="807" y="17"/>
                    </a:lnTo>
                    <a:lnTo>
                      <a:pt x="848" y="9"/>
                    </a:lnTo>
                    <a:lnTo>
                      <a:pt x="868" y="9"/>
                    </a:lnTo>
                    <a:lnTo>
                      <a:pt x="918" y="0"/>
                    </a:lnTo>
                    <a:lnTo>
                      <a:pt x="1262" y="525"/>
                    </a:lnTo>
                    <a:lnTo>
                      <a:pt x="172" y="791"/>
                    </a:lnTo>
                    <a:close/>
                  </a:path>
                </a:pathLst>
              </a:custGeom>
              <a:solidFill>
                <a:srgbClr val="FFCC00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4" name="Freeform 16"/>
              <p:cNvSpPr>
                <a:spLocks/>
              </p:cNvSpPr>
              <p:nvPr/>
            </p:nvSpPr>
            <p:spPr bwMode="auto">
              <a:xfrm>
                <a:off x="3559" y="2233"/>
                <a:ext cx="173" cy="447"/>
              </a:xfrm>
              <a:custGeom>
                <a:avLst/>
                <a:gdLst>
                  <a:gd name="T0" fmla="*/ 64 w 222"/>
                  <a:gd name="T1" fmla="*/ 0 h 525"/>
                  <a:gd name="T2" fmla="*/ 64 w 222"/>
                  <a:gd name="T3" fmla="*/ 12 h 525"/>
                  <a:gd name="T4" fmla="*/ 62 w 222"/>
                  <a:gd name="T5" fmla="*/ 15 h 525"/>
                  <a:gd name="T6" fmla="*/ 58 w 222"/>
                  <a:gd name="T7" fmla="*/ 23 h 525"/>
                  <a:gd name="T8" fmla="*/ 58 w 222"/>
                  <a:gd name="T9" fmla="*/ 27 h 525"/>
                  <a:gd name="T10" fmla="*/ 55 w 222"/>
                  <a:gd name="T11" fmla="*/ 35 h 525"/>
                  <a:gd name="T12" fmla="*/ 52 w 222"/>
                  <a:gd name="T13" fmla="*/ 42 h 525"/>
                  <a:gd name="T14" fmla="*/ 49 w 222"/>
                  <a:gd name="T15" fmla="*/ 46 h 525"/>
                  <a:gd name="T16" fmla="*/ 46 w 222"/>
                  <a:gd name="T17" fmla="*/ 54 h 525"/>
                  <a:gd name="T18" fmla="*/ 41 w 222"/>
                  <a:gd name="T19" fmla="*/ 61 h 525"/>
                  <a:gd name="T20" fmla="*/ 41 w 222"/>
                  <a:gd name="T21" fmla="*/ 66 h 525"/>
                  <a:gd name="T22" fmla="*/ 34 w 222"/>
                  <a:gd name="T23" fmla="*/ 72 h 525"/>
                  <a:gd name="T24" fmla="*/ 32 w 222"/>
                  <a:gd name="T25" fmla="*/ 77 h 525"/>
                  <a:gd name="T26" fmla="*/ 26 w 222"/>
                  <a:gd name="T27" fmla="*/ 85 h 525"/>
                  <a:gd name="T28" fmla="*/ 20 w 222"/>
                  <a:gd name="T29" fmla="*/ 92 h 525"/>
                  <a:gd name="T30" fmla="*/ 18 w 222"/>
                  <a:gd name="T31" fmla="*/ 96 h 525"/>
                  <a:gd name="T32" fmla="*/ 12 w 222"/>
                  <a:gd name="T33" fmla="*/ 105 h 525"/>
                  <a:gd name="T34" fmla="*/ 9 w 222"/>
                  <a:gd name="T35" fmla="*/ 108 h 525"/>
                  <a:gd name="T36" fmla="*/ 0 w 222"/>
                  <a:gd name="T37" fmla="*/ 115 h 525"/>
                  <a:gd name="T38" fmla="*/ 0 w 222"/>
                  <a:gd name="T39" fmla="*/ 235 h 525"/>
                  <a:gd name="T40" fmla="*/ 9 w 222"/>
                  <a:gd name="T41" fmla="*/ 226 h 525"/>
                  <a:gd name="T42" fmla="*/ 12 w 222"/>
                  <a:gd name="T43" fmla="*/ 223 h 525"/>
                  <a:gd name="T44" fmla="*/ 18 w 222"/>
                  <a:gd name="T45" fmla="*/ 215 h 525"/>
                  <a:gd name="T46" fmla="*/ 20 w 222"/>
                  <a:gd name="T47" fmla="*/ 212 h 525"/>
                  <a:gd name="T48" fmla="*/ 26 w 222"/>
                  <a:gd name="T49" fmla="*/ 203 h 525"/>
                  <a:gd name="T50" fmla="*/ 32 w 222"/>
                  <a:gd name="T51" fmla="*/ 197 h 525"/>
                  <a:gd name="T52" fmla="*/ 34 w 222"/>
                  <a:gd name="T53" fmla="*/ 192 h 525"/>
                  <a:gd name="T54" fmla="*/ 41 w 222"/>
                  <a:gd name="T55" fmla="*/ 185 h 525"/>
                  <a:gd name="T56" fmla="*/ 41 w 222"/>
                  <a:gd name="T57" fmla="*/ 181 h 525"/>
                  <a:gd name="T58" fmla="*/ 46 w 222"/>
                  <a:gd name="T59" fmla="*/ 173 h 525"/>
                  <a:gd name="T60" fmla="*/ 49 w 222"/>
                  <a:gd name="T61" fmla="*/ 165 h 525"/>
                  <a:gd name="T62" fmla="*/ 52 w 222"/>
                  <a:gd name="T63" fmla="*/ 161 h 525"/>
                  <a:gd name="T64" fmla="*/ 55 w 222"/>
                  <a:gd name="T65" fmla="*/ 154 h 525"/>
                  <a:gd name="T66" fmla="*/ 58 w 222"/>
                  <a:gd name="T67" fmla="*/ 146 h 525"/>
                  <a:gd name="T68" fmla="*/ 58 w 222"/>
                  <a:gd name="T69" fmla="*/ 143 h 525"/>
                  <a:gd name="T70" fmla="*/ 62 w 222"/>
                  <a:gd name="T71" fmla="*/ 135 h 525"/>
                  <a:gd name="T72" fmla="*/ 64 w 222"/>
                  <a:gd name="T73" fmla="*/ 131 h 525"/>
                  <a:gd name="T74" fmla="*/ 64 w 222"/>
                  <a:gd name="T75" fmla="*/ 118 h 525"/>
                  <a:gd name="T76" fmla="*/ 64 w 222"/>
                  <a:gd name="T77" fmla="*/ 0 h 525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22" h="525">
                    <a:moveTo>
                      <a:pt x="222" y="0"/>
                    </a:moveTo>
                    <a:lnTo>
                      <a:pt x="222" y="26"/>
                    </a:lnTo>
                    <a:lnTo>
                      <a:pt x="212" y="34"/>
                    </a:lnTo>
                    <a:lnTo>
                      <a:pt x="202" y="51"/>
                    </a:lnTo>
                    <a:lnTo>
                      <a:pt x="202" y="60"/>
                    </a:lnTo>
                    <a:lnTo>
                      <a:pt x="192" y="77"/>
                    </a:lnTo>
                    <a:lnTo>
                      <a:pt x="181" y="94"/>
                    </a:lnTo>
                    <a:lnTo>
                      <a:pt x="171" y="103"/>
                    </a:lnTo>
                    <a:lnTo>
                      <a:pt x="161" y="120"/>
                    </a:lnTo>
                    <a:lnTo>
                      <a:pt x="141" y="137"/>
                    </a:lnTo>
                    <a:lnTo>
                      <a:pt x="141" y="146"/>
                    </a:lnTo>
                    <a:lnTo>
                      <a:pt x="121" y="163"/>
                    </a:lnTo>
                    <a:lnTo>
                      <a:pt x="111" y="172"/>
                    </a:lnTo>
                    <a:lnTo>
                      <a:pt x="91" y="189"/>
                    </a:lnTo>
                    <a:lnTo>
                      <a:pt x="70" y="206"/>
                    </a:lnTo>
                    <a:lnTo>
                      <a:pt x="60" y="215"/>
                    </a:lnTo>
                    <a:lnTo>
                      <a:pt x="40" y="232"/>
                    </a:lnTo>
                    <a:lnTo>
                      <a:pt x="30" y="241"/>
                    </a:lnTo>
                    <a:lnTo>
                      <a:pt x="0" y="258"/>
                    </a:lnTo>
                    <a:lnTo>
                      <a:pt x="0" y="525"/>
                    </a:lnTo>
                    <a:lnTo>
                      <a:pt x="30" y="507"/>
                    </a:lnTo>
                    <a:lnTo>
                      <a:pt x="40" y="499"/>
                    </a:lnTo>
                    <a:lnTo>
                      <a:pt x="60" y="482"/>
                    </a:lnTo>
                    <a:lnTo>
                      <a:pt x="70" y="473"/>
                    </a:lnTo>
                    <a:lnTo>
                      <a:pt x="91" y="456"/>
                    </a:lnTo>
                    <a:lnTo>
                      <a:pt x="111" y="439"/>
                    </a:lnTo>
                    <a:lnTo>
                      <a:pt x="121" y="430"/>
                    </a:lnTo>
                    <a:lnTo>
                      <a:pt x="141" y="413"/>
                    </a:lnTo>
                    <a:lnTo>
                      <a:pt x="141" y="404"/>
                    </a:lnTo>
                    <a:lnTo>
                      <a:pt x="161" y="387"/>
                    </a:lnTo>
                    <a:lnTo>
                      <a:pt x="171" y="370"/>
                    </a:lnTo>
                    <a:lnTo>
                      <a:pt x="181" y="361"/>
                    </a:lnTo>
                    <a:lnTo>
                      <a:pt x="192" y="344"/>
                    </a:lnTo>
                    <a:lnTo>
                      <a:pt x="202" y="327"/>
                    </a:lnTo>
                    <a:lnTo>
                      <a:pt x="202" y="318"/>
                    </a:lnTo>
                    <a:lnTo>
                      <a:pt x="212" y="301"/>
                    </a:lnTo>
                    <a:lnTo>
                      <a:pt x="222" y="292"/>
                    </a:lnTo>
                    <a:lnTo>
                      <a:pt x="222" y="266"/>
                    </a:lnTo>
                    <a:lnTo>
                      <a:pt x="222" y="0"/>
                    </a:lnTo>
                    <a:close/>
                  </a:path>
                </a:pathLst>
              </a:custGeom>
              <a:solidFill>
                <a:srgbClr val="006680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5" name="Freeform 17"/>
              <p:cNvSpPr>
                <a:spLocks/>
              </p:cNvSpPr>
              <p:nvPr/>
            </p:nvSpPr>
            <p:spPr bwMode="auto">
              <a:xfrm>
                <a:off x="2750" y="2189"/>
                <a:ext cx="809" cy="491"/>
              </a:xfrm>
              <a:custGeom>
                <a:avLst/>
                <a:gdLst>
                  <a:gd name="T0" fmla="*/ 0 w 1040"/>
                  <a:gd name="T1" fmla="*/ 0 h 577"/>
                  <a:gd name="T2" fmla="*/ 296 w 1040"/>
                  <a:gd name="T3" fmla="*/ 139 h 577"/>
                  <a:gd name="T4" fmla="*/ 296 w 1040"/>
                  <a:gd name="T5" fmla="*/ 258 h 577"/>
                  <a:gd name="T6" fmla="*/ 0 w 1040"/>
                  <a:gd name="T7" fmla="*/ 119 h 577"/>
                  <a:gd name="T8" fmla="*/ 0 w 1040"/>
                  <a:gd name="T9" fmla="*/ 0 h 5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40" h="577">
                    <a:moveTo>
                      <a:pt x="0" y="0"/>
                    </a:moveTo>
                    <a:lnTo>
                      <a:pt x="1040" y="310"/>
                    </a:lnTo>
                    <a:lnTo>
                      <a:pt x="1040" y="577"/>
                    </a:lnTo>
                    <a:lnTo>
                      <a:pt x="0" y="2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680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6" name="Freeform 18"/>
              <p:cNvSpPr>
                <a:spLocks/>
              </p:cNvSpPr>
              <p:nvPr/>
            </p:nvSpPr>
            <p:spPr bwMode="auto">
              <a:xfrm>
                <a:off x="2750" y="2189"/>
                <a:ext cx="982" cy="263"/>
              </a:xfrm>
              <a:custGeom>
                <a:avLst/>
                <a:gdLst>
                  <a:gd name="T0" fmla="*/ 359 w 1262"/>
                  <a:gd name="T1" fmla="*/ 22 h 310"/>
                  <a:gd name="T2" fmla="*/ 359 w 1262"/>
                  <a:gd name="T3" fmla="*/ 35 h 310"/>
                  <a:gd name="T4" fmla="*/ 357 w 1262"/>
                  <a:gd name="T5" fmla="*/ 38 h 310"/>
                  <a:gd name="T6" fmla="*/ 354 w 1262"/>
                  <a:gd name="T7" fmla="*/ 45 h 310"/>
                  <a:gd name="T8" fmla="*/ 354 w 1262"/>
                  <a:gd name="T9" fmla="*/ 50 h 310"/>
                  <a:gd name="T10" fmla="*/ 351 w 1262"/>
                  <a:gd name="T11" fmla="*/ 56 h 310"/>
                  <a:gd name="T12" fmla="*/ 348 w 1262"/>
                  <a:gd name="T13" fmla="*/ 64 h 310"/>
                  <a:gd name="T14" fmla="*/ 345 w 1262"/>
                  <a:gd name="T15" fmla="*/ 69 h 310"/>
                  <a:gd name="T16" fmla="*/ 342 w 1262"/>
                  <a:gd name="T17" fmla="*/ 76 h 310"/>
                  <a:gd name="T18" fmla="*/ 337 w 1262"/>
                  <a:gd name="T19" fmla="*/ 83 h 310"/>
                  <a:gd name="T20" fmla="*/ 337 w 1262"/>
                  <a:gd name="T21" fmla="*/ 87 h 310"/>
                  <a:gd name="T22" fmla="*/ 331 w 1262"/>
                  <a:gd name="T23" fmla="*/ 94 h 310"/>
                  <a:gd name="T24" fmla="*/ 328 w 1262"/>
                  <a:gd name="T25" fmla="*/ 98 h 310"/>
                  <a:gd name="T26" fmla="*/ 323 w 1262"/>
                  <a:gd name="T27" fmla="*/ 106 h 310"/>
                  <a:gd name="T28" fmla="*/ 317 w 1262"/>
                  <a:gd name="T29" fmla="*/ 114 h 310"/>
                  <a:gd name="T30" fmla="*/ 314 w 1262"/>
                  <a:gd name="T31" fmla="*/ 118 h 310"/>
                  <a:gd name="T32" fmla="*/ 308 w 1262"/>
                  <a:gd name="T33" fmla="*/ 125 h 310"/>
                  <a:gd name="T34" fmla="*/ 305 w 1262"/>
                  <a:gd name="T35" fmla="*/ 129 h 310"/>
                  <a:gd name="T36" fmla="*/ 296 w 1262"/>
                  <a:gd name="T37" fmla="*/ 136 h 310"/>
                  <a:gd name="T38" fmla="*/ 0 w 1262"/>
                  <a:gd name="T39" fmla="*/ 0 h 310"/>
                  <a:gd name="T40" fmla="*/ 359 w 1262"/>
                  <a:gd name="T41" fmla="*/ 22 h 3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262" h="310">
                    <a:moveTo>
                      <a:pt x="1262" y="52"/>
                    </a:moveTo>
                    <a:lnTo>
                      <a:pt x="1262" y="78"/>
                    </a:lnTo>
                    <a:lnTo>
                      <a:pt x="1252" y="86"/>
                    </a:lnTo>
                    <a:lnTo>
                      <a:pt x="1242" y="103"/>
                    </a:lnTo>
                    <a:lnTo>
                      <a:pt x="1242" y="112"/>
                    </a:lnTo>
                    <a:lnTo>
                      <a:pt x="1232" y="129"/>
                    </a:lnTo>
                    <a:lnTo>
                      <a:pt x="1221" y="146"/>
                    </a:lnTo>
                    <a:lnTo>
                      <a:pt x="1211" y="155"/>
                    </a:lnTo>
                    <a:lnTo>
                      <a:pt x="1201" y="172"/>
                    </a:lnTo>
                    <a:lnTo>
                      <a:pt x="1181" y="189"/>
                    </a:lnTo>
                    <a:lnTo>
                      <a:pt x="1181" y="198"/>
                    </a:lnTo>
                    <a:lnTo>
                      <a:pt x="1161" y="215"/>
                    </a:lnTo>
                    <a:lnTo>
                      <a:pt x="1151" y="224"/>
                    </a:lnTo>
                    <a:lnTo>
                      <a:pt x="1131" y="241"/>
                    </a:lnTo>
                    <a:lnTo>
                      <a:pt x="1110" y="258"/>
                    </a:lnTo>
                    <a:lnTo>
                      <a:pt x="1100" y="267"/>
                    </a:lnTo>
                    <a:lnTo>
                      <a:pt x="1080" y="284"/>
                    </a:lnTo>
                    <a:lnTo>
                      <a:pt x="1070" y="293"/>
                    </a:lnTo>
                    <a:lnTo>
                      <a:pt x="1040" y="310"/>
                    </a:lnTo>
                    <a:lnTo>
                      <a:pt x="0" y="0"/>
                    </a:lnTo>
                    <a:lnTo>
                      <a:pt x="1262" y="52"/>
                    </a:lnTo>
                    <a:close/>
                  </a:path>
                </a:pathLst>
              </a:custGeom>
              <a:solidFill>
                <a:srgbClr val="00CCFF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7" name="Freeform 19"/>
              <p:cNvSpPr>
                <a:spLocks/>
              </p:cNvSpPr>
              <p:nvPr/>
            </p:nvSpPr>
            <p:spPr bwMode="auto">
              <a:xfrm>
                <a:off x="1784" y="2423"/>
                <a:ext cx="63" cy="278"/>
              </a:xfrm>
              <a:custGeom>
                <a:avLst/>
                <a:gdLst>
                  <a:gd name="T0" fmla="*/ 24 w 80"/>
                  <a:gd name="T1" fmla="*/ 26 h 327"/>
                  <a:gd name="T2" fmla="*/ 21 w 80"/>
                  <a:gd name="T3" fmla="*/ 22 h 327"/>
                  <a:gd name="T4" fmla="*/ 15 w 80"/>
                  <a:gd name="T5" fmla="*/ 19 h 327"/>
                  <a:gd name="T6" fmla="*/ 9 w 80"/>
                  <a:gd name="T7" fmla="*/ 12 h 327"/>
                  <a:gd name="T8" fmla="*/ 6 w 80"/>
                  <a:gd name="T9" fmla="*/ 8 h 327"/>
                  <a:gd name="T10" fmla="*/ 3 w 80"/>
                  <a:gd name="T11" fmla="*/ 4 h 327"/>
                  <a:gd name="T12" fmla="*/ 0 w 80"/>
                  <a:gd name="T13" fmla="*/ 0 h 327"/>
                  <a:gd name="T14" fmla="*/ 0 w 80"/>
                  <a:gd name="T15" fmla="*/ 118 h 327"/>
                  <a:gd name="T16" fmla="*/ 3 w 80"/>
                  <a:gd name="T17" fmla="*/ 123 h 327"/>
                  <a:gd name="T18" fmla="*/ 6 w 80"/>
                  <a:gd name="T19" fmla="*/ 126 h 327"/>
                  <a:gd name="T20" fmla="*/ 9 w 80"/>
                  <a:gd name="T21" fmla="*/ 130 h 327"/>
                  <a:gd name="T22" fmla="*/ 15 w 80"/>
                  <a:gd name="T23" fmla="*/ 138 h 327"/>
                  <a:gd name="T24" fmla="*/ 21 w 80"/>
                  <a:gd name="T25" fmla="*/ 142 h 327"/>
                  <a:gd name="T26" fmla="*/ 24 w 80"/>
                  <a:gd name="T27" fmla="*/ 145 h 327"/>
                  <a:gd name="T28" fmla="*/ 24 w 80"/>
                  <a:gd name="T29" fmla="*/ 26 h 3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80" h="327">
                    <a:moveTo>
                      <a:pt x="80" y="61"/>
                    </a:moveTo>
                    <a:lnTo>
                      <a:pt x="70" y="52"/>
                    </a:lnTo>
                    <a:lnTo>
                      <a:pt x="50" y="43"/>
                    </a:lnTo>
                    <a:lnTo>
                      <a:pt x="30" y="26"/>
                    </a:lnTo>
                    <a:lnTo>
                      <a:pt x="20" y="18"/>
                    </a:lnTo>
                    <a:lnTo>
                      <a:pt x="10" y="9"/>
                    </a:lnTo>
                    <a:lnTo>
                      <a:pt x="0" y="0"/>
                    </a:lnTo>
                    <a:lnTo>
                      <a:pt x="0" y="267"/>
                    </a:lnTo>
                    <a:lnTo>
                      <a:pt x="10" y="276"/>
                    </a:lnTo>
                    <a:lnTo>
                      <a:pt x="20" y="284"/>
                    </a:lnTo>
                    <a:lnTo>
                      <a:pt x="30" y="293"/>
                    </a:lnTo>
                    <a:lnTo>
                      <a:pt x="50" y="310"/>
                    </a:lnTo>
                    <a:lnTo>
                      <a:pt x="70" y="319"/>
                    </a:lnTo>
                    <a:lnTo>
                      <a:pt x="80" y="327"/>
                    </a:lnTo>
                    <a:lnTo>
                      <a:pt x="80" y="61"/>
                    </a:lnTo>
                    <a:close/>
                  </a:path>
                </a:pathLst>
              </a:custGeom>
              <a:solidFill>
                <a:srgbClr val="808080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8" name="Freeform 20"/>
              <p:cNvSpPr>
                <a:spLocks/>
              </p:cNvSpPr>
              <p:nvPr/>
            </p:nvSpPr>
            <p:spPr bwMode="auto">
              <a:xfrm>
                <a:off x="1847" y="2196"/>
                <a:ext cx="785" cy="505"/>
              </a:xfrm>
              <a:custGeom>
                <a:avLst/>
                <a:gdLst>
                  <a:gd name="T0" fmla="*/ 286 w 1010"/>
                  <a:gd name="T1" fmla="*/ 0 h 593"/>
                  <a:gd name="T2" fmla="*/ 0 w 1010"/>
                  <a:gd name="T3" fmla="*/ 146 h 593"/>
                  <a:gd name="T4" fmla="*/ 0 w 1010"/>
                  <a:gd name="T5" fmla="*/ 266 h 593"/>
                  <a:gd name="T6" fmla="*/ 286 w 1010"/>
                  <a:gd name="T7" fmla="*/ 119 h 593"/>
                  <a:gd name="T8" fmla="*/ 286 w 1010"/>
                  <a:gd name="T9" fmla="*/ 0 h 5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10" h="593">
                    <a:moveTo>
                      <a:pt x="1010" y="0"/>
                    </a:moveTo>
                    <a:lnTo>
                      <a:pt x="0" y="327"/>
                    </a:lnTo>
                    <a:lnTo>
                      <a:pt x="0" y="593"/>
                    </a:lnTo>
                    <a:lnTo>
                      <a:pt x="1010" y="266"/>
                    </a:lnTo>
                    <a:lnTo>
                      <a:pt x="1010" y="0"/>
                    </a:lnTo>
                    <a:close/>
                  </a:path>
                </a:pathLst>
              </a:custGeom>
              <a:solidFill>
                <a:srgbClr val="808080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9" name="Freeform 21"/>
              <p:cNvSpPr>
                <a:spLocks/>
              </p:cNvSpPr>
              <p:nvPr/>
            </p:nvSpPr>
            <p:spPr bwMode="auto">
              <a:xfrm>
                <a:off x="1784" y="2196"/>
                <a:ext cx="848" cy="278"/>
              </a:xfrm>
              <a:custGeom>
                <a:avLst/>
                <a:gdLst>
                  <a:gd name="T0" fmla="*/ 23 w 1090"/>
                  <a:gd name="T1" fmla="*/ 145 h 327"/>
                  <a:gd name="T2" fmla="*/ 20 w 1090"/>
                  <a:gd name="T3" fmla="*/ 142 h 327"/>
                  <a:gd name="T4" fmla="*/ 14 w 1090"/>
                  <a:gd name="T5" fmla="*/ 138 h 327"/>
                  <a:gd name="T6" fmla="*/ 9 w 1090"/>
                  <a:gd name="T7" fmla="*/ 129 h 327"/>
                  <a:gd name="T8" fmla="*/ 5 w 1090"/>
                  <a:gd name="T9" fmla="*/ 126 h 327"/>
                  <a:gd name="T10" fmla="*/ 3 w 1090"/>
                  <a:gd name="T11" fmla="*/ 122 h 327"/>
                  <a:gd name="T12" fmla="*/ 0 w 1090"/>
                  <a:gd name="T13" fmla="*/ 118 h 327"/>
                  <a:gd name="T14" fmla="*/ 310 w 1090"/>
                  <a:gd name="T15" fmla="*/ 0 h 327"/>
                  <a:gd name="T16" fmla="*/ 23 w 1090"/>
                  <a:gd name="T17" fmla="*/ 145 h 3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090" h="327">
                    <a:moveTo>
                      <a:pt x="80" y="327"/>
                    </a:moveTo>
                    <a:lnTo>
                      <a:pt x="70" y="318"/>
                    </a:lnTo>
                    <a:lnTo>
                      <a:pt x="50" y="309"/>
                    </a:lnTo>
                    <a:lnTo>
                      <a:pt x="30" y="292"/>
                    </a:lnTo>
                    <a:lnTo>
                      <a:pt x="20" y="284"/>
                    </a:lnTo>
                    <a:lnTo>
                      <a:pt x="10" y="275"/>
                    </a:lnTo>
                    <a:lnTo>
                      <a:pt x="0" y="266"/>
                    </a:lnTo>
                    <a:lnTo>
                      <a:pt x="1090" y="0"/>
                    </a:lnTo>
                    <a:lnTo>
                      <a:pt x="80" y="327"/>
                    </a:lnTo>
                    <a:close/>
                  </a:path>
                </a:pathLst>
              </a:custGeom>
              <a:solidFill>
                <a:srgbClr val="FFFFFF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0" name="Freeform 22"/>
              <p:cNvSpPr>
                <a:spLocks/>
              </p:cNvSpPr>
              <p:nvPr/>
            </p:nvSpPr>
            <p:spPr bwMode="auto">
              <a:xfrm>
                <a:off x="1847" y="2474"/>
                <a:ext cx="126" cy="293"/>
              </a:xfrm>
              <a:custGeom>
                <a:avLst/>
                <a:gdLst>
                  <a:gd name="T0" fmla="*/ 46 w 162"/>
                  <a:gd name="T1" fmla="*/ 35 h 344"/>
                  <a:gd name="T2" fmla="*/ 44 w 162"/>
                  <a:gd name="T3" fmla="*/ 31 h 344"/>
                  <a:gd name="T4" fmla="*/ 37 w 162"/>
                  <a:gd name="T5" fmla="*/ 27 h 344"/>
                  <a:gd name="T6" fmla="*/ 29 w 162"/>
                  <a:gd name="T7" fmla="*/ 23 h 344"/>
                  <a:gd name="T8" fmla="*/ 23 w 162"/>
                  <a:gd name="T9" fmla="*/ 20 h 344"/>
                  <a:gd name="T10" fmla="*/ 20 w 162"/>
                  <a:gd name="T11" fmla="*/ 15 h 344"/>
                  <a:gd name="T12" fmla="*/ 18 w 162"/>
                  <a:gd name="T13" fmla="*/ 11 h 344"/>
                  <a:gd name="T14" fmla="*/ 9 w 162"/>
                  <a:gd name="T15" fmla="*/ 3 h 344"/>
                  <a:gd name="T16" fmla="*/ 3 w 162"/>
                  <a:gd name="T17" fmla="*/ 3 h 344"/>
                  <a:gd name="T18" fmla="*/ 0 w 162"/>
                  <a:gd name="T19" fmla="*/ 0 h 344"/>
                  <a:gd name="T20" fmla="*/ 0 w 162"/>
                  <a:gd name="T21" fmla="*/ 119 h 344"/>
                  <a:gd name="T22" fmla="*/ 3 w 162"/>
                  <a:gd name="T23" fmla="*/ 123 h 344"/>
                  <a:gd name="T24" fmla="*/ 9 w 162"/>
                  <a:gd name="T25" fmla="*/ 123 h 344"/>
                  <a:gd name="T26" fmla="*/ 18 w 162"/>
                  <a:gd name="T27" fmla="*/ 131 h 344"/>
                  <a:gd name="T28" fmla="*/ 20 w 162"/>
                  <a:gd name="T29" fmla="*/ 135 h 344"/>
                  <a:gd name="T30" fmla="*/ 23 w 162"/>
                  <a:gd name="T31" fmla="*/ 139 h 344"/>
                  <a:gd name="T32" fmla="*/ 29 w 162"/>
                  <a:gd name="T33" fmla="*/ 143 h 344"/>
                  <a:gd name="T34" fmla="*/ 37 w 162"/>
                  <a:gd name="T35" fmla="*/ 147 h 344"/>
                  <a:gd name="T36" fmla="*/ 44 w 162"/>
                  <a:gd name="T37" fmla="*/ 150 h 344"/>
                  <a:gd name="T38" fmla="*/ 46 w 162"/>
                  <a:gd name="T39" fmla="*/ 154 h 344"/>
                  <a:gd name="T40" fmla="*/ 46 w 162"/>
                  <a:gd name="T41" fmla="*/ 35 h 34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2" h="344">
                    <a:moveTo>
                      <a:pt x="162" y="77"/>
                    </a:moveTo>
                    <a:lnTo>
                      <a:pt x="152" y="68"/>
                    </a:lnTo>
                    <a:lnTo>
                      <a:pt x="132" y="60"/>
                    </a:lnTo>
                    <a:lnTo>
                      <a:pt x="101" y="51"/>
                    </a:lnTo>
                    <a:lnTo>
                      <a:pt x="81" y="43"/>
                    </a:lnTo>
                    <a:lnTo>
                      <a:pt x="71" y="34"/>
                    </a:lnTo>
                    <a:lnTo>
                      <a:pt x="61" y="25"/>
                    </a:lnTo>
                    <a:lnTo>
                      <a:pt x="31" y="8"/>
                    </a:lnTo>
                    <a:lnTo>
                      <a:pt x="11" y="8"/>
                    </a:lnTo>
                    <a:lnTo>
                      <a:pt x="0" y="0"/>
                    </a:lnTo>
                    <a:lnTo>
                      <a:pt x="0" y="266"/>
                    </a:lnTo>
                    <a:lnTo>
                      <a:pt x="11" y="275"/>
                    </a:lnTo>
                    <a:lnTo>
                      <a:pt x="31" y="275"/>
                    </a:lnTo>
                    <a:lnTo>
                      <a:pt x="61" y="292"/>
                    </a:lnTo>
                    <a:lnTo>
                      <a:pt x="71" y="301"/>
                    </a:lnTo>
                    <a:lnTo>
                      <a:pt x="81" y="309"/>
                    </a:lnTo>
                    <a:lnTo>
                      <a:pt x="101" y="318"/>
                    </a:lnTo>
                    <a:lnTo>
                      <a:pt x="132" y="327"/>
                    </a:lnTo>
                    <a:lnTo>
                      <a:pt x="152" y="335"/>
                    </a:lnTo>
                    <a:lnTo>
                      <a:pt x="162" y="344"/>
                    </a:lnTo>
                    <a:lnTo>
                      <a:pt x="162" y="77"/>
                    </a:lnTo>
                    <a:close/>
                  </a:path>
                </a:pathLst>
              </a:custGeom>
              <a:solidFill>
                <a:srgbClr val="668080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1" name="Freeform 23"/>
              <p:cNvSpPr>
                <a:spLocks/>
              </p:cNvSpPr>
              <p:nvPr/>
            </p:nvSpPr>
            <p:spPr bwMode="auto">
              <a:xfrm>
                <a:off x="1973" y="2196"/>
                <a:ext cx="659" cy="571"/>
              </a:xfrm>
              <a:custGeom>
                <a:avLst/>
                <a:gdLst>
                  <a:gd name="T0" fmla="*/ 240 w 848"/>
                  <a:gd name="T1" fmla="*/ 0 h 671"/>
                  <a:gd name="T2" fmla="*/ 0 w 848"/>
                  <a:gd name="T3" fmla="*/ 180 h 671"/>
                  <a:gd name="T4" fmla="*/ 0 w 848"/>
                  <a:gd name="T5" fmla="*/ 300 h 671"/>
                  <a:gd name="T6" fmla="*/ 240 w 848"/>
                  <a:gd name="T7" fmla="*/ 118 h 671"/>
                  <a:gd name="T8" fmla="*/ 240 w 848"/>
                  <a:gd name="T9" fmla="*/ 0 h 6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48" h="671">
                    <a:moveTo>
                      <a:pt x="848" y="0"/>
                    </a:moveTo>
                    <a:lnTo>
                      <a:pt x="0" y="404"/>
                    </a:lnTo>
                    <a:lnTo>
                      <a:pt x="0" y="671"/>
                    </a:lnTo>
                    <a:lnTo>
                      <a:pt x="848" y="266"/>
                    </a:lnTo>
                    <a:lnTo>
                      <a:pt x="848" y="0"/>
                    </a:lnTo>
                    <a:close/>
                  </a:path>
                </a:pathLst>
              </a:custGeom>
              <a:solidFill>
                <a:srgbClr val="668080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2" name="Freeform 24"/>
              <p:cNvSpPr>
                <a:spLocks/>
              </p:cNvSpPr>
              <p:nvPr/>
            </p:nvSpPr>
            <p:spPr bwMode="auto">
              <a:xfrm>
                <a:off x="1847" y="2196"/>
                <a:ext cx="785" cy="344"/>
              </a:xfrm>
              <a:custGeom>
                <a:avLst/>
                <a:gdLst>
                  <a:gd name="T0" fmla="*/ 46 w 1010"/>
                  <a:gd name="T1" fmla="*/ 181 h 404"/>
                  <a:gd name="T2" fmla="*/ 44 w 1010"/>
                  <a:gd name="T3" fmla="*/ 177 h 404"/>
                  <a:gd name="T4" fmla="*/ 37 w 1010"/>
                  <a:gd name="T5" fmla="*/ 174 h 404"/>
                  <a:gd name="T6" fmla="*/ 29 w 1010"/>
                  <a:gd name="T7" fmla="*/ 169 h 404"/>
                  <a:gd name="T8" fmla="*/ 23 w 1010"/>
                  <a:gd name="T9" fmla="*/ 165 h 404"/>
                  <a:gd name="T10" fmla="*/ 20 w 1010"/>
                  <a:gd name="T11" fmla="*/ 161 h 404"/>
                  <a:gd name="T12" fmla="*/ 18 w 1010"/>
                  <a:gd name="T13" fmla="*/ 158 h 404"/>
                  <a:gd name="T14" fmla="*/ 9 w 1010"/>
                  <a:gd name="T15" fmla="*/ 150 h 404"/>
                  <a:gd name="T16" fmla="*/ 3 w 1010"/>
                  <a:gd name="T17" fmla="*/ 150 h 404"/>
                  <a:gd name="T18" fmla="*/ 0 w 1010"/>
                  <a:gd name="T19" fmla="*/ 146 h 404"/>
                  <a:gd name="T20" fmla="*/ 286 w 1010"/>
                  <a:gd name="T21" fmla="*/ 0 h 404"/>
                  <a:gd name="T22" fmla="*/ 46 w 1010"/>
                  <a:gd name="T23" fmla="*/ 181 h 40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010" h="404">
                    <a:moveTo>
                      <a:pt x="162" y="404"/>
                    </a:moveTo>
                    <a:lnTo>
                      <a:pt x="152" y="395"/>
                    </a:lnTo>
                    <a:lnTo>
                      <a:pt x="132" y="387"/>
                    </a:lnTo>
                    <a:lnTo>
                      <a:pt x="101" y="378"/>
                    </a:lnTo>
                    <a:lnTo>
                      <a:pt x="81" y="370"/>
                    </a:lnTo>
                    <a:lnTo>
                      <a:pt x="71" y="361"/>
                    </a:lnTo>
                    <a:lnTo>
                      <a:pt x="61" y="352"/>
                    </a:lnTo>
                    <a:lnTo>
                      <a:pt x="31" y="335"/>
                    </a:lnTo>
                    <a:lnTo>
                      <a:pt x="11" y="335"/>
                    </a:lnTo>
                    <a:lnTo>
                      <a:pt x="0" y="327"/>
                    </a:lnTo>
                    <a:lnTo>
                      <a:pt x="1010" y="0"/>
                    </a:lnTo>
                    <a:lnTo>
                      <a:pt x="162" y="404"/>
                    </a:lnTo>
                    <a:close/>
                  </a:path>
                </a:pathLst>
              </a:custGeom>
              <a:solidFill>
                <a:srgbClr val="CCFFFF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3" name="Freeform 25"/>
              <p:cNvSpPr>
                <a:spLocks/>
              </p:cNvSpPr>
              <p:nvPr/>
            </p:nvSpPr>
            <p:spPr bwMode="auto">
              <a:xfrm>
                <a:off x="3229" y="2467"/>
                <a:ext cx="314" cy="359"/>
              </a:xfrm>
              <a:custGeom>
                <a:avLst/>
                <a:gdLst>
                  <a:gd name="T0" fmla="*/ 115 w 404"/>
                  <a:gd name="T1" fmla="*/ 0 h 422"/>
                  <a:gd name="T2" fmla="*/ 106 w 404"/>
                  <a:gd name="T3" fmla="*/ 8 h 422"/>
                  <a:gd name="T4" fmla="*/ 103 w 404"/>
                  <a:gd name="T5" fmla="*/ 12 h 422"/>
                  <a:gd name="T6" fmla="*/ 94 w 404"/>
                  <a:gd name="T7" fmla="*/ 15 h 422"/>
                  <a:gd name="T8" fmla="*/ 89 w 404"/>
                  <a:gd name="T9" fmla="*/ 22 h 422"/>
                  <a:gd name="T10" fmla="*/ 83 w 404"/>
                  <a:gd name="T11" fmla="*/ 26 h 422"/>
                  <a:gd name="T12" fmla="*/ 75 w 404"/>
                  <a:gd name="T13" fmla="*/ 31 h 422"/>
                  <a:gd name="T14" fmla="*/ 66 w 404"/>
                  <a:gd name="T15" fmla="*/ 38 h 422"/>
                  <a:gd name="T16" fmla="*/ 60 w 404"/>
                  <a:gd name="T17" fmla="*/ 43 h 422"/>
                  <a:gd name="T18" fmla="*/ 51 w 404"/>
                  <a:gd name="T19" fmla="*/ 46 h 422"/>
                  <a:gd name="T20" fmla="*/ 43 w 404"/>
                  <a:gd name="T21" fmla="*/ 50 h 422"/>
                  <a:gd name="T22" fmla="*/ 37 w 404"/>
                  <a:gd name="T23" fmla="*/ 54 h 422"/>
                  <a:gd name="T24" fmla="*/ 26 w 404"/>
                  <a:gd name="T25" fmla="*/ 58 h 422"/>
                  <a:gd name="T26" fmla="*/ 18 w 404"/>
                  <a:gd name="T27" fmla="*/ 65 h 422"/>
                  <a:gd name="T28" fmla="*/ 12 w 404"/>
                  <a:gd name="T29" fmla="*/ 65 h 422"/>
                  <a:gd name="T30" fmla="*/ 0 w 404"/>
                  <a:gd name="T31" fmla="*/ 69 h 422"/>
                  <a:gd name="T32" fmla="*/ 0 w 404"/>
                  <a:gd name="T33" fmla="*/ 187 h 422"/>
                  <a:gd name="T34" fmla="*/ 12 w 404"/>
                  <a:gd name="T35" fmla="*/ 184 h 422"/>
                  <a:gd name="T36" fmla="*/ 18 w 404"/>
                  <a:gd name="T37" fmla="*/ 184 h 422"/>
                  <a:gd name="T38" fmla="*/ 26 w 404"/>
                  <a:gd name="T39" fmla="*/ 177 h 422"/>
                  <a:gd name="T40" fmla="*/ 37 w 404"/>
                  <a:gd name="T41" fmla="*/ 172 h 422"/>
                  <a:gd name="T42" fmla="*/ 43 w 404"/>
                  <a:gd name="T43" fmla="*/ 168 h 422"/>
                  <a:gd name="T44" fmla="*/ 51 w 404"/>
                  <a:gd name="T45" fmla="*/ 165 h 422"/>
                  <a:gd name="T46" fmla="*/ 60 w 404"/>
                  <a:gd name="T47" fmla="*/ 161 h 422"/>
                  <a:gd name="T48" fmla="*/ 66 w 404"/>
                  <a:gd name="T49" fmla="*/ 157 h 422"/>
                  <a:gd name="T50" fmla="*/ 75 w 404"/>
                  <a:gd name="T51" fmla="*/ 150 h 422"/>
                  <a:gd name="T52" fmla="*/ 83 w 404"/>
                  <a:gd name="T53" fmla="*/ 145 h 422"/>
                  <a:gd name="T54" fmla="*/ 89 w 404"/>
                  <a:gd name="T55" fmla="*/ 143 h 422"/>
                  <a:gd name="T56" fmla="*/ 94 w 404"/>
                  <a:gd name="T57" fmla="*/ 134 h 422"/>
                  <a:gd name="T58" fmla="*/ 103 w 404"/>
                  <a:gd name="T59" fmla="*/ 130 h 422"/>
                  <a:gd name="T60" fmla="*/ 106 w 404"/>
                  <a:gd name="T61" fmla="*/ 127 h 422"/>
                  <a:gd name="T62" fmla="*/ 115 w 404"/>
                  <a:gd name="T63" fmla="*/ 119 h 422"/>
                  <a:gd name="T64" fmla="*/ 115 w 404"/>
                  <a:gd name="T65" fmla="*/ 0 h 42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04" h="422">
                    <a:moveTo>
                      <a:pt x="404" y="0"/>
                    </a:moveTo>
                    <a:lnTo>
                      <a:pt x="373" y="17"/>
                    </a:lnTo>
                    <a:lnTo>
                      <a:pt x="363" y="26"/>
                    </a:lnTo>
                    <a:lnTo>
                      <a:pt x="333" y="34"/>
                    </a:lnTo>
                    <a:lnTo>
                      <a:pt x="313" y="52"/>
                    </a:lnTo>
                    <a:lnTo>
                      <a:pt x="293" y="60"/>
                    </a:lnTo>
                    <a:lnTo>
                      <a:pt x="262" y="69"/>
                    </a:lnTo>
                    <a:lnTo>
                      <a:pt x="232" y="86"/>
                    </a:lnTo>
                    <a:lnTo>
                      <a:pt x="212" y="95"/>
                    </a:lnTo>
                    <a:lnTo>
                      <a:pt x="182" y="103"/>
                    </a:lnTo>
                    <a:lnTo>
                      <a:pt x="151" y="112"/>
                    </a:lnTo>
                    <a:lnTo>
                      <a:pt x="131" y="120"/>
                    </a:lnTo>
                    <a:lnTo>
                      <a:pt x="91" y="129"/>
                    </a:lnTo>
                    <a:lnTo>
                      <a:pt x="60" y="146"/>
                    </a:lnTo>
                    <a:lnTo>
                      <a:pt x="40" y="146"/>
                    </a:lnTo>
                    <a:lnTo>
                      <a:pt x="0" y="155"/>
                    </a:lnTo>
                    <a:lnTo>
                      <a:pt x="0" y="422"/>
                    </a:lnTo>
                    <a:lnTo>
                      <a:pt x="40" y="413"/>
                    </a:lnTo>
                    <a:lnTo>
                      <a:pt x="60" y="413"/>
                    </a:lnTo>
                    <a:lnTo>
                      <a:pt x="91" y="396"/>
                    </a:lnTo>
                    <a:lnTo>
                      <a:pt x="131" y="387"/>
                    </a:lnTo>
                    <a:lnTo>
                      <a:pt x="151" y="379"/>
                    </a:lnTo>
                    <a:lnTo>
                      <a:pt x="182" y="370"/>
                    </a:lnTo>
                    <a:lnTo>
                      <a:pt x="212" y="361"/>
                    </a:lnTo>
                    <a:lnTo>
                      <a:pt x="232" y="353"/>
                    </a:lnTo>
                    <a:lnTo>
                      <a:pt x="262" y="336"/>
                    </a:lnTo>
                    <a:lnTo>
                      <a:pt x="293" y="327"/>
                    </a:lnTo>
                    <a:lnTo>
                      <a:pt x="313" y="318"/>
                    </a:lnTo>
                    <a:lnTo>
                      <a:pt x="333" y="301"/>
                    </a:lnTo>
                    <a:lnTo>
                      <a:pt x="363" y="293"/>
                    </a:lnTo>
                    <a:lnTo>
                      <a:pt x="373" y="284"/>
                    </a:lnTo>
                    <a:lnTo>
                      <a:pt x="404" y="267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800000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4" name="Freeform 26"/>
              <p:cNvSpPr>
                <a:spLocks/>
              </p:cNvSpPr>
              <p:nvPr/>
            </p:nvSpPr>
            <p:spPr bwMode="auto">
              <a:xfrm>
                <a:off x="2734" y="2203"/>
                <a:ext cx="495" cy="623"/>
              </a:xfrm>
              <a:custGeom>
                <a:avLst/>
                <a:gdLst>
                  <a:gd name="T0" fmla="*/ 0 w 636"/>
                  <a:gd name="T1" fmla="*/ 0 h 732"/>
                  <a:gd name="T2" fmla="*/ 181 w 636"/>
                  <a:gd name="T3" fmla="*/ 208 h 732"/>
                  <a:gd name="T4" fmla="*/ 181 w 636"/>
                  <a:gd name="T5" fmla="*/ 327 h 732"/>
                  <a:gd name="T6" fmla="*/ 0 w 636"/>
                  <a:gd name="T7" fmla="*/ 119 h 732"/>
                  <a:gd name="T8" fmla="*/ 0 w 636"/>
                  <a:gd name="T9" fmla="*/ 0 h 7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36" h="732">
                    <a:moveTo>
                      <a:pt x="0" y="0"/>
                    </a:moveTo>
                    <a:lnTo>
                      <a:pt x="636" y="465"/>
                    </a:lnTo>
                    <a:lnTo>
                      <a:pt x="636" y="732"/>
                    </a:lnTo>
                    <a:lnTo>
                      <a:pt x="0" y="2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0000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5" name="Freeform 27"/>
              <p:cNvSpPr>
                <a:spLocks/>
              </p:cNvSpPr>
              <p:nvPr/>
            </p:nvSpPr>
            <p:spPr bwMode="auto">
              <a:xfrm>
                <a:off x="2734" y="2203"/>
                <a:ext cx="809" cy="396"/>
              </a:xfrm>
              <a:custGeom>
                <a:avLst/>
                <a:gdLst>
                  <a:gd name="T0" fmla="*/ 296 w 1040"/>
                  <a:gd name="T1" fmla="*/ 140 h 465"/>
                  <a:gd name="T2" fmla="*/ 287 w 1040"/>
                  <a:gd name="T3" fmla="*/ 146 h 465"/>
                  <a:gd name="T4" fmla="*/ 285 w 1040"/>
                  <a:gd name="T5" fmla="*/ 151 h 465"/>
                  <a:gd name="T6" fmla="*/ 276 w 1040"/>
                  <a:gd name="T7" fmla="*/ 154 h 465"/>
                  <a:gd name="T8" fmla="*/ 271 w 1040"/>
                  <a:gd name="T9" fmla="*/ 162 h 465"/>
                  <a:gd name="T10" fmla="*/ 264 w 1040"/>
                  <a:gd name="T11" fmla="*/ 165 h 465"/>
                  <a:gd name="T12" fmla="*/ 256 w 1040"/>
                  <a:gd name="T13" fmla="*/ 169 h 465"/>
                  <a:gd name="T14" fmla="*/ 247 w 1040"/>
                  <a:gd name="T15" fmla="*/ 177 h 465"/>
                  <a:gd name="T16" fmla="*/ 241 w 1040"/>
                  <a:gd name="T17" fmla="*/ 181 h 465"/>
                  <a:gd name="T18" fmla="*/ 233 w 1040"/>
                  <a:gd name="T19" fmla="*/ 185 h 465"/>
                  <a:gd name="T20" fmla="*/ 224 w 1040"/>
                  <a:gd name="T21" fmla="*/ 189 h 465"/>
                  <a:gd name="T22" fmla="*/ 219 w 1040"/>
                  <a:gd name="T23" fmla="*/ 193 h 465"/>
                  <a:gd name="T24" fmla="*/ 207 w 1040"/>
                  <a:gd name="T25" fmla="*/ 198 h 465"/>
                  <a:gd name="T26" fmla="*/ 198 w 1040"/>
                  <a:gd name="T27" fmla="*/ 204 h 465"/>
                  <a:gd name="T28" fmla="*/ 192 w 1040"/>
                  <a:gd name="T29" fmla="*/ 204 h 465"/>
                  <a:gd name="T30" fmla="*/ 181 w 1040"/>
                  <a:gd name="T31" fmla="*/ 208 h 465"/>
                  <a:gd name="T32" fmla="*/ 0 w 1040"/>
                  <a:gd name="T33" fmla="*/ 0 h 465"/>
                  <a:gd name="T34" fmla="*/ 296 w 1040"/>
                  <a:gd name="T35" fmla="*/ 140 h 46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040" h="465">
                    <a:moveTo>
                      <a:pt x="1040" y="310"/>
                    </a:moveTo>
                    <a:lnTo>
                      <a:pt x="1009" y="327"/>
                    </a:lnTo>
                    <a:lnTo>
                      <a:pt x="999" y="336"/>
                    </a:lnTo>
                    <a:lnTo>
                      <a:pt x="969" y="344"/>
                    </a:lnTo>
                    <a:lnTo>
                      <a:pt x="949" y="362"/>
                    </a:lnTo>
                    <a:lnTo>
                      <a:pt x="929" y="370"/>
                    </a:lnTo>
                    <a:lnTo>
                      <a:pt x="898" y="379"/>
                    </a:lnTo>
                    <a:lnTo>
                      <a:pt x="868" y="396"/>
                    </a:lnTo>
                    <a:lnTo>
                      <a:pt x="848" y="405"/>
                    </a:lnTo>
                    <a:lnTo>
                      <a:pt x="818" y="413"/>
                    </a:lnTo>
                    <a:lnTo>
                      <a:pt x="787" y="422"/>
                    </a:lnTo>
                    <a:lnTo>
                      <a:pt x="767" y="430"/>
                    </a:lnTo>
                    <a:lnTo>
                      <a:pt x="727" y="439"/>
                    </a:lnTo>
                    <a:lnTo>
                      <a:pt x="696" y="456"/>
                    </a:lnTo>
                    <a:lnTo>
                      <a:pt x="676" y="456"/>
                    </a:lnTo>
                    <a:lnTo>
                      <a:pt x="636" y="465"/>
                    </a:lnTo>
                    <a:lnTo>
                      <a:pt x="0" y="0"/>
                    </a:lnTo>
                    <a:lnTo>
                      <a:pt x="1040" y="310"/>
                    </a:lnTo>
                    <a:close/>
                  </a:path>
                </a:pathLst>
              </a:custGeom>
              <a:solidFill>
                <a:srgbClr val="FF0000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6" name="Freeform 28"/>
              <p:cNvSpPr>
                <a:spLocks/>
              </p:cNvSpPr>
              <p:nvPr/>
            </p:nvSpPr>
            <p:spPr bwMode="auto">
              <a:xfrm>
                <a:off x="1988" y="2548"/>
                <a:ext cx="196" cy="285"/>
              </a:xfrm>
              <a:custGeom>
                <a:avLst/>
                <a:gdLst>
                  <a:gd name="T0" fmla="*/ 72 w 252"/>
                  <a:gd name="T1" fmla="*/ 31 h 335"/>
                  <a:gd name="T2" fmla="*/ 61 w 252"/>
                  <a:gd name="T3" fmla="*/ 26 h 335"/>
                  <a:gd name="T4" fmla="*/ 58 w 252"/>
                  <a:gd name="T5" fmla="*/ 26 h 335"/>
                  <a:gd name="T6" fmla="*/ 46 w 252"/>
                  <a:gd name="T7" fmla="*/ 22 h 335"/>
                  <a:gd name="T8" fmla="*/ 40 w 252"/>
                  <a:gd name="T9" fmla="*/ 19 h 335"/>
                  <a:gd name="T10" fmla="*/ 29 w 252"/>
                  <a:gd name="T11" fmla="*/ 15 h 335"/>
                  <a:gd name="T12" fmla="*/ 26 w 252"/>
                  <a:gd name="T13" fmla="*/ 11 h 335"/>
                  <a:gd name="T14" fmla="*/ 15 w 252"/>
                  <a:gd name="T15" fmla="*/ 8 h 335"/>
                  <a:gd name="T16" fmla="*/ 12 w 252"/>
                  <a:gd name="T17" fmla="*/ 3 h 335"/>
                  <a:gd name="T18" fmla="*/ 0 w 252"/>
                  <a:gd name="T19" fmla="*/ 0 h 335"/>
                  <a:gd name="T20" fmla="*/ 0 w 252"/>
                  <a:gd name="T21" fmla="*/ 118 h 335"/>
                  <a:gd name="T22" fmla="*/ 12 w 252"/>
                  <a:gd name="T23" fmla="*/ 123 h 335"/>
                  <a:gd name="T24" fmla="*/ 15 w 252"/>
                  <a:gd name="T25" fmla="*/ 127 h 335"/>
                  <a:gd name="T26" fmla="*/ 26 w 252"/>
                  <a:gd name="T27" fmla="*/ 130 h 335"/>
                  <a:gd name="T28" fmla="*/ 29 w 252"/>
                  <a:gd name="T29" fmla="*/ 134 h 335"/>
                  <a:gd name="T30" fmla="*/ 40 w 252"/>
                  <a:gd name="T31" fmla="*/ 138 h 335"/>
                  <a:gd name="T32" fmla="*/ 46 w 252"/>
                  <a:gd name="T33" fmla="*/ 143 h 335"/>
                  <a:gd name="T34" fmla="*/ 58 w 252"/>
                  <a:gd name="T35" fmla="*/ 146 h 335"/>
                  <a:gd name="T36" fmla="*/ 61 w 252"/>
                  <a:gd name="T37" fmla="*/ 146 h 335"/>
                  <a:gd name="T38" fmla="*/ 72 w 252"/>
                  <a:gd name="T39" fmla="*/ 149 h 335"/>
                  <a:gd name="T40" fmla="*/ 72 w 252"/>
                  <a:gd name="T41" fmla="*/ 31 h 33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52" h="335">
                    <a:moveTo>
                      <a:pt x="252" y="69"/>
                    </a:moveTo>
                    <a:lnTo>
                      <a:pt x="212" y="60"/>
                    </a:lnTo>
                    <a:lnTo>
                      <a:pt x="202" y="60"/>
                    </a:lnTo>
                    <a:lnTo>
                      <a:pt x="162" y="51"/>
                    </a:lnTo>
                    <a:lnTo>
                      <a:pt x="141" y="43"/>
                    </a:lnTo>
                    <a:lnTo>
                      <a:pt x="101" y="34"/>
                    </a:lnTo>
                    <a:lnTo>
                      <a:pt x="91" y="25"/>
                    </a:lnTo>
                    <a:lnTo>
                      <a:pt x="51" y="17"/>
                    </a:lnTo>
                    <a:lnTo>
                      <a:pt x="40" y="8"/>
                    </a:lnTo>
                    <a:lnTo>
                      <a:pt x="0" y="0"/>
                    </a:lnTo>
                    <a:lnTo>
                      <a:pt x="0" y="266"/>
                    </a:lnTo>
                    <a:lnTo>
                      <a:pt x="40" y="275"/>
                    </a:lnTo>
                    <a:lnTo>
                      <a:pt x="51" y="284"/>
                    </a:lnTo>
                    <a:lnTo>
                      <a:pt x="91" y="292"/>
                    </a:lnTo>
                    <a:lnTo>
                      <a:pt x="101" y="301"/>
                    </a:lnTo>
                    <a:lnTo>
                      <a:pt x="141" y="309"/>
                    </a:lnTo>
                    <a:lnTo>
                      <a:pt x="162" y="318"/>
                    </a:lnTo>
                    <a:lnTo>
                      <a:pt x="202" y="327"/>
                    </a:lnTo>
                    <a:lnTo>
                      <a:pt x="212" y="327"/>
                    </a:lnTo>
                    <a:lnTo>
                      <a:pt x="252" y="335"/>
                    </a:lnTo>
                    <a:lnTo>
                      <a:pt x="252" y="69"/>
                    </a:lnTo>
                    <a:close/>
                  </a:path>
                </a:pathLst>
              </a:custGeom>
              <a:solidFill>
                <a:srgbClr val="804D66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7" name="Freeform 29"/>
              <p:cNvSpPr>
                <a:spLocks/>
              </p:cNvSpPr>
              <p:nvPr/>
            </p:nvSpPr>
            <p:spPr bwMode="auto">
              <a:xfrm>
                <a:off x="2184" y="2203"/>
                <a:ext cx="464" cy="630"/>
              </a:xfrm>
              <a:custGeom>
                <a:avLst/>
                <a:gdLst>
                  <a:gd name="T0" fmla="*/ 170 w 596"/>
                  <a:gd name="T1" fmla="*/ 0 h 740"/>
                  <a:gd name="T2" fmla="*/ 0 w 596"/>
                  <a:gd name="T3" fmla="*/ 212 h 740"/>
                  <a:gd name="T4" fmla="*/ 0 w 596"/>
                  <a:gd name="T5" fmla="*/ 330 h 740"/>
                  <a:gd name="T6" fmla="*/ 170 w 596"/>
                  <a:gd name="T7" fmla="*/ 119 h 740"/>
                  <a:gd name="T8" fmla="*/ 170 w 596"/>
                  <a:gd name="T9" fmla="*/ 0 h 7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6" h="740">
                    <a:moveTo>
                      <a:pt x="596" y="0"/>
                    </a:moveTo>
                    <a:lnTo>
                      <a:pt x="0" y="474"/>
                    </a:lnTo>
                    <a:lnTo>
                      <a:pt x="0" y="740"/>
                    </a:lnTo>
                    <a:lnTo>
                      <a:pt x="596" y="267"/>
                    </a:lnTo>
                    <a:lnTo>
                      <a:pt x="596" y="0"/>
                    </a:lnTo>
                    <a:close/>
                  </a:path>
                </a:pathLst>
              </a:custGeom>
              <a:solidFill>
                <a:srgbClr val="804D66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8" name="Freeform 30"/>
              <p:cNvSpPr>
                <a:spLocks/>
              </p:cNvSpPr>
              <p:nvPr/>
            </p:nvSpPr>
            <p:spPr bwMode="auto">
              <a:xfrm>
                <a:off x="1988" y="2203"/>
                <a:ext cx="660" cy="403"/>
              </a:xfrm>
              <a:custGeom>
                <a:avLst/>
                <a:gdLst>
                  <a:gd name="T0" fmla="*/ 72 w 848"/>
                  <a:gd name="T1" fmla="*/ 211 h 474"/>
                  <a:gd name="T2" fmla="*/ 61 w 848"/>
                  <a:gd name="T3" fmla="*/ 207 h 474"/>
                  <a:gd name="T4" fmla="*/ 58 w 848"/>
                  <a:gd name="T5" fmla="*/ 207 h 474"/>
                  <a:gd name="T6" fmla="*/ 46 w 848"/>
                  <a:gd name="T7" fmla="*/ 203 h 474"/>
                  <a:gd name="T8" fmla="*/ 40 w 848"/>
                  <a:gd name="T9" fmla="*/ 199 h 474"/>
                  <a:gd name="T10" fmla="*/ 29 w 848"/>
                  <a:gd name="T11" fmla="*/ 196 h 474"/>
                  <a:gd name="T12" fmla="*/ 26 w 848"/>
                  <a:gd name="T13" fmla="*/ 190 h 474"/>
                  <a:gd name="T14" fmla="*/ 15 w 848"/>
                  <a:gd name="T15" fmla="*/ 187 h 474"/>
                  <a:gd name="T16" fmla="*/ 12 w 848"/>
                  <a:gd name="T17" fmla="*/ 183 h 474"/>
                  <a:gd name="T18" fmla="*/ 0 w 848"/>
                  <a:gd name="T19" fmla="*/ 179 h 474"/>
                  <a:gd name="T20" fmla="*/ 242 w 848"/>
                  <a:gd name="T21" fmla="*/ 0 h 474"/>
                  <a:gd name="T22" fmla="*/ 72 w 848"/>
                  <a:gd name="T23" fmla="*/ 211 h 47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848" h="474">
                    <a:moveTo>
                      <a:pt x="252" y="474"/>
                    </a:moveTo>
                    <a:lnTo>
                      <a:pt x="212" y="465"/>
                    </a:lnTo>
                    <a:lnTo>
                      <a:pt x="202" y="465"/>
                    </a:lnTo>
                    <a:lnTo>
                      <a:pt x="162" y="456"/>
                    </a:lnTo>
                    <a:lnTo>
                      <a:pt x="141" y="448"/>
                    </a:lnTo>
                    <a:lnTo>
                      <a:pt x="101" y="439"/>
                    </a:lnTo>
                    <a:lnTo>
                      <a:pt x="91" y="430"/>
                    </a:lnTo>
                    <a:lnTo>
                      <a:pt x="51" y="422"/>
                    </a:lnTo>
                    <a:lnTo>
                      <a:pt x="40" y="413"/>
                    </a:lnTo>
                    <a:lnTo>
                      <a:pt x="0" y="405"/>
                    </a:lnTo>
                    <a:lnTo>
                      <a:pt x="848" y="0"/>
                    </a:lnTo>
                    <a:lnTo>
                      <a:pt x="252" y="474"/>
                    </a:lnTo>
                    <a:close/>
                  </a:path>
                </a:pathLst>
              </a:custGeom>
              <a:solidFill>
                <a:srgbClr val="FF99CC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9" name="Freeform 31"/>
              <p:cNvSpPr>
                <a:spLocks/>
              </p:cNvSpPr>
              <p:nvPr/>
            </p:nvSpPr>
            <p:spPr bwMode="auto">
              <a:xfrm>
                <a:off x="2201" y="2613"/>
                <a:ext cx="290" cy="278"/>
              </a:xfrm>
              <a:custGeom>
                <a:avLst/>
                <a:gdLst>
                  <a:gd name="T0" fmla="*/ 106 w 373"/>
                  <a:gd name="T1" fmla="*/ 26 h 327"/>
                  <a:gd name="T2" fmla="*/ 94 w 373"/>
                  <a:gd name="T3" fmla="*/ 22 h 327"/>
                  <a:gd name="T4" fmla="*/ 89 w 373"/>
                  <a:gd name="T5" fmla="*/ 22 h 327"/>
                  <a:gd name="T6" fmla="*/ 78 w 373"/>
                  <a:gd name="T7" fmla="*/ 22 h 327"/>
                  <a:gd name="T8" fmla="*/ 72 w 373"/>
                  <a:gd name="T9" fmla="*/ 19 h 327"/>
                  <a:gd name="T10" fmla="*/ 57 w 373"/>
                  <a:gd name="T11" fmla="*/ 19 h 327"/>
                  <a:gd name="T12" fmla="*/ 52 w 373"/>
                  <a:gd name="T13" fmla="*/ 16 h 327"/>
                  <a:gd name="T14" fmla="*/ 40 w 373"/>
                  <a:gd name="T15" fmla="*/ 16 h 327"/>
                  <a:gd name="T16" fmla="*/ 34 w 373"/>
                  <a:gd name="T17" fmla="*/ 12 h 327"/>
                  <a:gd name="T18" fmla="*/ 23 w 373"/>
                  <a:gd name="T19" fmla="*/ 8 h 327"/>
                  <a:gd name="T20" fmla="*/ 18 w 373"/>
                  <a:gd name="T21" fmla="*/ 8 h 327"/>
                  <a:gd name="T22" fmla="*/ 5 w 373"/>
                  <a:gd name="T23" fmla="*/ 4 h 327"/>
                  <a:gd name="T24" fmla="*/ 0 w 373"/>
                  <a:gd name="T25" fmla="*/ 0 h 327"/>
                  <a:gd name="T26" fmla="*/ 0 w 373"/>
                  <a:gd name="T27" fmla="*/ 118 h 327"/>
                  <a:gd name="T28" fmla="*/ 5 w 373"/>
                  <a:gd name="T29" fmla="*/ 122 h 327"/>
                  <a:gd name="T30" fmla="*/ 18 w 373"/>
                  <a:gd name="T31" fmla="*/ 126 h 327"/>
                  <a:gd name="T32" fmla="*/ 23 w 373"/>
                  <a:gd name="T33" fmla="*/ 126 h 327"/>
                  <a:gd name="T34" fmla="*/ 34 w 373"/>
                  <a:gd name="T35" fmla="*/ 130 h 327"/>
                  <a:gd name="T36" fmla="*/ 40 w 373"/>
                  <a:gd name="T37" fmla="*/ 133 h 327"/>
                  <a:gd name="T38" fmla="*/ 52 w 373"/>
                  <a:gd name="T39" fmla="*/ 133 h 327"/>
                  <a:gd name="T40" fmla="*/ 57 w 373"/>
                  <a:gd name="T41" fmla="*/ 138 h 327"/>
                  <a:gd name="T42" fmla="*/ 72 w 373"/>
                  <a:gd name="T43" fmla="*/ 138 h 327"/>
                  <a:gd name="T44" fmla="*/ 78 w 373"/>
                  <a:gd name="T45" fmla="*/ 142 h 327"/>
                  <a:gd name="T46" fmla="*/ 89 w 373"/>
                  <a:gd name="T47" fmla="*/ 142 h 327"/>
                  <a:gd name="T48" fmla="*/ 94 w 373"/>
                  <a:gd name="T49" fmla="*/ 142 h 327"/>
                  <a:gd name="T50" fmla="*/ 106 w 373"/>
                  <a:gd name="T51" fmla="*/ 145 h 327"/>
                  <a:gd name="T52" fmla="*/ 106 w 373"/>
                  <a:gd name="T53" fmla="*/ 26 h 32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373" h="327">
                    <a:moveTo>
                      <a:pt x="373" y="60"/>
                    </a:moveTo>
                    <a:lnTo>
                      <a:pt x="333" y="52"/>
                    </a:lnTo>
                    <a:lnTo>
                      <a:pt x="313" y="52"/>
                    </a:lnTo>
                    <a:lnTo>
                      <a:pt x="272" y="52"/>
                    </a:lnTo>
                    <a:lnTo>
                      <a:pt x="252" y="43"/>
                    </a:lnTo>
                    <a:lnTo>
                      <a:pt x="201" y="43"/>
                    </a:lnTo>
                    <a:lnTo>
                      <a:pt x="181" y="35"/>
                    </a:lnTo>
                    <a:lnTo>
                      <a:pt x="141" y="35"/>
                    </a:lnTo>
                    <a:lnTo>
                      <a:pt x="121" y="26"/>
                    </a:lnTo>
                    <a:lnTo>
                      <a:pt x="80" y="17"/>
                    </a:lnTo>
                    <a:lnTo>
                      <a:pt x="60" y="17"/>
                    </a:lnTo>
                    <a:lnTo>
                      <a:pt x="20" y="9"/>
                    </a:lnTo>
                    <a:lnTo>
                      <a:pt x="0" y="0"/>
                    </a:lnTo>
                    <a:lnTo>
                      <a:pt x="0" y="267"/>
                    </a:lnTo>
                    <a:lnTo>
                      <a:pt x="20" y="275"/>
                    </a:lnTo>
                    <a:lnTo>
                      <a:pt x="60" y="284"/>
                    </a:lnTo>
                    <a:lnTo>
                      <a:pt x="80" y="284"/>
                    </a:lnTo>
                    <a:lnTo>
                      <a:pt x="121" y="293"/>
                    </a:lnTo>
                    <a:lnTo>
                      <a:pt x="141" y="301"/>
                    </a:lnTo>
                    <a:lnTo>
                      <a:pt x="181" y="301"/>
                    </a:lnTo>
                    <a:lnTo>
                      <a:pt x="201" y="310"/>
                    </a:lnTo>
                    <a:lnTo>
                      <a:pt x="252" y="310"/>
                    </a:lnTo>
                    <a:lnTo>
                      <a:pt x="272" y="318"/>
                    </a:lnTo>
                    <a:lnTo>
                      <a:pt x="313" y="318"/>
                    </a:lnTo>
                    <a:lnTo>
                      <a:pt x="333" y="318"/>
                    </a:lnTo>
                    <a:lnTo>
                      <a:pt x="373" y="327"/>
                    </a:lnTo>
                    <a:lnTo>
                      <a:pt x="373" y="60"/>
                    </a:lnTo>
                    <a:close/>
                  </a:path>
                </a:pathLst>
              </a:custGeom>
              <a:solidFill>
                <a:srgbClr val="1A4D33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0" name="Freeform 32"/>
              <p:cNvSpPr>
                <a:spLocks/>
              </p:cNvSpPr>
              <p:nvPr/>
            </p:nvSpPr>
            <p:spPr bwMode="auto">
              <a:xfrm>
                <a:off x="2491" y="2211"/>
                <a:ext cx="172" cy="680"/>
              </a:xfrm>
              <a:custGeom>
                <a:avLst/>
                <a:gdLst>
                  <a:gd name="T0" fmla="*/ 62 w 222"/>
                  <a:gd name="T1" fmla="*/ 0 h 800"/>
                  <a:gd name="T2" fmla="*/ 0 w 222"/>
                  <a:gd name="T3" fmla="*/ 236 h 800"/>
                  <a:gd name="T4" fmla="*/ 0 w 222"/>
                  <a:gd name="T5" fmla="*/ 354 h 800"/>
                  <a:gd name="T6" fmla="*/ 62 w 222"/>
                  <a:gd name="T7" fmla="*/ 118 h 800"/>
                  <a:gd name="T8" fmla="*/ 62 w 222"/>
                  <a:gd name="T9" fmla="*/ 0 h 8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2" h="800">
                    <a:moveTo>
                      <a:pt x="222" y="0"/>
                    </a:moveTo>
                    <a:lnTo>
                      <a:pt x="0" y="533"/>
                    </a:lnTo>
                    <a:lnTo>
                      <a:pt x="0" y="800"/>
                    </a:lnTo>
                    <a:lnTo>
                      <a:pt x="222" y="267"/>
                    </a:lnTo>
                    <a:lnTo>
                      <a:pt x="222" y="0"/>
                    </a:lnTo>
                    <a:close/>
                  </a:path>
                </a:pathLst>
              </a:custGeom>
              <a:solidFill>
                <a:srgbClr val="1A4D33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1" name="Freeform 33"/>
              <p:cNvSpPr>
                <a:spLocks/>
              </p:cNvSpPr>
              <p:nvPr/>
            </p:nvSpPr>
            <p:spPr bwMode="auto">
              <a:xfrm>
                <a:off x="2201" y="2211"/>
                <a:ext cx="462" cy="453"/>
              </a:xfrm>
              <a:custGeom>
                <a:avLst/>
                <a:gdLst>
                  <a:gd name="T0" fmla="*/ 106 w 595"/>
                  <a:gd name="T1" fmla="*/ 236 h 533"/>
                  <a:gd name="T2" fmla="*/ 94 w 595"/>
                  <a:gd name="T3" fmla="*/ 233 h 533"/>
                  <a:gd name="T4" fmla="*/ 89 w 595"/>
                  <a:gd name="T5" fmla="*/ 233 h 533"/>
                  <a:gd name="T6" fmla="*/ 77 w 595"/>
                  <a:gd name="T7" fmla="*/ 233 h 533"/>
                  <a:gd name="T8" fmla="*/ 71 w 595"/>
                  <a:gd name="T9" fmla="*/ 229 h 533"/>
                  <a:gd name="T10" fmla="*/ 57 w 595"/>
                  <a:gd name="T11" fmla="*/ 229 h 533"/>
                  <a:gd name="T12" fmla="*/ 51 w 595"/>
                  <a:gd name="T13" fmla="*/ 225 h 533"/>
                  <a:gd name="T14" fmla="*/ 40 w 595"/>
                  <a:gd name="T15" fmla="*/ 225 h 533"/>
                  <a:gd name="T16" fmla="*/ 34 w 595"/>
                  <a:gd name="T17" fmla="*/ 221 h 533"/>
                  <a:gd name="T18" fmla="*/ 23 w 595"/>
                  <a:gd name="T19" fmla="*/ 218 h 533"/>
                  <a:gd name="T20" fmla="*/ 17 w 595"/>
                  <a:gd name="T21" fmla="*/ 218 h 533"/>
                  <a:gd name="T22" fmla="*/ 5 w 595"/>
                  <a:gd name="T23" fmla="*/ 214 h 533"/>
                  <a:gd name="T24" fmla="*/ 0 w 595"/>
                  <a:gd name="T25" fmla="*/ 210 h 533"/>
                  <a:gd name="T26" fmla="*/ 168 w 595"/>
                  <a:gd name="T27" fmla="*/ 0 h 533"/>
                  <a:gd name="T28" fmla="*/ 106 w 595"/>
                  <a:gd name="T29" fmla="*/ 236 h 53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95" h="533">
                    <a:moveTo>
                      <a:pt x="373" y="533"/>
                    </a:moveTo>
                    <a:lnTo>
                      <a:pt x="333" y="525"/>
                    </a:lnTo>
                    <a:lnTo>
                      <a:pt x="313" y="525"/>
                    </a:lnTo>
                    <a:lnTo>
                      <a:pt x="272" y="525"/>
                    </a:lnTo>
                    <a:lnTo>
                      <a:pt x="252" y="516"/>
                    </a:lnTo>
                    <a:lnTo>
                      <a:pt x="201" y="516"/>
                    </a:lnTo>
                    <a:lnTo>
                      <a:pt x="181" y="508"/>
                    </a:lnTo>
                    <a:lnTo>
                      <a:pt x="141" y="508"/>
                    </a:lnTo>
                    <a:lnTo>
                      <a:pt x="121" y="499"/>
                    </a:lnTo>
                    <a:lnTo>
                      <a:pt x="80" y="490"/>
                    </a:lnTo>
                    <a:lnTo>
                      <a:pt x="60" y="490"/>
                    </a:lnTo>
                    <a:lnTo>
                      <a:pt x="20" y="482"/>
                    </a:lnTo>
                    <a:lnTo>
                      <a:pt x="0" y="473"/>
                    </a:lnTo>
                    <a:lnTo>
                      <a:pt x="595" y="0"/>
                    </a:lnTo>
                    <a:lnTo>
                      <a:pt x="373" y="533"/>
                    </a:lnTo>
                    <a:close/>
                  </a:path>
                </a:pathLst>
              </a:custGeom>
              <a:solidFill>
                <a:srgbClr val="339966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2" name="Freeform 34"/>
              <p:cNvSpPr>
                <a:spLocks/>
              </p:cNvSpPr>
              <p:nvPr/>
            </p:nvSpPr>
            <p:spPr bwMode="auto">
              <a:xfrm>
                <a:off x="2852" y="2606"/>
                <a:ext cx="354" cy="285"/>
              </a:xfrm>
              <a:custGeom>
                <a:avLst/>
                <a:gdLst>
                  <a:gd name="T0" fmla="*/ 129 w 455"/>
                  <a:gd name="T1" fmla="*/ 0 h 335"/>
                  <a:gd name="T2" fmla="*/ 124 w 455"/>
                  <a:gd name="T3" fmla="*/ 3 h 335"/>
                  <a:gd name="T4" fmla="*/ 113 w 455"/>
                  <a:gd name="T5" fmla="*/ 8 h 335"/>
                  <a:gd name="T6" fmla="*/ 107 w 455"/>
                  <a:gd name="T7" fmla="*/ 8 h 335"/>
                  <a:gd name="T8" fmla="*/ 95 w 455"/>
                  <a:gd name="T9" fmla="*/ 11 h 335"/>
                  <a:gd name="T10" fmla="*/ 89 w 455"/>
                  <a:gd name="T11" fmla="*/ 15 h 335"/>
                  <a:gd name="T12" fmla="*/ 78 w 455"/>
                  <a:gd name="T13" fmla="*/ 19 h 335"/>
                  <a:gd name="T14" fmla="*/ 72 w 455"/>
                  <a:gd name="T15" fmla="*/ 19 h 335"/>
                  <a:gd name="T16" fmla="*/ 61 w 455"/>
                  <a:gd name="T17" fmla="*/ 22 h 335"/>
                  <a:gd name="T18" fmla="*/ 54 w 455"/>
                  <a:gd name="T19" fmla="*/ 22 h 335"/>
                  <a:gd name="T20" fmla="*/ 44 w 455"/>
                  <a:gd name="T21" fmla="*/ 26 h 335"/>
                  <a:gd name="T22" fmla="*/ 37 w 455"/>
                  <a:gd name="T23" fmla="*/ 26 h 335"/>
                  <a:gd name="T24" fmla="*/ 23 w 455"/>
                  <a:gd name="T25" fmla="*/ 26 h 335"/>
                  <a:gd name="T26" fmla="*/ 18 w 455"/>
                  <a:gd name="T27" fmla="*/ 31 h 335"/>
                  <a:gd name="T28" fmla="*/ 5 w 455"/>
                  <a:gd name="T29" fmla="*/ 31 h 335"/>
                  <a:gd name="T30" fmla="*/ 0 w 455"/>
                  <a:gd name="T31" fmla="*/ 31 h 335"/>
                  <a:gd name="T32" fmla="*/ 0 w 455"/>
                  <a:gd name="T33" fmla="*/ 149 h 335"/>
                  <a:gd name="T34" fmla="*/ 5 w 455"/>
                  <a:gd name="T35" fmla="*/ 149 h 335"/>
                  <a:gd name="T36" fmla="*/ 18 w 455"/>
                  <a:gd name="T37" fmla="*/ 149 h 335"/>
                  <a:gd name="T38" fmla="*/ 23 w 455"/>
                  <a:gd name="T39" fmla="*/ 145 h 335"/>
                  <a:gd name="T40" fmla="*/ 37 w 455"/>
                  <a:gd name="T41" fmla="*/ 145 h 335"/>
                  <a:gd name="T42" fmla="*/ 44 w 455"/>
                  <a:gd name="T43" fmla="*/ 145 h 335"/>
                  <a:gd name="T44" fmla="*/ 54 w 455"/>
                  <a:gd name="T45" fmla="*/ 143 h 335"/>
                  <a:gd name="T46" fmla="*/ 61 w 455"/>
                  <a:gd name="T47" fmla="*/ 143 h 335"/>
                  <a:gd name="T48" fmla="*/ 72 w 455"/>
                  <a:gd name="T49" fmla="*/ 138 h 335"/>
                  <a:gd name="T50" fmla="*/ 78 w 455"/>
                  <a:gd name="T51" fmla="*/ 138 h 335"/>
                  <a:gd name="T52" fmla="*/ 89 w 455"/>
                  <a:gd name="T53" fmla="*/ 134 h 335"/>
                  <a:gd name="T54" fmla="*/ 95 w 455"/>
                  <a:gd name="T55" fmla="*/ 130 h 335"/>
                  <a:gd name="T56" fmla="*/ 107 w 455"/>
                  <a:gd name="T57" fmla="*/ 126 h 335"/>
                  <a:gd name="T58" fmla="*/ 113 w 455"/>
                  <a:gd name="T59" fmla="*/ 126 h 335"/>
                  <a:gd name="T60" fmla="*/ 124 w 455"/>
                  <a:gd name="T61" fmla="*/ 123 h 335"/>
                  <a:gd name="T62" fmla="*/ 129 w 455"/>
                  <a:gd name="T63" fmla="*/ 118 h 335"/>
                  <a:gd name="T64" fmla="*/ 129 w 455"/>
                  <a:gd name="T65" fmla="*/ 0 h 33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55" h="335">
                    <a:moveTo>
                      <a:pt x="455" y="0"/>
                    </a:moveTo>
                    <a:lnTo>
                      <a:pt x="434" y="8"/>
                    </a:lnTo>
                    <a:lnTo>
                      <a:pt x="394" y="17"/>
                    </a:lnTo>
                    <a:lnTo>
                      <a:pt x="374" y="17"/>
                    </a:lnTo>
                    <a:lnTo>
                      <a:pt x="333" y="25"/>
                    </a:lnTo>
                    <a:lnTo>
                      <a:pt x="313" y="34"/>
                    </a:lnTo>
                    <a:lnTo>
                      <a:pt x="273" y="43"/>
                    </a:lnTo>
                    <a:lnTo>
                      <a:pt x="253" y="43"/>
                    </a:lnTo>
                    <a:lnTo>
                      <a:pt x="212" y="51"/>
                    </a:lnTo>
                    <a:lnTo>
                      <a:pt x="192" y="51"/>
                    </a:lnTo>
                    <a:lnTo>
                      <a:pt x="152" y="60"/>
                    </a:lnTo>
                    <a:lnTo>
                      <a:pt x="132" y="60"/>
                    </a:lnTo>
                    <a:lnTo>
                      <a:pt x="81" y="60"/>
                    </a:lnTo>
                    <a:lnTo>
                      <a:pt x="61" y="68"/>
                    </a:lnTo>
                    <a:lnTo>
                      <a:pt x="21" y="68"/>
                    </a:lnTo>
                    <a:lnTo>
                      <a:pt x="0" y="68"/>
                    </a:lnTo>
                    <a:lnTo>
                      <a:pt x="0" y="335"/>
                    </a:lnTo>
                    <a:lnTo>
                      <a:pt x="21" y="335"/>
                    </a:lnTo>
                    <a:lnTo>
                      <a:pt x="61" y="335"/>
                    </a:lnTo>
                    <a:lnTo>
                      <a:pt x="81" y="326"/>
                    </a:lnTo>
                    <a:lnTo>
                      <a:pt x="132" y="326"/>
                    </a:lnTo>
                    <a:lnTo>
                      <a:pt x="152" y="326"/>
                    </a:lnTo>
                    <a:lnTo>
                      <a:pt x="192" y="318"/>
                    </a:lnTo>
                    <a:lnTo>
                      <a:pt x="212" y="318"/>
                    </a:lnTo>
                    <a:lnTo>
                      <a:pt x="253" y="309"/>
                    </a:lnTo>
                    <a:lnTo>
                      <a:pt x="273" y="309"/>
                    </a:lnTo>
                    <a:lnTo>
                      <a:pt x="313" y="301"/>
                    </a:lnTo>
                    <a:lnTo>
                      <a:pt x="333" y="292"/>
                    </a:lnTo>
                    <a:lnTo>
                      <a:pt x="374" y="283"/>
                    </a:lnTo>
                    <a:lnTo>
                      <a:pt x="394" y="283"/>
                    </a:lnTo>
                    <a:lnTo>
                      <a:pt x="434" y="275"/>
                    </a:lnTo>
                    <a:lnTo>
                      <a:pt x="455" y="266"/>
                    </a:lnTo>
                    <a:lnTo>
                      <a:pt x="455" y="0"/>
                    </a:lnTo>
                    <a:close/>
                  </a:path>
                </a:pathLst>
              </a:custGeom>
              <a:solidFill>
                <a:srgbClr val="4D6680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3" name="Freeform 35"/>
              <p:cNvSpPr>
                <a:spLocks/>
              </p:cNvSpPr>
              <p:nvPr/>
            </p:nvSpPr>
            <p:spPr bwMode="auto">
              <a:xfrm>
                <a:off x="2711" y="2211"/>
                <a:ext cx="133" cy="680"/>
              </a:xfrm>
              <a:custGeom>
                <a:avLst/>
                <a:gdLst>
                  <a:gd name="T0" fmla="*/ 0 w 171"/>
                  <a:gd name="T1" fmla="*/ 0 h 800"/>
                  <a:gd name="T2" fmla="*/ 48 w 171"/>
                  <a:gd name="T3" fmla="*/ 236 h 800"/>
                  <a:gd name="T4" fmla="*/ 48 w 171"/>
                  <a:gd name="T5" fmla="*/ 354 h 800"/>
                  <a:gd name="T6" fmla="*/ 0 w 171"/>
                  <a:gd name="T7" fmla="*/ 118 h 800"/>
                  <a:gd name="T8" fmla="*/ 0 w 171"/>
                  <a:gd name="T9" fmla="*/ 0 h 8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1" h="800">
                    <a:moveTo>
                      <a:pt x="0" y="0"/>
                    </a:moveTo>
                    <a:lnTo>
                      <a:pt x="171" y="533"/>
                    </a:lnTo>
                    <a:lnTo>
                      <a:pt x="171" y="800"/>
                    </a:lnTo>
                    <a:lnTo>
                      <a:pt x="0" y="2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6680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4" name="Freeform 36"/>
              <p:cNvSpPr>
                <a:spLocks/>
              </p:cNvSpPr>
              <p:nvPr/>
            </p:nvSpPr>
            <p:spPr bwMode="auto">
              <a:xfrm>
                <a:off x="2711" y="2211"/>
                <a:ext cx="495" cy="453"/>
              </a:xfrm>
              <a:custGeom>
                <a:avLst/>
                <a:gdLst>
                  <a:gd name="T0" fmla="*/ 181 w 636"/>
                  <a:gd name="T1" fmla="*/ 207 h 533"/>
                  <a:gd name="T2" fmla="*/ 176 w 636"/>
                  <a:gd name="T3" fmla="*/ 210 h 533"/>
                  <a:gd name="T4" fmla="*/ 165 w 636"/>
                  <a:gd name="T5" fmla="*/ 214 h 533"/>
                  <a:gd name="T6" fmla="*/ 159 w 636"/>
                  <a:gd name="T7" fmla="*/ 214 h 533"/>
                  <a:gd name="T8" fmla="*/ 146 w 636"/>
                  <a:gd name="T9" fmla="*/ 218 h 533"/>
                  <a:gd name="T10" fmla="*/ 141 w 636"/>
                  <a:gd name="T11" fmla="*/ 221 h 533"/>
                  <a:gd name="T12" fmla="*/ 130 w 636"/>
                  <a:gd name="T13" fmla="*/ 225 h 533"/>
                  <a:gd name="T14" fmla="*/ 125 w 636"/>
                  <a:gd name="T15" fmla="*/ 225 h 533"/>
                  <a:gd name="T16" fmla="*/ 112 w 636"/>
                  <a:gd name="T17" fmla="*/ 229 h 533"/>
                  <a:gd name="T18" fmla="*/ 107 w 636"/>
                  <a:gd name="T19" fmla="*/ 229 h 533"/>
                  <a:gd name="T20" fmla="*/ 95 w 636"/>
                  <a:gd name="T21" fmla="*/ 233 h 533"/>
                  <a:gd name="T22" fmla="*/ 90 w 636"/>
                  <a:gd name="T23" fmla="*/ 233 h 533"/>
                  <a:gd name="T24" fmla="*/ 75 w 636"/>
                  <a:gd name="T25" fmla="*/ 233 h 533"/>
                  <a:gd name="T26" fmla="*/ 69 w 636"/>
                  <a:gd name="T27" fmla="*/ 236 h 533"/>
                  <a:gd name="T28" fmla="*/ 58 w 636"/>
                  <a:gd name="T29" fmla="*/ 236 h 533"/>
                  <a:gd name="T30" fmla="*/ 52 w 636"/>
                  <a:gd name="T31" fmla="*/ 236 h 533"/>
                  <a:gd name="T32" fmla="*/ 0 w 636"/>
                  <a:gd name="T33" fmla="*/ 0 h 533"/>
                  <a:gd name="T34" fmla="*/ 181 w 636"/>
                  <a:gd name="T35" fmla="*/ 207 h 53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636" h="533">
                    <a:moveTo>
                      <a:pt x="636" y="465"/>
                    </a:moveTo>
                    <a:lnTo>
                      <a:pt x="615" y="473"/>
                    </a:lnTo>
                    <a:lnTo>
                      <a:pt x="575" y="482"/>
                    </a:lnTo>
                    <a:lnTo>
                      <a:pt x="555" y="482"/>
                    </a:lnTo>
                    <a:lnTo>
                      <a:pt x="514" y="490"/>
                    </a:lnTo>
                    <a:lnTo>
                      <a:pt x="494" y="499"/>
                    </a:lnTo>
                    <a:lnTo>
                      <a:pt x="454" y="508"/>
                    </a:lnTo>
                    <a:lnTo>
                      <a:pt x="434" y="508"/>
                    </a:lnTo>
                    <a:lnTo>
                      <a:pt x="393" y="516"/>
                    </a:lnTo>
                    <a:lnTo>
                      <a:pt x="373" y="516"/>
                    </a:lnTo>
                    <a:lnTo>
                      <a:pt x="333" y="525"/>
                    </a:lnTo>
                    <a:lnTo>
                      <a:pt x="313" y="525"/>
                    </a:lnTo>
                    <a:lnTo>
                      <a:pt x="262" y="525"/>
                    </a:lnTo>
                    <a:lnTo>
                      <a:pt x="242" y="533"/>
                    </a:lnTo>
                    <a:lnTo>
                      <a:pt x="202" y="533"/>
                    </a:lnTo>
                    <a:lnTo>
                      <a:pt x="181" y="533"/>
                    </a:lnTo>
                    <a:lnTo>
                      <a:pt x="0" y="0"/>
                    </a:lnTo>
                    <a:lnTo>
                      <a:pt x="636" y="465"/>
                    </a:lnTo>
                    <a:close/>
                  </a:path>
                </a:pathLst>
              </a:custGeom>
              <a:solidFill>
                <a:srgbClr val="99CCFF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5" name="Freeform 37"/>
              <p:cNvSpPr>
                <a:spLocks/>
              </p:cNvSpPr>
              <p:nvPr/>
            </p:nvSpPr>
            <p:spPr bwMode="auto">
              <a:xfrm>
                <a:off x="2514" y="2664"/>
                <a:ext cx="314" cy="235"/>
              </a:xfrm>
              <a:custGeom>
                <a:avLst/>
                <a:gdLst>
                  <a:gd name="T0" fmla="*/ 115 w 404"/>
                  <a:gd name="T1" fmla="*/ 0 h 276"/>
                  <a:gd name="T2" fmla="*/ 100 w 404"/>
                  <a:gd name="T3" fmla="*/ 0 h 276"/>
                  <a:gd name="T4" fmla="*/ 94 w 404"/>
                  <a:gd name="T5" fmla="*/ 4 h 276"/>
                  <a:gd name="T6" fmla="*/ 83 w 404"/>
                  <a:gd name="T7" fmla="*/ 4 h 276"/>
                  <a:gd name="T8" fmla="*/ 77 w 404"/>
                  <a:gd name="T9" fmla="*/ 4 h 276"/>
                  <a:gd name="T10" fmla="*/ 63 w 404"/>
                  <a:gd name="T11" fmla="*/ 4 h 276"/>
                  <a:gd name="T12" fmla="*/ 58 w 404"/>
                  <a:gd name="T13" fmla="*/ 4 h 276"/>
                  <a:gd name="T14" fmla="*/ 46 w 404"/>
                  <a:gd name="T15" fmla="*/ 4 h 276"/>
                  <a:gd name="T16" fmla="*/ 37 w 404"/>
                  <a:gd name="T17" fmla="*/ 4 h 276"/>
                  <a:gd name="T18" fmla="*/ 26 w 404"/>
                  <a:gd name="T19" fmla="*/ 0 h 276"/>
                  <a:gd name="T20" fmla="*/ 20 w 404"/>
                  <a:gd name="T21" fmla="*/ 0 h 276"/>
                  <a:gd name="T22" fmla="*/ 9 w 404"/>
                  <a:gd name="T23" fmla="*/ 0 h 276"/>
                  <a:gd name="T24" fmla="*/ 0 w 404"/>
                  <a:gd name="T25" fmla="*/ 0 h 276"/>
                  <a:gd name="T26" fmla="*/ 0 w 404"/>
                  <a:gd name="T27" fmla="*/ 119 h 276"/>
                  <a:gd name="T28" fmla="*/ 9 w 404"/>
                  <a:gd name="T29" fmla="*/ 119 h 276"/>
                  <a:gd name="T30" fmla="*/ 20 w 404"/>
                  <a:gd name="T31" fmla="*/ 119 h 276"/>
                  <a:gd name="T32" fmla="*/ 26 w 404"/>
                  <a:gd name="T33" fmla="*/ 119 h 276"/>
                  <a:gd name="T34" fmla="*/ 37 w 404"/>
                  <a:gd name="T35" fmla="*/ 123 h 276"/>
                  <a:gd name="T36" fmla="*/ 46 w 404"/>
                  <a:gd name="T37" fmla="*/ 123 h 276"/>
                  <a:gd name="T38" fmla="*/ 58 w 404"/>
                  <a:gd name="T39" fmla="*/ 123 h 276"/>
                  <a:gd name="T40" fmla="*/ 63 w 404"/>
                  <a:gd name="T41" fmla="*/ 123 h 276"/>
                  <a:gd name="T42" fmla="*/ 77 w 404"/>
                  <a:gd name="T43" fmla="*/ 123 h 276"/>
                  <a:gd name="T44" fmla="*/ 83 w 404"/>
                  <a:gd name="T45" fmla="*/ 123 h 276"/>
                  <a:gd name="T46" fmla="*/ 94 w 404"/>
                  <a:gd name="T47" fmla="*/ 123 h 276"/>
                  <a:gd name="T48" fmla="*/ 100 w 404"/>
                  <a:gd name="T49" fmla="*/ 119 h 276"/>
                  <a:gd name="T50" fmla="*/ 115 w 404"/>
                  <a:gd name="T51" fmla="*/ 119 h 276"/>
                  <a:gd name="T52" fmla="*/ 115 w 404"/>
                  <a:gd name="T53" fmla="*/ 0 h 27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404" h="276">
                    <a:moveTo>
                      <a:pt x="404" y="0"/>
                    </a:moveTo>
                    <a:lnTo>
                      <a:pt x="354" y="0"/>
                    </a:lnTo>
                    <a:lnTo>
                      <a:pt x="333" y="9"/>
                    </a:lnTo>
                    <a:lnTo>
                      <a:pt x="293" y="9"/>
                    </a:lnTo>
                    <a:lnTo>
                      <a:pt x="273" y="9"/>
                    </a:lnTo>
                    <a:lnTo>
                      <a:pt x="222" y="9"/>
                    </a:lnTo>
                    <a:lnTo>
                      <a:pt x="202" y="9"/>
                    </a:lnTo>
                    <a:lnTo>
                      <a:pt x="162" y="9"/>
                    </a:lnTo>
                    <a:lnTo>
                      <a:pt x="132" y="9"/>
                    </a:lnTo>
                    <a:lnTo>
                      <a:pt x="91" y="0"/>
                    </a:lnTo>
                    <a:lnTo>
                      <a:pt x="71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267"/>
                    </a:lnTo>
                    <a:lnTo>
                      <a:pt x="31" y="267"/>
                    </a:lnTo>
                    <a:lnTo>
                      <a:pt x="71" y="267"/>
                    </a:lnTo>
                    <a:lnTo>
                      <a:pt x="91" y="267"/>
                    </a:lnTo>
                    <a:lnTo>
                      <a:pt x="132" y="276"/>
                    </a:lnTo>
                    <a:lnTo>
                      <a:pt x="162" y="276"/>
                    </a:lnTo>
                    <a:lnTo>
                      <a:pt x="202" y="276"/>
                    </a:lnTo>
                    <a:lnTo>
                      <a:pt x="222" y="276"/>
                    </a:lnTo>
                    <a:lnTo>
                      <a:pt x="273" y="276"/>
                    </a:lnTo>
                    <a:lnTo>
                      <a:pt x="293" y="276"/>
                    </a:lnTo>
                    <a:lnTo>
                      <a:pt x="333" y="276"/>
                    </a:lnTo>
                    <a:lnTo>
                      <a:pt x="354" y="267"/>
                    </a:lnTo>
                    <a:lnTo>
                      <a:pt x="404" y="267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808000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6" name="Freeform 38"/>
              <p:cNvSpPr>
                <a:spLocks/>
              </p:cNvSpPr>
              <p:nvPr/>
            </p:nvSpPr>
            <p:spPr bwMode="auto">
              <a:xfrm>
                <a:off x="2514" y="2211"/>
                <a:ext cx="314" cy="461"/>
              </a:xfrm>
              <a:custGeom>
                <a:avLst/>
                <a:gdLst>
                  <a:gd name="T0" fmla="*/ 115 w 404"/>
                  <a:gd name="T1" fmla="*/ 236 h 542"/>
                  <a:gd name="T2" fmla="*/ 100 w 404"/>
                  <a:gd name="T3" fmla="*/ 236 h 542"/>
                  <a:gd name="T4" fmla="*/ 94 w 404"/>
                  <a:gd name="T5" fmla="*/ 241 h 542"/>
                  <a:gd name="T6" fmla="*/ 83 w 404"/>
                  <a:gd name="T7" fmla="*/ 241 h 542"/>
                  <a:gd name="T8" fmla="*/ 77 w 404"/>
                  <a:gd name="T9" fmla="*/ 241 h 542"/>
                  <a:gd name="T10" fmla="*/ 63 w 404"/>
                  <a:gd name="T11" fmla="*/ 241 h 542"/>
                  <a:gd name="T12" fmla="*/ 58 w 404"/>
                  <a:gd name="T13" fmla="*/ 241 h 542"/>
                  <a:gd name="T14" fmla="*/ 46 w 404"/>
                  <a:gd name="T15" fmla="*/ 241 h 542"/>
                  <a:gd name="T16" fmla="*/ 37 w 404"/>
                  <a:gd name="T17" fmla="*/ 241 h 542"/>
                  <a:gd name="T18" fmla="*/ 26 w 404"/>
                  <a:gd name="T19" fmla="*/ 236 h 542"/>
                  <a:gd name="T20" fmla="*/ 20 w 404"/>
                  <a:gd name="T21" fmla="*/ 236 h 542"/>
                  <a:gd name="T22" fmla="*/ 9 w 404"/>
                  <a:gd name="T23" fmla="*/ 236 h 542"/>
                  <a:gd name="T24" fmla="*/ 0 w 404"/>
                  <a:gd name="T25" fmla="*/ 236 h 542"/>
                  <a:gd name="T26" fmla="*/ 63 w 404"/>
                  <a:gd name="T27" fmla="*/ 0 h 542"/>
                  <a:gd name="T28" fmla="*/ 115 w 404"/>
                  <a:gd name="T29" fmla="*/ 236 h 54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04" h="542">
                    <a:moveTo>
                      <a:pt x="404" y="533"/>
                    </a:moveTo>
                    <a:lnTo>
                      <a:pt x="354" y="533"/>
                    </a:lnTo>
                    <a:lnTo>
                      <a:pt x="333" y="542"/>
                    </a:lnTo>
                    <a:lnTo>
                      <a:pt x="293" y="542"/>
                    </a:lnTo>
                    <a:lnTo>
                      <a:pt x="273" y="542"/>
                    </a:lnTo>
                    <a:lnTo>
                      <a:pt x="222" y="542"/>
                    </a:lnTo>
                    <a:lnTo>
                      <a:pt x="202" y="542"/>
                    </a:lnTo>
                    <a:lnTo>
                      <a:pt x="162" y="542"/>
                    </a:lnTo>
                    <a:lnTo>
                      <a:pt x="132" y="542"/>
                    </a:lnTo>
                    <a:lnTo>
                      <a:pt x="91" y="533"/>
                    </a:lnTo>
                    <a:lnTo>
                      <a:pt x="71" y="533"/>
                    </a:lnTo>
                    <a:lnTo>
                      <a:pt x="31" y="533"/>
                    </a:lnTo>
                    <a:lnTo>
                      <a:pt x="0" y="533"/>
                    </a:lnTo>
                    <a:lnTo>
                      <a:pt x="222" y="0"/>
                    </a:lnTo>
                    <a:lnTo>
                      <a:pt x="404" y="533"/>
                    </a:lnTo>
                    <a:close/>
                  </a:path>
                </a:pathLst>
              </a:custGeom>
              <a:solidFill>
                <a:srgbClr val="FFFF00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7" name="Rectangle 40"/>
              <p:cNvSpPr>
                <a:spLocks noChangeArrowheads="1"/>
              </p:cNvSpPr>
              <p:nvPr/>
            </p:nvSpPr>
            <p:spPr bwMode="auto">
              <a:xfrm>
                <a:off x="4014" y="3266"/>
                <a:ext cx="1108" cy="3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GB" altLang="ja-JP" sz="2000">
                    <a:solidFill>
                      <a:srgbClr val="003399"/>
                    </a:solidFill>
                    <a:ea typeface="MS PGothic" charset="0"/>
                    <a:cs typeface="MS PGothic" charset="0"/>
                  </a:rPr>
                  <a:t> Cooling Water </a:t>
                </a:r>
              </a:p>
              <a:p>
                <a:pPr algn="l"/>
                <a:r>
                  <a:rPr lang="en-GB" altLang="ja-JP" sz="2000">
                    <a:solidFill>
                      <a:srgbClr val="003399"/>
                    </a:solidFill>
                    <a:ea typeface="MS PGothic" charset="0"/>
                    <a:cs typeface="MS PGothic" charset="0"/>
                  </a:rPr>
                  <a:t> System 4.9 %</a:t>
                </a:r>
              </a:p>
            </p:txBody>
          </p:sp>
          <p:sp>
            <p:nvSpPr>
              <p:cNvPr id="6188" name="Rectangle 43"/>
              <p:cNvSpPr>
                <a:spLocks noChangeArrowheads="1"/>
              </p:cNvSpPr>
              <p:nvPr/>
            </p:nvSpPr>
            <p:spPr bwMode="auto">
              <a:xfrm>
                <a:off x="754" y="3159"/>
                <a:ext cx="1471" cy="3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GB" altLang="ja-JP" sz="2000">
                    <a:solidFill>
                      <a:srgbClr val="003399"/>
                    </a:solidFill>
                    <a:ea typeface="MS PGothic" charset="0"/>
                    <a:cs typeface="MS PGothic" charset="0"/>
                  </a:rPr>
                  <a:t> Cryostat &amp; Thermal </a:t>
                </a:r>
              </a:p>
              <a:p>
                <a:pPr algn="l"/>
                <a:r>
                  <a:rPr lang="en-GB" altLang="ja-JP" sz="2000">
                    <a:solidFill>
                      <a:srgbClr val="003399"/>
                    </a:solidFill>
                    <a:ea typeface="MS PGothic" charset="0"/>
                    <a:cs typeface="MS PGothic" charset="0"/>
                  </a:rPr>
                  <a:t> Shield 3.5 % </a:t>
                </a:r>
              </a:p>
            </p:txBody>
          </p:sp>
          <p:sp>
            <p:nvSpPr>
              <p:cNvPr id="6189" name="Rectangle 47"/>
              <p:cNvSpPr>
                <a:spLocks noChangeArrowheads="1"/>
              </p:cNvSpPr>
              <p:nvPr/>
            </p:nvSpPr>
            <p:spPr bwMode="auto">
              <a:xfrm>
                <a:off x="301" y="2649"/>
                <a:ext cx="1303" cy="3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GB" altLang="ja-JP" sz="2000">
                    <a:solidFill>
                      <a:srgbClr val="003399"/>
                    </a:solidFill>
                    <a:ea typeface="MS PGothic" charset="0"/>
                    <a:cs typeface="MS PGothic" charset="0"/>
                  </a:rPr>
                  <a:t> Cryoplant &amp; </a:t>
                </a:r>
              </a:p>
              <a:p>
                <a:pPr algn="l"/>
                <a:r>
                  <a:rPr lang="en-GB" altLang="ja-JP" sz="2000">
                    <a:solidFill>
                      <a:srgbClr val="003399"/>
                    </a:solidFill>
                    <a:ea typeface="MS PGothic" charset="0"/>
                    <a:cs typeface="MS PGothic" charset="0"/>
                  </a:rPr>
                  <a:t> Distribution 3.2 %</a:t>
                </a:r>
              </a:p>
            </p:txBody>
          </p:sp>
          <p:sp>
            <p:nvSpPr>
              <p:cNvPr id="6190" name="Rectangle 51"/>
              <p:cNvSpPr>
                <a:spLocks noChangeArrowheads="1"/>
              </p:cNvSpPr>
              <p:nvPr/>
            </p:nvSpPr>
            <p:spPr bwMode="auto">
              <a:xfrm>
                <a:off x="470" y="2132"/>
                <a:ext cx="851" cy="3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GB" altLang="ja-JP" sz="2000">
                    <a:solidFill>
                      <a:srgbClr val="003399"/>
                    </a:solidFill>
                    <a:ea typeface="MS PGothic" charset="0"/>
                    <a:cs typeface="MS PGothic" charset="0"/>
                  </a:rPr>
                  <a:t> Fuel Cycle </a:t>
                </a:r>
              </a:p>
              <a:p>
                <a:pPr algn="l"/>
                <a:r>
                  <a:rPr lang="en-GB" altLang="ja-JP" sz="2000">
                    <a:solidFill>
                      <a:srgbClr val="003399"/>
                    </a:solidFill>
                    <a:ea typeface="MS PGothic" charset="0"/>
                    <a:cs typeface="MS PGothic" charset="0"/>
                  </a:rPr>
                  <a:t> 4.1 %</a:t>
                </a:r>
              </a:p>
            </p:txBody>
          </p:sp>
          <p:sp>
            <p:nvSpPr>
              <p:cNvPr id="6191" name="Rectangle 54"/>
              <p:cNvSpPr>
                <a:spLocks noChangeArrowheads="1"/>
              </p:cNvSpPr>
              <p:nvPr/>
            </p:nvSpPr>
            <p:spPr bwMode="auto">
              <a:xfrm>
                <a:off x="2256" y="3379"/>
                <a:ext cx="1543" cy="3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GB" altLang="ja-JP" sz="2000">
                    <a:solidFill>
                      <a:srgbClr val="003399"/>
                    </a:solidFill>
                    <a:ea typeface="MS PGothic" charset="0"/>
                    <a:cs typeface="MS PGothic" charset="0"/>
                  </a:rPr>
                  <a:t> Assembly &amp; Remote </a:t>
                </a:r>
              </a:p>
              <a:p>
                <a:pPr algn="l"/>
                <a:r>
                  <a:rPr lang="en-GB" altLang="ja-JP" sz="2000">
                    <a:solidFill>
                      <a:srgbClr val="003399"/>
                    </a:solidFill>
                    <a:ea typeface="MS PGothic" charset="0"/>
                    <a:cs typeface="MS PGothic" charset="0"/>
                  </a:rPr>
                  <a:t> Handling 6.8 % </a:t>
                </a:r>
              </a:p>
            </p:txBody>
          </p:sp>
          <p:sp>
            <p:nvSpPr>
              <p:cNvPr id="6192" name="Rectangle 58"/>
              <p:cNvSpPr>
                <a:spLocks noChangeArrowheads="1"/>
              </p:cNvSpPr>
              <p:nvPr/>
            </p:nvSpPr>
            <p:spPr bwMode="auto">
              <a:xfrm>
                <a:off x="4014" y="2812"/>
                <a:ext cx="1081" cy="3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GB" altLang="ja-JP" sz="2000">
                    <a:solidFill>
                      <a:srgbClr val="003399"/>
                    </a:solidFill>
                    <a:ea typeface="MS PGothic" charset="0"/>
                    <a:cs typeface="MS PGothic" charset="0"/>
                  </a:rPr>
                  <a:t> Diagnostic &amp; </a:t>
                </a:r>
              </a:p>
              <a:p>
                <a:pPr algn="l"/>
                <a:r>
                  <a:rPr lang="en-GB" altLang="ja-JP" sz="2000">
                    <a:solidFill>
                      <a:srgbClr val="003399"/>
                    </a:solidFill>
                    <a:ea typeface="MS PGothic" charset="0"/>
                    <a:cs typeface="MS PGothic" charset="0"/>
                  </a:rPr>
                  <a:t> CODAC 6.2 %</a:t>
                </a:r>
              </a:p>
            </p:txBody>
          </p:sp>
          <p:sp>
            <p:nvSpPr>
              <p:cNvPr id="6193" name="Rectangle 61"/>
              <p:cNvSpPr>
                <a:spLocks noChangeArrowheads="1"/>
              </p:cNvSpPr>
              <p:nvPr/>
            </p:nvSpPr>
            <p:spPr bwMode="auto">
              <a:xfrm>
                <a:off x="4014" y="2500"/>
                <a:ext cx="1631" cy="19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GB" altLang="ja-JP" sz="2000">
                    <a:solidFill>
                      <a:srgbClr val="003399"/>
                    </a:solidFill>
                    <a:ea typeface="MS PGothic" charset="0"/>
                    <a:cs typeface="MS PGothic" charset="0"/>
                  </a:rPr>
                  <a:t> Heating System 7.7 %</a:t>
                </a:r>
              </a:p>
            </p:txBody>
          </p:sp>
          <p:sp>
            <p:nvSpPr>
              <p:cNvPr id="6194" name="Rectangle 64"/>
              <p:cNvSpPr>
                <a:spLocks noChangeArrowheads="1"/>
              </p:cNvSpPr>
              <p:nvPr/>
            </p:nvSpPr>
            <p:spPr bwMode="auto">
              <a:xfrm>
                <a:off x="4014" y="2018"/>
                <a:ext cx="1077" cy="3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l"/>
                <a:r>
                  <a:rPr lang="en-GB" altLang="ja-JP" sz="2000">
                    <a:solidFill>
                      <a:srgbClr val="003399"/>
                    </a:solidFill>
                    <a:ea typeface="MS PGothic" charset="0"/>
                    <a:cs typeface="MS PGothic" charset="0"/>
                  </a:rPr>
                  <a:t> Vacuum </a:t>
                </a:r>
              </a:p>
              <a:p>
                <a:pPr algn="l"/>
                <a:r>
                  <a:rPr lang="en-GB" altLang="ja-JP" sz="2000">
                    <a:solidFill>
                      <a:srgbClr val="003399"/>
                    </a:solidFill>
                    <a:ea typeface="MS PGothic" charset="0"/>
                    <a:cs typeface="MS PGothic" charset="0"/>
                  </a:rPr>
                  <a:t> Vessel 7.9 %</a:t>
                </a:r>
              </a:p>
            </p:txBody>
          </p:sp>
          <p:sp>
            <p:nvSpPr>
              <p:cNvPr id="6195" name="Rectangle 68"/>
              <p:cNvSpPr>
                <a:spLocks noChangeArrowheads="1"/>
              </p:cNvSpPr>
              <p:nvPr/>
            </p:nvSpPr>
            <p:spPr bwMode="auto">
              <a:xfrm>
                <a:off x="3986" y="1536"/>
                <a:ext cx="1350" cy="3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l"/>
                <a:r>
                  <a:rPr lang="en-GB" altLang="ja-JP" sz="2000">
                    <a:solidFill>
                      <a:srgbClr val="003399"/>
                    </a:solidFill>
                    <a:ea typeface="MS PGothic" charset="0"/>
                    <a:cs typeface="MS PGothic" charset="0"/>
                  </a:rPr>
                  <a:t> Power supplies &amp; </a:t>
                </a:r>
              </a:p>
              <a:p>
                <a:pPr algn="l"/>
                <a:r>
                  <a:rPr lang="en-GB" altLang="ja-JP" sz="2000">
                    <a:solidFill>
                      <a:srgbClr val="003399"/>
                    </a:solidFill>
                    <a:ea typeface="MS PGothic" charset="0"/>
                    <a:cs typeface="MS PGothic" charset="0"/>
                  </a:rPr>
                  <a:t> Distribution 7.2 %</a:t>
                </a:r>
              </a:p>
            </p:txBody>
          </p:sp>
          <p:sp>
            <p:nvSpPr>
              <p:cNvPr id="6196" name="Rectangle 71"/>
              <p:cNvSpPr>
                <a:spLocks noChangeArrowheads="1"/>
              </p:cNvSpPr>
              <p:nvPr/>
            </p:nvSpPr>
            <p:spPr bwMode="auto">
              <a:xfrm>
                <a:off x="3390" y="1054"/>
                <a:ext cx="1062" cy="3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GB" altLang="ja-JP" sz="2000">
                    <a:solidFill>
                      <a:srgbClr val="003399"/>
                    </a:solidFill>
                    <a:ea typeface="MS PGothic" charset="0"/>
                    <a:cs typeface="MS PGothic" charset="0"/>
                  </a:rPr>
                  <a:t> Blanket &amp; </a:t>
                </a:r>
              </a:p>
              <a:p>
                <a:pPr algn="l"/>
                <a:r>
                  <a:rPr lang="en-GB" altLang="ja-JP" sz="2000">
                    <a:solidFill>
                      <a:srgbClr val="003399"/>
                    </a:solidFill>
                    <a:ea typeface="MS PGothic" charset="0"/>
                    <a:cs typeface="MS PGothic" charset="0"/>
                  </a:rPr>
                  <a:t> Divertor 8.4 %</a:t>
                </a:r>
              </a:p>
            </p:txBody>
          </p:sp>
          <p:sp>
            <p:nvSpPr>
              <p:cNvPr id="6197" name="Rectangle 73"/>
              <p:cNvSpPr>
                <a:spLocks noChangeArrowheads="1"/>
              </p:cNvSpPr>
              <p:nvPr/>
            </p:nvSpPr>
            <p:spPr bwMode="auto">
              <a:xfrm>
                <a:off x="2371" y="1071"/>
                <a:ext cx="745" cy="3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GB" altLang="ja-JP" sz="2000">
                    <a:solidFill>
                      <a:srgbClr val="003399"/>
                    </a:solidFill>
                    <a:ea typeface="MS PGothic" charset="0"/>
                    <a:cs typeface="MS PGothic" charset="0"/>
                  </a:rPr>
                  <a:t> Buildings </a:t>
                </a:r>
              </a:p>
              <a:p>
                <a:pPr algn="l"/>
                <a:r>
                  <a:rPr lang="en-GB" altLang="ja-JP" sz="2000">
                    <a:solidFill>
                      <a:srgbClr val="003399"/>
                    </a:solidFill>
                    <a:ea typeface="MS PGothic" charset="0"/>
                    <a:cs typeface="MS PGothic" charset="0"/>
                  </a:rPr>
                  <a:t> 13.4 %</a:t>
                </a:r>
              </a:p>
            </p:txBody>
          </p:sp>
          <p:sp>
            <p:nvSpPr>
              <p:cNvPr id="6198" name="Rectangle 75"/>
              <p:cNvSpPr>
                <a:spLocks noChangeArrowheads="1"/>
              </p:cNvSpPr>
              <p:nvPr/>
            </p:nvSpPr>
            <p:spPr bwMode="auto">
              <a:xfrm>
                <a:off x="602" y="1298"/>
                <a:ext cx="1124" cy="3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GB" altLang="ja-JP" sz="2000">
                    <a:solidFill>
                      <a:srgbClr val="003399"/>
                    </a:solidFill>
                    <a:ea typeface="MS PGothic" charset="0"/>
                    <a:cs typeface="MS PGothic" charset="0"/>
                  </a:rPr>
                  <a:t> Magnet </a:t>
                </a:r>
              </a:p>
              <a:p>
                <a:pPr algn="l"/>
                <a:r>
                  <a:rPr lang="en-GB" altLang="ja-JP" sz="2000">
                    <a:solidFill>
                      <a:srgbClr val="003399"/>
                    </a:solidFill>
                    <a:ea typeface="MS PGothic" charset="0"/>
                    <a:cs typeface="MS PGothic" charset="0"/>
                  </a:rPr>
                  <a:t> System 26.6 %</a:t>
                </a:r>
              </a:p>
            </p:txBody>
          </p:sp>
          <p:sp>
            <p:nvSpPr>
              <p:cNvPr id="6199" name="Line 76"/>
              <p:cNvSpPr>
                <a:spLocks noChangeShapeType="1"/>
              </p:cNvSpPr>
              <p:nvPr/>
            </p:nvSpPr>
            <p:spPr bwMode="auto">
              <a:xfrm flipH="1">
                <a:off x="3728" y="1972"/>
                <a:ext cx="368" cy="11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00" name="Line 78"/>
              <p:cNvSpPr>
                <a:spLocks noChangeShapeType="1"/>
              </p:cNvSpPr>
              <p:nvPr/>
            </p:nvSpPr>
            <p:spPr bwMode="auto">
              <a:xfrm flipH="1">
                <a:off x="2864" y="1495"/>
                <a:ext cx="34" cy="192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01" name="Line 79"/>
              <p:cNvSpPr>
                <a:spLocks noChangeShapeType="1"/>
              </p:cNvSpPr>
              <p:nvPr/>
            </p:nvSpPr>
            <p:spPr bwMode="auto">
              <a:xfrm flipH="1">
                <a:off x="3508" y="1541"/>
                <a:ext cx="447" cy="31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02" name="Line 82"/>
              <p:cNvSpPr>
                <a:spLocks noChangeShapeType="1"/>
              </p:cNvSpPr>
              <p:nvPr/>
            </p:nvSpPr>
            <p:spPr bwMode="auto">
              <a:xfrm>
                <a:off x="3068" y="2778"/>
                <a:ext cx="918" cy="26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03" name="Line 83"/>
              <p:cNvSpPr>
                <a:spLocks noChangeShapeType="1"/>
              </p:cNvSpPr>
              <p:nvPr/>
            </p:nvSpPr>
            <p:spPr bwMode="auto">
              <a:xfrm>
                <a:off x="2667" y="2844"/>
                <a:ext cx="1347" cy="62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04" name="Line 84"/>
              <p:cNvSpPr>
                <a:spLocks noChangeShapeType="1"/>
              </p:cNvSpPr>
              <p:nvPr/>
            </p:nvSpPr>
            <p:spPr bwMode="auto">
              <a:xfrm>
                <a:off x="2350" y="2800"/>
                <a:ext cx="303" cy="57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05" name="Line 85"/>
              <p:cNvSpPr>
                <a:spLocks noChangeShapeType="1"/>
              </p:cNvSpPr>
              <p:nvPr/>
            </p:nvSpPr>
            <p:spPr bwMode="auto">
              <a:xfrm flipH="1">
                <a:off x="1774" y="2716"/>
                <a:ext cx="304" cy="43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06" name="Line 87"/>
              <p:cNvSpPr>
                <a:spLocks noChangeShapeType="1"/>
              </p:cNvSpPr>
              <p:nvPr/>
            </p:nvSpPr>
            <p:spPr bwMode="auto">
              <a:xfrm flipH="1">
                <a:off x="1604" y="2661"/>
                <a:ext cx="302" cy="15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07" name="Line 109"/>
              <p:cNvSpPr>
                <a:spLocks noChangeShapeType="1"/>
              </p:cNvSpPr>
              <p:nvPr/>
            </p:nvSpPr>
            <p:spPr bwMode="auto">
              <a:xfrm>
                <a:off x="1406" y="1706"/>
                <a:ext cx="340" cy="22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08" name="Line 110"/>
              <p:cNvSpPr>
                <a:spLocks noChangeShapeType="1"/>
              </p:cNvSpPr>
              <p:nvPr/>
            </p:nvSpPr>
            <p:spPr bwMode="auto">
              <a:xfrm>
                <a:off x="2744" y="1480"/>
                <a:ext cx="91" cy="18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09" name="Line 111"/>
              <p:cNvSpPr>
                <a:spLocks noChangeShapeType="1"/>
              </p:cNvSpPr>
              <p:nvPr/>
            </p:nvSpPr>
            <p:spPr bwMode="auto">
              <a:xfrm flipH="1">
                <a:off x="3504" y="1395"/>
                <a:ext cx="255" cy="45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10" name="Line 112"/>
              <p:cNvSpPr>
                <a:spLocks noChangeShapeType="1"/>
              </p:cNvSpPr>
              <p:nvPr/>
            </p:nvSpPr>
            <p:spPr bwMode="auto">
              <a:xfrm flipH="1">
                <a:off x="3730" y="1735"/>
                <a:ext cx="256" cy="34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11" name="Line 114"/>
              <p:cNvSpPr>
                <a:spLocks noChangeShapeType="1"/>
              </p:cNvSpPr>
              <p:nvPr/>
            </p:nvSpPr>
            <p:spPr bwMode="auto">
              <a:xfrm flipH="1">
                <a:off x="3651" y="2160"/>
                <a:ext cx="363" cy="27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12" name="Line 115"/>
              <p:cNvSpPr>
                <a:spLocks noChangeShapeType="1"/>
              </p:cNvSpPr>
              <p:nvPr/>
            </p:nvSpPr>
            <p:spPr bwMode="auto">
              <a:xfrm flipH="1">
                <a:off x="3447" y="2614"/>
                <a:ext cx="567" cy="5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13" name="Line 116"/>
              <p:cNvSpPr>
                <a:spLocks noChangeShapeType="1"/>
              </p:cNvSpPr>
              <p:nvPr/>
            </p:nvSpPr>
            <p:spPr bwMode="auto">
              <a:xfrm>
                <a:off x="1321" y="2358"/>
                <a:ext cx="482" cy="11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152" name="Rectangle 2"/>
            <p:cNvSpPr>
              <a:spLocks noChangeArrowheads="1"/>
            </p:cNvSpPr>
            <p:nvPr/>
          </p:nvSpPr>
          <p:spPr bwMode="auto">
            <a:xfrm>
              <a:off x="1803" y="2047"/>
              <a:ext cx="1616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0" hangingPunct="0"/>
              <a:r>
                <a:rPr lang="en-US" altLang="ja-JP" sz="2000" b="1">
                  <a:solidFill>
                    <a:srgbClr val="003399"/>
                  </a:solidFill>
                  <a:ea typeface="MS PGothic" charset="0"/>
                  <a:cs typeface="MS PGothic" charset="0"/>
                </a:rPr>
                <a:t>ITER Plant System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7972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A9E5EA9-685E-8040-80E6-519CDE740B7F}" type="slidenum">
              <a:rPr lang="en-GB" altLang="ja-JP" b="1">
                <a:solidFill>
                  <a:srgbClr val="003399"/>
                </a:solidFill>
                <a:ea typeface="MS PGothic" charset="0"/>
              </a:rPr>
              <a:pPr eaLnBrk="1" hangingPunct="1"/>
              <a:t>18</a:t>
            </a:fld>
            <a:endParaRPr lang="en-GB" altLang="ja-JP" b="1">
              <a:solidFill>
                <a:srgbClr val="003399"/>
              </a:solidFill>
              <a:ea typeface="MS PGothic" charset="0"/>
            </a:endParaRPr>
          </a:p>
          <a:p>
            <a:pPr eaLnBrk="1" hangingPunct="1"/>
            <a:endParaRPr lang="en-GB" altLang="ja-JP" sz="800">
              <a:solidFill>
                <a:srgbClr val="003399"/>
              </a:solidFill>
              <a:ea typeface="MS PGothic" charset="0"/>
            </a:endParaRPr>
          </a:p>
        </p:txBody>
      </p:sp>
      <p:sp>
        <p:nvSpPr>
          <p:cNvPr id="7171" name="フッター プレースホルダー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>
                <a:solidFill>
                  <a:srgbClr val="003399"/>
                </a:solidFill>
                <a:ea typeface="MS PGothic" charset="0"/>
                <a:cs typeface="MS PGothic" charset="0"/>
              </a:rPr>
              <a:t>Summer School, Japan, 23 July, 2008</a:t>
            </a:r>
          </a:p>
        </p:txBody>
      </p:sp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871663" y="279400"/>
            <a:ext cx="5105400" cy="457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ja-JP" sz="2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MS PGothic" charset="0"/>
                <a:cs typeface="MS PGothic" charset="0"/>
              </a:rPr>
              <a:t>Procurement In Kind</a:t>
            </a:r>
          </a:p>
        </p:txBody>
      </p:sp>
      <p:pic>
        <p:nvPicPr>
          <p:cNvPr id="7173" name="Picture 3" descr="Procurement s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9138"/>
            <a:ext cx="9144000" cy="439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7"/>
          <p:cNvSpPr txBox="1">
            <a:spLocks noChangeArrowheads="1"/>
          </p:cNvSpPr>
          <p:nvPr/>
        </p:nvSpPr>
        <p:spPr bwMode="auto">
          <a:xfrm>
            <a:off x="0" y="954088"/>
            <a:ext cx="91440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265113" indent="920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 algn="l" eaLnBrk="1" hangingPunct="1"/>
            <a:r>
              <a:rPr lang="en-GB" altLang="ja-JP" sz="2000" b="1">
                <a:solidFill>
                  <a:srgbClr val="003399"/>
                </a:solidFill>
                <a:ea typeface="MS PGothic" charset="0"/>
                <a:cs typeface="MS PGothic" charset="0"/>
              </a:rPr>
              <a:t>Involvement of the parties in key fusion technology areas</a:t>
            </a:r>
          </a:p>
          <a:p>
            <a:pPr lvl="1" algn="l" eaLnBrk="1" hangingPunct="1"/>
            <a:r>
              <a:rPr lang="en-GB" altLang="ja-JP" sz="2000" b="1">
                <a:solidFill>
                  <a:srgbClr val="003399"/>
                </a:solidFill>
                <a:ea typeface="MS PGothic" charset="0"/>
                <a:cs typeface="MS PGothic" charset="0"/>
              </a:rPr>
              <a:t>A fair sharing of the cost of the device by ‘value’ and not by currency</a:t>
            </a:r>
          </a:p>
          <a:p>
            <a:pPr lvl="1" algn="l" eaLnBrk="1" hangingPunct="1"/>
            <a:r>
              <a:rPr lang="en-US" altLang="ja-JP" sz="2000" b="1">
                <a:solidFill>
                  <a:srgbClr val="003399"/>
                </a:solidFill>
                <a:ea typeface="MS PGothic" charset="0"/>
                <a:cs typeface="MS PGothic" charset="0"/>
              </a:rPr>
              <a:t>Interfaces management and integration by IO</a:t>
            </a:r>
            <a:endParaRPr lang="en-GB" altLang="ja-JP" sz="2000" b="1"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545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45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624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4597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500"/>
            <a:ext cx="9144000" cy="645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315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45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993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45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728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4FEA743-EEE5-4145-8140-C906F300EAB8}" type="slidenum">
              <a:rPr lang="en-GB" altLang="ja-JP" b="1">
                <a:solidFill>
                  <a:srgbClr val="003399"/>
                </a:solidFill>
                <a:ea typeface="MS PGothic" charset="0"/>
              </a:rPr>
              <a:pPr eaLnBrk="1" hangingPunct="1"/>
              <a:t>22</a:t>
            </a:fld>
            <a:endParaRPr lang="en-GB" altLang="ja-JP" b="1">
              <a:solidFill>
                <a:srgbClr val="003399"/>
              </a:solidFill>
              <a:ea typeface="MS PGothic" charset="0"/>
            </a:endParaRPr>
          </a:p>
          <a:p>
            <a:pPr eaLnBrk="1" hangingPunct="1"/>
            <a:endParaRPr lang="en-GB" altLang="ja-JP" sz="800">
              <a:solidFill>
                <a:srgbClr val="003399"/>
              </a:solidFill>
              <a:ea typeface="MS PGothic" charset="0"/>
            </a:endParaRPr>
          </a:p>
        </p:txBody>
      </p:sp>
      <p:sp>
        <p:nvSpPr>
          <p:cNvPr id="8195" name="フッター プレースホルダー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>
                <a:solidFill>
                  <a:srgbClr val="003399"/>
                </a:solidFill>
                <a:ea typeface="MS PGothic" charset="0"/>
                <a:cs typeface="MS PGothic" charset="0"/>
              </a:rPr>
              <a:t>Summer School, Japan, 23 July, 2008</a:t>
            </a:r>
          </a:p>
        </p:txBody>
      </p:sp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304800"/>
            <a:ext cx="6119813" cy="8207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sz="2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General Roles &amp; Responsibilities for Construction</a:t>
            </a:r>
            <a:endParaRPr lang="en-GB" altLang="ja-JP" sz="280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MS PGothic" charset="0"/>
              <a:cs typeface="MS PGothic" charset="0"/>
            </a:endParaRP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305800" cy="48958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z="2000">
                <a:latin typeface="Arial" charset="0"/>
                <a:ea typeface="MS PGothic" charset="0"/>
                <a:cs typeface="MS PGothic" charset="0"/>
              </a:rPr>
              <a:t>ITER Organization (IO)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000">
                <a:latin typeface="Arial" charset="0"/>
                <a:ea typeface="MS PGothic" charset="0"/>
                <a:cs typeface="MS PGothic" charset="0"/>
              </a:rPr>
              <a:t>Planning/Design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000">
                <a:latin typeface="Arial" charset="0"/>
                <a:ea typeface="MS PGothic" charset="0"/>
                <a:cs typeface="MS PGothic" charset="0"/>
              </a:rPr>
              <a:t>Integration  / QA  / Safety / Licensing / Schedule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000">
                <a:latin typeface="Arial" charset="0"/>
                <a:ea typeface="MS PGothic" charset="0"/>
                <a:cs typeface="MS PGothic" charset="0"/>
              </a:rPr>
              <a:t>Global transportation &amp; Installation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000">
                <a:latin typeface="Arial" charset="0"/>
                <a:ea typeface="MS PGothic" charset="0"/>
                <a:cs typeface="MS PGothic" charset="0"/>
              </a:rPr>
              <a:t>Testing + Commissioning 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ja-JP" sz="2000">
                <a:latin typeface="Arial" charset="0"/>
                <a:ea typeface="MS PGothic" charset="0"/>
                <a:cs typeface="MS PGothic" charset="0"/>
              </a:rPr>
              <a:t>Operation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000">
                <a:latin typeface="Arial" charset="0"/>
                <a:ea typeface="MS PGothic" charset="0"/>
                <a:cs typeface="MS PGothic" charset="0"/>
              </a:rPr>
              <a:t>Parties - Domestic Agencies (DAs)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000">
                <a:latin typeface="Arial" charset="0"/>
                <a:ea typeface="MS PGothic" charset="0"/>
                <a:cs typeface="MS PGothic" charset="0"/>
              </a:rPr>
              <a:t>Detailing / Designing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000">
                <a:latin typeface="Arial" charset="0"/>
                <a:ea typeface="MS PGothic" charset="0"/>
                <a:cs typeface="MS PGothic" charset="0"/>
              </a:rPr>
              <a:t>Procuring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000">
                <a:latin typeface="Arial" charset="0"/>
                <a:ea typeface="MS PGothic" charset="0"/>
                <a:cs typeface="MS PGothic" charset="0"/>
              </a:rPr>
              <a:t>Delivering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ja-JP" sz="2000">
                <a:latin typeface="Arial" charset="0"/>
                <a:ea typeface="MS PGothic" charset="0"/>
                <a:cs typeface="MS PGothic" charset="0"/>
              </a:rPr>
              <a:t>Support installation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000">
                <a:latin typeface="Arial" charset="0"/>
                <a:ea typeface="MS PGothic" charset="0"/>
                <a:cs typeface="MS PGothic" charset="0"/>
              </a:rPr>
              <a:t>IO and DAs plus Fusion Community work together on exploitation of ITER. ITER IO coordinates and participates in the program (e.g. Test Blanket Module program for power generation). </a:t>
            </a:r>
          </a:p>
          <a:p>
            <a:pPr lvl="1" eaLnBrk="1" hangingPunct="1">
              <a:lnSpc>
                <a:spcPct val="90000"/>
              </a:lnSpc>
            </a:pPr>
            <a:endParaRPr lang="en-GB" altLang="ja-JP" sz="2000">
              <a:latin typeface="Arial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524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45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546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58975" y="209550"/>
            <a:ext cx="5843588" cy="457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sz="2800">
                <a:solidFill>
                  <a:srgbClr val="2D2D8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MS PGothic" charset="0"/>
                <a:cs typeface="MS PGothic" charset="0"/>
              </a:rPr>
              <a:t>ITER</a:t>
            </a:r>
            <a:r>
              <a:rPr lang="ja-JP" altLang="en-US" sz="2800">
                <a:solidFill>
                  <a:srgbClr val="2D2D8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MS PGothic" charset="0"/>
                <a:cs typeface="MS PGothic" charset="0"/>
              </a:rPr>
              <a:t> </a:t>
            </a:r>
            <a:r>
              <a:rPr lang="en-US" altLang="ja-JP" sz="2800">
                <a:solidFill>
                  <a:srgbClr val="2D2D8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MS PGothic" charset="0"/>
                <a:cs typeface="MS PGothic" charset="0"/>
              </a:rPr>
              <a:t>Baseline Structure</a:t>
            </a:r>
            <a:endParaRPr lang="en-GB" altLang="ja-JP" sz="2800">
              <a:solidFill>
                <a:srgbClr val="2D2D8A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MS PGothic" charset="0"/>
              <a:cs typeface="MS PGothic" charset="0"/>
            </a:endParaRPr>
          </a:p>
        </p:txBody>
      </p:sp>
      <p:sp>
        <p:nvSpPr>
          <p:cNvPr id="9219" name="Rectangle 6"/>
          <p:cNvSpPr>
            <a:spLocks noChangeArrowheads="1"/>
          </p:cNvSpPr>
          <p:nvPr/>
        </p:nvSpPr>
        <p:spPr bwMode="auto">
          <a:xfrm>
            <a:off x="585788" y="655638"/>
            <a:ext cx="8001000" cy="76200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>
              <a:ea typeface="MS PGothic" charset="0"/>
              <a:cs typeface="MS PGothic" charset="0"/>
            </a:endParaRPr>
          </a:p>
        </p:txBody>
      </p:sp>
      <p:sp>
        <p:nvSpPr>
          <p:cNvPr id="9220" name="スライド番号プレースホルダー 1"/>
          <p:cNvSpPr>
            <a:spLocks noGrp="1"/>
          </p:cNvSpPr>
          <p:nvPr>
            <p:ph type="sldNum" sz="quarter" idx="10"/>
          </p:nvPr>
        </p:nvSpPr>
        <p:spPr>
          <a:xfrm>
            <a:off x="8620125" y="6519863"/>
            <a:ext cx="4572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04F252D-1CCB-F84E-9F5E-8AFF9A419F8A}" type="slidenum">
              <a:rPr kumimoji="1" lang="en-US" altLang="ja-JP" sz="1400">
                <a:latin typeface="Helvetica" charset="0"/>
                <a:ea typeface="Osaka" charset="0"/>
                <a:cs typeface="Osaka" charset="0"/>
              </a:rPr>
              <a:pPr eaLnBrk="1" hangingPunct="1"/>
              <a:t>24</a:t>
            </a:fld>
            <a:endParaRPr kumimoji="1" lang="en-US" altLang="ja-JP" sz="1400">
              <a:latin typeface="Times" charset="0"/>
              <a:ea typeface="Osaka" charset="0"/>
              <a:cs typeface="Osaka" charset="0"/>
            </a:endParaRPr>
          </a:p>
        </p:txBody>
      </p:sp>
      <p:pic>
        <p:nvPicPr>
          <p:cNvPr id="922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58738"/>
            <a:ext cx="1411288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2" name="グループ化 2"/>
          <p:cNvGrpSpPr>
            <a:grpSpLocks/>
          </p:cNvGrpSpPr>
          <p:nvPr/>
        </p:nvGrpSpPr>
        <p:grpSpPr bwMode="auto">
          <a:xfrm>
            <a:off x="206375" y="1016000"/>
            <a:ext cx="8526463" cy="5368925"/>
            <a:chOff x="223729" y="1016000"/>
            <a:chExt cx="9236185" cy="5368925"/>
          </a:xfrm>
        </p:grpSpPr>
        <p:grpSp>
          <p:nvGrpSpPr>
            <p:cNvPr id="9223" name="グループ化 16"/>
            <p:cNvGrpSpPr>
              <a:grpSpLocks/>
            </p:cNvGrpSpPr>
            <p:nvPr/>
          </p:nvGrpSpPr>
          <p:grpSpPr bwMode="auto">
            <a:xfrm>
              <a:off x="223729" y="1016000"/>
              <a:ext cx="9236185" cy="5368925"/>
              <a:chOff x="159873" y="940395"/>
              <a:chExt cx="8525340" cy="5368925"/>
            </a:xfrm>
          </p:grpSpPr>
          <p:pic>
            <p:nvPicPr>
              <p:cNvPr id="9225" name="Picture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088" y="1300758"/>
                <a:ext cx="7858125" cy="50085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7351" name="テキスト ボックス 10"/>
              <p:cNvSpPr txBox="1">
                <a:spLocks noChangeArrowheads="1"/>
              </p:cNvSpPr>
              <p:nvPr/>
            </p:nvSpPr>
            <p:spPr bwMode="auto">
              <a:xfrm>
                <a:off x="1351929" y="964208"/>
                <a:ext cx="1552371" cy="338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kumimoji="1" lang="en-US" altLang="ja-JP" sz="1600" b="1" u="sng">
                    <a:solidFill>
                      <a:srgbClr val="2D2D8A"/>
                    </a:solidFill>
                    <a:latin typeface="Times New Roman" charset="0"/>
                    <a:ea typeface="Osaka" charset="0"/>
                    <a:cs typeface="Osaka" charset="0"/>
                  </a:rPr>
                  <a:t>Technical scope</a:t>
                </a:r>
                <a:endParaRPr kumimoji="1" lang="ja-JP" altLang="en-US" sz="1600" b="1" u="sng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57352" name="テキスト ボックス 11"/>
              <p:cNvSpPr txBox="1">
                <a:spLocks noChangeArrowheads="1"/>
              </p:cNvSpPr>
              <p:nvPr/>
            </p:nvSpPr>
            <p:spPr bwMode="auto">
              <a:xfrm>
                <a:off x="4201116" y="940395"/>
                <a:ext cx="971422" cy="338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kumimoji="1" lang="en-US" altLang="ja-JP" sz="1600" b="1" u="sng">
                    <a:solidFill>
                      <a:srgbClr val="2D2D8A"/>
                    </a:solidFill>
                    <a:latin typeface="Times New Roman" charset="0"/>
                    <a:ea typeface="Osaka" charset="0"/>
                    <a:cs typeface="Osaka" charset="0"/>
                  </a:rPr>
                  <a:t>Schedule</a:t>
                </a:r>
                <a:endParaRPr kumimoji="1" lang="ja-JP" altLang="en-US" sz="1600" b="1" u="sng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57353" name="テキスト ボックス 12"/>
              <p:cNvSpPr txBox="1">
                <a:spLocks noChangeArrowheads="1"/>
              </p:cNvSpPr>
              <p:nvPr/>
            </p:nvSpPr>
            <p:spPr bwMode="auto">
              <a:xfrm>
                <a:off x="5399521" y="940395"/>
                <a:ext cx="584123" cy="338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kumimoji="1" lang="en-US" altLang="ja-JP" sz="1600" b="1" u="sng">
                    <a:solidFill>
                      <a:srgbClr val="2D2D8A"/>
                    </a:solidFill>
                    <a:latin typeface="Times New Roman" charset="0"/>
                    <a:ea typeface="Osaka" charset="0"/>
                    <a:cs typeface="Osaka" charset="0"/>
                  </a:rPr>
                  <a:t>Cost</a:t>
                </a:r>
                <a:endParaRPr kumimoji="1" lang="ja-JP" altLang="en-US" sz="1600" b="1" u="sng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57354" name="テキスト ボックス 13"/>
              <p:cNvSpPr txBox="1">
                <a:spLocks noChangeArrowheads="1"/>
              </p:cNvSpPr>
              <p:nvPr/>
            </p:nvSpPr>
            <p:spPr bwMode="auto">
              <a:xfrm>
                <a:off x="6626496" y="940395"/>
                <a:ext cx="1338087" cy="338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kumimoji="1" lang="en-US" altLang="ja-JP" sz="1600" b="1" u="sng">
                    <a:solidFill>
                      <a:srgbClr val="2D2D8A"/>
                    </a:solidFill>
                    <a:latin typeface="Times New Roman" charset="0"/>
                    <a:ea typeface="Osaka" charset="0"/>
                    <a:cs typeface="Osaka" charset="0"/>
                  </a:rPr>
                  <a:t>Management</a:t>
                </a:r>
                <a:endParaRPr kumimoji="1" lang="ja-JP" altLang="en-US" sz="1600" b="1" u="sng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57355" name="テキスト ボックス 14"/>
              <p:cNvSpPr txBox="1">
                <a:spLocks noChangeArrowheads="1"/>
              </p:cNvSpPr>
              <p:nvPr/>
            </p:nvSpPr>
            <p:spPr bwMode="auto">
              <a:xfrm>
                <a:off x="224952" y="1227733"/>
                <a:ext cx="869835" cy="7080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lnSpc>
                    <a:spcPts val="1600"/>
                  </a:lnSpc>
                </a:pPr>
                <a:endParaRPr kumimoji="1" lang="en-US" altLang="ja-JP" sz="1600" b="1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  <a:p>
                <a:pPr eaLnBrk="1" hangingPunct="1">
                  <a:lnSpc>
                    <a:spcPts val="1600"/>
                  </a:lnSpc>
                </a:pPr>
                <a:r>
                  <a:rPr kumimoji="1" lang="en-US" altLang="ja-JP" sz="1600" b="1" u="sng">
                    <a:solidFill>
                      <a:srgbClr val="2D2D8A"/>
                    </a:solidFill>
                    <a:latin typeface="Times New Roman" charset="0"/>
                    <a:ea typeface="Osaka" charset="0"/>
                    <a:cs typeface="Osaka" charset="0"/>
                  </a:rPr>
                  <a:t>Council</a:t>
                </a:r>
              </a:p>
              <a:p>
                <a:pPr eaLnBrk="1" hangingPunct="1">
                  <a:lnSpc>
                    <a:spcPts val="1600"/>
                  </a:lnSpc>
                </a:pPr>
                <a:endParaRPr kumimoji="1" lang="en-US" altLang="ja-JP" sz="1600" b="1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57357" name="テキスト ボックス 16"/>
              <p:cNvSpPr txBox="1">
                <a:spLocks noChangeArrowheads="1"/>
              </p:cNvSpPr>
              <p:nvPr/>
            </p:nvSpPr>
            <p:spPr bwMode="auto">
              <a:xfrm>
                <a:off x="159873" y="3893145"/>
                <a:ext cx="953962" cy="9128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lnSpc>
                    <a:spcPts val="1600"/>
                  </a:lnSpc>
                </a:pPr>
                <a:endParaRPr kumimoji="1" lang="en-US" altLang="ja-JP" sz="1600" b="1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  <a:p>
                <a:pPr eaLnBrk="1" hangingPunct="1">
                  <a:lnSpc>
                    <a:spcPts val="1600"/>
                  </a:lnSpc>
                </a:pPr>
                <a:endParaRPr kumimoji="1" lang="en-US" altLang="ja-JP" sz="1600" b="1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  <a:p>
                <a:pPr eaLnBrk="1" hangingPunct="1">
                  <a:lnSpc>
                    <a:spcPts val="1600"/>
                  </a:lnSpc>
                </a:pPr>
                <a:r>
                  <a:rPr kumimoji="1" lang="en-US" altLang="ja-JP" sz="1600" b="1" u="sng">
                    <a:solidFill>
                      <a:srgbClr val="2D2D8A"/>
                    </a:solidFill>
                    <a:latin typeface="Times New Roman" charset="0"/>
                    <a:ea typeface="Osaka" charset="0"/>
                    <a:cs typeface="Osaka" charset="0"/>
                  </a:rPr>
                  <a:t>Division</a:t>
                </a:r>
              </a:p>
              <a:p>
                <a:pPr eaLnBrk="1" hangingPunct="1">
                  <a:lnSpc>
                    <a:spcPts val="1600"/>
                  </a:lnSpc>
                </a:pPr>
                <a:endParaRPr kumimoji="1" lang="ja-JP" altLang="en-US" sz="1600" b="1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57358" name="テキスト ボックス 17"/>
              <p:cNvSpPr txBox="1">
                <a:spLocks noChangeArrowheads="1"/>
              </p:cNvSpPr>
              <p:nvPr/>
            </p:nvSpPr>
            <p:spPr bwMode="auto">
              <a:xfrm>
                <a:off x="159873" y="5371108"/>
                <a:ext cx="884122" cy="5032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lnSpc>
                    <a:spcPts val="1600"/>
                  </a:lnSpc>
                </a:pPr>
                <a:r>
                  <a:rPr kumimoji="1" lang="en-US" altLang="ja-JP" sz="1600" b="1" u="sng">
                    <a:solidFill>
                      <a:srgbClr val="2D2D8A"/>
                    </a:solidFill>
                    <a:latin typeface="Times New Roman" charset="0"/>
                    <a:ea typeface="Osaka" charset="0"/>
                    <a:cs typeface="Osaka" charset="0"/>
                  </a:rPr>
                  <a:t>Group</a:t>
                </a:r>
                <a:endParaRPr kumimoji="1" lang="ja-JP" altLang="en-US" sz="1600" b="1" u="sng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  <a:p>
                <a:pPr eaLnBrk="1" hangingPunct="1">
                  <a:lnSpc>
                    <a:spcPts val="1600"/>
                  </a:lnSpc>
                </a:pPr>
                <a:endParaRPr kumimoji="1" lang="ja-JP" altLang="en-US" sz="1600" b="1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57356" name="テキスト ボックス 15"/>
              <p:cNvSpPr txBox="1">
                <a:spLocks noChangeArrowheads="1"/>
              </p:cNvSpPr>
              <p:nvPr/>
            </p:nvSpPr>
            <p:spPr bwMode="auto">
              <a:xfrm>
                <a:off x="267809" y="2667595"/>
                <a:ext cx="701583" cy="7080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lnSpc>
                    <a:spcPts val="1600"/>
                  </a:lnSpc>
                </a:pPr>
                <a:endParaRPr kumimoji="1" lang="ja-JP" altLang="en-US" sz="1600" b="1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  <a:p>
                <a:pPr algn="ctr" eaLnBrk="1" hangingPunct="1">
                  <a:lnSpc>
                    <a:spcPts val="1600"/>
                  </a:lnSpc>
                </a:pPr>
                <a:r>
                  <a:rPr kumimoji="1" lang="en-US" altLang="ja-JP" sz="1600" b="1" u="sng">
                    <a:solidFill>
                      <a:srgbClr val="2D2D8A"/>
                    </a:solidFill>
                    <a:latin typeface="Times New Roman" charset="0"/>
                    <a:ea typeface="Osaka" charset="0"/>
                    <a:cs typeface="Osaka" charset="0"/>
                  </a:rPr>
                  <a:t>ITER</a:t>
                </a:r>
              </a:p>
              <a:p>
                <a:pPr algn="ctr" eaLnBrk="1" hangingPunct="1">
                  <a:lnSpc>
                    <a:spcPts val="1600"/>
                  </a:lnSpc>
                </a:pPr>
                <a:r>
                  <a:rPr kumimoji="1" lang="en-US" altLang="ja-JP" sz="1600" b="1" u="sng">
                    <a:solidFill>
                      <a:srgbClr val="2D2D8A"/>
                    </a:solidFill>
                    <a:latin typeface="Times New Roman" charset="0"/>
                    <a:ea typeface="Osaka" charset="0"/>
                    <a:cs typeface="Osaka" charset="0"/>
                  </a:rPr>
                  <a:t>DG</a:t>
                </a:r>
                <a:endParaRPr kumimoji="1" lang="ja-JP" altLang="en-US" sz="1600" b="1" u="sng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</p:txBody>
          </p:sp>
        </p:grpSp>
        <p:sp>
          <p:nvSpPr>
            <p:cNvPr id="9224" name="円/楕円 1"/>
            <p:cNvSpPr>
              <a:spLocks noChangeArrowheads="1"/>
            </p:cNvSpPr>
            <p:nvPr/>
          </p:nvSpPr>
          <p:spPr bwMode="auto">
            <a:xfrm>
              <a:off x="946575" y="3217254"/>
              <a:ext cx="155150" cy="27497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ea typeface="MS PGothic" charset="0"/>
                <a:cs typeface="MS PGothic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5518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9BF3C1-C9AF-8044-BA85-2C69DA5FECB7}" type="slidenum">
              <a:rPr lang="en-GB" altLang="ja-JP" b="1">
                <a:solidFill>
                  <a:srgbClr val="003399"/>
                </a:solidFill>
                <a:ea typeface="MS PGothic" charset="0"/>
              </a:rPr>
              <a:pPr eaLnBrk="1" hangingPunct="1"/>
              <a:t>25</a:t>
            </a:fld>
            <a:endParaRPr lang="en-GB" altLang="ja-JP" b="1">
              <a:solidFill>
                <a:srgbClr val="003399"/>
              </a:solidFill>
              <a:ea typeface="MS PGothic" charset="0"/>
            </a:endParaRPr>
          </a:p>
          <a:p>
            <a:pPr eaLnBrk="1" hangingPunct="1"/>
            <a:endParaRPr lang="en-GB" altLang="ja-JP" sz="800">
              <a:solidFill>
                <a:srgbClr val="003399"/>
              </a:solidFill>
              <a:ea typeface="MS PGothic" charset="0"/>
            </a:endParaRPr>
          </a:p>
        </p:txBody>
      </p:sp>
      <p:sp>
        <p:nvSpPr>
          <p:cNvPr id="10243" name="フッター プレースホルダー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>
                <a:solidFill>
                  <a:srgbClr val="003399"/>
                </a:solidFill>
                <a:ea typeface="MS PGothic" charset="0"/>
                <a:cs typeface="MS PGothic" charset="0"/>
              </a:rPr>
              <a:t>Summer School, Japan, 23 July, 2008</a:t>
            </a:r>
          </a:p>
        </p:txBody>
      </p:sp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097088" y="368300"/>
            <a:ext cx="4495800" cy="457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sz="2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Integral Management</a:t>
            </a:r>
            <a:endParaRPr lang="en-GB" altLang="ja-JP" sz="280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MS PGothic" charset="0"/>
              <a:cs typeface="MS PGothic" charset="0"/>
            </a:endParaRP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223963"/>
            <a:ext cx="8736013" cy="47259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ja-JP" sz="2400" b="1">
                <a:latin typeface="Arial" charset="0"/>
                <a:ea typeface="MS PGothic" charset="0"/>
                <a:cs typeface="MS PGothic" charset="0"/>
              </a:rPr>
              <a:t>Project Plan and Resource Estimate (Council level doc.)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400">
                <a:latin typeface="Arial" charset="0"/>
                <a:ea typeface="MS PGothic" charset="0"/>
                <a:cs typeface="MS PGothic" charset="0"/>
              </a:rPr>
              <a:t>Overall project schedule &amp; construction schedule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400">
                <a:latin typeface="Arial" charset="0"/>
                <a:ea typeface="MS PGothic" charset="0"/>
                <a:cs typeface="MS PGothic" charset="0"/>
              </a:rPr>
              <a:t>Management systems for the project execution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400">
                <a:latin typeface="Arial" charset="0"/>
                <a:ea typeface="MS PGothic" charset="0"/>
                <a:cs typeface="MS PGothic" charset="0"/>
              </a:rPr>
              <a:t>Work plan and resources for construction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ja-JP" sz="2400" b="1">
                <a:latin typeface="Arial" charset="0"/>
                <a:ea typeface="MS PGothic" charset="0"/>
                <a:cs typeface="MS PGothic" charset="0"/>
              </a:rPr>
              <a:t>MQP (Management level doc.)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400">
                <a:latin typeface="Arial" charset="0"/>
                <a:ea typeface="MS PGothic" charset="0"/>
                <a:cs typeface="MS PGothic" charset="0"/>
              </a:rPr>
              <a:t>Cost &amp; Schedule Management (Earned Value Management)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400">
                <a:latin typeface="Arial" charset="0"/>
                <a:ea typeface="MS PGothic" charset="0"/>
                <a:cs typeface="MS PGothic" charset="0"/>
              </a:rPr>
              <a:t>Configuration Management – change control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400">
                <a:latin typeface="Arial" charset="0"/>
                <a:ea typeface="MS PGothic" charset="0"/>
                <a:cs typeface="MS PGothic" charset="0"/>
              </a:rPr>
              <a:t>Procurement management – in-kind procurement by DAs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400">
                <a:latin typeface="Arial" charset="0"/>
                <a:ea typeface="MS PGothic" charset="0"/>
                <a:cs typeface="MS PGothic" charset="0"/>
              </a:rPr>
              <a:t>Risk Management – avoidance, reduction and mitigation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400">
                <a:latin typeface="Arial" charset="0"/>
                <a:ea typeface="MS PGothic" charset="0"/>
                <a:cs typeface="MS PGothic" charset="0"/>
              </a:rPr>
              <a:t>Quality Assurance – graded approach based on importance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ja-JP" sz="2400" b="1">
                <a:latin typeface="Arial" charset="0"/>
                <a:ea typeface="MS PGothic" charset="0"/>
                <a:cs typeface="MS PGothic" charset="0"/>
              </a:rPr>
              <a:t>Detailed Procedures &amp; PA (Department level doc.)</a:t>
            </a:r>
          </a:p>
          <a:p>
            <a:pPr eaLnBrk="1" hangingPunct="1">
              <a:lnSpc>
                <a:spcPct val="90000"/>
              </a:lnSpc>
            </a:pPr>
            <a:endParaRPr lang="en-GB" altLang="ja-JP" sz="2400">
              <a:latin typeface="Arial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759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058988" y="104775"/>
            <a:ext cx="5622925" cy="457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sz="2800">
                <a:solidFill>
                  <a:srgbClr val="333399"/>
                </a:solidFill>
                <a:effectLst/>
                <a:latin typeface="Arial" charset="0"/>
                <a:ea typeface="MS PGothic" charset="0"/>
                <a:cs typeface="MS PGothic" charset="0"/>
              </a:rPr>
              <a:t>Systems Integration</a:t>
            </a:r>
            <a:endParaRPr lang="ja-JP" altLang="en-US" sz="2800">
              <a:solidFill>
                <a:srgbClr val="333399"/>
              </a:solidFill>
              <a:effectLst/>
              <a:latin typeface="Arial" charset="0"/>
              <a:ea typeface="MS PGothic" charset="0"/>
              <a:cs typeface="MS PGothic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471988" y="1449388"/>
            <a:ext cx="1857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ja-JP" altLang="en-US">
              <a:ea typeface="MS PGothic" charset="0"/>
              <a:cs typeface="MS PGothic" charset="0"/>
            </a:endParaRPr>
          </a:p>
        </p:txBody>
      </p:sp>
      <p:pic>
        <p:nvPicPr>
          <p:cNvPr id="11268" name="Picture 4" descr="SE process v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63713"/>
            <a:ext cx="8683625" cy="481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Rectangle 6"/>
          <p:cNvSpPr>
            <a:spLocks noChangeArrowheads="1"/>
          </p:cNvSpPr>
          <p:nvPr/>
        </p:nvSpPr>
        <p:spPr bwMode="auto">
          <a:xfrm>
            <a:off x="539750" y="573088"/>
            <a:ext cx="8001000" cy="76200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>
              <a:ea typeface="MS PGothic" charset="0"/>
              <a:cs typeface="MS PGothic" charset="0"/>
            </a:endParaRPr>
          </a:p>
        </p:txBody>
      </p:sp>
      <p:sp>
        <p:nvSpPr>
          <p:cNvPr id="11270" name="スライド番号プレースホルダ 6"/>
          <p:cNvSpPr>
            <a:spLocks noGrp="1"/>
          </p:cNvSpPr>
          <p:nvPr>
            <p:ph type="sldNum" sz="quarter" idx="10"/>
          </p:nvPr>
        </p:nvSpPr>
        <p:spPr>
          <a:xfrm>
            <a:off x="8639175" y="6489700"/>
            <a:ext cx="4572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E62EA06-F38D-2743-9C47-03C2582C0439}" type="slidenum">
              <a:rPr kumimoji="1" lang="en-US" altLang="ja-JP" sz="1400">
                <a:latin typeface="Helvetica" charset="0"/>
                <a:ea typeface="Osaka" charset="0"/>
                <a:cs typeface="Osaka" charset="0"/>
              </a:rPr>
              <a:pPr eaLnBrk="1" hangingPunct="1"/>
              <a:t>26</a:t>
            </a:fld>
            <a:endParaRPr kumimoji="1" lang="en-US" altLang="ja-JP" sz="1400">
              <a:latin typeface="Helvetica" charset="0"/>
              <a:ea typeface="Osaka" charset="0"/>
              <a:cs typeface="Osaka" charset="0"/>
            </a:endParaRPr>
          </a:p>
        </p:txBody>
      </p:sp>
      <p:pic>
        <p:nvPicPr>
          <p:cNvPr id="1127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58738"/>
            <a:ext cx="1411288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テキスト ボックス 1"/>
          <p:cNvSpPr txBox="1">
            <a:spLocks noChangeArrowheads="1"/>
          </p:cNvSpPr>
          <p:nvPr/>
        </p:nvSpPr>
        <p:spPr bwMode="auto">
          <a:xfrm>
            <a:off x="190500" y="2936875"/>
            <a:ext cx="9144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ja-JP" sz="1600" b="1">
                <a:latin typeface="Helvetica" charset="0"/>
                <a:ea typeface="Osaka" charset="0"/>
                <a:cs typeface="Osaka" charset="0"/>
              </a:rPr>
              <a:t>System</a:t>
            </a:r>
            <a:endParaRPr kumimoji="1" lang="ja-JP" altLang="en-US" sz="1600" b="1">
              <a:latin typeface="Helvetica" charset="0"/>
              <a:ea typeface="Osaka" charset="0"/>
              <a:cs typeface="Osaka" charset="0"/>
            </a:endParaRPr>
          </a:p>
        </p:txBody>
      </p:sp>
      <p:sp>
        <p:nvSpPr>
          <p:cNvPr id="11273" name="テキスト ボックス 9"/>
          <p:cNvSpPr txBox="1">
            <a:spLocks noChangeArrowheads="1"/>
          </p:cNvSpPr>
          <p:nvPr/>
        </p:nvSpPr>
        <p:spPr bwMode="auto">
          <a:xfrm>
            <a:off x="47625" y="4200525"/>
            <a:ext cx="14366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ja-JP" sz="1600" b="1">
                <a:latin typeface="Helvetica" charset="0"/>
                <a:ea typeface="Osaka" charset="0"/>
                <a:cs typeface="Osaka" charset="0"/>
              </a:rPr>
              <a:t>Components</a:t>
            </a:r>
            <a:endParaRPr kumimoji="1" lang="ja-JP" altLang="en-US" sz="1600" b="1">
              <a:latin typeface="Helvetica" charset="0"/>
              <a:ea typeface="Osaka" charset="0"/>
              <a:cs typeface="Osaka" charset="0"/>
            </a:endParaRPr>
          </a:p>
        </p:txBody>
      </p:sp>
      <p:sp>
        <p:nvSpPr>
          <p:cNvPr id="11274" name="テキスト ボックス 10"/>
          <p:cNvSpPr txBox="1">
            <a:spLocks noChangeArrowheads="1"/>
          </p:cNvSpPr>
          <p:nvPr/>
        </p:nvSpPr>
        <p:spPr bwMode="auto">
          <a:xfrm>
            <a:off x="280988" y="5661025"/>
            <a:ext cx="698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ja-JP" sz="1600" b="1">
                <a:latin typeface="Helvetica" charset="0"/>
                <a:ea typeface="Osaka" charset="0"/>
                <a:cs typeface="Osaka" charset="0"/>
              </a:rPr>
              <a:t>Parts</a:t>
            </a:r>
            <a:endParaRPr kumimoji="1" lang="ja-JP" altLang="en-US" sz="1600" b="1">
              <a:latin typeface="Helvetica" charset="0"/>
              <a:ea typeface="Osaka" charset="0"/>
              <a:cs typeface="Osaka" charset="0"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881063" y="773113"/>
            <a:ext cx="79660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altLang="ja-JP" b="1">
                <a:solidFill>
                  <a:srgbClr val="003399"/>
                </a:solidFill>
                <a:ea typeface="MS PGothic" charset="0"/>
                <a:cs typeface="MS PGothic" charset="0"/>
              </a:rPr>
              <a:t>ITER System Engineering plan to define engineering processes and clarify  roles &amp; responsibilities for integration. It focuses on needs  and functionality in the early stage and then integration and verification.</a:t>
            </a:r>
          </a:p>
        </p:txBody>
      </p:sp>
    </p:spTree>
    <p:extLst>
      <p:ext uri="{BB962C8B-B14F-4D97-AF65-F5344CB8AC3E}">
        <p14:creationId xmlns:p14="http://schemas.microsoft.com/office/powerpoint/2010/main" val="3315700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3"/>
          <p:cNvSpPr txBox="1">
            <a:spLocks noChangeArrowheads="1"/>
          </p:cNvSpPr>
          <p:nvPr/>
        </p:nvSpPr>
        <p:spPr bwMode="auto">
          <a:xfrm>
            <a:off x="623888" y="5138738"/>
            <a:ext cx="8269287" cy="111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lnSpc>
                <a:spcPts val="2000"/>
              </a:lnSpc>
            </a:pPr>
            <a:r>
              <a:rPr lang="en-US" altLang="ja-JP" sz="2000">
                <a:latin typeface="Times New Roman" charset="0"/>
                <a:ea typeface="Osaka" charset="0"/>
                <a:cs typeface="Osaka" charset="0"/>
              </a:rPr>
              <a:t>Type or specifications</a:t>
            </a:r>
          </a:p>
          <a:p>
            <a:pPr algn="l" eaLnBrk="1" hangingPunct="1">
              <a:lnSpc>
                <a:spcPts val="2000"/>
              </a:lnSpc>
            </a:pPr>
            <a:r>
              <a:rPr lang="en-US" altLang="ja-JP" sz="2000">
                <a:latin typeface="Times New Roman" charset="0"/>
                <a:ea typeface="Osaka" charset="0"/>
                <a:cs typeface="Osaka" charset="0"/>
              </a:rPr>
              <a:t>	- Functional: DA for preliminary design based on conceptual design by IO</a:t>
            </a:r>
          </a:p>
          <a:p>
            <a:pPr algn="l" eaLnBrk="1" hangingPunct="1">
              <a:lnSpc>
                <a:spcPts val="2000"/>
              </a:lnSpc>
            </a:pPr>
            <a:r>
              <a:rPr lang="en-US" altLang="ja-JP" sz="2000">
                <a:latin typeface="Times New Roman" charset="0"/>
                <a:ea typeface="Osaka" charset="0"/>
                <a:cs typeface="Osaka" charset="0"/>
              </a:rPr>
              <a:t>	- Detailed: DA for final design based on preliminary design by IO</a:t>
            </a:r>
          </a:p>
          <a:p>
            <a:pPr algn="l" eaLnBrk="1" hangingPunct="1">
              <a:lnSpc>
                <a:spcPts val="2000"/>
              </a:lnSpc>
            </a:pPr>
            <a:r>
              <a:rPr lang="en-US" altLang="ja-JP" sz="2000">
                <a:latin typeface="Times New Roman" charset="0"/>
                <a:ea typeface="Osaka" charset="0"/>
                <a:cs typeface="Osaka" charset="0"/>
              </a:rPr>
              <a:t>	- Build-to-print: DA for manufacturing design based on final design by IO</a:t>
            </a:r>
          </a:p>
        </p:txBody>
      </p:sp>
      <p:sp>
        <p:nvSpPr>
          <p:cNvPr id="12291" name="Text Box 14"/>
          <p:cNvSpPr txBox="1">
            <a:spLocks noChangeArrowheads="1"/>
          </p:cNvSpPr>
          <p:nvPr/>
        </p:nvSpPr>
        <p:spPr bwMode="auto">
          <a:xfrm>
            <a:off x="1312863" y="115888"/>
            <a:ext cx="71294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ja-JP" sz="2800" b="1">
                <a:solidFill>
                  <a:schemeClr val="accent2"/>
                </a:solidFill>
                <a:latin typeface="MS PGothic" charset="0"/>
                <a:ea typeface="Osaka" charset="0"/>
                <a:cs typeface="Osaka" charset="0"/>
              </a:rPr>
              <a:t>Sharing of Work between IO and DA</a:t>
            </a:r>
            <a:endParaRPr kumimoji="1" lang="en-GB" altLang="ja-JP" sz="2800" b="1">
              <a:solidFill>
                <a:schemeClr val="accent2"/>
              </a:solidFill>
              <a:latin typeface="MS PGothic" charset="0"/>
              <a:ea typeface="Osaka" charset="0"/>
              <a:cs typeface="Osaka" charset="0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2438400"/>
            <a:ext cx="6008688" cy="248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996950" y="879475"/>
            <a:ext cx="7445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sz="2000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Work sharing defined by frame chart</a:t>
            </a:r>
            <a:endParaRPr lang="en-GB" altLang="ja-JP" sz="2000">
              <a:solidFill>
                <a:srgbClr val="333399"/>
              </a:solidFill>
              <a:latin typeface="Times New Roman" charset="0"/>
              <a:ea typeface="Osaka" charset="0"/>
              <a:cs typeface="Osaka" charset="0"/>
            </a:endParaRPr>
          </a:p>
        </p:txBody>
      </p:sp>
      <p:sp>
        <p:nvSpPr>
          <p:cNvPr id="37894" name="Text Box 3"/>
          <p:cNvSpPr txBox="1">
            <a:spLocks noChangeArrowheads="1"/>
          </p:cNvSpPr>
          <p:nvPr/>
        </p:nvSpPr>
        <p:spPr bwMode="auto">
          <a:xfrm>
            <a:off x="1068388" y="1279525"/>
            <a:ext cx="7059612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ja-JP" altLang="en-US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・　</a:t>
            </a:r>
            <a:r>
              <a:rPr kumimoji="1" lang="en-US" altLang="ja-JP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Construction</a:t>
            </a:r>
            <a:r>
              <a:rPr kumimoji="1" lang="ja-JP" altLang="en-US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：</a:t>
            </a:r>
            <a:r>
              <a:rPr kumimoji="1" lang="en-US" altLang="ja-JP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IO/DAs depending on the type of specifications</a:t>
            </a:r>
            <a:endParaRPr kumimoji="1" lang="ja-JP" altLang="en-US">
              <a:solidFill>
                <a:srgbClr val="333399"/>
              </a:solidFill>
              <a:latin typeface="Times New Roman" charset="0"/>
              <a:ea typeface="Osaka" charset="0"/>
              <a:cs typeface="Osaka" charset="0"/>
            </a:endParaRPr>
          </a:p>
          <a:p>
            <a:pPr algn="l" eaLnBrk="1" hangingPunct="1"/>
            <a:r>
              <a:rPr kumimoji="1" lang="ja-JP" altLang="en-US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・　</a:t>
            </a:r>
            <a:r>
              <a:rPr kumimoji="1" lang="en-US" altLang="ja-JP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Transportation</a:t>
            </a:r>
            <a:r>
              <a:rPr kumimoji="1" lang="ja-JP" altLang="en-US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：</a:t>
            </a:r>
            <a:r>
              <a:rPr kumimoji="1" lang="en-US" altLang="ja-JP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IO to coordinate a global transportation</a:t>
            </a:r>
            <a:endParaRPr kumimoji="1" lang="ja-JP" altLang="en-US">
              <a:solidFill>
                <a:srgbClr val="333399"/>
              </a:solidFill>
              <a:latin typeface="Times New Roman" charset="0"/>
              <a:ea typeface="Osaka" charset="0"/>
              <a:cs typeface="Osaka" charset="0"/>
            </a:endParaRPr>
          </a:p>
          <a:p>
            <a:pPr algn="l" eaLnBrk="1" hangingPunct="1"/>
            <a:r>
              <a:rPr kumimoji="1" lang="ja-JP" altLang="en-US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・　</a:t>
            </a:r>
            <a:r>
              <a:rPr kumimoji="1" lang="en-US" altLang="ja-JP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On-site installation/testing</a:t>
            </a:r>
            <a:r>
              <a:rPr kumimoji="1" lang="ja-JP" altLang="en-US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：</a:t>
            </a:r>
            <a:r>
              <a:rPr kumimoji="1" lang="en-US" altLang="ja-JP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IO in support of DAs</a:t>
            </a:r>
          </a:p>
          <a:p>
            <a:pPr algn="l"/>
            <a:r>
              <a:rPr kumimoji="1" lang="ja-JP" altLang="en-US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・　</a:t>
            </a:r>
            <a:r>
              <a:rPr kumimoji="1" lang="en-US" altLang="ja-JP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Project management &amp; integration: IO</a:t>
            </a:r>
            <a:endParaRPr kumimoji="1" lang="ja-JP" altLang="en-US">
              <a:solidFill>
                <a:srgbClr val="333399"/>
              </a:solidFill>
              <a:ea typeface="Osaka" charset="0"/>
              <a:cs typeface="Osaka" charset="0"/>
            </a:endParaRPr>
          </a:p>
          <a:p>
            <a:pPr algn="l" eaLnBrk="1" hangingPunct="1"/>
            <a:endParaRPr kumimoji="1" lang="ja-JP" altLang="en-GB">
              <a:solidFill>
                <a:srgbClr val="333399"/>
              </a:solidFill>
              <a:latin typeface="Times New Roman" charset="0"/>
              <a:ea typeface="Osaka" charset="0"/>
              <a:cs typeface="Osaka" charset="0"/>
            </a:endParaRPr>
          </a:p>
        </p:txBody>
      </p:sp>
      <p:sp>
        <p:nvSpPr>
          <p:cNvPr id="12295" name="Rectangle 10"/>
          <p:cNvSpPr>
            <a:spLocks noChangeArrowheads="1"/>
          </p:cNvSpPr>
          <p:nvPr/>
        </p:nvSpPr>
        <p:spPr bwMode="auto">
          <a:xfrm>
            <a:off x="781050" y="620713"/>
            <a:ext cx="7880350" cy="76200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>
              <a:ea typeface="MS PGothic" charset="0"/>
              <a:cs typeface="MS PGothic" charset="0"/>
            </a:endParaRPr>
          </a:p>
        </p:txBody>
      </p:sp>
      <p:sp>
        <p:nvSpPr>
          <p:cNvPr id="12296" name="スライド番号プレースホルダ 8"/>
          <p:cNvSpPr>
            <a:spLocks noGrp="1"/>
          </p:cNvSpPr>
          <p:nvPr>
            <p:ph type="sldNum" sz="quarter" idx="10"/>
          </p:nvPr>
        </p:nvSpPr>
        <p:spPr>
          <a:xfrm>
            <a:off x="8431213" y="6450013"/>
            <a:ext cx="592137" cy="3127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1B9C83F-53CB-7A41-9666-1C724E76E4DB}" type="slidenum">
              <a:rPr kumimoji="1" lang="en-US" altLang="ja-JP" sz="1400" b="1">
                <a:solidFill>
                  <a:srgbClr val="000000"/>
                </a:solidFill>
                <a:latin typeface="Helvetica" charset="0"/>
                <a:ea typeface="Osaka" charset="0"/>
                <a:cs typeface="Osaka" charset="0"/>
              </a:rPr>
              <a:pPr eaLnBrk="1" hangingPunct="1"/>
              <a:t>27</a:t>
            </a:fld>
            <a:endParaRPr kumimoji="1" lang="en-US" altLang="ja-JP" sz="1400" b="1">
              <a:solidFill>
                <a:srgbClr val="000000"/>
              </a:solidFill>
              <a:latin typeface="Helvetica" charset="0"/>
              <a:ea typeface="Osaka" charset="0"/>
              <a:cs typeface="Osaka" charset="0"/>
            </a:endParaRPr>
          </a:p>
        </p:txBody>
      </p:sp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58738"/>
            <a:ext cx="1411288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4631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16038" y="234950"/>
            <a:ext cx="7361237" cy="4143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ja-JP" sz="2800" dirty="0" smtClean="0">
                <a:solidFill>
                  <a:srgbClr val="333399"/>
                </a:solidFill>
                <a:effectLst/>
                <a:latin typeface="+mj-ea"/>
                <a:ea typeface="+mj-ea"/>
              </a:rPr>
              <a:t>Configuration Management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2393950"/>
            <a:ext cx="4314825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39750" y="2682875"/>
            <a:ext cx="2160588" cy="1477963"/>
          </a:xfrm>
          <a:prstGeom prst="rect">
            <a:avLst/>
          </a:prstGeom>
          <a:noFill/>
          <a:ln w="9525" algn="ctr">
            <a:solidFill>
              <a:schemeClr val="accent6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marL="171450" indent="-1143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altLang="ja-JP" u="sng">
                <a:solidFill>
                  <a:srgbClr val="333399"/>
                </a:solidFill>
                <a:ea typeface="Osaka" charset="0"/>
                <a:cs typeface="Osaka" charset="0"/>
              </a:rPr>
              <a:t>Main process</a:t>
            </a:r>
            <a:r>
              <a:rPr lang="en-GB" altLang="ko-KR" u="sng">
                <a:solidFill>
                  <a:srgbClr val="333399"/>
                </a:solidFill>
                <a:ea typeface="Osaka" charset="0"/>
                <a:cs typeface="Osaka" charset="0"/>
              </a:rPr>
              <a:t>:</a:t>
            </a:r>
          </a:p>
          <a:p>
            <a:pPr algn="l" eaLnBrk="1" hangingPunct="1">
              <a:buFontTx/>
              <a:buChar char="•"/>
            </a:pPr>
            <a:r>
              <a:rPr lang="en-US" altLang="ja-JP">
                <a:solidFill>
                  <a:srgbClr val="333399"/>
                </a:solidFill>
                <a:ea typeface="Osaka" charset="0"/>
                <a:cs typeface="Osaka" charset="0"/>
              </a:rPr>
              <a:t>Identification</a:t>
            </a:r>
          </a:p>
          <a:p>
            <a:pPr algn="l" eaLnBrk="1" hangingPunct="1">
              <a:buFontTx/>
              <a:buChar char="•"/>
            </a:pPr>
            <a:r>
              <a:rPr lang="en-US" altLang="ja-JP">
                <a:solidFill>
                  <a:srgbClr val="333399"/>
                </a:solidFill>
                <a:ea typeface="Osaka" charset="0"/>
                <a:cs typeface="Osaka" charset="0"/>
              </a:rPr>
              <a:t>Implementation</a:t>
            </a:r>
          </a:p>
          <a:p>
            <a:pPr algn="l" eaLnBrk="1" hangingPunct="1">
              <a:buFontTx/>
              <a:buChar char="•"/>
            </a:pPr>
            <a:r>
              <a:rPr lang="en-US" altLang="ja-JP">
                <a:solidFill>
                  <a:srgbClr val="333399"/>
                </a:solidFill>
                <a:ea typeface="Osaka" charset="0"/>
                <a:cs typeface="Osaka" charset="0"/>
              </a:rPr>
              <a:t>Monitoring</a:t>
            </a:r>
          </a:p>
          <a:p>
            <a:pPr algn="l" eaLnBrk="1" hangingPunct="1">
              <a:buFontTx/>
              <a:buChar char="•"/>
            </a:pPr>
            <a:r>
              <a:rPr lang="en-US" altLang="ja-JP">
                <a:solidFill>
                  <a:srgbClr val="333399"/>
                </a:solidFill>
                <a:ea typeface="Osaka" charset="0"/>
                <a:cs typeface="Osaka" charset="0"/>
              </a:rPr>
              <a:t>Review &amp; audits</a:t>
            </a:r>
            <a:endParaRPr lang="en-GB" altLang="ko-KR">
              <a:solidFill>
                <a:srgbClr val="333399"/>
              </a:solidFill>
              <a:ea typeface="Osaka" charset="0"/>
              <a:cs typeface="Osaka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816225" y="3595688"/>
            <a:ext cx="1657350" cy="2308225"/>
          </a:xfrm>
          <a:prstGeom prst="rect">
            <a:avLst/>
          </a:prstGeom>
          <a:noFill/>
          <a:ln w="9525" algn="ctr">
            <a:solidFill>
              <a:schemeClr val="accent6"/>
            </a:solidFill>
            <a:miter lim="800000"/>
            <a:headEnd/>
            <a:tailEnd/>
          </a:ln>
        </p:spPr>
        <p:txBody>
          <a:bodyPr rIns="0">
            <a:spAutoFit/>
          </a:bodyPr>
          <a:lstStyle/>
          <a:p>
            <a:pPr marL="114300" indent="-114300" algn="l">
              <a:defRPr/>
            </a:pPr>
            <a:r>
              <a:rPr lang="en-US" altLang="ja-JP" u="sng" dirty="0">
                <a:solidFill>
                  <a:srgbClr val="333399"/>
                </a:solidFill>
                <a:latin typeface="+mj-ea"/>
                <a:ea typeface="Osaka"/>
              </a:rPr>
              <a:t>Procedures</a:t>
            </a:r>
            <a:r>
              <a:rPr lang="en-GB" altLang="ko-KR" u="sng" dirty="0">
                <a:solidFill>
                  <a:srgbClr val="333399"/>
                </a:solidFill>
                <a:latin typeface="+mj-ea"/>
                <a:ea typeface="Osaka"/>
              </a:rPr>
              <a:t>:</a:t>
            </a:r>
          </a:p>
          <a:p>
            <a:pPr marL="114300" indent="-114300" algn="l">
              <a:buFontTx/>
              <a:buChar char="•"/>
              <a:defRPr/>
            </a:pPr>
            <a:r>
              <a:rPr lang="en-US" altLang="ja-JP" dirty="0">
                <a:solidFill>
                  <a:srgbClr val="333399"/>
                </a:solidFill>
                <a:latin typeface="+mj-ea"/>
                <a:ea typeface="Osaka"/>
              </a:rPr>
              <a:t>Requirements</a:t>
            </a:r>
          </a:p>
          <a:p>
            <a:pPr marL="114300" indent="-114300" algn="l">
              <a:buFontTx/>
              <a:buChar char="•"/>
              <a:defRPr/>
            </a:pPr>
            <a:r>
              <a:rPr lang="en-US" altLang="ja-JP" dirty="0">
                <a:solidFill>
                  <a:srgbClr val="333399"/>
                </a:solidFill>
                <a:latin typeface="+mj-ea"/>
                <a:ea typeface="Osaka"/>
              </a:rPr>
              <a:t>Changes</a:t>
            </a:r>
          </a:p>
          <a:p>
            <a:pPr marL="114300" indent="-114300" algn="l">
              <a:buFontTx/>
              <a:buChar char="•"/>
              <a:defRPr/>
            </a:pPr>
            <a:r>
              <a:rPr lang="en-US" altLang="ja-JP" dirty="0">
                <a:solidFill>
                  <a:srgbClr val="333399"/>
                </a:solidFill>
                <a:latin typeface="+mj-ea"/>
                <a:ea typeface="Osaka"/>
              </a:rPr>
              <a:t>Documents</a:t>
            </a:r>
          </a:p>
          <a:p>
            <a:pPr marL="114300" indent="-114300" algn="l">
              <a:buFontTx/>
              <a:buChar char="•"/>
              <a:defRPr/>
            </a:pPr>
            <a:r>
              <a:rPr lang="en-US" altLang="ja-JP" dirty="0">
                <a:solidFill>
                  <a:srgbClr val="333399"/>
                </a:solidFill>
                <a:latin typeface="+mj-ea"/>
                <a:ea typeface="Osaka"/>
              </a:rPr>
              <a:t>Assessments</a:t>
            </a:r>
          </a:p>
          <a:p>
            <a:pPr marL="114300" indent="-114300" algn="l">
              <a:buFontTx/>
              <a:buChar char="•"/>
              <a:defRPr/>
            </a:pPr>
            <a:r>
              <a:rPr lang="en-US" altLang="ja-JP" dirty="0">
                <a:solidFill>
                  <a:srgbClr val="333399"/>
                </a:solidFill>
                <a:latin typeface="+mj-ea"/>
                <a:ea typeface="Osaka"/>
              </a:rPr>
              <a:t>Interfaces</a:t>
            </a:r>
          </a:p>
          <a:p>
            <a:pPr marL="114300" indent="-114300" algn="l">
              <a:buFontTx/>
              <a:buChar char="•"/>
              <a:defRPr/>
            </a:pPr>
            <a:r>
              <a:rPr lang="en-US" altLang="ja-JP" dirty="0">
                <a:solidFill>
                  <a:srgbClr val="333399"/>
                </a:solidFill>
                <a:latin typeface="+mj-ea"/>
                <a:ea typeface="Osaka"/>
              </a:rPr>
              <a:t>Database</a:t>
            </a:r>
          </a:p>
          <a:p>
            <a:pPr marL="114300" indent="-114300" algn="l">
              <a:buFontTx/>
              <a:buChar char="•"/>
              <a:defRPr/>
            </a:pPr>
            <a:r>
              <a:rPr lang="en-US" altLang="ja-JP" dirty="0">
                <a:solidFill>
                  <a:srgbClr val="333399"/>
                </a:solidFill>
                <a:latin typeface="+mj-ea"/>
                <a:ea typeface="Osaka"/>
              </a:rPr>
              <a:t>PA</a:t>
            </a:r>
            <a:r>
              <a:rPr lang="en-GB" altLang="ko-KR" dirty="0">
                <a:solidFill>
                  <a:srgbClr val="333399"/>
                </a:solidFill>
                <a:latin typeface="+mj-ea"/>
                <a:ea typeface="Osaka"/>
              </a:rPr>
              <a:t> 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39750" y="658813"/>
            <a:ext cx="8001000" cy="76200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>
              <a:ea typeface="MS PGothic" charset="0"/>
              <a:cs typeface="MS PGothic" charset="0"/>
            </a:endParaRPr>
          </a:p>
        </p:txBody>
      </p:sp>
      <p:sp>
        <p:nvSpPr>
          <p:cNvPr id="13" name="屈折矢印 12"/>
          <p:cNvSpPr/>
          <p:nvPr/>
        </p:nvSpPr>
        <p:spPr>
          <a:xfrm>
            <a:off x="1547664" y="4338447"/>
            <a:ext cx="792088" cy="792088"/>
          </a:xfrm>
          <a:prstGeom prst="bentUpArrow">
            <a:avLst>
              <a:gd name="adj1" fmla="val 18953"/>
              <a:gd name="adj2" fmla="val 18953"/>
              <a:gd name="adj3" fmla="val 29535"/>
            </a:avLst>
          </a:prstGeom>
          <a:solidFill>
            <a:schemeClr val="accent1"/>
          </a:solidFill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3320" name="スライド番号プレースホルダー 1"/>
          <p:cNvSpPr>
            <a:spLocks noGrp="1"/>
          </p:cNvSpPr>
          <p:nvPr>
            <p:ph type="sldNum" sz="quarter" idx="10"/>
          </p:nvPr>
        </p:nvSpPr>
        <p:spPr>
          <a:xfrm>
            <a:off x="8639175" y="6361113"/>
            <a:ext cx="4572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03DB2B1-76B4-5F4D-B29E-9F22C5AC7E2C}" type="slidenum">
              <a:rPr kumimoji="1" lang="en-US" altLang="ja-JP" sz="1400">
                <a:latin typeface="Helvetica" charset="0"/>
                <a:ea typeface="Osaka" charset="0"/>
                <a:cs typeface="Osaka" charset="0"/>
              </a:rPr>
              <a:pPr eaLnBrk="1" hangingPunct="1"/>
              <a:t>28</a:t>
            </a:fld>
            <a:endParaRPr kumimoji="1" lang="en-US" altLang="ja-JP" sz="1400">
              <a:latin typeface="Times" charset="0"/>
              <a:ea typeface="Osaka" charset="0"/>
              <a:cs typeface="Osaka" charset="0"/>
            </a:endParaRPr>
          </a:p>
        </p:txBody>
      </p:sp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44450"/>
            <a:ext cx="1411287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2" name="Rectangle 4"/>
          <p:cNvSpPr>
            <a:spLocks noChangeArrowheads="1"/>
          </p:cNvSpPr>
          <p:nvPr/>
        </p:nvSpPr>
        <p:spPr bwMode="auto">
          <a:xfrm>
            <a:off x="744538" y="998538"/>
            <a:ext cx="79216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zh-CN" sz="2000">
                <a:solidFill>
                  <a:srgbClr val="000099"/>
                </a:solidFill>
                <a:ea typeface="SimSun" charset="0"/>
                <a:cs typeface="SimSun" charset="0"/>
              </a:rPr>
              <a:t>Configuration Management is the process for establishing and maintaining consistency of a product’s performance, functional and physical attributes with its requirements, design and operational information throughout its life.</a:t>
            </a:r>
            <a:endParaRPr lang="en-GB" altLang="ja-JP" sz="2000" b="1">
              <a:solidFill>
                <a:srgbClr val="000099"/>
              </a:solidFill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989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FC4B3CF-8A66-A44F-9ACC-BC36B376157D}" type="slidenum">
              <a:rPr lang="en-GB" altLang="ja-JP" b="1">
                <a:solidFill>
                  <a:srgbClr val="003399"/>
                </a:solidFill>
                <a:ea typeface="MS PGothic" charset="0"/>
              </a:rPr>
              <a:pPr eaLnBrk="1" hangingPunct="1"/>
              <a:t>29</a:t>
            </a:fld>
            <a:endParaRPr lang="en-GB" altLang="ja-JP" b="1">
              <a:solidFill>
                <a:srgbClr val="003399"/>
              </a:solidFill>
              <a:ea typeface="MS PGothic" charset="0"/>
            </a:endParaRPr>
          </a:p>
          <a:p>
            <a:pPr eaLnBrk="1" hangingPunct="1"/>
            <a:endParaRPr lang="en-GB" altLang="ja-JP" sz="800">
              <a:solidFill>
                <a:srgbClr val="003399"/>
              </a:solidFill>
              <a:ea typeface="MS PGothic" charset="0"/>
            </a:endParaRPr>
          </a:p>
        </p:txBody>
      </p:sp>
      <p:sp>
        <p:nvSpPr>
          <p:cNvPr id="14339" name="フッター プレースホルダー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>
                <a:solidFill>
                  <a:srgbClr val="003399"/>
                </a:solidFill>
                <a:ea typeface="MS PGothic" charset="0"/>
                <a:cs typeface="MS PGothic" charset="0"/>
              </a:rPr>
              <a:t>Summer School, Japan, 23 July, 2008</a:t>
            </a: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6363" y="233363"/>
            <a:ext cx="692785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sz="2800">
                <a:solidFill>
                  <a:srgbClr val="000099"/>
                </a:solidFill>
                <a:effectLst/>
                <a:latin typeface="Arial" charset="0"/>
                <a:ea typeface="MS PGothic" charset="0"/>
                <a:cs typeface="MS PGothic" charset="0"/>
              </a:rPr>
              <a:t>Management of Design Requirements</a:t>
            </a:r>
            <a:endParaRPr lang="en-GB" altLang="ja-JP" sz="2800">
              <a:solidFill>
                <a:srgbClr val="000099"/>
              </a:solidFill>
              <a:effectLst/>
              <a:latin typeface="Arial" charset="0"/>
              <a:ea typeface="MS PGothic" charset="0"/>
              <a:cs typeface="MS PGothic" charset="0"/>
            </a:endParaRPr>
          </a:p>
        </p:txBody>
      </p:sp>
      <p:grpSp>
        <p:nvGrpSpPr>
          <p:cNvPr id="14341" name="Group 12"/>
          <p:cNvGrpSpPr>
            <a:grpSpLocks/>
          </p:cNvGrpSpPr>
          <p:nvPr/>
        </p:nvGrpSpPr>
        <p:grpSpPr bwMode="auto">
          <a:xfrm>
            <a:off x="431800" y="1219200"/>
            <a:ext cx="3646488" cy="4054475"/>
            <a:chOff x="272" y="768"/>
            <a:chExt cx="2297" cy="2554"/>
          </a:xfrm>
        </p:grpSpPr>
        <p:sp>
          <p:nvSpPr>
            <p:cNvPr id="14361" name="Rectangle 6"/>
            <p:cNvSpPr>
              <a:spLocks noChangeArrowheads="1"/>
            </p:cNvSpPr>
            <p:nvPr/>
          </p:nvSpPr>
          <p:spPr bwMode="auto">
            <a:xfrm>
              <a:off x="272" y="768"/>
              <a:ext cx="2297" cy="2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33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GB" altLang="ja-JP" sz="2000">
                  <a:solidFill>
                    <a:srgbClr val="000099"/>
                  </a:solidFill>
                  <a:ea typeface="MS PGothic" charset="0"/>
                  <a:cs typeface="MS PGothic" charset="0"/>
                </a:rPr>
                <a:t>The PS defines the operational features and performance required to fulfil the ITER mission.  </a:t>
              </a:r>
            </a:p>
            <a:p>
              <a:pPr algn="l"/>
              <a:endParaRPr lang="en-US" altLang="ja-JP" sz="2000">
                <a:solidFill>
                  <a:srgbClr val="000099"/>
                </a:solidFill>
                <a:ea typeface="MS PGothic" charset="0"/>
                <a:cs typeface="MS PGothic" charset="0"/>
              </a:endParaRPr>
            </a:p>
            <a:p>
              <a:pPr algn="l"/>
              <a:endParaRPr lang="en-US" altLang="ja-JP" sz="2000">
                <a:solidFill>
                  <a:srgbClr val="000099"/>
                </a:solidFill>
                <a:ea typeface="MS PGothic" charset="0"/>
                <a:cs typeface="MS PGothic" charset="0"/>
              </a:endParaRPr>
            </a:p>
            <a:p>
              <a:pPr algn="l"/>
              <a:r>
                <a:rPr lang="en-GB" altLang="ja-JP" sz="2000">
                  <a:solidFill>
                    <a:srgbClr val="000099"/>
                  </a:solidFill>
                  <a:ea typeface="MS PGothic" charset="0"/>
                  <a:cs typeface="MS PGothic" charset="0"/>
                </a:rPr>
                <a:t>The PR  translates the top level mission requirements into engineering terms. </a:t>
              </a:r>
            </a:p>
            <a:p>
              <a:pPr algn="l"/>
              <a:endParaRPr lang="en-US" altLang="ja-JP" sz="2000">
                <a:solidFill>
                  <a:srgbClr val="000099"/>
                </a:solidFill>
                <a:ea typeface="MS PGothic" charset="0"/>
                <a:cs typeface="MS PGothic" charset="0"/>
              </a:endParaRPr>
            </a:p>
            <a:p>
              <a:pPr algn="l"/>
              <a:endParaRPr lang="en-US" altLang="ja-JP" sz="2000">
                <a:solidFill>
                  <a:srgbClr val="000099"/>
                </a:solidFill>
                <a:ea typeface="MS PGothic" charset="0"/>
                <a:cs typeface="MS PGothic" charset="0"/>
              </a:endParaRPr>
            </a:p>
            <a:p>
              <a:pPr algn="l"/>
              <a:r>
                <a:rPr lang="en-GB" altLang="ja-JP" sz="2000">
                  <a:solidFill>
                    <a:srgbClr val="000099"/>
                  </a:solidFill>
                  <a:ea typeface="MS PGothic" charset="0"/>
                  <a:cs typeface="MS PGothic" charset="0"/>
                </a:rPr>
                <a:t>The SRDs define the requirements for the  systems. </a:t>
              </a:r>
              <a:endParaRPr lang="en-US" altLang="ja-JP" sz="2000">
                <a:solidFill>
                  <a:srgbClr val="000099"/>
                </a:solidFill>
                <a:ea typeface="MS PGothic" charset="0"/>
                <a:cs typeface="MS PGothic" charset="0"/>
              </a:endParaRPr>
            </a:p>
          </p:txBody>
        </p:sp>
        <p:sp>
          <p:nvSpPr>
            <p:cNvPr id="14362" name="Text Box 7"/>
            <p:cNvSpPr txBox="1">
              <a:spLocks noChangeArrowheads="1"/>
            </p:cNvSpPr>
            <p:nvPr/>
          </p:nvSpPr>
          <p:spPr bwMode="auto">
            <a:xfrm>
              <a:off x="716" y="2576"/>
              <a:ext cx="113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ja-JP" sz="2800">
                <a:solidFill>
                  <a:srgbClr val="000099"/>
                </a:solidFill>
                <a:ea typeface="MS PGothic" charset="0"/>
                <a:cs typeface="MS PGothic" charset="0"/>
              </a:endParaRPr>
            </a:p>
          </p:txBody>
        </p:sp>
        <p:sp>
          <p:nvSpPr>
            <p:cNvPr id="14363" name="AutoShape 9"/>
            <p:cNvSpPr>
              <a:spLocks noChangeArrowheads="1"/>
            </p:cNvSpPr>
            <p:nvPr/>
          </p:nvSpPr>
          <p:spPr bwMode="auto">
            <a:xfrm flipH="1">
              <a:off x="1120" y="1631"/>
              <a:ext cx="164" cy="274"/>
            </a:xfrm>
            <a:prstGeom prst="downArrow">
              <a:avLst>
                <a:gd name="adj1" fmla="val 50000"/>
                <a:gd name="adj2" fmla="val 41768"/>
              </a:avLst>
            </a:prstGeom>
            <a:solidFill>
              <a:srgbClr val="333399"/>
            </a:solidFill>
            <a:ln w="28575">
              <a:solidFill>
                <a:srgbClr val="0000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ja-JP">
                <a:solidFill>
                  <a:srgbClr val="000099"/>
                </a:solidFill>
                <a:ea typeface="MS PGothic" charset="0"/>
                <a:cs typeface="MS PGothic" charset="0"/>
              </a:endParaRPr>
            </a:p>
          </p:txBody>
        </p:sp>
        <p:sp>
          <p:nvSpPr>
            <p:cNvPr id="14364" name="AutoShape 10"/>
            <p:cNvSpPr>
              <a:spLocks noChangeArrowheads="1"/>
            </p:cNvSpPr>
            <p:nvPr/>
          </p:nvSpPr>
          <p:spPr bwMode="auto">
            <a:xfrm flipH="1">
              <a:off x="1066" y="2594"/>
              <a:ext cx="164" cy="275"/>
            </a:xfrm>
            <a:prstGeom prst="downArrow">
              <a:avLst>
                <a:gd name="adj1" fmla="val 50000"/>
                <a:gd name="adj2" fmla="val 41921"/>
              </a:avLst>
            </a:prstGeom>
            <a:solidFill>
              <a:srgbClr val="333399"/>
            </a:solidFill>
            <a:ln w="28575">
              <a:solidFill>
                <a:srgbClr val="0000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ja-JP">
                <a:solidFill>
                  <a:srgbClr val="000099"/>
                </a:solidFill>
                <a:ea typeface="MS PGothic" charset="0"/>
                <a:cs typeface="MS PGothic" charset="0"/>
              </a:endParaRPr>
            </a:p>
          </p:txBody>
        </p:sp>
      </p:grpSp>
      <p:sp>
        <p:nvSpPr>
          <p:cNvPr id="14342" name="Text Box 11"/>
          <p:cNvSpPr txBox="1">
            <a:spLocks noChangeArrowheads="1"/>
          </p:cNvSpPr>
          <p:nvPr/>
        </p:nvSpPr>
        <p:spPr bwMode="auto">
          <a:xfrm>
            <a:off x="431800" y="5373688"/>
            <a:ext cx="42608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altLang="ja-JP" b="1" i="1">
                <a:solidFill>
                  <a:srgbClr val="000099"/>
                </a:solidFill>
                <a:ea typeface="MS PGothic" charset="0"/>
                <a:cs typeface="MS PGothic" charset="0"/>
              </a:rPr>
              <a:t>PS  : Project Specification</a:t>
            </a:r>
          </a:p>
          <a:p>
            <a:pPr algn="l" eaLnBrk="1" hangingPunct="1"/>
            <a:r>
              <a:rPr lang="en-US" altLang="ja-JP" b="1" i="1">
                <a:solidFill>
                  <a:srgbClr val="000099"/>
                </a:solidFill>
                <a:ea typeface="MS PGothic" charset="0"/>
                <a:cs typeface="MS PGothic" charset="0"/>
              </a:rPr>
              <a:t>PR  : Project Requirement</a:t>
            </a:r>
          </a:p>
          <a:p>
            <a:pPr algn="l" eaLnBrk="1" hangingPunct="1"/>
            <a:r>
              <a:rPr lang="en-US" altLang="ja-JP" b="1" i="1">
                <a:solidFill>
                  <a:srgbClr val="000099"/>
                </a:solidFill>
                <a:ea typeface="MS PGothic" charset="0"/>
                <a:cs typeface="MS PGothic" charset="0"/>
              </a:rPr>
              <a:t>SRD: System Requirement Document</a:t>
            </a:r>
            <a:endParaRPr lang="en-GB" altLang="ja-JP" b="1" i="1">
              <a:solidFill>
                <a:srgbClr val="00009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14343" name="Text Box 2"/>
          <p:cNvSpPr txBox="1">
            <a:spLocks noChangeArrowheads="1"/>
          </p:cNvSpPr>
          <p:nvPr/>
        </p:nvSpPr>
        <p:spPr bwMode="auto">
          <a:xfrm>
            <a:off x="4616450" y="1800225"/>
            <a:ext cx="1371600" cy="2595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kumimoji="1" lang="en-US" altLang="ja-JP" sz="2400" b="1">
              <a:latin typeface="Osaka" charset="0"/>
              <a:ea typeface="Osaka" charset="0"/>
              <a:cs typeface="Osaka" charset="0"/>
            </a:endParaRPr>
          </a:p>
        </p:txBody>
      </p:sp>
      <p:sp>
        <p:nvSpPr>
          <p:cNvPr id="14344" name="Text Box 3"/>
          <p:cNvSpPr txBox="1">
            <a:spLocks noChangeArrowheads="1"/>
          </p:cNvSpPr>
          <p:nvPr/>
        </p:nvSpPr>
        <p:spPr bwMode="auto">
          <a:xfrm>
            <a:off x="4765675" y="2841625"/>
            <a:ext cx="1079500" cy="4667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GB" altLang="ja-JP" sz="2400" b="1">
                <a:latin typeface="Osaka" charset="0"/>
                <a:ea typeface="Osaka" charset="0"/>
                <a:cs typeface="Osaka" charset="0"/>
              </a:rPr>
              <a:t>PR</a:t>
            </a:r>
          </a:p>
        </p:txBody>
      </p:sp>
      <p:sp>
        <p:nvSpPr>
          <p:cNvPr id="14345" name="Text Box 4"/>
          <p:cNvSpPr txBox="1">
            <a:spLocks noChangeArrowheads="1"/>
          </p:cNvSpPr>
          <p:nvPr/>
        </p:nvSpPr>
        <p:spPr bwMode="auto">
          <a:xfrm>
            <a:off x="4764088" y="3705225"/>
            <a:ext cx="1084262" cy="4667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GB" altLang="ja-JP" sz="2400" b="1">
                <a:latin typeface="Osaka" charset="0"/>
                <a:ea typeface="Osaka" charset="0"/>
                <a:cs typeface="Osaka" charset="0"/>
              </a:rPr>
              <a:t>SRD</a:t>
            </a:r>
          </a:p>
        </p:txBody>
      </p:sp>
      <p:sp>
        <p:nvSpPr>
          <p:cNvPr id="14346" name="AutoShape 6"/>
          <p:cNvSpPr>
            <a:spLocks noChangeArrowheads="1"/>
          </p:cNvSpPr>
          <p:nvPr/>
        </p:nvSpPr>
        <p:spPr bwMode="auto">
          <a:xfrm>
            <a:off x="6121400" y="3009900"/>
            <a:ext cx="947738" cy="363538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B050"/>
          </a:solidFill>
          <a:ln w="12700">
            <a:solidFill>
              <a:srgbClr val="00FF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14347" name="Group 11"/>
          <p:cNvGrpSpPr>
            <a:grpSpLocks/>
          </p:cNvGrpSpPr>
          <p:nvPr/>
        </p:nvGrpSpPr>
        <p:grpSpPr bwMode="auto">
          <a:xfrm>
            <a:off x="7151688" y="1763713"/>
            <a:ext cx="1574800" cy="2398712"/>
            <a:chOff x="2264" y="895"/>
            <a:chExt cx="900" cy="1511"/>
          </a:xfrm>
        </p:grpSpPr>
        <p:sp>
          <p:nvSpPr>
            <p:cNvPr id="14356" name="AutoShape 12"/>
            <p:cNvSpPr>
              <a:spLocks noChangeArrowheads="1"/>
            </p:cNvSpPr>
            <p:nvPr/>
          </p:nvSpPr>
          <p:spPr bwMode="auto">
            <a:xfrm>
              <a:off x="2264" y="1672"/>
              <a:ext cx="896" cy="734"/>
            </a:xfrm>
            <a:prstGeom prst="can">
              <a:avLst>
                <a:gd name="adj" fmla="val 25000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Osaka" charset="0"/>
                <a:ea typeface="Osaka" charset="0"/>
                <a:cs typeface="Osaka" charset="0"/>
              </a:endParaRPr>
            </a:p>
          </p:txBody>
        </p:sp>
        <p:sp>
          <p:nvSpPr>
            <p:cNvPr id="14357" name="Text Box 13"/>
            <p:cNvSpPr txBox="1">
              <a:spLocks noChangeArrowheads="1"/>
            </p:cNvSpPr>
            <p:nvPr/>
          </p:nvSpPr>
          <p:spPr bwMode="auto">
            <a:xfrm>
              <a:off x="2340" y="1920"/>
              <a:ext cx="768" cy="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ja-JP" sz="1400" b="1">
                  <a:latin typeface="Osaka" charset="0"/>
                  <a:ea typeface="Osaka" charset="0"/>
                  <a:cs typeface="Osaka" charset="0"/>
                </a:rPr>
                <a:t>System RQs</a:t>
              </a:r>
            </a:p>
            <a:p>
              <a:pPr eaLnBrk="1" hangingPunct="1">
                <a:spcBef>
                  <a:spcPct val="50000"/>
                </a:spcBef>
              </a:pPr>
              <a:r>
                <a:rPr kumimoji="1" lang="en-US" altLang="ja-JP" sz="1400" b="1">
                  <a:latin typeface="Osaka" charset="0"/>
                  <a:ea typeface="Osaka" charset="0"/>
                  <a:cs typeface="Osaka" charset="0"/>
                </a:rPr>
                <a:t>    (S-RQ)</a:t>
              </a:r>
              <a:endParaRPr kumimoji="1" lang="en-GB" altLang="ja-JP" sz="1400" b="1">
                <a:latin typeface="Osaka" charset="0"/>
                <a:ea typeface="Osaka" charset="0"/>
                <a:cs typeface="Osaka" charset="0"/>
              </a:endParaRPr>
            </a:p>
          </p:txBody>
        </p:sp>
        <p:sp>
          <p:nvSpPr>
            <p:cNvPr id="14358" name="AutoShape 14"/>
            <p:cNvSpPr>
              <a:spLocks noChangeArrowheads="1"/>
            </p:cNvSpPr>
            <p:nvPr/>
          </p:nvSpPr>
          <p:spPr bwMode="auto">
            <a:xfrm>
              <a:off x="2268" y="1178"/>
              <a:ext cx="896" cy="668"/>
            </a:xfrm>
            <a:prstGeom prst="can">
              <a:avLst>
                <a:gd name="adj" fmla="val 25000"/>
              </a:avLst>
            </a:prstGeom>
            <a:solidFill>
              <a:srgbClr val="CC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Osaka" charset="0"/>
                <a:ea typeface="Osaka" charset="0"/>
                <a:cs typeface="Osaka" charset="0"/>
              </a:endParaRPr>
            </a:p>
          </p:txBody>
        </p:sp>
        <p:sp>
          <p:nvSpPr>
            <p:cNvPr id="14359" name="Text Box 15"/>
            <p:cNvSpPr txBox="1">
              <a:spLocks noChangeArrowheads="1"/>
            </p:cNvSpPr>
            <p:nvPr/>
          </p:nvSpPr>
          <p:spPr bwMode="auto">
            <a:xfrm>
              <a:off x="2354" y="895"/>
              <a:ext cx="791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kumimoji="1" lang="en-GB" altLang="ja-JP" sz="2000" b="1">
                  <a:latin typeface="Osaka" charset="0"/>
                  <a:ea typeface="MS PGothic" charset="0"/>
                  <a:cs typeface="MS PGothic" charset="0"/>
                </a:rPr>
                <a:t>DOORS</a:t>
              </a:r>
            </a:p>
          </p:txBody>
        </p:sp>
        <p:sp>
          <p:nvSpPr>
            <p:cNvPr id="14360" name="Text Box 16"/>
            <p:cNvSpPr txBox="1">
              <a:spLocks noChangeArrowheads="1"/>
            </p:cNvSpPr>
            <p:nvPr/>
          </p:nvSpPr>
          <p:spPr bwMode="auto">
            <a:xfrm>
              <a:off x="2332" y="1420"/>
              <a:ext cx="768" cy="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ja-JP" sz="1400" b="1">
                  <a:latin typeface="Osaka" charset="0"/>
                  <a:ea typeface="Osaka" charset="0"/>
                  <a:cs typeface="Osaka" charset="0"/>
                </a:rPr>
                <a:t>Project RQs</a:t>
              </a:r>
            </a:p>
            <a:p>
              <a:pPr eaLnBrk="1" hangingPunct="1">
                <a:spcBef>
                  <a:spcPct val="50000"/>
                </a:spcBef>
              </a:pPr>
              <a:r>
                <a:rPr kumimoji="1" lang="en-US" altLang="ja-JP" sz="1400" b="1">
                  <a:latin typeface="Osaka" charset="0"/>
                  <a:ea typeface="Osaka" charset="0"/>
                  <a:cs typeface="Osaka" charset="0"/>
                </a:rPr>
                <a:t>      (P-RQ)</a:t>
              </a:r>
              <a:endParaRPr kumimoji="1" lang="en-GB" altLang="ja-JP" sz="1400" b="1">
                <a:latin typeface="Osaka" charset="0"/>
                <a:ea typeface="Osaka" charset="0"/>
                <a:cs typeface="Osaka" charset="0"/>
              </a:endParaRPr>
            </a:p>
          </p:txBody>
        </p:sp>
      </p:grpSp>
      <p:sp>
        <p:nvSpPr>
          <p:cNvPr id="14348" name="Text Box 18"/>
          <p:cNvSpPr txBox="1">
            <a:spLocks noChangeArrowheads="1"/>
          </p:cNvSpPr>
          <p:nvPr/>
        </p:nvSpPr>
        <p:spPr bwMode="auto">
          <a:xfrm>
            <a:off x="4765675" y="1939925"/>
            <a:ext cx="1079500" cy="4619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GB" altLang="ja-JP" sz="2400" b="1">
                <a:latin typeface="Osaka" charset="0"/>
                <a:ea typeface="Osaka" charset="0"/>
                <a:cs typeface="Osaka" charset="0"/>
              </a:rPr>
              <a:t>PS</a:t>
            </a:r>
          </a:p>
        </p:txBody>
      </p:sp>
      <p:sp>
        <p:nvSpPr>
          <p:cNvPr id="14349" name="Text Box 9"/>
          <p:cNvSpPr txBox="1">
            <a:spLocks noChangeArrowheads="1"/>
          </p:cNvSpPr>
          <p:nvPr/>
        </p:nvSpPr>
        <p:spPr bwMode="auto">
          <a:xfrm>
            <a:off x="4689475" y="5181600"/>
            <a:ext cx="3094038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ja-JP" sz="2000" b="1">
                <a:latin typeface="Osaka" charset="0"/>
                <a:ea typeface="Osaka" charset="0"/>
                <a:cs typeface="Osaka" charset="0"/>
              </a:rPr>
              <a:t>Design Documents</a:t>
            </a:r>
            <a:endParaRPr kumimoji="1" lang="en-GB" altLang="ja-JP" sz="2000" b="1">
              <a:latin typeface="Osaka" charset="0"/>
              <a:ea typeface="Osaka" charset="0"/>
              <a:cs typeface="Osaka" charset="0"/>
            </a:endParaRPr>
          </a:p>
        </p:txBody>
      </p:sp>
      <p:sp>
        <p:nvSpPr>
          <p:cNvPr id="14350" name="AutoShape 10"/>
          <p:cNvSpPr>
            <a:spLocks noChangeArrowheads="1"/>
          </p:cNvSpPr>
          <p:nvPr/>
        </p:nvSpPr>
        <p:spPr bwMode="auto">
          <a:xfrm rot="-5400000">
            <a:off x="4976813" y="4606925"/>
            <a:ext cx="647700" cy="358775"/>
          </a:xfrm>
          <a:prstGeom prst="leftRightArrow">
            <a:avLst>
              <a:gd name="adj1" fmla="val 50000"/>
              <a:gd name="adj2" fmla="val 32613"/>
            </a:avLst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Osaka" charset="0"/>
              <a:ea typeface="Osaka" charset="0"/>
              <a:cs typeface="Osaka" charset="0"/>
            </a:endParaRPr>
          </a:p>
        </p:txBody>
      </p:sp>
      <p:sp>
        <p:nvSpPr>
          <p:cNvPr id="26" name="下矢印 25"/>
          <p:cNvSpPr/>
          <p:nvPr/>
        </p:nvSpPr>
        <p:spPr>
          <a:xfrm>
            <a:off x="5197475" y="2444750"/>
            <a:ext cx="215900" cy="28733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solidFill>
                <a:srgbClr val="FFFFFF"/>
              </a:solidFill>
              <a:latin typeface="Osaka" charset="-128"/>
              <a:ea typeface="Osaka" charset="-128"/>
            </a:endParaRPr>
          </a:p>
        </p:txBody>
      </p:sp>
      <p:sp>
        <p:nvSpPr>
          <p:cNvPr id="27" name="下矢印 26"/>
          <p:cNvSpPr/>
          <p:nvPr/>
        </p:nvSpPr>
        <p:spPr>
          <a:xfrm>
            <a:off x="5197475" y="3379788"/>
            <a:ext cx="215900" cy="288925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solidFill>
                <a:srgbClr val="FFFFFF"/>
              </a:solidFill>
              <a:latin typeface="Osaka" charset="-128"/>
              <a:ea typeface="Osaka" charset="-128"/>
            </a:endParaRPr>
          </a:p>
        </p:txBody>
      </p:sp>
      <p:grpSp>
        <p:nvGrpSpPr>
          <p:cNvPr id="14353" name="グループ化 2"/>
          <p:cNvGrpSpPr>
            <a:grpSpLocks/>
          </p:cNvGrpSpPr>
          <p:nvPr/>
        </p:nvGrpSpPr>
        <p:grpSpPr bwMode="auto">
          <a:xfrm>
            <a:off x="6057900" y="4333875"/>
            <a:ext cx="1862138" cy="627063"/>
            <a:chOff x="6943725" y="3731021"/>
            <a:chExt cx="2017395" cy="626745"/>
          </a:xfrm>
        </p:grpSpPr>
        <p:sp>
          <p:nvSpPr>
            <p:cNvPr id="14354" name="円/楕円 1"/>
            <p:cNvSpPr>
              <a:spLocks noChangeArrowheads="1"/>
            </p:cNvSpPr>
            <p:nvPr/>
          </p:nvSpPr>
          <p:spPr bwMode="auto">
            <a:xfrm>
              <a:off x="6943725" y="3731021"/>
              <a:ext cx="2017395" cy="62674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latin typeface="Osaka" charset="0"/>
                <a:ea typeface="Osaka" charset="0"/>
                <a:cs typeface="Osaka" charset="0"/>
              </a:endParaRPr>
            </a:p>
          </p:txBody>
        </p:sp>
        <p:sp>
          <p:nvSpPr>
            <p:cNvPr id="30" name="Text Box 17"/>
            <p:cNvSpPr txBox="1">
              <a:spLocks noChangeArrowheads="1"/>
            </p:cNvSpPr>
            <p:nvPr/>
          </p:nvSpPr>
          <p:spPr bwMode="auto">
            <a:xfrm>
              <a:off x="7045197" y="3835743"/>
              <a:ext cx="1800692" cy="399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ja-JP" sz="2000" dirty="0">
                  <a:solidFill>
                    <a:schemeClr val="accent6"/>
                  </a:solidFill>
                  <a:latin typeface="Osaka"/>
                  <a:ea typeface="+mn-ea"/>
                </a:rPr>
                <a:t>Compliance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0013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45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62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BD37E77-6EF2-8341-AE72-9D6496F58D9B}" type="slidenum">
              <a:rPr lang="en-GB" altLang="ja-JP" b="1">
                <a:solidFill>
                  <a:srgbClr val="003399"/>
                </a:solidFill>
                <a:ea typeface="MS PGothic" charset="0"/>
              </a:rPr>
              <a:pPr eaLnBrk="1" hangingPunct="1"/>
              <a:t>30</a:t>
            </a:fld>
            <a:endParaRPr lang="en-GB" altLang="ja-JP" b="1">
              <a:solidFill>
                <a:srgbClr val="003399"/>
              </a:solidFill>
              <a:ea typeface="MS PGothic" charset="0"/>
            </a:endParaRPr>
          </a:p>
          <a:p>
            <a:pPr eaLnBrk="1" hangingPunct="1"/>
            <a:endParaRPr lang="en-GB" altLang="ja-JP" sz="800">
              <a:solidFill>
                <a:srgbClr val="003399"/>
              </a:solidFill>
              <a:ea typeface="MS PGothic" charset="0"/>
            </a:endParaRPr>
          </a:p>
        </p:txBody>
      </p:sp>
      <p:sp>
        <p:nvSpPr>
          <p:cNvPr id="15363" name="フッター プレースホルダー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>
                <a:solidFill>
                  <a:srgbClr val="003399"/>
                </a:solidFill>
                <a:ea typeface="MS PGothic" charset="0"/>
                <a:cs typeface="MS PGothic" charset="0"/>
              </a:rPr>
              <a:t>Summer School, Japan, 23 July, 2008</a:t>
            </a: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700" y="260350"/>
            <a:ext cx="5395913" cy="641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24963" name="Text Box 2"/>
          <p:cNvSpPr>
            <a:spLocks noGrp="1" noChangeArrowheads="1"/>
          </p:cNvSpPr>
          <p:nvPr>
            <p:ph type="title"/>
          </p:nvPr>
        </p:nvSpPr>
        <p:spPr>
          <a:xfrm>
            <a:off x="1241425" y="549275"/>
            <a:ext cx="2790825" cy="6810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ko-KR" sz="2800">
                <a:solidFill>
                  <a:schemeClr val="accent2"/>
                </a:solidFill>
                <a:effectLst/>
                <a:latin typeface="Arial" charset="0"/>
                <a:ea typeface="Gulim" charset="0"/>
                <a:cs typeface="Gulim" charset="0"/>
              </a:rPr>
              <a:t>Design Change Management</a:t>
            </a:r>
            <a:r>
              <a:rPr lang="en-US" altLang="ko-KR" sz="2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Gulim" charset="0"/>
                <a:cs typeface="Gulim" charset="0"/>
              </a:rPr>
              <a:t> </a:t>
            </a:r>
            <a:endParaRPr lang="en-US" altLang="ja-JP" sz="2800" b="0">
              <a:solidFill>
                <a:srgbClr val="0000FF"/>
              </a:solidFill>
              <a:effectLst/>
              <a:latin typeface="Arial" charset="0"/>
              <a:ea typeface="MS PGothic" charset="0"/>
              <a:cs typeface="MS PGothic" charset="0"/>
            </a:endParaRPr>
          </a:p>
        </p:txBody>
      </p:sp>
      <p:sp>
        <p:nvSpPr>
          <p:cNvPr id="15366" name="Rectangle 4"/>
          <p:cNvSpPr>
            <a:spLocks noChangeArrowheads="1"/>
          </p:cNvSpPr>
          <p:nvPr/>
        </p:nvSpPr>
        <p:spPr bwMode="auto">
          <a:xfrm>
            <a:off x="7829550" y="549275"/>
            <a:ext cx="1017588" cy="376238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ja-JP" b="1">
                <a:solidFill>
                  <a:srgbClr val="333399"/>
                </a:solidFill>
                <a:ea typeface="MS PGothic" charset="0"/>
                <a:cs typeface="MS PGothic" charset="0"/>
              </a:rPr>
              <a:t>Level 3</a:t>
            </a:r>
            <a:endParaRPr lang="en-GB" altLang="ja-JP" b="1" i="1">
              <a:ea typeface="MS PGothic" charset="0"/>
              <a:cs typeface="MS PGothic" charset="0"/>
            </a:endParaRPr>
          </a:p>
        </p:txBody>
      </p:sp>
      <p:sp>
        <p:nvSpPr>
          <p:cNvPr id="15367" name="Rectangle 5"/>
          <p:cNvSpPr>
            <a:spLocks noChangeArrowheads="1"/>
          </p:cNvSpPr>
          <p:nvPr/>
        </p:nvSpPr>
        <p:spPr bwMode="auto">
          <a:xfrm>
            <a:off x="317500" y="1671638"/>
            <a:ext cx="2967038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>
              <a:tabLst>
                <a:tab pos="185738" algn="l"/>
              </a:tabLst>
            </a:pPr>
            <a:r>
              <a:rPr lang="en-US" altLang="ja-JP" sz="2000">
                <a:solidFill>
                  <a:srgbClr val="000099"/>
                </a:solidFill>
                <a:ea typeface="MS PGothic" charset="0"/>
                <a:cs typeface="MS PGothic" charset="0"/>
              </a:rPr>
              <a:t>Changes categorize and approved depending on the level of impact:</a:t>
            </a:r>
            <a:endParaRPr lang="en-GB" altLang="ja-JP" sz="2000">
              <a:solidFill>
                <a:srgbClr val="000099"/>
              </a:solidFill>
              <a:ea typeface="MS PGothic" charset="0"/>
              <a:cs typeface="MS PGothic" charset="0"/>
            </a:endParaRPr>
          </a:p>
          <a:p>
            <a:pPr algn="l">
              <a:tabLst>
                <a:tab pos="185738" algn="l"/>
              </a:tabLst>
            </a:pPr>
            <a:r>
              <a:rPr lang="en-GB" altLang="ja-JP" i="1">
                <a:solidFill>
                  <a:srgbClr val="000099"/>
                </a:solidFill>
                <a:ea typeface="MS PGothic" charset="0"/>
                <a:cs typeface="MS PGothic" charset="0"/>
              </a:rPr>
              <a:t>	Level 0: ITER Council</a:t>
            </a:r>
          </a:p>
          <a:p>
            <a:pPr algn="l">
              <a:tabLst>
                <a:tab pos="185738" algn="l"/>
              </a:tabLst>
            </a:pPr>
            <a:r>
              <a:rPr lang="en-GB" altLang="ja-JP" i="1">
                <a:solidFill>
                  <a:srgbClr val="000099"/>
                </a:solidFill>
                <a:ea typeface="MS PGothic" charset="0"/>
                <a:cs typeface="MS PGothic" charset="0"/>
              </a:rPr>
              <a:t>	Level 1: ITER DG</a:t>
            </a:r>
          </a:p>
          <a:p>
            <a:pPr algn="l">
              <a:tabLst>
                <a:tab pos="185738" algn="l"/>
              </a:tabLst>
            </a:pPr>
            <a:r>
              <a:rPr lang="en-GB" altLang="ja-JP" i="1">
                <a:solidFill>
                  <a:srgbClr val="000099"/>
                </a:solidFill>
                <a:ea typeface="MS PGothic" charset="0"/>
                <a:cs typeface="MS PGothic" charset="0"/>
              </a:rPr>
              <a:t>	Level 2: ITER DDGs</a:t>
            </a:r>
          </a:p>
          <a:p>
            <a:pPr algn="l">
              <a:tabLst>
                <a:tab pos="185738" algn="l"/>
              </a:tabLst>
            </a:pPr>
            <a:r>
              <a:rPr lang="en-US" altLang="ja-JP" i="1">
                <a:solidFill>
                  <a:srgbClr val="000099"/>
                </a:solidFill>
                <a:ea typeface="MS PGothic" charset="0"/>
                <a:cs typeface="MS PGothic" charset="0"/>
              </a:rPr>
              <a:t>	Level 3: TROs</a:t>
            </a:r>
            <a:endParaRPr lang="en-GB" altLang="ja-JP" i="1">
              <a:solidFill>
                <a:srgbClr val="00009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15368" name="Rectangle 6"/>
          <p:cNvSpPr>
            <a:spLocks noChangeArrowheads="1"/>
          </p:cNvSpPr>
          <p:nvPr/>
        </p:nvSpPr>
        <p:spPr bwMode="auto">
          <a:xfrm>
            <a:off x="3451225" y="1808163"/>
            <a:ext cx="1120775" cy="596900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en-GB" altLang="ja-JP" b="1">
                <a:solidFill>
                  <a:srgbClr val="333399"/>
                </a:solidFill>
                <a:ea typeface="MS PGothic" charset="0"/>
                <a:cs typeface="MS PGothic" charset="0"/>
              </a:rPr>
              <a:t>Level </a:t>
            </a:r>
          </a:p>
          <a:p>
            <a:pPr algn="l">
              <a:lnSpc>
                <a:spcPct val="90000"/>
              </a:lnSpc>
            </a:pPr>
            <a:r>
              <a:rPr lang="en-GB" altLang="ja-JP" b="1">
                <a:solidFill>
                  <a:srgbClr val="333399"/>
                </a:solidFill>
                <a:ea typeface="MS PGothic" charset="0"/>
                <a:cs typeface="MS PGothic" charset="0"/>
              </a:rPr>
              <a:t>0, 1 &amp; 2</a:t>
            </a:r>
            <a:endParaRPr lang="en-GB" altLang="ja-JP" b="1" i="1">
              <a:ea typeface="MS PGothic" charset="0"/>
              <a:cs typeface="MS PGothic" charset="0"/>
            </a:endParaRPr>
          </a:p>
        </p:txBody>
      </p:sp>
      <p:sp>
        <p:nvSpPr>
          <p:cNvPr id="15369" name="Rectangle 7"/>
          <p:cNvSpPr>
            <a:spLocks noChangeArrowheads="1"/>
          </p:cNvSpPr>
          <p:nvPr/>
        </p:nvSpPr>
        <p:spPr bwMode="auto">
          <a:xfrm>
            <a:off x="250825" y="4284663"/>
            <a:ext cx="486092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177800" indent="-177800" algn="l">
              <a:buFontTx/>
              <a:buChar char="-"/>
            </a:pPr>
            <a:r>
              <a:rPr lang="en-GB" altLang="ja-JP" sz="2000">
                <a:solidFill>
                  <a:srgbClr val="000099"/>
                </a:solidFill>
                <a:ea typeface="MS PGothic" charset="0"/>
                <a:cs typeface="MS PGothic" charset="0"/>
              </a:rPr>
              <a:t>Change request (PCR) to be generated and reviewed in terms of impact on scope, schedule and cost</a:t>
            </a:r>
          </a:p>
          <a:p>
            <a:pPr marL="177800" indent="-177800" algn="l">
              <a:buFontTx/>
              <a:buChar char="-"/>
            </a:pPr>
            <a:r>
              <a:rPr lang="en-GB" altLang="ja-JP" sz="2000">
                <a:solidFill>
                  <a:srgbClr val="000099"/>
                </a:solidFill>
                <a:ea typeface="MS PGothic" charset="0"/>
                <a:cs typeface="MS PGothic" charset="0"/>
              </a:rPr>
              <a:t>Changes to be managed by Configuration Control Board (CCB)</a:t>
            </a:r>
          </a:p>
        </p:txBody>
      </p:sp>
    </p:spTree>
    <p:extLst>
      <p:ext uri="{BB962C8B-B14F-4D97-AF65-F5344CB8AC3E}">
        <p14:creationId xmlns:p14="http://schemas.microsoft.com/office/powerpoint/2010/main" val="526000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468313" y="1019175"/>
            <a:ext cx="8172450" cy="5526088"/>
            <a:chOff x="417" y="539"/>
            <a:chExt cx="5577" cy="3481"/>
          </a:xfrm>
        </p:grpSpPr>
        <p:pic>
          <p:nvPicPr>
            <p:cNvPr id="16402" name="Picture 3"/>
            <p:cNvPicPr>
              <a:picLocks noChangeAspect="1" noChangeArrowheads="1"/>
            </p:cNvPicPr>
            <p:nvPr/>
          </p:nvPicPr>
          <p:blipFill>
            <a:blip r:embed="rId2">
              <a:lum bright="-12000"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33" t="29094" r="1389" b="3300"/>
            <a:stretch>
              <a:fillRect/>
            </a:stretch>
          </p:blipFill>
          <p:spPr bwMode="auto">
            <a:xfrm>
              <a:off x="417" y="539"/>
              <a:ext cx="5577" cy="2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3" name="Picture 4" descr="IC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6" y="2172"/>
              <a:ext cx="1685" cy="112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404" name="Picture 5" descr="I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21" r="10402"/>
            <a:stretch>
              <a:fillRect/>
            </a:stretch>
          </p:blipFill>
          <p:spPr bwMode="auto">
            <a:xfrm>
              <a:off x="3705" y="2701"/>
              <a:ext cx="885" cy="104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405" name="AutoShape 6"/>
            <p:cNvSpPr>
              <a:spLocks noChangeArrowheads="1"/>
            </p:cNvSpPr>
            <p:nvPr/>
          </p:nvSpPr>
          <p:spPr bwMode="auto">
            <a:xfrm rot="10470996" flipH="1">
              <a:off x="1155" y="2387"/>
              <a:ext cx="388" cy="17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2414 w 21600"/>
                <a:gd name="T13" fmla="*/ 2929 h 21600"/>
                <a:gd name="T14" fmla="*/ 18204 w 21600"/>
                <a:gd name="T15" fmla="*/ 92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lnTo>
                    <a:pt x="21600" y="607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06" name="AutoShape 7"/>
            <p:cNvSpPr>
              <a:spLocks noChangeArrowheads="1"/>
            </p:cNvSpPr>
            <p:nvPr/>
          </p:nvSpPr>
          <p:spPr bwMode="auto">
            <a:xfrm rot="10470996" flipH="1">
              <a:off x="3219" y="3339"/>
              <a:ext cx="244" cy="16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2393 w 21600"/>
                <a:gd name="T13" fmla="*/ 2952 h 21600"/>
                <a:gd name="T14" fmla="*/ 18236 w 21600"/>
                <a:gd name="T15" fmla="*/ 925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lnTo>
                    <a:pt x="21600" y="607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07" name="Text Box 9"/>
            <p:cNvSpPr txBox="1">
              <a:spLocks noChangeArrowheads="1"/>
            </p:cNvSpPr>
            <p:nvPr/>
          </p:nvSpPr>
          <p:spPr bwMode="auto">
            <a:xfrm>
              <a:off x="1940" y="3022"/>
              <a:ext cx="6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GB" altLang="ja-JP" b="1">
                  <a:solidFill>
                    <a:srgbClr val="000066"/>
                  </a:solidFill>
                  <a:latin typeface="Century Gothic" charset="0"/>
                  <a:ea typeface="Osaka" charset="0"/>
                  <a:cs typeface="Osaka" charset="0"/>
                </a:rPr>
                <a:t>ICDs</a:t>
              </a:r>
            </a:p>
          </p:txBody>
        </p:sp>
        <p:pic>
          <p:nvPicPr>
            <p:cNvPr id="16408" name="Picture 10" descr="I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21" r="10402"/>
            <a:stretch>
              <a:fillRect/>
            </a:stretch>
          </p:blipFill>
          <p:spPr bwMode="auto">
            <a:xfrm>
              <a:off x="3852" y="2792"/>
              <a:ext cx="885" cy="104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409" name="Picture 11" descr="I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21" r="10402"/>
            <a:stretch>
              <a:fillRect/>
            </a:stretch>
          </p:blipFill>
          <p:spPr bwMode="auto">
            <a:xfrm>
              <a:off x="4001" y="2882"/>
              <a:ext cx="885" cy="104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410" name="Picture 12" descr="I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21" r="10402"/>
            <a:stretch>
              <a:fillRect/>
            </a:stretch>
          </p:blipFill>
          <p:spPr bwMode="auto">
            <a:xfrm>
              <a:off x="4148" y="2973"/>
              <a:ext cx="885" cy="104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411" name="Text Box 13"/>
            <p:cNvSpPr txBox="1">
              <a:spLocks noChangeArrowheads="1"/>
            </p:cNvSpPr>
            <p:nvPr/>
          </p:nvSpPr>
          <p:spPr bwMode="auto">
            <a:xfrm>
              <a:off x="3612" y="3354"/>
              <a:ext cx="214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GB" altLang="ja-JP" sz="1600" b="1">
                  <a:solidFill>
                    <a:srgbClr val="000066"/>
                  </a:solidFill>
                  <a:latin typeface="Century Gothic" charset="0"/>
                  <a:ea typeface="Osaka" charset="0"/>
                  <a:cs typeface="Osaka" charset="0"/>
                </a:rPr>
                <a:t>ISs stored in subfolder of ICD</a:t>
              </a:r>
            </a:p>
          </p:txBody>
        </p:sp>
        <p:sp>
          <p:nvSpPr>
            <p:cNvPr id="16412" name="Rectangle 14"/>
            <p:cNvSpPr>
              <a:spLocks noChangeArrowheads="1"/>
            </p:cNvSpPr>
            <p:nvPr/>
          </p:nvSpPr>
          <p:spPr bwMode="auto">
            <a:xfrm>
              <a:off x="852" y="2659"/>
              <a:ext cx="1907" cy="233"/>
            </a:xfrm>
            <a:prstGeom prst="rect">
              <a:avLst/>
            </a:prstGeom>
            <a:solidFill>
              <a:srgbClr val="F3FE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ja-JP">
                  <a:latin typeface="Century Gothic" charset="0"/>
                  <a:ea typeface="MS PGothic" charset="0"/>
                  <a:cs typeface="MS PGothic" charset="0"/>
                </a:rPr>
                <a:t>Linked with a cell of ICT</a:t>
              </a:r>
            </a:p>
          </p:txBody>
        </p:sp>
      </p:grpSp>
      <p:sp>
        <p:nvSpPr>
          <p:cNvPr id="34" name="正方形/長方形 33"/>
          <p:cNvSpPr/>
          <p:nvPr/>
        </p:nvSpPr>
        <p:spPr>
          <a:xfrm>
            <a:off x="468313" y="947738"/>
            <a:ext cx="7416800" cy="5762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solidFill>
                <a:srgbClr val="FFFFFF"/>
              </a:solidFill>
              <a:ea typeface="MS PGothic" pitchFamily="50" charset="-128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1485900" y="123825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b" hangingPunct="0">
              <a:buSzPct val="70000"/>
              <a:buFont typeface="Monotype Sorts"/>
              <a:buNone/>
              <a:defRPr/>
            </a:pPr>
            <a:r>
              <a:rPr lang="en-US" altLang="ja-JP" sz="2800" b="1" kern="0" dirty="0">
                <a:solidFill>
                  <a:schemeClr val="accent2"/>
                </a:solidFill>
                <a:latin typeface="+mn-ea"/>
                <a:ea typeface="+mn-ea"/>
                <a:cs typeface="+mj-cs"/>
              </a:rPr>
              <a:t>Interface Management</a:t>
            </a:r>
            <a:endParaRPr lang="en-US" sz="2800" b="1" kern="0" dirty="0">
              <a:solidFill>
                <a:schemeClr val="accent2"/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539750" y="649288"/>
            <a:ext cx="8001000" cy="76200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>
              <a:ea typeface="MS PGothic" charset="0"/>
              <a:cs typeface="MS PGothic" charset="0"/>
            </a:endParaRPr>
          </a:p>
        </p:txBody>
      </p:sp>
      <p:sp>
        <p:nvSpPr>
          <p:cNvPr id="16390" name="テキスト ボックス 17"/>
          <p:cNvSpPr txBox="1">
            <a:spLocks noChangeArrowheads="1"/>
          </p:cNvSpPr>
          <p:nvPr/>
        </p:nvSpPr>
        <p:spPr bwMode="auto">
          <a:xfrm>
            <a:off x="815975" y="5487988"/>
            <a:ext cx="390048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altLang="ja-JP" sz="1600">
                <a:solidFill>
                  <a:srgbClr val="0070C0"/>
                </a:solidFill>
                <a:ea typeface="MS PGothic" charset="0"/>
                <a:cs typeface="MS PGothic" charset="0"/>
              </a:rPr>
              <a:t>SRD</a:t>
            </a:r>
            <a:r>
              <a:rPr lang="ja-JP" altLang="en-US" sz="1600">
                <a:solidFill>
                  <a:srgbClr val="0070C0"/>
                </a:solidFill>
                <a:ea typeface="MS PGothic" charset="0"/>
                <a:cs typeface="MS PGothic" charset="0"/>
              </a:rPr>
              <a:t>：</a:t>
            </a:r>
            <a:r>
              <a:rPr lang="en-US" altLang="ja-JP" sz="1600">
                <a:solidFill>
                  <a:srgbClr val="0070C0"/>
                </a:solidFill>
                <a:ea typeface="MS PGothic" charset="0"/>
                <a:cs typeface="MS PGothic" charset="0"/>
              </a:rPr>
              <a:t>System Requirement Documents</a:t>
            </a:r>
          </a:p>
          <a:p>
            <a:pPr algn="l" eaLnBrk="1" hangingPunct="1"/>
            <a:r>
              <a:rPr lang="en-US" altLang="ja-JP" sz="1600">
                <a:solidFill>
                  <a:srgbClr val="0070C0"/>
                </a:solidFill>
                <a:ea typeface="MS PGothic" charset="0"/>
                <a:cs typeface="MS PGothic" charset="0"/>
              </a:rPr>
              <a:t>ICT</a:t>
            </a:r>
            <a:r>
              <a:rPr lang="ja-JP" altLang="en-US" sz="1600">
                <a:solidFill>
                  <a:srgbClr val="0070C0"/>
                </a:solidFill>
                <a:ea typeface="MS PGothic" charset="0"/>
                <a:cs typeface="MS PGothic" charset="0"/>
              </a:rPr>
              <a:t>：</a:t>
            </a:r>
            <a:r>
              <a:rPr lang="en-US" altLang="ja-JP" sz="1600">
                <a:solidFill>
                  <a:srgbClr val="0070C0"/>
                </a:solidFill>
                <a:ea typeface="MS PGothic" charset="0"/>
                <a:cs typeface="MS PGothic" charset="0"/>
              </a:rPr>
              <a:t>Interface Control Table</a:t>
            </a:r>
          </a:p>
          <a:p>
            <a:pPr algn="l" eaLnBrk="1" hangingPunct="1"/>
            <a:r>
              <a:rPr lang="en-US" altLang="ja-JP" sz="1600">
                <a:solidFill>
                  <a:srgbClr val="0070C0"/>
                </a:solidFill>
                <a:ea typeface="MS PGothic" charset="0"/>
                <a:cs typeface="MS PGothic" charset="0"/>
              </a:rPr>
              <a:t>ICD</a:t>
            </a:r>
            <a:r>
              <a:rPr lang="ja-JP" altLang="en-US" sz="1600">
                <a:solidFill>
                  <a:srgbClr val="0070C0"/>
                </a:solidFill>
                <a:ea typeface="MS PGothic" charset="0"/>
                <a:cs typeface="MS PGothic" charset="0"/>
              </a:rPr>
              <a:t>：</a:t>
            </a:r>
            <a:r>
              <a:rPr lang="en-US" altLang="ja-JP" sz="1600">
                <a:solidFill>
                  <a:srgbClr val="0070C0"/>
                </a:solidFill>
                <a:ea typeface="MS PGothic" charset="0"/>
                <a:cs typeface="MS PGothic" charset="0"/>
              </a:rPr>
              <a:t>Interface Control Document</a:t>
            </a:r>
          </a:p>
          <a:p>
            <a:pPr algn="l" eaLnBrk="1" hangingPunct="1"/>
            <a:r>
              <a:rPr lang="en-US" altLang="ja-JP" sz="1600">
                <a:solidFill>
                  <a:srgbClr val="0070C0"/>
                </a:solidFill>
                <a:ea typeface="MS PGothic" charset="0"/>
                <a:cs typeface="MS PGothic" charset="0"/>
              </a:rPr>
              <a:t>IS</a:t>
            </a:r>
            <a:r>
              <a:rPr lang="ja-JP" altLang="en-US" sz="1600">
                <a:solidFill>
                  <a:srgbClr val="0070C0"/>
                </a:solidFill>
                <a:ea typeface="MS PGothic" charset="0"/>
                <a:cs typeface="MS PGothic" charset="0"/>
              </a:rPr>
              <a:t>：</a:t>
            </a:r>
            <a:r>
              <a:rPr lang="en-US" altLang="ja-JP" sz="1600">
                <a:solidFill>
                  <a:srgbClr val="0070C0"/>
                </a:solidFill>
                <a:ea typeface="MS PGothic" charset="0"/>
                <a:cs typeface="MS PGothic" charset="0"/>
              </a:rPr>
              <a:t>Interface Sheet</a:t>
            </a:r>
            <a:endParaRPr lang="ja-JP" altLang="en-US" sz="1600">
              <a:solidFill>
                <a:srgbClr val="0070C0"/>
              </a:solidFill>
              <a:ea typeface="MS PGothic" charset="0"/>
              <a:cs typeface="MS PGothic" charset="0"/>
            </a:endParaRPr>
          </a:p>
        </p:txBody>
      </p:sp>
      <p:grpSp>
        <p:nvGrpSpPr>
          <p:cNvPr id="16391" name="グループ化 37"/>
          <p:cNvGrpSpPr>
            <a:grpSpLocks/>
          </p:cNvGrpSpPr>
          <p:nvPr/>
        </p:nvGrpSpPr>
        <p:grpSpPr bwMode="auto">
          <a:xfrm>
            <a:off x="2627313" y="1019175"/>
            <a:ext cx="5761037" cy="433388"/>
            <a:chOff x="827584" y="908720"/>
            <a:chExt cx="5760640" cy="432048"/>
          </a:xfrm>
        </p:grpSpPr>
        <p:sp>
          <p:nvSpPr>
            <p:cNvPr id="30" name="角丸四角形 29"/>
            <p:cNvSpPr/>
            <p:nvPr/>
          </p:nvSpPr>
          <p:spPr>
            <a:xfrm>
              <a:off x="827584" y="908720"/>
              <a:ext cx="936560" cy="432048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ja-JP">
                  <a:solidFill>
                    <a:srgbClr val="FFFFFF"/>
                  </a:solidFill>
                  <a:latin typeface="Arial" charset="0"/>
                  <a:ea typeface="MS PGothic" charset="0"/>
                  <a:cs typeface="MS PGothic" charset="0"/>
                </a:rPr>
                <a:t>SRD</a:t>
              </a:r>
              <a:endParaRPr lang="ja-JP" altLang="en-US">
                <a:solidFill>
                  <a:srgbClr val="FFFFFF"/>
                </a:solidFill>
                <a:latin typeface="Arial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31" name="角丸四角形 30"/>
            <p:cNvSpPr/>
            <p:nvPr/>
          </p:nvSpPr>
          <p:spPr>
            <a:xfrm>
              <a:off x="2411800" y="908720"/>
              <a:ext cx="1079426" cy="432048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ja-JP">
                  <a:solidFill>
                    <a:srgbClr val="FFFFFF"/>
                  </a:solidFill>
                  <a:latin typeface="Arial" charset="0"/>
                  <a:ea typeface="MS PGothic" charset="0"/>
                  <a:cs typeface="MS PGothic" charset="0"/>
                </a:rPr>
                <a:t>ICT</a:t>
              </a:r>
              <a:endParaRPr lang="ja-JP" altLang="en-US">
                <a:solidFill>
                  <a:srgbClr val="FFFFFF"/>
                </a:solidFill>
                <a:latin typeface="Arial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32" name="角丸四角形 31"/>
            <p:cNvSpPr/>
            <p:nvPr/>
          </p:nvSpPr>
          <p:spPr>
            <a:xfrm>
              <a:off x="4140468" y="908720"/>
              <a:ext cx="934974" cy="432048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ja-JP">
                  <a:solidFill>
                    <a:srgbClr val="FFFFFF"/>
                  </a:solidFill>
                  <a:latin typeface="Arial" charset="0"/>
                  <a:ea typeface="MS PGothic" charset="0"/>
                  <a:cs typeface="MS PGothic" charset="0"/>
                </a:rPr>
                <a:t>ICD</a:t>
              </a:r>
              <a:endParaRPr lang="ja-JP" altLang="en-US">
                <a:solidFill>
                  <a:srgbClr val="FFFFFF"/>
                </a:solidFill>
                <a:latin typeface="Arial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33" name="角丸四角形 32"/>
            <p:cNvSpPr/>
            <p:nvPr/>
          </p:nvSpPr>
          <p:spPr>
            <a:xfrm>
              <a:off x="5651664" y="908720"/>
              <a:ext cx="936560" cy="432048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ja-JP">
                  <a:solidFill>
                    <a:srgbClr val="FFFFFF"/>
                  </a:solidFill>
                  <a:latin typeface="Arial" charset="0"/>
                  <a:ea typeface="MS PGothic" charset="0"/>
                  <a:cs typeface="MS PGothic" charset="0"/>
                </a:rPr>
                <a:t>IS</a:t>
              </a:r>
              <a:endParaRPr lang="ja-JP" altLang="en-US">
                <a:solidFill>
                  <a:srgbClr val="FFFFFF"/>
                </a:solidFill>
                <a:latin typeface="Arial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35" name="右矢印 34"/>
            <p:cNvSpPr/>
            <p:nvPr/>
          </p:nvSpPr>
          <p:spPr>
            <a:xfrm>
              <a:off x="1907010" y="981519"/>
              <a:ext cx="288905" cy="2152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>
                <a:solidFill>
                  <a:srgbClr val="FFFFFF"/>
                </a:solidFill>
                <a:ea typeface="MS PGothic" pitchFamily="50" charset="-128"/>
              </a:endParaRPr>
            </a:p>
          </p:txBody>
        </p:sp>
        <p:sp>
          <p:nvSpPr>
            <p:cNvPr id="36" name="右矢印 35"/>
            <p:cNvSpPr/>
            <p:nvPr/>
          </p:nvSpPr>
          <p:spPr>
            <a:xfrm>
              <a:off x="3635677" y="981519"/>
              <a:ext cx="288905" cy="2152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>
                <a:solidFill>
                  <a:srgbClr val="FFFFFF"/>
                </a:solidFill>
                <a:ea typeface="MS PGothic" pitchFamily="50" charset="-128"/>
              </a:endParaRPr>
            </a:p>
          </p:txBody>
        </p:sp>
        <p:sp>
          <p:nvSpPr>
            <p:cNvPr id="37" name="右矢印 36"/>
            <p:cNvSpPr/>
            <p:nvPr/>
          </p:nvSpPr>
          <p:spPr>
            <a:xfrm>
              <a:off x="5219893" y="981519"/>
              <a:ext cx="288905" cy="2152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>
                <a:solidFill>
                  <a:srgbClr val="FFFFFF"/>
                </a:solidFill>
                <a:ea typeface="MS PGothic" pitchFamily="50" charset="-128"/>
              </a:endParaRPr>
            </a:p>
          </p:txBody>
        </p:sp>
      </p:grpSp>
      <p:sp>
        <p:nvSpPr>
          <p:cNvPr id="16392" name="テキスト ボックス 38"/>
          <p:cNvSpPr txBox="1">
            <a:spLocks noChangeArrowheads="1"/>
          </p:cNvSpPr>
          <p:nvPr/>
        </p:nvSpPr>
        <p:spPr bwMode="auto">
          <a:xfrm>
            <a:off x="684213" y="876300"/>
            <a:ext cx="16557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accent2"/>
                </a:solidFill>
                <a:ea typeface="MS PGothic" charset="0"/>
                <a:cs typeface="MS PGothic" charset="0"/>
              </a:rPr>
              <a:t>Management</a:t>
            </a:r>
          </a:p>
          <a:p>
            <a:pPr algn="ctr" eaLnBrk="1" hangingPunct="1"/>
            <a:r>
              <a:rPr lang="en-US" altLang="ja-JP">
                <a:solidFill>
                  <a:schemeClr val="accent2"/>
                </a:solidFill>
                <a:ea typeface="MS PGothic" charset="0"/>
                <a:cs typeface="MS PGothic" charset="0"/>
              </a:rPr>
              <a:t>per each PBS</a:t>
            </a:r>
            <a:endParaRPr lang="ja-JP" altLang="en-US">
              <a:solidFill>
                <a:schemeClr val="accent2"/>
              </a:solidFill>
              <a:ea typeface="MS PGothic" charset="0"/>
              <a:cs typeface="MS PGothic" charset="0"/>
            </a:endParaRPr>
          </a:p>
        </p:txBody>
      </p:sp>
      <p:sp>
        <p:nvSpPr>
          <p:cNvPr id="16393" name="スライド番号プレースホルダー 1"/>
          <p:cNvSpPr>
            <a:spLocks noGrp="1"/>
          </p:cNvSpPr>
          <p:nvPr>
            <p:ph type="sldNum" sz="quarter" idx="10"/>
          </p:nvPr>
        </p:nvSpPr>
        <p:spPr>
          <a:xfrm>
            <a:off x="8639175" y="6489700"/>
            <a:ext cx="4572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C9BE30E-C7CC-5F44-B273-63885F33A25D}" type="slidenum">
              <a:rPr kumimoji="1" lang="en-US" altLang="ja-JP" sz="1400">
                <a:latin typeface="Helvetica" charset="0"/>
                <a:ea typeface="Osaka" charset="0"/>
                <a:cs typeface="Osaka" charset="0"/>
              </a:rPr>
              <a:pPr eaLnBrk="1" hangingPunct="1"/>
              <a:t>31</a:t>
            </a:fld>
            <a:endParaRPr kumimoji="1" lang="en-US" altLang="ja-JP" sz="1400">
              <a:latin typeface="Times" charset="0"/>
              <a:ea typeface="Osaka" charset="0"/>
              <a:cs typeface="Osaka" charset="0"/>
            </a:endParaRPr>
          </a:p>
        </p:txBody>
      </p:sp>
      <p:pic>
        <p:nvPicPr>
          <p:cNvPr id="16394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3" y="44450"/>
            <a:ext cx="1411287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6363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ChangeArrowheads="1"/>
          </p:cNvSpPr>
          <p:nvPr/>
        </p:nvSpPr>
        <p:spPr bwMode="auto">
          <a:xfrm>
            <a:off x="2301875" y="195263"/>
            <a:ext cx="50625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ja-JP" sz="2800" b="1" dirty="0">
                <a:solidFill>
                  <a:srgbClr val="333399"/>
                </a:solidFill>
                <a:latin typeface="+mj-ea"/>
                <a:ea typeface="+mj-ea"/>
              </a:rPr>
              <a:t>Interface Management: CMM</a:t>
            </a:r>
          </a:p>
        </p:txBody>
      </p:sp>
      <p:sp>
        <p:nvSpPr>
          <p:cNvPr id="17411" name="Rectangle 6"/>
          <p:cNvSpPr>
            <a:spLocks noChangeArrowheads="1"/>
          </p:cNvSpPr>
          <p:nvPr/>
        </p:nvSpPr>
        <p:spPr bwMode="auto">
          <a:xfrm>
            <a:off x="468313" y="657225"/>
            <a:ext cx="8001000" cy="76200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>
              <a:ea typeface="MS PGothic" charset="0"/>
              <a:cs typeface="MS PGothic" charset="0"/>
            </a:endParaRPr>
          </a:p>
        </p:txBody>
      </p:sp>
      <p:pic>
        <p:nvPicPr>
          <p:cNvPr id="17412" name="Picture 6" descr="ITER_TOKAMAK_COLOUR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7" b="4477"/>
          <a:stretch>
            <a:fillRect/>
          </a:stretch>
        </p:blipFill>
        <p:spPr bwMode="auto">
          <a:xfrm>
            <a:off x="6076950" y="1052513"/>
            <a:ext cx="3067050" cy="182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10" descr="rev-tf-coil-comple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3357563"/>
            <a:ext cx="882650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4" name="Group 16"/>
          <p:cNvGrpSpPr>
            <a:grpSpLocks noChangeAspect="1"/>
          </p:cNvGrpSpPr>
          <p:nvPr/>
        </p:nvGrpSpPr>
        <p:grpSpPr bwMode="auto">
          <a:xfrm>
            <a:off x="6948488" y="3284538"/>
            <a:ext cx="1184275" cy="1538287"/>
            <a:chOff x="3816" y="2047"/>
            <a:chExt cx="1332" cy="1729"/>
          </a:xfrm>
        </p:grpSpPr>
        <p:pic>
          <p:nvPicPr>
            <p:cNvPr id="17422" name="Picture 12" descr="vv-with-guard-pipes0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6" y="2217"/>
              <a:ext cx="1236" cy="1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3" name="Rectangle 13"/>
            <p:cNvSpPr>
              <a:spLocks noChangeArrowheads="1"/>
            </p:cNvSpPr>
            <p:nvPr/>
          </p:nvSpPr>
          <p:spPr bwMode="auto">
            <a:xfrm>
              <a:off x="5035" y="2047"/>
              <a:ext cx="113" cy="172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ea typeface="MS PGothic" charset="0"/>
                <a:cs typeface="MS PGothic" charset="0"/>
              </a:endParaRPr>
            </a:p>
          </p:txBody>
        </p:sp>
      </p:grpSp>
      <p:pic>
        <p:nvPicPr>
          <p:cNvPr id="17415" name="Picture 4" descr="poster_abs_rev4_los_r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05038"/>
            <a:ext cx="6288088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直線矢印コネクタ 21"/>
          <p:cNvCxnSpPr/>
          <p:nvPr/>
        </p:nvCxnSpPr>
        <p:spPr>
          <a:xfrm rot="16200000" flipV="1">
            <a:off x="7884319" y="2924969"/>
            <a:ext cx="360363" cy="358775"/>
          </a:xfrm>
          <a:prstGeom prst="straightConnector1">
            <a:avLst/>
          </a:prstGeom>
          <a:ln w="190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 rot="5400000" flipH="1" flipV="1">
            <a:off x="7308056" y="3069432"/>
            <a:ext cx="360363" cy="215900"/>
          </a:xfrm>
          <a:prstGeom prst="straightConnector1">
            <a:avLst/>
          </a:prstGeom>
          <a:ln w="190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8" name="テキスト ボックス 24"/>
          <p:cNvSpPr txBox="1">
            <a:spLocks noChangeArrowheads="1"/>
          </p:cNvSpPr>
          <p:nvPr/>
        </p:nvSpPr>
        <p:spPr bwMode="auto">
          <a:xfrm>
            <a:off x="6359525" y="5716588"/>
            <a:ext cx="22780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2000">
                <a:ea typeface="MS PGothic" charset="0"/>
                <a:cs typeface="MS PGothic" charset="0"/>
              </a:rPr>
              <a:t>Examples of CMM</a:t>
            </a:r>
            <a:endParaRPr lang="ja-JP" altLang="en-US" sz="2000">
              <a:ea typeface="MS PGothic" charset="0"/>
              <a:cs typeface="MS PGothic" charset="0"/>
            </a:endParaRPr>
          </a:p>
        </p:txBody>
      </p:sp>
      <p:sp>
        <p:nvSpPr>
          <p:cNvPr id="17419" name="スライド番号プレースホルダー 1"/>
          <p:cNvSpPr>
            <a:spLocks noGrp="1"/>
          </p:cNvSpPr>
          <p:nvPr>
            <p:ph type="sldNum" sz="quarter" idx="10"/>
          </p:nvPr>
        </p:nvSpPr>
        <p:spPr>
          <a:xfrm>
            <a:off x="8639175" y="6489700"/>
            <a:ext cx="4572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FCB7E76-0025-AD4D-8B2D-3F26446DB942}" type="slidenum">
              <a:rPr kumimoji="1" lang="en-US" altLang="ja-JP" sz="1400">
                <a:latin typeface="Helvetica" charset="0"/>
                <a:ea typeface="Osaka" charset="0"/>
                <a:cs typeface="Osaka" charset="0"/>
              </a:rPr>
              <a:pPr eaLnBrk="1" hangingPunct="1"/>
              <a:t>32</a:t>
            </a:fld>
            <a:endParaRPr kumimoji="1" lang="en-US" altLang="ja-JP" sz="1400">
              <a:latin typeface="Times" charset="0"/>
              <a:ea typeface="Osaka" charset="0"/>
              <a:cs typeface="Osaka" charset="0"/>
            </a:endParaRPr>
          </a:p>
        </p:txBody>
      </p:sp>
      <p:sp>
        <p:nvSpPr>
          <p:cNvPr id="17420" name="Rectangle 7"/>
          <p:cNvSpPr>
            <a:spLocks noChangeArrowheads="1"/>
          </p:cNvSpPr>
          <p:nvPr/>
        </p:nvSpPr>
        <p:spPr bwMode="auto">
          <a:xfrm>
            <a:off x="901700" y="760413"/>
            <a:ext cx="471487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177800" indent="-177800" algn="l">
              <a:spcBef>
                <a:spcPct val="10000"/>
              </a:spcBef>
              <a:buFontTx/>
              <a:buChar char="•"/>
            </a:pPr>
            <a:r>
              <a:rPr lang="en-US" altLang="ja-JP">
                <a:solidFill>
                  <a:srgbClr val="333399"/>
                </a:solidFill>
                <a:ea typeface="MS PGothic" charset="0"/>
                <a:cs typeface="MS PGothic" charset="0"/>
              </a:rPr>
              <a:t>Simplified 3D Model based on baseline, representing space, geometry and interfaces</a:t>
            </a:r>
            <a:endParaRPr lang="en-GB" altLang="ja-JP">
              <a:solidFill>
                <a:srgbClr val="333399"/>
              </a:solidFill>
              <a:ea typeface="MS PGothic" charset="0"/>
              <a:cs typeface="MS PGothic" charset="0"/>
            </a:endParaRPr>
          </a:p>
          <a:p>
            <a:pPr marL="177800" indent="-177800" algn="l">
              <a:spcBef>
                <a:spcPct val="10000"/>
              </a:spcBef>
              <a:buFontTx/>
              <a:buChar char="•"/>
            </a:pPr>
            <a:r>
              <a:rPr lang="en-US" altLang="ja-JP">
                <a:solidFill>
                  <a:srgbClr val="333399"/>
                </a:solidFill>
                <a:ea typeface="MS PGothic" charset="0"/>
                <a:cs typeface="MS PGothic" charset="0"/>
              </a:rPr>
              <a:t>Layout and interface management</a:t>
            </a:r>
            <a:endParaRPr lang="en-GB" altLang="ja-JP">
              <a:solidFill>
                <a:srgbClr val="333399"/>
              </a:solidFill>
              <a:ea typeface="MS PGothic" charset="0"/>
              <a:cs typeface="MS PGothic" charset="0"/>
            </a:endParaRPr>
          </a:p>
          <a:p>
            <a:pPr marL="177800" indent="-177800" algn="l">
              <a:spcBef>
                <a:spcPct val="10000"/>
              </a:spcBef>
              <a:buFontTx/>
              <a:buChar char="•"/>
            </a:pPr>
            <a:r>
              <a:rPr lang="en-US" altLang="ja-JP">
                <a:solidFill>
                  <a:srgbClr val="333399"/>
                </a:solidFill>
                <a:ea typeface="MS PGothic" charset="0"/>
                <a:cs typeface="MS PGothic" charset="0"/>
              </a:rPr>
              <a:t>Tolerance analysis for different operating temperatures</a:t>
            </a:r>
            <a:endParaRPr lang="en-GB" altLang="ja-JP">
              <a:solidFill>
                <a:srgbClr val="333399"/>
              </a:solidFill>
              <a:ea typeface="MS PGothic" charset="0"/>
              <a:cs typeface="MS PGothic" charset="0"/>
            </a:endParaRPr>
          </a:p>
        </p:txBody>
      </p:sp>
      <p:pic>
        <p:nvPicPr>
          <p:cNvPr id="1742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58738"/>
            <a:ext cx="1411288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2036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D417FA4-CC03-E44E-831E-88CFCFAF7CCB}" type="slidenum">
              <a:rPr lang="en-GB" altLang="ja-JP" b="1">
                <a:solidFill>
                  <a:srgbClr val="003399"/>
                </a:solidFill>
                <a:ea typeface="MS PGothic" charset="0"/>
              </a:rPr>
              <a:pPr eaLnBrk="1" hangingPunct="1"/>
              <a:t>33</a:t>
            </a:fld>
            <a:endParaRPr lang="en-GB" altLang="ja-JP" b="1">
              <a:solidFill>
                <a:srgbClr val="003399"/>
              </a:solidFill>
              <a:ea typeface="MS PGothic" charset="0"/>
            </a:endParaRPr>
          </a:p>
          <a:p>
            <a:pPr eaLnBrk="1" hangingPunct="1"/>
            <a:endParaRPr lang="en-GB" altLang="ja-JP" sz="800">
              <a:solidFill>
                <a:srgbClr val="003399"/>
              </a:solidFill>
              <a:ea typeface="MS PGothic" charset="0"/>
            </a:endParaRPr>
          </a:p>
        </p:txBody>
      </p:sp>
      <p:sp>
        <p:nvSpPr>
          <p:cNvPr id="18435" name="フッター プレースホルダー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>
                <a:solidFill>
                  <a:srgbClr val="003399"/>
                </a:solidFill>
                <a:ea typeface="MS PGothic" charset="0"/>
                <a:cs typeface="MS PGothic" charset="0"/>
              </a:rPr>
              <a:t>Summer School, Japan, 23 July, 2008</a:t>
            </a: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2185988" y="323850"/>
            <a:ext cx="4495800" cy="457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sz="2800">
                <a:solidFill>
                  <a:srgbClr val="000099"/>
                </a:solidFill>
                <a:effectLst/>
                <a:latin typeface="Arial" charset="0"/>
                <a:ea typeface="MS PGothic" charset="0"/>
                <a:cs typeface="MS PGothic" charset="0"/>
              </a:rPr>
              <a:t>Risk Management</a:t>
            </a:r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982663" y="981075"/>
            <a:ext cx="7550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sz="2000">
                <a:solidFill>
                  <a:srgbClr val="000099"/>
                </a:solidFill>
                <a:ea typeface="MS PGothic" charset="0"/>
                <a:cs typeface="MS PGothic" charset="0"/>
              </a:rPr>
              <a:t>Primary Objective of the ITER Risk Management is to provide a sustainable and consistent process for the management of cost, schedule, technical, and operational uncertainty on the project.</a:t>
            </a:r>
            <a:endParaRPr lang="en-GB" altLang="ja-JP" sz="2000">
              <a:solidFill>
                <a:srgbClr val="00009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18438" name="Rectangle 4"/>
          <p:cNvSpPr>
            <a:spLocks noChangeArrowheads="1"/>
          </p:cNvSpPr>
          <p:nvPr/>
        </p:nvSpPr>
        <p:spPr bwMode="auto">
          <a:xfrm>
            <a:off x="5300663" y="2622550"/>
            <a:ext cx="484187" cy="2679700"/>
          </a:xfrm>
          <a:prstGeom prst="rect">
            <a:avLst/>
          </a:prstGeom>
          <a:gradFill rotWithShape="1">
            <a:gsLst>
              <a:gs pos="0">
                <a:srgbClr val="4E6F72"/>
              </a:gs>
              <a:gs pos="50000">
                <a:srgbClr val="A8EFF6"/>
              </a:gs>
              <a:gs pos="100000">
                <a:srgbClr val="4E6F7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MS PGothic" charset="0"/>
              <a:cs typeface="MS PGothic" charset="0"/>
            </a:endParaRPr>
          </a:p>
        </p:txBody>
      </p:sp>
      <p:sp>
        <p:nvSpPr>
          <p:cNvPr id="18439" name="Rectangle 5"/>
          <p:cNvSpPr>
            <a:spLocks noChangeArrowheads="1"/>
          </p:cNvSpPr>
          <p:nvPr/>
        </p:nvSpPr>
        <p:spPr bwMode="auto">
          <a:xfrm>
            <a:off x="5875338" y="2638425"/>
            <a:ext cx="484187" cy="2679700"/>
          </a:xfrm>
          <a:prstGeom prst="rect">
            <a:avLst/>
          </a:prstGeom>
          <a:gradFill rotWithShape="1">
            <a:gsLst>
              <a:gs pos="0">
                <a:srgbClr val="4E6F72"/>
              </a:gs>
              <a:gs pos="50000">
                <a:srgbClr val="A8EFF6"/>
              </a:gs>
              <a:gs pos="100000">
                <a:srgbClr val="4E6F7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MS PGothic" charset="0"/>
              <a:cs typeface="MS PGothic" charset="0"/>
            </a:endParaRPr>
          </a:p>
        </p:txBody>
      </p:sp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6450013" y="2638425"/>
            <a:ext cx="485775" cy="2679700"/>
          </a:xfrm>
          <a:prstGeom prst="rect">
            <a:avLst/>
          </a:prstGeom>
          <a:gradFill rotWithShape="1">
            <a:gsLst>
              <a:gs pos="0">
                <a:srgbClr val="4E6F72"/>
              </a:gs>
              <a:gs pos="50000">
                <a:srgbClr val="A8EFF6"/>
              </a:gs>
              <a:gs pos="100000">
                <a:srgbClr val="4E6F7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MS PGothic" charset="0"/>
              <a:cs typeface="MS PGothic" charset="0"/>
            </a:endParaRPr>
          </a:p>
        </p:txBody>
      </p:sp>
      <p:sp>
        <p:nvSpPr>
          <p:cNvPr id="18441" name="Rectangle 7"/>
          <p:cNvSpPr>
            <a:spLocks noChangeArrowheads="1"/>
          </p:cNvSpPr>
          <p:nvPr/>
        </p:nvSpPr>
        <p:spPr bwMode="auto">
          <a:xfrm>
            <a:off x="7026275" y="2638425"/>
            <a:ext cx="487363" cy="2679700"/>
          </a:xfrm>
          <a:prstGeom prst="rect">
            <a:avLst/>
          </a:prstGeom>
          <a:gradFill rotWithShape="1">
            <a:gsLst>
              <a:gs pos="0">
                <a:srgbClr val="4E6F72"/>
              </a:gs>
              <a:gs pos="50000">
                <a:srgbClr val="A8EFF6"/>
              </a:gs>
              <a:gs pos="100000">
                <a:srgbClr val="4E6F7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MS PGothic" charset="0"/>
              <a:cs typeface="MS PGothic" charset="0"/>
            </a:endParaRPr>
          </a:p>
        </p:txBody>
      </p:sp>
      <p:sp>
        <p:nvSpPr>
          <p:cNvPr id="18442" name="Rectangle 8"/>
          <p:cNvSpPr>
            <a:spLocks noChangeArrowheads="1"/>
          </p:cNvSpPr>
          <p:nvPr/>
        </p:nvSpPr>
        <p:spPr bwMode="auto">
          <a:xfrm>
            <a:off x="7602538" y="2638425"/>
            <a:ext cx="485775" cy="2679700"/>
          </a:xfrm>
          <a:prstGeom prst="rect">
            <a:avLst/>
          </a:prstGeom>
          <a:gradFill rotWithShape="1">
            <a:gsLst>
              <a:gs pos="0">
                <a:srgbClr val="4E6F72"/>
              </a:gs>
              <a:gs pos="50000">
                <a:srgbClr val="A8EFF6"/>
              </a:gs>
              <a:gs pos="100000">
                <a:srgbClr val="4E6F7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MS PGothic" charset="0"/>
              <a:cs typeface="MS PGothic" charset="0"/>
            </a:endParaRPr>
          </a:p>
        </p:txBody>
      </p:sp>
      <p:sp>
        <p:nvSpPr>
          <p:cNvPr id="18443" name="Rectangle 9"/>
          <p:cNvSpPr>
            <a:spLocks noChangeArrowheads="1"/>
          </p:cNvSpPr>
          <p:nvPr/>
        </p:nvSpPr>
        <p:spPr bwMode="auto">
          <a:xfrm>
            <a:off x="3060700" y="2606675"/>
            <a:ext cx="487363" cy="2679700"/>
          </a:xfrm>
          <a:prstGeom prst="rect">
            <a:avLst/>
          </a:prstGeom>
          <a:gradFill rotWithShape="1">
            <a:gsLst>
              <a:gs pos="0">
                <a:srgbClr val="4E6F72"/>
              </a:gs>
              <a:gs pos="50000">
                <a:srgbClr val="A8EFF6"/>
              </a:gs>
              <a:gs pos="100000">
                <a:srgbClr val="4E6F7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</a:pPr>
            <a:endParaRPr lang="ja-JP" sz="1600" b="1">
              <a:solidFill>
                <a:srgbClr val="00009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18444" name="Rectangle 10"/>
          <p:cNvSpPr>
            <a:spLocks noChangeArrowheads="1"/>
          </p:cNvSpPr>
          <p:nvPr/>
        </p:nvSpPr>
        <p:spPr bwMode="auto">
          <a:xfrm>
            <a:off x="4162425" y="2606675"/>
            <a:ext cx="485775" cy="2679700"/>
          </a:xfrm>
          <a:prstGeom prst="rect">
            <a:avLst/>
          </a:prstGeom>
          <a:gradFill rotWithShape="1">
            <a:gsLst>
              <a:gs pos="0">
                <a:srgbClr val="4E6F72"/>
              </a:gs>
              <a:gs pos="50000">
                <a:srgbClr val="A8EFF6"/>
              </a:gs>
              <a:gs pos="100000">
                <a:srgbClr val="4E6F7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MS PGothic" charset="0"/>
              <a:cs typeface="MS PGothic" charset="0"/>
            </a:endParaRPr>
          </a:p>
        </p:txBody>
      </p:sp>
      <p:sp>
        <p:nvSpPr>
          <p:cNvPr id="18445" name="Rectangle 11"/>
          <p:cNvSpPr>
            <a:spLocks noChangeArrowheads="1"/>
          </p:cNvSpPr>
          <p:nvPr/>
        </p:nvSpPr>
        <p:spPr bwMode="auto">
          <a:xfrm>
            <a:off x="3606800" y="2606675"/>
            <a:ext cx="484188" cy="2679700"/>
          </a:xfrm>
          <a:prstGeom prst="rect">
            <a:avLst/>
          </a:prstGeom>
          <a:gradFill rotWithShape="1">
            <a:gsLst>
              <a:gs pos="0">
                <a:srgbClr val="4E6F72"/>
              </a:gs>
              <a:gs pos="50000">
                <a:srgbClr val="A8EFF6"/>
              </a:gs>
              <a:gs pos="100000">
                <a:srgbClr val="4E6F7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MS PGothic" charset="0"/>
              <a:cs typeface="MS PGothic" charset="0"/>
            </a:endParaRPr>
          </a:p>
        </p:txBody>
      </p:sp>
      <p:sp>
        <p:nvSpPr>
          <p:cNvPr id="18446" name="Rectangle 12"/>
          <p:cNvSpPr>
            <a:spLocks noChangeArrowheads="1"/>
          </p:cNvSpPr>
          <p:nvPr/>
        </p:nvSpPr>
        <p:spPr bwMode="auto">
          <a:xfrm>
            <a:off x="4716463" y="2619375"/>
            <a:ext cx="485775" cy="2679700"/>
          </a:xfrm>
          <a:prstGeom prst="rect">
            <a:avLst/>
          </a:prstGeom>
          <a:gradFill rotWithShape="1">
            <a:gsLst>
              <a:gs pos="0">
                <a:srgbClr val="4E6F72"/>
              </a:gs>
              <a:gs pos="50000">
                <a:srgbClr val="A8EFF6"/>
              </a:gs>
              <a:gs pos="100000">
                <a:srgbClr val="4E6F7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MS PGothic" charset="0"/>
              <a:cs typeface="MS PGothic" charset="0"/>
            </a:endParaRPr>
          </a:p>
        </p:txBody>
      </p:sp>
      <p:sp>
        <p:nvSpPr>
          <p:cNvPr id="18447" name="Text Box 13"/>
          <p:cNvSpPr txBox="1">
            <a:spLocks noChangeArrowheads="1"/>
          </p:cNvSpPr>
          <p:nvPr/>
        </p:nvSpPr>
        <p:spPr bwMode="auto">
          <a:xfrm>
            <a:off x="7539038" y="5257800"/>
            <a:ext cx="5556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ja-JP" sz="1200" b="1">
                <a:solidFill>
                  <a:srgbClr val="000099"/>
                </a:solidFill>
                <a:latin typeface="Arial Narrow" charset="0"/>
                <a:ea typeface="MS PGothic" charset="0"/>
                <a:cs typeface="MS PGothic" charset="0"/>
              </a:rPr>
              <a:t>Hazard</a:t>
            </a:r>
          </a:p>
        </p:txBody>
      </p:sp>
      <p:sp>
        <p:nvSpPr>
          <p:cNvPr id="18448" name="Text Box 14"/>
          <p:cNvSpPr txBox="1">
            <a:spLocks noChangeArrowheads="1"/>
          </p:cNvSpPr>
          <p:nvPr/>
        </p:nvSpPr>
        <p:spPr bwMode="auto">
          <a:xfrm>
            <a:off x="5243513" y="5257800"/>
            <a:ext cx="685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altLang="ja-JP" sz="1200" b="1">
                <a:solidFill>
                  <a:srgbClr val="000099"/>
                </a:solidFill>
                <a:latin typeface="Arial Narrow" charset="0"/>
                <a:ea typeface="MS PGothic" charset="0"/>
                <a:cs typeface="MS PGothic" charset="0"/>
              </a:rPr>
              <a:t>Schedule</a:t>
            </a:r>
          </a:p>
        </p:txBody>
      </p:sp>
      <p:sp>
        <p:nvSpPr>
          <p:cNvPr id="18449" name="Text Box 15"/>
          <p:cNvSpPr txBox="1">
            <a:spLocks noChangeArrowheads="1"/>
          </p:cNvSpPr>
          <p:nvPr/>
        </p:nvSpPr>
        <p:spPr bwMode="auto">
          <a:xfrm>
            <a:off x="6729413" y="5475288"/>
            <a:ext cx="10175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ja-JP" sz="1200" b="1">
                <a:solidFill>
                  <a:srgbClr val="000099"/>
                </a:solidFill>
                <a:latin typeface="Arial Narrow" charset="0"/>
                <a:ea typeface="MS PGothic" charset="0"/>
                <a:cs typeface="MS PGothic" charset="0"/>
              </a:rPr>
              <a:t>Financial</a:t>
            </a:r>
          </a:p>
        </p:txBody>
      </p:sp>
      <p:sp>
        <p:nvSpPr>
          <p:cNvPr id="18450" name="Text Box 16"/>
          <p:cNvSpPr txBox="1">
            <a:spLocks noChangeArrowheads="1"/>
          </p:cNvSpPr>
          <p:nvPr/>
        </p:nvSpPr>
        <p:spPr bwMode="auto">
          <a:xfrm>
            <a:off x="6276975" y="5257800"/>
            <a:ext cx="8143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ja-JP" sz="1200" b="1">
                <a:solidFill>
                  <a:srgbClr val="000099"/>
                </a:solidFill>
                <a:latin typeface="Arial Narrow" charset="0"/>
                <a:ea typeface="MS PGothic" charset="0"/>
                <a:cs typeface="MS PGothic" charset="0"/>
              </a:rPr>
              <a:t>Operational</a:t>
            </a:r>
          </a:p>
        </p:txBody>
      </p:sp>
      <p:sp>
        <p:nvSpPr>
          <p:cNvPr id="18451" name="AutoShape 17"/>
          <p:cNvSpPr>
            <a:spLocks/>
          </p:cNvSpPr>
          <p:nvPr/>
        </p:nvSpPr>
        <p:spPr bwMode="auto">
          <a:xfrm rot="16200000" flipV="1">
            <a:off x="5251450" y="3530601"/>
            <a:ext cx="452437" cy="4678362"/>
          </a:xfrm>
          <a:prstGeom prst="leftBrace">
            <a:avLst>
              <a:gd name="adj1" fmla="val 86170"/>
              <a:gd name="adj2" fmla="val 50000"/>
            </a:avLst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6722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17961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rIns="0" anchor="ctr"/>
          <a:lstStyle/>
          <a:p>
            <a:endParaRPr lang="ja-JP" altLang="en-US">
              <a:ea typeface="MS PGothic" charset="0"/>
              <a:cs typeface="MS PGothic" charset="0"/>
            </a:endParaRPr>
          </a:p>
        </p:txBody>
      </p:sp>
      <p:sp>
        <p:nvSpPr>
          <p:cNvPr id="18452" name="Text Box 18"/>
          <p:cNvSpPr txBox="1">
            <a:spLocks noChangeArrowheads="1"/>
          </p:cNvSpPr>
          <p:nvPr/>
        </p:nvSpPr>
        <p:spPr bwMode="auto">
          <a:xfrm>
            <a:off x="4505325" y="6167438"/>
            <a:ext cx="1962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ja-JP" sz="1600" b="1">
                <a:solidFill>
                  <a:srgbClr val="000099"/>
                </a:solidFill>
                <a:ea typeface="MS PGothic" charset="0"/>
                <a:cs typeface="MS PGothic" charset="0"/>
              </a:rPr>
              <a:t>Possible Risk Areas</a:t>
            </a:r>
          </a:p>
        </p:txBody>
      </p:sp>
      <p:sp>
        <p:nvSpPr>
          <p:cNvPr id="18453" name="Text Box 19"/>
          <p:cNvSpPr txBox="1">
            <a:spLocks noChangeArrowheads="1"/>
          </p:cNvSpPr>
          <p:nvPr/>
        </p:nvSpPr>
        <p:spPr bwMode="auto">
          <a:xfrm>
            <a:off x="2849563" y="5257800"/>
            <a:ext cx="8842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altLang="ja-JP" sz="1200" b="1">
                <a:solidFill>
                  <a:srgbClr val="000099"/>
                </a:solidFill>
                <a:latin typeface="Arial Narrow" charset="0"/>
                <a:ea typeface="MS PGothic" charset="0"/>
                <a:cs typeface="MS PGothic" charset="0"/>
              </a:rPr>
              <a:t>Procurement</a:t>
            </a:r>
          </a:p>
        </p:txBody>
      </p:sp>
      <p:grpSp>
        <p:nvGrpSpPr>
          <p:cNvPr id="18454" name="Group 20"/>
          <p:cNvGrpSpPr>
            <a:grpSpLocks/>
          </p:cNvGrpSpPr>
          <p:nvPr/>
        </p:nvGrpSpPr>
        <p:grpSpPr bwMode="auto">
          <a:xfrm>
            <a:off x="1049338" y="2732088"/>
            <a:ext cx="7045325" cy="2427287"/>
            <a:chOff x="901" y="2256"/>
            <a:chExt cx="4305" cy="1529"/>
          </a:xfrm>
        </p:grpSpPr>
        <p:grpSp>
          <p:nvGrpSpPr>
            <p:cNvPr id="18471" name="Group 21"/>
            <p:cNvGrpSpPr>
              <a:grpSpLocks/>
            </p:cNvGrpSpPr>
            <p:nvPr/>
          </p:nvGrpSpPr>
          <p:grpSpPr bwMode="auto">
            <a:xfrm>
              <a:off x="901" y="2604"/>
              <a:ext cx="4305" cy="1181"/>
              <a:chOff x="901" y="2604"/>
              <a:chExt cx="4305" cy="1181"/>
            </a:xfrm>
          </p:grpSpPr>
          <p:sp>
            <p:nvSpPr>
              <p:cNvPr id="18474" name="Text Box 22"/>
              <p:cNvSpPr txBox="1">
                <a:spLocks noChangeArrowheads="1"/>
              </p:cNvSpPr>
              <p:nvPr/>
            </p:nvSpPr>
            <p:spPr bwMode="auto">
              <a:xfrm>
                <a:off x="902" y="2604"/>
                <a:ext cx="4304" cy="171"/>
              </a:xfrm>
              <a:prstGeom prst="rect">
                <a:avLst/>
              </a:prstGeom>
              <a:solidFill>
                <a:schemeClr val="bg1">
                  <a:alpha val="65097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altLang="ja-JP" sz="1200">
                    <a:solidFill>
                      <a:srgbClr val="000099"/>
                    </a:solidFill>
                    <a:latin typeface="Verdana" charset="0"/>
                    <a:ea typeface="MS PGothic" charset="0"/>
                    <a:cs typeface="MS PGothic" charset="0"/>
                  </a:rPr>
                  <a:t>Vessel</a:t>
                </a:r>
              </a:p>
            </p:txBody>
          </p:sp>
          <p:sp>
            <p:nvSpPr>
              <p:cNvPr id="18475" name="Text Box 23"/>
              <p:cNvSpPr txBox="1">
                <a:spLocks noChangeArrowheads="1"/>
              </p:cNvSpPr>
              <p:nvPr/>
            </p:nvSpPr>
            <p:spPr bwMode="auto">
              <a:xfrm>
                <a:off x="902" y="2773"/>
                <a:ext cx="4304" cy="171"/>
              </a:xfrm>
              <a:prstGeom prst="rect">
                <a:avLst/>
              </a:prstGeom>
              <a:solidFill>
                <a:schemeClr val="bg1">
                  <a:alpha val="65097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altLang="ja-JP" sz="1200">
                    <a:solidFill>
                      <a:srgbClr val="000099"/>
                    </a:solidFill>
                    <a:latin typeface="Verdana" charset="0"/>
                    <a:ea typeface="MS PGothic" charset="0"/>
                    <a:cs typeface="MS PGothic" charset="0"/>
                  </a:rPr>
                  <a:t>Internal Components</a:t>
                </a:r>
              </a:p>
            </p:txBody>
          </p:sp>
          <p:sp>
            <p:nvSpPr>
              <p:cNvPr id="18476" name="Text Box 24"/>
              <p:cNvSpPr txBox="1">
                <a:spLocks noChangeArrowheads="1"/>
              </p:cNvSpPr>
              <p:nvPr/>
            </p:nvSpPr>
            <p:spPr bwMode="auto">
              <a:xfrm>
                <a:off x="902" y="2942"/>
                <a:ext cx="4304" cy="171"/>
              </a:xfrm>
              <a:prstGeom prst="rect">
                <a:avLst/>
              </a:prstGeom>
              <a:solidFill>
                <a:schemeClr val="bg1">
                  <a:alpha val="65097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altLang="ja-JP" sz="1200">
                    <a:solidFill>
                      <a:srgbClr val="000099"/>
                    </a:solidFill>
                    <a:latin typeface="Verdana" charset="0"/>
                    <a:ea typeface="MS PGothic" charset="0"/>
                    <a:cs typeface="MS PGothic" charset="0"/>
                  </a:rPr>
                  <a:t>Diagnostics &amp; HC</a:t>
                </a:r>
              </a:p>
            </p:txBody>
          </p:sp>
          <p:sp>
            <p:nvSpPr>
              <p:cNvPr id="18477" name="Text Box 25"/>
              <p:cNvSpPr txBox="1">
                <a:spLocks noChangeArrowheads="1"/>
              </p:cNvSpPr>
              <p:nvPr/>
            </p:nvSpPr>
            <p:spPr bwMode="auto">
              <a:xfrm>
                <a:off x="901" y="3110"/>
                <a:ext cx="4305" cy="171"/>
              </a:xfrm>
              <a:prstGeom prst="rect">
                <a:avLst/>
              </a:prstGeom>
              <a:solidFill>
                <a:schemeClr val="bg1">
                  <a:alpha val="65097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altLang="ja-JP" sz="1200">
                    <a:solidFill>
                      <a:srgbClr val="000099"/>
                    </a:solidFill>
                    <a:latin typeface="Verdana" charset="0"/>
                    <a:ea typeface="MS PGothic" charset="0"/>
                    <a:cs typeface="MS PGothic" charset="0"/>
                  </a:rPr>
                  <a:t>Plant &amp; Fuel Cycle</a:t>
                </a:r>
              </a:p>
            </p:txBody>
          </p:sp>
          <p:sp>
            <p:nvSpPr>
              <p:cNvPr id="18478" name="Text Box 26"/>
              <p:cNvSpPr txBox="1">
                <a:spLocks noChangeArrowheads="1"/>
              </p:cNvSpPr>
              <p:nvPr/>
            </p:nvSpPr>
            <p:spPr bwMode="auto">
              <a:xfrm>
                <a:off x="901" y="3278"/>
                <a:ext cx="4305" cy="171"/>
              </a:xfrm>
              <a:prstGeom prst="rect">
                <a:avLst/>
              </a:prstGeom>
              <a:solidFill>
                <a:schemeClr val="bg1">
                  <a:alpha val="65097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altLang="ja-JP" sz="1200">
                    <a:solidFill>
                      <a:srgbClr val="000099"/>
                    </a:solidFill>
                    <a:latin typeface="Verdana" charset="0"/>
                    <a:ea typeface="MS PGothic" charset="0"/>
                    <a:cs typeface="MS PGothic" charset="0"/>
                  </a:rPr>
                  <a:t>Electrical Power Supply </a:t>
                </a:r>
              </a:p>
            </p:txBody>
          </p:sp>
          <p:sp>
            <p:nvSpPr>
              <p:cNvPr id="18479" name="Text Box 27"/>
              <p:cNvSpPr txBox="1">
                <a:spLocks noChangeArrowheads="1"/>
              </p:cNvSpPr>
              <p:nvPr/>
            </p:nvSpPr>
            <p:spPr bwMode="auto">
              <a:xfrm>
                <a:off x="901" y="3446"/>
                <a:ext cx="4305" cy="171"/>
              </a:xfrm>
              <a:prstGeom prst="rect">
                <a:avLst/>
              </a:prstGeom>
              <a:solidFill>
                <a:schemeClr val="bg1">
                  <a:alpha val="65097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altLang="ja-JP" sz="1200">
                    <a:solidFill>
                      <a:srgbClr val="000099"/>
                    </a:solidFill>
                    <a:latin typeface="Verdana" charset="0"/>
                    <a:ea typeface="MS PGothic" charset="0"/>
                    <a:cs typeface="MS PGothic" charset="0"/>
                  </a:rPr>
                  <a:t>CODAC and IT</a:t>
                </a:r>
              </a:p>
            </p:txBody>
          </p:sp>
          <p:sp>
            <p:nvSpPr>
              <p:cNvPr id="18480" name="Text Box 28"/>
              <p:cNvSpPr txBox="1">
                <a:spLocks noChangeArrowheads="1"/>
              </p:cNvSpPr>
              <p:nvPr/>
            </p:nvSpPr>
            <p:spPr bwMode="auto">
              <a:xfrm>
                <a:off x="901" y="3614"/>
                <a:ext cx="4305" cy="171"/>
              </a:xfrm>
              <a:prstGeom prst="rect">
                <a:avLst/>
              </a:prstGeom>
              <a:solidFill>
                <a:schemeClr val="bg1">
                  <a:alpha val="65097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altLang="ja-JP" sz="1200">
                    <a:solidFill>
                      <a:srgbClr val="000099"/>
                    </a:solidFill>
                    <a:latin typeface="Verdana" charset="0"/>
                    <a:ea typeface="MS PGothic" charset="0"/>
                    <a:cs typeface="MS PGothic" charset="0"/>
                  </a:rPr>
                  <a:t>Civil Construction </a:t>
                </a:r>
              </a:p>
            </p:txBody>
          </p:sp>
        </p:grpSp>
        <p:sp>
          <p:nvSpPr>
            <p:cNvPr id="18472" name="Text Box 29"/>
            <p:cNvSpPr txBox="1">
              <a:spLocks noChangeArrowheads="1"/>
            </p:cNvSpPr>
            <p:nvPr/>
          </p:nvSpPr>
          <p:spPr bwMode="auto">
            <a:xfrm>
              <a:off x="902" y="2256"/>
              <a:ext cx="4304" cy="171"/>
            </a:xfrm>
            <a:prstGeom prst="rect">
              <a:avLst/>
            </a:prstGeom>
            <a:solidFill>
              <a:schemeClr val="bg1">
                <a:alpha val="65097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altLang="ja-JP" sz="1200">
                  <a:solidFill>
                    <a:srgbClr val="000099"/>
                  </a:solidFill>
                  <a:latin typeface="Verdana" charset="0"/>
                  <a:ea typeface="MS PGothic" charset="0"/>
                  <a:cs typeface="MS PGothic" charset="0"/>
                </a:rPr>
                <a:t>Project Integration </a:t>
              </a:r>
            </a:p>
          </p:txBody>
        </p:sp>
        <p:sp>
          <p:nvSpPr>
            <p:cNvPr id="18473" name="Text Box 30"/>
            <p:cNvSpPr txBox="1">
              <a:spLocks noChangeArrowheads="1"/>
            </p:cNvSpPr>
            <p:nvPr/>
          </p:nvSpPr>
          <p:spPr bwMode="auto">
            <a:xfrm>
              <a:off x="901" y="2427"/>
              <a:ext cx="4305" cy="171"/>
            </a:xfrm>
            <a:prstGeom prst="rect">
              <a:avLst/>
            </a:prstGeom>
            <a:solidFill>
              <a:schemeClr val="bg1">
                <a:alpha val="65097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altLang="ja-JP" sz="1200">
                  <a:solidFill>
                    <a:srgbClr val="000099"/>
                  </a:solidFill>
                  <a:latin typeface="Verdana" charset="0"/>
                  <a:ea typeface="MS PGothic" charset="0"/>
                  <a:cs typeface="MS PGothic" charset="0"/>
                </a:rPr>
                <a:t>Magnets</a:t>
              </a:r>
            </a:p>
          </p:txBody>
        </p:sp>
      </p:grpSp>
      <p:sp>
        <p:nvSpPr>
          <p:cNvPr id="18455" name="Text Box 31"/>
          <p:cNvSpPr txBox="1">
            <a:spLocks noChangeArrowheads="1"/>
          </p:cNvSpPr>
          <p:nvPr/>
        </p:nvSpPr>
        <p:spPr bwMode="auto">
          <a:xfrm>
            <a:off x="3335338" y="5475288"/>
            <a:ext cx="10191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ja-JP" sz="1200" b="1">
                <a:solidFill>
                  <a:srgbClr val="000099"/>
                </a:solidFill>
                <a:latin typeface="Arial Narrow" charset="0"/>
                <a:ea typeface="MS PGothic" charset="0"/>
                <a:cs typeface="MS PGothic" charset="0"/>
              </a:rPr>
              <a:t>People</a:t>
            </a:r>
          </a:p>
        </p:txBody>
      </p:sp>
      <p:sp>
        <p:nvSpPr>
          <p:cNvPr id="18456" name="Text Box 32"/>
          <p:cNvSpPr txBox="1">
            <a:spLocks noChangeArrowheads="1"/>
          </p:cNvSpPr>
          <p:nvPr/>
        </p:nvSpPr>
        <p:spPr bwMode="auto">
          <a:xfrm>
            <a:off x="3995738" y="5257800"/>
            <a:ext cx="8175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ja-JP" sz="1200" b="1">
                <a:solidFill>
                  <a:srgbClr val="000099"/>
                </a:solidFill>
                <a:latin typeface="Arial Narrow" charset="0"/>
                <a:ea typeface="MS PGothic" charset="0"/>
                <a:cs typeface="MS PGothic" charset="0"/>
              </a:rPr>
              <a:t>Technology</a:t>
            </a:r>
          </a:p>
        </p:txBody>
      </p:sp>
      <p:sp>
        <p:nvSpPr>
          <p:cNvPr id="18457" name="Text Box 33"/>
          <p:cNvSpPr txBox="1">
            <a:spLocks noChangeArrowheads="1"/>
          </p:cNvSpPr>
          <p:nvPr/>
        </p:nvSpPr>
        <p:spPr bwMode="auto">
          <a:xfrm>
            <a:off x="4660900" y="5475288"/>
            <a:ext cx="622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ja-JP" sz="1200" b="1">
                <a:solidFill>
                  <a:srgbClr val="000099"/>
                </a:solidFill>
                <a:latin typeface="Arial Narrow" charset="0"/>
                <a:ea typeface="MS PGothic" charset="0"/>
                <a:cs typeface="MS PGothic" charset="0"/>
              </a:rPr>
              <a:t>Process</a:t>
            </a:r>
          </a:p>
        </p:txBody>
      </p:sp>
      <p:sp>
        <p:nvSpPr>
          <p:cNvPr id="18458" name="AutoShape 34"/>
          <p:cNvSpPr>
            <a:spLocks noChangeArrowheads="1"/>
          </p:cNvSpPr>
          <p:nvPr/>
        </p:nvSpPr>
        <p:spPr bwMode="auto">
          <a:xfrm>
            <a:off x="6683375" y="2859088"/>
            <a:ext cx="1401763" cy="2132012"/>
          </a:xfrm>
          <a:prstGeom prst="homePlate">
            <a:avLst>
              <a:gd name="adj" fmla="val 20972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MS PGothic" charset="0"/>
              <a:cs typeface="MS PGothic" charset="0"/>
            </a:endParaRPr>
          </a:p>
        </p:txBody>
      </p:sp>
      <p:sp>
        <p:nvSpPr>
          <p:cNvPr id="18459" name="Text Box 35"/>
          <p:cNvSpPr txBox="1">
            <a:spLocks noChangeArrowheads="1"/>
          </p:cNvSpPr>
          <p:nvPr/>
        </p:nvSpPr>
        <p:spPr bwMode="auto">
          <a:xfrm>
            <a:off x="7048500" y="3646488"/>
            <a:ext cx="915988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ja-JP" sz="1400" b="1">
                <a:solidFill>
                  <a:srgbClr val="000099"/>
                </a:solidFill>
                <a:latin typeface="Arial Narrow" charset="0"/>
                <a:ea typeface="MS PGothic" charset="0"/>
                <a:cs typeface="MS PGothic" charset="0"/>
              </a:rPr>
              <a:t>5. Monitor, Report &amp; Dispose</a:t>
            </a:r>
          </a:p>
        </p:txBody>
      </p:sp>
      <p:sp>
        <p:nvSpPr>
          <p:cNvPr id="18460" name="AutoShape 36"/>
          <p:cNvSpPr>
            <a:spLocks noChangeArrowheads="1"/>
          </p:cNvSpPr>
          <p:nvPr/>
        </p:nvSpPr>
        <p:spPr bwMode="auto">
          <a:xfrm>
            <a:off x="5692775" y="2859088"/>
            <a:ext cx="1401763" cy="2132012"/>
          </a:xfrm>
          <a:prstGeom prst="homePlate">
            <a:avLst>
              <a:gd name="adj" fmla="val 20972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MS PGothic" charset="0"/>
              <a:cs typeface="MS PGothic" charset="0"/>
            </a:endParaRPr>
          </a:p>
        </p:txBody>
      </p:sp>
      <p:sp>
        <p:nvSpPr>
          <p:cNvPr id="18461" name="AutoShape 37"/>
          <p:cNvSpPr>
            <a:spLocks noChangeArrowheads="1"/>
          </p:cNvSpPr>
          <p:nvPr/>
        </p:nvSpPr>
        <p:spPr bwMode="auto">
          <a:xfrm>
            <a:off x="4660900" y="2860675"/>
            <a:ext cx="1401763" cy="2128838"/>
          </a:xfrm>
          <a:prstGeom prst="homePlate">
            <a:avLst>
              <a:gd name="adj" fmla="val 20972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MS PGothic" charset="0"/>
              <a:cs typeface="MS PGothic" charset="0"/>
            </a:endParaRPr>
          </a:p>
        </p:txBody>
      </p:sp>
      <p:sp>
        <p:nvSpPr>
          <p:cNvPr id="18462" name="Text Box 38"/>
          <p:cNvSpPr txBox="1">
            <a:spLocks noChangeArrowheads="1"/>
          </p:cNvSpPr>
          <p:nvPr/>
        </p:nvSpPr>
        <p:spPr bwMode="auto">
          <a:xfrm>
            <a:off x="5883275" y="3641725"/>
            <a:ext cx="1162050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ja-JP" sz="1400" b="1">
                <a:solidFill>
                  <a:srgbClr val="000099"/>
                </a:solidFill>
                <a:latin typeface="Arial Narrow" charset="0"/>
                <a:ea typeface="MS PGothic" charset="0"/>
                <a:cs typeface="MS PGothic" charset="0"/>
              </a:rPr>
              <a:t>4. </a:t>
            </a:r>
            <a:br>
              <a:rPr lang="en-US" altLang="ja-JP" sz="1400" b="1">
                <a:solidFill>
                  <a:srgbClr val="000099"/>
                </a:solidFill>
                <a:latin typeface="Arial Narrow" charset="0"/>
                <a:ea typeface="MS PGothic" charset="0"/>
                <a:cs typeface="MS PGothic" charset="0"/>
              </a:rPr>
            </a:br>
            <a:r>
              <a:rPr lang="en-US" altLang="ja-JP" sz="1400" b="1">
                <a:solidFill>
                  <a:srgbClr val="000099"/>
                </a:solidFill>
                <a:latin typeface="Arial Narrow" charset="0"/>
                <a:ea typeface="MS PGothic" charset="0"/>
                <a:cs typeface="MS PGothic" charset="0"/>
              </a:rPr>
              <a:t>Develop</a:t>
            </a:r>
          </a:p>
          <a:p>
            <a:pPr algn="ctr" eaLnBrk="1" hangingPunct="1"/>
            <a:r>
              <a:rPr lang="en-US" altLang="ja-JP" sz="1400" b="1">
                <a:solidFill>
                  <a:srgbClr val="000099"/>
                </a:solidFill>
                <a:latin typeface="Arial Narrow" charset="0"/>
                <a:ea typeface="MS PGothic" charset="0"/>
                <a:cs typeface="MS PGothic" charset="0"/>
              </a:rPr>
              <a:t>Response &amp; Mitigation Plans</a:t>
            </a:r>
          </a:p>
        </p:txBody>
      </p:sp>
      <p:sp>
        <p:nvSpPr>
          <p:cNvPr id="18463" name="Text Box 39"/>
          <p:cNvSpPr txBox="1">
            <a:spLocks noChangeArrowheads="1"/>
          </p:cNvSpPr>
          <p:nvPr/>
        </p:nvSpPr>
        <p:spPr bwMode="auto">
          <a:xfrm>
            <a:off x="4948238" y="3646488"/>
            <a:ext cx="10033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ja-JP" sz="1400" b="1">
                <a:solidFill>
                  <a:srgbClr val="000099"/>
                </a:solidFill>
                <a:latin typeface="Arial Narrow" charset="0"/>
                <a:ea typeface="MS PGothic" charset="0"/>
                <a:cs typeface="MS PGothic" charset="0"/>
              </a:rPr>
              <a:t>3.</a:t>
            </a:r>
          </a:p>
          <a:p>
            <a:pPr algn="ctr" eaLnBrk="1" hangingPunct="1"/>
            <a:r>
              <a:rPr lang="en-US" altLang="ja-JP" sz="1400" b="1">
                <a:solidFill>
                  <a:srgbClr val="000099"/>
                </a:solidFill>
                <a:latin typeface="Arial Narrow" charset="0"/>
                <a:ea typeface="MS PGothic" charset="0"/>
                <a:cs typeface="MS PGothic" charset="0"/>
              </a:rPr>
              <a:t>Determine</a:t>
            </a:r>
          </a:p>
          <a:p>
            <a:pPr algn="ctr" eaLnBrk="1" hangingPunct="1"/>
            <a:r>
              <a:rPr lang="en-US" altLang="ja-JP" sz="1400" b="1">
                <a:solidFill>
                  <a:srgbClr val="000099"/>
                </a:solidFill>
                <a:latin typeface="Arial Narrow" charset="0"/>
                <a:ea typeface="MS PGothic" charset="0"/>
                <a:cs typeface="MS PGothic" charset="0"/>
              </a:rPr>
              <a:t>Handling</a:t>
            </a:r>
          </a:p>
          <a:p>
            <a:pPr algn="ctr" eaLnBrk="1" hangingPunct="1"/>
            <a:r>
              <a:rPr lang="en-US" altLang="ja-JP" sz="1400" b="1">
                <a:solidFill>
                  <a:srgbClr val="000099"/>
                </a:solidFill>
                <a:latin typeface="Arial Narrow" charset="0"/>
                <a:ea typeface="MS PGothic" charset="0"/>
                <a:cs typeface="MS PGothic" charset="0"/>
              </a:rPr>
              <a:t>Strategy</a:t>
            </a:r>
          </a:p>
        </p:txBody>
      </p:sp>
      <p:sp>
        <p:nvSpPr>
          <p:cNvPr id="18464" name="AutoShape 40"/>
          <p:cNvSpPr>
            <a:spLocks noChangeArrowheads="1"/>
          </p:cNvSpPr>
          <p:nvPr/>
        </p:nvSpPr>
        <p:spPr bwMode="auto">
          <a:xfrm>
            <a:off x="3571875" y="2860675"/>
            <a:ext cx="1400175" cy="2128838"/>
          </a:xfrm>
          <a:prstGeom prst="homePlate">
            <a:avLst>
              <a:gd name="adj" fmla="val 20972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MS PGothic" charset="0"/>
              <a:cs typeface="MS PGothic" charset="0"/>
            </a:endParaRPr>
          </a:p>
        </p:txBody>
      </p:sp>
      <p:sp>
        <p:nvSpPr>
          <p:cNvPr id="18465" name="Text Box 41"/>
          <p:cNvSpPr txBox="1">
            <a:spLocks noChangeArrowheads="1"/>
          </p:cNvSpPr>
          <p:nvPr/>
        </p:nvSpPr>
        <p:spPr bwMode="auto">
          <a:xfrm>
            <a:off x="3916363" y="3646488"/>
            <a:ext cx="90805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ja-JP" sz="1400" b="1">
                <a:solidFill>
                  <a:srgbClr val="000099"/>
                </a:solidFill>
                <a:latin typeface="Arial Narrow" charset="0"/>
                <a:ea typeface="MS PGothic" charset="0"/>
                <a:cs typeface="MS PGothic" charset="0"/>
              </a:rPr>
              <a:t>2.</a:t>
            </a:r>
          </a:p>
          <a:p>
            <a:pPr algn="ctr" eaLnBrk="1" hangingPunct="1"/>
            <a:r>
              <a:rPr lang="en-US" altLang="ja-JP" sz="1400" b="1">
                <a:solidFill>
                  <a:srgbClr val="000099"/>
                </a:solidFill>
                <a:latin typeface="Arial Narrow" charset="0"/>
                <a:ea typeface="MS PGothic" charset="0"/>
                <a:cs typeface="MS PGothic" charset="0"/>
              </a:rPr>
              <a:t>Assess &amp; Measure Risks</a:t>
            </a:r>
          </a:p>
        </p:txBody>
      </p:sp>
      <p:sp>
        <p:nvSpPr>
          <p:cNvPr id="18466" name="AutoShape 42"/>
          <p:cNvSpPr>
            <a:spLocks noChangeArrowheads="1"/>
          </p:cNvSpPr>
          <p:nvPr/>
        </p:nvSpPr>
        <p:spPr bwMode="auto">
          <a:xfrm>
            <a:off x="2808288" y="2860675"/>
            <a:ext cx="1009650" cy="2128838"/>
          </a:xfrm>
          <a:prstGeom prst="homePlate">
            <a:avLst>
              <a:gd name="adj" fmla="val 2071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MS PGothic" charset="0"/>
              <a:cs typeface="MS PGothic" charset="0"/>
            </a:endParaRPr>
          </a:p>
        </p:txBody>
      </p:sp>
      <p:sp>
        <p:nvSpPr>
          <p:cNvPr id="18467" name="Text Box 43"/>
          <p:cNvSpPr txBox="1">
            <a:spLocks noChangeArrowheads="1"/>
          </p:cNvSpPr>
          <p:nvPr/>
        </p:nvSpPr>
        <p:spPr bwMode="auto">
          <a:xfrm>
            <a:off x="2941638" y="3613150"/>
            <a:ext cx="649287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ja-JP" sz="1400" b="1">
                <a:solidFill>
                  <a:srgbClr val="000099"/>
                </a:solidFill>
                <a:latin typeface="Arial Narrow" charset="0"/>
                <a:ea typeface="MS PGothic" charset="0"/>
                <a:cs typeface="MS PGothic" charset="0"/>
              </a:rPr>
              <a:t>1. </a:t>
            </a:r>
          </a:p>
          <a:p>
            <a:pPr algn="ctr" eaLnBrk="1" hangingPunct="1"/>
            <a:r>
              <a:rPr lang="en-US" altLang="ja-JP" sz="1400" b="1">
                <a:solidFill>
                  <a:srgbClr val="000099"/>
                </a:solidFill>
                <a:latin typeface="Arial Narrow" charset="0"/>
                <a:ea typeface="MS PGothic" charset="0"/>
                <a:cs typeface="MS PGothic" charset="0"/>
              </a:rPr>
              <a:t>Identify</a:t>
            </a:r>
          </a:p>
          <a:p>
            <a:pPr algn="ctr" eaLnBrk="1" hangingPunct="1"/>
            <a:r>
              <a:rPr lang="en-US" altLang="ja-JP" sz="1400" b="1">
                <a:solidFill>
                  <a:srgbClr val="000099"/>
                </a:solidFill>
                <a:latin typeface="Arial Narrow" charset="0"/>
                <a:ea typeface="MS PGothic" charset="0"/>
                <a:cs typeface="MS PGothic" charset="0"/>
              </a:rPr>
              <a:t>Risks</a:t>
            </a:r>
          </a:p>
          <a:p>
            <a:pPr algn="ctr" eaLnBrk="1" hangingPunct="1"/>
            <a:endParaRPr lang="en-US" altLang="ja-JP" sz="1400" b="1">
              <a:solidFill>
                <a:srgbClr val="000099"/>
              </a:solidFill>
              <a:latin typeface="Arial Narrow" charset="0"/>
              <a:ea typeface="MS PGothic" charset="0"/>
              <a:cs typeface="MS PGothic" charset="0"/>
            </a:endParaRPr>
          </a:p>
          <a:p>
            <a:pPr algn="ctr" eaLnBrk="1" hangingPunct="1"/>
            <a:endParaRPr lang="en-US" altLang="ja-JP" sz="1400" b="1">
              <a:solidFill>
                <a:srgbClr val="000099"/>
              </a:solidFill>
              <a:latin typeface="Arial Narrow" charset="0"/>
              <a:ea typeface="MS PGothic" charset="0"/>
              <a:cs typeface="MS PGothic" charset="0"/>
            </a:endParaRPr>
          </a:p>
        </p:txBody>
      </p:sp>
      <p:sp>
        <p:nvSpPr>
          <p:cNvPr id="18468" name="Text Box 44"/>
          <p:cNvSpPr txBox="1">
            <a:spLocks noChangeArrowheads="1"/>
          </p:cNvSpPr>
          <p:nvPr/>
        </p:nvSpPr>
        <p:spPr bwMode="auto">
          <a:xfrm>
            <a:off x="5670550" y="5475288"/>
            <a:ext cx="8572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altLang="ja-JP" sz="1200" b="1">
                <a:solidFill>
                  <a:srgbClr val="000099"/>
                </a:solidFill>
                <a:latin typeface="Arial Narrow" charset="0"/>
                <a:ea typeface="MS PGothic" charset="0"/>
                <a:cs typeface="MS PGothic" charset="0"/>
              </a:rPr>
              <a:t>Compliance </a:t>
            </a:r>
          </a:p>
        </p:txBody>
      </p:sp>
      <p:sp>
        <p:nvSpPr>
          <p:cNvPr id="18469" name="Text Box 45"/>
          <p:cNvSpPr txBox="1">
            <a:spLocks noChangeArrowheads="1"/>
          </p:cNvSpPr>
          <p:nvPr/>
        </p:nvSpPr>
        <p:spPr bwMode="auto">
          <a:xfrm>
            <a:off x="1049338" y="2133600"/>
            <a:ext cx="13144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altLang="ja-JP" sz="1600" b="1">
                <a:solidFill>
                  <a:srgbClr val="000099"/>
                </a:solidFill>
                <a:ea typeface="MS PGothic" charset="0"/>
                <a:cs typeface="MS PGothic" charset="0"/>
              </a:rPr>
              <a:t>Execution</a:t>
            </a:r>
            <a:br>
              <a:rPr lang="en-US" altLang="ja-JP" sz="1600" b="1">
                <a:solidFill>
                  <a:srgbClr val="000099"/>
                </a:solidFill>
                <a:ea typeface="MS PGothic" charset="0"/>
                <a:cs typeface="MS PGothic" charset="0"/>
              </a:rPr>
            </a:br>
            <a:r>
              <a:rPr lang="en-US" altLang="ja-JP" sz="1600" b="1">
                <a:solidFill>
                  <a:srgbClr val="000099"/>
                </a:solidFill>
                <a:ea typeface="MS PGothic" charset="0"/>
                <a:cs typeface="MS PGothic" charset="0"/>
              </a:rPr>
              <a:t>Components</a:t>
            </a:r>
          </a:p>
        </p:txBody>
      </p:sp>
      <p:sp>
        <p:nvSpPr>
          <p:cNvPr id="18470" name="Rectangle 46"/>
          <p:cNvSpPr>
            <a:spLocks noChangeArrowheads="1"/>
          </p:cNvSpPr>
          <p:nvPr/>
        </p:nvSpPr>
        <p:spPr bwMode="auto">
          <a:xfrm>
            <a:off x="3182938" y="3048000"/>
            <a:ext cx="4300537" cy="268288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ja-JP" sz="2000">
                <a:solidFill>
                  <a:srgbClr val="000099"/>
                </a:solidFill>
                <a:ea typeface="MS PGothic" charset="0"/>
                <a:cs typeface="MS PGothic" charset="0"/>
              </a:rPr>
              <a:t>Managing Risk</a:t>
            </a:r>
          </a:p>
        </p:txBody>
      </p:sp>
    </p:spTree>
    <p:extLst>
      <p:ext uri="{BB962C8B-B14F-4D97-AF65-F5344CB8AC3E}">
        <p14:creationId xmlns:p14="http://schemas.microsoft.com/office/powerpoint/2010/main" val="3680687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A61115-0797-D648-B2BC-2FEF187C358C}" type="slidenum">
              <a:rPr lang="en-GB" altLang="ja-JP" b="1">
                <a:solidFill>
                  <a:srgbClr val="003399"/>
                </a:solidFill>
                <a:ea typeface="MS PGothic" charset="0"/>
              </a:rPr>
              <a:pPr eaLnBrk="1" hangingPunct="1"/>
              <a:t>34</a:t>
            </a:fld>
            <a:endParaRPr lang="en-GB" altLang="ja-JP" b="1">
              <a:solidFill>
                <a:srgbClr val="003399"/>
              </a:solidFill>
              <a:ea typeface="MS PGothic" charset="0"/>
            </a:endParaRPr>
          </a:p>
          <a:p>
            <a:pPr eaLnBrk="1" hangingPunct="1"/>
            <a:endParaRPr lang="en-GB" altLang="ja-JP" sz="800">
              <a:solidFill>
                <a:srgbClr val="003399"/>
              </a:solidFill>
              <a:ea typeface="MS PGothic" charset="0"/>
            </a:endParaRPr>
          </a:p>
        </p:txBody>
      </p:sp>
      <p:sp>
        <p:nvSpPr>
          <p:cNvPr id="19459" name="フッター プレースホルダー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>
                <a:solidFill>
                  <a:srgbClr val="003399"/>
                </a:solidFill>
                <a:ea typeface="MS PGothic" charset="0"/>
                <a:cs typeface="MS PGothic" charset="0"/>
              </a:rPr>
              <a:t>Summer School, Japan, 23 July, 2008</a:t>
            </a:r>
          </a:p>
        </p:txBody>
      </p:sp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646238" y="458788"/>
            <a:ext cx="7010400" cy="457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sz="2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RAMI: Reliability, Availability,</a:t>
            </a:r>
            <a:br>
              <a:rPr lang="en-US" altLang="ja-JP" sz="2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en-US" altLang="ja-JP" sz="2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Maintainability &amp; Inspectability</a:t>
            </a:r>
            <a:endParaRPr lang="en-GB" altLang="ja-JP" sz="280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MS PGothic" charset="0"/>
              <a:cs typeface="MS PGothic" charset="0"/>
            </a:endParaRPr>
          </a:p>
        </p:txBody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1313" y="1403350"/>
            <a:ext cx="8370887" cy="4821238"/>
          </a:xfrm>
        </p:spPr>
        <p:txBody>
          <a:bodyPr/>
          <a:lstStyle/>
          <a:p>
            <a:pPr algn="just" eaLnBrk="1" hangingPunct="1">
              <a:spcBef>
                <a:spcPct val="10000"/>
              </a:spcBef>
              <a:buFontTx/>
              <a:buNone/>
            </a:pPr>
            <a:r>
              <a:rPr lang="en-GB" altLang="ja-JP" sz="2000">
                <a:latin typeface="Arial" charset="0"/>
                <a:ea typeface="MS PGothic" charset="0"/>
                <a:cs typeface="MS PGothic" charset="0"/>
              </a:rPr>
              <a:t>     RAMI: Technical Risk Control program for the success and availability of ITER. The ITER RAMI program is declined in 4 stages: </a:t>
            </a:r>
          </a:p>
          <a:p>
            <a:pPr lvl="1" algn="just" eaLnBrk="1" hangingPunct="1">
              <a:spcBef>
                <a:spcPct val="10000"/>
              </a:spcBef>
            </a:pPr>
            <a:r>
              <a:rPr lang="en-GB" altLang="ja-JP" sz="2000">
                <a:latin typeface="Arial" charset="0"/>
                <a:ea typeface="MS PGothic" charset="0"/>
                <a:cs typeface="MS PGothic" charset="0"/>
              </a:rPr>
              <a:t>A classical Functional Analysis to identify the main functions and their possible Failures.</a:t>
            </a:r>
          </a:p>
          <a:p>
            <a:pPr lvl="1" algn="just" eaLnBrk="1" hangingPunct="1">
              <a:spcBef>
                <a:spcPct val="10000"/>
              </a:spcBef>
            </a:pPr>
            <a:r>
              <a:rPr lang="en-GB" altLang="ja-JP" sz="2000">
                <a:latin typeface="Arial" charset="0"/>
                <a:ea typeface="MS PGothic" charset="0"/>
                <a:cs typeface="MS PGothic" charset="0"/>
              </a:rPr>
              <a:t>An analysis of the failure modes, their cause &amp; effects and the establishment of a Critical List according to their importance with respect to the machine operation availability (FMEA).</a:t>
            </a:r>
          </a:p>
          <a:p>
            <a:pPr lvl="1" algn="just" eaLnBrk="1" hangingPunct="1">
              <a:spcBef>
                <a:spcPct val="10000"/>
              </a:spcBef>
            </a:pPr>
            <a:r>
              <a:rPr lang="fr-FR" altLang="ja-JP" sz="2000">
                <a:latin typeface="Arial" charset="0"/>
                <a:ea typeface="MS PGothic" charset="0"/>
                <a:cs typeface="MS PGothic" charset="0"/>
              </a:rPr>
              <a:t>Evaluation of Severity, Occurrence and Detectability levels of main failure mode causes: Criticality = S.O.D (FMECA). </a:t>
            </a:r>
          </a:p>
          <a:p>
            <a:pPr lvl="1" algn="just" eaLnBrk="1" hangingPunct="1">
              <a:spcBef>
                <a:spcPct val="10000"/>
              </a:spcBef>
            </a:pPr>
            <a:r>
              <a:rPr lang="en-GB" altLang="ja-JP" sz="2000">
                <a:latin typeface="Arial" charset="0"/>
                <a:ea typeface="MS PGothic" charset="0"/>
                <a:cs typeface="MS PGothic" charset="0"/>
              </a:rPr>
              <a:t>As a function of this criticality level, the risk of a failure can be considered as acceptable or not. When the risk level is too high, measures are to be taken</a:t>
            </a:r>
            <a:r>
              <a:rPr lang="en-US" altLang="ja-JP" sz="2000">
                <a:latin typeface="Arial" charset="0"/>
                <a:ea typeface="MS PGothic" charset="0"/>
                <a:cs typeface="MS PGothic" charset="0"/>
              </a:rPr>
              <a:t> for improvement of Design, Fabrication and Testing to </a:t>
            </a:r>
            <a:r>
              <a:rPr lang="en-GB" altLang="ja-JP" sz="2000">
                <a:latin typeface="Arial" charset="0"/>
                <a:ea typeface="MS PGothic" charset="0"/>
                <a:cs typeface="MS PGothic" charset="0"/>
              </a:rPr>
              <a:t>reduce the risk level, and/or for an optimized Preventive Maintenance Plan and an adapted Spare Part Strategy.</a:t>
            </a:r>
          </a:p>
        </p:txBody>
      </p:sp>
    </p:spTree>
    <p:extLst>
      <p:ext uri="{BB962C8B-B14F-4D97-AF65-F5344CB8AC3E}">
        <p14:creationId xmlns:p14="http://schemas.microsoft.com/office/powerpoint/2010/main" val="3391262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7491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スライド番号プレースホルダー 2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7158DDF-1C4B-1248-BE6D-18B7A5263954}" type="slidenum">
              <a:rPr lang="en-GB" altLang="ja-JP" b="1">
                <a:solidFill>
                  <a:srgbClr val="003399"/>
                </a:solidFill>
                <a:ea typeface="MS PGothic" charset="0"/>
              </a:rPr>
              <a:pPr eaLnBrk="1" hangingPunct="1"/>
              <a:t>35</a:t>
            </a:fld>
            <a:endParaRPr lang="en-GB" altLang="ja-JP" b="1">
              <a:solidFill>
                <a:srgbClr val="003399"/>
              </a:solidFill>
              <a:ea typeface="MS PGothic" charset="0"/>
            </a:endParaRPr>
          </a:p>
          <a:p>
            <a:pPr eaLnBrk="1" hangingPunct="1"/>
            <a:endParaRPr lang="en-GB" altLang="ja-JP" sz="800">
              <a:solidFill>
                <a:srgbClr val="003399"/>
              </a:solidFill>
              <a:ea typeface="MS PGothic" charset="0"/>
            </a:endParaRPr>
          </a:p>
        </p:txBody>
      </p:sp>
      <p:sp>
        <p:nvSpPr>
          <p:cNvPr id="20483" name="フッター プレースホルダー 3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>
                <a:solidFill>
                  <a:srgbClr val="003399"/>
                </a:solidFill>
                <a:ea typeface="MS PGothic" charset="0"/>
                <a:cs typeface="MS PGothic" charset="0"/>
              </a:rPr>
              <a:t>Summer School, Japan, 23 July, 2008</a:t>
            </a:r>
          </a:p>
        </p:txBody>
      </p:sp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6011863" y="3654425"/>
            <a:ext cx="2736850" cy="2522538"/>
          </a:xfrm>
          <a:prstGeom prst="rect">
            <a:avLst/>
          </a:prstGeom>
          <a:noFill/>
          <a:ln w="3175">
            <a:solidFill>
              <a:srgbClr val="000099"/>
            </a:solidFill>
            <a:miter lim="800000"/>
            <a:headEnd/>
            <a:tailEnd/>
          </a:ln>
          <a:effectLst>
            <a:prstShdw prst="shdw17" dist="17961" dir="2700000">
              <a:srgbClr val="00005C">
                <a:alpha val="74998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</a:extLst>
        </p:spPr>
        <p:txBody>
          <a:bodyPr>
            <a:spAutoFit/>
          </a:bodyPr>
          <a:lstStyle>
            <a:lvl1pPr marL="176213" indent="-1762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lnSpc>
                <a:spcPct val="90000"/>
              </a:lnSpc>
            </a:pPr>
            <a:r>
              <a:rPr lang="en-US" altLang="ja-JP" sz="1600" u="sng">
                <a:solidFill>
                  <a:schemeClr val="accent2"/>
                </a:solidFill>
                <a:ea typeface="MS PGothic" charset="0"/>
                <a:cs typeface="MS PGothic" charset="0"/>
              </a:rPr>
              <a:t>1</a:t>
            </a:r>
            <a:r>
              <a:rPr lang="en-US" altLang="ja-JP" sz="1600" u="sng" baseline="30000">
                <a:solidFill>
                  <a:schemeClr val="accent2"/>
                </a:solidFill>
                <a:ea typeface="MS PGothic" charset="0"/>
                <a:cs typeface="MS PGothic" charset="0"/>
              </a:rPr>
              <a:t>st</a:t>
            </a:r>
            <a:r>
              <a:rPr lang="en-US" altLang="ja-JP" sz="1600" u="sng">
                <a:solidFill>
                  <a:schemeClr val="accent2"/>
                </a:solidFill>
                <a:ea typeface="MS PGothic" charset="0"/>
                <a:cs typeface="MS PGothic" charset="0"/>
              </a:rPr>
              <a:t> Confinement System</a:t>
            </a:r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r>
              <a:rPr lang="en-US" altLang="ja-JP" sz="1600">
                <a:solidFill>
                  <a:schemeClr val="accent2"/>
                </a:solidFill>
                <a:ea typeface="MS PGothic" charset="0"/>
                <a:cs typeface="MS PGothic" charset="0"/>
              </a:rPr>
              <a:t>Vacuum vessel</a:t>
            </a:r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r>
              <a:rPr lang="en-US" altLang="ja-JP" sz="1600">
                <a:solidFill>
                  <a:schemeClr val="accent2"/>
                </a:solidFill>
                <a:ea typeface="MS PGothic" charset="0"/>
                <a:cs typeface="MS PGothic" charset="0"/>
              </a:rPr>
              <a:t>VV extensions</a:t>
            </a:r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r>
              <a:rPr lang="en-US" altLang="ja-JP" sz="1600">
                <a:solidFill>
                  <a:schemeClr val="accent2"/>
                </a:solidFill>
                <a:ea typeface="MS PGothic" charset="0"/>
                <a:cs typeface="MS PGothic" charset="0"/>
              </a:rPr>
              <a:t>etc</a:t>
            </a:r>
          </a:p>
          <a:p>
            <a:pPr algn="l" eaLnBrk="1" hangingPunct="1">
              <a:lnSpc>
                <a:spcPct val="90000"/>
              </a:lnSpc>
            </a:pPr>
            <a:r>
              <a:rPr lang="en-US" altLang="ja-JP" sz="1600" u="sng">
                <a:solidFill>
                  <a:schemeClr val="accent2"/>
                </a:solidFill>
                <a:ea typeface="MS PGothic" charset="0"/>
                <a:cs typeface="MS PGothic" charset="0"/>
              </a:rPr>
              <a:t>2</a:t>
            </a:r>
            <a:r>
              <a:rPr lang="en-US" altLang="ja-JP" sz="1600" u="sng" baseline="30000">
                <a:solidFill>
                  <a:schemeClr val="accent2"/>
                </a:solidFill>
                <a:ea typeface="MS PGothic" charset="0"/>
                <a:cs typeface="MS PGothic" charset="0"/>
              </a:rPr>
              <a:t>nd</a:t>
            </a:r>
            <a:r>
              <a:rPr lang="en-US" altLang="ja-JP" sz="1600" u="sng">
                <a:solidFill>
                  <a:schemeClr val="accent2"/>
                </a:solidFill>
                <a:ea typeface="MS PGothic" charset="0"/>
                <a:cs typeface="MS PGothic" charset="0"/>
              </a:rPr>
              <a:t> Confinement System</a:t>
            </a:r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r>
              <a:rPr lang="en-US" altLang="ja-JP" sz="1600">
                <a:solidFill>
                  <a:schemeClr val="accent2"/>
                </a:solidFill>
                <a:ea typeface="MS PGothic" charset="0"/>
                <a:cs typeface="MS PGothic" charset="0"/>
              </a:rPr>
              <a:t>Port cells</a:t>
            </a:r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r>
              <a:rPr lang="en-US" altLang="ja-JP" sz="1600">
                <a:solidFill>
                  <a:schemeClr val="accent2"/>
                </a:solidFill>
                <a:ea typeface="MS PGothic" charset="0"/>
                <a:cs typeface="MS PGothic" charset="0"/>
              </a:rPr>
              <a:t>Vaults</a:t>
            </a:r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r>
              <a:rPr lang="en-US" altLang="ja-JP" sz="1600">
                <a:solidFill>
                  <a:schemeClr val="accent2"/>
                </a:solidFill>
                <a:ea typeface="MS PGothic" charset="0"/>
                <a:cs typeface="MS PGothic" charset="0"/>
              </a:rPr>
              <a:t>etc</a:t>
            </a:r>
          </a:p>
          <a:p>
            <a:pPr algn="l" eaLnBrk="1" hangingPunct="1">
              <a:lnSpc>
                <a:spcPct val="90000"/>
              </a:lnSpc>
            </a:pPr>
            <a:r>
              <a:rPr lang="en-US" altLang="ja-JP" sz="1600" u="sng">
                <a:solidFill>
                  <a:schemeClr val="accent2"/>
                </a:solidFill>
                <a:ea typeface="MS PGothic" charset="0"/>
                <a:cs typeface="MS PGothic" charset="0"/>
              </a:rPr>
              <a:t>Dynamic Systems</a:t>
            </a:r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r>
              <a:rPr lang="en-US" altLang="ja-JP" sz="1600">
                <a:solidFill>
                  <a:schemeClr val="accent2"/>
                </a:solidFill>
                <a:ea typeface="MS PGothic" charset="0"/>
                <a:cs typeface="MS PGothic" charset="0"/>
              </a:rPr>
              <a:t>Vent &amp; cleanup system</a:t>
            </a:r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r>
              <a:rPr lang="en-US" altLang="ja-JP" sz="1600">
                <a:solidFill>
                  <a:schemeClr val="accent2"/>
                </a:solidFill>
                <a:ea typeface="MS PGothic" charset="0"/>
                <a:cs typeface="MS PGothic" charset="0"/>
              </a:rPr>
              <a:t>etc</a:t>
            </a:r>
            <a:endParaRPr lang="en-GB" altLang="ja-JP" sz="1600">
              <a:solidFill>
                <a:schemeClr val="accent2"/>
              </a:solidFill>
              <a:ea typeface="MS PGothic" charset="0"/>
              <a:cs typeface="MS PGothic" charset="0"/>
            </a:endParaRPr>
          </a:p>
        </p:txBody>
      </p:sp>
      <p:grpSp>
        <p:nvGrpSpPr>
          <p:cNvPr id="20485" name="Group 14"/>
          <p:cNvGrpSpPr>
            <a:grpSpLocks/>
          </p:cNvGrpSpPr>
          <p:nvPr/>
        </p:nvGrpSpPr>
        <p:grpSpPr bwMode="auto">
          <a:xfrm>
            <a:off x="382588" y="1554163"/>
            <a:ext cx="7115175" cy="5070475"/>
            <a:chOff x="241" y="979"/>
            <a:chExt cx="4482" cy="3194"/>
          </a:xfrm>
        </p:grpSpPr>
        <p:pic>
          <p:nvPicPr>
            <p:cNvPr id="2048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78" r="7961"/>
            <a:stretch>
              <a:fillRect/>
            </a:stretch>
          </p:blipFill>
          <p:spPr bwMode="auto">
            <a:xfrm>
              <a:off x="241" y="979"/>
              <a:ext cx="3441" cy="3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9" name="Text Box 4"/>
            <p:cNvSpPr txBox="1">
              <a:spLocks noChangeArrowheads="1"/>
            </p:cNvSpPr>
            <p:nvPr/>
          </p:nvSpPr>
          <p:spPr bwMode="auto">
            <a:xfrm>
              <a:off x="1075" y="3037"/>
              <a:ext cx="935" cy="204"/>
            </a:xfrm>
            <a:prstGeom prst="rect">
              <a:avLst/>
            </a:prstGeom>
            <a:noFill/>
            <a:ln w="19050">
              <a:solidFill>
                <a:srgbClr val="0000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ja-JP" sz="1400" b="1">
                  <a:solidFill>
                    <a:srgbClr val="000099"/>
                  </a:solidFill>
                  <a:ea typeface="MS PGothic" charset="0"/>
                  <a:cs typeface="MS PGothic" charset="0"/>
                </a:rPr>
                <a:t>Vacuum vessel</a:t>
              </a:r>
              <a:endParaRPr lang="en-GB" altLang="ja-JP" sz="1400" b="1">
                <a:solidFill>
                  <a:srgbClr val="000099"/>
                </a:solidFill>
                <a:ea typeface="MS PGothic" charset="0"/>
                <a:cs typeface="MS PGothic" charset="0"/>
              </a:endParaRPr>
            </a:p>
          </p:txBody>
        </p:sp>
        <p:sp>
          <p:nvSpPr>
            <p:cNvPr id="20490" name="Text Box 5"/>
            <p:cNvSpPr txBox="1">
              <a:spLocks noChangeArrowheads="1"/>
            </p:cNvSpPr>
            <p:nvPr/>
          </p:nvSpPr>
          <p:spPr bwMode="auto">
            <a:xfrm>
              <a:off x="3712" y="1990"/>
              <a:ext cx="1011" cy="204"/>
            </a:xfrm>
            <a:prstGeom prst="rect">
              <a:avLst/>
            </a:prstGeom>
            <a:noFill/>
            <a:ln w="19050">
              <a:solidFill>
                <a:srgbClr val="0000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altLang="ja-JP" sz="1400" b="1">
                  <a:solidFill>
                    <a:srgbClr val="000099"/>
                  </a:solidFill>
                  <a:ea typeface="MS PGothic" charset="0"/>
                  <a:cs typeface="MS PGothic" charset="0"/>
                </a:rPr>
                <a:t>Port cell &amp;vault</a:t>
              </a:r>
              <a:endParaRPr lang="en-GB" altLang="ja-JP" sz="1400" b="1">
                <a:solidFill>
                  <a:srgbClr val="000099"/>
                </a:solidFill>
                <a:ea typeface="MS PGothic" charset="0"/>
                <a:cs typeface="MS PGothic" charset="0"/>
              </a:endParaRPr>
            </a:p>
          </p:txBody>
        </p:sp>
        <p:sp>
          <p:nvSpPr>
            <p:cNvPr id="20491" name="Line 6"/>
            <p:cNvSpPr>
              <a:spLocks noChangeShapeType="1"/>
            </p:cNvSpPr>
            <p:nvPr/>
          </p:nvSpPr>
          <p:spPr bwMode="auto">
            <a:xfrm flipH="1">
              <a:off x="2341" y="2075"/>
              <a:ext cx="1361" cy="56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Line 7"/>
            <p:cNvSpPr>
              <a:spLocks noChangeShapeType="1"/>
            </p:cNvSpPr>
            <p:nvPr/>
          </p:nvSpPr>
          <p:spPr bwMode="auto">
            <a:xfrm flipH="1">
              <a:off x="2285" y="2075"/>
              <a:ext cx="1417" cy="21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0486" name="Rectangle 8"/>
          <p:cNvSpPr>
            <a:spLocks noChangeArrowheads="1"/>
          </p:cNvSpPr>
          <p:nvPr/>
        </p:nvSpPr>
        <p:spPr bwMode="auto">
          <a:xfrm>
            <a:off x="1196975" y="188913"/>
            <a:ext cx="5821363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altLang="ja-JP" sz="2800" b="1">
                <a:solidFill>
                  <a:srgbClr val="003399"/>
                </a:solidFill>
                <a:latin typeface="Helvetica" charset="0"/>
                <a:ea typeface="MS PGothic" charset="0"/>
                <a:cs typeface="MS PGothic" charset="0"/>
              </a:rPr>
              <a:t>Basic Safety Approach</a:t>
            </a:r>
          </a:p>
          <a:p>
            <a:pPr algn="ctr"/>
            <a:r>
              <a:rPr lang="en-US" altLang="ja-JP" sz="2400" b="1">
                <a:solidFill>
                  <a:srgbClr val="003399"/>
                </a:solidFill>
                <a:latin typeface="Helvetica" charset="0"/>
                <a:ea typeface="MS PGothic" charset="0"/>
                <a:cs typeface="MS PGothic" charset="0"/>
              </a:rPr>
              <a:t>- Confinement of Radioactive Material -</a:t>
            </a:r>
          </a:p>
        </p:txBody>
      </p:sp>
      <p:sp>
        <p:nvSpPr>
          <p:cNvPr id="20487" name="Text Box 9"/>
          <p:cNvSpPr txBox="1">
            <a:spLocks noChangeArrowheads="1"/>
          </p:cNvSpPr>
          <p:nvPr/>
        </p:nvSpPr>
        <p:spPr bwMode="auto">
          <a:xfrm>
            <a:off x="4481513" y="1133475"/>
            <a:ext cx="4275137" cy="157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</a:pPr>
            <a:r>
              <a:rPr lang="en-US" altLang="ja-JP">
                <a:solidFill>
                  <a:srgbClr val="003399"/>
                </a:solidFill>
                <a:ea typeface="MS PGothic" charset="0"/>
                <a:cs typeface="MS PGothic" charset="0"/>
              </a:rPr>
              <a:t>Based on the unique safety features, the safety goal will be achieved by a combination of enclosure containing radioactive material and vent/clean-up system for mitigating the consequence in case of failure of enclosure.</a:t>
            </a:r>
            <a:endParaRPr lang="en-GB" altLang="ja-JP">
              <a:solidFill>
                <a:srgbClr val="003399"/>
              </a:solidFill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488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33C8D31-6D8A-E84C-BAB1-AE9CB4E6270E}" type="slidenum">
              <a:rPr lang="en-GB" altLang="ja-JP" b="1">
                <a:solidFill>
                  <a:srgbClr val="003399"/>
                </a:solidFill>
                <a:ea typeface="MS PGothic" charset="0"/>
              </a:rPr>
              <a:pPr eaLnBrk="1" hangingPunct="1"/>
              <a:t>36</a:t>
            </a:fld>
            <a:endParaRPr lang="en-GB" altLang="ja-JP" b="1">
              <a:solidFill>
                <a:srgbClr val="003399"/>
              </a:solidFill>
              <a:ea typeface="MS PGothic" charset="0"/>
            </a:endParaRPr>
          </a:p>
          <a:p>
            <a:pPr eaLnBrk="1" hangingPunct="1"/>
            <a:endParaRPr lang="en-GB" altLang="ja-JP" sz="800">
              <a:solidFill>
                <a:srgbClr val="003399"/>
              </a:solidFill>
              <a:ea typeface="MS PGothic" charset="0"/>
            </a:endParaRPr>
          </a:p>
        </p:txBody>
      </p:sp>
      <p:sp>
        <p:nvSpPr>
          <p:cNvPr id="21507" name="フッター プレースホルダー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>
                <a:solidFill>
                  <a:srgbClr val="003399"/>
                </a:solidFill>
                <a:ea typeface="MS PGothic" charset="0"/>
                <a:cs typeface="MS PGothic" charset="0"/>
              </a:rPr>
              <a:t>Summer School, Japan, 23 July, 2008</a:t>
            </a:r>
          </a:p>
        </p:txBody>
      </p:sp>
      <p:sp>
        <p:nvSpPr>
          <p:cNvPr id="21508" name="Freeform 2"/>
          <p:cNvSpPr>
            <a:spLocks/>
          </p:cNvSpPr>
          <p:nvPr/>
        </p:nvSpPr>
        <p:spPr bwMode="auto">
          <a:xfrm>
            <a:off x="476250" y="1808163"/>
            <a:ext cx="2890838" cy="4675187"/>
          </a:xfrm>
          <a:custGeom>
            <a:avLst/>
            <a:gdLst>
              <a:gd name="T0" fmla="*/ 2147483647 w 1814"/>
              <a:gd name="T1" fmla="*/ 0 h 3175"/>
              <a:gd name="T2" fmla="*/ 0 w 1814"/>
              <a:gd name="T3" fmla="*/ 2147483647 h 3175"/>
              <a:gd name="T4" fmla="*/ 2147483647 w 1814"/>
              <a:gd name="T5" fmla="*/ 2147483647 h 3175"/>
              <a:gd name="T6" fmla="*/ 2147483647 w 1814"/>
              <a:gd name="T7" fmla="*/ 0 h 31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4" h="3175">
                <a:moveTo>
                  <a:pt x="907" y="0"/>
                </a:moveTo>
                <a:lnTo>
                  <a:pt x="0" y="3175"/>
                </a:lnTo>
                <a:lnTo>
                  <a:pt x="1814" y="3175"/>
                </a:lnTo>
                <a:lnTo>
                  <a:pt x="907" y="0"/>
                </a:lnTo>
                <a:close/>
              </a:path>
            </a:pathLst>
          </a:custGeom>
          <a:gradFill rotWithShape="1">
            <a:gsLst>
              <a:gs pos="0">
                <a:srgbClr val="FF00FF">
                  <a:alpha val="48000"/>
                </a:srgbClr>
              </a:gs>
              <a:gs pos="100000">
                <a:srgbClr val="760076"/>
              </a:gs>
            </a:gsLst>
            <a:lin ang="5400000" scaled="1"/>
          </a:gradFill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09" name="Line 3"/>
          <p:cNvSpPr>
            <a:spLocks noChangeShapeType="1"/>
          </p:cNvSpPr>
          <p:nvPr/>
        </p:nvSpPr>
        <p:spPr bwMode="auto">
          <a:xfrm>
            <a:off x="1533525" y="3068638"/>
            <a:ext cx="774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10" name="Line 4"/>
          <p:cNvSpPr>
            <a:spLocks noChangeShapeType="1"/>
          </p:cNvSpPr>
          <p:nvPr/>
        </p:nvSpPr>
        <p:spPr bwMode="auto">
          <a:xfrm>
            <a:off x="1196975" y="4103688"/>
            <a:ext cx="14398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11" name="Line 5"/>
          <p:cNvSpPr>
            <a:spLocks noChangeShapeType="1"/>
          </p:cNvSpPr>
          <p:nvPr/>
        </p:nvSpPr>
        <p:spPr bwMode="auto">
          <a:xfrm flipV="1">
            <a:off x="873125" y="5229225"/>
            <a:ext cx="20780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12" name="AutoShape 6"/>
          <p:cNvSpPr>
            <a:spLocks noChangeArrowheads="1"/>
          </p:cNvSpPr>
          <p:nvPr/>
        </p:nvSpPr>
        <p:spPr bwMode="auto">
          <a:xfrm>
            <a:off x="2862263" y="3114675"/>
            <a:ext cx="673100" cy="8382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13" name="AutoShape 8"/>
          <p:cNvSpPr>
            <a:spLocks noChangeArrowheads="1"/>
          </p:cNvSpPr>
          <p:nvPr/>
        </p:nvSpPr>
        <p:spPr bwMode="auto">
          <a:xfrm>
            <a:off x="3222625" y="4329113"/>
            <a:ext cx="628650" cy="785812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14" name="AutoShape 9"/>
          <p:cNvSpPr>
            <a:spLocks noChangeArrowheads="1"/>
          </p:cNvSpPr>
          <p:nvPr/>
        </p:nvSpPr>
        <p:spPr bwMode="auto">
          <a:xfrm>
            <a:off x="3581400" y="5454650"/>
            <a:ext cx="674688" cy="820738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15" name="Rectangle 10"/>
          <p:cNvSpPr>
            <a:spLocks noChangeArrowheads="1"/>
          </p:cNvSpPr>
          <p:nvPr/>
        </p:nvSpPr>
        <p:spPr bwMode="auto">
          <a:xfrm>
            <a:off x="3654425" y="1790700"/>
            <a:ext cx="3482975" cy="1008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marL="342900" indent="-342900" algn="l">
              <a:lnSpc>
                <a:spcPct val="90000"/>
              </a:lnSpc>
              <a:buFontTx/>
              <a:buAutoNum type="arabicPeriod"/>
            </a:pPr>
            <a:r>
              <a:rPr lang="en-GB" altLang="ja-JP" b="1">
                <a:solidFill>
                  <a:srgbClr val="000099"/>
                </a:solidFill>
                <a:ea typeface="MS PGothic" charset="0"/>
                <a:cs typeface="MS PGothic" charset="0"/>
              </a:rPr>
              <a:t>Governmental Acts:</a:t>
            </a:r>
          </a:p>
          <a:p>
            <a:pPr marL="715963" lvl="1" indent="-193675" algn="l">
              <a:lnSpc>
                <a:spcPct val="90000"/>
              </a:lnSpc>
              <a:buFontTx/>
              <a:buChar char="•"/>
            </a:pPr>
            <a:r>
              <a:rPr lang="en-GB" altLang="ja-JP" sz="1600">
                <a:ea typeface="MS PGothic" charset="0"/>
                <a:cs typeface="MS PGothic" charset="0"/>
              </a:rPr>
              <a:t>Pressure equipment</a:t>
            </a:r>
          </a:p>
          <a:p>
            <a:pPr marL="715963" lvl="1" indent="-193675" algn="l">
              <a:lnSpc>
                <a:spcPct val="90000"/>
              </a:lnSpc>
              <a:buFontTx/>
              <a:buChar char="•"/>
            </a:pPr>
            <a:r>
              <a:rPr lang="en-GB" altLang="ja-JP" sz="1600">
                <a:ea typeface="MS PGothic" charset="0"/>
                <a:cs typeface="MS PGothic" charset="0"/>
              </a:rPr>
              <a:t>Nuclear pressure equipment</a:t>
            </a:r>
          </a:p>
          <a:p>
            <a:pPr marL="715963" lvl="1" indent="-193675" algn="l">
              <a:lnSpc>
                <a:spcPct val="90000"/>
              </a:lnSpc>
              <a:buFontTx/>
              <a:buChar char="•"/>
            </a:pPr>
            <a:r>
              <a:rPr lang="en-GB" altLang="ja-JP" sz="1600">
                <a:ea typeface="MS PGothic" charset="0"/>
                <a:cs typeface="MS PGothic" charset="0"/>
              </a:rPr>
              <a:t>Nuclear quality</a:t>
            </a:r>
          </a:p>
        </p:txBody>
      </p:sp>
      <p:sp>
        <p:nvSpPr>
          <p:cNvPr id="21516" name="Text Box 11"/>
          <p:cNvSpPr txBox="1">
            <a:spLocks noChangeArrowheads="1"/>
          </p:cNvSpPr>
          <p:nvPr/>
        </p:nvSpPr>
        <p:spPr bwMode="auto">
          <a:xfrm>
            <a:off x="1762125" y="216217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2400">
                <a:ea typeface="MS PGothic" charset="0"/>
                <a:cs typeface="MS PGothic" charset="0"/>
              </a:rPr>
              <a:t>1</a:t>
            </a:r>
          </a:p>
        </p:txBody>
      </p:sp>
      <p:sp>
        <p:nvSpPr>
          <p:cNvPr id="21517" name="Text Box 12"/>
          <p:cNvSpPr txBox="1">
            <a:spLocks noChangeArrowheads="1"/>
          </p:cNvSpPr>
          <p:nvPr/>
        </p:nvSpPr>
        <p:spPr bwMode="auto">
          <a:xfrm>
            <a:off x="1762125" y="3332163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2400">
                <a:ea typeface="MS PGothic" charset="0"/>
                <a:cs typeface="MS PGothic" charset="0"/>
              </a:rPr>
              <a:t>2</a:t>
            </a:r>
          </a:p>
        </p:txBody>
      </p:sp>
      <p:sp>
        <p:nvSpPr>
          <p:cNvPr id="21518" name="Text Box 13"/>
          <p:cNvSpPr txBox="1">
            <a:spLocks noChangeArrowheads="1"/>
          </p:cNvSpPr>
          <p:nvPr/>
        </p:nvSpPr>
        <p:spPr bwMode="auto">
          <a:xfrm>
            <a:off x="1762125" y="432117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2400">
                <a:ea typeface="MS PGothic" charset="0"/>
                <a:cs typeface="MS PGothic" charset="0"/>
              </a:rPr>
              <a:t>3</a:t>
            </a:r>
          </a:p>
        </p:txBody>
      </p:sp>
      <p:sp>
        <p:nvSpPr>
          <p:cNvPr id="21519" name="Text Box 14"/>
          <p:cNvSpPr txBox="1">
            <a:spLocks noChangeArrowheads="1"/>
          </p:cNvSpPr>
          <p:nvPr/>
        </p:nvSpPr>
        <p:spPr bwMode="auto">
          <a:xfrm>
            <a:off x="1762125" y="5402263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2400">
                <a:ea typeface="MS PGothic" charset="0"/>
                <a:cs typeface="MS PGothic" charset="0"/>
              </a:rPr>
              <a:t>4</a:t>
            </a:r>
          </a:p>
        </p:txBody>
      </p:sp>
      <p:sp>
        <p:nvSpPr>
          <p:cNvPr id="21520" name="Rectangle 15"/>
          <p:cNvSpPr>
            <a:spLocks noChangeArrowheads="1"/>
          </p:cNvSpPr>
          <p:nvPr/>
        </p:nvSpPr>
        <p:spPr bwMode="auto">
          <a:xfrm>
            <a:off x="3943350" y="2868613"/>
            <a:ext cx="3463925" cy="1190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marL="342900" indent="-342900" algn="l">
              <a:lnSpc>
                <a:spcPct val="90000"/>
              </a:lnSpc>
            </a:pPr>
            <a:r>
              <a:rPr lang="en-GB" altLang="ja-JP" b="1">
                <a:ea typeface="MS PGothic" charset="0"/>
                <a:cs typeface="MS PGothic" charset="0"/>
              </a:rPr>
              <a:t>2</a:t>
            </a:r>
            <a:r>
              <a:rPr lang="en-GB" altLang="ja-JP" b="1">
                <a:solidFill>
                  <a:srgbClr val="000099"/>
                </a:solidFill>
                <a:ea typeface="MS PGothic" charset="0"/>
                <a:cs typeface="MS PGothic" charset="0"/>
              </a:rPr>
              <a:t>. Codes:</a:t>
            </a:r>
          </a:p>
          <a:p>
            <a:pPr marL="687388" lvl="1" indent="-230188" algn="l">
              <a:lnSpc>
                <a:spcPct val="90000"/>
              </a:lnSpc>
              <a:buFontTx/>
              <a:buChar char="•"/>
            </a:pPr>
            <a:r>
              <a:rPr lang="en-GB" altLang="ja-JP" sz="1600">
                <a:ea typeface="MS PGothic" charset="0"/>
                <a:cs typeface="MS PGothic" charset="0"/>
              </a:rPr>
              <a:t>RCC-MR (vacuum vessel)</a:t>
            </a:r>
          </a:p>
          <a:p>
            <a:pPr marL="687388" lvl="1" indent="-230188" algn="l">
              <a:lnSpc>
                <a:spcPct val="90000"/>
              </a:lnSpc>
              <a:buFontTx/>
              <a:buChar char="•"/>
            </a:pPr>
            <a:r>
              <a:rPr lang="en-GB" altLang="ja-JP" sz="1600">
                <a:ea typeface="MS PGothic" charset="0"/>
                <a:cs typeface="MS PGothic" charset="0"/>
              </a:rPr>
              <a:t>ASME (Sec VIII, B31.1, etc.)</a:t>
            </a:r>
          </a:p>
          <a:p>
            <a:pPr marL="687388" lvl="1" indent="-230188" algn="l">
              <a:lnSpc>
                <a:spcPct val="90000"/>
              </a:lnSpc>
              <a:buFontTx/>
              <a:buChar char="•"/>
            </a:pPr>
            <a:r>
              <a:rPr lang="en-GB" altLang="ja-JP" sz="1600">
                <a:ea typeface="MS PGothic" charset="0"/>
                <a:cs typeface="MS PGothic" charset="0"/>
              </a:rPr>
              <a:t>EN13445</a:t>
            </a:r>
          </a:p>
          <a:p>
            <a:pPr marL="687388" lvl="1" indent="-230188" algn="l">
              <a:lnSpc>
                <a:spcPct val="90000"/>
              </a:lnSpc>
              <a:buFontTx/>
              <a:buChar char="•"/>
            </a:pPr>
            <a:r>
              <a:rPr lang="en-GB" altLang="ja-JP" sz="1600">
                <a:ea typeface="MS PGothic" charset="0"/>
                <a:cs typeface="MS PGothic" charset="0"/>
              </a:rPr>
              <a:t>EUROCODE (building)</a:t>
            </a:r>
          </a:p>
        </p:txBody>
      </p:sp>
      <p:sp>
        <p:nvSpPr>
          <p:cNvPr id="21521" name="Rectangle 16"/>
          <p:cNvSpPr>
            <a:spLocks noChangeArrowheads="1"/>
          </p:cNvSpPr>
          <p:nvPr/>
        </p:nvSpPr>
        <p:spPr bwMode="auto">
          <a:xfrm>
            <a:off x="4322763" y="4144963"/>
            <a:ext cx="3382962" cy="1223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marL="342900" indent="-342900" algn="l">
              <a:lnSpc>
                <a:spcPct val="90000"/>
              </a:lnSpc>
            </a:pPr>
            <a:r>
              <a:rPr lang="en-GB" altLang="ja-JP" b="1">
                <a:ea typeface="MS PGothic" charset="0"/>
                <a:cs typeface="MS PGothic" charset="0"/>
              </a:rPr>
              <a:t>3</a:t>
            </a:r>
            <a:r>
              <a:rPr lang="en-GB" altLang="ja-JP" b="1">
                <a:solidFill>
                  <a:srgbClr val="000099"/>
                </a:solidFill>
                <a:ea typeface="MS PGothic" charset="0"/>
                <a:cs typeface="MS PGothic" charset="0"/>
              </a:rPr>
              <a:t>. Standards:</a:t>
            </a:r>
          </a:p>
          <a:p>
            <a:pPr marL="687388" lvl="1" indent="-230188" algn="l">
              <a:lnSpc>
                <a:spcPct val="90000"/>
              </a:lnSpc>
              <a:buFontTx/>
              <a:buChar char="•"/>
            </a:pPr>
            <a:r>
              <a:rPr lang="en-GB" altLang="ja-JP" sz="1600">
                <a:ea typeface="MS PGothic" charset="0"/>
                <a:cs typeface="MS PGothic" charset="0"/>
              </a:rPr>
              <a:t>ASTM</a:t>
            </a:r>
          </a:p>
          <a:p>
            <a:pPr marL="687388" lvl="1" indent="-230188" algn="l">
              <a:lnSpc>
                <a:spcPct val="90000"/>
              </a:lnSpc>
              <a:buFontTx/>
              <a:buChar char="•"/>
            </a:pPr>
            <a:r>
              <a:rPr lang="en-GB" altLang="ja-JP" sz="1600">
                <a:ea typeface="MS PGothic" charset="0"/>
                <a:cs typeface="MS PGothic" charset="0"/>
              </a:rPr>
              <a:t>EN</a:t>
            </a:r>
          </a:p>
          <a:p>
            <a:pPr marL="687388" lvl="1" indent="-230188" algn="l">
              <a:lnSpc>
                <a:spcPct val="90000"/>
              </a:lnSpc>
              <a:buFontTx/>
              <a:buChar char="•"/>
            </a:pPr>
            <a:r>
              <a:rPr lang="en-GB" altLang="ja-JP" sz="1600">
                <a:ea typeface="MS PGothic" charset="0"/>
                <a:cs typeface="MS PGothic" charset="0"/>
              </a:rPr>
              <a:t>ISO</a:t>
            </a:r>
          </a:p>
          <a:p>
            <a:pPr marL="687388" lvl="1" indent="-230188" algn="l">
              <a:lnSpc>
                <a:spcPct val="90000"/>
              </a:lnSpc>
              <a:buFontTx/>
              <a:buChar char="•"/>
            </a:pPr>
            <a:r>
              <a:rPr lang="en-GB" altLang="ja-JP" sz="1600">
                <a:ea typeface="MS PGothic" charset="0"/>
                <a:cs typeface="MS PGothic" charset="0"/>
              </a:rPr>
              <a:t>ANSI, EJIMA</a:t>
            </a:r>
          </a:p>
        </p:txBody>
      </p:sp>
      <p:sp>
        <p:nvSpPr>
          <p:cNvPr id="21522" name="Rectangle 17"/>
          <p:cNvSpPr>
            <a:spLocks noChangeArrowheads="1"/>
          </p:cNvSpPr>
          <p:nvPr/>
        </p:nvSpPr>
        <p:spPr bwMode="auto">
          <a:xfrm>
            <a:off x="4735513" y="5475288"/>
            <a:ext cx="3302000" cy="968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marL="342900" indent="-342900" algn="l"/>
            <a:r>
              <a:rPr lang="en-GB" altLang="ja-JP" b="1">
                <a:solidFill>
                  <a:srgbClr val="000099"/>
                </a:solidFill>
                <a:ea typeface="MS PGothic" charset="0"/>
                <a:cs typeface="MS PGothic" charset="0"/>
              </a:rPr>
              <a:t>4. Technical specifications:</a:t>
            </a:r>
          </a:p>
          <a:p>
            <a:pPr marL="342900" indent="-342900" algn="l"/>
            <a:r>
              <a:rPr lang="en-US" altLang="ja-JP">
                <a:solidFill>
                  <a:srgbClr val="000099"/>
                </a:solidFill>
                <a:ea typeface="MS PGothic" charset="0"/>
                <a:cs typeface="MS PGothic" charset="0"/>
              </a:rPr>
              <a:t>	</a:t>
            </a:r>
            <a:r>
              <a:rPr lang="en-US" altLang="ja-JP">
                <a:ea typeface="MS PGothic" charset="0"/>
                <a:cs typeface="MS PGothic" charset="0"/>
              </a:rPr>
              <a:t>defined in Procurement </a:t>
            </a:r>
          </a:p>
          <a:p>
            <a:pPr marL="342900" indent="-342900" algn="l"/>
            <a:r>
              <a:rPr lang="en-US" altLang="ja-JP">
                <a:ea typeface="MS PGothic" charset="0"/>
                <a:cs typeface="MS PGothic" charset="0"/>
              </a:rPr>
              <a:t>	Arrangement</a:t>
            </a:r>
            <a:endParaRPr lang="en-GB" altLang="ja-JP">
              <a:ea typeface="MS PGothic" charset="0"/>
              <a:cs typeface="MS PGothic" charset="0"/>
            </a:endParaRPr>
          </a:p>
        </p:txBody>
      </p:sp>
      <p:sp>
        <p:nvSpPr>
          <p:cNvPr id="21523" name="Rectangle 18"/>
          <p:cNvSpPr>
            <a:spLocks noChangeArrowheads="1"/>
          </p:cNvSpPr>
          <p:nvPr/>
        </p:nvSpPr>
        <p:spPr bwMode="auto">
          <a:xfrm>
            <a:off x="1692275" y="188913"/>
            <a:ext cx="6121400" cy="519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 algn="ctr"/>
            <a:r>
              <a:rPr lang="en-US" altLang="ja-JP" sz="2800" b="1">
                <a:solidFill>
                  <a:srgbClr val="003399"/>
                </a:solidFill>
                <a:latin typeface="Tahoma" charset="0"/>
                <a:ea typeface="MS PGothic" charset="0"/>
                <a:cs typeface="Times New Roman" charset="0"/>
              </a:rPr>
              <a:t>Codes and Standards Application</a:t>
            </a:r>
          </a:p>
        </p:txBody>
      </p:sp>
      <p:sp>
        <p:nvSpPr>
          <p:cNvPr id="21524" name="Rectangle 19"/>
          <p:cNvSpPr>
            <a:spLocks noChangeArrowheads="1"/>
          </p:cNvSpPr>
          <p:nvPr/>
        </p:nvSpPr>
        <p:spPr bwMode="auto">
          <a:xfrm>
            <a:off x="881063" y="728663"/>
            <a:ext cx="78755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DC641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ja-JP" sz="2000" b="1" i="1">
                <a:solidFill>
                  <a:srgbClr val="003399"/>
                </a:solidFill>
                <a:ea typeface="MS PGothic" charset="0"/>
                <a:cs typeface="MS PGothic" charset="0"/>
              </a:rPr>
              <a:t>Internationally recognized codes &amp; standards can be applied for construction but the compliance with nuclear regulation should be justified for the safety important components.</a:t>
            </a:r>
          </a:p>
        </p:txBody>
      </p:sp>
      <p:sp>
        <p:nvSpPr>
          <p:cNvPr id="21525" name="AutoShape 20"/>
          <p:cNvSpPr>
            <a:spLocks noChangeArrowheads="1"/>
          </p:cNvSpPr>
          <p:nvPr/>
        </p:nvSpPr>
        <p:spPr bwMode="auto">
          <a:xfrm>
            <a:off x="2592388" y="2079625"/>
            <a:ext cx="674687" cy="820738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40209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44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45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755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6700"/>
            <a:ext cx="9144000" cy="6321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975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45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514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6700"/>
            <a:ext cx="9144000" cy="6321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370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45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688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45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129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6700"/>
            <a:ext cx="9144000" cy="6321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294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6700"/>
            <a:ext cx="9144000" cy="6321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073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45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9059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9|13.8|4.1|2.8|5.7|21.1"/>
</p:tagLst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1616</Words>
  <Application>Microsoft Macintosh PowerPoint</Application>
  <PresentationFormat>画面に合わせる (4:3)</PresentationFormat>
  <Paragraphs>335</Paragraphs>
  <Slides>40</Slides>
  <Notes>7</Notes>
  <HiddenSlides>2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40</vt:i4>
      </vt:variant>
    </vt:vector>
  </HeadingPairs>
  <TitlesOfParts>
    <vt:vector size="41" baseType="lpstr">
      <vt:lpstr>ホワイト</vt:lpstr>
      <vt:lpstr>ITER Integration </vt:lpstr>
      <vt:lpstr>PowerPoint プレゼンテーション</vt:lpstr>
      <vt:lpstr>PowerPoint プレゼンテーション</vt:lpstr>
      <vt:lpstr>1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ITER Construction - Plant System Integration -</vt:lpstr>
      <vt:lpstr>ITER Tokamak Structure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Procurement In Kind</vt:lpstr>
      <vt:lpstr>PowerPoint プレゼンテーション</vt:lpstr>
      <vt:lpstr>PowerPoint プレゼンテーション</vt:lpstr>
      <vt:lpstr>PowerPoint プレゼンテーション</vt:lpstr>
      <vt:lpstr>General Roles &amp; Responsibilities for Construction</vt:lpstr>
      <vt:lpstr>PowerPoint プレゼンテーション</vt:lpstr>
      <vt:lpstr>ITER Baseline Structure</vt:lpstr>
      <vt:lpstr>Integral Management</vt:lpstr>
      <vt:lpstr>Systems Integration</vt:lpstr>
      <vt:lpstr>PowerPoint プレゼンテーション</vt:lpstr>
      <vt:lpstr>Configuration Management</vt:lpstr>
      <vt:lpstr>Management of Design Requirements</vt:lpstr>
      <vt:lpstr>Design Change Management </vt:lpstr>
      <vt:lpstr>PowerPoint プレゼンテーション</vt:lpstr>
      <vt:lpstr>PowerPoint プレゼンテーション</vt:lpstr>
      <vt:lpstr>Risk Management</vt:lpstr>
      <vt:lpstr>RAMI: Reliability, Availability, Maintainability &amp; Inspectability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ITER Integration </dc:title>
  <dc:creator>Yamamoto Akira</dc:creator>
  <cp:lastModifiedBy>Yamamoto Akira</cp:lastModifiedBy>
  <cp:revision>12</cp:revision>
  <dcterms:created xsi:type="dcterms:W3CDTF">2013-05-28T03:52:37Z</dcterms:created>
  <dcterms:modified xsi:type="dcterms:W3CDTF">2013-05-28T12:33:25Z</dcterms:modified>
</cp:coreProperties>
</file>