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2" r:id="rId5"/>
    <p:sldId id="261" r:id="rId6"/>
    <p:sldId id="259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>
      <p:cViewPr>
        <p:scale>
          <a:sx n="60" d="100"/>
          <a:sy n="60" d="100"/>
        </p:scale>
        <p:origin x="82" y="3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D8CAC1-F6F0-46FB-82DB-4A337767BB63}" type="datetimeFigureOut">
              <a:rPr kumimoji="1" lang="ja-JP" altLang="en-US" smtClean="0"/>
              <a:t>2013/5/30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906CF-46E9-4D4D-BE3B-B86248D820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4731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5906CF-46E9-4D4D-BE3B-B86248D820C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6031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222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83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505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196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5325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8041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2774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004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7113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533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6979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0B5A2-9535-405B-99E0-CDC6E1509C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624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85863"/>
            <a:ext cx="9144000" cy="350996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Configuration of Beam/Service</a:t>
            </a:r>
            <a:b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</a:br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Tunnel </a:t>
            </a:r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in Asian Site</a:t>
            </a:r>
            <a:b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</a:br>
            <a:r>
              <a:rPr lang="en-US" altLang="ja-JP" dirty="0">
                <a:solidFill>
                  <a:schemeClr val="tx2"/>
                </a:solidFill>
                <a:latin typeface="Impact" panose="020B0806030902050204" pitchFamily="34" charset="0"/>
              </a:rPr>
              <a:t/>
            </a:r>
            <a:br>
              <a:rPr lang="en-US" altLang="ja-JP" dirty="0">
                <a:solidFill>
                  <a:schemeClr val="tx2"/>
                </a:solidFill>
                <a:latin typeface="Impact" panose="020B0806030902050204" pitchFamily="34" charset="0"/>
              </a:rPr>
            </a:br>
            <a:r>
              <a:rPr lang="en-US" altLang="ja-JP" sz="3600" dirty="0" smtClean="0">
                <a:solidFill>
                  <a:schemeClr val="tx2"/>
                </a:solidFill>
                <a:latin typeface="Impact" panose="020B0806030902050204" pitchFamily="34" charset="0"/>
              </a:rPr>
              <a:t>Atsushi ENOMOTO, Masanobu MIYAHARA</a:t>
            </a:r>
            <a:br>
              <a:rPr lang="en-US" altLang="ja-JP" sz="3600" dirty="0" smtClean="0">
                <a:solidFill>
                  <a:schemeClr val="tx2"/>
                </a:solidFill>
                <a:latin typeface="Impact" panose="020B0806030902050204" pitchFamily="34" charset="0"/>
              </a:rPr>
            </a:br>
            <a:r>
              <a:rPr lang="en-US" altLang="ja-JP" sz="3600" dirty="0" smtClean="0">
                <a:solidFill>
                  <a:schemeClr val="tx2"/>
                </a:solidFill>
                <a:latin typeface="Impact" panose="020B0806030902050204" pitchFamily="34" charset="0"/>
              </a:rPr>
              <a:t>KEK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813307"/>
            <a:ext cx="9144000" cy="841375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ECFA LC</a:t>
            </a:r>
            <a:r>
              <a:rPr kumimoji="1" lang="en-US" altLang="ja-JP" dirty="0" smtClean="0"/>
              <a:t>2013 DESY</a:t>
            </a:r>
          </a:p>
          <a:p>
            <a:r>
              <a:rPr lang="en-US" altLang="ja-JP" dirty="0" smtClean="0"/>
              <a:t>May 30, 2013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584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ILC Configuration IN </a:t>
            </a:r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Asian Sites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55977"/>
            <a:ext cx="9248775" cy="5152777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77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Beam/Service Tunnel Direction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987" y="1885437"/>
            <a:ext cx="8032501" cy="3230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600825" y="3271835"/>
            <a:ext cx="3911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Service Tunnel is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on this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side.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710362" y="5248824"/>
            <a:ext cx="3724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Beam Tunnel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is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on this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side.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40827" y="1336676"/>
            <a:ext cx="8228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FF0000"/>
                </a:solidFill>
              </a:rPr>
              <a:t>S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ervice tunnel is located on the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opposite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side of beam dumps.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円/楕円 2"/>
          <p:cNvSpPr/>
          <p:nvPr/>
        </p:nvSpPr>
        <p:spPr>
          <a:xfrm>
            <a:off x="7523875" y="4714875"/>
            <a:ext cx="1666144" cy="2571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2942787" y="4714875"/>
            <a:ext cx="4701026" cy="2571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514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Acceleration Direction in Main </a:t>
            </a:r>
            <a:r>
              <a:rPr kumimoji="1" lang="en-US" altLang="ja-JP" dirty="0" err="1" smtClean="0">
                <a:solidFill>
                  <a:schemeClr val="tx2"/>
                </a:solidFill>
                <a:latin typeface="Impact" panose="020B0806030902050204" pitchFamily="34" charset="0"/>
              </a:rPr>
              <a:t>Linac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40827" y="1336676"/>
            <a:ext cx="84535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err="1" smtClean="0">
                <a:solidFill>
                  <a:srgbClr val="FF0000"/>
                </a:solidFill>
              </a:rPr>
              <a:t>Cryomodules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are installed in the same way for both e</a:t>
            </a:r>
            <a:r>
              <a:rPr lang="en-US" altLang="ja-JP" sz="2400" b="1" dirty="0">
                <a:solidFill>
                  <a:srgbClr val="FF0000"/>
                </a:solidFill>
              </a:rPr>
              <a:t>+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/e- </a:t>
            </a:r>
            <a:r>
              <a:rPr lang="en-US" altLang="ja-JP" sz="2400" b="1" dirty="0" err="1" smtClean="0">
                <a:solidFill>
                  <a:srgbClr val="FF0000"/>
                </a:solidFill>
              </a:rPr>
              <a:t>linacs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; </a:t>
            </a: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The directions of acceleration differ from each other.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2507399" y="2716423"/>
            <a:ext cx="6720001" cy="2467057"/>
            <a:chOff x="1491399" y="2475123"/>
            <a:chExt cx="6720001" cy="2467057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2998044" y="4542070"/>
              <a:ext cx="15709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</a:rPr>
                <a:t>Beam Tunnel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91399" y="2695488"/>
              <a:ext cx="6720001" cy="1881000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5234375" y="3417855"/>
              <a:ext cx="15121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 smtClean="0">
                  <a:solidFill>
                    <a:srgbClr val="FF0000"/>
                  </a:solidFill>
                </a:rPr>
                <a:t>Concrete Shield</a:t>
              </a:r>
              <a:endParaRPr kumimoji="1" lang="ja-JP" alt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2899906" y="2475123"/>
              <a:ext cx="17286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 smtClean="0">
                  <a:solidFill>
                    <a:srgbClr val="FF0000"/>
                  </a:solidFill>
                </a:rPr>
                <a:t>Service </a:t>
              </a:r>
              <a:r>
                <a:rPr lang="en-US" altLang="ja-JP" sz="2000" b="1" dirty="0" smtClean="0">
                  <a:solidFill>
                    <a:srgbClr val="FF0000"/>
                  </a:solidFill>
                </a:rPr>
                <a:t>Tunnel</a:t>
              </a:r>
              <a:endParaRPr kumimoji="1" lang="ja-JP" altLang="en-US" sz="2000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3" name="直線矢印コネクタ 12"/>
          <p:cNvCxnSpPr/>
          <p:nvPr/>
        </p:nvCxnSpPr>
        <p:spPr>
          <a:xfrm>
            <a:off x="1079500" y="4559300"/>
            <a:ext cx="11938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H="1">
            <a:off x="9600329" y="4572000"/>
            <a:ext cx="119380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936456" y="4086522"/>
            <a:ext cx="1059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</a:rPr>
              <a:t>e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- Beam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667276" y="4099222"/>
            <a:ext cx="1109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</a:rPr>
              <a:t>e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+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Beam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17" name="日付プレースホルダー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18" name="フッター プレースホルダー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722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/>
          <a:lstStyle/>
          <a:p>
            <a:pPr algn="ctr"/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Proposal for </a:t>
            </a:r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Direction </a:t>
            </a:r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To See </a:t>
            </a:r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Main </a:t>
            </a:r>
            <a:r>
              <a:rPr kumimoji="1" lang="en-US" altLang="ja-JP" dirty="0" err="1" smtClean="0">
                <a:solidFill>
                  <a:schemeClr val="tx2"/>
                </a:solidFill>
                <a:latin typeface="Impact" panose="020B0806030902050204" pitchFamily="34" charset="0"/>
              </a:rPr>
              <a:t>Linac</a:t>
            </a:r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 </a:t>
            </a:r>
            <a:r>
              <a:rPr kumimoji="1"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Section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52493" y="1325563"/>
            <a:ext cx="10762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Direction </a:t>
            </a:r>
            <a:r>
              <a:rPr lang="en-US" altLang="ja-JP" dirty="0" smtClean="0"/>
              <a:t>to see </a:t>
            </a:r>
            <a:r>
              <a:rPr lang="en-US" altLang="ja-JP" dirty="0" smtClean="0"/>
              <a:t>ML cross </a:t>
            </a:r>
            <a:r>
              <a:rPr lang="en-US" altLang="ja-JP" dirty="0" smtClean="0"/>
              <a:t>section </a:t>
            </a:r>
            <a:r>
              <a:rPr lang="en-US" altLang="ja-JP" dirty="0" smtClean="0"/>
              <a:t>should be</a:t>
            </a:r>
            <a:r>
              <a:rPr lang="en-US" altLang="ja-JP" dirty="0" smtClean="0"/>
              <a:t> kept always </a:t>
            </a:r>
            <a:r>
              <a:rPr lang="en-US" altLang="ja-JP" dirty="0" smtClean="0">
                <a:solidFill>
                  <a:srgbClr val="FF0000"/>
                </a:solidFill>
              </a:rPr>
              <a:t>from </a:t>
            </a:r>
            <a:r>
              <a:rPr lang="en-US" altLang="ja-JP" dirty="0" smtClean="0">
                <a:solidFill>
                  <a:srgbClr val="FF0000"/>
                </a:solidFill>
              </a:rPr>
              <a:t>upstream to downstream</a:t>
            </a:r>
            <a:r>
              <a:rPr lang="en-US" altLang="ja-JP" dirty="0" smtClean="0"/>
              <a:t> </a:t>
            </a:r>
            <a:r>
              <a:rPr lang="en-US" altLang="ja-JP" dirty="0" smtClean="0"/>
              <a:t>in</a:t>
            </a:r>
            <a:r>
              <a:rPr lang="en-US" altLang="ja-JP" dirty="0" smtClean="0"/>
              <a:t> </a:t>
            </a:r>
            <a:r>
              <a:rPr lang="en-US" altLang="ja-JP" dirty="0" smtClean="0"/>
              <a:t>the </a:t>
            </a:r>
            <a:r>
              <a:rPr lang="en-US" altLang="ja-JP" dirty="0" smtClean="0">
                <a:solidFill>
                  <a:srgbClr val="FF0000"/>
                </a:solidFill>
              </a:rPr>
              <a:t>electron main </a:t>
            </a:r>
            <a:r>
              <a:rPr lang="en-US" altLang="ja-JP" dirty="0" err="1" smtClean="0">
                <a:solidFill>
                  <a:srgbClr val="FF0000"/>
                </a:solidFill>
              </a:rPr>
              <a:t>linac</a:t>
            </a:r>
            <a:r>
              <a:rPr lang="en-US" altLang="ja-JP" dirty="0" smtClean="0"/>
              <a:t>.</a:t>
            </a:r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987" y="1885437"/>
            <a:ext cx="8032501" cy="3230000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>
            <a:off x="3314700" y="3128963"/>
            <a:ext cx="828675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3314700" y="5424488"/>
            <a:ext cx="828675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3314700" y="3128963"/>
            <a:ext cx="0" cy="23002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2344170" y="5690677"/>
            <a:ext cx="27697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solidFill>
                  <a:srgbClr val="FF0000"/>
                </a:solidFill>
              </a:rPr>
              <a:t>Electron Main </a:t>
            </a:r>
            <a:r>
              <a:rPr lang="en-US" altLang="ja-JP" sz="2400" b="1" dirty="0" err="1" smtClean="0">
                <a:solidFill>
                  <a:srgbClr val="FF0000"/>
                </a:solidFill>
              </a:rPr>
              <a:t>Linac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331573" y="5690676"/>
            <a:ext cx="2700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solidFill>
                  <a:srgbClr val="FF0000"/>
                </a:solidFill>
              </a:rPr>
              <a:t>Positron Main </a:t>
            </a:r>
            <a:r>
              <a:rPr lang="en-US" altLang="ja-JP" sz="2400" b="1" dirty="0" err="1" smtClean="0">
                <a:solidFill>
                  <a:srgbClr val="FF0000"/>
                </a:solidFill>
              </a:rPr>
              <a:t>Linac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45194" y="3907416"/>
            <a:ext cx="1439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solidFill>
                  <a:srgbClr val="FF0000"/>
                </a:solidFill>
              </a:rPr>
              <a:t>Upstream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421109" y="3907417"/>
            <a:ext cx="1439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solidFill>
                  <a:srgbClr val="FF0000"/>
                </a:solidFill>
              </a:rPr>
              <a:t>Upstream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886750" y="4791229"/>
            <a:ext cx="1828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solidFill>
                  <a:srgbClr val="FF0000"/>
                </a:solidFill>
              </a:rPr>
              <a:t>Downstream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243569" y="2679239"/>
            <a:ext cx="3039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solidFill>
                  <a:srgbClr val="FF0000"/>
                </a:solidFill>
              </a:rPr>
              <a:t>To </a:t>
            </a:r>
            <a:r>
              <a:rPr lang="en-US" altLang="ja-JP" sz="2400" b="1" dirty="0">
                <a:solidFill>
                  <a:srgbClr val="FF0000"/>
                </a:solidFill>
              </a:rPr>
              <a:t>s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ee in this direction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3709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199" y="75209"/>
            <a:ext cx="10515600" cy="1325563"/>
          </a:xfrm>
        </p:spPr>
        <p:txBody>
          <a:bodyPr/>
          <a:lstStyle/>
          <a:p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….. At present </a:t>
            </a:r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it’s not consisten</a:t>
            </a:r>
            <a:r>
              <a:rPr lang="en-US" altLang="ja-JP" dirty="0" smtClean="0">
                <a:solidFill>
                  <a:schemeClr val="tx2"/>
                </a:solidFill>
                <a:latin typeface="Impact" panose="020B0806030902050204" pitchFamily="34" charset="0"/>
              </a:rPr>
              <a:t>t</a:t>
            </a:r>
            <a:endParaRPr kumimoji="1" lang="ja-JP" altLang="en-US" dirty="0">
              <a:solidFill>
                <a:schemeClr val="tx2"/>
              </a:solidFill>
              <a:latin typeface="Impact" panose="020B0806030902050204" pitchFamily="34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999" y="1680729"/>
            <a:ext cx="7140001" cy="449666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572376" y="4086230"/>
            <a:ext cx="60625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ja-JP" sz="1000" dirty="0" smtClean="0"/>
              <a:t>Convey-</a:t>
            </a:r>
          </a:p>
          <a:p>
            <a:pPr>
              <a:lnSpc>
                <a:spcPts val="1200"/>
              </a:lnSpc>
            </a:pPr>
            <a:r>
              <a:rPr lang="en-US" altLang="ja-JP" sz="1000" dirty="0" err="1" smtClean="0"/>
              <a:t>ance</a:t>
            </a:r>
            <a:r>
              <a:rPr lang="en-US" altLang="ja-JP" sz="1000" dirty="0" smtClean="0"/>
              <a:t> </a:t>
            </a:r>
          </a:p>
          <a:p>
            <a:pPr>
              <a:lnSpc>
                <a:spcPts val="1200"/>
              </a:lnSpc>
            </a:pPr>
            <a:r>
              <a:rPr lang="en-US" altLang="ja-JP" sz="1000" dirty="0" smtClean="0"/>
              <a:t>Zone</a:t>
            </a:r>
            <a:endParaRPr kumimoji="1" lang="ja-JP" altLang="en-US" sz="1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294576" y="3644270"/>
            <a:ext cx="881973" cy="374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ja-JP" sz="1000" dirty="0" smtClean="0"/>
              <a:t>Convey-</a:t>
            </a:r>
            <a:r>
              <a:rPr lang="en-US" altLang="ja-JP" sz="1000" dirty="0" err="1" smtClean="0"/>
              <a:t>ance</a:t>
            </a:r>
            <a:r>
              <a:rPr lang="en-US" altLang="ja-JP" sz="1000" dirty="0" smtClean="0"/>
              <a:t> </a:t>
            </a:r>
          </a:p>
          <a:p>
            <a:pPr>
              <a:lnSpc>
                <a:spcPts val="1100"/>
              </a:lnSpc>
            </a:pPr>
            <a:r>
              <a:rPr lang="en-US" altLang="ja-JP" sz="1000" dirty="0" smtClean="0"/>
              <a:t>Zone</a:t>
            </a:r>
            <a:endParaRPr kumimoji="1" lang="ja-JP" altLang="en-US" sz="1000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2013/5/30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LC2013 @DESY, May 30, 2013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0B5A2-9535-405B-99E0-CDC6E1509CF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8873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203</Words>
  <Application>Microsoft Office PowerPoint</Application>
  <PresentationFormat>ワイド画面</PresentationFormat>
  <Paragraphs>49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Impact</vt:lpstr>
      <vt:lpstr>Office テーマ</vt:lpstr>
      <vt:lpstr>Configuration of Beam/Service Tunnel in Asian Site  Atsushi ENOMOTO, Masanobu MIYAHARA KEK</vt:lpstr>
      <vt:lpstr>ILC Configuration IN Asian Sites</vt:lpstr>
      <vt:lpstr>Beam/Service Tunnel Direction</vt:lpstr>
      <vt:lpstr>Acceleration Direction in Main Linac</vt:lpstr>
      <vt:lpstr>Proposal for Direction To See Main Linac Section</vt:lpstr>
      <vt:lpstr>….. At present it’s not consistent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Main Linac Access Hall Design To Install Cryo-Module  Atsushi ENOMOTO, Masanobu MIYAHARA KEK</dc:title>
  <dc:creator>Enomoto</dc:creator>
  <cp:lastModifiedBy>Enomoto</cp:lastModifiedBy>
  <cp:revision>23</cp:revision>
  <dcterms:created xsi:type="dcterms:W3CDTF">2013-05-29T07:44:21Z</dcterms:created>
  <dcterms:modified xsi:type="dcterms:W3CDTF">2013-05-30T07:58:00Z</dcterms:modified>
</cp:coreProperties>
</file>