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Override11.xml" ContentType="application/vnd.openxmlformats-officedocument.themeOverride+xml"/>
  <Override PartName="/ppt/theme/themeOverride1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5" r:id="rId1"/>
  </p:sldMasterIdLst>
  <p:notesMasterIdLst>
    <p:notesMasterId r:id="rId23"/>
  </p:notesMasterIdLst>
  <p:handoutMasterIdLst>
    <p:handoutMasterId r:id="rId24"/>
  </p:handoutMasterIdLst>
  <p:sldIdLst>
    <p:sldId id="261" r:id="rId2"/>
    <p:sldId id="262" r:id="rId3"/>
    <p:sldId id="284" r:id="rId4"/>
    <p:sldId id="264" r:id="rId5"/>
    <p:sldId id="266" r:id="rId6"/>
    <p:sldId id="280" r:id="rId7"/>
    <p:sldId id="281" r:id="rId8"/>
    <p:sldId id="282" r:id="rId9"/>
    <p:sldId id="283" r:id="rId10"/>
    <p:sldId id="279" r:id="rId11"/>
    <p:sldId id="267" r:id="rId12"/>
    <p:sldId id="285" r:id="rId13"/>
    <p:sldId id="270" r:id="rId14"/>
    <p:sldId id="274" r:id="rId15"/>
    <p:sldId id="271" r:id="rId16"/>
    <p:sldId id="277" r:id="rId17"/>
    <p:sldId id="287" r:id="rId18"/>
    <p:sldId id="275" r:id="rId19"/>
    <p:sldId id="268" r:id="rId20"/>
    <p:sldId id="288" r:id="rId21"/>
    <p:sldId id="286" r:id="rId2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71" autoAdjust="0"/>
  </p:normalViewPr>
  <p:slideViewPr>
    <p:cSldViewPr>
      <p:cViewPr>
        <p:scale>
          <a:sx n="98" d="100"/>
          <a:sy n="98" d="100"/>
        </p:scale>
        <p:origin x="-480" y="8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ES" smtClean="0"/>
              <a:t>HOLA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9021F3-D056-4B4B-A50E-99D57EDA023E}" type="datetimeFigureOut">
              <a:rPr lang="es-ES" smtClean="0"/>
              <a:t>28/05/2013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C55C2-80F1-4981-95B9-5F1616DD39A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64620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s-ES" smtClean="0"/>
              <a:t>HOLA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11B89A-3E8F-40AC-8D35-48899B54BDB9}" type="datetimeFigureOut">
              <a:rPr lang="es-ES" smtClean="0"/>
              <a:t>28/05/2013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C96913-006F-45BB-BC71-8DA2137B81FC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7103452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s-E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685800"/>
            <a:ext cx="7623175" cy="1752600"/>
          </a:xfrm>
        </p:spPr>
        <p:txBody>
          <a:bodyPr/>
          <a:lstStyle>
            <a:lvl1pPr>
              <a:defRPr sz="3800" baseline="0">
                <a:solidFill>
                  <a:srgbClr val="2A1BEB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cambiar el estilo de título	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09600" y="25146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 baseline="0">
                <a:solidFill>
                  <a:srgbClr val="B1EBA5"/>
                </a:solidFill>
                <a:latin typeface="Calibri" pitchFamily="34" charset="0"/>
              </a:defRPr>
            </a:lvl1pPr>
          </a:lstStyle>
          <a:p>
            <a:r>
              <a:rPr lang="es-ES_tradnl" altLang="en-US" dirty="0"/>
              <a:t>Haga clic para modificar el estilo de subtítulo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55368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860A9A-8E4E-4AFB-9D1A-F003B1F357B4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8714043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57150"/>
            <a:ext cx="2057400" cy="60737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57150"/>
            <a:ext cx="6019800" cy="60737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449CD-1180-4CB2-9AF6-62624542419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9377350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7150"/>
            <a:ext cx="7391400" cy="11398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F90BD-82AF-4BA6-8AF4-E2685C1A08B2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853844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40415930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7617288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y objetos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686800" y="6400800"/>
            <a:ext cx="5334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fld id="{6FE4F4B8-546B-4655-8B7D-7E5F0E211980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191000" y="6400800"/>
            <a:ext cx="45720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</a:defRPr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668440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40745084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419691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99929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075562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7610303" cy="1079500"/>
          </a:xfrm>
        </p:spPr>
        <p:txBody>
          <a:bodyPr/>
          <a:lstStyle>
            <a:lvl1pPr>
              <a:defRPr sz="3600" cap="none" baseline="0">
                <a:solidFill>
                  <a:srgbClr val="AFAFFF"/>
                </a:solidFill>
              </a:defRPr>
            </a:lvl1pPr>
          </a:lstStyle>
          <a:p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título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800600"/>
          </a:xfrm>
        </p:spPr>
        <p:txBody>
          <a:bodyPr/>
          <a:lstStyle>
            <a:lvl1pPr>
              <a:buFont typeface="Calibri" pitchFamily="34" charset="0"/>
              <a:buChar char="—"/>
              <a:defRPr/>
            </a:lvl1pPr>
            <a:lvl2pPr>
              <a:buFont typeface="Calibri" pitchFamily="34" charset="0"/>
              <a:buChar char="_"/>
              <a:defRPr baseline="0">
                <a:solidFill>
                  <a:srgbClr val="AFAFFF"/>
                </a:solidFill>
              </a:defRPr>
            </a:lvl2pPr>
            <a:lvl3pPr marL="671512" indent="0">
              <a:buNone/>
              <a:defRPr/>
            </a:lvl3pPr>
            <a:lvl4pPr marL="1023937" indent="0">
              <a:buNone/>
              <a:defRPr/>
            </a:lvl4pPr>
          </a:lstStyle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endParaRPr lang="en-US" noProof="0" dirty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8521558" y="6340512"/>
            <a:ext cx="533400" cy="457200"/>
          </a:xfrm>
          <a:ln/>
        </p:spPr>
        <p:txBody>
          <a:bodyPr/>
          <a:lstStyle>
            <a:lvl1pPr>
              <a:defRPr baseline="0">
                <a:solidFill>
                  <a:srgbClr val="7030A0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895600" y="6350560"/>
            <a:ext cx="5410200" cy="457200"/>
          </a:xfrm>
        </p:spPr>
        <p:txBody>
          <a:bodyPr/>
          <a:lstStyle>
            <a:lvl1pPr>
              <a:defRPr baseline="0">
                <a:solidFill>
                  <a:srgbClr val="7030A0"/>
                </a:solidFill>
                <a:latin typeface="Candara" pitchFamily="34" charset="0"/>
              </a:defRPr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3795" y="108535"/>
            <a:ext cx="444669" cy="589445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8384" y="771265"/>
            <a:ext cx="936104" cy="281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3990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2064244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1619862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42546129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90070962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790628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8682179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6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15925"/>
            <a:ext cx="8229600" cy="722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smtClean="0"/>
              <a:t>Hagkllka clic para cambiar el estilo de t	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lvl="0"/>
            <a:r>
              <a:rPr lang="en-US" noProof="0" dirty="0" err="1" smtClean="0"/>
              <a:t>Haga</a:t>
            </a:r>
            <a:r>
              <a:rPr lang="en-US" noProof="0" dirty="0" smtClean="0"/>
              <a:t> </a:t>
            </a:r>
            <a:r>
              <a:rPr lang="en-US" noProof="0" dirty="0" err="1" smtClean="0"/>
              <a:t>clic</a:t>
            </a:r>
            <a:r>
              <a:rPr lang="en-US" noProof="0" dirty="0" smtClean="0"/>
              <a:t> </a:t>
            </a:r>
            <a:r>
              <a:rPr lang="en-US" noProof="0" dirty="0" err="1" smtClean="0"/>
              <a:t>para</a:t>
            </a:r>
            <a:r>
              <a:rPr lang="en-US" noProof="0" dirty="0" smtClean="0"/>
              <a:t> </a:t>
            </a:r>
            <a:r>
              <a:rPr lang="en-US" noProof="0" dirty="0" err="1" smtClean="0"/>
              <a:t>modificar</a:t>
            </a:r>
            <a:r>
              <a:rPr lang="en-US" noProof="0" dirty="0" smtClean="0"/>
              <a:t> el </a:t>
            </a:r>
            <a:r>
              <a:rPr lang="en-US" noProof="0" dirty="0" err="1" smtClean="0"/>
              <a:t>estilo</a:t>
            </a:r>
            <a:r>
              <a:rPr lang="en-US" noProof="0" dirty="0" smtClean="0"/>
              <a:t> de </a:t>
            </a:r>
            <a:r>
              <a:rPr lang="en-US" noProof="0" dirty="0" err="1" smtClean="0"/>
              <a:t>texto</a:t>
            </a:r>
            <a:r>
              <a:rPr lang="en-US" noProof="0" dirty="0" smtClean="0"/>
              <a:t> del </a:t>
            </a:r>
            <a:r>
              <a:rPr lang="en-US" noProof="0" dirty="0" err="1" smtClean="0"/>
              <a:t>patrón</a:t>
            </a:r>
            <a:endParaRPr lang="en-US" noProof="0" dirty="0" smtClean="0"/>
          </a:p>
          <a:p>
            <a:pPr lvl="1"/>
            <a:r>
              <a:rPr lang="en-US" noProof="0" dirty="0" smtClean="0"/>
              <a:t>Segundo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2"/>
            <a:r>
              <a:rPr lang="en-US" noProof="0" dirty="0" err="1" smtClean="0"/>
              <a:t>Tercer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3"/>
            <a:r>
              <a:rPr lang="en-US" noProof="0" dirty="0" smtClean="0"/>
              <a:t>Cuarto </a:t>
            </a:r>
            <a:r>
              <a:rPr lang="en-US" noProof="0" dirty="0" err="1" smtClean="0"/>
              <a:t>nivel</a:t>
            </a:r>
            <a:endParaRPr lang="en-US" noProof="0" dirty="0" smtClean="0"/>
          </a:p>
          <a:p>
            <a:pPr lvl="4"/>
            <a:r>
              <a:rPr lang="en-US" noProof="0" dirty="0" err="1" smtClean="0"/>
              <a:t>Quinto</a:t>
            </a:r>
            <a:r>
              <a:rPr lang="en-US" noProof="0" dirty="0" smtClean="0"/>
              <a:t> </a:t>
            </a:r>
            <a:r>
              <a:rPr lang="en-US" noProof="0" dirty="0" err="1" smtClean="0"/>
              <a:t>nivel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1603632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01BB1-A4E5-4CEC-B091-8ACFFDAEC89A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66557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80DE43-9046-40B6-9ECD-6CF60B9EE82C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304914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F61DB-E64A-4CB6-B58B-2F2F71CA86DB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4481252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881D0-A6CF-4285-99E9-6602BDE09BB5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995992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969B5E-57AA-4CCE-B6AB-07EDB346C16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76552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35902-2274-4511-8B80-8B310CDDAAD8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305363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103AD-C0A3-401B-8E6F-D73B23F9D791}" type="slidenum">
              <a:rPr lang="es-ES_tradnl" altLang="en-US"/>
              <a:pPr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377884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 userDrawn="1"/>
        </p:nvSpPr>
        <p:spPr bwMode="auto">
          <a:xfrm>
            <a:off x="72000" y="72000"/>
            <a:ext cx="9000000" cy="6336000"/>
          </a:xfrm>
          <a:prstGeom prst="rect">
            <a:avLst/>
          </a:prstGeom>
          <a:solidFill>
            <a:schemeClr val="bg1"/>
          </a:solidFill>
          <a:ln w="3175" cap="flat" cmpd="sng" algn="ctr">
            <a:solidFill>
              <a:srgbClr val="AFA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indent="-34290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FFFFFF"/>
              </a:buClr>
              <a:buSzPct val="100000"/>
              <a:buFont typeface="Wingdings" pitchFamily="2" charset="2"/>
              <a:buNone/>
            </a:pPr>
            <a:endParaRPr lang="en-US" sz="2000" i="1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307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7150"/>
            <a:ext cx="70104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cambiar el estilo de título	</a:t>
            </a:r>
          </a:p>
        </p:txBody>
      </p:sp>
      <p:sp>
        <p:nvSpPr>
          <p:cNvPr id="307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smtClean="0"/>
              <a:t>Haga clic para modificar el estilo de texto del patrón</a:t>
            </a:r>
          </a:p>
          <a:p>
            <a:pPr lvl="1"/>
            <a:r>
              <a:rPr lang="es-ES_tradnl" altLang="en-US" dirty="0" smtClean="0"/>
              <a:t>Segundo nivel</a:t>
            </a:r>
          </a:p>
          <a:p>
            <a:pPr lvl="2"/>
            <a:r>
              <a:rPr lang="es-ES_tradnl" altLang="en-US" dirty="0" smtClean="0"/>
              <a:t>Tercer nivel</a:t>
            </a:r>
          </a:p>
          <a:p>
            <a:pPr lvl="3"/>
            <a:r>
              <a:rPr lang="es-ES_tradnl" altLang="en-US" dirty="0" smtClean="0"/>
              <a:t>Cuarto nivel</a:t>
            </a:r>
          </a:p>
          <a:p>
            <a:pPr lvl="4"/>
            <a:r>
              <a:rPr lang="es-ES_tradnl" altLang="en-US" dirty="0" smtClean="0"/>
              <a:t>Quinto nivel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71952" y="6314552"/>
            <a:ext cx="53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baseline="0">
                <a:solidFill>
                  <a:srgbClr val="7030A0"/>
                </a:solidFill>
                <a:latin typeface="+mn-lt"/>
              </a:defRPr>
            </a:lvl1pPr>
          </a:lstStyle>
          <a:p>
            <a:pPr algn="ctr" fontAlgn="base">
              <a:spcAft>
                <a:spcPct val="0"/>
              </a:spcAft>
              <a:defRPr/>
            </a:pPr>
            <a:fld id="{729B781D-1B07-4E9C-8182-19D4D52035FB}" type="slidenum">
              <a:rPr lang="es-ES_tradnl" altLang="en-US" smtClean="0"/>
              <a:pPr algn="ctr" fontAlgn="base">
                <a:spcAft>
                  <a:spcPct val="0"/>
                </a:spcAft>
                <a:defRPr/>
              </a:pPr>
              <a:t>‹Nº›</a:t>
            </a:fld>
            <a:endParaRPr lang="es-ES_tradnl" altLang="en-US" dirty="0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3246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400" i="0" cap="none" baseline="0" smtClean="0">
                <a:solidFill>
                  <a:srgbClr val="7030A0"/>
                </a:solidFill>
                <a:latin typeface="Calibri" pitchFamily="34" charset="0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756693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938" r:id="rId3"/>
    <p:sldLayoutId id="2147483939" r:id="rId4"/>
    <p:sldLayoutId id="2147483940" r:id="rId5"/>
    <p:sldLayoutId id="2147483941" r:id="rId6"/>
    <p:sldLayoutId id="2147483942" r:id="rId7"/>
    <p:sldLayoutId id="2147483943" r:id="rId8"/>
    <p:sldLayoutId id="2147483944" r:id="rId9"/>
    <p:sldLayoutId id="2147483945" r:id="rId10"/>
    <p:sldLayoutId id="2147483946" r:id="rId11"/>
    <p:sldLayoutId id="2147483947" r:id="rId12"/>
    <p:sldLayoutId id="2147483948" r:id="rId13"/>
    <p:sldLayoutId id="2147483949" r:id="rId14"/>
    <p:sldLayoutId id="2147483950" r:id="rId15"/>
    <p:sldLayoutId id="2147483710" r:id="rId16"/>
    <p:sldLayoutId id="2147483772" r:id="rId17"/>
    <p:sldLayoutId id="2147483786" r:id="rId18"/>
    <p:sldLayoutId id="2147483800" r:id="rId19"/>
    <p:sldLayoutId id="2147483828" r:id="rId20"/>
    <p:sldLayoutId id="2147483814" r:id="rId21"/>
    <p:sldLayoutId id="2147483842" r:id="rId22"/>
    <p:sldLayoutId id="2147483856" r:id="rId23"/>
    <p:sldLayoutId id="2147483870" r:id="rId24"/>
    <p:sldLayoutId id="2147483884" r:id="rId25"/>
    <p:sldLayoutId id="2147483898" r:id="rId26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aseline="0">
          <a:solidFill>
            <a:srgbClr val="AFAFFF"/>
          </a:solidFill>
          <a:latin typeface="Calibri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bg1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E3E58"/>
        </a:buClr>
        <a:buSzPct val="65000"/>
        <a:buFont typeface="Wingdings" pitchFamily="2" charset="2"/>
        <a:buChar char="n"/>
        <a:defRPr sz="3000">
          <a:solidFill>
            <a:srgbClr val="0E3E58"/>
          </a:solidFill>
          <a:latin typeface="Calibri" pitchFamily="34" charset="0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rgbClr val="47A4E3"/>
        </a:buClr>
        <a:buSzPct val="60000"/>
        <a:buFont typeface="Wingdings" pitchFamily="2" charset="2"/>
        <a:buChar char="q"/>
        <a:defRPr sz="2600">
          <a:solidFill>
            <a:srgbClr val="2A1BEB"/>
          </a:solidFill>
          <a:latin typeface="Calibri" pitchFamily="34" charset="0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rgbClr val="2A1BEB"/>
        </a:buClr>
        <a:buSzPct val="65000"/>
        <a:buFont typeface="Wingdings" pitchFamily="2" charset="2"/>
        <a:buChar char="n"/>
        <a:defRPr sz="2200">
          <a:solidFill>
            <a:srgbClr val="2A1BEB"/>
          </a:solidFill>
          <a:latin typeface="Calibri" pitchFamily="34" charset="0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Calibri" pitchFamily="34" charset="0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Calibri" pitchFamily="34" charset="0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5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rd50.web.cern.ch/rd50" TargetMode="Externa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8.xml"/><Relationship Id="rId4" Type="http://schemas.openxmlformats.org/officeDocument/2006/relationships/image" Target="../media/image34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5.wmf"/><Relationship Id="rId2" Type="http://schemas.openxmlformats.org/officeDocument/2006/relationships/vmlDrawing" Target="../drawings/vmlDrawing1.vml"/><Relationship Id="rId1" Type="http://schemas.openxmlformats.org/officeDocument/2006/relationships/themeOverride" Target="../theme/themeOverride9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42.png"/><Relationship Id="rId5" Type="http://schemas.openxmlformats.org/officeDocument/2006/relationships/image" Target="../media/image41.jpe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9"/>
          <p:cNvSpPr>
            <a:spLocks noChangeArrowheads="1"/>
          </p:cNvSpPr>
          <p:nvPr/>
        </p:nvSpPr>
        <p:spPr bwMode="auto">
          <a:xfrm>
            <a:off x="703124" y="548680"/>
            <a:ext cx="7488237" cy="1655762"/>
          </a:xfrm>
          <a:prstGeom prst="roundRect">
            <a:avLst>
              <a:gd name="adj" fmla="val 15046"/>
            </a:avLst>
          </a:prstGeom>
          <a:solidFill>
            <a:srgbClr val="3164AB"/>
          </a:solidFill>
          <a:ln>
            <a:noFill/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Novel sensor technologies for tracking and </a:t>
            </a:r>
            <a:r>
              <a:rPr lang="en-US" sz="3600" b="1" i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vertexing</a:t>
            </a:r>
            <a:r>
              <a:rPr lang="en-US" sz="3600" b="1" i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r>
              <a:rPr lang="en-US" sz="36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endParaRPr lang="es-ES" sz="3600" b="1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696908" y="2421234"/>
            <a:ext cx="7488237" cy="1080121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2D position sensitive </a:t>
            </a:r>
            <a:r>
              <a:rPr lang="en-US" sz="2800" b="1" dirty="0" err="1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microstrip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sensor 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with charge division. </a:t>
            </a:r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756171" y="3717379"/>
            <a:ext cx="7488237" cy="1080120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38100">
            <a:solidFill>
              <a:srgbClr val="0070C0"/>
            </a:solidFill>
          </a:ln>
          <a:effectLst>
            <a:outerShdw dist="89803" dir="2700000" algn="ctr" rotWithShape="0">
              <a:srgbClr val="B2B2B2">
                <a:alpha val="50000"/>
              </a:srgbClr>
            </a:outerShdw>
          </a:effectLst>
        </p:spPr>
        <p:txBody>
          <a:bodyPr anchor="ctr"/>
          <a:lstStyle/>
          <a:p>
            <a:pPr algn="ctr"/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A  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segmented p-type </a:t>
            </a:r>
            <a:r>
              <a:rPr lang="en-US" sz="28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sensor </a:t>
            </a:r>
            <a:r>
              <a:rPr lang="en-US" sz="2800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with low-gain charge amplification. </a:t>
            </a:r>
            <a:endParaRPr lang="es-ES" sz="28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95536" y="5229200"/>
            <a:ext cx="8496943" cy="600472"/>
          </a:xfrm>
        </p:spPr>
        <p:txBody>
          <a:bodyPr/>
          <a:lstStyle/>
          <a:p>
            <a:r>
              <a:rPr lang="es-ES" dirty="0" smtClean="0">
                <a:solidFill>
                  <a:srgbClr val="002060"/>
                </a:solidFill>
              </a:rPr>
              <a:t>Esteban </a:t>
            </a:r>
            <a:r>
              <a:rPr lang="es-ES" dirty="0" err="1" smtClean="0">
                <a:solidFill>
                  <a:srgbClr val="002060"/>
                </a:solidFill>
              </a:rPr>
              <a:t>Currás</a:t>
            </a:r>
            <a:endParaRPr lang="es-ES" dirty="0" smtClean="0">
              <a:solidFill>
                <a:srgbClr val="002060"/>
              </a:solidFill>
            </a:endParaRPr>
          </a:p>
          <a:p>
            <a:r>
              <a:rPr lang="es-ES" dirty="0" smtClean="0">
                <a:solidFill>
                  <a:srgbClr val="002060"/>
                </a:solidFill>
              </a:rPr>
              <a:t>Instituto de Física de Cantabria(CSIC-</a:t>
            </a:r>
            <a:r>
              <a:rPr lang="es-ES" dirty="0" err="1" smtClean="0">
                <a:solidFill>
                  <a:srgbClr val="002060"/>
                </a:solidFill>
              </a:rPr>
              <a:t>UC</a:t>
            </a:r>
            <a:r>
              <a:rPr lang="es-ES" dirty="0" smtClean="0">
                <a:solidFill>
                  <a:srgbClr val="002060"/>
                </a:solidFill>
              </a:rPr>
              <a:t>)</a:t>
            </a:r>
            <a:endParaRPr lang="es-ES_tradnl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4869160"/>
            <a:ext cx="1010815" cy="13337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481" y="5078412"/>
            <a:ext cx="2088232" cy="62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17953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E. Currás -  LC Workshop 27-31 May 2013, DESY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3723657" cy="252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96843"/>
            <a:ext cx="3107402" cy="4288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340583" y="3933056"/>
            <a:ext cx="581559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ES_tradnl" dirty="0" smtClean="0">
                <a:latin typeface="Arial" pitchFamily="34" charset="0"/>
                <a:cs typeface="Arial" pitchFamily="34" charset="0"/>
              </a:rPr>
              <a:t>Test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beam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at CERN SPS Pion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Beam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, Nov 2012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_tradnl" dirty="0" err="1" smtClean="0">
                <a:latin typeface="Arial" pitchFamily="34" charset="0"/>
                <a:cs typeface="Arial" pitchFamily="34" charset="0"/>
              </a:rPr>
              <a:t>First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successful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integration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synchronization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with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AIDA MIMOSA pixel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telescope</a:t>
            </a:r>
            <a:endParaRPr lang="es-ES_tradnl" dirty="0" smtClean="0">
              <a:latin typeface="Arial" pitchFamily="34" charset="0"/>
              <a:cs typeface="Arial" pitchFamily="34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ES_tradnl" dirty="0" err="1" smtClean="0">
                <a:latin typeface="Arial" pitchFamily="34" charset="0"/>
                <a:cs typeface="Arial" pitchFamily="34" charset="0"/>
              </a:rPr>
              <a:t>Prelimirary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results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s-ES_tradnl" dirty="0" err="1" smtClean="0">
                <a:latin typeface="Arial" pitchFamily="34" charset="0"/>
                <a:cs typeface="Arial" pitchFamily="34" charset="0"/>
              </a:rPr>
              <a:t>Monitoring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beam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profile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ES_tradnl" dirty="0" err="1" smtClean="0">
                <a:latin typeface="Arial" pitchFamily="34" charset="0"/>
                <a:cs typeface="Arial" pitchFamily="34" charset="0"/>
              </a:rPr>
              <a:t>Currently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in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progress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742950" lvl="1" indent="-285750" algn="just">
              <a:buFont typeface="Arial" pitchFamily="34" charset="0"/>
              <a:buChar char="•"/>
            </a:pPr>
            <a:r>
              <a:rPr lang="es-ES_tradnl" dirty="0" err="1" smtClean="0">
                <a:latin typeface="Arial" pitchFamily="34" charset="0"/>
                <a:cs typeface="Arial" pitchFamily="34" charset="0"/>
              </a:rPr>
              <a:t>Efficiency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resolution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using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 tracking </a:t>
            </a:r>
            <a:r>
              <a:rPr lang="es-ES_tradnl" dirty="0" err="1" smtClean="0">
                <a:latin typeface="Arial" pitchFamily="34" charset="0"/>
                <a:cs typeface="Arial" pitchFamily="34" charset="0"/>
              </a:rPr>
              <a:t>information</a:t>
            </a:r>
            <a:r>
              <a:rPr lang="es-ES_tradnl" dirty="0" smtClean="0">
                <a:latin typeface="Arial" pitchFamily="34" charset="0"/>
                <a:cs typeface="Arial" pitchFamily="34" charset="0"/>
              </a:rPr>
              <a:t>.</a:t>
            </a:r>
            <a:endParaRPr lang="es-E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25 Título"/>
          <p:cNvSpPr txBox="1">
            <a:spLocks/>
          </p:cNvSpPr>
          <p:nvPr/>
        </p:nvSpPr>
        <p:spPr bwMode="auto">
          <a:xfrm>
            <a:off x="304800" y="292100"/>
            <a:ext cx="761030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cap="none" baseline="0">
                <a:solidFill>
                  <a:srgbClr val="AFAFFF"/>
                </a:solidFill>
                <a:latin typeface="Calibri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Calibri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bg1"/>
                </a:solidFill>
                <a:latin typeface="Tahoma" pitchFamily="34" charset="0"/>
              </a:defRPr>
            </a:lvl9pPr>
          </a:lstStyle>
          <a:p>
            <a:r>
              <a:rPr lang="en-US" kern="0" dirty="0"/>
              <a:t>Test Beam Characterization</a:t>
            </a:r>
            <a:endParaRPr lang="es-ES_tradnl" kern="0" dirty="0"/>
          </a:p>
        </p:txBody>
      </p:sp>
    </p:spTree>
    <p:extLst>
      <p:ext uri="{BB962C8B-B14F-4D97-AF65-F5344CB8AC3E}">
        <p14:creationId xmlns:p14="http://schemas.microsoft.com/office/powerpoint/2010/main" val="10350998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s/n test </a:t>
            </a:r>
            <a:r>
              <a:rPr lang="es-ES_tradnl" dirty="0" err="1" smtClean="0"/>
              <a:t>beam</a:t>
            </a:r>
            <a:r>
              <a:rPr lang="es-ES_tradnl" dirty="0" smtClean="0"/>
              <a:t>   vs  s/n </a:t>
            </a:r>
            <a:r>
              <a:rPr lang="es-ES_tradnl" dirty="0" err="1" smtClean="0"/>
              <a:t>radioctive</a:t>
            </a:r>
            <a:r>
              <a:rPr lang="es-ES_tradnl" dirty="0" smtClean="0"/>
              <a:t> </a:t>
            </a:r>
            <a:r>
              <a:rPr lang="es-ES_tradnl" dirty="0" err="1" smtClean="0"/>
              <a:t>source</a:t>
            </a:r>
            <a:endParaRPr lang="es-ES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Currás -  LC Workshop 27-31 May 2013, DESY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7"/>
            <a:ext cx="3960440" cy="2579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770" y="1052737"/>
            <a:ext cx="3970694" cy="2644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782296"/>
            <a:ext cx="4032448" cy="25717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770" y="3791224"/>
            <a:ext cx="3946712" cy="25697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68"/>
          <p:cNvSpPr txBox="1">
            <a:spLocks noChangeArrowheads="1"/>
          </p:cNvSpPr>
          <p:nvPr/>
        </p:nvSpPr>
        <p:spPr bwMode="auto">
          <a:xfrm>
            <a:off x="3055984" y="852682"/>
            <a:ext cx="3159839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" sz="2000" b="1" dirty="0" err="1" smtClean="0"/>
              <a:t>Resistive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strips</a:t>
            </a:r>
            <a:r>
              <a:rPr lang="es-ES" sz="2000" b="1" dirty="0" smtClean="0"/>
              <a:t> detector</a:t>
            </a:r>
            <a:endParaRPr lang="el-GR" sz="2000" b="1" dirty="0"/>
          </a:p>
        </p:txBody>
      </p:sp>
      <p:sp>
        <p:nvSpPr>
          <p:cNvPr id="16" name="Text Box 68"/>
          <p:cNvSpPr txBox="1">
            <a:spLocks noChangeArrowheads="1"/>
          </p:cNvSpPr>
          <p:nvPr/>
        </p:nvSpPr>
        <p:spPr bwMode="auto">
          <a:xfrm>
            <a:off x="3019115" y="3537862"/>
            <a:ext cx="365997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" sz="2000" b="1" dirty="0" err="1" smtClean="0"/>
              <a:t>Conventional</a:t>
            </a:r>
            <a:r>
              <a:rPr lang="es-ES" sz="2000" b="1" dirty="0" smtClean="0"/>
              <a:t> </a:t>
            </a:r>
            <a:r>
              <a:rPr lang="es-ES" sz="2000" b="1" dirty="0" err="1" smtClean="0"/>
              <a:t>strips</a:t>
            </a:r>
            <a:r>
              <a:rPr lang="es-ES" sz="2000" b="1" dirty="0" smtClean="0"/>
              <a:t> detector</a:t>
            </a:r>
            <a:endParaRPr lang="el-GR" sz="2000" b="1" dirty="0"/>
          </a:p>
        </p:txBody>
      </p:sp>
    </p:spTree>
    <p:extLst>
      <p:ext uri="{BB962C8B-B14F-4D97-AF65-F5344CB8AC3E}">
        <p14:creationId xmlns:p14="http://schemas.microsoft.com/office/powerpoint/2010/main" val="20815442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SEGMENTED</a:t>
            </a:r>
            <a:r>
              <a:rPr lang="es-ES" dirty="0" smtClean="0"/>
              <a:t> P-</a:t>
            </a:r>
            <a:r>
              <a:rPr lang="es-ES" dirty="0" err="1" smtClean="0"/>
              <a:t>TYPE</a:t>
            </a:r>
            <a:r>
              <a:rPr lang="es-ES" dirty="0" smtClean="0"/>
              <a:t> </a:t>
            </a:r>
            <a:r>
              <a:rPr lang="es-ES" dirty="0" err="1" smtClean="0"/>
              <a:t>SENSORS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CHARGE</a:t>
            </a:r>
            <a:r>
              <a:rPr lang="es-ES" dirty="0" smtClean="0"/>
              <a:t> </a:t>
            </a:r>
            <a:r>
              <a:rPr lang="es-ES" dirty="0" err="1" smtClean="0"/>
              <a:t>AMPLIFICATION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12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1703139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Charge Multiplication- pixel detectors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88900" indent="0" algn="just">
              <a:buFont typeface="Wingdings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We are starting the fabrication of new p-type pixel detectors with enhanced multiplication effect in the n-type electrodes, very low collection times and with no cross-talk.</a:t>
            </a:r>
          </a:p>
          <a:p>
            <a:pPr marL="88900" indent="0" algn="just">
              <a:buFont typeface="Wingdings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Three different approaches:</a:t>
            </a:r>
          </a:p>
          <a:p>
            <a:pPr marL="88900" indent="0" algn="just"/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88900" indent="0" algn="just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Thin p-type </a:t>
            </a:r>
            <a:r>
              <a:rPr lang="en-US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epitaxyal</a:t>
            </a: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substrates</a:t>
            </a:r>
          </a:p>
          <a:p>
            <a:pPr marL="88900" indent="0" algn="just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Low gain avalanche detectors </a:t>
            </a:r>
          </a:p>
          <a:p>
            <a:pPr marL="88900" indent="0" algn="just"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 sz="31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3D with enhanced electric field.</a:t>
            </a:r>
          </a:p>
          <a:p>
            <a:pPr marL="88900" indent="0" algn="just">
              <a:buFont typeface="Wingdings" pitchFamily="2" charset="2"/>
              <a:buNone/>
            </a:pPr>
            <a:endParaRPr lang="en-US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88900" indent="0" algn="just">
              <a:buFont typeface="Wingdings" pitchFamily="2" charset="2"/>
              <a:buNone/>
            </a:pPr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Two projects  funded by CERN RD50  collaboration to work on these technologies. 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E. Currás -  LC Workshop 27-31 May 2013, DESY</a:t>
            </a:r>
            <a:endParaRPr lang="en-US" dirty="0"/>
          </a:p>
        </p:txBody>
      </p:sp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4124325" y="5729288"/>
            <a:ext cx="34099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s-ES" sz="2000" smtClean="0">
                <a:solidFill>
                  <a:prstClr val="black"/>
                </a:solidFill>
                <a:latin typeface="Arial" pitchFamily="34" charset="0"/>
                <a:hlinkClick r:id="rId3"/>
              </a:rPr>
              <a:t>http://rd50.web.cern.ch/rd50</a:t>
            </a:r>
            <a:r>
              <a:rPr lang="es-ES" sz="2000" smtClean="0">
                <a:solidFill>
                  <a:prstClr val="black"/>
                </a:solidFill>
                <a:latin typeface="Arial" pitchFamily="34" charset="0"/>
              </a:rPr>
              <a:t>/</a:t>
            </a:r>
          </a:p>
        </p:txBody>
      </p:sp>
      <p:sp>
        <p:nvSpPr>
          <p:cNvPr id="4" name="3 Flecha derecha"/>
          <p:cNvSpPr/>
          <p:nvPr/>
        </p:nvSpPr>
        <p:spPr bwMode="auto">
          <a:xfrm rot="10800000">
            <a:off x="5598250" y="3861048"/>
            <a:ext cx="1008112" cy="432048"/>
          </a:xfrm>
          <a:prstGeom prst="rightArrow">
            <a:avLst>
              <a:gd name="adj1" fmla="val 45497"/>
              <a:gd name="adj2" fmla="val 50000"/>
            </a:avLst>
          </a:prstGeom>
          <a:noFill/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s-ES_tradnl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7801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Low gain avalanche detectors (LGAD)</a:t>
            </a:r>
            <a:endParaRPr lang="es-ES" sz="3200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Font typeface="Wingdings" pitchFamily="2" charset="2"/>
              <a:buNone/>
            </a:pPr>
            <a:r>
              <a:rPr lang="en-GB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Implating</a:t>
            </a:r>
            <a:r>
              <a:rPr lang="en-GB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an n++/p+/p- junction along the centre of the electrodes.   Under reverse bias conditions, a high electric field region is created at this localised region, which can lead to a multiplication mechanism  (impact Ionization)</a:t>
            </a:r>
            <a:r>
              <a:rPr lang="es-E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E. Currás -  LC Workshop 27-31 May 2013, DESY</a:t>
            </a:r>
            <a:endParaRPr lang="en-US" dirty="0"/>
          </a:p>
        </p:txBody>
      </p:sp>
      <p:grpSp>
        <p:nvGrpSpPr>
          <p:cNvPr id="15364" name="23 Grupo"/>
          <p:cNvGrpSpPr>
            <a:grpSpLocks/>
          </p:cNvGrpSpPr>
          <p:nvPr/>
        </p:nvGrpSpPr>
        <p:grpSpPr bwMode="auto">
          <a:xfrm>
            <a:off x="5389563" y="3789040"/>
            <a:ext cx="3303587" cy="2024063"/>
            <a:chOff x="5435854" y="3485912"/>
            <a:chExt cx="3100904" cy="1815465"/>
          </a:xfrm>
        </p:grpSpPr>
        <p:pic>
          <p:nvPicPr>
            <p:cNvPr id="15375" name="Picture 22" descr="APD_Fig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5854" y="3485912"/>
              <a:ext cx="3094355" cy="1815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6" name="Line 32"/>
            <p:cNvSpPr>
              <a:spLocks noChangeShapeType="1"/>
            </p:cNvSpPr>
            <p:nvPr/>
          </p:nvSpPr>
          <p:spPr bwMode="auto">
            <a:xfrm flipH="1" flipV="1">
              <a:off x="8187308" y="3534172"/>
              <a:ext cx="635" cy="8001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377" name="Line 33"/>
            <p:cNvSpPr>
              <a:spLocks noChangeShapeType="1"/>
            </p:cNvSpPr>
            <p:nvPr/>
          </p:nvSpPr>
          <p:spPr bwMode="auto">
            <a:xfrm flipH="1">
              <a:off x="8179053" y="4562872"/>
              <a:ext cx="8255" cy="70231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378" name="AutoShape 34"/>
            <p:cNvSpPr>
              <a:spLocks noChangeArrowheads="1"/>
            </p:cNvSpPr>
            <p:nvPr/>
          </p:nvSpPr>
          <p:spPr bwMode="auto">
            <a:xfrm>
              <a:off x="7850958" y="4354177"/>
              <a:ext cx="685800" cy="22860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sz="700" b="1" smtClean="0">
                  <a:solidFill>
                    <a:srgbClr val="000000"/>
                  </a:solidFill>
                  <a:latin typeface="Arial" pitchFamily="34" charset="0"/>
                </a:rPr>
                <a:t>285 um</a:t>
              </a:r>
              <a:endParaRPr lang="en-GB" sz="7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grpSp>
        <p:nvGrpSpPr>
          <p:cNvPr id="15365" name="38 Grupo"/>
          <p:cNvGrpSpPr>
            <a:grpSpLocks/>
          </p:cNvGrpSpPr>
          <p:nvPr/>
        </p:nvGrpSpPr>
        <p:grpSpPr bwMode="auto">
          <a:xfrm>
            <a:off x="211138" y="3501008"/>
            <a:ext cx="4833937" cy="2328862"/>
            <a:chOff x="-72008" y="2492896"/>
            <a:chExt cx="4833784" cy="2328160"/>
          </a:xfrm>
        </p:grpSpPr>
        <p:grpSp>
          <p:nvGrpSpPr>
            <p:cNvPr id="15368" name="25 Grupo"/>
            <p:cNvGrpSpPr>
              <a:grpSpLocks noChangeAspect="1"/>
            </p:cNvGrpSpPr>
            <p:nvPr/>
          </p:nvGrpSpPr>
          <p:grpSpPr bwMode="auto">
            <a:xfrm>
              <a:off x="1835696" y="2780928"/>
              <a:ext cx="2926080" cy="2040128"/>
              <a:chOff x="143000" y="-208750"/>
              <a:chExt cx="9144000" cy="6375400"/>
            </a:xfrm>
          </p:grpSpPr>
          <p:pic>
            <p:nvPicPr>
              <p:cNvPr id="15372" name="1 Imagen" descr="Overlap100_Junction_EField.jp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43000" y="-208750"/>
                <a:ext cx="9144000" cy="6375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8" name="27 CuadroTexto"/>
              <p:cNvSpPr txBox="1"/>
              <p:nvPr/>
            </p:nvSpPr>
            <p:spPr>
              <a:xfrm>
                <a:off x="4132751" y="1048505"/>
                <a:ext cx="1403899" cy="10514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s-ES" sz="1600" b="1" dirty="0">
                    <a:solidFill>
                      <a:srgbClr val="FFFF00"/>
                    </a:solidFill>
                    <a:latin typeface="Garamond"/>
                  </a:rPr>
                  <a:t>N</a:t>
                </a:r>
                <a:r>
                  <a:rPr lang="es-ES" sz="1600" b="1" baseline="30000" dirty="0">
                    <a:solidFill>
                      <a:srgbClr val="FFFF00"/>
                    </a:solidFill>
                    <a:latin typeface="Garamond"/>
                  </a:rPr>
                  <a:t>+</a:t>
                </a:r>
              </a:p>
            </p:txBody>
          </p:sp>
          <p:sp>
            <p:nvSpPr>
              <p:cNvPr id="29" name="28 CuadroTexto"/>
              <p:cNvSpPr txBox="1"/>
              <p:nvPr/>
            </p:nvSpPr>
            <p:spPr>
              <a:xfrm>
                <a:off x="4212124" y="3850592"/>
                <a:ext cx="967351" cy="1051402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lang="es-ES" sz="1600" b="1" dirty="0">
                    <a:solidFill>
                      <a:srgbClr val="FFFF00"/>
                    </a:solidFill>
                    <a:latin typeface="Garamond"/>
                  </a:rPr>
                  <a:t>P</a:t>
                </a:r>
                <a:endParaRPr lang="es-ES" sz="1600" b="1" baseline="30000" dirty="0">
                  <a:solidFill>
                    <a:srgbClr val="FFFF00"/>
                  </a:solidFill>
                  <a:latin typeface="Garamond"/>
                </a:endParaRPr>
              </a:p>
            </p:txBody>
          </p:sp>
        </p:grpSp>
        <p:sp>
          <p:nvSpPr>
            <p:cNvPr id="15369" name="29 Elipse"/>
            <p:cNvSpPr>
              <a:spLocks noChangeArrowheads="1"/>
            </p:cNvSpPr>
            <p:nvPr/>
          </p:nvSpPr>
          <p:spPr bwMode="auto">
            <a:xfrm>
              <a:off x="2339752" y="3284984"/>
              <a:ext cx="1800200" cy="216024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2000" smtClean="0">
                <a:solidFill>
                  <a:prstClr val="black"/>
                </a:solidFill>
              </a:endParaRPr>
            </a:p>
          </p:txBody>
        </p:sp>
        <p:sp>
          <p:nvSpPr>
            <p:cNvPr id="15370" name="Line 37"/>
            <p:cNvSpPr>
              <a:spLocks noChangeShapeType="1"/>
            </p:cNvSpPr>
            <p:nvPr/>
          </p:nvSpPr>
          <p:spPr bwMode="auto">
            <a:xfrm flipH="1" flipV="1">
              <a:off x="1619672" y="3140968"/>
              <a:ext cx="720080" cy="216024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5371" name="Text Box 25"/>
            <p:cNvSpPr txBox="1">
              <a:spLocks noChangeArrowheads="1"/>
            </p:cNvSpPr>
            <p:nvPr/>
          </p:nvSpPr>
          <p:spPr bwMode="auto">
            <a:xfrm>
              <a:off x="-72008" y="2492896"/>
              <a:ext cx="2016061" cy="7300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</a:pPr>
              <a:r>
                <a:rPr lang="en-GB" sz="1400" smtClean="0">
                  <a:solidFill>
                    <a:prstClr val="black"/>
                  </a:solidFill>
                  <a:latin typeface="Verdana" pitchFamily="34" charset="0"/>
                </a:rPr>
                <a:t>High Electric Field region leading to multiplication</a:t>
              </a:r>
            </a:p>
          </p:txBody>
        </p:sp>
      </p:grpSp>
      <p:sp>
        <p:nvSpPr>
          <p:cNvPr id="15366" name="Rectangle 18"/>
          <p:cNvSpPr>
            <a:spLocks noChangeArrowheads="1"/>
          </p:cNvSpPr>
          <p:nvPr/>
        </p:nvSpPr>
        <p:spPr bwMode="auto">
          <a:xfrm>
            <a:off x="0" y="5877272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200" i="1" dirty="0" smtClean="0">
                <a:solidFill>
                  <a:prstClr val="black"/>
                </a:solidFill>
                <a:latin typeface="Arial" pitchFamily="34" charset="0"/>
              </a:rPr>
              <a:t>P. Fernandez et al, “Simulation of new p-type strip detectors with trench to enhance the charge multiplication effect in the n-type electrodes” , Nuclear InstrumentsandMethodsinPhysicsResearchA658(2011) 98–102.</a:t>
            </a:r>
          </a:p>
        </p:txBody>
      </p:sp>
      <p:sp>
        <p:nvSpPr>
          <p:cNvPr id="15367" name="1 CuadroTexto"/>
          <p:cNvSpPr txBox="1">
            <a:spLocks noChangeArrowheads="1"/>
          </p:cNvSpPr>
          <p:nvPr/>
        </p:nvSpPr>
        <p:spPr bwMode="auto">
          <a:xfrm>
            <a:off x="692150" y="3062288"/>
            <a:ext cx="79375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b="1" dirty="0" smtClean="0">
                <a:solidFill>
                  <a:prstClr val="black"/>
                </a:solidFill>
              </a:rPr>
              <a:t>Advantages = Thinning while keeping same S/N as standard detectors.</a:t>
            </a:r>
          </a:p>
        </p:txBody>
      </p:sp>
    </p:spTree>
    <p:extLst>
      <p:ext uri="{BB962C8B-B14F-4D97-AF65-F5344CB8AC3E}">
        <p14:creationId xmlns:p14="http://schemas.microsoft.com/office/powerpoint/2010/main" val="1538483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10" descr="C:\Paulus\P-STRIPS RESMDD2010 NIMA2010\Presentación Guilio Noviembre 2012\Strip_Efield400V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07" y="1270781"/>
            <a:ext cx="3816548" cy="266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z="2000" smtClean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11268" name="12 CuadroTexto"/>
          <p:cNvSpPr txBox="1">
            <a:spLocks noChangeArrowheads="1"/>
          </p:cNvSpPr>
          <p:nvPr/>
        </p:nvSpPr>
        <p:spPr bwMode="auto">
          <a:xfrm>
            <a:off x="1138238" y="1196752"/>
            <a:ext cx="20462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Standard Strip</a:t>
            </a:r>
          </a:p>
        </p:txBody>
      </p:sp>
      <p:pic>
        <p:nvPicPr>
          <p:cNvPr id="11269" name="Picture 16" descr="C:\Paulus\P-STRIPS RESMDD2010 NIMA2010\Presentación Guilio Noviembre 2012\PDif_Efield_400V_Detail.t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8075" y="1293954"/>
            <a:ext cx="3757613" cy="261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13 CuadroTexto"/>
          <p:cNvSpPr txBox="1">
            <a:spLocks noChangeArrowheads="1"/>
          </p:cNvSpPr>
          <p:nvPr/>
        </p:nvSpPr>
        <p:spPr bwMode="auto">
          <a:xfrm>
            <a:off x="4950469" y="1231925"/>
            <a:ext cx="35099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2000" dirty="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Strip with P-type diffusion</a:t>
            </a:r>
          </a:p>
        </p:txBody>
      </p:sp>
      <p:graphicFrame>
        <p:nvGraphicFramePr>
          <p:cNvPr id="11271" name="1 Objeto"/>
          <p:cNvGraphicFramePr>
            <a:graphicFrameLocks noChangeAspect="1"/>
          </p:cNvGraphicFramePr>
          <p:nvPr/>
        </p:nvGraphicFramePr>
        <p:xfrm>
          <a:off x="4572000" y="4016375"/>
          <a:ext cx="3487738" cy="2436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Graph" r:id="rId6" imgW="4153814" imgH="2901696" progId="Origin50.Graph">
                  <p:embed/>
                </p:oleObj>
              </mc:Choice>
              <mc:Fallback>
                <p:oleObj name="Graph" r:id="rId6" imgW="4153814" imgH="2901696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4016375"/>
                        <a:ext cx="3487738" cy="2436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272" name="Picture 12" descr="C:\Paulus\P-STRIPS RESMDD2010 NIMA2010\Presentación Guilio Noviembre 2012\Pstrip2_Doping_Detail.t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4149725"/>
            <a:ext cx="3148012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13 CuadroTexto"/>
          <p:cNvSpPr txBox="1">
            <a:spLocks noChangeArrowheads="1"/>
          </p:cNvSpPr>
          <p:nvPr/>
        </p:nvSpPr>
        <p:spPr bwMode="auto">
          <a:xfrm>
            <a:off x="2074863" y="3921125"/>
            <a:ext cx="4992687" cy="304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Strip with P-type diffusion: 2D and 1D doping profiles</a:t>
            </a:r>
          </a:p>
        </p:txBody>
      </p:sp>
      <p:sp>
        <p:nvSpPr>
          <p:cNvPr id="11274" name="Rectangle 12"/>
          <p:cNvSpPr>
            <a:spLocks noChangeArrowheads="1"/>
          </p:cNvSpPr>
          <p:nvPr/>
        </p:nvSpPr>
        <p:spPr bwMode="auto">
          <a:xfrm>
            <a:off x="457200" y="182727"/>
            <a:ext cx="8229600" cy="5819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</a:rPr>
              <a:t>Simulation of the Electric Field</a:t>
            </a:r>
            <a:endParaRPr lang="es-ES" sz="3200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</a:endParaRPr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E. Currás -  LC Workshop 27-31 May 2013, DESY</a:t>
            </a:r>
            <a:endParaRPr lang="en-US" dirty="0"/>
          </a:p>
        </p:txBody>
      </p:sp>
      <p:sp>
        <p:nvSpPr>
          <p:cNvPr id="15" name="12 CuadroTexto"/>
          <p:cNvSpPr txBox="1">
            <a:spLocks noChangeArrowheads="1"/>
          </p:cNvSpPr>
          <p:nvPr/>
        </p:nvSpPr>
        <p:spPr bwMode="auto">
          <a:xfrm>
            <a:off x="457200" y="780378"/>
            <a:ext cx="59385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US" sz="1800" dirty="0" smtClean="0">
                <a:solidFill>
                  <a:prstClr val="black"/>
                </a:solidFill>
                <a:cs typeface="Arial" pitchFamily="34" charset="0"/>
              </a:rPr>
              <a:t>- To obtain the manufacture parameters (doping profiles)</a:t>
            </a:r>
          </a:p>
        </p:txBody>
      </p:sp>
    </p:spTree>
    <p:extLst>
      <p:ext uri="{BB962C8B-B14F-4D97-AF65-F5344CB8AC3E}">
        <p14:creationId xmlns:p14="http://schemas.microsoft.com/office/powerpoint/2010/main" val="6648214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7610303" cy="625004"/>
          </a:xfrm>
        </p:spPr>
        <p:txBody>
          <a:bodyPr/>
          <a:lstStyle/>
          <a:p>
            <a:r>
              <a:rPr lang="es-ES" dirty="0" smtClean="0"/>
              <a:t>Red laser </a:t>
            </a:r>
            <a:r>
              <a:rPr lang="es-ES" dirty="0" err="1" smtClean="0"/>
              <a:t>TCT</a:t>
            </a:r>
            <a:r>
              <a:rPr lang="es-ES" dirty="0" smtClean="0"/>
              <a:t> </a:t>
            </a:r>
            <a:r>
              <a:rPr lang="es-ES" dirty="0" err="1" smtClean="0"/>
              <a:t>characterization</a:t>
            </a:r>
            <a:endParaRPr lang="es-ES_tradnl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E. Currás -  LC Workshop 27-31 May 2013, DESY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040" y="1298823"/>
            <a:ext cx="4953728" cy="2922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345912"/>
            <a:ext cx="3960440" cy="2803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23 Grupo"/>
          <p:cNvGrpSpPr>
            <a:grpSpLocks/>
          </p:cNvGrpSpPr>
          <p:nvPr/>
        </p:nvGrpSpPr>
        <p:grpSpPr bwMode="auto">
          <a:xfrm>
            <a:off x="1475656" y="4483262"/>
            <a:ext cx="2000252" cy="1134187"/>
            <a:chOff x="5435854" y="3485912"/>
            <a:chExt cx="3100904" cy="1815465"/>
          </a:xfrm>
        </p:grpSpPr>
        <p:pic>
          <p:nvPicPr>
            <p:cNvPr id="10" name="Picture 22" descr="APD_Fig1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5854" y="3485912"/>
              <a:ext cx="3094355" cy="1815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Line 32"/>
            <p:cNvSpPr>
              <a:spLocks noChangeShapeType="1"/>
            </p:cNvSpPr>
            <p:nvPr/>
          </p:nvSpPr>
          <p:spPr bwMode="auto">
            <a:xfrm flipH="1" flipV="1">
              <a:off x="8187308" y="3534172"/>
              <a:ext cx="635" cy="80010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2" name="Line 33"/>
            <p:cNvSpPr>
              <a:spLocks noChangeShapeType="1"/>
            </p:cNvSpPr>
            <p:nvPr/>
          </p:nvSpPr>
          <p:spPr bwMode="auto">
            <a:xfrm flipH="1">
              <a:off x="8179053" y="4562872"/>
              <a:ext cx="8255" cy="702310"/>
            </a:xfrm>
            <a:prstGeom prst="line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3" name="AutoShape 34"/>
            <p:cNvSpPr>
              <a:spLocks noChangeArrowheads="1"/>
            </p:cNvSpPr>
            <p:nvPr/>
          </p:nvSpPr>
          <p:spPr bwMode="auto">
            <a:xfrm>
              <a:off x="7850958" y="4354177"/>
              <a:ext cx="685800" cy="228600"/>
            </a:xfrm>
            <a:prstGeom prst="roundRect">
              <a:avLst>
                <a:gd name="adj" fmla="val 16667"/>
              </a:avLst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s-ES" sz="700" b="1" smtClean="0">
                  <a:solidFill>
                    <a:srgbClr val="000000"/>
                  </a:solidFill>
                  <a:latin typeface="Arial" pitchFamily="34" charset="0"/>
                </a:rPr>
                <a:t>285 um</a:t>
              </a:r>
              <a:endParaRPr lang="en-GB" sz="7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6" name="5 Flecha arriba"/>
          <p:cNvSpPr/>
          <p:nvPr/>
        </p:nvSpPr>
        <p:spPr bwMode="auto">
          <a:xfrm>
            <a:off x="2329654" y="5645574"/>
            <a:ext cx="144016" cy="360040"/>
          </a:xfrm>
          <a:prstGeom prst="upArrow">
            <a:avLst/>
          </a:prstGeom>
          <a:solidFill>
            <a:srgbClr val="FF0000"/>
          </a:solidFill>
          <a:ln w="31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s-ES" dirty="0" smtClean="0">
              <a:solidFill>
                <a:schemeClr val="bg1"/>
              </a:solidFill>
            </a:endParaRPr>
          </a:p>
        </p:txBody>
      </p:sp>
      <p:sp>
        <p:nvSpPr>
          <p:cNvPr id="7" name="6 Elipse"/>
          <p:cNvSpPr/>
          <p:nvPr/>
        </p:nvSpPr>
        <p:spPr bwMode="auto">
          <a:xfrm>
            <a:off x="2252597" y="5445224"/>
            <a:ext cx="298130" cy="149613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s-ES" dirty="0" smtClean="0">
              <a:solidFill>
                <a:schemeClr val="bg1"/>
              </a:solidFill>
            </a:endParaRPr>
          </a:p>
        </p:txBody>
      </p:sp>
      <p:cxnSp>
        <p:nvCxnSpPr>
          <p:cNvPr id="14" name="13 Conector recto de flecha"/>
          <p:cNvCxnSpPr>
            <a:stCxn id="7" idx="1"/>
          </p:cNvCxnSpPr>
          <p:nvPr/>
        </p:nvCxnSpPr>
        <p:spPr bwMode="auto">
          <a:xfrm flipV="1">
            <a:off x="2296257" y="4941168"/>
            <a:ext cx="0" cy="525966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15 CuadroTexto"/>
          <p:cNvSpPr txBox="1"/>
          <p:nvPr/>
        </p:nvSpPr>
        <p:spPr>
          <a:xfrm>
            <a:off x="1946244" y="5002189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e-</a:t>
            </a:r>
            <a:endParaRPr lang="es-ES" sz="1400" dirty="0"/>
          </a:p>
        </p:txBody>
      </p:sp>
      <p:sp>
        <p:nvSpPr>
          <p:cNvPr id="21" name="20 Elipse"/>
          <p:cNvSpPr/>
          <p:nvPr/>
        </p:nvSpPr>
        <p:spPr bwMode="auto">
          <a:xfrm>
            <a:off x="2162268" y="4527381"/>
            <a:ext cx="298130" cy="149613"/>
          </a:xfrm>
          <a:prstGeom prst="ellipse">
            <a:avLst/>
          </a:prstGeom>
          <a:noFill/>
          <a:ln w="28575" cap="flat" cmpd="sng" algn="ctr">
            <a:solidFill>
              <a:schemeClr val="accent4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ctr" defTabSz="914400" rtl="0" eaLnBrk="1" fontAlgn="base" latinLnBrk="0" hangingPunct="1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chemeClr val="bg1"/>
              </a:buClr>
              <a:buSzPct val="100000"/>
              <a:buFont typeface="Wingdings" pitchFamily="2" charset="2"/>
              <a:buNone/>
              <a:tabLst/>
            </a:pPr>
            <a:endParaRPr lang="es-ES" dirty="0" smtClean="0">
              <a:solidFill>
                <a:schemeClr val="bg1"/>
              </a:solidFill>
            </a:endParaRPr>
          </a:p>
        </p:txBody>
      </p:sp>
      <p:cxnSp>
        <p:nvCxnSpPr>
          <p:cNvPr id="22" name="21 Conector recto de flecha"/>
          <p:cNvCxnSpPr/>
          <p:nvPr/>
        </p:nvCxnSpPr>
        <p:spPr bwMode="auto">
          <a:xfrm>
            <a:off x="2473670" y="4603772"/>
            <a:ext cx="0" cy="564742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23 CuadroTexto"/>
          <p:cNvSpPr txBox="1"/>
          <p:nvPr/>
        </p:nvSpPr>
        <p:spPr>
          <a:xfrm>
            <a:off x="2550727" y="4860737"/>
            <a:ext cx="4320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h+</a:t>
            </a:r>
            <a:endParaRPr lang="es-ES" sz="1400" dirty="0"/>
          </a:p>
        </p:txBody>
      </p:sp>
      <p:sp>
        <p:nvSpPr>
          <p:cNvPr id="26" name="25 CuadroTexto"/>
          <p:cNvSpPr txBox="1"/>
          <p:nvPr/>
        </p:nvSpPr>
        <p:spPr>
          <a:xfrm>
            <a:off x="2601482" y="5697837"/>
            <a:ext cx="12504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Red laser (1060 </a:t>
            </a:r>
            <a:r>
              <a:rPr lang="es-ES" sz="1400" dirty="0" err="1" smtClean="0"/>
              <a:t>nm</a:t>
            </a:r>
            <a:r>
              <a:rPr lang="es-ES" sz="1400" dirty="0" smtClean="0"/>
              <a:t>)</a:t>
            </a:r>
            <a:endParaRPr lang="es-ES" sz="1400" dirty="0"/>
          </a:p>
        </p:txBody>
      </p:sp>
      <p:sp>
        <p:nvSpPr>
          <p:cNvPr id="27" name="26 CuadroTexto"/>
          <p:cNvSpPr txBox="1"/>
          <p:nvPr/>
        </p:nvSpPr>
        <p:spPr>
          <a:xfrm>
            <a:off x="3254719" y="746085"/>
            <a:ext cx="1847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Bottom</a:t>
            </a:r>
            <a:r>
              <a:rPr lang="es-ES" dirty="0" smtClean="0"/>
              <a:t> </a:t>
            </a:r>
            <a:r>
              <a:rPr lang="es-ES" dirty="0" err="1" smtClean="0"/>
              <a:t>injection</a:t>
            </a:r>
            <a:endParaRPr lang="es-ES" dirty="0"/>
          </a:p>
        </p:txBody>
      </p:sp>
      <p:sp>
        <p:nvSpPr>
          <p:cNvPr id="28" name="27 CuadroTexto"/>
          <p:cNvSpPr txBox="1"/>
          <p:nvPr/>
        </p:nvSpPr>
        <p:spPr>
          <a:xfrm>
            <a:off x="395536" y="966100"/>
            <a:ext cx="22002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Standard </a:t>
            </a:r>
            <a:r>
              <a:rPr lang="es-ES" sz="1600" dirty="0" err="1" smtClean="0"/>
              <a:t>diode</a:t>
            </a:r>
            <a:r>
              <a:rPr lang="es-ES" sz="1600" dirty="0" smtClean="0"/>
              <a:t> n </a:t>
            </a:r>
            <a:r>
              <a:rPr lang="es-ES" sz="1600" dirty="0" err="1" smtClean="0"/>
              <a:t>on</a:t>
            </a:r>
            <a:r>
              <a:rPr lang="es-ES" sz="1600" dirty="0" smtClean="0"/>
              <a:t> p</a:t>
            </a:r>
            <a:endParaRPr lang="es-ES" sz="1600" dirty="0"/>
          </a:p>
        </p:txBody>
      </p:sp>
      <p:sp>
        <p:nvSpPr>
          <p:cNvPr id="29" name="28 CuadroTexto"/>
          <p:cNvSpPr txBox="1"/>
          <p:nvPr/>
        </p:nvSpPr>
        <p:spPr>
          <a:xfrm>
            <a:off x="5724128" y="1002214"/>
            <a:ext cx="23551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P-type diffusion </a:t>
            </a:r>
            <a:r>
              <a:rPr lang="es-ES" sz="1600" dirty="0" err="1" smtClean="0"/>
              <a:t>diode</a:t>
            </a:r>
            <a:endParaRPr lang="es-ES" sz="16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856" y="4221088"/>
            <a:ext cx="2602747" cy="215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7 Conector recto de flecha"/>
          <p:cNvCxnSpPr/>
          <p:nvPr/>
        </p:nvCxnSpPr>
        <p:spPr bwMode="auto">
          <a:xfrm>
            <a:off x="2550727" y="3068960"/>
            <a:ext cx="365089" cy="0"/>
          </a:xfrm>
          <a:prstGeom prst="straightConnector1">
            <a:avLst/>
          </a:prstGeom>
          <a:noFill/>
          <a:ln w="25400" cap="flat" cmpd="sng" algn="ctr">
            <a:solidFill>
              <a:srgbClr val="2A1BEB"/>
            </a:solidFill>
            <a:prstDash val="solid"/>
            <a:round/>
            <a:headEnd type="triangle" w="med" len="med"/>
            <a:tailEnd type="arrow"/>
          </a:ln>
          <a:effectLst/>
        </p:spPr>
      </p:cxnSp>
      <p:sp>
        <p:nvSpPr>
          <p:cNvPr id="17" name="16 CuadroTexto"/>
          <p:cNvSpPr txBox="1"/>
          <p:nvPr/>
        </p:nvSpPr>
        <p:spPr>
          <a:xfrm>
            <a:off x="2483768" y="2708920"/>
            <a:ext cx="54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5ns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7055011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52400" y="139700"/>
            <a:ext cx="7610303" cy="617585"/>
          </a:xfrm>
        </p:spPr>
        <p:txBody>
          <a:bodyPr/>
          <a:lstStyle/>
          <a:p>
            <a:r>
              <a:rPr lang="es-ES" dirty="0"/>
              <a:t>Red laser TCT </a:t>
            </a:r>
            <a:r>
              <a:rPr lang="es-ES" dirty="0" err="1"/>
              <a:t>characterization</a:t>
            </a:r>
            <a:endParaRPr lang="es-ES_tradn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17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4437112"/>
            <a:ext cx="2378075" cy="1858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304" y="1412776"/>
            <a:ext cx="3161056" cy="25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2641255" y="757285"/>
            <a:ext cx="2947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 smtClean="0"/>
              <a:t>Charge</a:t>
            </a:r>
            <a:r>
              <a:rPr lang="es-ES" dirty="0" smtClean="0"/>
              <a:t> </a:t>
            </a:r>
            <a:r>
              <a:rPr lang="es-ES" dirty="0" err="1" smtClean="0"/>
              <a:t>collection</a:t>
            </a:r>
            <a:r>
              <a:rPr lang="es-ES" dirty="0" smtClean="0"/>
              <a:t> </a:t>
            </a:r>
            <a:r>
              <a:rPr lang="es-ES" dirty="0" err="1" smtClean="0"/>
              <a:t>efficiency</a:t>
            </a:r>
            <a:endParaRPr lang="es-ES" dirty="0"/>
          </a:p>
        </p:txBody>
      </p:sp>
      <p:sp>
        <p:nvSpPr>
          <p:cNvPr id="11" name="10 CuadroTexto"/>
          <p:cNvSpPr txBox="1"/>
          <p:nvPr/>
        </p:nvSpPr>
        <p:spPr>
          <a:xfrm>
            <a:off x="395536" y="966100"/>
            <a:ext cx="15542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600" dirty="0" smtClean="0"/>
              <a:t>Standard </a:t>
            </a:r>
            <a:r>
              <a:rPr lang="es-ES" sz="1600" dirty="0" err="1" smtClean="0"/>
              <a:t>diode</a:t>
            </a:r>
            <a:endParaRPr lang="es-ES" sz="1600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724128" y="1002214"/>
            <a:ext cx="23551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prstClr val="black"/>
                </a:solidFill>
                <a:latin typeface="Verdana" pitchFamily="34" charset="0"/>
                <a:cs typeface="Arial" pitchFamily="34" charset="0"/>
              </a:rPr>
              <a:t>P-type diffusion </a:t>
            </a:r>
            <a:r>
              <a:rPr lang="es-ES" sz="1600" dirty="0" err="1" smtClean="0"/>
              <a:t>diode</a:t>
            </a:r>
            <a:endParaRPr lang="es-ES" sz="1600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8856" y="4230847"/>
            <a:ext cx="2602747" cy="2150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412776"/>
            <a:ext cx="3136219" cy="2568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5588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E. Currás -  LC Workshop 27-31 May 2013, DESY</a:t>
            </a:r>
            <a:endParaRPr lang="en-US" dirty="0"/>
          </a:p>
        </p:txBody>
      </p:sp>
      <p:pic>
        <p:nvPicPr>
          <p:cNvPr id="12" name="Picture 5" descr="C:\Users\marta\Desktop\Sin títul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88913"/>
            <a:ext cx="8424862" cy="649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4 CuadroTexto"/>
          <p:cNvSpPr txBox="1">
            <a:spLocks noChangeArrowheads="1"/>
          </p:cNvSpPr>
          <p:nvPr/>
        </p:nvSpPr>
        <p:spPr bwMode="auto">
          <a:xfrm>
            <a:off x="3276600" y="1052513"/>
            <a:ext cx="903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1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24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20</a:t>
            </a:r>
          </a:p>
        </p:txBody>
      </p:sp>
      <p:sp>
        <p:nvSpPr>
          <p:cNvPr id="14" name="6 CuadroTexto"/>
          <p:cNvSpPr txBox="1">
            <a:spLocks noChangeArrowheads="1"/>
          </p:cNvSpPr>
          <p:nvPr/>
        </p:nvSpPr>
        <p:spPr bwMode="auto">
          <a:xfrm>
            <a:off x="4156075" y="1052513"/>
            <a:ext cx="903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2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24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24</a:t>
            </a:r>
          </a:p>
        </p:txBody>
      </p:sp>
      <p:sp>
        <p:nvSpPr>
          <p:cNvPr id="15" name="7 CuadroTexto"/>
          <p:cNvSpPr txBox="1">
            <a:spLocks noChangeArrowheads="1"/>
          </p:cNvSpPr>
          <p:nvPr/>
        </p:nvSpPr>
        <p:spPr bwMode="auto">
          <a:xfrm>
            <a:off x="5059363" y="1052513"/>
            <a:ext cx="9032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3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24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28</a:t>
            </a:r>
          </a:p>
        </p:txBody>
      </p:sp>
      <p:sp>
        <p:nvSpPr>
          <p:cNvPr id="16" name="16 CuadroTexto"/>
          <p:cNvSpPr txBox="1">
            <a:spLocks noChangeArrowheads="1"/>
          </p:cNvSpPr>
          <p:nvPr/>
        </p:nvSpPr>
        <p:spPr bwMode="auto">
          <a:xfrm>
            <a:off x="2382838" y="1916113"/>
            <a:ext cx="903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DC 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32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40</a:t>
            </a:r>
          </a:p>
        </p:txBody>
      </p:sp>
      <p:sp>
        <p:nvSpPr>
          <p:cNvPr id="17" name="16 CuadroTexto"/>
          <p:cNvSpPr txBox="1">
            <a:spLocks noChangeArrowheads="1"/>
          </p:cNvSpPr>
          <p:nvPr/>
        </p:nvSpPr>
        <p:spPr bwMode="auto">
          <a:xfrm>
            <a:off x="2382838" y="2787650"/>
            <a:ext cx="903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DC 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32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40</a:t>
            </a:r>
          </a:p>
        </p:txBody>
      </p:sp>
      <p:sp>
        <p:nvSpPr>
          <p:cNvPr id="18" name="8 CuadroTexto"/>
          <p:cNvSpPr txBox="1">
            <a:spLocks noChangeArrowheads="1"/>
          </p:cNvSpPr>
          <p:nvPr/>
        </p:nvSpPr>
        <p:spPr bwMode="auto">
          <a:xfrm>
            <a:off x="3290888" y="1916113"/>
            <a:ext cx="903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 dirty="0">
                <a:solidFill>
                  <a:schemeClr val="bg1"/>
                </a:solidFill>
                <a:latin typeface="Calibri" pitchFamily="34" charset="0"/>
              </a:rPr>
              <a:t>AC 4</a:t>
            </a:r>
          </a:p>
          <a:p>
            <a:pPr algn="ctr" eaLnBrk="1" hangingPunct="1"/>
            <a:r>
              <a:rPr lang="es-ES" dirty="0" err="1">
                <a:solidFill>
                  <a:schemeClr val="bg1"/>
                </a:solidFill>
                <a:latin typeface="Calibri" pitchFamily="34" charset="0"/>
              </a:rPr>
              <a:t>Strip</a:t>
            </a:r>
            <a:r>
              <a:rPr lang="es-ES" dirty="0">
                <a:solidFill>
                  <a:schemeClr val="bg1"/>
                </a:solidFill>
                <a:latin typeface="Calibri" pitchFamily="34" charset="0"/>
              </a:rPr>
              <a:t> = 48</a:t>
            </a:r>
          </a:p>
          <a:p>
            <a:pPr eaLnBrk="1" hangingPunct="1"/>
            <a:r>
              <a:rPr lang="es-ES" dirty="0">
                <a:solidFill>
                  <a:schemeClr val="bg1"/>
                </a:solidFill>
                <a:latin typeface="Calibri" pitchFamily="34" charset="0"/>
              </a:rPr>
              <a:t>Metal = 44</a:t>
            </a:r>
          </a:p>
        </p:txBody>
      </p:sp>
      <p:sp>
        <p:nvSpPr>
          <p:cNvPr id="19" name="9 CuadroTexto"/>
          <p:cNvSpPr txBox="1">
            <a:spLocks noChangeArrowheads="1"/>
          </p:cNvSpPr>
          <p:nvPr/>
        </p:nvSpPr>
        <p:spPr bwMode="auto">
          <a:xfrm>
            <a:off x="4194175" y="1900238"/>
            <a:ext cx="903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5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48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48</a:t>
            </a:r>
          </a:p>
        </p:txBody>
      </p:sp>
      <p:sp>
        <p:nvSpPr>
          <p:cNvPr id="20" name="10 CuadroTexto"/>
          <p:cNvSpPr txBox="1">
            <a:spLocks noChangeArrowheads="1"/>
          </p:cNvSpPr>
          <p:nvPr/>
        </p:nvSpPr>
        <p:spPr bwMode="auto">
          <a:xfrm>
            <a:off x="5059363" y="1900238"/>
            <a:ext cx="903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6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48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52</a:t>
            </a:r>
          </a:p>
        </p:txBody>
      </p:sp>
      <p:sp>
        <p:nvSpPr>
          <p:cNvPr id="21" name="14 CuadroTexto"/>
          <p:cNvSpPr txBox="1">
            <a:spLocks noChangeArrowheads="1"/>
          </p:cNvSpPr>
          <p:nvPr/>
        </p:nvSpPr>
        <p:spPr bwMode="auto">
          <a:xfrm>
            <a:off x="5962650" y="1900238"/>
            <a:ext cx="903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32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40</a:t>
            </a:r>
          </a:p>
        </p:txBody>
      </p:sp>
      <p:sp>
        <p:nvSpPr>
          <p:cNvPr id="22" name="14 CuadroTexto"/>
          <p:cNvSpPr txBox="1">
            <a:spLocks noChangeArrowheads="1"/>
          </p:cNvSpPr>
          <p:nvPr/>
        </p:nvSpPr>
        <p:spPr bwMode="auto">
          <a:xfrm>
            <a:off x="5962650" y="2787650"/>
            <a:ext cx="903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32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40</a:t>
            </a:r>
          </a:p>
        </p:txBody>
      </p:sp>
      <p:sp>
        <p:nvSpPr>
          <p:cNvPr id="23" name="11 CuadroTexto"/>
          <p:cNvSpPr txBox="1">
            <a:spLocks noChangeArrowheads="1"/>
          </p:cNvSpPr>
          <p:nvPr/>
        </p:nvSpPr>
        <p:spPr bwMode="auto">
          <a:xfrm>
            <a:off x="3290888" y="2789238"/>
            <a:ext cx="9032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7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62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58</a:t>
            </a:r>
          </a:p>
        </p:txBody>
      </p:sp>
      <p:sp>
        <p:nvSpPr>
          <p:cNvPr id="24" name="12 CuadroTexto"/>
          <p:cNvSpPr txBox="1">
            <a:spLocks noChangeArrowheads="1"/>
          </p:cNvSpPr>
          <p:nvPr/>
        </p:nvSpPr>
        <p:spPr bwMode="auto">
          <a:xfrm>
            <a:off x="4194175" y="2787650"/>
            <a:ext cx="903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8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62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62</a:t>
            </a:r>
          </a:p>
        </p:txBody>
      </p:sp>
      <p:sp>
        <p:nvSpPr>
          <p:cNvPr id="25" name="13 CuadroTexto"/>
          <p:cNvSpPr txBox="1">
            <a:spLocks noChangeArrowheads="1"/>
          </p:cNvSpPr>
          <p:nvPr/>
        </p:nvSpPr>
        <p:spPr bwMode="auto">
          <a:xfrm>
            <a:off x="5059363" y="2787650"/>
            <a:ext cx="9032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AC 9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Strip = 62</a:t>
            </a:r>
          </a:p>
          <a:p>
            <a:pPr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Metal = 66</a:t>
            </a:r>
          </a:p>
        </p:txBody>
      </p:sp>
      <p:sp>
        <p:nvSpPr>
          <p:cNvPr id="26" name="18 CuadroTexto"/>
          <p:cNvSpPr txBox="1">
            <a:spLocks noChangeArrowheads="1"/>
          </p:cNvSpPr>
          <p:nvPr/>
        </p:nvSpPr>
        <p:spPr bwMode="auto">
          <a:xfrm>
            <a:off x="2190750" y="3967163"/>
            <a:ext cx="903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FEI4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With Guard rings</a:t>
            </a:r>
          </a:p>
        </p:txBody>
      </p:sp>
      <p:sp>
        <p:nvSpPr>
          <p:cNvPr id="27" name="18 CuadroTexto"/>
          <p:cNvSpPr txBox="1">
            <a:spLocks noChangeArrowheads="1"/>
          </p:cNvSpPr>
          <p:nvPr/>
        </p:nvSpPr>
        <p:spPr bwMode="auto">
          <a:xfrm>
            <a:off x="3492500" y="3967163"/>
            <a:ext cx="903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FEI4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With Guard rings</a:t>
            </a:r>
          </a:p>
        </p:txBody>
      </p:sp>
      <p:sp>
        <p:nvSpPr>
          <p:cNvPr id="28" name="20 CuadroTexto"/>
          <p:cNvSpPr txBox="1">
            <a:spLocks noChangeArrowheads="1"/>
          </p:cNvSpPr>
          <p:nvPr/>
        </p:nvSpPr>
        <p:spPr bwMode="auto">
          <a:xfrm>
            <a:off x="4859338" y="3967163"/>
            <a:ext cx="90328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FEI4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With one Guard ring</a:t>
            </a:r>
          </a:p>
        </p:txBody>
      </p:sp>
      <p:sp>
        <p:nvSpPr>
          <p:cNvPr id="29" name="20 CuadroTexto"/>
          <p:cNvSpPr txBox="1">
            <a:spLocks noChangeArrowheads="1"/>
          </p:cNvSpPr>
          <p:nvPr/>
        </p:nvSpPr>
        <p:spPr bwMode="auto">
          <a:xfrm>
            <a:off x="6156325" y="3967163"/>
            <a:ext cx="903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FEI4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With one Guard ring</a:t>
            </a:r>
          </a:p>
        </p:txBody>
      </p:sp>
      <p:sp>
        <p:nvSpPr>
          <p:cNvPr id="30" name="22 CuadroTexto"/>
          <p:cNvSpPr txBox="1">
            <a:spLocks noChangeArrowheads="1"/>
          </p:cNvSpPr>
          <p:nvPr/>
        </p:nvSpPr>
        <p:spPr bwMode="auto">
          <a:xfrm>
            <a:off x="2651125" y="5119688"/>
            <a:ext cx="903288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FEI3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With Guard rings</a:t>
            </a:r>
          </a:p>
        </p:txBody>
      </p:sp>
      <p:sp>
        <p:nvSpPr>
          <p:cNvPr id="31" name="25 CuadroTexto"/>
          <p:cNvSpPr txBox="1">
            <a:spLocks noChangeArrowheads="1"/>
          </p:cNvSpPr>
          <p:nvPr/>
        </p:nvSpPr>
        <p:spPr bwMode="auto">
          <a:xfrm>
            <a:off x="4156075" y="5211763"/>
            <a:ext cx="90328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CMS pixel detectors</a:t>
            </a:r>
          </a:p>
        </p:txBody>
      </p:sp>
      <p:sp>
        <p:nvSpPr>
          <p:cNvPr id="32" name="24 CuadroTexto"/>
          <p:cNvSpPr txBox="1">
            <a:spLocks noChangeArrowheads="1"/>
          </p:cNvSpPr>
          <p:nvPr/>
        </p:nvSpPr>
        <p:spPr bwMode="auto">
          <a:xfrm>
            <a:off x="5551488" y="5119688"/>
            <a:ext cx="9032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FEI3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With one Guard ring</a:t>
            </a:r>
          </a:p>
        </p:txBody>
      </p:sp>
      <p:sp>
        <p:nvSpPr>
          <p:cNvPr id="33" name="23 CuadroTexto"/>
          <p:cNvSpPr txBox="1">
            <a:spLocks noChangeArrowheads="1"/>
          </p:cNvSpPr>
          <p:nvPr/>
        </p:nvSpPr>
        <p:spPr bwMode="auto">
          <a:xfrm>
            <a:off x="4194175" y="5807075"/>
            <a:ext cx="9032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FEI3</a:t>
            </a:r>
          </a:p>
          <a:p>
            <a:pPr algn="ctr" eaLnBrk="1" hangingPunct="1"/>
            <a:r>
              <a:rPr lang="es-ES">
                <a:solidFill>
                  <a:schemeClr val="bg1"/>
                </a:solidFill>
                <a:latin typeface="Calibri" pitchFamily="34" charset="0"/>
              </a:rPr>
              <a:t>With Guard rings</a:t>
            </a:r>
          </a:p>
        </p:txBody>
      </p:sp>
      <p:sp>
        <p:nvSpPr>
          <p:cNvPr id="34" name="Text Box 25"/>
          <p:cNvSpPr txBox="1">
            <a:spLocks noChangeArrowheads="1"/>
          </p:cNvSpPr>
          <p:nvPr/>
        </p:nvSpPr>
        <p:spPr bwMode="auto">
          <a:xfrm>
            <a:off x="468313" y="331788"/>
            <a:ext cx="2674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s-ES" sz="2400" b="1">
                <a:solidFill>
                  <a:schemeClr val="bg1"/>
                </a:solidFill>
              </a:rPr>
              <a:t>Mask set (planar)</a:t>
            </a:r>
          </a:p>
        </p:txBody>
      </p:sp>
    </p:spTree>
    <p:extLst>
      <p:ext uri="{BB962C8B-B14F-4D97-AF65-F5344CB8AC3E}">
        <p14:creationId xmlns:p14="http://schemas.microsoft.com/office/powerpoint/2010/main" val="28005606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000" dirty="0" err="1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Summary</a:t>
            </a:r>
            <a:endParaRPr lang="es-ES" sz="4000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340768"/>
            <a:ext cx="8443664" cy="4831432"/>
          </a:xfrm>
        </p:spPr>
        <p:txBody>
          <a:bodyPr>
            <a:normAutofit/>
          </a:bodyPr>
          <a:lstStyle/>
          <a:p>
            <a:pPr algn="just">
              <a:buClr>
                <a:schemeClr val="tx1"/>
              </a:buClr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 novel 2D position-sensitive semiconductor detector concept based on the resistive charge-division readout method has been introduced.</a:t>
            </a:r>
          </a:p>
          <a:p>
            <a:pPr algn="just">
              <a:buClr>
                <a:schemeClr val="tx1"/>
              </a:buClr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initial results demonstrates the feasibility of the charge division method in a fully fledged </a:t>
            </a:r>
            <a:r>
              <a:rPr lang="en-US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microstrip</a:t>
            </a: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sensor.</a:t>
            </a:r>
          </a:p>
          <a:p>
            <a:pPr algn="just">
              <a:buClr>
                <a:schemeClr val="tx1"/>
              </a:buClr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Test-beam studies on detection of minimum ionizing particles are in progress</a:t>
            </a:r>
          </a:p>
          <a:p>
            <a:pPr algn="just">
              <a:buClr>
                <a:schemeClr val="tx1"/>
              </a:buClr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The effect of charge multiplication has been observed within RD50 and it was started to be investigated systematically.</a:t>
            </a:r>
          </a:p>
          <a:p>
            <a:pPr algn="just">
              <a:buClr>
                <a:schemeClr val="tx1"/>
              </a:buClr>
            </a:pPr>
            <a:r>
              <a:rPr lang="en-US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New detector designs aim  to fabricate detectors with moderate gain and fast collection times.</a:t>
            </a:r>
          </a:p>
          <a:p>
            <a:pPr marL="514350" indent="-514350" algn="just">
              <a:buClr>
                <a:schemeClr val="tx1"/>
              </a:buClr>
              <a:buFont typeface="+mj-lt"/>
              <a:buAutoNum type="romanUcPeriod"/>
            </a:pPr>
            <a:endParaRPr lang="es-E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E. Currás -  LC Workshop 27-31 May 2013, DESY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59780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 err="1" smtClean="0"/>
              <a:t>Outline</a:t>
            </a:r>
            <a:endParaRPr lang="es-ES_tradnl" sz="4400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381000" y="1052736"/>
            <a:ext cx="8458200" cy="4800600"/>
          </a:xfrm>
        </p:spPr>
        <p:txBody>
          <a:bodyPr/>
          <a:lstStyle/>
          <a:p>
            <a:r>
              <a:rPr lang="en-US" dirty="0" smtClean="0"/>
              <a:t>Motivations for the R&amp;D.</a:t>
            </a:r>
          </a:p>
          <a:p>
            <a:r>
              <a:rPr lang="en-US" dirty="0"/>
              <a:t>A</a:t>
            </a:r>
            <a:r>
              <a:rPr lang="en-US" dirty="0" smtClean="0"/>
              <a:t> 2D position sensitive </a:t>
            </a:r>
            <a:r>
              <a:rPr lang="en-US" dirty="0" err="1" smtClean="0"/>
              <a:t>microstrip</a:t>
            </a:r>
            <a:r>
              <a:rPr lang="en-US" dirty="0" smtClean="0"/>
              <a:t> sensor.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aser characterization</a:t>
            </a:r>
          </a:p>
          <a:p>
            <a:pPr lvl="1"/>
            <a:r>
              <a:rPr lang="en-US" dirty="0" smtClean="0"/>
              <a:t>Electrical equivalent circuit simulations</a:t>
            </a:r>
          </a:p>
          <a:p>
            <a:pPr lvl="1"/>
            <a:r>
              <a:rPr lang="en-US" dirty="0" smtClean="0"/>
              <a:t>Test beam results</a:t>
            </a:r>
          </a:p>
          <a:p>
            <a:r>
              <a:rPr lang="en-US" dirty="0" smtClean="0"/>
              <a:t>Segmented p-type sensors with low-gain charge amplification </a:t>
            </a:r>
          </a:p>
          <a:p>
            <a:pPr lvl="1"/>
            <a:r>
              <a:rPr lang="en-US" dirty="0" err="1" smtClean="0"/>
              <a:t>TCAD</a:t>
            </a:r>
            <a:r>
              <a:rPr lang="en-US" dirty="0" smtClean="0"/>
              <a:t> simulations of the device.</a:t>
            </a:r>
          </a:p>
          <a:p>
            <a:pPr lvl="1"/>
            <a:r>
              <a:rPr lang="en-US" dirty="0" smtClean="0"/>
              <a:t>Laser characterization of diodes with amplification.</a:t>
            </a:r>
          </a:p>
          <a:p>
            <a:r>
              <a:rPr lang="en-US" dirty="0" smtClean="0"/>
              <a:t>Conclusions</a:t>
            </a:r>
          </a:p>
          <a:p>
            <a:endParaRPr lang="es-ES_tradnl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E. Currás -  LC Workshop 27-31 May 2013, DESY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099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D881D0-A6CF-4285-99E9-6602BDE09BB5}" type="slidenum">
              <a:rPr lang="es-ES_tradnl" altLang="en-US" smtClean="0"/>
              <a:pPr>
                <a:defRPr/>
              </a:pPr>
              <a:t>20</a:t>
            </a:fld>
            <a:endParaRPr lang="es-ES_tradnl" alt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253686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4D881D0-A6CF-4285-99E9-6602BDE09BB5}" type="slidenum">
              <a:rPr lang="es-ES_tradnl" altLang="en-US" smtClean="0"/>
              <a:pPr>
                <a:defRPr/>
              </a:pPr>
              <a:t>21</a:t>
            </a:fld>
            <a:endParaRPr lang="es-ES_tradnl" altLang="en-U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742950"/>
            <a:ext cx="74104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983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R&amp;D</a:t>
            </a:r>
            <a:r>
              <a:rPr lang="es-ES" dirty="0" smtClean="0"/>
              <a:t> </a:t>
            </a:r>
            <a:r>
              <a:rPr lang="es-ES" dirty="0" err="1" smtClean="0"/>
              <a:t>Motivation</a:t>
            </a:r>
            <a:endParaRPr lang="es-ES_tradn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1000" y="908720"/>
            <a:ext cx="8458200" cy="4800600"/>
          </a:xfrm>
        </p:spPr>
        <p:txBody>
          <a:bodyPr/>
          <a:lstStyle/>
          <a:p>
            <a:r>
              <a:rPr lang="en-US" dirty="0" smtClean="0"/>
              <a:t>Charge division in </a:t>
            </a:r>
            <a:r>
              <a:rPr lang="en-US" dirty="0" err="1" smtClean="0"/>
              <a:t>microstrips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Long </a:t>
            </a:r>
            <a:r>
              <a:rPr lang="en-US" dirty="0" err="1" smtClean="0"/>
              <a:t>microstrips</a:t>
            </a:r>
            <a:r>
              <a:rPr lang="en-US" dirty="0" smtClean="0"/>
              <a:t> ladders  (several tens of centimeters) proposed for the </a:t>
            </a:r>
            <a:r>
              <a:rPr lang="en-US" dirty="0" err="1" smtClean="0"/>
              <a:t>ILC</a:t>
            </a:r>
            <a:r>
              <a:rPr lang="en-US" dirty="0" smtClean="0"/>
              <a:t> tracking detectors.</a:t>
            </a:r>
          </a:p>
          <a:p>
            <a:pPr lvl="1"/>
            <a:r>
              <a:rPr lang="en-US" dirty="0" smtClean="0"/>
              <a:t>Getting the particle hit coordinate along the strip using the charge division method. </a:t>
            </a:r>
          </a:p>
          <a:p>
            <a:pPr lvl="1"/>
            <a:r>
              <a:rPr lang="en-US" dirty="0" smtClean="0"/>
              <a:t>Avoid the complexity of double sided sensors and the additional material of a second  layer of sensors.</a:t>
            </a:r>
          </a:p>
          <a:p>
            <a:r>
              <a:rPr lang="en-US" dirty="0" smtClean="0"/>
              <a:t>Low gain segmented p-type pixels (strips) </a:t>
            </a:r>
          </a:p>
          <a:p>
            <a:pPr lvl="1"/>
            <a:r>
              <a:rPr lang="en-US" dirty="0" smtClean="0"/>
              <a:t>Implementing a small gain in the segmented diode so we can reduce the thickness of the sensors without reducing the signal amplitude </a:t>
            </a:r>
          </a:p>
          <a:p>
            <a:pPr lvl="1"/>
            <a:r>
              <a:rPr lang="en-US" dirty="0" smtClean="0"/>
              <a:t>Smaller contribution to the material budget. </a:t>
            </a:r>
          </a:p>
          <a:p>
            <a:endParaRPr lang="en-U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5CEF15-0670-42F8-B063-5D05E1C9277E}" type="slidenum">
              <a:rPr lang="es-ES_tradnl" altLang="en-US" smtClean="0"/>
              <a:pPr>
                <a:defRPr/>
              </a:pPr>
              <a:t>3</a:t>
            </a:fld>
            <a:endParaRPr lang="es-ES_tradnl" altLang="en-U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915816" y="6400800"/>
            <a:ext cx="5410200" cy="457200"/>
          </a:xfrm>
        </p:spPr>
        <p:txBody>
          <a:bodyPr/>
          <a:lstStyle/>
          <a:p>
            <a:pPr>
              <a:defRPr/>
            </a:pPr>
            <a:r>
              <a:rPr lang="en-US" altLang="en-US" dirty="0" smtClean="0"/>
              <a:t>E. </a:t>
            </a:r>
            <a:r>
              <a:rPr lang="en-US" altLang="en-US" dirty="0" err="1" smtClean="0"/>
              <a:t>Currás</a:t>
            </a:r>
            <a:r>
              <a:rPr lang="en-US" altLang="en-US" dirty="0" smtClean="0"/>
              <a:t> -  LC Workshop 27-31 May 2013, </a:t>
            </a:r>
            <a:r>
              <a:rPr lang="en-US" altLang="en-US" dirty="0" err="1" smtClean="0"/>
              <a:t>DESY</a:t>
            </a:r>
            <a:endParaRPr lang="es-ES_tradnl" altLang="en-US" dirty="0"/>
          </a:p>
        </p:txBody>
      </p:sp>
    </p:spTree>
    <p:extLst>
      <p:ext uri="{BB962C8B-B14F-4D97-AF65-F5344CB8AC3E}">
        <p14:creationId xmlns:p14="http://schemas.microsoft.com/office/powerpoint/2010/main" val="3574109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33"/>
          <p:cNvSpPr txBox="1">
            <a:spLocks noChangeArrowheads="1"/>
          </p:cNvSpPr>
          <p:nvPr/>
        </p:nvSpPr>
        <p:spPr bwMode="auto">
          <a:xfrm>
            <a:off x="2642195" y="1052736"/>
            <a:ext cx="4810125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 dirty="0" smtClean="0">
                <a:solidFill>
                  <a:prstClr val="black"/>
                </a:solidFill>
              </a:rPr>
              <a:t>Simple single-side AC-coupled </a:t>
            </a:r>
            <a:r>
              <a:rPr lang="en-GB" sz="1600" dirty="0" err="1" smtClean="0">
                <a:solidFill>
                  <a:prstClr val="black"/>
                </a:solidFill>
              </a:rPr>
              <a:t>microstrip</a:t>
            </a:r>
            <a:r>
              <a:rPr lang="en-GB" sz="1600" dirty="0" smtClean="0">
                <a:solidFill>
                  <a:prstClr val="black"/>
                </a:solidFill>
              </a:rPr>
              <a:t> detectors</a:t>
            </a:r>
          </a:p>
        </p:txBody>
      </p:sp>
      <p:sp>
        <p:nvSpPr>
          <p:cNvPr id="24579" name="Text Box 232"/>
          <p:cNvSpPr txBox="1">
            <a:spLocks noChangeArrowheads="1"/>
          </p:cNvSpPr>
          <p:nvPr/>
        </p:nvSpPr>
        <p:spPr bwMode="auto">
          <a:xfrm>
            <a:off x="3427413" y="1717675"/>
            <a:ext cx="55022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z="1600" smtClean="0">
                <a:solidFill>
                  <a:srgbClr val="000000"/>
                </a:solidFill>
              </a:rPr>
              <a:t>X-coordinate: cluster-finding algorithms for strip detectors.</a:t>
            </a:r>
          </a:p>
        </p:txBody>
      </p:sp>
      <p:grpSp>
        <p:nvGrpSpPr>
          <p:cNvPr id="24580" name="Group 140"/>
          <p:cNvGrpSpPr>
            <a:grpSpLocks/>
          </p:cNvGrpSpPr>
          <p:nvPr/>
        </p:nvGrpSpPr>
        <p:grpSpPr bwMode="auto">
          <a:xfrm>
            <a:off x="228600" y="990600"/>
            <a:ext cx="3654425" cy="4179888"/>
            <a:chOff x="144" y="624"/>
            <a:chExt cx="2302" cy="2633"/>
          </a:xfrm>
        </p:grpSpPr>
        <p:sp>
          <p:nvSpPr>
            <p:cNvPr id="24717" name="Rectangle 141"/>
            <p:cNvSpPr>
              <a:spLocks noChangeArrowheads="1"/>
            </p:cNvSpPr>
            <p:nvPr/>
          </p:nvSpPr>
          <p:spPr bwMode="auto">
            <a:xfrm>
              <a:off x="1519" y="1725"/>
              <a:ext cx="147" cy="90"/>
            </a:xfrm>
            <a:prstGeom prst="rect">
              <a:avLst/>
            </a:prstGeom>
            <a:solidFill>
              <a:srgbClr val="3399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18" name="Text Box 142"/>
            <p:cNvSpPr txBox="1">
              <a:spLocks noChangeArrowheads="1"/>
            </p:cNvSpPr>
            <p:nvPr/>
          </p:nvSpPr>
          <p:spPr bwMode="auto">
            <a:xfrm>
              <a:off x="1666" y="1672"/>
              <a:ext cx="780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600" smtClean="0">
                  <a:solidFill>
                    <a:srgbClr val="000000"/>
                  </a:solidFill>
                  <a:latin typeface="Palatino Linotype" pitchFamily="18" charset="0"/>
                </a:rPr>
                <a:t>Aluminium</a:t>
              </a:r>
            </a:p>
          </p:txBody>
        </p:sp>
        <p:sp>
          <p:nvSpPr>
            <p:cNvPr id="24719" name="Rectangle 143"/>
            <p:cNvSpPr>
              <a:spLocks noChangeArrowheads="1"/>
            </p:cNvSpPr>
            <p:nvPr/>
          </p:nvSpPr>
          <p:spPr bwMode="auto">
            <a:xfrm>
              <a:off x="144" y="1360"/>
              <a:ext cx="1296" cy="1897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0" name="AutoShape 144"/>
            <p:cNvSpPr>
              <a:spLocks noChangeArrowheads="1"/>
            </p:cNvSpPr>
            <p:nvPr/>
          </p:nvSpPr>
          <p:spPr bwMode="auto">
            <a:xfrm>
              <a:off x="222" y="1443"/>
              <a:ext cx="1136" cy="1734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1" name="AutoShape 145"/>
            <p:cNvSpPr>
              <a:spLocks noChangeArrowheads="1"/>
            </p:cNvSpPr>
            <p:nvPr/>
          </p:nvSpPr>
          <p:spPr bwMode="auto">
            <a:xfrm>
              <a:off x="267" y="1494"/>
              <a:ext cx="1044" cy="163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2" name="AutoShape 146"/>
            <p:cNvSpPr>
              <a:spLocks noChangeArrowheads="1"/>
            </p:cNvSpPr>
            <p:nvPr/>
          </p:nvSpPr>
          <p:spPr bwMode="auto">
            <a:xfrm>
              <a:off x="425" y="1646"/>
              <a:ext cx="48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3" name="AutoShape 147"/>
            <p:cNvSpPr>
              <a:spLocks noChangeArrowheads="1"/>
            </p:cNvSpPr>
            <p:nvPr/>
          </p:nvSpPr>
          <p:spPr bwMode="auto">
            <a:xfrm>
              <a:off x="424" y="1722"/>
              <a:ext cx="48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4" name="AutoShape 148"/>
            <p:cNvSpPr>
              <a:spLocks noChangeArrowheads="1"/>
            </p:cNvSpPr>
            <p:nvPr/>
          </p:nvSpPr>
          <p:spPr bwMode="auto">
            <a:xfrm>
              <a:off x="591" y="1646"/>
              <a:ext cx="46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5" name="AutoShape 149"/>
            <p:cNvSpPr>
              <a:spLocks noChangeArrowheads="1"/>
            </p:cNvSpPr>
            <p:nvPr/>
          </p:nvSpPr>
          <p:spPr bwMode="auto">
            <a:xfrm>
              <a:off x="590" y="1722"/>
              <a:ext cx="47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6" name="AutoShape 150"/>
            <p:cNvSpPr>
              <a:spLocks noChangeArrowheads="1"/>
            </p:cNvSpPr>
            <p:nvPr/>
          </p:nvSpPr>
          <p:spPr bwMode="auto">
            <a:xfrm>
              <a:off x="757" y="1646"/>
              <a:ext cx="46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7" name="AutoShape 151"/>
            <p:cNvSpPr>
              <a:spLocks noChangeArrowheads="1"/>
            </p:cNvSpPr>
            <p:nvPr/>
          </p:nvSpPr>
          <p:spPr bwMode="auto">
            <a:xfrm>
              <a:off x="756" y="1722"/>
              <a:ext cx="46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8" name="AutoShape 152"/>
            <p:cNvSpPr>
              <a:spLocks noChangeArrowheads="1"/>
            </p:cNvSpPr>
            <p:nvPr/>
          </p:nvSpPr>
          <p:spPr bwMode="auto">
            <a:xfrm>
              <a:off x="921" y="1646"/>
              <a:ext cx="48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29" name="AutoShape 153"/>
            <p:cNvSpPr>
              <a:spLocks noChangeArrowheads="1"/>
            </p:cNvSpPr>
            <p:nvPr/>
          </p:nvSpPr>
          <p:spPr bwMode="auto">
            <a:xfrm>
              <a:off x="920" y="1722"/>
              <a:ext cx="49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30" name="AutoShape 154"/>
            <p:cNvSpPr>
              <a:spLocks noChangeArrowheads="1"/>
            </p:cNvSpPr>
            <p:nvPr/>
          </p:nvSpPr>
          <p:spPr bwMode="auto">
            <a:xfrm>
              <a:off x="1087" y="1646"/>
              <a:ext cx="48" cy="1403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31" name="AutoShape 155"/>
            <p:cNvSpPr>
              <a:spLocks noChangeArrowheads="1"/>
            </p:cNvSpPr>
            <p:nvPr/>
          </p:nvSpPr>
          <p:spPr bwMode="auto">
            <a:xfrm>
              <a:off x="1086" y="1722"/>
              <a:ext cx="48" cy="129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32" name="Oval 156"/>
            <p:cNvSpPr>
              <a:spLocks noChangeArrowheads="1"/>
            </p:cNvSpPr>
            <p:nvPr/>
          </p:nvSpPr>
          <p:spPr bwMode="auto">
            <a:xfrm>
              <a:off x="719" y="1953"/>
              <a:ext cx="30" cy="31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33" name="Group 157"/>
            <p:cNvGrpSpPr>
              <a:grpSpLocks/>
            </p:cNvGrpSpPr>
            <p:nvPr/>
          </p:nvGrpSpPr>
          <p:grpSpPr bwMode="auto">
            <a:xfrm>
              <a:off x="425" y="1494"/>
              <a:ext cx="22" cy="152"/>
              <a:chOff x="425" y="1494"/>
              <a:chExt cx="22" cy="152"/>
            </a:xfrm>
          </p:grpSpPr>
          <p:sp>
            <p:nvSpPr>
              <p:cNvPr id="24800" name="Line 158"/>
              <p:cNvSpPr>
                <a:spLocks noChangeShapeType="1"/>
              </p:cNvSpPr>
              <p:nvPr/>
            </p:nvSpPr>
            <p:spPr bwMode="auto">
              <a:xfrm>
                <a:off x="425" y="154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1" name="Line 159"/>
              <p:cNvSpPr>
                <a:spLocks noChangeShapeType="1"/>
              </p:cNvSpPr>
              <p:nvPr/>
            </p:nvSpPr>
            <p:spPr bwMode="auto">
              <a:xfrm flipV="1">
                <a:off x="425" y="1554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2" name="Line 160"/>
              <p:cNvSpPr>
                <a:spLocks noChangeShapeType="1"/>
              </p:cNvSpPr>
              <p:nvPr/>
            </p:nvSpPr>
            <p:spPr bwMode="auto">
              <a:xfrm>
                <a:off x="425" y="157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3" name="Line 161"/>
              <p:cNvSpPr>
                <a:spLocks noChangeShapeType="1"/>
              </p:cNvSpPr>
              <p:nvPr/>
            </p:nvSpPr>
            <p:spPr bwMode="auto">
              <a:xfrm flipV="1">
                <a:off x="425" y="1585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4" name="Line 162"/>
              <p:cNvSpPr>
                <a:spLocks noChangeShapeType="1"/>
              </p:cNvSpPr>
              <p:nvPr/>
            </p:nvSpPr>
            <p:spPr bwMode="auto">
              <a:xfrm flipV="1">
                <a:off x="425" y="1523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5" name="Line 163"/>
              <p:cNvSpPr>
                <a:spLocks noChangeShapeType="1"/>
              </p:cNvSpPr>
              <p:nvPr/>
            </p:nvSpPr>
            <p:spPr bwMode="auto">
              <a:xfrm>
                <a:off x="425" y="1601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6" name="Line 164"/>
              <p:cNvSpPr>
                <a:spLocks noChangeShapeType="1"/>
              </p:cNvSpPr>
              <p:nvPr/>
            </p:nvSpPr>
            <p:spPr bwMode="auto">
              <a:xfrm>
                <a:off x="447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807" name="Line 165"/>
              <p:cNvSpPr>
                <a:spLocks noChangeShapeType="1"/>
              </p:cNvSpPr>
              <p:nvPr/>
            </p:nvSpPr>
            <p:spPr bwMode="auto">
              <a:xfrm>
                <a:off x="447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34" name="AutoShape 166"/>
            <p:cNvSpPr>
              <a:spLocks noChangeArrowheads="1"/>
            </p:cNvSpPr>
            <p:nvPr/>
          </p:nvSpPr>
          <p:spPr bwMode="auto">
            <a:xfrm>
              <a:off x="422" y="1678"/>
              <a:ext cx="48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35" name="Group 167"/>
            <p:cNvGrpSpPr>
              <a:grpSpLocks/>
            </p:cNvGrpSpPr>
            <p:nvPr/>
          </p:nvGrpSpPr>
          <p:grpSpPr bwMode="auto">
            <a:xfrm>
              <a:off x="591" y="1494"/>
              <a:ext cx="21" cy="152"/>
              <a:chOff x="591" y="1494"/>
              <a:chExt cx="21" cy="152"/>
            </a:xfrm>
          </p:grpSpPr>
          <p:sp>
            <p:nvSpPr>
              <p:cNvPr id="24792" name="Line 168"/>
              <p:cNvSpPr>
                <a:spLocks noChangeShapeType="1"/>
              </p:cNvSpPr>
              <p:nvPr/>
            </p:nvSpPr>
            <p:spPr bwMode="auto">
              <a:xfrm>
                <a:off x="591" y="1540"/>
                <a:ext cx="21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3" name="Line 169"/>
              <p:cNvSpPr>
                <a:spLocks noChangeShapeType="1"/>
              </p:cNvSpPr>
              <p:nvPr/>
            </p:nvSpPr>
            <p:spPr bwMode="auto">
              <a:xfrm flipV="1">
                <a:off x="591" y="1554"/>
                <a:ext cx="21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4" name="Line 170"/>
              <p:cNvSpPr>
                <a:spLocks noChangeShapeType="1"/>
              </p:cNvSpPr>
              <p:nvPr/>
            </p:nvSpPr>
            <p:spPr bwMode="auto">
              <a:xfrm>
                <a:off x="591" y="1570"/>
                <a:ext cx="21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5" name="Line 171"/>
              <p:cNvSpPr>
                <a:spLocks noChangeShapeType="1"/>
              </p:cNvSpPr>
              <p:nvPr/>
            </p:nvSpPr>
            <p:spPr bwMode="auto">
              <a:xfrm flipV="1">
                <a:off x="591" y="1585"/>
                <a:ext cx="21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6" name="Line 172"/>
              <p:cNvSpPr>
                <a:spLocks noChangeShapeType="1"/>
              </p:cNvSpPr>
              <p:nvPr/>
            </p:nvSpPr>
            <p:spPr bwMode="auto">
              <a:xfrm flipV="1">
                <a:off x="591" y="1523"/>
                <a:ext cx="21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7" name="Line 173"/>
              <p:cNvSpPr>
                <a:spLocks noChangeShapeType="1"/>
              </p:cNvSpPr>
              <p:nvPr/>
            </p:nvSpPr>
            <p:spPr bwMode="auto">
              <a:xfrm>
                <a:off x="591" y="1601"/>
                <a:ext cx="21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8" name="Line 174"/>
              <p:cNvSpPr>
                <a:spLocks noChangeShapeType="1"/>
              </p:cNvSpPr>
              <p:nvPr/>
            </p:nvSpPr>
            <p:spPr bwMode="auto">
              <a:xfrm>
                <a:off x="613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9" name="Line 175"/>
              <p:cNvSpPr>
                <a:spLocks noChangeShapeType="1"/>
              </p:cNvSpPr>
              <p:nvPr/>
            </p:nvSpPr>
            <p:spPr bwMode="auto">
              <a:xfrm>
                <a:off x="613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36" name="AutoShape 176"/>
            <p:cNvSpPr>
              <a:spLocks noChangeArrowheads="1"/>
            </p:cNvSpPr>
            <p:nvPr/>
          </p:nvSpPr>
          <p:spPr bwMode="auto">
            <a:xfrm>
              <a:off x="589" y="1678"/>
              <a:ext cx="46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37" name="Group 177"/>
            <p:cNvGrpSpPr>
              <a:grpSpLocks/>
            </p:cNvGrpSpPr>
            <p:nvPr/>
          </p:nvGrpSpPr>
          <p:grpSpPr bwMode="auto">
            <a:xfrm>
              <a:off x="756" y="1494"/>
              <a:ext cx="22" cy="152"/>
              <a:chOff x="756" y="1494"/>
              <a:chExt cx="22" cy="152"/>
            </a:xfrm>
          </p:grpSpPr>
          <p:sp>
            <p:nvSpPr>
              <p:cNvPr id="24784" name="Line 178"/>
              <p:cNvSpPr>
                <a:spLocks noChangeShapeType="1"/>
              </p:cNvSpPr>
              <p:nvPr/>
            </p:nvSpPr>
            <p:spPr bwMode="auto">
              <a:xfrm>
                <a:off x="756" y="154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5" name="Line 179"/>
              <p:cNvSpPr>
                <a:spLocks noChangeShapeType="1"/>
              </p:cNvSpPr>
              <p:nvPr/>
            </p:nvSpPr>
            <p:spPr bwMode="auto">
              <a:xfrm flipV="1">
                <a:off x="756" y="1554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6" name="Line 180"/>
              <p:cNvSpPr>
                <a:spLocks noChangeShapeType="1"/>
              </p:cNvSpPr>
              <p:nvPr/>
            </p:nvSpPr>
            <p:spPr bwMode="auto">
              <a:xfrm>
                <a:off x="756" y="157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7" name="Line 181"/>
              <p:cNvSpPr>
                <a:spLocks noChangeShapeType="1"/>
              </p:cNvSpPr>
              <p:nvPr/>
            </p:nvSpPr>
            <p:spPr bwMode="auto">
              <a:xfrm flipV="1">
                <a:off x="756" y="1585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8" name="Line 182"/>
              <p:cNvSpPr>
                <a:spLocks noChangeShapeType="1"/>
              </p:cNvSpPr>
              <p:nvPr/>
            </p:nvSpPr>
            <p:spPr bwMode="auto">
              <a:xfrm flipV="1">
                <a:off x="756" y="1523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9" name="Line 183"/>
              <p:cNvSpPr>
                <a:spLocks noChangeShapeType="1"/>
              </p:cNvSpPr>
              <p:nvPr/>
            </p:nvSpPr>
            <p:spPr bwMode="auto">
              <a:xfrm>
                <a:off x="756" y="1601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0" name="Line 184"/>
              <p:cNvSpPr>
                <a:spLocks noChangeShapeType="1"/>
              </p:cNvSpPr>
              <p:nvPr/>
            </p:nvSpPr>
            <p:spPr bwMode="auto">
              <a:xfrm>
                <a:off x="779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91" name="Line 185"/>
              <p:cNvSpPr>
                <a:spLocks noChangeShapeType="1"/>
              </p:cNvSpPr>
              <p:nvPr/>
            </p:nvSpPr>
            <p:spPr bwMode="auto">
              <a:xfrm>
                <a:off x="779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38" name="AutoShape 186"/>
            <p:cNvSpPr>
              <a:spLocks noChangeArrowheads="1"/>
            </p:cNvSpPr>
            <p:nvPr/>
          </p:nvSpPr>
          <p:spPr bwMode="auto">
            <a:xfrm>
              <a:off x="753" y="1678"/>
              <a:ext cx="48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39" name="Group 187"/>
            <p:cNvGrpSpPr>
              <a:grpSpLocks/>
            </p:cNvGrpSpPr>
            <p:nvPr/>
          </p:nvGrpSpPr>
          <p:grpSpPr bwMode="auto">
            <a:xfrm>
              <a:off x="921" y="1494"/>
              <a:ext cx="22" cy="152"/>
              <a:chOff x="921" y="1494"/>
              <a:chExt cx="22" cy="152"/>
            </a:xfrm>
          </p:grpSpPr>
          <p:sp>
            <p:nvSpPr>
              <p:cNvPr id="24776" name="Line 188"/>
              <p:cNvSpPr>
                <a:spLocks noChangeShapeType="1"/>
              </p:cNvSpPr>
              <p:nvPr/>
            </p:nvSpPr>
            <p:spPr bwMode="auto">
              <a:xfrm>
                <a:off x="921" y="154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7" name="Line 189"/>
              <p:cNvSpPr>
                <a:spLocks noChangeShapeType="1"/>
              </p:cNvSpPr>
              <p:nvPr/>
            </p:nvSpPr>
            <p:spPr bwMode="auto">
              <a:xfrm flipV="1">
                <a:off x="921" y="1554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8" name="Line 190"/>
              <p:cNvSpPr>
                <a:spLocks noChangeShapeType="1"/>
              </p:cNvSpPr>
              <p:nvPr/>
            </p:nvSpPr>
            <p:spPr bwMode="auto">
              <a:xfrm>
                <a:off x="921" y="157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9" name="Line 191"/>
              <p:cNvSpPr>
                <a:spLocks noChangeShapeType="1"/>
              </p:cNvSpPr>
              <p:nvPr/>
            </p:nvSpPr>
            <p:spPr bwMode="auto">
              <a:xfrm flipV="1">
                <a:off x="921" y="1585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0" name="Line 192"/>
              <p:cNvSpPr>
                <a:spLocks noChangeShapeType="1"/>
              </p:cNvSpPr>
              <p:nvPr/>
            </p:nvSpPr>
            <p:spPr bwMode="auto">
              <a:xfrm flipV="1">
                <a:off x="921" y="1523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1" name="Line 193"/>
              <p:cNvSpPr>
                <a:spLocks noChangeShapeType="1"/>
              </p:cNvSpPr>
              <p:nvPr/>
            </p:nvSpPr>
            <p:spPr bwMode="auto">
              <a:xfrm>
                <a:off x="921" y="1601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2" name="Line 194"/>
              <p:cNvSpPr>
                <a:spLocks noChangeShapeType="1"/>
              </p:cNvSpPr>
              <p:nvPr/>
            </p:nvSpPr>
            <p:spPr bwMode="auto">
              <a:xfrm>
                <a:off x="943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83" name="Line 195"/>
              <p:cNvSpPr>
                <a:spLocks noChangeShapeType="1"/>
              </p:cNvSpPr>
              <p:nvPr/>
            </p:nvSpPr>
            <p:spPr bwMode="auto">
              <a:xfrm>
                <a:off x="943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40" name="AutoShape 196"/>
            <p:cNvSpPr>
              <a:spLocks noChangeArrowheads="1"/>
            </p:cNvSpPr>
            <p:nvPr/>
          </p:nvSpPr>
          <p:spPr bwMode="auto">
            <a:xfrm>
              <a:off x="919" y="1678"/>
              <a:ext cx="48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grpSp>
          <p:nvGrpSpPr>
            <p:cNvPr id="24741" name="Group 197"/>
            <p:cNvGrpSpPr>
              <a:grpSpLocks/>
            </p:cNvGrpSpPr>
            <p:nvPr/>
          </p:nvGrpSpPr>
          <p:grpSpPr bwMode="auto">
            <a:xfrm>
              <a:off x="1087" y="1494"/>
              <a:ext cx="22" cy="152"/>
              <a:chOff x="1087" y="1494"/>
              <a:chExt cx="22" cy="152"/>
            </a:xfrm>
          </p:grpSpPr>
          <p:sp>
            <p:nvSpPr>
              <p:cNvPr id="24768" name="Line 198"/>
              <p:cNvSpPr>
                <a:spLocks noChangeShapeType="1"/>
              </p:cNvSpPr>
              <p:nvPr/>
            </p:nvSpPr>
            <p:spPr bwMode="auto">
              <a:xfrm>
                <a:off x="1087" y="154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69" name="Line 199"/>
              <p:cNvSpPr>
                <a:spLocks noChangeShapeType="1"/>
              </p:cNvSpPr>
              <p:nvPr/>
            </p:nvSpPr>
            <p:spPr bwMode="auto">
              <a:xfrm flipV="1">
                <a:off x="1087" y="1554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0" name="Line 200"/>
              <p:cNvSpPr>
                <a:spLocks noChangeShapeType="1"/>
              </p:cNvSpPr>
              <p:nvPr/>
            </p:nvSpPr>
            <p:spPr bwMode="auto">
              <a:xfrm>
                <a:off x="1087" y="1570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1" name="Line 201"/>
              <p:cNvSpPr>
                <a:spLocks noChangeShapeType="1"/>
              </p:cNvSpPr>
              <p:nvPr/>
            </p:nvSpPr>
            <p:spPr bwMode="auto">
              <a:xfrm flipV="1">
                <a:off x="1087" y="1585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2" name="Line 202"/>
              <p:cNvSpPr>
                <a:spLocks noChangeShapeType="1"/>
              </p:cNvSpPr>
              <p:nvPr/>
            </p:nvSpPr>
            <p:spPr bwMode="auto">
              <a:xfrm flipV="1">
                <a:off x="1087" y="1523"/>
                <a:ext cx="22" cy="16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3" name="Line 203"/>
              <p:cNvSpPr>
                <a:spLocks noChangeShapeType="1"/>
              </p:cNvSpPr>
              <p:nvPr/>
            </p:nvSpPr>
            <p:spPr bwMode="auto">
              <a:xfrm>
                <a:off x="1087" y="1601"/>
                <a:ext cx="22" cy="14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4" name="Line 204"/>
              <p:cNvSpPr>
                <a:spLocks noChangeShapeType="1"/>
              </p:cNvSpPr>
              <p:nvPr/>
            </p:nvSpPr>
            <p:spPr bwMode="auto">
              <a:xfrm>
                <a:off x="1109" y="1616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775" name="Line 205"/>
              <p:cNvSpPr>
                <a:spLocks noChangeShapeType="1"/>
              </p:cNvSpPr>
              <p:nvPr/>
            </p:nvSpPr>
            <p:spPr bwMode="auto">
              <a:xfrm>
                <a:off x="1109" y="1494"/>
                <a:ext cx="0" cy="30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24742" name="AutoShape 206"/>
            <p:cNvSpPr>
              <a:spLocks noChangeArrowheads="1"/>
            </p:cNvSpPr>
            <p:nvPr/>
          </p:nvSpPr>
          <p:spPr bwMode="auto">
            <a:xfrm>
              <a:off x="1085" y="1678"/>
              <a:ext cx="47" cy="76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3" name="AutoShape 207"/>
            <p:cNvSpPr>
              <a:spLocks noChangeArrowheads="1"/>
            </p:cNvSpPr>
            <p:nvPr/>
          </p:nvSpPr>
          <p:spPr bwMode="auto">
            <a:xfrm>
              <a:off x="1147" y="1077"/>
              <a:ext cx="119" cy="12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4" name="Freeform 208"/>
            <p:cNvSpPr>
              <a:spLocks noChangeArrowheads="1"/>
            </p:cNvSpPr>
            <p:nvPr/>
          </p:nvSpPr>
          <p:spPr bwMode="auto">
            <a:xfrm>
              <a:off x="1116" y="1199"/>
              <a:ext cx="91" cy="521"/>
            </a:xfrm>
            <a:custGeom>
              <a:avLst/>
              <a:gdLst>
                <a:gd name="T0" fmla="*/ 0 w 137"/>
                <a:gd name="T1" fmla="*/ 352 h 771"/>
                <a:gd name="T2" fmla="*/ 60 w 137"/>
                <a:gd name="T3" fmla="*/ 352 h 771"/>
                <a:gd name="T4" fmla="*/ 60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5" name="Freeform 209"/>
            <p:cNvSpPr>
              <a:spLocks noChangeArrowheads="1"/>
            </p:cNvSpPr>
            <p:nvPr/>
          </p:nvSpPr>
          <p:spPr bwMode="auto">
            <a:xfrm>
              <a:off x="945" y="1199"/>
              <a:ext cx="91" cy="521"/>
            </a:xfrm>
            <a:custGeom>
              <a:avLst/>
              <a:gdLst>
                <a:gd name="T0" fmla="*/ 0 w 137"/>
                <a:gd name="T1" fmla="*/ 352 h 771"/>
                <a:gd name="T2" fmla="*/ 60 w 137"/>
                <a:gd name="T3" fmla="*/ 352 h 771"/>
                <a:gd name="T4" fmla="*/ 60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6" name="Freeform 210"/>
            <p:cNvSpPr>
              <a:spLocks noChangeArrowheads="1"/>
            </p:cNvSpPr>
            <p:nvPr/>
          </p:nvSpPr>
          <p:spPr bwMode="auto">
            <a:xfrm>
              <a:off x="781" y="1199"/>
              <a:ext cx="91" cy="521"/>
            </a:xfrm>
            <a:custGeom>
              <a:avLst/>
              <a:gdLst>
                <a:gd name="T0" fmla="*/ 0 w 137"/>
                <a:gd name="T1" fmla="*/ 352 h 771"/>
                <a:gd name="T2" fmla="*/ 60 w 137"/>
                <a:gd name="T3" fmla="*/ 352 h 771"/>
                <a:gd name="T4" fmla="*/ 60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7" name="Freeform 211"/>
            <p:cNvSpPr>
              <a:spLocks noChangeArrowheads="1"/>
            </p:cNvSpPr>
            <p:nvPr/>
          </p:nvSpPr>
          <p:spPr bwMode="auto">
            <a:xfrm>
              <a:off x="611" y="1199"/>
              <a:ext cx="89" cy="521"/>
            </a:xfrm>
            <a:custGeom>
              <a:avLst/>
              <a:gdLst>
                <a:gd name="T0" fmla="*/ 0 w 137"/>
                <a:gd name="T1" fmla="*/ 352 h 771"/>
                <a:gd name="T2" fmla="*/ 58 w 137"/>
                <a:gd name="T3" fmla="*/ 352 h 771"/>
                <a:gd name="T4" fmla="*/ 58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8" name="Freeform 212"/>
            <p:cNvSpPr>
              <a:spLocks noChangeArrowheads="1"/>
            </p:cNvSpPr>
            <p:nvPr/>
          </p:nvSpPr>
          <p:spPr bwMode="auto">
            <a:xfrm>
              <a:off x="440" y="1199"/>
              <a:ext cx="89" cy="521"/>
            </a:xfrm>
            <a:custGeom>
              <a:avLst/>
              <a:gdLst>
                <a:gd name="T0" fmla="*/ 0 w 137"/>
                <a:gd name="T1" fmla="*/ 352 h 771"/>
                <a:gd name="T2" fmla="*/ 58 w 137"/>
                <a:gd name="T3" fmla="*/ 352 h 771"/>
                <a:gd name="T4" fmla="*/ 58 w 137"/>
                <a:gd name="T5" fmla="*/ 0 h 771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7" h="771">
                  <a:moveTo>
                    <a:pt x="0" y="771"/>
                  </a:moveTo>
                  <a:lnTo>
                    <a:pt x="137" y="771"/>
                  </a:lnTo>
                  <a:lnTo>
                    <a:pt x="137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49" name="AutoShape 213"/>
            <p:cNvSpPr>
              <a:spLocks noChangeArrowheads="1"/>
            </p:cNvSpPr>
            <p:nvPr/>
          </p:nvSpPr>
          <p:spPr bwMode="auto">
            <a:xfrm>
              <a:off x="972" y="1077"/>
              <a:ext cx="119" cy="12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0" name="AutoShape 214"/>
            <p:cNvSpPr>
              <a:spLocks noChangeArrowheads="1"/>
            </p:cNvSpPr>
            <p:nvPr/>
          </p:nvSpPr>
          <p:spPr bwMode="auto">
            <a:xfrm>
              <a:off x="807" y="1076"/>
              <a:ext cx="120" cy="122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1" name="AutoShape 215"/>
            <p:cNvSpPr>
              <a:spLocks noChangeArrowheads="1"/>
            </p:cNvSpPr>
            <p:nvPr/>
          </p:nvSpPr>
          <p:spPr bwMode="auto">
            <a:xfrm>
              <a:off x="641" y="1077"/>
              <a:ext cx="119" cy="12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2" name="AutoShape 216"/>
            <p:cNvSpPr>
              <a:spLocks noChangeArrowheads="1"/>
            </p:cNvSpPr>
            <p:nvPr/>
          </p:nvSpPr>
          <p:spPr bwMode="auto">
            <a:xfrm>
              <a:off x="469" y="1077"/>
              <a:ext cx="120" cy="121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3" name="Line 217"/>
            <p:cNvSpPr>
              <a:spLocks noChangeShapeType="1"/>
            </p:cNvSpPr>
            <p:nvPr/>
          </p:nvSpPr>
          <p:spPr bwMode="auto">
            <a:xfrm flipV="1">
              <a:off x="527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4" name="Line 218"/>
            <p:cNvSpPr>
              <a:spLocks noChangeShapeType="1"/>
            </p:cNvSpPr>
            <p:nvPr/>
          </p:nvSpPr>
          <p:spPr bwMode="auto">
            <a:xfrm flipV="1">
              <a:off x="700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5" name="Line 219"/>
            <p:cNvSpPr>
              <a:spLocks noChangeShapeType="1"/>
            </p:cNvSpPr>
            <p:nvPr/>
          </p:nvSpPr>
          <p:spPr bwMode="auto">
            <a:xfrm flipV="1">
              <a:off x="867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6" name="Line 220"/>
            <p:cNvSpPr>
              <a:spLocks noChangeShapeType="1"/>
            </p:cNvSpPr>
            <p:nvPr/>
          </p:nvSpPr>
          <p:spPr bwMode="auto">
            <a:xfrm flipV="1">
              <a:off x="1030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7" name="Line 221"/>
            <p:cNvSpPr>
              <a:spLocks noChangeShapeType="1"/>
            </p:cNvSpPr>
            <p:nvPr/>
          </p:nvSpPr>
          <p:spPr bwMode="auto">
            <a:xfrm flipV="1">
              <a:off x="1207" y="1015"/>
              <a:ext cx="1" cy="6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8" name="Freeform 222"/>
            <p:cNvSpPr>
              <a:spLocks noChangeArrowheads="1"/>
            </p:cNvSpPr>
            <p:nvPr/>
          </p:nvSpPr>
          <p:spPr bwMode="auto">
            <a:xfrm>
              <a:off x="824" y="624"/>
              <a:ext cx="111" cy="362"/>
            </a:xfrm>
            <a:custGeom>
              <a:avLst/>
              <a:gdLst>
                <a:gd name="T0" fmla="*/ 0 w 317"/>
                <a:gd name="T1" fmla="*/ 384 h 333"/>
                <a:gd name="T2" fmla="*/ 6 w 317"/>
                <a:gd name="T3" fmla="*/ 9 h 333"/>
                <a:gd name="T4" fmla="*/ 17 w 317"/>
                <a:gd name="T5" fmla="*/ 330 h 333"/>
                <a:gd name="T6" fmla="*/ 39 w 317"/>
                <a:gd name="T7" fmla="*/ 384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59" name="Freeform 223"/>
            <p:cNvSpPr>
              <a:spLocks noChangeArrowheads="1"/>
            </p:cNvSpPr>
            <p:nvPr/>
          </p:nvSpPr>
          <p:spPr bwMode="auto">
            <a:xfrm>
              <a:off x="665" y="846"/>
              <a:ext cx="111" cy="138"/>
            </a:xfrm>
            <a:custGeom>
              <a:avLst/>
              <a:gdLst>
                <a:gd name="T0" fmla="*/ 0 w 317"/>
                <a:gd name="T1" fmla="*/ 56 h 333"/>
                <a:gd name="T2" fmla="*/ 6 w 317"/>
                <a:gd name="T3" fmla="*/ 1 h 333"/>
                <a:gd name="T4" fmla="*/ 17 w 317"/>
                <a:gd name="T5" fmla="*/ 48 h 333"/>
                <a:gd name="T6" fmla="*/ 39 w 317"/>
                <a:gd name="T7" fmla="*/ 56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0" name="Freeform 224"/>
            <p:cNvSpPr>
              <a:spLocks noChangeArrowheads="1"/>
            </p:cNvSpPr>
            <p:nvPr/>
          </p:nvSpPr>
          <p:spPr bwMode="auto">
            <a:xfrm>
              <a:off x="1015" y="949"/>
              <a:ext cx="111" cy="33"/>
            </a:xfrm>
            <a:custGeom>
              <a:avLst/>
              <a:gdLst>
                <a:gd name="T0" fmla="*/ 0 w 317"/>
                <a:gd name="T1" fmla="*/ 3 h 333"/>
                <a:gd name="T2" fmla="*/ 6 w 317"/>
                <a:gd name="T3" fmla="*/ 0 h 333"/>
                <a:gd name="T4" fmla="*/ 17 w 317"/>
                <a:gd name="T5" fmla="*/ 3 h 333"/>
                <a:gd name="T6" fmla="*/ 39 w 317"/>
                <a:gd name="T7" fmla="*/ 3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1" name="Freeform 225"/>
            <p:cNvSpPr>
              <a:spLocks noChangeArrowheads="1"/>
            </p:cNvSpPr>
            <p:nvPr/>
          </p:nvSpPr>
          <p:spPr bwMode="auto">
            <a:xfrm>
              <a:off x="1174" y="960"/>
              <a:ext cx="111" cy="18"/>
            </a:xfrm>
            <a:custGeom>
              <a:avLst/>
              <a:gdLst>
                <a:gd name="T0" fmla="*/ 0 w 317"/>
                <a:gd name="T1" fmla="*/ 1 h 333"/>
                <a:gd name="T2" fmla="*/ 6 w 317"/>
                <a:gd name="T3" fmla="*/ 0 h 333"/>
                <a:gd name="T4" fmla="*/ 17 w 317"/>
                <a:gd name="T5" fmla="*/ 1 h 333"/>
                <a:gd name="T6" fmla="*/ 39 w 317"/>
                <a:gd name="T7" fmla="*/ 1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2" name="Freeform 226"/>
            <p:cNvSpPr>
              <a:spLocks noChangeArrowheads="1"/>
            </p:cNvSpPr>
            <p:nvPr/>
          </p:nvSpPr>
          <p:spPr bwMode="auto">
            <a:xfrm>
              <a:off x="475" y="949"/>
              <a:ext cx="111" cy="17"/>
            </a:xfrm>
            <a:custGeom>
              <a:avLst/>
              <a:gdLst>
                <a:gd name="T0" fmla="*/ 0 w 317"/>
                <a:gd name="T1" fmla="*/ 1 h 333"/>
                <a:gd name="T2" fmla="*/ 6 w 317"/>
                <a:gd name="T3" fmla="*/ 0 h 333"/>
                <a:gd name="T4" fmla="*/ 17 w 317"/>
                <a:gd name="T5" fmla="*/ 1 h 333"/>
                <a:gd name="T6" fmla="*/ 39 w 317"/>
                <a:gd name="T7" fmla="*/ 1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3" name="Line 227"/>
            <p:cNvSpPr>
              <a:spLocks noChangeShapeType="1"/>
            </p:cNvSpPr>
            <p:nvPr/>
          </p:nvSpPr>
          <p:spPr bwMode="auto">
            <a:xfrm>
              <a:off x="300" y="1979"/>
              <a:ext cx="418" cy="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4" name="Text Box 228"/>
            <p:cNvSpPr txBox="1">
              <a:spLocks noChangeArrowheads="1"/>
            </p:cNvSpPr>
            <p:nvPr/>
          </p:nvSpPr>
          <p:spPr bwMode="auto">
            <a:xfrm>
              <a:off x="453" y="1824"/>
              <a:ext cx="171" cy="19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400" b="1" smtClean="0">
                  <a:solidFill>
                    <a:srgbClr val="000000"/>
                  </a:solidFill>
                  <a:latin typeface="Palatino Linotype" pitchFamily="18" charset="0"/>
                </a:rPr>
                <a:t>x</a:t>
              </a:r>
            </a:p>
          </p:txBody>
        </p:sp>
        <p:sp>
          <p:nvSpPr>
            <p:cNvPr id="24765" name="Line 229"/>
            <p:cNvSpPr>
              <a:spLocks noChangeShapeType="1"/>
            </p:cNvSpPr>
            <p:nvPr/>
          </p:nvSpPr>
          <p:spPr bwMode="auto">
            <a:xfrm>
              <a:off x="1014" y="1764"/>
              <a:ext cx="1" cy="1200"/>
            </a:xfrm>
            <a:prstGeom prst="line">
              <a:avLst/>
            </a:prstGeom>
            <a:noFill/>
            <a:ln w="19080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s-ES" sz="1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766" name="Text Box 230"/>
            <p:cNvSpPr txBox="1">
              <a:spLocks noChangeArrowheads="1"/>
            </p:cNvSpPr>
            <p:nvPr/>
          </p:nvSpPr>
          <p:spPr bwMode="auto">
            <a:xfrm>
              <a:off x="961" y="2084"/>
              <a:ext cx="192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600" b="1" smtClean="0">
                  <a:solidFill>
                    <a:srgbClr val="000000"/>
                  </a:solidFill>
                  <a:latin typeface="Palatino Linotype" pitchFamily="18" charset="0"/>
                </a:rPr>
                <a:t>L</a:t>
              </a:r>
            </a:p>
          </p:txBody>
        </p:sp>
        <p:sp>
          <p:nvSpPr>
            <p:cNvPr id="24767" name="Text Box 231"/>
            <p:cNvSpPr txBox="1">
              <a:spLocks noChangeArrowheads="1"/>
            </p:cNvSpPr>
            <p:nvPr/>
          </p:nvSpPr>
          <p:spPr bwMode="auto">
            <a:xfrm>
              <a:off x="816" y="624"/>
              <a:ext cx="33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ts val="1125"/>
                </a:spcBef>
                <a:spcAft>
                  <a:spcPct val="0"/>
                </a:spcAft>
                <a:buSzPct val="100000"/>
              </a:pPr>
              <a:r>
                <a:rPr lang="en-GB" b="1" smtClean="0">
                  <a:solidFill>
                    <a:srgbClr val="000000"/>
                  </a:solidFill>
                  <a:latin typeface="Palatino Linotype" pitchFamily="18" charset="0"/>
                </a:rPr>
                <a:t>S</a:t>
              </a:r>
              <a:r>
                <a:rPr lang="en-GB" b="1" baseline="-25000" smtClean="0">
                  <a:solidFill>
                    <a:srgbClr val="000000"/>
                  </a:solidFill>
                  <a:latin typeface="Palatino Linotype" pitchFamily="18" charset="0"/>
                </a:rPr>
                <a:t>1</a:t>
              </a:r>
            </a:p>
          </p:txBody>
        </p:sp>
      </p:grpSp>
      <p:grpSp>
        <p:nvGrpSpPr>
          <p:cNvPr id="65770" name="Group 234"/>
          <p:cNvGrpSpPr>
            <a:grpSpLocks/>
          </p:cNvGrpSpPr>
          <p:nvPr/>
        </p:nvGrpSpPr>
        <p:grpSpPr bwMode="auto">
          <a:xfrm>
            <a:off x="228600" y="990600"/>
            <a:ext cx="7902575" cy="5167313"/>
            <a:chOff x="144" y="624"/>
            <a:chExt cx="4978" cy="3255"/>
          </a:xfrm>
        </p:grpSpPr>
        <p:sp>
          <p:nvSpPr>
            <p:cNvPr id="24592" name="Text Box 7"/>
            <p:cNvSpPr txBox="1">
              <a:spLocks noChangeArrowheads="1"/>
            </p:cNvSpPr>
            <p:nvPr/>
          </p:nvSpPr>
          <p:spPr bwMode="auto">
            <a:xfrm>
              <a:off x="1447" y="2496"/>
              <a:ext cx="855" cy="5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360">
                  <a:solidFill>
                    <a:srgbClr val="FF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2400" smtClean="0">
                  <a:solidFill>
                    <a:srgbClr val="000000"/>
                  </a:solidFill>
                  <a:latin typeface="Palatino Linotype" pitchFamily="18" charset="0"/>
                </a:rPr>
                <a:t>S</a:t>
              </a:r>
              <a:r>
                <a:rPr lang="en-GB" sz="2400" baseline="-25000" smtClean="0">
                  <a:solidFill>
                    <a:srgbClr val="000000"/>
                  </a:solidFill>
                  <a:latin typeface="Palatino Linotype" pitchFamily="18" charset="0"/>
                </a:rPr>
                <a:t>1</a:t>
              </a:r>
              <a:r>
                <a:rPr lang="en-GB" sz="2400" smtClean="0">
                  <a:solidFill>
                    <a:srgbClr val="000000"/>
                  </a:solidFill>
                  <a:latin typeface="Palatino Linotype" pitchFamily="18" charset="0"/>
                </a:rPr>
                <a:t>=f(y)</a:t>
              </a: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2400" smtClean="0">
                  <a:solidFill>
                    <a:srgbClr val="000000"/>
                  </a:solidFill>
                  <a:latin typeface="Palatino Linotype" pitchFamily="18" charset="0"/>
                </a:rPr>
                <a:t>S</a:t>
              </a:r>
              <a:r>
                <a:rPr lang="en-GB" sz="2400" baseline="-25000" smtClean="0">
                  <a:solidFill>
                    <a:srgbClr val="000000"/>
                  </a:solidFill>
                  <a:latin typeface="Palatino Linotype" pitchFamily="18" charset="0"/>
                </a:rPr>
                <a:t>2</a:t>
              </a:r>
              <a:r>
                <a:rPr lang="en-GB" sz="2400" smtClean="0">
                  <a:solidFill>
                    <a:srgbClr val="000000"/>
                  </a:solidFill>
                  <a:latin typeface="Palatino Linotype" pitchFamily="18" charset="0"/>
                </a:rPr>
                <a:t>=f(L-y)</a:t>
              </a:r>
            </a:p>
          </p:txBody>
        </p:sp>
        <p:sp>
          <p:nvSpPr>
            <p:cNvPr id="24593" name="Rectangle 8"/>
            <p:cNvSpPr>
              <a:spLocks noChangeArrowheads="1"/>
            </p:cNvSpPr>
            <p:nvPr/>
          </p:nvSpPr>
          <p:spPr bwMode="auto">
            <a:xfrm>
              <a:off x="1666" y="894"/>
              <a:ext cx="3456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pPr marL="342900" indent="-341313" defTabSz="449263" fontAlgn="base">
                <a:lnSpc>
                  <a:spcPct val="80000"/>
                </a:lnSpc>
                <a:spcBef>
                  <a:spcPts val="450"/>
                </a:spcBef>
                <a:spcAft>
                  <a:spcPct val="0"/>
                </a:spcAft>
                <a:tabLst>
                  <a:tab pos="912813" algn="l"/>
                  <a:tab pos="1827213" algn="l"/>
                  <a:tab pos="2741613" algn="l"/>
                  <a:tab pos="3656013" algn="l"/>
                  <a:tab pos="4570413" algn="l"/>
                  <a:tab pos="5484813" algn="l"/>
                  <a:tab pos="6399213" algn="l"/>
                  <a:tab pos="7313613" algn="l"/>
                  <a:tab pos="8228013" algn="l"/>
                  <a:tab pos="9142413" algn="l"/>
                  <a:tab pos="10056813" algn="l"/>
                </a:tabLst>
              </a:pPr>
              <a:r>
                <a:rPr lang="en-GB" sz="1600" dirty="0" smtClean="0">
                  <a:solidFill>
                    <a:srgbClr val="3366FF"/>
                  </a:solidFill>
                  <a:latin typeface="Arial" pitchFamily="34" charset="0"/>
                </a:rPr>
                <a:t>with resistive coupling electrodes.</a:t>
              </a:r>
            </a:p>
          </p:txBody>
        </p:sp>
        <p:grpSp>
          <p:nvGrpSpPr>
            <p:cNvPr id="24594" name="Group 138"/>
            <p:cNvGrpSpPr>
              <a:grpSpLocks/>
            </p:cNvGrpSpPr>
            <p:nvPr/>
          </p:nvGrpSpPr>
          <p:grpSpPr bwMode="auto">
            <a:xfrm>
              <a:off x="144" y="624"/>
              <a:ext cx="2639" cy="3255"/>
              <a:chOff x="144" y="624"/>
              <a:chExt cx="2639" cy="3255"/>
            </a:xfrm>
          </p:grpSpPr>
          <p:sp>
            <p:nvSpPr>
              <p:cNvPr id="24595" name="Rectangle 3"/>
              <p:cNvSpPr>
                <a:spLocks noChangeArrowheads="1"/>
              </p:cNvSpPr>
              <p:nvPr/>
            </p:nvSpPr>
            <p:spPr bwMode="auto">
              <a:xfrm>
                <a:off x="1519" y="1725"/>
                <a:ext cx="147" cy="90"/>
              </a:xfrm>
              <a:prstGeom prst="rect">
                <a:avLst/>
              </a:prstGeom>
              <a:solidFill>
                <a:srgbClr val="00B0F0"/>
              </a:solidFill>
              <a:ln w="9360">
                <a:solidFill>
                  <a:schemeClr val="accent5">
                    <a:lumMod val="50000"/>
                  </a:schemeClr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596" name="Rectangle 4"/>
              <p:cNvSpPr>
                <a:spLocks noChangeArrowheads="1"/>
              </p:cNvSpPr>
              <p:nvPr/>
            </p:nvSpPr>
            <p:spPr bwMode="auto">
              <a:xfrm>
                <a:off x="1519" y="1543"/>
                <a:ext cx="147" cy="91"/>
              </a:xfrm>
              <a:prstGeom prst="rect">
                <a:avLst/>
              </a:prstGeom>
              <a:solidFill>
                <a:srgbClr val="FFDDAB"/>
              </a:solidFill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597" name="Text Box 5"/>
              <p:cNvSpPr txBox="1">
                <a:spLocks noChangeArrowheads="1"/>
              </p:cNvSpPr>
              <p:nvPr/>
            </p:nvSpPr>
            <p:spPr bwMode="auto">
              <a:xfrm>
                <a:off x="1666" y="1672"/>
                <a:ext cx="780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16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Aluminium</a:t>
                </a:r>
              </a:p>
            </p:txBody>
          </p:sp>
          <p:sp>
            <p:nvSpPr>
              <p:cNvPr id="24598" name="Text Box 6"/>
              <p:cNvSpPr txBox="1">
                <a:spLocks noChangeArrowheads="1"/>
              </p:cNvSpPr>
              <p:nvPr/>
            </p:nvSpPr>
            <p:spPr bwMode="auto">
              <a:xfrm>
                <a:off x="1664" y="1480"/>
                <a:ext cx="1119" cy="2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1600" smtClean="0">
                    <a:solidFill>
                      <a:srgbClr val="000000"/>
                    </a:solidFill>
                    <a:latin typeface="Palatino Linotype" pitchFamily="18" charset="0"/>
                  </a:rPr>
                  <a:t>Resistive material</a:t>
                </a:r>
              </a:p>
            </p:txBody>
          </p:sp>
          <p:grpSp>
            <p:nvGrpSpPr>
              <p:cNvPr id="24599" name="Group 10"/>
              <p:cNvGrpSpPr>
                <a:grpSpLocks/>
              </p:cNvGrpSpPr>
              <p:nvPr/>
            </p:nvGrpSpPr>
            <p:grpSpPr bwMode="auto">
              <a:xfrm>
                <a:off x="144" y="624"/>
                <a:ext cx="1296" cy="3255"/>
                <a:chOff x="144" y="624"/>
                <a:chExt cx="1296" cy="3255"/>
              </a:xfrm>
            </p:grpSpPr>
            <p:sp>
              <p:nvSpPr>
                <p:cNvPr id="24600" name="Rectangle 11"/>
                <p:cNvSpPr>
                  <a:spLocks noChangeArrowheads="1"/>
                </p:cNvSpPr>
                <p:nvPr/>
              </p:nvSpPr>
              <p:spPr bwMode="auto">
                <a:xfrm>
                  <a:off x="144" y="1360"/>
                  <a:ext cx="1296" cy="1897"/>
                </a:xfrm>
                <a:prstGeom prst="rect">
                  <a:avLst/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01" name="AutoShape 12"/>
                <p:cNvSpPr>
                  <a:spLocks noChangeArrowheads="1"/>
                </p:cNvSpPr>
                <p:nvPr/>
              </p:nvSpPr>
              <p:spPr bwMode="auto">
                <a:xfrm>
                  <a:off x="222" y="1443"/>
                  <a:ext cx="1136" cy="1734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02" name="AutoShape 13"/>
                <p:cNvSpPr>
                  <a:spLocks noChangeArrowheads="1"/>
                </p:cNvSpPr>
                <p:nvPr/>
              </p:nvSpPr>
              <p:spPr bwMode="auto">
                <a:xfrm>
                  <a:off x="267" y="1494"/>
                  <a:ext cx="1044" cy="1632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03" name="AutoShape 14"/>
                <p:cNvSpPr>
                  <a:spLocks noChangeArrowheads="1"/>
                </p:cNvSpPr>
                <p:nvPr/>
              </p:nvSpPr>
              <p:spPr bwMode="auto">
                <a:xfrm>
                  <a:off x="425" y="1646"/>
                  <a:ext cx="48" cy="140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04" name="AutoShape 15"/>
                <p:cNvSpPr>
                  <a:spLocks noChangeArrowheads="1"/>
                </p:cNvSpPr>
                <p:nvPr/>
              </p:nvSpPr>
              <p:spPr bwMode="auto">
                <a:xfrm>
                  <a:off x="424" y="1722"/>
                  <a:ext cx="48" cy="129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05" name="AutoShape 16"/>
                <p:cNvSpPr>
                  <a:spLocks noChangeArrowheads="1"/>
                </p:cNvSpPr>
                <p:nvPr/>
              </p:nvSpPr>
              <p:spPr bwMode="auto">
                <a:xfrm>
                  <a:off x="425" y="2972"/>
                  <a:ext cx="48" cy="7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06" name="AutoShape 17"/>
                <p:cNvSpPr>
                  <a:spLocks noChangeArrowheads="1"/>
                </p:cNvSpPr>
                <p:nvPr/>
              </p:nvSpPr>
              <p:spPr bwMode="auto">
                <a:xfrm>
                  <a:off x="591" y="1646"/>
                  <a:ext cx="46" cy="140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07" name="AutoShape 18"/>
                <p:cNvSpPr>
                  <a:spLocks noChangeArrowheads="1"/>
                </p:cNvSpPr>
                <p:nvPr/>
              </p:nvSpPr>
              <p:spPr bwMode="auto">
                <a:xfrm>
                  <a:off x="590" y="1722"/>
                  <a:ext cx="47" cy="129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08" name="AutoShape 19"/>
                <p:cNvSpPr>
                  <a:spLocks noChangeArrowheads="1"/>
                </p:cNvSpPr>
                <p:nvPr/>
              </p:nvSpPr>
              <p:spPr bwMode="auto">
                <a:xfrm>
                  <a:off x="591" y="2972"/>
                  <a:ext cx="46" cy="7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09" name="AutoShape 20"/>
                <p:cNvSpPr>
                  <a:spLocks noChangeArrowheads="1"/>
                </p:cNvSpPr>
                <p:nvPr/>
              </p:nvSpPr>
              <p:spPr bwMode="auto">
                <a:xfrm>
                  <a:off x="757" y="1646"/>
                  <a:ext cx="46" cy="140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0" name="AutoShape 21"/>
                <p:cNvSpPr>
                  <a:spLocks noChangeArrowheads="1"/>
                </p:cNvSpPr>
                <p:nvPr/>
              </p:nvSpPr>
              <p:spPr bwMode="auto">
                <a:xfrm>
                  <a:off x="756" y="1722"/>
                  <a:ext cx="46" cy="129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1" name="AutoShape 22"/>
                <p:cNvSpPr>
                  <a:spLocks noChangeArrowheads="1"/>
                </p:cNvSpPr>
                <p:nvPr/>
              </p:nvSpPr>
              <p:spPr bwMode="auto">
                <a:xfrm>
                  <a:off x="757" y="2972"/>
                  <a:ext cx="46" cy="7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2" name="AutoShape 23"/>
                <p:cNvSpPr>
                  <a:spLocks noChangeArrowheads="1"/>
                </p:cNvSpPr>
                <p:nvPr/>
              </p:nvSpPr>
              <p:spPr bwMode="auto">
                <a:xfrm>
                  <a:off x="921" y="1646"/>
                  <a:ext cx="48" cy="140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3" name="AutoShape 24"/>
                <p:cNvSpPr>
                  <a:spLocks noChangeArrowheads="1"/>
                </p:cNvSpPr>
                <p:nvPr/>
              </p:nvSpPr>
              <p:spPr bwMode="auto">
                <a:xfrm>
                  <a:off x="920" y="1722"/>
                  <a:ext cx="49" cy="129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4" name="AutoShape 25"/>
                <p:cNvSpPr>
                  <a:spLocks noChangeArrowheads="1"/>
                </p:cNvSpPr>
                <p:nvPr/>
              </p:nvSpPr>
              <p:spPr bwMode="auto">
                <a:xfrm>
                  <a:off x="921" y="2972"/>
                  <a:ext cx="48" cy="7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5" name="AutoShape 26"/>
                <p:cNvSpPr>
                  <a:spLocks noChangeArrowheads="1"/>
                </p:cNvSpPr>
                <p:nvPr/>
              </p:nvSpPr>
              <p:spPr bwMode="auto">
                <a:xfrm>
                  <a:off x="1087" y="1646"/>
                  <a:ext cx="48" cy="1403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C0C0C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6" name="AutoShape 27"/>
                <p:cNvSpPr>
                  <a:spLocks noChangeArrowheads="1"/>
                </p:cNvSpPr>
                <p:nvPr/>
              </p:nvSpPr>
              <p:spPr bwMode="auto">
                <a:xfrm>
                  <a:off x="1086" y="1722"/>
                  <a:ext cx="48" cy="1291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DDAB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7" name="AutoShape 28"/>
                <p:cNvSpPr>
                  <a:spLocks noChangeArrowheads="1"/>
                </p:cNvSpPr>
                <p:nvPr/>
              </p:nvSpPr>
              <p:spPr bwMode="auto">
                <a:xfrm>
                  <a:off x="1087" y="2972"/>
                  <a:ext cx="48" cy="77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8" name="Oval 29"/>
                <p:cNvSpPr>
                  <a:spLocks noChangeArrowheads="1"/>
                </p:cNvSpPr>
                <p:nvPr/>
              </p:nvSpPr>
              <p:spPr bwMode="auto">
                <a:xfrm>
                  <a:off x="719" y="1953"/>
                  <a:ext cx="30" cy="31"/>
                </a:xfrm>
                <a:prstGeom prst="ellipse">
                  <a:avLst/>
                </a:prstGeom>
                <a:solidFill>
                  <a:srgbClr val="000000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19" name="AutoShape 30"/>
                <p:cNvSpPr>
                  <a:spLocks noChangeArrowheads="1"/>
                </p:cNvSpPr>
                <p:nvPr/>
              </p:nvSpPr>
              <p:spPr bwMode="auto">
                <a:xfrm flipV="1">
                  <a:off x="1150" y="3361"/>
                  <a:ext cx="120" cy="12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0" name="Freeform 31"/>
                <p:cNvSpPr>
                  <a:spLocks noChangeArrowheads="1"/>
                </p:cNvSpPr>
                <p:nvPr/>
              </p:nvSpPr>
              <p:spPr bwMode="auto">
                <a:xfrm flipV="1">
                  <a:off x="1120" y="3023"/>
                  <a:ext cx="90" cy="337"/>
                </a:xfrm>
                <a:custGeom>
                  <a:avLst/>
                  <a:gdLst>
                    <a:gd name="T0" fmla="*/ 0 w 137"/>
                    <a:gd name="T1" fmla="*/ 147 h 771"/>
                    <a:gd name="T2" fmla="*/ 59 w 137"/>
                    <a:gd name="T3" fmla="*/ 147 h 771"/>
                    <a:gd name="T4" fmla="*/ 59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1" name="Freeform 32"/>
                <p:cNvSpPr>
                  <a:spLocks noChangeArrowheads="1"/>
                </p:cNvSpPr>
                <p:nvPr/>
              </p:nvSpPr>
              <p:spPr bwMode="auto">
                <a:xfrm flipV="1">
                  <a:off x="948" y="3023"/>
                  <a:ext cx="91" cy="337"/>
                </a:xfrm>
                <a:custGeom>
                  <a:avLst/>
                  <a:gdLst>
                    <a:gd name="T0" fmla="*/ 0 w 137"/>
                    <a:gd name="T1" fmla="*/ 147 h 771"/>
                    <a:gd name="T2" fmla="*/ 60 w 137"/>
                    <a:gd name="T3" fmla="*/ 147 h 771"/>
                    <a:gd name="T4" fmla="*/ 60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2" name="Freeform 33"/>
                <p:cNvSpPr>
                  <a:spLocks noChangeArrowheads="1"/>
                </p:cNvSpPr>
                <p:nvPr/>
              </p:nvSpPr>
              <p:spPr bwMode="auto">
                <a:xfrm flipV="1">
                  <a:off x="785" y="3023"/>
                  <a:ext cx="90" cy="337"/>
                </a:xfrm>
                <a:custGeom>
                  <a:avLst/>
                  <a:gdLst>
                    <a:gd name="T0" fmla="*/ 0 w 137"/>
                    <a:gd name="T1" fmla="*/ 147 h 771"/>
                    <a:gd name="T2" fmla="*/ 59 w 137"/>
                    <a:gd name="T3" fmla="*/ 147 h 771"/>
                    <a:gd name="T4" fmla="*/ 59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3" name="Freeform 34"/>
                <p:cNvSpPr>
                  <a:spLocks noChangeArrowheads="1"/>
                </p:cNvSpPr>
                <p:nvPr/>
              </p:nvSpPr>
              <p:spPr bwMode="auto">
                <a:xfrm flipV="1">
                  <a:off x="614" y="3023"/>
                  <a:ext cx="90" cy="337"/>
                </a:xfrm>
                <a:custGeom>
                  <a:avLst/>
                  <a:gdLst>
                    <a:gd name="T0" fmla="*/ 0 w 137"/>
                    <a:gd name="T1" fmla="*/ 147 h 771"/>
                    <a:gd name="T2" fmla="*/ 59 w 137"/>
                    <a:gd name="T3" fmla="*/ 147 h 771"/>
                    <a:gd name="T4" fmla="*/ 59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4" name="Freeform 35"/>
                <p:cNvSpPr>
                  <a:spLocks noChangeArrowheads="1"/>
                </p:cNvSpPr>
                <p:nvPr/>
              </p:nvSpPr>
              <p:spPr bwMode="auto">
                <a:xfrm flipV="1">
                  <a:off x="443" y="3023"/>
                  <a:ext cx="89" cy="337"/>
                </a:xfrm>
                <a:custGeom>
                  <a:avLst/>
                  <a:gdLst>
                    <a:gd name="T0" fmla="*/ 0 w 137"/>
                    <a:gd name="T1" fmla="*/ 147 h 771"/>
                    <a:gd name="T2" fmla="*/ 58 w 137"/>
                    <a:gd name="T3" fmla="*/ 147 h 771"/>
                    <a:gd name="T4" fmla="*/ 58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5" name="AutoShape 36"/>
                <p:cNvSpPr>
                  <a:spLocks noChangeArrowheads="1"/>
                </p:cNvSpPr>
                <p:nvPr/>
              </p:nvSpPr>
              <p:spPr bwMode="auto">
                <a:xfrm flipV="1">
                  <a:off x="975" y="3361"/>
                  <a:ext cx="120" cy="12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6" name="AutoShape 37"/>
                <p:cNvSpPr>
                  <a:spLocks noChangeArrowheads="1"/>
                </p:cNvSpPr>
                <p:nvPr/>
              </p:nvSpPr>
              <p:spPr bwMode="auto">
                <a:xfrm flipV="1">
                  <a:off x="811" y="3361"/>
                  <a:ext cx="119" cy="123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7" name="AutoShape 38"/>
                <p:cNvSpPr>
                  <a:spLocks noChangeArrowheads="1"/>
                </p:cNvSpPr>
                <p:nvPr/>
              </p:nvSpPr>
              <p:spPr bwMode="auto">
                <a:xfrm flipV="1">
                  <a:off x="644" y="3361"/>
                  <a:ext cx="119" cy="12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8" name="AutoShape 39"/>
                <p:cNvSpPr>
                  <a:spLocks noChangeArrowheads="1"/>
                </p:cNvSpPr>
                <p:nvPr/>
              </p:nvSpPr>
              <p:spPr bwMode="auto">
                <a:xfrm flipV="1">
                  <a:off x="472" y="3361"/>
                  <a:ext cx="120" cy="12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29" name="Line 40"/>
                <p:cNvSpPr>
                  <a:spLocks noChangeShapeType="1"/>
                </p:cNvSpPr>
                <p:nvPr/>
              </p:nvSpPr>
              <p:spPr bwMode="auto">
                <a:xfrm>
                  <a:off x="530" y="3483"/>
                  <a:ext cx="1" cy="6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30" name="Line 41"/>
                <p:cNvSpPr>
                  <a:spLocks noChangeShapeType="1"/>
                </p:cNvSpPr>
                <p:nvPr/>
              </p:nvSpPr>
              <p:spPr bwMode="auto">
                <a:xfrm>
                  <a:off x="704" y="3483"/>
                  <a:ext cx="1" cy="6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31" name="Line 42"/>
                <p:cNvSpPr>
                  <a:spLocks noChangeShapeType="1"/>
                </p:cNvSpPr>
                <p:nvPr/>
              </p:nvSpPr>
              <p:spPr bwMode="auto">
                <a:xfrm>
                  <a:off x="870" y="3483"/>
                  <a:ext cx="1" cy="6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32" name="Line 43"/>
                <p:cNvSpPr>
                  <a:spLocks noChangeShapeType="1"/>
                </p:cNvSpPr>
                <p:nvPr/>
              </p:nvSpPr>
              <p:spPr bwMode="auto">
                <a:xfrm>
                  <a:off x="1033" y="3483"/>
                  <a:ext cx="1" cy="6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33" name="Line 44"/>
                <p:cNvSpPr>
                  <a:spLocks noChangeShapeType="1"/>
                </p:cNvSpPr>
                <p:nvPr/>
              </p:nvSpPr>
              <p:spPr bwMode="auto">
                <a:xfrm>
                  <a:off x="1210" y="3483"/>
                  <a:ext cx="1" cy="61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34" name="Freeform 45"/>
                <p:cNvSpPr>
                  <a:spLocks noChangeArrowheads="1"/>
                </p:cNvSpPr>
                <p:nvPr/>
              </p:nvSpPr>
              <p:spPr bwMode="auto">
                <a:xfrm>
                  <a:off x="845" y="3578"/>
                  <a:ext cx="128" cy="123"/>
                </a:xfrm>
                <a:custGeom>
                  <a:avLst/>
                  <a:gdLst>
                    <a:gd name="T0" fmla="*/ 0 w 317"/>
                    <a:gd name="T1" fmla="*/ 44 h 333"/>
                    <a:gd name="T2" fmla="*/ 7 w 317"/>
                    <a:gd name="T3" fmla="*/ 1 h 333"/>
                    <a:gd name="T4" fmla="*/ 22 w 317"/>
                    <a:gd name="T5" fmla="*/ 38 h 333"/>
                    <a:gd name="T6" fmla="*/ 52 w 317"/>
                    <a:gd name="T7" fmla="*/ 44 h 33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333">
                      <a:moveTo>
                        <a:pt x="0" y="325"/>
                      </a:moveTo>
                      <a:cubicBezTo>
                        <a:pt x="11" y="169"/>
                        <a:pt x="22" y="14"/>
                        <a:pt x="45" y="7"/>
                      </a:cubicBezTo>
                      <a:cubicBezTo>
                        <a:pt x="68" y="0"/>
                        <a:pt x="91" y="227"/>
                        <a:pt x="136" y="280"/>
                      </a:cubicBezTo>
                      <a:cubicBezTo>
                        <a:pt x="181" y="333"/>
                        <a:pt x="249" y="329"/>
                        <a:pt x="317" y="325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35" name="Freeform 46"/>
                <p:cNvSpPr>
                  <a:spLocks noChangeArrowheads="1"/>
                </p:cNvSpPr>
                <p:nvPr/>
              </p:nvSpPr>
              <p:spPr bwMode="auto">
                <a:xfrm>
                  <a:off x="687" y="3623"/>
                  <a:ext cx="111" cy="68"/>
                </a:xfrm>
                <a:custGeom>
                  <a:avLst/>
                  <a:gdLst>
                    <a:gd name="T0" fmla="*/ 0 w 317"/>
                    <a:gd name="T1" fmla="*/ 13 h 333"/>
                    <a:gd name="T2" fmla="*/ 6 w 317"/>
                    <a:gd name="T3" fmla="*/ 0 h 333"/>
                    <a:gd name="T4" fmla="*/ 17 w 317"/>
                    <a:gd name="T5" fmla="*/ 12 h 333"/>
                    <a:gd name="T6" fmla="*/ 39 w 317"/>
                    <a:gd name="T7" fmla="*/ 13 h 33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333">
                      <a:moveTo>
                        <a:pt x="0" y="325"/>
                      </a:moveTo>
                      <a:cubicBezTo>
                        <a:pt x="11" y="169"/>
                        <a:pt x="22" y="14"/>
                        <a:pt x="45" y="7"/>
                      </a:cubicBezTo>
                      <a:cubicBezTo>
                        <a:pt x="68" y="0"/>
                        <a:pt x="91" y="227"/>
                        <a:pt x="136" y="280"/>
                      </a:cubicBezTo>
                      <a:cubicBezTo>
                        <a:pt x="181" y="333"/>
                        <a:pt x="249" y="329"/>
                        <a:pt x="317" y="325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36" name="Freeform 47"/>
                <p:cNvSpPr>
                  <a:spLocks noChangeArrowheads="1"/>
                </p:cNvSpPr>
                <p:nvPr/>
              </p:nvSpPr>
              <p:spPr bwMode="auto">
                <a:xfrm>
                  <a:off x="1004" y="3674"/>
                  <a:ext cx="111" cy="18"/>
                </a:xfrm>
                <a:custGeom>
                  <a:avLst/>
                  <a:gdLst>
                    <a:gd name="T0" fmla="*/ 0 w 317"/>
                    <a:gd name="T1" fmla="*/ 1 h 333"/>
                    <a:gd name="T2" fmla="*/ 6 w 317"/>
                    <a:gd name="T3" fmla="*/ 0 h 333"/>
                    <a:gd name="T4" fmla="*/ 17 w 317"/>
                    <a:gd name="T5" fmla="*/ 1 h 333"/>
                    <a:gd name="T6" fmla="*/ 39 w 317"/>
                    <a:gd name="T7" fmla="*/ 1 h 33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333">
                      <a:moveTo>
                        <a:pt x="0" y="325"/>
                      </a:moveTo>
                      <a:cubicBezTo>
                        <a:pt x="11" y="169"/>
                        <a:pt x="22" y="14"/>
                        <a:pt x="45" y="7"/>
                      </a:cubicBezTo>
                      <a:cubicBezTo>
                        <a:pt x="68" y="0"/>
                        <a:pt x="91" y="227"/>
                        <a:pt x="136" y="280"/>
                      </a:cubicBezTo>
                      <a:cubicBezTo>
                        <a:pt x="181" y="333"/>
                        <a:pt x="249" y="329"/>
                        <a:pt x="317" y="325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24637" name="Group 48"/>
                <p:cNvGrpSpPr>
                  <a:grpSpLocks/>
                </p:cNvGrpSpPr>
                <p:nvPr/>
              </p:nvGrpSpPr>
              <p:grpSpPr bwMode="auto">
                <a:xfrm>
                  <a:off x="425" y="1494"/>
                  <a:ext cx="22" cy="152"/>
                  <a:chOff x="425" y="1494"/>
                  <a:chExt cx="22" cy="152"/>
                </a:xfrm>
              </p:grpSpPr>
              <p:sp>
                <p:nvSpPr>
                  <p:cNvPr id="24709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425" y="1540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10" name="Line 5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5" y="1554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11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425" y="1570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12" name="Line 5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5" y="1585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13" name="Line 5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5" y="1523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14" name="Line 54"/>
                  <p:cNvSpPr>
                    <a:spLocks noChangeShapeType="1"/>
                  </p:cNvSpPr>
                  <p:nvPr/>
                </p:nvSpPr>
                <p:spPr bwMode="auto">
                  <a:xfrm>
                    <a:off x="425" y="1601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15" name="Line 55"/>
                  <p:cNvSpPr>
                    <a:spLocks noChangeShapeType="1"/>
                  </p:cNvSpPr>
                  <p:nvPr/>
                </p:nvSpPr>
                <p:spPr bwMode="auto">
                  <a:xfrm>
                    <a:off x="447" y="1616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16" name="Line 56"/>
                  <p:cNvSpPr>
                    <a:spLocks noChangeShapeType="1"/>
                  </p:cNvSpPr>
                  <p:nvPr/>
                </p:nvSpPr>
                <p:spPr bwMode="auto">
                  <a:xfrm>
                    <a:off x="447" y="1494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24638" name="AutoShape 57"/>
                <p:cNvSpPr>
                  <a:spLocks noChangeArrowheads="1"/>
                </p:cNvSpPr>
                <p:nvPr/>
              </p:nvSpPr>
              <p:spPr bwMode="auto">
                <a:xfrm>
                  <a:off x="422" y="1678"/>
                  <a:ext cx="48" cy="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24639" name="Group 58"/>
                <p:cNvGrpSpPr>
                  <a:grpSpLocks/>
                </p:cNvGrpSpPr>
                <p:nvPr/>
              </p:nvGrpSpPr>
              <p:grpSpPr bwMode="auto">
                <a:xfrm>
                  <a:off x="591" y="1494"/>
                  <a:ext cx="21" cy="152"/>
                  <a:chOff x="591" y="1494"/>
                  <a:chExt cx="21" cy="152"/>
                </a:xfrm>
              </p:grpSpPr>
              <p:sp>
                <p:nvSpPr>
                  <p:cNvPr id="24701" name="Line 59"/>
                  <p:cNvSpPr>
                    <a:spLocks noChangeShapeType="1"/>
                  </p:cNvSpPr>
                  <p:nvPr/>
                </p:nvSpPr>
                <p:spPr bwMode="auto">
                  <a:xfrm>
                    <a:off x="591" y="1540"/>
                    <a:ext cx="21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02" name="Line 6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1" y="1554"/>
                    <a:ext cx="21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03" name="Line 61"/>
                  <p:cNvSpPr>
                    <a:spLocks noChangeShapeType="1"/>
                  </p:cNvSpPr>
                  <p:nvPr/>
                </p:nvSpPr>
                <p:spPr bwMode="auto">
                  <a:xfrm>
                    <a:off x="591" y="1570"/>
                    <a:ext cx="21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04" name="Line 6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1" y="1585"/>
                    <a:ext cx="21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05" name="Line 6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91" y="1523"/>
                    <a:ext cx="21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06" name="Line 64"/>
                  <p:cNvSpPr>
                    <a:spLocks noChangeShapeType="1"/>
                  </p:cNvSpPr>
                  <p:nvPr/>
                </p:nvSpPr>
                <p:spPr bwMode="auto">
                  <a:xfrm>
                    <a:off x="591" y="1601"/>
                    <a:ext cx="21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07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613" y="1616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08" name="Line 66"/>
                  <p:cNvSpPr>
                    <a:spLocks noChangeShapeType="1"/>
                  </p:cNvSpPr>
                  <p:nvPr/>
                </p:nvSpPr>
                <p:spPr bwMode="auto">
                  <a:xfrm>
                    <a:off x="613" y="1494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24640" name="AutoShape 67"/>
                <p:cNvSpPr>
                  <a:spLocks noChangeArrowheads="1"/>
                </p:cNvSpPr>
                <p:nvPr/>
              </p:nvSpPr>
              <p:spPr bwMode="auto">
                <a:xfrm>
                  <a:off x="589" y="1678"/>
                  <a:ext cx="46" cy="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24641" name="Group 68"/>
                <p:cNvGrpSpPr>
                  <a:grpSpLocks/>
                </p:cNvGrpSpPr>
                <p:nvPr/>
              </p:nvGrpSpPr>
              <p:grpSpPr bwMode="auto">
                <a:xfrm>
                  <a:off x="756" y="1494"/>
                  <a:ext cx="22" cy="152"/>
                  <a:chOff x="756" y="1494"/>
                  <a:chExt cx="22" cy="152"/>
                </a:xfrm>
              </p:grpSpPr>
              <p:sp>
                <p:nvSpPr>
                  <p:cNvPr id="24693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756" y="1540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94" name="Line 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56" y="1554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95" name="Line 71"/>
                  <p:cNvSpPr>
                    <a:spLocks noChangeShapeType="1"/>
                  </p:cNvSpPr>
                  <p:nvPr/>
                </p:nvSpPr>
                <p:spPr bwMode="auto">
                  <a:xfrm>
                    <a:off x="756" y="1570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96" name="Line 7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56" y="1585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97" name="Line 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756" y="1523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98" name="Line 74"/>
                  <p:cNvSpPr>
                    <a:spLocks noChangeShapeType="1"/>
                  </p:cNvSpPr>
                  <p:nvPr/>
                </p:nvSpPr>
                <p:spPr bwMode="auto">
                  <a:xfrm>
                    <a:off x="756" y="1601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99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779" y="1616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700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779" y="1494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24642" name="AutoShape 77"/>
                <p:cNvSpPr>
                  <a:spLocks noChangeArrowheads="1"/>
                </p:cNvSpPr>
                <p:nvPr/>
              </p:nvSpPr>
              <p:spPr bwMode="auto">
                <a:xfrm>
                  <a:off x="753" y="1678"/>
                  <a:ext cx="48" cy="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24643" name="Group 78"/>
                <p:cNvGrpSpPr>
                  <a:grpSpLocks/>
                </p:cNvGrpSpPr>
                <p:nvPr/>
              </p:nvGrpSpPr>
              <p:grpSpPr bwMode="auto">
                <a:xfrm>
                  <a:off x="921" y="1494"/>
                  <a:ext cx="22" cy="152"/>
                  <a:chOff x="921" y="1494"/>
                  <a:chExt cx="22" cy="152"/>
                </a:xfrm>
              </p:grpSpPr>
              <p:sp>
                <p:nvSpPr>
                  <p:cNvPr id="24685" name="Line 79"/>
                  <p:cNvSpPr>
                    <a:spLocks noChangeShapeType="1"/>
                  </p:cNvSpPr>
                  <p:nvPr/>
                </p:nvSpPr>
                <p:spPr bwMode="auto">
                  <a:xfrm>
                    <a:off x="921" y="1540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86" name="Line 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21" y="1554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87" name="Line 81"/>
                  <p:cNvSpPr>
                    <a:spLocks noChangeShapeType="1"/>
                  </p:cNvSpPr>
                  <p:nvPr/>
                </p:nvSpPr>
                <p:spPr bwMode="auto">
                  <a:xfrm>
                    <a:off x="921" y="1570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88" name="Line 8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21" y="1585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89" name="Line 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921" y="1523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90" name="Line 84"/>
                  <p:cNvSpPr>
                    <a:spLocks noChangeShapeType="1"/>
                  </p:cNvSpPr>
                  <p:nvPr/>
                </p:nvSpPr>
                <p:spPr bwMode="auto">
                  <a:xfrm>
                    <a:off x="921" y="1601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91" name="Line 85"/>
                  <p:cNvSpPr>
                    <a:spLocks noChangeShapeType="1"/>
                  </p:cNvSpPr>
                  <p:nvPr/>
                </p:nvSpPr>
                <p:spPr bwMode="auto">
                  <a:xfrm>
                    <a:off x="943" y="1616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92" name="Line 86"/>
                  <p:cNvSpPr>
                    <a:spLocks noChangeShapeType="1"/>
                  </p:cNvSpPr>
                  <p:nvPr/>
                </p:nvSpPr>
                <p:spPr bwMode="auto">
                  <a:xfrm>
                    <a:off x="943" y="1494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24644" name="AutoShape 87"/>
                <p:cNvSpPr>
                  <a:spLocks noChangeArrowheads="1"/>
                </p:cNvSpPr>
                <p:nvPr/>
              </p:nvSpPr>
              <p:spPr bwMode="auto">
                <a:xfrm>
                  <a:off x="919" y="1678"/>
                  <a:ext cx="48" cy="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grpSp>
              <p:nvGrpSpPr>
                <p:cNvPr id="24645" name="Group 88"/>
                <p:cNvGrpSpPr>
                  <a:grpSpLocks/>
                </p:cNvGrpSpPr>
                <p:nvPr/>
              </p:nvGrpSpPr>
              <p:grpSpPr bwMode="auto">
                <a:xfrm>
                  <a:off x="1087" y="1494"/>
                  <a:ext cx="22" cy="152"/>
                  <a:chOff x="1087" y="1494"/>
                  <a:chExt cx="22" cy="152"/>
                </a:xfrm>
              </p:grpSpPr>
              <p:sp>
                <p:nvSpPr>
                  <p:cNvPr id="24677" name="Line 89"/>
                  <p:cNvSpPr>
                    <a:spLocks noChangeShapeType="1"/>
                  </p:cNvSpPr>
                  <p:nvPr/>
                </p:nvSpPr>
                <p:spPr bwMode="auto">
                  <a:xfrm>
                    <a:off x="1087" y="1540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78" name="Line 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87" y="1554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79" name="Line 91"/>
                  <p:cNvSpPr>
                    <a:spLocks noChangeShapeType="1"/>
                  </p:cNvSpPr>
                  <p:nvPr/>
                </p:nvSpPr>
                <p:spPr bwMode="auto">
                  <a:xfrm>
                    <a:off x="1087" y="1570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80" name="Line 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87" y="1585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81" name="Line 9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087" y="1523"/>
                    <a:ext cx="22" cy="16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82" name="Line 94"/>
                  <p:cNvSpPr>
                    <a:spLocks noChangeShapeType="1"/>
                  </p:cNvSpPr>
                  <p:nvPr/>
                </p:nvSpPr>
                <p:spPr bwMode="auto">
                  <a:xfrm>
                    <a:off x="1087" y="1601"/>
                    <a:ext cx="22" cy="14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83" name="Line 95"/>
                  <p:cNvSpPr>
                    <a:spLocks noChangeShapeType="1"/>
                  </p:cNvSpPr>
                  <p:nvPr/>
                </p:nvSpPr>
                <p:spPr bwMode="auto">
                  <a:xfrm>
                    <a:off x="1109" y="1616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  <p:sp>
                <p:nvSpPr>
                  <p:cNvPr id="24684" name="Line 96"/>
                  <p:cNvSpPr>
                    <a:spLocks noChangeShapeType="1"/>
                  </p:cNvSpPr>
                  <p:nvPr/>
                </p:nvSpPr>
                <p:spPr bwMode="auto">
                  <a:xfrm>
                    <a:off x="1109" y="1494"/>
                    <a:ext cx="0" cy="30"/>
                  </a:xfrm>
                  <a:prstGeom prst="line">
                    <a:avLst/>
                  </a:prstGeom>
                  <a:noFill/>
                  <a:ln w="9360">
                    <a:solidFill>
                      <a:srgbClr val="000000"/>
                    </a:solidFill>
                    <a:miter lim="800000"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rgbClr val="808080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pPr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s-ES" sz="1200" smtClean="0">
                      <a:solidFill>
                        <a:prstClr val="black"/>
                      </a:solidFill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24646" name="AutoShape 97"/>
                <p:cNvSpPr>
                  <a:spLocks noChangeArrowheads="1"/>
                </p:cNvSpPr>
                <p:nvPr/>
              </p:nvSpPr>
              <p:spPr bwMode="auto">
                <a:xfrm>
                  <a:off x="1085" y="1678"/>
                  <a:ext cx="47" cy="76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0099CC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47" name="AutoShape 98"/>
                <p:cNvSpPr>
                  <a:spLocks noChangeArrowheads="1"/>
                </p:cNvSpPr>
                <p:nvPr/>
              </p:nvSpPr>
              <p:spPr bwMode="auto">
                <a:xfrm>
                  <a:off x="1147" y="1077"/>
                  <a:ext cx="119" cy="12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48" name="Freeform 99"/>
                <p:cNvSpPr>
                  <a:spLocks noChangeArrowheads="1"/>
                </p:cNvSpPr>
                <p:nvPr/>
              </p:nvSpPr>
              <p:spPr bwMode="auto">
                <a:xfrm>
                  <a:off x="1116" y="1199"/>
                  <a:ext cx="91" cy="521"/>
                </a:xfrm>
                <a:custGeom>
                  <a:avLst/>
                  <a:gdLst>
                    <a:gd name="T0" fmla="*/ 0 w 137"/>
                    <a:gd name="T1" fmla="*/ 352 h 771"/>
                    <a:gd name="T2" fmla="*/ 60 w 137"/>
                    <a:gd name="T3" fmla="*/ 352 h 771"/>
                    <a:gd name="T4" fmla="*/ 60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49" name="Freeform 100"/>
                <p:cNvSpPr>
                  <a:spLocks noChangeArrowheads="1"/>
                </p:cNvSpPr>
                <p:nvPr/>
              </p:nvSpPr>
              <p:spPr bwMode="auto">
                <a:xfrm>
                  <a:off x="945" y="1199"/>
                  <a:ext cx="91" cy="521"/>
                </a:xfrm>
                <a:custGeom>
                  <a:avLst/>
                  <a:gdLst>
                    <a:gd name="T0" fmla="*/ 0 w 137"/>
                    <a:gd name="T1" fmla="*/ 352 h 771"/>
                    <a:gd name="T2" fmla="*/ 60 w 137"/>
                    <a:gd name="T3" fmla="*/ 352 h 771"/>
                    <a:gd name="T4" fmla="*/ 60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0" name="Freeform 101"/>
                <p:cNvSpPr>
                  <a:spLocks noChangeArrowheads="1"/>
                </p:cNvSpPr>
                <p:nvPr/>
              </p:nvSpPr>
              <p:spPr bwMode="auto">
                <a:xfrm>
                  <a:off x="781" y="1199"/>
                  <a:ext cx="91" cy="521"/>
                </a:xfrm>
                <a:custGeom>
                  <a:avLst/>
                  <a:gdLst>
                    <a:gd name="T0" fmla="*/ 0 w 137"/>
                    <a:gd name="T1" fmla="*/ 352 h 771"/>
                    <a:gd name="T2" fmla="*/ 60 w 137"/>
                    <a:gd name="T3" fmla="*/ 352 h 771"/>
                    <a:gd name="T4" fmla="*/ 60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1" name="Freeform 102"/>
                <p:cNvSpPr>
                  <a:spLocks noChangeArrowheads="1"/>
                </p:cNvSpPr>
                <p:nvPr/>
              </p:nvSpPr>
              <p:spPr bwMode="auto">
                <a:xfrm>
                  <a:off x="611" y="1199"/>
                  <a:ext cx="89" cy="521"/>
                </a:xfrm>
                <a:custGeom>
                  <a:avLst/>
                  <a:gdLst>
                    <a:gd name="T0" fmla="*/ 0 w 137"/>
                    <a:gd name="T1" fmla="*/ 352 h 771"/>
                    <a:gd name="T2" fmla="*/ 58 w 137"/>
                    <a:gd name="T3" fmla="*/ 352 h 771"/>
                    <a:gd name="T4" fmla="*/ 58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2" name="Freeform 103"/>
                <p:cNvSpPr>
                  <a:spLocks noChangeArrowheads="1"/>
                </p:cNvSpPr>
                <p:nvPr/>
              </p:nvSpPr>
              <p:spPr bwMode="auto">
                <a:xfrm>
                  <a:off x="440" y="1199"/>
                  <a:ext cx="89" cy="521"/>
                </a:xfrm>
                <a:custGeom>
                  <a:avLst/>
                  <a:gdLst>
                    <a:gd name="T0" fmla="*/ 0 w 137"/>
                    <a:gd name="T1" fmla="*/ 352 h 771"/>
                    <a:gd name="T2" fmla="*/ 58 w 137"/>
                    <a:gd name="T3" fmla="*/ 352 h 771"/>
                    <a:gd name="T4" fmla="*/ 58 w 137"/>
                    <a:gd name="T5" fmla="*/ 0 h 771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37" h="771">
                      <a:moveTo>
                        <a:pt x="0" y="771"/>
                      </a:moveTo>
                      <a:lnTo>
                        <a:pt x="137" y="771"/>
                      </a:lnTo>
                      <a:lnTo>
                        <a:pt x="137" y="0"/>
                      </a:ln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3" name="AutoShape 104"/>
                <p:cNvSpPr>
                  <a:spLocks noChangeArrowheads="1"/>
                </p:cNvSpPr>
                <p:nvPr/>
              </p:nvSpPr>
              <p:spPr bwMode="auto">
                <a:xfrm>
                  <a:off x="972" y="1077"/>
                  <a:ext cx="119" cy="12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4" name="AutoShape 105"/>
                <p:cNvSpPr>
                  <a:spLocks noChangeArrowheads="1"/>
                </p:cNvSpPr>
                <p:nvPr/>
              </p:nvSpPr>
              <p:spPr bwMode="auto">
                <a:xfrm>
                  <a:off x="807" y="1076"/>
                  <a:ext cx="120" cy="122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5" name="AutoShape 106"/>
                <p:cNvSpPr>
                  <a:spLocks noChangeArrowheads="1"/>
                </p:cNvSpPr>
                <p:nvPr/>
              </p:nvSpPr>
              <p:spPr bwMode="auto">
                <a:xfrm>
                  <a:off x="641" y="1077"/>
                  <a:ext cx="119" cy="12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6" name="AutoShape 107"/>
                <p:cNvSpPr>
                  <a:spLocks noChangeArrowheads="1"/>
                </p:cNvSpPr>
                <p:nvPr/>
              </p:nvSpPr>
              <p:spPr bwMode="auto">
                <a:xfrm>
                  <a:off x="469" y="1077"/>
                  <a:ext cx="120" cy="121"/>
                </a:xfrm>
                <a:prstGeom prst="triangle">
                  <a:avLst>
                    <a:gd name="adj" fmla="val 50000"/>
                  </a:avLst>
                </a:prstGeom>
                <a:solidFill>
                  <a:srgbClr val="FFFFFF"/>
                </a:solidFill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7" name="Line 108"/>
                <p:cNvSpPr>
                  <a:spLocks noChangeShapeType="1"/>
                </p:cNvSpPr>
                <p:nvPr/>
              </p:nvSpPr>
              <p:spPr bwMode="auto">
                <a:xfrm flipV="1">
                  <a:off x="527" y="1015"/>
                  <a:ext cx="1" cy="63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8" name="Line 109"/>
                <p:cNvSpPr>
                  <a:spLocks noChangeShapeType="1"/>
                </p:cNvSpPr>
                <p:nvPr/>
              </p:nvSpPr>
              <p:spPr bwMode="auto">
                <a:xfrm flipV="1">
                  <a:off x="700" y="1015"/>
                  <a:ext cx="1" cy="63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59" name="Line 110"/>
                <p:cNvSpPr>
                  <a:spLocks noChangeShapeType="1"/>
                </p:cNvSpPr>
                <p:nvPr/>
              </p:nvSpPr>
              <p:spPr bwMode="auto">
                <a:xfrm flipV="1">
                  <a:off x="867" y="1015"/>
                  <a:ext cx="1" cy="63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0" name="Line 111"/>
                <p:cNvSpPr>
                  <a:spLocks noChangeShapeType="1"/>
                </p:cNvSpPr>
                <p:nvPr/>
              </p:nvSpPr>
              <p:spPr bwMode="auto">
                <a:xfrm flipV="1">
                  <a:off x="1030" y="1015"/>
                  <a:ext cx="1" cy="63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1" name="Line 112"/>
                <p:cNvSpPr>
                  <a:spLocks noChangeShapeType="1"/>
                </p:cNvSpPr>
                <p:nvPr/>
              </p:nvSpPr>
              <p:spPr bwMode="auto">
                <a:xfrm flipV="1">
                  <a:off x="1207" y="1015"/>
                  <a:ext cx="1" cy="63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2" name="Freeform 113"/>
                <p:cNvSpPr>
                  <a:spLocks noChangeArrowheads="1"/>
                </p:cNvSpPr>
                <p:nvPr/>
              </p:nvSpPr>
              <p:spPr bwMode="auto">
                <a:xfrm>
                  <a:off x="824" y="624"/>
                  <a:ext cx="111" cy="362"/>
                </a:xfrm>
                <a:custGeom>
                  <a:avLst/>
                  <a:gdLst>
                    <a:gd name="T0" fmla="*/ 0 w 317"/>
                    <a:gd name="T1" fmla="*/ 384 h 333"/>
                    <a:gd name="T2" fmla="*/ 6 w 317"/>
                    <a:gd name="T3" fmla="*/ 9 h 333"/>
                    <a:gd name="T4" fmla="*/ 17 w 317"/>
                    <a:gd name="T5" fmla="*/ 330 h 333"/>
                    <a:gd name="T6" fmla="*/ 39 w 317"/>
                    <a:gd name="T7" fmla="*/ 384 h 33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333">
                      <a:moveTo>
                        <a:pt x="0" y="325"/>
                      </a:moveTo>
                      <a:cubicBezTo>
                        <a:pt x="11" y="169"/>
                        <a:pt x="22" y="14"/>
                        <a:pt x="45" y="7"/>
                      </a:cubicBezTo>
                      <a:cubicBezTo>
                        <a:pt x="68" y="0"/>
                        <a:pt x="91" y="227"/>
                        <a:pt x="136" y="280"/>
                      </a:cubicBezTo>
                      <a:cubicBezTo>
                        <a:pt x="181" y="333"/>
                        <a:pt x="249" y="329"/>
                        <a:pt x="317" y="325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3" name="Freeform 114"/>
                <p:cNvSpPr>
                  <a:spLocks noChangeArrowheads="1"/>
                </p:cNvSpPr>
                <p:nvPr/>
              </p:nvSpPr>
              <p:spPr bwMode="auto">
                <a:xfrm>
                  <a:off x="665" y="846"/>
                  <a:ext cx="111" cy="138"/>
                </a:xfrm>
                <a:custGeom>
                  <a:avLst/>
                  <a:gdLst>
                    <a:gd name="T0" fmla="*/ 0 w 317"/>
                    <a:gd name="T1" fmla="*/ 56 h 333"/>
                    <a:gd name="T2" fmla="*/ 6 w 317"/>
                    <a:gd name="T3" fmla="*/ 1 h 333"/>
                    <a:gd name="T4" fmla="*/ 17 w 317"/>
                    <a:gd name="T5" fmla="*/ 48 h 333"/>
                    <a:gd name="T6" fmla="*/ 39 w 317"/>
                    <a:gd name="T7" fmla="*/ 56 h 33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333">
                      <a:moveTo>
                        <a:pt x="0" y="325"/>
                      </a:moveTo>
                      <a:cubicBezTo>
                        <a:pt x="11" y="169"/>
                        <a:pt x="22" y="14"/>
                        <a:pt x="45" y="7"/>
                      </a:cubicBezTo>
                      <a:cubicBezTo>
                        <a:pt x="68" y="0"/>
                        <a:pt x="91" y="227"/>
                        <a:pt x="136" y="280"/>
                      </a:cubicBezTo>
                      <a:cubicBezTo>
                        <a:pt x="181" y="333"/>
                        <a:pt x="249" y="329"/>
                        <a:pt x="317" y="325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4" name="Freeform 115"/>
                <p:cNvSpPr>
                  <a:spLocks noChangeArrowheads="1"/>
                </p:cNvSpPr>
                <p:nvPr/>
              </p:nvSpPr>
              <p:spPr bwMode="auto">
                <a:xfrm>
                  <a:off x="1015" y="949"/>
                  <a:ext cx="111" cy="33"/>
                </a:xfrm>
                <a:custGeom>
                  <a:avLst/>
                  <a:gdLst>
                    <a:gd name="T0" fmla="*/ 0 w 317"/>
                    <a:gd name="T1" fmla="*/ 3 h 333"/>
                    <a:gd name="T2" fmla="*/ 6 w 317"/>
                    <a:gd name="T3" fmla="*/ 0 h 333"/>
                    <a:gd name="T4" fmla="*/ 17 w 317"/>
                    <a:gd name="T5" fmla="*/ 3 h 333"/>
                    <a:gd name="T6" fmla="*/ 39 w 317"/>
                    <a:gd name="T7" fmla="*/ 3 h 33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333">
                      <a:moveTo>
                        <a:pt x="0" y="325"/>
                      </a:moveTo>
                      <a:cubicBezTo>
                        <a:pt x="11" y="169"/>
                        <a:pt x="22" y="14"/>
                        <a:pt x="45" y="7"/>
                      </a:cubicBezTo>
                      <a:cubicBezTo>
                        <a:pt x="68" y="0"/>
                        <a:pt x="91" y="227"/>
                        <a:pt x="136" y="280"/>
                      </a:cubicBezTo>
                      <a:cubicBezTo>
                        <a:pt x="181" y="333"/>
                        <a:pt x="249" y="329"/>
                        <a:pt x="317" y="325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5" name="Freeform 116"/>
                <p:cNvSpPr>
                  <a:spLocks noChangeArrowheads="1"/>
                </p:cNvSpPr>
                <p:nvPr/>
              </p:nvSpPr>
              <p:spPr bwMode="auto">
                <a:xfrm>
                  <a:off x="1174" y="960"/>
                  <a:ext cx="111" cy="18"/>
                </a:xfrm>
                <a:custGeom>
                  <a:avLst/>
                  <a:gdLst>
                    <a:gd name="T0" fmla="*/ 0 w 317"/>
                    <a:gd name="T1" fmla="*/ 1 h 333"/>
                    <a:gd name="T2" fmla="*/ 6 w 317"/>
                    <a:gd name="T3" fmla="*/ 0 h 333"/>
                    <a:gd name="T4" fmla="*/ 17 w 317"/>
                    <a:gd name="T5" fmla="*/ 1 h 333"/>
                    <a:gd name="T6" fmla="*/ 39 w 317"/>
                    <a:gd name="T7" fmla="*/ 1 h 33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333">
                      <a:moveTo>
                        <a:pt x="0" y="325"/>
                      </a:moveTo>
                      <a:cubicBezTo>
                        <a:pt x="11" y="169"/>
                        <a:pt x="22" y="14"/>
                        <a:pt x="45" y="7"/>
                      </a:cubicBezTo>
                      <a:cubicBezTo>
                        <a:pt x="68" y="0"/>
                        <a:pt x="91" y="227"/>
                        <a:pt x="136" y="280"/>
                      </a:cubicBezTo>
                      <a:cubicBezTo>
                        <a:pt x="181" y="333"/>
                        <a:pt x="249" y="329"/>
                        <a:pt x="317" y="325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6" name="Freeform 117"/>
                <p:cNvSpPr>
                  <a:spLocks noChangeArrowheads="1"/>
                </p:cNvSpPr>
                <p:nvPr/>
              </p:nvSpPr>
              <p:spPr bwMode="auto">
                <a:xfrm>
                  <a:off x="475" y="949"/>
                  <a:ext cx="111" cy="17"/>
                </a:xfrm>
                <a:custGeom>
                  <a:avLst/>
                  <a:gdLst>
                    <a:gd name="T0" fmla="*/ 0 w 317"/>
                    <a:gd name="T1" fmla="*/ 1 h 333"/>
                    <a:gd name="T2" fmla="*/ 6 w 317"/>
                    <a:gd name="T3" fmla="*/ 0 h 333"/>
                    <a:gd name="T4" fmla="*/ 17 w 317"/>
                    <a:gd name="T5" fmla="*/ 1 h 333"/>
                    <a:gd name="T6" fmla="*/ 39 w 317"/>
                    <a:gd name="T7" fmla="*/ 1 h 33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333">
                      <a:moveTo>
                        <a:pt x="0" y="325"/>
                      </a:moveTo>
                      <a:cubicBezTo>
                        <a:pt x="11" y="169"/>
                        <a:pt x="22" y="14"/>
                        <a:pt x="45" y="7"/>
                      </a:cubicBezTo>
                      <a:cubicBezTo>
                        <a:pt x="68" y="0"/>
                        <a:pt x="91" y="227"/>
                        <a:pt x="136" y="280"/>
                      </a:cubicBezTo>
                      <a:cubicBezTo>
                        <a:pt x="181" y="333"/>
                        <a:pt x="249" y="329"/>
                        <a:pt x="317" y="325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7" name="Freeform 118"/>
                <p:cNvSpPr>
                  <a:spLocks noChangeArrowheads="1"/>
                </p:cNvSpPr>
                <p:nvPr/>
              </p:nvSpPr>
              <p:spPr bwMode="auto">
                <a:xfrm>
                  <a:off x="1163" y="3692"/>
                  <a:ext cx="135" cy="6"/>
                </a:xfrm>
                <a:custGeom>
                  <a:avLst/>
                  <a:gdLst>
                    <a:gd name="T0" fmla="*/ 0 w 192"/>
                    <a:gd name="T1" fmla="*/ 0 h 9"/>
                    <a:gd name="T2" fmla="*/ 39 w 192"/>
                    <a:gd name="T3" fmla="*/ 3 h 9"/>
                    <a:gd name="T4" fmla="*/ 95 w 192"/>
                    <a:gd name="T5" fmla="*/ 0 h 9"/>
                    <a:gd name="T6" fmla="*/ 0 60000 65536"/>
                    <a:gd name="T7" fmla="*/ 0 60000 65536"/>
                    <a:gd name="T8" fmla="*/ 0 60000 6553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0" t="0" r="r" b="b"/>
                  <a:pathLst>
                    <a:path w="192" h="9">
                      <a:moveTo>
                        <a:pt x="0" y="0"/>
                      </a:moveTo>
                      <a:cubicBezTo>
                        <a:pt x="26" y="9"/>
                        <a:pt x="49" y="1"/>
                        <a:pt x="78" y="6"/>
                      </a:cubicBezTo>
                      <a:cubicBezTo>
                        <a:pt x="116" y="4"/>
                        <a:pt x="192" y="0"/>
                        <a:pt x="192" y="0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8" name="Freeform 119"/>
                <p:cNvSpPr>
                  <a:spLocks noChangeArrowheads="1"/>
                </p:cNvSpPr>
                <p:nvPr/>
              </p:nvSpPr>
              <p:spPr bwMode="auto">
                <a:xfrm>
                  <a:off x="496" y="3674"/>
                  <a:ext cx="111" cy="18"/>
                </a:xfrm>
                <a:custGeom>
                  <a:avLst/>
                  <a:gdLst>
                    <a:gd name="T0" fmla="*/ 0 w 317"/>
                    <a:gd name="T1" fmla="*/ 1 h 333"/>
                    <a:gd name="T2" fmla="*/ 6 w 317"/>
                    <a:gd name="T3" fmla="*/ 0 h 333"/>
                    <a:gd name="T4" fmla="*/ 17 w 317"/>
                    <a:gd name="T5" fmla="*/ 1 h 333"/>
                    <a:gd name="T6" fmla="*/ 39 w 317"/>
                    <a:gd name="T7" fmla="*/ 1 h 333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317" h="333">
                      <a:moveTo>
                        <a:pt x="0" y="325"/>
                      </a:moveTo>
                      <a:cubicBezTo>
                        <a:pt x="11" y="169"/>
                        <a:pt x="22" y="14"/>
                        <a:pt x="45" y="7"/>
                      </a:cubicBezTo>
                      <a:cubicBezTo>
                        <a:pt x="68" y="0"/>
                        <a:pt x="91" y="227"/>
                        <a:pt x="136" y="280"/>
                      </a:cubicBezTo>
                      <a:cubicBezTo>
                        <a:pt x="181" y="333"/>
                        <a:pt x="249" y="329"/>
                        <a:pt x="317" y="325"/>
                      </a:cubicBezTo>
                    </a:path>
                  </a:pathLst>
                </a:custGeom>
                <a:noFill/>
                <a:ln w="936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69" name="Line 120"/>
                <p:cNvSpPr>
                  <a:spLocks noChangeShapeType="1"/>
                </p:cNvSpPr>
                <p:nvPr/>
              </p:nvSpPr>
              <p:spPr bwMode="auto">
                <a:xfrm>
                  <a:off x="774" y="1760"/>
                  <a:ext cx="1" cy="192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70" name="Line 121"/>
                <p:cNvSpPr>
                  <a:spLocks noChangeShapeType="1"/>
                </p:cNvSpPr>
                <p:nvPr/>
              </p:nvSpPr>
              <p:spPr bwMode="auto">
                <a:xfrm>
                  <a:off x="300" y="1979"/>
                  <a:ext cx="418" cy="2"/>
                </a:xfrm>
                <a:prstGeom prst="line">
                  <a:avLst/>
                </a:prstGeom>
                <a:noFill/>
                <a:ln w="9360">
                  <a:solidFill>
                    <a:srgbClr val="000000"/>
                  </a:solidFill>
                  <a:miter lim="800000"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71" name="Text Box 122"/>
                <p:cNvSpPr txBox="1">
                  <a:spLocks noChangeArrowheads="1"/>
                </p:cNvSpPr>
                <p:nvPr/>
              </p:nvSpPr>
              <p:spPr bwMode="auto">
                <a:xfrm>
                  <a:off x="453" y="1824"/>
                  <a:ext cx="171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SzPct val="100000"/>
                  </a:pPr>
                  <a:r>
                    <a:rPr lang="en-GB" sz="1400" b="1" smtClean="0">
                      <a:solidFill>
                        <a:srgbClr val="000000"/>
                      </a:solidFill>
                      <a:latin typeface="Palatino Linotype" pitchFamily="18" charset="0"/>
                    </a:rPr>
                    <a:t>x</a:t>
                  </a:r>
                </a:p>
              </p:txBody>
            </p:sp>
            <p:sp>
              <p:nvSpPr>
                <p:cNvPr id="24672" name="Text Box 123"/>
                <p:cNvSpPr txBox="1">
                  <a:spLocks noChangeArrowheads="1"/>
                </p:cNvSpPr>
                <p:nvPr/>
              </p:nvSpPr>
              <p:spPr bwMode="auto">
                <a:xfrm>
                  <a:off x="612" y="1748"/>
                  <a:ext cx="135" cy="19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SzPct val="100000"/>
                  </a:pPr>
                  <a:r>
                    <a:rPr lang="en-GB" sz="1400" b="1" smtClean="0">
                      <a:solidFill>
                        <a:srgbClr val="000000"/>
                      </a:solidFill>
                      <a:latin typeface="Palatino Linotype" pitchFamily="18" charset="0"/>
                    </a:rPr>
                    <a:t>y</a:t>
                  </a:r>
                </a:p>
              </p:txBody>
            </p:sp>
            <p:sp>
              <p:nvSpPr>
                <p:cNvPr id="24673" name="Line 124"/>
                <p:cNvSpPr>
                  <a:spLocks noChangeShapeType="1"/>
                </p:cNvSpPr>
                <p:nvPr/>
              </p:nvSpPr>
              <p:spPr bwMode="auto">
                <a:xfrm>
                  <a:off x="1014" y="1764"/>
                  <a:ext cx="1" cy="1200"/>
                </a:xfrm>
                <a:prstGeom prst="line">
                  <a:avLst/>
                </a:prstGeom>
                <a:noFill/>
                <a:ln w="19080">
                  <a:solidFill>
                    <a:srgbClr val="000000"/>
                  </a:solidFill>
                  <a:miter lim="800000"/>
                  <a:headEnd type="triangle" w="med" len="med"/>
                  <a:tailEnd type="triangl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s-ES" sz="120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24674" name="Text Box 125"/>
                <p:cNvSpPr txBox="1">
                  <a:spLocks noChangeArrowheads="1"/>
                </p:cNvSpPr>
                <p:nvPr/>
              </p:nvSpPr>
              <p:spPr bwMode="auto">
                <a:xfrm>
                  <a:off x="961" y="2084"/>
                  <a:ext cx="192" cy="21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lIns="90000" tIns="46800" rIns="90000" bIns="46800">
                  <a:spAutoFit/>
                </a:bodyPr>
                <a:lstStyle>
                  <a:lvl1pPr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ct val="0"/>
                    </a:spcBef>
                    <a:spcAft>
                      <a:spcPct val="0"/>
                    </a:spcAft>
                    <a:buSzPct val="100000"/>
                  </a:pPr>
                  <a:r>
                    <a:rPr lang="en-GB" sz="1600" b="1" smtClean="0">
                      <a:solidFill>
                        <a:srgbClr val="000000"/>
                      </a:solidFill>
                      <a:latin typeface="Palatino Linotype" pitchFamily="18" charset="0"/>
                    </a:rPr>
                    <a:t>L</a:t>
                  </a:r>
                </a:p>
              </p:txBody>
            </p:sp>
            <p:sp>
              <p:nvSpPr>
                <p:cNvPr id="24675" name="Text Box 126"/>
                <p:cNvSpPr txBox="1">
                  <a:spLocks noChangeArrowheads="1"/>
                </p:cNvSpPr>
                <p:nvPr/>
              </p:nvSpPr>
              <p:spPr bwMode="auto">
                <a:xfrm>
                  <a:off x="816" y="624"/>
                  <a:ext cx="33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ts val="1125"/>
                    </a:spcBef>
                    <a:spcAft>
                      <a:spcPct val="0"/>
                    </a:spcAft>
                    <a:buSzPct val="100000"/>
                  </a:pPr>
                  <a:r>
                    <a:rPr lang="en-GB" b="1" smtClean="0">
                      <a:solidFill>
                        <a:srgbClr val="000000"/>
                      </a:solidFill>
                      <a:latin typeface="Palatino Linotype" pitchFamily="18" charset="0"/>
                    </a:rPr>
                    <a:t>S</a:t>
                  </a:r>
                  <a:r>
                    <a:rPr lang="en-GB" b="1" baseline="-25000" smtClean="0">
                      <a:solidFill>
                        <a:srgbClr val="000000"/>
                      </a:solidFill>
                      <a:latin typeface="Palatino Linotype" pitchFamily="18" charset="0"/>
                    </a:rPr>
                    <a:t>1</a:t>
                  </a:r>
                </a:p>
              </p:txBody>
            </p:sp>
            <p:sp>
              <p:nvSpPr>
                <p:cNvPr id="24676" name="Text Box 127"/>
                <p:cNvSpPr txBox="1">
                  <a:spLocks noChangeArrowheads="1"/>
                </p:cNvSpPr>
                <p:nvPr/>
              </p:nvSpPr>
              <p:spPr bwMode="auto">
                <a:xfrm>
                  <a:off x="768" y="3648"/>
                  <a:ext cx="336" cy="23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lIns="90000" tIns="46800" rIns="90000" bIns="46800">
                  <a:spAutoFit/>
                </a:bodyPr>
                <a:lstStyle>
                  <a:lvl1pPr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defTabSz="449263" eaLnBrk="0" hangingPunct="0"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defTabSz="449263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tabLst>
                      <a:tab pos="0" algn="l"/>
                      <a:tab pos="914400" algn="l"/>
                      <a:tab pos="1828800" algn="l"/>
                      <a:tab pos="2743200" algn="l"/>
                      <a:tab pos="3657600" algn="l"/>
                      <a:tab pos="4572000" algn="l"/>
                      <a:tab pos="5486400" algn="l"/>
                      <a:tab pos="6400800" algn="l"/>
                      <a:tab pos="7315200" algn="l"/>
                      <a:tab pos="8229600" algn="l"/>
                      <a:tab pos="9144000" algn="l"/>
                      <a:tab pos="10058400" algn="l"/>
                    </a:tabLst>
                    <a:defRPr sz="12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eaLnBrk="1" fontAlgn="base" hangingPunct="1">
                    <a:spcBef>
                      <a:spcPts val="1125"/>
                    </a:spcBef>
                    <a:spcAft>
                      <a:spcPct val="0"/>
                    </a:spcAft>
                    <a:buSzPct val="100000"/>
                  </a:pPr>
                  <a:r>
                    <a:rPr lang="en-GB" b="1" smtClean="0">
                      <a:solidFill>
                        <a:srgbClr val="000000"/>
                      </a:solidFill>
                      <a:latin typeface="Palatino Linotype" pitchFamily="18" charset="0"/>
                    </a:rPr>
                    <a:t>S</a:t>
                  </a:r>
                  <a:r>
                    <a:rPr lang="en-GB" b="1" baseline="-25000" smtClean="0">
                      <a:solidFill>
                        <a:srgbClr val="000000"/>
                      </a:solidFill>
                      <a:latin typeface="Palatino Linotype" pitchFamily="18" charset="0"/>
                    </a:rPr>
                    <a:t>2</a:t>
                  </a:r>
                </a:p>
              </p:txBody>
            </p:sp>
          </p:grpSp>
        </p:grpSp>
      </p:grpSp>
      <p:grpSp>
        <p:nvGrpSpPr>
          <p:cNvPr id="65771" name="Group 235"/>
          <p:cNvGrpSpPr>
            <a:grpSpLocks/>
          </p:cNvGrpSpPr>
          <p:nvPr/>
        </p:nvGrpSpPr>
        <p:grpSpPr bwMode="auto">
          <a:xfrm>
            <a:off x="2484438" y="1776413"/>
            <a:ext cx="6659563" cy="4265613"/>
            <a:chOff x="1565" y="1119"/>
            <a:chExt cx="4195" cy="2687"/>
          </a:xfrm>
        </p:grpSpPr>
        <p:sp>
          <p:nvSpPr>
            <p:cNvPr id="24584" name="Text Box 2"/>
            <p:cNvSpPr txBox="1">
              <a:spLocks noChangeArrowheads="1"/>
            </p:cNvSpPr>
            <p:nvPr/>
          </p:nvSpPr>
          <p:spPr bwMode="auto">
            <a:xfrm>
              <a:off x="2160" y="1119"/>
              <a:ext cx="3600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Palatino Linotype" pitchFamily="18" charset="0"/>
                <a:buNone/>
              </a:pPr>
              <a:endParaRPr lang="en-GB" sz="1600" dirty="0" smtClean="0">
                <a:solidFill>
                  <a:srgbClr val="000000"/>
                </a:solidFill>
                <a:latin typeface="Palatino Linotype" pitchFamily="18" charset="0"/>
              </a:endParaRPr>
            </a:p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Palatino Linotype" pitchFamily="18" charset="0"/>
                <a:buNone/>
              </a:pPr>
              <a:r>
                <a:rPr lang="en-GB" sz="1600" dirty="0" smtClean="0">
                  <a:solidFill>
                    <a:srgbClr val="3366FF"/>
                  </a:solidFill>
                  <a:latin typeface="Palatino Linotype" pitchFamily="18" charset="0"/>
                </a:rPr>
                <a:t>Y-coordinate: Resistive charge division method.</a:t>
              </a:r>
            </a:p>
          </p:txBody>
        </p:sp>
        <p:sp>
          <p:nvSpPr>
            <p:cNvPr id="24585" name="Text Box 9"/>
            <p:cNvSpPr txBox="1">
              <a:spLocks noChangeArrowheads="1"/>
            </p:cNvSpPr>
            <p:nvPr/>
          </p:nvSpPr>
          <p:spPr bwMode="auto">
            <a:xfrm>
              <a:off x="1565" y="3294"/>
              <a:ext cx="3504" cy="2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2000" b="1" i="1" smtClean="0">
                  <a:solidFill>
                    <a:prstClr val="black"/>
                  </a:solidFill>
                  <a:latin typeface="Palatino Linotype" pitchFamily="18" charset="0"/>
                </a:rPr>
                <a:t>Resistive material: high doped polysilicon</a:t>
              </a:r>
            </a:p>
          </p:txBody>
        </p:sp>
        <p:sp>
          <p:nvSpPr>
            <p:cNvPr id="24586" name="Text Box 128"/>
            <p:cNvSpPr txBox="1">
              <a:spLocks noChangeArrowheads="1"/>
            </p:cNvSpPr>
            <p:nvPr/>
          </p:nvSpPr>
          <p:spPr bwMode="auto">
            <a:xfrm>
              <a:off x="1666" y="3611"/>
              <a:ext cx="3754" cy="19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SzPct val="100000"/>
              </a:pPr>
              <a:r>
                <a:rPr lang="en-GB" sz="1400" dirty="0" smtClean="0">
                  <a:solidFill>
                    <a:srgbClr val="006600"/>
                  </a:solidFill>
                  <a:latin typeface="Palatino Linotype" pitchFamily="18" charset="0"/>
                </a:rPr>
                <a:t>** </a:t>
              </a:r>
              <a:r>
                <a:rPr lang="en-GB" sz="1400" dirty="0" smtClean="0">
                  <a:solidFill>
                    <a:prstClr val="black"/>
                  </a:solidFill>
                  <a:latin typeface="Palatino Linotype" pitchFamily="18" charset="0"/>
                </a:rPr>
                <a:t>V. </a:t>
              </a:r>
              <a:r>
                <a:rPr lang="en-GB" sz="1400" dirty="0" err="1" smtClean="0">
                  <a:solidFill>
                    <a:prstClr val="black"/>
                  </a:solidFill>
                  <a:latin typeface="Palatino Linotype" pitchFamily="18" charset="0"/>
                </a:rPr>
                <a:t>Radeka</a:t>
              </a:r>
              <a:r>
                <a:rPr lang="en-GB" sz="1400" dirty="0" smtClean="0">
                  <a:solidFill>
                    <a:prstClr val="black"/>
                  </a:solidFill>
                  <a:latin typeface="Palatino Linotype" pitchFamily="18" charset="0"/>
                </a:rPr>
                <a:t>, IEEE Transaction on Nuclear Science NS-21 (1974) 51</a:t>
              </a:r>
            </a:p>
          </p:txBody>
        </p:sp>
        <p:sp>
          <p:nvSpPr>
            <p:cNvPr id="24587" name="Text Box 129"/>
            <p:cNvSpPr txBox="1">
              <a:spLocks noChangeArrowheads="1"/>
            </p:cNvSpPr>
            <p:nvPr/>
          </p:nvSpPr>
          <p:spPr bwMode="auto">
            <a:xfrm>
              <a:off x="2903" y="2005"/>
              <a:ext cx="2688" cy="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006600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6600"/>
                </a:buClr>
                <a:buSzPct val="100000"/>
                <a:buFont typeface="Wingdings" pitchFamily="2" charset="2"/>
                <a:buNone/>
              </a:pPr>
              <a:r>
                <a:rPr lang="en-GB" sz="1800" dirty="0" smtClean="0">
                  <a:solidFill>
                    <a:srgbClr val="006600"/>
                  </a:solidFill>
                  <a:latin typeface="Palatino Linotype" pitchFamily="18" charset="0"/>
                </a:rPr>
                <a:t>**</a:t>
              </a:r>
              <a:r>
                <a:rPr lang="en-GB" sz="1800" dirty="0" smtClean="0">
                  <a:solidFill>
                    <a:prstClr val="black"/>
                  </a:solidFill>
                  <a:latin typeface="Palatino Linotype" pitchFamily="18" charset="0"/>
                </a:rPr>
                <a:t> Electrode resistance &gt;&gt; preamplifier impedance</a:t>
              </a:r>
              <a:r>
                <a:rPr lang="en-GB" dirty="0" smtClean="0">
                  <a:solidFill>
                    <a:prstClr val="black"/>
                  </a:solidFill>
                  <a:latin typeface="Palatino Linotype" pitchFamily="18" charset="0"/>
                </a:rPr>
                <a:t>.</a:t>
              </a:r>
            </a:p>
            <a:p>
              <a:pPr algn="ctr" eaLnBrk="1" fontAlgn="base" hangingPunct="1">
                <a:spcBef>
                  <a:spcPct val="0"/>
                </a:spcBef>
                <a:spcAft>
                  <a:spcPct val="0"/>
                </a:spcAft>
                <a:buClr>
                  <a:srgbClr val="006600"/>
                </a:buClr>
                <a:buSzPct val="100000"/>
                <a:buFont typeface="Wingdings" pitchFamily="2" charset="2"/>
                <a:buNone/>
              </a:pPr>
              <a:endParaRPr lang="en-GB" dirty="0" smtClean="0">
                <a:solidFill>
                  <a:prstClr val="black"/>
                </a:solidFill>
                <a:latin typeface="Palatino Linotype" pitchFamily="18" charset="0"/>
              </a:endParaRPr>
            </a:p>
          </p:txBody>
        </p:sp>
        <p:grpSp>
          <p:nvGrpSpPr>
            <p:cNvPr id="24588" name="Group 130"/>
            <p:cNvGrpSpPr>
              <a:grpSpLocks/>
            </p:cNvGrpSpPr>
            <p:nvPr/>
          </p:nvGrpSpPr>
          <p:grpSpPr bwMode="auto">
            <a:xfrm>
              <a:off x="3681" y="2572"/>
              <a:ext cx="1256" cy="525"/>
              <a:chOff x="3921" y="2473"/>
              <a:chExt cx="1256" cy="525"/>
            </a:xfrm>
          </p:grpSpPr>
          <p:sp>
            <p:nvSpPr>
              <p:cNvPr id="24589" name="Text Box 131"/>
              <p:cNvSpPr txBox="1">
                <a:spLocks noChangeArrowheads="1"/>
              </p:cNvSpPr>
              <p:nvPr/>
            </p:nvSpPr>
            <p:spPr bwMode="auto">
              <a:xfrm>
                <a:off x="3921" y="2473"/>
                <a:ext cx="1256" cy="5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square"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24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y        A</a:t>
                </a:r>
                <a:r>
                  <a:rPr lang="en-GB" sz="2400" baseline="-250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2</a:t>
                </a:r>
              </a:p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24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L     A</a:t>
                </a:r>
                <a:r>
                  <a:rPr lang="en-GB" sz="2400" baseline="-250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1</a:t>
                </a:r>
                <a:r>
                  <a:rPr lang="en-GB" sz="24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+A</a:t>
                </a:r>
                <a:r>
                  <a:rPr lang="en-GB" sz="2400" baseline="-25000" dirty="0" smtClean="0">
                    <a:solidFill>
                      <a:srgbClr val="000000"/>
                    </a:solidFill>
                    <a:latin typeface="Palatino Linotype" pitchFamily="18" charset="0"/>
                  </a:rPr>
                  <a:t>2</a:t>
                </a:r>
              </a:p>
            </p:txBody>
          </p:sp>
          <p:sp>
            <p:nvSpPr>
              <p:cNvPr id="24590" name="Line 132"/>
              <p:cNvSpPr>
                <a:spLocks noChangeShapeType="1"/>
              </p:cNvSpPr>
              <p:nvPr/>
            </p:nvSpPr>
            <p:spPr bwMode="auto">
              <a:xfrm>
                <a:off x="3936" y="2751"/>
                <a:ext cx="815" cy="0"/>
              </a:xfrm>
              <a:prstGeom prst="line">
                <a:avLst/>
              </a:prstGeom>
              <a:noFill/>
              <a:ln w="1260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s-ES" sz="120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4591" name="Text Box 133"/>
              <p:cNvSpPr txBox="1">
                <a:spLocks noChangeArrowheads="1"/>
              </p:cNvSpPr>
              <p:nvPr/>
            </p:nvSpPr>
            <p:spPr bwMode="auto">
              <a:xfrm>
                <a:off x="4117" y="2592"/>
                <a:ext cx="210" cy="2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lIns="90000" tIns="46800" rIns="90000" bIns="46800">
                <a:spAutoFit/>
              </a:bodyPr>
              <a:lstStyle>
                <a:lvl1pPr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defTabSz="449263" eaLnBrk="0" hangingPunct="0"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defTabSz="449263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 sz="12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eaLnBrk="1" fontAlgn="base" hangingPunct="1">
                  <a:spcBef>
                    <a:spcPct val="0"/>
                  </a:spcBef>
                  <a:spcAft>
                    <a:spcPct val="0"/>
                  </a:spcAft>
                  <a:buSzPct val="100000"/>
                </a:pPr>
                <a:r>
                  <a:rPr lang="en-GB" sz="2400" dirty="0" smtClean="0">
                    <a:solidFill>
                      <a:srgbClr val="000000"/>
                    </a:solidFill>
                    <a:latin typeface="Palatino Linotype" pitchFamily="18" charset="0"/>
                    <a:cs typeface="Arial" pitchFamily="34" charset="0"/>
                  </a:rPr>
                  <a:t>=</a:t>
                </a:r>
              </a:p>
            </p:txBody>
          </p:sp>
        </p:grpSp>
      </p:grp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dirty="0" err="1" smtClean="0"/>
              <a:t>Charge</a:t>
            </a:r>
            <a:r>
              <a:rPr lang="es-ES" sz="4800" dirty="0" smtClean="0"/>
              <a:t> </a:t>
            </a:r>
            <a:r>
              <a:rPr lang="es-ES" sz="4800" dirty="0" err="1" smtClean="0"/>
              <a:t>Division</a:t>
            </a:r>
            <a:r>
              <a:rPr lang="es-ES" sz="4800" dirty="0" smtClean="0"/>
              <a:t> in </a:t>
            </a:r>
            <a:r>
              <a:rPr lang="es-ES" sz="4800" dirty="0" err="1" smtClean="0"/>
              <a:t>uStrips</a:t>
            </a:r>
            <a:endParaRPr lang="es-ES_tradnl" sz="4800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E. Currás -  LC Workshop 27-31 May 2013, DESY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110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5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D9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9237" y="3550788"/>
            <a:ext cx="3147709" cy="2701925"/>
          </a:xfrm>
          <a:prstGeom prst="rect">
            <a:avLst/>
          </a:prstGeom>
          <a:blipFill dpi="0" rotWithShape="0">
            <a:blip/>
            <a:srcRect/>
            <a:stretch>
              <a:fillRect/>
            </a:stretch>
          </a:blip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rgbClr val="008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675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1" y="1836738"/>
            <a:ext cx="3494087" cy="3103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8676" name="Text Box 5"/>
          <p:cNvSpPr txBox="1">
            <a:spLocks noChangeArrowheads="1"/>
          </p:cNvSpPr>
          <p:nvPr/>
        </p:nvSpPr>
        <p:spPr bwMode="auto">
          <a:xfrm>
            <a:off x="179388" y="5062538"/>
            <a:ext cx="2152650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it-IT" sz="1500" smtClean="0">
                <a:solidFill>
                  <a:prstClr val="black"/>
                </a:solidFill>
                <a:latin typeface="Palatino Linotype" pitchFamily="18" charset="0"/>
              </a:rPr>
              <a:t> 256 channels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it-IT" sz="1500" smtClean="0">
                <a:solidFill>
                  <a:prstClr val="black"/>
                </a:solidFill>
                <a:latin typeface="Palatino Linotype" pitchFamily="18" charset="0"/>
              </a:rPr>
              <a:t>  peaking time = 25ns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it-IT" sz="1500" smtClean="0">
                <a:solidFill>
                  <a:prstClr val="black"/>
                </a:solidFill>
                <a:latin typeface="Palatino Linotype" pitchFamily="18" charset="0"/>
              </a:rPr>
              <a:t> S/N≈20 for standard no irradiated detectors</a:t>
            </a:r>
          </a:p>
        </p:txBody>
      </p:sp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443880" y="1196752"/>
            <a:ext cx="3048000" cy="1079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ALIBAVA DAQ system for </a:t>
            </a:r>
            <a:r>
              <a:rPr lang="en-GB" sz="1600" dirty="0" err="1" smtClean="0">
                <a:solidFill>
                  <a:prstClr val="black"/>
                </a:solidFill>
                <a:cs typeface="Arial" pitchFamily="34" charset="0"/>
              </a:rPr>
              <a:t>microstrip</a:t>
            </a: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 detectors, based on the </a:t>
            </a:r>
            <a:r>
              <a:rPr lang="en-GB" sz="1600" dirty="0" smtClean="0">
                <a:solidFill>
                  <a:srgbClr val="FF0066"/>
                </a:solidFill>
                <a:cs typeface="Arial" pitchFamily="34" charset="0"/>
              </a:rPr>
              <a:t>Beetle</a:t>
            </a: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 analogue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readout ASIC</a:t>
            </a:r>
          </a:p>
        </p:txBody>
      </p:sp>
      <p:pic>
        <p:nvPicPr>
          <p:cNvPr id="28680" name="Picture 15" descr="fot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6704" y="987167"/>
            <a:ext cx="3096145" cy="2577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81" name="Text Box 16"/>
          <p:cNvSpPr txBox="1">
            <a:spLocks noChangeArrowheads="1"/>
          </p:cNvSpPr>
          <p:nvPr/>
        </p:nvSpPr>
        <p:spPr bwMode="auto">
          <a:xfrm>
            <a:off x="6227763" y="981075"/>
            <a:ext cx="15589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dirty="0" smtClean="0">
                <a:solidFill>
                  <a:prstClr val="white"/>
                </a:solidFill>
              </a:rPr>
              <a:t>2 Beetle chips</a:t>
            </a:r>
          </a:p>
        </p:txBody>
      </p:sp>
      <p:sp>
        <p:nvSpPr>
          <p:cNvPr id="28682" name="Text Box 3"/>
          <p:cNvSpPr txBox="1">
            <a:spLocks noChangeArrowheads="1"/>
          </p:cNvSpPr>
          <p:nvPr/>
        </p:nvSpPr>
        <p:spPr bwMode="auto">
          <a:xfrm>
            <a:off x="2915816" y="4532660"/>
            <a:ext cx="2562225" cy="1344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Pulsed DFB laser </a:t>
            </a:r>
            <a:r>
              <a:rPr lang="el-GR" sz="1600" dirty="0" smtClean="0">
                <a:solidFill>
                  <a:prstClr val="black"/>
                </a:solidFill>
                <a:cs typeface="Arial" pitchFamily="34" charset="0"/>
              </a:rPr>
              <a:t>λ</a:t>
            </a:r>
            <a:r>
              <a:rPr lang="es-ES" sz="1600" dirty="0" smtClean="0">
                <a:solidFill>
                  <a:prstClr val="black"/>
                </a:solidFill>
                <a:cs typeface="Arial" pitchFamily="34" charset="0"/>
              </a:rPr>
              <a:t>=1060nm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 Gaussian beam spot width ≈ 15 </a:t>
            </a:r>
            <a:r>
              <a:rPr lang="el-GR" sz="1600" dirty="0" smtClean="0">
                <a:solidFill>
                  <a:prstClr val="black"/>
                </a:solidFill>
                <a:cs typeface="Arial" pitchFamily="34" charset="0"/>
              </a:rPr>
              <a:t>μ</a:t>
            </a:r>
            <a:r>
              <a:rPr lang="es-ES" sz="1600" dirty="0" smtClean="0">
                <a:solidFill>
                  <a:prstClr val="black"/>
                </a:solidFill>
                <a:cs typeface="Arial" pitchFamily="34" charset="0"/>
              </a:rPr>
              <a:t>m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Palatino Linotype" pitchFamily="18" charset="0"/>
              <a:buChar char="•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 pulse duration 2ns</a:t>
            </a:r>
          </a:p>
        </p:txBody>
      </p:sp>
      <p:sp>
        <p:nvSpPr>
          <p:cNvPr id="28683" name="Text Box 8"/>
          <p:cNvSpPr txBox="1">
            <a:spLocks noChangeArrowheads="1"/>
          </p:cNvSpPr>
          <p:nvPr/>
        </p:nvSpPr>
        <p:spPr bwMode="auto">
          <a:xfrm>
            <a:off x="2843808" y="3922163"/>
            <a:ext cx="3107011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buSzPct val="100000"/>
            </a:pPr>
            <a:r>
              <a:rPr lang="en-GB" sz="1600" dirty="0" smtClean="0">
                <a:solidFill>
                  <a:prstClr val="black"/>
                </a:solidFill>
                <a:cs typeface="Arial" pitchFamily="34" charset="0"/>
              </a:rPr>
              <a:t>3D axis stage with displacement accuracy ≈ 10 </a:t>
            </a:r>
            <a:r>
              <a:rPr lang="el-GR" sz="1600" dirty="0" smtClean="0">
                <a:solidFill>
                  <a:prstClr val="black"/>
                </a:solidFill>
                <a:cs typeface="Arial" pitchFamily="34" charset="0"/>
              </a:rPr>
              <a:t>μ</a:t>
            </a:r>
            <a:r>
              <a:rPr lang="es-ES" sz="1600" dirty="0" smtClean="0">
                <a:solidFill>
                  <a:prstClr val="black"/>
                </a:solidFill>
                <a:cs typeface="Arial" pitchFamily="34" charset="0"/>
              </a:rPr>
              <a:t>m</a:t>
            </a:r>
          </a:p>
        </p:txBody>
      </p:sp>
      <p:sp>
        <p:nvSpPr>
          <p:cNvPr id="28685" name="Text Box 20"/>
          <p:cNvSpPr txBox="1">
            <a:spLocks noChangeArrowheads="1"/>
          </p:cNvSpPr>
          <p:nvPr/>
        </p:nvSpPr>
        <p:spPr bwMode="auto">
          <a:xfrm>
            <a:off x="2262188" y="6015038"/>
            <a:ext cx="44751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/>
                </a:solidFill>
              </a:rPr>
              <a:t>Clean room laboratory at IFCA, Santander</a:t>
            </a:r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Proof-of-Concept Prototype</a:t>
            </a:r>
            <a:endParaRPr lang="en-US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r>
              <a:rPr lang="en-US" smtClean="0"/>
              <a:t>E. Currás -  LC Workshop 27-31 May 2013, DESY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7350" y="1146387"/>
            <a:ext cx="2172403" cy="22595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10933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4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Equivalent</a:t>
            </a:r>
            <a:r>
              <a:rPr lang="es-ES" dirty="0" smtClean="0"/>
              <a:t> </a:t>
            </a:r>
            <a:r>
              <a:rPr lang="es-ES" dirty="0" err="1" smtClean="0"/>
              <a:t>Electrical</a:t>
            </a:r>
            <a:r>
              <a:rPr lang="es-ES" dirty="0" smtClean="0"/>
              <a:t> </a:t>
            </a:r>
            <a:r>
              <a:rPr lang="es-ES" dirty="0" err="1" smtClean="0"/>
              <a:t>Circuit</a:t>
            </a:r>
            <a:endParaRPr lang="es-ES_tradnl" dirty="0"/>
          </a:p>
        </p:txBody>
      </p:sp>
      <p:sp>
        <p:nvSpPr>
          <p:cNvPr id="48" name="4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6</a:t>
            </a:fld>
            <a:endParaRPr lang="es-ES_tradnl" alt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132556"/>
            <a:ext cx="4608512" cy="2856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13" descr="pulse_injected_2n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222" y="3592091"/>
            <a:ext cx="3995738" cy="278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175" y="3634532"/>
            <a:ext cx="4751388" cy="254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5940425" y="3691682"/>
            <a:ext cx="30241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SzPct val="100000"/>
            </a:pPr>
            <a:r>
              <a:rPr lang="it-IT" sz="1600" dirty="0">
                <a:latin typeface="Palatino Linotype" pitchFamily="18" charset="0"/>
              </a:rPr>
              <a:t>Peaking time 25ns (Beetle chip ALIBAVA DAQ system).</a:t>
            </a:r>
          </a:p>
        </p:txBody>
      </p:sp>
      <p:sp>
        <p:nvSpPr>
          <p:cNvPr id="12" name="Text Box 16"/>
          <p:cNvSpPr txBox="1">
            <a:spLocks noChangeArrowheads="1"/>
          </p:cNvSpPr>
          <p:nvPr/>
        </p:nvSpPr>
        <p:spPr bwMode="auto">
          <a:xfrm>
            <a:off x="1476375" y="4056807"/>
            <a:ext cx="1622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FontTx/>
              <a:buChar char="•"/>
            </a:pPr>
            <a:r>
              <a:rPr lang="en-GB" sz="1500">
                <a:solidFill>
                  <a:srgbClr val="3366FF"/>
                </a:solidFill>
              </a:rPr>
              <a:t> </a:t>
            </a:r>
            <a:r>
              <a:rPr lang="en-GB"/>
              <a:t>rise time 2ns</a:t>
            </a:r>
          </a:p>
          <a:p>
            <a:pPr eaLnBrk="1" hangingPunct="1">
              <a:buFontTx/>
              <a:buChar char="•"/>
            </a:pPr>
            <a:r>
              <a:rPr lang="en-GB" sz="1500">
                <a:solidFill>
                  <a:srgbClr val="3366FF"/>
                </a:solidFill>
              </a:rPr>
              <a:t> </a:t>
            </a:r>
            <a:r>
              <a:rPr lang="en-GB"/>
              <a:t>Q~4fC</a:t>
            </a:r>
          </a:p>
        </p:txBody>
      </p:sp>
      <p:grpSp>
        <p:nvGrpSpPr>
          <p:cNvPr id="49" name="48 Grupo"/>
          <p:cNvGrpSpPr/>
          <p:nvPr/>
        </p:nvGrpSpPr>
        <p:grpSpPr>
          <a:xfrm>
            <a:off x="151779" y="918716"/>
            <a:ext cx="3340101" cy="2654300"/>
            <a:chOff x="-7938" y="762745"/>
            <a:chExt cx="3340101" cy="2654300"/>
          </a:xfrm>
        </p:grpSpPr>
        <p:sp>
          <p:nvSpPr>
            <p:cNvPr id="7" name="Text Box 4"/>
            <p:cNvSpPr txBox="1">
              <a:spLocks noChangeArrowheads="1"/>
            </p:cNvSpPr>
            <p:nvPr/>
          </p:nvSpPr>
          <p:spPr bwMode="auto">
            <a:xfrm>
              <a:off x="-7938" y="762745"/>
              <a:ext cx="3340101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buSzPct val="100000"/>
              </a:pPr>
              <a:r>
                <a:rPr lang="en-GB">
                  <a:solidFill>
                    <a:srgbClr val="000000"/>
                  </a:solidFill>
                  <a:latin typeface="Palatino Linotype" pitchFamily="18" charset="0"/>
                </a:rPr>
                <a:t>Detector (p</a:t>
              </a:r>
              <a:r>
                <a:rPr lang="en-GB" baseline="30000">
                  <a:solidFill>
                    <a:srgbClr val="000000"/>
                  </a:solidFill>
                  <a:latin typeface="Palatino Linotype" pitchFamily="18" charset="0"/>
                </a:rPr>
                <a:t>+</a:t>
              </a:r>
              <a:r>
                <a:rPr lang="en-GB">
                  <a:solidFill>
                    <a:srgbClr val="000000"/>
                  </a:solidFill>
                  <a:latin typeface="Palatino Linotype" pitchFamily="18" charset="0"/>
                </a:rPr>
                <a:t>-on-n) model </a:t>
              </a:r>
              <a:r>
                <a:rPr lang="en-GB">
                  <a:solidFill>
                    <a:srgbClr val="0066FF"/>
                  </a:solidFill>
                  <a:latin typeface="Palatino Linotype" pitchFamily="18" charset="0"/>
                </a:rPr>
                <a:t>***</a:t>
              </a:r>
            </a:p>
          </p:txBody>
        </p:sp>
        <p:sp>
          <p:nvSpPr>
            <p:cNvPr id="10" name="Text Box 8"/>
            <p:cNvSpPr txBox="1">
              <a:spLocks noChangeArrowheads="1"/>
            </p:cNvSpPr>
            <p:nvPr/>
          </p:nvSpPr>
          <p:spPr bwMode="auto">
            <a:xfrm>
              <a:off x="250825" y="961182"/>
              <a:ext cx="2017713" cy="3365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tx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GB" sz="1600" dirty="0">
                  <a:latin typeface="Palatino Linotype" pitchFamily="18" charset="0"/>
                </a:rPr>
                <a:t>80 cells 250 </a:t>
              </a:r>
              <a:r>
                <a:rPr lang="el-GR" sz="1600" dirty="0">
                  <a:latin typeface="Palatino Linotype" pitchFamily="18" charset="0"/>
                </a:rPr>
                <a:t>μ</a:t>
              </a:r>
              <a:r>
                <a:rPr lang="es-ES" sz="1600" dirty="0">
                  <a:latin typeface="Palatino Linotype" pitchFamily="18" charset="0"/>
                </a:rPr>
                <a:t>m </a:t>
              </a:r>
              <a:r>
                <a:rPr lang="es-ES" sz="1600" dirty="0" err="1">
                  <a:latin typeface="Palatino Linotype" pitchFamily="18" charset="0"/>
                </a:rPr>
                <a:t>long</a:t>
              </a:r>
              <a:endParaRPr lang="en-GB" sz="1500" dirty="0">
                <a:latin typeface="Palatino Linotype" pitchFamily="18" charset="0"/>
              </a:endParaRPr>
            </a:p>
          </p:txBody>
        </p:sp>
        <p:sp>
          <p:nvSpPr>
            <p:cNvPr id="13" name="Rectangle 19"/>
            <p:cNvSpPr>
              <a:spLocks noChangeArrowheads="1"/>
            </p:cNvSpPr>
            <p:nvPr/>
          </p:nvSpPr>
          <p:spPr bwMode="auto">
            <a:xfrm>
              <a:off x="323850" y="2147045"/>
              <a:ext cx="2519363" cy="793750"/>
            </a:xfrm>
            <a:prstGeom prst="rect">
              <a:avLst/>
            </a:prstGeom>
            <a:solidFill>
              <a:srgbClr val="FDE4CB">
                <a:alpha val="78822"/>
              </a:srgbClr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DE4CB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r>
                <a:rPr lang="en-US"/>
                <a:t> </a:t>
              </a:r>
            </a:p>
          </p:txBody>
        </p:sp>
        <p:sp>
          <p:nvSpPr>
            <p:cNvPr id="14" name="Rectangle 20"/>
            <p:cNvSpPr>
              <a:spLocks noChangeArrowheads="1"/>
            </p:cNvSpPr>
            <p:nvPr/>
          </p:nvSpPr>
          <p:spPr bwMode="auto">
            <a:xfrm>
              <a:off x="323850" y="2940795"/>
              <a:ext cx="2519363" cy="47625"/>
            </a:xfrm>
            <a:prstGeom prst="rect">
              <a:avLst/>
            </a:prstGeom>
            <a:solidFill>
              <a:srgbClr val="0099CC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0099CC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15" name="Rectangle 21"/>
            <p:cNvSpPr>
              <a:spLocks noChangeArrowheads="1"/>
            </p:cNvSpPr>
            <p:nvPr/>
          </p:nvSpPr>
          <p:spPr bwMode="auto">
            <a:xfrm>
              <a:off x="323850" y="2894757"/>
              <a:ext cx="2519363" cy="46038"/>
            </a:xfrm>
            <a:prstGeom prst="rect">
              <a:avLst/>
            </a:prstGeom>
            <a:gradFill rotWithShape="1">
              <a:gsLst>
                <a:gs pos="0">
                  <a:srgbClr val="478E00">
                    <a:alpha val="75999"/>
                  </a:srgbClr>
                </a:gs>
                <a:gs pos="50000">
                  <a:srgbClr val="478E00">
                    <a:gamma/>
                    <a:tint val="96863"/>
                    <a:invGamma/>
                    <a:alpha val="28999"/>
                  </a:srgbClr>
                </a:gs>
                <a:gs pos="100000">
                  <a:srgbClr val="478E00">
                    <a:alpha val="75999"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478E00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>
              <a:off x="2527300" y="2147045"/>
              <a:ext cx="179388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>
              <a:off x="1987550" y="2147045"/>
              <a:ext cx="179388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>
              <a:off x="1482725" y="2147045"/>
              <a:ext cx="179388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>
              <a:off x="995363" y="2147045"/>
              <a:ext cx="179387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20" name="Line 26"/>
            <p:cNvSpPr>
              <a:spLocks noChangeShapeType="1"/>
            </p:cNvSpPr>
            <p:nvPr/>
          </p:nvSpPr>
          <p:spPr bwMode="auto">
            <a:xfrm>
              <a:off x="1808163" y="2988420"/>
              <a:ext cx="0" cy="3730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1" name="Oval 27"/>
            <p:cNvSpPr>
              <a:spLocks noChangeArrowheads="1"/>
            </p:cNvSpPr>
            <p:nvPr/>
          </p:nvSpPr>
          <p:spPr bwMode="auto">
            <a:xfrm>
              <a:off x="1784350" y="3361482"/>
              <a:ext cx="44450" cy="460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" name="Text Box 29"/>
            <p:cNvSpPr txBox="1">
              <a:spLocks noChangeArrowheads="1"/>
            </p:cNvSpPr>
            <p:nvPr/>
          </p:nvSpPr>
          <p:spPr bwMode="auto">
            <a:xfrm>
              <a:off x="1781175" y="1105645"/>
              <a:ext cx="322263" cy="3667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>
                  <a:solidFill>
                    <a:srgbClr val="FF0000"/>
                  </a:solidFill>
                </a:rPr>
                <a:t>p</a:t>
              </a:r>
            </a:p>
          </p:txBody>
        </p:sp>
        <p:sp>
          <p:nvSpPr>
            <p:cNvPr id="23" name="Text Box 31"/>
            <p:cNvSpPr txBox="1">
              <a:spLocks noChangeArrowheads="1"/>
            </p:cNvSpPr>
            <p:nvPr/>
          </p:nvSpPr>
          <p:spPr bwMode="auto">
            <a:xfrm>
              <a:off x="1835150" y="3048745"/>
              <a:ext cx="619125" cy="36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/>
                <a:t>V</a:t>
              </a:r>
              <a:r>
                <a:rPr lang="en-US" baseline="-25000"/>
                <a:t>bias</a:t>
              </a:r>
            </a:p>
          </p:txBody>
        </p:sp>
        <p:sp>
          <p:nvSpPr>
            <p:cNvPr id="24" name="Line 32"/>
            <p:cNvSpPr>
              <a:spLocks noChangeShapeType="1"/>
            </p:cNvSpPr>
            <p:nvPr/>
          </p:nvSpPr>
          <p:spPr bwMode="auto">
            <a:xfrm rot="1388295">
              <a:off x="1628775" y="3005882"/>
              <a:ext cx="134938" cy="325438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5" name="Oval 33"/>
            <p:cNvSpPr>
              <a:spLocks noChangeArrowheads="1"/>
            </p:cNvSpPr>
            <p:nvPr/>
          </p:nvSpPr>
          <p:spPr bwMode="auto">
            <a:xfrm rot="1388295">
              <a:off x="1631950" y="2262932"/>
              <a:ext cx="44450" cy="46038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6" name="Oval 34"/>
            <p:cNvSpPr>
              <a:spLocks noChangeArrowheads="1"/>
            </p:cNvSpPr>
            <p:nvPr/>
          </p:nvSpPr>
          <p:spPr bwMode="auto">
            <a:xfrm rot="1388295">
              <a:off x="1644650" y="2381995"/>
              <a:ext cx="44450" cy="46037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7" name="Oval 35"/>
            <p:cNvSpPr>
              <a:spLocks noChangeArrowheads="1"/>
            </p:cNvSpPr>
            <p:nvPr/>
          </p:nvSpPr>
          <p:spPr bwMode="auto">
            <a:xfrm rot="1388295">
              <a:off x="1733550" y="2258170"/>
              <a:ext cx="42863" cy="46037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" name="Oval 36"/>
            <p:cNvSpPr>
              <a:spLocks noChangeArrowheads="1"/>
            </p:cNvSpPr>
            <p:nvPr/>
          </p:nvSpPr>
          <p:spPr bwMode="auto">
            <a:xfrm rot="1388295">
              <a:off x="1744663" y="2381995"/>
              <a:ext cx="44450" cy="46037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" name="Oval 37"/>
            <p:cNvSpPr>
              <a:spLocks noChangeArrowheads="1"/>
            </p:cNvSpPr>
            <p:nvPr/>
          </p:nvSpPr>
          <p:spPr bwMode="auto">
            <a:xfrm rot="1388295">
              <a:off x="1749425" y="2485182"/>
              <a:ext cx="46038" cy="46038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" name="Oval 38"/>
            <p:cNvSpPr>
              <a:spLocks noChangeArrowheads="1"/>
            </p:cNvSpPr>
            <p:nvPr/>
          </p:nvSpPr>
          <p:spPr bwMode="auto">
            <a:xfrm rot="1388295">
              <a:off x="1725613" y="2693145"/>
              <a:ext cx="44450" cy="46037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" name="Oval 39"/>
            <p:cNvSpPr>
              <a:spLocks noChangeArrowheads="1"/>
            </p:cNvSpPr>
            <p:nvPr/>
          </p:nvSpPr>
          <p:spPr bwMode="auto">
            <a:xfrm rot="1388295">
              <a:off x="1725613" y="2577257"/>
              <a:ext cx="44450" cy="46038"/>
            </a:xfrm>
            <a:prstGeom prst="ellipse">
              <a:avLst/>
            </a:prstGeom>
            <a:solidFill>
              <a:srgbClr val="F4EB7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" name="Text Box 40"/>
            <p:cNvSpPr txBox="1">
              <a:spLocks noChangeArrowheads="1"/>
            </p:cNvSpPr>
            <p:nvPr/>
          </p:nvSpPr>
          <p:spPr bwMode="auto">
            <a:xfrm>
              <a:off x="1320800" y="2197845"/>
              <a:ext cx="274638" cy="2428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000"/>
                <a:t>e</a:t>
              </a:r>
              <a:r>
                <a:rPr lang="en-US" sz="1000" baseline="30000"/>
                <a:t>-</a:t>
              </a:r>
              <a:endParaRPr lang="en-US" sz="1000"/>
            </a:p>
          </p:txBody>
        </p:sp>
        <p:sp>
          <p:nvSpPr>
            <p:cNvPr id="33" name="Text Box 41"/>
            <p:cNvSpPr txBox="1">
              <a:spLocks noChangeArrowheads="1"/>
            </p:cNvSpPr>
            <p:nvPr/>
          </p:nvSpPr>
          <p:spPr bwMode="auto">
            <a:xfrm>
              <a:off x="1725613" y="2339132"/>
              <a:ext cx="303212" cy="2444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US" sz="1000"/>
                <a:t>h</a:t>
              </a:r>
              <a:r>
                <a:rPr lang="en-US" sz="1000" baseline="30000"/>
                <a:t>+</a:t>
              </a:r>
              <a:endParaRPr lang="en-US" sz="1000"/>
            </a:p>
          </p:txBody>
        </p:sp>
        <p:sp>
          <p:nvSpPr>
            <p:cNvPr id="34" name="Oval 42"/>
            <p:cNvSpPr>
              <a:spLocks noChangeArrowheads="1"/>
            </p:cNvSpPr>
            <p:nvPr/>
          </p:nvSpPr>
          <p:spPr bwMode="auto">
            <a:xfrm rot="1388295">
              <a:off x="1638300" y="2496295"/>
              <a:ext cx="42863" cy="46037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" name="Oval 43"/>
            <p:cNvSpPr>
              <a:spLocks noChangeArrowheads="1"/>
            </p:cNvSpPr>
            <p:nvPr/>
          </p:nvSpPr>
          <p:spPr bwMode="auto">
            <a:xfrm rot="1388295">
              <a:off x="1651000" y="2615357"/>
              <a:ext cx="42863" cy="46038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6" name="Oval 44"/>
            <p:cNvSpPr>
              <a:spLocks noChangeArrowheads="1"/>
            </p:cNvSpPr>
            <p:nvPr/>
          </p:nvSpPr>
          <p:spPr bwMode="auto">
            <a:xfrm rot="1388295">
              <a:off x="1590675" y="2709020"/>
              <a:ext cx="44450" cy="46037"/>
            </a:xfrm>
            <a:prstGeom prst="ellipse">
              <a:avLst/>
            </a:prstGeom>
            <a:solidFill>
              <a:srgbClr val="FF5353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7" name="Line 45"/>
            <p:cNvSpPr>
              <a:spLocks noChangeShapeType="1"/>
            </p:cNvSpPr>
            <p:nvPr/>
          </p:nvSpPr>
          <p:spPr bwMode="auto">
            <a:xfrm>
              <a:off x="1708150" y="2196257"/>
              <a:ext cx="0" cy="5588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Rectangle 46"/>
            <p:cNvSpPr>
              <a:spLocks noChangeArrowheads="1"/>
            </p:cNvSpPr>
            <p:nvPr/>
          </p:nvSpPr>
          <p:spPr bwMode="auto">
            <a:xfrm>
              <a:off x="503238" y="2147045"/>
              <a:ext cx="179387" cy="49212"/>
            </a:xfrm>
            <a:prstGeom prst="rect">
              <a:avLst/>
            </a:prstGeom>
            <a:solidFill>
              <a:srgbClr val="CE6B08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CE6B08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39" name="Rectangle 47"/>
            <p:cNvSpPr>
              <a:spLocks noChangeArrowheads="1"/>
            </p:cNvSpPr>
            <p:nvPr/>
          </p:nvSpPr>
          <p:spPr bwMode="auto">
            <a:xfrm>
              <a:off x="323850" y="2102595"/>
              <a:ext cx="2519363" cy="46037"/>
            </a:xfrm>
            <a:prstGeom prst="rect">
              <a:avLst/>
            </a:prstGeom>
            <a:solidFill>
              <a:schemeClr val="accent1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0" name="Rectangle 48"/>
            <p:cNvSpPr>
              <a:spLocks noChangeArrowheads="1"/>
            </p:cNvSpPr>
            <p:nvPr/>
          </p:nvSpPr>
          <p:spPr bwMode="auto">
            <a:xfrm>
              <a:off x="2527300" y="2051795"/>
              <a:ext cx="179388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1" name="Rectangle 49"/>
            <p:cNvSpPr>
              <a:spLocks noChangeArrowheads="1"/>
            </p:cNvSpPr>
            <p:nvPr/>
          </p:nvSpPr>
          <p:spPr bwMode="auto">
            <a:xfrm>
              <a:off x="1987550" y="2051795"/>
              <a:ext cx="179388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2" name="Rectangle 50"/>
            <p:cNvSpPr>
              <a:spLocks noChangeArrowheads="1"/>
            </p:cNvSpPr>
            <p:nvPr/>
          </p:nvSpPr>
          <p:spPr bwMode="auto">
            <a:xfrm>
              <a:off x="1482725" y="2051795"/>
              <a:ext cx="179388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3" name="Rectangle 51"/>
            <p:cNvSpPr>
              <a:spLocks noChangeArrowheads="1"/>
            </p:cNvSpPr>
            <p:nvPr/>
          </p:nvSpPr>
          <p:spPr bwMode="auto">
            <a:xfrm>
              <a:off x="995363" y="2051795"/>
              <a:ext cx="179387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  <p:sp>
          <p:nvSpPr>
            <p:cNvPr id="44" name="Line 52"/>
            <p:cNvSpPr>
              <a:spLocks noChangeShapeType="1"/>
            </p:cNvSpPr>
            <p:nvPr/>
          </p:nvSpPr>
          <p:spPr bwMode="auto">
            <a:xfrm rot="1388295">
              <a:off x="1595438" y="1324720"/>
              <a:ext cx="238125" cy="560387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5" name="Rectangle 53"/>
            <p:cNvSpPr>
              <a:spLocks noChangeArrowheads="1"/>
            </p:cNvSpPr>
            <p:nvPr/>
          </p:nvSpPr>
          <p:spPr bwMode="auto">
            <a:xfrm>
              <a:off x="503238" y="2051795"/>
              <a:ext cx="179387" cy="49212"/>
            </a:xfrm>
            <a:prstGeom prst="rect">
              <a:avLst/>
            </a:prstGeom>
            <a:solidFill>
              <a:srgbClr val="FFCC66"/>
            </a:solidFill>
            <a:ln w="9525"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801800" prstMaterial="legacyMatte">
              <a:bevelT w="13500" h="13500" prst="angle"/>
              <a:bevelB w="13500" h="13500" prst="angle"/>
              <a:extrusionClr>
                <a:srgbClr val="FFCC66"/>
              </a:extrusion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es-ES"/>
            </a:p>
          </p:txBody>
        </p:sp>
      </p:grpSp>
    </p:spTree>
    <p:extLst>
      <p:ext uri="{BB962C8B-B14F-4D97-AF65-F5344CB8AC3E}">
        <p14:creationId xmlns:p14="http://schemas.microsoft.com/office/powerpoint/2010/main" val="261903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157 Título"/>
          <p:cNvSpPr>
            <a:spLocks noGrp="1"/>
          </p:cNvSpPr>
          <p:nvPr>
            <p:ph type="title"/>
          </p:nvPr>
        </p:nvSpPr>
        <p:spPr>
          <a:xfrm>
            <a:off x="151732" y="188520"/>
            <a:ext cx="7610303" cy="1079500"/>
          </a:xfrm>
        </p:spPr>
        <p:txBody>
          <a:bodyPr/>
          <a:lstStyle/>
          <a:p>
            <a:r>
              <a:rPr lang="es-ES" sz="3200" dirty="0" err="1" smtClean="0"/>
              <a:t>Signal</a:t>
            </a:r>
            <a:r>
              <a:rPr lang="es-ES" sz="3200" dirty="0"/>
              <a:t> </a:t>
            </a:r>
            <a:r>
              <a:rPr lang="es-ES" sz="3200" dirty="0" err="1" smtClean="0"/>
              <a:t>Propagation</a:t>
            </a:r>
            <a:r>
              <a:rPr lang="es-ES" sz="3200" dirty="0"/>
              <a:t> </a:t>
            </a:r>
            <a:r>
              <a:rPr lang="es-ES" sz="3200" dirty="0" smtClean="0"/>
              <a:t>– </a:t>
            </a:r>
            <a:r>
              <a:rPr lang="es-ES" sz="3200" dirty="0" err="1" smtClean="0"/>
              <a:t>Linearity</a:t>
            </a:r>
            <a:r>
              <a:rPr lang="es-ES" sz="3200" dirty="0" smtClean="0"/>
              <a:t> (</a:t>
            </a:r>
            <a:r>
              <a:rPr lang="es-ES" sz="3200" dirty="0" err="1" smtClean="0"/>
              <a:t>Simulation</a:t>
            </a:r>
            <a:r>
              <a:rPr lang="es-ES" dirty="0" smtClean="0"/>
              <a:t>) </a:t>
            </a:r>
            <a:endParaRPr lang="es-ES_tradnl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7</a:t>
            </a:fld>
            <a:endParaRPr lang="es-ES_tradnl" alt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684213" y="1432496"/>
            <a:ext cx="3455987" cy="1944687"/>
            <a:chOff x="1728" y="1967"/>
            <a:chExt cx="2503" cy="1616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2163" y="2782"/>
              <a:ext cx="347" cy="73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2031" y="2820"/>
              <a:ext cx="134" cy="51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2131" y="2845"/>
              <a:ext cx="173" cy="49"/>
            </a:xfrm>
            <a:prstGeom prst="rect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" name="Rectangle 6"/>
            <p:cNvSpPr>
              <a:spLocks noChangeArrowheads="1"/>
            </p:cNvSpPr>
            <p:nvPr/>
          </p:nvSpPr>
          <p:spPr bwMode="auto">
            <a:xfrm>
              <a:off x="1989" y="2872"/>
              <a:ext cx="1992" cy="459"/>
            </a:xfrm>
            <a:prstGeom prst="rect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Rectangle 7"/>
            <p:cNvSpPr>
              <a:spLocks noChangeArrowheads="1"/>
            </p:cNvSpPr>
            <p:nvPr/>
          </p:nvSpPr>
          <p:spPr bwMode="auto">
            <a:xfrm>
              <a:off x="1989" y="3304"/>
              <a:ext cx="1992" cy="27"/>
            </a:xfrm>
            <a:prstGeom prst="rect">
              <a:avLst/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" name="Rectangle 8"/>
            <p:cNvSpPr>
              <a:spLocks noChangeArrowheads="1"/>
            </p:cNvSpPr>
            <p:nvPr/>
          </p:nvSpPr>
          <p:spPr bwMode="auto">
            <a:xfrm>
              <a:off x="1989" y="3332"/>
              <a:ext cx="1992" cy="26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>
              <a:off x="2271" y="2872"/>
              <a:ext cx="1371" cy="36"/>
            </a:xfrm>
            <a:prstGeom prst="rect">
              <a:avLst/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Rectangle 10"/>
            <p:cNvSpPr>
              <a:spLocks noChangeArrowheads="1"/>
            </p:cNvSpPr>
            <p:nvPr/>
          </p:nvSpPr>
          <p:spPr bwMode="auto">
            <a:xfrm>
              <a:off x="2031" y="2872"/>
              <a:ext cx="134" cy="36"/>
            </a:xfrm>
            <a:prstGeom prst="rect">
              <a:avLst/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" name="Rectangle 11"/>
            <p:cNvSpPr>
              <a:spLocks noChangeArrowheads="1"/>
            </p:cNvSpPr>
            <p:nvPr/>
          </p:nvSpPr>
          <p:spPr bwMode="auto">
            <a:xfrm>
              <a:off x="2294" y="2845"/>
              <a:ext cx="1505" cy="26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auto">
            <a:xfrm>
              <a:off x="2512" y="2807"/>
              <a:ext cx="1130" cy="37"/>
            </a:xfrm>
            <a:prstGeom prst="rect">
              <a:avLst/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auto">
            <a:xfrm>
              <a:off x="3797" y="2872"/>
              <a:ext cx="133" cy="36"/>
            </a:xfrm>
            <a:prstGeom prst="rect">
              <a:avLst/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auto">
            <a:xfrm>
              <a:off x="2513" y="2768"/>
              <a:ext cx="69" cy="35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" name="Rectangle 15"/>
            <p:cNvSpPr>
              <a:spLocks noChangeArrowheads="1"/>
            </p:cNvSpPr>
            <p:nvPr/>
          </p:nvSpPr>
          <p:spPr bwMode="auto">
            <a:xfrm>
              <a:off x="3575" y="2768"/>
              <a:ext cx="69" cy="35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" name="Line 16"/>
            <p:cNvSpPr>
              <a:spLocks noChangeShapeType="1"/>
            </p:cNvSpPr>
            <p:nvPr/>
          </p:nvSpPr>
          <p:spPr bwMode="auto">
            <a:xfrm>
              <a:off x="2649" y="2146"/>
              <a:ext cx="2" cy="1348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9" name="Oval 17"/>
            <p:cNvSpPr>
              <a:spLocks noChangeArrowheads="1"/>
            </p:cNvSpPr>
            <p:nvPr/>
          </p:nvSpPr>
          <p:spPr bwMode="auto">
            <a:xfrm>
              <a:off x="2617" y="2970"/>
              <a:ext cx="34" cy="37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Oval 18"/>
            <p:cNvSpPr>
              <a:spLocks noChangeArrowheads="1"/>
            </p:cNvSpPr>
            <p:nvPr/>
          </p:nvSpPr>
          <p:spPr bwMode="auto">
            <a:xfrm>
              <a:off x="2687" y="2933"/>
              <a:ext cx="33" cy="36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" name="Oval 19"/>
            <p:cNvSpPr>
              <a:spLocks noChangeArrowheads="1"/>
            </p:cNvSpPr>
            <p:nvPr/>
          </p:nvSpPr>
          <p:spPr bwMode="auto">
            <a:xfrm>
              <a:off x="2582" y="3082"/>
              <a:ext cx="33" cy="36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" name="Oval 20"/>
            <p:cNvSpPr>
              <a:spLocks noChangeArrowheads="1"/>
            </p:cNvSpPr>
            <p:nvPr/>
          </p:nvSpPr>
          <p:spPr bwMode="auto">
            <a:xfrm>
              <a:off x="2652" y="3045"/>
              <a:ext cx="33" cy="36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" name="Oval 21"/>
            <p:cNvSpPr>
              <a:spLocks noChangeArrowheads="1"/>
            </p:cNvSpPr>
            <p:nvPr/>
          </p:nvSpPr>
          <p:spPr bwMode="auto">
            <a:xfrm>
              <a:off x="2617" y="3194"/>
              <a:ext cx="34" cy="37"/>
            </a:xfrm>
            <a:prstGeom prst="ellipse">
              <a:avLst/>
            </a:prstGeom>
            <a:solidFill>
              <a:srgbClr val="00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" name="Oval 22"/>
            <p:cNvSpPr>
              <a:spLocks noChangeArrowheads="1"/>
            </p:cNvSpPr>
            <p:nvPr/>
          </p:nvSpPr>
          <p:spPr bwMode="auto">
            <a:xfrm>
              <a:off x="2687" y="3157"/>
              <a:ext cx="33" cy="36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5" name="Line 23"/>
            <p:cNvSpPr>
              <a:spLocks noChangeShapeType="1"/>
            </p:cNvSpPr>
            <p:nvPr/>
          </p:nvSpPr>
          <p:spPr bwMode="auto">
            <a:xfrm flipV="1">
              <a:off x="2721" y="3044"/>
              <a:ext cx="0" cy="113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6" name="Line 24"/>
            <p:cNvSpPr>
              <a:spLocks noChangeShapeType="1"/>
            </p:cNvSpPr>
            <p:nvPr/>
          </p:nvSpPr>
          <p:spPr bwMode="auto">
            <a:xfrm>
              <a:off x="2583" y="3120"/>
              <a:ext cx="0" cy="112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27" name="Freeform 25"/>
            <p:cNvSpPr>
              <a:spLocks noChangeArrowheads="1"/>
            </p:cNvSpPr>
            <p:nvPr/>
          </p:nvSpPr>
          <p:spPr bwMode="auto">
            <a:xfrm>
              <a:off x="2305" y="2670"/>
              <a:ext cx="241" cy="112"/>
            </a:xfrm>
            <a:custGeom>
              <a:avLst/>
              <a:gdLst>
                <a:gd name="T0" fmla="*/ 183 w 317"/>
                <a:gd name="T1" fmla="*/ 92 h 136"/>
                <a:gd name="T2" fmla="*/ 183 w 317"/>
                <a:gd name="T3" fmla="*/ 0 h 136"/>
                <a:gd name="T4" fmla="*/ 0 w 317"/>
                <a:gd name="T5" fmla="*/ 0 h 1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317" h="136">
                  <a:moveTo>
                    <a:pt x="317" y="136"/>
                  </a:moveTo>
                  <a:lnTo>
                    <a:pt x="317" y="0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8" name="Freeform 26"/>
            <p:cNvSpPr>
              <a:spLocks noChangeArrowheads="1"/>
            </p:cNvSpPr>
            <p:nvPr/>
          </p:nvSpPr>
          <p:spPr bwMode="auto">
            <a:xfrm>
              <a:off x="3624" y="2670"/>
              <a:ext cx="137" cy="112"/>
            </a:xfrm>
            <a:custGeom>
              <a:avLst/>
              <a:gdLst>
                <a:gd name="T0" fmla="*/ 0 w 181"/>
                <a:gd name="T1" fmla="*/ 92 h 136"/>
                <a:gd name="T2" fmla="*/ 0 w 181"/>
                <a:gd name="T3" fmla="*/ 0 h 136"/>
                <a:gd name="T4" fmla="*/ 104 w 181"/>
                <a:gd name="T5" fmla="*/ 0 h 13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81" h="136">
                  <a:moveTo>
                    <a:pt x="0" y="136"/>
                  </a:moveTo>
                  <a:lnTo>
                    <a:pt x="0" y="0"/>
                  </a:lnTo>
                  <a:lnTo>
                    <a:pt x="181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 rot="5400000">
              <a:off x="3742" y="2618"/>
              <a:ext cx="148" cy="104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0" name="AutoShape 28"/>
            <p:cNvSpPr>
              <a:spLocks noChangeArrowheads="1"/>
            </p:cNvSpPr>
            <p:nvPr/>
          </p:nvSpPr>
          <p:spPr bwMode="auto">
            <a:xfrm rot="-5400000">
              <a:off x="2179" y="2619"/>
              <a:ext cx="148" cy="104"/>
            </a:xfrm>
            <a:prstGeom prst="triangle">
              <a:avLst>
                <a:gd name="adj" fmla="val 50000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1" name="Freeform 29"/>
            <p:cNvSpPr>
              <a:spLocks noChangeArrowheads="1"/>
            </p:cNvSpPr>
            <p:nvPr/>
          </p:nvSpPr>
          <p:spPr bwMode="auto">
            <a:xfrm>
              <a:off x="2062" y="2034"/>
              <a:ext cx="119" cy="396"/>
            </a:xfrm>
            <a:custGeom>
              <a:avLst/>
              <a:gdLst>
                <a:gd name="T0" fmla="*/ 0 w 317"/>
                <a:gd name="T1" fmla="*/ 459 h 333"/>
                <a:gd name="T2" fmla="*/ 6 w 317"/>
                <a:gd name="T3" fmla="*/ 10 h 333"/>
                <a:gd name="T4" fmla="*/ 19 w 317"/>
                <a:gd name="T5" fmla="*/ 396 h 333"/>
                <a:gd name="T6" fmla="*/ 45 w 317"/>
                <a:gd name="T7" fmla="*/ 459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2" name="Line 30"/>
            <p:cNvSpPr>
              <a:spLocks noChangeShapeType="1"/>
            </p:cNvSpPr>
            <p:nvPr/>
          </p:nvSpPr>
          <p:spPr bwMode="auto">
            <a:xfrm flipH="1">
              <a:off x="2061" y="2670"/>
              <a:ext cx="140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3" name="Line 31"/>
            <p:cNvSpPr>
              <a:spLocks noChangeShapeType="1"/>
            </p:cNvSpPr>
            <p:nvPr/>
          </p:nvSpPr>
          <p:spPr bwMode="auto">
            <a:xfrm>
              <a:off x="3866" y="2670"/>
              <a:ext cx="138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4" name="Freeform 32"/>
            <p:cNvSpPr>
              <a:spLocks noChangeArrowheads="1"/>
            </p:cNvSpPr>
            <p:nvPr/>
          </p:nvSpPr>
          <p:spPr bwMode="auto">
            <a:xfrm>
              <a:off x="3692" y="2259"/>
              <a:ext cx="155" cy="134"/>
            </a:xfrm>
            <a:custGeom>
              <a:avLst/>
              <a:gdLst>
                <a:gd name="T0" fmla="*/ 0 w 317"/>
                <a:gd name="T1" fmla="*/ 53 h 333"/>
                <a:gd name="T2" fmla="*/ 11 w 317"/>
                <a:gd name="T3" fmla="*/ 1 h 333"/>
                <a:gd name="T4" fmla="*/ 32 w 317"/>
                <a:gd name="T5" fmla="*/ 45 h 333"/>
                <a:gd name="T6" fmla="*/ 76 w 317"/>
                <a:gd name="T7" fmla="*/ 53 h 33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17" h="333">
                  <a:moveTo>
                    <a:pt x="0" y="325"/>
                  </a:moveTo>
                  <a:cubicBezTo>
                    <a:pt x="11" y="169"/>
                    <a:pt x="22" y="14"/>
                    <a:pt x="45" y="7"/>
                  </a:cubicBezTo>
                  <a:cubicBezTo>
                    <a:pt x="68" y="0"/>
                    <a:pt x="91" y="227"/>
                    <a:pt x="136" y="280"/>
                  </a:cubicBezTo>
                  <a:cubicBezTo>
                    <a:pt x="181" y="333"/>
                    <a:pt x="249" y="329"/>
                    <a:pt x="317" y="325"/>
                  </a:cubicBez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" name="Line 33"/>
            <p:cNvSpPr>
              <a:spLocks noChangeShapeType="1"/>
            </p:cNvSpPr>
            <p:nvPr/>
          </p:nvSpPr>
          <p:spPr bwMode="auto">
            <a:xfrm>
              <a:off x="2027" y="2445"/>
              <a:ext cx="311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6" name="Line 34"/>
            <p:cNvSpPr>
              <a:spLocks noChangeShapeType="1"/>
            </p:cNvSpPr>
            <p:nvPr/>
          </p:nvSpPr>
          <p:spPr bwMode="auto">
            <a:xfrm flipV="1">
              <a:off x="3623" y="2108"/>
              <a:ext cx="0" cy="30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7" name="Line 35"/>
            <p:cNvSpPr>
              <a:spLocks noChangeShapeType="1"/>
            </p:cNvSpPr>
            <p:nvPr/>
          </p:nvSpPr>
          <p:spPr bwMode="auto">
            <a:xfrm>
              <a:off x="3623" y="2408"/>
              <a:ext cx="277" cy="0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38" name="Text Box 36"/>
            <p:cNvSpPr txBox="1">
              <a:spLocks noChangeArrowheads="1"/>
            </p:cNvSpPr>
            <p:nvPr/>
          </p:nvSpPr>
          <p:spPr bwMode="auto">
            <a:xfrm>
              <a:off x="2298" y="2373"/>
              <a:ext cx="158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900">
                  <a:solidFill>
                    <a:srgbClr val="000000"/>
                  </a:solidFill>
                  <a:latin typeface="Palatino Linotype" pitchFamily="18" charset="0"/>
                </a:rPr>
                <a:t>t</a:t>
              </a:r>
            </a:p>
          </p:txBody>
        </p:sp>
        <p:sp>
          <p:nvSpPr>
            <p:cNvPr id="39" name="Text Box 37"/>
            <p:cNvSpPr txBox="1">
              <a:spLocks noChangeArrowheads="1"/>
            </p:cNvSpPr>
            <p:nvPr/>
          </p:nvSpPr>
          <p:spPr bwMode="auto">
            <a:xfrm>
              <a:off x="3857" y="2336"/>
              <a:ext cx="158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900">
                  <a:solidFill>
                    <a:srgbClr val="000000"/>
                  </a:solidFill>
                  <a:latin typeface="Palatino Linotype" pitchFamily="18" charset="0"/>
                </a:rPr>
                <a:t>t</a:t>
              </a:r>
            </a:p>
          </p:txBody>
        </p:sp>
        <p:sp>
          <p:nvSpPr>
            <p:cNvPr id="40" name="Line 38"/>
            <p:cNvSpPr>
              <a:spLocks noChangeShapeType="1"/>
            </p:cNvSpPr>
            <p:nvPr/>
          </p:nvSpPr>
          <p:spPr bwMode="auto">
            <a:xfrm>
              <a:off x="2097" y="2408"/>
              <a:ext cx="0" cy="36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1" name="Line 39"/>
            <p:cNvSpPr>
              <a:spLocks noChangeShapeType="1"/>
            </p:cNvSpPr>
            <p:nvPr/>
          </p:nvSpPr>
          <p:spPr bwMode="auto">
            <a:xfrm>
              <a:off x="3727" y="2370"/>
              <a:ext cx="0" cy="37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42" name="Text Box 40"/>
            <p:cNvSpPr txBox="1">
              <a:spLocks noChangeArrowheads="1"/>
            </p:cNvSpPr>
            <p:nvPr/>
          </p:nvSpPr>
          <p:spPr bwMode="auto">
            <a:xfrm>
              <a:off x="2030" y="2447"/>
              <a:ext cx="185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900">
                  <a:solidFill>
                    <a:srgbClr val="000000"/>
                  </a:solidFill>
                  <a:latin typeface="Palatino Linotype" pitchFamily="18" charset="0"/>
                </a:rPr>
                <a:t>t</a:t>
              </a:r>
              <a:r>
                <a:rPr lang="en-US" sz="900" baseline="-25000">
                  <a:solidFill>
                    <a:srgbClr val="000000"/>
                  </a:solidFill>
                  <a:latin typeface="Palatino Linotype" pitchFamily="18" charset="0"/>
                </a:rPr>
                <a:t>1</a:t>
              </a:r>
            </a:p>
          </p:txBody>
        </p:sp>
        <p:sp>
          <p:nvSpPr>
            <p:cNvPr id="43" name="Text Box 41"/>
            <p:cNvSpPr txBox="1">
              <a:spLocks noChangeArrowheads="1"/>
            </p:cNvSpPr>
            <p:nvPr/>
          </p:nvSpPr>
          <p:spPr bwMode="auto">
            <a:xfrm>
              <a:off x="3694" y="2412"/>
              <a:ext cx="185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900">
                  <a:solidFill>
                    <a:srgbClr val="000000"/>
                  </a:solidFill>
                  <a:latin typeface="Palatino Linotype" pitchFamily="18" charset="0"/>
                </a:rPr>
                <a:t>t</a:t>
              </a:r>
              <a:r>
                <a:rPr lang="en-US" sz="900" baseline="-25000">
                  <a:solidFill>
                    <a:srgbClr val="000000"/>
                  </a:solidFill>
                  <a:latin typeface="Palatino Linotype" pitchFamily="18" charset="0"/>
                </a:rPr>
                <a:t>2</a:t>
              </a:r>
            </a:p>
          </p:txBody>
        </p:sp>
        <p:sp>
          <p:nvSpPr>
            <p:cNvPr id="44" name="Freeform 42"/>
            <p:cNvSpPr>
              <a:spLocks noChangeArrowheads="1"/>
            </p:cNvSpPr>
            <p:nvPr/>
          </p:nvSpPr>
          <p:spPr bwMode="auto">
            <a:xfrm>
              <a:off x="1815" y="2761"/>
              <a:ext cx="277" cy="261"/>
            </a:xfrm>
            <a:custGeom>
              <a:avLst/>
              <a:gdLst>
                <a:gd name="T0" fmla="*/ 211 w 363"/>
                <a:gd name="T1" fmla="*/ 62 h 318"/>
                <a:gd name="T2" fmla="*/ 211 w 363"/>
                <a:gd name="T3" fmla="*/ 0 h 318"/>
                <a:gd name="T4" fmla="*/ 0 w 363"/>
                <a:gd name="T5" fmla="*/ 0 h 318"/>
                <a:gd name="T6" fmla="*/ 0 w 363"/>
                <a:gd name="T7" fmla="*/ 214 h 3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3" h="318">
                  <a:moveTo>
                    <a:pt x="363" y="91"/>
                  </a:moveTo>
                  <a:lnTo>
                    <a:pt x="363" y="0"/>
                  </a:lnTo>
                  <a:lnTo>
                    <a:pt x="0" y="0"/>
                  </a:lnTo>
                  <a:lnTo>
                    <a:pt x="0" y="318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5" name="Freeform 43"/>
            <p:cNvSpPr>
              <a:spLocks noChangeArrowheads="1"/>
            </p:cNvSpPr>
            <p:nvPr/>
          </p:nvSpPr>
          <p:spPr bwMode="auto">
            <a:xfrm>
              <a:off x="1815" y="3209"/>
              <a:ext cx="1179" cy="374"/>
            </a:xfrm>
            <a:custGeom>
              <a:avLst/>
              <a:gdLst>
                <a:gd name="T0" fmla="*/ 901 w 1542"/>
                <a:gd name="T1" fmla="*/ 124 h 454"/>
                <a:gd name="T2" fmla="*/ 901 w 1542"/>
                <a:gd name="T3" fmla="*/ 308 h 454"/>
                <a:gd name="T4" fmla="*/ 0 w 1542"/>
                <a:gd name="T5" fmla="*/ 308 h 454"/>
                <a:gd name="T6" fmla="*/ 0 w 1542"/>
                <a:gd name="T7" fmla="*/ 0 h 45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42" h="454">
                  <a:moveTo>
                    <a:pt x="1542" y="182"/>
                  </a:moveTo>
                  <a:lnTo>
                    <a:pt x="1542" y="454"/>
                  </a:lnTo>
                  <a:lnTo>
                    <a:pt x="0" y="454"/>
                  </a:lnTo>
                  <a:lnTo>
                    <a:pt x="0" y="0"/>
                  </a:lnTo>
                </a:path>
              </a:pathLst>
            </a:custGeom>
            <a:noFill/>
            <a:ln w="9360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auto">
            <a:xfrm>
              <a:off x="1728" y="3023"/>
              <a:ext cx="173" cy="185"/>
            </a:xfrm>
            <a:prstGeom prst="ellipse">
              <a:avLst/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pPr defTabSz="449263"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sz="1000">
                  <a:solidFill>
                    <a:srgbClr val="000000"/>
                  </a:solidFill>
                </a:rPr>
                <a:t>V</a:t>
              </a:r>
            </a:p>
          </p:txBody>
        </p:sp>
        <p:sp>
          <p:nvSpPr>
            <p:cNvPr id="47" name="Rectangle 45"/>
            <p:cNvSpPr>
              <a:spLocks noChangeArrowheads="1"/>
            </p:cNvSpPr>
            <p:nvPr/>
          </p:nvSpPr>
          <p:spPr bwMode="auto">
            <a:xfrm>
              <a:off x="3645" y="2798"/>
              <a:ext cx="151" cy="73"/>
            </a:xfrm>
            <a:prstGeom prst="rect">
              <a:avLst/>
            </a:prstGeom>
            <a:blipFill dpi="0" rotWithShape="0">
              <a:blip r:embed="rId2"/>
              <a:srcRect/>
              <a:tile tx="0" ty="0" sx="100000" sy="100000" flip="none" algn="tl"/>
            </a:blip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8" name="Rectangle 46"/>
            <p:cNvSpPr>
              <a:spLocks noChangeArrowheads="1"/>
            </p:cNvSpPr>
            <p:nvPr/>
          </p:nvSpPr>
          <p:spPr bwMode="auto">
            <a:xfrm>
              <a:off x="3797" y="2820"/>
              <a:ext cx="133" cy="51"/>
            </a:xfrm>
            <a:prstGeom prst="rect">
              <a:avLst/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49" name="Text Box 47"/>
            <p:cNvSpPr txBox="1">
              <a:spLocks noChangeArrowheads="1"/>
            </p:cNvSpPr>
            <p:nvPr/>
          </p:nvSpPr>
          <p:spPr bwMode="auto">
            <a:xfrm>
              <a:off x="2616" y="2150"/>
              <a:ext cx="562" cy="25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r>
                <a:rPr lang="en-US" sz="1400">
                  <a:solidFill>
                    <a:srgbClr val="000000"/>
                  </a:solidFill>
                  <a:latin typeface="Palatino Linotype" pitchFamily="18" charset="0"/>
                </a:rPr>
                <a:t>Particle</a:t>
              </a:r>
            </a:p>
          </p:txBody>
        </p:sp>
        <p:sp>
          <p:nvSpPr>
            <p:cNvPr id="50" name="Text Box 48"/>
            <p:cNvSpPr txBox="1">
              <a:spLocks noChangeArrowheads="1"/>
            </p:cNvSpPr>
            <p:nvPr/>
          </p:nvSpPr>
          <p:spPr bwMode="auto">
            <a:xfrm>
              <a:off x="1776" y="1980"/>
              <a:ext cx="335" cy="30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ts val="1125"/>
                </a:spcBef>
                <a:buSzPct val="100000"/>
              </a:pPr>
              <a:r>
                <a:rPr lang="en-US" b="1">
                  <a:solidFill>
                    <a:srgbClr val="000000"/>
                  </a:solidFill>
                  <a:latin typeface="Palatino Linotype" pitchFamily="18" charset="0"/>
                </a:rPr>
                <a:t>S</a:t>
              </a:r>
              <a:r>
                <a:rPr lang="en-US" b="1" baseline="-25000">
                  <a:solidFill>
                    <a:srgbClr val="000000"/>
                  </a:solidFill>
                  <a:latin typeface="Palatino Linotype" pitchFamily="18" charset="0"/>
                </a:rPr>
                <a:t>1</a:t>
              </a:r>
            </a:p>
          </p:txBody>
        </p:sp>
        <p:sp>
          <p:nvSpPr>
            <p:cNvPr id="51" name="Text Box 49"/>
            <p:cNvSpPr txBox="1">
              <a:spLocks noChangeArrowheads="1"/>
            </p:cNvSpPr>
            <p:nvPr/>
          </p:nvSpPr>
          <p:spPr bwMode="auto">
            <a:xfrm>
              <a:off x="3359" y="2098"/>
              <a:ext cx="335" cy="3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ts val="1125"/>
                </a:spcBef>
                <a:buSzPct val="100000"/>
              </a:pPr>
              <a:r>
                <a:rPr lang="en-US" b="1">
                  <a:solidFill>
                    <a:srgbClr val="000000"/>
                  </a:solidFill>
                  <a:latin typeface="Palatino Linotype" pitchFamily="18" charset="0"/>
                </a:rPr>
                <a:t>S</a:t>
              </a:r>
              <a:r>
                <a:rPr lang="en-US" b="1" baseline="-25000">
                  <a:solidFill>
                    <a:srgbClr val="000000"/>
                  </a:solidFill>
                  <a:latin typeface="Palatino Linotype" pitchFamily="18" charset="0"/>
                </a:rPr>
                <a:t>2</a:t>
              </a:r>
            </a:p>
          </p:txBody>
        </p:sp>
        <p:sp>
          <p:nvSpPr>
            <p:cNvPr id="52" name="Text Box 50"/>
            <p:cNvSpPr txBox="1">
              <a:spLocks noChangeArrowheads="1"/>
            </p:cNvSpPr>
            <p:nvPr/>
          </p:nvSpPr>
          <p:spPr bwMode="auto">
            <a:xfrm>
              <a:off x="2258" y="2521"/>
              <a:ext cx="131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endParaRPr lang="it-IT">
                <a:solidFill>
                  <a:srgbClr val="000000"/>
                </a:solidFill>
                <a:latin typeface="Palatino Linotype" pitchFamily="18" charset="0"/>
              </a:endParaRPr>
            </a:p>
          </p:txBody>
        </p:sp>
        <p:sp>
          <p:nvSpPr>
            <p:cNvPr id="53" name="Text Box 51"/>
            <p:cNvSpPr txBox="1">
              <a:spLocks noChangeArrowheads="1"/>
            </p:cNvSpPr>
            <p:nvPr/>
          </p:nvSpPr>
          <p:spPr bwMode="auto">
            <a:xfrm>
              <a:off x="3767" y="2521"/>
              <a:ext cx="464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>
              <a:spAutoFit/>
            </a:bodyPr>
            <a:lstStyle>
              <a:lvl1pPr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defTabSz="449263" eaLnBrk="0" hangingPunct="0"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SzPct val="100000"/>
              </a:pPr>
              <a:endParaRPr lang="it-IT">
                <a:solidFill>
                  <a:srgbClr val="000000"/>
                </a:solidFill>
                <a:latin typeface="Palatino Linotype" pitchFamily="18" charset="0"/>
              </a:endParaRPr>
            </a:p>
          </p:txBody>
        </p:sp>
        <p:sp>
          <p:nvSpPr>
            <p:cNvPr id="54" name="Line 52"/>
            <p:cNvSpPr>
              <a:spLocks noChangeShapeType="1"/>
            </p:cNvSpPr>
            <p:nvPr/>
          </p:nvSpPr>
          <p:spPr bwMode="auto">
            <a:xfrm flipV="1">
              <a:off x="2028" y="1967"/>
              <a:ext cx="0" cy="481"/>
            </a:xfrm>
            <a:prstGeom prst="line">
              <a:avLst/>
            </a:prstGeom>
            <a:noFill/>
            <a:ln w="9360">
              <a:solidFill>
                <a:srgbClr val="000000"/>
              </a:solidFill>
              <a:miter lim="800000"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57" name="Group 62"/>
          <p:cNvGrpSpPr>
            <a:grpSpLocks/>
          </p:cNvGrpSpPr>
          <p:nvPr/>
        </p:nvGrpSpPr>
        <p:grpSpPr bwMode="auto">
          <a:xfrm>
            <a:off x="7083425" y="1342008"/>
            <a:ext cx="1368425" cy="2159000"/>
            <a:chOff x="4746" y="732"/>
            <a:chExt cx="862" cy="1571"/>
          </a:xfrm>
        </p:grpSpPr>
        <p:sp>
          <p:nvSpPr>
            <p:cNvPr id="58" name="AutoShape 63"/>
            <p:cNvSpPr>
              <a:spLocks noChangeArrowheads="1"/>
            </p:cNvSpPr>
            <p:nvPr/>
          </p:nvSpPr>
          <p:spPr bwMode="auto">
            <a:xfrm>
              <a:off x="4746" y="732"/>
              <a:ext cx="862" cy="157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9" name="AutoShape 64"/>
            <p:cNvSpPr>
              <a:spLocks noChangeArrowheads="1"/>
            </p:cNvSpPr>
            <p:nvPr/>
          </p:nvSpPr>
          <p:spPr bwMode="auto">
            <a:xfrm>
              <a:off x="4780" y="778"/>
              <a:ext cx="792" cy="147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0" name="AutoShape 65"/>
            <p:cNvSpPr>
              <a:spLocks noChangeArrowheads="1"/>
            </p:cNvSpPr>
            <p:nvPr/>
          </p:nvSpPr>
          <p:spPr bwMode="auto">
            <a:xfrm>
              <a:off x="4900" y="917"/>
              <a:ext cx="36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1" name="AutoShape 66"/>
            <p:cNvSpPr>
              <a:spLocks noChangeArrowheads="1"/>
            </p:cNvSpPr>
            <p:nvPr/>
          </p:nvSpPr>
          <p:spPr bwMode="auto">
            <a:xfrm>
              <a:off x="4900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2" name="AutoShape 67"/>
            <p:cNvSpPr>
              <a:spLocks noChangeArrowheads="1"/>
            </p:cNvSpPr>
            <p:nvPr/>
          </p:nvSpPr>
          <p:spPr bwMode="auto">
            <a:xfrm>
              <a:off x="4900" y="2119"/>
              <a:ext cx="36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3" name="AutoShape 68"/>
            <p:cNvSpPr>
              <a:spLocks noChangeArrowheads="1"/>
            </p:cNvSpPr>
            <p:nvPr/>
          </p:nvSpPr>
          <p:spPr bwMode="auto">
            <a:xfrm>
              <a:off x="5026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4" name="AutoShape 69"/>
            <p:cNvSpPr>
              <a:spLocks noChangeArrowheads="1"/>
            </p:cNvSpPr>
            <p:nvPr/>
          </p:nvSpPr>
          <p:spPr bwMode="auto">
            <a:xfrm>
              <a:off x="5026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5" name="AutoShape 70"/>
            <p:cNvSpPr>
              <a:spLocks noChangeArrowheads="1"/>
            </p:cNvSpPr>
            <p:nvPr/>
          </p:nvSpPr>
          <p:spPr bwMode="auto">
            <a:xfrm>
              <a:off x="5026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6" name="AutoShape 71"/>
            <p:cNvSpPr>
              <a:spLocks noChangeArrowheads="1"/>
            </p:cNvSpPr>
            <p:nvPr/>
          </p:nvSpPr>
          <p:spPr bwMode="auto">
            <a:xfrm>
              <a:off x="5152" y="917"/>
              <a:ext cx="34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7" name="AutoShape 72"/>
            <p:cNvSpPr>
              <a:spLocks noChangeArrowheads="1"/>
            </p:cNvSpPr>
            <p:nvPr/>
          </p:nvSpPr>
          <p:spPr bwMode="auto">
            <a:xfrm>
              <a:off x="5151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8" name="AutoShape 73"/>
            <p:cNvSpPr>
              <a:spLocks noChangeArrowheads="1"/>
            </p:cNvSpPr>
            <p:nvPr/>
          </p:nvSpPr>
          <p:spPr bwMode="auto">
            <a:xfrm>
              <a:off x="5152" y="2119"/>
              <a:ext cx="34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69" name="AutoShape 74"/>
            <p:cNvSpPr>
              <a:spLocks noChangeArrowheads="1"/>
            </p:cNvSpPr>
            <p:nvPr/>
          </p:nvSpPr>
          <p:spPr bwMode="auto">
            <a:xfrm>
              <a:off x="5277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0" name="AutoShape 75"/>
            <p:cNvSpPr>
              <a:spLocks noChangeArrowheads="1"/>
            </p:cNvSpPr>
            <p:nvPr/>
          </p:nvSpPr>
          <p:spPr bwMode="auto">
            <a:xfrm>
              <a:off x="5277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1" name="AutoShape 76"/>
            <p:cNvSpPr>
              <a:spLocks noChangeArrowheads="1"/>
            </p:cNvSpPr>
            <p:nvPr/>
          </p:nvSpPr>
          <p:spPr bwMode="auto">
            <a:xfrm>
              <a:off x="5277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2" name="AutoShape 77"/>
            <p:cNvSpPr>
              <a:spLocks noChangeArrowheads="1"/>
            </p:cNvSpPr>
            <p:nvPr/>
          </p:nvSpPr>
          <p:spPr bwMode="auto">
            <a:xfrm>
              <a:off x="5403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3" name="AutoShape 78"/>
            <p:cNvSpPr>
              <a:spLocks noChangeArrowheads="1"/>
            </p:cNvSpPr>
            <p:nvPr/>
          </p:nvSpPr>
          <p:spPr bwMode="auto">
            <a:xfrm>
              <a:off x="5402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4" name="AutoShape 79"/>
            <p:cNvSpPr>
              <a:spLocks noChangeArrowheads="1"/>
            </p:cNvSpPr>
            <p:nvPr/>
          </p:nvSpPr>
          <p:spPr bwMode="auto">
            <a:xfrm>
              <a:off x="5403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75" name="Group 80"/>
            <p:cNvGrpSpPr>
              <a:grpSpLocks/>
            </p:cNvGrpSpPr>
            <p:nvPr/>
          </p:nvGrpSpPr>
          <p:grpSpPr bwMode="auto">
            <a:xfrm>
              <a:off x="4900" y="778"/>
              <a:ext cx="17" cy="138"/>
              <a:chOff x="4900" y="778"/>
              <a:chExt cx="17" cy="138"/>
            </a:xfrm>
          </p:grpSpPr>
          <p:sp>
            <p:nvSpPr>
              <p:cNvPr id="118" name="Line 81"/>
              <p:cNvSpPr>
                <a:spLocks noChangeShapeType="1"/>
              </p:cNvSpPr>
              <p:nvPr/>
            </p:nvSpPr>
            <p:spPr bwMode="auto">
              <a:xfrm>
                <a:off x="4900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9" name="Line 82"/>
              <p:cNvSpPr>
                <a:spLocks noChangeShapeType="1"/>
              </p:cNvSpPr>
              <p:nvPr/>
            </p:nvSpPr>
            <p:spPr bwMode="auto">
              <a:xfrm flipV="1">
                <a:off x="4900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0" name="Line 83"/>
              <p:cNvSpPr>
                <a:spLocks noChangeShapeType="1"/>
              </p:cNvSpPr>
              <p:nvPr/>
            </p:nvSpPr>
            <p:spPr bwMode="auto">
              <a:xfrm>
                <a:off x="4900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1" name="Line 84"/>
              <p:cNvSpPr>
                <a:spLocks noChangeShapeType="1"/>
              </p:cNvSpPr>
              <p:nvPr/>
            </p:nvSpPr>
            <p:spPr bwMode="auto">
              <a:xfrm flipV="1">
                <a:off x="4900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2" name="Line 85"/>
              <p:cNvSpPr>
                <a:spLocks noChangeShapeType="1"/>
              </p:cNvSpPr>
              <p:nvPr/>
            </p:nvSpPr>
            <p:spPr bwMode="auto">
              <a:xfrm flipV="1">
                <a:off x="4900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3" name="Line 86"/>
              <p:cNvSpPr>
                <a:spLocks noChangeShapeType="1"/>
              </p:cNvSpPr>
              <p:nvPr/>
            </p:nvSpPr>
            <p:spPr bwMode="auto">
              <a:xfrm>
                <a:off x="4900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4" name="Line 87"/>
              <p:cNvSpPr>
                <a:spLocks noChangeShapeType="1"/>
              </p:cNvSpPr>
              <p:nvPr/>
            </p:nvSpPr>
            <p:spPr bwMode="auto">
              <a:xfrm>
                <a:off x="4917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25" name="Line 88"/>
              <p:cNvSpPr>
                <a:spLocks noChangeShapeType="1"/>
              </p:cNvSpPr>
              <p:nvPr/>
            </p:nvSpPr>
            <p:spPr bwMode="auto">
              <a:xfrm>
                <a:off x="4917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6" name="AutoShape 89"/>
            <p:cNvSpPr>
              <a:spLocks noChangeArrowheads="1"/>
            </p:cNvSpPr>
            <p:nvPr/>
          </p:nvSpPr>
          <p:spPr bwMode="auto">
            <a:xfrm>
              <a:off x="4898" y="945"/>
              <a:ext cx="36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77" name="Group 90"/>
            <p:cNvGrpSpPr>
              <a:grpSpLocks/>
            </p:cNvGrpSpPr>
            <p:nvPr/>
          </p:nvGrpSpPr>
          <p:grpSpPr bwMode="auto">
            <a:xfrm>
              <a:off x="5026" y="778"/>
              <a:ext cx="16" cy="138"/>
              <a:chOff x="5026" y="778"/>
              <a:chExt cx="16" cy="138"/>
            </a:xfrm>
          </p:grpSpPr>
          <p:sp>
            <p:nvSpPr>
              <p:cNvPr id="110" name="Line 91"/>
              <p:cNvSpPr>
                <a:spLocks noChangeShapeType="1"/>
              </p:cNvSpPr>
              <p:nvPr/>
            </p:nvSpPr>
            <p:spPr bwMode="auto">
              <a:xfrm>
                <a:off x="5026" y="820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1" name="Line 92"/>
              <p:cNvSpPr>
                <a:spLocks noChangeShapeType="1"/>
              </p:cNvSpPr>
              <p:nvPr/>
            </p:nvSpPr>
            <p:spPr bwMode="auto">
              <a:xfrm flipV="1">
                <a:off x="5026" y="832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2" name="Line 93"/>
              <p:cNvSpPr>
                <a:spLocks noChangeShapeType="1"/>
              </p:cNvSpPr>
              <p:nvPr/>
            </p:nvSpPr>
            <p:spPr bwMode="auto">
              <a:xfrm>
                <a:off x="5026" y="847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3" name="Line 94"/>
              <p:cNvSpPr>
                <a:spLocks noChangeShapeType="1"/>
              </p:cNvSpPr>
              <p:nvPr/>
            </p:nvSpPr>
            <p:spPr bwMode="auto">
              <a:xfrm flipV="1">
                <a:off x="5026" y="860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4" name="Line 95"/>
              <p:cNvSpPr>
                <a:spLocks noChangeShapeType="1"/>
              </p:cNvSpPr>
              <p:nvPr/>
            </p:nvSpPr>
            <p:spPr bwMode="auto">
              <a:xfrm flipV="1">
                <a:off x="5026" y="804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5" name="Line 96"/>
              <p:cNvSpPr>
                <a:spLocks noChangeShapeType="1"/>
              </p:cNvSpPr>
              <p:nvPr/>
            </p:nvSpPr>
            <p:spPr bwMode="auto">
              <a:xfrm>
                <a:off x="5026" y="875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6" name="Line 97"/>
              <p:cNvSpPr>
                <a:spLocks noChangeShapeType="1"/>
              </p:cNvSpPr>
              <p:nvPr/>
            </p:nvSpPr>
            <p:spPr bwMode="auto">
              <a:xfrm>
                <a:off x="5042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17" name="Line 98"/>
              <p:cNvSpPr>
                <a:spLocks noChangeShapeType="1"/>
              </p:cNvSpPr>
              <p:nvPr/>
            </p:nvSpPr>
            <p:spPr bwMode="auto">
              <a:xfrm>
                <a:off x="5042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78" name="AutoShape 99"/>
            <p:cNvSpPr>
              <a:spLocks noChangeArrowheads="1"/>
            </p:cNvSpPr>
            <p:nvPr/>
          </p:nvSpPr>
          <p:spPr bwMode="auto">
            <a:xfrm>
              <a:off x="5025" y="945"/>
              <a:ext cx="34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79" name="Group 100"/>
            <p:cNvGrpSpPr>
              <a:grpSpLocks/>
            </p:cNvGrpSpPr>
            <p:nvPr/>
          </p:nvGrpSpPr>
          <p:grpSpPr bwMode="auto">
            <a:xfrm>
              <a:off x="5152" y="778"/>
              <a:ext cx="17" cy="138"/>
              <a:chOff x="5152" y="778"/>
              <a:chExt cx="17" cy="138"/>
            </a:xfrm>
          </p:grpSpPr>
          <p:sp>
            <p:nvSpPr>
              <p:cNvPr id="102" name="Line 101"/>
              <p:cNvSpPr>
                <a:spLocks noChangeShapeType="1"/>
              </p:cNvSpPr>
              <p:nvPr/>
            </p:nvSpPr>
            <p:spPr bwMode="auto">
              <a:xfrm>
                <a:off x="5152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3" name="Line 102"/>
              <p:cNvSpPr>
                <a:spLocks noChangeShapeType="1"/>
              </p:cNvSpPr>
              <p:nvPr/>
            </p:nvSpPr>
            <p:spPr bwMode="auto">
              <a:xfrm flipV="1">
                <a:off x="5152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4" name="Line 103"/>
              <p:cNvSpPr>
                <a:spLocks noChangeShapeType="1"/>
              </p:cNvSpPr>
              <p:nvPr/>
            </p:nvSpPr>
            <p:spPr bwMode="auto">
              <a:xfrm>
                <a:off x="5152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5" name="Line 104"/>
              <p:cNvSpPr>
                <a:spLocks noChangeShapeType="1"/>
              </p:cNvSpPr>
              <p:nvPr/>
            </p:nvSpPr>
            <p:spPr bwMode="auto">
              <a:xfrm flipV="1">
                <a:off x="5152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6" name="Line 105"/>
              <p:cNvSpPr>
                <a:spLocks noChangeShapeType="1"/>
              </p:cNvSpPr>
              <p:nvPr/>
            </p:nvSpPr>
            <p:spPr bwMode="auto">
              <a:xfrm flipV="1">
                <a:off x="5152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7" name="Line 106"/>
              <p:cNvSpPr>
                <a:spLocks noChangeShapeType="1"/>
              </p:cNvSpPr>
              <p:nvPr/>
            </p:nvSpPr>
            <p:spPr bwMode="auto">
              <a:xfrm>
                <a:off x="5152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8" name="Line 107"/>
              <p:cNvSpPr>
                <a:spLocks noChangeShapeType="1"/>
              </p:cNvSpPr>
              <p:nvPr/>
            </p:nvSpPr>
            <p:spPr bwMode="auto">
              <a:xfrm>
                <a:off x="5169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9" name="Line 108"/>
              <p:cNvSpPr>
                <a:spLocks noChangeShapeType="1"/>
              </p:cNvSpPr>
              <p:nvPr/>
            </p:nvSpPr>
            <p:spPr bwMode="auto">
              <a:xfrm>
                <a:off x="5169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0" name="AutoShape 109"/>
            <p:cNvSpPr>
              <a:spLocks noChangeArrowheads="1"/>
            </p:cNvSpPr>
            <p:nvPr/>
          </p:nvSpPr>
          <p:spPr bwMode="auto">
            <a:xfrm>
              <a:off x="5150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81" name="Group 110"/>
            <p:cNvGrpSpPr>
              <a:grpSpLocks/>
            </p:cNvGrpSpPr>
            <p:nvPr/>
          </p:nvGrpSpPr>
          <p:grpSpPr bwMode="auto">
            <a:xfrm>
              <a:off x="5277" y="778"/>
              <a:ext cx="17" cy="138"/>
              <a:chOff x="5277" y="778"/>
              <a:chExt cx="17" cy="138"/>
            </a:xfrm>
          </p:grpSpPr>
          <p:sp>
            <p:nvSpPr>
              <p:cNvPr id="94" name="Line 111"/>
              <p:cNvSpPr>
                <a:spLocks noChangeShapeType="1"/>
              </p:cNvSpPr>
              <p:nvPr/>
            </p:nvSpPr>
            <p:spPr bwMode="auto">
              <a:xfrm>
                <a:off x="5277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5" name="Line 112"/>
              <p:cNvSpPr>
                <a:spLocks noChangeShapeType="1"/>
              </p:cNvSpPr>
              <p:nvPr/>
            </p:nvSpPr>
            <p:spPr bwMode="auto">
              <a:xfrm flipV="1">
                <a:off x="5277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6" name="Line 113"/>
              <p:cNvSpPr>
                <a:spLocks noChangeShapeType="1"/>
              </p:cNvSpPr>
              <p:nvPr/>
            </p:nvSpPr>
            <p:spPr bwMode="auto">
              <a:xfrm>
                <a:off x="5277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7" name="Line 114"/>
              <p:cNvSpPr>
                <a:spLocks noChangeShapeType="1"/>
              </p:cNvSpPr>
              <p:nvPr/>
            </p:nvSpPr>
            <p:spPr bwMode="auto">
              <a:xfrm flipV="1">
                <a:off x="5277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8" name="Line 115"/>
              <p:cNvSpPr>
                <a:spLocks noChangeShapeType="1"/>
              </p:cNvSpPr>
              <p:nvPr/>
            </p:nvSpPr>
            <p:spPr bwMode="auto">
              <a:xfrm flipV="1">
                <a:off x="5277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9" name="Line 116"/>
              <p:cNvSpPr>
                <a:spLocks noChangeShapeType="1"/>
              </p:cNvSpPr>
              <p:nvPr/>
            </p:nvSpPr>
            <p:spPr bwMode="auto">
              <a:xfrm>
                <a:off x="5277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0" name="Line 117"/>
              <p:cNvSpPr>
                <a:spLocks noChangeShapeType="1"/>
              </p:cNvSpPr>
              <p:nvPr/>
            </p:nvSpPr>
            <p:spPr bwMode="auto">
              <a:xfrm>
                <a:off x="5294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101" name="Line 118"/>
              <p:cNvSpPr>
                <a:spLocks noChangeShapeType="1"/>
              </p:cNvSpPr>
              <p:nvPr/>
            </p:nvSpPr>
            <p:spPr bwMode="auto">
              <a:xfrm>
                <a:off x="5294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2" name="AutoShape 119"/>
            <p:cNvSpPr>
              <a:spLocks noChangeArrowheads="1"/>
            </p:cNvSpPr>
            <p:nvPr/>
          </p:nvSpPr>
          <p:spPr bwMode="auto">
            <a:xfrm>
              <a:off x="5276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83" name="Group 120"/>
            <p:cNvGrpSpPr>
              <a:grpSpLocks/>
            </p:cNvGrpSpPr>
            <p:nvPr/>
          </p:nvGrpSpPr>
          <p:grpSpPr bwMode="auto">
            <a:xfrm>
              <a:off x="5403" y="778"/>
              <a:ext cx="17" cy="138"/>
              <a:chOff x="5403" y="778"/>
              <a:chExt cx="17" cy="138"/>
            </a:xfrm>
          </p:grpSpPr>
          <p:sp>
            <p:nvSpPr>
              <p:cNvPr id="86" name="Line 121"/>
              <p:cNvSpPr>
                <a:spLocks noChangeShapeType="1"/>
              </p:cNvSpPr>
              <p:nvPr/>
            </p:nvSpPr>
            <p:spPr bwMode="auto">
              <a:xfrm>
                <a:off x="5403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7" name="Line 122"/>
              <p:cNvSpPr>
                <a:spLocks noChangeShapeType="1"/>
              </p:cNvSpPr>
              <p:nvPr/>
            </p:nvSpPr>
            <p:spPr bwMode="auto">
              <a:xfrm flipV="1">
                <a:off x="5403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8" name="Line 123"/>
              <p:cNvSpPr>
                <a:spLocks noChangeShapeType="1"/>
              </p:cNvSpPr>
              <p:nvPr/>
            </p:nvSpPr>
            <p:spPr bwMode="auto">
              <a:xfrm>
                <a:off x="5403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89" name="Line 124"/>
              <p:cNvSpPr>
                <a:spLocks noChangeShapeType="1"/>
              </p:cNvSpPr>
              <p:nvPr/>
            </p:nvSpPr>
            <p:spPr bwMode="auto">
              <a:xfrm flipV="1">
                <a:off x="5403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0" name="Line 125"/>
              <p:cNvSpPr>
                <a:spLocks noChangeShapeType="1"/>
              </p:cNvSpPr>
              <p:nvPr/>
            </p:nvSpPr>
            <p:spPr bwMode="auto">
              <a:xfrm flipV="1">
                <a:off x="5403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1" name="Line 126"/>
              <p:cNvSpPr>
                <a:spLocks noChangeShapeType="1"/>
              </p:cNvSpPr>
              <p:nvPr/>
            </p:nvSpPr>
            <p:spPr bwMode="auto">
              <a:xfrm>
                <a:off x="5403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2" name="Line 127"/>
              <p:cNvSpPr>
                <a:spLocks noChangeShapeType="1"/>
              </p:cNvSpPr>
              <p:nvPr/>
            </p:nvSpPr>
            <p:spPr bwMode="auto">
              <a:xfrm>
                <a:off x="5420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93" name="Line 128"/>
              <p:cNvSpPr>
                <a:spLocks noChangeShapeType="1"/>
              </p:cNvSpPr>
              <p:nvPr/>
            </p:nvSpPr>
            <p:spPr bwMode="auto">
              <a:xfrm>
                <a:off x="5420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84" name="AutoShape 129"/>
            <p:cNvSpPr>
              <a:spLocks noChangeArrowheads="1"/>
            </p:cNvSpPr>
            <p:nvPr/>
          </p:nvSpPr>
          <p:spPr bwMode="auto">
            <a:xfrm>
              <a:off x="5402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5" name="Text Box 130"/>
            <p:cNvSpPr txBox="1">
              <a:spLocks noChangeArrowheads="1"/>
            </p:cNvSpPr>
            <p:nvPr/>
          </p:nvSpPr>
          <p:spPr bwMode="auto">
            <a:xfrm>
              <a:off x="4978" y="1795"/>
              <a:ext cx="115" cy="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ES"/>
            </a:p>
          </p:txBody>
        </p:sp>
      </p:grpSp>
      <p:sp>
        <p:nvSpPr>
          <p:cNvPr id="126" name="Text Box 131"/>
          <p:cNvSpPr txBox="1">
            <a:spLocks noChangeArrowheads="1"/>
          </p:cNvSpPr>
          <p:nvPr/>
        </p:nvSpPr>
        <p:spPr bwMode="auto">
          <a:xfrm>
            <a:off x="6353175" y="1753171"/>
            <a:ext cx="5651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buSzPct val="100000"/>
            </a:pPr>
            <a:r>
              <a:rPr lang="it-IT" dirty="0">
                <a:solidFill>
                  <a:srgbClr val="000000"/>
                </a:solidFill>
                <a:latin typeface="Palatino Linotype" pitchFamily="18" charset="0"/>
              </a:rPr>
              <a:t>2 mm</a:t>
            </a:r>
          </a:p>
        </p:txBody>
      </p:sp>
      <p:sp>
        <p:nvSpPr>
          <p:cNvPr id="127" name="Oval 132"/>
          <p:cNvSpPr>
            <a:spLocks noChangeArrowheads="1"/>
          </p:cNvSpPr>
          <p:nvPr/>
        </p:nvSpPr>
        <p:spPr bwMode="auto">
          <a:xfrm>
            <a:off x="7718425" y="1845246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8" name="Oval 133"/>
          <p:cNvSpPr>
            <a:spLocks noChangeArrowheads="1"/>
          </p:cNvSpPr>
          <p:nvPr/>
        </p:nvSpPr>
        <p:spPr bwMode="auto">
          <a:xfrm>
            <a:off x="7716838" y="3058096"/>
            <a:ext cx="69850" cy="65087"/>
          </a:xfrm>
          <a:prstGeom prst="ellipse">
            <a:avLst/>
          </a:prstGeom>
          <a:solidFill>
            <a:schemeClr val="tx1"/>
          </a:solidFill>
          <a:ln w="936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29" name="Line 134"/>
          <p:cNvSpPr>
            <a:spLocks noChangeShapeType="1"/>
          </p:cNvSpPr>
          <p:nvPr/>
        </p:nvSpPr>
        <p:spPr bwMode="auto">
          <a:xfrm>
            <a:off x="6969125" y="1913508"/>
            <a:ext cx="646113" cy="0"/>
          </a:xfrm>
          <a:prstGeom prst="line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0" name="Line 135"/>
          <p:cNvSpPr>
            <a:spLocks noChangeShapeType="1"/>
          </p:cNvSpPr>
          <p:nvPr/>
        </p:nvSpPr>
        <p:spPr bwMode="auto">
          <a:xfrm>
            <a:off x="6996113" y="3102546"/>
            <a:ext cx="646112" cy="0"/>
          </a:xfrm>
          <a:prstGeom prst="line">
            <a:avLst/>
          </a:prstGeom>
          <a:noFill/>
          <a:ln w="19080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1" name="Line 136"/>
          <p:cNvSpPr>
            <a:spLocks noChangeShapeType="1"/>
          </p:cNvSpPr>
          <p:nvPr/>
        </p:nvSpPr>
        <p:spPr bwMode="auto">
          <a:xfrm>
            <a:off x="5865813" y="1707133"/>
            <a:ext cx="1882775" cy="1588"/>
          </a:xfrm>
          <a:prstGeom prst="line">
            <a:avLst/>
          </a:prstGeom>
          <a:noFill/>
          <a:ln w="1908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2" name="Line 137"/>
          <p:cNvSpPr>
            <a:spLocks noChangeShapeType="1"/>
          </p:cNvSpPr>
          <p:nvPr/>
        </p:nvSpPr>
        <p:spPr bwMode="auto">
          <a:xfrm>
            <a:off x="5799138" y="3272408"/>
            <a:ext cx="1962150" cy="1588"/>
          </a:xfrm>
          <a:prstGeom prst="line">
            <a:avLst/>
          </a:prstGeom>
          <a:noFill/>
          <a:ln w="1908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3" name="Text Box 138"/>
          <p:cNvSpPr txBox="1">
            <a:spLocks noChangeArrowheads="1"/>
          </p:cNvSpPr>
          <p:nvPr/>
        </p:nvSpPr>
        <p:spPr bwMode="auto">
          <a:xfrm>
            <a:off x="5700713" y="1268983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SzPct val="100000"/>
            </a:pPr>
            <a:r>
              <a:rPr lang="it-IT" b="1">
                <a:solidFill>
                  <a:srgbClr val="000000"/>
                </a:solidFill>
                <a:latin typeface="Palatino Linotype" pitchFamily="18" charset="0"/>
              </a:rPr>
              <a:t>S</a:t>
            </a:r>
            <a:r>
              <a:rPr lang="it-IT" b="1" baseline="-25000">
                <a:solidFill>
                  <a:srgbClr val="000000"/>
                </a:solidFill>
                <a:latin typeface="Palatino Linotype" pitchFamily="18" charset="0"/>
              </a:rPr>
              <a:t>1</a:t>
            </a:r>
          </a:p>
        </p:txBody>
      </p:sp>
      <p:sp>
        <p:nvSpPr>
          <p:cNvPr id="134" name="Text Box 139"/>
          <p:cNvSpPr txBox="1">
            <a:spLocks noChangeArrowheads="1"/>
          </p:cNvSpPr>
          <p:nvPr/>
        </p:nvSpPr>
        <p:spPr bwMode="auto">
          <a:xfrm>
            <a:off x="5651500" y="2853308"/>
            <a:ext cx="3968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SzPct val="100000"/>
            </a:pPr>
            <a:r>
              <a:rPr lang="it-IT" b="1">
                <a:solidFill>
                  <a:srgbClr val="000000"/>
                </a:solidFill>
                <a:latin typeface="Palatino Linotype" pitchFamily="18" charset="0"/>
              </a:rPr>
              <a:t>S</a:t>
            </a:r>
            <a:r>
              <a:rPr lang="it-IT" b="1" baseline="-25000">
                <a:solidFill>
                  <a:srgbClr val="000000"/>
                </a:solidFill>
                <a:latin typeface="Palatino Linotype" pitchFamily="18" charset="0"/>
              </a:rPr>
              <a:t>2</a:t>
            </a:r>
          </a:p>
        </p:txBody>
      </p:sp>
      <p:sp>
        <p:nvSpPr>
          <p:cNvPr id="135" name="AutoShape 140"/>
          <p:cNvSpPr>
            <a:spLocks noChangeArrowheads="1"/>
          </p:cNvSpPr>
          <p:nvPr/>
        </p:nvSpPr>
        <p:spPr bwMode="auto">
          <a:xfrm rot="16200000">
            <a:off x="6075363" y="1535683"/>
            <a:ext cx="342900" cy="3429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6" name="AutoShape 141"/>
          <p:cNvSpPr>
            <a:spLocks noChangeArrowheads="1"/>
          </p:cNvSpPr>
          <p:nvPr/>
        </p:nvSpPr>
        <p:spPr bwMode="auto">
          <a:xfrm rot="16200000">
            <a:off x="6026150" y="3091433"/>
            <a:ext cx="342900" cy="3429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1908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37" name="Line 142"/>
          <p:cNvSpPr>
            <a:spLocks noChangeShapeType="1"/>
          </p:cNvSpPr>
          <p:nvPr/>
        </p:nvSpPr>
        <p:spPr bwMode="auto">
          <a:xfrm flipH="1">
            <a:off x="6721475" y="1989708"/>
            <a:ext cx="1588" cy="1008063"/>
          </a:xfrm>
          <a:prstGeom prst="line">
            <a:avLst/>
          </a:prstGeom>
          <a:noFill/>
          <a:ln w="28440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38" name="Text Box 143"/>
          <p:cNvSpPr txBox="1">
            <a:spLocks noChangeArrowheads="1"/>
          </p:cNvSpPr>
          <p:nvPr/>
        </p:nvSpPr>
        <p:spPr bwMode="auto">
          <a:xfrm>
            <a:off x="6103938" y="2211958"/>
            <a:ext cx="306387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SzPct val="100000"/>
            </a:pPr>
            <a:r>
              <a:rPr lang="it-IT" b="1">
                <a:solidFill>
                  <a:srgbClr val="000000"/>
                </a:solidFill>
                <a:latin typeface="Palatino Linotype" pitchFamily="18" charset="0"/>
              </a:rPr>
              <a:t>y</a:t>
            </a:r>
          </a:p>
        </p:txBody>
      </p:sp>
      <p:sp>
        <p:nvSpPr>
          <p:cNvPr id="139" name="Text Box 144"/>
          <p:cNvSpPr txBox="1">
            <a:spLocks noChangeArrowheads="1"/>
          </p:cNvSpPr>
          <p:nvPr/>
        </p:nvSpPr>
        <p:spPr bwMode="auto">
          <a:xfrm>
            <a:off x="6321425" y="2958083"/>
            <a:ext cx="6413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449263" eaLnBrk="0" hangingPunct="0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buSzPct val="100000"/>
            </a:pPr>
            <a:r>
              <a:rPr lang="it-IT">
                <a:solidFill>
                  <a:srgbClr val="000000"/>
                </a:solidFill>
                <a:latin typeface="Palatino Linotype" pitchFamily="18" charset="0"/>
              </a:rPr>
              <a:t>18 mm</a:t>
            </a:r>
          </a:p>
        </p:txBody>
      </p:sp>
      <p:sp>
        <p:nvSpPr>
          <p:cNvPr id="140" name="Oval 158"/>
          <p:cNvSpPr>
            <a:spLocks noChangeArrowheads="1"/>
          </p:cNvSpPr>
          <p:nvPr/>
        </p:nvSpPr>
        <p:spPr bwMode="auto">
          <a:xfrm>
            <a:off x="7723188" y="2038921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1" name="Oval 159"/>
          <p:cNvSpPr>
            <a:spLocks noChangeArrowheads="1"/>
          </p:cNvSpPr>
          <p:nvPr/>
        </p:nvSpPr>
        <p:spPr bwMode="auto">
          <a:xfrm>
            <a:off x="7718425" y="2232596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2" name="Oval 160"/>
          <p:cNvSpPr>
            <a:spLocks noChangeArrowheads="1"/>
          </p:cNvSpPr>
          <p:nvPr/>
        </p:nvSpPr>
        <p:spPr bwMode="auto">
          <a:xfrm>
            <a:off x="7718425" y="2426271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3" name="Oval 161"/>
          <p:cNvSpPr>
            <a:spLocks noChangeArrowheads="1"/>
          </p:cNvSpPr>
          <p:nvPr/>
        </p:nvSpPr>
        <p:spPr bwMode="auto">
          <a:xfrm>
            <a:off x="7718425" y="2619946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sp>
        <p:nvSpPr>
          <p:cNvPr id="144" name="Oval 162"/>
          <p:cNvSpPr>
            <a:spLocks noChangeArrowheads="1"/>
          </p:cNvSpPr>
          <p:nvPr/>
        </p:nvSpPr>
        <p:spPr bwMode="auto">
          <a:xfrm>
            <a:off x="7723188" y="2835846"/>
            <a:ext cx="69850" cy="66675"/>
          </a:xfrm>
          <a:prstGeom prst="ellipse">
            <a:avLst/>
          </a:prstGeom>
          <a:solidFill>
            <a:srgbClr val="000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s-ES"/>
          </a:p>
        </p:txBody>
      </p:sp>
      <p:grpSp>
        <p:nvGrpSpPr>
          <p:cNvPr id="145" name="Group 163"/>
          <p:cNvGrpSpPr>
            <a:grpSpLocks/>
          </p:cNvGrpSpPr>
          <p:nvPr/>
        </p:nvGrpSpPr>
        <p:grpSpPr bwMode="auto">
          <a:xfrm>
            <a:off x="673992" y="3933056"/>
            <a:ext cx="7655692" cy="2350012"/>
            <a:chOff x="0" y="411"/>
            <a:chExt cx="5770" cy="2041"/>
          </a:xfrm>
        </p:grpSpPr>
        <p:pic>
          <p:nvPicPr>
            <p:cNvPr id="146" name="Picture 164" descr="S2-pulse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84" y="411"/>
              <a:ext cx="2886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7" name="Picture 165" descr="S1-pulse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411"/>
              <a:ext cx="2886" cy="20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8" name="Line 166"/>
            <p:cNvSpPr>
              <a:spLocks noChangeShapeType="1"/>
            </p:cNvSpPr>
            <p:nvPr/>
          </p:nvSpPr>
          <p:spPr bwMode="auto">
            <a:xfrm>
              <a:off x="884" y="845"/>
              <a:ext cx="318" cy="86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49" name="Line 167"/>
            <p:cNvSpPr>
              <a:spLocks noChangeShapeType="1"/>
            </p:cNvSpPr>
            <p:nvPr/>
          </p:nvSpPr>
          <p:spPr bwMode="auto">
            <a:xfrm flipH="1" flipV="1">
              <a:off x="3787" y="845"/>
              <a:ext cx="363" cy="8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150" name="Group 152"/>
          <p:cNvGrpSpPr>
            <a:grpSpLocks/>
          </p:cNvGrpSpPr>
          <p:nvPr/>
        </p:nvGrpSpPr>
        <p:grpSpPr bwMode="auto">
          <a:xfrm>
            <a:off x="491247" y="870568"/>
            <a:ext cx="8185209" cy="3206504"/>
            <a:chOff x="404" y="2190"/>
            <a:chExt cx="4623" cy="1648"/>
          </a:xfrm>
        </p:grpSpPr>
        <p:pic>
          <p:nvPicPr>
            <p:cNvPr id="151" name="Picture 146" descr="simulation_A_B"/>
            <p:cNvPicPr preferRelativeResize="0"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4" y="2190"/>
              <a:ext cx="2320" cy="1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2" name="Picture 147" descr="residual_polyA_polyB"/>
            <p:cNvPicPr preferRelativeResize="0"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73" y="2316"/>
              <a:ext cx="2154" cy="1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3804" y="2368738"/>
            <a:ext cx="2090737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6414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90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92" name="9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ES_tradnl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969B5E-57AA-4CCE-B6AB-07EDB346C168}" type="slidenum">
              <a:rPr lang="es-ES_tradnl" altLang="en-US" smtClean="0"/>
              <a:pPr>
                <a:defRPr/>
              </a:pPr>
              <a:t>8</a:t>
            </a:fld>
            <a:endParaRPr lang="es-ES_tradnl" alt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  <p:pic>
        <p:nvPicPr>
          <p:cNvPr id="4" name="Picture 5" descr="newpolyB_sim_ex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1413" y="444798"/>
            <a:ext cx="4192587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newpolyA_sim_ex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44798"/>
            <a:ext cx="4192588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5"/>
          <p:cNvSpPr txBox="1">
            <a:spLocks noChangeArrowheads="1"/>
          </p:cNvSpPr>
          <p:nvPr/>
        </p:nvSpPr>
        <p:spPr bwMode="auto">
          <a:xfrm>
            <a:off x="6156325" y="4380210"/>
            <a:ext cx="2540000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/>
              <a:t>Systematic error</a:t>
            </a:r>
          </a:p>
          <a:p>
            <a:pPr eaLnBrk="1" hangingPunct="1"/>
            <a:r>
              <a:rPr lang="en-GB"/>
              <a:t>=&gt;</a:t>
            </a:r>
          </a:p>
          <a:p>
            <a:pPr eaLnBrk="1" hangingPunct="1"/>
            <a:r>
              <a:rPr lang="en-GB"/>
              <a:t>Ballistic deficit</a:t>
            </a:r>
          </a:p>
        </p:txBody>
      </p:sp>
      <p:grpSp>
        <p:nvGrpSpPr>
          <p:cNvPr id="7" name="Group 17"/>
          <p:cNvGrpSpPr>
            <a:grpSpLocks noChangeAspect="1"/>
          </p:cNvGrpSpPr>
          <p:nvPr/>
        </p:nvGrpSpPr>
        <p:grpSpPr bwMode="auto">
          <a:xfrm>
            <a:off x="4006850" y="1308398"/>
            <a:ext cx="1141413" cy="1800225"/>
            <a:chOff x="4746" y="732"/>
            <a:chExt cx="862" cy="1571"/>
          </a:xfrm>
        </p:grpSpPr>
        <p:sp>
          <p:nvSpPr>
            <p:cNvPr id="8" name="AutoShape 18"/>
            <p:cNvSpPr>
              <a:spLocks noChangeAspect="1" noChangeArrowheads="1"/>
            </p:cNvSpPr>
            <p:nvPr/>
          </p:nvSpPr>
          <p:spPr bwMode="auto">
            <a:xfrm>
              <a:off x="4746" y="732"/>
              <a:ext cx="862" cy="1571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9" name="AutoShape 19"/>
            <p:cNvSpPr>
              <a:spLocks noChangeAspect="1" noChangeArrowheads="1"/>
            </p:cNvSpPr>
            <p:nvPr/>
          </p:nvSpPr>
          <p:spPr bwMode="auto">
            <a:xfrm>
              <a:off x="4780" y="778"/>
              <a:ext cx="792" cy="1479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0" name="AutoShape 20"/>
            <p:cNvSpPr>
              <a:spLocks noChangeAspect="1" noChangeArrowheads="1"/>
            </p:cNvSpPr>
            <p:nvPr/>
          </p:nvSpPr>
          <p:spPr bwMode="auto">
            <a:xfrm>
              <a:off x="4900" y="917"/>
              <a:ext cx="36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1" name="AutoShape 21"/>
            <p:cNvSpPr>
              <a:spLocks noChangeAspect="1" noChangeArrowheads="1"/>
            </p:cNvSpPr>
            <p:nvPr/>
          </p:nvSpPr>
          <p:spPr bwMode="auto">
            <a:xfrm>
              <a:off x="4900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2" name="AutoShape 22"/>
            <p:cNvSpPr>
              <a:spLocks noChangeAspect="1" noChangeArrowheads="1"/>
            </p:cNvSpPr>
            <p:nvPr/>
          </p:nvSpPr>
          <p:spPr bwMode="auto">
            <a:xfrm>
              <a:off x="4900" y="2119"/>
              <a:ext cx="36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3" name="AutoShape 23"/>
            <p:cNvSpPr>
              <a:spLocks noChangeAspect="1" noChangeArrowheads="1"/>
            </p:cNvSpPr>
            <p:nvPr/>
          </p:nvSpPr>
          <p:spPr bwMode="auto">
            <a:xfrm>
              <a:off x="5026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4" name="AutoShape 24"/>
            <p:cNvSpPr>
              <a:spLocks noChangeAspect="1" noChangeArrowheads="1"/>
            </p:cNvSpPr>
            <p:nvPr/>
          </p:nvSpPr>
          <p:spPr bwMode="auto">
            <a:xfrm>
              <a:off x="5026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5" name="AutoShape 25"/>
            <p:cNvSpPr>
              <a:spLocks noChangeAspect="1" noChangeArrowheads="1"/>
            </p:cNvSpPr>
            <p:nvPr/>
          </p:nvSpPr>
          <p:spPr bwMode="auto">
            <a:xfrm>
              <a:off x="5026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" name="AutoShape 26"/>
            <p:cNvSpPr>
              <a:spLocks noChangeAspect="1" noChangeArrowheads="1"/>
            </p:cNvSpPr>
            <p:nvPr/>
          </p:nvSpPr>
          <p:spPr bwMode="auto">
            <a:xfrm>
              <a:off x="5152" y="917"/>
              <a:ext cx="34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" name="AutoShape 27"/>
            <p:cNvSpPr>
              <a:spLocks noChangeAspect="1" noChangeArrowheads="1"/>
            </p:cNvSpPr>
            <p:nvPr/>
          </p:nvSpPr>
          <p:spPr bwMode="auto">
            <a:xfrm>
              <a:off x="5151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8" name="AutoShape 28"/>
            <p:cNvSpPr>
              <a:spLocks noChangeAspect="1" noChangeArrowheads="1"/>
            </p:cNvSpPr>
            <p:nvPr/>
          </p:nvSpPr>
          <p:spPr bwMode="auto">
            <a:xfrm>
              <a:off x="5152" y="2119"/>
              <a:ext cx="34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9" name="AutoShape 29"/>
            <p:cNvSpPr>
              <a:spLocks noChangeAspect="1" noChangeArrowheads="1"/>
            </p:cNvSpPr>
            <p:nvPr/>
          </p:nvSpPr>
          <p:spPr bwMode="auto">
            <a:xfrm>
              <a:off x="5277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0" name="AutoShape 30"/>
            <p:cNvSpPr>
              <a:spLocks noChangeAspect="1" noChangeArrowheads="1"/>
            </p:cNvSpPr>
            <p:nvPr/>
          </p:nvSpPr>
          <p:spPr bwMode="auto">
            <a:xfrm>
              <a:off x="5277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1" name="AutoShape 31"/>
            <p:cNvSpPr>
              <a:spLocks noChangeAspect="1" noChangeArrowheads="1"/>
            </p:cNvSpPr>
            <p:nvPr/>
          </p:nvSpPr>
          <p:spPr bwMode="auto">
            <a:xfrm>
              <a:off x="5277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2" name="AutoShape 32"/>
            <p:cNvSpPr>
              <a:spLocks noChangeAspect="1" noChangeArrowheads="1"/>
            </p:cNvSpPr>
            <p:nvPr/>
          </p:nvSpPr>
          <p:spPr bwMode="auto">
            <a:xfrm>
              <a:off x="5403" y="917"/>
              <a:ext cx="35" cy="1270"/>
            </a:xfrm>
            <a:prstGeom prst="roundRect">
              <a:avLst>
                <a:gd name="adj" fmla="val 16667"/>
              </a:avLst>
            </a:prstGeom>
            <a:solidFill>
              <a:srgbClr val="C0C0C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3" name="AutoShape 33"/>
            <p:cNvSpPr>
              <a:spLocks noChangeAspect="1" noChangeArrowheads="1"/>
            </p:cNvSpPr>
            <p:nvPr/>
          </p:nvSpPr>
          <p:spPr bwMode="auto">
            <a:xfrm>
              <a:off x="5402" y="985"/>
              <a:ext cx="35" cy="1169"/>
            </a:xfrm>
            <a:prstGeom prst="roundRect">
              <a:avLst>
                <a:gd name="adj" fmla="val 16667"/>
              </a:avLst>
            </a:prstGeom>
            <a:solidFill>
              <a:srgbClr val="FFDDAB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4" name="AutoShape 34"/>
            <p:cNvSpPr>
              <a:spLocks noChangeAspect="1" noChangeArrowheads="1"/>
            </p:cNvSpPr>
            <p:nvPr/>
          </p:nvSpPr>
          <p:spPr bwMode="auto">
            <a:xfrm>
              <a:off x="5403" y="2119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5" name="Group 35"/>
            <p:cNvGrpSpPr>
              <a:grpSpLocks noChangeAspect="1"/>
            </p:cNvGrpSpPr>
            <p:nvPr/>
          </p:nvGrpSpPr>
          <p:grpSpPr bwMode="auto">
            <a:xfrm>
              <a:off x="4900" y="778"/>
              <a:ext cx="17" cy="138"/>
              <a:chOff x="4900" y="778"/>
              <a:chExt cx="17" cy="138"/>
            </a:xfrm>
          </p:grpSpPr>
          <p:sp>
            <p:nvSpPr>
              <p:cNvPr id="68" name="Line 36"/>
              <p:cNvSpPr>
                <a:spLocks noChangeAspect="1" noChangeShapeType="1"/>
              </p:cNvSpPr>
              <p:nvPr/>
            </p:nvSpPr>
            <p:spPr bwMode="auto">
              <a:xfrm>
                <a:off x="4900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9" name="Line 37"/>
              <p:cNvSpPr>
                <a:spLocks noChangeAspect="1" noChangeShapeType="1"/>
              </p:cNvSpPr>
              <p:nvPr/>
            </p:nvSpPr>
            <p:spPr bwMode="auto">
              <a:xfrm flipV="1">
                <a:off x="4900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0" name="Line 38"/>
              <p:cNvSpPr>
                <a:spLocks noChangeAspect="1" noChangeShapeType="1"/>
              </p:cNvSpPr>
              <p:nvPr/>
            </p:nvSpPr>
            <p:spPr bwMode="auto">
              <a:xfrm>
                <a:off x="4900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1" name="Line 39"/>
              <p:cNvSpPr>
                <a:spLocks noChangeAspect="1" noChangeShapeType="1"/>
              </p:cNvSpPr>
              <p:nvPr/>
            </p:nvSpPr>
            <p:spPr bwMode="auto">
              <a:xfrm flipV="1">
                <a:off x="4900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2" name="Line 40"/>
              <p:cNvSpPr>
                <a:spLocks noChangeAspect="1" noChangeShapeType="1"/>
              </p:cNvSpPr>
              <p:nvPr/>
            </p:nvSpPr>
            <p:spPr bwMode="auto">
              <a:xfrm flipV="1">
                <a:off x="4900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3" name="Line 41"/>
              <p:cNvSpPr>
                <a:spLocks noChangeAspect="1" noChangeShapeType="1"/>
              </p:cNvSpPr>
              <p:nvPr/>
            </p:nvSpPr>
            <p:spPr bwMode="auto">
              <a:xfrm>
                <a:off x="4900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4" name="Line 42"/>
              <p:cNvSpPr>
                <a:spLocks noChangeAspect="1" noChangeShapeType="1"/>
              </p:cNvSpPr>
              <p:nvPr/>
            </p:nvSpPr>
            <p:spPr bwMode="auto">
              <a:xfrm>
                <a:off x="4917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75" name="Line 43"/>
              <p:cNvSpPr>
                <a:spLocks noChangeAspect="1" noChangeShapeType="1"/>
              </p:cNvSpPr>
              <p:nvPr/>
            </p:nvSpPr>
            <p:spPr bwMode="auto">
              <a:xfrm>
                <a:off x="4917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6" name="AutoShape 44"/>
            <p:cNvSpPr>
              <a:spLocks noChangeAspect="1" noChangeArrowheads="1"/>
            </p:cNvSpPr>
            <p:nvPr/>
          </p:nvSpPr>
          <p:spPr bwMode="auto">
            <a:xfrm>
              <a:off x="4898" y="945"/>
              <a:ext cx="36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7" name="Group 45"/>
            <p:cNvGrpSpPr>
              <a:grpSpLocks noChangeAspect="1"/>
            </p:cNvGrpSpPr>
            <p:nvPr/>
          </p:nvGrpSpPr>
          <p:grpSpPr bwMode="auto">
            <a:xfrm>
              <a:off x="5026" y="778"/>
              <a:ext cx="16" cy="138"/>
              <a:chOff x="5026" y="778"/>
              <a:chExt cx="16" cy="138"/>
            </a:xfrm>
          </p:grpSpPr>
          <p:sp>
            <p:nvSpPr>
              <p:cNvPr id="60" name="Line 46"/>
              <p:cNvSpPr>
                <a:spLocks noChangeAspect="1" noChangeShapeType="1"/>
              </p:cNvSpPr>
              <p:nvPr/>
            </p:nvSpPr>
            <p:spPr bwMode="auto">
              <a:xfrm>
                <a:off x="5026" y="820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" name="Line 47"/>
              <p:cNvSpPr>
                <a:spLocks noChangeAspect="1" noChangeShapeType="1"/>
              </p:cNvSpPr>
              <p:nvPr/>
            </p:nvSpPr>
            <p:spPr bwMode="auto">
              <a:xfrm flipV="1">
                <a:off x="5026" y="832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" name="Line 48"/>
              <p:cNvSpPr>
                <a:spLocks noChangeAspect="1" noChangeShapeType="1"/>
              </p:cNvSpPr>
              <p:nvPr/>
            </p:nvSpPr>
            <p:spPr bwMode="auto">
              <a:xfrm>
                <a:off x="5026" y="847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3" name="Line 49"/>
              <p:cNvSpPr>
                <a:spLocks noChangeAspect="1" noChangeShapeType="1"/>
              </p:cNvSpPr>
              <p:nvPr/>
            </p:nvSpPr>
            <p:spPr bwMode="auto">
              <a:xfrm flipV="1">
                <a:off x="5026" y="860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4" name="Line 50"/>
              <p:cNvSpPr>
                <a:spLocks noChangeAspect="1" noChangeShapeType="1"/>
              </p:cNvSpPr>
              <p:nvPr/>
            </p:nvSpPr>
            <p:spPr bwMode="auto">
              <a:xfrm flipV="1">
                <a:off x="5026" y="804"/>
                <a:ext cx="16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5" name="Line 51"/>
              <p:cNvSpPr>
                <a:spLocks noChangeAspect="1" noChangeShapeType="1"/>
              </p:cNvSpPr>
              <p:nvPr/>
            </p:nvSpPr>
            <p:spPr bwMode="auto">
              <a:xfrm>
                <a:off x="5026" y="875"/>
                <a:ext cx="16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6" name="Line 52"/>
              <p:cNvSpPr>
                <a:spLocks noChangeAspect="1" noChangeShapeType="1"/>
              </p:cNvSpPr>
              <p:nvPr/>
            </p:nvSpPr>
            <p:spPr bwMode="auto">
              <a:xfrm>
                <a:off x="5042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7" name="Line 53"/>
              <p:cNvSpPr>
                <a:spLocks noChangeAspect="1" noChangeShapeType="1"/>
              </p:cNvSpPr>
              <p:nvPr/>
            </p:nvSpPr>
            <p:spPr bwMode="auto">
              <a:xfrm>
                <a:off x="5042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28" name="AutoShape 54"/>
            <p:cNvSpPr>
              <a:spLocks noChangeAspect="1" noChangeArrowheads="1"/>
            </p:cNvSpPr>
            <p:nvPr/>
          </p:nvSpPr>
          <p:spPr bwMode="auto">
            <a:xfrm>
              <a:off x="5025" y="945"/>
              <a:ext cx="34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29" name="Group 55"/>
            <p:cNvGrpSpPr>
              <a:grpSpLocks noChangeAspect="1"/>
            </p:cNvGrpSpPr>
            <p:nvPr/>
          </p:nvGrpSpPr>
          <p:grpSpPr bwMode="auto">
            <a:xfrm>
              <a:off x="5152" y="778"/>
              <a:ext cx="17" cy="138"/>
              <a:chOff x="5152" y="778"/>
              <a:chExt cx="17" cy="138"/>
            </a:xfrm>
          </p:grpSpPr>
          <p:sp>
            <p:nvSpPr>
              <p:cNvPr id="52" name="Line 56"/>
              <p:cNvSpPr>
                <a:spLocks noChangeAspect="1" noChangeShapeType="1"/>
              </p:cNvSpPr>
              <p:nvPr/>
            </p:nvSpPr>
            <p:spPr bwMode="auto">
              <a:xfrm>
                <a:off x="5152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3" name="Line 57"/>
              <p:cNvSpPr>
                <a:spLocks noChangeAspect="1" noChangeShapeType="1"/>
              </p:cNvSpPr>
              <p:nvPr/>
            </p:nvSpPr>
            <p:spPr bwMode="auto">
              <a:xfrm flipV="1">
                <a:off x="5152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4" name="Line 58"/>
              <p:cNvSpPr>
                <a:spLocks noChangeAspect="1" noChangeShapeType="1"/>
              </p:cNvSpPr>
              <p:nvPr/>
            </p:nvSpPr>
            <p:spPr bwMode="auto">
              <a:xfrm>
                <a:off x="5152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5" name="Line 59"/>
              <p:cNvSpPr>
                <a:spLocks noChangeAspect="1" noChangeShapeType="1"/>
              </p:cNvSpPr>
              <p:nvPr/>
            </p:nvSpPr>
            <p:spPr bwMode="auto">
              <a:xfrm flipV="1">
                <a:off x="5152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6" name="Line 60"/>
              <p:cNvSpPr>
                <a:spLocks noChangeAspect="1" noChangeShapeType="1"/>
              </p:cNvSpPr>
              <p:nvPr/>
            </p:nvSpPr>
            <p:spPr bwMode="auto">
              <a:xfrm flipV="1">
                <a:off x="5152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7" name="Line 61"/>
              <p:cNvSpPr>
                <a:spLocks noChangeAspect="1" noChangeShapeType="1"/>
              </p:cNvSpPr>
              <p:nvPr/>
            </p:nvSpPr>
            <p:spPr bwMode="auto">
              <a:xfrm>
                <a:off x="5152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8" name="Line 62"/>
              <p:cNvSpPr>
                <a:spLocks noChangeAspect="1" noChangeShapeType="1"/>
              </p:cNvSpPr>
              <p:nvPr/>
            </p:nvSpPr>
            <p:spPr bwMode="auto">
              <a:xfrm>
                <a:off x="5169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9" name="Line 63"/>
              <p:cNvSpPr>
                <a:spLocks noChangeAspect="1" noChangeShapeType="1"/>
              </p:cNvSpPr>
              <p:nvPr/>
            </p:nvSpPr>
            <p:spPr bwMode="auto">
              <a:xfrm>
                <a:off x="5169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0" name="AutoShape 64"/>
            <p:cNvSpPr>
              <a:spLocks noChangeAspect="1" noChangeArrowheads="1"/>
            </p:cNvSpPr>
            <p:nvPr/>
          </p:nvSpPr>
          <p:spPr bwMode="auto">
            <a:xfrm>
              <a:off x="5150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1" name="Group 65"/>
            <p:cNvGrpSpPr>
              <a:grpSpLocks noChangeAspect="1"/>
            </p:cNvGrpSpPr>
            <p:nvPr/>
          </p:nvGrpSpPr>
          <p:grpSpPr bwMode="auto">
            <a:xfrm>
              <a:off x="5277" y="778"/>
              <a:ext cx="17" cy="138"/>
              <a:chOff x="5277" y="778"/>
              <a:chExt cx="17" cy="138"/>
            </a:xfrm>
          </p:grpSpPr>
          <p:sp>
            <p:nvSpPr>
              <p:cNvPr id="44" name="Line 66"/>
              <p:cNvSpPr>
                <a:spLocks noChangeAspect="1" noChangeShapeType="1"/>
              </p:cNvSpPr>
              <p:nvPr/>
            </p:nvSpPr>
            <p:spPr bwMode="auto">
              <a:xfrm>
                <a:off x="5277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5" name="Line 67"/>
              <p:cNvSpPr>
                <a:spLocks noChangeAspect="1" noChangeShapeType="1"/>
              </p:cNvSpPr>
              <p:nvPr/>
            </p:nvSpPr>
            <p:spPr bwMode="auto">
              <a:xfrm flipV="1">
                <a:off x="5277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6" name="Line 68"/>
              <p:cNvSpPr>
                <a:spLocks noChangeAspect="1" noChangeShapeType="1"/>
              </p:cNvSpPr>
              <p:nvPr/>
            </p:nvSpPr>
            <p:spPr bwMode="auto">
              <a:xfrm>
                <a:off x="5277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7" name="Line 69"/>
              <p:cNvSpPr>
                <a:spLocks noChangeAspect="1" noChangeShapeType="1"/>
              </p:cNvSpPr>
              <p:nvPr/>
            </p:nvSpPr>
            <p:spPr bwMode="auto">
              <a:xfrm flipV="1">
                <a:off x="5277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8" name="Line 70"/>
              <p:cNvSpPr>
                <a:spLocks noChangeAspect="1" noChangeShapeType="1"/>
              </p:cNvSpPr>
              <p:nvPr/>
            </p:nvSpPr>
            <p:spPr bwMode="auto">
              <a:xfrm flipV="1">
                <a:off x="5277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9" name="Line 71"/>
              <p:cNvSpPr>
                <a:spLocks noChangeAspect="1" noChangeShapeType="1"/>
              </p:cNvSpPr>
              <p:nvPr/>
            </p:nvSpPr>
            <p:spPr bwMode="auto">
              <a:xfrm>
                <a:off x="5277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0" name="Line 72"/>
              <p:cNvSpPr>
                <a:spLocks noChangeAspect="1" noChangeShapeType="1"/>
              </p:cNvSpPr>
              <p:nvPr/>
            </p:nvSpPr>
            <p:spPr bwMode="auto">
              <a:xfrm>
                <a:off x="5294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51" name="Line 73"/>
              <p:cNvSpPr>
                <a:spLocks noChangeAspect="1" noChangeShapeType="1"/>
              </p:cNvSpPr>
              <p:nvPr/>
            </p:nvSpPr>
            <p:spPr bwMode="auto">
              <a:xfrm>
                <a:off x="5294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2" name="AutoShape 74"/>
            <p:cNvSpPr>
              <a:spLocks noChangeAspect="1" noChangeArrowheads="1"/>
            </p:cNvSpPr>
            <p:nvPr/>
          </p:nvSpPr>
          <p:spPr bwMode="auto">
            <a:xfrm>
              <a:off x="5276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grpSp>
          <p:nvGrpSpPr>
            <p:cNvPr id="33" name="Group 75"/>
            <p:cNvGrpSpPr>
              <a:grpSpLocks noChangeAspect="1"/>
            </p:cNvGrpSpPr>
            <p:nvPr/>
          </p:nvGrpSpPr>
          <p:grpSpPr bwMode="auto">
            <a:xfrm>
              <a:off x="5403" y="778"/>
              <a:ext cx="17" cy="138"/>
              <a:chOff x="5403" y="778"/>
              <a:chExt cx="17" cy="138"/>
            </a:xfrm>
          </p:grpSpPr>
          <p:sp>
            <p:nvSpPr>
              <p:cNvPr id="36" name="Line 76"/>
              <p:cNvSpPr>
                <a:spLocks noChangeAspect="1" noChangeShapeType="1"/>
              </p:cNvSpPr>
              <p:nvPr/>
            </p:nvSpPr>
            <p:spPr bwMode="auto">
              <a:xfrm>
                <a:off x="5403" y="820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7" name="Line 77"/>
              <p:cNvSpPr>
                <a:spLocks noChangeAspect="1" noChangeShapeType="1"/>
              </p:cNvSpPr>
              <p:nvPr/>
            </p:nvSpPr>
            <p:spPr bwMode="auto">
              <a:xfrm flipV="1">
                <a:off x="5403" y="832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8" name="Line 78"/>
              <p:cNvSpPr>
                <a:spLocks noChangeAspect="1" noChangeShapeType="1"/>
              </p:cNvSpPr>
              <p:nvPr/>
            </p:nvSpPr>
            <p:spPr bwMode="auto">
              <a:xfrm>
                <a:off x="5403" y="847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39" name="Line 79"/>
              <p:cNvSpPr>
                <a:spLocks noChangeAspect="1" noChangeShapeType="1"/>
              </p:cNvSpPr>
              <p:nvPr/>
            </p:nvSpPr>
            <p:spPr bwMode="auto">
              <a:xfrm flipV="1">
                <a:off x="5403" y="860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0" name="Line 80"/>
              <p:cNvSpPr>
                <a:spLocks noChangeAspect="1" noChangeShapeType="1"/>
              </p:cNvSpPr>
              <p:nvPr/>
            </p:nvSpPr>
            <p:spPr bwMode="auto">
              <a:xfrm flipV="1">
                <a:off x="5403" y="804"/>
                <a:ext cx="17" cy="15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1" name="Line 81"/>
              <p:cNvSpPr>
                <a:spLocks noChangeAspect="1" noChangeShapeType="1"/>
              </p:cNvSpPr>
              <p:nvPr/>
            </p:nvSpPr>
            <p:spPr bwMode="auto">
              <a:xfrm>
                <a:off x="5403" y="875"/>
                <a:ext cx="17" cy="13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2" name="Line 82"/>
              <p:cNvSpPr>
                <a:spLocks noChangeAspect="1" noChangeShapeType="1"/>
              </p:cNvSpPr>
              <p:nvPr/>
            </p:nvSpPr>
            <p:spPr bwMode="auto">
              <a:xfrm>
                <a:off x="5420" y="889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43" name="Line 83"/>
              <p:cNvSpPr>
                <a:spLocks noChangeAspect="1" noChangeShapeType="1"/>
              </p:cNvSpPr>
              <p:nvPr/>
            </p:nvSpPr>
            <p:spPr bwMode="auto">
              <a:xfrm>
                <a:off x="5420" y="778"/>
                <a:ext cx="0" cy="27"/>
              </a:xfrm>
              <a:prstGeom prst="line">
                <a:avLst/>
              </a:prstGeom>
              <a:noFill/>
              <a:ln w="936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34" name="AutoShape 84"/>
            <p:cNvSpPr>
              <a:spLocks noChangeAspect="1" noChangeArrowheads="1"/>
            </p:cNvSpPr>
            <p:nvPr/>
          </p:nvSpPr>
          <p:spPr bwMode="auto">
            <a:xfrm>
              <a:off x="5402" y="945"/>
              <a:ext cx="35" cy="68"/>
            </a:xfrm>
            <a:prstGeom prst="roundRect">
              <a:avLst>
                <a:gd name="adj" fmla="val 16667"/>
              </a:avLst>
            </a:prstGeom>
            <a:solidFill>
              <a:srgbClr val="0099CC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35" name="Text Box 85"/>
            <p:cNvSpPr txBox="1">
              <a:spLocks noChangeAspect="1" noChangeArrowheads="1"/>
            </p:cNvSpPr>
            <p:nvPr/>
          </p:nvSpPr>
          <p:spPr bwMode="auto">
            <a:xfrm>
              <a:off x="4978" y="1795"/>
              <a:ext cx="115" cy="1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s-ES"/>
            </a:p>
          </p:txBody>
        </p:sp>
      </p:grpSp>
      <p:grpSp>
        <p:nvGrpSpPr>
          <p:cNvPr id="76" name="Group 110"/>
          <p:cNvGrpSpPr>
            <a:grpSpLocks/>
          </p:cNvGrpSpPr>
          <p:nvPr/>
        </p:nvGrpSpPr>
        <p:grpSpPr bwMode="auto">
          <a:xfrm>
            <a:off x="4545013" y="1549698"/>
            <a:ext cx="107950" cy="1044575"/>
            <a:chOff x="2863" y="1207"/>
            <a:chExt cx="68" cy="658"/>
          </a:xfrm>
        </p:grpSpPr>
        <p:sp>
          <p:nvSpPr>
            <p:cNvPr id="77" name="Oval 102"/>
            <p:cNvSpPr>
              <a:spLocks noChangeArrowheads="1"/>
            </p:cNvSpPr>
            <p:nvPr/>
          </p:nvSpPr>
          <p:spPr bwMode="auto">
            <a:xfrm>
              <a:off x="2864" y="1207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8" name="Oval 103"/>
            <p:cNvSpPr>
              <a:spLocks noChangeArrowheads="1"/>
            </p:cNvSpPr>
            <p:nvPr/>
          </p:nvSpPr>
          <p:spPr bwMode="auto">
            <a:xfrm>
              <a:off x="2864" y="1298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79" name="Oval 104"/>
            <p:cNvSpPr>
              <a:spLocks noChangeArrowheads="1"/>
            </p:cNvSpPr>
            <p:nvPr/>
          </p:nvSpPr>
          <p:spPr bwMode="auto">
            <a:xfrm>
              <a:off x="2864" y="1389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0" name="Oval 105"/>
            <p:cNvSpPr>
              <a:spLocks noChangeArrowheads="1"/>
            </p:cNvSpPr>
            <p:nvPr/>
          </p:nvSpPr>
          <p:spPr bwMode="auto">
            <a:xfrm>
              <a:off x="2863" y="1480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1" name="Oval 106"/>
            <p:cNvSpPr>
              <a:spLocks noChangeArrowheads="1"/>
            </p:cNvSpPr>
            <p:nvPr/>
          </p:nvSpPr>
          <p:spPr bwMode="auto">
            <a:xfrm>
              <a:off x="2863" y="1570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2" name="Oval 107"/>
            <p:cNvSpPr>
              <a:spLocks noChangeArrowheads="1"/>
            </p:cNvSpPr>
            <p:nvPr/>
          </p:nvSpPr>
          <p:spPr bwMode="auto">
            <a:xfrm>
              <a:off x="2871" y="1661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3" name="Oval 108"/>
            <p:cNvSpPr>
              <a:spLocks noChangeArrowheads="1"/>
            </p:cNvSpPr>
            <p:nvPr/>
          </p:nvSpPr>
          <p:spPr bwMode="auto">
            <a:xfrm>
              <a:off x="2888" y="1752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84" name="Oval 109"/>
            <p:cNvSpPr>
              <a:spLocks noChangeArrowheads="1"/>
            </p:cNvSpPr>
            <p:nvPr/>
          </p:nvSpPr>
          <p:spPr bwMode="auto">
            <a:xfrm>
              <a:off x="2908" y="1842"/>
              <a:ext cx="23" cy="2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85" name="Text Box 111"/>
          <p:cNvSpPr txBox="1">
            <a:spLocks noChangeArrowheads="1"/>
          </p:cNvSpPr>
          <p:nvPr/>
        </p:nvSpPr>
        <p:spPr bwMode="auto">
          <a:xfrm>
            <a:off x="971550" y="260648"/>
            <a:ext cx="13954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1600"/>
              <a:t>R/l=2.8 </a:t>
            </a:r>
            <a:r>
              <a:rPr lang="el-GR" sz="1600"/>
              <a:t>Ω</a:t>
            </a:r>
            <a:r>
              <a:rPr lang="es-ES" sz="1600"/>
              <a:t>/</a:t>
            </a:r>
            <a:r>
              <a:rPr lang="el-GR" sz="1600"/>
              <a:t>μ</a:t>
            </a:r>
            <a:r>
              <a:rPr lang="es-ES" sz="1600"/>
              <a:t>m</a:t>
            </a:r>
            <a:endParaRPr lang="el-GR" sz="1600"/>
          </a:p>
        </p:txBody>
      </p:sp>
      <p:sp>
        <p:nvSpPr>
          <p:cNvPr id="86" name="Text Box 112"/>
          <p:cNvSpPr txBox="1">
            <a:spLocks noChangeArrowheads="1"/>
          </p:cNvSpPr>
          <p:nvPr/>
        </p:nvSpPr>
        <p:spPr bwMode="auto">
          <a:xfrm>
            <a:off x="5795963" y="260648"/>
            <a:ext cx="1497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1600"/>
              <a:t>R/l=12.2 </a:t>
            </a:r>
            <a:r>
              <a:rPr lang="el-GR" sz="1600"/>
              <a:t>Ω</a:t>
            </a:r>
            <a:r>
              <a:rPr lang="es-ES" sz="1600"/>
              <a:t>/</a:t>
            </a:r>
            <a:r>
              <a:rPr lang="el-GR" sz="1600"/>
              <a:t>μ</a:t>
            </a:r>
            <a:r>
              <a:rPr lang="es-ES" sz="1600"/>
              <a:t>m</a:t>
            </a:r>
            <a:endParaRPr lang="el-GR" sz="1600"/>
          </a:p>
        </p:txBody>
      </p:sp>
      <p:pic>
        <p:nvPicPr>
          <p:cNvPr id="87" name="Picture 1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495973"/>
            <a:ext cx="3455987" cy="287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8" name="Picture 11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3497560"/>
            <a:ext cx="3513138" cy="287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9" name="Text Box 14"/>
          <p:cNvSpPr txBox="1">
            <a:spLocks noChangeArrowheads="1"/>
          </p:cNvSpPr>
          <p:nvPr/>
        </p:nvSpPr>
        <p:spPr bwMode="auto">
          <a:xfrm>
            <a:off x="3836988" y="3811885"/>
            <a:ext cx="2160587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sz="1600"/>
              <a:t>20000 events </a:t>
            </a:r>
            <a:r>
              <a:rPr lang="en-GB" sz="1600">
                <a:ea typeface="Arial Unicode MS" pitchFamily="34" charset="-128"/>
                <a:cs typeface="Arial Unicode MS" pitchFamily="34" charset="-128"/>
              </a:rPr>
              <a:t>∀ measurement</a:t>
            </a:r>
          </a:p>
        </p:txBody>
      </p:sp>
      <p:pic>
        <p:nvPicPr>
          <p:cNvPr id="90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3513" y="476548"/>
            <a:ext cx="1285875" cy="76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789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 spatial resolution for 6 </a:t>
            </a:r>
            <a:r>
              <a:rPr lang="en-US" dirty="0" err="1"/>
              <a:t>MIPs</a:t>
            </a:r>
            <a:r>
              <a:rPr lang="en-US" dirty="0"/>
              <a:t> signal</a:t>
            </a:r>
            <a:br>
              <a:rPr lang="en-US" dirty="0"/>
            </a:br>
            <a:endParaRPr lang="es-ES_tradnl" dirty="0"/>
          </a:p>
        </p:txBody>
      </p:sp>
      <p:sp>
        <p:nvSpPr>
          <p:cNvPr id="2" name="1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969B5E-57AA-4CCE-B6AB-07EDB346C168}" type="slidenum">
              <a:rPr lang="es-ES_tradnl" altLang="en-US" smtClean="0"/>
              <a:pPr/>
              <a:t>9</a:t>
            </a:fld>
            <a:endParaRPr lang="es-ES_tradnl" altLang="en-U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en-US" smtClean="0"/>
              <a:t>E. Currás -  LC Workshop 27-31 May 2013, DESY</a:t>
            </a:r>
            <a:endParaRPr lang="es-ES_tradnl" altLang="en-US" dirty="0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2520950" y="6066706"/>
            <a:ext cx="16208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l-GR"/>
              <a:t>σ</a:t>
            </a:r>
            <a:r>
              <a:rPr lang="es-ES" baseline="-25000"/>
              <a:t>A1</a:t>
            </a:r>
            <a:r>
              <a:rPr lang="es-ES"/>
              <a:t>=1.83 ADU</a:t>
            </a:r>
            <a:endParaRPr lang="el-GR" baseline="-25000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5040312" y="6066706"/>
            <a:ext cx="16208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l-GR"/>
              <a:t>σ</a:t>
            </a:r>
            <a:r>
              <a:rPr lang="es-ES" baseline="-25000"/>
              <a:t>A2</a:t>
            </a:r>
            <a:r>
              <a:rPr lang="es-ES"/>
              <a:t>=1.80 ADU</a:t>
            </a:r>
            <a:endParaRPr lang="el-GR" baseline="-25000"/>
          </a:p>
        </p:txBody>
      </p:sp>
      <p:grpSp>
        <p:nvGrpSpPr>
          <p:cNvPr id="7" name="Group 64"/>
          <p:cNvGrpSpPr>
            <a:grpSpLocks/>
          </p:cNvGrpSpPr>
          <p:nvPr/>
        </p:nvGrpSpPr>
        <p:grpSpPr bwMode="auto">
          <a:xfrm>
            <a:off x="213150" y="1839722"/>
            <a:ext cx="8654386" cy="4457700"/>
            <a:chOff x="0" y="1026"/>
            <a:chExt cx="5760" cy="3039"/>
          </a:xfrm>
        </p:grpSpPr>
        <p:sp>
          <p:nvSpPr>
            <p:cNvPr id="8" name="Rectangle 65"/>
            <p:cNvSpPr>
              <a:spLocks noChangeArrowheads="1"/>
            </p:cNvSpPr>
            <p:nvPr/>
          </p:nvSpPr>
          <p:spPr bwMode="auto">
            <a:xfrm>
              <a:off x="0" y="1026"/>
              <a:ext cx="5760" cy="30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s-ES"/>
            </a:p>
          </p:txBody>
        </p:sp>
        <p:pic>
          <p:nvPicPr>
            <p:cNvPr id="9" name="Picture 66" descr="sigma_polyB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67" y="1616"/>
              <a:ext cx="2934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67" descr="sigma_polyA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619"/>
              <a:ext cx="2934" cy="22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 Box 68"/>
            <p:cNvSpPr txBox="1">
              <a:spLocks noChangeArrowheads="1"/>
            </p:cNvSpPr>
            <p:nvPr/>
          </p:nvSpPr>
          <p:spPr bwMode="auto">
            <a:xfrm>
              <a:off x="1066" y="1528"/>
              <a:ext cx="879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600" dirty="0"/>
                <a:t>R/l=2.8 </a:t>
              </a:r>
              <a:r>
                <a:rPr lang="el-GR" sz="1600" dirty="0"/>
                <a:t>Ω</a:t>
              </a:r>
              <a:r>
                <a:rPr lang="es-ES" sz="1600" dirty="0"/>
                <a:t>/</a:t>
              </a:r>
              <a:r>
                <a:rPr lang="el-GR" sz="1600" dirty="0"/>
                <a:t>μ</a:t>
              </a:r>
              <a:r>
                <a:rPr lang="es-ES" sz="1600" dirty="0"/>
                <a:t>m</a:t>
              </a:r>
              <a:endParaRPr lang="el-GR" sz="1600" dirty="0"/>
            </a:p>
          </p:txBody>
        </p:sp>
        <p:sp>
          <p:nvSpPr>
            <p:cNvPr id="12" name="Text Box 69"/>
            <p:cNvSpPr txBox="1">
              <a:spLocks noChangeArrowheads="1"/>
            </p:cNvSpPr>
            <p:nvPr/>
          </p:nvSpPr>
          <p:spPr bwMode="auto">
            <a:xfrm>
              <a:off x="3887" y="1540"/>
              <a:ext cx="943" cy="2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600" dirty="0"/>
                <a:t>R/l=12.2 </a:t>
              </a:r>
              <a:r>
                <a:rPr lang="el-GR" sz="1600" dirty="0"/>
                <a:t>Ω</a:t>
              </a:r>
              <a:r>
                <a:rPr lang="es-ES" sz="1600" dirty="0"/>
                <a:t>/</a:t>
              </a:r>
              <a:r>
                <a:rPr lang="el-GR" sz="1600" dirty="0"/>
                <a:t>μ</a:t>
              </a:r>
              <a:r>
                <a:rPr lang="es-ES" sz="1600" dirty="0"/>
                <a:t>m</a:t>
              </a:r>
              <a:endParaRPr lang="el-GR" sz="1600" dirty="0"/>
            </a:p>
          </p:txBody>
        </p:sp>
        <p:sp>
          <p:nvSpPr>
            <p:cNvPr id="13" name="Line 70"/>
            <p:cNvSpPr>
              <a:spLocks noChangeShapeType="1"/>
            </p:cNvSpPr>
            <p:nvPr/>
          </p:nvSpPr>
          <p:spPr bwMode="auto">
            <a:xfrm>
              <a:off x="521" y="2614"/>
              <a:ext cx="1996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CC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  <p:sp>
          <p:nvSpPr>
            <p:cNvPr id="14" name="Line 71"/>
            <p:cNvSpPr>
              <a:spLocks noChangeShapeType="1"/>
            </p:cNvSpPr>
            <p:nvPr/>
          </p:nvSpPr>
          <p:spPr bwMode="auto">
            <a:xfrm>
              <a:off x="3288" y="2529"/>
              <a:ext cx="1996" cy="0"/>
            </a:xfrm>
            <a:prstGeom prst="line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CC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5" name="Text Box 73"/>
          <p:cNvSpPr txBox="1">
            <a:spLocks noChangeArrowheads="1"/>
          </p:cNvSpPr>
          <p:nvPr/>
        </p:nvSpPr>
        <p:spPr bwMode="auto">
          <a:xfrm>
            <a:off x="1698625" y="2234481"/>
            <a:ext cx="1861792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1600" dirty="0"/>
              <a:t>1.1% L =&gt; 220 </a:t>
            </a:r>
            <a:r>
              <a:rPr lang="el-GR" sz="1600" dirty="0"/>
              <a:t>μ</a:t>
            </a:r>
            <a:r>
              <a:rPr lang="es-ES" sz="1600" dirty="0"/>
              <a:t>m</a:t>
            </a:r>
            <a:endParaRPr lang="el-GR" sz="1600" dirty="0"/>
          </a:p>
        </p:txBody>
      </p:sp>
      <p:sp>
        <p:nvSpPr>
          <p:cNvPr id="16" name="Text Box 74"/>
          <p:cNvSpPr txBox="1">
            <a:spLocks noChangeArrowheads="1"/>
          </p:cNvSpPr>
          <p:nvPr/>
        </p:nvSpPr>
        <p:spPr bwMode="auto">
          <a:xfrm>
            <a:off x="5873240" y="2239244"/>
            <a:ext cx="186179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1600" dirty="0"/>
              <a:t>1.2% L =&gt; 240 </a:t>
            </a:r>
            <a:r>
              <a:rPr lang="el-GR" sz="1600" dirty="0"/>
              <a:t>μ</a:t>
            </a:r>
            <a:r>
              <a:rPr lang="es-ES" sz="1600" dirty="0"/>
              <a:t>m</a:t>
            </a:r>
            <a:endParaRPr lang="el-GR" sz="1600" dirty="0"/>
          </a:p>
          <a:p>
            <a:pPr eaLnBrk="1" hangingPunct="1"/>
            <a:endParaRPr lang="en-GB" dirty="0"/>
          </a:p>
        </p:txBody>
      </p:sp>
      <p:grpSp>
        <p:nvGrpSpPr>
          <p:cNvPr id="17" name="Group 80"/>
          <p:cNvGrpSpPr>
            <a:grpSpLocks/>
          </p:cNvGrpSpPr>
          <p:nvPr/>
        </p:nvGrpSpPr>
        <p:grpSpPr bwMode="auto">
          <a:xfrm>
            <a:off x="476250" y="1715369"/>
            <a:ext cx="757237" cy="646112"/>
            <a:chOff x="725" y="572"/>
            <a:chExt cx="477" cy="407"/>
          </a:xfrm>
        </p:grpSpPr>
        <p:sp>
          <p:nvSpPr>
            <p:cNvPr id="18" name="Text Box 77"/>
            <p:cNvSpPr txBox="1">
              <a:spLocks noChangeArrowheads="1"/>
            </p:cNvSpPr>
            <p:nvPr/>
          </p:nvSpPr>
          <p:spPr bwMode="auto">
            <a:xfrm>
              <a:off x="855" y="572"/>
              <a:ext cx="234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400" i="1"/>
                <a:t>A</a:t>
              </a:r>
              <a:r>
                <a:rPr lang="en-GB" sz="1400" i="1" baseline="-25000"/>
                <a:t>2</a:t>
              </a:r>
            </a:p>
          </p:txBody>
        </p:sp>
        <p:sp>
          <p:nvSpPr>
            <p:cNvPr id="19" name="Text Box 78"/>
            <p:cNvSpPr txBox="1">
              <a:spLocks noChangeArrowheads="1"/>
            </p:cNvSpPr>
            <p:nvPr/>
          </p:nvSpPr>
          <p:spPr bwMode="auto">
            <a:xfrm>
              <a:off x="725" y="785"/>
              <a:ext cx="418" cy="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en-GB" sz="1400" i="1"/>
                <a:t>A</a:t>
              </a:r>
              <a:r>
                <a:rPr lang="en-GB" sz="1400" i="1" baseline="-25000"/>
                <a:t>1</a:t>
              </a:r>
              <a:r>
                <a:rPr lang="en-GB" sz="1400" i="1"/>
                <a:t>+A</a:t>
              </a:r>
              <a:r>
                <a:rPr lang="en-GB" sz="1400" i="1" baseline="-25000"/>
                <a:t>2</a:t>
              </a:r>
            </a:p>
          </p:txBody>
        </p:sp>
        <p:sp>
          <p:nvSpPr>
            <p:cNvPr id="20" name="Line 79"/>
            <p:cNvSpPr>
              <a:spLocks noChangeShapeType="1"/>
            </p:cNvSpPr>
            <p:nvPr/>
          </p:nvSpPr>
          <p:spPr bwMode="auto">
            <a:xfrm>
              <a:off x="748" y="799"/>
              <a:ext cx="45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s-ES"/>
            </a:p>
          </p:txBody>
        </p:sp>
      </p:grpSp>
      <p:pic>
        <p:nvPicPr>
          <p:cNvPr id="21" name="Picture 6" descr="resolu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4825" y="1161331"/>
            <a:ext cx="5735637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76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orde">
  <a:themeElements>
    <a:clrScheme name="Bord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Bord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1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rtlCol="0" anchor="t" anchorCtr="0" compatLnSpc="1">
        <a:prstTxWarp prst="textNoShape">
          <a:avLst/>
        </a:prstTxWarp>
        <a:spAutoFit/>
      </a:bodyPr>
      <a:lstStyle>
        <a:defPPr marL="342900" marR="0" indent="-342900" algn="ctr" defTabSz="914400" rtl="0" eaLnBrk="1" fontAlgn="base" latinLnBrk="0" hangingPunct="1">
          <a:lnSpc>
            <a:spcPct val="80000"/>
          </a:lnSpc>
          <a:spcBef>
            <a:spcPct val="20000"/>
          </a:spcBef>
          <a:spcAft>
            <a:spcPct val="0"/>
          </a:spcAft>
          <a:buClr>
            <a:schemeClr val="bg1"/>
          </a:buClr>
          <a:buSzPct val="100000"/>
          <a:buFont typeface="Wingdings" pitchFamily="2" charset="2"/>
          <a:buNone/>
          <a:tabLst/>
          <a:defRPr dirty="0" smtClean="0">
            <a:solidFill>
              <a:schemeClr val="bg1"/>
            </a:solidFill>
          </a:defRPr>
        </a:defPPr>
      </a:lstStyle>
    </a:spDef>
    <a:lnDef>
      <a:spPr bwMode="auto">
        <a:noFill/>
        <a:ln w="25400" cap="flat" cmpd="sng" algn="ctr">
          <a:solidFill>
            <a:srgbClr val="2A1BEB"/>
          </a:solidFill>
          <a:prstDash val="solid"/>
          <a:round/>
          <a:headEnd type="none" w="med" len="med"/>
          <a:tailEnd type="arrow"/>
        </a:ln>
        <a:effectLst/>
      </a:spPr>
      <a:bodyPr/>
      <a:lstStyle/>
    </a:lnDef>
  </a:objectDefaults>
  <a:extraClrSchemeLst>
    <a:extraClrScheme>
      <a:clrScheme name="Bord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rd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rd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10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11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12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2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3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4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5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6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7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8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ppt/theme/themeOverride9.xml><?xml version="1.0" encoding="utf-8"?>
<a:themeOverride xmlns:a="http://schemas.openxmlformats.org/drawingml/2006/main">
  <a:clrScheme name="Borde 7">
    <a:dk1>
      <a:srgbClr val="000000"/>
    </a:dk1>
    <a:lt1>
      <a:srgbClr val="FFFFFF"/>
    </a:lt1>
    <a:dk2>
      <a:srgbClr val="006633"/>
    </a:dk2>
    <a:lt2>
      <a:srgbClr val="5F5F5F"/>
    </a:lt2>
    <a:accent1>
      <a:srgbClr val="CC9900"/>
    </a:accent1>
    <a:accent2>
      <a:srgbClr val="3B812F"/>
    </a:accent2>
    <a:accent3>
      <a:srgbClr val="FFFFFF"/>
    </a:accent3>
    <a:accent4>
      <a:srgbClr val="000000"/>
    </a:accent4>
    <a:accent5>
      <a:srgbClr val="E2CAAA"/>
    </a:accent5>
    <a:accent6>
      <a:srgbClr val="35742A"/>
    </a:accent6>
    <a:hlink>
      <a:srgbClr val="996600"/>
    </a:hlink>
    <a:folHlink>
      <a:srgbClr val="AFBF3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902</TotalTime>
  <Words>1202</Words>
  <Application>Microsoft Office PowerPoint</Application>
  <PresentationFormat>Presentación en pantalla (4:3)</PresentationFormat>
  <Paragraphs>248</Paragraphs>
  <Slides>21</Slides>
  <Notes>3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21</vt:i4>
      </vt:variant>
    </vt:vector>
  </HeadingPairs>
  <TitlesOfParts>
    <vt:vector size="23" baseType="lpstr">
      <vt:lpstr>Borde</vt:lpstr>
      <vt:lpstr>Graph</vt:lpstr>
      <vt:lpstr>Presentación de PowerPoint</vt:lpstr>
      <vt:lpstr>Outline</vt:lpstr>
      <vt:lpstr>R&amp;D Motivation</vt:lpstr>
      <vt:lpstr>Charge Division in uStrips</vt:lpstr>
      <vt:lpstr>Proof-of-Concept Prototype</vt:lpstr>
      <vt:lpstr>Equivalent Electrical Circuit</vt:lpstr>
      <vt:lpstr>Signal Propagation – Linearity (Simulation) </vt:lpstr>
      <vt:lpstr>Presentación de PowerPoint</vt:lpstr>
      <vt:lpstr>Longitudinal  spatial resolution for 6 MIPs signal </vt:lpstr>
      <vt:lpstr>Presentación de PowerPoint</vt:lpstr>
      <vt:lpstr>s/n test beam   vs  s/n radioctive source</vt:lpstr>
      <vt:lpstr>SEGMENTED P-TYPE SENSORS WITH CHARGE AMPLIFICATION</vt:lpstr>
      <vt:lpstr>Charge Multiplication- pixel detectors</vt:lpstr>
      <vt:lpstr>Low gain avalanche detectors (LGAD)</vt:lpstr>
      <vt:lpstr>Presentación de PowerPoint</vt:lpstr>
      <vt:lpstr>Red laser TCT characterization</vt:lpstr>
      <vt:lpstr>Red laser TCT characterization</vt:lpstr>
      <vt:lpstr>Presentación de PowerPoint</vt:lpstr>
      <vt:lpstr>Summary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Novel sensor technologies for tracking and vertexing:</dc:title>
  <dc:creator>Esteban</dc:creator>
  <cp:lastModifiedBy>Iván Vila Álvarez</cp:lastModifiedBy>
  <cp:revision>60</cp:revision>
  <dcterms:created xsi:type="dcterms:W3CDTF">2013-05-23T08:05:15Z</dcterms:created>
  <dcterms:modified xsi:type="dcterms:W3CDTF">2013-05-28T08:45:08Z</dcterms:modified>
</cp:coreProperties>
</file>