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Default Extension="docx" ContentType="application/vnd.openxmlformats-officedocument.wordprocessingml.document"/>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7"/>
  </p:notesMasterIdLst>
  <p:handoutMasterIdLst>
    <p:handoutMasterId r:id="rId28"/>
  </p:handoutMasterIdLst>
  <p:sldIdLst>
    <p:sldId id="256" r:id="rId2"/>
    <p:sldId id="704" r:id="rId3"/>
    <p:sldId id="725" r:id="rId4"/>
    <p:sldId id="730" r:id="rId5"/>
    <p:sldId id="734" r:id="rId6"/>
    <p:sldId id="736" r:id="rId7"/>
    <p:sldId id="721" r:id="rId8"/>
    <p:sldId id="735" r:id="rId9"/>
    <p:sldId id="664" r:id="rId10"/>
    <p:sldId id="711" r:id="rId11"/>
    <p:sldId id="729" r:id="rId12"/>
    <p:sldId id="712" r:id="rId13"/>
    <p:sldId id="733" r:id="rId14"/>
    <p:sldId id="732" r:id="rId15"/>
    <p:sldId id="731" r:id="rId16"/>
    <p:sldId id="738" r:id="rId17"/>
    <p:sldId id="740" r:id="rId18"/>
    <p:sldId id="737" r:id="rId19"/>
    <p:sldId id="722" r:id="rId20"/>
    <p:sldId id="678" r:id="rId21"/>
    <p:sldId id="739" r:id="rId22"/>
    <p:sldId id="702" r:id="rId23"/>
    <p:sldId id="728" r:id="rId24"/>
    <p:sldId id="726" r:id="rId25"/>
    <p:sldId id="727" r:id="rId26"/>
  </p:sldIdLst>
  <p:sldSz cx="9144000" cy="6858000" type="screen4x3"/>
  <p:notesSz cx="6669088" cy="9775825"/>
  <p:defaultTextStyle>
    <a:defPPr>
      <a:defRPr lang="en-US"/>
    </a:defPPr>
    <a:lvl1pPr algn="l" rtl="0" fontAlgn="base">
      <a:spcBef>
        <a:spcPct val="0"/>
      </a:spcBef>
      <a:spcAft>
        <a:spcPct val="0"/>
      </a:spcAft>
      <a:defRPr sz="2000" i="1" kern="1200">
        <a:solidFill>
          <a:srgbClr val="7979FF"/>
        </a:solidFill>
        <a:latin typeface="Calibri" pitchFamily="34" charset="0"/>
        <a:ea typeface="+mn-ea"/>
        <a:cs typeface="Arial" charset="0"/>
      </a:defRPr>
    </a:lvl1pPr>
    <a:lvl2pPr marL="457200" algn="l" rtl="0" fontAlgn="base">
      <a:spcBef>
        <a:spcPct val="0"/>
      </a:spcBef>
      <a:spcAft>
        <a:spcPct val="0"/>
      </a:spcAft>
      <a:defRPr sz="2000" i="1" kern="1200">
        <a:solidFill>
          <a:srgbClr val="7979FF"/>
        </a:solidFill>
        <a:latin typeface="Calibri" pitchFamily="34" charset="0"/>
        <a:ea typeface="+mn-ea"/>
        <a:cs typeface="Arial" charset="0"/>
      </a:defRPr>
    </a:lvl2pPr>
    <a:lvl3pPr marL="914400" algn="l" rtl="0" fontAlgn="base">
      <a:spcBef>
        <a:spcPct val="0"/>
      </a:spcBef>
      <a:spcAft>
        <a:spcPct val="0"/>
      </a:spcAft>
      <a:defRPr sz="2000" i="1" kern="1200">
        <a:solidFill>
          <a:srgbClr val="7979FF"/>
        </a:solidFill>
        <a:latin typeface="Calibri" pitchFamily="34" charset="0"/>
        <a:ea typeface="+mn-ea"/>
        <a:cs typeface="Arial" charset="0"/>
      </a:defRPr>
    </a:lvl3pPr>
    <a:lvl4pPr marL="1371600" algn="l" rtl="0" fontAlgn="base">
      <a:spcBef>
        <a:spcPct val="0"/>
      </a:spcBef>
      <a:spcAft>
        <a:spcPct val="0"/>
      </a:spcAft>
      <a:defRPr sz="2000" i="1" kern="1200">
        <a:solidFill>
          <a:srgbClr val="7979FF"/>
        </a:solidFill>
        <a:latin typeface="Calibri" pitchFamily="34" charset="0"/>
        <a:ea typeface="+mn-ea"/>
        <a:cs typeface="Arial" charset="0"/>
      </a:defRPr>
    </a:lvl4pPr>
    <a:lvl5pPr marL="1828800" algn="l" rtl="0" fontAlgn="base">
      <a:spcBef>
        <a:spcPct val="0"/>
      </a:spcBef>
      <a:spcAft>
        <a:spcPct val="0"/>
      </a:spcAft>
      <a:defRPr sz="2000" i="1" kern="1200">
        <a:solidFill>
          <a:srgbClr val="7979FF"/>
        </a:solidFill>
        <a:latin typeface="Calibri" pitchFamily="34" charset="0"/>
        <a:ea typeface="+mn-ea"/>
        <a:cs typeface="Arial" charset="0"/>
      </a:defRPr>
    </a:lvl5pPr>
    <a:lvl6pPr marL="2286000" algn="l" defTabSz="914400" rtl="0" eaLnBrk="1" latinLnBrk="0" hangingPunct="1">
      <a:defRPr sz="2000" i="1" kern="1200">
        <a:solidFill>
          <a:srgbClr val="7979FF"/>
        </a:solidFill>
        <a:latin typeface="Calibri" pitchFamily="34" charset="0"/>
        <a:ea typeface="+mn-ea"/>
        <a:cs typeface="Arial" charset="0"/>
      </a:defRPr>
    </a:lvl6pPr>
    <a:lvl7pPr marL="2743200" algn="l" defTabSz="914400" rtl="0" eaLnBrk="1" latinLnBrk="0" hangingPunct="1">
      <a:defRPr sz="2000" i="1" kern="1200">
        <a:solidFill>
          <a:srgbClr val="7979FF"/>
        </a:solidFill>
        <a:latin typeface="Calibri" pitchFamily="34" charset="0"/>
        <a:ea typeface="+mn-ea"/>
        <a:cs typeface="Arial" charset="0"/>
      </a:defRPr>
    </a:lvl7pPr>
    <a:lvl8pPr marL="3200400" algn="l" defTabSz="914400" rtl="0" eaLnBrk="1" latinLnBrk="0" hangingPunct="1">
      <a:defRPr sz="2000" i="1" kern="1200">
        <a:solidFill>
          <a:srgbClr val="7979FF"/>
        </a:solidFill>
        <a:latin typeface="Calibri" pitchFamily="34" charset="0"/>
        <a:ea typeface="+mn-ea"/>
        <a:cs typeface="Arial" charset="0"/>
      </a:defRPr>
    </a:lvl8pPr>
    <a:lvl9pPr marL="3657600" algn="l" defTabSz="914400" rtl="0" eaLnBrk="1" latinLnBrk="0" hangingPunct="1">
      <a:defRPr sz="2000" i="1" kern="1200">
        <a:solidFill>
          <a:srgbClr val="7979FF"/>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1BEB"/>
    <a:srgbClr val="00FF00"/>
    <a:srgbClr val="AFAFFF"/>
    <a:srgbClr val="F34313"/>
    <a:srgbClr val="DBD9E7"/>
    <a:srgbClr val="7979FF"/>
    <a:srgbClr val="66FF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86432" autoAdjust="0"/>
  </p:normalViewPr>
  <p:slideViewPr>
    <p:cSldViewPr>
      <p:cViewPr varScale="1">
        <p:scale>
          <a:sx n="63" d="100"/>
          <a:sy n="63" d="100"/>
        </p:scale>
        <p:origin x="-1278" y="-114"/>
      </p:cViewPr>
      <p:guideLst>
        <p:guide orient="horz" pos="2160"/>
        <p:guide pos="2880"/>
      </p:guideLst>
    </p:cSldViewPr>
  </p:slideViewPr>
  <p:outlineViewPr>
    <p:cViewPr>
      <p:scale>
        <a:sx n="33" d="100"/>
        <a:sy n="33" d="100"/>
      </p:scale>
      <p:origin x="0" y="38814"/>
    </p:cViewPr>
  </p:outlineViewPr>
  <p:notesTextViewPr>
    <p:cViewPr>
      <p:scale>
        <a:sx n="100" d="100"/>
        <a:sy n="100" d="100"/>
      </p:scale>
      <p:origin x="0" y="0"/>
    </p:cViewPr>
  </p:notesTextViewPr>
  <p:sorterViewPr>
    <p:cViewPr>
      <p:scale>
        <a:sx n="79" d="100"/>
        <a:sy n="79" d="100"/>
      </p:scale>
      <p:origin x="0" y="924"/>
    </p:cViewPr>
  </p:sorterViewPr>
  <p:notesViewPr>
    <p:cSldViewPr>
      <p:cViewPr varScale="1">
        <p:scale>
          <a:sx n="60" d="100"/>
          <a:sy n="60" d="100"/>
        </p:scale>
        <p:origin x="-1764" y="-90"/>
      </p:cViewPr>
      <p:guideLst>
        <p:guide orient="horz" pos="3079"/>
        <p:guide pos="210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890838" cy="488950"/>
          </a:xfrm>
          <a:prstGeom prst="rect">
            <a:avLst/>
          </a:prstGeom>
          <a:noFill/>
          <a:ln w="9525">
            <a:noFill/>
            <a:miter lim="800000"/>
            <a:headEnd/>
            <a:tailEnd/>
          </a:ln>
          <a:effectLst/>
        </p:spPr>
        <p:txBody>
          <a:bodyPr vert="horz" wrap="square" lIns="93967" tIns="46983" rIns="93967" bIns="46983" numCol="1" anchor="t" anchorCtr="0" compatLnSpc="1">
            <a:prstTxWarp prst="textNoShape">
              <a:avLst/>
            </a:prstTxWarp>
          </a:bodyPr>
          <a:lstStyle>
            <a:lvl1pPr algn="l"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21507" name="Rectangle 3"/>
          <p:cNvSpPr>
            <a:spLocks noGrp="1" noChangeArrowheads="1"/>
          </p:cNvSpPr>
          <p:nvPr>
            <p:ph type="dt" sz="quarter" idx="1"/>
          </p:nvPr>
        </p:nvSpPr>
        <p:spPr bwMode="auto">
          <a:xfrm>
            <a:off x="3778250" y="0"/>
            <a:ext cx="2889250" cy="488950"/>
          </a:xfrm>
          <a:prstGeom prst="rect">
            <a:avLst/>
          </a:prstGeom>
          <a:noFill/>
          <a:ln w="9525">
            <a:noFill/>
            <a:miter lim="800000"/>
            <a:headEnd/>
            <a:tailEnd/>
          </a:ln>
          <a:effectLst/>
        </p:spPr>
        <p:txBody>
          <a:bodyPr vert="horz" wrap="square" lIns="93967" tIns="46983" rIns="93967" bIns="46983" numCol="1" anchor="t" anchorCtr="0" compatLnSpc="1">
            <a:prstTxWarp prst="textNoShape">
              <a:avLst/>
            </a:prstTxWarp>
          </a:bodyPr>
          <a:lstStyle>
            <a:lvl1pPr algn="r"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21508" name="Rectangle 4"/>
          <p:cNvSpPr>
            <a:spLocks noGrp="1" noChangeArrowheads="1"/>
          </p:cNvSpPr>
          <p:nvPr>
            <p:ph type="ftr" sz="quarter" idx="2"/>
          </p:nvPr>
        </p:nvSpPr>
        <p:spPr bwMode="auto">
          <a:xfrm>
            <a:off x="0" y="9285288"/>
            <a:ext cx="2890838" cy="488950"/>
          </a:xfrm>
          <a:prstGeom prst="rect">
            <a:avLst/>
          </a:prstGeom>
          <a:noFill/>
          <a:ln w="9525">
            <a:noFill/>
            <a:miter lim="800000"/>
            <a:headEnd/>
            <a:tailEnd/>
          </a:ln>
          <a:effectLst/>
        </p:spPr>
        <p:txBody>
          <a:bodyPr vert="horz" wrap="square" lIns="93967" tIns="46983" rIns="93967" bIns="46983" numCol="1" anchor="b" anchorCtr="0" compatLnSpc="1">
            <a:prstTxWarp prst="textNoShape">
              <a:avLst/>
            </a:prstTxWarp>
          </a:bodyPr>
          <a:lstStyle>
            <a:lvl1pPr algn="l"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21509" name="Rectangle 5"/>
          <p:cNvSpPr>
            <a:spLocks noGrp="1" noChangeArrowheads="1"/>
          </p:cNvSpPr>
          <p:nvPr>
            <p:ph type="sldNum" sz="quarter" idx="3"/>
          </p:nvPr>
        </p:nvSpPr>
        <p:spPr bwMode="auto">
          <a:xfrm>
            <a:off x="3778250" y="9285288"/>
            <a:ext cx="2889250" cy="488950"/>
          </a:xfrm>
          <a:prstGeom prst="rect">
            <a:avLst/>
          </a:prstGeom>
          <a:noFill/>
          <a:ln w="9525">
            <a:noFill/>
            <a:miter lim="800000"/>
            <a:headEnd/>
            <a:tailEnd/>
          </a:ln>
          <a:effectLst/>
        </p:spPr>
        <p:txBody>
          <a:bodyPr vert="horz" wrap="square" lIns="93967" tIns="46983" rIns="93967" bIns="46983" numCol="1" anchor="b" anchorCtr="0" compatLnSpc="1">
            <a:prstTxWarp prst="textNoShape">
              <a:avLst/>
            </a:prstTxWarp>
          </a:bodyPr>
          <a:lstStyle>
            <a:lvl1pPr algn="r" defTabSz="939800">
              <a:lnSpc>
                <a:spcPct val="100000"/>
              </a:lnSpc>
              <a:spcBef>
                <a:spcPct val="0"/>
              </a:spcBef>
              <a:buClrTx/>
              <a:buSzTx/>
              <a:buFontTx/>
              <a:buNone/>
              <a:defRPr sz="1200" i="0">
                <a:solidFill>
                  <a:schemeClr val="tx1"/>
                </a:solidFill>
                <a:latin typeface="Arial" charset="0"/>
                <a:cs typeface="+mn-cs"/>
              </a:defRPr>
            </a:lvl1pPr>
          </a:lstStyle>
          <a:p>
            <a:pPr>
              <a:defRPr/>
            </a:pPr>
            <a:fld id="{3C358AED-9BBE-408C-BD43-D09A559965FF}" type="slidenum">
              <a:rPr lang="en-US"/>
              <a:pPr>
                <a:defRPr/>
              </a:pPr>
              <a:t>‹#›</a:t>
            </a:fld>
            <a:endParaRPr lang="en-US"/>
          </a:p>
        </p:txBody>
      </p:sp>
    </p:spTree>
    <p:extLst>
      <p:ext uri="{BB962C8B-B14F-4D97-AF65-F5344CB8AC3E}">
        <p14:creationId xmlns="" xmlns:p14="http://schemas.microsoft.com/office/powerpoint/2010/main" val="1564651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890838" cy="488950"/>
          </a:xfrm>
          <a:prstGeom prst="rect">
            <a:avLst/>
          </a:prstGeom>
          <a:noFill/>
          <a:ln w="9525">
            <a:noFill/>
            <a:miter lim="800000"/>
            <a:headEnd/>
            <a:tailEnd/>
          </a:ln>
          <a:effectLst/>
        </p:spPr>
        <p:txBody>
          <a:bodyPr vert="horz" wrap="square" lIns="93967" tIns="46983" rIns="93967" bIns="46983" numCol="1" anchor="t" anchorCtr="0" compatLnSpc="1">
            <a:prstTxWarp prst="textNoShape">
              <a:avLst/>
            </a:prstTxWarp>
          </a:bodyPr>
          <a:lstStyle>
            <a:lvl1pPr algn="l"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6147" name="Rectangle 3"/>
          <p:cNvSpPr>
            <a:spLocks noGrp="1" noChangeArrowheads="1"/>
          </p:cNvSpPr>
          <p:nvPr>
            <p:ph type="dt" idx="1"/>
          </p:nvPr>
        </p:nvSpPr>
        <p:spPr bwMode="auto">
          <a:xfrm>
            <a:off x="3778250" y="0"/>
            <a:ext cx="2889250" cy="488950"/>
          </a:xfrm>
          <a:prstGeom prst="rect">
            <a:avLst/>
          </a:prstGeom>
          <a:noFill/>
          <a:ln w="9525">
            <a:noFill/>
            <a:miter lim="800000"/>
            <a:headEnd/>
            <a:tailEnd/>
          </a:ln>
          <a:effectLst/>
        </p:spPr>
        <p:txBody>
          <a:bodyPr vert="horz" wrap="square" lIns="93967" tIns="46983" rIns="93967" bIns="46983" numCol="1" anchor="t" anchorCtr="0" compatLnSpc="1">
            <a:prstTxWarp prst="textNoShape">
              <a:avLst/>
            </a:prstTxWarp>
          </a:bodyPr>
          <a:lstStyle>
            <a:lvl1pPr algn="r"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890588" y="733425"/>
            <a:ext cx="4887912" cy="3665538"/>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66750" y="4643438"/>
            <a:ext cx="5335588" cy="4398962"/>
          </a:xfrm>
          <a:prstGeom prst="rect">
            <a:avLst/>
          </a:prstGeom>
          <a:noFill/>
          <a:ln w="9525">
            <a:noFill/>
            <a:miter lim="800000"/>
            <a:headEnd/>
            <a:tailEnd/>
          </a:ln>
          <a:effectLst/>
        </p:spPr>
        <p:txBody>
          <a:bodyPr vert="horz" wrap="square" lIns="93967" tIns="46983" rIns="93967" bIns="46983" numCol="1" anchor="t" anchorCtr="0" compatLnSpc="1">
            <a:prstTxWarp prst="textNoShape">
              <a:avLst/>
            </a:prstTxWarp>
          </a:bodyPr>
          <a:lstStyle/>
          <a:p>
            <a:pPr lvl="0"/>
            <a:r>
              <a:rPr lang="en-US" noProof="0" smtClean="0"/>
              <a:t>Haga clic para modificar el estilo de texto del patrón</a:t>
            </a:r>
          </a:p>
          <a:p>
            <a:pPr lvl="1"/>
            <a:r>
              <a:rPr lang="en-US" noProof="0" smtClean="0"/>
              <a:t>Segundo nivel</a:t>
            </a:r>
          </a:p>
          <a:p>
            <a:pPr lvl="2"/>
            <a:r>
              <a:rPr lang="en-US" noProof="0" smtClean="0"/>
              <a:t>Tercer nivel</a:t>
            </a:r>
          </a:p>
          <a:p>
            <a:pPr lvl="3"/>
            <a:r>
              <a:rPr lang="en-US" noProof="0" smtClean="0"/>
              <a:t>Cuarto nivel</a:t>
            </a:r>
          </a:p>
          <a:p>
            <a:pPr lvl="4"/>
            <a:r>
              <a:rPr lang="en-US" noProof="0" smtClean="0"/>
              <a:t>Quinto nivel</a:t>
            </a:r>
          </a:p>
        </p:txBody>
      </p:sp>
      <p:sp>
        <p:nvSpPr>
          <p:cNvPr id="6150" name="Rectangle 6"/>
          <p:cNvSpPr>
            <a:spLocks noGrp="1" noChangeArrowheads="1"/>
          </p:cNvSpPr>
          <p:nvPr>
            <p:ph type="ftr" sz="quarter" idx="4"/>
          </p:nvPr>
        </p:nvSpPr>
        <p:spPr bwMode="auto">
          <a:xfrm>
            <a:off x="0" y="9285288"/>
            <a:ext cx="2890838" cy="488950"/>
          </a:xfrm>
          <a:prstGeom prst="rect">
            <a:avLst/>
          </a:prstGeom>
          <a:noFill/>
          <a:ln w="9525">
            <a:noFill/>
            <a:miter lim="800000"/>
            <a:headEnd/>
            <a:tailEnd/>
          </a:ln>
          <a:effectLst/>
        </p:spPr>
        <p:txBody>
          <a:bodyPr vert="horz" wrap="square" lIns="93967" tIns="46983" rIns="93967" bIns="46983" numCol="1" anchor="b" anchorCtr="0" compatLnSpc="1">
            <a:prstTxWarp prst="textNoShape">
              <a:avLst/>
            </a:prstTxWarp>
          </a:bodyPr>
          <a:lstStyle>
            <a:lvl1pPr algn="l"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6151" name="Rectangle 7"/>
          <p:cNvSpPr>
            <a:spLocks noGrp="1" noChangeArrowheads="1"/>
          </p:cNvSpPr>
          <p:nvPr>
            <p:ph type="sldNum" sz="quarter" idx="5"/>
          </p:nvPr>
        </p:nvSpPr>
        <p:spPr bwMode="auto">
          <a:xfrm>
            <a:off x="3778250" y="9285288"/>
            <a:ext cx="2889250" cy="488950"/>
          </a:xfrm>
          <a:prstGeom prst="rect">
            <a:avLst/>
          </a:prstGeom>
          <a:noFill/>
          <a:ln w="9525">
            <a:noFill/>
            <a:miter lim="800000"/>
            <a:headEnd/>
            <a:tailEnd/>
          </a:ln>
          <a:effectLst/>
        </p:spPr>
        <p:txBody>
          <a:bodyPr vert="horz" wrap="square" lIns="93967" tIns="46983" rIns="93967" bIns="46983" numCol="1" anchor="b" anchorCtr="0" compatLnSpc="1">
            <a:prstTxWarp prst="textNoShape">
              <a:avLst/>
            </a:prstTxWarp>
          </a:bodyPr>
          <a:lstStyle>
            <a:lvl1pPr algn="r" defTabSz="939800">
              <a:lnSpc>
                <a:spcPct val="100000"/>
              </a:lnSpc>
              <a:spcBef>
                <a:spcPct val="0"/>
              </a:spcBef>
              <a:buClrTx/>
              <a:buSzTx/>
              <a:buFontTx/>
              <a:buNone/>
              <a:defRPr sz="1200" i="0">
                <a:solidFill>
                  <a:schemeClr val="tx1"/>
                </a:solidFill>
                <a:latin typeface="Arial" charset="0"/>
                <a:cs typeface="+mn-cs"/>
              </a:defRPr>
            </a:lvl1pPr>
          </a:lstStyle>
          <a:p>
            <a:pPr>
              <a:defRPr/>
            </a:pPr>
            <a:fld id="{1E44C185-8ADA-4BBC-8D95-D8E4E592272A}" type="slidenum">
              <a:rPr lang="en-US"/>
              <a:pPr>
                <a:defRPr/>
              </a:pPr>
              <a:t>‹#›</a:t>
            </a:fld>
            <a:endParaRPr lang="en-US"/>
          </a:p>
        </p:txBody>
      </p:sp>
    </p:spTree>
    <p:extLst>
      <p:ext uri="{BB962C8B-B14F-4D97-AF65-F5344CB8AC3E}">
        <p14:creationId xmlns="" xmlns:p14="http://schemas.microsoft.com/office/powerpoint/2010/main" val="4180945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F3FC0E5C-7771-4516-8C46-5FB44ED3ADBC}" type="slidenum">
              <a:rPr lang="en-US" smtClean="0">
                <a:cs typeface="Arial" charset="0"/>
              </a:rPr>
              <a:pPr/>
              <a:t>1</a:t>
            </a:fld>
            <a:endParaRPr lang="en-US" smtClean="0">
              <a:cs typeface="Arial"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Overall</a:t>
            </a:r>
            <a:r>
              <a:rPr lang="es-ES" baseline="0" dirty="0" smtClean="0"/>
              <a:t> </a:t>
            </a:r>
            <a:r>
              <a:rPr lang="es-ES" baseline="0" dirty="0" err="1" smtClean="0"/>
              <a:t>geometry</a:t>
            </a:r>
            <a:r>
              <a:rPr lang="es-ES" baseline="0" dirty="0" smtClean="0"/>
              <a:t> and </a:t>
            </a:r>
            <a:r>
              <a:rPr lang="es-ES" baseline="0" dirty="0" err="1" smtClean="0"/>
              <a:t>technology</a:t>
            </a:r>
            <a:endParaRPr lang="es-ES" baseline="0" dirty="0" smtClean="0"/>
          </a:p>
          <a:p>
            <a:r>
              <a:rPr lang="es-ES" baseline="0" dirty="0" err="1" smtClean="0"/>
              <a:t>Independent</a:t>
            </a:r>
            <a:r>
              <a:rPr lang="es-ES" baseline="0" dirty="0" smtClean="0"/>
              <a:t> </a:t>
            </a:r>
            <a:r>
              <a:rPr lang="es-ES" baseline="0" dirty="0" err="1" smtClean="0"/>
              <a:t>support</a:t>
            </a:r>
            <a:r>
              <a:rPr lang="es-ES" baseline="0" dirty="0" smtClean="0"/>
              <a:t> </a:t>
            </a:r>
          </a:p>
          <a:p>
            <a:r>
              <a:rPr lang="es-ES" baseline="0" dirty="0" smtClean="0"/>
              <a:t>Central </a:t>
            </a:r>
            <a:r>
              <a:rPr lang="es-ES" baseline="0" dirty="0" err="1" smtClean="0"/>
              <a:t>drift</a:t>
            </a:r>
            <a:r>
              <a:rPr lang="es-ES" baseline="0" dirty="0" smtClean="0"/>
              <a:t> </a:t>
            </a:r>
            <a:r>
              <a:rPr lang="es-ES" baseline="0" dirty="0" err="1" smtClean="0"/>
              <a:t>chamber</a:t>
            </a:r>
            <a:endParaRPr lang="es-ES" baseline="0" dirty="0" smtClean="0"/>
          </a:p>
          <a:p>
            <a:r>
              <a:rPr lang="es-ES" baseline="0" dirty="0" err="1" smtClean="0"/>
              <a:t>Thermal</a:t>
            </a:r>
            <a:r>
              <a:rPr lang="es-ES" baseline="0" dirty="0" smtClean="0"/>
              <a:t> </a:t>
            </a:r>
            <a:r>
              <a:rPr lang="es-ES" baseline="0" dirty="0" err="1" smtClean="0"/>
              <a:t>envelope</a:t>
            </a:r>
            <a:endParaRPr lang="es-ES" baseline="0" dirty="0" smtClean="0"/>
          </a:p>
          <a:p>
            <a:endParaRPr lang="es-ES" baseline="0" dirty="0" smtClean="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smtClean="0"/>
              <a:t>Foto PXD especifica</a:t>
            </a:r>
          </a:p>
          <a:p>
            <a:r>
              <a:rPr lang="es-ES" baseline="0" dirty="0" err="1" smtClean="0"/>
              <a:t>Cooling</a:t>
            </a:r>
            <a:r>
              <a:rPr lang="es-ES" baseline="0" dirty="0" smtClean="0"/>
              <a:t> PXD (Co2 </a:t>
            </a:r>
            <a:r>
              <a:rPr lang="es-ES" baseline="0" dirty="0" err="1" smtClean="0"/>
              <a:t>cooling</a:t>
            </a:r>
            <a:r>
              <a:rPr lang="es-ES" baseline="0" dirty="0" smtClean="0"/>
              <a:t>, </a:t>
            </a:r>
            <a:r>
              <a:rPr lang="es-ES" baseline="0" dirty="0" err="1" smtClean="0"/>
              <a:t>beampipe</a:t>
            </a:r>
            <a:r>
              <a:rPr lang="es-ES" baseline="0" dirty="0" smtClean="0"/>
              <a:t>, </a:t>
            </a:r>
            <a:r>
              <a:rPr lang="es-ES" baseline="0" dirty="0" err="1" smtClean="0"/>
              <a:t>blowing</a:t>
            </a:r>
            <a:r>
              <a:rPr lang="es-ES" baseline="0" dirty="0" smtClean="0"/>
              <a:t> air)</a:t>
            </a:r>
          </a:p>
          <a:p>
            <a:r>
              <a:rPr lang="es-ES" baseline="0" dirty="0" err="1" smtClean="0"/>
              <a:t>Support</a:t>
            </a:r>
            <a:r>
              <a:rPr lang="es-ES" baseline="0" dirty="0" smtClean="0"/>
              <a:t> </a:t>
            </a:r>
            <a:r>
              <a:rPr lang="es-ES" baseline="0" dirty="0" err="1" smtClean="0"/>
              <a:t>on</a:t>
            </a:r>
            <a:r>
              <a:rPr lang="es-ES" baseline="0" dirty="0" smtClean="0"/>
              <a:t> </a:t>
            </a:r>
            <a:r>
              <a:rPr lang="es-ES" baseline="0" dirty="0" err="1" smtClean="0"/>
              <a:t>beampipe</a:t>
            </a:r>
            <a:endParaRPr lang="es-ES" baseline="0" dirty="0" smtClean="0"/>
          </a:p>
          <a:p>
            <a:r>
              <a:rPr lang="es-ES" baseline="0" dirty="0" smtClean="0"/>
              <a:t>Air </a:t>
            </a:r>
            <a:r>
              <a:rPr lang="es-ES" baseline="0" dirty="0" err="1" smtClean="0"/>
              <a:t>cooling</a:t>
            </a:r>
            <a:endParaRPr lang="es-ES" baseline="0" dirty="0" smtClean="0"/>
          </a:p>
          <a:p>
            <a:r>
              <a:rPr lang="es-ES" baseline="0" dirty="0" smtClean="0"/>
              <a:t>Para el </a:t>
            </a:r>
            <a:r>
              <a:rPr lang="es-ES" baseline="0" dirty="0" err="1" smtClean="0"/>
              <a:t>SVd</a:t>
            </a:r>
            <a:r>
              <a:rPr lang="es-ES" baseline="0" dirty="0" smtClean="0"/>
              <a:t> lo mismo. </a:t>
            </a:r>
          </a:p>
          <a:p>
            <a:r>
              <a:rPr lang="es-ES" baseline="0" dirty="0" smtClean="0"/>
              <a:t>In </a:t>
            </a:r>
            <a:r>
              <a:rPr lang="es-ES" baseline="0" dirty="0" err="1" smtClean="0"/>
              <a:t>consequience</a:t>
            </a:r>
            <a:r>
              <a:rPr lang="es-ES" baseline="0" dirty="0" smtClean="0"/>
              <a:t> </a:t>
            </a:r>
            <a:r>
              <a:rPr lang="es-ES" baseline="0" dirty="0" err="1" smtClean="0"/>
              <a:t>thermal</a:t>
            </a:r>
            <a:r>
              <a:rPr lang="es-ES" baseline="0" dirty="0" smtClean="0"/>
              <a:t> </a:t>
            </a:r>
            <a:r>
              <a:rPr lang="es-ES" baseline="0" dirty="0" err="1" smtClean="0"/>
              <a:t>gradients</a:t>
            </a:r>
            <a:r>
              <a:rPr lang="es-ES" baseline="0" dirty="0" smtClean="0"/>
              <a:t>, </a:t>
            </a:r>
            <a:r>
              <a:rPr lang="es-ES" baseline="0" dirty="0" err="1" smtClean="0"/>
              <a:t>vibrations</a:t>
            </a:r>
            <a:r>
              <a:rPr lang="es-ES" baseline="0" dirty="0" smtClean="0"/>
              <a:t>…..</a:t>
            </a:r>
          </a:p>
          <a:p>
            <a:endParaRPr lang="es-ES" baseline="0" dirty="0" smtClean="0"/>
          </a:p>
          <a:p>
            <a:endParaRPr lang="es-ES" baseline="0" dirty="0" smtClean="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lvl="1" eaLnBrk="1" hangingPunct="1">
              <a:lnSpc>
                <a:spcPct val="90000"/>
              </a:lnSpc>
            </a:pPr>
            <a:r>
              <a:rPr lang="en-US" sz="2400" dirty="0" smtClean="0"/>
              <a:t>L shape, combinable</a:t>
            </a:r>
            <a:r>
              <a:rPr lang="en-US" sz="2400" baseline="0" dirty="0" smtClean="0"/>
              <a:t> con la anterior. </a:t>
            </a:r>
            <a:r>
              <a:rPr lang="en-US" sz="2400" dirty="0" smtClean="0"/>
              <a:t> Solo L-shape</a:t>
            </a:r>
          </a:p>
          <a:p>
            <a:pPr lvl="1" eaLnBrk="1" hangingPunct="1">
              <a:lnSpc>
                <a:spcPct val="90000"/>
              </a:lnSpc>
            </a:pPr>
            <a:endParaRPr lang="en-US" sz="2400" dirty="0" smtClean="0"/>
          </a:p>
          <a:p>
            <a:pPr lvl="1" eaLnBrk="1" hangingPunct="1">
              <a:lnSpc>
                <a:spcPct val="90000"/>
              </a:lnSpc>
            </a:pPr>
            <a:r>
              <a:rPr lang="en-US" sz="2400" dirty="0" smtClean="0"/>
              <a:t>Relative PXD-SVD radial positioning. Using displacement – strain transducers ( Omega and L-shape) we will be able to measure online, radial relative displacements between PXD and SVD. This is a degree of freedom of the detector (PXD and SVD are mechanically independent)  to which software alignment is blind</a:t>
            </a:r>
          </a:p>
          <a:p>
            <a:pPr lvl="1" eaLnBrk="1" hangingPunct="1">
              <a:lnSpc>
                <a:spcPct val="90000"/>
              </a:lnSpc>
            </a:pPr>
            <a:r>
              <a:rPr lang="en-US" sz="2400" dirty="0" smtClean="0"/>
              <a:t>Environmental measurement inside PXD-SVD volume. The PXD-SVD will be inside a thermal envelop. PXD will be cooled with CO2, and forced air convection ,and SVD will also need forced air convection. In the thermal envelop we will have a dry atmosphere ( Dry air or Nitrogen). Having a distributed FBG system for temperature and humidity monitoring, will allow us to know what is happening inside the thermal envelop at every moment, and fast detection of possible cooling problems or leakage of the cooling system. </a:t>
            </a:r>
          </a:p>
          <a:p>
            <a:endParaRPr lang="es-ES"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smtClean="0"/>
              <a:t>Poner primero el año</a:t>
            </a:r>
          </a:p>
          <a:p>
            <a:r>
              <a:rPr lang="es-ES" dirty="0" smtClean="0"/>
              <a:t>Poner</a:t>
            </a:r>
            <a:r>
              <a:rPr lang="es-ES" baseline="0" dirty="0" smtClean="0"/>
              <a:t> omega-</a:t>
            </a:r>
            <a:r>
              <a:rPr lang="es-ES" baseline="0" dirty="0" err="1" smtClean="0"/>
              <a:t>shape</a:t>
            </a:r>
            <a:endParaRPr lang="es-ES" baseline="0" dirty="0" smtClean="0"/>
          </a:p>
          <a:p>
            <a:r>
              <a:rPr lang="es-ES" baseline="0" dirty="0" smtClean="0"/>
              <a:t>Test in </a:t>
            </a:r>
            <a:r>
              <a:rPr lang="es-ES" baseline="0" dirty="0" err="1" smtClean="0"/>
              <a:t>first</a:t>
            </a:r>
            <a:r>
              <a:rPr lang="es-ES" baseline="0" dirty="0" smtClean="0"/>
              <a:t> </a:t>
            </a:r>
            <a:r>
              <a:rPr lang="es-ES" baseline="0" dirty="0" err="1" smtClean="0"/>
              <a:t>Depfet</a:t>
            </a:r>
            <a:r>
              <a:rPr lang="es-ES" baseline="0" dirty="0" smtClean="0"/>
              <a:t> </a:t>
            </a:r>
            <a:r>
              <a:rPr lang="es-ES" baseline="0" dirty="0" err="1" smtClean="0"/>
              <a:t>mock</a:t>
            </a:r>
            <a:r>
              <a:rPr lang="es-ES" baseline="0" dirty="0" smtClean="0"/>
              <a:t>-up</a:t>
            </a:r>
          </a:p>
          <a:p>
            <a:r>
              <a:rPr lang="es-ES" baseline="0" dirty="0" smtClean="0"/>
              <a:t>Poner punto de la calibración</a:t>
            </a:r>
            <a:endParaRPr lang="es-ES"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smtClean="0"/>
              <a:t>Mejor</a:t>
            </a:r>
            <a:r>
              <a:rPr lang="es-ES" baseline="0" dirty="0" smtClean="0"/>
              <a:t> el dibujo que tenemos. </a:t>
            </a:r>
            <a:endParaRPr lang="es-ES"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09600" y="685800"/>
            <a:ext cx="7623175" cy="1752600"/>
          </a:xfrm>
        </p:spPr>
        <p:txBody>
          <a:bodyPr/>
          <a:lstStyle>
            <a:lvl1pPr>
              <a:defRPr sz="3800" baseline="0">
                <a:solidFill>
                  <a:srgbClr val="2A1BEB"/>
                </a:solidFill>
                <a:latin typeface="Calibri" pitchFamily="34" charset="0"/>
              </a:defRPr>
            </a:lvl1pPr>
          </a:lstStyle>
          <a:p>
            <a:r>
              <a:rPr lang="es-ES_tradnl" altLang="en-US" dirty="0"/>
              <a:t>Haga clic para cambiar el estilo de título	</a:t>
            </a:r>
          </a:p>
        </p:txBody>
      </p:sp>
      <p:sp>
        <p:nvSpPr>
          <p:cNvPr id="19459" name="Rectangle 3"/>
          <p:cNvSpPr>
            <a:spLocks noGrp="1" noChangeArrowheads="1"/>
          </p:cNvSpPr>
          <p:nvPr>
            <p:ph type="subTitle" idx="1"/>
          </p:nvPr>
        </p:nvSpPr>
        <p:spPr>
          <a:xfrm>
            <a:off x="1981200" y="4648200"/>
            <a:ext cx="6553200" cy="1752600"/>
          </a:xfrm>
        </p:spPr>
        <p:txBody>
          <a:bodyPr/>
          <a:lstStyle>
            <a:lvl1pPr marL="0" indent="0">
              <a:buFont typeface="Wingdings" pitchFamily="2" charset="2"/>
              <a:buNone/>
              <a:defRPr sz="2800" baseline="0">
                <a:solidFill>
                  <a:srgbClr val="B1EBA5"/>
                </a:solidFill>
                <a:latin typeface="Calibri" pitchFamily="34" charset="0"/>
              </a:defRPr>
            </a:lvl1pPr>
          </a:lstStyle>
          <a:p>
            <a:r>
              <a:rPr lang="es-ES_tradnl" altLang="en-US" dirty="0"/>
              <a:t>Haga clic para modificar el estilo de subtítulo del patrón</a:t>
            </a:r>
          </a:p>
        </p:txBody>
      </p:sp>
      <p:sp>
        <p:nvSpPr>
          <p:cNvPr id="4" name="Rectangle 10"/>
          <p:cNvSpPr>
            <a:spLocks noGrp="1" noChangeArrowheads="1"/>
          </p:cNvSpPr>
          <p:nvPr>
            <p:ph type="dt" sz="half" idx="10"/>
          </p:nvPr>
        </p:nvSpPr>
        <p:spPr bwMode="auto">
          <a:xfrm>
            <a:off x="6378575" y="6467475"/>
            <a:ext cx="2133600" cy="1524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200" i="0">
                <a:solidFill>
                  <a:srgbClr val="44ADC2"/>
                </a:solidFill>
                <a:latin typeface="+mn-lt"/>
                <a:cs typeface="+mn-cs"/>
              </a:defRPr>
            </a:lvl1pPr>
          </a:lstStyle>
          <a:p>
            <a:pPr>
              <a:defRPr/>
            </a:pPr>
            <a:endParaRPr lang="es-ES_tradnl" altLang="en-US"/>
          </a:p>
        </p:txBody>
      </p:sp>
      <p:sp>
        <p:nvSpPr>
          <p:cNvPr id="5" name="Rectangle 11"/>
          <p:cNvSpPr>
            <a:spLocks noGrp="1" noChangeArrowheads="1"/>
          </p:cNvSpPr>
          <p:nvPr>
            <p:ph type="ftr" sz="quarter" idx="11"/>
          </p:nvPr>
        </p:nvSpPr>
        <p:spPr>
          <a:xfrm>
            <a:off x="5257800" y="6543675"/>
            <a:ext cx="3276600" cy="228600"/>
          </a:xfrm>
        </p:spPr>
        <p:txBody>
          <a:bodyPr/>
          <a:lstStyle>
            <a:lvl1pPr>
              <a:defRPr baseline="0">
                <a:solidFill>
                  <a:srgbClr val="47A4E3"/>
                </a:solidFill>
                <a:latin typeface="Calibri" pitchFamily="34" charset="0"/>
              </a:defRPr>
            </a:lvl1pPr>
          </a:lstStyle>
          <a:p>
            <a:pPr>
              <a:defRPr/>
            </a:pPr>
            <a:r>
              <a:rPr lang="en-US" altLang="en-US" smtClean="0"/>
              <a:t>D.Moya, LC2013 Tracking-Vertex  session, Desy  May. 30th  2013  </a:t>
            </a:r>
            <a:endParaRPr lang="es-ES_tradnl" altLang="en-US"/>
          </a:p>
        </p:txBody>
      </p:sp>
      <p:sp>
        <p:nvSpPr>
          <p:cNvPr id="6" name="Rectangle 12"/>
          <p:cNvSpPr>
            <a:spLocks noGrp="1" noChangeArrowheads="1"/>
          </p:cNvSpPr>
          <p:nvPr>
            <p:ph type="sldNum" sz="quarter" idx="12"/>
          </p:nvPr>
        </p:nvSpPr>
        <p:spPr>
          <a:xfrm>
            <a:off x="8577263" y="6324600"/>
            <a:ext cx="533400" cy="457200"/>
          </a:xfrm>
        </p:spPr>
        <p:txBody>
          <a:bodyPr/>
          <a:lstStyle>
            <a:lvl1pPr>
              <a:defRPr baseline="0">
                <a:solidFill>
                  <a:srgbClr val="47A4E3"/>
                </a:solidFill>
                <a:latin typeface="Calibri" pitchFamily="34" charset="0"/>
              </a:defRPr>
            </a:lvl1pPr>
          </a:lstStyle>
          <a:p>
            <a:pPr>
              <a:defRPr/>
            </a:pPr>
            <a:fld id="{91247D56-85F9-4BBA-95E7-D204FF297E1D}" type="slidenum">
              <a:rPr lang="es-ES_tradnl" altLang="en-US"/>
              <a:pPr>
                <a:defRPr/>
              </a:pPr>
              <a:t>‹#›</a:t>
            </a:fld>
            <a:endParaRPr lang="es-ES_tradnl"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F4F3B3FF-FF08-477A-A718-6209CDC79FAC}" type="slidenum">
              <a:rPr lang="es-ES_tradnl" altLang="en-US"/>
              <a:pPr>
                <a:defRPr/>
              </a:pPr>
              <a:t>‹#›</a:t>
            </a:fld>
            <a:endParaRPr lang="es-ES_tradnl"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D.Moya, LC2013 Tracking-Vertex  session, Desy  May. 30th  2013  </a:t>
            </a:r>
            <a:endParaRPr lang="es-ES_tradnl"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7150"/>
            <a:ext cx="2057400" cy="607377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57150"/>
            <a:ext cx="6019800" cy="60737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F5678C45-88A7-41B8-8D58-091C4F1D1546}" type="slidenum">
              <a:rPr lang="es-ES_tradnl" altLang="en-US"/>
              <a:pPr>
                <a:defRPr/>
              </a:pPr>
              <a:t>‹#›</a:t>
            </a:fld>
            <a:endParaRPr lang="es-ES_tradnl"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D.Moya, LC2013 Tracking-Vertex  session, Desy  May. 30th  2013  </a:t>
            </a:r>
            <a:endParaRPr lang="es-ES_tradnl"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7150"/>
            <a:ext cx="7391400" cy="1139825"/>
          </a:xfrm>
        </p:spPr>
        <p:txBody>
          <a:bodyPr/>
          <a:lstStyle/>
          <a:p>
            <a:r>
              <a:rPr lang="es-ES" smtClean="0"/>
              <a:t>Haga clic para modificar el estilo de título del patrón</a:t>
            </a:r>
            <a:endParaRPr lang="en-U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quarter" idx="2"/>
          </p:nvPr>
        </p:nvSpPr>
        <p:spPr>
          <a:xfrm>
            <a:off x="4648200" y="1600200"/>
            <a:ext cx="4038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contenido"/>
          <p:cNvSpPr>
            <a:spLocks noGrp="1"/>
          </p:cNvSpPr>
          <p:nvPr>
            <p:ph sz="quarter" idx="3"/>
          </p:nvPr>
        </p:nvSpPr>
        <p:spPr>
          <a:xfrm>
            <a:off x="4648200" y="3941763"/>
            <a:ext cx="4038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Rectangle 6"/>
          <p:cNvSpPr>
            <a:spLocks noGrp="1" noChangeArrowheads="1"/>
          </p:cNvSpPr>
          <p:nvPr>
            <p:ph type="sldNum" sz="quarter" idx="10"/>
          </p:nvPr>
        </p:nvSpPr>
        <p:spPr>
          <a:ln/>
        </p:spPr>
        <p:txBody>
          <a:bodyPr/>
          <a:lstStyle>
            <a:lvl1pPr>
              <a:defRPr/>
            </a:lvl1pPr>
          </a:lstStyle>
          <a:p>
            <a:pPr>
              <a:defRPr/>
            </a:pPr>
            <a:fld id="{B24E99CA-9F7F-4272-A6BF-137A0BB147F5}" type="slidenum">
              <a:rPr lang="es-ES_tradnl" altLang="en-US"/>
              <a:pPr>
                <a:defRPr/>
              </a:pPr>
              <a:t>‹#›</a:t>
            </a:fld>
            <a:endParaRPr lang="es-ES_tradnl" altLang="en-US" dirty="0"/>
          </a:p>
        </p:txBody>
      </p:sp>
      <p:sp>
        <p:nvSpPr>
          <p:cNvPr id="7" name="Rectangle 5"/>
          <p:cNvSpPr>
            <a:spLocks noGrp="1" noChangeArrowheads="1"/>
          </p:cNvSpPr>
          <p:nvPr>
            <p:ph type="ftr" sz="quarter" idx="11"/>
          </p:nvPr>
        </p:nvSpPr>
        <p:spPr>
          <a:ln/>
        </p:spPr>
        <p:txBody>
          <a:bodyPr/>
          <a:lstStyle>
            <a:lvl1pPr>
              <a:defRPr/>
            </a:lvl1pPr>
          </a:lstStyle>
          <a:p>
            <a:pPr>
              <a:defRPr/>
            </a:pPr>
            <a:r>
              <a:rPr lang="en-US" altLang="en-US" smtClean="0"/>
              <a:t>D.Moya, LC2013 Tracking-Vertex  session, Desy  May. 30th  2013  </a:t>
            </a:r>
            <a:endParaRPr lang="es-ES_tradnl"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mio2">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7620000" cy="1143000"/>
          </a:xfrm>
        </p:spPr>
        <p:txBody>
          <a:bodyPr/>
          <a:lstStyle>
            <a:lvl1pPr>
              <a:defRPr sz="3600" cap="none" baseline="0">
                <a:solidFill>
                  <a:srgbClr val="AFAFFF"/>
                </a:solidFill>
              </a:defRPr>
            </a:lvl1pPr>
          </a:lstStyle>
          <a:p>
            <a:r>
              <a:rPr lang="es-ES" dirty="0" smtClean="0"/>
              <a:t>Haga clic para modificar el estilo de título del patrón</a:t>
            </a:r>
            <a:endParaRPr lang="en-US" dirty="0"/>
          </a:p>
        </p:txBody>
      </p:sp>
      <p:sp>
        <p:nvSpPr>
          <p:cNvPr id="3" name="2 Marcador de contenido"/>
          <p:cNvSpPr>
            <a:spLocks noGrp="1"/>
          </p:cNvSpPr>
          <p:nvPr>
            <p:ph idx="1"/>
          </p:nvPr>
        </p:nvSpPr>
        <p:spPr>
          <a:xfrm>
            <a:off x="381000" y="1371600"/>
            <a:ext cx="8458200" cy="4800600"/>
          </a:xfrm>
        </p:spPr>
        <p:txBody>
          <a:bodyPr/>
          <a:lstStyle>
            <a:lvl1pPr marL="342900" indent="-342900">
              <a:buSzPct val="100000"/>
              <a:buFont typeface="Wingdings" pitchFamily="2" charset="2"/>
              <a:buChar char="§"/>
              <a:defRPr/>
            </a:lvl1pPr>
            <a:lvl2pPr marL="669925" indent="-325438">
              <a:buSzPct val="64000"/>
              <a:buFont typeface="Wingdings" pitchFamily="2" charset="2"/>
              <a:buChar char="q"/>
              <a:defRPr baseline="0">
                <a:solidFill>
                  <a:srgbClr val="AFAFFF"/>
                </a:solidFill>
              </a:defRPr>
            </a:lvl2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Rectangle 6"/>
          <p:cNvSpPr>
            <a:spLocks noGrp="1" noChangeArrowheads="1"/>
          </p:cNvSpPr>
          <p:nvPr>
            <p:ph type="sldNum" sz="quarter" idx="10"/>
          </p:nvPr>
        </p:nvSpPr>
        <p:spPr>
          <a:xfrm>
            <a:off x="8686800" y="6400800"/>
            <a:ext cx="533400" cy="457200"/>
          </a:xfrm>
          <a:ln/>
        </p:spPr>
        <p:txBody>
          <a:bodyPr/>
          <a:lstStyle>
            <a:lvl1pPr>
              <a:defRPr baseline="0">
                <a:solidFill>
                  <a:srgbClr val="7030A0"/>
                </a:solidFill>
              </a:defRPr>
            </a:lvl1pPr>
          </a:lstStyle>
          <a:p>
            <a:pPr>
              <a:defRPr/>
            </a:pPr>
            <a:fld id="{9A5CEF15-0670-42F8-B063-5D05E1C9277E}" type="slidenum">
              <a:rPr lang="es-ES_tradnl" altLang="en-US" smtClean="0"/>
              <a:pPr>
                <a:defRPr/>
              </a:pPr>
              <a:t>‹#›</a:t>
            </a:fld>
            <a:endParaRPr lang="es-ES_tradnl" altLang="en-US" dirty="0"/>
          </a:p>
        </p:txBody>
      </p:sp>
      <p:sp>
        <p:nvSpPr>
          <p:cNvPr id="8" name="7 Marcador de pie de página"/>
          <p:cNvSpPr>
            <a:spLocks noGrp="1"/>
          </p:cNvSpPr>
          <p:nvPr>
            <p:ph type="ftr" sz="quarter" idx="11"/>
          </p:nvPr>
        </p:nvSpPr>
        <p:spPr>
          <a:xfrm>
            <a:off x="2286000" y="6324600"/>
            <a:ext cx="6477000" cy="457200"/>
          </a:xfrm>
        </p:spPr>
        <p:txBody>
          <a:bodyPr/>
          <a:lstStyle>
            <a:lvl1pPr>
              <a:defRPr baseline="0">
                <a:solidFill>
                  <a:srgbClr val="7030A0"/>
                </a:solidFill>
              </a:defRPr>
            </a:lvl1pPr>
          </a:lstStyle>
          <a:p>
            <a:pPr>
              <a:defRPr/>
            </a:pPr>
            <a:r>
              <a:rPr lang="en-US" altLang="en-US" smtClean="0"/>
              <a:t>D.Moya, LC2013 Tracking-Vertex  session, Desy  May. 30th  2013  </a:t>
            </a:r>
            <a:endParaRPr lang="es-ES_tradnl" altLang="en-US" dirty="0"/>
          </a:p>
        </p:txBody>
      </p:sp>
      <p:pic>
        <p:nvPicPr>
          <p:cNvPr id="7" name="Picture 9" descr="ifca3"/>
          <p:cNvPicPr>
            <a:picLocks noChangeAspect="1" noChangeArrowheads="1"/>
          </p:cNvPicPr>
          <p:nvPr userDrawn="1"/>
        </p:nvPicPr>
        <p:blipFill>
          <a:blip r:embed="rId2" cstate="print"/>
          <a:srcRect/>
          <a:stretch>
            <a:fillRect/>
          </a:stretch>
        </p:blipFill>
        <p:spPr bwMode="auto">
          <a:xfrm>
            <a:off x="8038343" y="0"/>
            <a:ext cx="1029457" cy="1371783"/>
          </a:xfrm>
          <a:prstGeom prst="rect">
            <a:avLst/>
          </a:prstGeom>
          <a:noFill/>
          <a:ln w="9525">
            <a:noFill/>
            <a:miter lim="800000"/>
            <a:headEnd/>
            <a:tailEnd/>
          </a:ln>
        </p:spPr>
      </p:pic>
    </p:spTree>
    <p:extLst>
      <p:ext uri="{BB962C8B-B14F-4D97-AF65-F5344CB8AC3E}">
        <p14:creationId xmlns="" xmlns:p14="http://schemas.microsoft.com/office/powerpoint/2010/main" val="172258675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bg>
      <p:bgRef idx="1001">
        <a:schemeClr val="bg1"/>
      </p:bgRef>
    </p:bg>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a:xfrm>
            <a:off x="8686800" y="6400800"/>
            <a:ext cx="533400" cy="457200"/>
          </a:xfrm>
        </p:spPr>
        <p:txBody>
          <a:bodyPr/>
          <a:lstStyle>
            <a:lvl1pPr>
              <a:defRPr baseline="0">
                <a:solidFill>
                  <a:srgbClr val="7030A0"/>
                </a:solidFill>
              </a:defRPr>
            </a:lvl1pPr>
          </a:lstStyle>
          <a:p>
            <a:pPr>
              <a:defRPr/>
            </a:pPr>
            <a:fld id="{6FE4F4B8-546B-4655-8B7D-7E5F0E211980}" type="slidenum">
              <a:rPr lang="es-ES_tradnl" altLang="en-US"/>
              <a:pPr>
                <a:defRPr/>
              </a:pPr>
              <a:t>‹#›</a:t>
            </a:fld>
            <a:endParaRPr lang="es-ES_tradnl" altLang="en-US" dirty="0"/>
          </a:p>
        </p:txBody>
      </p:sp>
      <p:sp>
        <p:nvSpPr>
          <p:cNvPr id="3" name="7 Marcador de pie de página"/>
          <p:cNvSpPr>
            <a:spLocks noGrp="1"/>
          </p:cNvSpPr>
          <p:nvPr>
            <p:ph type="ftr" sz="quarter" idx="11"/>
          </p:nvPr>
        </p:nvSpPr>
        <p:spPr>
          <a:xfrm>
            <a:off x="3962400" y="6400800"/>
            <a:ext cx="4800600" cy="457200"/>
          </a:xfrm>
        </p:spPr>
        <p:txBody>
          <a:bodyPr/>
          <a:lstStyle>
            <a:lvl1pPr>
              <a:defRPr baseline="0">
                <a:solidFill>
                  <a:srgbClr val="7030A0"/>
                </a:solidFill>
              </a:defRPr>
            </a:lvl1pPr>
          </a:lstStyle>
          <a:p>
            <a:pPr>
              <a:defRPr/>
            </a:pPr>
            <a:r>
              <a:rPr lang="en-US" altLang="en-US" smtClean="0"/>
              <a:t>D.Moya, LC2013 Tracking-Vertex  session, Desy  May. 30th  2013  </a:t>
            </a:r>
            <a:endParaRPr lang="es-ES_tradnl"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sldNum" sz="quarter" idx="10"/>
          </p:nvPr>
        </p:nvSpPr>
        <p:spPr>
          <a:ln/>
        </p:spPr>
        <p:txBody>
          <a:bodyPr/>
          <a:lstStyle>
            <a:lvl1pPr>
              <a:defRPr/>
            </a:lvl1pPr>
          </a:lstStyle>
          <a:p>
            <a:pPr>
              <a:defRPr/>
            </a:pPr>
            <a:fld id="{D621F1A6-2A23-4400-96CE-4EC9B6BC6AEA}" type="slidenum">
              <a:rPr lang="es-ES_tradnl" altLang="en-US"/>
              <a:pPr>
                <a:defRPr/>
              </a:pPr>
              <a:t>‹#›</a:t>
            </a:fld>
            <a:endParaRPr lang="es-ES_tradnl"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D.Moya, LC2013 Tracking-Vertex  session, Desy  May. 30th  2013  </a:t>
            </a:r>
            <a:endParaRPr lang="es-ES_tradnl"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2EC0FF87-9B26-4D2D-84DC-7CE1C1FDCA97}" type="slidenum">
              <a:rPr lang="es-ES_tradnl" altLang="en-US"/>
              <a:pPr>
                <a:defRPr/>
              </a:pPr>
              <a:t>‹#›</a:t>
            </a:fld>
            <a:endParaRPr lang="es-ES_tradnl"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D.Moya, LC2013 Tracking-Vertex  session, Desy  May. 30th  2013  </a:t>
            </a:r>
            <a:endParaRPr lang="es-ES_tradnl"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F9D93F29-D135-4574-A6F1-F5CE3BE94B25}" type="slidenum">
              <a:rPr lang="es-ES_tradnl" altLang="en-US"/>
              <a:pPr>
                <a:defRPr/>
              </a:pPr>
              <a:t>‹#›</a:t>
            </a:fld>
            <a:endParaRPr lang="es-ES_tradnl" alt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en-US" smtClean="0"/>
              <a:t>D.Moya, LC2013 Tracking-Vertex  session, Desy  May. 30th  2013  </a:t>
            </a:r>
            <a:endParaRPr lang="es-ES_tradnl"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215A28EB-2861-486D-BE8B-045F5F35EFBB}" type="slidenum">
              <a:rPr lang="es-ES_tradnl" altLang="en-US"/>
              <a:pPr>
                <a:defRPr/>
              </a:pPr>
              <a:t>‹#›</a:t>
            </a:fld>
            <a:endParaRPr lang="es-ES_tradnl" alt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smtClean="0"/>
              <a:t>D.Moya, LC2013 Tracking-Vertex  session, Desy  May. 30th  2013  </a:t>
            </a:r>
            <a:endParaRPr lang="es-ES_tradnl"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DDCF073C-0E6C-4E31-BE96-E3104970EF6A}" type="slidenum">
              <a:rPr lang="es-ES_tradnl" altLang="en-US"/>
              <a:pPr>
                <a:defRPr/>
              </a:pPr>
              <a:t>‹#›</a:t>
            </a:fld>
            <a:endParaRPr lang="es-ES_tradnl" alt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en-US" smtClean="0"/>
              <a:t>D.Moya, LC2013 Tracking-Vertex  session, Desy  May. 30th  2013  </a:t>
            </a:r>
            <a:endParaRPr lang="es-ES_tradnl"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ln/>
        </p:spPr>
        <p:txBody>
          <a:bodyPr/>
          <a:lstStyle>
            <a:lvl1pPr>
              <a:defRPr/>
            </a:lvl1pPr>
          </a:lstStyle>
          <a:p>
            <a:pPr>
              <a:defRPr/>
            </a:pPr>
            <a:fld id="{389F3320-AA75-4FBF-BE20-28CC9E8056B6}" type="slidenum">
              <a:rPr lang="es-ES_tradnl" altLang="en-US"/>
              <a:pPr>
                <a:defRPr/>
              </a:pPr>
              <a:t>‹#›</a:t>
            </a:fld>
            <a:endParaRPr lang="es-ES_tradnl"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D.Moya, LC2013 Tracking-Vertex  session, Desy  May. 30th  2013  </a:t>
            </a:r>
            <a:endParaRPr lang="es-ES_tradnl"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ln/>
        </p:spPr>
        <p:txBody>
          <a:bodyPr/>
          <a:lstStyle>
            <a:lvl1pPr>
              <a:defRPr/>
            </a:lvl1pPr>
          </a:lstStyle>
          <a:p>
            <a:pPr>
              <a:defRPr/>
            </a:pPr>
            <a:fld id="{3BE6D12A-E58D-4947-BD17-1EAA1BA461CB}" type="slidenum">
              <a:rPr lang="es-ES_tradnl" altLang="en-US"/>
              <a:pPr>
                <a:defRPr/>
              </a:pPr>
              <a:t>‹#›</a:t>
            </a:fld>
            <a:endParaRPr lang="es-ES_tradnl"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D.Moya, LC2013 Tracking-Vertex  session, Desy  May. 30th  2013  </a:t>
            </a:r>
            <a:endParaRPr lang="es-ES_tradnl"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bwMode="auto">
          <a:xfrm>
            <a:off x="457200" y="57150"/>
            <a:ext cx="70104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ltLang="en-US" smtClean="0"/>
              <a:t>Haga clic para cambiar el estilo de título	</a:t>
            </a:r>
          </a:p>
        </p:txBody>
      </p:sp>
      <p:sp>
        <p:nvSpPr>
          <p:cNvPr id="20483"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ltLang="en-US" smtClean="0"/>
              <a:t>Haga clic para modificar el estilo de texto del patrón</a:t>
            </a:r>
          </a:p>
          <a:p>
            <a:pPr lvl="1"/>
            <a:r>
              <a:rPr lang="es-ES_tradnl" altLang="en-US" smtClean="0"/>
              <a:t>Segundo nivel</a:t>
            </a:r>
          </a:p>
          <a:p>
            <a:pPr lvl="2"/>
            <a:r>
              <a:rPr lang="es-ES_tradnl" altLang="en-US" smtClean="0"/>
              <a:t>Tercer nivel</a:t>
            </a:r>
          </a:p>
          <a:p>
            <a:pPr lvl="3"/>
            <a:r>
              <a:rPr lang="es-ES_tradnl" altLang="en-US" smtClean="0"/>
              <a:t>Cuarto nivel</a:t>
            </a:r>
          </a:p>
          <a:p>
            <a:pPr lvl="4"/>
            <a:r>
              <a:rPr lang="es-ES_tradnl" altLang="en-US" smtClean="0"/>
              <a:t>Quinto nivel</a:t>
            </a:r>
          </a:p>
        </p:txBody>
      </p:sp>
      <p:sp>
        <p:nvSpPr>
          <p:cNvPr id="18438" name="Rectangle 6"/>
          <p:cNvSpPr>
            <a:spLocks noGrp="1" noChangeArrowheads="1"/>
          </p:cNvSpPr>
          <p:nvPr>
            <p:ph type="sldNum" sz="quarter" idx="4"/>
          </p:nvPr>
        </p:nvSpPr>
        <p:spPr bwMode="auto">
          <a:xfrm>
            <a:off x="8382000" y="6248400"/>
            <a:ext cx="533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lnSpc>
                <a:spcPct val="100000"/>
              </a:lnSpc>
              <a:spcBef>
                <a:spcPct val="0"/>
              </a:spcBef>
              <a:buClrTx/>
              <a:buSzTx/>
              <a:buFontTx/>
              <a:buNone/>
              <a:defRPr sz="1400" i="0" baseline="0">
                <a:solidFill>
                  <a:srgbClr val="7030A0"/>
                </a:solidFill>
                <a:latin typeface="+mn-lt"/>
                <a:cs typeface="+mn-cs"/>
              </a:defRPr>
            </a:lvl1pPr>
          </a:lstStyle>
          <a:p>
            <a:pPr>
              <a:defRPr/>
            </a:pPr>
            <a:fld id="{FDBF9E97-4831-409C-8A04-2B19347E8A4F}" type="slidenum">
              <a:rPr lang="es-ES_tradnl" altLang="en-US"/>
              <a:pPr>
                <a:defRPr/>
              </a:pPr>
              <a:t>‹#›</a:t>
            </a:fld>
            <a:endParaRPr lang="es-ES_tradnl" altLang="en-US" dirty="0"/>
          </a:p>
        </p:txBody>
      </p:sp>
      <p:sp>
        <p:nvSpPr>
          <p:cNvPr id="18437" name="Rectangle 5"/>
          <p:cNvSpPr>
            <a:spLocks noGrp="1" noChangeArrowheads="1"/>
          </p:cNvSpPr>
          <p:nvPr>
            <p:ph type="ftr" sz="quarter" idx="3"/>
          </p:nvPr>
        </p:nvSpPr>
        <p:spPr bwMode="auto">
          <a:xfrm>
            <a:off x="3352800" y="6232525"/>
            <a:ext cx="4953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400" i="0" cap="none" baseline="0">
                <a:solidFill>
                  <a:srgbClr val="7030A0"/>
                </a:solidFill>
                <a:latin typeface="Calibri" pitchFamily="34" charset="0"/>
                <a:cs typeface="+mn-cs"/>
              </a:defRPr>
            </a:lvl1pPr>
          </a:lstStyle>
          <a:p>
            <a:pPr>
              <a:defRPr/>
            </a:pPr>
            <a:r>
              <a:rPr lang="en-US" altLang="en-US" smtClean="0"/>
              <a:t>D.Moya, LC2013 Tracking-Vertex  session, Desy  May. 30th  2013  </a:t>
            </a:r>
            <a:endParaRPr lang="es-ES_tradnl" altLang="en-US" dirty="0"/>
          </a:p>
        </p:txBody>
      </p:sp>
      <p:pic>
        <p:nvPicPr>
          <p:cNvPr id="20486" name="Picture 9" descr="ifca3"/>
          <p:cNvPicPr>
            <a:picLocks noChangeAspect="1" noChangeArrowheads="1"/>
          </p:cNvPicPr>
          <p:nvPr/>
        </p:nvPicPr>
        <p:blipFill>
          <a:blip r:embed="rId15" cstate="print"/>
          <a:srcRect/>
          <a:stretch>
            <a:fillRect/>
          </a:stretch>
        </p:blipFill>
        <p:spPr bwMode="auto">
          <a:xfrm>
            <a:off x="8382000" y="152400"/>
            <a:ext cx="571500" cy="762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7" r:id="rId1"/>
    <p:sldLayoutId id="2147483818"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9" r:id="rId13"/>
  </p:sldLayoutIdLst>
  <p:timing>
    <p:tnLst>
      <p:par>
        <p:cTn id="1" dur="indefinite" restart="never" nodeType="tmRoot"/>
      </p:par>
    </p:tnLst>
  </p:timing>
  <p:hf sldNum="0" hdr="0" dt="0"/>
  <p:txStyles>
    <p:titleStyle>
      <a:lvl1pPr algn="l" rtl="0" eaLnBrk="0" fontAlgn="base" hangingPunct="0">
        <a:spcBef>
          <a:spcPct val="0"/>
        </a:spcBef>
        <a:spcAft>
          <a:spcPct val="0"/>
        </a:spcAft>
        <a:defRPr sz="3000">
          <a:solidFill>
            <a:srgbClr val="AFAFFF"/>
          </a:solidFill>
          <a:latin typeface="Calibri" pitchFamily="34" charset="0"/>
          <a:ea typeface="+mj-ea"/>
          <a:cs typeface="+mj-cs"/>
        </a:defRPr>
      </a:lvl1pPr>
      <a:lvl2pPr algn="l" rtl="0" eaLnBrk="0" fontAlgn="base" hangingPunct="0">
        <a:spcBef>
          <a:spcPct val="0"/>
        </a:spcBef>
        <a:spcAft>
          <a:spcPct val="0"/>
        </a:spcAft>
        <a:defRPr sz="3000">
          <a:solidFill>
            <a:srgbClr val="AFAFFF"/>
          </a:solidFill>
          <a:latin typeface="Calibri" pitchFamily="34" charset="0"/>
        </a:defRPr>
      </a:lvl2pPr>
      <a:lvl3pPr algn="l" rtl="0" eaLnBrk="0" fontAlgn="base" hangingPunct="0">
        <a:spcBef>
          <a:spcPct val="0"/>
        </a:spcBef>
        <a:spcAft>
          <a:spcPct val="0"/>
        </a:spcAft>
        <a:defRPr sz="3000">
          <a:solidFill>
            <a:srgbClr val="AFAFFF"/>
          </a:solidFill>
          <a:latin typeface="Calibri" pitchFamily="34" charset="0"/>
        </a:defRPr>
      </a:lvl3pPr>
      <a:lvl4pPr algn="l" rtl="0" eaLnBrk="0" fontAlgn="base" hangingPunct="0">
        <a:spcBef>
          <a:spcPct val="0"/>
        </a:spcBef>
        <a:spcAft>
          <a:spcPct val="0"/>
        </a:spcAft>
        <a:defRPr sz="3000">
          <a:solidFill>
            <a:srgbClr val="AFAFFF"/>
          </a:solidFill>
          <a:latin typeface="Calibri" pitchFamily="34" charset="0"/>
        </a:defRPr>
      </a:lvl4pPr>
      <a:lvl5pPr algn="l" rtl="0" eaLnBrk="0" fontAlgn="base" hangingPunct="0">
        <a:spcBef>
          <a:spcPct val="0"/>
        </a:spcBef>
        <a:spcAft>
          <a:spcPct val="0"/>
        </a:spcAft>
        <a:defRPr sz="3000">
          <a:solidFill>
            <a:srgbClr val="AFAFFF"/>
          </a:solidFill>
          <a:latin typeface="Calibri" pitchFamily="34" charset="0"/>
        </a:defRPr>
      </a:lvl5pPr>
      <a:lvl6pPr marL="457200" algn="l" rtl="0" fontAlgn="base">
        <a:spcBef>
          <a:spcPct val="0"/>
        </a:spcBef>
        <a:spcAft>
          <a:spcPct val="0"/>
        </a:spcAft>
        <a:defRPr sz="3000">
          <a:solidFill>
            <a:schemeClr val="bg1"/>
          </a:solidFill>
          <a:latin typeface="Tahoma" pitchFamily="34" charset="0"/>
        </a:defRPr>
      </a:lvl6pPr>
      <a:lvl7pPr marL="914400" algn="l" rtl="0" fontAlgn="base">
        <a:spcBef>
          <a:spcPct val="0"/>
        </a:spcBef>
        <a:spcAft>
          <a:spcPct val="0"/>
        </a:spcAft>
        <a:defRPr sz="3000">
          <a:solidFill>
            <a:schemeClr val="bg1"/>
          </a:solidFill>
          <a:latin typeface="Tahoma" pitchFamily="34" charset="0"/>
        </a:defRPr>
      </a:lvl7pPr>
      <a:lvl8pPr marL="1371600" algn="l" rtl="0" fontAlgn="base">
        <a:spcBef>
          <a:spcPct val="0"/>
        </a:spcBef>
        <a:spcAft>
          <a:spcPct val="0"/>
        </a:spcAft>
        <a:defRPr sz="3000">
          <a:solidFill>
            <a:schemeClr val="bg1"/>
          </a:solidFill>
          <a:latin typeface="Tahoma" pitchFamily="34" charset="0"/>
        </a:defRPr>
      </a:lvl8pPr>
      <a:lvl9pPr marL="1828800" algn="l" rtl="0" fontAlgn="base">
        <a:spcBef>
          <a:spcPct val="0"/>
        </a:spcBef>
        <a:spcAft>
          <a:spcPct val="0"/>
        </a:spcAft>
        <a:defRPr sz="3000">
          <a:solidFill>
            <a:schemeClr val="bg1"/>
          </a:solidFill>
          <a:latin typeface="Tahoma" pitchFamily="34" charset="0"/>
        </a:defRPr>
      </a:lvl9pPr>
    </p:titleStyle>
    <p:bodyStyle>
      <a:lvl1pPr marL="342900" indent="-342900" algn="l" rtl="0" eaLnBrk="0" fontAlgn="base" hangingPunct="0">
        <a:spcBef>
          <a:spcPct val="20000"/>
        </a:spcBef>
        <a:spcAft>
          <a:spcPct val="0"/>
        </a:spcAft>
        <a:buClr>
          <a:srgbClr val="0E3E58"/>
        </a:buClr>
        <a:buSzPct val="65000"/>
        <a:buFont typeface="Wingdings" pitchFamily="2" charset="2"/>
        <a:buChar char="n"/>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Wingdings" pitchFamily="2" charset="2"/>
        <a:buChar char="q"/>
        <a:defRPr sz="2600">
          <a:solidFill>
            <a:srgbClr val="2A1BEB"/>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3.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package" Target="../embeddings/Microsoft_Office_Word_Document3.docx"/><Relationship Id="rId5" Type="http://schemas.openxmlformats.org/officeDocument/2006/relationships/image" Target="../media/image37.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jpeg"/><Relationship Id="rId4" Type="http://schemas.openxmlformats.org/officeDocument/2006/relationships/package" Target="../embeddings/Microsoft_Office_Word_Document1.docx"/></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package" Target="../embeddings/Microsoft_Office_Word_Document2.docx"/><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wmf"/><Relationship Id="rId7"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gif"/><Relationship Id="rId4" Type="http://schemas.openxmlformats.org/officeDocument/2006/relationships/image" Target="../media/image13.png"/><Relationship Id="rId9"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76200" y="76200"/>
            <a:ext cx="9144000" cy="2362200"/>
          </a:xfrm>
        </p:spPr>
        <p:txBody>
          <a:bodyPr/>
          <a:lstStyle/>
          <a:p>
            <a:pPr algn="ctr"/>
            <a:r>
              <a:rPr lang="en-US" sz="3200" dirty="0" smtClean="0"/>
              <a:t>FIBER BRAGG GRATING SENSORS FOR                SMART-TRACKERS</a:t>
            </a:r>
            <a:r>
              <a:rPr lang="es-ES" sz="3600" dirty="0" smtClean="0"/>
              <a:t/>
            </a:r>
            <a:br>
              <a:rPr lang="es-ES" sz="3600" dirty="0" smtClean="0"/>
            </a:br>
            <a:r>
              <a:rPr lang="en-US" sz="3600" dirty="0" smtClean="0">
                <a:solidFill>
                  <a:srgbClr val="C00000"/>
                </a:solidFill>
              </a:rPr>
              <a:t> Application to Belle II Vertex </a:t>
            </a:r>
            <a:r>
              <a:rPr lang="en-US" sz="3600" dirty="0">
                <a:solidFill>
                  <a:srgbClr val="C00000"/>
                </a:solidFill>
              </a:rPr>
              <a:t>D</a:t>
            </a:r>
            <a:r>
              <a:rPr lang="en-US" sz="3600" dirty="0" smtClean="0">
                <a:solidFill>
                  <a:srgbClr val="C00000"/>
                </a:solidFill>
              </a:rPr>
              <a:t>etector </a:t>
            </a:r>
            <a:r>
              <a:rPr lang="en-US" sz="4400" dirty="0" smtClean="0"/>
              <a:t/>
            </a:r>
            <a:br>
              <a:rPr lang="en-US" sz="4400" dirty="0" smtClean="0"/>
            </a:br>
            <a:r>
              <a:rPr lang="en-US" dirty="0" smtClean="0"/>
              <a:t/>
            </a:r>
            <a:br>
              <a:rPr lang="en-US" dirty="0" smtClean="0"/>
            </a:br>
            <a:r>
              <a:rPr lang="en-US" dirty="0" smtClean="0"/>
              <a:t/>
            </a:r>
            <a:br>
              <a:rPr lang="en-US" dirty="0" smtClean="0"/>
            </a:br>
            <a:r>
              <a:rPr lang="en-US" dirty="0" smtClean="0"/>
              <a:t> 		</a:t>
            </a:r>
          </a:p>
        </p:txBody>
      </p:sp>
      <p:sp>
        <p:nvSpPr>
          <p:cNvPr id="23555" name="Text Box 5"/>
          <p:cNvSpPr txBox="1">
            <a:spLocks noChangeArrowheads="1"/>
          </p:cNvSpPr>
          <p:nvPr/>
        </p:nvSpPr>
        <p:spPr bwMode="auto">
          <a:xfrm>
            <a:off x="2057400" y="5965825"/>
            <a:ext cx="8305800" cy="892175"/>
          </a:xfrm>
          <a:prstGeom prst="rect">
            <a:avLst/>
          </a:prstGeom>
          <a:noFill/>
          <a:ln w="9525">
            <a:noFill/>
            <a:miter lim="800000"/>
            <a:headEnd/>
            <a:tailEnd/>
          </a:ln>
        </p:spPr>
        <p:txBody>
          <a:bodyPr>
            <a:spAutoFit/>
          </a:bodyPr>
          <a:lstStyle/>
          <a:p>
            <a:r>
              <a:rPr lang="en-US" sz="3200" i="0" dirty="0"/>
              <a:t>David </a:t>
            </a:r>
            <a:r>
              <a:rPr lang="en-US" sz="3200" i="0" dirty="0" err="1"/>
              <a:t>Moya</a:t>
            </a:r>
            <a:r>
              <a:rPr lang="en-US" sz="3200" i="0" dirty="0"/>
              <a:t> </a:t>
            </a:r>
            <a:r>
              <a:rPr lang="en-US" sz="3200" i="0" dirty="0" smtClean="0"/>
              <a:t>Martín, </a:t>
            </a:r>
            <a:r>
              <a:rPr lang="en-US" sz="3200" i="0" dirty="0" err="1"/>
              <a:t>IFCA</a:t>
            </a:r>
            <a:r>
              <a:rPr lang="en-US" sz="3200" i="0" dirty="0"/>
              <a:t> (</a:t>
            </a:r>
            <a:r>
              <a:rPr lang="en-US" sz="3200" i="0" dirty="0" err="1"/>
              <a:t>CSIC-UC</a:t>
            </a:r>
            <a:r>
              <a:rPr lang="en-US" sz="3200" i="0" dirty="0"/>
              <a:t>) </a:t>
            </a:r>
          </a:p>
          <a:p>
            <a:endParaRPr lang="en-US" i="0" dirty="0"/>
          </a:p>
        </p:txBody>
      </p:sp>
      <p:sp>
        <p:nvSpPr>
          <p:cNvPr id="23556" name="11 Rectángulo"/>
          <p:cNvSpPr>
            <a:spLocks noChangeArrowheads="1"/>
          </p:cNvSpPr>
          <p:nvPr/>
        </p:nvSpPr>
        <p:spPr bwMode="auto">
          <a:xfrm>
            <a:off x="0" y="1828800"/>
            <a:ext cx="9144000" cy="338137"/>
          </a:xfrm>
          <a:prstGeom prst="rect">
            <a:avLst/>
          </a:prstGeom>
          <a:noFill/>
          <a:ln w="9525">
            <a:noFill/>
            <a:miter lim="800000"/>
            <a:headEnd/>
            <a:tailEnd/>
          </a:ln>
        </p:spPr>
        <p:txBody>
          <a:bodyPr wrap="square">
            <a:spAutoFit/>
          </a:bodyPr>
          <a:lstStyle/>
          <a:p>
            <a:pPr marL="342900" indent="-342900" algn="ctr">
              <a:lnSpc>
                <a:spcPct val="80000"/>
              </a:lnSpc>
              <a:spcBef>
                <a:spcPct val="20000"/>
              </a:spcBef>
              <a:buClr>
                <a:schemeClr val="bg1"/>
              </a:buClr>
              <a:buSzPct val="100000"/>
              <a:buFont typeface="Wingdings" pitchFamily="2" charset="2"/>
              <a:buNone/>
            </a:pPr>
            <a:r>
              <a:rPr lang="it-IT" i="0" dirty="0" smtClean="0">
                <a:solidFill>
                  <a:srgbClr val="AFAFFF"/>
                </a:solidFill>
                <a:latin typeface="Tahoma" pitchFamily="34" charset="0"/>
              </a:rPr>
              <a:t>LC2013 ,Tracking </a:t>
            </a:r>
            <a:r>
              <a:rPr lang="it-IT" i="0" dirty="0">
                <a:solidFill>
                  <a:srgbClr val="AFAFFF"/>
                </a:solidFill>
                <a:latin typeface="Tahoma" pitchFamily="34" charset="0"/>
              </a:rPr>
              <a:t>Vertex session</a:t>
            </a:r>
            <a:r>
              <a:rPr lang="en-US" i="0" dirty="0">
                <a:solidFill>
                  <a:srgbClr val="AFAFFF"/>
                </a:solidFill>
                <a:latin typeface="Tahoma" pitchFamily="34" charset="0"/>
              </a:rPr>
              <a:t>, </a:t>
            </a:r>
            <a:r>
              <a:rPr lang="en-US" i="0" dirty="0" err="1" smtClean="0">
                <a:solidFill>
                  <a:srgbClr val="AFAFFF"/>
                </a:solidFill>
                <a:latin typeface="Tahoma" pitchFamily="34" charset="0"/>
              </a:rPr>
              <a:t>Desy</a:t>
            </a:r>
            <a:r>
              <a:rPr lang="en-US" i="0" dirty="0" smtClean="0">
                <a:solidFill>
                  <a:srgbClr val="AFAFFF"/>
                </a:solidFill>
                <a:latin typeface="Tahoma" pitchFamily="34" charset="0"/>
              </a:rPr>
              <a:t>  May 30</a:t>
            </a:r>
            <a:r>
              <a:rPr lang="en-US" i="0" baseline="30000" dirty="0" smtClean="0">
                <a:solidFill>
                  <a:srgbClr val="AFAFFF"/>
                </a:solidFill>
                <a:latin typeface="Tahoma" pitchFamily="34" charset="0"/>
              </a:rPr>
              <a:t>th</a:t>
            </a:r>
            <a:r>
              <a:rPr lang="en-US" i="0" dirty="0" smtClean="0">
                <a:solidFill>
                  <a:srgbClr val="AFAFFF"/>
                </a:solidFill>
                <a:latin typeface="Tahoma" pitchFamily="34" charset="0"/>
              </a:rPr>
              <a:t> </a:t>
            </a:r>
            <a:r>
              <a:rPr lang="en-US" i="0" dirty="0">
                <a:solidFill>
                  <a:srgbClr val="AFAFFF"/>
                </a:solidFill>
                <a:latin typeface="Tahoma" pitchFamily="34" charset="0"/>
              </a:rPr>
              <a:t>2012</a:t>
            </a:r>
            <a:endParaRPr lang="es-ES_tradnl" i="0" dirty="0">
              <a:solidFill>
                <a:srgbClr val="AFAFFF"/>
              </a:solidFill>
              <a:latin typeface="Tahoma" pitchFamily="34" charset="0"/>
            </a:endParaRPr>
          </a:p>
        </p:txBody>
      </p:sp>
      <p:pic>
        <p:nvPicPr>
          <p:cNvPr id="23557" name="Picture 9" descr="ifca3"/>
          <p:cNvPicPr>
            <a:picLocks noChangeAspect="1" noChangeArrowheads="1"/>
          </p:cNvPicPr>
          <p:nvPr/>
        </p:nvPicPr>
        <p:blipFill>
          <a:blip r:embed="rId3" cstate="print"/>
          <a:srcRect/>
          <a:stretch>
            <a:fillRect/>
          </a:stretch>
        </p:blipFill>
        <p:spPr bwMode="auto">
          <a:xfrm>
            <a:off x="533400" y="4724400"/>
            <a:ext cx="1430338" cy="1905000"/>
          </a:xfrm>
          <a:prstGeom prst="rect">
            <a:avLst/>
          </a:prstGeom>
          <a:noFill/>
          <a:ln w="9525">
            <a:noFill/>
            <a:miter lim="800000"/>
            <a:headEnd/>
            <a:tailEnd/>
          </a:ln>
        </p:spPr>
      </p:pic>
      <p:sp>
        <p:nvSpPr>
          <p:cNvPr id="6" name="2 Marcador de contenido"/>
          <p:cNvSpPr txBox="1">
            <a:spLocks/>
          </p:cNvSpPr>
          <p:nvPr/>
        </p:nvSpPr>
        <p:spPr bwMode="auto">
          <a:xfrm>
            <a:off x="381000" y="2590800"/>
            <a:ext cx="8458200" cy="2286000"/>
          </a:xfrm>
          <a:prstGeom prst="rect">
            <a:avLst/>
          </a:prstGeom>
          <a:noFill/>
          <a:ln w="9525">
            <a:noFill/>
            <a:miter lim="800000"/>
            <a:headEnd/>
            <a:tailEnd/>
          </a:ln>
        </p:spPr>
        <p:txBody>
          <a:bodyPr/>
          <a:lstStyle/>
          <a:p>
            <a:pPr marL="342900" indent="-342900" algn="ctr" eaLnBrk="0" hangingPunct="0">
              <a:spcBef>
                <a:spcPct val="20000"/>
              </a:spcBef>
              <a:buClr>
                <a:srgbClr val="0E3E58"/>
              </a:buClr>
              <a:buSzPct val="65000"/>
              <a:buFont typeface="Wingdings" pitchFamily="2" charset="2"/>
              <a:buNone/>
              <a:defRPr/>
            </a:pPr>
            <a:r>
              <a:rPr lang="en-US" i="0" kern="0" dirty="0">
                <a:solidFill>
                  <a:srgbClr val="002060"/>
                </a:solidFill>
                <a:cs typeface="+mn-cs"/>
              </a:rPr>
              <a:t>D. </a:t>
            </a:r>
            <a:r>
              <a:rPr lang="en-US" i="0" kern="0" dirty="0" err="1">
                <a:solidFill>
                  <a:srgbClr val="002060"/>
                </a:solidFill>
                <a:cs typeface="+mn-cs"/>
              </a:rPr>
              <a:t>Moya</a:t>
            </a:r>
            <a:r>
              <a:rPr lang="en-US" i="0" kern="0" dirty="0">
                <a:solidFill>
                  <a:srgbClr val="002060"/>
                </a:solidFill>
                <a:cs typeface="+mn-cs"/>
              </a:rPr>
              <a:t>, I. Vila,  A. L. </a:t>
            </a:r>
            <a:r>
              <a:rPr lang="en-US" i="0" kern="0" dirty="0" err="1">
                <a:solidFill>
                  <a:srgbClr val="002060"/>
                </a:solidFill>
                <a:cs typeface="+mn-cs"/>
              </a:rPr>
              <a:t>Virto</a:t>
            </a:r>
            <a:r>
              <a:rPr lang="en-US" i="0" kern="0" dirty="0">
                <a:solidFill>
                  <a:srgbClr val="002060"/>
                </a:solidFill>
                <a:cs typeface="+mn-cs"/>
              </a:rPr>
              <a:t>, E. </a:t>
            </a:r>
            <a:r>
              <a:rPr lang="en-US" i="0" kern="0" dirty="0" err="1">
                <a:solidFill>
                  <a:srgbClr val="002060"/>
                </a:solidFill>
                <a:cs typeface="+mn-cs"/>
              </a:rPr>
              <a:t>Curras</a:t>
            </a:r>
            <a:r>
              <a:rPr lang="en-US" i="0" kern="0" dirty="0">
                <a:solidFill>
                  <a:srgbClr val="002060"/>
                </a:solidFill>
                <a:cs typeface="+mn-cs"/>
              </a:rPr>
              <a:t> , </a:t>
            </a:r>
            <a:r>
              <a:rPr lang="en-US" i="0" kern="0" dirty="0" err="1">
                <a:solidFill>
                  <a:srgbClr val="002060"/>
                </a:solidFill>
                <a:cs typeface="+mn-cs"/>
              </a:rPr>
              <a:t>A.Ruiz</a:t>
            </a:r>
            <a:endParaRPr lang="en-US" i="0" kern="0" dirty="0">
              <a:solidFill>
                <a:srgbClr val="002060"/>
              </a:solidFill>
              <a:cs typeface="+mn-cs"/>
            </a:endParaRPr>
          </a:p>
          <a:p>
            <a:pPr marL="342900" indent="-342900" algn="ctr" eaLnBrk="0" hangingPunct="0">
              <a:spcBef>
                <a:spcPct val="20000"/>
              </a:spcBef>
              <a:buClr>
                <a:srgbClr val="0E3E58"/>
              </a:buClr>
              <a:buSzPct val="65000"/>
              <a:buFont typeface="Wingdings" pitchFamily="2" charset="2"/>
              <a:buNone/>
              <a:defRPr/>
            </a:pPr>
            <a:r>
              <a:rPr lang="en-US" i="0" kern="0" dirty="0" err="1">
                <a:solidFill>
                  <a:srgbClr val="F34313"/>
                </a:solidFill>
                <a:cs typeface="+mn-cs"/>
              </a:rPr>
              <a:t>Instituto</a:t>
            </a:r>
            <a:r>
              <a:rPr lang="en-US" i="0" kern="0" dirty="0">
                <a:solidFill>
                  <a:srgbClr val="F34313"/>
                </a:solidFill>
                <a:cs typeface="+mn-cs"/>
              </a:rPr>
              <a:t> de </a:t>
            </a:r>
            <a:r>
              <a:rPr lang="en-US" i="0" kern="0" dirty="0" err="1">
                <a:solidFill>
                  <a:srgbClr val="F34313"/>
                </a:solidFill>
                <a:cs typeface="+mn-cs"/>
              </a:rPr>
              <a:t>Física</a:t>
            </a:r>
            <a:r>
              <a:rPr lang="en-US" i="0" kern="0" dirty="0">
                <a:solidFill>
                  <a:srgbClr val="F34313"/>
                </a:solidFill>
                <a:cs typeface="+mn-cs"/>
              </a:rPr>
              <a:t> de Cantabria</a:t>
            </a:r>
          </a:p>
          <a:p>
            <a:pPr marL="342900" indent="-342900" algn="ctr" eaLnBrk="0" hangingPunct="0">
              <a:spcBef>
                <a:spcPct val="20000"/>
              </a:spcBef>
              <a:buClr>
                <a:srgbClr val="0E3E58"/>
              </a:buClr>
              <a:buSzPct val="65000"/>
              <a:buFont typeface="Wingdings" pitchFamily="2" charset="2"/>
              <a:buNone/>
              <a:defRPr/>
            </a:pPr>
            <a:r>
              <a:rPr lang="en-US" i="0" kern="0" dirty="0">
                <a:solidFill>
                  <a:srgbClr val="002060"/>
                </a:solidFill>
                <a:cs typeface="+mn-cs"/>
              </a:rPr>
              <a:t>M. </a:t>
            </a:r>
            <a:r>
              <a:rPr lang="en-US" i="0" kern="0" dirty="0" err="1">
                <a:solidFill>
                  <a:srgbClr val="002060"/>
                </a:solidFill>
                <a:cs typeface="+mn-cs"/>
              </a:rPr>
              <a:t>Frovel</a:t>
            </a:r>
            <a:r>
              <a:rPr lang="en-US" i="0" kern="0" dirty="0">
                <a:solidFill>
                  <a:srgbClr val="002060"/>
                </a:solidFill>
                <a:cs typeface="+mn-cs"/>
              </a:rPr>
              <a:t>, J.G. </a:t>
            </a:r>
            <a:r>
              <a:rPr lang="en-US" i="0" kern="0" dirty="0" err="1">
                <a:solidFill>
                  <a:srgbClr val="002060"/>
                </a:solidFill>
                <a:cs typeface="+mn-cs"/>
              </a:rPr>
              <a:t>Carrión</a:t>
            </a:r>
            <a:endParaRPr lang="en-US" i="0" kern="0" dirty="0">
              <a:solidFill>
                <a:srgbClr val="002060"/>
              </a:solidFill>
              <a:cs typeface="+mn-cs"/>
            </a:endParaRPr>
          </a:p>
          <a:p>
            <a:pPr marL="342900" indent="-342900" algn="ctr" eaLnBrk="0" hangingPunct="0">
              <a:spcBef>
                <a:spcPct val="20000"/>
              </a:spcBef>
              <a:buClr>
                <a:srgbClr val="0E3E58"/>
              </a:buClr>
              <a:buSzPct val="65000"/>
              <a:buFont typeface="Wingdings" pitchFamily="2" charset="2"/>
              <a:buNone/>
              <a:defRPr/>
            </a:pPr>
            <a:r>
              <a:rPr lang="en-US" i="0" kern="0" dirty="0" err="1">
                <a:solidFill>
                  <a:srgbClr val="F34313"/>
                </a:solidFill>
                <a:cs typeface="+mn-cs"/>
              </a:rPr>
              <a:t>Instituto</a:t>
            </a:r>
            <a:r>
              <a:rPr lang="en-US" i="0" kern="0" dirty="0">
                <a:solidFill>
                  <a:srgbClr val="F34313"/>
                </a:solidFill>
                <a:cs typeface="+mn-cs"/>
              </a:rPr>
              <a:t> </a:t>
            </a:r>
            <a:r>
              <a:rPr lang="en-US" i="0" kern="0" dirty="0" err="1">
                <a:solidFill>
                  <a:srgbClr val="F34313"/>
                </a:solidFill>
                <a:cs typeface="+mn-cs"/>
              </a:rPr>
              <a:t>Nacional</a:t>
            </a:r>
            <a:r>
              <a:rPr lang="en-US" i="0" kern="0" dirty="0">
                <a:solidFill>
                  <a:srgbClr val="F34313"/>
                </a:solidFill>
                <a:cs typeface="+mn-cs"/>
              </a:rPr>
              <a:t> de </a:t>
            </a:r>
            <a:r>
              <a:rPr lang="en-US" i="0" kern="0" dirty="0" err="1">
                <a:solidFill>
                  <a:srgbClr val="F34313"/>
                </a:solidFill>
                <a:cs typeface="+mn-cs"/>
              </a:rPr>
              <a:t>Técnica</a:t>
            </a:r>
            <a:r>
              <a:rPr lang="en-US" i="0" kern="0" dirty="0">
                <a:solidFill>
                  <a:srgbClr val="F34313"/>
                </a:solidFill>
                <a:cs typeface="+mn-cs"/>
              </a:rPr>
              <a:t> </a:t>
            </a:r>
            <a:r>
              <a:rPr lang="en-US" i="0" kern="0" dirty="0" err="1" smtClean="0">
                <a:solidFill>
                  <a:srgbClr val="F34313"/>
                </a:solidFill>
                <a:cs typeface="+mn-cs"/>
              </a:rPr>
              <a:t>Aeroespacial</a:t>
            </a:r>
            <a:endParaRPr lang="en-US" i="0" kern="0" dirty="0" smtClean="0">
              <a:solidFill>
                <a:srgbClr val="F34313"/>
              </a:solidFill>
              <a:cs typeface="+mn-cs"/>
            </a:endParaRPr>
          </a:p>
          <a:p>
            <a:pPr algn="ctr">
              <a:buFont typeface="Wingdings" pitchFamily="2" charset="2"/>
              <a:buNone/>
            </a:pPr>
            <a:r>
              <a:rPr lang="en-US" dirty="0" err="1" smtClean="0">
                <a:solidFill>
                  <a:srgbClr val="002060"/>
                </a:solidFill>
                <a:cs typeface="Calibri" pitchFamily="34" charset="0"/>
              </a:rPr>
              <a:t>A.Oyanguren</a:t>
            </a:r>
            <a:r>
              <a:rPr lang="en-US" dirty="0" smtClean="0">
                <a:solidFill>
                  <a:srgbClr val="002060"/>
                </a:solidFill>
                <a:cs typeface="Calibri" pitchFamily="34" charset="0"/>
              </a:rPr>
              <a:t>, </a:t>
            </a:r>
            <a:r>
              <a:rPr lang="en-US" dirty="0" err="1" smtClean="0">
                <a:solidFill>
                  <a:srgbClr val="002060"/>
                </a:solidFill>
                <a:cs typeface="Calibri" pitchFamily="34" charset="0"/>
              </a:rPr>
              <a:t>C.Lacasta</a:t>
            </a:r>
            <a:r>
              <a:rPr lang="en-US" dirty="0" smtClean="0">
                <a:solidFill>
                  <a:srgbClr val="002060"/>
                </a:solidFill>
                <a:cs typeface="Calibri" pitchFamily="34" charset="0"/>
              </a:rPr>
              <a:t>, </a:t>
            </a:r>
            <a:r>
              <a:rPr lang="en-US" dirty="0" err="1" smtClean="0">
                <a:solidFill>
                  <a:srgbClr val="002060"/>
                </a:solidFill>
                <a:cs typeface="Calibri" pitchFamily="34" charset="0"/>
              </a:rPr>
              <a:t>P.Ruiz</a:t>
            </a:r>
            <a:endParaRPr lang="en-US" dirty="0" smtClean="0">
              <a:solidFill>
                <a:srgbClr val="002060"/>
              </a:solidFill>
              <a:cs typeface="Calibri" pitchFamily="34" charset="0"/>
            </a:endParaRPr>
          </a:p>
          <a:p>
            <a:pPr algn="ctr">
              <a:buFont typeface="Wingdings" pitchFamily="2" charset="2"/>
              <a:buNone/>
            </a:pPr>
            <a:r>
              <a:rPr lang="en-US" dirty="0" err="1" smtClean="0">
                <a:solidFill>
                  <a:srgbClr val="F34313"/>
                </a:solidFill>
                <a:cs typeface="Calibri" pitchFamily="34" charset="0"/>
              </a:rPr>
              <a:t>Instituto</a:t>
            </a:r>
            <a:r>
              <a:rPr lang="en-US" dirty="0" smtClean="0">
                <a:solidFill>
                  <a:srgbClr val="F34313"/>
                </a:solidFill>
                <a:cs typeface="Calibri" pitchFamily="34" charset="0"/>
              </a:rPr>
              <a:t> de </a:t>
            </a:r>
            <a:r>
              <a:rPr lang="en-US" dirty="0" err="1" smtClean="0">
                <a:solidFill>
                  <a:srgbClr val="F34313"/>
                </a:solidFill>
                <a:cs typeface="Calibri" pitchFamily="34" charset="0"/>
              </a:rPr>
              <a:t>Física</a:t>
            </a:r>
            <a:r>
              <a:rPr lang="en-US" dirty="0" smtClean="0">
                <a:solidFill>
                  <a:srgbClr val="F34313"/>
                </a:solidFill>
                <a:cs typeface="Calibri" pitchFamily="34" charset="0"/>
              </a:rPr>
              <a:t> corpuscula</a:t>
            </a:r>
            <a:r>
              <a:rPr lang="en-US" sz="2800" dirty="0" smtClean="0">
                <a:solidFill>
                  <a:srgbClr val="F34313"/>
                </a:solidFill>
                <a:cs typeface="Calibri" pitchFamily="34" charset="0"/>
              </a:rPr>
              <a:t>r</a:t>
            </a:r>
            <a:endParaRPr lang="en-US" sz="2800" dirty="0" smtClean="0">
              <a:solidFill>
                <a:srgbClr val="2A1BEB"/>
              </a:solidFill>
              <a:cs typeface="Calibri" pitchFamily="34" charset="0"/>
            </a:endParaRPr>
          </a:p>
          <a:p>
            <a:pPr marL="342900" indent="-342900" algn="ctr" eaLnBrk="0" hangingPunct="0">
              <a:spcBef>
                <a:spcPct val="20000"/>
              </a:spcBef>
              <a:buClr>
                <a:srgbClr val="0E3E58"/>
              </a:buClr>
              <a:buSzPct val="65000"/>
              <a:buFont typeface="Wingdings" pitchFamily="2" charset="2"/>
              <a:buNone/>
              <a:defRPr/>
            </a:pPr>
            <a:endParaRPr lang="en-US" sz="2800" i="0" kern="0" dirty="0">
              <a:solidFill>
                <a:srgbClr val="F34313"/>
              </a:solidFill>
              <a:cs typeface="+mn-cs"/>
            </a:endParaRPr>
          </a:p>
          <a:p>
            <a:pPr marL="342900" indent="-342900" algn="ctr" eaLnBrk="0" hangingPunct="0">
              <a:spcBef>
                <a:spcPct val="20000"/>
              </a:spcBef>
              <a:buClr>
                <a:srgbClr val="0E3E58"/>
              </a:buClr>
              <a:buSzPct val="65000"/>
              <a:buFont typeface="Wingdings" pitchFamily="2" charset="2"/>
              <a:buNone/>
              <a:defRPr/>
            </a:pPr>
            <a:endParaRPr lang="en-US" sz="3200" i="0" kern="0" dirty="0">
              <a:solidFill>
                <a:srgbClr val="F34313"/>
              </a:solidFill>
              <a:cs typeface="+mn-cs"/>
            </a:endParaRPr>
          </a:p>
          <a:p>
            <a:pPr eaLnBrk="0" hangingPunct="0">
              <a:spcBef>
                <a:spcPct val="20000"/>
              </a:spcBef>
              <a:buClr>
                <a:srgbClr val="0E3E58"/>
              </a:buClr>
              <a:buSzPct val="65000"/>
              <a:defRPr/>
            </a:pPr>
            <a:endParaRPr lang="en-US" sz="3000" i="0" kern="0" dirty="0">
              <a:solidFill>
                <a:srgbClr val="0E3E58"/>
              </a:solidFill>
              <a:cs typeface="+mn-cs"/>
            </a:endParaRPr>
          </a:p>
        </p:txBody>
      </p:sp>
      <p:pic>
        <p:nvPicPr>
          <p:cNvPr id="7"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36588" y="3500438"/>
            <a:ext cx="1223962" cy="12239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69986"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99180" y="2471738"/>
            <a:ext cx="1249338" cy="80486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9144000" cy="1752600"/>
          </a:xfrm>
        </p:spPr>
        <p:txBody>
          <a:bodyPr/>
          <a:lstStyle/>
          <a:p>
            <a:r>
              <a:rPr lang="en-US" sz="3200" dirty="0" smtClean="0"/>
              <a:t>Omega Shapes </a:t>
            </a:r>
            <a:r>
              <a:rPr lang="en-US" sz="3200" dirty="0"/>
              <a:t>&amp;</a:t>
            </a:r>
            <a:r>
              <a:rPr lang="en-US" sz="3200" dirty="0" smtClean="0"/>
              <a:t> L-shapes Manufacturing</a:t>
            </a:r>
            <a:br>
              <a:rPr lang="en-US" sz="3200" dirty="0" smtClean="0"/>
            </a:br>
            <a:r>
              <a:rPr lang="en-US" dirty="0" smtClean="0"/>
              <a:t/>
            </a:r>
            <a:br>
              <a:rPr lang="en-US" dirty="0" smtClean="0"/>
            </a:br>
            <a:endParaRPr lang="en-US" dirty="0"/>
          </a:p>
        </p:txBody>
      </p:sp>
      <p:sp>
        <p:nvSpPr>
          <p:cNvPr id="5" name="4 Marcador de pie de página"/>
          <p:cNvSpPr>
            <a:spLocks noGrp="1"/>
          </p:cNvSpPr>
          <p:nvPr>
            <p:ph type="ftr" sz="quarter" idx="11"/>
          </p:nvPr>
        </p:nvSpPr>
        <p:spPr>
          <a:xfrm>
            <a:off x="2590800" y="6400800"/>
            <a:ext cx="6172200" cy="457200"/>
          </a:xfrm>
        </p:spPr>
        <p:txBody>
          <a:bodyPr/>
          <a:lstStyle/>
          <a:p>
            <a:pPr>
              <a:defRPr/>
            </a:pPr>
            <a:r>
              <a:rPr lang="en-US" altLang="en-US" smtClean="0"/>
              <a:t>D.Moya, LC2013 Tracking-Vertex  session, Desy  May. 30th  2013  </a:t>
            </a:r>
            <a:endParaRPr lang="es-ES_tradnl" altLang="en-US" dirty="0"/>
          </a:p>
        </p:txBody>
      </p:sp>
      <p:grpSp>
        <p:nvGrpSpPr>
          <p:cNvPr id="36" name="Group 35"/>
          <p:cNvGrpSpPr/>
          <p:nvPr/>
        </p:nvGrpSpPr>
        <p:grpSpPr>
          <a:xfrm>
            <a:off x="152400" y="493490"/>
            <a:ext cx="6094354" cy="4764310"/>
            <a:chOff x="475983" y="645890"/>
            <a:chExt cx="4530992" cy="2975419"/>
          </a:xfrm>
        </p:grpSpPr>
        <p:pic>
          <p:nvPicPr>
            <p:cNvPr id="11" name="Picture 58" descr="DSCN4388"/>
            <p:cNvPicPr>
              <a:picLocks noChangeAspect="1" noChangeArrowheads="1"/>
            </p:cNvPicPr>
            <p:nvPr/>
          </p:nvPicPr>
          <p:blipFill>
            <a:blip r:embed="rId2" cstate="print"/>
            <a:srcRect b="461"/>
            <a:stretch>
              <a:fillRect/>
            </a:stretch>
          </p:blipFill>
          <p:spPr bwMode="auto">
            <a:xfrm>
              <a:off x="475983" y="990600"/>
              <a:ext cx="3114675" cy="2333625"/>
            </a:xfrm>
            <a:prstGeom prst="rect">
              <a:avLst/>
            </a:prstGeom>
            <a:noFill/>
          </p:spPr>
        </p:pic>
        <p:sp>
          <p:nvSpPr>
            <p:cNvPr id="12" name="Text Box 60"/>
            <p:cNvSpPr txBox="1">
              <a:spLocks noChangeArrowheads="1"/>
            </p:cNvSpPr>
            <p:nvPr/>
          </p:nvSpPr>
          <p:spPr bwMode="auto">
            <a:xfrm>
              <a:off x="2146300" y="3009900"/>
              <a:ext cx="1754187" cy="190500"/>
            </a:xfrm>
            <a:prstGeom prst="rect">
              <a:avLst/>
            </a:prstGeom>
            <a:noFill/>
            <a:ln w="9525">
              <a:noFill/>
              <a:miter lim="800000"/>
              <a:headEnd/>
              <a:tailEnd/>
            </a:ln>
          </p:spPr>
          <p:txBody>
            <a:bodyPr/>
            <a:lstStyle/>
            <a:p>
              <a:pPr algn="just" eaLnBrk="0" fontAlgn="base" hangingPunct="0">
                <a:lnSpc>
                  <a:spcPct val="80000"/>
                </a:lnSpc>
                <a:spcBef>
                  <a:spcPct val="20000"/>
                </a:spcBef>
                <a:spcAft>
                  <a:spcPct val="0"/>
                </a:spcAft>
                <a:buClr>
                  <a:srgbClr val="FFFFFF"/>
                </a:buClr>
                <a:buSzPct val="100000"/>
                <a:buFont typeface="Wingdings" pitchFamily="2" charset="2"/>
                <a:buNone/>
                <a:tabLst>
                  <a:tab pos="360363" algn="l"/>
                </a:tabLst>
              </a:pPr>
              <a:r>
                <a:rPr lang="en-US" sz="1400" smtClean="0">
                  <a:solidFill>
                    <a:schemeClr val="tx1"/>
                  </a:solidFill>
                  <a:cs typeface="Times New Roman" pitchFamily="18" charset="0"/>
                </a:rPr>
                <a:t>Aluminum Cask</a:t>
              </a:r>
              <a:endParaRPr lang="en-US" sz="1400" i="1">
                <a:solidFill>
                  <a:schemeClr val="tx1"/>
                </a:solidFill>
              </a:endParaRPr>
            </a:p>
          </p:txBody>
        </p:sp>
        <p:sp>
          <p:nvSpPr>
            <p:cNvPr id="13" name="Text Box 59"/>
            <p:cNvSpPr txBox="1">
              <a:spLocks noChangeArrowheads="1"/>
            </p:cNvSpPr>
            <p:nvPr/>
          </p:nvSpPr>
          <p:spPr bwMode="auto">
            <a:xfrm>
              <a:off x="512720" y="3340468"/>
              <a:ext cx="2074862" cy="280841"/>
            </a:xfrm>
            <a:prstGeom prst="rect">
              <a:avLst/>
            </a:prstGeom>
            <a:noFill/>
            <a:ln w="9525">
              <a:noFill/>
              <a:miter lim="800000"/>
              <a:headEnd/>
              <a:tailEnd/>
            </a:ln>
          </p:spPr>
          <p:txBody>
            <a:bodyPr/>
            <a:lstStyle/>
            <a:p>
              <a:pPr algn="just" eaLnBrk="0" fontAlgn="base" hangingPunct="0">
                <a:lnSpc>
                  <a:spcPct val="80000"/>
                </a:lnSpc>
                <a:spcBef>
                  <a:spcPct val="20000"/>
                </a:spcBef>
                <a:spcAft>
                  <a:spcPct val="0"/>
                </a:spcAft>
                <a:buClr>
                  <a:srgbClr val="FFFFFF"/>
                </a:buClr>
                <a:buSzPct val="100000"/>
                <a:buFont typeface="Wingdings" pitchFamily="2" charset="2"/>
                <a:buNone/>
                <a:tabLst>
                  <a:tab pos="360363" algn="l"/>
                </a:tabLst>
              </a:pPr>
              <a:r>
                <a:rPr lang="es-ES" sz="1400" i="1" dirty="0" smtClean="0">
                  <a:solidFill>
                    <a:schemeClr val="tx1"/>
                  </a:solidFill>
                  <a:latin typeface="Calibri" pitchFamily="34" charset="0"/>
                </a:rPr>
                <a:t> </a:t>
              </a:r>
              <a:r>
                <a:rPr lang="en-US" sz="1400" dirty="0" smtClean="0">
                  <a:solidFill>
                    <a:schemeClr val="tx1"/>
                  </a:solidFill>
                </a:rPr>
                <a:t>A</a:t>
              </a:r>
              <a:r>
                <a:rPr lang="en-US" sz="1400" i="1" dirty="0" smtClean="0">
                  <a:solidFill>
                    <a:schemeClr val="tx1"/>
                  </a:solidFill>
                </a:rPr>
                <a:t>luminum support base</a:t>
              </a:r>
              <a:endParaRPr lang="en-US" sz="1400" i="1" dirty="0">
                <a:solidFill>
                  <a:schemeClr val="tx1"/>
                </a:solidFill>
              </a:endParaRPr>
            </a:p>
          </p:txBody>
        </p:sp>
        <p:sp>
          <p:nvSpPr>
            <p:cNvPr id="15" name="Text Box 63"/>
            <p:cNvSpPr txBox="1">
              <a:spLocks noChangeArrowheads="1"/>
            </p:cNvSpPr>
            <p:nvPr/>
          </p:nvSpPr>
          <p:spPr bwMode="auto">
            <a:xfrm>
              <a:off x="3709988" y="1295400"/>
              <a:ext cx="1166812" cy="241300"/>
            </a:xfrm>
            <a:prstGeom prst="rect">
              <a:avLst/>
            </a:prstGeom>
            <a:noFill/>
            <a:ln w="9525">
              <a:noFill/>
              <a:miter lim="800000"/>
              <a:headEnd/>
              <a:tailEnd/>
            </a:ln>
          </p:spPr>
          <p:txBody>
            <a:bodyPr/>
            <a:lstStyle/>
            <a:p>
              <a:pPr algn="ctr" fontAlgn="base">
                <a:lnSpc>
                  <a:spcPct val="80000"/>
                </a:lnSpc>
                <a:spcBef>
                  <a:spcPct val="20000"/>
                </a:spcBef>
                <a:spcAft>
                  <a:spcPct val="0"/>
                </a:spcAft>
                <a:buClr>
                  <a:srgbClr val="FFFFFF"/>
                </a:buClr>
                <a:buSzPct val="100000"/>
                <a:buFont typeface="Wingdings" pitchFamily="2" charset="2"/>
                <a:buNone/>
                <a:tabLst>
                  <a:tab pos="360363" algn="l"/>
                </a:tabLst>
              </a:pPr>
              <a:r>
                <a:rPr lang="es-ES" sz="1400" i="1" dirty="0" smtClean="0">
                  <a:solidFill>
                    <a:schemeClr val="tx1"/>
                  </a:solidFill>
                  <a:latin typeface="Calibri" pitchFamily="34" charset="0"/>
                  <a:cs typeface="Times New Roman" pitchFamily="18" charset="0"/>
                </a:rPr>
                <a:t>FO output</a:t>
              </a:r>
              <a:endParaRPr lang="es-ES" sz="1400" i="1" dirty="0">
                <a:solidFill>
                  <a:schemeClr val="tx1"/>
                </a:solidFill>
                <a:latin typeface="Calibri" pitchFamily="34" charset="0"/>
              </a:endParaRPr>
            </a:p>
          </p:txBody>
        </p:sp>
        <p:sp>
          <p:nvSpPr>
            <p:cNvPr id="16" name="Line 62"/>
            <p:cNvSpPr>
              <a:spLocks noChangeShapeType="1"/>
            </p:cNvSpPr>
            <p:nvPr/>
          </p:nvSpPr>
          <p:spPr bwMode="auto">
            <a:xfrm flipH="1">
              <a:off x="2641600" y="1452563"/>
              <a:ext cx="1246187" cy="847725"/>
            </a:xfrm>
            <a:prstGeom prst="line">
              <a:avLst/>
            </a:prstGeom>
            <a:noFill/>
            <a:ln w="9525">
              <a:solidFill>
                <a:srgbClr val="000000"/>
              </a:solidFill>
              <a:round/>
              <a:headEnd/>
              <a:tailEnd type="triangle" w="med" len="med"/>
            </a:ln>
          </p:spPr>
          <p:txBody>
            <a:bodyPr/>
            <a:lstStyle/>
            <a:p>
              <a:pPr algn="ctr" fontAlgn="base">
                <a:lnSpc>
                  <a:spcPct val="80000"/>
                </a:lnSpc>
                <a:spcBef>
                  <a:spcPct val="20000"/>
                </a:spcBef>
                <a:spcAft>
                  <a:spcPct val="0"/>
                </a:spcAft>
                <a:buClr>
                  <a:srgbClr val="FFFFFF"/>
                </a:buClr>
                <a:buSzPct val="100000"/>
                <a:buFont typeface="Wingdings" pitchFamily="2" charset="2"/>
                <a:buNone/>
              </a:pPr>
              <a:endParaRPr lang="es-ES" sz="1400" i="1">
                <a:solidFill>
                  <a:srgbClr val="7979FF"/>
                </a:solidFill>
                <a:latin typeface="Calibri" pitchFamily="34" charset="0"/>
              </a:endParaRPr>
            </a:p>
          </p:txBody>
        </p:sp>
        <p:sp>
          <p:nvSpPr>
            <p:cNvPr id="17" name="Text Box 65"/>
            <p:cNvSpPr txBox="1">
              <a:spLocks noChangeArrowheads="1"/>
            </p:cNvSpPr>
            <p:nvPr/>
          </p:nvSpPr>
          <p:spPr bwMode="auto">
            <a:xfrm>
              <a:off x="3352800" y="1052639"/>
              <a:ext cx="1654175" cy="241300"/>
            </a:xfrm>
            <a:prstGeom prst="rect">
              <a:avLst/>
            </a:prstGeom>
            <a:noFill/>
            <a:ln w="9525">
              <a:noFill/>
              <a:miter lim="800000"/>
              <a:headEnd/>
              <a:tailEnd/>
            </a:ln>
          </p:spPr>
          <p:txBody>
            <a:bodyPr/>
            <a:lstStyle/>
            <a:p>
              <a:pPr algn="ctr" fontAlgn="base">
                <a:lnSpc>
                  <a:spcPct val="80000"/>
                </a:lnSpc>
                <a:spcBef>
                  <a:spcPct val="20000"/>
                </a:spcBef>
                <a:spcAft>
                  <a:spcPct val="0"/>
                </a:spcAft>
                <a:buClr>
                  <a:srgbClr val="FFFFFF"/>
                </a:buClr>
                <a:buSzPct val="100000"/>
                <a:buFont typeface="Wingdings" pitchFamily="2" charset="2"/>
                <a:buNone/>
                <a:tabLst>
                  <a:tab pos="360363" algn="l"/>
                </a:tabLst>
              </a:pPr>
              <a:r>
                <a:rPr lang="en-US" sz="1400" i="1" smtClean="0">
                  <a:solidFill>
                    <a:schemeClr val="tx1"/>
                  </a:solidFill>
                  <a:latin typeface="Calibri" pitchFamily="34" charset="0"/>
                  <a:cs typeface="Times New Roman" pitchFamily="18" charset="0"/>
                </a:rPr>
                <a:t>Omega CFRP layout</a:t>
              </a:r>
              <a:endParaRPr lang="en-US" sz="1400" i="1">
                <a:solidFill>
                  <a:schemeClr val="tx1"/>
                </a:solidFill>
                <a:latin typeface="Calibri" pitchFamily="34" charset="0"/>
              </a:endParaRPr>
            </a:p>
          </p:txBody>
        </p:sp>
        <p:sp>
          <p:nvSpPr>
            <p:cNvPr id="18" name="Line 64"/>
            <p:cNvSpPr>
              <a:spLocks noChangeShapeType="1"/>
            </p:cNvSpPr>
            <p:nvPr/>
          </p:nvSpPr>
          <p:spPr bwMode="auto">
            <a:xfrm flipH="1">
              <a:off x="2057400" y="1262063"/>
              <a:ext cx="1436687" cy="1038225"/>
            </a:xfrm>
            <a:prstGeom prst="line">
              <a:avLst/>
            </a:prstGeom>
            <a:noFill/>
            <a:ln w="9525">
              <a:solidFill>
                <a:srgbClr val="000000"/>
              </a:solidFill>
              <a:round/>
              <a:headEnd/>
              <a:tailEnd type="triangle" w="med" len="med"/>
            </a:ln>
          </p:spPr>
          <p:txBody>
            <a:bodyPr/>
            <a:lstStyle/>
            <a:p>
              <a:pPr algn="ctr" fontAlgn="base">
                <a:lnSpc>
                  <a:spcPct val="80000"/>
                </a:lnSpc>
                <a:spcBef>
                  <a:spcPct val="20000"/>
                </a:spcBef>
                <a:spcAft>
                  <a:spcPct val="0"/>
                </a:spcAft>
                <a:buClr>
                  <a:srgbClr val="FFFFFF"/>
                </a:buClr>
                <a:buSzPct val="100000"/>
                <a:buFont typeface="Wingdings" pitchFamily="2" charset="2"/>
                <a:buNone/>
              </a:pPr>
              <a:endParaRPr lang="es-ES" sz="1400" i="1">
                <a:solidFill>
                  <a:srgbClr val="7979FF"/>
                </a:solidFill>
                <a:latin typeface="Calibri" pitchFamily="34" charset="0"/>
              </a:endParaRPr>
            </a:p>
          </p:txBody>
        </p:sp>
        <p:sp>
          <p:nvSpPr>
            <p:cNvPr id="20" name="Text Box 67"/>
            <p:cNvSpPr txBox="1">
              <a:spLocks noChangeArrowheads="1"/>
            </p:cNvSpPr>
            <p:nvPr/>
          </p:nvSpPr>
          <p:spPr bwMode="auto">
            <a:xfrm>
              <a:off x="620067" y="2707275"/>
              <a:ext cx="1497911" cy="246062"/>
            </a:xfrm>
            <a:prstGeom prst="rect">
              <a:avLst/>
            </a:prstGeom>
            <a:noFill/>
            <a:ln w="9525">
              <a:noFill/>
              <a:miter lim="800000"/>
              <a:headEnd/>
              <a:tailEnd/>
            </a:ln>
          </p:spPr>
          <p:txBody>
            <a:bodyPr/>
            <a:lstStyle/>
            <a:p>
              <a:pPr algn="just" fontAlgn="base">
                <a:lnSpc>
                  <a:spcPct val="80000"/>
                </a:lnSpc>
                <a:spcBef>
                  <a:spcPct val="20000"/>
                </a:spcBef>
                <a:spcAft>
                  <a:spcPct val="0"/>
                </a:spcAft>
                <a:buClr>
                  <a:srgbClr val="FFFFFF"/>
                </a:buClr>
                <a:buSzPct val="100000"/>
                <a:buFont typeface="Wingdings" pitchFamily="2" charset="2"/>
                <a:buNone/>
                <a:tabLst>
                  <a:tab pos="360363" algn="l"/>
                </a:tabLst>
              </a:pPr>
              <a:r>
                <a:rPr lang="es-ES" sz="1400" i="1" dirty="0" err="1" smtClean="0">
                  <a:solidFill>
                    <a:schemeClr val="tx1"/>
                  </a:solidFill>
                  <a:latin typeface="Calibri" pitchFamily="34" charset="0"/>
                  <a:cs typeface="Times New Roman" pitchFamily="18" charset="0"/>
                </a:rPr>
                <a:t>Kapton</a:t>
              </a:r>
              <a:r>
                <a:rPr lang="es-ES" sz="1400" i="1" dirty="0" smtClean="0">
                  <a:solidFill>
                    <a:schemeClr val="tx1"/>
                  </a:solidFill>
                  <a:latin typeface="Calibri" pitchFamily="34" charset="0"/>
                  <a:cs typeface="Times New Roman" pitchFamily="18" charset="0"/>
                </a:rPr>
                <a:t> Film</a:t>
              </a:r>
              <a:endParaRPr lang="es-ES" sz="1400" i="1" dirty="0">
                <a:solidFill>
                  <a:schemeClr val="tx1"/>
                </a:solidFill>
                <a:latin typeface="Calibri" pitchFamily="34" charset="0"/>
              </a:endParaRPr>
            </a:p>
          </p:txBody>
        </p:sp>
        <p:sp>
          <p:nvSpPr>
            <p:cNvPr id="23" name="TextBox 22"/>
            <p:cNvSpPr txBox="1"/>
            <p:nvPr/>
          </p:nvSpPr>
          <p:spPr>
            <a:xfrm>
              <a:off x="533400" y="645890"/>
              <a:ext cx="2514600" cy="268984"/>
            </a:xfrm>
            <a:prstGeom prst="rect">
              <a:avLst/>
            </a:prstGeom>
            <a:noFill/>
          </p:spPr>
          <p:txBody>
            <a:bodyPr wrap="square" rtlCol="0">
              <a:spAutoFit/>
            </a:bodyPr>
            <a:lstStyle/>
            <a:p>
              <a:pPr algn="ctr" fontAlgn="base">
                <a:lnSpc>
                  <a:spcPct val="80000"/>
                </a:lnSpc>
                <a:spcBef>
                  <a:spcPct val="20000"/>
                </a:spcBef>
                <a:spcAft>
                  <a:spcPct val="0"/>
                </a:spcAft>
                <a:buClr>
                  <a:srgbClr val="FFFFFF"/>
                </a:buClr>
                <a:buSzPct val="100000"/>
                <a:buFont typeface="Wingdings" pitchFamily="2" charset="2"/>
                <a:buNone/>
              </a:pPr>
              <a:r>
                <a:rPr lang="en-US" sz="1400" i="1" dirty="0" smtClean="0">
                  <a:solidFill>
                    <a:schemeClr val="tx1"/>
                  </a:solidFill>
                  <a:latin typeface="Calibri" pitchFamily="34" charset="0"/>
                </a:rPr>
                <a:t>Omega Shape</a:t>
              </a:r>
              <a:endParaRPr lang="en-US" sz="1400" i="1" dirty="0">
                <a:solidFill>
                  <a:schemeClr val="tx1"/>
                </a:solidFill>
                <a:latin typeface="Calibri" pitchFamily="34" charset="0"/>
              </a:endParaRPr>
            </a:p>
          </p:txBody>
        </p:sp>
        <p:cxnSp>
          <p:nvCxnSpPr>
            <p:cNvPr id="32" name="31 Conector recto de flecha"/>
            <p:cNvCxnSpPr/>
            <p:nvPr/>
          </p:nvCxnSpPr>
          <p:spPr bwMode="auto">
            <a:xfrm flipV="1">
              <a:off x="914400" y="2320144"/>
              <a:ext cx="210493" cy="387131"/>
            </a:xfrm>
            <a:prstGeom prst="straightConnector1">
              <a:avLst/>
            </a:prstGeom>
            <a:noFill/>
            <a:ln w="19050" cap="flat" cmpd="sng" algn="ctr">
              <a:solidFill>
                <a:schemeClr val="tx1"/>
              </a:solidFill>
              <a:prstDash val="solid"/>
              <a:round/>
              <a:headEnd type="none" w="med" len="med"/>
              <a:tailEnd type="arrow"/>
            </a:ln>
            <a:effectLst/>
          </p:spPr>
        </p:cxnSp>
      </p:grpSp>
      <p:cxnSp>
        <p:nvCxnSpPr>
          <p:cNvPr id="33" name="32 Conector recto de flecha"/>
          <p:cNvCxnSpPr/>
          <p:nvPr/>
        </p:nvCxnSpPr>
        <p:spPr bwMode="auto">
          <a:xfrm flipH="1" flipV="1">
            <a:off x="1862137" y="2871934"/>
            <a:ext cx="809916" cy="199732"/>
          </a:xfrm>
          <a:prstGeom prst="straightConnector1">
            <a:avLst/>
          </a:prstGeom>
          <a:noFill/>
          <a:ln w="19050" cap="flat" cmpd="sng" algn="ctr">
            <a:solidFill>
              <a:schemeClr val="tx1"/>
            </a:solidFill>
            <a:prstDash val="solid"/>
            <a:round/>
            <a:headEnd type="none" w="med" len="med"/>
            <a:tailEnd type="arrow"/>
          </a:ln>
          <a:effectLst/>
        </p:spPr>
      </p:cxnSp>
      <p:grpSp>
        <p:nvGrpSpPr>
          <p:cNvPr id="37" name="Group 36"/>
          <p:cNvGrpSpPr/>
          <p:nvPr/>
        </p:nvGrpSpPr>
        <p:grpSpPr>
          <a:xfrm>
            <a:off x="2590800" y="2362200"/>
            <a:ext cx="6571407" cy="3998462"/>
            <a:chOff x="210393" y="2382155"/>
            <a:chExt cx="6571407" cy="3998462"/>
          </a:xfrm>
        </p:grpSpPr>
        <p:pic>
          <p:nvPicPr>
            <p:cNvPr id="22" name="Picture 223" descr="DSCN4404"/>
            <p:cNvPicPr>
              <a:picLocks noChangeAspect="1" noChangeArrowheads="1"/>
            </p:cNvPicPr>
            <p:nvPr/>
          </p:nvPicPr>
          <p:blipFill>
            <a:blip r:embed="rId3" cstate="print"/>
            <a:srcRect b="14211"/>
            <a:stretch>
              <a:fillRect/>
            </a:stretch>
          </p:blipFill>
          <p:spPr bwMode="auto">
            <a:xfrm>
              <a:off x="2209800" y="3733800"/>
              <a:ext cx="4114800" cy="2646817"/>
            </a:xfrm>
            <a:prstGeom prst="rect">
              <a:avLst/>
            </a:prstGeom>
            <a:noFill/>
            <a:ln w="9525">
              <a:noFill/>
              <a:miter lim="800000"/>
              <a:headEnd/>
              <a:tailEnd/>
            </a:ln>
          </p:spPr>
        </p:pic>
        <p:sp>
          <p:nvSpPr>
            <p:cNvPr id="25" name="TextBox 24"/>
            <p:cNvSpPr txBox="1"/>
            <p:nvPr/>
          </p:nvSpPr>
          <p:spPr>
            <a:xfrm>
              <a:off x="2362200" y="3448955"/>
              <a:ext cx="4419600" cy="344710"/>
            </a:xfrm>
            <a:prstGeom prst="rect">
              <a:avLst/>
            </a:prstGeom>
            <a:noFill/>
          </p:spPr>
          <p:txBody>
            <a:bodyPr wrap="square" rtlCol="0">
              <a:spAutoFit/>
            </a:bodyPr>
            <a:lstStyle/>
            <a:p>
              <a:pPr algn="ctr" fontAlgn="base">
                <a:lnSpc>
                  <a:spcPct val="80000"/>
                </a:lnSpc>
                <a:spcBef>
                  <a:spcPct val="20000"/>
                </a:spcBef>
                <a:spcAft>
                  <a:spcPct val="0"/>
                </a:spcAft>
                <a:buClr>
                  <a:srgbClr val="FFFFFF"/>
                </a:buClr>
                <a:buSzPct val="100000"/>
                <a:buFont typeface="Wingdings" pitchFamily="2" charset="2"/>
                <a:buNone/>
              </a:pPr>
              <a:r>
                <a:rPr lang="es-ES" sz="2000" i="1" dirty="0" smtClean="0">
                  <a:solidFill>
                    <a:schemeClr val="tx1"/>
                  </a:solidFill>
                  <a:latin typeface="Calibri" pitchFamily="34" charset="0"/>
                </a:rPr>
                <a:t>L-</a:t>
              </a:r>
              <a:r>
                <a:rPr lang="es-ES" sz="2000" i="1" dirty="0" err="1" smtClean="0">
                  <a:solidFill>
                    <a:schemeClr val="tx1"/>
                  </a:solidFill>
                  <a:latin typeface="Calibri" pitchFamily="34" charset="0"/>
                </a:rPr>
                <a:t>Shape</a:t>
              </a:r>
              <a:r>
                <a:rPr lang="es-ES" sz="2000" i="1" dirty="0" smtClean="0">
                  <a:solidFill>
                    <a:schemeClr val="tx1"/>
                  </a:solidFill>
                  <a:latin typeface="Calibri" pitchFamily="34" charset="0"/>
                </a:rPr>
                <a:t> </a:t>
              </a:r>
              <a:endParaRPr lang="es-ES" sz="2000" i="1" dirty="0">
                <a:solidFill>
                  <a:schemeClr val="tx1"/>
                </a:solidFill>
                <a:latin typeface="Calibri" pitchFamily="34" charset="0"/>
              </a:endParaRPr>
            </a:p>
          </p:txBody>
        </p:sp>
        <p:sp>
          <p:nvSpPr>
            <p:cNvPr id="42" name="Text Box 60"/>
            <p:cNvSpPr txBox="1">
              <a:spLocks noChangeArrowheads="1"/>
            </p:cNvSpPr>
            <p:nvPr/>
          </p:nvSpPr>
          <p:spPr bwMode="auto">
            <a:xfrm>
              <a:off x="4782393" y="2382155"/>
              <a:ext cx="1754187" cy="190500"/>
            </a:xfrm>
            <a:prstGeom prst="rect">
              <a:avLst/>
            </a:prstGeom>
            <a:noFill/>
            <a:ln w="9525">
              <a:noFill/>
              <a:miter lim="800000"/>
              <a:headEnd/>
              <a:tailEnd/>
            </a:ln>
          </p:spPr>
          <p:txBody>
            <a:bodyPr/>
            <a:lstStyle/>
            <a:p>
              <a:pPr algn="just" eaLnBrk="0" fontAlgn="base" hangingPunct="0">
                <a:lnSpc>
                  <a:spcPct val="80000"/>
                </a:lnSpc>
                <a:spcBef>
                  <a:spcPct val="20000"/>
                </a:spcBef>
                <a:spcAft>
                  <a:spcPct val="0"/>
                </a:spcAft>
                <a:buClr>
                  <a:srgbClr val="FFFFFF"/>
                </a:buClr>
                <a:buSzPct val="100000"/>
                <a:buFont typeface="Wingdings" pitchFamily="2" charset="2"/>
                <a:buNone/>
                <a:tabLst>
                  <a:tab pos="360363" algn="l"/>
                </a:tabLst>
              </a:pPr>
              <a:r>
                <a:rPr lang="en-US" sz="1400" dirty="0" smtClean="0">
                  <a:solidFill>
                    <a:schemeClr val="tx1"/>
                  </a:solidFill>
                  <a:cs typeface="Times New Roman" pitchFamily="18" charset="0"/>
                </a:rPr>
                <a:t>Aluminum Cask</a:t>
              </a:r>
              <a:endParaRPr lang="en-US" sz="1400" i="1" dirty="0">
                <a:solidFill>
                  <a:schemeClr val="tx1"/>
                </a:solidFill>
              </a:endParaRPr>
            </a:p>
          </p:txBody>
        </p:sp>
        <p:sp>
          <p:nvSpPr>
            <p:cNvPr id="43" name="Text Box 63"/>
            <p:cNvSpPr txBox="1">
              <a:spLocks noChangeArrowheads="1"/>
            </p:cNvSpPr>
            <p:nvPr/>
          </p:nvSpPr>
          <p:spPr bwMode="auto">
            <a:xfrm>
              <a:off x="3334593" y="3982355"/>
              <a:ext cx="1166812" cy="241300"/>
            </a:xfrm>
            <a:prstGeom prst="rect">
              <a:avLst/>
            </a:prstGeom>
            <a:noFill/>
            <a:ln w="9525">
              <a:noFill/>
              <a:miter lim="800000"/>
              <a:headEnd/>
              <a:tailEnd/>
            </a:ln>
          </p:spPr>
          <p:txBody>
            <a:bodyPr/>
            <a:lstStyle/>
            <a:p>
              <a:pPr algn="ctr" fontAlgn="base">
                <a:lnSpc>
                  <a:spcPct val="80000"/>
                </a:lnSpc>
                <a:spcBef>
                  <a:spcPct val="20000"/>
                </a:spcBef>
                <a:spcAft>
                  <a:spcPct val="0"/>
                </a:spcAft>
                <a:buClr>
                  <a:srgbClr val="FFFFFF"/>
                </a:buClr>
                <a:buSzPct val="100000"/>
                <a:buFont typeface="Wingdings" pitchFamily="2" charset="2"/>
                <a:buNone/>
                <a:tabLst>
                  <a:tab pos="360363" algn="l"/>
                </a:tabLst>
              </a:pPr>
              <a:r>
                <a:rPr lang="en-US" sz="1400" i="1" dirty="0" smtClean="0">
                  <a:solidFill>
                    <a:schemeClr val="tx1"/>
                  </a:solidFill>
                  <a:latin typeface="Calibri" pitchFamily="34" charset="0"/>
                  <a:cs typeface="Times New Roman" pitchFamily="18" charset="0"/>
                </a:rPr>
                <a:t>FO output</a:t>
              </a:r>
              <a:endParaRPr lang="en-US" sz="1400" i="1" dirty="0">
                <a:solidFill>
                  <a:schemeClr val="tx1"/>
                </a:solidFill>
                <a:latin typeface="Calibri" pitchFamily="34" charset="0"/>
              </a:endParaRPr>
            </a:p>
          </p:txBody>
        </p:sp>
        <p:sp>
          <p:nvSpPr>
            <p:cNvPr id="44" name="Text Box 67"/>
            <p:cNvSpPr txBox="1">
              <a:spLocks noChangeArrowheads="1"/>
            </p:cNvSpPr>
            <p:nvPr/>
          </p:nvSpPr>
          <p:spPr bwMode="auto">
            <a:xfrm>
              <a:off x="4934793" y="5353955"/>
              <a:ext cx="1497911" cy="246062"/>
            </a:xfrm>
            <a:prstGeom prst="rect">
              <a:avLst/>
            </a:prstGeom>
            <a:noFill/>
            <a:ln w="9525">
              <a:noFill/>
              <a:miter lim="800000"/>
              <a:headEnd/>
              <a:tailEnd/>
            </a:ln>
          </p:spPr>
          <p:txBody>
            <a:bodyPr/>
            <a:lstStyle/>
            <a:p>
              <a:pPr algn="just" fontAlgn="base">
                <a:lnSpc>
                  <a:spcPct val="80000"/>
                </a:lnSpc>
                <a:spcBef>
                  <a:spcPct val="20000"/>
                </a:spcBef>
                <a:spcAft>
                  <a:spcPct val="0"/>
                </a:spcAft>
                <a:buClr>
                  <a:srgbClr val="FFFFFF"/>
                </a:buClr>
                <a:buSzPct val="100000"/>
                <a:buFont typeface="Wingdings" pitchFamily="2" charset="2"/>
                <a:buNone/>
                <a:tabLst>
                  <a:tab pos="360363" algn="l"/>
                </a:tabLst>
              </a:pPr>
              <a:r>
                <a:rPr lang="en-US" sz="1400" i="1" dirty="0" err="1" smtClean="0">
                  <a:solidFill>
                    <a:schemeClr val="tx1"/>
                  </a:solidFill>
                  <a:latin typeface="Calibri" pitchFamily="34" charset="0"/>
                  <a:cs typeface="Times New Roman" pitchFamily="18" charset="0"/>
                </a:rPr>
                <a:t>Kapton</a:t>
              </a:r>
              <a:r>
                <a:rPr lang="en-US" sz="1400" i="1" dirty="0" smtClean="0">
                  <a:solidFill>
                    <a:schemeClr val="tx1"/>
                  </a:solidFill>
                  <a:latin typeface="Calibri" pitchFamily="34" charset="0"/>
                  <a:cs typeface="Times New Roman" pitchFamily="18" charset="0"/>
                </a:rPr>
                <a:t> Film</a:t>
              </a:r>
              <a:endParaRPr lang="en-US" sz="1400" i="1" dirty="0">
                <a:solidFill>
                  <a:schemeClr val="tx1"/>
                </a:solidFill>
                <a:latin typeface="Calibri" pitchFamily="34" charset="0"/>
              </a:endParaRPr>
            </a:p>
          </p:txBody>
        </p:sp>
        <p:cxnSp>
          <p:nvCxnSpPr>
            <p:cNvPr id="45" name="44 Conector recto de flecha"/>
            <p:cNvCxnSpPr/>
            <p:nvPr/>
          </p:nvCxnSpPr>
          <p:spPr bwMode="auto">
            <a:xfrm flipH="1">
              <a:off x="4343401" y="5658755"/>
              <a:ext cx="1124792" cy="407877"/>
            </a:xfrm>
            <a:prstGeom prst="straightConnector1">
              <a:avLst/>
            </a:prstGeom>
            <a:noFill/>
            <a:ln w="19050" cap="flat" cmpd="sng" algn="ctr">
              <a:solidFill>
                <a:schemeClr val="tx1"/>
              </a:solidFill>
              <a:prstDash val="solid"/>
              <a:round/>
              <a:headEnd type="none" w="med" len="med"/>
              <a:tailEnd type="arrow"/>
            </a:ln>
            <a:effectLst/>
          </p:spPr>
        </p:cxnSp>
        <p:cxnSp>
          <p:nvCxnSpPr>
            <p:cNvPr id="46" name="45 Conector recto de flecha"/>
            <p:cNvCxnSpPr/>
            <p:nvPr/>
          </p:nvCxnSpPr>
          <p:spPr bwMode="auto">
            <a:xfrm>
              <a:off x="4020393" y="4287155"/>
              <a:ext cx="381000" cy="914400"/>
            </a:xfrm>
            <a:prstGeom prst="straightConnector1">
              <a:avLst/>
            </a:prstGeom>
            <a:noFill/>
            <a:ln w="19050" cap="flat" cmpd="sng" algn="ctr">
              <a:solidFill>
                <a:schemeClr val="tx1"/>
              </a:solidFill>
              <a:prstDash val="solid"/>
              <a:round/>
              <a:headEnd type="none" w="med" len="med"/>
              <a:tailEnd type="arrow"/>
            </a:ln>
            <a:effectLst/>
          </p:spPr>
        </p:cxnSp>
        <p:cxnSp>
          <p:nvCxnSpPr>
            <p:cNvPr id="47" name="46 Conector recto de flecha"/>
            <p:cNvCxnSpPr/>
            <p:nvPr/>
          </p:nvCxnSpPr>
          <p:spPr bwMode="auto">
            <a:xfrm>
              <a:off x="5544393" y="2610755"/>
              <a:ext cx="76200" cy="1752600"/>
            </a:xfrm>
            <a:prstGeom prst="straightConnector1">
              <a:avLst/>
            </a:prstGeom>
            <a:noFill/>
            <a:ln w="19050" cap="flat" cmpd="sng" algn="ctr">
              <a:solidFill>
                <a:schemeClr val="tx1"/>
              </a:solidFill>
              <a:prstDash val="solid"/>
              <a:round/>
              <a:headEnd type="none" w="med" len="med"/>
              <a:tailEnd type="arrow"/>
            </a:ln>
            <a:effectLst/>
          </p:spPr>
        </p:cxnSp>
        <p:sp>
          <p:nvSpPr>
            <p:cNvPr id="53" name="Text Box 67"/>
            <p:cNvSpPr txBox="1">
              <a:spLocks noChangeArrowheads="1"/>
            </p:cNvSpPr>
            <p:nvPr/>
          </p:nvSpPr>
          <p:spPr bwMode="auto">
            <a:xfrm>
              <a:off x="210393" y="5430155"/>
              <a:ext cx="1801041" cy="593602"/>
            </a:xfrm>
            <a:prstGeom prst="rect">
              <a:avLst/>
            </a:prstGeom>
            <a:noFill/>
            <a:ln w="9525">
              <a:noFill/>
              <a:miter lim="800000"/>
              <a:headEnd/>
              <a:tailEnd/>
            </a:ln>
          </p:spPr>
          <p:txBody>
            <a:bodyPr/>
            <a:lstStyle/>
            <a:p>
              <a:pPr algn="just" fontAlgn="base">
                <a:lnSpc>
                  <a:spcPct val="80000"/>
                </a:lnSpc>
                <a:spcBef>
                  <a:spcPct val="20000"/>
                </a:spcBef>
                <a:spcAft>
                  <a:spcPct val="0"/>
                </a:spcAft>
                <a:buClr>
                  <a:srgbClr val="FFFFFF"/>
                </a:buClr>
                <a:buSzPct val="100000"/>
                <a:buFont typeface="Wingdings" pitchFamily="2" charset="2"/>
                <a:buNone/>
                <a:tabLst>
                  <a:tab pos="360363" algn="l"/>
                </a:tabLst>
              </a:pPr>
              <a:r>
                <a:rPr lang="en-US" sz="1400" i="1" dirty="0" smtClean="0">
                  <a:solidFill>
                    <a:schemeClr val="tx1"/>
                  </a:solidFill>
                  <a:latin typeface="Calibri" pitchFamily="34" charset="0"/>
                  <a:cs typeface="Times New Roman" pitchFamily="18" charset="0"/>
                </a:rPr>
                <a:t>Steel cask for connectors protection</a:t>
              </a:r>
              <a:endParaRPr lang="en-US" sz="1400" i="1" dirty="0">
                <a:solidFill>
                  <a:schemeClr val="tx1"/>
                </a:solidFill>
                <a:latin typeface="Calibri" pitchFamily="34" charset="0"/>
              </a:endParaRPr>
            </a:p>
          </p:txBody>
        </p:sp>
        <p:cxnSp>
          <p:nvCxnSpPr>
            <p:cNvPr id="54" name="53 Conector recto de flecha"/>
            <p:cNvCxnSpPr>
              <a:stCxn id="53" idx="3"/>
            </p:cNvCxnSpPr>
            <p:nvPr/>
          </p:nvCxnSpPr>
          <p:spPr bwMode="auto">
            <a:xfrm flipV="1">
              <a:off x="2011434" y="5430155"/>
              <a:ext cx="637359" cy="296801"/>
            </a:xfrm>
            <a:prstGeom prst="straightConnector1">
              <a:avLst/>
            </a:prstGeom>
            <a:noFill/>
            <a:ln w="19050" cap="flat" cmpd="sng" algn="ctr">
              <a:solidFill>
                <a:schemeClr val="tx1"/>
              </a:solidFill>
              <a:prstDash val="solid"/>
              <a:round/>
              <a:headEnd type="none" w="med" len="med"/>
              <a:tailEnd type="arrow"/>
            </a:ln>
            <a:effectLst/>
          </p:spPr>
        </p:cxnSp>
      </p:grpSp>
    </p:spTree>
    <p:extLst>
      <p:ext uri="{BB962C8B-B14F-4D97-AF65-F5344CB8AC3E}">
        <p14:creationId xmlns="" xmlns:p14="http://schemas.microsoft.com/office/powerpoint/2010/main" val="9885858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8305800" cy="1752600"/>
          </a:xfrm>
        </p:spPr>
        <p:txBody>
          <a:bodyPr/>
          <a:lstStyle/>
          <a:p>
            <a:r>
              <a:rPr lang="en-US" sz="3200" dirty="0" smtClean="0"/>
              <a:t>Omega Shapes an L-shapes Manufacture Process</a:t>
            </a:r>
            <a:br>
              <a:rPr lang="en-US" sz="3200" dirty="0" smtClean="0"/>
            </a:br>
            <a:r>
              <a:rPr lang="en-US" dirty="0" smtClean="0"/>
              <a:t/>
            </a:r>
            <a:br>
              <a:rPr lang="en-US" dirty="0" smtClean="0"/>
            </a:br>
            <a:endParaRPr lang="en-US" dirty="0"/>
          </a:p>
        </p:txBody>
      </p:sp>
      <p:sp>
        <p:nvSpPr>
          <p:cNvPr id="5" name="4 Marcador de pie de página"/>
          <p:cNvSpPr>
            <a:spLocks noGrp="1"/>
          </p:cNvSpPr>
          <p:nvPr>
            <p:ph type="ftr" sz="quarter" idx="11"/>
          </p:nvPr>
        </p:nvSpPr>
        <p:spPr>
          <a:xfrm>
            <a:off x="2590800" y="6400800"/>
            <a:ext cx="6172200" cy="457200"/>
          </a:xfrm>
        </p:spPr>
        <p:txBody>
          <a:bodyPr/>
          <a:lstStyle/>
          <a:p>
            <a:pPr>
              <a:defRPr/>
            </a:pPr>
            <a:r>
              <a:rPr lang="en-US" altLang="en-US" smtClean="0"/>
              <a:t>D.Moya, LC2013 Tracking-Vertex  session, Desy  May. 30th  2013  </a:t>
            </a:r>
            <a:endParaRPr lang="es-ES_tradnl" altLang="en-US" dirty="0"/>
          </a:p>
        </p:txBody>
      </p:sp>
      <p:grpSp>
        <p:nvGrpSpPr>
          <p:cNvPr id="6" name="Group 37"/>
          <p:cNvGrpSpPr/>
          <p:nvPr/>
        </p:nvGrpSpPr>
        <p:grpSpPr>
          <a:xfrm>
            <a:off x="4114800" y="2133600"/>
            <a:ext cx="6110413" cy="4394743"/>
            <a:chOff x="4979792" y="782199"/>
            <a:chExt cx="3465314" cy="2626492"/>
          </a:xfrm>
        </p:grpSpPr>
        <p:pic>
          <p:nvPicPr>
            <p:cNvPr id="21" name="Picture 57" descr="DSCN4385"/>
            <p:cNvPicPr>
              <a:picLocks noChangeAspect="1" noChangeArrowheads="1"/>
            </p:cNvPicPr>
            <p:nvPr/>
          </p:nvPicPr>
          <p:blipFill>
            <a:blip r:embed="rId3" cstate="print">
              <a:lum bright="6000" contrast="6000"/>
            </a:blip>
            <a:srcRect l="7228" t="35294" r="32129"/>
            <a:stretch>
              <a:fillRect/>
            </a:stretch>
          </p:blipFill>
          <p:spPr bwMode="auto">
            <a:xfrm>
              <a:off x="5257800" y="1047750"/>
              <a:ext cx="2514600" cy="2000250"/>
            </a:xfrm>
            <a:prstGeom prst="rect">
              <a:avLst/>
            </a:prstGeom>
            <a:noFill/>
          </p:spPr>
        </p:pic>
        <p:sp>
          <p:nvSpPr>
            <p:cNvPr id="24" name="TextBox 23"/>
            <p:cNvSpPr txBox="1"/>
            <p:nvPr/>
          </p:nvSpPr>
          <p:spPr>
            <a:xfrm>
              <a:off x="5930506" y="782199"/>
              <a:ext cx="2514600" cy="211377"/>
            </a:xfrm>
            <a:prstGeom prst="rect">
              <a:avLst/>
            </a:prstGeom>
            <a:noFill/>
          </p:spPr>
          <p:txBody>
            <a:bodyPr wrap="square" rtlCol="0">
              <a:spAutoFit/>
            </a:bodyPr>
            <a:lstStyle/>
            <a:p>
              <a:pPr algn="ctr" fontAlgn="base">
                <a:lnSpc>
                  <a:spcPct val="80000"/>
                </a:lnSpc>
                <a:spcBef>
                  <a:spcPct val="20000"/>
                </a:spcBef>
                <a:spcAft>
                  <a:spcPct val="0"/>
                </a:spcAft>
                <a:buClr>
                  <a:srgbClr val="FFFFFF"/>
                </a:buClr>
                <a:buSzPct val="100000"/>
                <a:buFont typeface="Wingdings" pitchFamily="2" charset="2"/>
                <a:buNone/>
              </a:pPr>
              <a:r>
                <a:rPr lang="es-ES" sz="2400" i="1" dirty="0">
                  <a:solidFill>
                    <a:schemeClr val="tx1"/>
                  </a:solidFill>
                  <a:latin typeface="Calibri" pitchFamily="34" charset="0"/>
                </a:rPr>
                <a:t>Omega </a:t>
              </a:r>
              <a:r>
                <a:rPr lang="es-ES" sz="2400" i="1" dirty="0" err="1">
                  <a:solidFill>
                    <a:schemeClr val="tx1"/>
                  </a:solidFill>
                  <a:latin typeface="Calibri" pitchFamily="34" charset="0"/>
                </a:rPr>
                <a:t>Shape</a:t>
              </a:r>
              <a:endParaRPr lang="es-ES" sz="2400" i="1" dirty="0">
                <a:solidFill>
                  <a:schemeClr val="tx1"/>
                </a:solidFill>
                <a:latin typeface="Calibri" pitchFamily="34" charset="0"/>
              </a:endParaRPr>
            </a:p>
          </p:txBody>
        </p:sp>
        <p:sp>
          <p:nvSpPr>
            <p:cNvPr id="28" name="Text Box 60"/>
            <p:cNvSpPr txBox="1">
              <a:spLocks noChangeArrowheads="1"/>
            </p:cNvSpPr>
            <p:nvPr/>
          </p:nvSpPr>
          <p:spPr bwMode="auto">
            <a:xfrm>
              <a:off x="6466674" y="3111556"/>
              <a:ext cx="1754187" cy="190500"/>
            </a:xfrm>
            <a:prstGeom prst="rect">
              <a:avLst/>
            </a:prstGeom>
            <a:noFill/>
            <a:ln w="9525">
              <a:noFill/>
              <a:miter lim="800000"/>
              <a:headEnd/>
              <a:tailEnd/>
            </a:ln>
          </p:spPr>
          <p:txBody>
            <a:bodyPr/>
            <a:lstStyle/>
            <a:p>
              <a:pPr algn="just" eaLnBrk="0" fontAlgn="base" hangingPunct="0">
                <a:lnSpc>
                  <a:spcPct val="80000"/>
                </a:lnSpc>
                <a:spcBef>
                  <a:spcPct val="20000"/>
                </a:spcBef>
                <a:spcAft>
                  <a:spcPct val="0"/>
                </a:spcAft>
                <a:buClr>
                  <a:srgbClr val="FFFFFF"/>
                </a:buClr>
                <a:buSzPct val="100000"/>
                <a:buFont typeface="Wingdings" pitchFamily="2" charset="2"/>
                <a:buNone/>
                <a:tabLst>
                  <a:tab pos="360363" algn="l"/>
                </a:tabLst>
              </a:pPr>
              <a:r>
                <a:rPr lang="en-US" sz="2400" dirty="0" smtClean="0">
                  <a:solidFill>
                    <a:schemeClr val="tx1"/>
                  </a:solidFill>
                  <a:cs typeface="Times New Roman" pitchFamily="18" charset="0"/>
                </a:rPr>
                <a:t>Vacuum bag</a:t>
              </a:r>
              <a:endParaRPr lang="en-US" sz="2400" i="1" dirty="0">
                <a:solidFill>
                  <a:schemeClr val="tx1"/>
                </a:solidFill>
              </a:endParaRPr>
            </a:p>
          </p:txBody>
        </p:sp>
        <p:sp>
          <p:nvSpPr>
            <p:cNvPr id="29" name="Text Box 60"/>
            <p:cNvSpPr txBox="1">
              <a:spLocks noChangeArrowheads="1"/>
            </p:cNvSpPr>
            <p:nvPr/>
          </p:nvSpPr>
          <p:spPr bwMode="auto">
            <a:xfrm>
              <a:off x="4979792" y="3218191"/>
              <a:ext cx="1754187" cy="190500"/>
            </a:xfrm>
            <a:prstGeom prst="rect">
              <a:avLst/>
            </a:prstGeom>
            <a:noFill/>
            <a:ln w="9525">
              <a:noFill/>
              <a:miter lim="800000"/>
              <a:headEnd/>
              <a:tailEnd/>
            </a:ln>
          </p:spPr>
          <p:txBody>
            <a:bodyPr/>
            <a:lstStyle/>
            <a:p>
              <a:pPr algn="just" eaLnBrk="0" fontAlgn="base" hangingPunct="0">
                <a:lnSpc>
                  <a:spcPct val="80000"/>
                </a:lnSpc>
                <a:spcBef>
                  <a:spcPct val="20000"/>
                </a:spcBef>
                <a:spcAft>
                  <a:spcPct val="0"/>
                </a:spcAft>
                <a:buClr>
                  <a:srgbClr val="FFFFFF"/>
                </a:buClr>
                <a:buSzPct val="100000"/>
                <a:buFont typeface="Wingdings" pitchFamily="2" charset="2"/>
                <a:buNone/>
                <a:tabLst>
                  <a:tab pos="360363" algn="l"/>
                </a:tabLst>
              </a:pPr>
              <a:r>
                <a:rPr lang="en-US" sz="2400" dirty="0" smtClean="0">
                  <a:solidFill>
                    <a:schemeClr val="tx1"/>
                  </a:solidFill>
                  <a:cs typeface="Times New Roman" pitchFamily="18" charset="0"/>
                </a:rPr>
                <a:t>All inside an oven</a:t>
              </a:r>
              <a:endParaRPr lang="en-US" sz="2400" i="1" dirty="0">
                <a:solidFill>
                  <a:schemeClr val="tx1"/>
                </a:solidFill>
              </a:endParaRPr>
            </a:p>
          </p:txBody>
        </p:sp>
        <p:sp>
          <p:nvSpPr>
            <p:cNvPr id="3" name="2 Elipse"/>
            <p:cNvSpPr/>
            <p:nvPr/>
          </p:nvSpPr>
          <p:spPr bwMode="auto">
            <a:xfrm>
              <a:off x="5130729" y="1592262"/>
              <a:ext cx="2641671" cy="1279671"/>
            </a:xfrm>
            <a:prstGeom prst="ellipse">
              <a:avLst/>
            </a:prstGeom>
            <a:noFill/>
            <a:ln w="15875" cap="flat" cmpd="sng" algn="ctr">
              <a:solidFill>
                <a:srgbClr val="FF000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n-US" dirty="0" smtClean="0">
                <a:solidFill>
                  <a:schemeClr val="tx1"/>
                </a:solidFill>
              </a:endParaRPr>
            </a:p>
          </p:txBody>
        </p:sp>
        <p:cxnSp>
          <p:nvCxnSpPr>
            <p:cNvPr id="7" name="6 Conector recto de flecha"/>
            <p:cNvCxnSpPr>
              <a:endCxn id="3" idx="3"/>
            </p:cNvCxnSpPr>
            <p:nvPr/>
          </p:nvCxnSpPr>
          <p:spPr bwMode="auto">
            <a:xfrm flipV="1">
              <a:off x="5410200" y="2684530"/>
              <a:ext cx="107393" cy="515872"/>
            </a:xfrm>
            <a:prstGeom prst="straightConnector1">
              <a:avLst/>
            </a:prstGeom>
            <a:noFill/>
            <a:ln w="19050" cap="flat" cmpd="sng" algn="ctr">
              <a:solidFill>
                <a:schemeClr val="tx1"/>
              </a:solidFill>
              <a:prstDash val="solid"/>
              <a:round/>
              <a:headEnd type="none" w="med" len="med"/>
              <a:tailEnd type="arrow"/>
            </a:ln>
            <a:effectLst/>
          </p:spPr>
        </p:cxnSp>
        <p:cxnSp>
          <p:nvCxnSpPr>
            <p:cNvPr id="34" name="33 Conector recto de flecha"/>
            <p:cNvCxnSpPr/>
            <p:nvPr/>
          </p:nvCxnSpPr>
          <p:spPr bwMode="auto">
            <a:xfrm flipH="1">
              <a:off x="6466674" y="964361"/>
              <a:ext cx="457759" cy="1335927"/>
            </a:xfrm>
            <a:prstGeom prst="straightConnector1">
              <a:avLst/>
            </a:prstGeom>
            <a:noFill/>
            <a:ln w="19050" cap="flat" cmpd="sng" algn="ctr">
              <a:solidFill>
                <a:srgbClr val="2A1BEB"/>
              </a:solidFill>
              <a:prstDash val="solid"/>
              <a:round/>
              <a:headEnd type="none" w="med" len="med"/>
              <a:tailEnd type="arrow"/>
            </a:ln>
            <a:effectLst/>
          </p:spPr>
        </p:cxnSp>
        <p:cxnSp>
          <p:nvCxnSpPr>
            <p:cNvPr id="35" name="34 Conector recto de flecha"/>
            <p:cNvCxnSpPr/>
            <p:nvPr/>
          </p:nvCxnSpPr>
          <p:spPr bwMode="auto">
            <a:xfrm flipV="1">
              <a:off x="6917368" y="2590801"/>
              <a:ext cx="59369" cy="562267"/>
            </a:xfrm>
            <a:prstGeom prst="straightConnector1">
              <a:avLst/>
            </a:prstGeom>
            <a:noFill/>
            <a:ln w="19050" cap="flat" cmpd="sng" algn="ctr">
              <a:solidFill>
                <a:schemeClr val="tx1"/>
              </a:solidFill>
              <a:prstDash val="solid"/>
              <a:round/>
              <a:headEnd type="none" w="med" len="med"/>
              <a:tailEnd type="arrow"/>
            </a:ln>
            <a:effectLst/>
          </p:spPr>
        </p:cxnSp>
      </p:grpSp>
      <p:pic>
        <p:nvPicPr>
          <p:cNvPr id="14" name="Picture 56" descr="DSCN4386"/>
          <p:cNvPicPr>
            <a:picLocks noChangeAspect="1" noChangeArrowheads="1"/>
          </p:cNvPicPr>
          <p:nvPr/>
        </p:nvPicPr>
        <p:blipFill>
          <a:blip r:embed="rId4" cstate="print"/>
          <a:srcRect l="15244" t="7724" r="7317" b="4471"/>
          <a:stretch>
            <a:fillRect/>
          </a:stretch>
        </p:blipFill>
        <p:spPr bwMode="auto">
          <a:xfrm>
            <a:off x="152400" y="609600"/>
            <a:ext cx="4333650" cy="3657600"/>
          </a:xfrm>
          <a:prstGeom prst="rect">
            <a:avLst/>
          </a:prstGeom>
          <a:noFill/>
        </p:spPr>
      </p:pic>
      <p:cxnSp>
        <p:nvCxnSpPr>
          <p:cNvPr id="17" name="Straight Arrow Connector 16"/>
          <p:cNvCxnSpPr>
            <a:stCxn id="31" idx="1"/>
          </p:cNvCxnSpPr>
          <p:nvPr/>
        </p:nvCxnSpPr>
        <p:spPr bwMode="auto">
          <a:xfrm flipH="1">
            <a:off x="3200400" y="1114455"/>
            <a:ext cx="1752600" cy="1095345"/>
          </a:xfrm>
          <a:prstGeom prst="straightConnector1">
            <a:avLst/>
          </a:prstGeom>
          <a:noFill/>
          <a:ln w="25400" cap="flat" cmpd="sng" algn="ctr">
            <a:solidFill>
              <a:schemeClr val="tx1"/>
            </a:solidFill>
            <a:prstDash val="solid"/>
            <a:round/>
            <a:headEnd type="none" w="med" len="med"/>
            <a:tailEnd type="arrow"/>
          </a:ln>
          <a:effectLst/>
        </p:spPr>
      </p:cxnSp>
      <p:sp>
        <p:nvSpPr>
          <p:cNvPr id="19" name="TextBox 18"/>
          <p:cNvSpPr txBox="1"/>
          <p:nvPr/>
        </p:nvSpPr>
        <p:spPr>
          <a:xfrm>
            <a:off x="2209800" y="4953000"/>
            <a:ext cx="2057400" cy="400110"/>
          </a:xfrm>
          <a:prstGeom prst="rect">
            <a:avLst/>
          </a:prstGeom>
          <a:noFill/>
        </p:spPr>
        <p:txBody>
          <a:bodyPr wrap="square" rtlCol="0">
            <a:spAutoFit/>
          </a:bodyPr>
          <a:lstStyle/>
          <a:p>
            <a:r>
              <a:rPr lang="es-ES" dirty="0" smtClean="0">
                <a:solidFill>
                  <a:schemeClr val="tx1"/>
                </a:solidFill>
              </a:rPr>
              <a:t>Omega </a:t>
            </a:r>
            <a:r>
              <a:rPr lang="es-ES" dirty="0" err="1" smtClean="0">
                <a:solidFill>
                  <a:schemeClr val="tx1"/>
                </a:solidFill>
              </a:rPr>
              <a:t>Shape</a:t>
            </a:r>
            <a:endParaRPr lang="es-ES" dirty="0">
              <a:solidFill>
                <a:schemeClr val="tx1"/>
              </a:solidFill>
            </a:endParaRPr>
          </a:p>
        </p:txBody>
      </p:sp>
      <p:cxnSp>
        <p:nvCxnSpPr>
          <p:cNvPr id="20" name="Straight Arrow Connector 19"/>
          <p:cNvCxnSpPr>
            <a:stCxn id="19" idx="0"/>
          </p:cNvCxnSpPr>
          <p:nvPr/>
        </p:nvCxnSpPr>
        <p:spPr bwMode="auto">
          <a:xfrm flipH="1" flipV="1">
            <a:off x="2057400" y="3581400"/>
            <a:ext cx="1181100" cy="1371600"/>
          </a:xfrm>
          <a:prstGeom prst="straightConnector1">
            <a:avLst/>
          </a:prstGeom>
          <a:noFill/>
          <a:ln w="25400" cap="flat" cmpd="sng" algn="ctr">
            <a:solidFill>
              <a:schemeClr val="tx1"/>
            </a:solidFill>
            <a:prstDash val="solid"/>
            <a:round/>
            <a:headEnd type="none" w="med" len="med"/>
            <a:tailEnd type="arrow"/>
          </a:ln>
          <a:effectLst/>
        </p:spPr>
      </p:cxnSp>
      <p:sp>
        <p:nvSpPr>
          <p:cNvPr id="22" name="TextBox 21"/>
          <p:cNvSpPr txBox="1"/>
          <p:nvPr/>
        </p:nvSpPr>
        <p:spPr>
          <a:xfrm>
            <a:off x="0" y="4572000"/>
            <a:ext cx="2057400" cy="1015663"/>
          </a:xfrm>
          <a:prstGeom prst="rect">
            <a:avLst/>
          </a:prstGeom>
          <a:noFill/>
        </p:spPr>
        <p:txBody>
          <a:bodyPr wrap="square" rtlCol="0">
            <a:spAutoFit/>
          </a:bodyPr>
          <a:lstStyle/>
          <a:p>
            <a:r>
              <a:rPr lang="en-US" smtClean="0">
                <a:solidFill>
                  <a:schemeClr val="tx1"/>
                </a:solidFill>
              </a:rPr>
              <a:t>Protection output cable from the omega</a:t>
            </a:r>
            <a:endParaRPr lang="en-US">
              <a:solidFill>
                <a:schemeClr val="tx1"/>
              </a:solidFill>
            </a:endParaRPr>
          </a:p>
        </p:txBody>
      </p:sp>
      <p:cxnSp>
        <p:nvCxnSpPr>
          <p:cNvPr id="23" name="Straight Arrow Connector 22"/>
          <p:cNvCxnSpPr/>
          <p:nvPr/>
        </p:nvCxnSpPr>
        <p:spPr bwMode="auto">
          <a:xfrm flipV="1">
            <a:off x="762000" y="3505200"/>
            <a:ext cx="76200" cy="1066800"/>
          </a:xfrm>
          <a:prstGeom prst="straightConnector1">
            <a:avLst/>
          </a:prstGeom>
          <a:noFill/>
          <a:ln w="25400" cap="flat" cmpd="sng" algn="ctr">
            <a:solidFill>
              <a:schemeClr val="tx1"/>
            </a:solidFill>
            <a:prstDash val="solid"/>
            <a:round/>
            <a:headEnd type="none" w="med" len="med"/>
            <a:tailEnd type="arrow"/>
          </a:ln>
          <a:effectLst/>
        </p:spPr>
      </p:cxnSp>
      <p:sp>
        <p:nvSpPr>
          <p:cNvPr id="31" name="TextBox 30"/>
          <p:cNvSpPr txBox="1"/>
          <p:nvPr/>
        </p:nvSpPr>
        <p:spPr>
          <a:xfrm>
            <a:off x="4953000" y="914400"/>
            <a:ext cx="3200400" cy="400110"/>
          </a:xfrm>
          <a:prstGeom prst="rect">
            <a:avLst/>
          </a:prstGeom>
          <a:noFill/>
        </p:spPr>
        <p:txBody>
          <a:bodyPr wrap="square" rtlCol="0">
            <a:spAutoFit/>
          </a:bodyPr>
          <a:lstStyle/>
          <a:p>
            <a:r>
              <a:rPr lang="en-US" smtClean="0">
                <a:solidFill>
                  <a:schemeClr val="tx1"/>
                </a:solidFill>
              </a:rPr>
              <a:t>Connectors protection</a:t>
            </a:r>
            <a:endParaRPr lang="en-US">
              <a:solidFill>
                <a:schemeClr val="tx1"/>
              </a:solidFill>
            </a:endParaRPr>
          </a:p>
        </p:txBody>
      </p:sp>
      <p:cxnSp>
        <p:nvCxnSpPr>
          <p:cNvPr id="32" name="Straight Arrow Connector 31"/>
          <p:cNvCxnSpPr>
            <a:stCxn id="31" idx="1"/>
          </p:cNvCxnSpPr>
          <p:nvPr/>
        </p:nvCxnSpPr>
        <p:spPr bwMode="auto">
          <a:xfrm flipH="1">
            <a:off x="3200400" y="1114455"/>
            <a:ext cx="1752600" cy="561945"/>
          </a:xfrm>
          <a:prstGeom prst="straightConnector1">
            <a:avLst/>
          </a:prstGeom>
          <a:noFill/>
          <a:ln w="25400" cap="flat" cmpd="sng" algn="ctr">
            <a:solidFill>
              <a:schemeClr val="tx1"/>
            </a:solidFill>
            <a:prstDash val="solid"/>
            <a:round/>
            <a:headEnd type="none" w="med" len="med"/>
            <a:tailEnd type="arrow"/>
          </a:ln>
          <a:effectLst/>
        </p:spPr>
      </p:cxnSp>
      <p:cxnSp>
        <p:nvCxnSpPr>
          <p:cNvPr id="43" name="Straight Arrow Connector 42"/>
          <p:cNvCxnSpPr>
            <a:stCxn id="31" idx="1"/>
          </p:cNvCxnSpPr>
          <p:nvPr/>
        </p:nvCxnSpPr>
        <p:spPr bwMode="auto">
          <a:xfrm flipH="1">
            <a:off x="1066800" y="1114455"/>
            <a:ext cx="3886200" cy="866745"/>
          </a:xfrm>
          <a:prstGeom prst="straightConnector1">
            <a:avLst/>
          </a:prstGeom>
          <a:noFill/>
          <a:ln w="25400" cap="flat" cmpd="sng" algn="ctr">
            <a:solidFill>
              <a:schemeClr val="tx1"/>
            </a:solidFill>
            <a:prstDash val="solid"/>
            <a:round/>
            <a:headEnd type="none" w="med" len="med"/>
            <a:tailEnd type="arrow"/>
          </a:ln>
          <a:effectLst/>
        </p:spPr>
      </p:cxnSp>
      <p:sp>
        <p:nvSpPr>
          <p:cNvPr id="51" name="Text Box 60"/>
          <p:cNvSpPr txBox="1">
            <a:spLocks noChangeArrowheads="1"/>
          </p:cNvSpPr>
          <p:nvPr/>
        </p:nvSpPr>
        <p:spPr bwMode="auto">
          <a:xfrm>
            <a:off x="4648200" y="1524000"/>
            <a:ext cx="4114800" cy="381000"/>
          </a:xfrm>
          <a:prstGeom prst="rect">
            <a:avLst/>
          </a:prstGeom>
          <a:noFill/>
          <a:ln w="9525">
            <a:noFill/>
            <a:miter lim="800000"/>
            <a:headEnd/>
            <a:tailEnd/>
          </a:ln>
        </p:spPr>
        <p:txBody>
          <a:bodyPr/>
          <a:lstStyle/>
          <a:p>
            <a:pPr algn="just" eaLnBrk="0" fontAlgn="base" hangingPunct="0">
              <a:lnSpc>
                <a:spcPct val="80000"/>
              </a:lnSpc>
              <a:spcBef>
                <a:spcPct val="20000"/>
              </a:spcBef>
              <a:spcAft>
                <a:spcPct val="0"/>
              </a:spcAft>
              <a:buClr>
                <a:srgbClr val="FFFFFF"/>
              </a:buClr>
              <a:buSzPct val="100000"/>
              <a:buFont typeface="Wingdings" pitchFamily="2" charset="2"/>
              <a:buNone/>
              <a:tabLst>
                <a:tab pos="360363" algn="l"/>
              </a:tabLst>
            </a:pPr>
            <a:r>
              <a:rPr lang="en-US" sz="2400" dirty="0" smtClean="0">
                <a:solidFill>
                  <a:schemeClr val="tx1"/>
                </a:solidFill>
                <a:cs typeface="Times New Roman" pitchFamily="18" charset="0"/>
              </a:rPr>
              <a:t>Vacuum Pump connection</a:t>
            </a:r>
            <a:endParaRPr lang="en-US" sz="2400" i="1" dirty="0">
              <a:solidFill>
                <a:schemeClr val="tx1"/>
              </a:solidFill>
            </a:endParaRPr>
          </a:p>
        </p:txBody>
      </p:sp>
      <p:cxnSp>
        <p:nvCxnSpPr>
          <p:cNvPr id="56" name="Straight Arrow Connector 55"/>
          <p:cNvCxnSpPr/>
          <p:nvPr/>
        </p:nvCxnSpPr>
        <p:spPr bwMode="auto">
          <a:xfrm>
            <a:off x="5791200" y="1905000"/>
            <a:ext cx="228600" cy="1219200"/>
          </a:xfrm>
          <a:prstGeom prst="straightConnector1">
            <a:avLst/>
          </a:prstGeom>
          <a:noFill/>
          <a:ln w="25400" cap="flat" cmpd="sng" algn="ctr">
            <a:solidFill>
              <a:schemeClr val="tx1"/>
            </a:solidFill>
            <a:prstDash val="solid"/>
            <a:round/>
            <a:headEnd type="none" w="med" len="med"/>
            <a:tailEnd type="arrow"/>
          </a:ln>
          <a:effectLst/>
        </p:spPr>
      </p:cxnSp>
    </p:spTree>
    <p:extLst>
      <p:ext uri="{BB962C8B-B14F-4D97-AF65-F5344CB8AC3E}">
        <p14:creationId xmlns="" xmlns:p14="http://schemas.microsoft.com/office/powerpoint/2010/main" val="9885858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tempbot.png"/>
          <p:cNvPicPr>
            <a:picLocks noChangeAspect="1"/>
          </p:cNvPicPr>
          <p:nvPr/>
        </p:nvPicPr>
        <p:blipFill>
          <a:blip r:embed="rId2" cstate="print"/>
          <a:stretch>
            <a:fillRect/>
          </a:stretch>
        </p:blipFill>
        <p:spPr>
          <a:xfrm>
            <a:off x="5996228" y="2209800"/>
            <a:ext cx="2919172" cy="3575085"/>
          </a:xfrm>
          <a:prstGeom prst="rect">
            <a:avLst/>
          </a:prstGeom>
        </p:spPr>
      </p:pic>
      <p:pic>
        <p:nvPicPr>
          <p:cNvPr id="21" name="Picture 20" descr="tempmiddle.png"/>
          <p:cNvPicPr>
            <a:picLocks noChangeAspect="1"/>
          </p:cNvPicPr>
          <p:nvPr/>
        </p:nvPicPr>
        <p:blipFill>
          <a:blip r:embed="rId3" cstate="print"/>
          <a:stretch>
            <a:fillRect/>
          </a:stretch>
        </p:blipFill>
        <p:spPr>
          <a:xfrm>
            <a:off x="3200400" y="2209800"/>
            <a:ext cx="2895600" cy="3694869"/>
          </a:xfrm>
          <a:prstGeom prst="rect">
            <a:avLst/>
          </a:prstGeom>
        </p:spPr>
      </p:pic>
      <p:pic>
        <p:nvPicPr>
          <p:cNvPr id="20" name="Picture 19" descr="TOPsensor.png"/>
          <p:cNvPicPr>
            <a:picLocks noChangeAspect="1"/>
          </p:cNvPicPr>
          <p:nvPr/>
        </p:nvPicPr>
        <p:blipFill>
          <a:blip r:embed="rId4" cstate="print"/>
          <a:stretch>
            <a:fillRect/>
          </a:stretch>
        </p:blipFill>
        <p:spPr>
          <a:xfrm>
            <a:off x="381000" y="2209800"/>
            <a:ext cx="2819400" cy="3597636"/>
          </a:xfrm>
          <a:prstGeom prst="rect">
            <a:avLst/>
          </a:prstGeom>
        </p:spPr>
      </p:pic>
      <p:sp>
        <p:nvSpPr>
          <p:cNvPr id="2" name="1 Título"/>
          <p:cNvSpPr>
            <a:spLocks noGrp="1"/>
          </p:cNvSpPr>
          <p:nvPr>
            <p:ph type="title"/>
          </p:nvPr>
        </p:nvSpPr>
        <p:spPr>
          <a:xfrm>
            <a:off x="0" y="0"/>
            <a:ext cx="8305800" cy="1752600"/>
          </a:xfrm>
        </p:spPr>
        <p:txBody>
          <a:bodyPr/>
          <a:lstStyle/>
          <a:p>
            <a:r>
              <a:rPr lang="en-US" sz="2700" dirty="0" smtClean="0"/>
              <a:t>Thermal calibrations and temperature compensation</a:t>
            </a:r>
            <a:r>
              <a:rPr lang="en-US" dirty="0" smtClean="0"/>
              <a:t/>
            </a:r>
            <a:br>
              <a:rPr lang="en-US" dirty="0" smtClean="0"/>
            </a:br>
            <a:endParaRPr lang="en-US" dirty="0"/>
          </a:p>
        </p:txBody>
      </p:sp>
      <p:sp>
        <p:nvSpPr>
          <p:cNvPr id="5" name="4 Marcador de pie de página"/>
          <p:cNvSpPr>
            <a:spLocks noGrp="1"/>
          </p:cNvSpPr>
          <p:nvPr>
            <p:ph type="ftr" sz="quarter" idx="11"/>
          </p:nvPr>
        </p:nvSpPr>
        <p:spPr>
          <a:xfrm>
            <a:off x="2590800" y="6400800"/>
            <a:ext cx="6172200" cy="457200"/>
          </a:xfrm>
        </p:spPr>
        <p:txBody>
          <a:bodyPr/>
          <a:lstStyle/>
          <a:p>
            <a:pPr>
              <a:defRPr/>
            </a:pPr>
            <a:r>
              <a:rPr lang="en-US" altLang="en-US" smtClean="0"/>
              <a:t>D.Moya, LC2013 Tracking-Vertex  session, Desy  May. 30th  2013  </a:t>
            </a:r>
            <a:endParaRPr lang="es-ES_tradnl" altLang="en-US" dirty="0"/>
          </a:p>
        </p:txBody>
      </p:sp>
      <p:sp>
        <p:nvSpPr>
          <p:cNvPr id="9" name="2 Marcador de contenido"/>
          <p:cNvSpPr>
            <a:spLocks noGrp="1"/>
          </p:cNvSpPr>
          <p:nvPr>
            <p:ph idx="1"/>
          </p:nvPr>
        </p:nvSpPr>
        <p:spPr>
          <a:xfrm>
            <a:off x="52935" y="381000"/>
            <a:ext cx="7391400" cy="1773823"/>
          </a:xfrm>
        </p:spPr>
        <p:txBody>
          <a:bodyPr/>
          <a:lstStyle/>
          <a:p>
            <a:r>
              <a:rPr lang="en-US" sz="2000" dirty="0" smtClean="0"/>
              <a:t>Omega and L-shapes were calibrated using a thermocouples calibrator. They were calibrated to three different temperatures, and the calibration was repeated three times. </a:t>
            </a:r>
          </a:p>
          <a:p>
            <a:r>
              <a:rPr lang="en-US" sz="2000" dirty="0" smtClean="0"/>
              <a:t>The sensitivity of three sensors was constant and near the same (difference&lt;0.6%)</a:t>
            </a:r>
            <a:endParaRPr lang="en-US" sz="2000" dirty="0"/>
          </a:p>
        </p:txBody>
      </p:sp>
      <p:sp>
        <p:nvSpPr>
          <p:cNvPr id="10" name="9 CuadroTexto"/>
          <p:cNvSpPr txBox="1"/>
          <p:nvPr/>
        </p:nvSpPr>
        <p:spPr>
          <a:xfrm>
            <a:off x="2743200" y="1828800"/>
            <a:ext cx="3505200" cy="344710"/>
          </a:xfrm>
          <a:prstGeom prst="rect">
            <a:avLst/>
          </a:prstGeom>
          <a:noFill/>
        </p:spPr>
        <p:txBody>
          <a:bodyPr wrap="square" rtlCol="0">
            <a:spAutoFit/>
          </a:bodyPr>
          <a:lstStyle/>
          <a:p>
            <a:r>
              <a:rPr lang="en-US" dirty="0" smtClean="0">
                <a:solidFill>
                  <a:srgbClr val="FF0000"/>
                </a:solidFill>
              </a:rPr>
              <a:t>Maximum</a:t>
            </a:r>
            <a:r>
              <a:rPr lang="es-ES_tradnl" dirty="0" smtClean="0">
                <a:solidFill>
                  <a:srgbClr val="FF0000"/>
                </a:solidFill>
              </a:rPr>
              <a:t> error &lt; 3 pm (0.3 </a:t>
            </a:r>
            <a:r>
              <a:rPr lang="es-ES_tradnl" dirty="0" err="1" smtClean="0">
                <a:solidFill>
                  <a:srgbClr val="FF0000"/>
                </a:solidFill>
              </a:rPr>
              <a:t>ºC</a:t>
            </a:r>
            <a:r>
              <a:rPr lang="es-ES_tradnl" dirty="0" smtClean="0">
                <a:solidFill>
                  <a:srgbClr val="FF0000"/>
                </a:solidFill>
              </a:rPr>
              <a:t>)</a:t>
            </a:r>
            <a:endParaRPr lang="en-US" dirty="0">
              <a:solidFill>
                <a:srgbClr val="FF0000"/>
              </a:solidFill>
            </a:endParaRPr>
          </a:p>
        </p:txBody>
      </p:sp>
      <p:sp>
        <p:nvSpPr>
          <p:cNvPr id="14" name="TextBox 13"/>
          <p:cNvSpPr txBox="1"/>
          <p:nvPr/>
        </p:nvSpPr>
        <p:spPr>
          <a:xfrm>
            <a:off x="1524000" y="4800600"/>
            <a:ext cx="1447800" cy="344710"/>
          </a:xfrm>
          <a:prstGeom prst="rect">
            <a:avLst/>
          </a:prstGeom>
          <a:noFill/>
        </p:spPr>
        <p:txBody>
          <a:bodyPr wrap="square" rtlCol="0">
            <a:spAutoFit/>
          </a:bodyPr>
          <a:lstStyle/>
          <a:p>
            <a:r>
              <a:rPr lang="es-ES" dirty="0" smtClean="0">
                <a:solidFill>
                  <a:srgbClr val="FF0000"/>
                </a:solidFill>
              </a:rPr>
              <a:t>Error X 10</a:t>
            </a:r>
            <a:endParaRPr lang="es-ES" dirty="0">
              <a:solidFill>
                <a:srgbClr val="FF0000"/>
              </a:solidFill>
            </a:endParaRPr>
          </a:p>
        </p:txBody>
      </p:sp>
      <p:sp>
        <p:nvSpPr>
          <p:cNvPr id="15" name="TextBox 14"/>
          <p:cNvSpPr txBox="1"/>
          <p:nvPr/>
        </p:nvSpPr>
        <p:spPr>
          <a:xfrm>
            <a:off x="4038600" y="5105400"/>
            <a:ext cx="1447800" cy="344710"/>
          </a:xfrm>
          <a:prstGeom prst="rect">
            <a:avLst/>
          </a:prstGeom>
          <a:noFill/>
        </p:spPr>
        <p:txBody>
          <a:bodyPr wrap="square" rtlCol="0">
            <a:spAutoFit/>
          </a:bodyPr>
          <a:lstStyle/>
          <a:p>
            <a:r>
              <a:rPr lang="es-ES" dirty="0" smtClean="0">
                <a:solidFill>
                  <a:srgbClr val="FF0000"/>
                </a:solidFill>
              </a:rPr>
              <a:t>Error X 10</a:t>
            </a:r>
            <a:endParaRPr lang="es-ES" dirty="0">
              <a:solidFill>
                <a:srgbClr val="FF0000"/>
              </a:solidFill>
            </a:endParaRPr>
          </a:p>
        </p:txBody>
      </p:sp>
      <p:sp>
        <p:nvSpPr>
          <p:cNvPr id="16" name="TextBox 15"/>
          <p:cNvSpPr txBox="1"/>
          <p:nvPr/>
        </p:nvSpPr>
        <p:spPr>
          <a:xfrm>
            <a:off x="7315200" y="4648200"/>
            <a:ext cx="1447800" cy="344710"/>
          </a:xfrm>
          <a:prstGeom prst="rect">
            <a:avLst/>
          </a:prstGeom>
          <a:noFill/>
        </p:spPr>
        <p:txBody>
          <a:bodyPr wrap="square" rtlCol="0">
            <a:spAutoFit/>
          </a:bodyPr>
          <a:lstStyle/>
          <a:p>
            <a:r>
              <a:rPr lang="es-ES" dirty="0" smtClean="0">
                <a:solidFill>
                  <a:srgbClr val="FF0000"/>
                </a:solidFill>
              </a:rPr>
              <a:t>Error X 10</a:t>
            </a:r>
            <a:endParaRPr lang="es-ES" dirty="0">
              <a:solidFill>
                <a:srgbClr val="FF0000"/>
              </a:solidFill>
            </a:endParaRPr>
          </a:p>
        </p:txBody>
      </p:sp>
      <p:sp>
        <p:nvSpPr>
          <p:cNvPr id="18" name="2 Marcador de contenido"/>
          <p:cNvSpPr txBox="1">
            <a:spLocks/>
          </p:cNvSpPr>
          <p:nvPr/>
        </p:nvSpPr>
        <p:spPr bwMode="auto">
          <a:xfrm>
            <a:off x="304800" y="5769977"/>
            <a:ext cx="8458200" cy="7070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0E3E58"/>
              </a:buClr>
              <a:buSzPct val="65000"/>
              <a:buFont typeface="Calibri" pitchFamily="34" charset="0"/>
              <a:buChar char="—"/>
              <a:tabLst/>
              <a:defRPr/>
            </a:pPr>
            <a:r>
              <a:rPr lang="en-US" i="0" kern="0" dirty="0" smtClean="0">
                <a:solidFill>
                  <a:srgbClr val="0E3E58"/>
                </a:solidFill>
              </a:rPr>
              <a:t>Trivial approach to temperature compensation  with subtraction of top and bottom sensor readout ( </a:t>
            </a:r>
            <a:r>
              <a:rPr lang="en-US" i="0" kern="0" dirty="0" err="1" smtClean="0">
                <a:solidFill>
                  <a:srgbClr val="0E3E58"/>
                </a:solidFill>
              </a:rPr>
              <a:t>Destimator</a:t>
            </a:r>
            <a:r>
              <a:rPr lang="en-US" i="0" kern="0" dirty="0" smtClean="0">
                <a:solidFill>
                  <a:srgbClr val="0E3E58"/>
                </a:solidFill>
              </a:rPr>
              <a:t>)</a:t>
            </a:r>
            <a:endParaRPr kumimoji="0" lang="en-US" sz="2000" b="0" i="0" u="none" strike="noStrike" kern="0" cap="none" spc="0" normalizeH="0" baseline="0" noProof="0" dirty="0">
              <a:ln>
                <a:noFill/>
              </a:ln>
              <a:solidFill>
                <a:srgbClr val="0E3E58"/>
              </a:solidFill>
              <a:effectLst/>
              <a:uLnTx/>
              <a:uFillTx/>
              <a:latin typeface="Calibri" pitchFamily="34" charset="0"/>
              <a:ea typeface="+mn-ea"/>
              <a:cs typeface="+mn-cs"/>
            </a:endParaRPr>
          </a:p>
        </p:txBody>
      </p:sp>
    </p:spTree>
    <p:extLst>
      <p:ext uri="{BB962C8B-B14F-4D97-AF65-F5344CB8AC3E}">
        <p14:creationId xmlns="" xmlns:p14="http://schemas.microsoft.com/office/powerpoint/2010/main" val="3599139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0"/>
            <a:ext cx="7086600" cy="622300"/>
          </a:xfrm>
        </p:spPr>
        <p:txBody>
          <a:bodyPr/>
          <a:lstStyle/>
          <a:p>
            <a:r>
              <a:rPr lang="es-ES" sz="2800" dirty="0" err="1" smtClean="0"/>
              <a:t>Interferometric</a:t>
            </a:r>
            <a:r>
              <a:rPr lang="es-ES" sz="2800" dirty="0" smtClean="0"/>
              <a:t> </a:t>
            </a:r>
            <a:r>
              <a:rPr lang="es-ES" sz="2800" dirty="0" err="1" smtClean="0"/>
              <a:t>calibration</a:t>
            </a:r>
            <a:r>
              <a:rPr lang="es-ES" sz="2800" dirty="0" smtClean="0"/>
              <a:t> set-up</a:t>
            </a:r>
            <a:r>
              <a:rPr lang="en-US" sz="3200" dirty="0" smtClean="0"/>
              <a:t>	</a:t>
            </a:r>
            <a:endParaRPr lang="en-US" sz="3200" dirty="0"/>
          </a:p>
        </p:txBody>
      </p:sp>
      <p:sp>
        <p:nvSpPr>
          <p:cNvPr id="5" name="4 Marcador de pie de página"/>
          <p:cNvSpPr>
            <a:spLocks noGrp="1"/>
          </p:cNvSpPr>
          <p:nvPr>
            <p:ph type="ftr" sz="quarter" idx="11"/>
          </p:nvPr>
        </p:nvSpPr>
        <p:spPr>
          <a:xfrm>
            <a:off x="2286000" y="6172200"/>
            <a:ext cx="6477000" cy="457200"/>
          </a:xfrm>
        </p:spPr>
        <p:txBody>
          <a:bodyPr/>
          <a:lstStyle/>
          <a:p>
            <a:pPr>
              <a:defRPr/>
            </a:pPr>
            <a:r>
              <a:rPr lang="en-US" altLang="en-US" smtClean="0"/>
              <a:t>D.Moya, LC2013 Tracking-Vertex  session, Desy  May. 30th  2013  </a:t>
            </a:r>
            <a:endParaRPr lang="es-ES_tradnl" altLang="en-US" dirty="0"/>
          </a:p>
        </p:txBody>
      </p:sp>
      <p:sp>
        <p:nvSpPr>
          <p:cNvPr id="3" name="2 Marcador de contenido"/>
          <p:cNvSpPr>
            <a:spLocks noGrp="1"/>
          </p:cNvSpPr>
          <p:nvPr>
            <p:ph idx="1"/>
          </p:nvPr>
        </p:nvSpPr>
        <p:spPr>
          <a:xfrm>
            <a:off x="-76200" y="685800"/>
            <a:ext cx="8534400" cy="3200400"/>
          </a:xfrm>
        </p:spPr>
        <p:txBody>
          <a:bodyPr/>
          <a:lstStyle/>
          <a:p>
            <a:r>
              <a:rPr lang="en-US" sz="2200" dirty="0" smtClean="0"/>
              <a:t>We have setup a Michelson interferometer for the L-shape calibration</a:t>
            </a:r>
          </a:p>
          <a:p>
            <a:r>
              <a:rPr lang="en-US" sz="2200" dirty="0" smtClean="0"/>
              <a:t>The use of the Interferometer allow us to measure the displacement with a resolution and an stability below the micron.</a:t>
            </a:r>
            <a:endParaRPr lang="en-US" sz="2200" dirty="0"/>
          </a:p>
        </p:txBody>
      </p:sp>
      <p:grpSp>
        <p:nvGrpSpPr>
          <p:cNvPr id="61" name="Group 60"/>
          <p:cNvGrpSpPr/>
          <p:nvPr/>
        </p:nvGrpSpPr>
        <p:grpSpPr>
          <a:xfrm>
            <a:off x="4572000" y="2133600"/>
            <a:ext cx="4550622" cy="3886165"/>
            <a:chOff x="4572000" y="2133600"/>
            <a:chExt cx="4550622" cy="3886165"/>
          </a:xfrm>
        </p:grpSpPr>
        <p:pic>
          <p:nvPicPr>
            <p:cNvPr id="50" name="Picture 49" descr="sistemacal1_1.png"/>
            <p:cNvPicPr>
              <a:picLocks noChangeAspect="1"/>
            </p:cNvPicPr>
            <p:nvPr/>
          </p:nvPicPr>
          <p:blipFill>
            <a:blip r:embed="rId3" cstate="print"/>
            <a:srcRect r="484"/>
            <a:stretch>
              <a:fillRect/>
            </a:stretch>
          </p:blipFill>
          <p:spPr>
            <a:xfrm>
              <a:off x="4876800" y="2819400"/>
              <a:ext cx="4245822" cy="3200365"/>
            </a:xfrm>
            <a:prstGeom prst="rect">
              <a:avLst/>
            </a:prstGeom>
          </p:spPr>
        </p:pic>
        <p:sp>
          <p:nvSpPr>
            <p:cNvPr id="12" name="TextBox 11"/>
            <p:cNvSpPr txBox="1"/>
            <p:nvPr/>
          </p:nvSpPr>
          <p:spPr>
            <a:xfrm>
              <a:off x="4572000" y="2362200"/>
              <a:ext cx="1524000" cy="344710"/>
            </a:xfrm>
            <a:prstGeom prst="rect">
              <a:avLst/>
            </a:prstGeom>
            <a:noFill/>
          </p:spPr>
          <p:txBody>
            <a:bodyPr wrap="square" rtlCol="0">
              <a:spAutoFit/>
            </a:bodyPr>
            <a:lstStyle/>
            <a:p>
              <a:r>
                <a:rPr lang="es-ES" dirty="0" err="1" smtClean="0">
                  <a:solidFill>
                    <a:schemeClr val="tx1">
                      <a:lumMod val="95000"/>
                      <a:lumOff val="5000"/>
                    </a:schemeClr>
                  </a:solidFill>
                </a:rPr>
                <a:t>Beam</a:t>
              </a:r>
              <a:r>
                <a:rPr lang="es-ES" dirty="0" smtClean="0">
                  <a:solidFill>
                    <a:schemeClr val="tx1">
                      <a:lumMod val="95000"/>
                      <a:lumOff val="5000"/>
                    </a:schemeClr>
                  </a:solidFill>
                </a:rPr>
                <a:t> </a:t>
              </a:r>
              <a:r>
                <a:rPr lang="es-ES" dirty="0" err="1" smtClean="0">
                  <a:solidFill>
                    <a:schemeClr val="tx1">
                      <a:lumMod val="95000"/>
                      <a:lumOff val="5000"/>
                    </a:schemeClr>
                  </a:solidFill>
                </a:rPr>
                <a:t>spliter</a:t>
              </a:r>
              <a:endParaRPr lang="es-ES" dirty="0">
                <a:solidFill>
                  <a:schemeClr val="tx1">
                    <a:lumMod val="95000"/>
                    <a:lumOff val="5000"/>
                  </a:schemeClr>
                </a:solidFill>
              </a:endParaRPr>
            </a:p>
          </p:txBody>
        </p:sp>
        <p:sp>
          <p:nvSpPr>
            <p:cNvPr id="15" name="TextBox 14"/>
            <p:cNvSpPr txBox="1"/>
            <p:nvPr/>
          </p:nvSpPr>
          <p:spPr>
            <a:xfrm>
              <a:off x="6172200" y="2133600"/>
              <a:ext cx="1828800" cy="400110"/>
            </a:xfrm>
            <a:prstGeom prst="rect">
              <a:avLst/>
            </a:prstGeom>
            <a:noFill/>
          </p:spPr>
          <p:txBody>
            <a:bodyPr wrap="square" rtlCol="0">
              <a:spAutoFit/>
            </a:bodyPr>
            <a:lstStyle/>
            <a:p>
              <a:r>
                <a:rPr lang="es-ES" dirty="0" err="1" smtClean="0">
                  <a:solidFill>
                    <a:schemeClr val="tx1">
                      <a:lumMod val="95000"/>
                      <a:lumOff val="5000"/>
                    </a:schemeClr>
                  </a:solidFill>
                </a:rPr>
                <a:t>Contact</a:t>
              </a:r>
              <a:r>
                <a:rPr lang="es-ES" dirty="0" smtClean="0">
                  <a:solidFill>
                    <a:schemeClr val="tx1">
                      <a:lumMod val="95000"/>
                      <a:lumOff val="5000"/>
                    </a:schemeClr>
                  </a:solidFill>
                </a:rPr>
                <a:t> </a:t>
              </a:r>
              <a:r>
                <a:rPr lang="es-ES" dirty="0" err="1" smtClean="0">
                  <a:solidFill>
                    <a:schemeClr val="tx1">
                      <a:lumMod val="95000"/>
                      <a:lumOff val="5000"/>
                    </a:schemeClr>
                  </a:solidFill>
                </a:rPr>
                <a:t>ball</a:t>
              </a:r>
              <a:endParaRPr lang="es-ES" dirty="0">
                <a:solidFill>
                  <a:schemeClr val="tx1">
                    <a:lumMod val="95000"/>
                    <a:lumOff val="5000"/>
                  </a:schemeClr>
                </a:solidFill>
              </a:endParaRPr>
            </a:p>
          </p:txBody>
        </p:sp>
        <p:sp>
          <p:nvSpPr>
            <p:cNvPr id="16" name="TextBox 15"/>
            <p:cNvSpPr txBox="1"/>
            <p:nvPr/>
          </p:nvSpPr>
          <p:spPr>
            <a:xfrm>
              <a:off x="5867400" y="5105400"/>
              <a:ext cx="1219200" cy="707886"/>
            </a:xfrm>
            <a:prstGeom prst="rect">
              <a:avLst/>
            </a:prstGeom>
            <a:noFill/>
          </p:spPr>
          <p:txBody>
            <a:bodyPr wrap="square" rtlCol="0">
              <a:spAutoFit/>
            </a:bodyPr>
            <a:lstStyle/>
            <a:p>
              <a:r>
                <a:rPr lang="es-ES" dirty="0" err="1" smtClean="0">
                  <a:solidFill>
                    <a:schemeClr val="tx1">
                      <a:lumMod val="95000"/>
                      <a:lumOff val="5000"/>
                    </a:schemeClr>
                  </a:solidFill>
                </a:rPr>
                <a:t>Contact</a:t>
              </a:r>
              <a:r>
                <a:rPr lang="es-ES" dirty="0" smtClean="0">
                  <a:solidFill>
                    <a:schemeClr val="tx1">
                      <a:lumMod val="95000"/>
                      <a:lumOff val="5000"/>
                    </a:schemeClr>
                  </a:solidFill>
                </a:rPr>
                <a:t> </a:t>
              </a:r>
            </a:p>
            <a:p>
              <a:r>
                <a:rPr lang="es-ES" dirty="0" err="1" smtClean="0">
                  <a:solidFill>
                    <a:schemeClr val="tx1">
                      <a:lumMod val="95000"/>
                      <a:lumOff val="5000"/>
                    </a:schemeClr>
                  </a:solidFill>
                </a:rPr>
                <a:t>surface</a:t>
              </a:r>
              <a:endParaRPr lang="es-ES" dirty="0">
                <a:solidFill>
                  <a:schemeClr val="tx1">
                    <a:lumMod val="95000"/>
                    <a:lumOff val="5000"/>
                  </a:schemeClr>
                </a:solidFill>
              </a:endParaRPr>
            </a:p>
          </p:txBody>
        </p:sp>
        <p:sp>
          <p:nvSpPr>
            <p:cNvPr id="18" name="TextBox 17"/>
            <p:cNvSpPr txBox="1"/>
            <p:nvPr/>
          </p:nvSpPr>
          <p:spPr>
            <a:xfrm>
              <a:off x="4953000" y="3810000"/>
              <a:ext cx="1828800" cy="590931"/>
            </a:xfrm>
            <a:prstGeom prst="rect">
              <a:avLst/>
            </a:prstGeom>
            <a:noFill/>
          </p:spPr>
          <p:txBody>
            <a:bodyPr wrap="square" rtlCol="0">
              <a:spAutoFit/>
            </a:bodyPr>
            <a:lstStyle/>
            <a:p>
              <a:r>
                <a:rPr lang="es-ES" dirty="0" err="1" smtClean="0">
                  <a:solidFill>
                    <a:schemeClr val="tx1">
                      <a:lumMod val="95000"/>
                      <a:lumOff val="5000"/>
                    </a:schemeClr>
                  </a:solidFill>
                </a:rPr>
                <a:t>Micrometric</a:t>
              </a:r>
              <a:r>
                <a:rPr lang="es-ES" dirty="0" smtClean="0">
                  <a:solidFill>
                    <a:schemeClr val="tx1">
                      <a:lumMod val="95000"/>
                      <a:lumOff val="5000"/>
                    </a:schemeClr>
                  </a:solidFill>
                </a:rPr>
                <a:t> </a:t>
              </a:r>
              <a:r>
                <a:rPr lang="es-ES" dirty="0" err="1" smtClean="0">
                  <a:solidFill>
                    <a:schemeClr val="tx1">
                      <a:lumMod val="95000"/>
                      <a:lumOff val="5000"/>
                    </a:schemeClr>
                  </a:solidFill>
                </a:rPr>
                <a:t>stage</a:t>
              </a:r>
              <a:endParaRPr lang="es-ES" dirty="0" smtClean="0">
                <a:solidFill>
                  <a:schemeClr val="tx1">
                    <a:lumMod val="95000"/>
                    <a:lumOff val="5000"/>
                  </a:schemeClr>
                </a:solidFill>
              </a:endParaRPr>
            </a:p>
          </p:txBody>
        </p:sp>
        <p:sp>
          <p:nvSpPr>
            <p:cNvPr id="19" name="TextBox 18"/>
            <p:cNvSpPr txBox="1"/>
            <p:nvPr/>
          </p:nvSpPr>
          <p:spPr>
            <a:xfrm>
              <a:off x="7086600" y="5562600"/>
              <a:ext cx="1828800" cy="400110"/>
            </a:xfrm>
            <a:prstGeom prst="rect">
              <a:avLst/>
            </a:prstGeom>
            <a:noFill/>
          </p:spPr>
          <p:txBody>
            <a:bodyPr wrap="square" rtlCol="0">
              <a:spAutoFit/>
            </a:bodyPr>
            <a:lstStyle/>
            <a:p>
              <a:r>
                <a:rPr lang="es-ES" dirty="0" smtClean="0">
                  <a:solidFill>
                    <a:schemeClr val="tx1"/>
                  </a:solidFill>
                </a:rPr>
                <a:t>L-</a:t>
              </a:r>
              <a:r>
                <a:rPr lang="es-ES" dirty="0" err="1" smtClean="0">
                  <a:solidFill>
                    <a:schemeClr val="tx1"/>
                  </a:solidFill>
                </a:rPr>
                <a:t>shape</a:t>
              </a:r>
              <a:endParaRPr lang="es-ES" dirty="0">
                <a:solidFill>
                  <a:schemeClr val="tx1"/>
                </a:solidFill>
              </a:endParaRPr>
            </a:p>
          </p:txBody>
        </p:sp>
        <p:cxnSp>
          <p:nvCxnSpPr>
            <p:cNvPr id="37" name="Straight Arrow Connector 36"/>
            <p:cNvCxnSpPr/>
            <p:nvPr/>
          </p:nvCxnSpPr>
          <p:spPr bwMode="auto">
            <a:xfrm flipH="1" flipV="1">
              <a:off x="7239000" y="4419600"/>
              <a:ext cx="381000" cy="1219200"/>
            </a:xfrm>
            <a:prstGeom prst="straightConnector1">
              <a:avLst/>
            </a:prstGeom>
            <a:noFill/>
            <a:ln w="25400" cap="flat" cmpd="sng" algn="ctr">
              <a:solidFill>
                <a:schemeClr val="tx1"/>
              </a:solidFill>
              <a:prstDash val="solid"/>
              <a:round/>
              <a:headEnd type="none" w="med" len="med"/>
              <a:tailEnd type="arrow"/>
            </a:ln>
            <a:effectLst/>
          </p:spPr>
        </p:cxnSp>
        <p:cxnSp>
          <p:nvCxnSpPr>
            <p:cNvPr id="38" name="Straight Arrow Connector 37"/>
            <p:cNvCxnSpPr/>
            <p:nvPr/>
          </p:nvCxnSpPr>
          <p:spPr bwMode="auto">
            <a:xfrm>
              <a:off x="5486400" y="2667000"/>
              <a:ext cx="533400" cy="914400"/>
            </a:xfrm>
            <a:prstGeom prst="straightConnector1">
              <a:avLst/>
            </a:prstGeom>
            <a:noFill/>
            <a:ln w="25400" cap="flat" cmpd="sng" algn="ctr">
              <a:solidFill>
                <a:schemeClr val="tx1"/>
              </a:solidFill>
              <a:prstDash val="solid"/>
              <a:round/>
              <a:headEnd type="none" w="med" len="med"/>
              <a:tailEnd type="arrow"/>
            </a:ln>
            <a:effectLst/>
          </p:spPr>
        </p:cxnSp>
        <p:cxnSp>
          <p:nvCxnSpPr>
            <p:cNvPr id="39" name="Straight Arrow Connector 38"/>
            <p:cNvCxnSpPr/>
            <p:nvPr/>
          </p:nvCxnSpPr>
          <p:spPr bwMode="auto">
            <a:xfrm flipH="1">
              <a:off x="6934200" y="2362200"/>
              <a:ext cx="76200" cy="1524000"/>
            </a:xfrm>
            <a:prstGeom prst="straightConnector1">
              <a:avLst/>
            </a:prstGeom>
            <a:noFill/>
            <a:ln w="25400" cap="flat" cmpd="sng" algn="ctr">
              <a:solidFill>
                <a:schemeClr val="tx1"/>
              </a:solidFill>
              <a:prstDash val="solid"/>
              <a:round/>
              <a:headEnd type="none" w="med" len="med"/>
              <a:tailEnd type="arrow"/>
            </a:ln>
            <a:effectLst/>
          </p:spPr>
        </p:cxnSp>
        <p:cxnSp>
          <p:nvCxnSpPr>
            <p:cNvPr id="41" name="Straight Arrow Connector 40"/>
            <p:cNvCxnSpPr/>
            <p:nvPr/>
          </p:nvCxnSpPr>
          <p:spPr bwMode="auto">
            <a:xfrm flipH="1">
              <a:off x="5334000" y="4419600"/>
              <a:ext cx="533400" cy="1371600"/>
            </a:xfrm>
            <a:prstGeom prst="straightConnector1">
              <a:avLst/>
            </a:prstGeom>
            <a:noFill/>
            <a:ln w="25400" cap="flat" cmpd="sng" algn="ctr">
              <a:solidFill>
                <a:schemeClr val="tx1"/>
              </a:solidFill>
              <a:prstDash val="solid"/>
              <a:round/>
              <a:headEnd type="none" w="med" len="med"/>
              <a:tailEnd type="arrow"/>
            </a:ln>
            <a:effectLst/>
          </p:spPr>
        </p:cxnSp>
        <p:cxnSp>
          <p:nvCxnSpPr>
            <p:cNvPr id="42" name="Straight Arrow Connector 41"/>
            <p:cNvCxnSpPr/>
            <p:nvPr/>
          </p:nvCxnSpPr>
          <p:spPr bwMode="auto">
            <a:xfrm flipV="1">
              <a:off x="6629400" y="4343400"/>
              <a:ext cx="228600" cy="762000"/>
            </a:xfrm>
            <a:prstGeom prst="straightConnector1">
              <a:avLst/>
            </a:prstGeom>
            <a:noFill/>
            <a:ln w="25400" cap="flat" cmpd="sng" algn="ctr">
              <a:solidFill>
                <a:schemeClr val="tx1"/>
              </a:solidFill>
              <a:prstDash val="solid"/>
              <a:round/>
              <a:headEnd type="none" w="med" len="med"/>
              <a:tailEnd type="arrow"/>
            </a:ln>
            <a:effectLst/>
          </p:spPr>
        </p:cxnSp>
      </p:grpSp>
      <p:grpSp>
        <p:nvGrpSpPr>
          <p:cNvPr id="49" name="Group 48"/>
          <p:cNvGrpSpPr/>
          <p:nvPr/>
        </p:nvGrpSpPr>
        <p:grpSpPr>
          <a:xfrm>
            <a:off x="-75485" y="2209800"/>
            <a:ext cx="4952285" cy="4343400"/>
            <a:chOff x="715" y="2286000"/>
            <a:chExt cx="4952285" cy="4343400"/>
          </a:xfrm>
        </p:grpSpPr>
        <p:sp>
          <p:nvSpPr>
            <p:cNvPr id="13" name="TextBox 12"/>
            <p:cNvSpPr txBox="1"/>
            <p:nvPr/>
          </p:nvSpPr>
          <p:spPr>
            <a:xfrm>
              <a:off x="228600" y="2286000"/>
              <a:ext cx="1828800" cy="338554"/>
            </a:xfrm>
            <a:prstGeom prst="rect">
              <a:avLst/>
            </a:prstGeom>
            <a:noFill/>
          </p:spPr>
          <p:txBody>
            <a:bodyPr wrap="square" rtlCol="0">
              <a:spAutoFit/>
            </a:bodyPr>
            <a:lstStyle/>
            <a:p>
              <a:r>
                <a:rPr lang="es-ES" dirty="0" smtClean="0">
                  <a:solidFill>
                    <a:schemeClr val="tx1">
                      <a:lumMod val="95000"/>
                      <a:lumOff val="5000"/>
                    </a:schemeClr>
                  </a:solidFill>
                </a:rPr>
                <a:t>Retro reflector</a:t>
              </a:r>
              <a:endParaRPr lang="es-ES" dirty="0">
                <a:solidFill>
                  <a:schemeClr val="tx1">
                    <a:lumMod val="95000"/>
                    <a:lumOff val="5000"/>
                  </a:schemeClr>
                </a:solidFill>
              </a:endParaRPr>
            </a:p>
          </p:txBody>
        </p:sp>
        <p:grpSp>
          <p:nvGrpSpPr>
            <p:cNvPr id="48" name="Group 47"/>
            <p:cNvGrpSpPr/>
            <p:nvPr/>
          </p:nvGrpSpPr>
          <p:grpSpPr>
            <a:xfrm>
              <a:off x="715" y="2667000"/>
              <a:ext cx="4952285" cy="3962400"/>
              <a:chOff x="715" y="2590800"/>
              <a:chExt cx="4952285" cy="3962400"/>
            </a:xfrm>
          </p:grpSpPr>
          <p:pic>
            <p:nvPicPr>
              <p:cNvPr id="30" name="Picture 29" descr="sistemacal1.png"/>
              <p:cNvPicPr>
                <a:picLocks noChangeAspect="1"/>
              </p:cNvPicPr>
              <p:nvPr/>
            </p:nvPicPr>
            <p:blipFill>
              <a:blip r:embed="rId4" cstate="print"/>
              <a:stretch>
                <a:fillRect/>
              </a:stretch>
            </p:blipFill>
            <p:spPr>
              <a:xfrm>
                <a:off x="715" y="2895600"/>
                <a:ext cx="4876038" cy="3657600"/>
              </a:xfrm>
              <a:prstGeom prst="rect">
                <a:avLst/>
              </a:prstGeom>
            </p:spPr>
          </p:pic>
          <p:sp>
            <p:nvSpPr>
              <p:cNvPr id="10" name="TextBox 9"/>
              <p:cNvSpPr txBox="1"/>
              <p:nvPr/>
            </p:nvSpPr>
            <p:spPr>
              <a:xfrm>
                <a:off x="3429000" y="2590800"/>
                <a:ext cx="1524000" cy="400110"/>
              </a:xfrm>
              <a:prstGeom prst="rect">
                <a:avLst/>
              </a:prstGeom>
              <a:noFill/>
            </p:spPr>
            <p:txBody>
              <a:bodyPr wrap="square" rtlCol="0">
                <a:spAutoFit/>
              </a:bodyPr>
              <a:lstStyle/>
              <a:p>
                <a:r>
                  <a:rPr lang="es-ES" dirty="0" smtClean="0">
                    <a:solidFill>
                      <a:schemeClr val="tx1">
                        <a:lumMod val="95000"/>
                        <a:lumOff val="5000"/>
                      </a:schemeClr>
                    </a:solidFill>
                  </a:rPr>
                  <a:t>Laser </a:t>
                </a:r>
                <a:r>
                  <a:rPr lang="es-ES" dirty="0" err="1" smtClean="0">
                    <a:solidFill>
                      <a:schemeClr val="tx1">
                        <a:lumMod val="95000"/>
                        <a:lumOff val="5000"/>
                      </a:schemeClr>
                    </a:solidFill>
                  </a:rPr>
                  <a:t>beam</a:t>
                </a:r>
                <a:endParaRPr lang="es-ES" dirty="0">
                  <a:solidFill>
                    <a:schemeClr val="tx1">
                      <a:lumMod val="95000"/>
                      <a:lumOff val="5000"/>
                    </a:schemeClr>
                  </a:solidFill>
                </a:endParaRPr>
              </a:p>
            </p:txBody>
          </p:sp>
          <p:sp>
            <p:nvSpPr>
              <p:cNvPr id="11" name="TextBox 10"/>
              <p:cNvSpPr txBox="1"/>
              <p:nvPr/>
            </p:nvSpPr>
            <p:spPr>
              <a:xfrm>
                <a:off x="76200" y="4038600"/>
                <a:ext cx="1524000" cy="344710"/>
              </a:xfrm>
              <a:prstGeom prst="rect">
                <a:avLst/>
              </a:prstGeom>
              <a:noFill/>
            </p:spPr>
            <p:txBody>
              <a:bodyPr wrap="square" rtlCol="0">
                <a:spAutoFit/>
              </a:bodyPr>
              <a:lstStyle/>
              <a:p>
                <a:r>
                  <a:rPr lang="es-ES" dirty="0" err="1" smtClean="0">
                    <a:solidFill>
                      <a:schemeClr val="tx1">
                        <a:lumMod val="95000"/>
                        <a:lumOff val="5000"/>
                      </a:schemeClr>
                    </a:solidFill>
                  </a:rPr>
                  <a:t>Beam</a:t>
                </a:r>
                <a:r>
                  <a:rPr lang="es-ES" dirty="0" smtClean="0">
                    <a:solidFill>
                      <a:schemeClr val="tx1">
                        <a:lumMod val="95000"/>
                        <a:lumOff val="5000"/>
                      </a:schemeClr>
                    </a:solidFill>
                  </a:rPr>
                  <a:t> </a:t>
                </a:r>
                <a:r>
                  <a:rPr lang="es-ES" dirty="0" err="1" smtClean="0">
                    <a:solidFill>
                      <a:schemeClr val="tx1">
                        <a:lumMod val="95000"/>
                        <a:lumOff val="5000"/>
                      </a:schemeClr>
                    </a:solidFill>
                  </a:rPr>
                  <a:t>spliter</a:t>
                </a:r>
                <a:endParaRPr lang="es-ES" dirty="0">
                  <a:solidFill>
                    <a:schemeClr val="tx1">
                      <a:lumMod val="95000"/>
                      <a:lumOff val="5000"/>
                    </a:schemeClr>
                  </a:solidFill>
                </a:endParaRPr>
              </a:p>
            </p:txBody>
          </p:sp>
          <p:cxnSp>
            <p:nvCxnSpPr>
              <p:cNvPr id="22" name="Straight Arrow Connector 21"/>
              <p:cNvCxnSpPr/>
              <p:nvPr/>
            </p:nvCxnSpPr>
            <p:spPr bwMode="auto">
              <a:xfrm flipH="1">
                <a:off x="3810000" y="2971800"/>
                <a:ext cx="228600" cy="1447800"/>
              </a:xfrm>
              <a:prstGeom prst="straightConnector1">
                <a:avLst/>
              </a:prstGeom>
              <a:noFill/>
              <a:ln w="25400" cap="flat" cmpd="sng" algn="ctr">
                <a:solidFill>
                  <a:schemeClr val="tx1"/>
                </a:solidFill>
                <a:prstDash val="solid"/>
                <a:round/>
                <a:headEnd type="none" w="med" len="med"/>
                <a:tailEnd type="arrow"/>
              </a:ln>
              <a:effectLst/>
            </p:spPr>
          </p:cxnSp>
          <p:cxnSp>
            <p:nvCxnSpPr>
              <p:cNvPr id="27" name="Straight Arrow Connector 26"/>
              <p:cNvCxnSpPr/>
              <p:nvPr/>
            </p:nvCxnSpPr>
            <p:spPr bwMode="auto">
              <a:xfrm>
                <a:off x="609600" y="2590800"/>
                <a:ext cx="1295400" cy="1295400"/>
              </a:xfrm>
              <a:prstGeom prst="straightConnector1">
                <a:avLst/>
              </a:prstGeom>
              <a:noFill/>
              <a:ln w="25400" cap="flat" cmpd="sng" algn="ctr">
                <a:solidFill>
                  <a:schemeClr val="tx1"/>
                </a:solidFill>
                <a:prstDash val="solid"/>
                <a:round/>
                <a:headEnd type="none" w="med" len="med"/>
                <a:tailEnd type="arrow"/>
              </a:ln>
              <a:effectLst/>
            </p:spPr>
          </p:cxnSp>
          <p:cxnSp>
            <p:nvCxnSpPr>
              <p:cNvPr id="28" name="Straight Arrow Connector 27"/>
              <p:cNvCxnSpPr/>
              <p:nvPr/>
            </p:nvCxnSpPr>
            <p:spPr bwMode="auto">
              <a:xfrm>
                <a:off x="762000" y="2590800"/>
                <a:ext cx="2209800" cy="914400"/>
              </a:xfrm>
              <a:prstGeom prst="straightConnector1">
                <a:avLst/>
              </a:prstGeom>
              <a:noFill/>
              <a:ln w="25400" cap="flat" cmpd="sng" algn="ctr">
                <a:solidFill>
                  <a:schemeClr val="tx1"/>
                </a:solidFill>
                <a:prstDash val="solid"/>
                <a:round/>
                <a:headEnd type="none" w="med" len="med"/>
                <a:tailEnd type="arrow"/>
              </a:ln>
              <a:effectLst/>
            </p:spPr>
          </p:cxnSp>
          <p:cxnSp>
            <p:nvCxnSpPr>
              <p:cNvPr id="29" name="Straight Arrow Connector 28"/>
              <p:cNvCxnSpPr>
                <a:stCxn id="11" idx="3"/>
              </p:cNvCxnSpPr>
              <p:nvPr/>
            </p:nvCxnSpPr>
            <p:spPr bwMode="auto">
              <a:xfrm>
                <a:off x="1600200" y="4210955"/>
                <a:ext cx="1295400" cy="56245"/>
              </a:xfrm>
              <a:prstGeom prst="straightConnector1">
                <a:avLst/>
              </a:prstGeom>
              <a:noFill/>
              <a:ln w="25400" cap="flat" cmpd="sng" algn="ctr">
                <a:solidFill>
                  <a:schemeClr val="tx1"/>
                </a:solidFill>
                <a:prstDash val="solid"/>
                <a:round/>
                <a:headEnd type="none" w="med" len="med"/>
                <a:tailEnd type="arrow"/>
              </a:ln>
              <a:effectLst/>
            </p:spPr>
          </p:cxnSp>
          <p:sp>
            <p:nvSpPr>
              <p:cNvPr id="43" name="TextBox 42"/>
              <p:cNvSpPr txBox="1"/>
              <p:nvPr/>
            </p:nvSpPr>
            <p:spPr>
              <a:xfrm>
                <a:off x="152400" y="5257800"/>
                <a:ext cx="1066800" cy="400110"/>
              </a:xfrm>
              <a:prstGeom prst="rect">
                <a:avLst/>
              </a:prstGeom>
              <a:noFill/>
            </p:spPr>
            <p:txBody>
              <a:bodyPr wrap="square" rtlCol="0">
                <a:spAutoFit/>
              </a:bodyPr>
              <a:lstStyle/>
              <a:p>
                <a:r>
                  <a:rPr lang="es-ES" dirty="0" smtClean="0">
                    <a:solidFill>
                      <a:schemeClr val="tx1">
                        <a:lumMod val="95000"/>
                        <a:lumOff val="5000"/>
                      </a:schemeClr>
                    </a:solidFill>
                  </a:rPr>
                  <a:t>L-</a:t>
                </a:r>
                <a:r>
                  <a:rPr lang="es-ES" dirty="0" err="1" smtClean="0">
                    <a:solidFill>
                      <a:schemeClr val="tx1">
                        <a:lumMod val="95000"/>
                        <a:lumOff val="5000"/>
                      </a:schemeClr>
                    </a:solidFill>
                  </a:rPr>
                  <a:t>shape</a:t>
                </a:r>
                <a:endParaRPr lang="es-ES" dirty="0">
                  <a:solidFill>
                    <a:schemeClr val="tx1">
                      <a:lumMod val="95000"/>
                      <a:lumOff val="5000"/>
                    </a:schemeClr>
                  </a:solidFill>
                </a:endParaRPr>
              </a:p>
            </p:txBody>
          </p:sp>
          <p:cxnSp>
            <p:nvCxnSpPr>
              <p:cNvPr id="44" name="Straight Arrow Connector 43"/>
              <p:cNvCxnSpPr>
                <a:stCxn id="43" idx="3"/>
              </p:cNvCxnSpPr>
              <p:nvPr/>
            </p:nvCxnSpPr>
            <p:spPr bwMode="auto">
              <a:xfrm flipV="1">
                <a:off x="1219200" y="5257801"/>
                <a:ext cx="1143000" cy="200054"/>
              </a:xfrm>
              <a:prstGeom prst="straightConnector1">
                <a:avLst/>
              </a:prstGeom>
              <a:noFill/>
              <a:ln w="25400" cap="flat" cmpd="sng" algn="ctr">
                <a:solidFill>
                  <a:schemeClr val="tx1"/>
                </a:solidFill>
                <a:prstDash val="solid"/>
                <a:round/>
                <a:headEnd type="none" w="med" len="med"/>
                <a:tailEnd type="arrow"/>
              </a:ln>
              <a:effectLst/>
            </p:spPr>
          </p:cxnSp>
        </p:grpSp>
      </p:grpSp>
    </p:spTree>
    <p:extLst>
      <p:ext uri="{BB962C8B-B14F-4D97-AF65-F5344CB8AC3E}">
        <p14:creationId xmlns="" xmlns:p14="http://schemas.microsoft.com/office/powerpoint/2010/main" val="30505057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8305800" cy="609600"/>
          </a:xfrm>
        </p:spPr>
        <p:txBody>
          <a:bodyPr/>
          <a:lstStyle/>
          <a:p>
            <a:r>
              <a:rPr lang="en-US" sz="3200" dirty="0" smtClean="0"/>
              <a:t>L-shape stability study</a:t>
            </a:r>
            <a:r>
              <a:rPr lang="en-US" dirty="0" smtClean="0"/>
              <a:t/>
            </a:r>
            <a:br>
              <a:rPr lang="en-US" dirty="0" smtClean="0"/>
            </a:br>
            <a:endParaRPr lang="en-US" dirty="0"/>
          </a:p>
        </p:txBody>
      </p:sp>
      <p:sp>
        <p:nvSpPr>
          <p:cNvPr id="5" name="4 Marcador de pie de página"/>
          <p:cNvSpPr>
            <a:spLocks noGrp="1"/>
          </p:cNvSpPr>
          <p:nvPr>
            <p:ph type="ftr" sz="quarter" idx="11"/>
          </p:nvPr>
        </p:nvSpPr>
        <p:spPr>
          <a:xfrm>
            <a:off x="2590800" y="6400800"/>
            <a:ext cx="6172200" cy="457200"/>
          </a:xfrm>
        </p:spPr>
        <p:txBody>
          <a:bodyPr/>
          <a:lstStyle/>
          <a:p>
            <a:pPr>
              <a:defRPr/>
            </a:pPr>
            <a:r>
              <a:rPr lang="en-US" altLang="en-US" smtClean="0"/>
              <a:t>D.Moya, LC2013 Tracking-Vertex  session, Desy  May. 30th  2013  </a:t>
            </a:r>
            <a:endParaRPr lang="es-ES_tradnl" altLang="en-US" dirty="0"/>
          </a:p>
        </p:txBody>
      </p:sp>
      <p:sp>
        <p:nvSpPr>
          <p:cNvPr id="9" name="2 Marcador de contenido"/>
          <p:cNvSpPr>
            <a:spLocks noGrp="1"/>
          </p:cNvSpPr>
          <p:nvPr>
            <p:ph idx="1"/>
          </p:nvPr>
        </p:nvSpPr>
        <p:spPr>
          <a:xfrm>
            <a:off x="0" y="533400"/>
            <a:ext cx="8024265" cy="2057400"/>
          </a:xfrm>
        </p:spPr>
        <p:txBody>
          <a:bodyPr/>
          <a:lstStyle/>
          <a:p>
            <a:r>
              <a:rPr lang="en-US" sz="2000" dirty="0" smtClean="0"/>
              <a:t>The stability of the  L shape was measured during near two and a half hours at a compression of near 0.2 mm. </a:t>
            </a:r>
          </a:p>
        </p:txBody>
      </p:sp>
      <p:pic>
        <p:nvPicPr>
          <p:cNvPr id="7" name="Picture 6" descr="lshapestability.png"/>
          <p:cNvPicPr>
            <a:picLocks noChangeAspect="1"/>
          </p:cNvPicPr>
          <p:nvPr/>
        </p:nvPicPr>
        <p:blipFill>
          <a:blip r:embed="rId2" cstate="print"/>
          <a:stretch>
            <a:fillRect/>
          </a:stretch>
        </p:blipFill>
        <p:spPr>
          <a:xfrm>
            <a:off x="0" y="1447800"/>
            <a:ext cx="9144000" cy="4572000"/>
          </a:xfrm>
          <a:prstGeom prst="rect">
            <a:avLst/>
          </a:prstGeom>
        </p:spPr>
      </p:pic>
      <p:sp>
        <p:nvSpPr>
          <p:cNvPr id="4" name="3 CuadroTexto"/>
          <p:cNvSpPr txBox="1"/>
          <p:nvPr/>
        </p:nvSpPr>
        <p:spPr>
          <a:xfrm>
            <a:off x="3581400" y="1905000"/>
            <a:ext cx="2683748" cy="584775"/>
          </a:xfrm>
          <a:prstGeom prst="rect">
            <a:avLst/>
          </a:prstGeom>
          <a:solidFill>
            <a:schemeClr val="bg1"/>
          </a:solidFill>
        </p:spPr>
        <p:txBody>
          <a:bodyPr wrap="none" rtlCol="0">
            <a:spAutoFit/>
          </a:bodyPr>
          <a:lstStyle/>
          <a:p>
            <a:r>
              <a:rPr lang="es-ES" sz="3200" dirty="0" smtClean="0"/>
              <a:t>.</a:t>
            </a:r>
            <a:r>
              <a:rPr lang="es-ES" sz="3200" dirty="0" err="1" smtClean="0"/>
              <a:t>RMS</a:t>
            </a:r>
            <a:r>
              <a:rPr lang="es-ES" sz="3200" dirty="0" smtClean="0"/>
              <a:t>  ≈ 0.6 </a:t>
            </a:r>
            <a:r>
              <a:rPr lang="es-ES" sz="3200" dirty="0" err="1" smtClean="0"/>
              <a:t>um</a:t>
            </a:r>
            <a:endParaRPr lang="es-ES_tradnl" sz="3200" dirty="0"/>
          </a:p>
        </p:txBody>
      </p:sp>
    </p:spTree>
    <p:extLst>
      <p:ext uri="{BB962C8B-B14F-4D97-AF65-F5344CB8AC3E}">
        <p14:creationId xmlns="" xmlns:p14="http://schemas.microsoft.com/office/powerpoint/2010/main" val="3599139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8305800" cy="609600"/>
          </a:xfrm>
        </p:spPr>
        <p:txBody>
          <a:bodyPr/>
          <a:lstStyle/>
          <a:p>
            <a:r>
              <a:rPr lang="en-US" sz="3200" dirty="0" smtClean="0"/>
              <a:t>L-shape repeatability study</a:t>
            </a:r>
            <a:r>
              <a:rPr lang="en-US" dirty="0" smtClean="0"/>
              <a:t/>
            </a:r>
            <a:br>
              <a:rPr lang="en-US" dirty="0" smtClean="0"/>
            </a:br>
            <a:endParaRPr lang="en-US" dirty="0"/>
          </a:p>
        </p:txBody>
      </p:sp>
      <p:sp>
        <p:nvSpPr>
          <p:cNvPr id="5" name="4 Marcador de pie de página"/>
          <p:cNvSpPr>
            <a:spLocks noGrp="1"/>
          </p:cNvSpPr>
          <p:nvPr>
            <p:ph type="ftr" sz="quarter" idx="11"/>
          </p:nvPr>
        </p:nvSpPr>
        <p:spPr>
          <a:xfrm>
            <a:off x="2590800" y="6400800"/>
            <a:ext cx="6172200" cy="457200"/>
          </a:xfrm>
        </p:spPr>
        <p:txBody>
          <a:bodyPr/>
          <a:lstStyle/>
          <a:p>
            <a:pPr>
              <a:defRPr/>
            </a:pPr>
            <a:r>
              <a:rPr lang="en-US" altLang="en-US" smtClean="0"/>
              <a:t>D.Moya, LC2013 Tracking-Vertex  session, Desy  May. 30th  2013  </a:t>
            </a:r>
            <a:endParaRPr lang="es-ES_tradnl" altLang="en-US" dirty="0"/>
          </a:p>
        </p:txBody>
      </p:sp>
      <p:sp>
        <p:nvSpPr>
          <p:cNvPr id="9" name="2 Marcador de contenido"/>
          <p:cNvSpPr>
            <a:spLocks noGrp="1"/>
          </p:cNvSpPr>
          <p:nvPr>
            <p:ph idx="1"/>
          </p:nvPr>
        </p:nvSpPr>
        <p:spPr>
          <a:xfrm>
            <a:off x="129135" y="533400"/>
            <a:ext cx="8405265" cy="2057400"/>
          </a:xfrm>
        </p:spPr>
        <p:txBody>
          <a:bodyPr/>
          <a:lstStyle/>
          <a:p>
            <a:r>
              <a:rPr lang="en-US" sz="2000" dirty="0" smtClean="0"/>
              <a:t> </a:t>
            </a:r>
            <a:r>
              <a:rPr lang="en-US" sz="2000" dirty="0"/>
              <a:t>R</a:t>
            </a:r>
            <a:r>
              <a:rPr lang="en-US" sz="2000" dirty="0" smtClean="0"/>
              <a:t>epeatability measurements done  with the interferometer</a:t>
            </a:r>
          </a:p>
          <a:p>
            <a:r>
              <a:rPr lang="en-US" sz="2000" dirty="0" smtClean="0"/>
              <a:t>The L-shape was compressed between 0.3 mm and  1.1 mm and this process was repeated seven times with a repositioning  better than 1 um according to the interferometer readout. </a:t>
            </a:r>
          </a:p>
          <a:p>
            <a:r>
              <a:rPr lang="en-US" sz="2000" dirty="0" smtClean="0"/>
              <a:t>Tables show the  deviation with respect to the initial position</a:t>
            </a:r>
          </a:p>
        </p:txBody>
      </p:sp>
      <p:graphicFrame>
        <p:nvGraphicFramePr>
          <p:cNvPr id="27" name="Table 26"/>
          <p:cNvGraphicFramePr>
            <a:graphicFrameLocks noGrp="1"/>
          </p:cNvGraphicFramePr>
          <p:nvPr>
            <p:extLst>
              <p:ext uri="{D42A27DB-BD31-4B8C-83A1-F6EECF244321}">
                <p14:modId xmlns="" xmlns:p14="http://schemas.microsoft.com/office/powerpoint/2010/main" val="4266923376"/>
              </p:ext>
            </p:extLst>
          </p:nvPr>
        </p:nvGraphicFramePr>
        <p:xfrm>
          <a:off x="381000" y="2743200"/>
          <a:ext cx="3505200" cy="3780959"/>
        </p:xfrm>
        <a:graphic>
          <a:graphicData uri="http://schemas.openxmlformats.org/drawingml/2006/table">
            <a:tbl>
              <a:tblPr/>
              <a:tblGrid>
                <a:gridCol w="1371600"/>
                <a:gridCol w="2133600"/>
              </a:tblGrid>
              <a:tr h="352976">
                <a:tc gridSpan="2">
                  <a:txBody>
                    <a:bodyPr/>
                    <a:lstStyle/>
                    <a:p>
                      <a:pPr algn="ctr" fontAlgn="ctr"/>
                      <a:r>
                        <a:rPr lang="es-ES" sz="2000" b="1" i="0" u="none" strike="noStrike" dirty="0">
                          <a:solidFill>
                            <a:srgbClr val="000000"/>
                          </a:solidFill>
                          <a:latin typeface="Calibri"/>
                        </a:rPr>
                        <a:t>0.3 mm </a:t>
                      </a:r>
                      <a:r>
                        <a:rPr lang="es-ES" sz="2000" b="1" i="0" u="none" strike="noStrike" dirty="0" err="1">
                          <a:solidFill>
                            <a:srgbClr val="000000"/>
                          </a:solidFill>
                          <a:latin typeface="Calibri"/>
                        </a:rPr>
                        <a:t>displacment</a:t>
                      </a:r>
                      <a:endParaRPr lang="es-ES" sz="2000" b="1"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s-ES"/>
                    </a:p>
                  </a:txBody>
                  <a:tcPr/>
                </a:tc>
              </a:tr>
              <a:tr h="942928">
                <a:tc>
                  <a:txBody>
                    <a:bodyPr/>
                    <a:lstStyle/>
                    <a:p>
                      <a:pPr algn="ctr" fontAlgn="ctr"/>
                      <a:r>
                        <a:rPr lang="es-ES" sz="2000" b="1" i="0" u="none" strike="noStrike" dirty="0">
                          <a:solidFill>
                            <a:srgbClr val="000000"/>
                          </a:solidFill>
                          <a:latin typeface="Calibri"/>
                        </a:rPr>
                        <a:t>Nº of </a:t>
                      </a:r>
                      <a:r>
                        <a:rPr lang="es-ES" sz="2000" b="1" i="0" u="none" strike="noStrike" dirty="0" err="1">
                          <a:solidFill>
                            <a:srgbClr val="000000"/>
                          </a:solidFill>
                          <a:latin typeface="Calibri"/>
                        </a:rPr>
                        <a:t>measure</a:t>
                      </a:r>
                      <a:endParaRPr lang="es-ES" sz="2000" b="1"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s-ES" sz="2000" b="1" i="0" u="none" strike="noStrike" dirty="0" err="1">
                          <a:solidFill>
                            <a:srgbClr val="000000"/>
                          </a:solidFill>
                          <a:latin typeface="Calibri"/>
                        </a:rPr>
                        <a:t>Destimator</a:t>
                      </a:r>
                      <a:r>
                        <a:rPr lang="es-ES" sz="2000" b="1" i="0" u="none" strike="noStrike" dirty="0">
                          <a:solidFill>
                            <a:srgbClr val="000000"/>
                          </a:solidFill>
                          <a:latin typeface="Calibri"/>
                        </a:rPr>
                        <a:t> </a:t>
                      </a:r>
                      <a:r>
                        <a:rPr lang="es-ES" sz="2000" b="1" i="0" u="none" strike="noStrike" dirty="0" err="1">
                          <a:solidFill>
                            <a:srgbClr val="000000"/>
                          </a:solidFill>
                          <a:latin typeface="Calibri"/>
                        </a:rPr>
                        <a:t>desviation</a:t>
                      </a:r>
                      <a:r>
                        <a:rPr lang="es-ES" sz="2000" b="1" i="0" u="none" strike="noStrike" dirty="0">
                          <a:solidFill>
                            <a:srgbClr val="000000"/>
                          </a:solidFill>
                          <a:latin typeface="Calibri"/>
                        </a:rPr>
                        <a:t> (</a:t>
                      </a:r>
                      <a:r>
                        <a:rPr lang="es-ES" sz="2000" b="1" i="0" u="none" strike="noStrike" dirty="0" err="1">
                          <a:solidFill>
                            <a:srgbClr val="000000"/>
                          </a:solidFill>
                          <a:latin typeface="Calibri"/>
                        </a:rPr>
                        <a:t>um</a:t>
                      </a:r>
                      <a:r>
                        <a:rPr lang="es-ES" sz="2000" b="1" i="0" u="none" strike="noStrike" dirty="0">
                          <a:solidFill>
                            <a:srgbClr val="000000"/>
                          </a:solidFill>
                          <a:latin typeface="Calibri"/>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r>
              <a:tr h="300293">
                <a:tc>
                  <a:txBody>
                    <a:bodyPr/>
                    <a:lstStyle/>
                    <a:p>
                      <a:pPr algn="ctr" fontAlgn="ctr"/>
                      <a:r>
                        <a:rPr lang="es-ES" sz="1800" b="0" i="0" u="none" strike="noStrike" dirty="0">
                          <a:solidFill>
                            <a:srgbClr val="000000"/>
                          </a:solidFill>
                          <a:latin typeface="Calibri"/>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ctr"/>
                      <a:r>
                        <a:rPr lang="es-ES" sz="1800" b="0" i="0" u="none" strike="noStrike" dirty="0">
                          <a:solidFill>
                            <a:srgbClr val="000000"/>
                          </a:solidFill>
                          <a:latin typeface="Calibri"/>
                        </a:rPr>
                        <a:t>1.77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r>
              <a:tr h="300293">
                <a:tc>
                  <a:txBody>
                    <a:bodyPr/>
                    <a:lstStyle/>
                    <a:p>
                      <a:pPr algn="ctr" fontAlgn="ctr"/>
                      <a:r>
                        <a:rPr lang="es-ES" sz="1800" b="0" i="0" u="none" strike="noStrike">
                          <a:solidFill>
                            <a:srgbClr val="000000"/>
                          </a:solidFill>
                          <a:latin typeface="Calibri"/>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ctr"/>
                      <a:r>
                        <a:rPr lang="es-ES" sz="1800" b="0" i="0" u="none" strike="noStrike" dirty="0">
                          <a:solidFill>
                            <a:srgbClr val="000000"/>
                          </a:solidFill>
                          <a:latin typeface="Calibri"/>
                        </a:rPr>
                        <a:t>5.08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r>
              <a:tr h="300293">
                <a:tc>
                  <a:txBody>
                    <a:bodyPr/>
                    <a:lstStyle/>
                    <a:p>
                      <a:pPr algn="ctr" fontAlgn="ctr"/>
                      <a:r>
                        <a:rPr lang="es-ES" sz="1800" b="0" i="0" u="none" strike="noStrike">
                          <a:solidFill>
                            <a:srgbClr val="000000"/>
                          </a:solidFill>
                          <a:latin typeface="Calibri"/>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ctr"/>
                      <a:r>
                        <a:rPr lang="es-ES" sz="1800" b="0" i="0" u="none" strike="noStrike" dirty="0">
                          <a:solidFill>
                            <a:srgbClr val="000000"/>
                          </a:solidFill>
                          <a:latin typeface="Calibri"/>
                        </a:rPr>
                        <a:t>6.85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r>
              <a:tr h="300293">
                <a:tc>
                  <a:txBody>
                    <a:bodyPr/>
                    <a:lstStyle/>
                    <a:p>
                      <a:pPr algn="ctr" fontAlgn="ctr"/>
                      <a:r>
                        <a:rPr lang="es-ES" sz="1800" b="0" i="0" u="none" strike="noStrike">
                          <a:solidFill>
                            <a:srgbClr val="000000"/>
                          </a:solidFill>
                          <a:latin typeface="Calibri"/>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ctr"/>
                      <a:r>
                        <a:rPr lang="es-ES" sz="1800" b="0" i="0" u="none" strike="noStrike" dirty="0">
                          <a:solidFill>
                            <a:srgbClr val="000000"/>
                          </a:solidFill>
                          <a:latin typeface="Calibri"/>
                        </a:rPr>
                        <a:t>6.61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r>
              <a:tr h="300293">
                <a:tc>
                  <a:txBody>
                    <a:bodyPr/>
                    <a:lstStyle/>
                    <a:p>
                      <a:pPr algn="ctr" fontAlgn="ctr"/>
                      <a:r>
                        <a:rPr lang="es-ES" sz="1800" b="0" i="0" u="none" strike="noStrike">
                          <a:solidFill>
                            <a:srgbClr val="000000"/>
                          </a:solidFill>
                          <a:latin typeface="Calibri"/>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ctr"/>
                      <a:r>
                        <a:rPr lang="es-ES" sz="1800" b="0" i="0" u="none" strike="noStrike" dirty="0">
                          <a:solidFill>
                            <a:srgbClr val="000000"/>
                          </a:solidFill>
                          <a:latin typeface="Calibri"/>
                        </a:rPr>
                        <a:t>7.02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r>
              <a:tr h="300293">
                <a:tc>
                  <a:txBody>
                    <a:bodyPr/>
                    <a:lstStyle/>
                    <a:p>
                      <a:pPr algn="ctr" fontAlgn="ctr"/>
                      <a:r>
                        <a:rPr lang="es-ES" sz="1800" b="0" i="0" u="none" strike="noStrike">
                          <a:solidFill>
                            <a:srgbClr val="000000"/>
                          </a:solidFill>
                          <a:latin typeface="Calibri"/>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ctr"/>
                      <a:r>
                        <a:rPr lang="es-ES" sz="1800" b="0" i="0" u="none" strike="noStrike" dirty="0">
                          <a:solidFill>
                            <a:srgbClr val="000000"/>
                          </a:solidFill>
                          <a:latin typeface="Calibri"/>
                        </a:rPr>
                        <a:t>8.39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r>
              <a:tr h="300293">
                <a:tc>
                  <a:txBody>
                    <a:bodyPr/>
                    <a:lstStyle/>
                    <a:p>
                      <a:pPr algn="ctr" fontAlgn="ctr"/>
                      <a:r>
                        <a:rPr lang="es-ES" sz="1800" b="0" i="0" u="none" strike="noStrike">
                          <a:solidFill>
                            <a:srgbClr val="000000"/>
                          </a:solidFill>
                          <a:latin typeface="Calibri"/>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ctr"/>
                      <a:r>
                        <a:rPr lang="es-ES" sz="1800" b="0" i="0" u="none" strike="noStrike" dirty="0">
                          <a:solidFill>
                            <a:srgbClr val="000000"/>
                          </a:solidFill>
                          <a:latin typeface="Calibri"/>
                        </a:rPr>
                        <a:t>9.35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r>
              <a:tr h="383004">
                <a:tc>
                  <a:txBody>
                    <a:bodyPr/>
                    <a:lstStyle/>
                    <a:p>
                      <a:pPr algn="ctr" fontAlgn="ctr"/>
                      <a:r>
                        <a:rPr lang="es-ES" sz="2400" b="1" i="0" u="none" strike="noStrike">
                          <a:solidFill>
                            <a:srgbClr val="FF0000"/>
                          </a:solidFill>
                          <a:latin typeface="Calibri"/>
                        </a:rPr>
                        <a:t>rms(um)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ctr"/>
                      <a:r>
                        <a:rPr lang="es-ES" sz="2400" b="1" i="0" u="none" strike="noStrike" dirty="0" smtClean="0">
                          <a:solidFill>
                            <a:srgbClr val="FF0000"/>
                          </a:solidFill>
                          <a:latin typeface="Calibri"/>
                        </a:rPr>
                        <a:t>2.46 </a:t>
                      </a:r>
                      <a:r>
                        <a:rPr lang="es-ES" sz="2400" b="1" i="0" u="none" strike="noStrike" dirty="0" err="1" smtClean="0">
                          <a:solidFill>
                            <a:srgbClr val="FF0000"/>
                          </a:solidFill>
                          <a:latin typeface="Calibri"/>
                        </a:rPr>
                        <a:t>um</a:t>
                      </a:r>
                      <a:endParaRPr lang="es-ES" sz="2400" b="1" i="0" u="none" strike="noStrike" dirty="0">
                        <a:solidFill>
                          <a:srgbClr val="FF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r>
            </a:tbl>
          </a:graphicData>
        </a:graphic>
      </p:graphicFrame>
      <p:graphicFrame>
        <p:nvGraphicFramePr>
          <p:cNvPr id="28" name="Table 27"/>
          <p:cNvGraphicFramePr>
            <a:graphicFrameLocks noGrp="1"/>
          </p:cNvGraphicFramePr>
          <p:nvPr>
            <p:extLst>
              <p:ext uri="{D42A27DB-BD31-4B8C-83A1-F6EECF244321}">
                <p14:modId xmlns="" xmlns:p14="http://schemas.microsoft.com/office/powerpoint/2010/main" val="2591119456"/>
              </p:ext>
            </p:extLst>
          </p:nvPr>
        </p:nvGraphicFramePr>
        <p:xfrm>
          <a:off x="4724400" y="2871751"/>
          <a:ext cx="3321050" cy="3452849"/>
        </p:xfrm>
        <a:graphic>
          <a:graphicData uri="http://schemas.openxmlformats.org/drawingml/2006/table">
            <a:tbl>
              <a:tblPr/>
              <a:tblGrid>
                <a:gridCol w="1537172"/>
                <a:gridCol w="1783878"/>
              </a:tblGrid>
              <a:tr h="386136">
                <a:tc gridSpan="2">
                  <a:txBody>
                    <a:bodyPr/>
                    <a:lstStyle/>
                    <a:p>
                      <a:pPr algn="ctr" fontAlgn="ctr"/>
                      <a:r>
                        <a:rPr lang="es-ES" sz="2000" b="1" i="0" u="none" strike="noStrike" dirty="0">
                          <a:solidFill>
                            <a:srgbClr val="000000"/>
                          </a:solidFill>
                          <a:latin typeface="Calibri"/>
                        </a:rPr>
                        <a:t>1.1 mm </a:t>
                      </a:r>
                      <a:r>
                        <a:rPr lang="es-ES" sz="2000" b="1" i="0" u="none" strike="noStrike" dirty="0" err="1">
                          <a:solidFill>
                            <a:srgbClr val="000000"/>
                          </a:solidFill>
                          <a:latin typeface="Calibri"/>
                        </a:rPr>
                        <a:t>displacment</a:t>
                      </a:r>
                      <a:endParaRPr lang="es-ES" sz="2000" b="1"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s-ES"/>
                    </a:p>
                  </a:txBody>
                  <a:tcPr/>
                </a:tc>
              </a:tr>
              <a:tr h="720404">
                <a:tc>
                  <a:txBody>
                    <a:bodyPr/>
                    <a:lstStyle/>
                    <a:p>
                      <a:pPr algn="ctr" fontAlgn="ctr"/>
                      <a:r>
                        <a:rPr lang="es-ES" sz="2000" b="1" i="0" u="none" strike="noStrike" dirty="0">
                          <a:solidFill>
                            <a:srgbClr val="000000"/>
                          </a:solidFill>
                          <a:latin typeface="Calibri"/>
                        </a:rPr>
                        <a:t>Nº of </a:t>
                      </a:r>
                      <a:r>
                        <a:rPr lang="es-ES" sz="2000" b="1" i="0" u="none" strike="noStrike" dirty="0" err="1">
                          <a:solidFill>
                            <a:srgbClr val="000000"/>
                          </a:solidFill>
                          <a:latin typeface="Calibri"/>
                        </a:rPr>
                        <a:t>measure</a:t>
                      </a:r>
                      <a:endParaRPr lang="es-ES" sz="2000" b="1"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s-ES" sz="2000" b="1" i="0" u="none" strike="noStrike" dirty="0" err="1">
                          <a:solidFill>
                            <a:srgbClr val="000000"/>
                          </a:solidFill>
                          <a:latin typeface="Calibri"/>
                        </a:rPr>
                        <a:t>Destimator</a:t>
                      </a:r>
                      <a:r>
                        <a:rPr lang="es-ES" sz="2000" b="1" i="0" u="none" strike="noStrike" dirty="0">
                          <a:solidFill>
                            <a:srgbClr val="000000"/>
                          </a:solidFill>
                          <a:latin typeface="Calibri"/>
                        </a:rPr>
                        <a:t> </a:t>
                      </a:r>
                      <a:r>
                        <a:rPr lang="es-ES" sz="2000" b="1" i="0" u="none" strike="noStrike" dirty="0" err="1">
                          <a:solidFill>
                            <a:srgbClr val="000000"/>
                          </a:solidFill>
                          <a:latin typeface="Calibri"/>
                        </a:rPr>
                        <a:t>desviation</a:t>
                      </a:r>
                      <a:r>
                        <a:rPr lang="es-ES" sz="2000" b="1" i="0" u="none" strike="noStrike" dirty="0">
                          <a:solidFill>
                            <a:srgbClr val="000000"/>
                          </a:solidFill>
                          <a:latin typeface="Calibri"/>
                        </a:rPr>
                        <a:t> (</a:t>
                      </a:r>
                      <a:r>
                        <a:rPr lang="es-ES" sz="2000" b="1" i="0" u="none" strike="noStrike" dirty="0" err="1">
                          <a:solidFill>
                            <a:srgbClr val="000000"/>
                          </a:solidFill>
                          <a:latin typeface="Calibri"/>
                        </a:rPr>
                        <a:t>um</a:t>
                      </a:r>
                      <a:r>
                        <a:rPr lang="es-ES" sz="2000" b="1" i="0" u="none" strike="noStrike" dirty="0">
                          <a:solidFill>
                            <a:srgbClr val="000000"/>
                          </a:solidFill>
                          <a:latin typeface="Calibri"/>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r>
              <a:tr h="328504">
                <a:tc>
                  <a:txBody>
                    <a:bodyPr/>
                    <a:lstStyle/>
                    <a:p>
                      <a:pPr algn="ctr" fontAlgn="ctr"/>
                      <a:r>
                        <a:rPr lang="es-ES" sz="1800" b="0" i="0" u="none" strike="noStrike" dirty="0">
                          <a:solidFill>
                            <a:srgbClr val="000000"/>
                          </a:solidFill>
                          <a:latin typeface="Calibri"/>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ctr"/>
                      <a:r>
                        <a:rPr lang="es-ES" sz="1800" b="0" i="0" u="none" strike="noStrike" dirty="0">
                          <a:solidFill>
                            <a:srgbClr val="000000"/>
                          </a:solidFill>
                          <a:latin typeface="Calibri"/>
                        </a:rPr>
                        <a:t>-16.94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r>
              <a:tr h="328504">
                <a:tc>
                  <a:txBody>
                    <a:bodyPr/>
                    <a:lstStyle/>
                    <a:p>
                      <a:pPr algn="ctr" fontAlgn="ctr"/>
                      <a:r>
                        <a:rPr lang="es-ES" sz="1800" b="0" i="0" u="none" strike="noStrike" dirty="0">
                          <a:solidFill>
                            <a:srgbClr val="000000"/>
                          </a:solidFill>
                          <a:latin typeface="Calibri"/>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ctr"/>
                      <a:r>
                        <a:rPr lang="es-ES" sz="1800" b="0" i="0" u="none" strike="noStrike" dirty="0">
                          <a:solidFill>
                            <a:srgbClr val="000000"/>
                          </a:solidFill>
                          <a:latin typeface="Calibri"/>
                        </a:rPr>
                        <a:t>-9.11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r>
              <a:tr h="328504">
                <a:tc>
                  <a:txBody>
                    <a:bodyPr/>
                    <a:lstStyle/>
                    <a:p>
                      <a:pPr algn="ctr" fontAlgn="ctr"/>
                      <a:r>
                        <a:rPr lang="es-ES" sz="1800" b="0" i="0" u="none" strike="noStrike">
                          <a:solidFill>
                            <a:srgbClr val="000000"/>
                          </a:solidFill>
                          <a:latin typeface="Calibri"/>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ctr"/>
                      <a:r>
                        <a:rPr lang="es-ES" sz="1800" b="0" i="0" u="none" strike="noStrike" dirty="0">
                          <a:solidFill>
                            <a:srgbClr val="000000"/>
                          </a:solidFill>
                          <a:latin typeface="Calibri"/>
                        </a:rPr>
                        <a:t>11.21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r>
              <a:tr h="328504">
                <a:tc>
                  <a:txBody>
                    <a:bodyPr/>
                    <a:lstStyle/>
                    <a:p>
                      <a:pPr algn="ctr" fontAlgn="ctr"/>
                      <a:r>
                        <a:rPr lang="es-ES" sz="1800" b="0" i="0" u="none" strike="noStrike">
                          <a:solidFill>
                            <a:srgbClr val="000000"/>
                          </a:solidFill>
                          <a:latin typeface="Calibri"/>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ctr"/>
                      <a:r>
                        <a:rPr lang="es-ES" sz="1800" b="0" i="0" u="none" strike="noStrike" dirty="0">
                          <a:solidFill>
                            <a:srgbClr val="000000"/>
                          </a:solidFill>
                          <a:latin typeface="Calibri"/>
                        </a:rPr>
                        <a:t>11.45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r>
              <a:tr h="328504">
                <a:tc>
                  <a:txBody>
                    <a:bodyPr/>
                    <a:lstStyle/>
                    <a:p>
                      <a:pPr algn="ctr" fontAlgn="ctr"/>
                      <a:r>
                        <a:rPr lang="es-ES" sz="1800" b="0" i="0" u="none" strike="noStrike">
                          <a:solidFill>
                            <a:srgbClr val="000000"/>
                          </a:solidFill>
                          <a:latin typeface="Calibri"/>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ctr"/>
                      <a:r>
                        <a:rPr lang="es-ES" sz="1800" b="0" i="0" u="none" strike="noStrike" dirty="0">
                          <a:solidFill>
                            <a:srgbClr val="000000"/>
                          </a:solidFill>
                          <a:latin typeface="Calibri"/>
                        </a:rPr>
                        <a:t>5.65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r>
              <a:tr h="328504">
                <a:tc>
                  <a:txBody>
                    <a:bodyPr/>
                    <a:lstStyle/>
                    <a:p>
                      <a:pPr algn="ctr" fontAlgn="ctr"/>
                      <a:r>
                        <a:rPr lang="es-ES" sz="1800" b="0" i="0" u="none" strike="noStrike">
                          <a:solidFill>
                            <a:srgbClr val="000000"/>
                          </a:solidFill>
                          <a:latin typeface="Calibri"/>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ctr"/>
                      <a:r>
                        <a:rPr lang="es-ES" sz="1800" b="0" i="0" u="none" strike="noStrike" dirty="0">
                          <a:solidFill>
                            <a:srgbClr val="000000"/>
                          </a:solidFill>
                          <a:latin typeface="Calibri"/>
                        </a:rPr>
                        <a:t>-12.34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r>
              <a:tr h="337149">
                <a:tc>
                  <a:txBody>
                    <a:bodyPr/>
                    <a:lstStyle/>
                    <a:p>
                      <a:pPr algn="ctr" fontAlgn="ctr"/>
                      <a:r>
                        <a:rPr lang="es-ES" sz="2400" b="1" i="0" u="none" strike="noStrike">
                          <a:solidFill>
                            <a:srgbClr val="FF0000"/>
                          </a:solidFill>
                          <a:latin typeface="Calibri"/>
                        </a:rPr>
                        <a:t>rms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ctr"/>
                      <a:r>
                        <a:rPr lang="es-ES" sz="2400" b="1" i="0" u="none" strike="noStrike" dirty="0" smtClean="0">
                          <a:solidFill>
                            <a:srgbClr val="FF0000"/>
                          </a:solidFill>
                          <a:latin typeface="Calibri"/>
                        </a:rPr>
                        <a:t>12.60 </a:t>
                      </a:r>
                      <a:r>
                        <a:rPr lang="es-ES" sz="2400" b="1" i="0" u="none" strike="noStrike" dirty="0" err="1" smtClean="0">
                          <a:solidFill>
                            <a:srgbClr val="FF0000"/>
                          </a:solidFill>
                          <a:latin typeface="Calibri"/>
                        </a:rPr>
                        <a:t>um</a:t>
                      </a:r>
                      <a:endParaRPr lang="es-ES" sz="2400" b="1" i="0" u="none" strike="noStrike" dirty="0">
                        <a:solidFill>
                          <a:srgbClr val="FF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r>
            </a:tbl>
          </a:graphicData>
        </a:graphic>
      </p:graphicFrame>
      <p:sp>
        <p:nvSpPr>
          <p:cNvPr id="7" name="6 Flecha derecha"/>
          <p:cNvSpPr/>
          <p:nvPr/>
        </p:nvSpPr>
        <p:spPr bwMode="auto">
          <a:xfrm rot="7981249">
            <a:off x="7674494" y="5461680"/>
            <a:ext cx="1524000" cy="304800"/>
          </a:xfrm>
          <a:prstGeom prst="rightArrow">
            <a:avLst/>
          </a:prstGeom>
          <a:gradFill flip="none" rotWithShape="1">
            <a:gsLst>
              <a:gs pos="0">
                <a:srgbClr val="DDEBCF"/>
              </a:gs>
              <a:gs pos="50000">
                <a:srgbClr val="9CB86E"/>
              </a:gs>
              <a:gs pos="100000">
                <a:srgbClr val="156B13"/>
              </a:gs>
            </a:gsLst>
            <a:path path="shape">
              <a:fillToRect l="50000" t="50000" r="50000" b="50000"/>
            </a:path>
            <a:tileRect/>
          </a:gradFill>
          <a:ln w="3175" cap="flat" cmpd="sng" algn="ctr">
            <a:solidFill>
              <a:srgbClr val="AFAFFF"/>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s-ES_tradnl" dirty="0" smtClean="0">
              <a:solidFill>
                <a:schemeClr val="bg1"/>
              </a:solidFill>
            </a:endParaRPr>
          </a:p>
        </p:txBody>
      </p:sp>
      <p:sp>
        <p:nvSpPr>
          <p:cNvPr id="11" name="10 Flecha derecha"/>
          <p:cNvSpPr/>
          <p:nvPr/>
        </p:nvSpPr>
        <p:spPr bwMode="auto">
          <a:xfrm rot="7981249">
            <a:off x="3254894" y="5614080"/>
            <a:ext cx="1524000" cy="304800"/>
          </a:xfrm>
          <a:prstGeom prst="rightArrow">
            <a:avLst/>
          </a:prstGeom>
          <a:gradFill flip="none" rotWithShape="1">
            <a:gsLst>
              <a:gs pos="0">
                <a:srgbClr val="DDEBCF"/>
              </a:gs>
              <a:gs pos="50000">
                <a:srgbClr val="9CB86E"/>
              </a:gs>
              <a:gs pos="100000">
                <a:srgbClr val="156B13"/>
              </a:gs>
            </a:gsLst>
            <a:path path="shape">
              <a:fillToRect l="50000" t="50000" r="50000" b="50000"/>
            </a:path>
            <a:tileRect/>
          </a:gradFill>
          <a:ln w="3175" cap="flat" cmpd="sng" algn="ctr">
            <a:solidFill>
              <a:srgbClr val="AFAFFF"/>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s-ES_tradnl" dirty="0" smtClean="0">
              <a:solidFill>
                <a:schemeClr val="bg1"/>
              </a:solidFill>
            </a:endParaRPr>
          </a:p>
        </p:txBody>
      </p:sp>
    </p:spTree>
    <p:extLst>
      <p:ext uri="{BB962C8B-B14F-4D97-AF65-F5344CB8AC3E}">
        <p14:creationId xmlns="" xmlns:p14="http://schemas.microsoft.com/office/powerpoint/2010/main" val="3599139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residuosnm.png"/>
          <p:cNvPicPr>
            <a:picLocks noChangeAspect="1"/>
          </p:cNvPicPr>
          <p:nvPr/>
        </p:nvPicPr>
        <p:blipFill>
          <a:blip r:embed="rId2" cstate="print"/>
          <a:srcRect r="7304"/>
          <a:stretch>
            <a:fillRect/>
          </a:stretch>
        </p:blipFill>
        <p:spPr>
          <a:xfrm>
            <a:off x="4419600" y="1752601"/>
            <a:ext cx="4648238" cy="4724400"/>
          </a:xfrm>
          <a:prstGeom prst="rect">
            <a:avLst/>
          </a:prstGeom>
        </p:spPr>
      </p:pic>
      <p:pic>
        <p:nvPicPr>
          <p:cNvPr id="7" name="Picture 6" descr="calibracionajuste.png"/>
          <p:cNvPicPr>
            <a:picLocks noChangeAspect="1"/>
          </p:cNvPicPr>
          <p:nvPr/>
        </p:nvPicPr>
        <p:blipFill>
          <a:blip r:embed="rId3" cstate="print"/>
          <a:srcRect l="3652" r="8522"/>
          <a:stretch>
            <a:fillRect/>
          </a:stretch>
        </p:blipFill>
        <p:spPr>
          <a:xfrm>
            <a:off x="31953" y="1828800"/>
            <a:ext cx="4431608" cy="4533381"/>
          </a:xfrm>
          <a:prstGeom prst="rect">
            <a:avLst/>
          </a:prstGeom>
        </p:spPr>
      </p:pic>
      <p:sp>
        <p:nvSpPr>
          <p:cNvPr id="2" name="1 Título"/>
          <p:cNvSpPr>
            <a:spLocks noGrp="1"/>
          </p:cNvSpPr>
          <p:nvPr>
            <p:ph type="title"/>
          </p:nvPr>
        </p:nvSpPr>
        <p:spPr>
          <a:xfrm>
            <a:off x="0" y="0"/>
            <a:ext cx="8305800" cy="609600"/>
          </a:xfrm>
        </p:spPr>
        <p:txBody>
          <a:bodyPr/>
          <a:lstStyle/>
          <a:p>
            <a:r>
              <a:rPr lang="en-US" sz="2700" dirty="0" smtClean="0"/>
              <a:t>L-shape Calibration: Response vs. displacement</a:t>
            </a:r>
            <a:r>
              <a:rPr lang="en-US" dirty="0" smtClean="0"/>
              <a:t/>
            </a:r>
            <a:br>
              <a:rPr lang="en-US" dirty="0" smtClean="0"/>
            </a:br>
            <a:endParaRPr lang="en-US" dirty="0"/>
          </a:p>
        </p:txBody>
      </p:sp>
      <p:sp>
        <p:nvSpPr>
          <p:cNvPr id="5" name="4 Marcador de pie de página"/>
          <p:cNvSpPr>
            <a:spLocks noGrp="1"/>
          </p:cNvSpPr>
          <p:nvPr>
            <p:ph type="ftr" sz="quarter" idx="11"/>
          </p:nvPr>
        </p:nvSpPr>
        <p:spPr>
          <a:xfrm>
            <a:off x="2590800" y="6400800"/>
            <a:ext cx="6172200" cy="457200"/>
          </a:xfrm>
        </p:spPr>
        <p:txBody>
          <a:bodyPr/>
          <a:lstStyle/>
          <a:p>
            <a:pPr>
              <a:defRPr/>
            </a:pPr>
            <a:r>
              <a:rPr lang="en-US" altLang="en-US" dirty="0" err="1" smtClean="0"/>
              <a:t>D.Moya</a:t>
            </a:r>
            <a:r>
              <a:rPr lang="en-US" altLang="en-US" dirty="0" smtClean="0"/>
              <a:t>, LC2013 Tracking-Vertex  session, </a:t>
            </a:r>
            <a:r>
              <a:rPr lang="en-US" altLang="en-US" dirty="0" err="1" smtClean="0"/>
              <a:t>Desy</a:t>
            </a:r>
            <a:r>
              <a:rPr lang="en-US" altLang="en-US" dirty="0" smtClean="0"/>
              <a:t>  May. 30th  2013  </a:t>
            </a:r>
            <a:endParaRPr lang="es-ES_tradnl" altLang="en-US" dirty="0"/>
          </a:p>
        </p:txBody>
      </p:sp>
      <p:sp>
        <p:nvSpPr>
          <p:cNvPr id="9" name="2 Marcador de contenido"/>
          <p:cNvSpPr>
            <a:spLocks noGrp="1"/>
          </p:cNvSpPr>
          <p:nvPr>
            <p:ph idx="1"/>
          </p:nvPr>
        </p:nvSpPr>
        <p:spPr>
          <a:xfrm>
            <a:off x="381000" y="533400"/>
            <a:ext cx="7696200" cy="1143000"/>
          </a:xfrm>
          <a:solidFill>
            <a:schemeClr val="bg1"/>
          </a:solidFill>
        </p:spPr>
        <p:txBody>
          <a:bodyPr/>
          <a:lstStyle/>
          <a:p>
            <a:r>
              <a:rPr lang="en-US" sz="2000" dirty="0" smtClean="0"/>
              <a:t>The L-shapes have been compressed  in steps of 0.1 mm up to a total compression of 1 mm</a:t>
            </a:r>
          </a:p>
          <a:p>
            <a:r>
              <a:rPr lang="en-US" sz="2000" dirty="0" smtClean="0"/>
              <a:t>The L-shape has a resolution below one micron. </a:t>
            </a:r>
          </a:p>
          <a:p>
            <a:endParaRPr lang="en-US" sz="2000" dirty="0" smtClean="0"/>
          </a:p>
        </p:txBody>
      </p:sp>
      <p:sp>
        <p:nvSpPr>
          <p:cNvPr id="3" name="2 CuadroTexto"/>
          <p:cNvSpPr txBox="1"/>
          <p:nvPr/>
        </p:nvSpPr>
        <p:spPr>
          <a:xfrm rot="16200000">
            <a:off x="-1690560" y="4027469"/>
            <a:ext cx="3743012" cy="400110"/>
          </a:xfrm>
          <a:prstGeom prst="rect">
            <a:avLst/>
          </a:prstGeom>
          <a:solidFill>
            <a:schemeClr val="bg1"/>
          </a:solidFill>
        </p:spPr>
        <p:txBody>
          <a:bodyPr wrap="none" rtlCol="0">
            <a:spAutoFit/>
          </a:bodyPr>
          <a:lstStyle/>
          <a:p>
            <a:r>
              <a:rPr lang="es-ES" dirty="0" smtClean="0">
                <a:solidFill>
                  <a:schemeClr val="tx1"/>
                </a:solidFill>
              </a:rPr>
              <a:t>Reconstructed </a:t>
            </a:r>
            <a:r>
              <a:rPr lang="es-ES" dirty="0" err="1" smtClean="0">
                <a:solidFill>
                  <a:schemeClr val="tx1"/>
                </a:solidFill>
              </a:rPr>
              <a:t>Displacement</a:t>
            </a:r>
            <a:r>
              <a:rPr lang="es-ES" dirty="0" smtClean="0">
                <a:solidFill>
                  <a:schemeClr val="tx1"/>
                </a:solidFill>
              </a:rPr>
              <a:t> (mm)</a:t>
            </a:r>
            <a:endParaRPr lang="es-ES_tradnl" dirty="0">
              <a:solidFill>
                <a:schemeClr val="tx1"/>
              </a:solidFill>
            </a:endParaRPr>
          </a:p>
        </p:txBody>
      </p:sp>
      <p:sp>
        <p:nvSpPr>
          <p:cNvPr id="10" name="9 CuadroTexto"/>
          <p:cNvSpPr txBox="1"/>
          <p:nvPr/>
        </p:nvSpPr>
        <p:spPr>
          <a:xfrm rot="16200000">
            <a:off x="3289702" y="4179869"/>
            <a:ext cx="2812308" cy="400110"/>
          </a:xfrm>
          <a:prstGeom prst="rect">
            <a:avLst/>
          </a:prstGeom>
          <a:solidFill>
            <a:schemeClr val="bg1"/>
          </a:solidFill>
        </p:spPr>
        <p:txBody>
          <a:bodyPr wrap="none" rtlCol="0">
            <a:spAutoFit/>
          </a:bodyPr>
          <a:lstStyle/>
          <a:p>
            <a:r>
              <a:rPr lang="es-ES" dirty="0" smtClean="0">
                <a:solidFill>
                  <a:schemeClr val="tx1"/>
                </a:solidFill>
              </a:rPr>
              <a:t>Linear  </a:t>
            </a:r>
            <a:r>
              <a:rPr lang="es-ES" dirty="0" err="1" smtClean="0">
                <a:solidFill>
                  <a:schemeClr val="tx1"/>
                </a:solidFill>
              </a:rPr>
              <a:t>fit</a:t>
            </a:r>
            <a:r>
              <a:rPr lang="es-ES" dirty="0" smtClean="0">
                <a:solidFill>
                  <a:schemeClr val="tx1"/>
                </a:solidFill>
              </a:rPr>
              <a:t> </a:t>
            </a:r>
            <a:r>
              <a:rPr lang="es-ES" dirty="0" err="1" smtClean="0">
                <a:solidFill>
                  <a:schemeClr val="tx1"/>
                </a:solidFill>
              </a:rPr>
              <a:t>Residuals</a:t>
            </a:r>
            <a:r>
              <a:rPr lang="es-ES" dirty="0" smtClean="0">
                <a:solidFill>
                  <a:schemeClr val="tx1"/>
                </a:solidFill>
              </a:rPr>
              <a:t> (mm)</a:t>
            </a:r>
            <a:endParaRPr lang="es-ES_tradnl" dirty="0">
              <a:solidFill>
                <a:schemeClr val="tx1"/>
              </a:solidFill>
            </a:endParaRPr>
          </a:p>
        </p:txBody>
      </p:sp>
    </p:spTree>
    <p:extLst>
      <p:ext uri="{BB962C8B-B14F-4D97-AF65-F5344CB8AC3E}">
        <p14:creationId xmlns="" xmlns:p14="http://schemas.microsoft.com/office/powerpoint/2010/main" val="3599139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8305800" cy="609600"/>
          </a:xfrm>
        </p:spPr>
        <p:txBody>
          <a:bodyPr/>
          <a:lstStyle/>
          <a:p>
            <a:r>
              <a:rPr lang="en-US" sz="2700" dirty="0" smtClean="0"/>
              <a:t>L-shape Calibration problem</a:t>
            </a:r>
            <a:r>
              <a:rPr lang="en-US" dirty="0" smtClean="0"/>
              <a:t/>
            </a:r>
            <a:br>
              <a:rPr lang="en-US" dirty="0" smtClean="0"/>
            </a:br>
            <a:endParaRPr lang="en-US" dirty="0"/>
          </a:p>
        </p:txBody>
      </p:sp>
      <p:sp>
        <p:nvSpPr>
          <p:cNvPr id="5" name="4 Marcador de pie de página"/>
          <p:cNvSpPr>
            <a:spLocks noGrp="1"/>
          </p:cNvSpPr>
          <p:nvPr>
            <p:ph type="ftr" sz="quarter" idx="11"/>
          </p:nvPr>
        </p:nvSpPr>
        <p:spPr>
          <a:xfrm>
            <a:off x="2590800" y="6400800"/>
            <a:ext cx="6172200" cy="457200"/>
          </a:xfrm>
        </p:spPr>
        <p:txBody>
          <a:bodyPr/>
          <a:lstStyle/>
          <a:p>
            <a:pPr>
              <a:defRPr/>
            </a:pPr>
            <a:r>
              <a:rPr lang="en-US" altLang="en-US" smtClean="0"/>
              <a:t>D.Moya, LC2013 Tracking-Vertex  session, Desy  May. 30th  2013  </a:t>
            </a:r>
            <a:endParaRPr lang="es-ES_tradnl" altLang="en-US" dirty="0"/>
          </a:p>
        </p:txBody>
      </p:sp>
      <p:sp>
        <p:nvSpPr>
          <p:cNvPr id="9" name="2 Marcador de contenido"/>
          <p:cNvSpPr>
            <a:spLocks noGrp="1"/>
          </p:cNvSpPr>
          <p:nvPr>
            <p:ph idx="1"/>
          </p:nvPr>
        </p:nvSpPr>
        <p:spPr>
          <a:xfrm>
            <a:off x="228600" y="609600"/>
            <a:ext cx="8024265" cy="762000"/>
          </a:xfrm>
        </p:spPr>
        <p:txBody>
          <a:bodyPr/>
          <a:lstStyle/>
          <a:p>
            <a:r>
              <a:rPr lang="en-US" sz="2000" dirty="0" smtClean="0"/>
              <a:t>Some problems due to contact roughness  surface on the uncompressing displacement.</a:t>
            </a:r>
          </a:p>
          <a:p>
            <a:endParaRPr lang="en-US" sz="2000" dirty="0" smtClean="0"/>
          </a:p>
        </p:txBody>
      </p:sp>
      <p:pic>
        <p:nvPicPr>
          <p:cNvPr id="10" name="Picture 9" descr="problema.png"/>
          <p:cNvPicPr>
            <a:picLocks noChangeAspect="1"/>
          </p:cNvPicPr>
          <p:nvPr/>
        </p:nvPicPr>
        <p:blipFill>
          <a:blip r:embed="rId2" cstate="print"/>
          <a:stretch>
            <a:fillRect/>
          </a:stretch>
        </p:blipFill>
        <p:spPr>
          <a:xfrm>
            <a:off x="0" y="1371600"/>
            <a:ext cx="9144000" cy="5105399"/>
          </a:xfrm>
          <a:prstGeom prst="rect">
            <a:avLst/>
          </a:prstGeom>
        </p:spPr>
      </p:pic>
    </p:spTree>
    <p:extLst>
      <p:ext uri="{BB962C8B-B14F-4D97-AF65-F5344CB8AC3E}">
        <p14:creationId xmlns="" xmlns:p14="http://schemas.microsoft.com/office/powerpoint/2010/main" val="3599139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8305800" cy="609600"/>
          </a:xfrm>
        </p:spPr>
        <p:txBody>
          <a:bodyPr/>
          <a:lstStyle/>
          <a:p>
            <a:r>
              <a:rPr lang="en-US" sz="2700" dirty="0" smtClean="0"/>
              <a:t>L-shape  humidity and Nitrogen sensitivity</a:t>
            </a:r>
            <a:r>
              <a:rPr lang="en-US" dirty="0" smtClean="0"/>
              <a:t/>
            </a:r>
            <a:br>
              <a:rPr lang="en-US" dirty="0" smtClean="0"/>
            </a:br>
            <a:endParaRPr lang="en-US" dirty="0"/>
          </a:p>
        </p:txBody>
      </p:sp>
      <p:sp>
        <p:nvSpPr>
          <p:cNvPr id="5" name="4 Marcador de pie de página"/>
          <p:cNvSpPr>
            <a:spLocks noGrp="1"/>
          </p:cNvSpPr>
          <p:nvPr>
            <p:ph type="ftr" sz="quarter" idx="11"/>
          </p:nvPr>
        </p:nvSpPr>
        <p:spPr>
          <a:xfrm>
            <a:off x="2590800" y="6400800"/>
            <a:ext cx="6172200" cy="457200"/>
          </a:xfrm>
        </p:spPr>
        <p:txBody>
          <a:bodyPr/>
          <a:lstStyle/>
          <a:p>
            <a:pPr>
              <a:defRPr/>
            </a:pPr>
            <a:r>
              <a:rPr lang="en-US" altLang="en-US" smtClean="0"/>
              <a:t>D.Moya, LC2013 Tracking-Vertex  session, Desy  May. 30th  2013  </a:t>
            </a:r>
            <a:endParaRPr lang="es-ES_tradnl" altLang="en-US" dirty="0"/>
          </a:p>
        </p:txBody>
      </p:sp>
      <p:sp>
        <p:nvSpPr>
          <p:cNvPr id="9" name="2 Marcador de contenido"/>
          <p:cNvSpPr>
            <a:spLocks noGrp="1"/>
          </p:cNvSpPr>
          <p:nvPr>
            <p:ph idx="1"/>
          </p:nvPr>
        </p:nvSpPr>
        <p:spPr>
          <a:xfrm>
            <a:off x="8021" y="533400"/>
            <a:ext cx="8024265" cy="2057400"/>
          </a:xfrm>
        </p:spPr>
        <p:txBody>
          <a:bodyPr/>
          <a:lstStyle/>
          <a:p>
            <a:r>
              <a:rPr lang="en-US" sz="2400" dirty="0" smtClean="0"/>
              <a:t>The L-shape was introduced in  </a:t>
            </a:r>
            <a:r>
              <a:rPr lang="en-US" sz="2400" dirty="0" err="1" smtClean="0"/>
              <a:t>IFIC</a:t>
            </a:r>
            <a:r>
              <a:rPr lang="en-US" sz="2400" dirty="0" smtClean="0"/>
              <a:t>  </a:t>
            </a:r>
            <a:r>
              <a:rPr lang="en-US" sz="2400" dirty="0" err="1" smtClean="0"/>
              <a:t>PXD</a:t>
            </a:r>
            <a:r>
              <a:rPr lang="en-US" sz="2400" dirty="0" smtClean="0"/>
              <a:t> mockup and some humidity and Nitrogen cycles where done</a:t>
            </a:r>
          </a:p>
          <a:p>
            <a:r>
              <a:rPr lang="en-US" sz="2400" dirty="0" smtClean="0"/>
              <a:t>We concluded that the L-shape is not sensitive to humidity changes or  Nitrogen concentration. </a:t>
            </a:r>
          </a:p>
          <a:p>
            <a:endParaRPr lang="en-US" sz="2000" dirty="0" smtClean="0"/>
          </a:p>
        </p:txBody>
      </p:sp>
      <p:pic>
        <p:nvPicPr>
          <p:cNvPr id="8" name="Picture 7" descr="lshapehuminitro.png"/>
          <p:cNvPicPr>
            <a:picLocks noChangeAspect="1"/>
          </p:cNvPicPr>
          <p:nvPr/>
        </p:nvPicPr>
        <p:blipFill>
          <a:blip r:embed="rId2" cstate="print"/>
          <a:stretch>
            <a:fillRect/>
          </a:stretch>
        </p:blipFill>
        <p:spPr>
          <a:xfrm>
            <a:off x="457200" y="2209800"/>
            <a:ext cx="7848600" cy="4271050"/>
          </a:xfrm>
          <a:prstGeom prst="rect">
            <a:avLst/>
          </a:prstGeom>
        </p:spPr>
      </p:pic>
    </p:spTree>
    <p:extLst>
      <p:ext uri="{BB962C8B-B14F-4D97-AF65-F5344CB8AC3E}">
        <p14:creationId xmlns="" xmlns:p14="http://schemas.microsoft.com/office/powerpoint/2010/main" val="3599139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IMG_3950.JPG"/>
          <p:cNvPicPr>
            <a:picLocks noChangeAspect="1"/>
          </p:cNvPicPr>
          <p:nvPr/>
        </p:nvPicPr>
        <p:blipFill>
          <a:blip r:embed="rId2" cstate="print"/>
          <a:stretch>
            <a:fillRect/>
          </a:stretch>
        </p:blipFill>
        <p:spPr>
          <a:xfrm>
            <a:off x="1905000" y="1295400"/>
            <a:ext cx="6629400" cy="4972050"/>
          </a:xfrm>
          <a:prstGeom prst="rect">
            <a:avLst/>
          </a:prstGeom>
        </p:spPr>
      </p:pic>
      <p:sp>
        <p:nvSpPr>
          <p:cNvPr id="7171" name="4 Marcador de pie de página"/>
          <p:cNvSpPr>
            <a:spLocks noGrp="1"/>
          </p:cNvSpPr>
          <p:nvPr>
            <p:ph type="ftr" sz="quarter" idx="11"/>
          </p:nvPr>
        </p:nvSpPr>
        <p:spPr>
          <a:xfrm>
            <a:off x="3886200" y="6400800"/>
            <a:ext cx="4876800" cy="457200"/>
          </a:xfrm>
          <a:noFill/>
        </p:spPr>
        <p:txBody>
          <a:bodyPr/>
          <a:lstStyle/>
          <a:p>
            <a:r>
              <a:rPr lang="en-US" altLang="en-US" dirty="0" err="1" smtClean="0">
                <a:cs typeface="Arial" charset="0"/>
              </a:rPr>
              <a:t>D.Moya</a:t>
            </a:r>
            <a:r>
              <a:rPr lang="en-US" altLang="en-US" dirty="0" smtClean="0">
                <a:cs typeface="Arial" charset="0"/>
              </a:rPr>
              <a:t>, LC2013 Tracking-Vertex  session, </a:t>
            </a:r>
            <a:r>
              <a:rPr lang="en-US" altLang="en-US" dirty="0" err="1" smtClean="0">
                <a:cs typeface="Arial" charset="0"/>
              </a:rPr>
              <a:t>Desy</a:t>
            </a:r>
            <a:r>
              <a:rPr lang="en-US" altLang="en-US" dirty="0" smtClean="0">
                <a:cs typeface="Arial" charset="0"/>
              </a:rPr>
              <a:t>  May. 30th  2013  </a:t>
            </a:r>
            <a:endParaRPr lang="es-ES_tradnl" altLang="en-US" dirty="0" smtClean="0">
              <a:cs typeface="Arial" charset="0"/>
            </a:endParaRPr>
          </a:p>
        </p:txBody>
      </p:sp>
      <p:sp>
        <p:nvSpPr>
          <p:cNvPr id="7172" name="Rectangle 2"/>
          <p:cNvSpPr>
            <a:spLocks noGrp="1" noChangeArrowheads="1"/>
          </p:cNvSpPr>
          <p:nvPr>
            <p:ph type="title" idx="4294967295"/>
          </p:nvPr>
        </p:nvSpPr>
        <p:spPr>
          <a:xfrm>
            <a:off x="0" y="0"/>
            <a:ext cx="8077200" cy="1139825"/>
          </a:xfrm>
        </p:spPr>
        <p:txBody>
          <a:bodyPr/>
          <a:lstStyle/>
          <a:p>
            <a:pPr eaLnBrk="1" hangingPunct="1"/>
            <a:r>
              <a:rPr lang="en-US" sz="3100" dirty="0" smtClean="0"/>
              <a:t>Environmental monitoring at IFIC </a:t>
            </a:r>
            <a:r>
              <a:rPr lang="en-US" sz="3100" dirty="0" err="1" smtClean="0"/>
              <a:t>Defpet</a:t>
            </a:r>
            <a:r>
              <a:rPr lang="en-US" sz="3100" dirty="0" smtClean="0"/>
              <a:t> Set-up </a:t>
            </a:r>
            <a:r>
              <a:rPr lang="en-US" sz="4000" dirty="0" smtClean="0"/>
              <a:t/>
            </a:r>
            <a:br>
              <a:rPr lang="en-US" sz="4000" dirty="0" smtClean="0"/>
            </a:br>
            <a:endParaRPr lang="en-US" dirty="0" smtClean="0"/>
          </a:p>
        </p:txBody>
      </p:sp>
      <p:sp>
        <p:nvSpPr>
          <p:cNvPr id="7174"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7175"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7176"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7177"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pic>
        <p:nvPicPr>
          <p:cNvPr id="12" name="Picture 11" descr="IMG_3937.JPG"/>
          <p:cNvPicPr>
            <a:picLocks noChangeAspect="1"/>
          </p:cNvPicPr>
          <p:nvPr/>
        </p:nvPicPr>
        <p:blipFill>
          <a:blip r:embed="rId3" cstate="print"/>
          <a:stretch>
            <a:fillRect/>
          </a:stretch>
        </p:blipFill>
        <p:spPr>
          <a:xfrm>
            <a:off x="177800" y="685800"/>
            <a:ext cx="3784600" cy="2838450"/>
          </a:xfrm>
          <a:prstGeom prst="rect">
            <a:avLst/>
          </a:prstGeom>
        </p:spPr>
      </p:pic>
      <p:sp>
        <p:nvSpPr>
          <p:cNvPr id="13" name="Oval 12"/>
          <p:cNvSpPr/>
          <p:nvPr/>
        </p:nvSpPr>
        <p:spPr bwMode="auto">
          <a:xfrm rot="-1680000">
            <a:off x="4963472" y="4919691"/>
            <a:ext cx="3241687" cy="576000"/>
          </a:xfrm>
          <a:prstGeom prst="ellipse">
            <a:avLst/>
          </a:prstGeom>
          <a:noFill/>
          <a:ln w="25400" cap="flat" cmpd="sng" algn="ctr">
            <a:solidFill>
              <a:srgbClr val="00206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s-ES" dirty="0" smtClean="0">
              <a:solidFill>
                <a:schemeClr val="bg1"/>
              </a:solidFill>
            </a:endParaRPr>
          </a:p>
        </p:txBody>
      </p:sp>
      <p:sp>
        <p:nvSpPr>
          <p:cNvPr id="17" name="Oval 16"/>
          <p:cNvSpPr/>
          <p:nvPr/>
        </p:nvSpPr>
        <p:spPr bwMode="auto">
          <a:xfrm rot="-1680000">
            <a:off x="5724000" y="5400000"/>
            <a:ext cx="2642135" cy="576000"/>
          </a:xfrm>
          <a:prstGeom prst="ellipse">
            <a:avLst/>
          </a:prstGeom>
          <a:noFill/>
          <a:ln w="25400" cap="flat" cmpd="sng" algn="ctr">
            <a:solidFill>
              <a:srgbClr val="C0000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s-ES" dirty="0" smtClean="0">
              <a:solidFill>
                <a:schemeClr val="bg1"/>
              </a:solidFill>
            </a:endParaRPr>
          </a:p>
        </p:txBody>
      </p:sp>
      <p:sp>
        <p:nvSpPr>
          <p:cNvPr id="18" name="Oval 17"/>
          <p:cNvSpPr/>
          <p:nvPr/>
        </p:nvSpPr>
        <p:spPr bwMode="auto">
          <a:xfrm rot="-1680000">
            <a:off x="8007350" y="4064590"/>
            <a:ext cx="593244" cy="479138"/>
          </a:xfrm>
          <a:prstGeom prst="ellipse">
            <a:avLst/>
          </a:prstGeom>
          <a:noFill/>
          <a:ln w="25400" cap="flat" cmpd="sng" algn="ctr">
            <a:solidFill>
              <a:srgbClr val="00206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s-ES" dirty="0" smtClean="0">
              <a:solidFill>
                <a:schemeClr val="bg1"/>
              </a:solidFill>
            </a:endParaRPr>
          </a:p>
        </p:txBody>
      </p:sp>
      <p:sp>
        <p:nvSpPr>
          <p:cNvPr id="19" name="Oval 18"/>
          <p:cNvSpPr/>
          <p:nvPr/>
        </p:nvSpPr>
        <p:spPr bwMode="auto">
          <a:xfrm rot="-1680000">
            <a:off x="7240551" y="3311613"/>
            <a:ext cx="593244" cy="479138"/>
          </a:xfrm>
          <a:prstGeom prst="ellipse">
            <a:avLst/>
          </a:prstGeom>
          <a:noFill/>
          <a:ln w="25400" cap="flat" cmpd="sng" algn="ctr">
            <a:solidFill>
              <a:srgbClr val="00206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s-ES" dirty="0" smtClean="0">
              <a:solidFill>
                <a:schemeClr val="bg1"/>
              </a:solidFill>
            </a:endParaRPr>
          </a:p>
        </p:txBody>
      </p:sp>
      <p:sp>
        <p:nvSpPr>
          <p:cNvPr id="20" name="Oval 19"/>
          <p:cNvSpPr/>
          <p:nvPr/>
        </p:nvSpPr>
        <p:spPr bwMode="auto">
          <a:xfrm rot="-540000">
            <a:off x="5278299" y="2587754"/>
            <a:ext cx="914749" cy="479138"/>
          </a:xfrm>
          <a:prstGeom prst="ellipse">
            <a:avLst/>
          </a:prstGeom>
          <a:noFill/>
          <a:ln w="25400" cap="flat" cmpd="sng" algn="ctr">
            <a:solidFill>
              <a:srgbClr val="00206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s-ES" dirty="0" smtClean="0">
              <a:solidFill>
                <a:schemeClr val="bg1"/>
              </a:solidFill>
            </a:endParaRPr>
          </a:p>
        </p:txBody>
      </p:sp>
      <p:sp>
        <p:nvSpPr>
          <p:cNvPr id="21" name="TextBox 20"/>
          <p:cNvSpPr txBox="1"/>
          <p:nvPr/>
        </p:nvSpPr>
        <p:spPr>
          <a:xfrm>
            <a:off x="2362200" y="5867400"/>
            <a:ext cx="2133600" cy="400110"/>
          </a:xfrm>
          <a:prstGeom prst="rect">
            <a:avLst/>
          </a:prstGeom>
          <a:noFill/>
        </p:spPr>
        <p:txBody>
          <a:bodyPr wrap="square" rtlCol="0">
            <a:spAutoFit/>
          </a:bodyPr>
          <a:lstStyle/>
          <a:p>
            <a:r>
              <a:rPr lang="es-ES" dirty="0" err="1" smtClean="0">
                <a:solidFill>
                  <a:srgbClr val="FF0000"/>
                </a:solidFill>
              </a:rPr>
              <a:t>Humidity</a:t>
            </a:r>
            <a:r>
              <a:rPr lang="es-ES" dirty="0" smtClean="0">
                <a:solidFill>
                  <a:srgbClr val="FF0000"/>
                </a:solidFill>
              </a:rPr>
              <a:t> sensor</a:t>
            </a:r>
            <a:endParaRPr lang="es-ES" dirty="0">
              <a:solidFill>
                <a:srgbClr val="FF0000"/>
              </a:solidFill>
            </a:endParaRPr>
          </a:p>
        </p:txBody>
      </p:sp>
      <p:cxnSp>
        <p:nvCxnSpPr>
          <p:cNvPr id="23" name="Straight Arrow Connector 22"/>
          <p:cNvCxnSpPr/>
          <p:nvPr/>
        </p:nvCxnSpPr>
        <p:spPr bwMode="auto">
          <a:xfrm>
            <a:off x="4191000" y="6096000"/>
            <a:ext cx="1600200" cy="152400"/>
          </a:xfrm>
          <a:prstGeom prst="straightConnector1">
            <a:avLst/>
          </a:prstGeom>
          <a:noFill/>
          <a:ln w="19050" cap="flat" cmpd="sng" algn="ctr">
            <a:solidFill>
              <a:srgbClr val="FF0000"/>
            </a:solidFill>
            <a:prstDash val="solid"/>
            <a:round/>
            <a:headEnd type="none" w="med" len="med"/>
            <a:tailEnd type="arrow"/>
          </a:ln>
          <a:effectLst/>
        </p:spPr>
      </p:cxnSp>
      <p:sp>
        <p:nvSpPr>
          <p:cNvPr id="24" name="TextBox 23"/>
          <p:cNvSpPr txBox="1"/>
          <p:nvPr/>
        </p:nvSpPr>
        <p:spPr>
          <a:xfrm>
            <a:off x="2286000" y="4953000"/>
            <a:ext cx="2133600" cy="707886"/>
          </a:xfrm>
          <a:prstGeom prst="rect">
            <a:avLst/>
          </a:prstGeom>
          <a:noFill/>
        </p:spPr>
        <p:txBody>
          <a:bodyPr wrap="square" rtlCol="0">
            <a:spAutoFit/>
          </a:bodyPr>
          <a:lstStyle/>
          <a:p>
            <a:r>
              <a:rPr lang="es-ES" dirty="0" err="1" smtClean="0">
                <a:solidFill>
                  <a:srgbClr val="2A1BEB"/>
                </a:solidFill>
              </a:rPr>
              <a:t>Reference</a:t>
            </a:r>
            <a:r>
              <a:rPr lang="es-ES" dirty="0" smtClean="0">
                <a:solidFill>
                  <a:srgbClr val="2A1BEB"/>
                </a:solidFill>
              </a:rPr>
              <a:t> FBG </a:t>
            </a:r>
            <a:r>
              <a:rPr lang="es-ES" dirty="0" err="1" smtClean="0">
                <a:solidFill>
                  <a:srgbClr val="2A1BEB"/>
                </a:solidFill>
              </a:rPr>
              <a:t>sensors</a:t>
            </a:r>
            <a:endParaRPr lang="es-ES" dirty="0">
              <a:solidFill>
                <a:srgbClr val="2A1BEB"/>
              </a:solidFill>
            </a:endParaRPr>
          </a:p>
        </p:txBody>
      </p:sp>
      <p:cxnSp>
        <p:nvCxnSpPr>
          <p:cNvPr id="25" name="Straight Arrow Connector 24"/>
          <p:cNvCxnSpPr/>
          <p:nvPr/>
        </p:nvCxnSpPr>
        <p:spPr bwMode="auto">
          <a:xfrm>
            <a:off x="4114800" y="5181600"/>
            <a:ext cx="1600200" cy="152400"/>
          </a:xfrm>
          <a:prstGeom prst="straightConnector1">
            <a:avLst/>
          </a:prstGeom>
          <a:noFill/>
          <a:ln w="25400" cap="flat" cmpd="sng" algn="ctr">
            <a:solidFill>
              <a:srgbClr val="002060"/>
            </a:solidFill>
            <a:prstDash val="solid"/>
            <a:round/>
            <a:headEnd type="none" w="med" len="med"/>
            <a:tailEnd type="arrow"/>
          </a:ln>
          <a:effectLst/>
        </p:spPr>
      </p:cxnSp>
      <p:sp>
        <p:nvSpPr>
          <p:cNvPr id="26" name="TextBox 25"/>
          <p:cNvSpPr txBox="1"/>
          <p:nvPr/>
        </p:nvSpPr>
        <p:spPr>
          <a:xfrm>
            <a:off x="609600" y="838200"/>
            <a:ext cx="2590800" cy="400110"/>
          </a:xfrm>
          <a:prstGeom prst="rect">
            <a:avLst/>
          </a:prstGeom>
          <a:noFill/>
        </p:spPr>
        <p:txBody>
          <a:bodyPr wrap="square" rtlCol="0">
            <a:spAutoFit/>
          </a:bodyPr>
          <a:lstStyle/>
          <a:p>
            <a:r>
              <a:rPr lang="es-ES" dirty="0" smtClean="0">
                <a:solidFill>
                  <a:srgbClr val="FF0000"/>
                </a:solidFill>
              </a:rPr>
              <a:t>FBG </a:t>
            </a:r>
            <a:r>
              <a:rPr lang="es-ES" dirty="0" err="1" smtClean="0">
                <a:solidFill>
                  <a:srgbClr val="FF0000"/>
                </a:solidFill>
              </a:rPr>
              <a:t>on</a:t>
            </a:r>
            <a:r>
              <a:rPr lang="es-ES" dirty="0" smtClean="0">
                <a:solidFill>
                  <a:srgbClr val="FF0000"/>
                </a:solidFill>
              </a:rPr>
              <a:t> Cu </a:t>
            </a:r>
            <a:r>
              <a:rPr lang="es-ES" dirty="0" err="1" smtClean="0">
                <a:solidFill>
                  <a:srgbClr val="FF0000"/>
                </a:solidFill>
              </a:rPr>
              <a:t>ladder</a:t>
            </a:r>
            <a:endParaRPr lang="es-ES" dirty="0">
              <a:solidFill>
                <a:srgbClr val="FF0000"/>
              </a:solidFill>
            </a:endParaRPr>
          </a:p>
        </p:txBody>
      </p:sp>
      <p:cxnSp>
        <p:nvCxnSpPr>
          <p:cNvPr id="27" name="Straight Arrow Connector 26"/>
          <p:cNvCxnSpPr>
            <a:stCxn id="26" idx="2"/>
          </p:cNvCxnSpPr>
          <p:nvPr/>
        </p:nvCxnSpPr>
        <p:spPr bwMode="auto">
          <a:xfrm>
            <a:off x="1905000" y="1238310"/>
            <a:ext cx="762000" cy="133290"/>
          </a:xfrm>
          <a:prstGeom prst="straightConnector1">
            <a:avLst/>
          </a:prstGeom>
          <a:noFill/>
          <a:ln w="25400" cap="flat" cmpd="sng" algn="ctr">
            <a:solidFill>
              <a:srgbClr val="FF0000"/>
            </a:solidFill>
            <a:prstDash val="solid"/>
            <a:round/>
            <a:headEnd type="none" w="med" len="med"/>
            <a:tailEnd type="arrow"/>
          </a:ln>
          <a:effectLst/>
        </p:spPr>
      </p:cxnSp>
      <p:sp>
        <p:nvSpPr>
          <p:cNvPr id="28" name="TextBox 27"/>
          <p:cNvSpPr txBox="1"/>
          <p:nvPr/>
        </p:nvSpPr>
        <p:spPr>
          <a:xfrm>
            <a:off x="7315200" y="1447800"/>
            <a:ext cx="2133600" cy="400110"/>
          </a:xfrm>
          <a:prstGeom prst="rect">
            <a:avLst/>
          </a:prstGeom>
          <a:noFill/>
        </p:spPr>
        <p:txBody>
          <a:bodyPr wrap="square" rtlCol="0">
            <a:spAutoFit/>
          </a:bodyPr>
          <a:lstStyle/>
          <a:p>
            <a:r>
              <a:rPr lang="es-ES" dirty="0" smtClean="0">
                <a:solidFill>
                  <a:srgbClr val="2A1BEB"/>
                </a:solidFill>
              </a:rPr>
              <a:t>Omega </a:t>
            </a:r>
            <a:r>
              <a:rPr lang="es-ES" dirty="0" err="1" smtClean="0">
                <a:solidFill>
                  <a:srgbClr val="2A1BEB"/>
                </a:solidFill>
              </a:rPr>
              <a:t>Shape</a:t>
            </a:r>
            <a:endParaRPr lang="es-ES" dirty="0">
              <a:solidFill>
                <a:srgbClr val="2A1BEB"/>
              </a:solidFill>
            </a:endParaRPr>
          </a:p>
        </p:txBody>
      </p:sp>
      <p:cxnSp>
        <p:nvCxnSpPr>
          <p:cNvPr id="29" name="Straight Arrow Connector 28"/>
          <p:cNvCxnSpPr/>
          <p:nvPr/>
        </p:nvCxnSpPr>
        <p:spPr bwMode="auto">
          <a:xfrm>
            <a:off x="8382000" y="1752600"/>
            <a:ext cx="0" cy="2286000"/>
          </a:xfrm>
          <a:prstGeom prst="straightConnector1">
            <a:avLst/>
          </a:prstGeom>
          <a:noFill/>
          <a:ln w="25400" cap="flat" cmpd="sng" algn="ctr">
            <a:solidFill>
              <a:srgbClr val="002060"/>
            </a:solidFill>
            <a:prstDash val="solid"/>
            <a:round/>
            <a:headEnd type="none" w="med" len="med"/>
            <a:tailEnd type="arrow"/>
          </a:ln>
          <a:effectLst/>
        </p:spPr>
      </p:cxnSp>
      <p:sp>
        <p:nvSpPr>
          <p:cNvPr id="32" name="TextBox 31"/>
          <p:cNvSpPr txBox="1"/>
          <p:nvPr/>
        </p:nvSpPr>
        <p:spPr>
          <a:xfrm>
            <a:off x="1524000" y="3105090"/>
            <a:ext cx="1752600" cy="400110"/>
          </a:xfrm>
          <a:prstGeom prst="rect">
            <a:avLst/>
          </a:prstGeom>
          <a:noFill/>
        </p:spPr>
        <p:txBody>
          <a:bodyPr wrap="square" rtlCol="0">
            <a:spAutoFit/>
          </a:bodyPr>
          <a:lstStyle/>
          <a:p>
            <a:r>
              <a:rPr lang="es-ES" dirty="0" smtClean="0">
                <a:solidFill>
                  <a:srgbClr val="FF0000"/>
                </a:solidFill>
              </a:rPr>
              <a:t>FBG </a:t>
            </a:r>
            <a:r>
              <a:rPr lang="es-ES" dirty="0" err="1" smtClean="0">
                <a:solidFill>
                  <a:srgbClr val="FF0000"/>
                </a:solidFill>
              </a:rPr>
              <a:t>on</a:t>
            </a:r>
            <a:r>
              <a:rPr lang="es-ES" dirty="0" smtClean="0">
                <a:solidFill>
                  <a:srgbClr val="FF0000"/>
                </a:solidFill>
              </a:rPr>
              <a:t> sensor</a:t>
            </a:r>
            <a:endParaRPr lang="es-ES" dirty="0">
              <a:solidFill>
                <a:srgbClr val="FF0000"/>
              </a:solidFill>
            </a:endParaRPr>
          </a:p>
        </p:txBody>
      </p:sp>
      <p:sp>
        <p:nvSpPr>
          <p:cNvPr id="33" name="TextBox 32"/>
          <p:cNvSpPr txBox="1"/>
          <p:nvPr/>
        </p:nvSpPr>
        <p:spPr>
          <a:xfrm>
            <a:off x="6172200" y="1752600"/>
            <a:ext cx="1143000" cy="400110"/>
          </a:xfrm>
          <a:prstGeom prst="rect">
            <a:avLst/>
          </a:prstGeom>
          <a:noFill/>
        </p:spPr>
        <p:txBody>
          <a:bodyPr wrap="square" rtlCol="0">
            <a:spAutoFit/>
          </a:bodyPr>
          <a:lstStyle/>
          <a:p>
            <a:r>
              <a:rPr lang="es-ES" dirty="0" smtClean="0">
                <a:solidFill>
                  <a:srgbClr val="2A1BEB"/>
                </a:solidFill>
              </a:rPr>
              <a:t>L </a:t>
            </a:r>
            <a:r>
              <a:rPr lang="es-ES" dirty="0" err="1" smtClean="0">
                <a:solidFill>
                  <a:srgbClr val="2A1BEB"/>
                </a:solidFill>
              </a:rPr>
              <a:t>Shape</a:t>
            </a:r>
            <a:endParaRPr lang="es-ES" dirty="0">
              <a:solidFill>
                <a:srgbClr val="2A1BEB"/>
              </a:solidFill>
            </a:endParaRPr>
          </a:p>
        </p:txBody>
      </p:sp>
      <p:cxnSp>
        <p:nvCxnSpPr>
          <p:cNvPr id="34" name="Straight Arrow Connector 33"/>
          <p:cNvCxnSpPr/>
          <p:nvPr/>
        </p:nvCxnSpPr>
        <p:spPr bwMode="auto">
          <a:xfrm>
            <a:off x="6934200" y="2133600"/>
            <a:ext cx="457200" cy="1143000"/>
          </a:xfrm>
          <a:prstGeom prst="straightConnector1">
            <a:avLst/>
          </a:prstGeom>
          <a:noFill/>
          <a:ln w="25400" cap="flat" cmpd="sng" algn="ctr">
            <a:solidFill>
              <a:srgbClr val="002060"/>
            </a:solidFill>
            <a:prstDash val="solid"/>
            <a:round/>
            <a:headEnd type="none" w="med" len="med"/>
            <a:tailEnd type="arrow"/>
          </a:ln>
          <a:effectLst/>
        </p:spPr>
      </p:cxnSp>
      <p:cxnSp>
        <p:nvCxnSpPr>
          <p:cNvPr id="37" name="Straight Arrow Connector 36"/>
          <p:cNvCxnSpPr/>
          <p:nvPr/>
        </p:nvCxnSpPr>
        <p:spPr bwMode="auto">
          <a:xfrm flipH="1" flipV="1">
            <a:off x="4038600" y="2286000"/>
            <a:ext cx="1219200" cy="457200"/>
          </a:xfrm>
          <a:prstGeom prst="straightConnector1">
            <a:avLst/>
          </a:prstGeom>
          <a:noFill/>
          <a:ln w="25400" cap="flat" cmpd="sng" algn="ctr">
            <a:solidFill>
              <a:srgbClr val="002060"/>
            </a:solidFill>
            <a:prstDash val="solid"/>
            <a:round/>
            <a:headEnd type="none" w="med" len="med"/>
            <a:tailEnd type="arrow"/>
          </a:ln>
          <a:effectLst/>
        </p:spPr>
      </p:cxnSp>
      <p:cxnSp>
        <p:nvCxnSpPr>
          <p:cNvPr id="41" name="Straight Arrow Connector 40"/>
          <p:cNvCxnSpPr/>
          <p:nvPr/>
        </p:nvCxnSpPr>
        <p:spPr bwMode="auto">
          <a:xfrm flipV="1">
            <a:off x="2590800" y="2133600"/>
            <a:ext cx="533400" cy="1066800"/>
          </a:xfrm>
          <a:prstGeom prst="straightConnector1">
            <a:avLst/>
          </a:prstGeom>
          <a:noFill/>
          <a:ln w="25400" cap="flat" cmpd="sng" algn="ctr">
            <a:solidFill>
              <a:srgbClr val="FF0000"/>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5 Título"/>
          <p:cNvSpPr>
            <a:spLocks noGrp="1"/>
          </p:cNvSpPr>
          <p:nvPr>
            <p:ph type="title" idx="4294967295"/>
          </p:nvPr>
        </p:nvSpPr>
        <p:spPr>
          <a:xfrm>
            <a:off x="0" y="-76200"/>
            <a:ext cx="7391400" cy="1139825"/>
          </a:xfrm>
        </p:spPr>
        <p:txBody>
          <a:bodyPr/>
          <a:lstStyle/>
          <a:p>
            <a:r>
              <a:rPr lang="en-US" sz="4000" dirty="0" smtClean="0"/>
              <a:t> </a:t>
            </a:r>
            <a:r>
              <a:rPr lang="en-US" sz="6000" dirty="0" smtClean="0"/>
              <a:t> Outline</a:t>
            </a:r>
          </a:p>
        </p:txBody>
      </p:sp>
      <p:sp>
        <p:nvSpPr>
          <p:cNvPr id="25603" name="6 Marcador de contenido"/>
          <p:cNvSpPr>
            <a:spLocks noGrp="1"/>
          </p:cNvSpPr>
          <p:nvPr>
            <p:ph idx="4294967295"/>
          </p:nvPr>
        </p:nvSpPr>
        <p:spPr>
          <a:xfrm>
            <a:off x="304800" y="838200"/>
            <a:ext cx="9144000" cy="4800600"/>
          </a:xfrm>
        </p:spPr>
        <p:txBody>
          <a:bodyPr/>
          <a:lstStyle/>
          <a:p>
            <a:r>
              <a:rPr lang="en-US" sz="3200" dirty="0" smtClean="0"/>
              <a:t>Introduction to Fiber Bragg Grating (</a:t>
            </a:r>
            <a:r>
              <a:rPr lang="en-US" sz="3200" dirty="0" err="1" smtClean="0"/>
              <a:t>FBG</a:t>
            </a:r>
            <a:r>
              <a:rPr lang="en-US" sz="3200" dirty="0" smtClean="0"/>
              <a:t>)  optical sensors</a:t>
            </a:r>
          </a:p>
          <a:p>
            <a:r>
              <a:rPr lang="en-US" sz="3200" dirty="0" smtClean="0"/>
              <a:t>The Belle II vertex detector (VXD):</a:t>
            </a:r>
          </a:p>
          <a:p>
            <a:r>
              <a:rPr lang="en-US" sz="3200" dirty="0" smtClean="0">
                <a:solidFill>
                  <a:srgbClr val="002060"/>
                </a:solidFill>
              </a:rPr>
              <a:t>A </a:t>
            </a:r>
            <a:r>
              <a:rPr lang="en-US" sz="3200" dirty="0" err="1" smtClean="0">
                <a:solidFill>
                  <a:srgbClr val="002060"/>
                </a:solidFill>
              </a:rPr>
              <a:t>FBG</a:t>
            </a:r>
            <a:r>
              <a:rPr lang="en-US" sz="3200" dirty="0" smtClean="0">
                <a:solidFill>
                  <a:srgbClr val="002060"/>
                </a:solidFill>
              </a:rPr>
              <a:t>-based real time monitoring for VXD.</a:t>
            </a:r>
            <a:endParaRPr lang="en-US" sz="3600" dirty="0" smtClean="0">
              <a:solidFill>
                <a:srgbClr val="002060"/>
              </a:solidFill>
            </a:endParaRPr>
          </a:p>
          <a:p>
            <a:pPr lvl="1"/>
            <a:r>
              <a:rPr lang="en-US" sz="2800" dirty="0" smtClean="0">
                <a:solidFill>
                  <a:srgbClr val="002060"/>
                </a:solidFill>
              </a:rPr>
              <a:t>Displacement transducers (omega and </a:t>
            </a:r>
            <a:r>
              <a:rPr lang="en-US" sz="2800" dirty="0" smtClean="0">
                <a:solidFill>
                  <a:srgbClr val="FF0000"/>
                </a:solidFill>
              </a:rPr>
              <a:t>L-shape</a:t>
            </a:r>
            <a:r>
              <a:rPr lang="en-US" sz="2800" dirty="0" smtClean="0">
                <a:solidFill>
                  <a:srgbClr val="002060"/>
                </a:solidFill>
              </a:rPr>
              <a:t>)</a:t>
            </a:r>
          </a:p>
          <a:p>
            <a:pPr lvl="2"/>
            <a:r>
              <a:rPr lang="en-US" sz="2800" dirty="0" smtClean="0">
                <a:solidFill>
                  <a:srgbClr val="002060"/>
                </a:solidFill>
              </a:rPr>
              <a:t>Manufacturing</a:t>
            </a:r>
          </a:p>
          <a:p>
            <a:pPr lvl="2"/>
            <a:r>
              <a:rPr lang="en-US" sz="2800" dirty="0" smtClean="0">
                <a:solidFill>
                  <a:srgbClr val="002060"/>
                </a:solidFill>
              </a:rPr>
              <a:t>Thermal and displacement </a:t>
            </a:r>
            <a:r>
              <a:rPr lang="en-US" sz="2800" dirty="0">
                <a:solidFill>
                  <a:srgbClr val="002060"/>
                </a:solidFill>
              </a:rPr>
              <a:t>c</a:t>
            </a:r>
            <a:r>
              <a:rPr lang="en-US" sz="2800" dirty="0" smtClean="0">
                <a:solidFill>
                  <a:srgbClr val="002060"/>
                </a:solidFill>
              </a:rPr>
              <a:t>alibration</a:t>
            </a:r>
          </a:p>
          <a:p>
            <a:pPr lvl="2"/>
            <a:r>
              <a:rPr lang="en-US" sz="2800" dirty="0" smtClean="0">
                <a:solidFill>
                  <a:srgbClr val="002060"/>
                </a:solidFill>
              </a:rPr>
              <a:t>Humidity, Nitrogen sensitivity</a:t>
            </a:r>
          </a:p>
          <a:p>
            <a:pPr lvl="1"/>
            <a:r>
              <a:rPr lang="en-US" sz="2800" dirty="0" smtClean="0">
                <a:solidFill>
                  <a:srgbClr val="002060"/>
                </a:solidFill>
              </a:rPr>
              <a:t>Environmental measurements on </a:t>
            </a:r>
            <a:r>
              <a:rPr lang="en-US" sz="2800" dirty="0" err="1" smtClean="0">
                <a:solidFill>
                  <a:srgbClr val="002060"/>
                </a:solidFill>
              </a:rPr>
              <a:t>PXD-SVD</a:t>
            </a:r>
            <a:r>
              <a:rPr lang="en-US" sz="2800" dirty="0" smtClean="0">
                <a:solidFill>
                  <a:srgbClr val="002060"/>
                </a:solidFill>
              </a:rPr>
              <a:t> thermal closure.</a:t>
            </a:r>
          </a:p>
          <a:p>
            <a:r>
              <a:rPr lang="en-US" sz="3200" dirty="0" smtClean="0">
                <a:solidFill>
                  <a:srgbClr val="002060"/>
                </a:solidFill>
              </a:rPr>
              <a:t>Summary</a:t>
            </a:r>
            <a:endParaRPr lang="en-US" sz="3200" dirty="0" smtClean="0">
              <a:solidFill>
                <a:srgbClr val="7979FF"/>
              </a:solidFill>
            </a:endParaRPr>
          </a:p>
          <a:p>
            <a:pPr lvl="1"/>
            <a:endParaRPr lang="en-US" sz="2400" dirty="0" smtClean="0">
              <a:solidFill>
                <a:srgbClr val="7979FF"/>
              </a:solidFill>
            </a:endParaRPr>
          </a:p>
        </p:txBody>
      </p:sp>
      <p:sp>
        <p:nvSpPr>
          <p:cNvPr id="25604" name="7 Marcador de pie de página"/>
          <p:cNvSpPr>
            <a:spLocks noGrp="1"/>
          </p:cNvSpPr>
          <p:nvPr>
            <p:ph type="ftr" sz="quarter" idx="11"/>
          </p:nvPr>
        </p:nvSpPr>
        <p:spPr>
          <a:xfrm>
            <a:off x="4114800" y="6400800"/>
            <a:ext cx="5029200" cy="457200"/>
          </a:xfrm>
          <a:noFill/>
        </p:spPr>
        <p:txBody>
          <a:bodyPr/>
          <a:lstStyle/>
          <a:p>
            <a:r>
              <a:rPr lang="en-US" altLang="en-US" dirty="0" err="1" smtClean="0">
                <a:cs typeface="Arial" charset="0"/>
              </a:rPr>
              <a:t>D.Moya</a:t>
            </a:r>
            <a:r>
              <a:rPr lang="en-US" altLang="en-US" dirty="0" smtClean="0">
                <a:cs typeface="Arial" charset="0"/>
              </a:rPr>
              <a:t>, LC2013 Tracking-Vertex  session, </a:t>
            </a:r>
            <a:r>
              <a:rPr lang="en-US" altLang="en-US" dirty="0" err="1" smtClean="0">
                <a:cs typeface="Arial" charset="0"/>
              </a:rPr>
              <a:t>Desy</a:t>
            </a:r>
            <a:r>
              <a:rPr lang="en-US" altLang="en-US" dirty="0" smtClean="0">
                <a:cs typeface="Arial" charset="0"/>
              </a:rPr>
              <a:t>  May. 30th  2013  </a:t>
            </a:r>
            <a:endParaRPr lang="es-ES_tradnl" altLang="en-US" dirty="0" smtClean="0">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4 Marcador de pie de página"/>
          <p:cNvSpPr>
            <a:spLocks noGrp="1"/>
          </p:cNvSpPr>
          <p:nvPr>
            <p:ph type="ftr" sz="quarter" idx="11"/>
          </p:nvPr>
        </p:nvSpPr>
        <p:spPr>
          <a:xfrm>
            <a:off x="3810000" y="6400800"/>
            <a:ext cx="4953000" cy="457200"/>
          </a:xfrm>
          <a:noFill/>
        </p:spPr>
        <p:txBody>
          <a:bodyPr/>
          <a:lstStyle/>
          <a:p>
            <a:r>
              <a:rPr lang="en-US" altLang="en-US" smtClean="0">
                <a:cs typeface="Arial" charset="0"/>
              </a:rPr>
              <a:t>D.Moya, LC2013 Tracking-Vertex  session, Desy  May. 30th  2013  </a:t>
            </a:r>
            <a:endParaRPr lang="es-ES_tradnl" altLang="en-US" dirty="0" smtClean="0">
              <a:cs typeface="Arial" charset="0"/>
            </a:endParaRPr>
          </a:p>
        </p:txBody>
      </p:sp>
      <p:sp>
        <p:nvSpPr>
          <p:cNvPr id="19460" name="Rectangle 2"/>
          <p:cNvSpPr>
            <a:spLocks noGrp="1" noChangeArrowheads="1"/>
          </p:cNvSpPr>
          <p:nvPr>
            <p:ph type="title" idx="4294967295"/>
          </p:nvPr>
        </p:nvSpPr>
        <p:spPr>
          <a:xfrm>
            <a:off x="0" y="0"/>
            <a:ext cx="8077200" cy="1139825"/>
          </a:xfrm>
        </p:spPr>
        <p:txBody>
          <a:bodyPr/>
          <a:lstStyle/>
          <a:p>
            <a:pPr eaLnBrk="1" hangingPunct="1"/>
            <a:r>
              <a:rPr lang="en-US" sz="3600" dirty="0" smtClean="0">
                <a:solidFill>
                  <a:srgbClr val="00B0F0"/>
                </a:solidFill>
              </a:rPr>
              <a:t>Summary …</a:t>
            </a:r>
            <a:endParaRPr lang="en-US" dirty="0" smtClean="0"/>
          </a:p>
        </p:txBody>
      </p:sp>
      <p:sp>
        <p:nvSpPr>
          <p:cNvPr id="19461" name="Rectangle 3"/>
          <p:cNvSpPr>
            <a:spLocks noGrp="1" noChangeArrowheads="1"/>
          </p:cNvSpPr>
          <p:nvPr>
            <p:ph type="body" idx="4294967295"/>
          </p:nvPr>
        </p:nvSpPr>
        <p:spPr>
          <a:xfrm>
            <a:off x="304800" y="990600"/>
            <a:ext cx="8686800" cy="5029200"/>
          </a:xfrm>
        </p:spPr>
        <p:txBody>
          <a:bodyPr/>
          <a:lstStyle/>
          <a:p>
            <a:pPr eaLnBrk="1" hangingPunct="1">
              <a:lnSpc>
                <a:spcPct val="90000"/>
              </a:lnSpc>
            </a:pPr>
            <a:r>
              <a:rPr lang="en-US" sz="3200" dirty="0" smtClean="0"/>
              <a:t>A displacement and environmental monitor for  the Belle II vertex detector based on Fiber Bragg Grating optical sensors was introduced.</a:t>
            </a:r>
          </a:p>
          <a:p>
            <a:pPr eaLnBrk="1" hangingPunct="1">
              <a:lnSpc>
                <a:spcPct val="90000"/>
              </a:lnSpc>
            </a:pPr>
            <a:r>
              <a:rPr lang="en-US" sz="3200" dirty="0" smtClean="0"/>
              <a:t>A miniaturized, application specific, displacement transducer (L-shape) was  designed, developed and (almost) fully characterized with a displacement resolution of  about 1 um.</a:t>
            </a:r>
          </a:p>
          <a:p>
            <a:pPr eaLnBrk="1" hangingPunct="1">
              <a:lnSpc>
                <a:spcPct val="90000"/>
              </a:lnSpc>
            </a:pPr>
            <a:r>
              <a:rPr lang="en-US" sz="3200" dirty="0" smtClean="0"/>
              <a:t>L-shape experimentally proven not sensible to the environmental conditions of Belle-II thermal envelope: changes in </a:t>
            </a:r>
            <a:r>
              <a:rPr lang="en-US" sz="3200" dirty="0" err="1" smtClean="0"/>
              <a:t>HR</a:t>
            </a:r>
            <a:r>
              <a:rPr lang="en-US" sz="3200" dirty="0" smtClean="0"/>
              <a:t>%, temperature and N</a:t>
            </a:r>
            <a:r>
              <a:rPr lang="en-US" sz="3200" baseline="-25000" dirty="0" smtClean="0"/>
              <a:t>2</a:t>
            </a:r>
            <a:r>
              <a:rPr lang="en-US" sz="3200" dirty="0" smtClean="0"/>
              <a:t> concentration.</a:t>
            </a:r>
          </a:p>
          <a:p>
            <a:pPr lvl="1" eaLnBrk="1" hangingPunct="1">
              <a:lnSpc>
                <a:spcPct val="90000"/>
              </a:lnSpc>
            </a:pPr>
            <a:endParaRPr lang="en-US" sz="2000" dirty="0" smtClean="0"/>
          </a:p>
          <a:p>
            <a:pPr lvl="1" eaLnBrk="1" hangingPunct="1">
              <a:lnSpc>
                <a:spcPct val="90000"/>
              </a:lnSpc>
            </a:pPr>
            <a:endParaRPr lang="en-US" sz="2000" dirty="0" smtClean="0"/>
          </a:p>
          <a:p>
            <a:pPr eaLnBrk="1" hangingPunct="1">
              <a:lnSpc>
                <a:spcPct val="90000"/>
              </a:lnSpc>
              <a:buNone/>
            </a:pPr>
            <a:endParaRPr lang="en-US" sz="2400" dirty="0" smtClean="0"/>
          </a:p>
          <a:p>
            <a:pPr eaLnBrk="1" hangingPunct="1">
              <a:lnSpc>
                <a:spcPct val="90000"/>
              </a:lnSpc>
            </a:pPr>
            <a:endParaRPr lang="en-US" dirty="0" smtClean="0"/>
          </a:p>
        </p:txBody>
      </p:sp>
      <p:sp>
        <p:nvSpPr>
          <p:cNvPr id="19462"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19463"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19464"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19465"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800" dirty="0" smtClean="0"/>
              <a:t>… and </a:t>
            </a:r>
            <a:r>
              <a:rPr lang="es-ES" sz="4800" dirty="0" err="1"/>
              <a:t>w</a:t>
            </a:r>
            <a:r>
              <a:rPr lang="es-ES" sz="4800" dirty="0" err="1" smtClean="0"/>
              <a:t>ork</a:t>
            </a:r>
            <a:r>
              <a:rPr lang="es-ES" sz="4800" dirty="0" smtClean="0"/>
              <a:t> in </a:t>
            </a:r>
            <a:r>
              <a:rPr lang="es-ES" sz="4800" dirty="0" err="1" smtClean="0"/>
              <a:t>progress</a:t>
            </a:r>
            <a:endParaRPr lang="es-ES_tradnl" sz="4800" dirty="0"/>
          </a:p>
        </p:txBody>
      </p:sp>
      <p:sp>
        <p:nvSpPr>
          <p:cNvPr id="3" name="2 Marcador de contenido"/>
          <p:cNvSpPr>
            <a:spLocks noGrp="1"/>
          </p:cNvSpPr>
          <p:nvPr>
            <p:ph idx="1"/>
          </p:nvPr>
        </p:nvSpPr>
        <p:spPr>
          <a:xfrm>
            <a:off x="381000" y="1295400"/>
            <a:ext cx="8458200" cy="4800600"/>
          </a:xfrm>
        </p:spPr>
        <p:txBody>
          <a:bodyPr/>
          <a:lstStyle/>
          <a:p>
            <a:pPr eaLnBrk="1" hangingPunct="1">
              <a:lnSpc>
                <a:spcPct val="90000"/>
              </a:lnSpc>
            </a:pPr>
            <a:r>
              <a:rPr lang="en-US" sz="3600" dirty="0"/>
              <a:t>Roughness of the contact surface with the sensor tip limits sensor precision </a:t>
            </a:r>
            <a:r>
              <a:rPr lang="en-US" sz="3600" dirty="0" smtClean="0"/>
              <a:t>(repeatability) </a:t>
            </a:r>
            <a:r>
              <a:rPr lang="en-US" sz="3600" dirty="0"/>
              <a:t>and accuracy (few tens of microns).  Optimize the L-shape tip and contact surface</a:t>
            </a:r>
          </a:p>
          <a:p>
            <a:pPr eaLnBrk="1" hangingPunct="1">
              <a:lnSpc>
                <a:spcPct val="90000"/>
              </a:lnSpc>
            </a:pPr>
            <a:r>
              <a:rPr lang="en-US" sz="3600" dirty="0"/>
              <a:t>2013 </a:t>
            </a:r>
            <a:r>
              <a:rPr lang="en-US" sz="3600" dirty="0" smtClean="0"/>
              <a:t>June-July, new </a:t>
            </a:r>
            <a:r>
              <a:rPr lang="en-US" sz="3600" dirty="0"/>
              <a:t>Irradiation at </a:t>
            </a:r>
            <a:r>
              <a:rPr lang="en-US" sz="3600" dirty="0" smtClean="0"/>
              <a:t>Elsa </a:t>
            </a:r>
            <a:r>
              <a:rPr lang="en-US" sz="3600" dirty="0"/>
              <a:t>with electrons up to 10 </a:t>
            </a:r>
            <a:r>
              <a:rPr lang="en-US" sz="3600" dirty="0" err="1"/>
              <a:t>Mrads</a:t>
            </a:r>
            <a:r>
              <a:rPr lang="en-US" sz="3600" dirty="0"/>
              <a:t> </a:t>
            </a:r>
          </a:p>
          <a:p>
            <a:pPr eaLnBrk="1" hangingPunct="1">
              <a:lnSpc>
                <a:spcPct val="90000"/>
              </a:lnSpc>
            </a:pPr>
            <a:r>
              <a:rPr lang="en-US" sz="3600" dirty="0"/>
              <a:t> 2014 </a:t>
            </a:r>
            <a:r>
              <a:rPr lang="en-US" sz="3600" dirty="0" smtClean="0"/>
              <a:t>January, partial  of the system commissioning </a:t>
            </a:r>
            <a:r>
              <a:rPr lang="en-US" sz="3600" dirty="0"/>
              <a:t>at </a:t>
            </a:r>
            <a:r>
              <a:rPr lang="en-US" sz="3600" dirty="0" err="1"/>
              <a:t>PXD-SVD</a:t>
            </a:r>
            <a:r>
              <a:rPr lang="en-US" sz="3600" dirty="0"/>
              <a:t> common test </a:t>
            </a:r>
            <a:r>
              <a:rPr lang="en-US" sz="3600" dirty="0" smtClean="0"/>
              <a:t>beam @ </a:t>
            </a:r>
            <a:r>
              <a:rPr lang="en-US" sz="3600" dirty="0" err="1" smtClean="0"/>
              <a:t>DESY</a:t>
            </a:r>
            <a:r>
              <a:rPr lang="en-US" sz="3600" dirty="0" smtClean="0"/>
              <a:t>.</a:t>
            </a:r>
            <a:endParaRPr lang="en-US" sz="3600" dirty="0"/>
          </a:p>
          <a:p>
            <a:endParaRPr lang="es-ES_tradnl" dirty="0"/>
          </a:p>
        </p:txBody>
      </p:sp>
      <p:sp>
        <p:nvSpPr>
          <p:cNvPr id="4" name="3 Marcador de pie de página"/>
          <p:cNvSpPr>
            <a:spLocks noGrp="1"/>
          </p:cNvSpPr>
          <p:nvPr>
            <p:ph type="ftr" sz="quarter" idx="11"/>
          </p:nvPr>
        </p:nvSpPr>
        <p:spPr/>
        <p:txBody>
          <a:bodyPr/>
          <a:lstStyle/>
          <a:p>
            <a:pPr>
              <a:defRPr/>
            </a:pPr>
            <a:r>
              <a:rPr lang="en-US" altLang="en-US" smtClean="0"/>
              <a:t>D.Moya, LC2013 Tracking-Vertex  session, Desy  May. 30th  2013  </a:t>
            </a:r>
            <a:endParaRPr lang="es-ES_tradnl" altLang="en-US" dirty="0"/>
          </a:p>
        </p:txBody>
      </p:sp>
    </p:spTree>
    <p:extLst>
      <p:ext uri="{BB962C8B-B14F-4D97-AF65-F5344CB8AC3E}">
        <p14:creationId xmlns="" xmlns:p14="http://schemas.microsoft.com/office/powerpoint/2010/main" val="3704182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ltLang="en-US" smtClean="0"/>
              <a:t>D.Moya, LC2013 Tracking-Vertex  session, Desy  May. 30th  2013  </a:t>
            </a:r>
            <a:endParaRPr lang="es-ES_tradnl" altLang="en-US" dirty="0"/>
          </a:p>
        </p:txBody>
      </p:sp>
      <p:sp>
        <p:nvSpPr>
          <p:cNvPr id="5" name="2 Marcador de contenido"/>
          <p:cNvSpPr txBox="1">
            <a:spLocks/>
          </p:cNvSpPr>
          <p:nvPr/>
        </p:nvSpPr>
        <p:spPr>
          <a:xfrm>
            <a:off x="1295400" y="1676400"/>
            <a:ext cx="3962400" cy="1219200"/>
          </a:xfrm>
          <a:prstGeom prst="rect">
            <a:avLst/>
          </a:prstGeom>
        </p:spPr>
        <p:txBody>
          <a:bodyPr>
            <a:normAutofit/>
          </a:bodyPr>
          <a:lstStyle/>
          <a:p>
            <a:pPr marL="342900" indent="-342900" eaLnBrk="0" hangingPunct="0">
              <a:spcBef>
                <a:spcPct val="20000"/>
              </a:spcBef>
              <a:buClr>
                <a:srgbClr val="0E3E58"/>
              </a:buClr>
              <a:buSzPct val="65000"/>
              <a:defRPr/>
            </a:pPr>
            <a:r>
              <a:rPr lang="en-US" sz="4400" i="0" kern="0" dirty="0" smtClean="0">
                <a:solidFill>
                  <a:srgbClr val="2A1BEB"/>
                </a:solidFill>
              </a:rPr>
              <a:t>BACK - UP</a:t>
            </a:r>
            <a:endParaRPr lang="en-US" sz="4400" i="0" kern="0" dirty="0">
              <a:solidFill>
                <a:srgbClr val="2A1BEB"/>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4 Marcador de pie de página"/>
          <p:cNvSpPr>
            <a:spLocks noGrp="1"/>
          </p:cNvSpPr>
          <p:nvPr>
            <p:ph type="ftr" sz="quarter" idx="11"/>
          </p:nvPr>
        </p:nvSpPr>
        <p:spPr>
          <a:noFill/>
        </p:spPr>
        <p:txBody>
          <a:bodyPr/>
          <a:lstStyle/>
          <a:p>
            <a:r>
              <a:rPr lang="en-US" altLang="en-US" smtClean="0">
                <a:cs typeface="Arial" charset="0"/>
              </a:rPr>
              <a:t>D.Moya, LC2013 Tracking-Vertex  session, Desy  May. 30th  2013  </a:t>
            </a:r>
            <a:endParaRPr lang="es-ES_tradnl" altLang="en-US" smtClean="0">
              <a:cs typeface="Arial" charset="0"/>
            </a:endParaRPr>
          </a:p>
        </p:txBody>
      </p:sp>
      <p:sp>
        <p:nvSpPr>
          <p:cNvPr id="1028" name="Rectangle 2"/>
          <p:cNvSpPr>
            <a:spLocks noGrp="1" noChangeArrowheads="1"/>
          </p:cNvSpPr>
          <p:nvPr>
            <p:ph type="title" idx="4294967295"/>
          </p:nvPr>
        </p:nvSpPr>
        <p:spPr>
          <a:xfrm>
            <a:off x="0" y="0"/>
            <a:ext cx="7391400" cy="1139825"/>
          </a:xfrm>
        </p:spPr>
        <p:txBody>
          <a:bodyPr/>
          <a:lstStyle/>
          <a:p>
            <a:pPr eaLnBrk="1" hangingPunct="1"/>
            <a:r>
              <a:rPr lang="en-US" dirty="0" smtClean="0"/>
              <a:t>_</a:t>
            </a:r>
            <a:r>
              <a:rPr lang="en-US" sz="4000" dirty="0" smtClean="0"/>
              <a:t>Bragg grating sensor basics</a:t>
            </a:r>
            <a:endParaRPr lang="en-US" dirty="0" smtClean="0"/>
          </a:p>
        </p:txBody>
      </p:sp>
      <p:sp>
        <p:nvSpPr>
          <p:cNvPr id="14341" name="Rectangle 3"/>
          <p:cNvSpPr>
            <a:spLocks noGrp="1" noChangeArrowheads="1"/>
          </p:cNvSpPr>
          <p:nvPr>
            <p:ph type="body" idx="4294967295"/>
          </p:nvPr>
        </p:nvSpPr>
        <p:spPr>
          <a:xfrm>
            <a:off x="457200" y="1066800"/>
            <a:ext cx="8229600" cy="1143000"/>
          </a:xfrm>
        </p:spPr>
        <p:txBody>
          <a:bodyPr/>
          <a:lstStyle/>
          <a:p>
            <a:pPr eaLnBrk="1" hangingPunct="1">
              <a:lnSpc>
                <a:spcPct val="90000"/>
              </a:lnSpc>
              <a:defRPr/>
            </a:pPr>
            <a:r>
              <a:rPr lang="en-US" dirty="0" smtClean="0"/>
              <a:t>FOS monitoring is an standard technique in aeronautic and civil engineer</a:t>
            </a:r>
          </a:p>
          <a:p>
            <a:pPr eaLnBrk="1" hangingPunct="1">
              <a:lnSpc>
                <a:spcPct val="90000"/>
              </a:lnSpc>
              <a:defRPr/>
            </a:pPr>
            <a:r>
              <a:rPr lang="en-US" sz="1050" dirty="0" err="1" smtClean="0"/>
              <a:t>Kkkk</a:t>
            </a:r>
            <a:endParaRPr lang="en-US" sz="1050" dirty="0" smtClean="0"/>
          </a:p>
          <a:p>
            <a:pPr eaLnBrk="1" hangingPunct="1">
              <a:lnSpc>
                <a:spcPct val="90000"/>
              </a:lnSpc>
              <a:buFont typeface="Wingdings" pitchFamily="2" charset="2"/>
              <a:buNone/>
              <a:defRPr/>
            </a:pPr>
            <a:endParaRPr lang="en-US" sz="1050" dirty="0" smtClean="0"/>
          </a:p>
          <a:p>
            <a:pPr eaLnBrk="1" hangingPunct="1">
              <a:lnSpc>
                <a:spcPct val="90000"/>
              </a:lnSpc>
              <a:buFont typeface="Wingdings" pitchFamily="2" charset="2"/>
              <a:buNone/>
              <a:defRPr/>
            </a:pPr>
            <a:endParaRPr lang="en-US" dirty="0" smtClean="0"/>
          </a:p>
          <a:p>
            <a:pPr eaLnBrk="1" hangingPunct="1">
              <a:lnSpc>
                <a:spcPct val="90000"/>
              </a:lnSpc>
              <a:defRPr/>
            </a:pPr>
            <a:endParaRPr lang="en-US" dirty="0" smtClean="0"/>
          </a:p>
          <a:p>
            <a:pPr eaLnBrk="1" hangingPunct="1">
              <a:lnSpc>
                <a:spcPct val="90000"/>
              </a:lnSpc>
              <a:defRPr/>
            </a:pPr>
            <a:endParaRPr lang="en-US" dirty="0" smtClean="0"/>
          </a:p>
          <a:p>
            <a:pPr eaLnBrk="1" hangingPunct="1">
              <a:lnSpc>
                <a:spcPct val="90000"/>
              </a:lnSpc>
              <a:defRPr/>
            </a:pPr>
            <a:endParaRPr lang="en-US" dirty="0" smtClean="0"/>
          </a:p>
          <a:p>
            <a:pPr eaLnBrk="1" hangingPunct="1">
              <a:lnSpc>
                <a:spcPct val="90000"/>
              </a:lnSpc>
              <a:defRPr/>
            </a:pPr>
            <a:endParaRPr lang="en-US" dirty="0" smtClean="0"/>
          </a:p>
          <a:p>
            <a:pPr eaLnBrk="1" hangingPunct="1">
              <a:lnSpc>
                <a:spcPct val="90000"/>
              </a:lnSpc>
              <a:defRPr/>
            </a:pPr>
            <a:endParaRPr lang="en-US" dirty="0" smtClean="0"/>
          </a:p>
          <a:p>
            <a:pPr eaLnBrk="1" hangingPunct="1">
              <a:lnSpc>
                <a:spcPct val="90000"/>
              </a:lnSpc>
              <a:defRPr/>
            </a:pPr>
            <a:r>
              <a:rPr lang="en-US" dirty="0" smtClean="0"/>
              <a:t>Mechanical sensitivity</a:t>
            </a:r>
          </a:p>
          <a:p>
            <a:pPr eaLnBrk="1" hangingPunct="1">
              <a:lnSpc>
                <a:spcPct val="90000"/>
              </a:lnSpc>
              <a:defRPr/>
            </a:pPr>
            <a:r>
              <a:rPr lang="en-US" dirty="0" smtClean="0"/>
              <a:t>Thermal sensitivity</a:t>
            </a:r>
          </a:p>
        </p:txBody>
      </p:sp>
      <p:pic>
        <p:nvPicPr>
          <p:cNvPr id="1030" name="Picture 2"/>
          <p:cNvPicPr>
            <a:picLocks noChangeAspect="1" noChangeArrowheads="1"/>
          </p:cNvPicPr>
          <p:nvPr/>
        </p:nvPicPr>
        <p:blipFill>
          <a:blip r:embed="rId3" cstate="print"/>
          <a:srcRect/>
          <a:stretch>
            <a:fillRect/>
          </a:stretch>
        </p:blipFill>
        <p:spPr bwMode="auto">
          <a:xfrm>
            <a:off x="228600" y="1981200"/>
            <a:ext cx="8456613" cy="3200400"/>
          </a:xfrm>
          <a:prstGeom prst="rect">
            <a:avLst/>
          </a:prstGeom>
          <a:noFill/>
          <a:ln w="19050" algn="ctr">
            <a:noFill/>
            <a:miter lim="800000"/>
            <a:headEnd/>
            <a:tailEnd/>
          </a:ln>
        </p:spPr>
      </p:pic>
      <p:pic>
        <p:nvPicPr>
          <p:cNvPr id="1031" name="Picture 1"/>
          <p:cNvPicPr>
            <a:picLocks noChangeAspect="1" noChangeArrowheads="1"/>
          </p:cNvPicPr>
          <p:nvPr/>
        </p:nvPicPr>
        <p:blipFill>
          <a:blip r:embed="rId4" cstate="print"/>
          <a:srcRect/>
          <a:stretch>
            <a:fillRect/>
          </a:stretch>
        </p:blipFill>
        <p:spPr bwMode="auto">
          <a:xfrm>
            <a:off x="4191000" y="5867400"/>
            <a:ext cx="4310063" cy="609600"/>
          </a:xfrm>
          <a:prstGeom prst="rect">
            <a:avLst/>
          </a:prstGeom>
          <a:noFill/>
          <a:ln w="9525">
            <a:noFill/>
            <a:miter lim="800000"/>
            <a:headEnd/>
            <a:tailEnd/>
          </a:ln>
        </p:spPr>
      </p:pic>
      <p:pic>
        <p:nvPicPr>
          <p:cNvPr id="1032" name="Picture 2"/>
          <p:cNvPicPr>
            <a:picLocks noChangeAspect="1" noChangeArrowheads="1"/>
          </p:cNvPicPr>
          <p:nvPr/>
        </p:nvPicPr>
        <p:blipFill>
          <a:blip r:embed="rId5" cstate="print"/>
          <a:srcRect/>
          <a:stretch>
            <a:fillRect/>
          </a:stretch>
        </p:blipFill>
        <p:spPr bwMode="auto">
          <a:xfrm>
            <a:off x="5715000" y="5257800"/>
            <a:ext cx="1301750" cy="590550"/>
          </a:xfrm>
          <a:prstGeom prst="rect">
            <a:avLst/>
          </a:prstGeom>
          <a:noFill/>
          <a:ln w="9525">
            <a:noFill/>
            <a:miter lim="800000"/>
            <a:headEnd/>
            <a:tailEnd/>
          </a:ln>
        </p:spPr>
      </p:pic>
      <p:pic>
        <p:nvPicPr>
          <p:cNvPr id="1033" name="Picture 1"/>
          <p:cNvPicPr>
            <a:picLocks noChangeAspect="1" noChangeArrowheads="1"/>
          </p:cNvPicPr>
          <p:nvPr/>
        </p:nvPicPr>
        <p:blipFill>
          <a:blip r:embed="rId4" cstate="print"/>
          <a:srcRect r="71272"/>
          <a:stretch>
            <a:fillRect/>
          </a:stretch>
        </p:blipFill>
        <p:spPr bwMode="auto">
          <a:xfrm>
            <a:off x="4724400" y="5257800"/>
            <a:ext cx="1238250" cy="609600"/>
          </a:xfrm>
          <a:prstGeom prst="rect">
            <a:avLst/>
          </a:prstGeom>
          <a:noFill/>
          <a:ln w="9525">
            <a:noFill/>
            <a:miter lim="800000"/>
            <a:headEnd/>
            <a:tailEnd/>
          </a:ln>
        </p:spPr>
      </p:pic>
      <p:sp>
        <p:nvSpPr>
          <p:cNvPr id="1034"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1035"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1036"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1037"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graphicFrame>
        <p:nvGraphicFramePr>
          <p:cNvPr id="1026" name="Object 2"/>
          <p:cNvGraphicFramePr>
            <a:graphicFrameLocks noChangeAspect="1"/>
          </p:cNvGraphicFramePr>
          <p:nvPr/>
        </p:nvGraphicFramePr>
        <p:xfrm>
          <a:off x="-228600" y="4114800"/>
          <a:ext cx="2590800" cy="849313"/>
        </p:xfrm>
        <a:graphic>
          <a:graphicData uri="http://schemas.openxmlformats.org/presentationml/2006/ole">
            <p:oleObj spid="_x0000_s129045" name="Document" r:id="rId6" imgW="955293" imgH="315371" progId="Word.Document.12">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r>
              <a:rPr lang="en-US" sz="3600" dirty="0" smtClean="0"/>
              <a:t>_Bragg grating Multiplexing </a:t>
            </a:r>
          </a:p>
        </p:txBody>
      </p:sp>
      <p:sp>
        <p:nvSpPr>
          <p:cNvPr id="7" name="6 Marcador de pie de página"/>
          <p:cNvSpPr>
            <a:spLocks noGrp="1"/>
          </p:cNvSpPr>
          <p:nvPr>
            <p:ph type="ftr" sz="quarter" idx="11"/>
          </p:nvPr>
        </p:nvSpPr>
        <p:spPr/>
        <p:txBody>
          <a:bodyPr/>
          <a:lstStyle/>
          <a:p>
            <a:pPr>
              <a:defRPr/>
            </a:pPr>
            <a:r>
              <a:rPr lang="en-US" altLang="en-US" smtClean="0"/>
              <a:t>D.Moya, LC2013 Tracking-Vertex  session, Desy  May. 30th  2013  </a:t>
            </a:r>
            <a:endParaRPr lang="es-ES_tradnl" altLang="en-US"/>
          </a:p>
        </p:txBody>
      </p:sp>
      <p:pic>
        <p:nvPicPr>
          <p:cNvPr id="15365" name="Picture 2"/>
          <p:cNvPicPr>
            <a:picLocks noChangeAspect="1" noChangeArrowheads="1"/>
          </p:cNvPicPr>
          <p:nvPr/>
        </p:nvPicPr>
        <p:blipFill>
          <a:blip r:embed="rId2" cstate="print"/>
          <a:srcRect/>
          <a:stretch>
            <a:fillRect/>
          </a:stretch>
        </p:blipFill>
        <p:spPr bwMode="auto">
          <a:xfrm>
            <a:off x="225425" y="1447800"/>
            <a:ext cx="8613775" cy="4343400"/>
          </a:xfrm>
          <a:prstGeom prst="rect">
            <a:avLst/>
          </a:prstGeom>
          <a:noFill/>
          <a:ln w="19050" algn="ctr">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_Basic Interrogating Unit</a:t>
            </a:r>
            <a:endParaRPr lang="en-US" sz="3600" dirty="0"/>
          </a:p>
        </p:txBody>
      </p:sp>
      <p:sp>
        <p:nvSpPr>
          <p:cNvPr id="5" name="4 Marcador de pie de página"/>
          <p:cNvSpPr>
            <a:spLocks noGrp="1"/>
          </p:cNvSpPr>
          <p:nvPr>
            <p:ph type="ftr" sz="quarter" idx="11"/>
          </p:nvPr>
        </p:nvSpPr>
        <p:spPr/>
        <p:txBody>
          <a:bodyPr/>
          <a:lstStyle/>
          <a:p>
            <a:pPr>
              <a:defRPr/>
            </a:pPr>
            <a:r>
              <a:rPr lang="en-US" altLang="en-US" smtClean="0"/>
              <a:t>D.Moya, LC2013 Tracking-Vertex  session, Desy  May. 30th  2013  </a:t>
            </a:r>
            <a:endParaRPr lang="es-ES_tradnl" altLang="en-US"/>
          </a:p>
        </p:txBody>
      </p:sp>
      <p:grpSp>
        <p:nvGrpSpPr>
          <p:cNvPr id="3" name="Gruppo 23"/>
          <p:cNvGrpSpPr>
            <a:grpSpLocks noGrp="1"/>
          </p:cNvGrpSpPr>
          <p:nvPr/>
        </p:nvGrpSpPr>
        <p:grpSpPr bwMode="auto">
          <a:xfrm>
            <a:off x="76200" y="1946275"/>
            <a:ext cx="8229600" cy="4530725"/>
            <a:chOff x="323716" y="1457286"/>
            <a:chExt cx="8822710" cy="4713674"/>
          </a:xfrm>
        </p:grpSpPr>
        <p:sp>
          <p:nvSpPr>
            <p:cNvPr id="7" name="Text Box 7"/>
            <p:cNvSpPr txBox="1">
              <a:spLocks noChangeArrowheads="1"/>
            </p:cNvSpPr>
            <p:nvPr/>
          </p:nvSpPr>
          <p:spPr bwMode="auto">
            <a:xfrm>
              <a:off x="4500388" y="1696694"/>
              <a:ext cx="2519155" cy="774084"/>
            </a:xfrm>
            <a:prstGeom prst="rect">
              <a:avLst/>
            </a:prstGeom>
            <a:noFill/>
            <a:ln w="9525" algn="ctr">
              <a:noFill/>
              <a:miter lim="800000"/>
              <a:headEnd/>
              <a:tailEnd/>
            </a:ln>
          </p:spPr>
          <p:txBody>
            <a:bodyPr>
              <a:spAutoFit/>
            </a:bodyPr>
            <a:lstStyle/>
            <a:p>
              <a:pPr eaLnBrk="0" hangingPunct="0">
                <a:defRPr/>
              </a:pPr>
              <a:r>
                <a:rPr lang="en-GB" dirty="0">
                  <a:solidFill>
                    <a:srgbClr val="006666"/>
                  </a:solidFill>
                  <a:latin typeface="+mj-lt"/>
                </a:rPr>
                <a:t>Large Bandwidth </a:t>
              </a:r>
              <a:br>
                <a:rPr lang="en-GB" dirty="0">
                  <a:solidFill>
                    <a:srgbClr val="006666"/>
                  </a:solidFill>
                  <a:latin typeface="+mj-lt"/>
                </a:rPr>
              </a:br>
              <a:r>
                <a:rPr lang="en-GB" dirty="0">
                  <a:solidFill>
                    <a:srgbClr val="006666"/>
                  </a:solidFill>
                  <a:latin typeface="+mj-lt"/>
                </a:rPr>
                <a:t>Light source</a:t>
              </a:r>
            </a:p>
          </p:txBody>
        </p:sp>
        <p:sp>
          <p:nvSpPr>
            <p:cNvPr id="8" name="Text Box 8"/>
            <p:cNvSpPr txBox="1">
              <a:spLocks noChangeArrowheads="1"/>
            </p:cNvSpPr>
            <p:nvPr/>
          </p:nvSpPr>
          <p:spPr bwMode="auto">
            <a:xfrm>
              <a:off x="2357634" y="1457286"/>
              <a:ext cx="1548678" cy="1082655"/>
            </a:xfrm>
            <a:prstGeom prst="rect">
              <a:avLst/>
            </a:prstGeom>
            <a:noFill/>
            <a:ln w="9525" algn="ctr">
              <a:noFill/>
              <a:miter lim="800000"/>
              <a:headEnd/>
              <a:tailEnd/>
            </a:ln>
          </p:spPr>
          <p:txBody>
            <a:bodyPr>
              <a:spAutoFit/>
            </a:bodyPr>
            <a:lstStyle/>
            <a:p>
              <a:pPr eaLnBrk="0" hangingPunct="0">
                <a:defRPr/>
              </a:pPr>
              <a:r>
                <a:rPr lang="en-GB" dirty="0">
                  <a:solidFill>
                    <a:srgbClr val="006666"/>
                  </a:solidFill>
                  <a:latin typeface="+mj-lt"/>
                </a:rPr>
                <a:t>Optical Spectrum Analyzer</a:t>
              </a:r>
              <a:endParaRPr lang="en-GB" sz="1600" dirty="0">
                <a:solidFill>
                  <a:srgbClr val="006666"/>
                </a:solidFill>
                <a:latin typeface="+mj-lt"/>
              </a:endParaRPr>
            </a:p>
          </p:txBody>
        </p:sp>
        <p:pic>
          <p:nvPicPr>
            <p:cNvPr id="9" name="Picture 10" descr="aq4303b%20small"/>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4933950" y="2482850"/>
              <a:ext cx="1582738" cy="1166813"/>
            </a:xfrm>
            <a:prstGeom prst="rect">
              <a:avLst/>
            </a:prstGeom>
            <a:noFill/>
            <a:ln w="9525">
              <a:noFill/>
              <a:miter lim="800000"/>
              <a:headEnd/>
              <a:tailEnd/>
            </a:ln>
          </p:spPr>
        </p:pic>
        <p:sp>
          <p:nvSpPr>
            <p:cNvPr id="10" name="Freeform 11"/>
            <p:cNvSpPr>
              <a:spLocks/>
            </p:cNvSpPr>
            <p:nvPr/>
          </p:nvSpPr>
          <p:spPr bwMode="auto">
            <a:xfrm>
              <a:off x="5060233" y="3059114"/>
              <a:ext cx="795805" cy="1497820"/>
            </a:xfrm>
            <a:custGeom>
              <a:avLst/>
              <a:gdLst>
                <a:gd name="T0" fmla="*/ 334942872 w 437"/>
                <a:gd name="T1" fmla="*/ 0 h 643"/>
                <a:gd name="T2" fmla="*/ 36479560 w 437"/>
                <a:gd name="T3" fmla="*/ 1231750911 h 643"/>
                <a:gd name="T4" fmla="*/ 560450750 w 437"/>
                <a:gd name="T5" fmla="*/ 2147483647 h 643"/>
                <a:gd name="T6" fmla="*/ 109436843 w 437"/>
                <a:gd name="T7" fmla="*/ 2147483647 h 643"/>
                <a:gd name="T8" fmla="*/ 1081105798 w 437"/>
                <a:gd name="T9" fmla="*/ 2147483647 h 643"/>
                <a:gd name="T10" fmla="*/ 0 60000 65536"/>
                <a:gd name="T11" fmla="*/ 0 60000 65536"/>
                <a:gd name="T12" fmla="*/ 0 60000 65536"/>
                <a:gd name="T13" fmla="*/ 0 60000 65536"/>
                <a:gd name="T14" fmla="*/ 0 60000 65536"/>
                <a:gd name="T15" fmla="*/ 0 w 437"/>
                <a:gd name="T16" fmla="*/ 0 h 643"/>
                <a:gd name="T17" fmla="*/ 437 w 437"/>
                <a:gd name="T18" fmla="*/ 643 h 643"/>
              </a:gdLst>
              <a:ahLst/>
              <a:cxnLst>
                <a:cxn ang="T10">
                  <a:pos x="T0" y="T1"/>
                </a:cxn>
                <a:cxn ang="T11">
                  <a:pos x="T2" y="T3"/>
                </a:cxn>
                <a:cxn ang="T12">
                  <a:pos x="T4" y="T5"/>
                </a:cxn>
                <a:cxn ang="T13">
                  <a:pos x="T6" y="T7"/>
                </a:cxn>
                <a:cxn ang="T14">
                  <a:pos x="T8" y="T9"/>
                </a:cxn>
              </a:cxnLst>
              <a:rect l="T15" t="T16" r="T17" b="T18"/>
              <a:pathLst>
                <a:path w="437" h="643">
                  <a:moveTo>
                    <a:pt x="101" y="0"/>
                  </a:moveTo>
                  <a:cubicBezTo>
                    <a:pt x="50" y="77"/>
                    <a:pt x="0" y="155"/>
                    <a:pt x="11" y="227"/>
                  </a:cubicBezTo>
                  <a:cubicBezTo>
                    <a:pt x="22" y="299"/>
                    <a:pt x="165" y="374"/>
                    <a:pt x="169" y="431"/>
                  </a:cubicBezTo>
                  <a:cubicBezTo>
                    <a:pt x="173" y="488"/>
                    <a:pt x="7" y="537"/>
                    <a:pt x="33" y="567"/>
                  </a:cubicBezTo>
                  <a:cubicBezTo>
                    <a:pt x="59" y="597"/>
                    <a:pt x="437" y="643"/>
                    <a:pt x="326" y="613"/>
                  </a:cubicBezTo>
                </a:path>
              </a:pathLst>
            </a:custGeom>
            <a:noFill/>
            <a:ln w="38100">
              <a:solidFill>
                <a:srgbClr val="FFFF00"/>
              </a:solidFill>
              <a:round/>
              <a:headEnd/>
              <a:tailEnd/>
            </a:ln>
          </p:spPr>
          <p:txBody>
            <a:bodyPr>
              <a:spAutoFit/>
            </a:bodyPr>
            <a:lstStyle/>
            <a:p>
              <a:endParaRPr lang="en-US"/>
            </a:p>
          </p:txBody>
        </p:sp>
        <p:pic>
          <p:nvPicPr>
            <p:cNvPr id="11" name="Picture 12" descr="tm-aq6317c_0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124075" y="2482850"/>
              <a:ext cx="1944688" cy="1149350"/>
            </a:xfrm>
            <a:prstGeom prst="rect">
              <a:avLst/>
            </a:prstGeom>
            <a:noFill/>
            <a:ln w="9525">
              <a:noFill/>
              <a:miter lim="800000"/>
              <a:headEnd/>
              <a:tailEnd/>
            </a:ln>
          </p:spPr>
        </p:pic>
        <p:sp>
          <p:nvSpPr>
            <p:cNvPr id="12" name="Freeform 13"/>
            <p:cNvSpPr>
              <a:spLocks/>
            </p:cNvSpPr>
            <p:nvPr/>
          </p:nvSpPr>
          <p:spPr bwMode="auto">
            <a:xfrm>
              <a:off x="1428728" y="3286124"/>
              <a:ext cx="4447611" cy="1366838"/>
            </a:xfrm>
            <a:custGeom>
              <a:avLst/>
              <a:gdLst>
                <a:gd name="T0" fmla="*/ 2147483647 w 964"/>
                <a:gd name="T1" fmla="*/ 0 h 861"/>
                <a:gd name="T2" fmla="*/ 2147483647 w 964"/>
                <a:gd name="T3" fmla="*/ 1030745182 h 861"/>
                <a:gd name="T4" fmla="*/ 1596471064 w 964"/>
                <a:gd name="T5" fmla="*/ 1600300541 h 861"/>
                <a:gd name="T6" fmla="*/ 2147483647 w 964"/>
                <a:gd name="T7" fmla="*/ 2053929100 h 861"/>
                <a:gd name="T8" fmla="*/ 2147483647 w 964"/>
                <a:gd name="T9" fmla="*/ 2147483647 h 861"/>
                <a:gd name="T10" fmla="*/ 0 60000 65536"/>
                <a:gd name="T11" fmla="*/ 0 60000 65536"/>
                <a:gd name="T12" fmla="*/ 0 60000 65536"/>
                <a:gd name="T13" fmla="*/ 0 60000 65536"/>
                <a:gd name="T14" fmla="*/ 0 60000 65536"/>
                <a:gd name="T15" fmla="*/ 0 w 964"/>
                <a:gd name="T16" fmla="*/ 0 h 861"/>
                <a:gd name="T17" fmla="*/ 964 w 964"/>
                <a:gd name="T18" fmla="*/ 861 h 861"/>
              </a:gdLst>
              <a:ahLst/>
              <a:cxnLst>
                <a:cxn ang="T10">
                  <a:pos x="T0" y="T1"/>
                </a:cxn>
                <a:cxn ang="T11">
                  <a:pos x="T2" y="T3"/>
                </a:cxn>
                <a:cxn ang="T12">
                  <a:pos x="T4" y="T5"/>
                </a:cxn>
                <a:cxn ang="T13">
                  <a:pos x="T6" y="T7"/>
                </a:cxn>
                <a:cxn ang="T14">
                  <a:pos x="T8" y="T9"/>
                </a:cxn>
              </a:cxnLst>
              <a:rect l="T15" t="T16" r="T17" b="T18"/>
              <a:pathLst>
                <a:path w="964" h="861">
                  <a:moveTo>
                    <a:pt x="392" y="0"/>
                  </a:moveTo>
                  <a:cubicBezTo>
                    <a:pt x="305" y="151"/>
                    <a:pt x="219" y="303"/>
                    <a:pt x="166" y="409"/>
                  </a:cubicBezTo>
                  <a:cubicBezTo>
                    <a:pt x="113" y="515"/>
                    <a:pt x="0" y="567"/>
                    <a:pt x="75" y="635"/>
                  </a:cubicBezTo>
                  <a:cubicBezTo>
                    <a:pt x="150" y="703"/>
                    <a:pt x="487" y="777"/>
                    <a:pt x="615" y="815"/>
                  </a:cubicBezTo>
                  <a:cubicBezTo>
                    <a:pt x="883" y="823"/>
                    <a:pt x="964" y="842"/>
                    <a:pt x="923" y="861"/>
                  </a:cubicBezTo>
                </a:path>
              </a:pathLst>
            </a:custGeom>
            <a:noFill/>
            <a:ln w="38100">
              <a:solidFill>
                <a:srgbClr val="FFFF00"/>
              </a:solidFill>
              <a:round/>
              <a:headEnd/>
              <a:tailEnd/>
            </a:ln>
          </p:spPr>
          <p:txBody>
            <a:bodyPr/>
            <a:lstStyle/>
            <a:p>
              <a:endParaRPr lang="en-US"/>
            </a:p>
          </p:txBody>
        </p:sp>
        <p:sp>
          <p:nvSpPr>
            <p:cNvPr id="13" name="Rectangle 14"/>
            <p:cNvSpPr>
              <a:spLocks noChangeArrowheads="1"/>
            </p:cNvSpPr>
            <p:nvPr/>
          </p:nvSpPr>
          <p:spPr bwMode="auto">
            <a:xfrm>
              <a:off x="5643570" y="4643446"/>
              <a:ext cx="612775" cy="215900"/>
            </a:xfrm>
            <a:prstGeom prst="rect">
              <a:avLst/>
            </a:prstGeom>
            <a:solidFill>
              <a:srgbClr val="CCFF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sp3d>
          </p:spPr>
          <p:txBody>
            <a:bodyPr wrap="none" anchor="ctr">
              <a:spAutoFit/>
              <a:flatTx/>
            </a:bodyPr>
            <a:lstStyle/>
            <a:p>
              <a:endParaRPr lang="en-US"/>
            </a:p>
          </p:txBody>
        </p:sp>
        <p:sp>
          <p:nvSpPr>
            <p:cNvPr id="14" name="Freeform 13"/>
            <p:cNvSpPr>
              <a:spLocks/>
            </p:cNvSpPr>
            <p:nvPr/>
          </p:nvSpPr>
          <p:spPr bwMode="auto">
            <a:xfrm rot="10448906">
              <a:off x="323716" y="4823430"/>
              <a:ext cx="8822710" cy="1333501"/>
            </a:xfrm>
            <a:custGeom>
              <a:avLst/>
              <a:gdLst>
                <a:gd name="T0" fmla="*/ 2147483647 w 2713"/>
                <a:gd name="T1" fmla="*/ 1932962319 h 840"/>
                <a:gd name="T2" fmla="*/ 2147483647 w 2713"/>
                <a:gd name="T3" fmla="*/ 204133593 h 840"/>
                <a:gd name="T4" fmla="*/ 2147483647 w 2713"/>
                <a:gd name="T5" fmla="*/ 430947909 h 840"/>
                <a:gd name="T6" fmla="*/ 846046731 w 2713"/>
                <a:gd name="T7" fmla="*/ 977821471 h 840"/>
                <a:gd name="T8" fmla="*/ 867198016 w 2713"/>
                <a:gd name="T9" fmla="*/ 1592741466 h 840"/>
                <a:gd name="T10" fmla="*/ 2147483647 w 2713"/>
                <a:gd name="T11" fmla="*/ 2001007363 h 840"/>
                <a:gd name="T12" fmla="*/ 2147483647 w 2713"/>
                <a:gd name="T13" fmla="*/ 2116934603 h 840"/>
                <a:gd name="T14" fmla="*/ 0 60000 65536"/>
                <a:gd name="T15" fmla="*/ 0 60000 65536"/>
                <a:gd name="T16" fmla="*/ 0 60000 65536"/>
                <a:gd name="T17" fmla="*/ 0 60000 65536"/>
                <a:gd name="T18" fmla="*/ 0 60000 65536"/>
                <a:gd name="T19" fmla="*/ 0 60000 65536"/>
                <a:gd name="T20" fmla="*/ 0 60000 65536"/>
                <a:gd name="T21" fmla="*/ 0 w 2713"/>
                <a:gd name="T22" fmla="*/ 0 h 840"/>
                <a:gd name="T23" fmla="*/ 2713 w 2713"/>
                <a:gd name="T24" fmla="*/ 840 h 8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13" h="840">
                  <a:moveTo>
                    <a:pt x="2713" y="767"/>
                  </a:moveTo>
                  <a:cubicBezTo>
                    <a:pt x="2416" y="418"/>
                    <a:pt x="2068" y="148"/>
                    <a:pt x="1736" y="81"/>
                  </a:cubicBezTo>
                  <a:cubicBezTo>
                    <a:pt x="1307" y="0"/>
                    <a:pt x="953" y="141"/>
                    <a:pt x="562" y="171"/>
                  </a:cubicBezTo>
                  <a:cubicBezTo>
                    <a:pt x="240" y="227"/>
                    <a:pt x="160" y="311"/>
                    <a:pt x="80" y="388"/>
                  </a:cubicBezTo>
                  <a:cubicBezTo>
                    <a:pt x="0" y="465"/>
                    <a:pt x="7" y="564"/>
                    <a:pt x="82" y="632"/>
                  </a:cubicBezTo>
                  <a:cubicBezTo>
                    <a:pt x="157" y="700"/>
                    <a:pt x="401" y="756"/>
                    <a:pt x="529" y="794"/>
                  </a:cubicBezTo>
                  <a:cubicBezTo>
                    <a:pt x="797" y="802"/>
                    <a:pt x="878" y="821"/>
                    <a:pt x="837" y="840"/>
                  </a:cubicBezTo>
                </a:path>
              </a:pathLst>
            </a:custGeom>
            <a:noFill/>
            <a:ln w="38100">
              <a:solidFill>
                <a:srgbClr val="FFFF00"/>
              </a:solidFill>
              <a:round/>
              <a:headEnd/>
              <a:tailEnd/>
            </a:ln>
          </p:spPr>
          <p:txBody>
            <a:bodyPr/>
            <a:lstStyle/>
            <a:p>
              <a:endParaRPr lang="en-US"/>
            </a:p>
          </p:txBody>
        </p:sp>
        <p:sp>
          <p:nvSpPr>
            <p:cNvPr id="15" name="Freeform 11"/>
            <p:cNvSpPr>
              <a:spLocks/>
            </p:cNvSpPr>
            <p:nvPr/>
          </p:nvSpPr>
          <p:spPr bwMode="auto">
            <a:xfrm rot="16200000">
              <a:off x="762401" y="5491406"/>
              <a:ext cx="93104" cy="308375"/>
            </a:xfrm>
            <a:custGeom>
              <a:avLst/>
              <a:gdLst>
                <a:gd name="T0" fmla="*/ 416 w 435"/>
                <a:gd name="T1" fmla="*/ 0 h 582"/>
                <a:gd name="T2" fmla="*/ 313 w 435"/>
                <a:gd name="T3" fmla="*/ 333 h 582"/>
                <a:gd name="T4" fmla="*/ 494 w 435"/>
                <a:gd name="T5" fmla="*/ 632 h 582"/>
                <a:gd name="T6" fmla="*/ 338 w 435"/>
                <a:gd name="T7" fmla="*/ 832 h 582"/>
                <a:gd name="T8" fmla="*/ 0 w 435"/>
                <a:gd name="T9" fmla="*/ 764 h 582"/>
                <a:gd name="T10" fmla="*/ 0 60000 65536"/>
                <a:gd name="T11" fmla="*/ 0 60000 65536"/>
                <a:gd name="T12" fmla="*/ 0 60000 65536"/>
                <a:gd name="T13" fmla="*/ 0 60000 65536"/>
                <a:gd name="T14" fmla="*/ 0 60000 65536"/>
                <a:gd name="T15" fmla="*/ 0 w 435"/>
                <a:gd name="T16" fmla="*/ 0 h 582"/>
                <a:gd name="T17" fmla="*/ 435 w 435"/>
                <a:gd name="T18" fmla="*/ 582 h 582"/>
                <a:gd name="connsiteX0" fmla="*/ 101 w 437"/>
                <a:gd name="connsiteY0" fmla="*/ 0 h 643"/>
                <a:gd name="connsiteX1" fmla="*/ 11 w 437"/>
                <a:gd name="connsiteY1" fmla="*/ 227 h 643"/>
                <a:gd name="connsiteX2" fmla="*/ 169 w 437"/>
                <a:gd name="connsiteY2" fmla="*/ 431 h 643"/>
                <a:gd name="connsiteX3" fmla="*/ 33 w 437"/>
                <a:gd name="connsiteY3" fmla="*/ 567 h 643"/>
                <a:gd name="connsiteX4" fmla="*/ 326 w 437"/>
                <a:gd name="connsiteY4" fmla="*/ 613 h 643"/>
                <a:gd name="connsiteX0" fmla="*/ 101 w 173"/>
                <a:gd name="connsiteY0" fmla="*/ 0 h 567"/>
                <a:gd name="connsiteX1" fmla="*/ 11 w 173"/>
                <a:gd name="connsiteY1" fmla="*/ 227 h 567"/>
                <a:gd name="connsiteX2" fmla="*/ 169 w 173"/>
                <a:gd name="connsiteY2" fmla="*/ 431 h 567"/>
                <a:gd name="connsiteX3" fmla="*/ 33 w 173"/>
                <a:gd name="connsiteY3" fmla="*/ 567 h 567"/>
                <a:gd name="connsiteX0" fmla="*/ 101 w 169"/>
                <a:gd name="connsiteY0" fmla="*/ 0 h 431"/>
                <a:gd name="connsiteX1" fmla="*/ 11 w 169"/>
                <a:gd name="connsiteY1" fmla="*/ 227 h 431"/>
                <a:gd name="connsiteX2" fmla="*/ 169 w 169"/>
                <a:gd name="connsiteY2" fmla="*/ 431 h 431"/>
                <a:gd name="connsiteX0" fmla="*/ 101 w 101"/>
                <a:gd name="connsiteY0" fmla="*/ 0 h 227"/>
                <a:gd name="connsiteX1" fmla="*/ 11 w 101"/>
                <a:gd name="connsiteY1" fmla="*/ 227 h 227"/>
                <a:gd name="connsiteX0" fmla="*/ 51 w 51"/>
                <a:gd name="connsiteY0" fmla="*/ 0 h 136"/>
                <a:gd name="connsiteX1" fmla="*/ 18 w 51"/>
                <a:gd name="connsiteY1" fmla="*/ 136 h 136"/>
                <a:gd name="connsiteX0" fmla="*/ 44 w 44"/>
                <a:gd name="connsiteY0" fmla="*/ 0 h 136"/>
                <a:gd name="connsiteX1" fmla="*/ 11 w 44"/>
                <a:gd name="connsiteY1" fmla="*/ 136 h 136"/>
                <a:gd name="connsiteX0" fmla="*/ 44 w 44"/>
                <a:gd name="connsiteY0" fmla="*/ 0 h 136"/>
                <a:gd name="connsiteX1" fmla="*/ 11 w 44"/>
                <a:gd name="connsiteY1" fmla="*/ 136 h 136"/>
                <a:gd name="connsiteX0" fmla="*/ 44 w 44"/>
                <a:gd name="connsiteY0" fmla="*/ 0 h 136"/>
                <a:gd name="connsiteX1" fmla="*/ 35 w 44"/>
                <a:gd name="connsiteY1" fmla="*/ 72 h 136"/>
                <a:gd name="connsiteX2" fmla="*/ 11 w 44"/>
                <a:gd name="connsiteY2" fmla="*/ 136 h 136"/>
                <a:gd name="connsiteX0" fmla="*/ 35 w 35"/>
                <a:gd name="connsiteY0" fmla="*/ 0 h 125"/>
                <a:gd name="connsiteX1" fmla="*/ 35 w 35"/>
                <a:gd name="connsiteY1" fmla="*/ 61 h 125"/>
                <a:gd name="connsiteX2" fmla="*/ 11 w 35"/>
                <a:gd name="connsiteY2" fmla="*/ 125 h 125"/>
                <a:gd name="connsiteX0" fmla="*/ 42 w 42"/>
                <a:gd name="connsiteY0" fmla="*/ 0 h 125"/>
                <a:gd name="connsiteX1" fmla="*/ 42 w 42"/>
                <a:gd name="connsiteY1" fmla="*/ 61 h 125"/>
                <a:gd name="connsiteX2" fmla="*/ 4 w 42"/>
                <a:gd name="connsiteY2" fmla="*/ 70 h 125"/>
                <a:gd name="connsiteX3" fmla="*/ 18 w 42"/>
                <a:gd name="connsiteY3" fmla="*/ 125 h 125"/>
                <a:gd name="connsiteX0" fmla="*/ 42 w 42"/>
                <a:gd name="connsiteY0" fmla="*/ 0 h 125"/>
                <a:gd name="connsiteX1" fmla="*/ 4 w 42"/>
                <a:gd name="connsiteY1" fmla="*/ 70 h 125"/>
                <a:gd name="connsiteX2" fmla="*/ 18 w 42"/>
                <a:gd name="connsiteY2" fmla="*/ 125 h 125"/>
                <a:gd name="connsiteX0" fmla="*/ 24 w 24"/>
                <a:gd name="connsiteY0" fmla="*/ 0 h 125"/>
                <a:gd name="connsiteX1" fmla="*/ 0 w 24"/>
                <a:gd name="connsiteY1" fmla="*/ 125 h 125"/>
                <a:gd name="connsiteX0" fmla="*/ 24 w 24"/>
                <a:gd name="connsiteY0" fmla="*/ 0 h 125"/>
                <a:gd name="connsiteX1" fmla="*/ 21 w 24"/>
                <a:gd name="connsiteY1" fmla="*/ 4 h 125"/>
                <a:gd name="connsiteX2" fmla="*/ 0 w 24"/>
                <a:gd name="connsiteY2" fmla="*/ 125 h 125"/>
                <a:gd name="connsiteX0" fmla="*/ 24 w 29"/>
                <a:gd name="connsiteY0" fmla="*/ 0 h 125"/>
                <a:gd name="connsiteX1" fmla="*/ 21 w 29"/>
                <a:gd name="connsiteY1" fmla="*/ 4 h 125"/>
                <a:gd name="connsiteX2" fmla="*/ 0 w 29"/>
                <a:gd name="connsiteY2" fmla="*/ 125 h 125"/>
                <a:gd name="connsiteX0" fmla="*/ 19 w 29"/>
                <a:gd name="connsiteY0" fmla="*/ 0 h 123"/>
                <a:gd name="connsiteX1" fmla="*/ 21 w 29"/>
                <a:gd name="connsiteY1" fmla="*/ 2 h 123"/>
                <a:gd name="connsiteX2" fmla="*/ 0 w 29"/>
                <a:gd name="connsiteY2" fmla="*/ 123 h 123"/>
                <a:gd name="connsiteX0" fmla="*/ 23 w 33"/>
                <a:gd name="connsiteY0" fmla="*/ 0 h 124"/>
                <a:gd name="connsiteX1" fmla="*/ 25 w 33"/>
                <a:gd name="connsiteY1" fmla="*/ 2 h 124"/>
                <a:gd name="connsiteX2" fmla="*/ 0 w 33"/>
                <a:gd name="connsiteY2" fmla="*/ 124 h 124"/>
                <a:gd name="connsiteX0" fmla="*/ 198 w 208"/>
                <a:gd name="connsiteY0" fmla="*/ 15 h 139"/>
                <a:gd name="connsiteX1" fmla="*/ 200 w 208"/>
                <a:gd name="connsiteY1" fmla="*/ 17 h 139"/>
                <a:gd name="connsiteX2" fmla="*/ 4 w 208"/>
                <a:gd name="connsiteY2" fmla="*/ 20 h 139"/>
                <a:gd name="connsiteX3" fmla="*/ 175 w 208"/>
                <a:gd name="connsiteY3" fmla="*/ 139 h 139"/>
                <a:gd name="connsiteX0" fmla="*/ 217 w 343"/>
                <a:gd name="connsiteY0" fmla="*/ 0 h 159"/>
                <a:gd name="connsiteX1" fmla="*/ 335 w 343"/>
                <a:gd name="connsiteY1" fmla="*/ 142 h 159"/>
                <a:gd name="connsiteX2" fmla="*/ 23 w 343"/>
                <a:gd name="connsiteY2" fmla="*/ 5 h 159"/>
                <a:gd name="connsiteX3" fmla="*/ 194 w 343"/>
                <a:gd name="connsiteY3" fmla="*/ 124 h 159"/>
                <a:gd name="connsiteX0" fmla="*/ 23 w 149"/>
                <a:gd name="connsiteY0" fmla="*/ 0 h 163"/>
                <a:gd name="connsiteX1" fmla="*/ 141 w 149"/>
                <a:gd name="connsiteY1" fmla="*/ 142 h 163"/>
                <a:gd name="connsiteX2" fmla="*/ 0 w 149"/>
                <a:gd name="connsiteY2" fmla="*/ 124 h 163"/>
                <a:gd name="connsiteX0" fmla="*/ 23 w 23"/>
                <a:gd name="connsiteY0" fmla="*/ 0 h 124"/>
                <a:gd name="connsiteX1" fmla="*/ 0 w 23"/>
                <a:gd name="connsiteY1" fmla="*/ 124 h 124"/>
                <a:gd name="connsiteX0" fmla="*/ 66 w 66"/>
                <a:gd name="connsiteY0" fmla="*/ 0 h 118"/>
                <a:gd name="connsiteX1" fmla="*/ 0 w 66"/>
                <a:gd name="connsiteY1" fmla="*/ 118 h 118"/>
                <a:gd name="connsiteX0" fmla="*/ 66 w 66"/>
                <a:gd name="connsiteY0" fmla="*/ 0 h 118"/>
                <a:gd name="connsiteX1" fmla="*/ 0 w 66"/>
                <a:gd name="connsiteY1" fmla="*/ 118 h 118"/>
                <a:gd name="connsiteX0" fmla="*/ 52 w 52"/>
                <a:gd name="connsiteY0" fmla="*/ 0 h 132"/>
                <a:gd name="connsiteX1" fmla="*/ 0 w 52"/>
                <a:gd name="connsiteY1" fmla="*/ 132 h 132"/>
              </a:gdLst>
              <a:ahLst/>
              <a:cxnLst>
                <a:cxn ang="0">
                  <a:pos x="connsiteX0" y="connsiteY0"/>
                </a:cxn>
                <a:cxn ang="0">
                  <a:pos x="connsiteX1" y="connsiteY1"/>
                </a:cxn>
              </a:cxnLst>
              <a:rect l="l" t="t" r="r" b="b"/>
              <a:pathLst>
                <a:path w="52" h="132">
                  <a:moveTo>
                    <a:pt x="52" y="0"/>
                  </a:moveTo>
                  <a:cubicBezTo>
                    <a:pt x="25" y="36"/>
                    <a:pt x="5" y="106"/>
                    <a:pt x="0" y="132"/>
                  </a:cubicBezTo>
                </a:path>
              </a:pathLst>
            </a:custGeom>
            <a:noFill/>
            <a:ln w="38100">
              <a:solidFill>
                <a:schemeClr val="tx2">
                  <a:lumMod val="60000"/>
                  <a:lumOff val="40000"/>
                </a:schemeClr>
              </a:solidFill>
              <a:round/>
              <a:headEnd/>
              <a:tailEnd/>
            </a:ln>
          </p:spPr>
          <p:txBody>
            <a:bodyPr>
              <a:spAutoFit/>
            </a:bodyPr>
            <a:lstStyle/>
            <a:p>
              <a:pPr>
                <a:defRPr/>
              </a:pPr>
              <a:endParaRPr lang="it-IT"/>
            </a:p>
          </p:txBody>
        </p:sp>
        <p:sp>
          <p:nvSpPr>
            <p:cNvPr id="16" name="Freeform 11"/>
            <p:cNvSpPr>
              <a:spLocks/>
            </p:cNvSpPr>
            <p:nvPr/>
          </p:nvSpPr>
          <p:spPr bwMode="auto">
            <a:xfrm rot="16200000">
              <a:off x="2032425" y="5769647"/>
              <a:ext cx="74482" cy="403609"/>
            </a:xfrm>
            <a:custGeom>
              <a:avLst/>
              <a:gdLst>
                <a:gd name="T0" fmla="*/ 416 w 435"/>
                <a:gd name="T1" fmla="*/ 0 h 582"/>
                <a:gd name="T2" fmla="*/ 313 w 435"/>
                <a:gd name="T3" fmla="*/ 333 h 582"/>
                <a:gd name="T4" fmla="*/ 494 w 435"/>
                <a:gd name="T5" fmla="*/ 632 h 582"/>
                <a:gd name="T6" fmla="*/ 338 w 435"/>
                <a:gd name="T7" fmla="*/ 832 h 582"/>
                <a:gd name="T8" fmla="*/ 0 w 435"/>
                <a:gd name="T9" fmla="*/ 764 h 582"/>
                <a:gd name="T10" fmla="*/ 0 60000 65536"/>
                <a:gd name="T11" fmla="*/ 0 60000 65536"/>
                <a:gd name="T12" fmla="*/ 0 60000 65536"/>
                <a:gd name="T13" fmla="*/ 0 60000 65536"/>
                <a:gd name="T14" fmla="*/ 0 60000 65536"/>
                <a:gd name="T15" fmla="*/ 0 w 435"/>
                <a:gd name="T16" fmla="*/ 0 h 582"/>
                <a:gd name="T17" fmla="*/ 435 w 435"/>
                <a:gd name="T18" fmla="*/ 582 h 582"/>
                <a:gd name="connsiteX0" fmla="*/ 101 w 437"/>
                <a:gd name="connsiteY0" fmla="*/ 0 h 643"/>
                <a:gd name="connsiteX1" fmla="*/ 11 w 437"/>
                <a:gd name="connsiteY1" fmla="*/ 227 h 643"/>
                <a:gd name="connsiteX2" fmla="*/ 169 w 437"/>
                <a:gd name="connsiteY2" fmla="*/ 431 h 643"/>
                <a:gd name="connsiteX3" fmla="*/ 33 w 437"/>
                <a:gd name="connsiteY3" fmla="*/ 567 h 643"/>
                <a:gd name="connsiteX4" fmla="*/ 326 w 437"/>
                <a:gd name="connsiteY4" fmla="*/ 613 h 643"/>
                <a:gd name="connsiteX0" fmla="*/ 101 w 173"/>
                <a:gd name="connsiteY0" fmla="*/ 0 h 567"/>
                <a:gd name="connsiteX1" fmla="*/ 11 w 173"/>
                <a:gd name="connsiteY1" fmla="*/ 227 h 567"/>
                <a:gd name="connsiteX2" fmla="*/ 169 w 173"/>
                <a:gd name="connsiteY2" fmla="*/ 431 h 567"/>
                <a:gd name="connsiteX3" fmla="*/ 33 w 173"/>
                <a:gd name="connsiteY3" fmla="*/ 567 h 567"/>
                <a:gd name="connsiteX0" fmla="*/ 101 w 169"/>
                <a:gd name="connsiteY0" fmla="*/ 0 h 431"/>
                <a:gd name="connsiteX1" fmla="*/ 11 w 169"/>
                <a:gd name="connsiteY1" fmla="*/ 227 h 431"/>
                <a:gd name="connsiteX2" fmla="*/ 169 w 169"/>
                <a:gd name="connsiteY2" fmla="*/ 431 h 431"/>
                <a:gd name="connsiteX0" fmla="*/ 101 w 101"/>
                <a:gd name="connsiteY0" fmla="*/ 0 h 227"/>
                <a:gd name="connsiteX1" fmla="*/ 11 w 101"/>
                <a:gd name="connsiteY1" fmla="*/ 227 h 227"/>
                <a:gd name="connsiteX0" fmla="*/ 51 w 51"/>
                <a:gd name="connsiteY0" fmla="*/ 0 h 136"/>
                <a:gd name="connsiteX1" fmla="*/ 18 w 51"/>
                <a:gd name="connsiteY1" fmla="*/ 136 h 136"/>
                <a:gd name="connsiteX0" fmla="*/ 44 w 44"/>
                <a:gd name="connsiteY0" fmla="*/ 0 h 136"/>
                <a:gd name="connsiteX1" fmla="*/ 11 w 44"/>
                <a:gd name="connsiteY1" fmla="*/ 136 h 136"/>
                <a:gd name="connsiteX0" fmla="*/ 44 w 44"/>
                <a:gd name="connsiteY0" fmla="*/ 0 h 136"/>
                <a:gd name="connsiteX1" fmla="*/ 11 w 44"/>
                <a:gd name="connsiteY1" fmla="*/ 136 h 136"/>
                <a:gd name="connsiteX0" fmla="*/ 53 w 53"/>
                <a:gd name="connsiteY0" fmla="*/ 0 h 147"/>
                <a:gd name="connsiteX1" fmla="*/ 11 w 53"/>
                <a:gd name="connsiteY1" fmla="*/ 147 h 147"/>
                <a:gd name="connsiteX0" fmla="*/ 43 w 43"/>
                <a:gd name="connsiteY0" fmla="*/ 0 h 147"/>
                <a:gd name="connsiteX1" fmla="*/ 1 w 43"/>
                <a:gd name="connsiteY1" fmla="*/ 147 h 147"/>
                <a:gd name="connsiteX0" fmla="*/ 41 w 41"/>
                <a:gd name="connsiteY0" fmla="*/ 0 h 173"/>
                <a:gd name="connsiteX1" fmla="*/ 1 w 41"/>
                <a:gd name="connsiteY1" fmla="*/ 173 h 173"/>
              </a:gdLst>
              <a:ahLst/>
              <a:cxnLst>
                <a:cxn ang="0">
                  <a:pos x="connsiteX0" y="connsiteY0"/>
                </a:cxn>
                <a:cxn ang="0">
                  <a:pos x="connsiteX1" y="connsiteY1"/>
                </a:cxn>
              </a:cxnLst>
              <a:rect l="l" t="t" r="r" b="b"/>
              <a:pathLst>
                <a:path w="41" h="173">
                  <a:moveTo>
                    <a:pt x="41" y="0"/>
                  </a:moveTo>
                  <a:cubicBezTo>
                    <a:pt x="26" y="61"/>
                    <a:pt x="0" y="113"/>
                    <a:pt x="1" y="173"/>
                  </a:cubicBezTo>
                </a:path>
              </a:pathLst>
            </a:custGeom>
            <a:noFill/>
            <a:ln w="38100">
              <a:solidFill>
                <a:schemeClr val="accent2">
                  <a:lumMod val="75000"/>
                </a:schemeClr>
              </a:solidFill>
              <a:round/>
              <a:headEnd/>
              <a:tailEnd/>
            </a:ln>
          </p:spPr>
          <p:txBody>
            <a:bodyPr>
              <a:spAutoFit/>
            </a:bodyPr>
            <a:lstStyle/>
            <a:p>
              <a:pPr>
                <a:defRPr/>
              </a:pPr>
              <a:endParaRPr lang="it-IT"/>
            </a:p>
          </p:txBody>
        </p:sp>
        <p:sp>
          <p:nvSpPr>
            <p:cNvPr id="17" name="Freeform 11"/>
            <p:cNvSpPr>
              <a:spLocks/>
            </p:cNvSpPr>
            <p:nvPr/>
          </p:nvSpPr>
          <p:spPr bwMode="auto">
            <a:xfrm rot="-5400000">
              <a:off x="3443672" y="5986089"/>
              <a:ext cx="27316" cy="342426"/>
            </a:xfrm>
            <a:custGeom>
              <a:avLst/>
              <a:gdLst>
                <a:gd name="T0" fmla="*/ 49744259 w 15"/>
                <a:gd name="T1" fmla="*/ 0 h 147"/>
                <a:gd name="T2" fmla="*/ 43111936 w 15"/>
                <a:gd name="T3" fmla="*/ 797656868 h 147"/>
                <a:gd name="T4" fmla="*/ 0 60000 65536"/>
                <a:gd name="T5" fmla="*/ 0 60000 65536"/>
                <a:gd name="T6" fmla="*/ 0 w 15"/>
                <a:gd name="T7" fmla="*/ 0 h 147"/>
                <a:gd name="T8" fmla="*/ 15 w 15"/>
                <a:gd name="T9" fmla="*/ 147 h 147"/>
              </a:gdLst>
              <a:ahLst/>
              <a:cxnLst>
                <a:cxn ang="T4">
                  <a:pos x="T0" y="T1"/>
                </a:cxn>
                <a:cxn ang="T5">
                  <a:pos x="T2" y="T3"/>
                </a:cxn>
              </a:cxnLst>
              <a:rect l="T6" t="T7" r="T8" b="T9"/>
              <a:pathLst>
                <a:path w="15" h="147">
                  <a:moveTo>
                    <a:pt x="15" y="0"/>
                  </a:moveTo>
                  <a:cubicBezTo>
                    <a:pt x="0" y="61"/>
                    <a:pt x="2" y="75"/>
                    <a:pt x="13" y="147"/>
                  </a:cubicBezTo>
                </a:path>
              </a:pathLst>
            </a:custGeom>
            <a:noFill/>
            <a:ln w="38100">
              <a:solidFill>
                <a:srgbClr val="FFC000"/>
              </a:solidFill>
              <a:round/>
              <a:headEnd/>
              <a:tailEnd/>
            </a:ln>
          </p:spPr>
          <p:txBody>
            <a:bodyPr>
              <a:spAutoFit/>
            </a:bodyPr>
            <a:lstStyle/>
            <a:p>
              <a:endParaRPr lang="en-US"/>
            </a:p>
          </p:txBody>
        </p:sp>
        <p:sp>
          <p:nvSpPr>
            <p:cNvPr id="18" name="Freeform 11"/>
            <p:cNvSpPr>
              <a:spLocks/>
            </p:cNvSpPr>
            <p:nvPr/>
          </p:nvSpPr>
          <p:spPr bwMode="auto">
            <a:xfrm rot="-5400000">
              <a:off x="5701271" y="5662132"/>
              <a:ext cx="107443" cy="458898"/>
            </a:xfrm>
            <a:custGeom>
              <a:avLst/>
              <a:gdLst>
                <a:gd name="T0" fmla="*/ 0 w 59"/>
                <a:gd name="T1" fmla="*/ 0 h 197"/>
                <a:gd name="T2" fmla="*/ 195660994 w 59"/>
                <a:gd name="T3" fmla="*/ 1068971404 h 197"/>
                <a:gd name="T4" fmla="*/ 0 60000 65536"/>
                <a:gd name="T5" fmla="*/ 0 60000 65536"/>
                <a:gd name="T6" fmla="*/ 0 w 59"/>
                <a:gd name="T7" fmla="*/ 0 h 197"/>
                <a:gd name="T8" fmla="*/ 59 w 59"/>
                <a:gd name="T9" fmla="*/ 197 h 197"/>
              </a:gdLst>
              <a:ahLst/>
              <a:cxnLst>
                <a:cxn ang="T4">
                  <a:pos x="T0" y="T1"/>
                </a:cxn>
                <a:cxn ang="T5">
                  <a:pos x="T2" y="T3"/>
                </a:cxn>
              </a:cxnLst>
              <a:rect l="T6" t="T7" r="T8" b="T9"/>
              <a:pathLst>
                <a:path w="59" h="197">
                  <a:moveTo>
                    <a:pt x="0" y="0"/>
                  </a:moveTo>
                  <a:cubicBezTo>
                    <a:pt x="14" y="76"/>
                    <a:pt x="32" y="138"/>
                    <a:pt x="59" y="197"/>
                  </a:cubicBezTo>
                </a:path>
              </a:pathLst>
            </a:custGeom>
            <a:noFill/>
            <a:ln w="38100">
              <a:solidFill>
                <a:srgbClr val="FF0000"/>
              </a:solidFill>
              <a:round/>
              <a:headEnd/>
              <a:tailEnd/>
            </a:ln>
          </p:spPr>
          <p:txBody>
            <a:bodyPr>
              <a:spAutoFit/>
            </a:bodyPr>
            <a:lstStyle/>
            <a:p>
              <a:endParaRPr lang="en-US"/>
            </a:p>
          </p:txBody>
        </p:sp>
        <p:sp>
          <p:nvSpPr>
            <p:cNvPr id="19" name="Text Box 20"/>
            <p:cNvSpPr txBox="1">
              <a:spLocks noChangeArrowheads="1"/>
            </p:cNvSpPr>
            <p:nvPr/>
          </p:nvSpPr>
          <p:spPr bwMode="auto">
            <a:xfrm>
              <a:off x="714348" y="4959518"/>
              <a:ext cx="731745" cy="567226"/>
            </a:xfrm>
            <a:prstGeom prst="rect">
              <a:avLst/>
            </a:prstGeom>
            <a:noFill/>
            <a:ln w="9525">
              <a:noFill/>
              <a:miter lim="800000"/>
              <a:headEnd/>
              <a:tailEnd/>
            </a:ln>
          </p:spPr>
          <p:txBody>
            <a:bodyPr>
              <a:spAutoFit/>
            </a:bodyPr>
            <a:lstStyle/>
            <a:p>
              <a:pPr algn="l" eaLnBrk="0" hangingPunct="0"/>
              <a:r>
                <a:rPr lang="en-GB" sz="1600">
                  <a:solidFill>
                    <a:srgbClr val="006666"/>
                  </a:solidFill>
                  <a:sym typeface="Symbol" pitchFamily="18" charset="2"/>
                </a:rPr>
                <a:t></a:t>
              </a:r>
              <a:r>
                <a:rPr lang="en-GB" sz="1600" baseline="-25000">
                  <a:solidFill>
                    <a:srgbClr val="006666"/>
                  </a:solidFill>
                  <a:sym typeface="Symbol" pitchFamily="18" charset="2"/>
                </a:rPr>
                <a:t>B1</a:t>
              </a:r>
              <a:endParaRPr lang="en-GB" sz="2400" baseline="-25000">
                <a:solidFill>
                  <a:srgbClr val="006666"/>
                </a:solidFill>
                <a:sym typeface="Symbol" pitchFamily="18" charset="2"/>
              </a:endParaRPr>
            </a:p>
          </p:txBody>
        </p:sp>
        <p:sp>
          <p:nvSpPr>
            <p:cNvPr id="20" name="Text Box 20"/>
            <p:cNvSpPr txBox="1">
              <a:spLocks noChangeArrowheads="1"/>
            </p:cNvSpPr>
            <p:nvPr/>
          </p:nvSpPr>
          <p:spPr bwMode="auto">
            <a:xfrm>
              <a:off x="1854230" y="5407054"/>
              <a:ext cx="945779" cy="567226"/>
            </a:xfrm>
            <a:prstGeom prst="rect">
              <a:avLst/>
            </a:prstGeom>
            <a:noFill/>
            <a:ln w="9525">
              <a:noFill/>
              <a:miter lim="800000"/>
              <a:headEnd/>
              <a:tailEnd/>
            </a:ln>
          </p:spPr>
          <p:txBody>
            <a:bodyPr>
              <a:spAutoFit/>
            </a:bodyPr>
            <a:lstStyle/>
            <a:p>
              <a:pPr algn="l" eaLnBrk="0" hangingPunct="0"/>
              <a:r>
                <a:rPr lang="en-GB" sz="1600">
                  <a:solidFill>
                    <a:srgbClr val="006666"/>
                  </a:solidFill>
                  <a:sym typeface="Symbol" pitchFamily="18" charset="2"/>
                </a:rPr>
                <a:t></a:t>
              </a:r>
              <a:r>
                <a:rPr lang="en-GB" sz="1600" baseline="-25000">
                  <a:solidFill>
                    <a:srgbClr val="006666"/>
                  </a:solidFill>
                  <a:sym typeface="Symbol" pitchFamily="18" charset="2"/>
                </a:rPr>
                <a:t>B2</a:t>
              </a:r>
              <a:endParaRPr lang="en-GB" sz="2400" baseline="-25000">
                <a:solidFill>
                  <a:srgbClr val="006666"/>
                </a:solidFill>
                <a:sym typeface="Symbol" pitchFamily="18" charset="2"/>
              </a:endParaRPr>
            </a:p>
          </p:txBody>
        </p:sp>
        <p:sp>
          <p:nvSpPr>
            <p:cNvPr id="21" name="Text Box 20"/>
            <p:cNvSpPr txBox="1">
              <a:spLocks noChangeArrowheads="1"/>
            </p:cNvSpPr>
            <p:nvPr/>
          </p:nvSpPr>
          <p:spPr bwMode="auto">
            <a:xfrm>
              <a:off x="3143239" y="5526744"/>
              <a:ext cx="955744" cy="578120"/>
            </a:xfrm>
            <a:prstGeom prst="rect">
              <a:avLst/>
            </a:prstGeom>
            <a:noFill/>
            <a:ln w="9525">
              <a:noFill/>
              <a:miter lim="800000"/>
              <a:headEnd/>
              <a:tailEnd/>
            </a:ln>
          </p:spPr>
          <p:txBody>
            <a:bodyPr>
              <a:spAutoFit/>
            </a:bodyPr>
            <a:lstStyle/>
            <a:p>
              <a:pPr algn="l" eaLnBrk="0" hangingPunct="0"/>
              <a:r>
                <a:rPr lang="en-GB" sz="1600">
                  <a:solidFill>
                    <a:srgbClr val="006666"/>
                  </a:solidFill>
                  <a:sym typeface="Symbol" pitchFamily="18" charset="2"/>
                </a:rPr>
                <a:t></a:t>
              </a:r>
              <a:r>
                <a:rPr lang="en-GB" sz="1600" baseline="-25000">
                  <a:solidFill>
                    <a:srgbClr val="006666"/>
                  </a:solidFill>
                  <a:sym typeface="Symbol" pitchFamily="18" charset="2"/>
                </a:rPr>
                <a:t>B3</a:t>
              </a:r>
              <a:endParaRPr lang="en-GB" sz="2400" baseline="-25000">
                <a:solidFill>
                  <a:srgbClr val="006666"/>
                </a:solidFill>
                <a:sym typeface="Symbol" pitchFamily="18" charset="2"/>
              </a:endParaRPr>
            </a:p>
          </p:txBody>
        </p:sp>
        <p:sp>
          <p:nvSpPr>
            <p:cNvPr id="22" name="Text Box 20"/>
            <p:cNvSpPr txBox="1">
              <a:spLocks noChangeArrowheads="1"/>
            </p:cNvSpPr>
            <p:nvPr/>
          </p:nvSpPr>
          <p:spPr bwMode="auto">
            <a:xfrm>
              <a:off x="5410233" y="5167674"/>
              <a:ext cx="933504" cy="567226"/>
            </a:xfrm>
            <a:prstGeom prst="rect">
              <a:avLst/>
            </a:prstGeom>
            <a:noFill/>
            <a:ln w="9525">
              <a:noFill/>
              <a:miter lim="800000"/>
              <a:headEnd/>
              <a:tailEnd/>
            </a:ln>
          </p:spPr>
          <p:txBody>
            <a:bodyPr>
              <a:spAutoFit/>
            </a:bodyPr>
            <a:lstStyle/>
            <a:p>
              <a:pPr algn="l" eaLnBrk="0" hangingPunct="0"/>
              <a:r>
                <a:rPr lang="en-GB" sz="1600">
                  <a:solidFill>
                    <a:srgbClr val="006666"/>
                  </a:solidFill>
                  <a:sym typeface="Symbol" pitchFamily="18" charset="2"/>
                </a:rPr>
                <a:t></a:t>
              </a:r>
              <a:r>
                <a:rPr lang="en-GB" sz="1600" baseline="-25000">
                  <a:solidFill>
                    <a:srgbClr val="006666"/>
                  </a:solidFill>
                  <a:sym typeface="Symbol" pitchFamily="18" charset="2"/>
                </a:rPr>
                <a:t>Bn</a:t>
              </a:r>
              <a:endParaRPr lang="en-GB" sz="2400" baseline="-25000">
                <a:solidFill>
                  <a:srgbClr val="006666"/>
                </a:solidFill>
                <a:sym typeface="Symbol" pitchFamily="18" charset="2"/>
              </a:endParaRPr>
            </a:p>
          </p:txBody>
        </p:sp>
        <p:sp>
          <p:nvSpPr>
            <p:cNvPr id="23" name="Text Box 7"/>
            <p:cNvSpPr txBox="1">
              <a:spLocks noChangeArrowheads="1"/>
            </p:cNvSpPr>
            <p:nvPr/>
          </p:nvSpPr>
          <p:spPr bwMode="auto">
            <a:xfrm>
              <a:off x="5572900" y="3851364"/>
              <a:ext cx="1498794" cy="462855"/>
            </a:xfrm>
            <a:prstGeom prst="rect">
              <a:avLst/>
            </a:prstGeom>
            <a:noFill/>
            <a:ln w="9525" algn="ctr">
              <a:noFill/>
              <a:miter lim="800000"/>
              <a:headEnd/>
              <a:tailEnd/>
            </a:ln>
          </p:spPr>
          <p:txBody>
            <a:bodyPr>
              <a:spAutoFit/>
            </a:bodyPr>
            <a:lstStyle/>
            <a:p>
              <a:pPr eaLnBrk="0" hangingPunct="0">
                <a:defRPr/>
              </a:pPr>
              <a:r>
                <a:rPr lang="en-GB" dirty="0">
                  <a:solidFill>
                    <a:srgbClr val="006666"/>
                  </a:solidFill>
                  <a:latin typeface="+mj-lt"/>
                </a:rPr>
                <a:t>1x2 coupler</a:t>
              </a:r>
            </a:p>
          </p:txBody>
        </p:sp>
      </p:grpSp>
      <p:sp>
        <p:nvSpPr>
          <p:cNvPr id="25" name="24 Rectángulo"/>
          <p:cNvSpPr/>
          <p:nvPr/>
        </p:nvSpPr>
        <p:spPr>
          <a:xfrm>
            <a:off x="4267200" y="914400"/>
            <a:ext cx="4572000" cy="1279196"/>
          </a:xfrm>
          <a:prstGeom prst="rect">
            <a:avLst/>
          </a:prstGeom>
          <a:effectLst/>
          <a:scene3d>
            <a:camera prst="orthographicFront"/>
            <a:lightRig rig="threePt" dir="t"/>
          </a:scene3d>
          <a:sp3d contourW="12700">
            <a:contourClr>
              <a:schemeClr val="bg1"/>
            </a:contourClr>
          </a:sp3d>
        </p:spPr>
        <p:txBody>
          <a:bodyPr>
            <a:spAutoFit/>
          </a:bodyPr>
          <a:lstStyle/>
          <a:p>
            <a:r>
              <a:rPr lang="en-US" sz="2400" i="0" dirty="0" smtClean="0">
                <a:solidFill>
                  <a:srgbClr val="006666"/>
                </a:solidFill>
                <a:effectLst>
                  <a:outerShdw blurRad="38100" dist="38100" dir="2700000" algn="tl">
                    <a:srgbClr val="C0C0C0"/>
                  </a:outerShdw>
                </a:effectLst>
                <a:latin typeface="Arial" charset="0"/>
              </a:rPr>
              <a:t>The number of different Braggs is more than 100; moreover by using an optical switching we can use tens of sensing fiber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r>
              <a:rPr lang="en-US" sz="3600" dirty="0" smtClean="0"/>
              <a:t>OFS &amp; FBG advantages</a:t>
            </a:r>
          </a:p>
        </p:txBody>
      </p:sp>
      <p:sp>
        <p:nvSpPr>
          <p:cNvPr id="5" name="4 Marcador de contenido"/>
          <p:cNvSpPr>
            <a:spLocks noGrp="1"/>
          </p:cNvSpPr>
          <p:nvPr>
            <p:ph idx="1"/>
          </p:nvPr>
        </p:nvSpPr>
        <p:spPr>
          <a:xfrm>
            <a:off x="76200" y="609600"/>
            <a:ext cx="8382000" cy="6019800"/>
          </a:xfrm>
        </p:spPr>
        <p:txBody>
          <a:bodyPr/>
          <a:lstStyle/>
          <a:p>
            <a:r>
              <a:rPr lang="en-US" dirty="0" smtClean="0"/>
              <a:t>FBG sensors are strain and temperature sensors  inscribed in  the core of an optical fiber (length ≈ 10 mm, diameter ≈ 200um). Attributes:</a:t>
            </a:r>
          </a:p>
          <a:p>
            <a:pPr lvl="1"/>
            <a:r>
              <a:rPr lang="en-US" sz="2400" dirty="0" smtClean="0"/>
              <a:t>Immunity against:</a:t>
            </a:r>
          </a:p>
          <a:p>
            <a:pPr lvl="2"/>
            <a:r>
              <a:rPr lang="en-US" dirty="0" smtClean="0"/>
              <a:t>High electromagnetic fields, high voltages.</a:t>
            </a:r>
          </a:p>
          <a:p>
            <a:pPr lvl="2"/>
            <a:r>
              <a:rPr lang="en-US" dirty="0" smtClean="0"/>
              <a:t>High and low temperatures. (</a:t>
            </a:r>
            <a:r>
              <a:rPr lang="en-US" sz="2000" dirty="0" smtClean="0"/>
              <a:t>(4 K to 1200 K).</a:t>
            </a:r>
            <a:endParaRPr lang="en-US" dirty="0" smtClean="0"/>
          </a:p>
          <a:p>
            <a:pPr lvl="1"/>
            <a:r>
              <a:rPr lang="en-US" sz="2400" dirty="0" smtClean="0"/>
              <a:t>Characterized up to high radiation dose (1.5 Grads)</a:t>
            </a:r>
          </a:p>
          <a:p>
            <a:pPr lvl="1"/>
            <a:r>
              <a:rPr lang="en-US" sz="2400" dirty="0" smtClean="0"/>
              <a:t>Small footprint, Light-weight, flexible, low thermal conductivity.</a:t>
            </a:r>
          </a:p>
          <a:p>
            <a:pPr lvl="1"/>
            <a:r>
              <a:rPr lang="en-US" sz="2400" dirty="0" smtClean="0"/>
              <a:t>Low-loss, long-range signal transmission(“Remote sensing”)</a:t>
            </a:r>
          </a:p>
          <a:p>
            <a:pPr lvl="1"/>
            <a:r>
              <a:rPr lang="en-US" sz="2400" dirty="0" smtClean="0"/>
              <a:t>Wavelength encoded ( multiplexing capability)</a:t>
            </a:r>
          </a:p>
          <a:p>
            <a:pPr lvl="1"/>
            <a:r>
              <a:rPr lang="en-US" sz="2400" dirty="0" smtClean="0"/>
              <a:t>Embedding in  composite materials.</a:t>
            </a:r>
          </a:p>
          <a:p>
            <a:pPr lvl="1"/>
            <a:r>
              <a:rPr lang="en-US" sz="2400" dirty="0" smtClean="0"/>
              <a:t>Mass producible at reasonable costs.</a:t>
            </a:r>
          </a:p>
          <a:p>
            <a:pPr lvl="1"/>
            <a:endParaRPr lang="en-US" dirty="0" smtClean="0"/>
          </a:p>
          <a:p>
            <a:pPr lvl="1"/>
            <a:endParaRPr lang="en-US" dirty="0" smtClean="0"/>
          </a:p>
          <a:p>
            <a:pPr lvl="1"/>
            <a:r>
              <a:rPr lang="en-US" dirty="0" smtClean="0"/>
              <a:t> </a:t>
            </a:r>
          </a:p>
          <a:p>
            <a:pPr lvl="1"/>
            <a:endParaRPr lang="en-US" dirty="0" smtClean="0"/>
          </a:p>
          <a:p>
            <a:pPr lvl="1"/>
            <a:endParaRPr lang="en-US" dirty="0" smtClean="0"/>
          </a:p>
          <a:p>
            <a:pPr lvl="2"/>
            <a:endParaRPr lang="en-US" dirty="0"/>
          </a:p>
        </p:txBody>
      </p:sp>
      <p:sp>
        <p:nvSpPr>
          <p:cNvPr id="7" name="6 Marcador de pie de página"/>
          <p:cNvSpPr>
            <a:spLocks noGrp="1"/>
          </p:cNvSpPr>
          <p:nvPr>
            <p:ph type="ftr" sz="quarter" idx="11"/>
          </p:nvPr>
        </p:nvSpPr>
        <p:spPr/>
        <p:txBody>
          <a:bodyPr/>
          <a:lstStyle/>
          <a:p>
            <a:pPr>
              <a:defRPr/>
            </a:pPr>
            <a:r>
              <a:rPr lang="en-US" altLang="en-US" dirty="0" err="1" smtClean="0"/>
              <a:t>D.Moya</a:t>
            </a:r>
            <a:r>
              <a:rPr lang="en-US" altLang="en-US" dirty="0" smtClean="0"/>
              <a:t>, LC2013 Tracking-Vertex  session, </a:t>
            </a:r>
            <a:r>
              <a:rPr lang="en-US" altLang="en-US" dirty="0" err="1" smtClean="0"/>
              <a:t>Desy</a:t>
            </a:r>
            <a:r>
              <a:rPr lang="en-US" altLang="en-US" dirty="0" smtClean="0"/>
              <a:t>  May. 30th  2013  </a:t>
            </a:r>
            <a:endParaRPr lang="es-ES_tradnl"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0"/>
            <a:ext cx="8915400" cy="1139825"/>
          </a:xfrm>
        </p:spPr>
        <p:txBody>
          <a:bodyPr/>
          <a:lstStyle/>
          <a:p>
            <a:r>
              <a:rPr lang="en-US" dirty="0"/>
              <a:t>FOS for environmental and structural </a:t>
            </a:r>
            <a:r>
              <a:rPr lang="en-US" dirty="0" smtClean="0"/>
              <a:t>monitoring industry driven technology</a:t>
            </a:r>
            <a:br>
              <a:rPr lang="en-US" dirty="0" smtClean="0"/>
            </a:br>
            <a:endParaRPr lang="en-US" dirty="0"/>
          </a:p>
        </p:txBody>
      </p:sp>
      <p:sp>
        <p:nvSpPr>
          <p:cNvPr id="3" name="2 Marcador de contenido"/>
          <p:cNvSpPr>
            <a:spLocks noGrp="1"/>
          </p:cNvSpPr>
          <p:nvPr>
            <p:ph idx="1"/>
          </p:nvPr>
        </p:nvSpPr>
        <p:spPr/>
        <p:txBody>
          <a:bodyPr/>
          <a:lstStyle/>
          <a:p>
            <a:endParaRPr lang="en-US"/>
          </a:p>
        </p:txBody>
      </p:sp>
      <p:sp>
        <p:nvSpPr>
          <p:cNvPr id="5" name="4 Marcador de pie de página"/>
          <p:cNvSpPr>
            <a:spLocks noGrp="1"/>
          </p:cNvSpPr>
          <p:nvPr>
            <p:ph type="ftr" sz="quarter" idx="11"/>
          </p:nvPr>
        </p:nvSpPr>
        <p:spPr/>
        <p:txBody>
          <a:bodyPr/>
          <a:lstStyle/>
          <a:p>
            <a:pPr>
              <a:defRPr/>
            </a:pPr>
            <a:r>
              <a:rPr lang="en-US" altLang="en-US" smtClean="0"/>
              <a:t>D.Moya, LC2013 Tracking-Vertex  session, Desy  May. 30th  2013  </a:t>
            </a:r>
            <a:endParaRPr lang="es-ES_tradnl" altLang="en-US" dirty="0"/>
          </a:p>
        </p:txBody>
      </p:sp>
      <p:pic>
        <p:nvPicPr>
          <p:cNvPr id="1027"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3400" y="1533525"/>
            <a:ext cx="7891772" cy="4638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8033115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4 Marcador de pie de página"/>
          <p:cNvSpPr>
            <a:spLocks noGrp="1"/>
          </p:cNvSpPr>
          <p:nvPr>
            <p:ph type="ftr" sz="quarter" idx="11"/>
          </p:nvPr>
        </p:nvSpPr>
        <p:spPr>
          <a:xfrm>
            <a:off x="3962400" y="6400800"/>
            <a:ext cx="4800600" cy="457200"/>
          </a:xfrm>
          <a:noFill/>
        </p:spPr>
        <p:txBody>
          <a:bodyPr/>
          <a:lstStyle/>
          <a:p>
            <a:r>
              <a:rPr lang="en-US" altLang="en-US" smtClean="0">
                <a:cs typeface="Arial" charset="0"/>
              </a:rPr>
              <a:t>D.Moya, LC2013 Tracking-Vertex  session, Desy  May. 30th  2013  </a:t>
            </a:r>
            <a:endParaRPr lang="es-ES_tradnl" altLang="en-US" dirty="0" smtClean="0">
              <a:cs typeface="Arial" charset="0"/>
            </a:endParaRPr>
          </a:p>
        </p:txBody>
      </p:sp>
      <p:sp>
        <p:nvSpPr>
          <p:cNvPr id="3076" name="Rectangle 2"/>
          <p:cNvSpPr>
            <a:spLocks noGrp="1" noChangeArrowheads="1"/>
          </p:cNvSpPr>
          <p:nvPr>
            <p:ph type="title" idx="4294967295"/>
          </p:nvPr>
        </p:nvSpPr>
        <p:spPr>
          <a:xfrm>
            <a:off x="0" y="0"/>
            <a:ext cx="8077200" cy="1139825"/>
          </a:xfrm>
        </p:spPr>
        <p:txBody>
          <a:bodyPr/>
          <a:lstStyle/>
          <a:p>
            <a:pPr eaLnBrk="1" hangingPunct="1"/>
            <a:r>
              <a:rPr lang="en-US" dirty="0" smtClean="0"/>
              <a:t>A </a:t>
            </a:r>
            <a:r>
              <a:rPr lang="en-US" dirty="0" err="1" smtClean="0"/>
              <a:t>FBG</a:t>
            </a:r>
            <a:r>
              <a:rPr lang="en-US" dirty="0" smtClean="0"/>
              <a:t>-BASED REAL TIME ESTRUCTURAL AND ENVIROMENTAL MONITOR FOR BELLE-II VXD. </a:t>
            </a:r>
            <a:r>
              <a:rPr lang="en-US" sz="4000" dirty="0" smtClean="0">
                <a:solidFill>
                  <a:srgbClr val="002060"/>
                </a:solidFill>
              </a:rPr>
              <a:t/>
            </a:r>
            <a:br>
              <a:rPr lang="en-US" sz="4000" dirty="0" smtClean="0">
                <a:solidFill>
                  <a:srgbClr val="002060"/>
                </a:solidFill>
              </a:rPr>
            </a:br>
            <a:endParaRPr lang="en-US"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graphicFrame>
        <p:nvGraphicFramePr>
          <p:cNvPr id="3074" name="Object 2"/>
          <p:cNvGraphicFramePr>
            <a:graphicFrameLocks noChangeAspect="1"/>
          </p:cNvGraphicFramePr>
          <p:nvPr/>
        </p:nvGraphicFramePr>
        <p:xfrm>
          <a:off x="-228600" y="4114800"/>
          <a:ext cx="2590800" cy="849313"/>
        </p:xfrm>
        <a:graphic>
          <a:graphicData uri="http://schemas.openxmlformats.org/presentationml/2006/ole">
            <p:oleObj spid="_x0000_s134165" name="Document" r:id="rId4" imgW="955293" imgH="315371" progId="Word.Document.12">
              <p:embed/>
            </p:oleObj>
          </a:graphicData>
        </a:graphic>
      </p:graphicFrame>
      <p:pic>
        <p:nvPicPr>
          <p:cNvPr id="22" name="Picture 21" descr="2012.02.05_barrel_single.jpg"/>
          <p:cNvPicPr>
            <a:picLocks noChangeAspect="1"/>
          </p:cNvPicPr>
          <p:nvPr/>
        </p:nvPicPr>
        <p:blipFill>
          <a:blip r:embed="rId5" cstate="print"/>
          <a:stretch>
            <a:fillRect/>
          </a:stretch>
        </p:blipFill>
        <p:spPr>
          <a:xfrm>
            <a:off x="533400" y="1600200"/>
            <a:ext cx="7772400" cy="3886200"/>
          </a:xfrm>
          <a:prstGeom prst="rect">
            <a:avLst/>
          </a:prstGeom>
        </p:spPr>
      </p:pic>
      <p:cxnSp>
        <p:nvCxnSpPr>
          <p:cNvPr id="11" name="Straight Arrow Connector 10"/>
          <p:cNvCxnSpPr/>
          <p:nvPr/>
        </p:nvCxnSpPr>
        <p:spPr bwMode="auto">
          <a:xfrm flipV="1">
            <a:off x="4419600" y="1524000"/>
            <a:ext cx="1905000" cy="990600"/>
          </a:xfrm>
          <a:prstGeom prst="straightConnector1">
            <a:avLst/>
          </a:prstGeom>
          <a:noFill/>
          <a:ln w="15875" cap="flat" cmpd="sng" algn="ctr">
            <a:solidFill>
              <a:srgbClr val="FF0000"/>
            </a:solidFill>
            <a:prstDash val="solid"/>
            <a:round/>
            <a:headEnd type="stealth" w="med" len="med"/>
            <a:tailEnd type="none"/>
          </a:ln>
          <a:effectLst/>
        </p:spPr>
      </p:cxnSp>
      <p:sp>
        <p:nvSpPr>
          <p:cNvPr id="13" name="TextBox 12"/>
          <p:cNvSpPr txBox="1"/>
          <p:nvPr/>
        </p:nvSpPr>
        <p:spPr>
          <a:xfrm>
            <a:off x="6324600" y="914400"/>
            <a:ext cx="2303066" cy="707886"/>
          </a:xfrm>
          <a:prstGeom prst="rect">
            <a:avLst/>
          </a:prstGeom>
          <a:noFill/>
        </p:spPr>
        <p:txBody>
          <a:bodyPr wrap="none" rtlCol="0">
            <a:spAutoFit/>
          </a:bodyPr>
          <a:lstStyle/>
          <a:p>
            <a:r>
              <a:rPr lang="es-ES" dirty="0" err="1" smtClean="0"/>
              <a:t>Strip</a:t>
            </a:r>
            <a:r>
              <a:rPr lang="es-ES" dirty="0" smtClean="0"/>
              <a:t> </a:t>
            </a:r>
            <a:r>
              <a:rPr lang="es-ES" dirty="0" err="1" smtClean="0"/>
              <a:t>Vertex</a:t>
            </a:r>
            <a:r>
              <a:rPr lang="es-ES" dirty="0" smtClean="0"/>
              <a:t> detector</a:t>
            </a:r>
          </a:p>
          <a:p>
            <a:r>
              <a:rPr lang="es-ES" dirty="0" smtClean="0"/>
              <a:t>(</a:t>
            </a:r>
            <a:r>
              <a:rPr lang="es-ES" dirty="0" err="1" smtClean="0"/>
              <a:t>microstrips</a:t>
            </a:r>
            <a:r>
              <a:rPr lang="es-ES" dirty="0" smtClean="0"/>
              <a:t>)</a:t>
            </a:r>
            <a:endParaRPr lang="es-ES" dirty="0"/>
          </a:p>
        </p:txBody>
      </p:sp>
      <p:cxnSp>
        <p:nvCxnSpPr>
          <p:cNvPr id="14" name="Straight Arrow Connector 13"/>
          <p:cNvCxnSpPr/>
          <p:nvPr/>
        </p:nvCxnSpPr>
        <p:spPr bwMode="auto">
          <a:xfrm flipV="1">
            <a:off x="4800600" y="1447800"/>
            <a:ext cx="1524000" cy="1219200"/>
          </a:xfrm>
          <a:prstGeom prst="straightConnector1">
            <a:avLst/>
          </a:prstGeom>
          <a:noFill/>
          <a:ln w="15875" cap="flat" cmpd="sng" algn="ctr">
            <a:solidFill>
              <a:srgbClr val="FF0000"/>
            </a:solidFill>
            <a:prstDash val="solid"/>
            <a:round/>
            <a:headEnd type="stealth" w="med" len="med"/>
            <a:tailEnd type="none"/>
          </a:ln>
          <a:effectLst/>
        </p:spPr>
      </p:cxnSp>
      <p:cxnSp>
        <p:nvCxnSpPr>
          <p:cNvPr id="15" name="Straight Arrow Connector 14"/>
          <p:cNvCxnSpPr/>
          <p:nvPr/>
        </p:nvCxnSpPr>
        <p:spPr bwMode="auto">
          <a:xfrm flipV="1">
            <a:off x="5410200" y="1524000"/>
            <a:ext cx="838200" cy="1447800"/>
          </a:xfrm>
          <a:prstGeom prst="straightConnector1">
            <a:avLst/>
          </a:prstGeom>
          <a:noFill/>
          <a:ln w="15875" cap="flat" cmpd="sng" algn="ctr">
            <a:solidFill>
              <a:srgbClr val="FF0000"/>
            </a:solidFill>
            <a:prstDash val="solid"/>
            <a:round/>
            <a:headEnd type="stealth" w="med" len="med"/>
            <a:tailEnd type="none"/>
          </a:ln>
          <a:effectLst/>
        </p:spPr>
      </p:cxnSp>
      <p:cxnSp>
        <p:nvCxnSpPr>
          <p:cNvPr id="16" name="Straight Arrow Connector 15"/>
          <p:cNvCxnSpPr/>
          <p:nvPr/>
        </p:nvCxnSpPr>
        <p:spPr bwMode="auto">
          <a:xfrm flipV="1">
            <a:off x="4876800" y="1524000"/>
            <a:ext cx="1371600" cy="1752600"/>
          </a:xfrm>
          <a:prstGeom prst="straightConnector1">
            <a:avLst/>
          </a:prstGeom>
          <a:noFill/>
          <a:ln w="15875" cap="flat" cmpd="sng" algn="ctr">
            <a:solidFill>
              <a:srgbClr val="FF0000"/>
            </a:solidFill>
            <a:prstDash val="solid"/>
            <a:round/>
            <a:headEnd type="stealth" w="med" len="med"/>
            <a:tailEnd type="none"/>
          </a:ln>
          <a:effectLst/>
        </p:spPr>
      </p:cxnSp>
      <p:cxnSp>
        <p:nvCxnSpPr>
          <p:cNvPr id="26" name="Straight Arrow Connector 25"/>
          <p:cNvCxnSpPr/>
          <p:nvPr/>
        </p:nvCxnSpPr>
        <p:spPr bwMode="auto">
          <a:xfrm>
            <a:off x="4495800" y="3657600"/>
            <a:ext cx="1066800" cy="1143000"/>
          </a:xfrm>
          <a:prstGeom prst="straightConnector1">
            <a:avLst/>
          </a:prstGeom>
          <a:noFill/>
          <a:ln w="15875" cap="flat" cmpd="sng" algn="ctr">
            <a:solidFill>
              <a:srgbClr val="FF0000"/>
            </a:solidFill>
            <a:prstDash val="solid"/>
            <a:round/>
            <a:headEnd type="stealth" w="med" len="med"/>
            <a:tailEnd type="none"/>
          </a:ln>
          <a:effectLst/>
        </p:spPr>
      </p:cxnSp>
      <p:sp>
        <p:nvSpPr>
          <p:cNvPr id="29" name="TextBox 28"/>
          <p:cNvSpPr txBox="1"/>
          <p:nvPr/>
        </p:nvSpPr>
        <p:spPr>
          <a:xfrm>
            <a:off x="5715000" y="4876800"/>
            <a:ext cx="1762021" cy="400110"/>
          </a:xfrm>
          <a:prstGeom prst="rect">
            <a:avLst/>
          </a:prstGeom>
          <a:noFill/>
        </p:spPr>
        <p:txBody>
          <a:bodyPr wrap="none" rtlCol="0">
            <a:spAutoFit/>
          </a:bodyPr>
          <a:lstStyle/>
          <a:p>
            <a:r>
              <a:rPr lang="es-ES" dirty="0" smtClean="0">
                <a:solidFill>
                  <a:schemeClr val="bg1"/>
                </a:solidFill>
              </a:rPr>
              <a:t>DEPFET  PIXELS</a:t>
            </a:r>
            <a:endParaRPr lang="es-ES" dirty="0">
              <a:solidFill>
                <a:schemeClr val="bg1"/>
              </a:solidFill>
            </a:endParaRPr>
          </a:p>
        </p:txBody>
      </p:sp>
      <p:cxnSp>
        <p:nvCxnSpPr>
          <p:cNvPr id="18" name="Straight Connector 17"/>
          <p:cNvCxnSpPr/>
          <p:nvPr/>
        </p:nvCxnSpPr>
        <p:spPr bwMode="auto">
          <a:xfrm>
            <a:off x="1219200" y="4800600"/>
            <a:ext cx="0" cy="1600200"/>
          </a:xfrm>
          <a:prstGeom prst="line">
            <a:avLst/>
          </a:prstGeom>
          <a:noFill/>
          <a:ln w="25400" cap="flat" cmpd="sng" algn="ctr">
            <a:solidFill>
              <a:srgbClr val="FF0000"/>
            </a:solidFill>
            <a:prstDash val="solid"/>
            <a:round/>
            <a:headEnd type="none" w="med" len="med"/>
            <a:tailEnd type="none" w="med" len="med"/>
          </a:ln>
          <a:effectLst/>
        </p:spPr>
      </p:cxnSp>
      <p:cxnSp>
        <p:nvCxnSpPr>
          <p:cNvPr id="20" name="Straight Connector 19"/>
          <p:cNvCxnSpPr/>
          <p:nvPr/>
        </p:nvCxnSpPr>
        <p:spPr bwMode="auto">
          <a:xfrm>
            <a:off x="7315200" y="4495800"/>
            <a:ext cx="0" cy="1905000"/>
          </a:xfrm>
          <a:prstGeom prst="line">
            <a:avLst/>
          </a:prstGeom>
          <a:noFill/>
          <a:ln w="25400" cap="flat" cmpd="sng" algn="ctr">
            <a:solidFill>
              <a:srgbClr val="FF0000"/>
            </a:solidFill>
            <a:prstDash val="solid"/>
            <a:round/>
            <a:headEnd type="none" w="med" len="med"/>
            <a:tailEnd type="none" w="med" len="med"/>
          </a:ln>
          <a:effectLst/>
        </p:spPr>
      </p:cxnSp>
      <p:cxnSp>
        <p:nvCxnSpPr>
          <p:cNvPr id="32" name="Straight Arrow Connector 31"/>
          <p:cNvCxnSpPr/>
          <p:nvPr/>
        </p:nvCxnSpPr>
        <p:spPr bwMode="auto">
          <a:xfrm flipH="1">
            <a:off x="1219200" y="6096000"/>
            <a:ext cx="6019800" cy="0"/>
          </a:xfrm>
          <a:prstGeom prst="straightConnector1">
            <a:avLst/>
          </a:prstGeom>
          <a:noFill/>
          <a:ln w="25400" cap="flat" cmpd="sng" algn="ctr">
            <a:solidFill>
              <a:srgbClr val="FF0000"/>
            </a:solidFill>
            <a:prstDash val="solid"/>
            <a:round/>
            <a:headEnd type="triangle"/>
            <a:tailEnd type="triangle"/>
          </a:ln>
          <a:effectLst/>
        </p:spPr>
      </p:cxnSp>
      <p:sp>
        <p:nvSpPr>
          <p:cNvPr id="36" name="TextBox 35"/>
          <p:cNvSpPr txBox="1"/>
          <p:nvPr/>
        </p:nvSpPr>
        <p:spPr>
          <a:xfrm>
            <a:off x="3581400" y="5562600"/>
            <a:ext cx="1447800" cy="400110"/>
          </a:xfrm>
          <a:prstGeom prst="rect">
            <a:avLst/>
          </a:prstGeom>
          <a:noFill/>
        </p:spPr>
        <p:txBody>
          <a:bodyPr wrap="square" rtlCol="0">
            <a:spAutoFit/>
          </a:bodyPr>
          <a:lstStyle/>
          <a:p>
            <a:r>
              <a:rPr lang="es-ES" dirty="0" smtClean="0">
                <a:solidFill>
                  <a:srgbClr val="FF0000"/>
                </a:solidFill>
              </a:rPr>
              <a:t>≈900mm</a:t>
            </a:r>
            <a:endParaRPr lang="es-ES" dirty="0">
              <a:solidFill>
                <a:srgbClr val="FF0000"/>
              </a:solidFill>
            </a:endParaRPr>
          </a:p>
        </p:txBody>
      </p:sp>
      <p:cxnSp>
        <p:nvCxnSpPr>
          <p:cNvPr id="38" name="Straight Connector 37"/>
          <p:cNvCxnSpPr/>
          <p:nvPr/>
        </p:nvCxnSpPr>
        <p:spPr bwMode="auto">
          <a:xfrm>
            <a:off x="7315200" y="4495800"/>
            <a:ext cx="1371600" cy="0"/>
          </a:xfrm>
          <a:prstGeom prst="line">
            <a:avLst/>
          </a:prstGeom>
          <a:noFill/>
          <a:ln w="25400" cap="flat" cmpd="sng" algn="ctr">
            <a:solidFill>
              <a:srgbClr val="FF0000"/>
            </a:solidFill>
            <a:prstDash val="solid"/>
            <a:round/>
            <a:headEnd type="none" w="med" len="med"/>
            <a:tailEnd type="none" w="med" len="med"/>
          </a:ln>
          <a:effectLst/>
        </p:spPr>
      </p:cxnSp>
      <p:cxnSp>
        <p:nvCxnSpPr>
          <p:cNvPr id="40" name="Straight Connector 39"/>
          <p:cNvCxnSpPr/>
          <p:nvPr/>
        </p:nvCxnSpPr>
        <p:spPr bwMode="auto">
          <a:xfrm>
            <a:off x="7239000" y="2438400"/>
            <a:ext cx="1447800" cy="0"/>
          </a:xfrm>
          <a:prstGeom prst="line">
            <a:avLst/>
          </a:prstGeom>
          <a:noFill/>
          <a:ln w="25400" cap="flat" cmpd="sng" algn="ctr">
            <a:solidFill>
              <a:srgbClr val="FF0000"/>
            </a:solidFill>
            <a:prstDash val="solid"/>
            <a:round/>
            <a:headEnd type="none" w="med" len="med"/>
            <a:tailEnd type="none" w="med" len="med"/>
          </a:ln>
          <a:effectLst/>
        </p:spPr>
      </p:cxnSp>
      <p:cxnSp>
        <p:nvCxnSpPr>
          <p:cNvPr id="47" name="Straight Arrow Connector 46"/>
          <p:cNvCxnSpPr/>
          <p:nvPr/>
        </p:nvCxnSpPr>
        <p:spPr bwMode="auto">
          <a:xfrm>
            <a:off x="8610600" y="2438400"/>
            <a:ext cx="0" cy="1981200"/>
          </a:xfrm>
          <a:prstGeom prst="straightConnector1">
            <a:avLst/>
          </a:prstGeom>
          <a:noFill/>
          <a:ln w="25400" cap="flat" cmpd="sng" algn="ctr">
            <a:solidFill>
              <a:srgbClr val="FF0000"/>
            </a:solidFill>
            <a:prstDash val="solid"/>
            <a:round/>
            <a:headEnd type="triangle"/>
            <a:tailEnd type="triangle"/>
          </a:ln>
          <a:effectLst/>
        </p:spPr>
      </p:cxnSp>
      <p:sp>
        <p:nvSpPr>
          <p:cNvPr id="50" name="TextBox 49"/>
          <p:cNvSpPr txBox="1"/>
          <p:nvPr/>
        </p:nvSpPr>
        <p:spPr>
          <a:xfrm rot="5400000">
            <a:off x="8124855" y="3305145"/>
            <a:ext cx="1219200" cy="400110"/>
          </a:xfrm>
          <a:prstGeom prst="rect">
            <a:avLst/>
          </a:prstGeom>
          <a:noFill/>
        </p:spPr>
        <p:txBody>
          <a:bodyPr wrap="square" rtlCol="0">
            <a:spAutoFit/>
          </a:bodyPr>
          <a:lstStyle/>
          <a:p>
            <a:r>
              <a:rPr lang="es-ES" dirty="0" smtClean="0">
                <a:solidFill>
                  <a:srgbClr val="FF0000"/>
                </a:solidFill>
              </a:rPr>
              <a:t>≈300mm</a:t>
            </a:r>
            <a:endParaRPr lang="es-ES"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pxd21.png"/>
          <p:cNvPicPr>
            <a:picLocks noChangeAspect="1"/>
          </p:cNvPicPr>
          <p:nvPr/>
        </p:nvPicPr>
        <p:blipFill>
          <a:blip r:embed="rId4" cstate="print"/>
          <a:stretch>
            <a:fillRect/>
          </a:stretch>
        </p:blipFill>
        <p:spPr>
          <a:xfrm>
            <a:off x="457200" y="4572000"/>
            <a:ext cx="3962400" cy="2300748"/>
          </a:xfrm>
          <a:prstGeom prst="rect">
            <a:avLst/>
          </a:prstGeom>
        </p:spPr>
      </p:pic>
      <p:pic>
        <p:nvPicPr>
          <p:cNvPr id="168963" name="Picture 3"/>
          <p:cNvPicPr>
            <a:picLocks noChangeAspect="1" noChangeArrowheads="1"/>
          </p:cNvPicPr>
          <p:nvPr/>
        </p:nvPicPr>
        <p:blipFill>
          <a:blip r:embed="rId5" cstate="print"/>
          <a:srcRect/>
          <a:stretch>
            <a:fillRect/>
          </a:stretch>
        </p:blipFill>
        <p:spPr bwMode="auto">
          <a:xfrm>
            <a:off x="-133350" y="1371600"/>
            <a:ext cx="3790950" cy="2819400"/>
          </a:xfrm>
          <a:prstGeom prst="rect">
            <a:avLst/>
          </a:prstGeom>
          <a:noFill/>
          <a:ln w="9525">
            <a:noFill/>
            <a:miter lim="800000"/>
            <a:headEnd/>
            <a:tailEnd/>
          </a:ln>
        </p:spPr>
      </p:pic>
      <p:sp>
        <p:nvSpPr>
          <p:cNvPr id="3075" name="4 Marcador de pie de página"/>
          <p:cNvSpPr>
            <a:spLocks noGrp="1"/>
          </p:cNvSpPr>
          <p:nvPr>
            <p:ph type="ftr" sz="quarter" idx="11"/>
          </p:nvPr>
        </p:nvSpPr>
        <p:spPr>
          <a:xfrm>
            <a:off x="3962400" y="6400800"/>
            <a:ext cx="4800600" cy="457200"/>
          </a:xfrm>
          <a:noFill/>
        </p:spPr>
        <p:txBody>
          <a:bodyPr/>
          <a:lstStyle/>
          <a:p>
            <a:r>
              <a:rPr lang="en-US" altLang="en-US" smtClean="0">
                <a:cs typeface="Arial" charset="0"/>
              </a:rPr>
              <a:t>D.Moya, LC2013 Tracking-Vertex  session, Desy  May. 30th  2013  </a:t>
            </a:r>
            <a:endParaRPr lang="es-ES_tradnl" altLang="en-US" dirty="0" smtClean="0">
              <a:cs typeface="Arial" charset="0"/>
            </a:endParaRPr>
          </a:p>
        </p:txBody>
      </p:sp>
      <p:sp>
        <p:nvSpPr>
          <p:cNvPr id="3076" name="Rectangle 2"/>
          <p:cNvSpPr>
            <a:spLocks noGrp="1" noChangeArrowheads="1"/>
          </p:cNvSpPr>
          <p:nvPr>
            <p:ph type="title" idx="4294967295"/>
          </p:nvPr>
        </p:nvSpPr>
        <p:spPr>
          <a:xfrm>
            <a:off x="0" y="0"/>
            <a:ext cx="8077200" cy="1139825"/>
          </a:xfrm>
        </p:spPr>
        <p:txBody>
          <a:bodyPr/>
          <a:lstStyle/>
          <a:p>
            <a:pPr eaLnBrk="1" hangingPunct="1"/>
            <a:r>
              <a:rPr lang="en-US" dirty="0" smtClean="0"/>
              <a:t>A FBG BASED REAL TIME ESTRUCTURAL AND ENVIROMENTAL MONITOR FOR BELLE-II VXD. </a:t>
            </a:r>
            <a:r>
              <a:rPr lang="en-US" sz="4000" dirty="0" smtClean="0">
                <a:solidFill>
                  <a:srgbClr val="002060"/>
                </a:solidFill>
              </a:rPr>
              <a:t/>
            </a:r>
            <a:br>
              <a:rPr lang="en-US" sz="4000" dirty="0" smtClean="0">
                <a:solidFill>
                  <a:srgbClr val="002060"/>
                </a:solidFill>
              </a:rPr>
            </a:br>
            <a:endParaRPr lang="en-US"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graphicFrame>
        <p:nvGraphicFramePr>
          <p:cNvPr id="3074" name="Object 2"/>
          <p:cNvGraphicFramePr>
            <a:graphicFrameLocks noChangeAspect="1"/>
          </p:cNvGraphicFramePr>
          <p:nvPr/>
        </p:nvGraphicFramePr>
        <p:xfrm>
          <a:off x="-228600" y="4114800"/>
          <a:ext cx="2590800" cy="849313"/>
        </p:xfrm>
        <a:graphic>
          <a:graphicData uri="http://schemas.openxmlformats.org/presentationml/2006/ole">
            <p:oleObj spid="_x0000_s168981" name="Document" r:id="rId6" imgW="955293" imgH="315371" progId="Word.Document.12">
              <p:embed/>
            </p:oleObj>
          </a:graphicData>
        </a:graphic>
      </p:graphicFrame>
      <p:cxnSp>
        <p:nvCxnSpPr>
          <p:cNvPr id="15" name="Straight Arrow Connector 14"/>
          <p:cNvCxnSpPr/>
          <p:nvPr/>
        </p:nvCxnSpPr>
        <p:spPr bwMode="auto">
          <a:xfrm>
            <a:off x="4419600" y="5486400"/>
            <a:ext cx="3352800" cy="685800"/>
          </a:xfrm>
          <a:prstGeom prst="straightConnector1">
            <a:avLst/>
          </a:prstGeom>
          <a:noFill/>
          <a:ln w="25400" cap="flat" cmpd="sng" algn="ctr">
            <a:solidFill>
              <a:srgbClr val="FF0000"/>
            </a:solidFill>
            <a:prstDash val="solid"/>
            <a:round/>
            <a:headEnd type="triangle" w="med" len="med"/>
            <a:tailEnd type="none"/>
          </a:ln>
          <a:effectLst/>
        </p:spPr>
      </p:cxnSp>
      <p:sp>
        <p:nvSpPr>
          <p:cNvPr id="25" name="TextBox 24"/>
          <p:cNvSpPr txBox="1"/>
          <p:nvPr/>
        </p:nvSpPr>
        <p:spPr>
          <a:xfrm>
            <a:off x="7239000" y="6096000"/>
            <a:ext cx="1588897" cy="400110"/>
          </a:xfrm>
          <a:prstGeom prst="rect">
            <a:avLst/>
          </a:prstGeom>
          <a:noFill/>
        </p:spPr>
        <p:txBody>
          <a:bodyPr wrap="none" rtlCol="0">
            <a:spAutoFit/>
          </a:bodyPr>
          <a:lstStyle/>
          <a:p>
            <a:r>
              <a:rPr lang="es-ES" dirty="0" smtClean="0"/>
              <a:t>DEPFET PIXEL</a:t>
            </a:r>
            <a:endParaRPr lang="es-ES" dirty="0"/>
          </a:p>
        </p:txBody>
      </p:sp>
      <p:sp>
        <p:nvSpPr>
          <p:cNvPr id="39" name="TextBox 38"/>
          <p:cNvSpPr txBox="1"/>
          <p:nvPr/>
        </p:nvSpPr>
        <p:spPr>
          <a:xfrm>
            <a:off x="6553200" y="4953000"/>
            <a:ext cx="1568058" cy="400110"/>
          </a:xfrm>
          <a:prstGeom prst="rect">
            <a:avLst/>
          </a:prstGeom>
          <a:noFill/>
        </p:spPr>
        <p:txBody>
          <a:bodyPr wrap="none" rtlCol="0">
            <a:spAutoFit/>
          </a:bodyPr>
          <a:lstStyle/>
          <a:p>
            <a:r>
              <a:rPr lang="en-US" dirty="0" smtClean="0"/>
              <a:t>Cooling block</a:t>
            </a:r>
            <a:endParaRPr lang="en-US" dirty="0"/>
          </a:p>
        </p:txBody>
      </p:sp>
      <p:cxnSp>
        <p:nvCxnSpPr>
          <p:cNvPr id="57" name="Straight Arrow Connector 56"/>
          <p:cNvCxnSpPr/>
          <p:nvPr/>
        </p:nvCxnSpPr>
        <p:spPr bwMode="auto">
          <a:xfrm flipH="1" flipV="1">
            <a:off x="1371600" y="4800600"/>
            <a:ext cx="1066800" cy="457200"/>
          </a:xfrm>
          <a:prstGeom prst="straightConnector1">
            <a:avLst/>
          </a:prstGeom>
          <a:noFill/>
          <a:ln w="25400" cap="flat" cmpd="sng" algn="ctr">
            <a:solidFill>
              <a:srgbClr val="FF0000"/>
            </a:solidFill>
            <a:prstDash val="solid"/>
            <a:round/>
            <a:headEnd type="triangle" w="med" len="med"/>
            <a:tailEnd type="none"/>
          </a:ln>
          <a:effectLst/>
        </p:spPr>
      </p:cxnSp>
      <p:cxnSp>
        <p:nvCxnSpPr>
          <p:cNvPr id="65" name="Straight Arrow Connector 64"/>
          <p:cNvCxnSpPr/>
          <p:nvPr/>
        </p:nvCxnSpPr>
        <p:spPr bwMode="auto">
          <a:xfrm flipV="1">
            <a:off x="2667000" y="4495800"/>
            <a:ext cx="762000" cy="381000"/>
          </a:xfrm>
          <a:prstGeom prst="straightConnector1">
            <a:avLst/>
          </a:prstGeom>
          <a:noFill/>
          <a:ln w="25400" cap="flat" cmpd="sng" algn="ctr">
            <a:solidFill>
              <a:srgbClr val="FF0000"/>
            </a:solidFill>
            <a:prstDash val="solid"/>
            <a:round/>
            <a:headEnd type="triangle" w="med" len="med"/>
            <a:tailEnd type="none"/>
          </a:ln>
          <a:effectLst/>
        </p:spPr>
      </p:cxnSp>
      <p:grpSp>
        <p:nvGrpSpPr>
          <p:cNvPr id="73" name="Group 72"/>
          <p:cNvGrpSpPr/>
          <p:nvPr/>
        </p:nvGrpSpPr>
        <p:grpSpPr>
          <a:xfrm>
            <a:off x="3810000" y="1143000"/>
            <a:ext cx="5181600" cy="3810000"/>
            <a:chOff x="3085674" y="533400"/>
            <a:chExt cx="5181600" cy="3810000"/>
          </a:xfrm>
        </p:grpSpPr>
        <p:pic>
          <p:nvPicPr>
            <p:cNvPr id="19" name="Picture 18" descr="pxd111.png"/>
            <p:cNvPicPr>
              <a:picLocks noChangeAspect="1"/>
            </p:cNvPicPr>
            <p:nvPr/>
          </p:nvPicPr>
          <p:blipFill>
            <a:blip r:embed="rId7" cstate="print"/>
            <a:srcRect r="11379"/>
            <a:stretch>
              <a:fillRect/>
            </a:stretch>
          </p:blipFill>
          <p:spPr>
            <a:xfrm>
              <a:off x="3220748" y="870206"/>
              <a:ext cx="5046526" cy="3092194"/>
            </a:xfrm>
            <a:prstGeom prst="rect">
              <a:avLst/>
            </a:prstGeom>
          </p:spPr>
        </p:pic>
        <p:cxnSp>
          <p:nvCxnSpPr>
            <p:cNvPr id="11" name="Straight Arrow Connector 10"/>
            <p:cNvCxnSpPr/>
            <p:nvPr/>
          </p:nvCxnSpPr>
          <p:spPr bwMode="auto">
            <a:xfrm flipH="1" flipV="1">
              <a:off x="5066874" y="1219200"/>
              <a:ext cx="267126" cy="457200"/>
            </a:xfrm>
            <a:prstGeom prst="straightConnector1">
              <a:avLst/>
            </a:prstGeom>
            <a:noFill/>
            <a:ln w="25400" cap="flat" cmpd="sng" algn="ctr">
              <a:solidFill>
                <a:srgbClr val="FF0000"/>
              </a:solidFill>
              <a:prstDash val="solid"/>
              <a:round/>
              <a:headEnd type="triangle" w="med" len="med"/>
              <a:tailEnd type="none"/>
            </a:ln>
            <a:effectLst/>
          </p:spPr>
        </p:cxnSp>
        <p:cxnSp>
          <p:nvCxnSpPr>
            <p:cNvPr id="14" name="Straight Arrow Connector 13"/>
            <p:cNvCxnSpPr/>
            <p:nvPr/>
          </p:nvCxnSpPr>
          <p:spPr bwMode="auto">
            <a:xfrm flipH="1">
              <a:off x="7086600" y="3276600"/>
              <a:ext cx="381000" cy="1066800"/>
            </a:xfrm>
            <a:prstGeom prst="straightConnector1">
              <a:avLst/>
            </a:prstGeom>
            <a:noFill/>
            <a:ln w="25400" cap="flat" cmpd="sng" algn="ctr">
              <a:solidFill>
                <a:srgbClr val="FF0000"/>
              </a:solidFill>
              <a:prstDash val="solid"/>
              <a:round/>
              <a:headEnd type="triangle" w="med" len="med"/>
              <a:tailEnd type="none"/>
            </a:ln>
            <a:effectLst/>
          </p:spPr>
        </p:cxnSp>
        <p:cxnSp>
          <p:nvCxnSpPr>
            <p:cNvPr id="16" name="Straight Arrow Connector 15"/>
            <p:cNvCxnSpPr/>
            <p:nvPr/>
          </p:nvCxnSpPr>
          <p:spPr bwMode="auto">
            <a:xfrm flipH="1">
              <a:off x="7010400" y="1905000"/>
              <a:ext cx="228600" cy="2438400"/>
            </a:xfrm>
            <a:prstGeom prst="straightConnector1">
              <a:avLst/>
            </a:prstGeom>
            <a:noFill/>
            <a:ln w="25400" cap="flat" cmpd="sng" algn="ctr">
              <a:solidFill>
                <a:srgbClr val="FF0000"/>
              </a:solidFill>
              <a:prstDash val="solid"/>
              <a:round/>
              <a:headEnd type="triangle" w="med" len="med"/>
              <a:tailEnd type="none"/>
            </a:ln>
            <a:effectLst/>
          </p:spPr>
        </p:cxnSp>
        <p:cxnSp>
          <p:nvCxnSpPr>
            <p:cNvPr id="40" name="Straight Arrow Connector 39"/>
            <p:cNvCxnSpPr>
              <a:endCxn id="49" idx="2"/>
            </p:cNvCxnSpPr>
            <p:nvPr/>
          </p:nvCxnSpPr>
          <p:spPr bwMode="auto">
            <a:xfrm flipH="1" flipV="1">
              <a:off x="4800174" y="1241286"/>
              <a:ext cx="762426" cy="2263914"/>
            </a:xfrm>
            <a:prstGeom prst="straightConnector1">
              <a:avLst/>
            </a:prstGeom>
            <a:noFill/>
            <a:ln w="25400" cap="flat" cmpd="sng" algn="ctr">
              <a:solidFill>
                <a:srgbClr val="FF0000"/>
              </a:solidFill>
              <a:prstDash val="solid"/>
              <a:round/>
              <a:headEnd type="triangle" w="med" len="med"/>
              <a:tailEnd type="none"/>
            </a:ln>
            <a:effectLst/>
          </p:spPr>
        </p:cxnSp>
        <p:sp>
          <p:nvSpPr>
            <p:cNvPr id="49" name="TextBox 48"/>
            <p:cNvSpPr txBox="1"/>
            <p:nvPr/>
          </p:nvSpPr>
          <p:spPr>
            <a:xfrm>
              <a:off x="3085674" y="533400"/>
              <a:ext cx="3429000" cy="707886"/>
            </a:xfrm>
            <a:prstGeom prst="rect">
              <a:avLst/>
            </a:prstGeom>
            <a:noFill/>
          </p:spPr>
          <p:txBody>
            <a:bodyPr wrap="square" rtlCol="0">
              <a:spAutoFit/>
            </a:bodyPr>
            <a:lstStyle/>
            <a:p>
              <a:r>
                <a:rPr lang="en-US" dirty="0" smtClean="0">
                  <a:solidFill>
                    <a:schemeClr val="tx1"/>
                  </a:solidFill>
                </a:rPr>
                <a:t>Cooling block screwed to ring, attached to the beam pipe</a:t>
              </a:r>
              <a:endParaRPr lang="en-US" dirty="0">
                <a:solidFill>
                  <a:schemeClr val="tx1"/>
                </a:solidFill>
              </a:endParaRPr>
            </a:p>
          </p:txBody>
        </p:sp>
      </p:grpSp>
      <p:sp>
        <p:nvSpPr>
          <p:cNvPr id="70" name="TextBox 69"/>
          <p:cNvSpPr txBox="1"/>
          <p:nvPr/>
        </p:nvSpPr>
        <p:spPr>
          <a:xfrm>
            <a:off x="152400" y="4343400"/>
            <a:ext cx="1752600" cy="400110"/>
          </a:xfrm>
          <a:prstGeom prst="rect">
            <a:avLst/>
          </a:prstGeom>
          <a:noFill/>
        </p:spPr>
        <p:txBody>
          <a:bodyPr wrap="square" rtlCol="0">
            <a:spAutoFit/>
          </a:bodyPr>
          <a:lstStyle/>
          <a:p>
            <a:r>
              <a:rPr lang="en-US" dirty="0" smtClean="0"/>
              <a:t>CO2 inlet</a:t>
            </a:r>
            <a:endParaRPr lang="en-US" dirty="0"/>
          </a:p>
        </p:txBody>
      </p:sp>
      <p:sp>
        <p:nvSpPr>
          <p:cNvPr id="71" name="TextBox 70"/>
          <p:cNvSpPr txBox="1"/>
          <p:nvPr/>
        </p:nvSpPr>
        <p:spPr>
          <a:xfrm>
            <a:off x="3505200" y="4248090"/>
            <a:ext cx="1752600" cy="400110"/>
          </a:xfrm>
          <a:prstGeom prst="rect">
            <a:avLst/>
          </a:prstGeom>
          <a:noFill/>
        </p:spPr>
        <p:txBody>
          <a:bodyPr wrap="square" rtlCol="0">
            <a:spAutoFit/>
          </a:bodyPr>
          <a:lstStyle/>
          <a:p>
            <a:r>
              <a:rPr lang="en-US" dirty="0" smtClean="0"/>
              <a:t>Air inlet</a:t>
            </a:r>
            <a:endParaRPr lang="en-US" dirty="0"/>
          </a:p>
        </p:txBody>
      </p:sp>
      <p:cxnSp>
        <p:nvCxnSpPr>
          <p:cNvPr id="80" name="Straight Arrow Connector 79"/>
          <p:cNvCxnSpPr/>
          <p:nvPr/>
        </p:nvCxnSpPr>
        <p:spPr bwMode="auto">
          <a:xfrm>
            <a:off x="2362200" y="2209800"/>
            <a:ext cx="1676400" cy="2057400"/>
          </a:xfrm>
          <a:prstGeom prst="straightConnector1">
            <a:avLst/>
          </a:prstGeom>
          <a:noFill/>
          <a:ln w="25400" cap="flat" cmpd="sng" algn="ctr">
            <a:solidFill>
              <a:srgbClr val="FF0000"/>
            </a:solidFill>
            <a:prstDash val="solid"/>
            <a:round/>
            <a:headEnd type="triangle" w="med" len="med"/>
            <a:tailEnd type="none"/>
          </a:ln>
          <a:effectLst/>
        </p:spPr>
      </p:cxnSp>
      <p:cxnSp>
        <p:nvCxnSpPr>
          <p:cNvPr id="83" name="Straight Arrow Connector 82"/>
          <p:cNvCxnSpPr>
            <a:endCxn id="70" idx="0"/>
          </p:cNvCxnSpPr>
          <p:nvPr/>
        </p:nvCxnSpPr>
        <p:spPr bwMode="auto">
          <a:xfrm flipH="1">
            <a:off x="1028700" y="2743200"/>
            <a:ext cx="1409700" cy="1600200"/>
          </a:xfrm>
          <a:prstGeom prst="straightConnector1">
            <a:avLst/>
          </a:prstGeom>
          <a:noFill/>
          <a:ln w="25400" cap="flat" cmpd="sng" algn="ctr">
            <a:solidFill>
              <a:srgbClr val="FF0000"/>
            </a:solidFill>
            <a:prstDash val="solid"/>
            <a:round/>
            <a:headEnd type="triangle" w="med" len="med"/>
            <a:tailEnd type="none"/>
          </a:ln>
          <a:effectLst/>
        </p:spPr>
      </p:cxnSp>
      <p:cxnSp>
        <p:nvCxnSpPr>
          <p:cNvPr id="26" name="Straight Arrow Connector 25"/>
          <p:cNvCxnSpPr/>
          <p:nvPr/>
        </p:nvCxnSpPr>
        <p:spPr bwMode="auto">
          <a:xfrm flipH="1">
            <a:off x="7848600" y="4038600"/>
            <a:ext cx="762000" cy="2057400"/>
          </a:xfrm>
          <a:prstGeom prst="straightConnector1">
            <a:avLst/>
          </a:prstGeom>
          <a:noFill/>
          <a:ln w="25400" cap="flat" cmpd="sng" algn="ctr">
            <a:solidFill>
              <a:srgbClr val="FF0000"/>
            </a:solidFill>
            <a:prstDash val="solid"/>
            <a:round/>
            <a:headEnd type="triangle" w="med" len="med"/>
            <a:tailEnd type="none"/>
          </a:ln>
          <a:effectLst/>
        </p:spPr>
      </p:cxnSp>
      <p:cxnSp>
        <p:nvCxnSpPr>
          <p:cNvPr id="91" name="Straight Arrow Connector 90"/>
          <p:cNvCxnSpPr/>
          <p:nvPr/>
        </p:nvCxnSpPr>
        <p:spPr bwMode="auto">
          <a:xfrm flipV="1">
            <a:off x="3505200" y="1828800"/>
            <a:ext cx="685800" cy="1295400"/>
          </a:xfrm>
          <a:prstGeom prst="straightConnector1">
            <a:avLst/>
          </a:prstGeom>
          <a:noFill/>
          <a:ln w="25400" cap="flat" cmpd="sng" algn="ctr">
            <a:solidFill>
              <a:srgbClr val="FF0000"/>
            </a:solidFill>
            <a:prstDash val="solid"/>
            <a:round/>
            <a:headEnd type="triangle" w="med" len="med"/>
            <a:tailEnd type="none"/>
          </a:ln>
          <a:effectLst/>
        </p:spPr>
      </p:cxnSp>
      <p:cxnSp>
        <p:nvCxnSpPr>
          <p:cNvPr id="92" name="Straight Arrow Connector 91"/>
          <p:cNvCxnSpPr>
            <a:endCxn id="49" idx="1"/>
          </p:cNvCxnSpPr>
          <p:nvPr/>
        </p:nvCxnSpPr>
        <p:spPr bwMode="auto">
          <a:xfrm flipV="1">
            <a:off x="2667000" y="1496943"/>
            <a:ext cx="1143000" cy="179457"/>
          </a:xfrm>
          <a:prstGeom prst="straightConnector1">
            <a:avLst/>
          </a:prstGeom>
          <a:noFill/>
          <a:ln w="25400" cap="flat" cmpd="sng" algn="ctr">
            <a:solidFill>
              <a:srgbClr val="FF0000"/>
            </a:solidFill>
            <a:prstDash val="solid"/>
            <a:round/>
            <a:headEnd type="triangle" w="med" len="med"/>
            <a:tailEnd type="none"/>
          </a:ln>
          <a:effectLst/>
        </p:spPr>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4 Marcador de pie de página"/>
          <p:cNvSpPr>
            <a:spLocks noGrp="1"/>
          </p:cNvSpPr>
          <p:nvPr>
            <p:ph type="ftr" sz="quarter" idx="11"/>
          </p:nvPr>
        </p:nvSpPr>
        <p:spPr>
          <a:xfrm>
            <a:off x="3962400" y="6400800"/>
            <a:ext cx="4800600" cy="457200"/>
          </a:xfrm>
          <a:noFill/>
        </p:spPr>
        <p:txBody>
          <a:bodyPr/>
          <a:lstStyle/>
          <a:p>
            <a:r>
              <a:rPr lang="en-US" altLang="en-US" smtClean="0">
                <a:cs typeface="Arial" charset="0"/>
              </a:rPr>
              <a:t>D.Moya, LC2013 Tracking-Vertex  session, Desy  May. 30th  2013  </a:t>
            </a:r>
            <a:endParaRPr lang="es-ES_tradnl" altLang="en-US" dirty="0" smtClean="0">
              <a:cs typeface="Arial" charset="0"/>
            </a:endParaRPr>
          </a:p>
        </p:txBody>
      </p:sp>
      <p:sp>
        <p:nvSpPr>
          <p:cNvPr id="3076" name="Rectangle 2"/>
          <p:cNvSpPr>
            <a:spLocks noGrp="1" noChangeArrowheads="1"/>
          </p:cNvSpPr>
          <p:nvPr>
            <p:ph type="title" idx="4294967295"/>
          </p:nvPr>
        </p:nvSpPr>
        <p:spPr>
          <a:xfrm>
            <a:off x="0" y="0"/>
            <a:ext cx="8077200" cy="1139825"/>
          </a:xfrm>
        </p:spPr>
        <p:txBody>
          <a:bodyPr/>
          <a:lstStyle/>
          <a:p>
            <a:pPr eaLnBrk="1" hangingPunct="1"/>
            <a:r>
              <a:rPr lang="en-US" sz="3600" dirty="0" err="1" smtClean="0"/>
              <a:t>FBG</a:t>
            </a:r>
            <a:r>
              <a:rPr lang="en-US" sz="3600" dirty="0" smtClean="0"/>
              <a:t> Real time monitor for VXD</a:t>
            </a:r>
            <a:r>
              <a:rPr lang="en-US" sz="4000" dirty="0" smtClean="0">
                <a:solidFill>
                  <a:srgbClr val="002060"/>
                </a:solidFill>
              </a:rPr>
              <a:t/>
            </a:r>
            <a:br>
              <a:rPr lang="en-US" sz="4000" dirty="0" smtClean="0">
                <a:solidFill>
                  <a:srgbClr val="002060"/>
                </a:solidFill>
              </a:rPr>
            </a:br>
            <a:endParaRPr lang="en-US" dirty="0" smtClean="0"/>
          </a:p>
        </p:txBody>
      </p:sp>
      <p:sp>
        <p:nvSpPr>
          <p:cNvPr id="3077" name="Rectangle 3"/>
          <p:cNvSpPr>
            <a:spLocks noGrp="1" noChangeArrowheads="1"/>
          </p:cNvSpPr>
          <p:nvPr>
            <p:ph type="body" idx="4294967295"/>
          </p:nvPr>
        </p:nvSpPr>
        <p:spPr>
          <a:xfrm>
            <a:off x="228600" y="685800"/>
            <a:ext cx="8458200" cy="1752600"/>
          </a:xfrm>
        </p:spPr>
        <p:txBody>
          <a:bodyPr/>
          <a:lstStyle/>
          <a:p>
            <a:pPr eaLnBrk="1" hangingPunct="1">
              <a:lnSpc>
                <a:spcPct val="90000"/>
              </a:lnSpc>
            </a:pPr>
            <a:r>
              <a:rPr lang="en-US" sz="3200" dirty="0" smtClean="0"/>
              <a:t>Relative PXD-SVD radial positioning. </a:t>
            </a:r>
          </a:p>
          <a:p>
            <a:pPr lvl="1" eaLnBrk="1" hangingPunct="1">
              <a:lnSpc>
                <a:spcPct val="90000"/>
              </a:lnSpc>
            </a:pPr>
            <a:r>
              <a:rPr lang="en-US" sz="2800" dirty="0" smtClean="0"/>
              <a:t>Using displacement  FOS-based custom made transducers  ( Omega and L-shape) </a:t>
            </a:r>
          </a:p>
          <a:p>
            <a:pPr lvl="1" eaLnBrk="1" hangingPunct="1">
              <a:lnSpc>
                <a:spcPct val="90000"/>
              </a:lnSpc>
            </a:pPr>
            <a:r>
              <a:rPr lang="en-US" sz="2800" dirty="0" smtClean="0"/>
              <a:t>Radial compressions  and expansions (</a:t>
            </a:r>
            <a:r>
              <a:rPr lang="en-US" sz="2800" dirty="0" err="1" smtClean="0"/>
              <a:t>PXD</a:t>
            </a:r>
            <a:r>
              <a:rPr lang="en-US" sz="2800" dirty="0" smtClean="0"/>
              <a:t> and SVD are mechanically independent)  are a mode to which track-based alignment has a poor sensitivity.</a:t>
            </a:r>
          </a:p>
          <a:p>
            <a:pPr eaLnBrk="1" hangingPunct="1">
              <a:lnSpc>
                <a:spcPct val="90000"/>
              </a:lnSpc>
            </a:pPr>
            <a:r>
              <a:rPr lang="en-US" sz="3200" dirty="0" smtClean="0"/>
              <a:t>Environmental measurement inside the </a:t>
            </a:r>
            <a:r>
              <a:rPr lang="en-US" sz="3200" dirty="0" err="1" smtClean="0"/>
              <a:t>PXD-SVD</a:t>
            </a:r>
            <a:r>
              <a:rPr lang="en-US" sz="3200" dirty="0" smtClean="0"/>
              <a:t> thermal envelope</a:t>
            </a:r>
          </a:p>
          <a:p>
            <a:pPr lvl="1" eaLnBrk="1" hangingPunct="1">
              <a:lnSpc>
                <a:spcPct val="90000"/>
              </a:lnSpc>
            </a:pPr>
            <a:r>
              <a:rPr lang="en-US" sz="2800" dirty="0" err="1" smtClean="0"/>
              <a:t>PXD</a:t>
            </a:r>
            <a:r>
              <a:rPr lang="en-US" sz="2800" dirty="0" smtClean="0"/>
              <a:t> &amp; </a:t>
            </a:r>
            <a:r>
              <a:rPr lang="en-US" sz="2800" dirty="0" err="1" smtClean="0"/>
              <a:t>SVD</a:t>
            </a:r>
            <a:r>
              <a:rPr lang="en-US" sz="2800" dirty="0" smtClean="0"/>
              <a:t> cooled with CO2 and forced air; inside the thermal envelop we will have a dry atmosphere ( Dry air or Nitrogen). </a:t>
            </a:r>
          </a:p>
          <a:p>
            <a:pPr lvl="1" eaLnBrk="1" hangingPunct="1">
              <a:lnSpc>
                <a:spcPct val="90000"/>
              </a:lnSpc>
            </a:pPr>
            <a:r>
              <a:rPr lang="en-US" sz="2800" dirty="0"/>
              <a:t>D</a:t>
            </a:r>
            <a:r>
              <a:rPr lang="en-US" sz="2800" dirty="0" smtClean="0"/>
              <a:t>istributed </a:t>
            </a:r>
            <a:r>
              <a:rPr lang="en-US" sz="2800" dirty="0" err="1" smtClean="0"/>
              <a:t>FBG</a:t>
            </a:r>
            <a:r>
              <a:rPr lang="en-US" sz="2800" dirty="0" smtClean="0"/>
              <a:t> network for temperature and humidity monitoring. </a:t>
            </a:r>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descr="Picture1.png"/>
          <p:cNvPicPr>
            <a:picLocks noChangeAspect="1"/>
          </p:cNvPicPr>
          <p:nvPr/>
        </p:nvPicPr>
        <p:blipFill>
          <a:blip r:embed="rId2" cstate="print"/>
          <a:stretch>
            <a:fillRect/>
          </a:stretch>
        </p:blipFill>
        <p:spPr>
          <a:xfrm>
            <a:off x="0" y="2971800"/>
            <a:ext cx="4510566" cy="3388688"/>
          </a:xfrm>
          <a:prstGeom prst="rect">
            <a:avLst/>
          </a:prstGeom>
        </p:spPr>
      </p:pic>
      <p:sp>
        <p:nvSpPr>
          <p:cNvPr id="3075" name="4 Marcador de pie de página"/>
          <p:cNvSpPr>
            <a:spLocks noGrp="1"/>
          </p:cNvSpPr>
          <p:nvPr>
            <p:ph type="ftr" sz="quarter" idx="11"/>
          </p:nvPr>
        </p:nvSpPr>
        <p:spPr>
          <a:xfrm>
            <a:off x="3962400" y="6400800"/>
            <a:ext cx="4800600" cy="457200"/>
          </a:xfrm>
          <a:noFill/>
        </p:spPr>
        <p:txBody>
          <a:bodyPr/>
          <a:lstStyle/>
          <a:p>
            <a:r>
              <a:rPr lang="en-US" altLang="en-US" smtClean="0">
                <a:cs typeface="Arial" charset="0"/>
              </a:rPr>
              <a:t>D.Moya, LC2013 Tracking-Vertex  session, Desy  May. 30th  2013  </a:t>
            </a:r>
            <a:endParaRPr lang="es-ES_tradnl" altLang="en-US" dirty="0" smtClean="0">
              <a:cs typeface="Arial" charset="0"/>
            </a:endParaRPr>
          </a:p>
        </p:txBody>
      </p:sp>
      <p:sp>
        <p:nvSpPr>
          <p:cNvPr id="3076" name="Rectangle 2"/>
          <p:cNvSpPr>
            <a:spLocks noGrp="1" noChangeArrowheads="1"/>
          </p:cNvSpPr>
          <p:nvPr>
            <p:ph type="title" idx="4294967295"/>
          </p:nvPr>
        </p:nvSpPr>
        <p:spPr>
          <a:xfrm>
            <a:off x="0" y="0"/>
            <a:ext cx="8077200" cy="1139825"/>
          </a:xfrm>
        </p:spPr>
        <p:txBody>
          <a:bodyPr/>
          <a:lstStyle/>
          <a:p>
            <a:pPr eaLnBrk="1" hangingPunct="1"/>
            <a:r>
              <a:rPr lang="en-US" dirty="0" smtClean="0"/>
              <a:t>_</a:t>
            </a:r>
            <a:r>
              <a:rPr lang="en-US" sz="4000" dirty="0" smtClean="0"/>
              <a:t>Displacement-Strain transducers</a:t>
            </a:r>
            <a:r>
              <a:rPr lang="en-US" sz="4000" dirty="0" smtClean="0">
                <a:solidFill>
                  <a:srgbClr val="002060"/>
                </a:solidFill>
              </a:rPr>
              <a:t/>
            </a:r>
            <a:br>
              <a:rPr lang="en-US" sz="4000" dirty="0" smtClean="0">
                <a:solidFill>
                  <a:srgbClr val="002060"/>
                </a:solidFill>
              </a:rPr>
            </a:br>
            <a:endParaRPr lang="en-US" dirty="0" smtClean="0"/>
          </a:p>
        </p:txBody>
      </p:sp>
      <p:sp>
        <p:nvSpPr>
          <p:cNvPr id="3077" name="Rectangle 3"/>
          <p:cNvSpPr>
            <a:spLocks noGrp="1" noChangeArrowheads="1"/>
          </p:cNvSpPr>
          <p:nvPr>
            <p:ph type="body" idx="4294967295"/>
          </p:nvPr>
        </p:nvSpPr>
        <p:spPr>
          <a:xfrm>
            <a:off x="304800" y="762000"/>
            <a:ext cx="8458200" cy="1752600"/>
          </a:xfrm>
        </p:spPr>
        <p:txBody>
          <a:bodyPr/>
          <a:lstStyle/>
          <a:p>
            <a:pPr eaLnBrk="1" hangingPunct="1">
              <a:lnSpc>
                <a:spcPct val="90000"/>
              </a:lnSpc>
            </a:pPr>
            <a:r>
              <a:rPr lang="en-US" sz="2400" dirty="0" smtClean="0"/>
              <a:t>The idea is to monitor online PXD-SVD relative displacement using a tiny CFRP structure with FBG sensors embedded. </a:t>
            </a:r>
          </a:p>
          <a:p>
            <a:pPr eaLnBrk="1" hangingPunct="1">
              <a:lnSpc>
                <a:spcPct val="90000"/>
              </a:lnSpc>
            </a:pPr>
            <a:r>
              <a:rPr lang="en-US" sz="2400" dirty="0" smtClean="0"/>
              <a:t>Four Omega Shapes(</a:t>
            </a:r>
            <a:r>
              <a:rPr lang="es-ES" sz="2400" dirty="0" smtClean="0">
                <a:latin typeface="Symbol" pitchFamily="18" charset="2"/>
              </a:rPr>
              <a:t>W</a:t>
            </a:r>
            <a:r>
              <a:rPr lang="es-ES" sz="2400" dirty="0" smtClean="0"/>
              <a:t>1,</a:t>
            </a:r>
            <a:r>
              <a:rPr lang="es-ES" sz="2400" dirty="0" smtClean="0">
                <a:latin typeface="Symbol" pitchFamily="18" charset="2"/>
              </a:rPr>
              <a:t> W</a:t>
            </a:r>
            <a:r>
              <a:rPr lang="es-ES" sz="2400" dirty="0" smtClean="0"/>
              <a:t>2,</a:t>
            </a:r>
            <a:r>
              <a:rPr lang="es-ES" sz="2400" dirty="0" smtClean="0">
                <a:latin typeface="Symbol" pitchFamily="18" charset="2"/>
              </a:rPr>
              <a:t> W</a:t>
            </a:r>
            <a:r>
              <a:rPr lang="es-ES" sz="2400" dirty="0" smtClean="0"/>
              <a:t>3 and </a:t>
            </a:r>
            <a:r>
              <a:rPr lang="es-ES" sz="2400" dirty="0" smtClean="0">
                <a:latin typeface="Symbol" pitchFamily="18" charset="2"/>
              </a:rPr>
              <a:t>W</a:t>
            </a:r>
            <a:r>
              <a:rPr lang="es-ES" sz="2400" dirty="0" smtClean="0"/>
              <a:t>6)</a:t>
            </a:r>
            <a:r>
              <a:rPr lang="en-US" sz="2400" dirty="0" smtClean="0"/>
              <a:t> and three L shapes (L-1,L-2,L-3) have been manufactured and calibrated with temperature and </a:t>
            </a:r>
            <a:r>
              <a:rPr lang="en-US" sz="2400" dirty="0" smtClean="0"/>
              <a:t>displacement</a:t>
            </a:r>
            <a:endParaRPr lang="en-US" sz="2400"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pic>
        <p:nvPicPr>
          <p:cNvPr id="3082" name="Picture 2" descr="C:\Users\vila\Dropbox\Documents\1-CONFERENCIAS CHARLAS PROPIAS\20120617 - 10th International DEPFET WORKSHOP\Omega-L-shape\esquema2_1.png"/>
          <p:cNvPicPr>
            <a:picLocks noChangeAspect="1" noChangeArrowheads="1"/>
          </p:cNvPicPr>
          <p:nvPr/>
        </p:nvPicPr>
        <p:blipFill>
          <a:blip r:embed="rId3" cstate="print"/>
          <a:srcRect/>
          <a:stretch>
            <a:fillRect/>
          </a:stretch>
        </p:blipFill>
        <p:spPr bwMode="auto">
          <a:xfrm>
            <a:off x="4648200" y="3124200"/>
            <a:ext cx="4211638" cy="3159125"/>
          </a:xfrm>
          <a:prstGeom prst="rect">
            <a:avLst/>
          </a:prstGeom>
          <a:noFill/>
          <a:ln w="9525">
            <a:noFill/>
            <a:miter lim="800000"/>
            <a:headEnd/>
            <a:tailEnd/>
          </a:ln>
        </p:spPr>
      </p:pic>
      <p:sp>
        <p:nvSpPr>
          <p:cNvPr id="17" name="Oval 16"/>
          <p:cNvSpPr/>
          <p:nvPr/>
        </p:nvSpPr>
        <p:spPr bwMode="auto">
          <a:xfrm>
            <a:off x="6019800" y="3124200"/>
            <a:ext cx="685800" cy="762000"/>
          </a:xfrm>
          <a:prstGeom prst="ellipse">
            <a:avLst/>
          </a:prstGeom>
          <a:noFill/>
          <a:ln w="19050" cap="flat" cmpd="sng" algn="ctr">
            <a:solidFill>
              <a:srgbClr val="FF0000"/>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s-ES" dirty="0" smtClean="0">
              <a:solidFill>
                <a:schemeClr val="bg1"/>
              </a:solidFill>
            </a:endParaRPr>
          </a:p>
        </p:txBody>
      </p:sp>
      <p:sp>
        <p:nvSpPr>
          <p:cNvPr id="18" name="Oval 17"/>
          <p:cNvSpPr/>
          <p:nvPr/>
        </p:nvSpPr>
        <p:spPr bwMode="auto">
          <a:xfrm>
            <a:off x="5410200" y="5029200"/>
            <a:ext cx="685800" cy="762000"/>
          </a:xfrm>
          <a:prstGeom prst="ellipse">
            <a:avLst/>
          </a:prstGeom>
          <a:noFill/>
          <a:ln w="19050" cap="flat" cmpd="sng" algn="ctr">
            <a:solidFill>
              <a:srgbClr val="FF0000"/>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s-ES" dirty="0" smtClean="0">
              <a:solidFill>
                <a:schemeClr val="bg1"/>
              </a:solidFill>
            </a:endParaRPr>
          </a:p>
        </p:txBody>
      </p:sp>
      <p:sp>
        <p:nvSpPr>
          <p:cNvPr id="19" name="Oval 18"/>
          <p:cNvSpPr/>
          <p:nvPr/>
        </p:nvSpPr>
        <p:spPr bwMode="auto">
          <a:xfrm>
            <a:off x="7239000" y="5562600"/>
            <a:ext cx="685800" cy="762000"/>
          </a:xfrm>
          <a:prstGeom prst="ellipse">
            <a:avLst/>
          </a:prstGeom>
          <a:noFill/>
          <a:ln w="19050" cap="flat" cmpd="sng" algn="ctr">
            <a:solidFill>
              <a:srgbClr val="FF0000"/>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s-ES" dirty="0" smtClean="0">
              <a:solidFill>
                <a:schemeClr val="bg1"/>
              </a:solidFill>
            </a:endParaRPr>
          </a:p>
        </p:txBody>
      </p:sp>
      <p:sp>
        <p:nvSpPr>
          <p:cNvPr id="20" name="Oval 19"/>
          <p:cNvSpPr/>
          <p:nvPr/>
        </p:nvSpPr>
        <p:spPr bwMode="auto">
          <a:xfrm>
            <a:off x="7848600" y="3657600"/>
            <a:ext cx="685800" cy="762000"/>
          </a:xfrm>
          <a:prstGeom prst="ellipse">
            <a:avLst/>
          </a:prstGeom>
          <a:noFill/>
          <a:ln w="19050" cap="flat" cmpd="sng" algn="ctr">
            <a:solidFill>
              <a:srgbClr val="FF0000"/>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s-ES" dirty="0" smtClean="0">
              <a:solidFill>
                <a:schemeClr val="bg1"/>
              </a:solidFill>
            </a:endParaRPr>
          </a:p>
        </p:txBody>
      </p:sp>
      <p:sp>
        <p:nvSpPr>
          <p:cNvPr id="21" name="TextBox 20"/>
          <p:cNvSpPr txBox="1"/>
          <p:nvPr/>
        </p:nvSpPr>
        <p:spPr>
          <a:xfrm>
            <a:off x="6324600" y="4343400"/>
            <a:ext cx="1447800" cy="523220"/>
          </a:xfrm>
          <a:prstGeom prst="rect">
            <a:avLst/>
          </a:prstGeom>
          <a:noFill/>
        </p:spPr>
        <p:txBody>
          <a:bodyPr wrap="square" rtlCol="0">
            <a:spAutoFit/>
          </a:bodyPr>
          <a:lstStyle/>
          <a:p>
            <a:r>
              <a:rPr lang="es-ES" sz="2800" dirty="0" smtClean="0">
                <a:solidFill>
                  <a:srgbClr val="FF0000"/>
                </a:solidFill>
              </a:rPr>
              <a:t>L-</a:t>
            </a:r>
            <a:r>
              <a:rPr lang="es-ES" sz="2800" dirty="0" err="1" smtClean="0">
                <a:solidFill>
                  <a:srgbClr val="FF0000"/>
                </a:solidFill>
              </a:rPr>
              <a:t>shapes</a:t>
            </a:r>
            <a:endParaRPr lang="es-ES" sz="2800" dirty="0">
              <a:solidFill>
                <a:srgbClr val="FF0000"/>
              </a:solidFill>
            </a:endParaRPr>
          </a:p>
        </p:txBody>
      </p:sp>
      <p:cxnSp>
        <p:nvCxnSpPr>
          <p:cNvPr id="23" name="Straight Arrow Connector 22"/>
          <p:cNvCxnSpPr>
            <a:endCxn id="18" idx="7"/>
          </p:cNvCxnSpPr>
          <p:nvPr/>
        </p:nvCxnSpPr>
        <p:spPr bwMode="auto">
          <a:xfrm flipH="1">
            <a:off x="5995567" y="4876800"/>
            <a:ext cx="710033" cy="263992"/>
          </a:xfrm>
          <a:prstGeom prst="straightConnector1">
            <a:avLst/>
          </a:prstGeom>
          <a:noFill/>
          <a:ln w="19050" cap="flat" cmpd="sng" algn="ctr">
            <a:solidFill>
              <a:srgbClr val="FF0000"/>
            </a:solidFill>
            <a:prstDash val="solid"/>
            <a:round/>
            <a:headEnd type="none" w="med" len="med"/>
            <a:tailEnd type="arrow"/>
          </a:ln>
          <a:effectLst/>
        </p:spPr>
      </p:cxnSp>
      <p:cxnSp>
        <p:nvCxnSpPr>
          <p:cNvPr id="24" name="Straight Arrow Connector 23"/>
          <p:cNvCxnSpPr/>
          <p:nvPr/>
        </p:nvCxnSpPr>
        <p:spPr bwMode="auto">
          <a:xfrm flipH="1" flipV="1">
            <a:off x="6705600" y="3886200"/>
            <a:ext cx="152400" cy="533400"/>
          </a:xfrm>
          <a:prstGeom prst="straightConnector1">
            <a:avLst/>
          </a:prstGeom>
          <a:noFill/>
          <a:ln w="19050" cap="flat" cmpd="sng" algn="ctr">
            <a:solidFill>
              <a:srgbClr val="FF0000"/>
            </a:solidFill>
            <a:prstDash val="solid"/>
            <a:round/>
            <a:headEnd type="none" w="med" len="med"/>
            <a:tailEnd type="arrow"/>
          </a:ln>
          <a:effectLst/>
        </p:spPr>
      </p:cxnSp>
      <p:cxnSp>
        <p:nvCxnSpPr>
          <p:cNvPr id="25" name="Straight Arrow Connector 24"/>
          <p:cNvCxnSpPr/>
          <p:nvPr/>
        </p:nvCxnSpPr>
        <p:spPr bwMode="auto">
          <a:xfrm>
            <a:off x="7162800" y="4876800"/>
            <a:ext cx="228600" cy="685800"/>
          </a:xfrm>
          <a:prstGeom prst="straightConnector1">
            <a:avLst/>
          </a:prstGeom>
          <a:noFill/>
          <a:ln w="19050" cap="flat" cmpd="sng" algn="ctr">
            <a:solidFill>
              <a:srgbClr val="FF0000"/>
            </a:solidFill>
            <a:prstDash val="solid"/>
            <a:round/>
            <a:headEnd type="none" w="med" len="med"/>
            <a:tailEnd type="arrow"/>
          </a:ln>
          <a:effectLst/>
        </p:spPr>
      </p:cxnSp>
      <p:cxnSp>
        <p:nvCxnSpPr>
          <p:cNvPr id="26" name="Straight Arrow Connector 25"/>
          <p:cNvCxnSpPr/>
          <p:nvPr/>
        </p:nvCxnSpPr>
        <p:spPr bwMode="auto">
          <a:xfrm flipV="1">
            <a:off x="7467600" y="4038600"/>
            <a:ext cx="304800" cy="381000"/>
          </a:xfrm>
          <a:prstGeom prst="straightConnector1">
            <a:avLst/>
          </a:prstGeom>
          <a:noFill/>
          <a:ln w="19050" cap="flat" cmpd="sng" algn="ctr">
            <a:solidFill>
              <a:srgbClr val="FF0000"/>
            </a:solidFill>
            <a:prstDash val="solid"/>
            <a:round/>
            <a:headEnd type="none" w="med" len="med"/>
            <a:tailEnd type="arrow"/>
          </a:ln>
          <a:effectLst/>
        </p:spPr>
      </p:cxnSp>
      <p:sp>
        <p:nvSpPr>
          <p:cNvPr id="36" name="TextBox 35"/>
          <p:cNvSpPr txBox="1"/>
          <p:nvPr/>
        </p:nvSpPr>
        <p:spPr>
          <a:xfrm>
            <a:off x="4648200" y="2514600"/>
            <a:ext cx="4495800" cy="461665"/>
          </a:xfrm>
          <a:prstGeom prst="rect">
            <a:avLst/>
          </a:prstGeom>
          <a:noFill/>
        </p:spPr>
        <p:txBody>
          <a:bodyPr wrap="square" rtlCol="0">
            <a:spAutoFit/>
          </a:bodyPr>
          <a:lstStyle/>
          <a:p>
            <a:r>
              <a:rPr lang="en-US" sz="2400" dirty="0" smtClean="0">
                <a:solidFill>
                  <a:srgbClr val="2A1BEB"/>
                </a:solidFill>
              </a:rPr>
              <a:t>L-shapes attached to Belle II PXD</a:t>
            </a:r>
            <a:endParaRPr lang="en-US" sz="2400" dirty="0">
              <a:solidFill>
                <a:srgbClr val="2A1BEB"/>
              </a:solidFill>
            </a:endParaRPr>
          </a:p>
        </p:txBody>
      </p:sp>
      <p:sp>
        <p:nvSpPr>
          <p:cNvPr id="27" name="TextBox 26"/>
          <p:cNvSpPr txBox="1"/>
          <p:nvPr/>
        </p:nvSpPr>
        <p:spPr>
          <a:xfrm>
            <a:off x="1143000" y="3200400"/>
            <a:ext cx="1828800" cy="400110"/>
          </a:xfrm>
          <a:prstGeom prst="rect">
            <a:avLst/>
          </a:prstGeom>
          <a:noFill/>
        </p:spPr>
        <p:txBody>
          <a:bodyPr wrap="square" rtlCol="0">
            <a:spAutoFit/>
          </a:bodyPr>
          <a:lstStyle/>
          <a:p>
            <a:r>
              <a:rPr lang="es-ES" dirty="0" err="1" smtClean="0">
                <a:solidFill>
                  <a:srgbClr val="FF0000"/>
                </a:solidFill>
              </a:rPr>
              <a:t>Contact</a:t>
            </a:r>
            <a:r>
              <a:rPr lang="es-ES" dirty="0" smtClean="0">
                <a:solidFill>
                  <a:srgbClr val="FF0000"/>
                </a:solidFill>
              </a:rPr>
              <a:t> </a:t>
            </a:r>
            <a:r>
              <a:rPr lang="es-ES" dirty="0" err="1" smtClean="0">
                <a:solidFill>
                  <a:srgbClr val="FF0000"/>
                </a:solidFill>
              </a:rPr>
              <a:t>surface</a:t>
            </a:r>
            <a:endParaRPr lang="es-ES" dirty="0">
              <a:solidFill>
                <a:srgbClr val="FF0000"/>
              </a:solidFill>
            </a:endParaRPr>
          </a:p>
        </p:txBody>
      </p:sp>
      <p:sp>
        <p:nvSpPr>
          <p:cNvPr id="28" name="TextBox 27"/>
          <p:cNvSpPr txBox="1"/>
          <p:nvPr/>
        </p:nvSpPr>
        <p:spPr>
          <a:xfrm>
            <a:off x="2286000" y="5410200"/>
            <a:ext cx="1828800" cy="400110"/>
          </a:xfrm>
          <a:prstGeom prst="rect">
            <a:avLst/>
          </a:prstGeom>
          <a:noFill/>
        </p:spPr>
        <p:txBody>
          <a:bodyPr wrap="square" rtlCol="0">
            <a:spAutoFit/>
          </a:bodyPr>
          <a:lstStyle/>
          <a:p>
            <a:r>
              <a:rPr lang="es-ES" dirty="0" err="1" smtClean="0">
                <a:solidFill>
                  <a:srgbClr val="FF0000"/>
                </a:solidFill>
              </a:rPr>
              <a:t>Contact</a:t>
            </a:r>
            <a:r>
              <a:rPr lang="es-ES" dirty="0" smtClean="0">
                <a:solidFill>
                  <a:srgbClr val="FF0000"/>
                </a:solidFill>
              </a:rPr>
              <a:t> </a:t>
            </a:r>
            <a:r>
              <a:rPr lang="es-ES" dirty="0" err="1" smtClean="0">
                <a:solidFill>
                  <a:srgbClr val="FF0000"/>
                </a:solidFill>
              </a:rPr>
              <a:t>ball</a:t>
            </a:r>
            <a:endParaRPr lang="es-ES" dirty="0">
              <a:solidFill>
                <a:srgbClr val="FF0000"/>
              </a:solidFill>
            </a:endParaRPr>
          </a:p>
        </p:txBody>
      </p:sp>
      <p:sp>
        <p:nvSpPr>
          <p:cNvPr id="29" name="TextBox 28"/>
          <p:cNvSpPr txBox="1"/>
          <p:nvPr/>
        </p:nvSpPr>
        <p:spPr>
          <a:xfrm>
            <a:off x="0" y="3657600"/>
            <a:ext cx="1828800" cy="400110"/>
          </a:xfrm>
          <a:prstGeom prst="rect">
            <a:avLst/>
          </a:prstGeom>
          <a:noFill/>
        </p:spPr>
        <p:txBody>
          <a:bodyPr wrap="square" rtlCol="0">
            <a:spAutoFit/>
          </a:bodyPr>
          <a:lstStyle/>
          <a:p>
            <a:r>
              <a:rPr lang="es-ES" dirty="0" err="1" smtClean="0">
                <a:solidFill>
                  <a:srgbClr val="FF0000"/>
                </a:solidFill>
              </a:rPr>
              <a:t>Locked</a:t>
            </a:r>
            <a:r>
              <a:rPr lang="es-ES" dirty="0" smtClean="0">
                <a:solidFill>
                  <a:srgbClr val="FF0000"/>
                </a:solidFill>
              </a:rPr>
              <a:t> </a:t>
            </a:r>
            <a:r>
              <a:rPr lang="es-ES" dirty="0" err="1" smtClean="0">
                <a:solidFill>
                  <a:srgbClr val="FF0000"/>
                </a:solidFill>
              </a:rPr>
              <a:t>part</a:t>
            </a:r>
            <a:endParaRPr lang="es-ES" dirty="0">
              <a:solidFill>
                <a:srgbClr val="FF0000"/>
              </a:solidFill>
            </a:endParaRPr>
          </a:p>
        </p:txBody>
      </p:sp>
      <p:sp>
        <p:nvSpPr>
          <p:cNvPr id="31" name="TextBox 30"/>
          <p:cNvSpPr txBox="1"/>
          <p:nvPr/>
        </p:nvSpPr>
        <p:spPr>
          <a:xfrm>
            <a:off x="1219200" y="4038600"/>
            <a:ext cx="1828800" cy="400110"/>
          </a:xfrm>
          <a:prstGeom prst="rect">
            <a:avLst/>
          </a:prstGeom>
          <a:noFill/>
        </p:spPr>
        <p:txBody>
          <a:bodyPr wrap="square" rtlCol="0">
            <a:spAutoFit/>
          </a:bodyPr>
          <a:lstStyle/>
          <a:p>
            <a:r>
              <a:rPr lang="es-ES" dirty="0" smtClean="0">
                <a:solidFill>
                  <a:srgbClr val="FF0000"/>
                </a:solidFill>
              </a:rPr>
              <a:t>FBG </a:t>
            </a:r>
            <a:r>
              <a:rPr lang="es-ES" dirty="0" err="1" smtClean="0">
                <a:solidFill>
                  <a:srgbClr val="FF0000"/>
                </a:solidFill>
              </a:rPr>
              <a:t>sensors</a:t>
            </a:r>
            <a:endParaRPr lang="es-ES" dirty="0">
              <a:solidFill>
                <a:srgbClr val="FF0000"/>
              </a:solidFill>
            </a:endParaRPr>
          </a:p>
        </p:txBody>
      </p:sp>
      <p:cxnSp>
        <p:nvCxnSpPr>
          <p:cNvPr id="32" name="Straight Arrow Connector 31"/>
          <p:cNvCxnSpPr>
            <a:stCxn id="31" idx="2"/>
            <a:endCxn id="48" idx="0"/>
          </p:cNvCxnSpPr>
          <p:nvPr/>
        </p:nvCxnSpPr>
        <p:spPr bwMode="auto">
          <a:xfrm flipH="1">
            <a:off x="1724218" y="4438710"/>
            <a:ext cx="409382" cy="638375"/>
          </a:xfrm>
          <a:prstGeom prst="straightConnector1">
            <a:avLst/>
          </a:prstGeom>
          <a:noFill/>
          <a:ln w="25400" cap="flat" cmpd="sng" algn="ctr">
            <a:solidFill>
              <a:srgbClr val="FF0000"/>
            </a:solidFill>
            <a:prstDash val="solid"/>
            <a:round/>
            <a:headEnd type="none" w="med" len="med"/>
            <a:tailEnd type="arrow"/>
          </a:ln>
          <a:effectLst/>
        </p:spPr>
      </p:cxnSp>
      <p:cxnSp>
        <p:nvCxnSpPr>
          <p:cNvPr id="35" name="Straight Arrow Connector 34"/>
          <p:cNvCxnSpPr/>
          <p:nvPr/>
        </p:nvCxnSpPr>
        <p:spPr bwMode="auto">
          <a:xfrm flipV="1">
            <a:off x="3581400" y="4572000"/>
            <a:ext cx="76200" cy="1066800"/>
          </a:xfrm>
          <a:prstGeom prst="straightConnector1">
            <a:avLst/>
          </a:prstGeom>
          <a:noFill/>
          <a:ln w="25400" cap="flat" cmpd="sng" algn="ctr">
            <a:solidFill>
              <a:srgbClr val="FF0000"/>
            </a:solidFill>
            <a:prstDash val="solid"/>
            <a:round/>
            <a:headEnd type="none" w="med" len="med"/>
            <a:tailEnd type="arrow"/>
          </a:ln>
          <a:effectLst/>
        </p:spPr>
      </p:cxnSp>
      <p:cxnSp>
        <p:nvCxnSpPr>
          <p:cNvPr id="37" name="Straight Arrow Connector 36"/>
          <p:cNvCxnSpPr>
            <a:stCxn id="29" idx="2"/>
          </p:cNvCxnSpPr>
          <p:nvPr/>
        </p:nvCxnSpPr>
        <p:spPr bwMode="auto">
          <a:xfrm flipH="1">
            <a:off x="533400" y="4057710"/>
            <a:ext cx="381000" cy="1276290"/>
          </a:xfrm>
          <a:prstGeom prst="straightConnector1">
            <a:avLst/>
          </a:prstGeom>
          <a:noFill/>
          <a:ln w="25400" cap="flat" cmpd="sng" algn="ctr">
            <a:solidFill>
              <a:srgbClr val="FF0000"/>
            </a:solidFill>
            <a:prstDash val="solid"/>
            <a:round/>
            <a:headEnd type="none" w="med" len="med"/>
            <a:tailEnd type="arrow"/>
          </a:ln>
          <a:effectLst/>
        </p:spPr>
      </p:cxnSp>
      <p:cxnSp>
        <p:nvCxnSpPr>
          <p:cNvPr id="38" name="Straight Arrow Connector 37"/>
          <p:cNvCxnSpPr/>
          <p:nvPr/>
        </p:nvCxnSpPr>
        <p:spPr bwMode="auto">
          <a:xfrm>
            <a:off x="2667000" y="3581400"/>
            <a:ext cx="685800" cy="381000"/>
          </a:xfrm>
          <a:prstGeom prst="straightConnector1">
            <a:avLst/>
          </a:prstGeom>
          <a:noFill/>
          <a:ln w="25400" cap="flat" cmpd="sng" algn="ctr">
            <a:solidFill>
              <a:srgbClr val="FF0000"/>
            </a:solidFill>
            <a:prstDash val="solid"/>
            <a:round/>
            <a:headEnd type="none" w="med" len="med"/>
            <a:tailEnd type="arrow"/>
          </a:ln>
          <a:effectLst/>
        </p:spPr>
      </p:cxnSp>
      <p:sp>
        <p:nvSpPr>
          <p:cNvPr id="48" name="Oval 47"/>
          <p:cNvSpPr/>
          <p:nvPr/>
        </p:nvSpPr>
        <p:spPr bwMode="auto">
          <a:xfrm rot="-360000">
            <a:off x="1042297" y="5076000"/>
            <a:ext cx="1405235" cy="396000"/>
          </a:xfrm>
          <a:prstGeom prst="ellipse">
            <a:avLst/>
          </a:prstGeom>
          <a:noFill/>
          <a:ln w="19050" cap="flat" cmpd="sng" algn="ctr">
            <a:solidFill>
              <a:srgbClr val="FF000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s-ES" dirty="0" smtClean="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3" descr="temp_vs_all2"/>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53200" y="0"/>
            <a:ext cx="2362200" cy="1676400"/>
          </a:xfrm>
          <a:prstGeom prst="rect">
            <a:avLst/>
          </a:prstGeom>
          <a:noFill/>
          <a:ln>
            <a:noFill/>
          </a:ln>
        </p:spPr>
      </p:pic>
      <p:grpSp>
        <p:nvGrpSpPr>
          <p:cNvPr id="10" name="Group 9"/>
          <p:cNvGrpSpPr/>
          <p:nvPr/>
        </p:nvGrpSpPr>
        <p:grpSpPr>
          <a:xfrm>
            <a:off x="4953000" y="1447800"/>
            <a:ext cx="1524000" cy="1447800"/>
            <a:chOff x="265113" y="2819400"/>
            <a:chExt cx="3968750" cy="4065588"/>
          </a:xfrm>
        </p:grpSpPr>
        <p:pic>
          <p:nvPicPr>
            <p:cNvPr id="11" name="6 Imagen" descr="omega+fbgs.bmp"/>
            <p:cNvPicPr>
              <a:picLocks noChangeAspect="1"/>
            </p:cNvPicPr>
            <p:nvPr/>
          </p:nvPicPr>
          <p:blipFill>
            <a:blip r:embed="rId4" cstate="print"/>
            <a:srcRect/>
            <a:stretch>
              <a:fillRect/>
            </a:stretch>
          </p:blipFill>
          <p:spPr bwMode="auto">
            <a:xfrm>
              <a:off x="860425" y="2819400"/>
              <a:ext cx="2743201" cy="3636963"/>
            </a:xfrm>
            <a:prstGeom prst="rect">
              <a:avLst/>
            </a:prstGeom>
            <a:noFill/>
            <a:ln w="9525">
              <a:noFill/>
              <a:miter lim="800000"/>
              <a:headEnd/>
              <a:tailEnd/>
            </a:ln>
          </p:spPr>
        </p:pic>
        <p:sp>
          <p:nvSpPr>
            <p:cNvPr id="12" name="Right Arrow 21"/>
            <p:cNvSpPr>
              <a:spLocks noChangeArrowheads="1"/>
            </p:cNvSpPr>
            <p:nvPr/>
          </p:nvSpPr>
          <p:spPr bwMode="auto">
            <a:xfrm rot="2352593">
              <a:off x="3395663" y="6208713"/>
              <a:ext cx="838200" cy="676275"/>
            </a:xfrm>
            <a:prstGeom prst="rightArrow">
              <a:avLst>
                <a:gd name="adj1" fmla="val 50000"/>
                <a:gd name="adj2" fmla="val 50042"/>
              </a:avLst>
            </a:prstGeom>
            <a:gradFill rotWithShape="1">
              <a:gsLst>
                <a:gs pos="0">
                  <a:srgbClr val="DDEBCF"/>
                </a:gs>
                <a:gs pos="50000">
                  <a:srgbClr val="9CB86E"/>
                </a:gs>
                <a:gs pos="100000">
                  <a:srgbClr val="156B13"/>
                </a:gs>
              </a:gsLst>
              <a:path path="rect">
                <a:fillToRect l="50000" t="50000" r="50000" b="50000"/>
              </a:path>
            </a:gradFill>
            <a:ln w="3175" algn="ctr">
              <a:solidFill>
                <a:srgbClr val="AFAFFF"/>
              </a:solidFill>
              <a:round/>
              <a:headEnd/>
              <a:tailEnd/>
            </a:ln>
          </p:spPr>
          <p:txBody>
            <a:bodyPr lIns="90000" tIns="46800" rIns="90000" bIns="46800">
              <a:spAutoFit/>
            </a:bodyPr>
            <a:lstStyle/>
            <a:p>
              <a:pPr marL="342900" indent="-342900" algn="ctr">
                <a:lnSpc>
                  <a:spcPct val="80000"/>
                </a:lnSpc>
                <a:spcBef>
                  <a:spcPct val="20000"/>
                </a:spcBef>
                <a:buClr>
                  <a:schemeClr val="bg1"/>
                </a:buClr>
                <a:buSzPct val="100000"/>
                <a:buFont typeface="Wingdings" pitchFamily="2" charset="2"/>
                <a:buNone/>
              </a:pPr>
              <a:endParaRPr lang="es-ES">
                <a:solidFill>
                  <a:schemeClr val="bg1"/>
                </a:solidFill>
              </a:endParaRPr>
            </a:p>
          </p:txBody>
        </p:sp>
        <p:sp>
          <p:nvSpPr>
            <p:cNvPr id="13" name="Right Arrow 22"/>
            <p:cNvSpPr>
              <a:spLocks noChangeArrowheads="1"/>
            </p:cNvSpPr>
            <p:nvPr/>
          </p:nvSpPr>
          <p:spPr bwMode="auto">
            <a:xfrm rot="-8901521">
              <a:off x="265113" y="4589463"/>
              <a:ext cx="838200" cy="676275"/>
            </a:xfrm>
            <a:prstGeom prst="rightArrow">
              <a:avLst>
                <a:gd name="adj1" fmla="val 50000"/>
                <a:gd name="adj2" fmla="val 50042"/>
              </a:avLst>
            </a:prstGeom>
            <a:gradFill rotWithShape="1">
              <a:gsLst>
                <a:gs pos="0">
                  <a:srgbClr val="DDEBCF"/>
                </a:gs>
                <a:gs pos="50000">
                  <a:srgbClr val="9CB86E"/>
                </a:gs>
                <a:gs pos="100000">
                  <a:srgbClr val="156B13"/>
                </a:gs>
              </a:gsLst>
              <a:path path="rect">
                <a:fillToRect l="50000" t="50000" r="50000" b="50000"/>
              </a:path>
            </a:gradFill>
            <a:ln w="3175" algn="ctr">
              <a:solidFill>
                <a:srgbClr val="AFAFFF"/>
              </a:solidFill>
              <a:round/>
              <a:headEnd/>
              <a:tailEnd/>
            </a:ln>
          </p:spPr>
          <p:txBody>
            <a:bodyPr lIns="90000" tIns="46800" rIns="90000" bIns="46800">
              <a:spAutoFit/>
            </a:bodyPr>
            <a:lstStyle/>
            <a:p>
              <a:pPr marL="342900" indent="-342900" algn="ctr">
                <a:lnSpc>
                  <a:spcPct val="80000"/>
                </a:lnSpc>
                <a:spcBef>
                  <a:spcPct val="20000"/>
                </a:spcBef>
                <a:buClr>
                  <a:schemeClr val="bg1"/>
                </a:buClr>
                <a:buSzPct val="100000"/>
                <a:buFont typeface="Wingdings" pitchFamily="2" charset="2"/>
                <a:buNone/>
              </a:pPr>
              <a:endParaRPr lang="es-ES">
                <a:solidFill>
                  <a:schemeClr val="bg1"/>
                </a:solidFill>
              </a:endParaRPr>
            </a:p>
          </p:txBody>
        </p:sp>
      </p:grpSp>
      <p:sp>
        <p:nvSpPr>
          <p:cNvPr id="7171" name="4 Marcador de pie de página"/>
          <p:cNvSpPr>
            <a:spLocks noGrp="1"/>
          </p:cNvSpPr>
          <p:nvPr>
            <p:ph type="ftr" sz="quarter" idx="11"/>
          </p:nvPr>
        </p:nvSpPr>
        <p:spPr>
          <a:xfrm>
            <a:off x="3886200" y="6400800"/>
            <a:ext cx="4876800" cy="457200"/>
          </a:xfrm>
          <a:noFill/>
        </p:spPr>
        <p:txBody>
          <a:bodyPr/>
          <a:lstStyle/>
          <a:p>
            <a:r>
              <a:rPr lang="en-US" altLang="en-US" dirty="0" err="1" smtClean="0">
                <a:cs typeface="Arial" charset="0"/>
              </a:rPr>
              <a:t>D.Moya</a:t>
            </a:r>
            <a:r>
              <a:rPr lang="en-US" altLang="en-US" dirty="0" smtClean="0">
                <a:cs typeface="Arial" charset="0"/>
              </a:rPr>
              <a:t>, LC2013 Tracking-Vertex  session, </a:t>
            </a:r>
            <a:r>
              <a:rPr lang="en-US" altLang="en-US" dirty="0" err="1" smtClean="0">
                <a:cs typeface="Arial" charset="0"/>
              </a:rPr>
              <a:t>Desy</a:t>
            </a:r>
            <a:r>
              <a:rPr lang="en-US" altLang="en-US" dirty="0" smtClean="0">
                <a:cs typeface="Arial" charset="0"/>
              </a:rPr>
              <a:t>  May. 30th  2013  </a:t>
            </a:r>
            <a:endParaRPr lang="es-ES_tradnl" altLang="en-US" dirty="0" smtClean="0">
              <a:cs typeface="Arial" charset="0"/>
            </a:endParaRPr>
          </a:p>
        </p:txBody>
      </p:sp>
      <p:sp>
        <p:nvSpPr>
          <p:cNvPr id="7172" name="Rectangle 2"/>
          <p:cNvSpPr>
            <a:spLocks noGrp="1" noChangeArrowheads="1"/>
          </p:cNvSpPr>
          <p:nvPr>
            <p:ph type="title" idx="4294967295"/>
          </p:nvPr>
        </p:nvSpPr>
        <p:spPr>
          <a:xfrm>
            <a:off x="76200" y="-76200"/>
            <a:ext cx="8077200" cy="1139825"/>
          </a:xfrm>
        </p:spPr>
        <p:txBody>
          <a:bodyPr/>
          <a:lstStyle/>
          <a:p>
            <a:pPr eaLnBrk="1" hangingPunct="1"/>
            <a:r>
              <a:rPr lang="en-US" sz="3600" dirty="0" smtClean="0"/>
              <a:t>VXD FOS Monitor Timeline</a:t>
            </a:r>
            <a:r>
              <a:rPr lang="en-US" sz="4000" dirty="0" smtClean="0"/>
              <a:t/>
            </a:r>
            <a:br>
              <a:rPr lang="en-US" sz="4000" dirty="0" smtClean="0"/>
            </a:br>
            <a:endParaRPr lang="en-US" dirty="0" smtClean="0"/>
          </a:p>
        </p:txBody>
      </p:sp>
      <p:sp>
        <p:nvSpPr>
          <p:cNvPr id="7173" name="Rectangle 3"/>
          <p:cNvSpPr>
            <a:spLocks noGrp="1" noChangeArrowheads="1"/>
          </p:cNvSpPr>
          <p:nvPr>
            <p:ph type="body" idx="4294967295"/>
          </p:nvPr>
        </p:nvSpPr>
        <p:spPr>
          <a:xfrm>
            <a:off x="152400" y="457200"/>
            <a:ext cx="6781800" cy="6172200"/>
          </a:xfrm>
        </p:spPr>
        <p:txBody>
          <a:bodyPr/>
          <a:lstStyle/>
          <a:p>
            <a:pPr eaLnBrk="1" hangingPunct="1">
              <a:lnSpc>
                <a:spcPct val="150000"/>
              </a:lnSpc>
              <a:buSzPct val="111000"/>
              <a:buBlip>
                <a:blip r:embed="rId5"/>
              </a:buBlip>
            </a:pPr>
            <a:r>
              <a:rPr lang="en-US" sz="1600" dirty="0" smtClean="0"/>
              <a:t>2009  Oct  FOS Monitor proposal</a:t>
            </a:r>
          </a:p>
          <a:p>
            <a:pPr eaLnBrk="1" hangingPunct="1">
              <a:lnSpc>
                <a:spcPct val="150000"/>
              </a:lnSpc>
              <a:buSzPct val="111000"/>
              <a:buBlip>
                <a:blip r:embed="rId5"/>
              </a:buBlip>
            </a:pPr>
            <a:r>
              <a:rPr lang="en-US" sz="1600" dirty="0" smtClean="0"/>
              <a:t>2010  Jan Omega-shape proposal</a:t>
            </a:r>
          </a:p>
          <a:p>
            <a:pPr eaLnBrk="1" hangingPunct="1">
              <a:lnSpc>
                <a:spcPct val="150000"/>
              </a:lnSpc>
              <a:buSzPct val="111000"/>
              <a:buBlip>
                <a:blip r:embed="rId5"/>
              </a:buBlip>
            </a:pPr>
            <a:r>
              <a:rPr lang="en-US" sz="1600" dirty="0" smtClean="0"/>
              <a:t>2010 Oct. FOS radiation hardness study (1.5 </a:t>
            </a:r>
            <a:r>
              <a:rPr lang="en-US" sz="1600" dirty="0" err="1" smtClean="0"/>
              <a:t>GRads</a:t>
            </a:r>
            <a:r>
              <a:rPr lang="en-US" sz="1600" dirty="0" smtClean="0"/>
              <a:t> ,3.3 10</a:t>
            </a:r>
            <a:r>
              <a:rPr lang="en-US" sz="1600" baseline="30000" dirty="0" smtClean="0"/>
              <a:t>15</a:t>
            </a:r>
            <a:r>
              <a:rPr lang="en-US" sz="1600" dirty="0" smtClean="0"/>
              <a:t> p/cm2)</a:t>
            </a:r>
          </a:p>
          <a:p>
            <a:pPr eaLnBrk="1" hangingPunct="1">
              <a:lnSpc>
                <a:spcPct val="150000"/>
              </a:lnSpc>
              <a:buSzPct val="111000"/>
              <a:buBlip>
                <a:blip r:embed="rId5"/>
              </a:buBlip>
            </a:pPr>
            <a:r>
              <a:rPr lang="en-US" sz="1600" dirty="0" smtClean="0"/>
              <a:t>2011 January  First omega mechanical dummies</a:t>
            </a:r>
          </a:p>
          <a:p>
            <a:pPr eaLnBrk="1" hangingPunct="1">
              <a:lnSpc>
                <a:spcPct val="150000"/>
              </a:lnSpc>
              <a:buSzPct val="111000"/>
              <a:buBlip>
                <a:blip r:embed="rId5"/>
              </a:buBlip>
            </a:pPr>
            <a:r>
              <a:rPr lang="en-US" sz="1600" dirty="0" smtClean="0"/>
              <a:t>2011 March Test in </a:t>
            </a:r>
            <a:r>
              <a:rPr lang="en-US" sz="1600" dirty="0" err="1" smtClean="0"/>
              <a:t>depfet</a:t>
            </a:r>
            <a:r>
              <a:rPr lang="en-US" sz="1600" dirty="0" smtClean="0"/>
              <a:t> mock-up at IFIC</a:t>
            </a:r>
          </a:p>
          <a:p>
            <a:pPr eaLnBrk="1" hangingPunct="1">
              <a:lnSpc>
                <a:spcPct val="150000"/>
              </a:lnSpc>
              <a:buSzPct val="111000"/>
              <a:buBlip>
                <a:blip r:embed="rId5"/>
              </a:buBlip>
            </a:pPr>
            <a:r>
              <a:rPr lang="en-US" sz="1600" dirty="0" smtClean="0"/>
              <a:t>2011 Sept. FOS radiation hardness study ( 10 </a:t>
            </a:r>
            <a:r>
              <a:rPr lang="en-US" sz="1600" dirty="0" err="1" smtClean="0"/>
              <a:t>Mrads</a:t>
            </a:r>
            <a:r>
              <a:rPr lang="en-US" sz="1600" dirty="0" smtClean="0"/>
              <a:t> )	</a:t>
            </a:r>
          </a:p>
          <a:p>
            <a:pPr eaLnBrk="1" hangingPunct="1">
              <a:lnSpc>
                <a:spcPct val="150000"/>
              </a:lnSpc>
              <a:buSzPct val="111000"/>
              <a:buBlip>
                <a:blip r:embed="rId5"/>
              </a:buBlip>
            </a:pPr>
            <a:r>
              <a:rPr lang="en-US" sz="1600" dirty="0" smtClean="0"/>
              <a:t>2011 Dec Proof-of-</a:t>
            </a:r>
            <a:r>
              <a:rPr lang="en-US" sz="1600" dirty="0" err="1" smtClean="0"/>
              <a:t>comcept</a:t>
            </a:r>
            <a:r>
              <a:rPr lang="en-US" sz="1600" dirty="0" smtClean="0"/>
              <a:t>-prototype omega</a:t>
            </a:r>
          </a:p>
          <a:p>
            <a:pPr eaLnBrk="1" hangingPunct="1">
              <a:lnSpc>
                <a:spcPct val="150000"/>
              </a:lnSpc>
              <a:buSzPct val="111000"/>
              <a:buBlip>
                <a:blip r:embed="rId5"/>
              </a:buBlip>
            </a:pPr>
            <a:r>
              <a:rPr lang="en-US" sz="1600" dirty="0" smtClean="0"/>
              <a:t>2012 Feb Omega calibration. </a:t>
            </a:r>
          </a:p>
          <a:p>
            <a:pPr eaLnBrk="1" hangingPunct="1">
              <a:lnSpc>
                <a:spcPct val="150000"/>
              </a:lnSpc>
              <a:buSzPct val="111000"/>
              <a:buBlip>
                <a:blip r:embed="rId5"/>
              </a:buBlip>
            </a:pPr>
            <a:r>
              <a:rPr lang="en-US" sz="1600" dirty="0" smtClean="0"/>
              <a:t>2012 March New transducer design  L-shape</a:t>
            </a:r>
          </a:p>
          <a:p>
            <a:pPr eaLnBrk="1" hangingPunct="1">
              <a:lnSpc>
                <a:spcPct val="150000"/>
              </a:lnSpc>
              <a:buSzPct val="111000"/>
              <a:buBlip>
                <a:blip r:embed="rId5"/>
              </a:buBlip>
            </a:pPr>
            <a:r>
              <a:rPr lang="en-US" sz="1600" dirty="0" smtClean="0"/>
              <a:t>2012 May Test in </a:t>
            </a:r>
            <a:r>
              <a:rPr lang="en-US" sz="1600" dirty="0" err="1" smtClean="0"/>
              <a:t>depfet</a:t>
            </a:r>
            <a:r>
              <a:rPr lang="en-US" sz="1600" dirty="0" smtClean="0"/>
              <a:t> mock-up at </a:t>
            </a:r>
            <a:r>
              <a:rPr lang="en-US" sz="1600" dirty="0" err="1" smtClean="0"/>
              <a:t>IFIC</a:t>
            </a:r>
            <a:r>
              <a:rPr lang="en-US" sz="1600" dirty="0" smtClean="0"/>
              <a:t> </a:t>
            </a:r>
          </a:p>
          <a:p>
            <a:pPr eaLnBrk="1" hangingPunct="1">
              <a:lnSpc>
                <a:spcPct val="150000"/>
              </a:lnSpc>
              <a:buSzPct val="111000"/>
              <a:buBlip>
                <a:blip r:embed="rId5"/>
              </a:buBlip>
            </a:pPr>
            <a:r>
              <a:rPr lang="en-US" sz="1600" dirty="0" smtClean="0"/>
              <a:t>2012 October L –shape calibration</a:t>
            </a:r>
          </a:p>
          <a:p>
            <a:pPr marL="0" indent="0" eaLnBrk="1" hangingPunct="1">
              <a:lnSpc>
                <a:spcPct val="150000"/>
              </a:lnSpc>
              <a:buSzPct val="111000"/>
              <a:buNone/>
            </a:pPr>
            <a:r>
              <a:rPr lang="en-US" sz="1600" dirty="0"/>
              <a:t> </a:t>
            </a:r>
            <a:r>
              <a:rPr lang="en-US" sz="1600" dirty="0" smtClean="0"/>
              <a:t>     (resolution less 1 um ,accuracy≈10 um )</a:t>
            </a:r>
          </a:p>
          <a:p>
            <a:pPr eaLnBrk="1" hangingPunct="1">
              <a:lnSpc>
                <a:spcPct val="150000"/>
              </a:lnSpc>
              <a:buSzPct val="111000"/>
              <a:buBlip>
                <a:blip r:embed="rId5"/>
              </a:buBlip>
            </a:pPr>
            <a:r>
              <a:rPr lang="en-US" sz="1600" dirty="0" smtClean="0"/>
              <a:t>2013 May Test in </a:t>
            </a:r>
            <a:r>
              <a:rPr lang="en-US" sz="1600" dirty="0" err="1" smtClean="0"/>
              <a:t>deftet</a:t>
            </a:r>
            <a:r>
              <a:rPr lang="en-US" sz="1600" dirty="0" smtClean="0"/>
              <a:t> mock-up at IFIC (N</a:t>
            </a:r>
            <a:r>
              <a:rPr lang="en-US" sz="1600" baseline="-25000" dirty="0" smtClean="0"/>
              <a:t>2 </a:t>
            </a:r>
            <a:r>
              <a:rPr lang="en-US" sz="1600" dirty="0" smtClean="0"/>
              <a:t>atmosphere)</a:t>
            </a:r>
          </a:p>
          <a:p>
            <a:pPr eaLnBrk="1" hangingPunct="1">
              <a:lnSpc>
                <a:spcPct val="150000"/>
              </a:lnSpc>
              <a:buSzPct val="109000"/>
              <a:buFont typeface="Wingdings" pitchFamily="2" charset="2"/>
              <a:buChar char="q"/>
            </a:pPr>
            <a:r>
              <a:rPr lang="en-US" sz="1600" dirty="0" smtClean="0"/>
              <a:t>2013 June-July Omegas and L-s irradiation ELSA</a:t>
            </a:r>
          </a:p>
          <a:p>
            <a:pPr eaLnBrk="1" hangingPunct="1">
              <a:lnSpc>
                <a:spcPct val="150000"/>
              </a:lnSpc>
              <a:buSzPct val="109000"/>
              <a:buFont typeface="Wingdings" pitchFamily="2" charset="2"/>
              <a:buChar char="q"/>
            </a:pPr>
            <a:r>
              <a:rPr lang="en-US" sz="1700" dirty="0" smtClean="0"/>
              <a:t>2014 January  commissioning at P</a:t>
            </a:r>
            <a:r>
              <a:rPr lang="en-US" sz="1800" dirty="0" smtClean="0"/>
              <a:t>XD-SVD common test beam</a:t>
            </a:r>
          </a:p>
          <a:p>
            <a:pPr eaLnBrk="1" hangingPunct="1">
              <a:lnSpc>
                <a:spcPct val="150000"/>
              </a:lnSpc>
            </a:pPr>
            <a:endParaRPr lang="en-US" sz="1800" baseline="-25000" dirty="0" smtClean="0"/>
          </a:p>
          <a:p>
            <a:pPr eaLnBrk="1" hangingPunct="1">
              <a:lnSpc>
                <a:spcPct val="90000"/>
              </a:lnSpc>
              <a:buNone/>
            </a:pPr>
            <a:endParaRPr lang="en-US" dirty="0" smtClean="0"/>
          </a:p>
        </p:txBody>
      </p:sp>
      <p:sp>
        <p:nvSpPr>
          <p:cNvPr id="7174"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7175"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7176"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7177"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pic>
        <p:nvPicPr>
          <p:cNvPr id="14" name="Picture 7" descr="DSCN4003"/>
          <p:cNvPicPr>
            <a:picLocks noChangeAspect="1" noChangeArrowheads="1"/>
          </p:cNvPicPr>
          <p:nvPr/>
        </p:nvPicPr>
        <p:blipFill>
          <a:blip r:embed="rId6" cstate="print"/>
          <a:srcRect l="25740" t="19408" r="25740" b="31191"/>
          <a:stretch>
            <a:fillRect/>
          </a:stretch>
        </p:blipFill>
        <p:spPr bwMode="auto">
          <a:xfrm>
            <a:off x="5043327" y="3124200"/>
            <a:ext cx="1357473" cy="982923"/>
          </a:xfrm>
          <a:prstGeom prst="rect">
            <a:avLst/>
          </a:prstGeom>
          <a:noFill/>
        </p:spPr>
      </p:pic>
      <p:grpSp>
        <p:nvGrpSpPr>
          <p:cNvPr id="24" name="Group 23"/>
          <p:cNvGrpSpPr/>
          <p:nvPr/>
        </p:nvGrpSpPr>
        <p:grpSpPr>
          <a:xfrm>
            <a:off x="6477000" y="1524000"/>
            <a:ext cx="2514600" cy="2286000"/>
            <a:chOff x="4191000" y="2133600"/>
            <a:chExt cx="4691063" cy="3822701"/>
          </a:xfrm>
        </p:grpSpPr>
        <p:pic>
          <p:nvPicPr>
            <p:cNvPr id="15" name="Picture 11" descr="IMG_0802"/>
            <p:cNvPicPr>
              <a:picLocks noChangeAspect="1" noChangeArrowheads="1"/>
            </p:cNvPicPr>
            <p:nvPr/>
          </p:nvPicPr>
          <p:blipFill>
            <a:blip r:embed="rId7" cstate="print"/>
            <a:srcRect/>
            <a:stretch>
              <a:fillRect/>
            </a:stretch>
          </p:blipFill>
          <p:spPr bwMode="auto">
            <a:xfrm>
              <a:off x="4191000" y="2438399"/>
              <a:ext cx="4691063" cy="3517902"/>
            </a:xfrm>
            <a:prstGeom prst="rect">
              <a:avLst/>
            </a:prstGeom>
            <a:noFill/>
            <a:ln w="9525">
              <a:noFill/>
              <a:miter lim="800000"/>
              <a:headEnd/>
              <a:tailEnd/>
            </a:ln>
          </p:spPr>
        </p:pic>
        <p:sp>
          <p:nvSpPr>
            <p:cNvPr id="16" name="Oval 12"/>
            <p:cNvSpPr>
              <a:spLocks noChangeArrowheads="1"/>
            </p:cNvSpPr>
            <p:nvPr/>
          </p:nvSpPr>
          <p:spPr bwMode="auto">
            <a:xfrm>
              <a:off x="6324600" y="3810000"/>
              <a:ext cx="533400" cy="152400"/>
            </a:xfrm>
            <a:prstGeom prst="ellipse">
              <a:avLst/>
            </a:prstGeom>
            <a:noFill/>
            <a:ln w="9525">
              <a:solidFill>
                <a:srgbClr val="FF0000"/>
              </a:solidFill>
              <a:round/>
              <a:headEnd/>
              <a:tailEnd/>
            </a:ln>
          </p:spPr>
          <p:txBody>
            <a:bodyPr wrap="none" anchor="ctr"/>
            <a:lstStyle/>
            <a:p>
              <a:endParaRPr lang="es-ES"/>
            </a:p>
          </p:txBody>
        </p:sp>
        <p:sp>
          <p:nvSpPr>
            <p:cNvPr id="17" name="Oval 13"/>
            <p:cNvSpPr>
              <a:spLocks noChangeArrowheads="1"/>
            </p:cNvSpPr>
            <p:nvPr/>
          </p:nvSpPr>
          <p:spPr bwMode="auto">
            <a:xfrm>
              <a:off x="6934200" y="4038600"/>
              <a:ext cx="533400" cy="152400"/>
            </a:xfrm>
            <a:prstGeom prst="ellipse">
              <a:avLst/>
            </a:prstGeom>
            <a:noFill/>
            <a:ln w="9525">
              <a:solidFill>
                <a:srgbClr val="FF0000"/>
              </a:solidFill>
              <a:round/>
              <a:headEnd/>
              <a:tailEnd/>
            </a:ln>
          </p:spPr>
          <p:txBody>
            <a:bodyPr wrap="none" anchor="ctr"/>
            <a:lstStyle/>
            <a:p>
              <a:endParaRPr lang="es-ES"/>
            </a:p>
          </p:txBody>
        </p:sp>
        <p:sp>
          <p:nvSpPr>
            <p:cNvPr id="18" name="Oval 14"/>
            <p:cNvSpPr>
              <a:spLocks noChangeArrowheads="1"/>
            </p:cNvSpPr>
            <p:nvPr/>
          </p:nvSpPr>
          <p:spPr bwMode="auto">
            <a:xfrm>
              <a:off x="7467600" y="4267200"/>
              <a:ext cx="685800" cy="228600"/>
            </a:xfrm>
            <a:prstGeom prst="ellipse">
              <a:avLst/>
            </a:prstGeom>
            <a:noFill/>
            <a:ln w="9525">
              <a:solidFill>
                <a:srgbClr val="FF0000"/>
              </a:solidFill>
              <a:round/>
              <a:headEnd/>
              <a:tailEnd/>
            </a:ln>
          </p:spPr>
          <p:txBody>
            <a:bodyPr wrap="none" anchor="ctr"/>
            <a:lstStyle/>
            <a:p>
              <a:endParaRPr lang="es-ES"/>
            </a:p>
          </p:txBody>
        </p:sp>
        <p:sp>
          <p:nvSpPr>
            <p:cNvPr id="19" name="Line 18"/>
            <p:cNvSpPr>
              <a:spLocks noChangeShapeType="1"/>
            </p:cNvSpPr>
            <p:nvPr/>
          </p:nvSpPr>
          <p:spPr bwMode="auto">
            <a:xfrm flipH="1">
              <a:off x="7924800" y="2133600"/>
              <a:ext cx="152400" cy="2133600"/>
            </a:xfrm>
            <a:prstGeom prst="line">
              <a:avLst/>
            </a:prstGeom>
            <a:noFill/>
            <a:ln w="9525">
              <a:solidFill>
                <a:schemeClr val="tx1"/>
              </a:solidFill>
              <a:round/>
              <a:headEnd/>
              <a:tailEnd type="triangle" w="med" len="med"/>
            </a:ln>
          </p:spPr>
          <p:txBody>
            <a:bodyPr/>
            <a:lstStyle/>
            <a:p>
              <a:endParaRPr lang="es-ES"/>
            </a:p>
          </p:txBody>
        </p:sp>
        <p:sp>
          <p:nvSpPr>
            <p:cNvPr id="20" name="Line 36"/>
            <p:cNvSpPr>
              <a:spLocks noChangeShapeType="1"/>
            </p:cNvSpPr>
            <p:nvPr/>
          </p:nvSpPr>
          <p:spPr bwMode="auto">
            <a:xfrm>
              <a:off x="5791200" y="2514600"/>
              <a:ext cx="1295400" cy="914400"/>
            </a:xfrm>
            <a:prstGeom prst="line">
              <a:avLst/>
            </a:prstGeom>
            <a:noFill/>
            <a:ln w="9525">
              <a:solidFill>
                <a:srgbClr val="FF0000"/>
              </a:solidFill>
              <a:round/>
              <a:headEnd/>
              <a:tailEnd/>
            </a:ln>
          </p:spPr>
          <p:txBody>
            <a:bodyPr/>
            <a:lstStyle/>
            <a:p>
              <a:endParaRPr lang="es-ES"/>
            </a:p>
          </p:txBody>
        </p:sp>
        <p:sp>
          <p:nvSpPr>
            <p:cNvPr id="21" name="Line 38"/>
            <p:cNvSpPr>
              <a:spLocks noChangeShapeType="1"/>
            </p:cNvSpPr>
            <p:nvPr/>
          </p:nvSpPr>
          <p:spPr bwMode="auto">
            <a:xfrm flipH="1">
              <a:off x="6629400" y="3429000"/>
              <a:ext cx="457200" cy="304800"/>
            </a:xfrm>
            <a:prstGeom prst="line">
              <a:avLst/>
            </a:prstGeom>
            <a:noFill/>
            <a:ln w="9525">
              <a:solidFill>
                <a:srgbClr val="FF0000"/>
              </a:solidFill>
              <a:round/>
              <a:headEnd/>
              <a:tailEnd/>
            </a:ln>
          </p:spPr>
          <p:txBody>
            <a:bodyPr/>
            <a:lstStyle/>
            <a:p>
              <a:endParaRPr lang="es-ES"/>
            </a:p>
          </p:txBody>
        </p:sp>
        <p:sp>
          <p:nvSpPr>
            <p:cNvPr id="22" name="Line 39"/>
            <p:cNvSpPr>
              <a:spLocks noChangeShapeType="1"/>
            </p:cNvSpPr>
            <p:nvPr/>
          </p:nvSpPr>
          <p:spPr bwMode="auto">
            <a:xfrm flipH="1" flipV="1">
              <a:off x="5410200" y="2819400"/>
              <a:ext cx="1219200" cy="914400"/>
            </a:xfrm>
            <a:prstGeom prst="line">
              <a:avLst/>
            </a:prstGeom>
            <a:noFill/>
            <a:ln w="9525">
              <a:solidFill>
                <a:srgbClr val="FF0000"/>
              </a:solidFill>
              <a:round/>
              <a:headEnd/>
              <a:tailEnd/>
            </a:ln>
          </p:spPr>
          <p:txBody>
            <a:bodyPr/>
            <a:lstStyle/>
            <a:p>
              <a:endParaRPr lang="es-ES"/>
            </a:p>
          </p:txBody>
        </p:sp>
        <p:sp>
          <p:nvSpPr>
            <p:cNvPr id="23" name="Line 40"/>
            <p:cNvSpPr>
              <a:spLocks noChangeShapeType="1"/>
            </p:cNvSpPr>
            <p:nvPr/>
          </p:nvSpPr>
          <p:spPr bwMode="auto">
            <a:xfrm flipV="1">
              <a:off x="5410200" y="2514600"/>
              <a:ext cx="381000" cy="304800"/>
            </a:xfrm>
            <a:prstGeom prst="line">
              <a:avLst/>
            </a:prstGeom>
            <a:noFill/>
            <a:ln w="9525">
              <a:solidFill>
                <a:srgbClr val="FF0000"/>
              </a:solidFill>
              <a:round/>
              <a:headEnd/>
              <a:tailEnd/>
            </a:ln>
          </p:spPr>
          <p:txBody>
            <a:bodyPr/>
            <a:lstStyle/>
            <a:p>
              <a:endParaRPr lang="es-ES"/>
            </a:p>
          </p:txBody>
        </p:sp>
      </p:grpSp>
      <p:grpSp>
        <p:nvGrpSpPr>
          <p:cNvPr id="34" name="Group 33"/>
          <p:cNvGrpSpPr/>
          <p:nvPr/>
        </p:nvGrpSpPr>
        <p:grpSpPr>
          <a:xfrm>
            <a:off x="7467600" y="4241800"/>
            <a:ext cx="1447800" cy="1930400"/>
            <a:chOff x="5486402" y="2133600"/>
            <a:chExt cx="3048000" cy="4064000"/>
          </a:xfrm>
        </p:grpSpPr>
        <p:pic>
          <p:nvPicPr>
            <p:cNvPr id="25" name="Picture 10" descr="IMG_1939.JPG"/>
            <p:cNvPicPr>
              <a:picLocks noChangeAspect="1"/>
            </p:cNvPicPr>
            <p:nvPr/>
          </p:nvPicPr>
          <p:blipFill>
            <a:blip r:embed="rId8" cstate="print"/>
            <a:srcRect/>
            <a:stretch>
              <a:fillRect/>
            </a:stretch>
          </p:blipFill>
          <p:spPr bwMode="auto">
            <a:xfrm>
              <a:off x="5486402" y="2133600"/>
              <a:ext cx="3048000" cy="4064000"/>
            </a:xfrm>
            <a:prstGeom prst="rect">
              <a:avLst/>
            </a:prstGeom>
            <a:noFill/>
            <a:ln w="9525">
              <a:noFill/>
              <a:miter lim="800000"/>
              <a:headEnd/>
              <a:tailEnd/>
            </a:ln>
          </p:spPr>
        </p:pic>
        <p:sp>
          <p:nvSpPr>
            <p:cNvPr id="26" name="Oval 17"/>
            <p:cNvSpPr>
              <a:spLocks noChangeArrowheads="1"/>
            </p:cNvSpPr>
            <p:nvPr/>
          </p:nvSpPr>
          <p:spPr bwMode="auto">
            <a:xfrm>
              <a:off x="6553200" y="4038600"/>
              <a:ext cx="914400" cy="1371600"/>
            </a:xfrm>
            <a:prstGeom prst="ellipse">
              <a:avLst/>
            </a:prstGeom>
            <a:noFill/>
            <a:ln w="12700" algn="ctr">
              <a:solidFill>
                <a:schemeClr val="tx1"/>
              </a:solidFill>
              <a:round/>
              <a:headEnd/>
              <a:tailEnd/>
            </a:ln>
          </p:spPr>
          <p:txBody>
            <a:bodyPr wrap="none" lIns="90000" tIns="46800" rIns="90000" bIns="46800">
              <a:spAutoFit/>
            </a:bodyPr>
            <a:lstStyle/>
            <a:p>
              <a:pPr marL="342900" indent="-342900" algn="ctr">
                <a:lnSpc>
                  <a:spcPct val="80000"/>
                </a:lnSpc>
                <a:spcBef>
                  <a:spcPct val="20000"/>
                </a:spcBef>
                <a:buClr>
                  <a:schemeClr val="bg1"/>
                </a:buClr>
                <a:buSzPct val="100000"/>
                <a:buFont typeface="Wingdings" pitchFamily="2" charset="2"/>
                <a:buNone/>
              </a:pPr>
              <a:endParaRPr lang="es-ES" sz="2000"/>
            </a:p>
          </p:txBody>
        </p:sp>
        <p:sp>
          <p:nvSpPr>
            <p:cNvPr id="31" name="Oval 49"/>
            <p:cNvSpPr>
              <a:spLocks noChangeArrowheads="1"/>
            </p:cNvSpPr>
            <p:nvPr/>
          </p:nvSpPr>
          <p:spPr bwMode="auto">
            <a:xfrm>
              <a:off x="6248400" y="3505200"/>
              <a:ext cx="1447800" cy="381000"/>
            </a:xfrm>
            <a:prstGeom prst="ellipse">
              <a:avLst/>
            </a:prstGeom>
            <a:noFill/>
            <a:ln w="12700" algn="ctr">
              <a:solidFill>
                <a:schemeClr val="tx1"/>
              </a:solidFill>
              <a:round/>
              <a:headEnd/>
              <a:tailEnd/>
            </a:ln>
          </p:spPr>
          <p:txBody>
            <a:bodyPr wrap="none" lIns="90000" tIns="46800" rIns="90000" bIns="46800">
              <a:spAutoFit/>
            </a:bodyPr>
            <a:lstStyle/>
            <a:p>
              <a:pPr marL="342900" indent="-342900" algn="ctr">
                <a:lnSpc>
                  <a:spcPct val="80000"/>
                </a:lnSpc>
                <a:spcBef>
                  <a:spcPct val="20000"/>
                </a:spcBef>
                <a:buClr>
                  <a:schemeClr val="bg1"/>
                </a:buClr>
                <a:buSzPct val="100000"/>
                <a:buFont typeface="Wingdings" pitchFamily="2" charset="2"/>
                <a:buNone/>
              </a:pPr>
              <a:endParaRPr lang="es-ES" sz="2000"/>
            </a:p>
          </p:txBody>
        </p:sp>
      </p:grpSp>
      <p:pic>
        <p:nvPicPr>
          <p:cNvPr id="29" name="Picture 8" descr="DSCN4431"/>
          <p:cNvPicPr>
            <a:picLocks noChangeAspect="1" noChangeArrowheads="1"/>
          </p:cNvPicPr>
          <p:nvPr/>
        </p:nvPicPr>
        <p:blipFill>
          <a:blip r:embed="rId9" cstate="print"/>
          <a:srcRect l="11534" t="27682" r="19608" b="30758"/>
          <a:stretch>
            <a:fillRect/>
          </a:stretch>
        </p:blipFill>
        <p:spPr bwMode="auto">
          <a:xfrm>
            <a:off x="4495800" y="4343400"/>
            <a:ext cx="2590800" cy="1173648"/>
          </a:xfrm>
          <a:prstGeom prst="rect">
            <a:avLst/>
          </a:prstGeom>
          <a:noFill/>
          <a:ln w="9525">
            <a:noFill/>
            <a:miter lim="800000"/>
            <a:headEnd/>
            <a:tailEnd/>
          </a:ln>
          <a:effectLst>
            <a:outerShdw dist="35921" dir="2700000" algn="ctr" rotWithShape="0">
              <a:srgbClr val="808080"/>
            </a:out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ecfa">
  <a:themeElements>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Bord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0">
              <a:srgbClr val="DDEBCF"/>
            </a:gs>
            <a:gs pos="50000">
              <a:srgbClr val="9CB86E"/>
            </a:gs>
            <a:gs pos="100000">
              <a:srgbClr val="156B13"/>
            </a:gs>
          </a:gsLst>
          <a:path path="shape">
            <a:fillToRect l="50000" t="50000" r="50000" b="50000"/>
          </a:path>
          <a:tileRect/>
        </a:gradFill>
        <a:ln w="3175" cap="flat" cmpd="sng" algn="ctr">
          <a:solidFill>
            <a:srgbClr val="AFAFFF"/>
          </a:solidFill>
          <a:prstDash val="solid"/>
          <a:round/>
          <a:headEnd type="none" w="med" len="med"/>
          <a:tailEnd type="none" w="med" len="med"/>
        </a:ln>
        <a:effectLst/>
      </a:spPr>
      <a:bodyPr vert="horz" wrap="none" lIns="90000" tIns="46800" rIns="90000" bIns="46800" numCol="1" rtlCol="0" anchor="t" anchorCtr="0" compatLnSpc="1">
        <a:prstTxWarp prst="textNoShape">
          <a:avLst/>
        </a:prstTxWarp>
        <a:spAutoFit/>
      </a:bodyPr>
      <a:lstStyle>
        <a:def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defRPr dirty="0" smtClean="0">
            <a:solidFill>
              <a:schemeClr val="bg1"/>
            </a:solidFill>
          </a:defRPr>
        </a:defPPr>
      </a:lstStyle>
    </a:spDef>
    <a:lnDef>
      <a:spPr bwMode="auto">
        <a:xfrm>
          <a:off x="0" y="0"/>
          <a:ext cx="1" cy="1"/>
        </a:xfrm>
        <a:custGeom>
          <a:avLst/>
          <a:gdLst/>
          <a:ahLst/>
          <a:cxnLst/>
          <a:rect l="0" t="0" r="0" b="0"/>
          <a:pathLst/>
        </a:custGeom>
        <a:noFill/>
        <a:ln w="19050" cap="flat" cmpd="sng" algn="ctr">
          <a:no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defRPr kumimoji="0" lang="en-US" sz="2000" b="0" i="1" u="none" strike="noStrike" cap="none" normalizeH="0" baseline="0" smtClean="0">
            <a:ln>
              <a:noFill/>
            </a:ln>
            <a:solidFill>
              <a:srgbClr val="7979FF"/>
            </a:solidFill>
            <a:effectLst/>
            <a:latin typeface="Calibri" pitchFamily="34" charset="0"/>
          </a:defRPr>
        </a:defPPr>
      </a:lstStyle>
    </a:lnDef>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18346</TotalTime>
  <Words>1658</Words>
  <Application>Microsoft Office PowerPoint</Application>
  <PresentationFormat>On-screen Show (4:3)</PresentationFormat>
  <Paragraphs>273</Paragraphs>
  <Slides>25</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ecfa</vt:lpstr>
      <vt:lpstr>Document</vt:lpstr>
      <vt:lpstr>FIBER BRAGG GRATING SENSORS FOR                SMART-TRACKERS  Application to Belle II Vertex Detector       </vt:lpstr>
      <vt:lpstr>  Outline</vt:lpstr>
      <vt:lpstr>OFS &amp; FBG advantages</vt:lpstr>
      <vt:lpstr>FOS for environmental and structural monitoring industry driven technology </vt:lpstr>
      <vt:lpstr>A FBG-BASED REAL TIME ESTRUCTURAL AND ENVIROMENTAL MONITOR FOR BELLE-II VXD.  </vt:lpstr>
      <vt:lpstr>A FBG BASED REAL TIME ESTRUCTURAL AND ENVIROMENTAL MONITOR FOR BELLE-II VXD.  </vt:lpstr>
      <vt:lpstr>FBG Real time monitor for VXD </vt:lpstr>
      <vt:lpstr>_Displacement-Strain transducers </vt:lpstr>
      <vt:lpstr>VXD FOS Monitor Timeline </vt:lpstr>
      <vt:lpstr>Omega Shapes &amp; L-shapes Manufacturing  </vt:lpstr>
      <vt:lpstr>Omega Shapes an L-shapes Manufacture Process  </vt:lpstr>
      <vt:lpstr>Thermal calibrations and temperature compensation </vt:lpstr>
      <vt:lpstr>Interferometric calibration set-up </vt:lpstr>
      <vt:lpstr>L-shape stability study </vt:lpstr>
      <vt:lpstr>L-shape repeatability study </vt:lpstr>
      <vt:lpstr>L-shape Calibration: Response vs. displacement </vt:lpstr>
      <vt:lpstr>L-shape Calibration problem </vt:lpstr>
      <vt:lpstr>L-shape  humidity and Nitrogen sensitivity </vt:lpstr>
      <vt:lpstr>Environmental monitoring at IFIC Defpet Set-up  </vt:lpstr>
      <vt:lpstr>Summary …</vt:lpstr>
      <vt:lpstr>… and work in progress</vt:lpstr>
      <vt:lpstr>Slide 22</vt:lpstr>
      <vt:lpstr>_Bragg grating sensor basics</vt:lpstr>
      <vt:lpstr>_Bragg grating Multiplexing </vt:lpstr>
      <vt:lpstr>_Basic Interrogating Unit</vt:lpstr>
    </vt:vector>
  </TitlesOfParts>
  <Company>Kaos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TOF Calibration</dc:title>
  <dc:creator>Maxwell Smart</dc:creator>
  <cp:lastModifiedBy>AKER</cp:lastModifiedBy>
  <cp:revision>1299</cp:revision>
  <dcterms:created xsi:type="dcterms:W3CDTF">2004-11-30T20:27:42Z</dcterms:created>
  <dcterms:modified xsi:type="dcterms:W3CDTF">2013-05-30T08:22:54Z</dcterms:modified>
</cp:coreProperties>
</file>