
<file path=[Content_Types].xml><?xml version="1.0" encoding="utf-8"?>
<Types xmlns="http://schemas.openxmlformats.org/package/2006/content-types">
  <Default Extension="xml" ContentType="application/xml"/>
  <Default Extension="jpeg" ContentType="image/jpeg"/>
  <Default Extension="JPG" ContentType="image/jpeg"/>
  <Default Extension="mp4" ContentType="video/unknown"/>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61" r:id="rId1"/>
  </p:sldMasterIdLst>
  <p:notesMasterIdLst>
    <p:notesMasterId r:id="rId35"/>
  </p:notesMasterIdLst>
  <p:handoutMasterIdLst>
    <p:handoutMasterId r:id="rId36"/>
  </p:handoutMasterIdLst>
  <p:sldIdLst>
    <p:sldId id="256" r:id="rId2"/>
    <p:sldId id="288" r:id="rId3"/>
    <p:sldId id="258" r:id="rId4"/>
    <p:sldId id="259" r:id="rId5"/>
    <p:sldId id="278" r:id="rId6"/>
    <p:sldId id="289" r:id="rId7"/>
    <p:sldId id="290" r:id="rId8"/>
    <p:sldId id="263" r:id="rId9"/>
    <p:sldId id="264" r:id="rId10"/>
    <p:sldId id="265" r:id="rId11"/>
    <p:sldId id="266" r:id="rId12"/>
    <p:sldId id="279" r:id="rId13"/>
    <p:sldId id="267" r:id="rId14"/>
    <p:sldId id="270" r:id="rId15"/>
    <p:sldId id="269" r:id="rId16"/>
    <p:sldId id="281" r:id="rId17"/>
    <p:sldId id="282" r:id="rId18"/>
    <p:sldId id="283" r:id="rId19"/>
    <p:sldId id="285" r:id="rId20"/>
    <p:sldId id="286" r:id="rId21"/>
    <p:sldId id="271" r:id="rId22"/>
    <p:sldId id="287" r:id="rId23"/>
    <p:sldId id="294" r:id="rId24"/>
    <p:sldId id="275" r:id="rId25"/>
    <p:sldId id="293" r:id="rId26"/>
    <p:sldId id="268" r:id="rId27"/>
    <p:sldId id="273" r:id="rId28"/>
    <p:sldId id="274" r:id="rId29"/>
    <p:sldId id="272" r:id="rId30"/>
    <p:sldId id="291" r:id="rId31"/>
    <p:sldId id="292" r:id="rId32"/>
    <p:sldId id="276" r:id="rId33"/>
    <p:sldId id="277" r:id="rId34"/>
  </p:sldIdLst>
  <p:sldSz cx="10080625" cy="7559675"/>
  <p:notesSz cx="7772400" cy="10058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886CF64-005C-9E43-9F2E-5200CC81BDBF}">
          <p14:sldIdLst>
            <p14:sldId id="256"/>
            <p14:sldId id="288"/>
            <p14:sldId id="258"/>
            <p14:sldId id="259"/>
            <p14:sldId id="278"/>
            <p14:sldId id="289"/>
            <p14:sldId id="290"/>
            <p14:sldId id="263"/>
            <p14:sldId id="264"/>
            <p14:sldId id="265"/>
            <p14:sldId id="266"/>
            <p14:sldId id="279"/>
            <p14:sldId id="267"/>
            <p14:sldId id="270"/>
            <p14:sldId id="269"/>
            <p14:sldId id="281"/>
            <p14:sldId id="282"/>
            <p14:sldId id="283"/>
            <p14:sldId id="285"/>
            <p14:sldId id="286"/>
            <p14:sldId id="271"/>
            <p14:sldId id="287"/>
            <p14:sldId id="294"/>
            <p14:sldId id="275"/>
            <p14:sldId id="293"/>
            <p14:sldId id="268"/>
            <p14:sldId id="273"/>
            <p14:sldId id="274"/>
            <p14:sldId id="272"/>
            <p14:sldId id="291"/>
            <p14:sldId id="292"/>
            <p14:sldId id="276"/>
            <p14:sldId id="27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5" autoAdjust="0"/>
    <p:restoredTop sz="94649" autoAdjust="0"/>
  </p:normalViewPr>
  <p:slideViewPr>
    <p:cSldViewPr snapToGrid="0" snapToObjects="1">
      <p:cViewPr varScale="1">
        <p:scale>
          <a:sx n="77" d="100"/>
          <a:sy n="77" d="100"/>
        </p:scale>
        <p:origin x="-1744" y="-112"/>
      </p:cViewPr>
      <p:guideLst>
        <p:guide orient="horz" pos="2381"/>
        <p:guide pos="3175"/>
      </p:guideLst>
    </p:cSldViewPr>
  </p:slideViewPr>
  <p:outlineViewPr>
    <p:cViewPr>
      <p:scale>
        <a:sx n="33" d="100"/>
        <a:sy n="33" d="100"/>
      </p:scale>
      <p:origin x="0" y="68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32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402138" y="0"/>
            <a:ext cx="3368675" cy="503238"/>
          </a:xfrm>
          <a:prstGeom prst="rect">
            <a:avLst/>
          </a:prstGeom>
        </p:spPr>
        <p:txBody>
          <a:bodyPr vert="horz" lIns="91440" tIns="45720" rIns="91440" bIns="45720" rtlCol="0"/>
          <a:lstStyle>
            <a:lvl1pPr algn="r">
              <a:defRPr sz="1200"/>
            </a:lvl1pPr>
          </a:lstStyle>
          <a:p>
            <a:fld id="{66B9EDD4-E692-1141-B780-13B9E726A9FF}" type="datetimeFigureOut">
              <a:rPr lang="en-US" smtClean="0"/>
              <a:t>11/2/15</a:t>
            </a:fld>
            <a:endParaRPr lang="en-US"/>
          </a:p>
        </p:txBody>
      </p:sp>
      <p:sp>
        <p:nvSpPr>
          <p:cNvPr id="4" name="Footer Placeholder 3"/>
          <p:cNvSpPr>
            <a:spLocks noGrp="1"/>
          </p:cNvSpPr>
          <p:nvPr>
            <p:ph type="ftr" sz="quarter" idx="2"/>
          </p:nvPr>
        </p:nvSpPr>
        <p:spPr>
          <a:xfrm>
            <a:off x="0" y="9553575"/>
            <a:ext cx="3368675" cy="5032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402138" y="9553575"/>
            <a:ext cx="3368675" cy="503238"/>
          </a:xfrm>
          <a:prstGeom prst="rect">
            <a:avLst/>
          </a:prstGeom>
        </p:spPr>
        <p:txBody>
          <a:bodyPr vert="horz" lIns="91440" tIns="45720" rIns="91440" bIns="45720" rtlCol="0" anchor="b"/>
          <a:lstStyle>
            <a:lvl1pPr algn="r">
              <a:defRPr sz="1200"/>
            </a:lvl1pPr>
          </a:lstStyle>
          <a:p>
            <a:fld id="{C7675C20-D86A-324E-8C90-70865CBF3C0C}" type="slidenum">
              <a:rPr lang="en-US" smtClean="0"/>
              <a:t>‹#›</a:t>
            </a:fld>
            <a:endParaRPr lang="en-US"/>
          </a:p>
        </p:txBody>
      </p:sp>
    </p:spTree>
    <p:extLst>
      <p:ext uri="{BB962C8B-B14F-4D97-AF65-F5344CB8AC3E}">
        <p14:creationId xmlns:p14="http://schemas.microsoft.com/office/powerpoint/2010/main" val="26750341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32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3238"/>
          </a:xfrm>
          <a:prstGeom prst="rect">
            <a:avLst/>
          </a:prstGeom>
        </p:spPr>
        <p:txBody>
          <a:bodyPr vert="horz" lIns="91440" tIns="45720" rIns="91440" bIns="45720" rtlCol="0"/>
          <a:lstStyle>
            <a:lvl1pPr algn="r">
              <a:defRPr sz="1200"/>
            </a:lvl1pPr>
          </a:lstStyle>
          <a:p>
            <a:fld id="{93B43DA5-0C7B-3C44-9E5C-573E3633CA1C}" type="datetimeFigureOut">
              <a:rPr lang="en-US" smtClean="0"/>
              <a:t>11/2/15</a:t>
            </a:fld>
            <a:endParaRPr lang="en-US"/>
          </a:p>
        </p:txBody>
      </p:sp>
      <p:sp>
        <p:nvSpPr>
          <p:cNvPr id="4" name="Slide Image Placeholder 3"/>
          <p:cNvSpPr>
            <a:spLocks noGrp="1" noRot="1" noChangeAspect="1"/>
          </p:cNvSpPr>
          <p:nvPr>
            <p:ph type="sldImg" idx="2"/>
          </p:nvPr>
        </p:nvSpPr>
        <p:spPr>
          <a:xfrm>
            <a:off x="1371600" y="754063"/>
            <a:ext cx="5029200" cy="3771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778375"/>
            <a:ext cx="6216650" cy="45259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553575"/>
            <a:ext cx="3368675" cy="5032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3238"/>
          </a:xfrm>
          <a:prstGeom prst="rect">
            <a:avLst/>
          </a:prstGeom>
        </p:spPr>
        <p:txBody>
          <a:bodyPr vert="horz" lIns="91440" tIns="45720" rIns="91440" bIns="45720" rtlCol="0" anchor="b"/>
          <a:lstStyle>
            <a:lvl1pPr algn="r">
              <a:defRPr sz="1200"/>
            </a:lvl1pPr>
          </a:lstStyle>
          <a:p>
            <a:fld id="{90B5DB54-B5F4-8640-8F66-BA9CA3B08D60}" type="slidenum">
              <a:rPr lang="en-US" smtClean="0"/>
              <a:t>‹#›</a:t>
            </a:fld>
            <a:endParaRPr lang="en-US"/>
          </a:p>
        </p:txBody>
      </p:sp>
    </p:spTree>
    <p:extLst>
      <p:ext uri="{BB962C8B-B14F-4D97-AF65-F5344CB8AC3E}">
        <p14:creationId xmlns:p14="http://schemas.microsoft.com/office/powerpoint/2010/main" val="20422753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10080625" cy="7559675"/>
          </a:xfrm>
          <a:prstGeom prst="rect">
            <a:avLst/>
          </a:prstGeom>
        </p:spPr>
      </p:pic>
      <p:sp>
        <p:nvSpPr>
          <p:cNvPr id="2" name="Title 1"/>
          <p:cNvSpPr>
            <a:spLocks noGrp="1"/>
          </p:cNvSpPr>
          <p:nvPr>
            <p:ph type="ctrTitle"/>
          </p:nvPr>
        </p:nvSpPr>
        <p:spPr>
          <a:xfrm>
            <a:off x="630039" y="1847922"/>
            <a:ext cx="8820547" cy="2672855"/>
          </a:xfrm>
        </p:spPr>
        <p:txBody>
          <a:bodyPr anchor="b" anchorCtr="0">
            <a:noAutofit/>
          </a:bodyPr>
          <a:lstStyle>
            <a:lvl1pPr>
              <a:defRPr sz="62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630039" y="4871791"/>
            <a:ext cx="8820547" cy="1343942"/>
          </a:xfrm>
        </p:spPr>
        <p:txBody>
          <a:bodyPr/>
          <a:lstStyle>
            <a:lvl1pPr marL="0" indent="0" algn="ctr">
              <a:spcAft>
                <a:spcPts val="0"/>
              </a:spcAft>
              <a:buNone/>
              <a:defRPr>
                <a:solidFill>
                  <a:schemeClr val="tx1"/>
                </a:solidFill>
              </a:defRPr>
            </a:lvl1pPr>
            <a:lvl2pPr marL="503972" indent="0" algn="ctr">
              <a:buNone/>
              <a:defRPr>
                <a:solidFill>
                  <a:schemeClr val="tx1">
                    <a:tint val="75000"/>
                  </a:schemeClr>
                </a:solidFill>
              </a:defRPr>
            </a:lvl2pPr>
            <a:lvl3pPr marL="1007943" indent="0" algn="ctr">
              <a:buNone/>
              <a:defRPr>
                <a:solidFill>
                  <a:schemeClr val="tx1">
                    <a:tint val="75000"/>
                  </a:schemeClr>
                </a:solidFill>
              </a:defRPr>
            </a:lvl3pPr>
            <a:lvl4pPr marL="1511915" indent="0" algn="ctr">
              <a:buNone/>
              <a:defRPr>
                <a:solidFill>
                  <a:schemeClr val="tx1">
                    <a:tint val="75000"/>
                  </a:schemeClr>
                </a:solidFill>
              </a:defRPr>
            </a:lvl4pPr>
            <a:lvl5pPr marL="2015886" indent="0" algn="ctr">
              <a:buNone/>
              <a:defRPr>
                <a:solidFill>
                  <a:schemeClr val="tx1">
                    <a:tint val="75000"/>
                  </a:schemeClr>
                </a:solidFill>
              </a:defRPr>
            </a:lvl5pPr>
            <a:lvl6pPr marL="2519858" indent="0" algn="ctr">
              <a:buNone/>
              <a:defRPr>
                <a:solidFill>
                  <a:schemeClr val="tx1">
                    <a:tint val="75000"/>
                  </a:schemeClr>
                </a:solidFill>
              </a:defRPr>
            </a:lvl6pPr>
            <a:lvl7pPr marL="3023829" indent="0" algn="ctr">
              <a:buNone/>
              <a:defRPr>
                <a:solidFill>
                  <a:schemeClr val="tx1">
                    <a:tint val="75000"/>
                  </a:schemeClr>
                </a:solidFill>
              </a:defRPr>
            </a:lvl7pPr>
            <a:lvl8pPr marL="3527801" indent="0" algn="ctr">
              <a:buNone/>
              <a:defRPr>
                <a:solidFill>
                  <a:schemeClr val="tx1">
                    <a:tint val="75000"/>
                  </a:schemeClr>
                </a:solidFill>
              </a:defRPr>
            </a:lvl8pPr>
            <a:lvl9pPr marL="4031772"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r>
              <a:rPr lang="en-US" smtClean="0"/>
              <a:t>3/11/15</a:t>
            </a:r>
            <a:endParaRPr lang="en-US"/>
          </a:p>
        </p:txBody>
      </p:sp>
      <p:sp>
        <p:nvSpPr>
          <p:cNvPr id="5" name="Footer Placeholder 4"/>
          <p:cNvSpPr>
            <a:spLocks noGrp="1"/>
          </p:cNvSpPr>
          <p:nvPr>
            <p:ph type="ftr" sz="quarter" idx="11"/>
          </p:nvPr>
        </p:nvSpPr>
        <p:spPr/>
        <p:txBody>
          <a:bodyPr/>
          <a:lstStyle/>
          <a:p>
            <a:r>
              <a:rPr lang="en-US" smtClean="0"/>
              <a:t>LCWS 2015, Whistler BC Canada</a:t>
            </a:r>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a:t>
            </a:fld>
            <a:endParaRPr lang="en-US"/>
          </a:p>
        </p:txBody>
      </p:sp>
      <p:pic>
        <p:nvPicPr>
          <p:cNvPr id="9" name="Picture 8" descr="standardRule.png"/>
          <p:cNvPicPr>
            <a:picLocks noChangeAspect="1"/>
          </p:cNvPicPr>
          <p:nvPr/>
        </p:nvPicPr>
        <p:blipFill>
          <a:blip r:embed="rId3"/>
          <a:stretch>
            <a:fillRect/>
          </a:stretch>
        </p:blipFill>
        <p:spPr>
          <a:xfrm>
            <a:off x="2982185" y="4619801"/>
            <a:ext cx="4116255" cy="167993"/>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5241" y="479076"/>
            <a:ext cx="4133056" cy="1884879"/>
          </a:xfrm>
        </p:spPr>
        <p:txBody>
          <a:bodyPr vert="horz" lIns="100794" tIns="50397" rIns="100794" bIns="50397" rtlCol="0" anchor="b">
            <a:noAutofit/>
          </a:bodyPr>
          <a:lstStyle>
            <a:lvl1pPr algn="ctr" defTabSz="1007943" rtl="0" eaLnBrk="1" latinLnBrk="0" hangingPunct="1">
              <a:spcBef>
                <a:spcPct val="0"/>
              </a:spcBef>
              <a:buNone/>
              <a:defRPr sz="40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655241" y="2812199"/>
            <a:ext cx="4133056" cy="3467371"/>
          </a:xfrm>
        </p:spPr>
        <p:txBody>
          <a:bodyPr vert="horz" lIns="100794" tIns="50397" rIns="100794" bIns="50397" rtlCol="0">
            <a:normAutofit/>
          </a:bodyPr>
          <a:lstStyle>
            <a:lvl1pPr marL="0" indent="0">
              <a:spcAft>
                <a:spcPts val="1102"/>
              </a:spcAft>
              <a:buNone/>
              <a:defRPr sz="2000" kern="1200">
                <a:solidFill>
                  <a:schemeClr val="tx1"/>
                </a:solidFill>
                <a:latin typeface="+mn-lt"/>
                <a:ea typeface="+mn-ea"/>
                <a:cs typeface="+mn-cs"/>
              </a:defRPr>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marL="0" lvl="0" indent="0" algn="ctr" defTabSz="1007943" rtl="0" eaLnBrk="1" latinLnBrk="0" hangingPunct="1">
              <a:spcBef>
                <a:spcPts val="0"/>
              </a:spcBef>
              <a:spcAft>
                <a:spcPts val="1984"/>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r>
              <a:rPr lang="en-US" sz="1400" smtClean="0">
                <a:latin typeface="Times New Roman"/>
              </a:rPr>
              <a:t>3/11/15</a:t>
            </a:r>
            <a:endParaRPr lang="en-US"/>
          </a:p>
        </p:txBody>
      </p:sp>
      <p:sp>
        <p:nvSpPr>
          <p:cNvPr id="6" name="Footer Placeholder 5"/>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7" name="Slide Number Placeholder 6"/>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8" name="Picture 7" descr="shortRule.png"/>
          <p:cNvPicPr>
            <a:picLocks noChangeAspect="1"/>
          </p:cNvPicPr>
          <p:nvPr/>
        </p:nvPicPr>
        <p:blipFill>
          <a:blip r:embed="rId2"/>
          <a:stretch>
            <a:fillRect/>
          </a:stretch>
        </p:blipFill>
        <p:spPr>
          <a:xfrm>
            <a:off x="1348160" y="2541507"/>
            <a:ext cx="2751171" cy="104995"/>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7494346" y="593700"/>
            <a:ext cx="1993729" cy="569577"/>
          </a:xfrm>
          <a:prstGeom prst="rect">
            <a:avLst/>
          </a:prstGeom>
        </p:spPr>
      </p:pic>
      <p:sp>
        <p:nvSpPr>
          <p:cNvPr id="3" name="Picture Placeholder 2"/>
          <p:cNvSpPr>
            <a:spLocks noGrp="1"/>
          </p:cNvSpPr>
          <p:nvPr>
            <p:ph type="pic" idx="1"/>
          </p:nvPr>
        </p:nvSpPr>
        <p:spPr>
          <a:xfrm rot="150174">
            <a:off x="5322025" y="921759"/>
            <a:ext cx="4032250" cy="5442966"/>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2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10080625" cy="7559675"/>
          </a:xfrm>
          <a:prstGeom prst="rect">
            <a:avLst/>
          </a:prstGeom>
        </p:spPr>
      </p:pic>
      <p:sp>
        <p:nvSpPr>
          <p:cNvPr id="2" name="Title 1"/>
          <p:cNvSpPr>
            <a:spLocks noGrp="1"/>
          </p:cNvSpPr>
          <p:nvPr>
            <p:ph type="title"/>
          </p:nvPr>
        </p:nvSpPr>
        <p:spPr>
          <a:xfrm>
            <a:off x="630039" y="3224078"/>
            <a:ext cx="8820547" cy="1884879"/>
          </a:xfrm>
        </p:spPr>
        <p:txBody>
          <a:bodyPr vert="horz" lIns="100794" tIns="50397" rIns="100794" bIns="50397" rtlCol="0" anchor="b">
            <a:noAutofit/>
          </a:bodyPr>
          <a:lstStyle>
            <a:lvl1pPr algn="ctr" defTabSz="1007943" rtl="0" eaLnBrk="1" latinLnBrk="0" hangingPunct="1">
              <a:spcBef>
                <a:spcPct val="0"/>
              </a:spcBef>
              <a:buNone/>
              <a:defRPr sz="44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630039" y="5291773"/>
            <a:ext cx="8820547" cy="1343942"/>
          </a:xfrm>
        </p:spPr>
        <p:txBody>
          <a:bodyPr vert="horz" lIns="100794" tIns="50397" rIns="100794" bIns="50397" rtlCol="0">
            <a:normAutofit/>
          </a:bodyPr>
          <a:lstStyle>
            <a:lvl1pPr marL="0" indent="0" algn="ctr">
              <a:spcAft>
                <a:spcPts val="331"/>
              </a:spcAft>
              <a:buNone/>
              <a:defRPr sz="2000" kern="1200">
                <a:solidFill>
                  <a:schemeClr val="tx1"/>
                </a:solidFill>
                <a:latin typeface="+mn-lt"/>
                <a:ea typeface="+mn-ea"/>
                <a:cs typeface="+mn-cs"/>
              </a:defRPr>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marL="0" lvl="0" indent="0" algn="ctr" defTabSz="1007943" rtl="0" eaLnBrk="1" latinLnBrk="0" hangingPunct="1">
              <a:spcBef>
                <a:spcPts val="0"/>
              </a:spcBef>
              <a:spcAft>
                <a:spcPts val="1984"/>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r>
              <a:rPr lang="en-US" sz="1400" smtClean="0">
                <a:latin typeface="Times New Roman"/>
              </a:rPr>
              <a:t>3/11/15</a:t>
            </a:r>
            <a:endParaRPr lang="en-US"/>
          </a:p>
        </p:txBody>
      </p:sp>
      <p:sp>
        <p:nvSpPr>
          <p:cNvPr id="6" name="Footer Placeholder 5"/>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7" name="Slide Number Placeholder 6"/>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8" name="Picture 7" descr="shortRule.png"/>
          <p:cNvPicPr>
            <a:picLocks noChangeAspect="1"/>
          </p:cNvPicPr>
          <p:nvPr/>
        </p:nvPicPr>
        <p:blipFill>
          <a:blip r:embed="rId3"/>
          <a:stretch>
            <a:fillRect/>
          </a:stretch>
        </p:blipFill>
        <p:spPr>
          <a:xfrm>
            <a:off x="3664727" y="5143543"/>
            <a:ext cx="2751171" cy="104995"/>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601369" y="505268"/>
            <a:ext cx="4877890" cy="339416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2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2 Pictures above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10080625" cy="7559675"/>
          </a:xfrm>
          <a:prstGeom prst="rect">
            <a:avLst/>
          </a:prstGeom>
        </p:spPr>
      </p:pic>
      <p:pic>
        <p:nvPicPr>
          <p:cNvPr id="11" name="Picture 10" descr="parAvion.png"/>
          <p:cNvPicPr>
            <a:picLocks noChangeAspect="1"/>
          </p:cNvPicPr>
          <p:nvPr/>
        </p:nvPicPr>
        <p:blipFill>
          <a:blip r:embed="rId3"/>
          <a:stretch>
            <a:fillRect/>
          </a:stretch>
        </p:blipFill>
        <p:spPr>
          <a:xfrm rot="308222">
            <a:off x="7536179" y="307202"/>
            <a:ext cx="1869672" cy="534135"/>
          </a:xfrm>
          <a:prstGeom prst="rect">
            <a:avLst/>
          </a:prstGeom>
        </p:spPr>
      </p:pic>
      <p:sp>
        <p:nvSpPr>
          <p:cNvPr id="2" name="Title 1"/>
          <p:cNvSpPr>
            <a:spLocks noGrp="1"/>
          </p:cNvSpPr>
          <p:nvPr>
            <p:ph type="title"/>
          </p:nvPr>
        </p:nvSpPr>
        <p:spPr>
          <a:xfrm>
            <a:off x="630039" y="3224078"/>
            <a:ext cx="8820547" cy="1884879"/>
          </a:xfrm>
        </p:spPr>
        <p:txBody>
          <a:bodyPr vert="horz" lIns="100794" tIns="50397" rIns="100794" bIns="50397" rtlCol="0" anchor="b">
            <a:noAutofit/>
          </a:bodyPr>
          <a:lstStyle>
            <a:lvl1pPr algn="ctr" defTabSz="1007943" rtl="0" eaLnBrk="1" latinLnBrk="0" hangingPunct="1">
              <a:spcBef>
                <a:spcPct val="0"/>
              </a:spcBef>
              <a:buNone/>
              <a:defRPr sz="4400" b="0" kern="1200">
                <a:solidFill>
                  <a:schemeClr val="tx1"/>
                </a:solidFill>
                <a:latin typeface="+mj-lt"/>
                <a:ea typeface="+mj-ea"/>
                <a:cs typeface="+mj-cs"/>
              </a:defRPr>
            </a:lvl1pPr>
          </a:lstStyle>
          <a:p>
            <a:r>
              <a:rPr lang="en-US" smtClean="0"/>
              <a:t>Click to edit Master title style</a:t>
            </a:r>
            <a:endParaRPr/>
          </a:p>
        </p:txBody>
      </p:sp>
      <p:sp>
        <p:nvSpPr>
          <p:cNvPr id="4" name="Text Placeholder 3"/>
          <p:cNvSpPr>
            <a:spLocks noGrp="1"/>
          </p:cNvSpPr>
          <p:nvPr>
            <p:ph type="body" sz="half" idx="2"/>
          </p:nvPr>
        </p:nvSpPr>
        <p:spPr>
          <a:xfrm>
            <a:off x="630039" y="5291773"/>
            <a:ext cx="8820547" cy="1343942"/>
          </a:xfrm>
        </p:spPr>
        <p:txBody>
          <a:bodyPr vert="horz" lIns="100794" tIns="50397" rIns="100794" bIns="50397" rtlCol="0">
            <a:normAutofit/>
          </a:bodyPr>
          <a:lstStyle>
            <a:lvl1pPr marL="0" indent="0" algn="ctr">
              <a:spcAft>
                <a:spcPts val="331"/>
              </a:spcAft>
              <a:buNone/>
              <a:defRPr sz="2000" kern="1200">
                <a:solidFill>
                  <a:schemeClr val="tx1"/>
                </a:solidFill>
                <a:latin typeface="+mn-lt"/>
                <a:ea typeface="+mn-ea"/>
                <a:cs typeface="+mn-cs"/>
              </a:defRPr>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marL="0" lvl="0" indent="0" algn="ctr" defTabSz="1007943" rtl="0" eaLnBrk="1" latinLnBrk="0" hangingPunct="1">
              <a:spcBef>
                <a:spcPts val="0"/>
              </a:spcBef>
              <a:spcAft>
                <a:spcPts val="1984"/>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r>
              <a:rPr lang="en-US" sz="1400" smtClean="0">
                <a:latin typeface="Times New Roman"/>
              </a:rPr>
              <a:t>3/11/15</a:t>
            </a:r>
            <a:endParaRPr lang="en-US"/>
          </a:p>
        </p:txBody>
      </p:sp>
      <p:sp>
        <p:nvSpPr>
          <p:cNvPr id="6" name="Footer Placeholder 5"/>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7" name="Slide Number Placeholder 6"/>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8" name="Picture 7" descr="shortRule.png"/>
          <p:cNvPicPr>
            <a:picLocks noChangeAspect="1"/>
          </p:cNvPicPr>
          <p:nvPr/>
        </p:nvPicPr>
        <p:blipFill>
          <a:blip r:embed="rId4"/>
          <a:stretch>
            <a:fillRect/>
          </a:stretch>
        </p:blipFill>
        <p:spPr>
          <a:xfrm>
            <a:off x="3664727" y="5143543"/>
            <a:ext cx="2751171" cy="104995"/>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3159597" y="3508036"/>
            <a:ext cx="1869672" cy="534135"/>
          </a:xfrm>
          <a:prstGeom prst="rect">
            <a:avLst/>
          </a:prstGeom>
        </p:spPr>
      </p:pic>
      <p:sp>
        <p:nvSpPr>
          <p:cNvPr id="10" name="Picture Placeholder 2"/>
          <p:cNvSpPr>
            <a:spLocks noGrp="1"/>
          </p:cNvSpPr>
          <p:nvPr>
            <p:ph type="pic" idx="13"/>
          </p:nvPr>
        </p:nvSpPr>
        <p:spPr>
          <a:xfrm rot="150321">
            <a:off x="4773447" y="602717"/>
            <a:ext cx="4589503" cy="3264115"/>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20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
        <p:nvSpPr>
          <p:cNvPr id="3" name="Picture Placeholder 2"/>
          <p:cNvSpPr>
            <a:spLocks noGrp="1"/>
          </p:cNvSpPr>
          <p:nvPr>
            <p:ph type="pic" idx="1"/>
          </p:nvPr>
        </p:nvSpPr>
        <p:spPr>
          <a:xfrm rot="21380673">
            <a:off x="771440" y="497340"/>
            <a:ext cx="4589503" cy="3264115"/>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10080625" cy="7559675"/>
          </a:xfrm>
          <a:prstGeom prst="rect">
            <a:avLst/>
          </a:prstGeom>
        </p:spPr>
      </p:pic>
      <p:sp>
        <p:nvSpPr>
          <p:cNvPr id="4" name="Text Placeholder 3"/>
          <p:cNvSpPr>
            <a:spLocks noGrp="1"/>
          </p:cNvSpPr>
          <p:nvPr>
            <p:ph type="body" sz="half" idx="2"/>
          </p:nvPr>
        </p:nvSpPr>
        <p:spPr>
          <a:xfrm>
            <a:off x="5493941" y="5291772"/>
            <a:ext cx="3578622" cy="1310344"/>
          </a:xfrm>
        </p:spPr>
        <p:txBody>
          <a:bodyPr vert="horz" lIns="100794" tIns="50397" rIns="100794" bIns="50397" rtlCol="0" anchor="t" anchorCtr="0">
            <a:normAutofit/>
          </a:bodyPr>
          <a:lstStyle>
            <a:lvl1pPr marL="0" indent="0" algn="ctr">
              <a:spcAft>
                <a:spcPts val="331"/>
              </a:spcAft>
              <a:buNone/>
              <a:defRPr sz="2200">
                <a:solidFill>
                  <a:schemeClr val="tx1"/>
                </a:solidFill>
                <a:latin typeface="Mistral" pitchFamily="66" charset="0"/>
                <a:ea typeface="+mn-ea"/>
                <a:cs typeface="+mn-cs"/>
              </a:defRPr>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marL="0" lvl="0" indent="0" algn="ctr" defTabSz="1007943" rtl="0" eaLnBrk="1" latinLnBrk="0" hangingPunct="1">
              <a:spcBef>
                <a:spcPts val="0"/>
              </a:spcBef>
              <a:spcAft>
                <a:spcPts val="1984"/>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r>
              <a:rPr lang="en-US" sz="1400" smtClean="0">
                <a:latin typeface="Times New Roman"/>
              </a:rPr>
              <a:t>3/11/15</a:t>
            </a:r>
            <a:endParaRPr lang="en-US"/>
          </a:p>
        </p:txBody>
      </p:sp>
      <p:sp>
        <p:nvSpPr>
          <p:cNvPr id="6" name="Footer Placeholder 5"/>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7" name="Slide Number Placeholder 6"/>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sp>
        <p:nvSpPr>
          <p:cNvPr id="10" name="Picture Placeholder 2"/>
          <p:cNvSpPr>
            <a:spLocks noGrp="1"/>
          </p:cNvSpPr>
          <p:nvPr>
            <p:ph type="pic" idx="13"/>
          </p:nvPr>
        </p:nvSpPr>
        <p:spPr>
          <a:xfrm rot="253865">
            <a:off x="4867856" y="406876"/>
            <a:ext cx="4183397" cy="3009063"/>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20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
        <p:nvSpPr>
          <p:cNvPr id="3" name="Picture Placeholder 2"/>
          <p:cNvSpPr>
            <a:spLocks noGrp="1"/>
          </p:cNvSpPr>
          <p:nvPr>
            <p:ph type="pic" idx="1"/>
          </p:nvPr>
        </p:nvSpPr>
        <p:spPr>
          <a:xfrm rot="20973137">
            <a:off x="584426" y="695737"/>
            <a:ext cx="4230642" cy="2870739"/>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
        <p:nvSpPr>
          <p:cNvPr id="14" name="Picture Placeholder 2"/>
          <p:cNvSpPr>
            <a:spLocks noGrp="1"/>
          </p:cNvSpPr>
          <p:nvPr>
            <p:ph type="pic" idx="14"/>
          </p:nvPr>
        </p:nvSpPr>
        <p:spPr>
          <a:xfrm rot="470783">
            <a:off x="781144" y="3384795"/>
            <a:ext cx="4320149" cy="3116814"/>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20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
        <p:nvSpPr>
          <p:cNvPr id="11" name="Title 1"/>
          <p:cNvSpPr>
            <a:spLocks noGrp="1"/>
          </p:cNvSpPr>
          <p:nvPr>
            <p:ph type="title"/>
          </p:nvPr>
        </p:nvSpPr>
        <p:spPr>
          <a:xfrm rot="21240000">
            <a:off x="5200784" y="3743631"/>
            <a:ext cx="3830638" cy="1209548"/>
          </a:xfrm>
        </p:spPr>
        <p:txBody>
          <a:bodyPr vert="horz" lIns="100794" tIns="50397" rIns="100794" bIns="50397" rtlCol="0">
            <a:normAutofit/>
          </a:bodyPr>
          <a:lstStyle>
            <a:lvl1pPr algn="ctr" defTabSz="1007943" rtl="0" eaLnBrk="1" latinLnBrk="0" hangingPunct="1">
              <a:spcBef>
                <a:spcPct val="0"/>
              </a:spcBef>
              <a:spcAft>
                <a:spcPts val="331"/>
              </a:spcAft>
              <a:buNone/>
              <a:defRPr sz="3100" kern="1200">
                <a:solidFill>
                  <a:schemeClr val="tx1"/>
                </a:solidFill>
                <a:latin typeface="Mistral" pitchFamily="66" charset="0"/>
                <a:ea typeface="+mn-ea"/>
                <a:cs typeface="+mn-cs"/>
              </a:defRPr>
            </a:lvl1pPr>
          </a:lstStyle>
          <a:p>
            <a:pPr marL="0" lvl="0" indent="0" algn="ctr" defTabSz="1007943" rtl="0" eaLnBrk="1" latinLnBrk="0" hangingPunct="1">
              <a:spcBef>
                <a:spcPts val="0"/>
              </a:spcBef>
              <a:spcAft>
                <a:spcPts val="1984"/>
              </a:spcAft>
              <a:buFont typeface="Wingdings 2" pitchFamily="18" charset="2"/>
              <a:buNone/>
            </a:pPr>
            <a:r>
              <a:rPr lang="en-US" smtClean="0"/>
              <a:t>Click to edit Master title style</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4 Pictures with Caption">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10080625" cy="7559675"/>
          </a:xfrm>
          <a:prstGeom prst="rect">
            <a:avLst/>
          </a:prstGeom>
        </p:spPr>
      </p:pic>
      <p:sp>
        <p:nvSpPr>
          <p:cNvPr id="4" name="Text Placeholder 3"/>
          <p:cNvSpPr>
            <a:spLocks noGrp="1"/>
          </p:cNvSpPr>
          <p:nvPr>
            <p:ph type="body" sz="half" idx="2"/>
          </p:nvPr>
        </p:nvSpPr>
        <p:spPr>
          <a:xfrm>
            <a:off x="840052" y="5375769"/>
            <a:ext cx="3360208" cy="1310344"/>
          </a:xfrm>
        </p:spPr>
        <p:txBody>
          <a:bodyPr vert="horz" lIns="100794" tIns="50397" rIns="100794" bIns="50397" rtlCol="0">
            <a:normAutofit/>
          </a:bodyPr>
          <a:lstStyle>
            <a:lvl1pPr marL="0" indent="0" algn="ctr">
              <a:spcAft>
                <a:spcPts val="331"/>
              </a:spcAft>
              <a:buNone/>
              <a:defRPr sz="2200" kern="1200">
                <a:solidFill>
                  <a:schemeClr val="tx1"/>
                </a:solidFill>
                <a:latin typeface="Mistral" pitchFamily="66" charset="0"/>
                <a:ea typeface="+mn-ea"/>
                <a:cs typeface="+mn-cs"/>
              </a:defRPr>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marL="0" lvl="0" indent="0" algn="ctr" defTabSz="1007943" rtl="0" eaLnBrk="1" latinLnBrk="0" hangingPunct="1">
              <a:spcBef>
                <a:spcPts val="0"/>
              </a:spcBef>
              <a:spcAft>
                <a:spcPts val="1984"/>
              </a:spcAft>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r>
              <a:rPr lang="en-US" sz="1400" smtClean="0">
                <a:latin typeface="Times New Roman"/>
              </a:rPr>
              <a:t>3/11/15</a:t>
            </a:r>
            <a:endParaRPr lang="en-US"/>
          </a:p>
        </p:txBody>
      </p:sp>
      <p:sp>
        <p:nvSpPr>
          <p:cNvPr id="6" name="Footer Placeholder 5"/>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7" name="Slide Number Placeholder 6"/>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15" name="Picture 14" descr="parAvion.png"/>
          <p:cNvPicPr>
            <a:picLocks noChangeAspect="1"/>
          </p:cNvPicPr>
          <p:nvPr/>
        </p:nvPicPr>
        <p:blipFill>
          <a:blip r:embed="rId3"/>
          <a:stretch>
            <a:fillRect/>
          </a:stretch>
        </p:blipFill>
        <p:spPr>
          <a:xfrm rot="308222">
            <a:off x="8189422" y="2887231"/>
            <a:ext cx="1742653" cy="497848"/>
          </a:xfrm>
          <a:prstGeom prst="rect">
            <a:avLst/>
          </a:prstGeom>
        </p:spPr>
      </p:pic>
      <p:pic>
        <p:nvPicPr>
          <p:cNvPr id="11" name="Picture 10" descr="pictureStamp-Frame.png"/>
          <p:cNvPicPr>
            <a:picLocks noChangeAspect="1"/>
          </p:cNvPicPr>
          <p:nvPr/>
        </p:nvPicPr>
        <p:blipFill>
          <a:blip r:embed="rId4"/>
          <a:stretch>
            <a:fillRect/>
          </a:stretch>
        </p:blipFill>
        <p:spPr>
          <a:xfrm rot="322260">
            <a:off x="6989020" y="666153"/>
            <a:ext cx="1775279" cy="2232314"/>
          </a:xfrm>
          <a:prstGeom prst="rect">
            <a:avLst/>
          </a:prstGeom>
        </p:spPr>
      </p:pic>
      <p:pic>
        <p:nvPicPr>
          <p:cNvPr id="13" name="Picture 12" descr="pictureStamp-Frame.png"/>
          <p:cNvPicPr>
            <a:picLocks noChangeAspect="1"/>
          </p:cNvPicPr>
          <p:nvPr/>
        </p:nvPicPr>
        <p:blipFill>
          <a:blip r:embed="rId4"/>
          <a:stretch>
            <a:fillRect/>
          </a:stretch>
        </p:blipFill>
        <p:spPr>
          <a:xfrm rot="322260">
            <a:off x="5392921" y="1086135"/>
            <a:ext cx="1775279" cy="2232314"/>
          </a:xfrm>
          <a:prstGeom prst="rect">
            <a:avLst/>
          </a:prstGeom>
        </p:spPr>
      </p:pic>
      <p:sp>
        <p:nvSpPr>
          <p:cNvPr id="16" name="Picture Placeholder 2"/>
          <p:cNvSpPr>
            <a:spLocks noGrp="1"/>
          </p:cNvSpPr>
          <p:nvPr>
            <p:ph type="pic" idx="14"/>
          </p:nvPr>
        </p:nvSpPr>
        <p:spPr>
          <a:xfrm rot="247118">
            <a:off x="5595078" y="1285050"/>
            <a:ext cx="1370965" cy="1834481"/>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3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
        <p:nvSpPr>
          <p:cNvPr id="17" name="Picture Placeholder 2"/>
          <p:cNvSpPr>
            <a:spLocks noGrp="1"/>
          </p:cNvSpPr>
          <p:nvPr>
            <p:ph type="pic" idx="15"/>
          </p:nvPr>
        </p:nvSpPr>
        <p:spPr>
          <a:xfrm rot="271248">
            <a:off x="7191177" y="865068"/>
            <a:ext cx="1370965" cy="1834481"/>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3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
        <p:nvSpPr>
          <p:cNvPr id="10" name="Picture Placeholder 2"/>
          <p:cNvSpPr>
            <a:spLocks noGrp="1"/>
          </p:cNvSpPr>
          <p:nvPr>
            <p:ph type="pic" idx="13"/>
          </p:nvPr>
        </p:nvSpPr>
        <p:spPr>
          <a:xfrm rot="253865">
            <a:off x="4981933" y="3167720"/>
            <a:ext cx="4334669" cy="3124666"/>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20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
        <p:nvSpPr>
          <p:cNvPr id="3" name="Picture Placeholder 2"/>
          <p:cNvSpPr>
            <a:spLocks noGrp="1"/>
          </p:cNvSpPr>
          <p:nvPr>
            <p:ph type="pic" idx="1"/>
          </p:nvPr>
        </p:nvSpPr>
        <p:spPr>
          <a:xfrm rot="21193488">
            <a:off x="673230" y="496741"/>
            <a:ext cx="4334669" cy="3124666"/>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
        <p:nvSpPr>
          <p:cNvPr id="14" name="Title 1"/>
          <p:cNvSpPr>
            <a:spLocks noGrp="1"/>
          </p:cNvSpPr>
          <p:nvPr>
            <p:ph type="title"/>
          </p:nvPr>
        </p:nvSpPr>
        <p:spPr>
          <a:xfrm rot="21240000">
            <a:off x="502404" y="3914998"/>
            <a:ext cx="3830638" cy="1209548"/>
          </a:xfrm>
        </p:spPr>
        <p:txBody>
          <a:bodyPr vert="horz" lIns="100794" tIns="50397" rIns="100794" bIns="50397" rtlCol="0">
            <a:normAutofit/>
          </a:bodyPr>
          <a:lstStyle>
            <a:lvl1pPr algn="ctr" defTabSz="1007943" rtl="0" eaLnBrk="1" latinLnBrk="0" hangingPunct="1">
              <a:spcBef>
                <a:spcPct val="0"/>
              </a:spcBef>
              <a:spcAft>
                <a:spcPts val="331"/>
              </a:spcAft>
              <a:buNone/>
              <a:defRPr sz="3100" kern="1200">
                <a:solidFill>
                  <a:schemeClr val="tx1"/>
                </a:solidFill>
                <a:latin typeface="Mistral" pitchFamily="66" charset="0"/>
                <a:ea typeface="+mn-ea"/>
                <a:cs typeface="+mn-cs"/>
              </a:defRPr>
            </a:lvl1pPr>
          </a:lstStyle>
          <a:p>
            <a:pPr marL="0" lvl="0" indent="0" algn="ctr" defTabSz="1007943" rtl="0" eaLnBrk="1" latinLnBrk="0" hangingPunct="1">
              <a:spcBef>
                <a:spcPts val="0"/>
              </a:spcBef>
              <a:spcAft>
                <a:spcPts val="1984"/>
              </a:spcAft>
              <a:buFont typeface="Wingdings 2" pitchFamily="18" charset="2"/>
              <a:buNone/>
            </a:pPr>
            <a:r>
              <a:rPr lang="en-US" smtClean="0"/>
              <a:t>Click to edit Master title style</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519858" indent="-503972">
              <a:defRPr/>
            </a:lvl6pPr>
            <a:lvl7pPr marL="2519858" indent="-503972">
              <a:defRPr/>
            </a:lvl7pPr>
            <a:lvl8pPr marL="2519858" indent="-503972">
              <a:defRPr/>
            </a:lvl8pPr>
            <a:lvl9pPr marL="2519858" indent="-50397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z="1400" smtClean="0">
                <a:latin typeface="Times New Roman"/>
              </a:rPr>
              <a:t>3/11/15</a:t>
            </a:r>
            <a:endParaRPr lang="en-US"/>
          </a:p>
        </p:txBody>
      </p:sp>
      <p:sp>
        <p:nvSpPr>
          <p:cNvPr id="5" name="Footer Placeholder 4"/>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6" name="Slide Number Placeholder 5"/>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7" name="Picture 6" descr="standardRule.png"/>
          <p:cNvPicPr>
            <a:picLocks noChangeAspect="1"/>
          </p:cNvPicPr>
          <p:nvPr/>
        </p:nvPicPr>
        <p:blipFill>
          <a:blip r:embed="rId2"/>
          <a:stretch>
            <a:fillRect/>
          </a:stretch>
        </p:blipFill>
        <p:spPr>
          <a:xfrm>
            <a:off x="2982185" y="1679928"/>
            <a:ext cx="4116255" cy="167993"/>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82574" y="636972"/>
            <a:ext cx="2075424" cy="6019742"/>
          </a:xfrm>
        </p:spPr>
        <p:txBody>
          <a:bodyPr vert="eaVert"/>
          <a:lstStyle>
            <a:lvl1pPr>
              <a:defRPr sz="4900"/>
            </a:lvl1pPr>
          </a:lstStyle>
          <a:p>
            <a:r>
              <a:rPr lang="en-US" smtClean="0"/>
              <a:t>Click to edit Master title style</a:t>
            </a:r>
            <a:endParaRPr/>
          </a:p>
        </p:txBody>
      </p:sp>
      <p:sp>
        <p:nvSpPr>
          <p:cNvPr id="3" name="Vertical Text Placeholder 2"/>
          <p:cNvSpPr>
            <a:spLocks noGrp="1"/>
          </p:cNvSpPr>
          <p:nvPr>
            <p:ph type="body" orient="vert" idx="1"/>
          </p:nvPr>
        </p:nvSpPr>
        <p:spPr>
          <a:xfrm>
            <a:off x="637452" y="636972"/>
            <a:ext cx="6359688" cy="601974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z="1400" smtClean="0">
                <a:latin typeface="Times New Roman"/>
              </a:rPr>
              <a:t>3/11/15</a:t>
            </a:r>
            <a:endParaRPr lang="en-US"/>
          </a:p>
        </p:txBody>
      </p:sp>
      <p:sp>
        <p:nvSpPr>
          <p:cNvPr id="5" name="Footer Placeholder 4"/>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6" name="Slide Number Placeholder 5"/>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7" name="Picture 6" descr="verticalRule.png"/>
          <p:cNvPicPr>
            <a:picLocks noChangeAspect="1"/>
          </p:cNvPicPr>
          <p:nvPr/>
        </p:nvPicPr>
        <p:blipFill>
          <a:blip r:embed="rId2"/>
          <a:stretch>
            <a:fillRect/>
          </a:stretch>
        </p:blipFill>
        <p:spPr>
          <a:xfrm>
            <a:off x="7179975" y="1721926"/>
            <a:ext cx="168010" cy="4115823"/>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nly">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2160"/>
          </a:xfrm>
          <a:prstGeom prst="rect">
            <a:avLst/>
          </a:prstGeom>
        </p:spPr>
        <p:txBody>
          <a:bodyPr lIns="0" tIns="0" rIns="0" bIns="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r>
              <a:rPr lang="en-US" sz="1400" smtClean="0">
                <a:latin typeface="Times New Roman"/>
              </a:rPr>
              <a:t>3/11/15</a:t>
            </a:r>
            <a:endParaRPr lang="en-US"/>
          </a:p>
        </p:txBody>
      </p:sp>
      <p:sp>
        <p:nvSpPr>
          <p:cNvPr id="5" name="Footer Placeholder 4"/>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6" name="Slide Number Placeholder 5"/>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8" name="Picture 7" descr="standardRule.png"/>
          <p:cNvPicPr>
            <a:picLocks noChangeAspect="1"/>
          </p:cNvPicPr>
          <p:nvPr/>
        </p:nvPicPr>
        <p:blipFill>
          <a:blip r:embed="rId2"/>
          <a:stretch>
            <a:fillRect/>
          </a:stretch>
        </p:blipFill>
        <p:spPr>
          <a:xfrm>
            <a:off x="2982185" y="1679928"/>
            <a:ext cx="4116255" cy="167993"/>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3 Pictures">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10080625" cy="7559675"/>
          </a:xfrm>
          <a:prstGeom prst="rect">
            <a:avLst/>
          </a:prstGeom>
        </p:spPr>
      </p:pic>
      <p:sp>
        <p:nvSpPr>
          <p:cNvPr id="2" name="Title 1"/>
          <p:cNvSpPr>
            <a:spLocks noGrp="1"/>
          </p:cNvSpPr>
          <p:nvPr>
            <p:ph type="ctrTitle"/>
          </p:nvPr>
        </p:nvSpPr>
        <p:spPr>
          <a:xfrm>
            <a:off x="630039" y="2267904"/>
            <a:ext cx="8820547" cy="2672855"/>
          </a:xfrm>
        </p:spPr>
        <p:txBody>
          <a:bodyPr anchor="b" anchorCtr="0">
            <a:noAutofit/>
          </a:bodyPr>
          <a:lstStyle>
            <a:lvl1pPr>
              <a:defRPr sz="62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630039" y="5291773"/>
            <a:ext cx="8820547" cy="1343942"/>
          </a:xfrm>
        </p:spPr>
        <p:txBody>
          <a:bodyPr/>
          <a:lstStyle>
            <a:lvl1pPr marL="0" indent="0" algn="ctr">
              <a:spcAft>
                <a:spcPts val="0"/>
              </a:spcAft>
              <a:buNone/>
              <a:defRPr>
                <a:solidFill>
                  <a:schemeClr val="tx1"/>
                </a:solidFill>
              </a:defRPr>
            </a:lvl1pPr>
            <a:lvl2pPr marL="503972" indent="0" algn="ctr">
              <a:buNone/>
              <a:defRPr>
                <a:solidFill>
                  <a:schemeClr val="tx1">
                    <a:tint val="75000"/>
                  </a:schemeClr>
                </a:solidFill>
              </a:defRPr>
            </a:lvl2pPr>
            <a:lvl3pPr marL="1007943" indent="0" algn="ctr">
              <a:buNone/>
              <a:defRPr>
                <a:solidFill>
                  <a:schemeClr val="tx1">
                    <a:tint val="75000"/>
                  </a:schemeClr>
                </a:solidFill>
              </a:defRPr>
            </a:lvl3pPr>
            <a:lvl4pPr marL="1511915" indent="0" algn="ctr">
              <a:buNone/>
              <a:defRPr>
                <a:solidFill>
                  <a:schemeClr val="tx1">
                    <a:tint val="75000"/>
                  </a:schemeClr>
                </a:solidFill>
              </a:defRPr>
            </a:lvl4pPr>
            <a:lvl5pPr marL="2015886" indent="0" algn="ctr">
              <a:buNone/>
              <a:defRPr>
                <a:solidFill>
                  <a:schemeClr val="tx1">
                    <a:tint val="75000"/>
                  </a:schemeClr>
                </a:solidFill>
              </a:defRPr>
            </a:lvl5pPr>
            <a:lvl6pPr marL="2519858" indent="0" algn="ctr">
              <a:buNone/>
              <a:defRPr>
                <a:solidFill>
                  <a:schemeClr val="tx1">
                    <a:tint val="75000"/>
                  </a:schemeClr>
                </a:solidFill>
              </a:defRPr>
            </a:lvl6pPr>
            <a:lvl7pPr marL="3023829" indent="0" algn="ctr">
              <a:buNone/>
              <a:defRPr>
                <a:solidFill>
                  <a:schemeClr val="tx1">
                    <a:tint val="75000"/>
                  </a:schemeClr>
                </a:solidFill>
              </a:defRPr>
            </a:lvl7pPr>
            <a:lvl8pPr marL="3527801" indent="0" algn="ctr">
              <a:buNone/>
              <a:defRPr>
                <a:solidFill>
                  <a:schemeClr val="tx1">
                    <a:tint val="75000"/>
                  </a:schemeClr>
                </a:solidFill>
              </a:defRPr>
            </a:lvl8pPr>
            <a:lvl9pPr marL="4031772"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r>
              <a:rPr lang="en-US" sz="1400" smtClean="0">
                <a:latin typeface="Times New Roman"/>
              </a:rPr>
              <a:t>3/11/15</a:t>
            </a:r>
            <a:endParaRPr lang="en-US"/>
          </a:p>
        </p:txBody>
      </p:sp>
      <p:sp>
        <p:nvSpPr>
          <p:cNvPr id="5" name="Footer Placeholder 4"/>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6" name="Slide Number Placeholder 5"/>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9" name="Picture 8" descr="standardRule.png"/>
          <p:cNvPicPr>
            <a:picLocks noChangeAspect="1"/>
          </p:cNvPicPr>
          <p:nvPr/>
        </p:nvPicPr>
        <p:blipFill>
          <a:blip r:embed="rId3"/>
          <a:stretch>
            <a:fillRect/>
          </a:stretch>
        </p:blipFill>
        <p:spPr>
          <a:xfrm>
            <a:off x="2982185" y="5039783"/>
            <a:ext cx="4116255" cy="167993"/>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664701" y="661212"/>
            <a:ext cx="1775279" cy="2232314"/>
          </a:xfrm>
          <a:prstGeom prst="rect">
            <a:avLst/>
          </a:prstGeom>
        </p:spPr>
      </p:pic>
      <p:pic>
        <p:nvPicPr>
          <p:cNvPr id="11" name="Picture 10" descr="pictureStamp-Frame.png"/>
          <p:cNvPicPr>
            <a:picLocks noChangeAspect="1"/>
          </p:cNvPicPr>
          <p:nvPr/>
        </p:nvPicPr>
        <p:blipFill>
          <a:blip r:embed="rId4"/>
          <a:stretch>
            <a:fillRect/>
          </a:stretch>
        </p:blipFill>
        <p:spPr>
          <a:xfrm rot="21329776">
            <a:off x="2285087" y="612211"/>
            <a:ext cx="1775279" cy="2232314"/>
          </a:xfrm>
          <a:prstGeom prst="rect">
            <a:avLst/>
          </a:prstGeom>
        </p:spPr>
      </p:pic>
      <p:sp>
        <p:nvSpPr>
          <p:cNvPr id="12" name="Picture Placeholder 2"/>
          <p:cNvSpPr>
            <a:spLocks noGrp="1"/>
          </p:cNvSpPr>
          <p:nvPr>
            <p:ph type="pic" idx="14"/>
          </p:nvPr>
        </p:nvSpPr>
        <p:spPr>
          <a:xfrm rot="21254634">
            <a:off x="2487244" y="811126"/>
            <a:ext cx="1370965" cy="1834481"/>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3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
        <p:nvSpPr>
          <p:cNvPr id="13" name="Picture Placeholder 2"/>
          <p:cNvSpPr>
            <a:spLocks noGrp="1"/>
          </p:cNvSpPr>
          <p:nvPr>
            <p:ph type="pic" idx="15"/>
          </p:nvPr>
        </p:nvSpPr>
        <p:spPr>
          <a:xfrm rot="21315648">
            <a:off x="5866858" y="860127"/>
            <a:ext cx="1370965" cy="1834481"/>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3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pic>
        <p:nvPicPr>
          <p:cNvPr id="14" name="Picture 13" descr="pictureStamp-Frame.png"/>
          <p:cNvPicPr>
            <a:picLocks noChangeAspect="1"/>
          </p:cNvPicPr>
          <p:nvPr/>
        </p:nvPicPr>
        <p:blipFill>
          <a:blip r:embed="rId4"/>
          <a:stretch>
            <a:fillRect/>
          </a:stretch>
        </p:blipFill>
        <p:spPr>
          <a:xfrm rot="151790">
            <a:off x="3959890" y="1031784"/>
            <a:ext cx="1775279" cy="2232314"/>
          </a:xfrm>
          <a:prstGeom prst="rect">
            <a:avLst/>
          </a:prstGeom>
        </p:spPr>
      </p:pic>
      <p:sp>
        <p:nvSpPr>
          <p:cNvPr id="17" name="Picture Placeholder 2"/>
          <p:cNvSpPr>
            <a:spLocks noGrp="1"/>
          </p:cNvSpPr>
          <p:nvPr>
            <p:ph type="pic" idx="17"/>
          </p:nvPr>
        </p:nvSpPr>
        <p:spPr>
          <a:xfrm rot="100778">
            <a:off x="4162047" y="1230699"/>
            <a:ext cx="1370965" cy="1834481"/>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3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30039" y="1413939"/>
            <a:ext cx="8820547" cy="2113909"/>
          </a:xfrm>
        </p:spPr>
        <p:txBody>
          <a:bodyPr anchor="b" anchorCtr="0">
            <a:noAutofit/>
          </a:bodyPr>
          <a:lstStyle>
            <a:lvl1pPr algn="ctr">
              <a:defRPr sz="6200" b="0" cap="none" baseline="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630039" y="4017004"/>
            <a:ext cx="8820547" cy="919020"/>
          </a:xfrm>
        </p:spPr>
        <p:txBody>
          <a:bodyPr anchor="t" anchorCtr="0"/>
          <a:lstStyle>
            <a:lvl1pPr marL="0" indent="0" algn="ctr">
              <a:spcAft>
                <a:spcPts val="0"/>
              </a:spcAft>
              <a:buNone/>
              <a:defRPr sz="2200" cap="none" baseline="0">
                <a:solidFill>
                  <a:schemeClr val="tx1"/>
                </a:solidFill>
              </a:defRPr>
            </a:lvl1pPr>
            <a:lvl2pPr marL="503972" indent="0">
              <a:buNone/>
              <a:defRPr sz="2000">
                <a:solidFill>
                  <a:schemeClr val="tx1">
                    <a:tint val="75000"/>
                  </a:schemeClr>
                </a:solidFill>
              </a:defRPr>
            </a:lvl2pPr>
            <a:lvl3pPr marL="1007943" indent="0">
              <a:buNone/>
              <a:defRPr sz="1800">
                <a:solidFill>
                  <a:schemeClr val="tx1">
                    <a:tint val="75000"/>
                  </a:schemeClr>
                </a:solidFill>
              </a:defRPr>
            </a:lvl3pPr>
            <a:lvl4pPr marL="1511915" indent="0">
              <a:buNone/>
              <a:defRPr sz="1500">
                <a:solidFill>
                  <a:schemeClr val="tx1">
                    <a:tint val="75000"/>
                  </a:schemeClr>
                </a:solidFill>
              </a:defRPr>
            </a:lvl4pPr>
            <a:lvl5pPr marL="2015886" indent="0">
              <a:buNone/>
              <a:defRPr sz="1500">
                <a:solidFill>
                  <a:schemeClr val="tx1">
                    <a:tint val="75000"/>
                  </a:schemeClr>
                </a:solidFill>
              </a:defRPr>
            </a:lvl5pPr>
            <a:lvl6pPr marL="2519858" indent="0">
              <a:buNone/>
              <a:defRPr sz="1500">
                <a:solidFill>
                  <a:schemeClr val="tx1">
                    <a:tint val="75000"/>
                  </a:schemeClr>
                </a:solidFill>
              </a:defRPr>
            </a:lvl6pPr>
            <a:lvl7pPr marL="3023829" indent="0">
              <a:buNone/>
              <a:defRPr sz="1500">
                <a:solidFill>
                  <a:schemeClr val="tx1">
                    <a:tint val="75000"/>
                  </a:schemeClr>
                </a:solidFill>
              </a:defRPr>
            </a:lvl7pPr>
            <a:lvl8pPr marL="3527801" indent="0">
              <a:buNone/>
              <a:defRPr sz="1500">
                <a:solidFill>
                  <a:schemeClr val="tx1">
                    <a:tint val="75000"/>
                  </a:schemeClr>
                </a:solidFill>
              </a:defRPr>
            </a:lvl8pPr>
            <a:lvl9pPr marL="4031772" indent="0">
              <a:buNone/>
              <a:defRPr sz="1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z="1400" smtClean="0">
                <a:latin typeface="Times New Roman"/>
              </a:rPr>
              <a:t>3/11/15</a:t>
            </a:r>
            <a:endParaRPr lang="en-US"/>
          </a:p>
        </p:txBody>
      </p:sp>
      <p:sp>
        <p:nvSpPr>
          <p:cNvPr id="5" name="Footer Placeholder 4"/>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6" name="Slide Number Placeholder 5"/>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9" name="Picture 8" descr="standardRule.png"/>
          <p:cNvPicPr>
            <a:picLocks noChangeAspect="1"/>
          </p:cNvPicPr>
          <p:nvPr/>
        </p:nvPicPr>
        <p:blipFill>
          <a:blip r:embed="rId2"/>
          <a:stretch>
            <a:fillRect/>
          </a:stretch>
        </p:blipFill>
        <p:spPr>
          <a:xfrm>
            <a:off x="2982185" y="3695841"/>
            <a:ext cx="4116255" cy="167993"/>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30039" y="302737"/>
            <a:ext cx="8820547" cy="1259946"/>
          </a:xfrm>
        </p:spPr>
        <p:txBody>
          <a:bodyPr/>
          <a:lstStyle/>
          <a:p>
            <a:r>
              <a:rPr lang="en-US" smtClean="0"/>
              <a:t>Click to edit Master title style</a:t>
            </a:r>
            <a:endParaRPr/>
          </a:p>
        </p:txBody>
      </p:sp>
      <p:sp>
        <p:nvSpPr>
          <p:cNvPr id="3" name="Content Placeholder 2"/>
          <p:cNvSpPr>
            <a:spLocks noGrp="1"/>
          </p:cNvSpPr>
          <p:nvPr>
            <p:ph sz="half" idx="1"/>
          </p:nvPr>
        </p:nvSpPr>
        <p:spPr>
          <a:xfrm>
            <a:off x="630039" y="2134909"/>
            <a:ext cx="4133056" cy="4521806"/>
          </a:xfrm>
        </p:spPr>
        <p:txBody>
          <a:bodyPr>
            <a:normAutofit/>
          </a:bodyPr>
          <a:lstStyle>
            <a:lvl1pPr>
              <a:spcAft>
                <a:spcPts val="1764"/>
              </a:spcAft>
              <a:defRPr sz="2200"/>
            </a:lvl1pPr>
            <a:lvl2pPr>
              <a:defRPr sz="2000"/>
            </a:lvl2pPr>
            <a:lvl3pPr>
              <a:defRPr sz="2000"/>
            </a:lvl3pPr>
            <a:lvl4pPr>
              <a:defRPr sz="2000"/>
            </a:lvl4pPr>
            <a:lvl5pPr>
              <a:defRPr sz="2000"/>
            </a:lvl5pPr>
            <a:lvl6pPr marL="2525108" indent="-509222">
              <a:defRPr sz="2000"/>
            </a:lvl6pPr>
            <a:lvl7pPr marL="2525108" indent="-509222">
              <a:defRPr sz="2000"/>
            </a:lvl7pPr>
            <a:lvl8pPr marL="2525108" indent="-509222">
              <a:defRPr sz="2000"/>
            </a:lvl8pPr>
            <a:lvl9pPr marL="2525108" indent="-509222">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5317530" y="2134909"/>
            <a:ext cx="4133056" cy="4521806"/>
          </a:xfrm>
        </p:spPr>
        <p:txBody>
          <a:bodyPr>
            <a:normAutofit/>
          </a:bodyPr>
          <a:lstStyle>
            <a:lvl1pPr>
              <a:spcAft>
                <a:spcPts val="1764"/>
              </a:spcAft>
              <a:defRPr sz="2200"/>
            </a:lvl1pPr>
            <a:lvl2pPr>
              <a:defRPr sz="2000"/>
            </a:lvl2pPr>
            <a:lvl3pPr>
              <a:defRPr sz="2000"/>
            </a:lvl3pPr>
            <a:lvl4pPr>
              <a:defRPr sz="2000"/>
            </a:lvl4pPr>
            <a:lvl5pPr>
              <a:defRPr sz="2000"/>
            </a:lvl5pPr>
            <a:lvl6pPr marL="2525108" indent="-509222">
              <a:defRPr sz="2000"/>
            </a:lvl6pPr>
            <a:lvl7pPr marL="2525108" indent="-509222">
              <a:defRPr sz="2000"/>
            </a:lvl7pPr>
            <a:lvl8pPr marL="2525108" indent="-509222">
              <a:defRPr sz="2000"/>
            </a:lvl8pPr>
            <a:lvl9pPr marL="2525108" indent="-509222">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r>
              <a:rPr lang="en-US" sz="1400" smtClean="0">
                <a:latin typeface="Times New Roman"/>
              </a:rPr>
              <a:t>3/11/15</a:t>
            </a:r>
            <a:endParaRPr lang="en-US"/>
          </a:p>
        </p:txBody>
      </p:sp>
      <p:sp>
        <p:nvSpPr>
          <p:cNvPr id="6" name="Footer Placeholder 5"/>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7" name="Slide Number Placeholder 6"/>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9" name="Picture 8" descr="standardRule.png"/>
          <p:cNvPicPr>
            <a:picLocks noChangeAspect="1"/>
          </p:cNvPicPr>
          <p:nvPr/>
        </p:nvPicPr>
        <p:blipFill>
          <a:blip r:embed="rId2"/>
          <a:stretch>
            <a:fillRect/>
          </a:stretch>
        </p:blipFill>
        <p:spPr>
          <a:xfrm>
            <a:off x="2982185" y="1679928"/>
            <a:ext cx="4116255" cy="167993"/>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039" y="302737"/>
            <a:ext cx="8820547" cy="125994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0039" y="2066662"/>
            <a:ext cx="4133056" cy="705219"/>
          </a:xfrm>
        </p:spPr>
        <p:txBody>
          <a:bodyPr anchor="ctr" anchorCtr="0">
            <a:noAutofit/>
          </a:bodyPr>
          <a:lstStyle>
            <a:lvl1pPr marL="0" indent="0" algn="ctr">
              <a:spcAft>
                <a:spcPts val="0"/>
              </a:spcAft>
              <a:buNone/>
              <a:defRPr sz="2600" b="0"/>
            </a:lvl1pPr>
            <a:lvl2pPr marL="503972" indent="0">
              <a:buNone/>
              <a:defRPr sz="2200" b="1"/>
            </a:lvl2pPr>
            <a:lvl3pPr marL="1007943" indent="0">
              <a:buNone/>
              <a:defRPr sz="2000" b="1"/>
            </a:lvl3pPr>
            <a:lvl4pPr marL="1511915" indent="0">
              <a:buNone/>
              <a:defRPr sz="1800" b="1"/>
            </a:lvl4pPr>
            <a:lvl5pPr marL="2015886" indent="0">
              <a:buNone/>
              <a:defRPr sz="1800" b="1"/>
            </a:lvl5pPr>
            <a:lvl6pPr marL="2519858" indent="0">
              <a:buNone/>
              <a:defRPr sz="1800" b="1"/>
            </a:lvl6pPr>
            <a:lvl7pPr marL="3023829" indent="0">
              <a:buNone/>
              <a:defRPr sz="1800" b="1"/>
            </a:lvl7pPr>
            <a:lvl8pPr marL="3527801" indent="0">
              <a:buNone/>
              <a:defRPr sz="1800" b="1"/>
            </a:lvl8pPr>
            <a:lvl9pPr marL="4031772"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630039" y="2855877"/>
            <a:ext cx="4133056" cy="3800837"/>
          </a:xfrm>
        </p:spPr>
        <p:txBody>
          <a:bodyPr>
            <a:normAutofit/>
          </a:bodyPr>
          <a:lstStyle>
            <a:lvl1pPr>
              <a:spcAft>
                <a:spcPts val="1543"/>
              </a:spcAft>
              <a:defRPr sz="2000"/>
            </a:lvl1pPr>
            <a:lvl2pPr>
              <a:defRPr sz="2000"/>
            </a:lvl2pPr>
            <a:lvl3pPr>
              <a:defRPr sz="2000"/>
            </a:lvl3pPr>
            <a:lvl4pPr>
              <a:defRPr sz="2000"/>
            </a:lvl4pPr>
            <a:lvl5pPr>
              <a:defRPr sz="2000"/>
            </a:lvl5pPr>
            <a:lvl6pPr marL="2525108" indent="-509222">
              <a:defRPr sz="2000"/>
            </a:lvl6pPr>
            <a:lvl7pPr marL="2525108" indent="-509222">
              <a:defRPr sz="2000"/>
            </a:lvl7pPr>
            <a:lvl8pPr marL="2525108" indent="-509222">
              <a:defRPr sz="2000"/>
            </a:lvl8pPr>
            <a:lvl9pPr marL="2525108" indent="-509222">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5317530" y="2066662"/>
            <a:ext cx="4133056" cy="705219"/>
          </a:xfrm>
        </p:spPr>
        <p:txBody>
          <a:bodyPr anchor="ctr" anchorCtr="0">
            <a:noAutofit/>
          </a:bodyPr>
          <a:lstStyle>
            <a:lvl1pPr marL="0" indent="0" algn="ctr">
              <a:spcAft>
                <a:spcPts val="0"/>
              </a:spcAft>
              <a:buNone/>
              <a:defRPr sz="2600" b="0"/>
            </a:lvl1pPr>
            <a:lvl2pPr marL="503972" indent="0">
              <a:buNone/>
              <a:defRPr sz="2200" b="1"/>
            </a:lvl2pPr>
            <a:lvl3pPr marL="1007943" indent="0">
              <a:buNone/>
              <a:defRPr sz="2000" b="1"/>
            </a:lvl3pPr>
            <a:lvl4pPr marL="1511915" indent="0">
              <a:buNone/>
              <a:defRPr sz="1800" b="1"/>
            </a:lvl4pPr>
            <a:lvl5pPr marL="2015886" indent="0">
              <a:buNone/>
              <a:defRPr sz="1800" b="1"/>
            </a:lvl5pPr>
            <a:lvl6pPr marL="2519858" indent="0">
              <a:buNone/>
              <a:defRPr sz="1800" b="1"/>
            </a:lvl6pPr>
            <a:lvl7pPr marL="3023829" indent="0">
              <a:buNone/>
              <a:defRPr sz="1800" b="1"/>
            </a:lvl7pPr>
            <a:lvl8pPr marL="3527801" indent="0">
              <a:buNone/>
              <a:defRPr sz="1800" b="1"/>
            </a:lvl8pPr>
            <a:lvl9pPr marL="4031772"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317530" y="2855877"/>
            <a:ext cx="4133056" cy="3800837"/>
          </a:xfrm>
        </p:spPr>
        <p:txBody>
          <a:bodyPr>
            <a:normAutofit/>
          </a:bodyPr>
          <a:lstStyle>
            <a:lvl1pPr>
              <a:spcAft>
                <a:spcPts val="1543"/>
              </a:spcAft>
              <a:defRPr sz="2000"/>
            </a:lvl1pPr>
            <a:lvl2pPr>
              <a:defRPr sz="2000"/>
            </a:lvl2pPr>
            <a:lvl3pPr>
              <a:defRPr sz="2000"/>
            </a:lvl3pPr>
            <a:lvl4pPr>
              <a:defRPr sz="2000"/>
            </a:lvl4pPr>
            <a:lvl5pPr>
              <a:defRPr sz="2000"/>
            </a:lvl5pPr>
            <a:lvl6pPr marL="2525108" indent="-509222">
              <a:defRPr sz="2000"/>
            </a:lvl6pPr>
            <a:lvl7pPr marL="2525108" indent="-509222">
              <a:defRPr sz="2000"/>
            </a:lvl7pPr>
            <a:lvl8pPr marL="2525108" indent="-509222">
              <a:defRPr sz="2000"/>
            </a:lvl8pPr>
            <a:lvl9pPr marL="2525108" indent="-509222">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r>
              <a:rPr lang="en-US" sz="1400" smtClean="0">
                <a:latin typeface="Times New Roman"/>
              </a:rPr>
              <a:t>3/11/15</a:t>
            </a:r>
            <a:endParaRPr lang="en-US"/>
          </a:p>
        </p:txBody>
      </p:sp>
      <p:sp>
        <p:nvSpPr>
          <p:cNvPr id="8" name="Footer Placeholder 7"/>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9" name="Slide Number Placeholder 8"/>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11" name="Picture 10" descr="standardRule.png"/>
          <p:cNvPicPr>
            <a:picLocks noChangeAspect="1"/>
          </p:cNvPicPr>
          <p:nvPr/>
        </p:nvPicPr>
        <p:blipFill>
          <a:blip r:embed="rId2"/>
          <a:stretch>
            <a:fillRect/>
          </a:stretch>
        </p:blipFill>
        <p:spPr>
          <a:xfrm>
            <a:off x="2982185" y="1679928"/>
            <a:ext cx="4116255" cy="167993"/>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t>3/11/15</a:t>
            </a:r>
            <a:endParaRPr lang="en-US"/>
          </a:p>
        </p:txBody>
      </p:sp>
      <p:sp>
        <p:nvSpPr>
          <p:cNvPr id="4" name="Footer Placeholder 3"/>
          <p:cNvSpPr>
            <a:spLocks noGrp="1"/>
          </p:cNvSpPr>
          <p:nvPr>
            <p:ph type="ftr" sz="quarter" idx="11"/>
          </p:nvPr>
        </p:nvSpPr>
        <p:spPr/>
        <p:txBody>
          <a:bodyPr/>
          <a:lstStyle/>
          <a:p>
            <a:r>
              <a:rPr lang="en-US" smtClean="0"/>
              <a:t>LCWS 2015, Whistler BC Canada</a:t>
            </a:r>
            <a:endParaRPr lang="en-US"/>
          </a:p>
        </p:txBody>
      </p:sp>
      <p:sp>
        <p:nvSpPr>
          <p:cNvPr id="5" name="Slide Number Placeholder 4"/>
          <p:cNvSpPr>
            <a:spLocks noGrp="1"/>
          </p:cNvSpPr>
          <p:nvPr>
            <p:ph type="sldNum" sz="quarter" idx="12"/>
          </p:nvPr>
        </p:nvSpPr>
        <p:spPr/>
        <p:txBody>
          <a:bodyPr/>
          <a:lstStyle/>
          <a:p>
            <a:fld id="{D739C4FB-7D33-419B-8833-D1372BFD11C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z="1400" smtClean="0">
                <a:latin typeface="Times New Roman"/>
              </a:rPr>
              <a:t>3/11/15</a:t>
            </a:r>
            <a:endParaRPr lang="en-US"/>
          </a:p>
        </p:txBody>
      </p:sp>
      <p:sp>
        <p:nvSpPr>
          <p:cNvPr id="3" name="Footer Placeholder 2"/>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4" name="Slide Number Placeholder 3"/>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7217" y="489155"/>
            <a:ext cx="4133056" cy="1882508"/>
          </a:xfrm>
        </p:spPr>
        <p:txBody>
          <a:bodyPr anchor="b">
            <a:noAutofit/>
          </a:bodyPr>
          <a:lstStyle>
            <a:lvl1pPr algn="ctr">
              <a:defRPr sz="4000" b="0"/>
            </a:lvl1pPr>
          </a:lstStyle>
          <a:p>
            <a:r>
              <a:rPr lang="en-US" smtClean="0"/>
              <a:t>Click to edit Master title style</a:t>
            </a:r>
            <a:endParaRPr/>
          </a:p>
        </p:txBody>
      </p:sp>
      <p:sp>
        <p:nvSpPr>
          <p:cNvPr id="3" name="Content Placeholder 2"/>
          <p:cNvSpPr>
            <a:spLocks noGrp="1"/>
          </p:cNvSpPr>
          <p:nvPr>
            <p:ph idx="1"/>
          </p:nvPr>
        </p:nvSpPr>
        <p:spPr>
          <a:xfrm>
            <a:off x="5321977" y="474333"/>
            <a:ext cx="4133056" cy="6182381"/>
          </a:xfrm>
        </p:spPr>
        <p:txBody>
          <a:bodyPr>
            <a:normAutofit/>
          </a:bodyPr>
          <a:lstStyle>
            <a:lvl1pPr>
              <a:defRPr sz="2600"/>
            </a:lvl1pPr>
            <a:lvl2pPr>
              <a:defRPr sz="2400"/>
            </a:lvl2pPr>
            <a:lvl3pPr>
              <a:defRPr sz="2200"/>
            </a:lvl3pPr>
            <a:lvl4pPr>
              <a:defRPr sz="2000"/>
            </a:lvl4pPr>
            <a:lvl5pPr>
              <a:defRPr sz="2000"/>
            </a:lvl5pPr>
            <a:lvl6pPr marL="2525108" indent="-509222">
              <a:defRPr sz="2200"/>
            </a:lvl6pPr>
            <a:lvl7pPr marL="2525108" indent="-509222">
              <a:defRPr sz="2200"/>
            </a:lvl7pPr>
            <a:lvl8pPr marL="2525108" indent="-509222">
              <a:defRPr sz="2200"/>
            </a:lvl8pPr>
            <a:lvl9pPr marL="2525108" indent="-509222">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7217" y="2816349"/>
            <a:ext cx="4133056" cy="3468558"/>
          </a:xfrm>
        </p:spPr>
        <p:txBody>
          <a:bodyPr>
            <a:normAutofit/>
          </a:bodyPr>
          <a:lstStyle>
            <a:lvl1pPr marL="0" indent="0" algn="ctr">
              <a:spcAft>
                <a:spcPts val="1102"/>
              </a:spcAft>
              <a:buNone/>
              <a:defRPr sz="2000"/>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z="1400" smtClean="0">
                <a:latin typeface="Times New Roman"/>
              </a:rPr>
              <a:t>3/11/15</a:t>
            </a:r>
            <a:endParaRPr lang="en-US"/>
          </a:p>
        </p:txBody>
      </p:sp>
      <p:sp>
        <p:nvSpPr>
          <p:cNvPr id="6" name="Footer Placeholder 5"/>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7" name="Slide Number Placeholder 6"/>
          <p:cNvSpPr>
            <a:spLocks noGrp="1"/>
          </p:cNvSpPr>
          <p:nvPr>
            <p:ph type="sldNum" sz="quarter" idx="12"/>
          </p:nvPr>
        </p:nvSpPr>
        <p:spPr/>
        <p:txBody>
          <a:bodyPr/>
          <a:lstStyle/>
          <a:p>
            <a:pPr algn="r"/>
            <a:fld id="{BB9A18F6-2139-4E7C-BDC1-22A896BCC078}" type="slidenum">
              <a:rPr lang="en-US" sz="1400" smtClean="0">
                <a:latin typeface="Times New Roman"/>
              </a:rPr>
              <a:t>‹#›</a:t>
            </a:fld>
            <a:endParaRPr lang="en-US"/>
          </a:p>
        </p:txBody>
      </p:sp>
      <p:pic>
        <p:nvPicPr>
          <p:cNvPr id="9" name="Picture 8" descr="shortRule.png"/>
          <p:cNvPicPr>
            <a:picLocks noChangeAspect="1"/>
          </p:cNvPicPr>
          <p:nvPr/>
        </p:nvPicPr>
        <p:blipFill>
          <a:blip r:embed="rId2"/>
          <a:stretch>
            <a:fillRect/>
          </a:stretch>
        </p:blipFill>
        <p:spPr>
          <a:xfrm>
            <a:off x="1348160" y="2541507"/>
            <a:ext cx="2751171" cy="104995"/>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9"/>
          <a:stretch>
            <a:fillRect/>
          </a:stretch>
        </p:blipFill>
        <p:spPr>
          <a:xfrm>
            <a:off x="0" y="14940"/>
            <a:ext cx="10080625" cy="7559675"/>
          </a:xfrm>
          <a:prstGeom prst="rect">
            <a:avLst/>
          </a:prstGeom>
        </p:spPr>
      </p:pic>
      <p:sp>
        <p:nvSpPr>
          <p:cNvPr id="5" name="Footer Placeholder 4"/>
          <p:cNvSpPr>
            <a:spLocks noGrp="1"/>
          </p:cNvSpPr>
          <p:nvPr>
            <p:ph type="ftr" sz="quarter" idx="3"/>
          </p:nvPr>
        </p:nvSpPr>
        <p:spPr>
          <a:xfrm>
            <a:off x="17499" y="7147445"/>
            <a:ext cx="3528219" cy="402483"/>
          </a:xfrm>
          <a:prstGeom prst="rect">
            <a:avLst/>
          </a:prstGeom>
        </p:spPr>
        <p:txBody>
          <a:bodyPr vert="horz" lIns="100794" tIns="50397" rIns="100794" bIns="50397" rtlCol="0" anchor="ctr"/>
          <a:lstStyle>
            <a:lvl1pPr algn="l">
              <a:defRPr sz="1300">
                <a:solidFill>
                  <a:schemeClr val="bg2"/>
                </a:solidFill>
              </a:defRPr>
            </a:lvl1pPr>
          </a:lstStyle>
          <a:p>
            <a:pPr algn="ctr"/>
            <a:r>
              <a:rPr lang="en-US" sz="1400" smtClean="0">
                <a:latin typeface="Times New Roman"/>
              </a:rPr>
              <a:t>LCWS 2015, Whistler BC Canada</a:t>
            </a:r>
            <a:endParaRPr lang="en-US"/>
          </a:p>
        </p:txBody>
      </p:sp>
      <p:sp>
        <p:nvSpPr>
          <p:cNvPr id="2" name="Title Placeholder 1"/>
          <p:cNvSpPr>
            <a:spLocks noGrp="1"/>
          </p:cNvSpPr>
          <p:nvPr>
            <p:ph type="title"/>
          </p:nvPr>
        </p:nvSpPr>
        <p:spPr>
          <a:xfrm>
            <a:off x="630039" y="302737"/>
            <a:ext cx="8820547" cy="1259946"/>
          </a:xfrm>
          <a:prstGeom prst="rect">
            <a:avLst/>
          </a:prstGeom>
        </p:spPr>
        <p:txBody>
          <a:bodyPr vert="horz" lIns="100794" tIns="50397" rIns="100794" bIns="50397"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630039" y="2099910"/>
            <a:ext cx="8820547" cy="4535805"/>
          </a:xfrm>
          <a:prstGeom prst="rect">
            <a:avLst/>
          </a:prstGeom>
        </p:spPr>
        <p:txBody>
          <a:bodyPr vert="horz" lIns="100794" tIns="50397" rIns="100794" bIns="5039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549847" y="7147445"/>
            <a:ext cx="3528219" cy="402483"/>
          </a:xfrm>
          <a:prstGeom prst="rect">
            <a:avLst/>
          </a:prstGeom>
        </p:spPr>
        <p:txBody>
          <a:bodyPr vert="horz" lIns="100794" tIns="50397" rIns="100794" bIns="50397" rtlCol="0" anchor="ctr"/>
          <a:lstStyle>
            <a:lvl1pPr algn="r">
              <a:defRPr sz="1300">
                <a:solidFill>
                  <a:schemeClr val="bg2"/>
                </a:solidFill>
              </a:defRPr>
            </a:lvl1pPr>
          </a:lstStyle>
          <a:p>
            <a:r>
              <a:rPr lang="en-US" sz="1400" smtClean="0">
                <a:latin typeface="Times New Roman"/>
              </a:rPr>
              <a:t>3/11/15</a:t>
            </a:r>
            <a:endParaRPr lang="en-US"/>
          </a:p>
        </p:txBody>
      </p:sp>
      <p:sp>
        <p:nvSpPr>
          <p:cNvPr id="6" name="Slide Number Placeholder 5"/>
          <p:cNvSpPr>
            <a:spLocks noGrp="1"/>
          </p:cNvSpPr>
          <p:nvPr>
            <p:ph type="sldNum" sz="quarter" idx="4"/>
          </p:nvPr>
        </p:nvSpPr>
        <p:spPr>
          <a:xfrm>
            <a:off x="4460677" y="7132505"/>
            <a:ext cx="1159272" cy="402483"/>
          </a:xfrm>
          <a:prstGeom prst="rect">
            <a:avLst/>
          </a:prstGeom>
        </p:spPr>
        <p:txBody>
          <a:bodyPr vert="horz" lIns="100794" tIns="50397" rIns="100794" bIns="50397" rtlCol="0" anchor="ctr"/>
          <a:lstStyle>
            <a:lvl1pPr algn="ctr">
              <a:defRPr sz="1300">
                <a:solidFill>
                  <a:schemeClr val="bg2"/>
                </a:solidFill>
              </a:defRPr>
            </a:lvl1pPr>
          </a:lstStyle>
          <a:p>
            <a:pPr algn="r"/>
            <a:fld id="{BB9A18F6-2139-4E7C-BDC1-22A896BCC078}" type="slidenum">
              <a:rPr lang="en-US" sz="1400" smtClean="0">
                <a:latin typeface="Times New Roman"/>
              </a:rPr>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Lst>
  <p:timing>
    <p:tnLst>
      <p:par>
        <p:cTn xmlns:p14="http://schemas.microsoft.com/office/powerpoint/2010/main" id="1" dur="indefinite" restart="never" nodeType="tmRoot"/>
      </p:par>
    </p:tnLst>
  </p:timing>
  <p:hf hdr="0"/>
  <p:txStyles>
    <p:titleStyle>
      <a:lvl1pPr algn="ctr" defTabSz="1007943" rtl="0" eaLnBrk="1" latinLnBrk="0" hangingPunct="1">
        <a:spcBef>
          <a:spcPct val="0"/>
        </a:spcBef>
        <a:buNone/>
        <a:defRPr sz="6000" kern="1200">
          <a:solidFill>
            <a:schemeClr val="tx1"/>
          </a:solidFill>
          <a:latin typeface="+mj-lt"/>
          <a:ea typeface="+mj-ea"/>
          <a:cs typeface="+mj-cs"/>
        </a:defRPr>
      </a:lvl1pPr>
    </p:titleStyle>
    <p:bodyStyle>
      <a:lvl1pPr marL="503972" indent="-503972" algn="l" defTabSz="1007943" rtl="0" eaLnBrk="1" latinLnBrk="0" hangingPunct="1">
        <a:spcBef>
          <a:spcPts val="0"/>
        </a:spcBef>
        <a:spcAft>
          <a:spcPts val="2205"/>
        </a:spcAft>
        <a:buFont typeface="Wingdings 2" pitchFamily="18" charset="2"/>
        <a:buChar char=""/>
        <a:defRPr sz="2600" kern="1200">
          <a:solidFill>
            <a:schemeClr val="tx1"/>
          </a:solidFill>
          <a:latin typeface="+mn-lt"/>
          <a:ea typeface="+mn-ea"/>
          <a:cs typeface="+mn-cs"/>
        </a:defRPr>
      </a:lvl1pPr>
      <a:lvl2pPr marL="1007943" indent="-503972" algn="l" defTabSz="1007943" rtl="0" eaLnBrk="1" latinLnBrk="0" hangingPunct="1">
        <a:spcBef>
          <a:spcPts val="0"/>
        </a:spcBef>
        <a:spcAft>
          <a:spcPts val="1102"/>
        </a:spcAft>
        <a:buClr>
          <a:schemeClr val="bg2"/>
        </a:buClr>
        <a:buFont typeface="Wingdings 2" pitchFamily="18" charset="2"/>
        <a:buChar char=""/>
        <a:defRPr sz="2400" kern="1200">
          <a:solidFill>
            <a:schemeClr val="tx1"/>
          </a:solidFill>
          <a:latin typeface="+mn-lt"/>
          <a:ea typeface="+mn-ea"/>
          <a:cs typeface="+mn-cs"/>
        </a:defRPr>
      </a:lvl2pPr>
      <a:lvl3pPr marL="1511915" indent="-503972" algn="l" defTabSz="1007943" rtl="0" eaLnBrk="1" latinLnBrk="0" hangingPunct="1">
        <a:spcBef>
          <a:spcPts val="0"/>
        </a:spcBef>
        <a:spcAft>
          <a:spcPts val="1102"/>
        </a:spcAft>
        <a:buFont typeface="Wingdings 2" pitchFamily="18" charset="2"/>
        <a:buChar char=""/>
        <a:defRPr sz="2200" kern="1200">
          <a:solidFill>
            <a:schemeClr val="tx1"/>
          </a:solidFill>
          <a:latin typeface="+mn-lt"/>
          <a:ea typeface="+mn-ea"/>
          <a:cs typeface="+mn-cs"/>
        </a:defRPr>
      </a:lvl3pPr>
      <a:lvl4pPr marL="2015886" indent="-503972" algn="l" defTabSz="1007943" rtl="0" eaLnBrk="1" latinLnBrk="0" hangingPunct="1">
        <a:spcBef>
          <a:spcPts val="0"/>
        </a:spcBef>
        <a:spcAft>
          <a:spcPts val="1102"/>
        </a:spcAft>
        <a:buClr>
          <a:schemeClr val="bg2"/>
        </a:buClr>
        <a:buFont typeface="Wingdings 2" pitchFamily="18" charset="2"/>
        <a:buChar char=""/>
        <a:defRPr sz="2000" kern="1200">
          <a:solidFill>
            <a:schemeClr val="tx1"/>
          </a:solidFill>
          <a:latin typeface="+mn-lt"/>
          <a:ea typeface="+mn-ea"/>
          <a:cs typeface="+mn-cs"/>
        </a:defRPr>
      </a:lvl4pPr>
      <a:lvl5pPr marL="2519858" indent="-503972" algn="l" defTabSz="1007943" rtl="0" eaLnBrk="1" latinLnBrk="0" hangingPunct="1">
        <a:spcBef>
          <a:spcPts val="0"/>
        </a:spcBef>
        <a:spcAft>
          <a:spcPts val="1102"/>
        </a:spcAft>
        <a:buFont typeface="Wingdings 2" pitchFamily="18" charset="2"/>
        <a:buChar char=""/>
        <a:defRPr sz="2000" kern="1200">
          <a:solidFill>
            <a:schemeClr val="tx1"/>
          </a:solidFill>
          <a:latin typeface="+mn-lt"/>
          <a:ea typeface="+mn-ea"/>
          <a:cs typeface="+mn-cs"/>
        </a:defRPr>
      </a:lvl5pPr>
      <a:lvl6pPr marL="3023829" indent="-509222" algn="l" defTabSz="1007943" rtl="0" eaLnBrk="1" latinLnBrk="0" hangingPunct="1">
        <a:spcBef>
          <a:spcPts val="0"/>
        </a:spcBef>
        <a:spcAft>
          <a:spcPts val="661"/>
        </a:spcAft>
        <a:buClr>
          <a:schemeClr val="bg2"/>
        </a:buClr>
        <a:buFont typeface="Wingdings 2" pitchFamily="18" charset="2"/>
        <a:buChar char="ò"/>
        <a:defRPr lang="en-US" sz="2000" kern="1200" dirty="0" smtClean="0">
          <a:solidFill>
            <a:schemeClr val="tx1"/>
          </a:solidFill>
          <a:latin typeface="+mn-lt"/>
          <a:ea typeface="+mn-ea"/>
          <a:cs typeface="+mn-cs"/>
        </a:defRPr>
      </a:lvl6pPr>
      <a:lvl7pPr marL="3533051" indent="-509222" algn="l" defTabSz="1007943" rtl="0" eaLnBrk="1" latinLnBrk="0" hangingPunct="1">
        <a:spcBef>
          <a:spcPts val="0"/>
        </a:spcBef>
        <a:spcAft>
          <a:spcPts val="661"/>
        </a:spcAft>
        <a:buFont typeface="Wingdings 2" pitchFamily="18" charset="2"/>
        <a:buChar char="ò"/>
        <a:defRPr lang="en-US" sz="2000" kern="1200" dirty="0" smtClean="0">
          <a:solidFill>
            <a:schemeClr val="tx1"/>
          </a:solidFill>
          <a:latin typeface="+mn-lt"/>
          <a:ea typeface="+mn-ea"/>
          <a:cs typeface="+mn-cs"/>
        </a:defRPr>
      </a:lvl7pPr>
      <a:lvl8pPr marL="4031772" indent="-509222" algn="l" defTabSz="1007943" rtl="0" eaLnBrk="1" latinLnBrk="0" hangingPunct="1">
        <a:spcBef>
          <a:spcPts val="0"/>
        </a:spcBef>
        <a:spcAft>
          <a:spcPts val="661"/>
        </a:spcAft>
        <a:buClr>
          <a:schemeClr val="bg2"/>
        </a:buClr>
        <a:buFont typeface="Wingdings 2" pitchFamily="18" charset="2"/>
        <a:buChar char="ò"/>
        <a:defRPr lang="en-US" sz="2000" kern="1200" dirty="0" smtClean="0">
          <a:solidFill>
            <a:schemeClr val="tx1"/>
          </a:solidFill>
          <a:latin typeface="+mn-lt"/>
          <a:ea typeface="+mn-ea"/>
          <a:cs typeface="+mn-cs"/>
        </a:defRPr>
      </a:lvl8pPr>
      <a:lvl9pPr marL="4540994" indent="-509222" algn="l" defTabSz="1007943" rtl="0" eaLnBrk="1" latinLnBrk="0" hangingPunct="1">
        <a:spcBef>
          <a:spcPts val="0"/>
        </a:spcBef>
        <a:spcAft>
          <a:spcPts val="661"/>
        </a:spcAft>
        <a:buFont typeface="Wingdings 2" pitchFamily="18" charset="2"/>
        <a:buChar char="ò"/>
        <a:defRPr lang="en-US" sz="2000" kern="1200" dirty="0" smtClean="0">
          <a:solidFill>
            <a:schemeClr val="tx1"/>
          </a:solidFill>
          <a:latin typeface="+mn-lt"/>
          <a:ea typeface="+mn-ea"/>
          <a:cs typeface="+mn-cs"/>
        </a:defRPr>
      </a:lvl9pPr>
    </p:bodyStyle>
    <p:otherStyle>
      <a:defPPr>
        <a:defRPr/>
      </a:defPPr>
      <a:lvl1pPr marL="0" algn="l" defTabSz="1007943" rtl="0" eaLnBrk="1" latinLnBrk="0" hangingPunct="1">
        <a:defRPr sz="2000" kern="1200">
          <a:solidFill>
            <a:schemeClr val="tx1"/>
          </a:solidFill>
          <a:latin typeface="+mn-lt"/>
          <a:ea typeface="+mn-ea"/>
          <a:cs typeface="+mn-cs"/>
        </a:defRPr>
      </a:lvl1pPr>
      <a:lvl2pPr marL="503972" algn="l" defTabSz="1007943" rtl="0" eaLnBrk="1" latinLnBrk="0" hangingPunct="1">
        <a:defRPr sz="2000" kern="1200">
          <a:solidFill>
            <a:schemeClr val="tx1"/>
          </a:solidFill>
          <a:latin typeface="+mn-lt"/>
          <a:ea typeface="+mn-ea"/>
          <a:cs typeface="+mn-cs"/>
        </a:defRPr>
      </a:lvl2pPr>
      <a:lvl3pPr marL="1007943" algn="l" defTabSz="1007943" rtl="0" eaLnBrk="1" latinLnBrk="0" hangingPunct="1">
        <a:defRPr sz="2000" kern="1200">
          <a:solidFill>
            <a:schemeClr val="tx1"/>
          </a:solidFill>
          <a:latin typeface="+mn-lt"/>
          <a:ea typeface="+mn-ea"/>
          <a:cs typeface="+mn-cs"/>
        </a:defRPr>
      </a:lvl3pPr>
      <a:lvl4pPr marL="1511915" algn="l" defTabSz="1007943" rtl="0" eaLnBrk="1" latinLnBrk="0" hangingPunct="1">
        <a:defRPr sz="2000" kern="1200">
          <a:solidFill>
            <a:schemeClr val="tx1"/>
          </a:solidFill>
          <a:latin typeface="+mn-lt"/>
          <a:ea typeface="+mn-ea"/>
          <a:cs typeface="+mn-cs"/>
        </a:defRPr>
      </a:lvl4pPr>
      <a:lvl5pPr marL="2015886" algn="l" defTabSz="1007943" rtl="0" eaLnBrk="1" latinLnBrk="0" hangingPunct="1">
        <a:defRPr sz="2000" kern="1200">
          <a:solidFill>
            <a:schemeClr val="tx1"/>
          </a:solidFill>
          <a:latin typeface="+mn-lt"/>
          <a:ea typeface="+mn-ea"/>
          <a:cs typeface="+mn-cs"/>
        </a:defRPr>
      </a:lvl5pPr>
      <a:lvl6pPr marL="2519858" algn="l" defTabSz="1007943" rtl="0" eaLnBrk="1" latinLnBrk="0" hangingPunct="1">
        <a:defRPr sz="2000" kern="1200">
          <a:solidFill>
            <a:schemeClr val="tx1"/>
          </a:solidFill>
          <a:latin typeface="+mn-lt"/>
          <a:ea typeface="+mn-ea"/>
          <a:cs typeface="+mn-cs"/>
        </a:defRPr>
      </a:lvl6pPr>
      <a:lvl7pPr marL="3023829" algn="l" defTabSz="1007943" rtl="0" eaLnBrk="1" latinLnBrk="0" hangingPunct="1">
        <a:defRPr sz="2000" kern="1200">
          <a:solidFill>
            <a:schemeClr val="tx1"/>
          </a:solidFill>
          <a:latin typeface="+mn-lt"/>
          <a:ea typeface="+mn-ea"/>
          <a:cs typeface="+mn-cs"/>
        </a:defRPr>
      </a:lvl7pPr>
      <a:lvl8pPr marL="3527801" algn="l" defTabSz="1007943" rtl="0" eaLnBrk="1" latinLnBrk="0" hangingPunct="1">
        <a:defRPr sz="2000" kern="1200">
          <a:solidFill>
            <a:schemeClr val="tx1"/>
          </a:solidFill>
          <a:latin typeface="+mn-lt"/>
          <a:ea typeface="+mn-ea"/>
          <a:cs typeface="+mn-cs"/>
        </a:defRPr>
      </a:lvl8pPr>
      <a:lvl9pPr marL="4031772" algn="l" defTabSz="1007943"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eg"/><Relationship Id="rId3" Type="http://schemas.openxmlformats.org/officeDocument/2006/relationships/image" Target="../media/image2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 Id="rId3"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5" Type="http://schemas.openxmlformats.org/officeDocument/2006/relationships/image" Target="../media/image36.JPG"/><Relationship Id="rId1" Type="http://schemas.openxmlformats.org/officeDocument/2006/relationships/slideLayout" Target="../slideLayouts/slideLayout7.xml"/><Relationship Id="rId2" Type="http://schemas.openxmlformats.org/officeDocument/2006/relationships/image" Target="../media/image3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jpeg"/><Relationship Id="rId3" Type="http://schemas.openxmlformats.org/officeDocument/2006/relationships/image" Target="../media/image3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3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1.jpg"/><Relationship Id="rId4" Type="http://schemas.openxmlformats.org/officeDocument/2006/relationships/image" Target="../media/image42.jpg"/><Relationship Id="rId5" Type="http://schemas.openxmlformats.org/officeDocument/2006/relationships/image" Target="../media/image43.jpg"/><Relationship Id="rId1" Type="http://schemas.openxmlformats.org/officeDocument/2006/relationships/slideLayout" Target="../slideLayouts/slideLayout8.xml"/><Relationship Id="rId2" Type="http://schemas.openxmlformats.org/officeDocument/2006/relationships/image" Target="../media/image4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1" Type="http://schemas.openxmlformats.org/officeDocument/2006/relationships/slideLayout" Target="../slideLayouts/slideLayout7.xml"/><Relationship Id="rId2"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49.png"/><Relationship Id="rId1" Type="http://schemas.microsoft.com/office/2007/relationships/media" Target="../media/media1.mp4"/><Relationship Id="rId2" Type="http://schemas.openxmlformats.org/officeDocument/2006/relationships/video" Target="../media/media1.mp4"/></Relationships>
</file>

<file path=ppt/slides/_rels/slide23.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image" Target="../media/image53.png"/><Relationship Id="rId1" Type="http://schemas.openxmlformats.org/officeDocument/2006/relationships/slideLayout" Target="../slideLayouts/slideLayout8.xml"/><Relationship Id="rId2" Type="http://schemas.openxmlformats.org/officeDocument/2006/relationships/image" Target="../media/image5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5" Type="http://schemas.openxmlformats.org/officeDocument/2006/relationships/image" Target="../media/image57.png"/><Relationship Id="rId1" Type="http://schemas.openxmlformats.org/officeDocument/2006/relationships/slideLayout" Target="../slideLayouts/slideLayout7.xml"/><Relationship Id="rId2"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1" Type="http://schemas.openxmlformats.org/officeDocument/2006/relationships/slideLayout" Target="../slideLayouts/slideLayout7.xml"/><Relationship Id="rId2" Type="http://schemas.openxmlformats.org/officeDocument/2006/relationships/image" Target="../media/image58.png"/></Relationships>
</file>

<file path=ppt/slides/_rels/slide28.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jpeg"/><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29.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5" Type="http://schemas.openxmlformats.org/officeDocument/2006/relationships/image" Target="../media/image67.png"/><Relationship Id="rId1" Type="http://schemas.openxmlformats.org/officeDocument/2006/relationships/slideLayout" Target="../slideLayouts/slideLayout7.xml"/><Relationship Id="rId2" Type="http://schemas.openxmlformats.org/officeDocument/2006/relationships/image" Target="../media/image6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0.jpeg"/><Relationship Id="rId3"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8.jpg"/><Relationship Id="rId3" Type="http://schemas.openxmlformats.org/officeDocument/2006/relationships/image" Target="../media/image6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emf"/><Relationship Id="rId3" Type="http://schemas.openxmlformats.org/officeDocument/2006/relationships/image" Target="../media/image7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2.png"/><Relationship Id="rId3" Type="http://schemas.openxmlformats.org/officeDocument/2006/relationships/image" Target="../media/image7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jpeg"/><Relationship Id="rId3" Type="http://schemas.openxmlformats.org/officeDocument/2006/relationships/image" Target="../media/image1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1" Type="http://schemas.openxmlformats.org/officeDocument/2006/relationships/slideLayout" Target="../slideLayouts/slideLayout8.xml"/><Relationship Id="rId2"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 Id="rId3" Type="http://schemas.openxmlformats.org/officeDocument/2006/relationships/image" Target="../media/image2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 Id="rId3"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6803" y="1479567"/>
            <a:ext cx="8820547" cy="2672855"/>
          </a:xfrm>
        </p:spPr>
        <p:txBody>
          <a:bodyPr/>
          <a:lstStyle/>
          <a:p>
            <a:r>
              <a:rPr lang="en-US" dirty="0" smtClean="0"/>
              <a:t>Progress towards an ultra compact LumiCal</a:t>
            </a:r>
            <a:endParaRPr lang="en-US" dirty="0"/>
          </a:p>
        </p:txBody>
      </p:sp>
      <p:sp>
        <p:nvSpPr>
          <p:cNvPr id="3" name="Subtitle 2"/>
          <p:cNvSpPr>
            <a:spLocks noGrp="1"/>
          </p:cNvSpPr>
          <p:nvPr>
            <p:ph type="subTitle" idx="1"/>
          </p:nvPr>
        </p:nvSpPr>
        <p:spPr/>
        <p:txBody>
          <a:bodyPr/>
          <a:lstStyle/>
          <a:p>
            <a:r>
              <a:rPr lang="en-US" dirty="0" smtClean="0"/>
              <a:t>Yan </a:t>
            </a:r>
            <a:r>
              <a:rPr lang="en-US" dirty="0" err="1" smtClean="0"/>
              <a:t>Benhammou</a:t>
            </a:r>
            <a:endParaRPr lang="en-US" dirty="0" smtClean="0"/>
          </a:p>
          <a:p>
            <a:r>
              <a:rPr lang="en-US" dirty="0" smtClean="0"/>
              <a:t>Tel Aviv University</a:t>
            </a:r>
          </a:p>
          <a:p>
            <a:r>
              <a:rPr lang="en-US" dirty="0" smtClean="0"/>
              <a:t>On behalf of the FCAL collaboration</a:t>
            </a:r>
            <a:endParaRPr lang="en-US" dirty="0"/>
          </a:p>
        </p:txBody>
      </p:sp>
      <p:sp>
        <p:nvSpPr>
          <p:cNvPr id="6" name="Footer Placeholder 4"/>
          <p:cNvSpPr>
            <a:spLocks noGrp="1"/>
          </p:cNvSpPr>
          <p:nvPr>
            <p:ph type="ftr" sz="quarter" idx="11"/>
          </p:nvPr>
        </p:nvSpPr>
        <p:spPr>
          <a:xfrm>
            <a:off x="17499" y="7147445"/>
            <a:ext cx="3528219" cy="402483"/>
          </a:xfrm>
        </p:spPr>
        <p:txBody>
          <a:bodyPr/>
          <a:lstStyle/>
          <a:p>
            <a:pPr algn="ctr"/>
            <a:r>
              <a:rPr lang="en-US" sz="1400" dirty="0" smtClean="0">
                <a:latin typeface="Times New Roman"/>
              </a:rPr>
              <a:t>LCWS 2015, Whistler BC Canada</a:t>
            </a:r>
            <a:endParaRPr lang="en-US" dirty="0"/>
          </a:p>
        </p:txBody>
      </p:sp>
      <p:sp>
        <p:nvSpPr>
          <p:cNvPr id="7" name="Date Placeholder 3"/>
          <p:cNvSpPr>
            <a:spLocks noGrp="1"/>
          </p:cNvSpPr>
          <p:nvPr>
            <p:ph type="dt" sz="half" idx="10"/>
          </p:nvPr>
        </p:nvSpPr>
        <p:spPr>
          <a:xfrm>
            <a:off x="6549847" y="7147445"/>
            <a:ext cx="3528219" cy="402483"/>
          </a:xfrm>
        </p:spPr>
        <p:txBody>
          <a:bodyPr/>
          <a:lstStyle/>
          <a:p>
            <a:r>
              <a:rPr lang="en-US" sz="1400" dirty="0" smtClean="0">
                <a:latin typeface="Times New Roman"/>
              </a:rPr>
              <a:t>3/11/15</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extShape 1"/>
          <p:cNvSpPr txBox="1"/>
          <p:nvPr/>
        </p:nvSpPr>
        <p:spPr>
          <a:xfrm>
            <a:off x="17499" y="0"/>
            <a:ext cx="10063126" cy="1005840"/>
          </a:xfrm>
          <a:prstGeom prst="rect">
            <a:avLst/>
          </a:prstGeom>
        </p:spPr>
        <p:txBody>
          <a:bodyPr lIns="0" tIns="0" rIns="0" bIns="0" anchor="ctr"/>
          <a:lstStyle/>
          <a:p>
            <a:pPr algn="ctr"/>
            <a:r>
              <a:rPr lang="en-US" sz="5400" dirty="0">
                <a:latin typeface="+mj-lt"/>
              </a:rPr>
              <a:t>Module </a:t>
            </a:r>
            <a:r>
              <a:rPr lang="en-US" sz="4800" dirty="0" smtClean="0">
                <a:latin typeface="+mj-lt"/>
              </a:rPr>
              <a:t>assembly</a:t>
            </a:r>
            <a:r>
              <a:rPr lang="en-US" sz="5400" dirty="0" smtClean="0">
                <a:latin typeface="+mj-lt"/>
              </a:rPr>
              <a:t> </a:t>
            </a:r>
            <a:r>
              <a:rPr lang="en-US" sz="5400" dirty="0">
                <a:latin typeface="+mj-lt"/>
              </a:rPr>
              <a:t>and Tests</a:t>
            </a:r>
            <a:endParaRPr sz="2400" dirty="0">
              <a:latin typeface="+mj-lt"/>
            </a:endParaRPr>
          </a:p>
        </p:txBody>
      </p:sp>
      <p:pic>
        <p:nvPicPr>
          <p:cNvPr id="126" name="Picture 125"/>
          <p:cNvPicPr/>
          <p:nvPr/>
        </p:nvPicPr>
        <p:blipFill>
          <a:blip r:embed="rId2"/>
          <a:stretch>
            <a:fillRect/>
          </a:stretch>
        </p:blipFill>
        <p:spPr>
          <a:xfrm rot="5400000">
            <a:off x="4923360" y="2685240"/>
            <a:ext cx="6035040" cy="3401640"/>
          </a:xfrm>
          <a:prstGeom prst="rect">
            <a:avLst/>
          </a:prstGeom>
          <a:ln>
            <a:noFill/>
          </a:ln>
        </p:spPr>
      </p:pic>
      <p:pic>
        <p:nvPicPr>
          <p:cNvPr id="127" name="Picture 126"/>
          <p:cNvPicPr/>
          <p:nvPr/>
        </p:nvPicPr>
        <p:blipFill>
          <a:blip r:embed="rId3"/>
          <a:stretch>
            <a:fillRect/>
          </a:stretch>
        </p:blipFill>
        <p:spPr>
          <a:xfrm>
            <a:off x="325152" y="3794358"/>
            <a:ext cx="5709888" cy="3580962"/>
          </a:xfrm>
          <a:prstGeom prst="rect">
            <a:avLst/>
          </a:prstGeom>
          <a:ln>
            <a:noFill/>
          </a:ln>
        </p:spPr>
      </p:pic>
      <p:sp>
        <p:nvSpPr>
          <p:cNvPr id="128" name="TextShape 2"/>
          <p:cNvSpPr txBox="1"/>
          <p:nvPr/>
        </p:nvSpPr>
        <p:spPr>
          <a:xfrm>
            <a:off x="91440" y="1260035"/>
            <a:ext cx="5943600" cy="2379448"/>
          </a:xfrm>
          <a:prstGeom prst="rect">
            <a:avLst/>
          </a:prstGeom>
        </p:spPr>
        <p:txBody>
          <a:bodyPr lIns="90000" tIns="45000" rIns="90000" bIns="45000"/>
          <a:lstStyle/>
          <a:p>
            <a:pPr marL="342900" indent="-342900">
              <a:buSzPct val="45000"/>
              <a:buFont typeface="Arial"/>
              <a:buChar char="•"/>
            </a:pPr>
            <a:r>
              <a:rPr lang="en-US" sz="2200" dirty="0"/>
              <a:t>HV </a:t>
            </a:r>
            <a:r>
              <a:rPr lang="en-US" sz="2200" dirty="0" err="1"/>
              <a:t>kapton</a:t>
            </a:r>
            <a:r>
              <a:rPr lang="en-US" sz="2200" dirty="0"/>
              <a:t> is glued to the n-side of the sensor using conductive glue;</a:t>
            </a:r>
            <a:endParaRPr sz="2200" dirty="0"/>
          </a:p>
          <a:p>
            <a:pPr marL="342900" indent="-342900">
              <a:buSzPct val="45000"/>
              <a:buFont typeface="Arial"/>
              <a:buChar char="•"/>
            </a:pPr>
            <a:r>
              <a:rPr lang="en-US" sz="2200" dirty="0" err="1"/>
              <a:t>Fanout</a:t>
            </a:r>
            <a:r>
              <a:rPr lang="en-US" sz="2200" dirty="0"/>
              <a:t> with Panasonic connector soldered was glued to the p-side of the sensor;</a:t>
            </a:r>
            <a:endParaRPr sz="2200" dirty="0"/>
          </a:p>
          <a:p>
            <a:pPr marL="342900" indent="-342900">
              <a:buSzPct val="45000"/>
              <a:buFont typeface="Arial"/>
              <a:buChar char="•"/>
            </a:pPr>
            <a:r>
              <a:rPr lang="en-US" sz="2200" dirty="0"/>
              <a:t>Traditional ultrasonic wire bonding was used to connect sensor pads to </a:t>
            </a:r>
            <a:r>
              <a:rPr lang="en-US" sz="2200" dirty="0" err="1"/>
              <a:t>fanout</a:t>
            </a:r>
            <a:r>
              <a:rPr lang="en-US" sz="2200" dirty="0"/>
              <a:t> traces</a:t>
            </a:r>
            <a:r>
              <a:rPr lang="en-US" sz="2200" dirty="0" smtClean="0"/>
              <a:t>;</a:t>
            </a:r>
            <a:endParaRPr sz="2200" dirty="0"/>
          </a:p>
        </p:txBody>
      </p:sp>
      <p:sp>
        <p:nvSpPr>
          <p:cNvPr id="2" name="Date Placeholder 1"/>
          <p:cNvSpPr>
            <a:spLocks noGrp="1"/>
          </p:cNvSpPr>
          <p:nvPr>
            <p:ph type="dt" sz="half" idx="10"/>
          </p:nvPr>
        </p:nvSpPr>
        <p:spPr/>
        <p:txBody>
          <a:bodyPr/>
          <a:lstStyle/>
          <a:p>
            <a:r>
              <a:rPr lang="en-US" smtClean="0"/>
              <a:t>3/11/15</a:t>
            </a:r>
            <a:endParaRPr lang="en-US"/>
          </a:p>
        </p:txBody>
      </p:sp>
      <p:sp>
        <p:nvSpPr>
          <p:cNvPr id="3" name="Footer Placeholder 2"/>
          <p:cNvSpPr>
            <a:spLocks noGrp="1"/>
          </p:cNvSpPr>
          <p:nvPr>
            <p:ph type="ftr" sz="quarter" idx="11"/>
          </p:nvPr>
        </p:nvSpPr>
        <p:spPr/>
        <p:txBody>
          <a:bodyPr/>
          <a:lstStyle/>
          <a:p>
            <a:r>
              <a:rPr lang="en-US" smtClean="0"/>
              <a:t>LCWS 2015, Whistler BC Canada</a:t>
            </a:r>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10</a:t>
            </a:fld>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Shape 1"/>
          <p:cNvSpPr txBox="1"/>
          <p:nvPr/>
        </p:nvSpPr>
        <p:spPr>
          <a:xfrm>
            <a:off x="1" y="20747"/>
            <a:ext cx="10080624" cy="1024920"/>
          </a:xfrm>
          <a:prstGeom prst="rect">
            <a:avLst/>
          </a:prstGeom>
        </p:spPr>
        <p:txBody>
          <a:bodyPr lIns="0" tIns="0" rIns="0" bIns="0" anchor="ctr"/>
          <a:lstStyle/>
          <a:p>
            <a:pPr algn="ctr"/>
            <a:r>
              <a:rPr lang="en-US" sz="4800" dirty="0">
                <a:latin typeface="+mj-lt"/>
              </a:rPr>
              <a:t>Module 17, </a:t>
            </a:r>
            <a:r>
              <a:rPr lang="en-US" sz="4800" dirty="0" smtClean="0">
                <a:latin typeface="+mj-lt"/>
              </a:rPr>
              <a:t>current measurements</a:t>
            </a:r>
            <a:endParaRPr sz="4800" dirty="0">
              <a:latin typeface="+mj-lt"/>
            </a:endParaRPr>
          </a:p>
        </p:txBody>
      </p:sp>
      <p:sp>
        <p:nvSpPr>
          <p:cNvPr id="132" name="CustomShape 2"/>
          <p:cNvSpPr/>
          <p:nvPr/>
        </p:nvSpPr>
        <p:spPr>
          <a:xfrm>
            <a:off x="7212960" y="1302480"/>
            <a:ext cx="182880" cy="274320"/>
          </a:xfrm>
          <a:prstGeom prst="rect">
            <a:avLst/>
          </a:prstGeom>
          <a:solidFill>
            <a:srgbClr val="CCCCCC"/>
          </a:solidFill>
          <a:ln>
            <a:solidFill>
              <a:srgbClr val="CCCCCC"/>
            </a:solidFill>
          </a:ln>
        </p:spPr>
      </p:sp>
      <p:sp>
        <p:nvSpPr>
          <p:cNvPr id="133" name="CustomShape 3"/>
          <p:cNvSpPr/>
          <p:nvPr/>
        </p:nvSpPr>
        <p:spPr>
          <a:xfrm>
            <a:off x="7487280" y="1302480"/>
            <a:ext cx="182880" cy="274320"/>
          </a:xfrm>
          <a:prstGeom prst="rect">
            <a:avLst/>
          </a:prstGeom>
          <a:solidFill>
            <a:srgbClr val="3333FF"/>
          </a:solidFill>
          <a:ln>
            <a:solidFill>
              <a:srgbClr val="3333FF"/>
            </a:solidFill>
          </a:ln>
        </p:spPr>
      </p:sp>
      <p:sp>
        <p:nvSpPr>
          <p:cNvPr id="134" name="CustomShape 4"/>
          <p:cNvSpPr/>
          <p:nvPr/>
        </p:nvSpPr>
        <p:spPr>
          <a:xfrm>
            <a:off x="7761600" y="1302480"/>
            <a:ext cx="182880" cy="274320"/>
          </a:xfrm>
          <a:prstGeom prst="rect">
            <a:avLst/>
          </a:prstGeom>
          <a:solidFill>
            <a:srgbClr val="FF3333"/>
          </a:solidFill>
          <a:ln>
            <a:solidFill>
              <a:srgbClr val="FF3333"/>
            </a:solidFill>
          </a:ln>
        </p:spPr>
      </p:sp>
      <p:sp>
        <p:nvSpPr>
          <p:cNvPr id="135" name="CustomShape 5"/>
          <p:cNvSpPr/>
          <p:nvPr/>
        </p:nvSpPr>
        <p:spPr>
          <a:xfrm>
            <a:off x="7487280" y="1851120"/>
            <a:ext cx="182880" cy="274320"/>
          </a:xfrm>
          <a:prstGeom prst="rect">
            <a:avLst/>
          </a:prstGeom>
          <a:solidFill>
            <a:srgbClr val="333333"/>
          </a:solidFill>
          <a:ln>
            <a:solidFill>
              <a:srgbClr val="333333"/>
            </a:solidFill>
          </a:ln>
        </p:spPr>
      </p:sp>
      <p:sp>
        <p:nvSpPr>
          <p:cNvPr id="136" name="CustomShape 6"/>
          <p:cNvSpPr/>
          <p:nvPr/>
        </p:nvSpPr>
        <p:spPr>
          <a:xfrm>
            <a:off x="7761600" y="1851120"/>
            <a:ext cx="182880" cy="274320"/>
          </a:xfrm>
          <a:prstGeom prst="rect">
            <a:avLst/>
          </a:prstGeom>
          <a:solidFill>
            <a:srgbClr val="333333"/>
          </a:solidFill>
          <a:ln>
            <a:solidFill>
              <a:srgbClr val="333333"/>
            </a:solidFill>
          </a:ln>
        </p:spPr>
      </p:sp>
      <p:sp>
        <p:nvSpPr>
          <p:cNvPr id="137" name="CustomShape 7"/>
          <p:cNvSpPr/>
          <p:nvPr/>
        </p:nvSpPr>
        <p:spPr>
          <a:xfrm>
            <a:off x="6207120" y="1302480"/>
            <a:ext cx="182880" cy="274320"/>
          </a:xfrm>
          <a:prstGeom prst="rect">
            <a:avLst/>
          </a:prstGeom>
          <a:solidFill>
            <a:srgbClr val="CCCCCC"/>
          </a:solidFill>
          <a:ln>
            <a:solidFill>
              <a:srgbClr val="CCCCCC"/>
            </a:solidFill>
          </a:ln>
        </p:spPr>
      </p:sp>
      <p:sp>
        <p:nvSpPr>
          <p:cNvPr id="138" name="CustomShape 8"/>
          <p:cNvSpPr/>
          <p:nvPr/>
        </p:nvSpPr>
        <p:spPr>
          <a:xfrm>
            <a:off x="6207120" y="1851120"/>
            <a:ext cx="182880" cy="274320"/>
          </a:xfrm>
          <a:prstGeom prst="rect">
            <a:avLst/>
          </a:prstGeom>
          <a:solidFill>
            <a:srgbClr val="CCCCCC"/>
          </a:solidFill>
          <a:ln>
            <a:solidFill>
              <a:srgbClr val="CCCCCC"/>
            </a:solidFill>
          </a:ln>
        </p:spPr>
      </p:sp>
      <p:sp>
        <p:nvSpPr>
          <p:cNvPr id="139" name="TextShape 9"/>
          <p:cNvSpPr txBox="1"/>
          <p:nvPr/>
        </p:nvSpPr>
        <p:spPr>
          <a:xfrm>
            <a:off x="6481440" y="1338480"/>
            <a:ext cx="457200" cy="346320"/>
          </a:xfrm>
          <a:prstGeom prst="rect">
            <a:avLst/>
          </a:prstGeom>
        </p:spPr>
        <p:txBody>
          <a:bodyPr lIns="90000" tIns="45000" rIns="90000" bIns="45000"/>
          <a:lstStyle/>
          <a:p>
            <a:r>
              <a:rPr lang="en-US">
                <a:latin typeface="Arial"/>
              </a:rPr>
              <a:t>...</a:t>
            </a:r>
            <a:endParaRPr/>
          </a:p>
        </p:txBody>
      </p:sp>
      <p:sp>
        <p:nvSpPr>
          <p:cNvPr id="140" name="TextShape 10"/>
          <p:cNvSpPr txBox="1"/>
          <p:nvPr/>
        </p:nvSpPr>
        <p:spPr>
          <a:xfrm>
            <a:off x="6481440" y="1887120"/>
            <a:ext cx="457200" cy="346320"/>
          </a:xfrm>
          <a:prstGeom prst="rect">
            <a:avLst/>
          </a:prstGeom>
        </p:spPr>
        <p:txBody>
          <a:bodyPr lIns="90000" tIns="45000" rIns="90000" bIns="45000"/>
          <a:lstStyle/>
          <a:p>
            <a:r>
              <a:rPr lang="en-US">
                <a:latin typeface="Arial"/>
              </a:rPr>
              <a:t>...</a:t>
            </a:r>
            <a:endParaRPr/>
          </a:p>
        </p:txBody>
      </p:sp>
      <p:sp>
        <p:nvSpPr>
          <p:cNvPr id="141" name="TextShape 11"/>
          <p:cNvSpPr txBox="1"/>
          <p:nvPr/>
        </p:nvSpPr>
        <p:spPr>
          <a:xfrm>
            <a:off x="7434000" y="1024200"/>
            <a:ext cx="457200" cy="316080"/>
          </a:xfrm>
          <a:prstGeom prst="rect">
            <a:avLst/>
          </a:prstGeom>
        </p:spPr>
        <p:txBody>
          <a:bodyPr lIns="90000" tIns="45000" rIns="90000" bIns="45000"/>
          <a:lstStyle/>
          <a:p>
            <a:r>
              <a:rPr lang="en-US" sz="1600">
                <a:latin typeface="Arial"/>
              </a:rPr>
              <a:t>61</a:t>
            </a:r>
            <a:endParaRPr/>
          </a:p>
        </p:txBody>
      </p:sp>
      <p:sp>
        <p:nvSpPr>
          <p:cNvPr id="142" name="TextShape 12"/>
          <p:cNvSpPr txBox="1"/>
          <p:nvPr/>
        </p:nvSpPr>
        <p:spPr>
          <a:xfrm>
            <a:off x="7922160" y="1182960"/>
            <a:ext cx="457200" cy="316080"/>
          </a:xfrm>
          <a:prstGeom prst="rect">
            <a:avLst/>
          </a:prstGeom>
        </p:spPr>
        <p:txBody>
          <a:bodyPr lIns="90000" tIns="45000" rIns="90000" bIns="45000"/>
          <a:lstStyle/>
          <a:p>
            <a:r>
              <a:rPr lang="en-US" sz="1600">
                <a:latin typeface="Arial"/>
              </a:rPr>
              <a:t>63</a:t>
            </a:r>
            <a:endParaRPr/>
          </a:p>
        </p:txBody>
      </p:sp>
      <p:sp>
        <p:nvSpPr>
          <p:cNvPr id="143" name="TextShape 13"/>
          <p:cNvSpPr txBox="1"/>
          <p:nvPr/>
        </p:nvSpPr>
        <p:spPr>
          <a:xfrm>
            <a:off x="7376400" y="2088720"/>
            <a:ext cx="457200" cy="316080"/>
          </a:xfrm>
          <a:prstGeom prst="rect">
            <a:avLst/>
          </a:prstGeom>
        </p:spPr>
        <p:txBody>
          <a:bodyPr lIns="90000" tIns="45000" rIns="90000" bIns="45000"/>
          <a:lstStyle/>
          <a:p>
            <a:r>
              <a:rPr lang="en-US" sz="1600">
                <a:latin typeface="Arial"/>
              </a:rPr>
              <a:t>62</a:t>
            </a:r>
            <a:endParaRPr/>
          </a:p>
        </p:txBody>
      </p:sp>
      <p:sp>
        <p:nvSpPr>
          <p:cNvPr id="144" name="TextShape 14"/>
          <p:cNvSpPr txBox="1"/>
          <p:nvPr/>
        </p:nvSpPr>
        <p:spPr>
          <a:xfrm>
            <a:off x="7922160" y="1974960"/>
            <a:ext cx="457200" cy="316080"/>
          </a:xfrm>
          <a:prstGeom prst="rect">
            <a:avLst/>
          </a:prstGeom>
        </p:spPr>
        <p:txBody>
          <a:bodyPr lIns="90000" tIns="45000" rIns="90000" bIns="45000"/>
          <a:lstStyle/>
          <a:p>
            <a:r>
              <a:rPr lang="en-US" sz="1600">
                <a:latin typeface="Arial"/>
              </a:rPr>
              <a:t>64</a:t>
            </a:r>
            <a:endParaRPr/>
          </a:p>
        </p:txBody>
      </p:sp>
      <p:pic>
        <p:nvPicPr>
          <p:cNvPr id="145" name="Picture 144"/>
          <p:cNvPicPr/>
          <p:nvPr/>
        </p:nvPicPr>
        <p:blipFill>
          <a:blip r:embed="rId2"/>
          <a:stretch>
            <a:fillRect/>
          </a:stretch>
        </p:blipFill>
        <p:spPr>
          <a:xfrm>
            <a:off x="5292720" y="2491200"/>
            <a:ext cx="3485880" cy="2323800"/>
          </a:xfrm>
          <a:prstGeom prst="rect">
            <a:avLst/>
          </a:prstGeom>
          <a:ln>
            <a:noFill/>
          </a:ln>
        </p:spPr>
      </p:pic>
      <p:sp>
        <p:nvSpPr>
          <p:cNvPr id="146" name="Freeform 15"/>
          <p:cNvSpPr/>
          <p:nvPr/>
        </p:nvSpPr>
        <p:spPr>
          <a:xfrm>
            <a:off x="7944480" y="1942560"/>
            <a:ext cx="1667880" cy="1554840"/>
          </a:xfrm>
          <a:custGeom>
            <a:avLst/>
            <a:gdLst/>
            <a:ahLst/>
            <a:cxnLst/>
            <a:rect l="0" t="0" r="r" b="b"/>
            <a:pathLst>
              <a:path w="4633" h="4319">
                <a:moveTo>
                  <a:pt x="1524" y="4318"/>
                </a:moveTo>
                <a:cubicBezTo>
                  <a:pt x="4632" y="508"/>
                  <a:pt x="0" y="0"/>
                  <a:pt x="0" y="0"/>
                </a:cubicBezTo>
              </a:path>
            </a:pathLst>
          </a:custGeom>
          <a:ln w="18360">
            <a:solidFill>
              <a:srgbClr val="333333"/>
            </a:solidFill>
            <a:round/>
          </a:ln>
        </p:spPr>
      </p:sp>
      <p:sp>
        <p:nvSpPr>
          <p:cNvPr id="147" name="Freeform 16"/>
          <p:cNvSpPr/>
          <p:nvPr/>
        </p:nvSpPr>
        <p:spPr>
          <a:xfrm>
            <a:off x="7944480" y="1485360"/>
            <a:ext cx="2560680" cy="2286360"/>
          </a:xfrm>
          <a:custGeom>
            <a:avLst/>
            <a:gdLst/>
            <a:ahLst/>
            <a:cxnLst/>
            <a:rect l="0" t="0" r="r" b="b"/>
            <a:pathLst>
              <a:path w="7113" h="6351">
                <a:moveTo>
                  <a:pt x="1270" y="6350"/>
                </a:moveTo>
                <a:cubicBezTo>
                  <a:pt x="7112" y="1016"/>
                  <a:pt x="0" y="0"/>
                  <a:pt x="0" y="0"/>
                </a:cubicBezTo>
              </a:path>
            </a:pathLst>
          </a:custGeom>
          <a:ln w="18360">
            <a:solidFill>
              <a:srgbClr val="FF3333"/>
            </a:solidFill>
            <a:round/>
          </a:ln>
        </p:spPr>
      </p:sp>
      <p:sp>
        <p:nvSpPr>
          <p:cNvPr id="148" name="Freeform 17"/>
          <p:cNvSpPr/>
          <p:nvPr/>
        </p:nvSpPr>
        <p:spPr>
          <a:xfrm>
            <a:off x="7578720" y="1759680"/>
            <a:ext cx="3658320" cy="2103480"/>
          </a:xfrm>
          <a:custGeom>
            <a:avLst/>
            <a:gdLst/>
            <a:ahLst/>
            <a:cxnLst/>
            <a:rect l="0" t="0" r="r" b="b"/>
            <a:pathLst>
              <a:path w="10162" h="5843">
                <a:moveTo>
                  <a:pt x="2286" y="5842"/>
                </a:moveTo>
                <a:cubicBezTo>
                  <a:pt x="10161" y="762"/>
                  <a:pt x="0" y="0"/>
                  <a:pt x="0" y="0"/>
                </a:cubicBezTo>
              </a:path>
            </a:pathLst>
          </a:custGeom>
          <a:ln w="18360">
            <a:solidFill>
              <a:srgbClr val="333333"/>
            </a:solidFill>
            <a:round/>
          </a:ln>
        </p:spPr>
      </p:sp>
      <p:sp>
        <p:nvSpPr>
          <p:cNvPr id="149" name="Freeform 18"/>
          <p:cNvSpPr/>
          <p:nvPr/>
        </p:nvSpPr>
        <p:spPr>
          <a:xfrm>
            <a:off x="7506720" y="936720"/>
            <a:ext cx="4572360" cy="3200760"/>
          </a:xfrm>
          <a:custGeom>
            <a:avLst/>
            <a:gdLst/>
            <a:ahLst/>
            <a:cxnLst/>
            <a:rect l="0" t="0" r="r" b="b"/>
            <a:pathLst>
              <a:path w="12701" h="8891">
                <a:moveTo>
                  <a:pt x="2032" y="8890"/>
                </a:moveTo>
                <a:cubicBezTo>
                  <a:pt x="12700" y="2032"/>
                  <a:pt x="0" y="0"/>
                  <a:pt x="0" y="0"/>
                </a:cubicBezTo>
              </a:path>
            </a:pathLst>
          </a:custGeom>
          <a:ln w="18360">
            <a:solidFill>
              <a:srgbClr val="3333FF"/>
            </a:solidFill>
            <a:round/>
          </a:ln>
        </p:spPr>
      </p:sp>
      <p:sp>
        <p:nvSpPr>
          <p:cNvPr id="150" name="Line 19"/>
          <p:cNvSpPr/>
          <p:nvPr/>
        </p:nvSpPr>
        <p:spPr>
          <a:xfrm>
            <a:off x="7578720" y="1759680"/>
            <a:ext cx="0" cy="91440"/>
          </a:xfrm>
          <a:prstGeom prst="line">
            <a:avLst/>
          </a:prstGeom>
          <a:ln w="18360">
            <a:solidFill>
              <a:srgbClr val="333333"/>
            </a:solidFill>
            <a:round/>
          </a:ln>
        </p:spPr>
      </p:sp>
      <p:sp>
        <p:nvSpPr>
          <p:cNvPr id="151" name="Line 20"/>
          <p:cNvSpPr/>
          <p:nvPr/>
        </p:nvSpPr>
        <p:spPr>
          <a:xfrm>
            <a:off x="7506720" y="931680"/>
            <a:ext cx="0" cy="370800"/>
          </a:xfrm>
          <a:prstGeom prst="line">
            <a:avLst/>
          </a:prstGeom>
          <a:ln w="18360">
            <a:solidFill>
              <a:srgbClr val="3333FF"/>
            </a:solidFill>
            <a:round/>
          </a:ln>
        </p:spPr>
      </p:sp>
      <p:sp>
        <p:nvSpPr>
          <p:cNvPr id="152" name="CustomShape 21"/>
          <p:cNvSpPr/>
          <p:nvPr/>
        </p:nvSpPr>
        <p:spPr>
          <a:xfrm>
            <a:off x="6927120" y="1302480"/>
            <a:ext cx="182880" cy="274320"/>
          </a:xfrm>
          <a:prstGeom prst="rect">
            <a:avLst/>
          </a:prstGeom>
          <a:solidFill>
            <a:srgbClr val="CCCCCC"/>
          </a:solidFill>
          <a:ln>
            <a:solidFill>
              <a:srgbClr val="CCCCCC"/>
            </a:solidFill>
          </a:ln>
        </p:spPr>
      </p:sp>
      <p:sp>
        <p:nvSpPr>
          <p:cNvPr id="153" name="CustomShape 22"/>
          <p:cNvSpPr/>
          <p:nvPr/>
        </p:nvSpPr>
        <p:spPr>
          <a:xfrm>
            <a:off x="7212960" y="1842480"/>
            <a:ext cx="182880" cy="274320"/>
          </a:xfrm>
          <a:prstGeom prst="rect">
            <a:avLst/>
          </a:prstGeom>
          <a:solidFill>
            <a:srgbClr val="CCCCCC"/>
          </a:solidFill>
          <a:ln>
            <a:solidFill>
              <a:srgbClr val="CCCCCC"/>
            </a:solidFill>
          </a:ln>
        </p:spPr>
      </p:sp>
      <p:sp>
        <p:nvSpPr>
          <p:cNvPr id="154" name="CustomShape 23"/>
          <p:cNvSpPr/>
          <p:nvPr/>
        </p:nvSpPr>
        <p:spPr>
          <a:xfrm>
            <a:off x="6927120" y="1842480"/>
            <a:ext cx="182880" cy="274320"/>
          </a:xfrm>
          <a:prstGeom prst="rect">
            <a:avLst/>
          </a:prstGeom>
          <a:solidFill>
            <a:srgbClr val="CCCCCC"/>
          </a:solidFill>
          <a:ln>
            <a:solidFill>
              <a:srgbClr val="CCCCCC"/>
            </a:solidFill>
          </a:ln>
        </p:spPr>
      </p:sp>
      <p:sp>
        <p:nvSpPr>
          <p:cNvPr id="155" name="TextShape 24"/>
          <p:cNvSpPr txBox="1"/>
          <p:nvPr/>
        </p:nvSpPr>
        <p:spPr>
          <a:xfrm rot="720000">
            <a:off x="6692040" y="2824560"/>
            <a:ext cx="1280160" cy="346320"/>
          </a:xfrm>
          <a:prstGeom prst="rect">
            <a:avLst/>
          </a:prstGeom>
        </p:spPr>
        <p:txBody>
          <a:bodyPr lIns="90000" tIns="45000" rIns="90000" bIns="45000"/>
          <a:lstStyle/>
          <a:p>
            <a:r>
              <a:rPr lang="en-US">
                <a:latin typeface="Arial"/>
              </a:rPr>
              <a:t>Sector R2</a:t>
            </a:r>
            <a:endParaRPr/>
          </a:p>
        </p:txBody>
      </p:sp>
      <p:sp>
        <p:nvSpPr>
          <p:cNvPr id="156" name="TextShape 25"/>
          <p:cNvSpPr txBox="1"/>
          <p:nvPr/>
        </p:nvSpPr>
        <p:spPr>
          <a:xfrm>
            <a:off x="3908849" y="4979880"/>
            <a:ext cx="5993719" cy="2320920"/>
          </a:xfrm>
          <a:prstGeom prst="rect">
            <a:avLst/>
          </a:prstGeom>
        </p:spPr>
        <p:txBody>
          <a:bodyPr lIns="90000" tIns="45000" rIns="90000" bIns="45000"/>
          <a:lstStyle/>
          <a:p>
            <a:pPr marL="342900" indent="-342900">
              <a:buSzPct val="45000"/>
              <a:buFont typeface="Wingdings" charset="2"/>
              <a:buChar char="²"/>
            </a:pPr>
            <a:r>
              <a:rPr lang="en-US" sz="2000" dirty="0"/>
              <a:t>Grounding the adjacent pin in Panasonic connector </a:t>
            </a:r>
            <a:r>
              <a:rPr lang="en-US" sz="2000" dirty="0" smtClean="0"/>
              <a:t>reduces </a:t>
            </a:r>
            <a:r>
              <a:rPr lang="en-US" sz="2000" dirty="0"/>
              <a:t>the measured dark current from the pad.</a:t>
            </a:r>
            <a:endParaRPr sz="2000" dirty="0"/>
          </a:p>
          <a:p>
            <a:pPr marL="342900" indent="-342900">
              <a:buSzPct val="45000"/>
              <a:buFont typeface="Wingdings" charset="2"/>
              <a:buChar char="²"/>
            </a:pPr>
            <a:r>
              <a:rPr lang="en-US" sz="2000" dirty="0"/>
              <a:t>There is some essential conductivity between Panasonic connector pins.</a:t>
            </a:r>
            <a:endParaRPr sz="2000" dirty="0"/>
          </a:p>
          <a:p>
            <a:pPr marL="342900" indent="-342900">
              <a:buSzPct val="45000"/>
              <a:buFont typeface="Wingdings" charset="2"/>
              <a:buChar char="²"/>
            </a:pPr>
            <a:r>
              <a:rPr lang="en-US" sz="2000" dirty="0"/>
              <a:t>Further tests </a:t>
            </a:r>
            <a:r>
              <a:rPr lang="en-US" sz="2000" dirty="0" smtClean="0"/>
              <a:t>confirmed </a:t>
            </a:r>
            <a:r>
              <a:rPr lang="en-US" sz="2000" dirty="0"/>
              <a:t>that the problem was created by soldering flux.</a:t>
            </a:r>
            <a:endParaRPr sz="2000" dirty="0"/>
          </a:p>
        </p:txBody>
      </p:sp>
      <p:pic>
        <p:nvPicPr>
          <p:cNvPr id="2" name="Picture 1" descr="Screen Shot 2015-10-27 at 10.10.0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96919"/>
            <a:ext cx="3908849" cy="6074315"/>
          </a:xfrm>
          <a:prstGeom prst="rect">
            <a:avLst/>
          </a:prstGeom>
        </p:spPr>
      </p:pic>
      <p:sp>
        <p:nvSpPr>
          <p:cNvPr id="3" name="Date Placeholder 2"/>
          <p:cNvSpPr>
            <a:spLocks noGrp="1"/>
          </p:cNvSpPr>
          <p:nvPr>
            <p:ph type="dt" sz="half" idx="10"/>
          </p:nvPr>
        </p:nvSpPr>
        <p:spPr/>
        <p:txBody>
          <a:bodyPr/>
          <a:lstStyle/>
          <a:p>
            <a:r>
              <a:rPr lang="en-US" smtClean="0"/>
              <a:t>3/11/15</a:t>
            </a:r>
            <a:endParaRPr lang="en-US"/>
          </a:p>
        </p:txBody>
      </p:sp>
      <p:sp>
        <p:nvSpPr>
          <p:cNvPr id="4" name="Footer Placeholder 3"/>
          <p:cNvSpPr>
            <a:spLocks noGrp="1"/>
          </p:cNvSpPr>
          <p:nvPr>
            <p:ph type="ftr" sz="quarter" idx="11"/>
          </p:nvPr>
        </p:nvSpPr>
        <p:spPr/>
        <p:txBody>
          <a:bodyPr/>
          <a:lstStyle/>
          <a:p>
            <a:r>
              <a:rPr lang="en-US" smtClean="0"/>
              <a:t>LCWS 2015, Whistler BC Canada</a:t>
            </a:r>
            <a:endParaRPr lang="en-US"/>
          </a:p>
        </p:txBody>
      </p:sp>
      <p:sp>
        <p:nvSpPr>
          <p:cNvPr id="5" name="Slide Number Placeholder 4"/>
          <p:cNvSpPr>
            <a:spLocks noGrp="1"/>
          </p:cNvSpPr>
          <p:nvPr>
            <p:ph type="sldNum" sz="quarter" idx="12"/>
          </p:nvPr>
        </p:nvSpPr>
        <p:spPr/>
        <p:txBody>
          <a:bodyPr/>
          <a:lstStyle/>
          <a:p>
            <a:fld id="{D739C4FB-7D33-419B-8833-D1372BFD11C8}" type="slidenum">
              <a:rPr lang="en-US" smtClean="0"/>
              <a:t>11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079" y="39458"/>
            <a:ext cx="9591842" cy="1259946"/>
          </a:xfrm>
        </p:spPr>
        <p:txBody>
          <a:bodyPr/>
          <a:lstStyle/>
          <a:p>
            <a:r>
              <a:rPr lang="en-US" sz="4000" dirty="0" smtClean="0"/>
              <a:t>low</a:t>
            </a:r>
            <a:r>
              <a:rPr lang="en-US" sz="4000" dirty="0"/>
              <a:t>-</a:t>
            </a:r>
            <a:r>
              <a:rPr lang="en-US" sz="4000" dirty="0" smtClean="0"/>
              <a:t>height contact between sensor and readout electronics </a:t>
            </a:r>
            <a:endParaRPr lang="en-US" sz="4000" dirty="0">
              <a:effectLst/>
            </a:endParaRPr>
          </a:p>
        </p:txBody>
      </p:sp>
      <p:sp>
        <p:nvSpPr>
          <p:cNvPr id="3" name="Content Placeholder 2"/>
          <p:cNvSpPr>
            <a:spLocks noGrp="1"/>
          </p:cNvSpPr>
          <p:nvPr>
            <p:ph idx="1"/>
          </p:nvPr>
        </p:nvSpPr>
        <p:spPr>
          <a:xfrm>
            <a:off x="1" y="2099910"/>
            <a:ext cx="7636710" cy="5303099"/>
          </a:xfrm>
        </p:spPr>
        <p:txBody>
          <a:bodyPr>
            <a:noAutofit/>
          </a:bodyPr>
          <a:lstStyle/>
          <a:p>
            <a:r>
              <a:rPr lang="en-US" sz="2000" dirty="0"/>
              <a:t>Approaches </a:t>
            </a:r>
            <a:r>
              <a:rPr lang="en-US" sz="2000" dirty="0" smtClean="0"/>
              <a:t>:</a:t>
            </a:r>
            <a:endParaRPr lang="en-US" sz="2000" dirty="0"/>
          </a:p>
          <a:p>
            <a:pPr lvl="1">
              <a:lnSpc>
                <a:spcPct val="70000"/>
              </a:lnSpc>
            </a:pPr>
            <a:r>
              <a:rPr lang="en-US" sz="1800" dirty="0" smtClean="0"/>
              <a:t> </a:t>
            </a:r>
            <a:r>
              <a:rPr lang="en-US" sz="1800" b="1" dirty="0" err="1" smtClean="0"/>
              <a:t>wirebonding</a:t>
            </a:r>
            <a:endParaRPr lang="en-US" sz="1800" dirty="0"/>
          </a:p>
          <a:p>
            <a:pPr marL="503971" lvl="1" indent="0">
              <a:lnSpc>
                <a:spcPct val="70000"/>
              </a:lnSpc>
              <a:buNone/>
            </a:pPr>
            <a:r>
              <a:rPr lang="en-US" sz="1800" dirty="0"/>
              <a:t>	</a:t>
            </a:r>
            <a:r>
              <a:rPr lang="en-US" sz="1800" dirty="0" smtClean="0"/>
              <a:t>conventional</a:t>
            </a:r>
            <a:r>
              <a:rPr lang="en-US" sz="1800" dirty="0"/>
              <a:t>, currently used, minimum height ~100μm </a:t>
            </a:r>
          </a:p>
          <a:p>
            <a:pPr lvl="1">
              <a:lnSpc>
                <a:spcPct val="70000"/>
              </a:lnSpc>
            </a:pPr>
            <a:r>
              <a:rPr lang="en-US" sz="1800" b="1" dirty="0" smtClean="0"/>
              <a:t>Flat loop wire bonding</a:t>
            </a:r>
          </a:p>
          <a:p>
            <a:pPr marL="503971" lvl="1" indent="0">
              <a:lnSpc>
                <a:spcPct val="70000"/>
              </a:lnSpc>
              <a:buNone/>
            </a:pPr>
            <a:r>
              <a:rPr lang="en-US" sz="1800" b="1" dirty="0"/>
              <a:t>	</a:t>
            </a:r>
            <a:r>
              <a:rPr lang="en-US" sz="1800" dirty="0" smtClean="0"/>
              <a:t> staggered </a:t>
            </a:r>
            <a:r>
              <a:rPr lang="en-US" sz="1800" dirty="0" err="1"/>
              <a:t>pcb</a:t>
            </a:r>
            <a:r>
              <a:rPr lang="en-US" sz="1800" dirty="0"/>
              <a:t> </a:t>
            </a:r>
            <a:r>
              <a:rPr lang="en-US" sz="1800" dirty="0" smtClean="0"/>
              <a:t>required</a:t>
            </a:r>
            <a:endParaRPr lang="en-US" sz="1800" dirty="0"/>
          </a:p>
          <a:p>
            <a:pPr lvl="1">
              <a:lnSpc>
                <a:spcPct val="70000"/>
              </a:lnSpc>
            </a:pPr>
            <a:r>
              <a:rPr lang="en-US" sz="1800" b="1" dirty="0" smtClean="0"/>
              <a:t>Conductive glue</a:t>
            </a:r>
          </a:p>
          <a:p>
            <a:pPr marL="503971" lvl="1" indent="0">
              <a:lnSpc>
                <a:spcPct val="70000"/>
              </a:lnSpc>
              <a:buNone/>
            </a:pPr>
            <a:r>
              <a:rPr lang="en-US" sz="1800" b="1" dirty="0"/>
              <a:t> </a:t>
            </a:r>
            <a:r>
              <a:rPr lang="en-US" sz="1800" b="1" dirty="0" smtClean="0"/>
              <a:t>        </a:t>
            </a:r>
            <a:r>
              <a:rPr lang="en-US" sz="1800" dirty="0" smtClean="0"/>
              <a:t>tested at DESY, </a:t>
            </a:r>
            <a:r>
              <a:rPr lang="en-US" sz="1800" dirty="0" err="1" smtClean="0"/>
              <a:t>Krakow,TAU</a:t>
            </a:r>
            <a:r>
              <a:rPr lang="en-US" sz="1800" dirty="0"/>
              <a:t> </a:t>
            </a:r>
            <a:r>
              <a:rPr lang="en-US" sz="1800" dirty="0" smtClean="0"/>
              <a:t>: </a:t>
            </a:r>
            <a:r>
              <a:rPr lang="en-US" sz="1800" dirty="0"/>
              <a:t>not satisfying </a:t>
            </a:r>
            <a:r>
              <a:rPr lang="en-US" sz="1800" dirty="0" smtClean="0"/>
              <a:t>…</a:t>
            </a:r>
            <a:endParaRPr lang="en-US" sz="1800" dirty="0"/>
          </a:p>
          <a:p>
            <a:pPr lvl="1">
              <a:lnSpc>
                <a:spcPct val="70000"/>
              </a:lnSpc>
            </a:pPr>
            <a:r>
              <a:rPr lang="en-US" sz="1800" b="1" dirty="0" smtClean="0"/>
              <a:t>Laser bonding</a:t>
            </a:r>
          </a:p>
          <a:p>
            <a:pPr marL="503971" lvl="1" indent="0">
              <a:lnSpc>
                <a:spcPct val="70000"/>
              </a:lnSpc>
              <a:buNone/>
            </a:pPr>
            <a:r>
              <a:rPr lang="en-US" sz="1800" b="1" dirty="0"/>
              <a:t>	</a:t>
            </a:r>
            <a:r>
              <a:rPr lang="en-US" sz="1800" dirty="0" smtClean="0"/>
              <a:t>tested </a:t>
            </a:r>
            <a:r>
              <a:rPr lang="en-US" sz="1800" dirty="0"/>
              <a:t>by </a:t>
            </a:r>
            <a:r>
              <a:rPr lang="en-US" sz="1800" dirty="0" smtClean="0"/>
              <a:t>TAU : not possible because aluminum pads</a:t>
            </a:r>
            <a:endParaRPr lang="en-US" sz="1800" dirty="0"/>
          </a:p>
          <a:p>
            <a:pPr lvl="1">
              <a:lnSpc>
                <a:spcPct val="70000"/>
              </a:lnSpc>
            </a:pPr>
            <a:r>
              <a:rPr lang="en-US" sz="1800" b="1" dirty="0" smtClean="0"/>
              <a:t>tape </a:t>
            </a:r>
            <a:r>
              <a:rPr lang="en-US" sz="1800" b="1" dirty="0"/>
              <a:t>automated </a:t>
            </a:r>
            <a:r>
              <a:rPr lang="en-US" sz="1800" b="1" dirty="0" smtClean="0"/>
              <a:t>bonding (TAB)</a:t>
            </a:r>
          </a:p>
          <a:p>
            <a:pPr marL="503971" lvl="1" indent="0">
              <a:lnSpc>
                <a:spcPct val="70000"/>
              </a:lnSpc>
              <a:buNone/>
            </a:pPr>
            <a:r>
              <a:rPr lang="en-US" sz="1800" dirty="0" smtClean="0"/>
              <a:t>	first </a:t>
            </a:r>
            <a:r>
              <a:rPr lang="en-US" sz="1800" dirty="0"/>
              <a:t>enquiries by </a:t>
            </a:r>
            <a:r>
              <a:rPr lang="en-US" sz="1800" dirty="0" smtClean="0"/>
              <a:t>TAU</a:t>
            </a:r>
          </a:p>
          <a:p>
            <a:pPr marL="503971" lvl="1" indent="0">
              <a:lnSpc>
                <a:spcPct val="70000"/>
              </a:lnSpc>
              <a:buNone/>
            </a:pPr>
            <a:r>
              <a:rPr lang="en-US" sz="1800" dirty="0" smtClean="0"/>
              <a:t>	bonding </a:t>
            </a:r>
            <a:r>
              <a:rPr lang="en-US" sz="1800" dirty="0"/>
              <a:t>wedge &amp; dedicated </a:t>
            </a:r>
            <a:r>
              <a:rPr lang="en-US" sz="1800" dirty="0" err="1"/>
              <a:t>fanout</a:t>
            </a:r>
            <a:r>
              <a:rPr lang="en-US" sz="1800" dirty="0"/>
              <a:t> sample </a:t>
            </a:r>
            <a:r>
              <a:rPr lang="en-US" sz="1800" dirty="0" smtClean="0"/>
              <a:t>received</a:t>
            </a:r>
            <a:endParaRPr lang="en-US" sz="1800" dirty="0"/>
          </a:p>
          <a:p>
            <a:pPr lvl="1">
              <a:lnSpc>
                <a:spcPct val="70000"/>
              </a:lnSpc>
            </a:pPr>
            <a:r>
              <a:rPr lang="en-US" sz="1800" b="1" dirty="0" smtClean="0"/>
              <a:t>Spring loaded contact</a:t>
            </a:r>
            <a:endParaRPr lang="en-US" sz="1800" dirty="0"/>
          </a:p>
          <a:p>
            <a:pPr marL="1007943" lvl="2" indent="0">
              <a:lnSpc>
                <a:spcPct val="70000"/>
              </a:lnSpc>
              <a:buNone/>
            </a:pPr>
            <a:r>
              <a:rPr lang="en-US" sz="1800" dirty="0" smtClean="0"/>
              <a:t>technology </a:t>
            </a:r>
            <a:r>
              <a:rPr lang="en-US" sz="1800" dirty="0"/>
              <a:t>tests by </a:t>
            </a:r>
            <a:r>
              <a:rPr lang="en-US" sz="1800" dirty="0" smtClean="0"/>
              <a:t>ZEUTHEN</a:t>
            </a:r>
            <a:endParaRPr lang="en-US" sz="1800" dirty="0"/>
          </a:p>
          <a:p>
            <a:pPr>
              <a:lnSpc>
                <a:spcPct val="70000"/>
              </a:lnSpc>
            </a:pPr>
            <a:endParaRPr lang="en-US" sz="2000" dirty="0" smtClean="0"/>
          </a:p>
        </p:txBody>
      </p:sp>
      <p:pic>
        <p:nvPicPr>
          <p:cNvPr id="5" name="Picture 4" descr="Screen Shot 2015-10-27 at 10.32.1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4473" y="2291980"/>
            <a:ext cx="3091448" cy="787400"/>
          </a:xfrm>
          <a:prstGeom prst="rect">
            <a:avLst/>
          </a:prstGeom>
        </p:spPr>
      </p:pic>
      <p:pic>
        <p:nvPicPr>
          <p:cNvPr id="6" name="Picture 5" descr="Screen Shot 2015-10-27 at 10.32.3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4473" y="3291301"/>
            <a:ext cx="3215773" cy="660400"/>
          </a:xfrm>
          <a:prstGeom prst="rect">
            <a:avLst/>
          </a:prstGeom>
        </p:spPr>
      </p:pic>
      <p:pic>
        <p:nvPicPr>
          <p:cNvPr id="7" name="Picture 6" descr="Screen Shot 2015-10-27 at 10.32.2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4473" y="5466068"/>
            <a:ext cx="3296152" cy="596900"/>
          </a:xfrm>
          <a:prstGeom prst="rect">
            <a:avLst/>
          </a:prstGeom>
        </p:spPr>
      </p:pic>
      <p:pic>
        <p:nvPicPr>
          <p:cNvPr id="8" name="Picture 7" descr="Screen Shot 2015-10-27 at 10.32.47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84473" y="6269883"/>
            <a:ext cx="3296152" cy="685800"/>
          </a:xfrm>
          <a:prstGeom prst="rect">
            <a:avLst/>
          </a:prstGeom>
        </p:spPr>
      </p:pic>
      <p:pic>
        <p:nvPicPr>
          <p:cNvPr id="9" name="Picture 8" descr="Screen Shot 2015-07-07 at 8.49.52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0646" y="4068678"/>
            <a:ext cx="3339169" cy="1312354"/>
          </a:xfrm>
          <a:prstGeom prst="rect">
            <a:avLst/>
          </a:prstGeom>
        </p:spPr>
      </p:pic>
      <p:sp>
        <p:nvSpPr>
          <p:cNvPr id="4" name="Date Placeholder 3"/>
          <p:cNvSpPr>
            <a:spLocks noGrp="1"/>
          </p:cNvSpPr>
          <p:nvPr>
            <p:ph type="dt" sz="half" idx="10"/>
          </p:nvPr>
        </p:nvSpPr>
        <p:spPr/>
        <p:txBody>
          <a:bodyPr/>
          <a:lstStyle/>
          <a:p>
            <a:r>
              <a:rPr lang="en-US" sz="1400" smtClean="0">
                <a:latin typeface="Times New Roman"/>
              </a:rPr>
              <a:t>3/11/15</a:t>
            </a:r>
            <a:endParaRPr lang="en-US"/>
          </a:p>
        </p:txBody>
      </p:sp>
      <p:sp>
        <p:nvSpPr>
          <p:cNvPr id="10" name="Footer Placeholder 9"/>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11" name="Slide Number Placeholder 10"/>
          <p:cNvSpPr>
            <a:spLocks noGrp="1"/>
          </p:cNvSpPr>
          <p:nvPr>
            <p:ph type="sldNum" sz="quarter" idx="12"/>
          </p:nvPr>
        </p:nvSpPr>
        <p:spPr/>
        <p:txBody>
          <a:bodyPr/>
          <a:lstStyle/>
          <a:p>
            <a:pPr algn="r"/>
            <a:fld id="{BB9A18F6-2139-4E7C-BDC1-22A896BCC078}" type="slidenum">
              <a:rPr lang="en-US" sz="1400" smtClean="0">
                <a:latin typeface="Times New Roman"/>
              </a:rPr>
              <a:t>12</a:t>
            </a:fld>
            <a:endParaRPr lang="en-US"/>
          </a:p>
        </p:txBody>
      </p:sp>
    </p:spTree>
    <p:extLst>
      <p:ext uri="{BB962C8B-B14F-4D97-AF65-F5344CB8AC3E}">
        <p14:creationId xmlns:p14="http://schemas.microsoft.com/office/powerpoint/2010/main" val="188282416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TextShape 1"/>
          <p:cNvSpPr txBox="1"/>
          <p:nvPr/>
        </p:nvSpPr>
        <p:spPr>
          <a:xfrm>
            <a:off x="119658" y="26061"/>
            <a:ext cx="4258500" cy="1262160"/>
          </a:xfrm>
          <a:prstGeom prst="rect">
            <a:avLst/>
          </a:prstGeom>
        </p:spPr>
        <p:txBody>
          <a:bodyPr lIns="0" tIns="0" rIns="0" bIns="0" anchor="ctr"/>
          <a:lstStyle/>
          <a:p>
            <a:pPr algn="ctr"/>
            <a:r>
              <a:rPr lang="en-US" sz="4800" dirty="0" smtClean="0">
                <a:latin typeface="+mj-lt"/>
              </a:rPr>
              <a:t>Wire bonding : loop size</a:t>
            </a:r>
            <a:endParaRPr sz="4800" dirty="0">
              <a:latin typeface="+mj-lt"/>
            </a:endParaRPr>
          </a:p>
        </p:txBody>
      </p:sp>
      <p:pic>
        <p:nvPicPr>
          <p:cNvPr id="160" name="Picture 159"/>
          <p:cNvPicPr/>
          <p:nvPr/>
        </p:nvPicPr>
        <p:blipFill>
          <a:blip r:embed="rId2"/>
          <a:stretch>
            <a:fillRect/>
          </a:stretch>
        </p:blipFill>
        <p:spPr>
          <a:xfrm rot="5400000">
            <a:off x="4759560" y="4645080"/>
            <a:ext cx="3255120" cy="1828800"/>
          </a:xfrm>
          <a:prstGeom prst="rect">
            <a:avLst/>
          </a:prstGeom>
          <a:ln>
            <a:noFill/>
          </a:ln>
        </p:spPr>
      </p:pic>
      <p:pic>
        <p:nvPicPr>
          <p:cNvPr id="161" name="Picture 160"/>
          <p:cNvPicPr/>
          <p:nvPr/>
        </p:nvPicPr>
        <p:blipFill>
          <a:blip r:embed="rId3"/>
          <a:stretch>
            <a:fillRect/>
          </a:stretch>
        </p:blipFill>
        <p:spPr>
          <a:xfrm rot="16200000">
            <a:off x="4759560" y="1078920"/>
            <a:ext cx="3255120" cy="1828800"/>
          </a:xfrm>
          <a:prstGeom prst="rect">
            <a:avLst/>
          </a:prstGeom>
          <a:ln>
            <a:noFill/>
          </a:ln>
        </p:spPr>
      </p:pic>
      <p:pic>
        <p:nvPicPr>
          <p:cNvPr id="162" name="Picture 161"/>
          <p:cNvPicPr/>
          <p:nvPr/>
        </p:nvPicPr>
        <p:blipFill>
          <a:blip r:embed="rId4"/>
          <a:stretch>
            <a:fillRect/>
          </a:stretch>
        </p:blipFill>
        <p:spPr>
          <a:xfrm rot="5400000">
            <a:off x="-154731" y="2939400"/>
            <a:ext cx="5486400" cy="3081600"/>
          </a:xfrm>
          <a:prstGeom prst="rect">
            <a:avLst/>
          </a:prstGeom>
          <a:ln>
            <a:noFill/>
          </a:ln>
        </p:spPr>
      </p:pic>
      <p:pic>
        <p:nvPicPr>
          <p:cNvPr id="2" name="Picture 1" descr="Bond_Along.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35672" y="0"/>
            <a:ext cx="5344953" cy="7559675"/>
          </a:xfrm>
          <a:prstGeom prst="rect">
            <a:avLst/>
          </a:prstGeom>
        </p:spPr>
      </p:pic>
      <p:sp>
        <p:nvSpPr>
          <p:cNvPr id="3" name="Date Placeholder 2"/>
          <p:cNvSpPr>
            <a:spLocks noGrp="1"/>
          </p:cNvSpPr>
          <p:nvPr>
            <p:ph type="dt" sz="half" idx="10"/>
          </p:nvPr>
        </p:nvSpPr>
        <p:spPr/>
        <p:txBody>
          <a:bodyPr/>
          <a:lstStyle/>
          <a:p>
            <a:r>
              <a:rPr lang="en-US" smtClean="0"/>
              <a:t>3/11/15</a:t>
            </a:r>
            <a:endParaRPr lang="en-US"/>
          </a:p>
        </p:txBody>
      </p:sp>
      <p:sp>
        <p:nvSpPr>
          <p:cNvPr id="4" name="Footer Placeholder 3"/>
          <p:cNvSpPr>
            <a:spLocks noGrp="1"/>
          </p:cNvSpPr>
          <p:nvPr>
            <p:ph type="ftr" sz="quarter" idx="11"/>
          </p:nvPr>
        </p:nvSpPr>
        <p:spPr/>
        <p:txBody>
          <a:bodyPr/>
          <a:lstStyle/>
          <a:p>
            <a:r>
              <a:rPr lang="en-US" smtClean="0"/>
              <a:t>LCWS 2015, Whistler BC Canada</a:t>
            </a:r>
            <a:endParaRPr lang="en-US"/>
          </a:p>
        </p:txBody>
      </p:sp>
      <p:sp>
        <p:nvSpPr>
          <p:cNvPr id="5" name="Slide Number Placeholder 4"/>
          <p:cNvSpPr>
            <a:spLocks noGrp="1"/>
          </p:cNvSpPr>
          <p:nvPr>
            <p:ph type="sldNum" sz="quarter" idx="12"/>
          </p:nvPr>
        </p:nvSpPr>
        <p:spPr/>
        <p:txBody>
          <a:bodyPr/>
          <a:lstStyle/>
          <a:p>
            <a:fld id="{D739C4FB-7D33-419B-8833-D1372BFD11C8}" type="slidenum">
              <a:rPr lang="en-US" smtClean="0"/>
              <a:t>13</a:t>
            </a:fld>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TextShape 1"/>
          <p:cNvSpPr txBox="1"/>
          <p:nvPr/>
        </p:nvSpPr>
        <p:spPr>
          <a:xfrm>
            <a:off x="504000" y="25800"/>
            <a:ext cx="9071640" cy="1262160"/>
          </a:xfrm>
          <a:prstGeom prst="rect">
            <a:avLst/>
          </a:prstGeom>
        </p:spPr>
        <p:txBody>
          <a:bodyPr lIns="0" tIns="0" rIns="0" bIns="0" anchor="ctr"/>
          <a:lstStyle/>
          <a:p>
            <a:pPr algn="ctr"/>
            <a:r>
              <a:rPr lang="en-US" sz="4800" dirty="0" smtClean="0">
                <a:latin typeface="+mj-lt"/>
              </a:rPr>
              <a:t>Sensor gluing to </a:t>
            </a:r>
            <a:r>
              <a:rPr lang="en-US" sz="4800" dirty="0">
                <a:latin typeface="+mj-lt"/>
              </a:rPr>
              <a:t>the Envelope </a:t>
            </a:r>
            <a:endParaRPr sz="4800" dirty="0">
              <a:latin typeface="+mj-lt"/>
            </a:endParaRPr>
          </a:p>
        </p:txBody>
      </p:sp>
      <p:sp>
        <p:nvSpPr>
          <p:cNvPr id="173" name="CustomShape 2"/>
          <p:cNvSpPr/>
          <p:nvPr/>
        </p:nvSpPr>
        <p:spPr>
          <a:xfrm>
            <a:off x="1818000" y="5955864"/>
            <a:ext cx="7589520" cy="457200"/>
          </a:xfrm>
          <a:prstGeom prst="rect">
            <a:avLst/>
          </a:prstGeom>
          <a:solidFill>
            <a:srgbClr val="006600"/>
          </a:solidFill>
          <a:ln>
            <a:solidFill>
              <a:srgbClr val="3465A4"/>
            </a:solidFill>
          </a:ln>
        </p:spPr>
      </p:sp>
      <p:sp>
        <p:nvSpPr>
          <p:cNvPr id="174" name="CustomShape 3"/>
          <p:cNvSpPr/>
          <p:nvPr/>
        </p:nvSpPr>
        <p:spPr>
          <a:xfrm>
            <a:off x="2330640" y="5246664"/>
            <a:ext cx="1499760" cy="128160"/>
          </a:xfrm>
          <a:prstGeom prst="rect">
            <a:avLst/>
          </a:prstGeom>
          <a:solidFill>
            <a:srgbClr val="66FF66"/>
          </a:solidFill>
          <a:ln>
            <a:solidFill>
              <a:srgbClr val="3465A4"/>
            </a:solidFill>
          </a:ln>
        </p:spPr>
      </p:sp>
      <p:sp>
        <p:nvSpPr>
          <p:cNvPr id="175" name="CustomShape 4"/>
          <p:cNvSpPr/>
          <p:nvPr/>
        </p:nvSpPr>
        <p:spPr>
          <a:xfrm>
            <a:off x="3411360" y="4698024"/>
            <a:ext cx="4663440" cy="91440"/>
          </a:xfrm>
          <a:prstGeom prst="rect">
            <a:avLst/>
          </a:prstGeom>
          <a:solidFill>
            <a:srgbClr val="33FF99"/>
          </a:solidFill>
          <a:ln>
            <a:solidFill>
              <a:srgbClr val="3465A4"/>
            </a:solidFill>
          </a:ln>
        </p:spPr>
      </p:sp>
      <p:sp>
        <p:nvSpPr>
          <p:cNvPr id="176" name="TextShape 5"/>
          <p:cNvSpPr txBox="1"/>
          <p:nvPr/>
        </p:nvSpPr>
        <p:spPr>
          <a:xfrm>
            <a:off x="390960" y="5974224"/>
            <a:ext cx="1188720" cy="402840"/>
          </a:xfrm>
          <a:prstGeom prst="rect">
            <a:avLst/>
          </a:prstGeom>
        </p:spPr>
        <p:txBody>
          <a:bodyPr lIns="90000" tIns="45000" rIns="90000" bIns="45000"/>
          <a:lstStyle/>
          <a:p>
            <a:r>
              <a:rPr lang="en-US" sz="2200" dirty="0" smtClean="0">
                <a:latin typeface="Arial"/>
              </a:rPr>
              <a:t>support</a:t>
            </a:r>
            <a:endParaRPr dirty="0"/>
          </a:p>
        </p:txBody>
      </p:sp>
      <p:sp>
        <p:nvSpPr>
          <p:cNvPr id="177" name="TextShape 6"/>
          <p:cNvSpPr txBox="1"/>
          <p:nvPr/>
        </p:nvSpPr>
        <p:spPr>
          <a:xfrm>
            <a:off x="953280" y="5099784"/>
            <a:ext cx="1280160" cy="346320"/>
          </a:xfrm>
          <a:prstGeom prst="rect">
            <a:avLst/>
          </a:prstGeom>
        </p:spPr>
        <p:txBody>
          <a:bodyPr lIns="90000" tIns="45000" rIns="90000" bIns="45000"/>
          <a:lstStyle/>
          <a:p>
            <a:r>
              <a:rPr lang="en-US">
                <a:latin typeface="Arial"/>
              </a:rPr>
              <a:t>Envelope</a:t>
            </a:r>
            <a:endParaRPr/>
          </a:p>
        </p:txBody>
      </p:sp>
      <p:sp>
        <p:nvSpPr>
          <p:cNvPr id="178" name="TextShape 7"/>
          <p:cNvSpPr txBox="1"/>
          <p:nvPr/>
        </p:nvSpPr>
        <p:spPr>
          <a:xfrm>
            <a:off x="2200320" y="4551144"/>
            <a:ext cx="1005840" cy="346320"/>
          </a:xfrm>
          <a:prstGeom prst="rect">
            <a:avLst/>
          </a:prstGeom>
        </p:spPr>
        <p:txBody>
          <a:bodyPr lIns="90000" tIns="45000" rIns="90000" bIns="45000"/>
          <a:lstStyle/>
          <a:p>
            <a:r>
              <a:rPr lang="en-US">
                <a:latin typeface="Arial"/>
              </a:rPr>
              <a:t>Module</a:t>
            </a:r>
            <a:endParaRPr/>
          </a:p>
        </p:txBody>
      </p:sp>
      <p:sp>
        <p:nvSpPr>
          <p:cNvPr id="179" name="Line 8"/>
          <p:cNvSpPr/>
          <p:nvPr/>
        </p:nvSpPr>
        <p:spPr>
          <a:xfrm>
            <a:off x="2640960" y="5338104"/>
            <a:ext cx="0" cy="617760"/>
          </a:xfrm>
          <a:prstGeom prst="line">
            <a:avLst/>
          </a:prstGeom>
          <a:ln w="36720">
            <a:solidFill>
              <a:srgbClr val="99FF66"/>
            </a:solidFill>
            <a:round/>
            <a:tailEnd type="triangle" w="med" len="med"/>
          </a:ln>
        </p:spPr>
      </p:sp>
      <p:sp>
        <p:nvSpPr>
          <p:cNvPr id="180" name="Line 9"/>
          <p:cNvSpPr/>
          <p:nvPr/>
        </p:nvSpPr>
        <p:spPr>
          <a:xfrm>
            <a:off x="8767440" y="5318664"/>
            <a:ext cx="0" cy="617760"/>
          </a:xfrm>
          <a:prstGeom prst="line">
            <a:avLst/>
          </a:prstGeom>
          <a:ln w="36720">
            <a:solidFill>
              <a:srgbClr val="99FF66"/>
            </a:solidFill>
            <a:round/>
            <a:tailEnd type="triangle" w="med" len="med"/>
          </a:ln>
        </p:spPr>
      </p:sp>
      <p:sp>
        <p:nvSpPr>
          <p:cNvPr id="181" name="CustomShape 10"/>
          <p:cNvSpPr/>
          <p:nvPr/>
        </p:nvSpPr>
        <p:spPr>
          <a:xfrm>
            <a:off x="4104000" y="5246664"/>
            <a:ext cx="3291840" cy="127440"/>
          </a:xfrm>
          <a:prstGeom prst="rect">
            <a:avLst/>
          </a:prstGeom>
          <a:solidFill>
            <a:srgbClr val="66FF66"/>
          </a:solidFill>
          <a:ln>
            <a:solidFill>
              <a:srgbClr val="3465A4"/>
            </a:solidFill>
          </a:ln>
        </p:spPr>
      </p:sp>
      <p:sp>
        <p:nvSpPr>
          <p:cNvPr id="182" name="CustomShape 11"/>
          <p:cNvSpPr/>
          <p:nvPr/>
        </p:nvSpPr>
        <p:spPr>
          <a:xfrm>
            <a:off x="7670160" y="5246664"/>
            <a:ext cx="1499760" cy="128160"/>
          </a:xfrm>
          <a:prstGeom prst="rect">
            <a:avLst/>
          </a:prstGeom>
          <a:solidFill>
            <a:srgbClr val="66FF66"/>
          </a:solidFill>
          <a:ln>
            <a:solidFill>
              <a:srgbClr val="3465A4"/>
            </a:solidFill>
          </a:ln>
        </p:spPr>
      </p:sp>
      <p:sp>
        <p:nvSpPr>
          <p:cNvPr id="183" name="Line 12"/>
          <p:cNvSpPr/>
          <p:nvPr/>
        </p:nvSpPr>
        <p:spPr>
          <a:xfrm>
            <a:off x="3993120" y="4789464"/>
            <a:ext cx="0" cy="1097280"/>
          </a:xfrm>
          <a:prstGeom prst="line">
            <a:avLst/>
          </a:prstGeom>
          <a:ln w="36720">
            <a:solidFill>
              <a:srgbClr val="33FF99"/>
            </a:solidFill>
            <a:round/>
            <a:tailEnd type="triangle" w="med" len="med"/>
          </a:ln>
        </p:spPr>
      </p:sp>
      <p:sp>
        <p:nvSpPr>
          <p:cNvPr id="184" name="Line 13"/>
          <p:cNvSpPr/>
          <p:nvPr/>
        </p:nvSpPr>
        <p:spPr>
          <a:xfrm>
            <a:off x="7542720" y="4789464"/>
            <a:ext cx="0" cy="1097280"/>
          </a:xfrm>
          <a:prstGeom prst="line">
            <a:avLst/>
          </a:prstGeom>
          <a:ln w="36720">
            <a:solidFill>
              <a:srgbClr val="33FF99"/>
            </a:solidFill>
            <a:round/>
            <a:tailEnd type="triangle" w="med" len="med"/>
          </a:ln>
        </p:spPr>
      </p:sp>
      <p:sp>
        <p:nvSpPr>
          <p:cNvPr id="185" name="TextShape 14"/>
          <p:cNvSpPr txBox="1"/>
          <p:nvPr/>
        </p:nvSpPr>
        <p:spPr>
          <a:xfrm>
            <a:off x="5109840" y="4825464"/>
            <a:ext cx="1097280" cy="346320"/>
          </a:xfrm>
          <a:prstGeom prst="rect">
            <a:avLst/>
          </a:prstGeom>
        </p:spPr>
        <p:txBody>
          <a:bodyPr lIns="90000" tIns="45000" rIns="90000" bIns="45000"/>
          <a:lstStyle/>
          <a:p>
            <a:r>
              <a:rPr lang="en-US">
                <a:latin typeface="Arial"/>
              </a:rPr>
              <a:t>adhesive</a:t>
            </a:r>
            <a:endParaRPr/>
          </a:p>
        </p:txBody>
      </p:sp>
      <p:sp>
        <p:nvSpPr>
          <p:cNvPr id="186" name="CustomShape 15"/>
          <p:cNvSpPr/>
          <p:nvPr/>
        </p:nvSpPr>
        <p:spPr>
          <a:xfrm>
            <a:off x="4286880" y="4861464"/>
            <a:ext cx="3017520" cy="365760"/>
          </a:xfrm>
          <a:prstGeom prst="flowChartAlternateProcess">
            <a:avLst/>
          </a:prstGeom>
          <a:solidFill>
            <a:srgbClr val="FFFF99"/>
          </a:solidFill>
          <a:ln>
            <a:noFill/>
          </a:ln>
        </p:spPr>
      </p:sp>
      <p:sp>
        <p:nvSpPr>
          <p:cNvPr id="187" name="TextShape 16"/>
          <p:cNvSpPr txBox="1"/>
          <p:nvPr/>
        </p:nvSpPr>
        <p:spPr>
          <a:xfrm>
            <a:off x="133684" y="1259441"/>
            <a:ext cx="9775658" cy="3169890"/>
          </a:xfrm>
          <a:prstGeom prst="rect">
            <a:avLst/>
          </a:prstGeom>
        </p:spPr>
        <p:txBody>
          <a:bodyPr lIns="90000" tIns="45000" rIns="90000" bIns="45000"/>
          <a:lstStyle/>
          <a:p>
            <a:pPr marL="342900" indent="-342900">
              <a:buSzPct val="45000"/>
              <a:buFont typeface="Wingdings" charset="2"/>
              <a:buChar char="²"/>
            </a:pPr>
            <a:r>
              <a:rPr lang="en-US" sz="2400" dirty="0"/>
              <a:t>Wire bonding loops does not allow to apply uniformly distributed pressure on top of the module using simple weight;</a:t>
            </a:r>
            <a:endParaRPr sz="2400" dirty="0"/>
          </a:p>
          <a:p>
            <a:pPr marL="342900" indent="-342900">
              <a:buSzPct val="45000"/>
              <a:buFont typeface="Wingdings" charset="2"/>
              <a:buChar char="²"/>
            </a:pPr>
            <a:r>
              <a:rPr lang="en-US" sz="2400" dirty="0" smtClean="0"/>
              <a:t>Applying </a:t>
            </a:r>
            <a:r>
              <a:rPr lang="en-US" sz="2400" dirty="0"/>
              <a:t>the pressure with simple weight increase the risk of sensor damage;</a:t>
            </a:r>
            <a:endParaRPr sz="2400" dirty="0"/>
          </a:p>
          <a:p>
            <a:pPr marL="342900" indent="-342900">
              <a:buSzPct val="45000"/>
              <a:buFont typeface="Wingdings" charset="2"/>
              <a:buChar char="²"/>
            </a:pPr>
            <a:r>
              <a:rPr lang="en-US" sz="2400" dirty="0"/>
              <a:t>Possible solutions:</a:t>
            </a:r>
            <a:endParaRPr sz="2400" dirty="0"/>
          </a:p>
          <a:p>
            <a:pPr marL="800100" lvl="1" indent="-342900">
              <a:buSzPct val="45000"/>
              <a:buFont typeface="Wingdings" charset="2"/>
              <a:buChar char="²"/>
            </a:pPr>
            <a:r>
              <a:rPr lang="en-US" sz="2400" dirty="0" smtClean="0"/>
              <a:t>Support which eliminates </a:t>
            </a:r>
            <a:r>
              <a:rPr lang="en-US" sz="2400" dirty="0"/>
              <a:t>contact with sensitive areas of the module (wire loops, soldering balls);</a:t>
            </a:r>
            <a:endParaRPr sz="2400" dirty="0"/>
          </a:p>
          <a:p>
            <a:pPr marL="800100" lvl="1" indent="-342900">
              <a:buSzPct val="45000"/>
              <a:buFont typeface="Wingdings" charset="2"/>
              <a:buChar char="²"/>
            </a:pPr>
            <a:r>
              <a:rPr lang="en-US" sz="2400" dirty="0" smtClean="0"/>
              <a:t>Support which </a:t>
            </a:r>
            <a:r>
              <a:rPr lang="en-US" sz="2400" dirty="0"/>
              <a:t>creates vacuum below.</a:t>
            </a:r>
            <a:endParaRPr sz="2400" dirty="0"/>
          </a:p>
        </p:txBody>
      </p:sp>
      <p:sp>
        <p:nvSpPr>
          <p:cNvPr id="188" name="TextShape 17"/>
          <p:cNvSpPr txBox="1"/>
          <p:nvPr/>
        </p:nvSpPr>
        <p:spPr>
          <a:xfrm>
            <a:off x="454320" y="6701732"/>
            <a:ext cx="8961120" cy="373680"/>
          </a:xfrm>
          <a:prstGeom prst="rect">
            <a:avLst/>
          </a:prstGeom>
        </p:spPr>
        <p:txBody>
          <a:bodyPr lIns="90000" tIns="45000" rIns="90000" bIns="45000"/>
          <a:lstStyle/>
          <a:p>
            <a:r>
              <a:rPr lang="en-US" sz="2800" dirty="0"/>
              <a:t>This method was successfully realized to glue the envelope </a:t>
            </a:r>
            <a:endParaRPr sz="2400" dirty="0"/>
          </a:p>
        </p:txBody>
      </p:sp>
      <p:sp>
        <p:nvSpPr>
          <p:cNvPr id="2" name="Date Placeholder 1"/>
          <p:cNvSpPr>
            <a:spLocks noGrp="1"/>
          </p:cNvSpPr>
          <p:nvPr>
            <p:ph type="dt" sz="half" idx="10"/>
          </p:nvPr>
        </p:nvSpPr>
        <p:spPr/>
        <p:txBody>
          <a:bodyPr/>
          <a:lstStyle/>
          <a:p>
            <a:r>
              <a:rPr lang="en-US" smtClean="0"/>
              <a:t>3/11/15</a:t>
            </a:r>
            <a:endParaRPr lang="en-US"/>
          </a:p>
        </p:txBody>
      </p:sp>
      <p:sp>
        <p:nvSpPr>
          <p:cNvPr id="3" name="Footer Placeholder 2"/>
          <p:cNvSpPr>
            <a:spLocks noGrp="1"/>
          </p:cNvSpPr>
          <p:nvPr>
            <p:ph type="ftr" sz="quarter" idx="11"/>
          </p:nvPr>
        </p:nvSpPr>
        <p:spPr/>
        <p:txBody>
          <a:bodyPr/>
          <a:lstStyle/>
          <a:p>
            <a:r>
              <a:rPr lang="en-US" smtClean="0"/>
              <a:t>LCWS 2015, Whistler BC Canada</a:t>
            </a:r>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14</a:t>
            </a:fld>
            <a:endParaRPr 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TextShape 1"/>
          <p:cNvSpPr txBox="1"/>
          <p:nvPr/>
        </p:nvSpPr>
        <p:spPr>
          <a:xfrm>
            <a:off x="17499" y="177423"/>
            <a:ext cx="5834481" cy="1262160"/>
          </a:xfrm>
          <a:prstGeom prst="rect">
            <a:avLst/>
          </a:prstGeom>
        </p:spPr>
        <p:txBody>
          <a:bodyPr lIns="0" tIns="0" rIns="0" bIns="0" anchor="ctr"/>
          <a:lstStyle/>
          <a:p>
            <a:pPr algn="ctr"/>
            <a:r>
              <a:rPr lang="en-US" sz="4400" dirty="0">
                <a:latin typeface="+mj-lt"/>
              </a:rPr>
              <a:t>Module 18 </a:t>
            </a:r>
            <a:r>
              <a:rPr lang="en-US" sz="4400" dirty="0" smtClean="0">
                <a:latin typeface="+mj-lt"/>
              </a:rPr>
              <a:t>tests @ </a:t>
            </a:r>
            <a:r>
              <a:rPr lang="en-US" sz="4400" dirty="0">
                <a:latin typeface="+mj-lt"/>
              </a:rPr>
              <a:t>CERN </a:t>
            </a:r>
            <a:endParaRPr sz="4400" dirty="0">
              <a:latin typeface="+mj-lt"/>
            </a:endParaRPr>
          </a:p>
        </p:txBody>
      </p:sp>
      <p:pic>
        <p:nvPicPr>
          <p:cNvPr id="170" name="Picture 169"/>
          <p:cNvPicPr/>
          <p:nvPr/>
        </p:nvPicPr>
        <p:blipFill>
          <a:blip r:embed="rId2"/>
          <a:stretch>
            <a:fillRect/>
          </a:stretch>
        </p:blipFill>
        <p:spPr>
          <a:xfrm rot="5400000">
            <a:off x="-548640" y="2925720"/>
            <a:ext cx="5486400" cy="3291840"/>
          </a:xfrm>
          <a:prstGeom prst="rect">
            <a:avLst/>
          </a:prstGeom>
          <a:ln>
            <a:noFill/>
          </a:ln>
        </p:spPr>
      </p:pic>
      <p:pic>
        <p:nvPicPr>
          <p:cNvPr id="171" name="Picture 170"/>
          <p:cNvPicPr/>
          <p:nvPr/>
        </p:nvPicPr>
        <p:blipFill>
          <a:blip r:embed="rId3"/>
          <a:stretch>
            <a:fillRect/>
          </a:stretch>
        </p:blipFill>
        <p:spPr>
          <a:xfrm rot="5400000">
            <a:off x="4320360" y="1988640"/>
            <a:ext cx="6858000" cy="3794760"/>
          </a:xfrm>
          <a:prstGeom prst="rect">
            <a:avLst/>
          </a:prstGeom>
          <a:ln>
            <a:noFill/>
          </a:ln>
        </p:spPr>
      </p:pic>
      <p:sp>
        <p:nvSpPr>
          <p:cNvPr id="2" name="Date Placeholder 1"/>
          <p:cNvSpPr>
            <a:spLocks noGrp="1"/>
          </p:cNvSpPr>
          <p:nvPr>
            <p:ph type="dt" sz="half" idx="10"/>
          </p:nvPr>
        </p:nvSpPr>
        <p:spPr/>
        <p:txBody>
          <a:bodyPr/>
          <a:lstStyle/>
          <a:p>
            <a:r>
              <a:rPr lang="en-US" smtClean="0"/>
              <a:t>3/11/15</a:t>
            </a:r>
            <a:endParaRPr lang="en-US"/>
          </a:p>
        </p:txBody>
      </p:sp>
      <p:sp>
        <p:nvSpPr>
          <p:cNvPr id="3" name="Footer Placeholder 2"/>
          <p:cNvSpPr>
            <a:spLocks noGrp="1"/>
          </p:cNvSpPr>
          <p:nvPr>
            <p:ph type="ftr" sz="quarter" idx="11"/>
          </p:nvPr>
        </p:nvSpPr>
        <p:spPr/>
        <p:txBody>
          <a:bodyPr/>
          <a:lstStyle/>
          <a:p>
            <a:r>
              <a:rPr lang="en-US" smtClean="0"/>
              <a:t>LCWS 2015, Whistler BC Canada</a:t>
            </a:r>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15</a:t>
            </a:fld>
            <a:endParaRPr 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039" y="23971"/>
            <a:ext cx="8820547" cy="1259946"/>
          </a:xfrm>
        </p:spPr>
        <p:txBody>
          <a:bodyPr/>
          <a:lstStyle/>
          <a:p>
            <a:r>
              <a:rPr lang="en-US" sz="4800" dirty="0" smtClean="0"/>
              <a:t>Readout</a:t>
            </a:r>
            <a:endParaRPr lang="en-US" sz="4800" dirty="0"/>
          </a:p>
        </p:txBody>
      </p:sp>
      <p:sp>
        <p:nvSpPr>
          <p:cNvPr id="3" name="Content Placeholder 2"/>
          <p:cNvSpPr>
            <a:spLocks noGrp="1"/>
          </p:cNvSpPr>
          <p:nvPr>
            <p:ph idx="1"/>
          </p:nvPr>
        </p:nvSpPr>
        <p:spPr>
          <a:xfrm>
            <a:off x="630039" y="2641958"/>
            <a:ext cx="8820547" cy="5002299"/>
          </a:xfrm>
        </p:spPr>
        <p:txBody>
          <a:bodyPr>
            <a:normAutofit fontScale="92500"/>
          </a:bodyPr>
          <a:lstStyle/>
          <a:p>
            <a:r>
              <a:rPr lang="en-US" dirty="0" smtClean="0"/>
              <a:t>The aim was to read the whole sensor (256 pads)</a:t>
            </a:r>
          </a:p>
          <a:p>
            <a:r>
              <a:rPr lang="en-US" dirty="0" smtClean="0"/>
              <a:t>Different candidates were tested : APV, VMM1 and VMM2</a:t>
            </a:r>
          </a:p>
          <a:p>
            <a:r>
              <a:rPr lang="en-US" dirty="0" smtClean="0"/>
              <a:t>APV is a good candidate :</a:t>
            </a:r>
          </a:p>
          <a:p>
            <a:pPr lvl="1"/>
            <a:r>
              <a:rPr lang="en-US" dirty="0" smtClean="0"/>
              <a:t>Pre amplifier shaper, </a:t>
            </a:r>
            <a:r>
              <a:rPr lang="en-US" dirty="0"/>
              <a:t>192-cell analog pipeline and an analog pulse  shape processor per </a:t>
            </a:r>
            <a:r>
              <a:rPr lang="en-US" dirty="0" smtClean="0"/>
              <a:t>channel, 128 channels</a:t>
            </a:r>
          </a:p>
          <a:p>
            <a:pPr lvl="1"/>
            <a:r>
              <a:rPr lang="en-US" dirty="0" smtClean="0"/>
              <a:t>Easy to find</a:t>
            </a:r>
          </a:p>
          <a:p>
            <a:pPr lvl="1"/>
            <a:r>
              <a:rPr lang="en-US" dirty="0" smtClean="0"/>
              <a:t>Intensively used by different collaborations</a:t>
            </a:r>
          </a:p>
          <a:p>
            <a:pPr lvl="1"/>
            <a:r>
              <a:rPr lang="en-US" dirty="0" smtClean="0"/>
              <a:t>Problem : gain is not adjustable and not a important dynamic range; good for MIP, saturated for electromagnetic shower</a:t>
            </a:r>
            <a:endParaRPr lang="en-US" dirty="0"/>
          </a:p>
        </p:txBody>
      </p:sp>
      <p:sp>
        <p:nvSpPr>
          <p:cNvPr id="4" name="Date Placeholder 3"/>
          <p:cNvSpPr>
            <a:spLocks noGrp="1"/>
          </p:cNvSpPr>
          <p:nvPr>
            <p:ph type="dt" sz="half" idx="10"/>
          </p:nvPr>
        </p:nvSpPr>
        <p:spPr/>
        <p:txBody>
          <a:bodyPr/>
          <a:lstStyle/>
          <a:p>
            <a:r>
              <a:rPr lang="en-US" sz="1400" smtClean="0">
                <a:latin typeface="Times New Roman"/>
              </a:rPr>
              <a:t>3/11/15</a:t>
            </a:r>
            <a:endParaRPr lang="en-US"/>
          </a:p>
        </p:txBody>
      </p:sp>
      <p:sp>
        <p:nvSpPr>
          <p:cNvPr id="5" name="Footer Placeholder 4"/>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6" name="Slide Number Placeholder 5"/>
          <p:cNvSpPr>
            <a:spLocks noGrp="1"/>
          </p:cNvSpPr>
          <p:nvPr>
            <p:ph type="sldNum" sz="quarter" idx="12"/>
          </p:nvPr>
        </p:nvSpPr>
        <p:spPr/>
        <p:txBody>
          <a:bodyPr/>
          <a:lstStyle/>
          <a:p>
            <a:pPr algn="r"/>
            <a:fld id="{BB9A18F6-2139-4E7C-BDC1-22A896BCC078}" type="slidenum">
              <a:rPr lang="en-US" sz="1400" smtClean="0">
                <a:latin typeface="Times New Roman"/>
              </a:rPr>
              <a:t>16</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99" y="0"/>
            <a:ext cx="1810062" cy="2687770"/>
          </a:xfrm>
          <a:prstGeom prst="rect">
            <a:avLst/>
          </a:prstGeom>
        </p:spPr>
      </p:pic>
      <p:pic>
        <p:nvPicPr>
          <p:cNvPr id="8" name="Picture 7"/>
          <p:cNvPicPr/>
          <p:nvPr/>
        </p:nvPicPr>
        <p:blipFill>
          <a:blip r:embed="rId3"/>
          <a:stretch>
            <a:fillRect/>
          </a:stretch>
        </p:blipFill>
        <p:spPr>
          <a:xfrm>
            <a:off x="7077927" y="0"/>
            <a:ext cx="3002697" cy="2641958"/>
          </a:xfrm>
          <a:prstGeom prst="rect">
            <a:avLst/>
          </a:prstGeom>
          <a:ln>
            <a:noFill/>
          </a:ln>
        </p:spPr>
      </p:pic>
    </p:spTree>
    <p:extLst>
      <p:ext uri="{BB962C8B-B14F-4D97-AF65-F5344CB8AC3E}">
        <p14:creationId xmlns:p14="http://schemas.microsoft.com/office/powerpoint/2010/main" val="101353608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237" y="39458"/>
            <a:ext cx="9608552" cy="1259946"/>
          </a:xfrm>
        </p:spPr>
        <p:txBody>
          <a:bodyPr/>
          <a:lstStyle/>
          <a:p>
            <a:r>
              <a:rPr lang="en-US" sz="4800" dirty="0" smtClean="0"/>
              <a:t>DESY test beam (12-19/10)</a:t>
            </a:r>
            <a:endParaRPr lang="en-US" sz="4800" dirty="0"/>
          </a:p>
        </p:txBody>
      </p:sp>
      <p:sp>
        <p:nvSpPr>
          <p:cNvPr id="3" name="Content Placeholder 2"/>
          <p:cNvSpPr>
            <a:spLocks noGrp="1"/>
          </p:cNvSpPr>
          <p:nvPr>
            <p:ph idx="1"/>
          </p:nvPr>
        </p:nvSpPr>
        <p:spPr/>
        <p:txBody>
          <a:bodyPr>
            <a:normAutofit lnSpcReduction="10000"/>
          </a:bodyPr>
          <a:lstStyle/>
          <a:p>
            <a:r>
              <a:rPr lang="en-US" dirty="0"/>
              <a:t>4 planes with thin sensor scotched on tungsten</a:t>
            </a:r>
          </a:p>
          <a:p>
            <a:r>
              <a:rPr lang="en-US" dirty="0"/>
              <a:t>FEB : </a:t>
            </a:r>
            <a:r>
              <a:rPr lang="en-US" dirty="0" smtClean="0"/>
              <a:t>APV chip based</a:t>
            </a:r>
            <a:endParaRPr lang="en-US" dirty="0"/>
          </a:p>
          <a:p>
            <a:r>
              <a:rPr lang="en-US" dirty="0"/>
              <a:t>DAQ : SRS system, designed by RD51 collaboration. </a:t>
            </a:r>
          </a:p>
          <a:p>
            <a:r>
              <a:rPr lang="en-US" dirty="0"/>
              <a:t>Silicon telescope : 6 planes with MIMOSA chip</a:t>
            </a:r>
          </a:p>
          <a:p>
            <a:r>
              <a:rPr lang="en-US" dirty="0"/>
              <a:t>Synchronization using TLU and fake SRS busy signal (generated by dual timer)</a:t>
            </a:r>
          </a:p>
          <a:p>
            <a:r>
              <a:rPr lang="en-US" dirty="0"/>
              <a:t>Online and “light” offline</a:t>
            </a:r>
          </a:p>
          <a:p>
            <a:endParaRPr lang="en-US" dirty="0"/>
          </a:p>
        </p:txBody>
      </p:sp>
      <p:sp>
        <p:nvSpPr>
          <p:cNvPr id="4" name="Date Placeholder 3"/>
          <p:cNvSpPr>
            <a:spLocks noGrp="1"/>
          </p:cNvSpPr>
          <p:nvPr>
            <p:ph type="dt" sz="half" idx="10"/>
          </p:nvPr>
        </p:nvSpPr>
        <p:spPr/>
        <p:txBody>
          <a:bodyPr/>
          <a:lstStyle/>
          <a:p>
            <a:r>
              <a:rPr lang="en-US" sz="1400" smtClean="0">
                <a:latin typeface="Times New Roman"/>
              </a:rPr>
              <a:t>3/11/15</a:t>
            </a:r>
            <a:endParaRPr lang="en-US"/>
          </a:p>
        </p:txBody>
      </p:sp>
      <p:sp>
        <p:nvSpPr>
          <p:cNvPr id="5" name="Footer Placeholder 4"/>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6" name="Slide Number Placeholder 5"/>
          <p:cNvSpPr>
            <a:spLocks noGrp="1"/>
          </p:cNvSpPr>
          <p:nvPr>
            <p:ph type="sldNum" sz="quarter" idx="12"/>
          </p:nvPr>
        </p:nvSpPr>
        <p:spPr/>
        <p:txBody>
          <a:bodyPr/>
          <a:lstStyle/>
          <a:p>
            <a:pPr algn="r"/>
            <a:fld id="{BB9A18F6-2139-4E7C-BDC1-22A896BCC078}" type="slidenum">
              <a:rPr lang="en-US" sz="1400" smtClean="0">
                <a:latin typeface="Times New Roman"/>
              </a:rPr>
              <a:t>17</a:t>
            </a:fld>
            <a:endParaRPr lang="en-US"/>
          </a:p>
        </p:txBody>
      </p:sp>
    </p:spTree>
    <p:extLst>
      <p:ext uri="{BB962C8B-B14F-4D97-AF65-F5344CB8AC3E}">
        <p14:creationId xmlns:p14="http://schemas.microsoft.com/office/powerpoint/2010/main" val="161947705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nsoronw.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909" y="417775"/>
            <a:ext cx="4533900" cy="3400425"/>
          </a:xfrm>
          <a:prstGeom prst="rect">
            <a:avLst/>
          </a:prstGeom>
        </p:spPr>
      </p:pic>
      <p:pic>
        <p:nvPicPr>
          <p:cNvPr id="3" name="Picture 2" descr="4plan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8006" y="417774"/>
            <a:ext cx="4533901" cy="3400426"/>
          </a:xfrm>
          <a:prstGeom prst="rect">
            <a:avLst/>
          </a:prstGeom>
        </p:spPr>
      </p:pic>
      <p:pic>
        <p:nvPicPr>
          <p:cNvPr id="4" name="Picture 3" descr="telecop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908" y="3875349"/>
            <a:ext cx="4533901" cy="3400426"/>
          </a:xfrm>
          <a:prstGeom prst="rect">
            <a:avLst/>
          </a:prstGeom>
        </p:spPr>
      </p:pic>
      <p:pic>
        <p:nvPicPr>
          <p:cNvPr id="5" name="Picture 4" descr="sr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78007" y="3875348"/>
            <a:ext cx="4533902" cy="3400427"/>
          </a:xfrm>
          <a:prstGeom prst="rect">
            <a:avLst/>
          </a:prstGeom>
        </p:spPr>
      </p:pic>
      <p:sp>
        <p:nvSpPr>
          <p:cNvPr id="6" name="Date Placeholder 5"/>
          <p:cNvSpPr>
            <a:spLocks noGrp="1"/>
          </p:cNvSpPr>
          <p:nvPr>
            <p:ph type="dt" sz="half" idx="10"/>
          </p:nvPr>
        </p:nvSpPr>
        <p:spPr/>
        <p:txBody>
          <a:bodyPr/>
          <a:lstStyle/>
          <a:p>
            <a:r>
              <a:rPr lang="en-US" sz="1400" smtClean="0">
                <a:latin typeface="Times New Roman"/>
              </a:rPr>
              <a:t>3/11/15</a:t>
            </a:r>
            <a:endParaRPr lang="en-US"/>
          </a:p>
        </p:txBody>
      </p:sp>
      <p:sp>
        <p:nvSpPr>
          <p:cNvPr id="7" name="Footer Placeholder 6"/>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8" name="Slide Number Placeholder 7"/>
          <p:cNvSpPr>
            <a:spLocks noGrp="1"/>
          </p:cNvSpPr>
          <p:nvPr>
            <p:ph type="sldNum" sz="quarter" idx="12"/>
          </p:nvPr>
        </p:nvSpPr>
        <p:spPr/>
        <p:txBody>
          <a:bodyPr/>
          <a:lstStyle/>
          <a:p>
            <a:pPr algn="r"/>
            <a:fld id="{BB9A18F6-2139-4E7C-BDC1-22A896BCC078}" type="slidenum">
              <a:rPr lang="en-US" sz="1400" smtClean="0">
                <a:latin typeface="Times New Roman"/>
              </a:rPr>
              <a:t>18</a:t>
            </a:fld>
            <a:endParaRPr lang="en-US"/>
          </a:p>
        </p:txBody>
      </p:sp>
    </p:spTree>
    <p:extLst>
      <p:ext uri="{BB962C8B-B14F-4D97-AF65-F5344CB8AC3E}">
        <p14:creationId xmlns:p14="http://schemas.microsoft.com/office/powerpoint/2010/main" val="242053585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2436625" y="1454657"/>
            <a:ext cx="5636967" cy="5745898"/>
            <a:chOff x="2210230" y="824775"/>
            <a:chExt cx="5113217" cy="5212574"/>
          </a:xfrm>
        </p:grpSpPr>
        <p:sp>
          <p:nvSpPr>
            <p:cNvPr id="2" name="Trapezoid 1"/>
            <p:cNvSpPr/>
            <p:nvPr/>
          </p:nvSpPr>
          <p:spPr>
            <a:xfrm rot="10800000">
              <a:off x="2210230" y="824775"/>
              <a:ext cx="5113217" cy="5212574"/>
            </a:xfrm>
            <a:prstGeom prst="trapezoid">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lumMod val="60000"/>
                    <a:lumOff val="40000"/>
                  </a:schemeClr>
                </a:solidFill>
              </a:endParaRPr>
            </a:p>
          </p:txBody>
        </p:sp>
        <p:cxnSp>
          <p:nvCxnSpPr>
            <p:cNvPr id="4" name="Straight Connector 3"/>
            <p:cNvCxnSpPr>
              <a:stCxn id="2" idx="2"/>
              <a:endCxn id="2" idx="0"/>
            </p:cNvCxnSpPr>
            <p:nvPr/>
          </p:nvCxnSpPr>
          <p:spPr>
            <a:xfrm>
              <a:off x="4766838" y="824775"/>
              <a:ext cx="0" cy="5212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flipH="1">
              <a:off x="5377126" y="824775"/>
              <a:ext cx="659770" cy="5212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3381321" y="824775"/>
              <a:ext cx="725747" cy="5212574"/>
            </a:xfrm>
            <a:prstGeom prst="line">
              <a:avLst/>
            </a:prstGeom>
          </p:spPr>
          <p:style>
            <a:lnRef idx="2">
              <a:schemeClr val="accent1"/>
            </a:lnRef>
            <a:fillRef idx="0">
              <a:schemeClr val="accent1"/>
            </a:fillRef>
            <a:effectRef idx="1">
              <a:schemeClr val="accent1"/>
            </a:effectRef>
            <a:fontRef idx="minor">
              <a:schemeClr val="tx1"/>
            </a:fontRef>
          </p:style>
        </p:cxnSp>
      </p:grpSp>
      <p:sp>
        <p:nvSpPr>
          <p:cNvPr id="11" name="Right Brace 10"/>
          <p:cNvSpPr/>
          <p:nvPr/>
        </p:nvSpPr>
        <p:spPr>
          <a:xfrm rot="16200000">
            <a:off x="6430505" y="-249214"/>
            <a:ext cx="518914" cy="2767264"/>
          </a:xfrm>
          <a:prstGeom prst="rightBrace">
            <a:avLst>
              <a:gd name="adj1" fmla="val 38115"/>
              <a:gd name="adj2" fmla="val 50522"/>
            </a:avLst>
          </a:prstGeom>
        </p:spPr>
        <p:style>
          <a:lnRef idx="2">
            <a:schemeClr val="accent1"/>
          </a:lnRef>
          <a:fillRef idx="0">
            <a:schemeClr val="accent1"/>
          </a:fillRef>
          <a:effectRef idx="1">
            <a:schemeClr val="accent1"/>
          </a:effectRef>
          <a:fontRef idx="minor">
            <a:schemeClr val="tx1"/>
          </a:fontRef>
        </p:style>
        <p:txBody>
          <a:bodyPr lIns="100794" tIns="50397" rIns="100794" bIns="50397" rtlCol="0" anchor="ctr"/>
          <a:lstStyle/>
          <a:p>
            <a:pPr algn="ctr"/>
            <a:endParaRPr lang="en-US"/>
          </a:p>
        </p:txBody>
      </p:sp>
      <p:sp>
        <p:nvSpPr>
          <p:cNvPr id="12" name="Right Brace 11"/>
          <p:cNvSpPr/>
          <p:nvPr/>
        </p:nvSpPr>
        <p:spPr>
          <a:xfrm rot="16200000">
            <a:off x="3612019" y="-249216"/>
            <a:ext cx="518914" cy="2767264"/>
          </a:xfrm>
          <a:prstGeom prst="rightBrace">
            <a:avLst>
              <a:gd name="adj1" fmla="val 38115"/>
              <a:gd name="adj2" fmla="val 50522"/>
            </a:avLst>
          </a:prstGeom>
        </p:spPr>
        <p:style>
          <a:lnRef idx="2">
            <a:schemeClr val="accent1"/>
          </a:lnRef>
          <a:fillRef idx="0">
            <a:schemeClr val="accent1"/>
          </a:fillRef>
          <a:effectRef idx="1">
            <a:schemeClr val="accent1"/>
          </a:effectRef>
          <a:fontRef idx="minor">
            <a:schemeClr val="tx1"/>
          </a:fontRef>
        </p:style>
        <p:txBody>
          <a:bodyPr lIns="100794" tIns="50397" rIns="100794" bIns="50397" rtlCol="0" anchor="ctr"/>
          <a:lstStyle/>
          <a:p>
            <a:pPr algn="ctr"/>
            <a:endParaRPr lang="en-US"/>
          </a:p>
        </p:txBody>
      </p:sp>
      <p:sp>
        <p:nvSpPr>
          <p:cNvPr id="13" name="TextBox 12"/>
          <p:cNvSpPr txBox="1"/>
          <p:nvPr/>
        </p:nvSpPr>
        <p:spPr>
          <a:xfrm>
            <a:off x="5831362" y="440979"/>
            <a:ext cx="1723241" cy="378777"/>
          </a:xfrm>
          <a:prstGeom prst="rect">
            <a:avLst/>
          </a:prstGeom>
          <a:noFill/>
        </p:spPr>
        <p:txBody>
          <a:bodyPr wrap="none" lIns="100794" tIns="50397" rIns="100794" bIns="50397" rtlCol="0">
            <a:spAutoFit/>
          </a:bodyPr>
          <a:lstStyle/>
          <a:p>
            <a:r>
              <a:rPr lang="en-US" dirty="0" smtClean="0"/>
              <a:t>APV 0 (master)</a:t>
            </a:r>
            <a:endParaRPr lang="en-US" dirty="0"/>
          </a:p>
        </p:txBody>
      </p:sp>
      <p:sp>
        <p:nvSpPr>
          <p:cNvPr id="14" name="TextBox 13"/>
          <p:cNvSpPr txBox="1"/>
          <p:nvPr/>
        </p:nvSpPr>
        <p:spPr>
          <a:xfrm>
            <a:off x="3115194" y="440979"/>
            <a:ext cx="1538169" cy="378777"/>
          </a:xfrm>
          <a:prstGeom prst="rect">
            <a:avLst/>
          </a:prstGeom>
          <a:noFill/>
        </p:spPr>
        <p:txBody>
          <a:bodyPr wrap="none" lIns="100794" tIns="50397" rIns="100794" bIns="50397" rtlCol="0">
            <a:spAutoFit/>
          </a:bodyPr>
          <a:lstStyle/>
          <a:p>
            <a:r>
              <a:rPr lang="en-US" dirty="0" smtClean="0"/>
              <a:t>APV 1 (slave)</a:t>
            </a:r>
            <a:endParaRPr lang="en-US" dirty="0"/>
          </a:p>
        </p:txBody>
      </p:sp>
      <p:sp>
        <p:nvSpPr>
          <p:cNvPr id="15" name="Rounded Rectangle 14"/>
          <p:cNvSpPr/>
          <p:nvPr/>
        </p:nvSpPr>
        <p:spPr>
          <a:xfrm>
            <a:off x="5399375" y="1630930"/>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1</a:t>
            </a:r>
            <a:endParaRPr lang="en-US" dirty="0"/>
          </a:p>
        </p:txBody>
      </p:sp>
      <p:sp>
        <p:nvSpPr>
          <p:cNvPr id="16" name="Rounded Rectangle 15"/>
          <p:cNvSpPr/>
          <p:nvPr/>
        </p:nvSpPr>
        <p:spPr>
          <a:xfrm>
            <a:off x="5399375" y="1938917"/>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2</a:t>
            </a:r>
            <a:endParaRPr lang="en-US" dirty="0"/>
          </a:p>
        </p:txBody>
      </p:sp>
      <p:sp>
        <p:nvSpPr>
          <p:cNvPr id="17" name="Rounded Rectangle 16"/>
          <p:cNvSpPr/>
          <p:nvPr/>
        </p:nvSpPr>
        <p:spPr>
          <a:xfrm>
            <a:off x="5399375" y="2260903"/>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3</a:t>
            </a:r>
            <a:endParaRPr lang="en-US" dirty="0"/>
          </a:p>
        </p:txBody>
      </p:sp>
      <p:sp>
        <p:nvSpPr>
          <p:cNvPr id="18" name="Rounded Rectangle 17"/>
          <p:cNvSpPr/>
          <p:nvPr/>
        </p:nvSpPr>
        <p:spPr>
          <a:xfrm>
            <a:off x="5318113" y="6276393"/>
            <a:ext cx="609795"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62</a:t>
            </a:r>
            <a:endParaRPr lang="en-US" dirty="0"/>
          </a:p>
        </p:txBody>
      </p:sp>
      <p:sp>
        <p:nvSpPr>
          <p:cNvPr id="19" name="Rounded Rectangle 18"/>
          <p:cNvSpPr/>
          <p:nvPr/>
        </p:nvSpPr>
        <p:spPr>
          <a:xfrm>
            <a:off x="5327333" y="6575049"/>
            <a:ext cx="539033"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63</a:t>
            </a:r>
            <a:endParaRPr lang="en-US" dirty="0"/>
          </a:p>
        </p:txBody>
      </p:sp>
      <p:sp>
        <p:nvSpPr>
          <p:cNvPr id="20" name="Rounded Rectangle 19"/>
          <p:cNvSpPr/>
          <p:nvPr/>
        </p:nvSpPr>
        <p:spPr>
          <a:xfrm>
            <a:off x="5306330" y="6880900"/>
            <a:ext cx="560037"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64</a:t>
            </a:r>
            <a:endParaRPr lang="en-US" dirty="0"/>
          </a:p>
        </p:txBody>
      </p:sp>
      <p:sp>
        <p:nvSpPr>
          <p:cNvPr id="21" name="Rounded Rectangle 20"/>
          <p:cNvSpPr/>
          <p:nvPr/>
        </p:nvSpPr>
        <p:spPr>
          <a:xfrm>
            <a:off x="5306329" y="5980074"/>
            <a:ext cx="719699"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61</a:t>
            </a:r>
            <a:endParaRPr lang="en-US" dirty="0"/>
          </a:p>
        </p:txBody>
      </p:sp>
      <p:sp>
        <p:nvSpPr>
          <p:cNvPr id="22" name="Rounded Rectangle 21"/>
          <p:cNvSpPr/>
          <p:nvPr/>
        </p:nvSpPr>
        <p:spPr>
          <a:xfrm>
            <a:off x="6026027" y="6876036"/>
            <a:ext cx="627077"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65</a:t>
            </a:r>
            <a:endParaRPr lang="en-US" dirty="0"/>
          </a:p>
        </p:txBody>
      </p:sp>
      <p:sp>
        <p:nvSpPr>
          <p:cNvPr id="23" name="Rounded Rectangle 22"/>
          <p:cNvSpPr/>
          <p:nvPr/>
        </p:nvSpPr>
        <p:spPr>
          <a:xfrm>
            <a:off x="6094467" y="6575049"/>
            <a:ext cx="609795"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66</a:t>
            </a:r>
            <a:endParaRPr lang="en-US" dirty="0"/>
          </a:p>
        </p:txBody>
      </p:sp>
      <p:sp>
        <p:nvSpPr>
          <p:cNvPr id="24" name="Rounded Rectangle 23"/>
          <p:cNvSpPr/>
          <p:nvPr/>
        </p:nvSpPr>
        <p:spPr>
          <a:xfrm>
            <a:off x="6140313" y="6276393"/>
            <a:ext cx="63225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67</a:t>
            </a:r>
            <a:endParaRPr lang="en-US" dirty="0"/>
          </a:p>
        </p:txBody>
      </p:sp>
      <p:sp>
        <p:nvSpPr>
          <p:cNvPr id="25" name="Rounded Rectangle 24"/>
          <p:cNvSpPr/>
          <p:nvPr/>
        </p:nvSpPr>
        <p:spPr>
          <a:xfrm>
            <a:off x="6163819" y="5980074"/>
            <a:ext cx="696607"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68</a:t>
            </a:r>
            <a:endParaRPr lang="en-US" dirty="0"/>
          </a:p>
        </p:txBody>
      </p:sp>
      <p:sp>
        <p:nvSpPr>
          <p:cNvPr id="26" name="Rounded Rectangle 25"/>
          <p:cNvSpPr/>
          <p:nvPr/>
        </p:nvSpPr>
        <p:spPr>
          <a:xfrm>
            <a:off x="6704261" y="1630930"/>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128</a:t>
            </a:r>
            <a:endParaRPr lang="en-US" dirty="0"/>
          </a:p>
        </p:txBody>
      </p:sp>
      <p:sp>
        <p:nvSpPr>
          <p:cNvPr id="27" name="Rounded Rectangle 26"/>
          <p:cNvSpPr/>
          <p:nvPr/>
        </p:nvSpPr>
        <p:spPr>
          <a:xfrm>
            <a:off x="6683260" y="1938917"/>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127</a:t>
            </a:r>
            <a:endParaRPr lang="en-US" dirty="0"/>
          </a:p>
        </p:txBody>
      </p:sp>
      <p:sp>
        <p:nvSpPr>
          <p:cNvPr id="28" name="Rounded Rectangle 27"/>
          <p:cNvSpPr/>
          <p:nvPr/>
        </p:nvSpPr>
        <p:spPr>
          <a:xfrm>
            <a:off x="6653104" y="2260903"/>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126</a:t>
            </a:r>
            <a:endParaRPr lang="en-US" dirty="0"/>
          </a:p>
        </p:txBody>
      </p:sp>
      <p:sp>
        <p:nvSpPr>
          <p:cNvPr id="29" name="Rounded Rectangle 28"/>
          <p:cNvSpPr/>
          <p:nvPr/>
        </p:nvSpPr>
        <p:spPr>
          <a:xfrm>
            <a:off x="2548158" y="1630930"/>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129</a:t>
            </a:r>
            <a:endParaRPr lang="en-US" dirty="0"/>
          </a:p>
        </p:txBody>
      </p:sp>
      <p:sp>
        <p:nvSpPr>
          <p:cNvPr id="30" name="Rounded Rectangle 29"/>
          <p:cNvSpPr/>
          <p:nvPr/>
        </p:nvSpPr>
        <p:spPr>
          <a:xfrm>
            <a:off x="2670606" y="1938917"/>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130</a:t>
            </a:r>
            <a:endParaRPr lang="en-US" dirty="0"/>
          </a:p>
        </p:txBody>
      </p:sp>
      <p:sp>
        <p:nvSpPr>
          <p:cNvPr id="31" name="Rounded Rectangle 30"/>
          <p:cNvSpPr/>
          <p:nvPr/>
        </p:nvSpPr>
        <p:spPr>
          <a:xfrm>
            <a:off x="2735015" y="2260903"/>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131</a:t>
            </a:r>
            <a:endParaRPr lang="en-US" dirty="0"/>
          </a:p>
        </p:txBody>
      </p:sp>
      <p:sp>
        <p:nvSpPr>
          <p:cNvPr id="32" name="Rounded Rectangle 31"/>
          <p:cNvSpPr/>
          <p:nvPr/>
        </p:nvSpPr>
        <p:spPr>
          <a:xfrm>
            <a:off x="3958067" y="1630930"/>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256</a:t>
            </a:r>
            <a:endParaRPr lang="en-US" dirty="0"/>
          </a:p>
        </p:txBody>
      </p:sp>
      <p:sp>
        <p:nvSpPr>
          <p:cNvPr id="33" name="Rounded Rectangle 32"/>
          <p:cNvSpPr/>
          <p:nvPr/>
        </p:nvSpPr>
        <p:spPr>
          <a:xfrm>
            <a:off x="3958067" y="1938917"/>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255</a:t>
            </a:r>
            <a:endParaRPr lang="en-US" dirty="0"/>
          </a:p>
        </p:txBody>
      </p:sp>
      <p:sp>
        <p:nvSpPr>
          <p:cNvPr id="34" name="Rounded Rectangle 33"/>
          <p:cNvSpPr/>
          <p:nvPr/>
        </p:nvSpPr>
        <p:spPr>
          <a:xfrm>
            <a:off x="3999224" y="2260903"/>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254</a:t>
            </a:r>
            <a:endParaRPr lang="en-US" dirty="0"/>
          </a:p>
        </p:txBody>
      </p:sp>
      <p:sp>
        <p:nvSpPr>
          <p:cNvPr id="35" name="Rounded Rectangle 34"/>
          <p:cNvSpPr/>
          <p:nvPr/>
        </p:nvSpPr>
        <p:spPr>
          <a:xfrm>
            <a:off x="4486601" y="5980074"/>
            <a:ext cx="696607"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196</a:t>
            </a:r>
            <a:endParaRPr lang="en-US" dirty="0"/>
          </a:p>
        </p:txBody>
      </p:sp>
      <p:sp>
        <p:nvSpPr>
          <p:cNvPr id="36" name="Rounded Rectangle 35"/>
          <p:cNvSpPr/>
          <p:nvPr/>
        </p:nvSpPr>
        <p:spPr>
          <a:xfrm>
            <a:off x="4550952" y="6276393"/>
            <a:ext cx="63225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195</a:t>
            </a:r>
            <a:endParaRPr lang="en-US" dirty="0"/>
          </a:p>
        </p:txBody>
      </p:sp>
      <p:sp>
        <p:nvSpPr>
          <p:cNvPr id="37" name="Rounded Rectangle 36"/>
          <p:cNvSpPr/>
          <p:nvPr/>
        </p:nvSpPr>
        <p:spPr>
          <a:xfrm>
            <a:off x="4573299" y="6575049"/>
            <a:ext cx="609795"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194</a:t>
            </a:r>
            <a:endParaRPr lang="en-US" dirty="0"/>
          </a:p>
        </p:txBody>
      </p:sp>
      <p:sp>
        <p:nvSpPr>
          <p:cNvPr id="38" name="Rounded Rectangle 37"/>
          <p:cNvSpPr/>
          <p:nvPr/>
        </p:nvSpPr>
        <p:spPr>
          <a:xfrm>
            <a:off x="4585838" y="6880900"/>
            <a:ext cx="597370"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a:t>193</a:t>
            </a:r>
          </a:p>
        </p:txBody>
      </p:sp>
      <p:sp>
        <p:nvSpPr>
          <p:cNvPr id="39" name="Rounded Rectangle 38"/>
          <p:cNvSpPr/>
          <p:nvPr/>
        </p:nvSpPr>
        <p:spPr>
          <a:xfrm>
            <a:off x="3598218" y="5980074"/>
            <a:ext cx="719699"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189</a:t>
            </a:r>
            <a:endParaRPr lang="en-US" dirty="0"/>
          </a:p>
        </p:txBody>
      </p:sp>
      <p:sp>
        <p:nvSpPr>
          <p:cNvPr id="40" name="Rounded Rectangle 39"/>
          <p:cNvSpPr/>
          <p:nvPr/>
        </p:nvSpPr>
        <p:spPr>
          <a:xfrm>
            <a:off x="3653376" y="6276393"/>
            <a:ext cx="719699"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190</a:t>
            </a:r>
            <a:endParaRPr lang="en-US" dirty="0"/>
          </a:p>
        </p:txBody>
      </p:sp>
      <p:sp>
        <p:nvSpPr>
          <p:cNvPr id="41" name="Rounded Rectangle 40"/>
          <p:cNvSpPr/>
          <p:nvPr/>
        </p:nvSpPr>
        <p:spPr>
          <a:xfrm>
            <a:off x="3760537" y="6575049"/>
            <a:ext cx="640540"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191</a:t>
            </a:r>
            <a:endParaRPr lang="en-US" dirty="0"/>
          </a:p>
        </p:txBody>
      </p:sp>
      <p:sp>
        <p:nvSpPr>
          <p:cNvPr id="42" name="Rounded Rectangle 41"/>
          <p:cNvSpPr/>
          <p:nvPr/>
        </p:nvSpPr>
        <p:spPr>
          <a:xfrm>
            <a:off x="3820083" y="6876036"/>
            <a:ext cx="640540"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192</a:t>
            </a:r>
            <a:endParaRPr lang="en-US" dirty="0"/>
          </a:p>
        </p:txBody>
      </p:sp>
      <p:sp>
        <p:nvSpPr>
          <p:cNvPr id="43" name="Rounded Rectangle 42"/>
          <p:cNvSpPr/>
          <p:nvPr/>
        </p:nvSpPr>
        <p:spPr>
          <a:xfrm>
            <a:off x="2798019" y="2547890"/>
            <a:ext cx="994062"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132</a:t>
            </a:r>
            <a:endParaRPr lang="en-US" dirty="0"/>
          </a:p>
        </p:txBody>
      </p:sp>
      <p:sp>
        <p:nvSpPr>
          <p:cNvPr id="44" name="Rounded Rectangle 43"/>
          <p:cNvSpPr/>
          <p:nvPr/>
        </p:nvSpPr>
        <p:spPr>
          <a:xfrm>
            <a:off x="2854023" y="2841878"/>
            <a:ext cx="1001062"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133</a:t>
            </a:r>
            <a:endParaRPr lang="en-US" dirty="0"/>
          </a:p>
        </p:txBody>
      </p:sp>
      <p:sp>
        <p:nvSpPr>
          <p:cNvPr id="45" name="Rounded Rectangle 44"/>
          <p:cNvSpPr/>
          <p:nvPr/>
        </p:nvSpPr>
        <p:spPr>
          <a:xfrm>
            <a:off x="2942159" y="3121866"/>
            <a:ext cx="926927"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134</a:t>
            </a:r>
            <a:endParaRPr lang="en-US" dirty="0"/>
          </a:p>
        </p:txBody>
      </p:sp>
      <p:sp>
        <p:nvSpPr>
          <p:cNvPr id="46" name="Rounded Rectangle 45"/>
          <p:cNvSpPr/>
          <p:nvPr/>
        </p:nvSpPr>
        <p:spPr>
          <a:xfrm>
            <a:off x="3031141" y="3394854"/>
            <a:ext cx="926927"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135</a:t>
            </a:r>
            <a:endParaRPr lang="en-US" dirty="0"/>
          </a:p>
        </p:txBody>
      </p:sp>
      <p:sp>
        <p:nvSpPr>
          <p:cNvPr id="47" name="Rounded Rectangle 46"/>
          <p:cNvSpPr/>
          <p:nvPr/>
        </p:nvSpPr>
        <p:spPr>
          <a:xfrm>
            <a:off x="3072298" y="3674842"/>
            <a:ext cx="926927"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136</a:t>
            </a:r>
            <a:endParaRPr lang="en-US" dirty="0"/>
          </a:p>
        </p:txBody>
      </p:sp>
      <p:sp>
        <p:nvSpPr>
          <p:cNvPr id="3" name="TextBox 2"/>
          <p:cNvSpPr txBox="1"/>
          <p:nvPr/>
        </p:nvSpPr>
        <p:spPr>
          <a:xfrm>
            <a:off x="4023096" y="34999"/>
            <a:ext cx="2319521" cy="378777"/>
          </a:xfrm>
          <a:prstGeom prst="rect">
            <a:avLst/>
          </a:prstGeom>
          <a:noFill/>
          <a:ln>
            <a:solidFill>
              <a:schemeClr val="tx1"/>
            </a:solidFill>
          </a:ln>
        </p:spPr>
        <p:txBody>
          <a:bodyPr wrap="none" lIns="100794" tIns="50397" rIns="100794" bIns="50397" rtlCol="0">
            <a:spAutoFit/>
          </a:bodyPr>
          <a:lstStyle/>
          <a:p>
            <a:r>
              <a:rPr lang="en-US" dirty="0" smtClean="0"/>
              <a:t>DAQ NUMBERING</a:t>
            </a:r>
            <a:endParaRPr lang="en-US" dirty="0"/>
          </a:p>
        </p:txBody>
      </p:sp>
      <p:sp>
        <p:nvSpPr>
          <p:cNvPr id="6" name="Date Placeholder 5"/>
          <p:cNvSpPr>
            <a:spLocks noGrp="1"/>
          </p:cNvSpPr>
          <p:nvPr>
            <p:ph type="dt" sz="half" idx="10"/>
          </p:nvPr>
        </p:nvSpPr>
        <p:spPr/>
        <p:txBody>
          <a:bodyPr/>
          <a:lstStyle/>
          <a:p>
            <a:r>
              <a:rPr lang="en-US" sz="1400" smtClean="0">
                <a:latin typeface="Times New Roman"/>
              </a:rPr>
              <a:t>3/11/15</a:t>
            </a:r>
            <a:endParaRPr lang="en-US"/>
          </a:p>
        </p:txBody>
      </p:sp>
      <p:sp>
        <p:nvSpPr>
          <p:cNvPr id="7" name="Footer Placeholder 6"/>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9" name="Slide Number Placeholder 8"/>
          <p:cNvSpPr>
            <a:spLocks noGrp="1"/>
          </p:cNvSpPr>
          <p:nvPr>
            <p:ph type="sldNum" sz="quarter" idx="12"/>
          </p:nvPr>
        </p:nvSpPr>
        <p:spPr/>
        <p:txBody>
          <a:bodyPr/>
          <a:lstStyle/>
          <a:p>
            <a:pPr algn="r"/>
            <a:fld id="{BB9A18F6-2139-4E7C-BDC1-22A896BCC078}" type="slidenum">
              <a:rPr lang="en-US" sz="1400" smtClean="0">
                <a:latin typeface="Times New Roman"/>
              </a:rPr>
              <a:t>19</a:t>
            </a:fld>
            <a:endParaRPr lang="en-US"/>
          </a:p>
        </p:txBody>
      </p:sp>
    </p:spTree>
    <p:extLst>
      <p:ext uri="{BB962C8B-B14F-4D97-AF65-F5344CB8AC3E}">
        <p14:creationId xmlns:p14="http://schemas.microsoft.com/office/powerpoint/2010/main" val="16467945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039" y="0"/>
            <a:ext cx="8820547" cy="1259946"/>
          </a:xfrm>
        </p:spPr>
        <p:txBody>
          <a:bodyPr/>
          <a:lstStyle/>
          <a:p>
            <a:r>
              <a:rPr lang="en-US" sz="4800" dirty="0"/>
              <a:t>O</a:t>
            </a:r>
            <a:r>
              <a:rPr lang="en-US" sz="4800" dirty="0" smtClean="0"/>
              <a:t>utline</a:t>
            </a:r>
            <a:endParaRPr lang="en-US" sz="4800" dirty="0"/>
          </a:p>
        </p:txBody>
      </p:sp>
      <p:sp>
        <p:nvSpPr>
          <p:cNvPr id="3" name="Content Placeholder 2"/>
          <p:cNvSpPr>
            <a:spLocks noGrp="1"/>
          </p:cNvSpPr>
          <p:nvPr>
            <p:ph idx="1"/>
          </p:nvPr>
        </p:nvSpPr>
        <p:spPr/>
        <p:txBody>
          <a:bodyPr/>
          <a:lstStyle/>
          <a:p>
            <a:r>
              <a:rPr lang="en-US" dirty="0" smtClean="0"/>
              <a:t>Introduction</a:t>
            </a:r>
          </a:p>
          <a:p>
            <a:r>
              <a:rPr lang="en-US" dirty="0" smtClean="0"/>
              <a:t>Thin module design</a:t>
            </a:r>
          </a:p>
          <a:p>
            <a:pPr lvl="1"/>
            <a:r>
              <a:rPr lang="en-US" dirty="0" smtClean="0"/>
              <a:t>Mechanical support</a:t>
            </a:r>
          </a:p>
          <a:p>
            <a:pPr lvl="1"/>
            <a:r>
              <a:rPr lang="en-US" dirty="0" smtClean="0"/>
              <a:t>Fan out</a:t>
            </a:r>
          </a:p>
          <a:p>
            <a:r>
              <a:rPr lang="en-US" dirty="0" smtClean="0"/>
              <a:t>Assembly of thin LumiCal module</a:t>
            </a:r>
          </a:p>
          <a:p>
            <a:r>
              <a:rPr lang="en-US" dirty="0" smtClean="0"/>
              <a:t>Test beam</a:t>
            </a:r>
          </a:p>
          <a:p>
            <a:r>
              <a:rPr lang="en-US" dirty="0" smtClean="0"/>
              <a:t>Summary and plans</a:t>
            </a:r>
          </a:p>
          <a:p>
            <a:endParaRPr lang="en-US" dirty="0"/>
          </a:p>
        </p:txBody>
      </p:sp>
      <p:sp>
        <p:nvSpPr>
          <p:cNvPr id="4" name="Date Placeholder 3"/>
          <p:cNvSpPr>
            <a:spLocks noGrp="1"/>
          </p:cNvSpPr>
          <p:nvPr>
            <p:ph type="dt" sz="half" idx="10"/>
          </p:nvPr>
        </p:nvSpPr>
        <p:spPr/>
        <p:txBody>
          <a:bodyPr/>
          <a:lstStyle/>
          <a:p>
            <a:r>
              <a:rPr lang="en-US" sz="1400" smtClean="0">
                <a:latin typeface="Times New Roman"/>
              </a:rPr>
              <a:t>3/11/15</a:t>
            </a:r>
            <a:endParaRPr lang="en-US"/>
          </a:p>
        </p:txBody>
      </p:sp>
      <p:sp>
        <p:nvSpPr>
          <p:cNvPr id="5" name="Footer Placeholder 4"/>
          <p:cNvSpPr>
            <a:spLocks noGrp="1"/>
          </p:cNvSpPr>
          <p:nvPr>
            <p:ph type="ftr" sz="quarter" idx="11"/>
          </p:nvPr>
        </p:nvSpPr>
        <p:spPr/>
        <p:txBody>
          <a:bodyPr/>
          <a:lstStyle/>
          <a:p>
            <a:pPr algn="ctr"/>
            <a:r>
              <a:rPr lang="en-US" sz="1400" dirty="0" smtClean="0">
                <a:latin typeface="Times New Roman"/>
              </a:rPr>
              <a:t>LCWS 2015, Whistler BC Canada</a:t>
            </a:r>
            <a:endParaRPr lang="en-US" dirty="0"/>
          </a:p>
        </p:txBody>
      </p:sp>
      <p:sp>
        <p:nvSpPr>
          <p:cNvPr id="6" name="Slide Number Placeholder 5"/>
          <p:cNvSpPr>
            <a:spLocks noGrp="1"/>
          </p:cNvSpPr>
          <p:nvPr>
            <p:ph type="sldNum" sz="quarter" idx="12"/>
          </p:nvPr>
        </p:nvSpPr>
        <p:spPr/>
        <p:txBody>
          <a:bodyPr/>
          <a:lstStyle/>
          <a:p>
            <a:pPr algn="r"/>
            <a:fld id="{BB9A18F6-2139-4E7C-BDC1-22A896BCC078}" type="slidenum">
              <a:rPr lang="en-US" sz="1400" smtClean="0">
                <a:latin typeface="Times New Roman"/>
              </a:rPr>
              <a:t>2</a:t>
            </a:fld>
            <a:endParaRPr lang="en-US"/>
          </a:p>
        </p:txBody>
      </p:sp>
    </p:spTree>
    <p:extLst>
      <p:ext uri="{BB962C8B-B14F-4D97-AF65-F5344CB8AC3E}">
        <p14:creationId xmlns:p14="http://schemas.microsoft.com/office/powerpoint/2010/main" val="32392310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30039" y="8481"/>
            <a:ext cx="8820547" cy="1259946"/>
          </a:xfrm>
        </p:spPr>
        <p:txBody>
          <a:bodyPr/>
          <a:lstStyle/>
          <a:p>
            <a:r>
              <a:rPr lang="en-US" sz="4800" dirty="0" smtClean="0"/>
              <a:t>Pedestals </a:t>
            </a:r>
            <a:endParaRPr lang="en-US" sz="4800" dirty="0"/>
          </a:p>
        </p:txBody>
      </p:sp>
      <p:sp>
        <p:nvSpPr>
          <p:cNvPr id="2" name="Date Placeholder 1"/>
          <p:cNvSpPr>
            <a:spLocks noGrp="1"/>
          </p:cNvSpPr>
          <p:nvPr>
            <p:ph type="dt" sz="half" idx="10"/>
          </p:nvPr>
        </p:nvSpPr>
        <p:spPr/>
        <p:txBody>
          <a:bodyPr/>
          <a:lstStyle/>
          <a:p>
            <a:r>
              <a:rPr lang="en-US" sz="1400" smtClean="0">
                <a:latin typeface="Times New Roman"/>
              </a:rPr>
              <a:t>3/11/15</a:t>
            </a:r>
            <a:endParaRPr lang="en-US"/>
          </a:p>
        </p:txBody>
      </p:sp>
      <p:sp>
        <p:nvSpPr>
          <p:cNvPr id="3" name="Footer Placeholder 2"/>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4" name="Slide Number Placeholder 3"/>
          <p:cNvSpPr>
            <a:spLocks noGrp="1"/>
          </p:cNvSpPr>
          <p:nvPr>
            <p:ph type="sldNum" sz="quarter" idx="12"/>
          </p:nvPr>
        </p:nvSpPr>
        <p:spPr/>
        <p:txBody>
          <a:bodyPr/>
          <a:lstStyle/>
          <a:p>
            <a:pPr algn="r"/>
            <a:fld id="{BB9A18F6-2139-4E7C-BDC1-22A896BCC078}" type="slidenum">
              <a:rPr lang="en-US" sz="1400" smtClean="0">
                <a:latin typeface="Times New Roman"/>
              </a:rPr>
              <a:t>20</a:t>
            </a:fld>
            <a:endParaRPr lang="en-US"/>
          </a:p>
        </p:txBody>
      </p:sp>
      <p:pic>
        <p:nvPicPr>
          <p:cNvPr id="7" name="Picture 6" descr="Screen Shot 2015-10-19 at 7.54.0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99" y="1147337"/>
            <a:ext cx="9861277" cy="3183153"/>
          </a:xfrm>
          <a:prstGeom prst="rect">
            <a:avLst/>
          </a:prstGeom>
        </p:spPr>
      </p:pic>
      <p:grpSp>
        <p:nvGrpSpPr>
          <p:cNvPr id="89" name="Group 88"/>
          <p:cNvGrpSpPr/>
          <p:nvPr/>
        </p:nvGrpSpPr>
        <p:grpSpPr>
          <a:xfrm>
            <a:off x="2388230" y="4239664"/>
            <a:ext cx="3703688" cy="3034506"/>
            <a:chOff x="2436625" y="1454657"/>
            <a:chExt cx="5636967" cy="5745898"/>
          </a:xfrm>
        </p:grpSpPr>
        <p:grpSp>
          <p:nvGrpSpPr>
            <p:cNvPr id="51" name="Group 50"/>
            <p:cNvGrpSpPr/>
            <p:nvPr/>
          </p:nvGrpSpPr>
          <p:grpSpPr>
            <a:xfrm>
              <a:off x="2436625" y="1454657"/>
              <a:ext cx="5636967" cy="5745898"/>
              <a:chOff x="2210230" y="824775"/>
              <a:chExt cx="5113217" cy="5212574"/>
            </a:xfrm>
          </p:grpSpPr>
          <p:sp>
            <p:nvSpPr>
              <p:cNvPr id="52" name="Trapezoid 51"/>
              <p:cNvSpPr/>
              <p:nvPr/>
            </p:nvSpPr>
            <p:spPr>
              <a:xfrm rot="10800000">
                <a:off x="2210230" y="824775"/>
                <a:ext cx="5113217" cy="5212574"/>
              </a:xfrm>
              <a:prstGeom prst="trapezoid">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lumMod val="60000"/>
                      <a:lumOff val="40000"/>
                    </a:schemeClr>
                  </a:solidFill>
                </a:endParaRPr>
              </a:p>
            </p:txBody>
          </p:sp>
          <p:cxnSp>
            <p:nvCxnSpPr>
              <p:cNvPr id="53" name="Straight Connector 52"/>
              <p:cNvCxnSpPr>
                <a:stCxn id="52" idx="2"/>
                <a:endCxn id="52" idx="0"/>
              </p:cNvCxnSpPr>
              <p:nvPr/>
            </p:nvCxnSpPr>
            <p:spPr>
              <a:xfrm>
                <a:off x="4766838" y="824775"/>
                <a:ext cx="0" cy="5212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H="1">
                <a:off x="5377126" y="824775"/>
                <a:ext cx="659770" cy="5212574"/>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3381321" y="824775"/>
                <a:ext cx="725747" cy="5212574"/>
              </a:xfrm>
              <a:prstGeom prst="line">
                <a:avLst/>
              </a:prstGeom>
            </p:spPr>
            <p:style>
              <a:lnRef idx="2">
                <a:schemeClr val="accent1"/>
              </a:lnRef>
              <a:fillRef idx="0">
                <a:schemeClr val="accent1"/>
              </a:fillRef>
              <a:effectRef idx="1">
                <a:schemeClr val="accent1"/>
              </a:effectRef>
              <a:fontRef idx="minor">
                <a:schemeClr val="tx1"/>
              </a:fontRef>
            </p:style>
          </p:cxnSp>
        </p:grpSp>
        <p:sp>
          <p:nvSpPr>
            <p:cNvPr id="56" name="Rounded Rectangle 55"/>
            <p:cNvSpPr/>
            <p:nvPr/>
          </p:nvSpPr>
          <p:spPr>
            <a:xfrm>
              <a:off x="5399375" y="1630930"/>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1</a:t>
              </a:r>
              <a:endParaRPr lang="en-US" dirty="0"/>
            </a:p>
          </p:txBody>
        </p:sp>
        <p:sp>
          <p:nvSpPr>
            <p:cNvPr id="57" name="Rounded Rectangle 56"/>
            <p:cNvSpPr/>
            <p:nvPr/>
          </p:nvSpPr>
          <p:spPr>
            <a:xfrm>
              <a:off x="5399375" y="1938917"/>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2</a:t>
              </a:r>
              <a:endParaRPr lang="en-US" dirty="0"/>
            </a:p>
          </p:txBody>
        </p:sp>
        <p:sp>
          <p:nvSpPr>
            <p:cNvPr id="58" name="Rounded Rectangle 57"/>
            <p:cNvSpPr/>
            <p:nvPr/>
          </p:nvSpPr>
          <p:spPr>
            <a:xfrm>
              <a:off x="5399375" y="2260903"/>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3</a:t>
              </a:r>
              <a:endParaRPr lang="en-US" dirty="0"/>
            </a:p>
          </p:txBody>
        </p:sp>
        <p:sp>
          <p:nvSpPr>
            <p:cNvPr id="59" name="Rounded Rectangle 58"/>
            <p:cNvSpPr/>
            <p:nvPr/>
          </p:nvSpPr>
          <p:spPr>
            <a:xfrm>
              <a:off x="5318113" y="6276393"/>
              <a:ext cx="609795"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62</a:t>
              </a:r>
              <a:endParaRPr lang="en-US" dirty="0"/>
            </a:p>
          </p:txBody>
        </p:sp>
        <p:sp>
          <p:nvSpPr>
            <p:cNvPr id="60" name="Rounded Rectangle 59"/>
            <p:cNvSpPr/>
            <p:nvPr/>
          </p:nvSpPr>
          <p:spPr>
            <a:xfrm>
              <a:off x="5327333" y="6575049"/>
              <a:ext cx="539033"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63</a:t>
              </a:r>
              <a:endParaRPr lang="en-US" dirty="0"/>
            </a:p>
          </p:txBody>
        </p:sp>
        <p:sp>
          <p:nvSpPr>
            <p:cNvPr id="61" name="Rounded Rectangle 60"/>
            <p:cNvSpPr/>
            <p:nvPr/>
          </p:nvSpPr>
          <p:spPr>
            <a:xfrm>
              <a:off x="5306330" y="6880900"/>
              <a:ext cx="560037"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64</a:t>
              </a:r>
              <a:endParaRPr lang="en-US" dirty="0"/>
            </a:p>
          </p:txBody>
        </p:sp>
        <p:sp>
          <p:nvSpPr>
            <p:cNvPr id="62" name="Rounded Rectangle 61"/>
            <p:cNvSpPr/>
            <p:nvPr/>
          </p:nvSpPr>
          <p:spPr>
            <a:xfrm>
              <a:off x="5306329" y="5980074"/>
              <a:ext cx="719699"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61</a:t>
              </a:r>
              <a:endParaRPr lang="en-US" dirty="0"/>
            </a:p>
          </p:txBody>
        </p:sp>
        <p:sp>
          <p:nvSpPr>
            <p:cNvPr id="63" name="Rounded Rectangle 62"/>
            <p:cNvSpPr/>
            <p:nvPr/>
          </p:nvSpPr>
          <p:spPr>
            <a:xfrm>
              <a:off x="6026027" y="6876036"/>
              <a:ext cx="627077"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65</a:t>
              </a:r>
              <a:endParaRPr lang="en-US" dirty="0"/>
            </a:p>
          </p:txBody>
        </p:sp>
        <p:sp>
          <p:nvSpPr>
            <p:cNvPr id="64" name="Rounded Rectangle 63"/>
            <p:cNvSpPr/>
            <p:nvPr/>
          </p:nvSpPr>
          <p:spPr>
            <a:xfrm>
              <a:off x="6094467" y="6575049"/>
              <a:ext cx="609795"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66</a:t>
              </a:r>
              <a:endParaRPr lang="en-US" dirty="0"/>
            </a:p>
          </p:txBody>
        </p:sp>
        <p:sp>
          <p:nvSpPr>
            <p:cNvPr id="65" name="Rounded Rectangle 64"/>
            <p:cNvSpPr/>
            <p:nvPr/>
          </p:nvSpPr>
          <p:spPr>
            <a:xfrm>
              <a:off x="6140313" y="6276393"/>
              <a:ext cx="63225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67</a:t>
              </a:r>
              <a:endParaRPr lang="en-US" dirty="0"/>
            </a:p>
          </p:txBody>
        </p:sp>
        <p:sp>
          <p:nvSpPr>
            <p:cNvPr id="66" name="Rounded Rectangle 65"/>
            <p:cNvSpPr/>
            <p:nvPr/>
          </p:nvSpPr>
          <p:spPr>
            <a:xfrm>
              <a:off x="6163819" y="5980074"/>
              <a:ext cx="696607"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68</a:t>
              </a:r>
              <a:endParaRPr lang="en-US" dirty="0"/>
            </a:p>
          </p:txBody>
        </p:sp>
        <p:sp>
          <p:nvSpPr>
            <p:cNvPr id="67" name="Rounded Rectangle 66"/>
            <p:cNvSpPr/>
            <p:nvPr/>
          </p:nvSpPr>
          <p:spPr>
            <a:xfrm>
              <a:off x="6704261" y="1630930"/>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128</a:t>
              </a:r>
              <a:endParaRPr lang="en-US" dirty="0"/>
            </a:p>
          </p:txBody>
        </p:sp>
        <p:sp>
          <p:nvSpPr>
            <p:cNvPr id="68" name="Rounded Rectangle 67"/>
            <p:cNvSpPr/>
            <p:nvPr/>
          </p:nvSpPr>
          <p:spPr>
            <a:xfrm>
              <a:off x="6683260" y="1938917"/>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127</a:t>
              </a:r>
              <a:endParaRPr lang="en-US" dirty="0"/>
            </a:p>
          </p:txBody>
        </p:sp>
        <p:sp>
          <p:nvSpPr>
            <p:cNvPr id="69" name="Rounded Rectangle 68"/>
            <p:cNvSpPr/>
            <p:nvPr/>
          </p:nvSpPr>
          <p:spPr>
            <a:xfrm>
              <a:off x="6653104" y="2260903"/>
              <a:ext cx="1057066" cy="209991"/>
            </a:xfrm>
            <a:prstGeom prst="roundRect">
              <a:avLst/>
            </a:prstGeom>
          </p:spPr>
          <p:style>
            <a:lnRef idx="0">
              <a:schemeClr val="accent4"/>
            </a:lnRef>
            <a:fillRef idx="3">
              <a:schemeClr val="accent4"/>
            </a:fillRef>
            <a:effectRef idx="3">
              <a:schemeClr val="accent4"/>
            </a:effectRef>
            <a:fontRef idx="minor">
              <a:schemeClr val="lt1"/>
            </a:fontRef>
          </p:style>
          <p:txBody>
            <a:bodyPr lIns="100794" tIns="50397" rIns="100794" bIns="50397" rtlCol="0" anchor="ctr"/>
            <a:lstStyle/>
            <a:p>
              <a:pPr algn="ctr"/>
              <a:r>
                <a:rPr lang="en-US" dirty="0" smtClean="0"/>
                <a:t>126</a:t>
              </a:r>
              <a:endParaRPr lang="en-US" dirty="0"/>
            </a:p>
          </p:txBody>
        </p:sp>
        <p:sp>
          <p:nvSpPr>
            <p:cNvPr id="70" name="Rounded Rectangle 69"/>
            <p:cNvSpPr/>
            <p:nvPr/>
          </p:nvSpPr>
          <p:spPr>
            <a:xfrm>
              <a:off x="2548158" y="1630930"/>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129</a:t>
              </a:r>
              <a:endParaRPr lang="en-US" dirty="0"/>
            </a:p>
          </p:txBody>
        </p:sp>
        <p:sp>
          <p:nvSpPr>
            <p:cNvPr id="71" name="Rounded Rectangle 70"/>
            <p:cNvSpPr/>
            <p:nvPr/>
          </p:nvSpPr>
          <p:spPr>
            <a:xfrm>
              <a:off x="2670606" y="1938917"/>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130</a:t>
              </a:r>
              <a:endParaRPr lang="en-US" dirty="0"/>
            </a:p>
          </p:txBody>
        </p:sp>
        <p:sp>
          <p:nvSpPr>
            <p:cNvPr id="72" name="Rounded Rectangle 71"/>
            <p:cNvSpPr/>
            <p:nvPr/>
          </p:nvSpPr>
          <p:spPr>
            <a:xfrm>
              <a:off x="2735015" y="2260903"/>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131</a:t>
              </a:r>
              <a:endParaRPr lang="en-US" dirty="0"/>
            </a:p>
          </p:txBody>
        </p:sp>
        <p:sp>
          <p:nvSpPr>
            <p:cNvPr id="73" name="Rounded Rectangle 72"/>
            <p:cNvSpPr/>
            <p:nvPr/>
          </p:nvSpPr>
          <p:spPr>
            <a:xfrm>
              <a:off x="3958067" y="1630930"/>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256</a:t>
              </a:r>
              <a:endParaRPr lang="en-US" dirty="0"/>
            </a:p>
          </p:txBody>
        </p:sp>
        <p:sp>
          <p:nvSpPr>
            <p:cNvPr id="74" name="Rounded Rectangle 73"/>
            <p:cNvSpPr/>
            <p:nvPr/>
          </p:nvSpPr>
          <p:spPr>
            <a:xfrm>
              <a:off x="3958067" y="1938917"/>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255</a:t>
              </a:r>
              <a:endParaRPr lang="en-US" dirty="0"/>
            </a:p>
          </p:txBody>
        </p:sp>
        <p:sp>
          <p:nvSpPr>
            <p:cNvPr id="75" name="Rounded Rectangle 74"/>
            <p:cNvSpPr/>
            <p:nvPr/>
          </p:nvSpPr>
          <p:spPr>
            <a:xfrm>
              <a:off x="3999224" y="2260903"/>
              <a:ext cx="105706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254</a:t>
              </a:r>
              <a:endParaRPr lang="en-US" dirty="0"/>
            </a:p>
          </p:txBody>
        </p:sp>
        <p:sp>
          <p:nvSpPr>
            <p:cNvPr id="76" name="Rounded Rectangle 75"/>
            <p:cNvSpPr/>
            <p:nvPr/>
          </p:nvSpPr>
          <p:spPr>
            <a:xfrm>
              <a:off x="4486601" y="5980074"/>
              <a:ext cx="696607"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196</a:t>
              </a:r>
              <a:endParaRPr lang="en-US" dirty="0"/>
            </a:p>
          </p:txBody>
        </p:sp>
        <p:sp>
          <p:nvSpPr>
            <p:cNvPr id="77" name="Rounded Rectangle 76"/>
            <p:cNvSpPr/>
            <p:nvPr/>
          </p:nvSpPr>
          <p:spPr>
            <a:xfrm>
              <a:off x="4550952" y="6276393"/>
              <a:ext cx="632256"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195</a:t>
              </a:r>
              <a:endParaRPr lang="en-US" dirty="0"/>
            </a:p>
          </p:txBody>
        </p:sp>
        <p:sp>
          <p:nvSpPr>
            <p:cNvPr id="78" name="Rounded Rectangle 77"/>
            <p:cNvSpPr/>
            <p:nvPr/>
          </p:nvSpPr>
          <p:spPr>
            <a:xfrm>
              <a:off x="4573299" y="6575049"/>
              <a:ext cx="609795"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194</a:t>
              </a:r>
              <a:endParaRPr lang="en-US" dirty="0"/>
            </a:p>
          </p:txBody>
        </p:sp>
        <p:sp>
          <p:nvSpPr>
            <p:cNvPr id="79" name="Rounded Rectangle 78"/>
            <p:cNvSpPr/>
            <p:nvPr/>
          </p:nvSpPr>
          <p:spPr>
            <a:xfrm>
              <a:off x="4585838" y="6880900"/>
              <a:ext cx="597370"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a:t>193</a:t>
              </a:r>
            </a:p>
          </p:txBody>
        </p:sp>
        <p:sp>
          <p:nvSpPr>
            <p:cNvPr id="80" name="Rounded Rectangle 79"/>
            <p:cNvSpPr/>
            <p:nvPr/>
          </p:nvSpPr>
          <p:spPr>
            <a:xfrm>
              <a:off x="3598218" y="5980074"/>
              <a:ext cx="719699"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189</a:t>
              </a:r>
              <a:endParaRPr lang="en-US" dirty="0"/>
            </a:p>
          </p:txBody>
        </p:sp>
        <p:sp>
          <p:nvSpPr>
            <p:cNvPr id="81" name="Rounded Rectangle 80"/>
            <p:cNvSpPr/>
            <p:nvPr/>
          </p:nvSpPr>
          <p:spPr>
            <a:xfrm>
              <a:off x="3653376" y="6276393"/>
              <a:ext cx="719699"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190</a:t>
              </a:r>
              <a:endParaRPr lang="en-US" dirty="0"/>
            </a:p>
          </p:txBody>
        </p:sp>
        <p:sp>
          <p:nvSpPr>
            <p:cNvPr id="82" name="Rounded Rectangle 81"/>
            <p:cNvSpPr/>
            <p:nvPr/>
          </p:nvSpPr>
          <p:spPr>
            <a:xfrm>
              <a:off x="3760537" y="6575049"/>
              <a:ext cx="640540"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191</a:t>
              </a:r>
              <a:endParaRPr lang="en-US" dirty="0"/>
            </a:p>
          </p:txBody>
        </p:sp>
        <p:sp>
          <p:nvSpPr>
            <p:cNvPr id="83" name="Rounded Rectangle 82"/>
            <p:cNvSpPr/>
            <p:nvPr/>
          </p:nvSpPr>
          <p:spPr>
            <a:xfrm>
              <a:off x="3820083" y="6876036"/>
              <a:ext cx="640540"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192</a:t>
              </a:r>
              <a:endParaRPr lang="en-US" dirty="0"/>
            </a:p>
          </p:txBody>
        </p:sp>
        <p:sp>
          <p:nvSpPr>
            <p:cNvPr id="84" name="Rounded Rectangle 83"/>
            <p:cNvSpPr/>
            <p:nvPr/>
          </p:nvSpPr>
          <p:spPr>
            <a:xfrm>
              <a:off x="2798019" y="2547890"/>
              <a:ext cx="994062"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132</a:t>
              </a:r>
              <a:endParaRPr lang="en-US" dirty="0"/>
            </a:p>
          </p:txBody>
        </p:sp>
        <p:sp>
          <p:nvSpPr>
            <p:cNvPr id="85" name="Rounded Rectangle 84"/>
            <p:cNvSpPr/>
            <p:nvPr/>
          </p:nvSpPr>
          <p:spPr>
            <a:xfrm>
              <a:off x="2854023" y="2841878"/>
              <a:ext cx="1001062"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133</a:t>
              </a:r>
              <a:endParaRPr lang="en-US" dirty="0"/>
            </a:p>
          </p:txBody>
        </p:sp>
        <p:sp>
          <p:nvSpPr>
            <p:cNvPr id="86" name="Rounded Rectangle 85"/>
            <p:cNvSpPr/>
            <p:nvPr/>
          </p:nvSpPr>
          <p:spPr>
            <a:xfrm>
              <a:off x="2942159" y="3121866"/>
              <a:ext cx="926927"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134</a:t>
              </a:r>
              <a:endParaRPr lang="en-US" dirty="0"/>
            </a:p>
          </p:txBody>
        </p:sp>
        <p:sp>
          <p:nvSpPr>
            <p:cNvPr id="87" name="Rounded Rectangle 86"/>
            <p:cNvSpPr/>
            <p:nvPr/>
          </p:nvSpPr>
          <p:spPr>
            <a:xfrm>
              <a:off x="3031141" y="3394854"/>
              <a:ext cx="926927"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135</a:t>
              </a:r>
              <a:endParaRPr lang="en-US" dirty="0"/>
            </a:p>
          </p:txBody>
        </p:sp>
        <p:sp>
          <p:nvSpPr>
            <p:cNvPr id="88" name="Rounded Rectangle 87"/>
            <p:cNvSpPr/>
            <p:nvPr/>
          </p:nvSpPr>
          <p:spPr>
            <a:xfrm>
              <a:off x="3072298" y="3674842"/>
              <a:ext cx="926927" cy="209991"/>
            </a:xfrm>
            <a:prstGeom prst="roundRect">
              <a:avLst/>
            </a:prstGeom>
          </p:spPr>
          <p:style>
            <a:lnRef idx="0">
              <a:schemeClr val="accent3"/>
            </a:lnRef>
            <a:fillRef idx="3">
              <a:schemeClr val="accent3"/>
            </a:fillRef>
            <a:effectRef idx="3">
              <a:schemeClr val="accent3"/>
            </a:effectRef>
            <a:fontRef idx="minor">
              <a:schemeClr val="lt1"/>
            </a:fontRef>
          </p:style>
          <p:txBody>
            <a:bodyPr lIns="100794" tIns="50397" rIns="100794" bIns="50397" rtlCol="0" anchor="ctr"/>
            <a:lstStyle/>
            <a:p>
              <a:pPr algn="ctr"/>
              <a:r>
                <a:rPr lang="en-US" dirty="0" smtClean="0"/>
                <a:t>136</a:t>
              </a:r>
              <a:endParaRPr lang="en-US" dirty="0"/>
            </a:p>
          </p:txBody>
        </p:sp>
      </p:grpSp>
      <p:cxnSp>
        <p:nvCxnSpPr>
          <p:cNvPr id="91" name="Straight Arrow Connector 90"/>
          <p:cNvCxnSpPr>
            <a:endCxn id="67" idx="0"/>
          </p:cNvCxnSpPr>
          <p:nvPr/>
        </p:nvCxnSpPr>
        <p:spPr>
          <a:xfrm>
            <a:off x="5029392" y="2473851"/>
            <a:ext cx="510092" cy="18589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a:endCxn id="56" idx="0"/>
          </p:cNvCxnSpPr>
          <p:nvPr/>
        </p:nvCxnSpPr>
        <p:spPr>
          <a:xfrm>
            <a:off x="824591" y="2803697"/>
            <a:ext cx="3857536" cy="15290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2892986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TextShape 1"/>
          <p:cNvSpPr txBox="1"/>
          <p:nvPr/>
        </p:nvSpPr>
        <p:spPr>
          <a:xfrm>
            <a:off x="17499" y="99720"/>
            <a:ext cx="7134261" cy="1250280"/>
          </a:xfrm>
          <a:prstGeom prst="rect">
            <a:avLst/>
          </a:prstGeom>
        </p:spPr>
        <p:txBody>
          <a:bodyPr lIns="0" tIns="0" rIns="0" bIns="0" anchor="ctr"/>
          <a:lstStyle/>
          <a:p>
            <a:pPr algn="ctr"/>
            <a:r>
              <a:rPr lang="en-US" sz="4400" dirty="0">
                <a:latin typeface="+mj-lt"/>
              </a:rPr>
              <a:t>XY Scan
</a:t>
            </a:r>
            <a:r>
              <a:rPr lang="en-US" sz="4400" dirty="0" smtClean="0">
                <a:latin typeface="+mj-lt"/>
              </a:rPr>
              <a:t>occupancy</a:t>
            </a:r>
            <a:r>
              <a:rPr lang="en-US" sz="4400" dirty="0">
                <a:latin typeface="+mj-lt"/>
              </a:rPr>
              <a:t>, run 110</a:t>
            </a:r>
            <a:endParaRPr dirty="0">
              <a:latin typeface="+mj-lt"/>
            </a:endParaRPr>
          </a:p>
        </p:txBody>
      </p:sp>
      <p:pic>
        <p:nvPicPr>
          <p:cNvPr id="190" name="Picture 189"/>
          <p:cNvPicPr/>
          <p:nvPr/>
        </p:nvPicPr>
        <p:blipFill>
          <a:blip r:embed="rId2"/>
          <a:stretch>
            <a:fillRect/>
          </a:stretch>
        </p:blipFill>
        <p:spPr>
          <a:xfrm>
            <a:off x="6655680" y="365760"/>
            <a:ext cx="3371400" cy="3847680"/>
          </a:xfrm>
          <a:prstGeom prst="rect">
            <a:avLst/>
          </a:prstGeom>
          <a:ln>
            <a:noFill/>
          </a:ln>
        </p:spPr>
      </p:pic>
      <p:pic>
        <p:nvPicPr>
          <p:cNvPr id="191" name="Picture 190"/>
          <p:cNvPicPr/>
          <p:nvPr/>
        </p:nvPicPr>
        <p:blipFill>
          <a:blip r:embed="rId3"/>
          <a:stretch>
            <a:fillRect/>
          </a:stretch>
        </p:blipFill>
        <p:spPr>
          <a:xfrm>
            <a:off x="4735440" y="1441080"/>
            <a:ext cx="3362040" cy="3790440"/>
          </a:xfrm>
          <a:prstGeom prst="rect">
            <a:avLst/>
          </a:prstGeom>
          <a:ln>
            <a:noFill/>
          </a:ln>
        </p:spPr>
      </p:pic>
      <p:pic>
        <p:nvPicPr>
          <p:cNvPr id="192" name="Picture 191"/>
          <p:cNvPicPr/>
          <p:nvPr/>
        </p:nvPicPr>
        <p:blipFill>
          <a:blip r:embed="rId4"/>
          <a:stretch>
            <a:fillRect/>
          </a:stretch>
        </p:blipFill>
        <p:spPr>
          <a:xfrm>
            <a:off x="2360520" y="2389320"/>
            <a:ext cx="3400200" cy="3828600"/>
          </a:xfrm>
          <a:prstGeom prst="rect">
            <a:avLst/>
          </a:prstGeom>
          <a:ln>
            <a:noFill/>
          </a:ln>
        </p:spPr>
      </p:pic>
      <p:pic>
        <p:nvPicPr>
          <p:cNvPr id="193" name="Picture 192"/>
          <p:cNvPicPr/>
          <p:nvPr/>
        </p:nvPicPr>
        <p:blipFill>
          <a:blip r:embed="rId5"/>
          <a:stretch>
            <a:fillRect/>
          </a:stretch>
        </p:blipFill>
        <p:spPr>
          <a:xfrm>
            <a:off x="65160" y="3657600"/>
            <a:ext cx="3409560" cy="3847680"/>
          </a:xfrm>
          <a:prstGeom prst="rect">
            <a:avLst/>
          </a:prstGeom>
          <a:ln>
            <a:noFill/>
          </a:ln>
        </p:spPr>
      </p:pic>
      <p:sp>
        <p:nvSpPr>
          <p:cNvPr id="194" name="TextShape 2"/>
          <p:cNvSpPr txBox="1"/>
          <p:nvPr/>
        </p:nvSpPr>
        <p:spPr>
          <a:xfrm>
            <a:off x="166320" y="3011760"/>
            <a:ext cx="1828800" cy="602280"/>
          </a:xfrm>
          <a:prstGeom prst="rect">
            <a:avLst/>
          </a:prstGeom>
        </p:spPr>
        <p:txBody>
          <a:bodyPr lIns="90000" tIns="45000" rIns="90000" bIns="45000"/>
          <a:lstStyle/>
          <a:p>
            <a:r>
              <a:rPr lang="en-US">
                <a:latin typeface="Arial"/>
              </a:rPr>
              <a:t>Plane 1, </a:t>
            </a:r>
            <a:endParaRPr/>
          </a:p>
          <a:p>
            <a:r>
              <a:rPr lang="en-US">
                <a:latin typeface="Arial"/>
              </a:rPr>
              <a:t>Module  18</a:t>
            </a:r>
            <a:endParaRPr/>
          </a:p>
        </p:txBody>
      </p:sp>
      <p:sp>
        <p:nvSpPr>
          <p:cNvPr id="195" name="TextShape 3"/>
          <p:cNvSpPr txBox="1"/>
          <p:nvPr/>
        </p:nvSpPr>
        <p:spPr>
          <a:xfrm>
            <a:off x="2468880" y="1645920"/>
            <a:ext cx="1828800" cy="602280"/>
          </a:xfrm>
          <a:prstGeom prst="rect">
            <a:avLst/>
          </a:prstGeom>
        </p:spPr>
        <p:txBody>
          <a:bodyPr lIns="90000" tIns="45000" rIns="90000" bIns="45000"/>
          <a:lstStyle/>
          <a:p>
            <a:r>
              <a:rPr lang="en-US">
                <a:latin typeface="Arial"/>
              </a:rPr>
              <a:t>Plane 2, </a:t>
            </a:r>
            <a:endParaRPr/>
          </a:p>
          <a:p>
            <a:r>
              <a:rPr lang="en-US">
                <a:latin typeface="Arial"/>
              </a:rPr>
              <a:t>Module  20</a:t>
            </a:r>
            <a:endParaRPr/>
          </a:p>
        </p:txBody>
      </p:sp>
      <p:sp>
        <p:nvSpPr>
          <p:cNvPr id="196" name="TextShape 4"/>
          <p:cNvSpPr txBox="1"/>
          <p:nvPr/>
        </p:nvSpPr>
        <p:spPr>
          <a:xfrm>
            <a:off x="5486400" y="5341320"/>
            <a:ext cx="1828800" cy="602280"/>
          </a:xfrm>
          <a:prstGeom prst="rect">
            <a:avLst/>
          </a:prstGeom>
        </p:spPr>
        <p:txBody>
          <a:bodyPr lIns="90000" tIns="45000" rIns="90000" bIns="45000"/>
          <a:lstStyle/>
          <a:p>
            <a:r>
              <a:rPr lang="en-US">
                <a:latin typeface="Arial"/>
              </a:rPr>
              <a:t>Plane 3, </a:t>
            </a:r>
            <a:endParaRPr/>
          </a:p>
          <a:p>
            <a:r>
              <a:rPr lang="en-US">
                <a:latin typeface="Arial"/>
              </a:rPr>
              <a:t>Module  17</a:t>
            </a:r>
            <a:endParaRPr/>
          </a:p>
        </p:txBody>
      </p:sp>
      <p:sp>
        <p:nvSpPr>
          <p:cNvPr id="197" name="TextShape 5"/>
          <p:cNvSpPr txBox="1"/>
          <p:nvPr/>
        </p:nvSpPr>
        <p:spPr>
          <a:xfrm>
            <a:off x="7955280" y="4297680"/>
            <a:ext cx="1828800" cy="602280"/>
          </a:xfrm>
          <a:prstGeom prst="rect">
            <a:avLst/>
          </a:prstGeom>
        </p:spPr>
        <p:txBody>
          <a:bodyPr lIns="90000" tIns="45000" rIns="90000" bIns="45000"/>
          <a:lstStyle/>
          <a:p>
            <a:r>
              <a:rPr lang="en-US">
                <a:latin typeface="Arial"/>
              </a:rPr>
              <a:t>Plane 4, </a:t>
            </a:r>
            <a:endParaRPr/>
          </a:p>
          <a:p>
            <a:r>
              <a:rPr lang="en-US">
                <a:latin typeface="Arial"/>
              </a:rPr>
              <a:t>Module  21</a:t>
            </a:r>
            <a:endParaRPr/>
          </a:p>
        </p:txBody>
      </p:sp>
      <p:sp>
        <p:nvSpPr>
          <p:cNvPr id="2" name="Date Placeholder 1"/>
          <p:cNvSpPr>
            <a:spLocks noGrp="1"/>
          </p:cNvSpPr>
          <p:nvPr>
            <p:ph type="dt" sz="half" idx="10"/>
          </p:nvPr>
        </p:nvSpPr>
        <p:spPr/>
        <p:txBody>
          <a:bodyPr/>
          <a:lstStyle/>
          <a:p>
            <a:r>
              <a:rPr lang="en-US" smtClean="0"/>
              <a:t>3/11/15</a:t>
            </a:r>
            <a:endParaRPr lang="en-US"/>
          </a:p>
        </p:txBody>
      </p:sp>
      <p:sp>
        <p:nvSpPr>
          <p:cNvPr id="3" name="Footer Placeholder 2"/>
          <p:cNvSpPr>
            <a:spLocks noGrp="1"/>
          </p:cNvSpPr>
          <p:nvPr>
            <p:ph type="ftr" sz="quarter" idx="11"/>
          </p:nvPr>
        </p:nvSpPr>
        <p:spPr/>
        <p:txBody>
          <a:bodyPr/>
          <a:lstStyle/>
          <a:p>
            <a:r>
              <a:rPr lang="en-US" smtClean="0"/>
              <a:t>LCWS 2015, Whistler BC Canada</a:t>
            </a:r>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21</a:t>
            </a:fld>
            <a:endParaRPr 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XY scan</a:t>
            </a:r>
            <a:endParaRPr lang="en-US" dirty="0"/>
          </a:p>
        </p:txBody>
      </p:sp>
      <p:pic>
        <p:nvPicPr>
          <p:cNvPr id="9" name="moviemakeronline.com.a15fc58d-d8dc-438d-83ca-6f6d1366507e.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008063" y="2100263"/>
            <a:ext cx="8062912" cy="4535487"/>
          </a:xfrm>
        </p:spPr>
      </p:pic>
      <p:sp>
        <p:nvSpPr>
          <p:cNvPr id="3" name="Date Placeholder 2"/>
          <p:cNvSpPr>
            <a:spLocks noGrp="1"/>
          </p:cNvSpPr>
          <p:nvPr>
            <p:ph type="dt" sz="half" idx="10"/>
          </p:nvPr>
        </p:nvSpPr>
        <p:spPr/>
        <p:txBody>
          <a:bodyPr/>
          <a:lstStyle/>
          <a:p>
            <a:r>
              <a:rPr lang="en-US" sz="1400" smtClean="0">
                <a:latin typeface="Times New Roman"/>
              </a:rPr>
              <a:t>3/11/15</a:t>
            </a:r>
            <a:endParaRPr lang="en-US"/>
          </a:p>
        </p:txBody>
      </p:sp>
      <p:sp>
        <p:nvSpPr>
          <p:cNvPr id="4" name="Footer Placeholder 3"/>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5" name="Slide Number Placeholder 4"/>
          <p:cNvSpPr>
            <a:spLocks noGrp="1"/>
          </p:cNvSpPr>
          <p:nvPr>
            <p:ph type="sldNum" sz="quarter" idx="12"/>
          </p:nvPr>
        </p:nvSpPr>
        <p:spPr/>
        <p:txBody>
          <a:bodyPr/>
          <a:lstStyle/>
          <a:p>
            <a:pPr algn="r"/>
            <a:fld id="{BB9A18F6-2139-4E7C-BDC1-22A896BCC078}" type="slidenum">
              <a:rPr lang="en-US" sz="1400" smtClean="0">
                <a:latin typeface="Times New Roman"/>
              </a:rPr>
              <a:t>22</a:t>
            </a:fld>
            <a:endParaRPr lang="en-US"/>
          </a:p>
        </p:txBody>
      </p:sp>
    </p:spTree>
    <p:extLst>
      <p:ext uri="{BB962C8B-B14F-4D97-AF65-F5344CB8AC3E}">
        <p14:creationId xmlns:p14="http://schemas.microsoft.com/office/powerpoint/2010/main" val="1332271630"/>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10-19 at 9.24.0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5387" y="4592082"/>
            <a:ext cx="4945238" cy="2981592"/>
          </a:xfrm>
          <a:prstGeom prst="rect">
            <a:avLst/>
          </a:prstGeom>
        </p:spPr>
      </p:pic>
      <p:pic>
        <p:nvPicPr>
          <p:cNvPr id="3" name="Picture 2" descr="Screen Shot 2015-10-19 at 9.23.5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92083"/>
            <a:ext cx="4928306" cy="2959617"/>
          </a:xfrm>
          <a:prstGeom prst="rect">
            <a:avLst/>
          </a:prstGeom>
        </p:spPr>
      </p:pic>
      <p:pic>
        <p:nvPicPr>
          <p:cNvPr id="4" name="Picture 3" descr="Screen Shot 2015-10-19 at 9.23.35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3766" y="0"/>
            <a:ext cx="4856859" cy="2911875"/>
          </a:xfrm>
          <a:prstGeom prst="rect">
            <a:avLst/>
          </a:prstGeom>
        </p:spPr>
      </p:pic>
      <p:pic>
        <p:nvPicPr>
          <p:cNvPr id="5" name="Picture 4" descr="Screen Shot 2015-10-19 at 9.23.20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5113220" cy="3079868"/>
          </a:xfrm>
          <a:prstGeom prst="rect">
            <a:avLst/>
          </a:prstGeom>
        </p:spPr>
      </p:pic>
      <p:sp>
        <p:nvSpPr>
          <p:cNvPr id="6" name="TextBox 5"/>
          <p:cNvSpPr txBox="1"/>
          <p:nvPr/>
        </p:nvSpPr>
        <p:spPr>
          <a:xfrm>
            <a:off x="3682229" y="0"/>
            <a:ext cx="1017031" cy="378777"/>
          </a:xfrm>
          <a:prstGeom prst="rect">
            <a:avLst/>
          </a:prstGeom>
          <a:noFill/>
        </p:spPr>
        <p:txBody>
          <a:bodyPr wrap="none" lIns="100794" tIns="50397" rIns="100794" bIns="50397" rtlCol="0">
            <a:spAutoFit/>
          </a:bodyPr>
          <a:lstStyle/>
          <a:p>
            <a:r>
              <a:rPr lang="en-US" dirty="0" smtClean="0"/>
              <a:t>1</a:t>
            </a:r>
            <a:r>
              <a:rPr lang="en-US" baseline="30000" dirty="0" smtClean="0"/>
              <a:t>st</a:t>
            </a:r>
            <a:r>
              <a:rPr lang="en-US" dirty="0" smtClean="0"/>
              <a:t> plane</a:t>
            </a:r>
            <a:endParaRPr lang="en-US" dirty="0"/>
          </a:p>
        </p:txBody>
      </p:sp>
      <p:sp>
        <p:nvSpPr>
          <p:cNvPr id="7" name="TextBox 6"/>
          <p:cNvSpPr txBox="1"/>
          <p:nvPr/>
        </p:nvSpPr>
        <p:spPr>
          <a:xfrm>
            <a:off x="8470526" y="0"/>
            <a:ext cx="1079698" cy="378777"/>
          </a:xfrm>
          <a:prstGeom prst="rect">
            <a:avLst/>
          </a:prstGeom>
          <a:noFill/>
        </p:spPr>
        <p:txBody>
          <a:bodyPr wrap="none" lIns="100794" tIns="50397" rIns="100794" bIns="50397" rtlCol="0">
            <a:spAutoFit/>
          </a:bodyPr>
          <a:lstStyle/>
          <a:p>
            <a:r>
              <a:rPr lang="en-US" dirty="0" smtClean="0"/>
              <a:t>2</a:t>
            </a:r>
            <a:r>
              <a:rPr lang="en-US" baseline="30000" dirty="0" smtClean="0"/>
              <a:t>nd</a:t>
            </a:r>
            <a:r>
              <a:rPr lang="en-US" dirty="0" smtClean="0"/>
              <a:t> plane</a:t>
            </a:r>
            <a:endParaRPr lang="en-US" dirty="0"/>
          </a:p>
        </p:txBody>
      </p:sp>
      <p:sp>
        <p:nvSpPr>
          <p:cNvPr id="8" name="TextBox 7"/>
          <p:cNvSpPr txBox="1"/>
          <p:nvPr/>
        </p:nvSpPr>
        <p:spPr>
          <a:xfrm>
            <a:off x="3542220" y="4578941"/>
            <a:ext cx="1049266" cy="378777"/>
          </a:xfrm>
          <a:prstGeom prst="rect">
            <a:avLst/>
          </a:prstGeom>
          <a:noFill/>
        </p:spPr>
        <p:txBody>
          <a:bodyPr wrap="none" lIns="100794" tIns="50397" rIns="100794" bIns="50397" rtlCol="0">
            <a:spAutoFit/>
          </a:bodyPr>
          <a:lstStyle/>
          <a:p>
            <a:r>
              <a:rPr lang="en-US" dirty="0" smtClean="0"/>
              <a:t>3</a:t>
            </a:r>
            <a:r>
              <a:rPr lang="en-US" baseline="30000" dirty="0" smtClean="0"/>
              <a:t>rd</a:t>
            </a:r>
            <a:r>
              <a:rPr lang="en-US" dirty="0" smtClean="0"/>
              <a:t> plane</a:t>
            </a:r>
            <a:endParaRPr lang="en-US" dirty="0"/>
          </a:p>
        </p:txBody>
      </p:sp>
      <p:sp>
        <p:nvSpPr>
          <p:cNvPr id="9" name="TextBox 8"/>
          <p:cNvSpPr txBox="1"/>
          <p:nvPr/>
        </p:nvSpPr>
        <p:spPr>
          <a:xfrm>
            <a:off x="8274513" y="4564941"/>
            <a:ext cx="1042729" cy="378777"/>
          </a:xfrm>
          <a:prstGeom prst="rect">
            <a:avLst/>
          </a:prstGeom>
          <a:noFill/>
        </p:spPr>
        <p:txBody>
          <a:bodyPr wrap="none" lIns="100794" tIns="50397" rIns="100794" bIns="50397" rtlCol="0">
            <a:spAutoFit/>
          </a:bodyPr>
          <a:lstStyle/>
          <a:p>
            <a:r>
              <a:rPr lang="en-US" dirty="0" smtClean="0"/>
              <a:t>4</a:t>
            </a:r>
            <a:r>
              <a:rPr lang="en-US" baseline="30000" dirty="0" smtClean="0"/>
              <a:t>th</a:t>
            </a:r>
            <a:r>
              <a:rPr lang="en-US" dirty="0" smtClean="0"/>
              <a:t> plane</a:t>
            </a:r>
            <a:endParaRPr lang="en-US" dirty="0"/>
          </a:p>
        </p:txBody>
      </p:sp>
      <p:cxnSp>
        <p:nvCxnSpPr>
          <p:cNvPr id="11" name="Straight Arrow Connector 10"/>
          <p:cNvCxnSpPr/>
          <p:nvPr/>
        </p:nvCxnSpPr>
        <p:spPr>
          <a:xfrm>
            <a:off x="560035" y="1049955"/>
            <a:ext cx="574036"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5684352" y="1049955"/>
            <a:ext cx="574036"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686042" y="5151778"/>
            <a:ext cx="574036" cy="405983"/>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5838362" y="5116780"/>
            <a:ext cx="574036" cy="405983"/>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496952" y="2911875"/>
            <a:ext cx="2006033" cy="378777"/>
          </a:xfrm>
          <a:prstGeom prst="rect">
            <a:avLst/>
          </a:prstGeom>
          <a:noFill/>
        </p:spPr>
        <p:txBody>
          <a:bodyPr wrap="none" lIns="100794" tIns="50397" rIns="100794" bIns="50397" rtlCol="0">
            <a:spAutoFit/>
          </a:bodyPr>
          <a:lstStyle/>
          <a:p>
            <a:r>
              <a:rPr lang="en-US" dirty="0" smtClean="0"/>
              <a:t>Channel 247 (700)</a:t>
            </a:r>
            <a:endParaRPr lang="en-US" dirty="0"/>
          </a:p>
        </p:txBody>
      </p:sp>
      <p:sp>
        <p:nvSpPr>
          <p:cNvPr id="18" name="TextBox 17"/>
          <p:cNvSpPr txBox="1"/>
          <p:nvPr/>
        </p:nvSpPr>
        <p:spPr>
          <a:xfrm>
            <a:off x="6528020" y="2911875"/>
            <a:ext cx="2984930" cy="378777"/>
          </a:xfrm>
          <a:prstGeom prst="rect">
            <a:avLst/>
          </a:prstGeom>
          <a:noFill/>
        </p:spPr>
        <p:txBody>
          <a:bodyPr wrap="none" lIns="100794" tIns="50397" rIns="100794" bIns="50397" rtlCol="0">
            <a:spAutoFit/>
          </a:bodyPr>
          <a:lstStyle/>
          <a:p>
            <a:r>
              <a:rPr lang="en-US" dirty="0" smtClean="0"/>
              <a:t>Channel 247(1100),248(400)</a:t>
            </a:r>
            <a:endParaRPr lang="en-US" dirty="0"/>
          </a:p>
        </p:txBody>
      </p:sp>
      <p:sp>
        <p:nvSpPr>
          <p:cNvPr id="19" name="TextBox 18"/>
          <p:cNvSpPr txBox="1"/>
          <p:nvPr/>
        </p:nvSpPr>
        <p:spPr>
          <a:xfrm>
            <a:off x="1813703" y="7144580"/>
            <a:ext cx="3102600" cy="378777"/>
          </a:xfrm>
          <a:prstGeom prst="rect">
            <a:avLst/>
          </a:prstGeom>
          <a:noFill/>
        </p:spPr>
        <p:txBody>
          <a:bodyPr wrap="none" lIns="100794" tIns="50397" rIns="100794" bIns="50397" rtlCol="0">
            <a:spAutoFit/>
          </a:bodyPr>
          <a:lstStyle/>
          <a:p>
            <a:r>
              <a:rPr lang="en-US" dirty="0" smtClean="0"/>
              <a:t>Channel 247(1500),248(1000)</a:t>
            </a:r>
            <a:endParaRPr lang="en-US" dirty="0"/>
          </a:p>
        </p:txBody>
      </p:sp>
      <p:sp>
        <p:nvSpPr>
          <p:cNvPr id="20" name="TextBox 19"/>
          <p:cNvSpPr txBox="1"/>
          <p:nvPr/>
        </p:nvSpPr>
        <p:spPr>
          <a:xfrm>
            <a:off x="8248044" y="7200577"/>
            <a:ext cx="1770692" cy="378777"/>
          </a:xfrm>
          <a:prstGeom prst="rect">
            <a:avLst/>
          </a:prstGeom>
          <a:noFill/>
        </p:spPr>
        <p:txBody>
          <a:bodyPr wrap="none" lIns="100794" tIns="50397" rIns="100794" bIns="50397" rtlCol="0">
            <a:spAutoFit/>
          </a:bodyPr>
          <a:lstStyle/>
          <a:p>
            <a:r>
              <a:rPr lang="en-US" dirty="0" smtClean="0"/>
              <a:t>Channel 9 (250)</a:t>
            </a:r>
            <a:endParaRPr lang="en-US" dirty="0"/>
          </a:p>
        </p:txBody>
      </p:sp>
      <p:sp>
        <p:nvSpPr>
          <p:cNvPr id="21" name="TextBox 20"/>
          <p:cNvSpPr txBox="1"/>
          <p:nvPr/>
        </p:nvSpPr>
        <p:spPr>
          <a:xfrm>
            <a:off x="5838362" y="3947831"/>
            <a:ext cx="3952304" cy="501888"/>
          </a:xfrm>
          <a:prstGeom prst="rect">
            <a:avLst/>
          </a:prstGeom>
          <a:noFill/>
        </p:spPr>
        <p:txBody>
          <a:bodyPr wrap="none" lIns="100794" tIns="50397" rIns="100794" bIns="50397" rtlCol="0">
            <a:spAutoFit/>
          </a:bodyPr>
          <a:lstStyle/>
          <a:p>
            <a:r>
              <a:rPr lang="en-US" sz="2600" b="1" dirty="0">
                <a:solidFill>
                  <a:srgbClr val="FF0000"/>
                </a:solidFill>
              </a:rPr>
              <a:t>Alignment ? Channel 10 ?</a:t>
            </a:r>
            <a:endParaRPr lang="en-US" sz="2600" b="1" dirty="0">
              <a:solidFill>
                <a:srgbClr val="FF0000"/>
              </a:solidFill>
            </a:endParaRPr>
          </a:p>
        </p:txBody>
      </p:sp>
      <p:sp>
        <p:nvSpPr>
          <p:cNvPr id="22" name="TextBox 21"/>
          <p:cNvSpPr txBox="1"/>
          <p:nvPr/>
        </p:nvSpPr>
        <p:spPr>
          <a:xfrm>
            <a:off x="0" y="3429218"/>
            <a:ext cx="4144215" cy="644607"/>
          </a:xfrm>
          <a:prstGeom prst="rect">
            <a:avLst/>
          </a:prstGeom>
          <a:noFill/>
        </p:spPr>
        <p:txBody>
          <a:bodyPr wrap="none" lIns="100794" tIns="50397" rIns="100794" bIns="50397" rtlCol="0">
            <a:spAutoFit/>
          </a:bodyPr>
          <a:lstStyle/>
          <a:p>
            <a:r>
              <a:rPr lang="en-US" sz="3500" dirty="0"/>
              <a:t>Shower development</a:t>
            </a:r>
            <a:endParaRPr lang="en-US" sz="3500" dirty="0"/>
          </a:p>
        </p:txBody>
      </p:sp>
    </p:spTree>
    <p:extLst>
      <p:ext uri="{BB962C8B-B14F-4D97-AF65-F5344CB8AC3E}">
        <p14:creationId xmlns:p14="http://schemas.microsoft.com/office/powerpoint/2010/main" val="8113776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TextShape 1"/>
          <p:cNvSpPr txBox="1"/>
          <p:nvPr/>
        </p:nvSpPr>
        <p:spPr>
          <a:xfrm>
            <a:off x="504000" y="22554"/>
            <a:ext cx="9071640" cy="1262160"/>
          </a:xfrm>
          <a:prstGeom prst="rect">
            <a:avLst/>
          </a:prstGeom>
        </p:spPr>
        <p:txBody>
          <a:bodyPr lIns="0" tIns="0" rIns="0" bIns="0" anchor="ctr"/>
          <a:lstStyle/>
          <a:p>
            <a:pPr algn="ctr"/>
            <a:r>
              <a:rPr lang="en-US" sz="4800" dirty="0" smtClean="0">
                <a:latin typeface="+mj-lt"/>
              </a:rPr>
              <a:t>Summary and plans</a:t>
            </a:r>
            <a:endParaRPr sz="4800" dirty="0">
              <a:latin typeface="+mj-lt"/>
            </a:endParaRPr>
          </a:p>
        </p:txBody>
      </p:sp>
      <p:sp>
        <p:nvSpPr>
          <p:cNvPr id="2" name="Date Placeholder 1"/>
          <p:cNvSpPr>
            <a:spLocks noGrp="1"/>
          </p:cNvSpPr>
          <p:nvPr>
            <p:ph type="dt" sz="half" idx="10"/>
          </p:nvPr>
        </p:nvSpPr>
        <p:spPr/>
        <p:txBody>
          <a:bodyPr/>
          <a:lstStyle/>
          <a:p>
            <a:r>
              <a:rPr lang="en-US" sz="1400" smtClean="0">
                <a:latin typeface="Times New Roman"/>
              </a:rPr>
              <a:t>3/11/15</a:t>
            </a:r>
            <a:endParaRPr lang="en-US"/>
          </a:p>
        </p:txBody>
      </p:sp>
      <p:sp>
        <p:nvSpPr>
          <p:cNvPr id="3" name="Footer Placeholder 2"/>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4" name="Slide Number Placeholder 3"/>
          <p:cNvSpPr>
            <a:spLocks noGrp="1"/>
          </p:cNvSpPr>
          <p:nvPr>
            <p:ph type="sldNum" sz="quarter" idx="12"/>
          </p:nvPr>
        </p:nvSpPr>
        <p:spPr/>
        <p:txBody>
          <a:bodyPr/>
          <a:lstStyle/>
          <a:p>
            <a:pPr algn="r"/>
            <a:fld id="{BB9A18F6-2139-4E7C-BDC1-22A896BCC078}" type="slidenum">
              <a:rPr lang="en-US" sz="1400" smtClean="0">
                <a:latin typeface="Times New Roman"/>
              </a:rPr>
              <a:t>24</a:t>
            </a:fld>
            <a:endParaRPr lang="en-US"/>
          </a:p>
        </p:txBody>
      </p:sp>
      <p:sp>
        <p:nvSpPr>
          <p:cNvPr id="7" name="Content Placeholder 2"/>
          <p:cNvSpPr txBox="1">
            <a:spLocks/>
          </p:cNvSpPr>
          <p:nvPr/>
        </p:nvSpPr>
        <p:spPr>
          <a:xfrm>
            <a:off x="504000" y="1284714"/>
            <a:ext cx="9204906" cy="5708287"/>
          </a:xfrm>
          <a:prstGeom prst="rect">
            <a:avLst/>
          </a:prstGeom>
        </p:spPr>
        <p:txBody>
          <a:bodyPr>
            <a:normAutofit/>
          </a:bodyPr>
          <a:lstStyle>
            <a:lvl1pPr marL="503972" indent="-503972" algn="l" defTabSz="1007943" rtl="0" eaLnBrk="1" latinLnBrk="0" hangingPunct="1">
              <a:spcBef>
                <a:spcPts val="0"/>
              </a:spcBef>
              <a:spcAft>
                <a:spcPts val="2205"/>
              </a:spcAft>
              <a:buFont typeface="Wingdings 2" pitchFamily="18" charset="2"/>
              <a:buChar char=""/>
              <a:defRPr sz="2600" kern="1200">
                <a:solidFill>
                  <a:schemeClr val="tx1"/>
                </a:solidFill>
                <a:latin typeface="+mn-lt"/>
                <a:ea typeface="+mn-ea"/>
                <a:cs typeface="+mn-cs"/>
              </a:defRPr>
            </a:lvl1pPr>
            <a:lvl2pPr marL="1007943" indent="-503972" algn="l" defTabSz="1007943" rtl="0" eaLnBrk="1" latinLnBrk="0" hangingPunct="1">
              <a:spcBef>
                <a:spcPts val="0"/>
              </a:spcBef>
              <a:spcAft>
                <a:spcPts val="1102"/>
              </a:spcAft>
              <a:buClr>
                <a:schemeClr val="bg2"/>
              </a:buClr>
              <a:buFont typeface="Wingdings 2" pitchFamily="18" charset="2"/>
              <a:buChar char=""/>
              <a:defRPr sz="2400" kern="1200">
                <a:solidFill>
                  <a:schemeClr val="tx1"/>
                </a:solidFill>
                <a:latin typeface="+mn-lt"/>
                <a:ea typeface="+mn-ea"/>
                <a:cs typeface="+mn-cs"/>
              </a:defRPr>
            </a:lvl2pPr>
            <a:lvl3pPr marL="1511915" indent="-503972" algn="l" defTabSz="1007943" rtl="0" eaLnBrk="1" latinLnBrk="0" hangingPunct="1">
              <a:spcBef>
                <a:spcPts val="0"/>
              </a:spcBef>
              <a:spcAft>
                <a:spcPts val="1102"/>
              </a:spcAft>
              <a:buFont typeface="Wingdings 2" pitchFamily="18" charset="2"/>
              <a:buChar char=""/>
              <a:defRPr sz="2200" kern="1200">
                <a:solidFill>
                  <a:schemeClr val="tx1"/>
                </a:solidFill>
                <a:latin typeface="+mn-lt"/>
                <a:ea typeface="+mn-ea"/>
                <a:cs typeface="+mn-cs"/>
              </a:defRPr>
            </a:lvl3pPr>
            <a:lvl4pPr marL="2015886" indent="-503972" algn="l" defTabSz="1007943" rtl="0" eaLnBrk="1" latinLnBrk="0" hangingPunct="1">
              <a:spcBef>
                <a:spcPts val="0"/>
              </a:spcBef>
              <a:spcAft>
                <a:spcPts val="1102"/>
              </a:spcAft>
              <a:buClr>
                <a:schemeClr val="bg2"/>
              </a:buClr>
              <a:buFont typeface="Wingdings 2" pitchFamily="18" charset="2"/>
              <a:buChar char=""/>
              <a:defRPr sz="2000" kern="1200">
                <a:solidFill>
                  <a:schemeClr val="tx1"/>
                </a:solidFill>
                <a:latin typeface="+mn-lt"/>
                <a:ea typeface="+mn-ea"/>
                <a:cs typeface="+mn-cs"/>
              </a:defRPr>
            </a:lvl4pPr>
            <a:lvl5pPr marL="2519858" indent="-503972" algn="l" defTabSz="1007943" rtl="0" eaLnBrk="1" latinLnBrk="0" hangingPunct="1">
              <a:spcBef>
                <a:spcPts val="0"/>
              </a:spcBef>
              <a:spcAft>
                <a:spcPts val="1102"/>
              </a:spcAft>
              <a:buFont typeface="Wingdings 2" pitchFamily="18" charset="2"/>
              <a:buChar char=""/>
              <a:defRPr sz="2000" kern="1200">
                <a:solidFill>
                  <a:schemeClr val="tx1"/>
                </a:solidFill>
                <a:latin typeface="+mn-lt"/>
                <a:ea typeface="+mn-ea"/>
                <a:cs typeface="+mn-cs"/>
              </a:defRPr>
            </a:lvl5pPr>
            <a:lvl6pPr marL="3023829" indent="-509222" algn="l" defTabSz="1007943" rtl="0" eaLnBrk="1" latinLnBrk="0" hangingPunct="1">
              <a:spcBef>
                <a:spcPts val="0"/>
              </a:spcBef>
              <a:spcAft>
                <a:spcPts val="661"/>
              </a:spcAft>
              <a:buClr>
                <a:schemeClr val="bg2"/>
              </a:buClr>
              <a:buFont typeface="Wingdings 2" pitchFamily="18" charset="2"/>
              <a:buChar char="ò"/>
              <a:defRPr lang="en-US" sz="2000" kern="1200" dirty="0" smtClean="0">
                <a:solidFill>
                  <a:schemeClr val="tx1"/>
                </a:solidFill>
                <a:latin typeface="+mn-lt"/>
                <a:ea typeface="+mn-ea"/>
                <a:cs typeface="+mn-cs"/>
              </a:defRPr>
            </a:lvl6pPr>
            <a:lvl7pPr marL="3533051" indent="-509222" algn="l" defTabSz="1007943" rtl="0" eaLnBrk="1" latinLnBrk="0" hangingPunct="1">
              <a:spcBef>
                <a:spcPts val="0"/>
              </a:spcBef>
              <a:spcAft>
                <a:spcPts val="661"/>
              </a:spcAft>
              <a:buFont typeface="Wingdings 2" pitchFamily="18" charset="2"/>
              <a:buChar char="ò"/>
              <a:defRPr lang="en-US" sz="2000" kern="1200" dirty="0" smtClean="0">
                <a:solidFill>
                  <a:schemeClr val="tx1"/>
                </a:solidFill>
                <a:latin typeface="+mn-lt"/>
                <a:ea typeface="+mn-ea"/>
                <a:cs typeface="+mn-cs"/>
              </a:defRPr>
            </a:lvl7pPr>
            <a:lvl8pPr marL="4031772" indent="-509222" algn="l" defTabSz="1007943" rtl="0" eaLnBrk="1" latinLnBrk="0" hangingPunct="1">
              <a:spcBef>
                <a:spcPts val="0"/>
              </a:spcBef>
              <a:spcAft>
                <a:spcPts val="661"/>
              </a:spcAft>
              <a:buClr>
                <a:schemeClr val="bg2"/>
              </a:buClr>
              <a:buFont typeface="Wingdings 2" pitchFamily="18" charset="2"/>
              <a:buChar char="ò"/>
              <a:defRPr lang="en-US" sz="2000" kern="1200" dirty="0" smtClean="0">
                <a:solidFill>
                  <a:schemeClr val="tx1"/>
                </a:solidFill>
                <a:latin typeface="+mn-lt"/>
                <a:ea typeface="+mn-ea"/>
                <a:cs typeface="+mn-cs"/>
              </a:defRPr>
            </a:lvl8pPr>
            <a:lvl9pPr marL="4540994" indent="-509222" algn="l" defTabSz="1007943" rtl="0" eaLnBrk="1" latinLnBrk="0" hangingPunct="1">
              <a:spcBef>
                <a:spcPts val="0"/>
              </a:spcBef>
              <a:spcAft>
                <a:spcPts val="661"/>
              </a:spcAft>
              <a:buFont typeface="Wingdings 2" pitchFamily="18" charset="2"/>
              <a:buChar char="ò"/>
              <a:defRPr lang="en-US" sz="2000" kern="1200" dirty="0" smtClean="0">
                <a:solidFill>
                  <a:schemeClr val="tx1"/>
                </a:solidFill>
                <a:latin typeface="+mn-lt"/>
                <a:ea typeface="+mn-ea"/>
                <a:cs typeface="+mn-cs"/>
              </a:defRPr>
            </a:lvl9pPr>
          </a:lstStyle>
          <a:p>
            <a:r>
              <a:rPr lang="en-US" sz="2800" dirty="0" smtClean="0"/>
              <a:t>Thin </a:t>
            </a:r>
            <a:r>
              <a:rPr lang="en-US" sz="2800" dirty="0"/>
              <a:t>LumiCal detector </a:t>
            </a:r>
            <a:r>
              <a:rPr lang="en-US" sz="2800" dirty="0" smtClean="0"/>
              <a:t>modules </a:t>
            </a:r>
            <a:r>
              <a:rPr lang="en-US" sz="2800" dirty="0" smtClean="0"/>
              <a:t>(~800 </a:t>
            </a:r>
            <a:r>
              <a:rPr lang="en-US" sz="2800" dirty="0" smtClean="0">
                <a:latin typeface="Symbol" charset="2"/>
                <a:cs typeface="Symbol" charset="2"/>
              </a:rPr>
              <a:t>m</a:t>
            </a:r>
            <a:r>
              <a:rPr lang="en-US" sz="2800" dirty="0" smtClean="0"/>
              <a:t>m) have </a:t>
            </a:r>
            <a:r>
              <a:rPr lang="en-US" sz="2800" dirty="0"/>
              <a:t>been </a:t>
            </a:r>
            <a:r>
              <a:rPr lang="en-US" sz="2800" dirty="0" smtClean="0"/>
              <a:t>developed, produced</a:t>
            </a:r>
            <a:r>
              <a:rPr lang="en-US" sz="2800" dirty="0"/>
              <a:t> </a:t>
            </a:r>
            <a:r>
              <a:rPr lang="en-US" sz="2800" dirty="0" smtClean="0"/>
              <a:t>and tested in test beam</a:t>
            </a:r>
            <a:endParaRPr lang="en-US" dirty="0" smtClean="0"/>
          </a:p>
          <a:p>
            <a:r>
              <a:rPr lang="en-US" sz="2800" dirty="0"/>
              <a:t>Assembly procedure was constantly optimized during the production of 3.5 modules to improve its reliability</a:t>
            </a:r>
            <a:r>
              <a:rPr lang="en-US" sz="2800" dirty="0" smtClean="0"/>
              <a:t>.</a:t>
            </a:r>
          </a:p>
          <a:p>
            <a:r>
              <a:rPr lang="en-US" sz="2800" dirty="0" smtClean="0"/>
              <a:t>Further developments are </a:t>
            </a:r>
            <a:r>
              <a:rPr lang="en-US" sz="2800" dirty="0"/>
              <a:t>ongoing to </a:t>
            </a:r>
            <a:r>
              <a:rPr lang="en-US" sz="2800" dirty="0" smtClean="0"/>
              <a:t>decrease the thickness of the silicon layer</a:t>
            </a:r>
          </a:p>
          <a:p>
            <a:r>
              <a:rPr lang="en-US" sz="2800" dirty="0" smtClean="0"/>
              <a:t>Test beam analysis just started (charge and shower study, cross talk, …)</a:t>
            </a:r>
          </a:p>
          <a:p>
            <a:pPr marL="0" indent="0">
              <a:buNone/>
            </a:pPr>
            <a:endParaRPr lang="en-US" dirty="0"/>
          </a:p>
          <a:p>
            <a:endParaRPr lang="en-US" dirty="0"/>
          </a:p>
          <a:p>
            <a:endParaRPr lang="en-US"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 !</a:t>
            </a:r>
            <a:endParaRPr lang="en-US" dirty="0"/>
          </a:p>
        </p:txBody>
      </p:sp>
      <p:sp>
        <p:nvSpPr>
          <p:cNvPr id="3" name="Text Placeholder 2"/>
          <p:cNvSpPr>
            <a:spLocks noGrp="1"/>
          </p:cNvSpPr>
          <p:nvPr>
            <p:ph type="body" idx="1"/>
          </p:nvPr>
        </p:nvSpPr>
        <p:spPr/>
        <p:txBody>
          <a:bodyPr/>
          <a:lstStyle/>
          <a:p>
            <a:endParaRPr lang="en-US"/>
          </a:p>
        </p:txBody>
      </p:sp>
      <p:sp>
        <p:nvSpPr>
          <p:cNvPr id="4" name="Date Placeholder 3"/>
          <p:cNvSpPr>
            <a:spLocks noGrp="1"/>
          </p:cNvSpPr>
          <p:nvPr>
            <p:ph type="dt" sz="half" idx="10"/>
          </p:nvPr>
        </p:nvSpPr>
        <p:spPr/>
        <p:txBody>
          <a:bodyPr/>
          <a:lstStyle/>
          <a:p>
            <a:r>
              <a:rPr lang="en-US" sz="1400" smtClean="0">
                <a:latin typeface="Times New Roman"/>
              </a:rPr>
              <a:t>3/11/15</a:t>
            </a:r>
            <a:endParaRPr lang="en-US"/>
          </a:p>
        </p:txBody>
      </p:sp>
      <p:sp>
        <p:nvSpPr>
          <p:cNvPr id="5" name="Footer Placeholder 4"/>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6" name="Slide Number Placeholder 5"/>
          <p:cNvSpPr>
            <a:spLocks noGrp="1"/>
          </p:cNvSpPr>
          <p:nvPr>
            <p:ph type="sldNum" sz="quarter" idx="12"/>
          </p:nvPr>
        </p:nvSpPr>
        <p:spPr/>
        <p:txBody>
          <a:bodyPr/>
          <a:lstStyle/>
          <a:p>
            <a:pPr algn="r"/>
            <a:fld id="{BB9A18F6-2139-4E7C-BDC1-22A896BCC078}" type="slidenum">
              <a:rPr lang="en-US" sz="1400" smtClean="0">
                <a:latin typeface="Times New Roman"/>
              </a:rPr>
              <a:t>25</a:t>
            </a:fld>
            <a:endParaRPr lang="en-US"/>
          </a:p>
        </p:txBody>
      </p:sp>
    </p:spTree>
    <p:extLst>
      <p:ext uri="{BB962C8B-B14F-4D97-AF65-F5344CB8AC3E}">
        <p14:creationId xmlns:p14="http://schemas.microsoft.com/office/powerpoint/2010/main" val="10021991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TextShape 1"/>
          <p:cNvSpPr txBox="1"/>
          <p:nvPr/>
        </p:nvSpPr>
        <p:spPr>
          <a:xfrm>
            <a:off x="504000" y="295200"/>
            <a:ext cx="5805360" cy="625320"/>
          </a:xfrm>
          <a:prstGeom prst="rect">
            <a:avLst/>
          </a:prstGeom>
        </p:spPr>
        <p:txBody>
          <a:bodyPr lIns="0" tIns="0" rIns="0" bIns="0" anchor="ctr"/>
          <a:lstStyle/>
          <a:p>
            <a:pPr algn="ctr"/>
            <a:r>
              <a:rPr lang="en-US" sz="4400">
                <a:latin typeface="Arial"/>
              </a:rPr>
              <a:t>Wedge Bonding</a:t>
            </a:r>
            <a:endParaRPr/>
          </a:p>
        </p:txBody>
      </p:sp>
      <p:pic>
        <p:nvPicPr>
          <p:cNvPr id="164" name="Picture 163"/>
          <p:cNvPicPr/>
          <p:nvPr/>
        </p:nvPicPr>
        <p:blipFill>
          <a:blip r:embed="rId2"/>
          <a:stretch>
            <a:fillRect/>
          </a:stretch>
        </p:blipFill>
        <p:spPr>
          <a:xfrm>
            <a:off x="6961320" y="672840"/>
            <a:ext cx="2914200" cy="3076200"/>
          </a:xfrm>
          <a:prstGeom prst="rect">
            <a:avLst/>
          </a:prstGeom>
          <a:ln>
            <a:noFill/>
          </a:ln>
        </p:spPr>
      </p:pic>
      <p:pic>
        <p:nvPicPr>
          <p:cNvPr id="165" name="Picture 164"/>
          <p:cNvPicPr/>
          <p:nvPr/>
        </p:nvPicPr>
        <p:blipFill>
          <a:blip r:embed="rId3"/>
          <a:stretch>
            <a:fillRect/>
          </a:stretch>
        </p:blipFill>
        <p:spPr>
          <a:xfrm>
            <a:off x="6473160" y="3797640"/>
            <a:ext cx="3524040" cy="2952360"/>
          </a:xfrm>
          <a:prstGeom prst="rect">
            <a:avLst/>
          </a:prstGeom>
          <a:ln>
            <a:noFill/>
          </a:ln>
        </p:spPr>
      </p:pic>
      <p:pic>
        <p:nvPicPr>
          <p:cNvPr id="166" name="Picture 165"/>
          <p:cNvPicPr/>
          <p:nvPr/>
        </p:nvPicPr>
        <p:blipFill>
          <a:blip r:embed="rId4"/>
          <a:stretch>
            <a:fillRect/>
          </a:stretch>
        </p:blipFill>
        <p:spPr>
          <a:xfrm>
            <a:off x="1188720" y="1280160"/>
            <a:ext cx="4937760" cy="3657600"/>
          </a:xfrm>
          <a:prstGeom prst="rect">
            <a:avLst/>
          </a:prstGeom>
          <a:ln>
            <a:noFill/>
          </a:ln>
        </p:spPr>
      </p:pic>
      <p:pic>
        <p:nvPicPr>
          <p:cNvPr id="167" name="Picture 166"/>
          <p:cNvPicPr/>
          <p:nvPr/>
        </p:nvPicPr>
        <p:blipFill>
          <a:blip r:embed="rId5"/>
          <a:stretch>
            <a:fillRect/>
          </a:stretch>
        </p:blipFill>
        <p:spPr>
          <a:xfrm>
            <a:off x="7040880" y="182880"/>
            <a:ext cx="2819160" cy="333000"/>
          </a:xfrm>
          <a:prstGeom prst="rect">
            <a:avLst/>
          </a:prstGeom>
          <a:ln>
            <a:noFill/>
          </a:ln>
        </p:spPr>
      </p:pic>
      <p:sp>
        <p:nvSpPr>
          <p:cNvPr id="168" name="TextShape 2"/>
          <p:cNvSpPr txBox="1"/>
          <p:nvPr/>
        </p:nvSpPr>
        <p:spPr>
          <a:xfrm>
            <a:off x="218880" y="5173200"/>
            <a:ext cx="5924160" cy="2211120"/>
          </a:xfrm>
          <a:prstGeom prst="rect">
            <a:avLst/>
          </a:prstGeom>
        </p:spPr>
        <p:txBody>
          <a:bodyPr lIns="90000" tIns="45000" rIns="90000" bIns="45000"/>
          <a:lstStyle/>
          <a:p>
            <a:pPr>
              <a:buSzPct val="45000"/>
              <a:buFont typeface="StarSymbol"/>
              <a:buChar char=""/>
            </a:pPr>
            <a:r>
              <a:rPr lang="en-US">
                <a:latin typeface="Arial"/>
              </a:rPr>
              <a:t>Relative motion of wire and substrate in combination with friction on their interface facilitates the relative sliding of the wire on the pad causing bond area cleaning from the native oxide layers at the interface and bond formation.</a:t>
            </a:r>
            <a:endParaRPr/>
          </a:p>
          <a:p>
            <a:pPr>
              <a:buSzPct val="45000"/>
              <a:buFont typeface="StarSymbol"/>
              <a:buChar char=""/>
            </a:pPr>
            <a:r>
              <a:rPr lang="en-US">
                <a:latin typeface="Arial"/>
              </a:rPr>
              <a:t>To provide relative motion between the wire and bonding pad the last one in our case must be fixed well by the glue.</a:t>
            </a:r>
            <a:endParaRPr/>
          </a:p>
        </p:txBody>
      </p:sp>
      <p:sp>
        <p:nvSpPr>
          <p:cNvPr id="2" name="Date Placeholder 1"/>
          <p:cNvSpPr>
            <a:spLocks noGrp="1"/>
          </p:cNvSpPr>
          <p:nvPr>
            <p:ph type="dt" sz="half" idx="10"/>
          </p:nvPr>
        </p:nvSpPr>
        <p:spPr/>
        <p:txBody>
          <a:bodyPr/>
          <a:lstStyle/>
          <a:p>
            <a:r>
              <a:rPr lang="en-US" smtClean="0"/>
              <a:t>3/11/15</a:t>
            </a:r>
            <a:endParaRPr lang="en-US"/>
          </a:p>
        </p:txBody>
      </p:sp>
      <p:sp>
        <p:nvSpPr>
          <p:cNvPr id="3" name="Footer Placeholder 2"/>
          <p:cNvSpPr>
            <a:spLocks noGrp="1"/>
          </p:cNvSpPr>
          <p:nvPr>
            <p:ph type="ftr" sz="quarter" idx="11"/>
          </p:nvPr>
        </p:nvSpPr>
        <p:spPr/>
        <p:txBody>
          <a:bodyPr/>
          <a:lstStyle/>
          <a:p>
            <a:r>
              <a:rPr lang="en-US" smtClean="0"/>
              <a:t>LCWS 2015, Whistler BC Canada</a:t>
            </a:r>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26</a:t>
            </a:fld>
            <a:endParaRPr 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TextShape 1"/>
          <p:cNvSpPr txBox="1"/>
          <p:nvPr/>
        </p:nvSpPr>
        <p:spPr>
          <a:xfrm>
            <a:off x="503640" y="120960"/>
            <a:ext cx="9071640" cy="795960"/>
          </a:xfrm>
          <a:prstGeom prst="rect">
            <a:avLst/>
          </a:prstGeom>
        </p:spPr>
        <p:txBody>
          <a:bodyPr lIns="0" tIns="0" rIns="0" bIns="0" anchor="ctr"/>
          <a:lstStyle/>
          <a:p>
            <a:pPr algn="ctr">
              <a:lnSpc>
                <a:spcPct val="100000"/>
              </a:lnSpc>
            </a:pPr>
            <a:r>
              <a:rPr lang="en-US" sz="4000">
                <a:latin typeface="Verdana"/>
              </a:rPr>
              <a:t>TAB Technology</a:t>
            </a:r>
            <a:endParaRPr/>
          </a:p>
        </p:txBody>
      </p:sp>
      <p:sp>
        <p:nvSpPr>
          <p:cNvPr id="208" name="TextShape 2"/>
          <p:cNvSpPr txBox="1"/>
          <p:nvPr/>
        </p:nvSpPr>
        <p:spPr>
          <a:xfrm>
            <a:off x="310320" y="825480"/>
            <a:ext cx="6292800" cy="1132560"/>
          </a:xfrm>
          <a:prstGeom prst="rect">
            <a:avLst/>
          </a:prstGeom>
        </p:spPr>
        <p:txBody>
          <a:bodyPr lIns="90000" tIns="45000" rIns="90000" bIns="45000"/>
          <a:lstStyle/>
          <a:p>
            <a:r>
              <a:rPr lang="en-US" sz="2200" dirty="0">
                <a:latin typeface="Arial"/>
              </a:rPr>
              <a:t>Stable contact between sensor and readout electronics which meets LumiCal geometrical (compactness) requirement</a:t>
            </a:r>
            <a:endParaRPr dirty="0"/>
          </a:p>
        </p:txBody>
      </p:sp>
      <p:pic>
        <p:nvPicPr>
          <p:cNvPr id="209" name="Picture 208"/>
          <p:cNvPicPr/>
          <p:nvPr/>
        </p:nvPicPr>
        <p:blipFill>
          <a:blip r:embed="rId2"/>
          <a:stretch>
            <a:fillRect/>
          </a:stretch>
        </p:blipFill>
        <p:spPr>
          <a:xfrm>
            <a:off x="278280" y="2394720"/>
            <a:ext cx="3466800" cy="2833920"/>
          </a:xfrm>
          <a:prstGeom prst="rect">
            <a:avLst/>
          </a:prstGeom>
          <a:ln>
            <a:noFill/>
          </a:ln>
        </p:spPr>
      </p:pic>
      <p:sp>
        <p:nvSpPr>
          <p:cNvPr id="210" name="TextShape 3"/>
          <p:cNvSpPr txBox="1"/>
          <p:nvPr/>
        </p:nvSpPr>
        <p:spPr>
          <a:xfrm>
            <a:off x="2475720" y="4676760"/>
            <a:ext cx="1205640" cy="602280"/>
          </a:xfrm>
          <a:prstGeom prst="rect">
            <a:avLst/>
          </a:prstGeom>
        </p:spPr>
        <p:txBody>
          <a:bodyPr lIns="90000" tIns="45000" rIns="90000" bIns="45000"/>
          <a:lstStyle/>
          <a:p>
            <a:r>
              <a:rPr lang="en-US">
                <a:solidFill>
                  <a:srgbClr val="FFFF00"/>
                </a:solidFill>
                <a:latin typeface="Arial"/>
              </a:rPr>
              <a:t>sensor / chip</a:t>
            </a:r>
            <a:endParaRPr/>
          </a:p>
        </p:txBody>
      </p:sp>
      <p:sp>
        <p:nvSpPr>
          <p:cNvPr id="211" name="Line 4"/>
          <p:cNvSpPr/>
          <p:nvPr/>
        </p:nvSpPr>
        <p:spPr>
          <a:xfrm flipH="1" flipV="1">
            <a:off x="2405160" y="4236840"/>
            <a:ext cx="496080" cy="440280"/>
          </a:xfrm>
          <a:prstGeom prst="line">
            <a:avLst/>
          </a:prstGeom>
          <a:ln w="18360">
            <a:solidFill>
              <a:srgbClr val="FFFF00"/>
            </a:solidFill>
            <a:round/>
            <a:tailEnd type="oval" w="med" len="med"/>
          </a:ln>
        </p:spPr>
      </p:sp>
      <p:sp>
        <p:nvSpPr>
          <p:cNvPr id="212" name="Line 5"/>
          <p:cNvSpPr/>
          <p:nvPr/>
        </p:nvSpPr>
        <p:spPr>
          <a:xfrm>
            <a:off x="632520" y="2903760"/>
            <a:ext cx="66240" cy="323280"/>
          </a:xfrm>
          <a:prstGeom prst="line">
            <a:avLst/>
          </a:prstGeom>
          <a:ln w="18360">
            <a:solidFill>
              <a:srgbClr val="FFFF00"/>
            </a:solidFill>
            <a:round/>
            <a:tailEnd type="oval" w="med" len="med"/>
          </a:ln>
        </p:spPr>
      </p:sp>
      <p:sp>
        <p:nvSpPr>
          <p:cNvPr id="213" name="TextShape 6"/>
          <p:cNvSpPr txBox="1"/>
          <p:nvPr/>
        </p:nvSpPr>
        <p:spPr>
          <a:xfrm>
            <a:off x="277200" y="2584080"/>
            <a:ext cx="926280" cy="346320"/>
          </a:xfrm>
          <a:prstGeom prst="rect">
            <a:avLst/>
          </a:prstGeom>
        </p:spPr>
        <p:txBody>
          <a:bodyPr lIns="90000" tIns="45000" rIns="90000" bIns="45000"/>
          <a:lstStyle/>
          <a:p>
            <a:r>
              <a:rPr lang="en-US">
                <a:solidFill>
                  <a:srgbClr val="FFFF00"/>
                </a:solidFill>
                <a:latin typeface="Arial"/>
              </a:rPr>
              <a:t>Al / Cu</a:t>
            </a:r>
            <a:endParaRPr/>
          </a:p>
        </p:txBody>
      </p:sp>
      <p:sp>
        <p:nvSpPr>
          <p:cNvPr id="214" name="TextShape 7"/>
          <p:cNvSpPr txBox="1"/>
          <p:nvPr/>
        </p:nvSpPr>
        <p:spPr>
          <a:xfrm>
            <a:off x="342360" y="4782600"/>
            <a:ext cx="952560" cy="346320"/>
          </a:xfrm>
          <a:prstGeom prst="rect">
            <a:avLst/>
          </a:prstGeom>
        </p:spPr>
        <p:txBody>
          <a:bodyPr lIns="90000" tIns="45000" rIns="90000" bIns="45000"/>
          <a:lstStyle/>
          <a:p>
            <a:r>
              <a:rPr lang="en-US">
                <a:solidFill>
                  <a:srgbClr val="FFFF00"/>
                </a:solidFill>
                <a:latin typeface="Arial"/>
              </a:rPr>
              <a:t>kapton</a:t>
            </a:r>
            <a:endParaRPr/>
          </a:p>
        </p:txBody>
      </p:sp>
      <p:sp>
        <p:nvSpPr>
          <p:cNvPr id="215" name="Line 8"/>
          <p:cNvSpPr/>
          <p:nvPr/>
        </p:nvSpPr>
        <p:spPr>
          <a:xfrm flipV="1">
            <a:off x="916560" y="4398120"/>
            <a:ext cx="731520" cy="420480"/>
          </a:xfrm>
          <a:prstGeom prst="line">
            <a:avLst/>
          </a:prstGeom>
          <a:ln w="18360">
            <a:solidFill>
              <a:srgbClr val="FFFF00"/>
            </a:solidFill>
            <a:round/>
            <a:tailEnd type="oval" w="med" len="med"/>
          </a:ln>
        </p:spPr>
      </p:sp>
      <p:sp>
        <p:nvSpPr>
          <p:cNvPr id="216" name="TextShape 9"/>
          <p:cNvSpPr txBox="1"/>
          <p:nvPr/>
        </p:nvSpPr>
        <p:spPr>
          <a:xfrm>
            <a:off x="1130760" y="2424960"/>
            <a:ext cx="779400" cy="346320"/>
          </a:xfrm>
          <a:prstGeom prst="rect">
            <a:avLst/>
          </a:prstGeom>
        </p:spPr>
        <p:txBody>
          <a:bodyPr lIns="90000" tIns="45000" rIns="90000" bIns="45000"/>
          <a:lstStyle/>
          <a:p>
            <a:r>
              <a:rPr lang="en-US">
                <a:solidFill>
                  <a:srgbClr val="FFFF00"/>
                </a:solidFill>
                <a:latin typeface="Arial"/>
              </a:rPr>
              <a:t>Bond</a:t>
            </a:r>
            <a:endParaRPr/>
          </a:p>
        </p:txBody>
      </p:sp>
      <p:sp>
        <p:nvSpPr>
          <p:cNvPr id="217" name="Line 10"/>
          <p:cNvSpPr/>
          <p:nvPr/>
        </p:nvSpPr>
        <p:spPr>
          <a:xfrm>
            <a:off x="1412640" y="2693160"/>
            <a:ext cx="114840" cy="475200"/>
          </a:xfrm>
          <a:prstGeom prst="line">
            <a:avLst/>
          </a:prstGeom>
          <a:ln w="18360">
            <a:solidFill>
              <a:srgbClr val="FFFF00"/>
            </a:solidFill>
            <a:round/>
            <a:tailEnd type="oval" w="med" len="med"/>
          </a:ln>
        </p:spPr>
      </p:sp>
      <p:sp>
        <p:nvSpPr>
          <p:cNvPr id="218" name="TextShape 11"/>
          <p:cNvSpPr txBox="1"/>
          <p:nvPr/>
        </p:nvSpPr>
        <p:spPr>
          <a:xfrm>
            <a:off x="188640" y="5414400"/>
            <a:ext cx="6633360" cy="2053800"/>
          </a:xfrm>
          <a:prstGeom prst="rect">
            <a:avLst/>
          </a:prstGeom>
        </p:spPr>
        <p:txBody>
          <a:bodyPr lIns="90000" tIns="45000" rIns="90000" bIns="45000"/>
          <a:lstStyle/>
          <a:p>
            <a:r>
              <a:rPr lang="en-US" sz="2200" b="1">
                <a:latin typeface="Arial"/>
              </a:rPr>
              <a:t>Single point Tape Automated Bonding (TAB):</a:t>
            </a:r>
            <a:endParaRPr/>
          </a:p>
          <a:p>
            <a:pPr>
              <a:buSzPct val="45000"/>
              <a:buFont typeface="StarSymbol"/>
              <a:buChar char=""/>
            </a:pPr>
            <a:r>
              <a:rPr lang="en-US" sz="2100">
                <a:latin typeface="Arial"/>
              </a:rPr>
              <a:t>No wire loop;</a:t>
            </a:r>
            <a:endParaRPr/>
          </a:p>
          <a:p>
            <a:pPr>
              <a:buSzPct val="45000"/>
              <a:buFont typeface="StarSymbol"/>
              <a:buChar char=""/>
            </a:pPr>
            <a:r>
              <a:rPr lang="en-US" sz="2100">
                <a:latin typeface="Arial"/>
              </a:rPr>
              <a:t>The bond can be covered by the glue for better protection;</a:t>
            </a:r>
            <a:endParaRPr/>
          </a:p>
          <a:p>
            <a:pPr>
              <a:buSzPct val="45000"/>
              <a:buFont typeface="StarSymbol"/>
              <a:buChar char=""/>
            </a:pPr>
            <a:r>
              <a:rPr lang="en-US" sz="2100">
                <a:latin typeface="Arial"/>
              </a:rPr>
              <a:t>It is difficult to repair bonding defects;</a:t>
            </a:r>
            <a:endParaRPr/>
          </a:p>
          <a:p>
            <a:pPr>
              <a:buSzPct val="45000"/>
              <a:buFont typeface="StarSymbol"/>
              <a:buChar char=""/>
            </a:pPr>
            <a:r>
              <a:rPr lang="en-US" sz="2100">
                <a:latin typeface="Arial"/>
              </a:rPr>
              <a:t>Fanout was shipped by manufacture.  </a:t>
            </a:r>
            <a:endParaRPr/>
          </a:p>
        </p:txBody>
      </p:sp>
      <p:pic>
        <p:nvPicPr>
          <p:cNvPr id="219" name="Picture 218"/>
          <p:cNvPicPr/>
          <p:nvPr/>
        </p:nvPicPr>
        <p:blipFill>
          <a:blip r:embed="rId3"/>
          <a:stretch>
            <a:fillRect/>
          </a:stretch>
        </p:blipFill>
        <p:spPr>
          <a:xfrm>
            <a:off x="6946560" y="784080"/>
            <a:ext cx="2704680" cy="6743520"/>
          </a:xfrm>
          <a:prstGeom prst="rect">
            <a:avLst/>
          </a:prstGeom>
          <a:ln>
            <a:noFill/>
          </a:ln>
        </p:spPr>
      </p:pic>
      <p:pic>
        <p:nvPicPr>
          <p:cNvPr id="220" name="Picture 219"/>
          <p:cNvPicPr/>
          <p:nvPr/>
        </p:nvPicPr>
        <p:blipFill>
          <a:blip r:embed="rId4"/>
          <a:stretch>
            <a:fillRect/>
          </a:stretch>
        </p:blipFill>
        <p:spPr>
          <a:xfrm>
            <a:off x="3976560" y="3183840"/>
            <a:ext cx="3504960" cy="2037960"/>
          </a:xfrm>
          <a:prstGeom prst="rect">
            <a:avLst/>
          </a:prstGeom>
          <a:ln>
            <a:noFill/>
          </a:ln>
        </p:spPr>
      </p:pic>
      <p:sp>
        <p:nvSpPr>
          <p:cNvPr id="2" name="Date Placeholder 1"/>
          <p:cNvSpPr>
            <a:spLocks noGrp="1"/>
          </p:cNvSpPr>
          <p:nvPr>
            <p:ph type="dt" sz="half" idx="10"/>
          </p:nvPr>
        </p:nvSpPr>
        <p:spPr/>
        <p:txBody>
          <a:bodyPr/>
          <a:lstStyle/>
          <a:p>
            <a:r>
              <a:rPr lang="en-US" smtClean="0"/>
              <a:t>3/11/15</a:t>
            </a:r>
            <a:endParaRPr lang="en-US"/>
          </a:p>
        </p:txBody>
      </p:sp>
      <p:sp>
        <p:nvSpPr>
          <p:cNvPr id="3" name="Footer Placeholder 2"/>
          <p:cNvSpPr>
            <a:spLocks noGrp="1"/>
          </p:cNvSpPr>
          <p:nvPr>
            <p:ph type="ftr" sz="quarter" idx="11"/>
          </p:nvPr>
        </p:nvSpPr>
        <p:spPr/>
        <p:txBody>
          <a:bodyPr/>
          <a:lstStyle/>
          <a:p>
            <a:r>
              <a:rPr lang="en-US" smtClean="0"/>
              <a:t>LCWS 2015, Whistler BC Canada</a:t>
            </a:r>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27</a:t>
            </a:fld>
            <a:endParaRPr 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TextShape 1"/>
          <p:cNvSpPr txBox="1"/>
          <p:nvPr/>
        </p:nvSpPr>
        <p:spPr>
          <a:xfrm>
            <a:off x="504000" y="301320"/>
            <a:ext cx="9071640" cy="1262160"/>
          </a:xfrm>
          <a:prstGeom prst="rect">
            <a:avLst/>
          </a:prstGeom>
        </p:spPr>
        <p:txBody>
          <a:bodyPr lIns="0" tIns="0" rIns="0" bIns="0" anchor="ctr"/>
          <a:lstStyle/>
          <a:p>
            <a:pPr algn="ctr"/>
            <a:r>
              <a:rPr lang="en-US" sz="4400">
                <a:latin typeface="Arial"/>
              </a:rPr>
              <a:t>TAB Fanout Geometry</a:t>
            </a:r>
            <a:endParaRPr/>
          </a:p>
        </p:txBody>
      </p:sp>
      <p:pic>
        <p:nvPicPr>
          <p:cNvPr id="222" name="Picture 221"/>
          <p:cNvPicPr/>
          <p:nvPr/>
        </p:nvPicPr>
        <p:blipFill>
          <a:blip r:embed="rId2"/>
          <a:stretch>
            <a:fillRect/>
          </a:stretch>
        </p:blipFill>
        <p:spPr>
          <a:xfrm>
            <a:off x="6616800" y="1828800"/>
            <a:ext cx="3081600" cy="5486400"/>
          </a:xfrm>
          <a:prstGeom prst="rect">
            <a:avLst/>
          </a:prstGeom>
          <a:ln>
            <a:noFill/>
          </a:ln>
        </p:spPr>
      </p:pic>
      <p:pic>
        <p:nvPicPr>
          <p:cNvPr id="223" name="Picture 222"/>
          <p:cNvPicPr/>
          <p:nvPr/>
        </p:nvPicPr>
        <p:blipFill>
          <a:blip r:embed="rId3"/>
          <a:stretch>
            <a:fillRect/>
          </a:stretch>
        </p:blipFill>
        <p:spPr>
          <a:xfrm>
            <a:off x="2666880" y="1828800"/>
            <a:ext cx="3721680" cy="5486400"/>
          </a:xfrm>
          <a:prstGeom prst="rect">
            <a:avLst/>
          </a:prstGeom>
          <a:ln>
            <a:noFill/>
          </a:ln>
        </p:spPr>
      </p:pic>
      <p:sp>
        <p:nvSpPr>
          <p:cNvPr id="224" name="TextShape 2"/>
          <p:cNvSpPr txBox="1"/>
          <p:nvPr/>
        </p:nvSpPr>
        <p:spPr>
          <a:xfrm>
            <a:off x="91440" y="5278680"/>
            <a:ext cx="3566160" cy="2100960"/>
          </a:xfrm>
          <a:prstGeom prst="rect">
            <a:avLst/>
          </a:prstGeom>
        </p:spPr>
        <p:txBody>
          <a:bodyPr lIns="90000" tIns="45000" rIns="90000" bIns="45000"/>
          <a:lstStyle/>
          <a:p>
            <a:r>
              <a:rPr lang="en-US" sz="2000">
                <a:latin typeface="Arial"/>
              </a:rPr>
              <a:t>Photo overlapped by two versions of drawings:</a:t>
            </a:r>
            <a:endParaRPr/>
          </a:p>
          <a:p>
            <a:r>
              <a:rPr lang="en-US" sz="2000">
                <a:latin typeface="Arial"/>
              </a:rPr>
              <a:t>The last version:</a:t>
            </a:r>
            <a:endParaRPr/>
          </a:p>
          <a:p>
            <a:pPr>
              <a:buSzPct val="45000"/>
              <a:buFont typeface="StarSymbol"/>
              <a:buChar char=""/>
            </a:pPr>
            <a:r>
              <a:rPr lang="en-US" sz="2000">
                <a:latin typeface="Arial"/>
              </a:rPr>
              <a:t>Yellow - traces,</a:t>
            </a:r>
            <a:endParaRPr/>
          </a:p>
          <a:p>
            <a:pPr>
              <a:buSzPct val="45000"/>
              <a:buFont typeface="StarSymbol"/>
              <a:buChar char=""/>
            </a:pPr>
            <a:r>
              <a:rPr lang="en-US" sz="2000">
                <a:latin typeface="Arial"/>
              </a:rPr>
              <a:t>Grey – window in kapton,</a:t>
            </a:r>
            <a:endParaRPr/>
          </a:p>
          <a:p>
            <a:pPr>
              <a:buSzPct val="45000"/>
              <a:buFont typeface="StarSymbol"/>
              <a:buChar char=""/>
            </a:pPr>
            <a:r>
              <a:rPr lang="en-US" sz="2000">
                <a:latin typeface="Arial"/>
              </a:rPr>
              <a:t>Blue - fanout edge position. </a:t>
            </a:r>
            <a:endParaRPr/>
          </a:p>
        </p:txBody>
      </p:sp>
      <p:pic>
        <p:nvPicPr>
          <p:cNvPr id="225" name="Picture 224"/>
          <p:cNvPicPr/>
          <p:nvPr/>
        </p:nvPicPr>
        <p:blipFill>
          <a:blip r:embed="rId4"/>
          <a:stretch>
            <a:fillRect/>
          </a:stretch>
        </p:blipFill>
        <p:spPr>
          <a:xfrm>
            <a:off x="91440" y="1671480"/>
            <a:ext cx="2523600" cy="2743200"/>
          </a:xfrm>
          <a:prstGeom prst="rect">
            <a:avLst/>
          </a:prstGeom>
          <a:ln>
            <a:noFill/>
          </a:ln>
        </p:spPr>
      </p:pic>
      <p:sp>
        <p:nvSpPr>
          <p:cNvPr id="2" name="Date Placeholder 1"/>
          <p:cNvSpPr>
            <a:spLocks noGrp="1"/>
          </p:cNvSpPr>
          <p:nvPr>
            <p:ph type="dt" sz="half" idx="10"/>
          </p:nvPr>
        </p:nvSpPr>
        <p:spPr/>
        <p:txBody>
          <a:bodyPr/>
          <a:lstStyle/>
          <a:p>
            <a:r>
              <a:rPr lang="en-US" smtClean="0"/>
              <a:t>3/11/15</a:t>
            </a:r>
            <a:endParaRPr lang="en-US"/>
          </a:p>
        </p:txBody>
      </p:sp>
      <p:sp>
        <p:nvSpPr>
          <p:cNvPr id="3" name="Footer Placeholder 2"/>
          <p:cNvSpPr>
            <a:spLocks noGrp="1"/>
          </p:cNvSpPr>
          <p:nvPr>
            <p:ph type="ftr" sz="quarter" idx="11"/>
          </p:nvPr>
        </p:nvSpPr>
        <p:spPr/>
        <p:txBody>
          <a:bodyPr/>
          <a:lstStyle/>
          <a:p>
            <a:r>
              <a:rPr lang="en-US" smtClean="0"/>
              <a:t>LCWS 2015, Whistler BC Canada</a:t>
            </a:r>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28</a:t>
            </a:fld>
            <a:endParaRPr lang="en-US"/>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TextShape 1"/>
          <p:cNvSpPr txBox="1"/>
          <p:nvPr/>
        </p:nvSpPr>
        <p:spPr>
          <a:xfrm>
            <a:off x="182880" y="109440"/>
            <a:ext cx="5760720" cy="713520"/>
          </a:xfrm>
          <a:prstGeom prst="rect">
            <a:avLst/>
          </a:prstGeom>
        </p:spPr>
        <p:txBody>
          <a:bodyPr lIns="0" tIns="0" rIns="0" bIns="0" anchor="ctr"/>
          <a:lstStyle/>
          <a:p>
            <a:pPr algn="ctr"/>
            <a:r>
              <a:rPr lang="en-US" sz="4400">
                <a:latin typeface="Arial"/>
              </a:rPr>
              <a:t>Combined occupancy</a:t>
            </a:r>
            <a:endParaRPr/>
          </a:p>
        </p:txBody>
      </p:sp>
      <p:pic>
        <p:nvPicPr>
          <p:cNvPr id="199" name="Picture 198"/>
          <p:cNvPicPr/>
          <p:nvPr/>
        </p:nvPicPr>
        <p:blipFill>
          <a:blip r:embed="rId2"/>
          <a:stretch>
            <a:fillRect/>
          </a:stretch>
        </p:blipFill>
        <p:spPr>
          <a:xfrm>
            <a:off x="7032240" y="351000"/>
            <a:ext cx="3047760" cy="3580920"/>
          </a:xfrm>
          <a:prstGeom prst="rect">
            <a:avLst/>
          </a:prstGeom>
          <a:ln>
            <a:noFill/>
          </a:ln>
        </p:spPr>
      </p:pic>
      <p:pic>
        <p:nvPicPr>
          <p:cNvPr id="200" name="Picture 199"/>
          <p:cNvPicPr/>
          <p:nvPr/>
        </p:nvPicPr>
        <p:blipFill>
          <a:blip r:embed="rId3"/>
          <a:stretch>
            <a:fillRect/>
          </a:stretch>
        </p:blipFill>
        <p:spPr>
          <a:xfrm>
            <a:off x="5394960" y="1322280"/>
            <a:ext cx="3066840" cy="3524040"/>
          </a:xfrm>
          <a:prstGeom prst="rect">
            <a:avLst/>
          </a:prstGeom>
          <a:ln>
            <a:noFill/>
          </a:ln>
        </p:spPr>
      </p:pic>
      <p:pic>
        <p:nvPicPr>
          <p:cNvPr id="201" name="Picture 200"/>
          <p:cNvPicPr/>
          <p:nvPr/>
        </p:nvPicPr>
        <p:blipFill>
          <a:blip r:embed="rId4"/>
          <a:stretch>
            <a:fillRect/>
          </a:stretch>
        </p:blipFill>
        <p:spPr>
          <a:xfrm>
            <a:off x="2834640" y="2391120"/>
            <a:ext cx="3161880" cy="3571560"/>
          </a:xfrm>
          <a:prstGeom prst="rect">
            <a:avLst/>
          </a:prstGeom>
          <a:ln>
            <a:noFill/>
          </a:ln>
        </p:spPr>
      </p:pic>
      <p:pic>
        <p:nvPicPr>
          <p:cNvPr id="202" name="Picture 201"/>
          <p:cNvPicPr/>
          <p:nvPr/>
        </p:nvPicPr>
        <p:blipFill>
          <a:blip r:embed="rId5"/>
          <a:stretch>
            <a:fillRect/>
          </a:stretch>
        </p:blipFill>
        <p:spPr>
          <a:xfrm>
            <a:off x="38880" y="3967920"/>
            <a:ext cx="3666600" cy="3580920"/>
          </a:xfrm>
          <a:prstGeom prst="rect">
            <a:avLst/>
          </a:prstGeom>
          <a:ln>
            <a:noFill/>
          </a:ln>
        </p:spPr>
      </p:pic>
      <p:sp>
        <p:nvSpPr>
          <p:cNvPr id="203" name="TextShape 2"/>
          <p:cNvSpPr txBox="1"/>
          <p:nvPr/>
        </p:nvSpPr>
        <p:spPr>
          <a:xfrm>
            <a:off x="365760" y="3238200"/>
            <a:ext cx="1828800" cy="602280"/>
          </a:xfrm>
          <a:prstGeom prst="rect">
            <a:avLst/>
          </a:prstGeom>
        </p:spPr>
        <p:txBody>
          <a:bodyPr lIns="90000" tIns="45000" rIns="90000" bIns="45000"/>
          <a:lstStyle/>
          <a:p>
            <a:r>
              <a:rPr lang="en-US">
                <a:latin typeface="Arial"/>
              </a:rPr>
              <a:t>Plane 1, </a:t>
            </a:r>
            <a:endParaRPr/>
          </a:p>
          <a:p>
            <a:r>
              <a:rPr lang="en-US">
                <a:latin typeface="Arial"/>
              </a:rPr>
              <a:t>Module  18</a:t>
            </a:r>
            <a:endParaRPr/>
          </a:p>
        </p:txBody>
      </p:sp>
      <p:sp>
        <p:nvSpPr>
          <p:cNvPr id="204" name="TextShape 3"/>
          <p:cNvSpPr txBox="1"/>
          <p:nvPr/>
        </p:nvSpPr>
        <p:spPr>
          <a:xfrm>
            <a:off x="3200400" y="1737360"/>
            <a:ext cx="1828800" cy="602280"/>
          </a:xfrm>
          <a:prstGeom prst="rect">
            <a:avLst/>
          </a:prstGeom>
        </p:spPr>
        <p:txBody>
          <a:bodyPr lIns="90000" tIns="45000" rIns="90000" bIns="45000"/>
          <a:lstStyle/>
          <a:p>
            <a:r>
              <a:rPr lang="en-US">
                <a:latin typeface="Arial"/>
              </a:rPr>
              <a:t>Plane 2, </a:t>
            </a:r>
            <a:endParaRPr/>
          </a:p>
          <a:p>
            <a:r>
              <a:rPr lang="en-US">
                <a:latin typeface="Arial"/>
              </a:rPr>
              <a:t>Module  20</a:t>
            </a:r>
            <a:endParaRPr/>
          </a:p>
        </p:txBody>
      </p:sp>
      <p:sp>
        <p:nvSpPr>
          <p:cNvPr id="205" name="TextShape 4"/>
          <p:cNvSpPr txBox="1"/>
          <p:nvPr/>
        </p:nvSpPr>
        <p:spPr>
          <a:xfrm>
            <a:off x="6309360" y="4884120"/>
            <a:ext cx="1463040" cy="602280"/>
          </a:xfrm>
          <a:prstGeom prst="rect">
            <a:avLst/>
          </a:prstGeom>
        </p:spPr>
        <p:txBody>
          <a:bodyPr lIns="90000" tIns="45000" rIns="90000" bIns="45000"/>
          <a:lstStyle/>
          <a:p>
            <a:r>
              <a:rPr lang="en-US">
                <a:latin typeface="Arial"/>
              </a:rPr>
              <a:t>Plane 3, </a:t>
            </a:r>
            <a:endParaRPr/>
          </a:p>
          <a:p>
            <a:r>
              <a:rPr lang="en-US">
                <a:latin typeface="Arial"/>
              </a:rPr>
              <a:t>Module  17</a:t>
            </a:r>
            <a:endParaRPr/>
          </a:p>
        </p:txBody>
      </p:sp>
      <p:sp>
        <p:nvSpPr>
          <p:cNvPr id="206" name="TextShape 5"/>
          <p:cNvSpPr txBox="1"/>
          <p:nvPr/>
        </p:nvSpPr>
        <p:spPr>
          <a:xfrm>
            <a:off x="8461800" y="3931920"/>
            <a:ext cx="1463040" cy="602280"/>
          </a:xfrm>
          <a:prstGeom prst="rect">
            <a:avLst/>
          </a:prstGeom>
        </p:spPr>
        <p:txBody>
          <a:bodyPr lIns="90000" tIns="45000" rIns="90000" bIns="45000"/>
          <a:lstStyle/>
          <a:p>
            <a:r>
              <a:rPr lang="en-US">
                <a:latin typeface="Arial"/>
              </a:rPr>
              <a:t>Plane 4, </a:t>
            </a:r>
            <a:endParaRPr/>
          </a:p>
          <a:p>
            <a:r>
              <a:rPr lang="en-US">
                <a:latin typeface="Arial"/>
              </a:rPr>
              <a:t>Module  21</a:t>
            </a:r>
            <a:endParaRPr/>
          </a:p>
        </p:txBody>
      </p:sp>
      <p:sp>
        <p:nvSpPr>
          <p:cNvPr id="2" name="Date Placeholder 1"/>
          <p:cNvSpPr>
            <a:spLocks noGrp="1"/>
          </p:cNvSpPr>
          <p:nvPr>
            <p:ph type="dt" sz="half" idx="10"/>
          </p:nvPr>
        </p:nvSpPr>
        <p:spPr/>
        <p:txBody>
          <a:bodyPr/>
          <a:lstStyle/>
          <a:p>
            <a:r>
              <a:rPr lang="en-US" smtClean="0"/>
              <a:t>3/11/15</a:t>
            </a:r>
            <a:endParaRPr lang="en-US"/>
          </a:p>
        </p:txBody>
      </p:sp>
      <p:sp>
        <p:nvSpPr>
          <p:cNvPr id="3" name="Footer Placeholder 2"/>
          <p:cNvSpPr>
            <a:spLocks noGrp="1"/>
          </p:cNvSpPr>
          <p:nvPr>
            <p:ph type="ftr" sz="quarter" idx="11"/>
          </p:nvPr>
        </p:nvSpPr>
        <p:spPr/>
        <p:txBody>
          <a:bodyPr/>
          <a:lstStyle/>
          <a:p>
            <a:r>
              <a:rPr lang="en-US" smtClean="0"/>
              <a:t>LCWS 2015, Whistler BC Canada</a:t>
            </a:r>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29</a:t>
            </a:fld>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Shape 1"/>
          <p:cNvSpPr txBox="1"/>
          <p:nvPr/>
        </p:nvSpPr>
        <p:spPr>
          <a:xfrm>
            <a:off x="503639" y="11047"/>
            <a:ext cx="9576985" cy="1135003"/>
          </a:xfrm>
          <a:prstGeom prst="rect">
            <a:avLst/>
          </a:prstGeom>
        </p:spPr>
        <p:txBody>
          <a:bodyPr lIns="0" tIns="0" rIns="0" bIns="0" anchor="ctr"/>
          <a:lstStyle/>
          <a:p>
            <a:pPr algn="ctr"/>
            <a:r>
              <a:rPr lang="en-US" sz="4800" dirty="0">
                <a:latin typeface="+mj-lt"/>
              </a:rPr>
              <a:t>LumiCal and Sensor Design</a:t>
            </a:r>
            <a:endParaRPr sz="4800" dirty="0">
              <a:latin typeface="+mj-lt"/>
            </a:endParaRPr>
          </a:p>
        </p:txBody>
      </p:sp>
      <p:pic>
        <p:nvPicPr>
          <p:cNvPr id="45" name="Picture 44"/>
          <p:cNvPicPr/>
          <p:nvPr/>
        </p:nvPicPr>
        <p:blipFill>
          <a:blip r:embed="rId2"/>
          <a:stretch>
            <a:fillRect/>
          </a:stretch>
        </p:blipFill>
        <p:spPr>
          <a:xfrm>
            <a:off x="5874120" y="1919880"/>
            <a:ext cx="4032360" cy="4846320"/>
          </a:xfrm>
          <a:prstGeom prst="rect">
            <a:avLst/>
          </a:prstGeom>
          <a:ln>
            <a:noFill/>
          </a:ln>
        </p:spPr>
      </p:pic>
      <p:sp>
        <p:nvSpPr>
          <p:cNvPr id="46" name="TextShape 2"/>
          <p:cNvSpPr txBox="1"/>
          <p:nvPr/>
        </p:nvSpPr>
        <p:spPr>
          <a:xfrm>
            <a:off x="6982200" y="1296360"/>
            <a:ext cx="1463040" cy="402840"/>
          </a:xfrm>
          <a:prstGeom prst="rect">
            <a:avLst/>
          </a:prstGeom>
        </p:spPr>
        <p:txBody>
          <a:bodyPr lIns="90000" tIns="45000" rIns="90000" bIns="45000"/>
          <a:lstStyle/>
          <a:p>
            <a:r>
              <a:rPr lang="en-US" sz="2200">
                <a:latin typeface="Arial"/>
              </a:rPr>
              <a:t>4 sectors:</a:t>
            </a:r>
            <a:endParaRPr/>
          </a:p>
        </p:txBody>
      </p:sp>
      <p:sp>
        <p:nvSpPr>
          <p:cNvPr id="47" name="TextShape 3"/>
          <p:cNvSpPr txBox="1"/>
          <p:nvPr/>
        </p:nvSpPr>
        <p:spPr>
          <a:xfrm rot="20999400">
            <a:off x="6217560" y="1880640"/>
            <a:ext cx="548640" cy="373680"/>
          </a:xfrm>
          <a:prstGeom prst="rect">
            <a:avLst/>
          </a:prstGeom>
        </p:spPr>
        <p:txBody>
          <a:bodyPr lIns="90000" tIns="45000" rIns="90000" bIns="45000"/>
          <a:lstStyle/>
          <a:p>
            <a:r>
              <a:rPr lang="en-US" sz="2000">
                <a:latin typeface="Arial"/>
              </a:rPr>
              <a:t>L2</a:t>
            </a:r>
            <a:endParaRPr/>
          </a:p>
        </p:txBody>
      </p:sp>
      <p:sp>
        <p:nvSpPr>
          <p:cNvPr id="48" name="TextShape 4"/>
          <p:cNvSpPr txBox="1"/>
          <p:nvPr/>
        </p:nvSpPr>
        <p:spPr>
          <a:xfrm rot="21360600">
            <a:off x="7184520" y="1735560"/>
            <a:ext cx="548640" cy="391680"/>
          </a:xfrm>
          <a:prstGeom prst="rect">
            <a:avLst/>
          </a:prstGeom>
        </p:spPr>
        <p:txBody>
          <a:bodyPr lIns="90000" tIns="45000" rIns="90000" bIns="45000"/>
          <a:lstStyle/>
          <a:p>
            <a:r>
              <a:rPr lang="en-US" sz="2000">
                <a:latin typeface="Arial"/>
              </a:rPr>
              <a:t>L1</a:t>
            </a:r>
            <a:endParaRPr/>
          </a:p>
        </p:txBody>
      </p:sp>
      <p:sp>
        <p:nvSpPr>
          <p:cNvPr id="49" name="TextShape 5"/>
          <p:cNvSpPr txBox="1"/>
          <p:nvPr/>
        </p:nvSpPr>
        <p:spPr>
          <a:xfrm rot="239400">
            <a:off x="8098920" y="1753200"/>
            <a:ext cx="548640" cy="373680"/>
          </a:xfrm>
          <a:prstGeom prst="rect">
            <a:avLst/>
          </a:prstGeom>
        </p:spPr>
        <p:txBody>
          <a:bodyPr lIns="90000" tIns="45000" rIns="90000" bIns="45000"/>
          <a:lstStyle/>
          <a:p>
            <a:r>
              <a:rPr lang="en-US" sz="2000">
                <a:latin typeface="Arial"/>
              </a:rPr>
              <a:t>R1</a:t>
            </a:r>
            <a:endParaRPr/>
          </a:p>
        </p:txBody>
      </p:sp>
      <p:sp>
        <p:nvSpPr>
          <p:cNvPr id="50" name="TextShape 6"/>
          <p:cNvSpPr txBox="1"/>
          <p:nvPr/>
        </p:nvSpPr>
        <p:spPr>
          <a:xfrm rot="600600">
            <a:off x="9029160" y="1880640"/>
            <a:ext cx="548640" cy="373680"/>
          </a:xfrm>
          <a:prstGeom prst="rect">
            <a:avLst/>
          </a:prstGeom>
        </p:spPr>
        <p:txBody>
          <a:bodyPr lIns="90000" tIns="45000" rIns="90000" bIns="45000"/>
          <a:lstStyle/>
          <a:p>
            <a:r>
              <a:rPr lang="en-US" sz="2000">
                <a:latin typeface="Arial"/>
              </a:rPr>
              <a:t>R2</a:t>
            </a:r>
            <a:endParaRPr/>
          </a:p>
        </p:txBody>
      </p:sp>
      <p:sp>
        <p:nvSpPr>
          <p:cNvPr id="51" name="Line 7"/>
          <p:cNvSpPr/>
          <p:nvPr/>
        </p:nvSpPr>
        <p:spPr>
          <a:xfrm flipV="1">
            <a:off x="9574920" y="2433600"/>
            <a:ext cx="268200" cy="1001160"/>
          </a:xfrm>
          <a:prstGeom prst="line">
            <a:avLst/>
          </a:prstGeom>
          <a:ln w="18360">
            <a:solidFill>
              <a:srgbClr val="000000"/>
            </a:solidFill>
            <a:round/>
            <a:tailEnd type="triangle" w="med" len="med"/>
          </a:ln>
        </p:spPr>
      </p:sp>
      <p:sp>
        <p:nvSpPr>
          <p:cNvPr id="52" name="TextShape 8"/>
          <p:cNvSpPr txBox="1"/>
          <p:nvPr/>
        </p:nvSpPr>
        <p:spPr>
          <a:xfrm rot="17100000">
            <a:off x="8348400" y="4191120"/>
            <a:ext cx="2011680" cy="346320"/>
          </a:xfrm>
          <a:prstGeom prst="rect">
            <a:avLst/>
          </a:prstGeom>
        </p:spPr>
        <p:txBody>
          <a:bodyPr lIns="90000" tIns="45000" rIns="90000" bIns="45000"/>
          <a:lstStyle/>
          <a:p>
            <a:r>
              <a:rPr lang="en-US">
                <a:latin typeface="Arial"/>
              </a:rPr>
              <a:t>channels: 1 - 64</a:t>
            </a:r>
            <a:endParaRPr/>
          </a:p>
        </p:txBody>
      </p:sp>
      <p:sp>
        <p:nvSpPr>
          <p:cNvPr id="53" name="Line 9"/>
          <p:cNvSpPr/>
          <p:nvPr/>
        </p:nvSpPr>
        <p:spPr>
          <a:xfrm flipH="1">
            <a:off x="8791920" y="5382360"/>
            <a:ext cx="268200" cy="1001160"/>
          </a:xfrm>
          <a:prstGeom prst="line">
            <a:avLst/>
          </a:prstGeom>
          <a:ln w="18360">
            <a:solidFill>
              <a:srgbClr val="000000"/>
            </a:solidFill>
            <a:round/>
            <a:tailEnd type="triangle" w="med" len="med"/>
          </a:ln>
        </p:spPr>
      </p:sp>
      <p:sp>
        <p:nvSpPr>
          <p:cNvPr id="54" name="TextShape 10"/>
          <p:cNvSpPr txBox="1"/>
          <p:nvPr/>
        </p:nvSpPr>
        <p:spPr>
          <a:xfrm>
            <a:off x="6283800" y="2341080"/>
            <a:ext cx="3291840" cy="316080"/>
          </a:xfrm>
          <a:prstGeom prst="rect">
            <a:avLst/>
          </a:prstGeom>
        </p:spPr>
        <p:txBody>
          <a:bodyPr lIns="90000" tIns="45000" rIns="90000" bIns="45000"/>
          <a:lstStyle/>
          <a:p>
            <a:r>
              <a:rPr lang="en-US" sz="1600">
                <a:latin typeface="Arial"/>
              </a:rPr>
              <a:t>Outer active radius R = 195.2 mm</a:t>
            </a:r>
            <a:endParaRPr/>
          </a:p>
        </p:txBody>
      </p:sp>
      <p:sp>
        <p:nvSpPr>
          <p:cNvPr id="55" name="TextShape 11"/>
          <p:cNvSpPr txBox="1"/>
          <p:nvPr/>
        </p:nvSpPr>
        <p:spPr>
          <a:xfrm>
            <a:off x="5874120" y="6082920"/>
            <a:ext cx="2286000" cy="316080"/>
          </a:xfrm>
          <a:prstGeom prst="rect">
            <a:avLst/>
          </a:prstGeom>
        </p:spPr>
        <p:txBody>
          <a:bodyPr lIns="90000" tIns="45000" rIns="90000" bIns="45000"/>
          <a:lstStyle/>
          <a:p>
            <a:r>
              <a:rPr lang="en-US" sz="1600">
                <a:latin typeface="Arial"/>
              </a:rPr>
              <a:t>3 x 100 </a:t>
            </a:r>
            <a:r>
              <a:rPr lang="en-US" sz="1600">
                <a:latin typeface="Arial"/>
                <a:ea typeface="Arial"/>
              </a:rPr>
              <a:t>μ</a:t>
            </a:r>
            <a:r>
              <a:rPr lang="en-US" sz="1600">
                <a:latin typeface="Arial"/>
              </a:rPr>
              <a:t>m guard rings</a:t>
            </a:r>
            <a:endParaRPr/>
          </a:p>
        </p:txBody>
      </p:sp>
      <p:sp>
        <p:nvSpPr>
          <p:cNvPr id="56" name="TextShape 12"/>
          <p:cNvSpPr txBox="1"/>
          <p:nvPr/>
        </p:nvSpPr>
        <p:spPr>
          <a:xfrm>
            <a:off x="6965640" y="6561000"/>
            <a:ext cx="3098160" cy="316080"/>
          </a:xfrm>
          <a:prstGeom prst="rect">
            <a:avLst/>
          </a:prstGeom>
        </p:spPr>
        <p:txBody>
          <a:bodyPr lIns="90000" tIns="45000" rIns="90000" bIns="45000"/>
          <a:lstStyle/>
          <a:p>
            <a:r>
              <a:rPr lang="en-US" sz="1600">
                <a:latin typeface="Arial"/>
              </a:rPr>
              <a:t>Inner active radius R = 80.0 mm</a:t>
            </a:r>
            <a:endParaRPr/>
          </a:p>
        </p:txBody>
      </p:sp>
      <p:sp>
        <p:nvSpPr>
          <p:cNvPr id="57" name="Line 13"/>
          <p:cNvSpPr/>
          <p:nvPr/>
        </p:nvSpPr>
        <p:spPr>
          <a:xfrm flipV="1">
            <a:off x="6666480" y="5342400"/>
            <a:ext cx="180000" cy="672480"/>
          </a:xfrm>
          <a:prstGeom prst="line">
            <a:avLst/>
          </a:prstGeom>
          <a:ln>
            <a:solidFill>
              <a:srgbClr val="000000"/>
            </a:solidFill>
            <a:tailEnd type="triangle" w="med" len="med"/>
          </a:ln>
        </p:spPr>
      </p:sp>
      <p:sp>
        <p:nvSpPr>
          <p:cNvPr id="58" name="TextShape 14"/>
          <p:cNvSpPr txBox="1"/>
          <p:nvPr/>
        </p:nvSpPr>
        <p:spPr>
          <a:xfrm>
            <a:off x="175622" y="1584326"/>
            <a:ext cx="5948280" cy="3078063"/>
          </a:xfrm>
          <a:prstGeom prst="rect">
            <a:avLst/>
          </a:prstGeom>
        </p:spPr>
        <p:txBody>
          <a:bodyPr lIns="90000" tIns="45000" rIns="90000" bIns="45000"/>
          <a:lstStyle/>
          <a:p>
            <a:pPr marL="342900" indent="-342900">
              <a:buSzPct val="45000"/>
              <a:buFont typeface="Wingdings" charset="2"/>
              <a:buChar char="²"/>
            </a:pPr>
            <a:r>
              <a:rPr lang="en-US" sz="2400" dirty="0"/>
              <a:t>Silicon sensor</a:t>
            </a:r>
            <a:endParaRPr dirty="0"/>
          </a:p>
          <a:p>
            <a:pPr marL="342900" indent="-342900">
              <a:buSzPct val="45000"/>
              <a:buFont typeface="Wingdings" charset="2"/>
              <a:buChar char="²"/>
            </a:pPr>
            <a:r>
              <a:rPr lang="en-US" sz="2400" dirty="0"/>
              <a:t>thickness 320 </a:t>
            </a:r>
            <a:r>
              <a:rPr lang="en-US" sz="2400" dirty="0" err="1"/>
              <a:t>μm</a:t>
            </a:r>
            <a:r>
              <a:rPr lang="en-US" sz="2400" dirty="0"/>
              <a:t> </a:t>
            </a:r>
            <a:endParaRPr dirty="0"/>
          </a:p>
          <a:p>
            <a:pPr marL="342900" indent="-342900">
              <a:buSzPct val="45000"/>
              <a:buFont typeface="Wingdings" charset="2"/>
              <a:buChar char="²"/>
            </a:pPr>
            <a:r>
              <a:rPr lang="en-US" sz="2400" dirty="0"/>
              <a:t>DC coupled with read-out electronics</a:t>
            </a:r>
            <a:endParaRPr dirty="0"/>
          </a:p>
          <a:p>
            <a:pPr marL="342900" indent="-342900">
              <a:buSzPct val="45000"/>
              <a:buFont typeface="Wingdings" charset="2"/>
              <a:buChar char="²"/>
            </a:pPr>
            <a:r>
              <a:rPr lang="en-US" sz="2400" dirty="0"/>
              <a:t>p+ implants in n-type bulk</a:t>
            </a:r>
            <a:endParaRPr dirty="0"/>
          </a:p>
          <a:p>
            <a:pPr marL="342900" indent="-342900">
              <a:buSzPct val="45000"/>
              <a:buFont typeface="Wingdings" charset="2"/>
              <a:buChar char="²"/>
            </a:pPr>
            <a:r>
              <a:rPr lang="en-US" sz="2400" dirty="0"/>
              <a:t>64 radial pads, pitch  1.8 mm</a:t>
            </a:r>
            <a:endParaRPr dirty="0"/>
          </a:p>
          <a:p>
            <a:pPr marL="342900" indent="-342900">
              <a:buSzPct val="45000"/>
              <a:buFont typeface="Wingdings" charset="2"/>
              <a:buChar char="²"/>
            </a:pPr>
            <a:r>
              <a:rPr lang="en-US" sz="2400" dirty="0"/>
              <a:t>4 azimuthal sectors in one tile, each 7.5°</a:t>
            </a:r>
            <a:endParaRPr dirty="0"/>
          </a:p>
          <a:p>
            <a:pPr marL="342900" indent="-342900">
              <a:buSzPct val="45000"/>
              <a:buFont typeface="Wingdings" charset="2"/>
              <a:buChar char="²"/>
            </a:pPr>
            <a:r>
              <a:rPr lang="en-US" sz="2400" dirty="0"/>
              <a:t>12 tiles makes full azimuthal coverage</a:t>
            </a:r>
            <a:endParaRPr dirty="0"/>
          </a:p>
        </p:txBody>
      </p:sp>
      <p:pic>
        <p:nvPicPr>
          <p:cNvPr id="59" name="Picture 58"/>
          <p:cNvPicPr/>
          <p:nvPr/>
        </p:nvPicPr>
        <p:blipFill>
          <a:blip r:embed="rId3"/>
          <a:stretch>
            <a:fillRect/>
          </a:stretch>
        </p:blipFill>
        <p:spPr>
          <a:xfrm>
            <a:off x="2331720" y="4699440"/>
            <a:ext cx="2880360" cy="2834640"/>
          </a:xfrm>
          <a:prstGeom prst="rect">
            <a:avLst/>
          </a:prstGeom>
          <a:ln>
            <a:noFill/>
          </a:ln>
        </p:spPr>
      </p:pic>
      <p:sp>
        <p:nvSpPr>
          <p:cNvPr id="60" name="Line 15"/>
          <p:cNvSpPr/>
          <p:nvPr/>
        </p:nvSpPr>
        <p:spPr>
          <a:xfrm>
            <a:off x="3566160" y="5176080"/>
            <a:ext cx="0" cy="548640"/>
          </a:xfrm>
          <a:prstGeom prst="line">
            <a:avLst/>
          </a:prstGeom>
          <a:ln w="18360">
            <a:solidFill>
              <a:srgbClr val="FFFF99"/>
            </a:solidFill>
            <a:round/>
          </a:ln>
        </p:spPr>
      </p:sp>
      <p:sp>
        <p:nvSpPr>
          <p:cNvPr id="61" name="Line 16"/>
          <p:cNvSpPr/>
          <p:nvPr/>
        </p:nvSpPr>
        <p:spPr>
          <a:xfrm flipH="1">
            <a:off x="3782160" y="5248080"/>
            <a:ext cx="185760" cy="512640"/>
          </a:xfrm>
          <a:prstGeom prst="line">
            <a:avLst/>
          </a:prstGeom>
          <a:ln w="18360">
            <a:solidFill>
              <a:srgbClr val="FFFF99"/>
            </a:solidFill>
            <a:round/>
          </a:ln>
        </p:spPr>
      </p:sp>
      <p:sp>
        <p:nvSpPr>
          <p:cNvPr id="62" name="Line 17"/>
          <p:cNvSpPr/>
          <p:nvPr/>
        </p:nvSpPr>
        <p:spPr>
          <a:xfrm>
            <a:off x="3782160" y="5760720"/>
            <a:ext cx="3258720" cy="731520"/>
          </a:xfrm>
          <a:prstGeom prst="line">
            <a:avLst/>
          </a:prstGeom>
          <a:ln>
            <a:solidFill>
              <a:srgbClr val="000000"/>
            </a:solidFill>
            <a:custDash>
              <a:ds d="197000" sp="197000"/>
            </a:custDash>
          </a:ln>
        </p:spPr>
      </p:sp>
      <p:sp>
        <p:nvSpPr>
          <p:cNvPr id="63" name="Line 18"/>
          <p:cNvSpPr/>
          <p:nvPr/>
        </p:nvSpPr>
        <p:spPr>
          <a:xfrm flipV="1">
            <a:off x="3782160" y="2468880"/>
            <a:ext cx="2161440" cy="2707200"/>
          </a:xfrm>
          <a:prstGeom prst="line">
            <a:avLst/>
          </a:prstGeom>
          <a:ln>
            <a:solidFill>
              <a:srgbClr val="000000"/>
            </a:solidFill>
            <a:custDash>
              <a:ds d="197000" sp="197000"/>
            </a:custDash>
          </a:ln>
        </p:spPr>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ad_energy_all_layer_run22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02" y="1035956"/>
            <a:ext cx="9946651" cy="5431766"/>
          </a:xfrm>
          <a:prstGeom prst="rect">
            <a:avLst/>
          </a:prstGeom>
        </p:spPr>
      </p:pic>
      <p:sp>
        <p:nvSpPr>
          <p:cNvPr id="4" name="TextBox 3"/>
          <p:cNvSpPr txBox="1"/>
          <p:nvPr/>
        </p:nvSpPr>
        <p:spPr>
          <a:xfrm>
            <a:off x="4368271" y="83996"/>
            <a:ext cx="1139397" cy="378777"/>
          </a:xfrm>
          <a:prstGeom prst="rect">
            <a:avLst/>
          </a:prstGeom>
          <a:noFill/>
        </p:spPr>
        <p:txBody>
          <a:bodyPr wrap="none" lIns="100794" tIns="50397" rIns="100794" bIns="50397" rtlCol="0">
            <a:spAutoFit/>
          </a:bodyPr>
          <a:lstStyle/>
          <a:p>
            <a:r>
              <a:rPr lang="en-US" dirty="0" smtClean="0"/>
              <a:t>RUN 221</a:t>
            </a:r>
            <a:endParaRPr lang="en-US" dirty="0"/>
          </a:p>
        </p:txBody>
      </p:sp>
      <p:pic>
        <p:nvPicPr>
          <p:cNvPr id="3" name="Picture 2" descr="Screen Shot 2015-10-20 at 10.47.5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96" y="279988"/>
            <a:ext cx="9923924" cy="7092725"/>
          </a:xfrm>
          <a:prstGeom prst="rect">
            <a:avLst/>
          </a:prstGeom>
        </p:spPr>
      </p:pic>
    </p:spTree>
    <p:extLst>
      <p:ext uri="{BB962C8B-B14F-4D97-AF65-F5344CB8AC3E}">
        <p14:creationId xmlns:p14="http://schemas.microsoft.com/office/powerpoint/2010/main" val="1775350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gtEl>
                                      </p:cBhvr>
                                      <p:by x="50000" y="50000"/>
                                    </p:animScale>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1.94444E-6 1.48148E-6 L 0.35416 0.22222 " pathEditMode="relative" rAng="0" ptsTypes="AA">
                                      <p:cBhvr>
                                        <p:cTn id="10" dur="2000" fill="hold"/>
                                        <p:tgtEl>
                                          <p:spTgt spid="3"/>
                                        </p:tgtEl>
                                        <p:attrNameLst>
                                          <p:attrName>ppt_x</p:attrName>
                                          <p:attrName>ppt_y</p:attrName>
                                        </p:attrNameLst>
                                      </p:cBhvr>
                                      <p:rCtr x="17708" y="1111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z="1400" smtClean="0">
                <a:latin typeface="Times New Roman"/>
              </a:rPr>
              <a:t>3/11/15</a:t>
            </a:r>
            <a:endParaRPr lang="en-US"/>
          </a:p>
        </p:txBody>
      </p:sp>
      <p:sp>
        <p:nvSpPr>
          <p:cNvPr id="3" name="Footer Placeholder 2"/>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4" name="Slide Number Placeholder 3"/>
          <p:cNvSpPr>
            <a:spLocks noGrp="1"/>
          </p:cNvSpPr>
          <p:nvPr>
            <p:ph type="sldNum" sz="quarter" idx="12"/>
          </p:nvPr>
        </p:nvSpPr>
        <p:spPr/>
        <p:txBody>
          <a:bodyPr/>
          <a:lstStyle/>
          <a:p>
            <a:pPr algn="r"/>
            <a:fld id="{BB9A18F6-2139-4E7C-BDC1-22A896BCC078}" type="slidenum">
              <a:rPr lang="en-US" sz="1400" smtClean="0">
                <a:latin typeface="Times New Roman"/>
              </a:rPr>
              <a:t>31</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419209894"/>
              </p:ext>
            </p:extLst>
          </p:nvPr>
        </p:nvGraphicFramePr>
        <p:xfrm>
          <a:off x="273645" y="96015"/>
          <a:ext cx="9571972" cy="3350886"/>
        </p:xfrm>
        <a:graphic>
          <a:graphicData uri="http://schemas.openxmlformats.org/drawingml/2006/table">
            <a:tbl>
              <a:tblPr/>
              <a:tblGrid>
                <a:gridCol w="1417262"/>
                <a:gridCol w="566905"/>
                <a:gridCol w="632317"/>
                <a:gridCol w="545101"/>
                <a:gridCol w="436080"/>
                <a:gridCol w="501493"/>
                <a:gridCol w="566905"/>
                <a:gridCol w="545101"/>
                <a:gridCol w="545101"/>
                <a:gridCol w="501493"/>
                <a:gridCol w="523297"/>
                <a:gridCol w="588709"/>
                <a:gridCol w="588709"/>
                <a:gridCol w="545101"/>
                <a:gridCol w="523297"/>
                <a:gridCol w="545101"/>
              </a:tblGrid>
              <a:tr h="558481">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2</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3</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4</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5</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8</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9</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10</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12</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13</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14</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15</a:t>
                      </a:r>
                    </a:p>
                  </a:txBody>
                  <a:tcPr marL="12700" marR="12700" marT="12700" marB="0" anchor="b">
                    <a:lnL>
                      <a:noFill/>
                    </a:lnL>
                    <a:lnR>
                      <a:noFill/>
                    </a:lnR>
                    <a:lnT>
                      <a:noFill/>
                    </a:lnT>
                    <a:lnB>
                      <a:noFill/>
                    </a:lnB>
                  </a:tcPr>
                </a:tc>
              </a:tr>
              <a:tr h="558481">
                <a:tc>
                  <a:txBody>
                    <a:bodyPr/>
                    <a:lstStyle/>
                    <a:p>
                      <a:pPr algn="l" fontAlgn="b"/>
                      <a:r>
                        <a:rPr lang="en-US" sz="1200" b="0" i="0" u="none" strike="noStrike">
                          <a:solidFill>
                            <a:srgbClr val="000000"/>
                          </a:solidFill>
                          <a:effectLst/>
                          <a:latin typeface="Calibri"/>
                        </a:rPr>
                        <a:t>env 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720</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142</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708</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698</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123</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676</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129</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700</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712</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134</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101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660</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687</a:t>
                      </a:r>
                    </a:p>
                  </a:txBody>
                  <a:tcPr marL="12700" marR="12700" marT="12700" marB="0" anchor="b">
                    <a:lnL>
                      <a:noFill/>
                    </a:lnL>
                    <a:lnR>
                      <a:noFill/>
                    </a:lnR>
                    <a:lnT>
                      <a:noFill/>
                    </a:lnT>
                    <a:lnB>
                      <a:noFill/>
                    </a:lnB>
                  </a:tcPr>
                </a:tc>
              </a:tr>
              <a:tr h="558481">
                <a:tc>
                  <a:txBody>
                    <a:bodyPr/>
                    <a:lstStyle/>
                    <a:p>
                      <a:pPr algn="l" fontAlgn="b"/>
                      <a:r>
                        <a:rPr lang="en-US" sz="1200" b="0" i="0" u="none" strike="noStrike">
                          <a:solidFill>
                            <a:srgbClr val="000000"/>
                          </a:solidFill>
                          <a:effectLst/>
                          <a:latin typeface="Calibri"/>
                        </a:rPr>
                        <a:t>env 2</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720</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118</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701</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729</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129</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689</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133</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699</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691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107</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100</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700</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692</a:t>
                      </a:r>
                    </a:p>
                  </a:txBody>
                  <a:tcPr marL="12700" marR="12700" marT="12700" marB="0" anchor="b">
                    <a:lnL>
                      <a:noFill/>
                    </a:lnL>
                    <a:lnR>
                      <a:noFill/>
                    </a:lnR>
                    <a:lnT>
                      <a:noFill/>
                    </a:lnT>
                    <a:lnB>
                      <a:noFill/>
                    </a:lnB>
                  </a:tcPr>
                </a:tc>
              </a:tr>
              <a:tr h="558481">
                <a:tc>
                  <a:txBody>
                    <a:bodyPr/>
                    <a:lstStyle/>
                    <a:p>
                      <a:pPr algn="l" fontAlgn="b"/>
                      <a:r>
                        <a:rPr lang="en-US" sz="1200" b="0" i="0" u="none" strike="noStrike">
                          <a:solidFill>
                            <a:srgbClr val="000000"/>
                          </a:solidFill>
                          <a:effectLst/>
                          <a:latin typeface="Calibri"/>
                        </a:rPr>
                        <a:t>env 3</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700</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125</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703</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742</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130</a:t>
                      </a:r>
                    </a:p>
                  </a:txBody>
                  <a:tcPr marL="12700" marR="12700" marT="12700" marB="0" anchor="b">
                    <a:lnL>
                      <a:noFill/>
                    </a:lnL>
                    <a:lnR>
                      <a:noFill/>
                    </a:lnR>
                    <a:lnT>
                      <a:noFill/>
                    </a:lnT>
                    <a:lnB>
                      <a:noFill/>
                    </a:lnB>
                  </a:tcPr>
                </a:tc>
                <a:tc>
                  <a:txBody>
                    <a:bodyPr/>
                    <a:lstStyle/>
                    <a:p>
                      <a:pPr algn="r" fontAlgn="b"/>
                      <a:r>
                        <a:rPr lang="en-US" sz="1200" b="0" i="0" u="none" strike="noStrike" dirty="0">
                          <a:solidFill>
                            <a:srgbClr val="000000"/>
                          </a:solidFill>
                          <a:effectLst/>
                          <a:latin typeface="Calibri"/>
                        </a:rPr>
                        <a:t>697</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127</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705</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703</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126</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110</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713</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704</a:t>
                      </a:r>
                    </a:p>
                  </a:txBody>
                  <a:tcPr marL="12700" marR="12700" marT="12700" marB="0" anchor="b">
                    <a:lnL>
                      <a:noFill/>
                    </a:lnL>
                    <a:lnR>
                      <a:noFill/>
                    </a:lnR>
                    <a:lnT>
                      <a:noFill/>
                    </a:lnT>
                    <a:lnB>
                      <a:noFill/>
                    </a:lnB>
                  </a:tcPr>
                </a:tc>
              </a:tr>
              <a:tr h="558481">
                <a:tc>
                  <a:txBody>
                    <a:bodyPr/>
                    <a:lstStyle/>
                    <a:p>
                      <a:pPr algn="l" fontAlgn="b"/>
                      <a:r>
                        <a:rPr lang="en-US" sz="1200" b="0" i="0" u="none" strike="noStrike">
                          <a:solidFill>
                            <a:srgbClr val="000000"/>
                          </a:solidFill>
                          <a:effectLst/>
                          <a:latin typeface="Calibri"/>
                        </a:rPr>
                        <a:t>env 4</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717</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136</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677</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679</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132</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727</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131</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706</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693</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134</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104</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693</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692</a:t>
                      </a:r>
                    </a:p>
                  </a:txBody>
                  <a:tcPr marL="12700" marR="12700" marT="12700" marB="0" anchor="b">
                    <a:lnL>
                      <a:noFill/>
                    </a:lnL>
                    <a:lnR>
                      <a:noFill/>
                    </a:lnR>
                    <a:lnT>
                      <a:noFill/>
                    </a:lnT>
                    <a:lnB>
                      <a:noFill/>
                    </a:lnB>
                  </a:tcPr>
                </a:tc>
              </a:tr>
              <a:tr h="558481">
                <a:tc>
                  <a:txBody>
                    <a:bodyPr/>
                    <a:lstStyle/>
                    <a:p>
                      <a:pPr algn="l" fontAlgn="b"/>
                      <a:r>
                        <a:rPr lang="en-US" sz="1200" b="0" i="0" u="none" strike="noStrike">
                          <a:solidFill>
                            <a:srgbClr val="000000"/>
                          </a:solidFill>
                          <a:effectLst/>
                          <a:latin typeface="Calibri"/>
                        </a:rPr>
                        <a:t>env 5</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716</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155</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753</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758</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126</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705</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160</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717</a:t>
                      </a:r>
                    </a:p>
                  </a:txBody>
                  <a:tcPr marL="12700" marR="12700" marT="12700" marB="0" anchor="b">
                    <a:lnL>
                      <a:noFill/>
                    </a:lnL>
                    <a:lnR>
                      <a:noFill/>
                    </a:lnR>
                    <a:lnT>
                      <a:noFill/>
                    </a:lnT>
                    <a:lnB>
                      <a:noFill/>
                    </a:lnB>
                  </a:tcPr>
                </a:tc>
                <a:tc>
                  <a:txBody>
                    <a:bodyPr/>
                    <a:lstStyle/>
                    <a:p>
                      <a:pPr algn="l" fontAlgn="b"/>
                      <a:endParaRPr lang="en-US" sz="1200" b="0" i="0" u="none" strike="noStrike">
                        <a:solidFill>
                          <a:srgbClr val="000000"/>
                        </a:solidFill>
                        <a:effectLst/>
                        <a:latin typeface="Calibri"/>
                      </a:endParaRP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739</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123</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100</a:t>
                      </a:r>
                    </a:p>
                  </a:txBody>
                  <a:tcPr marL="12700" marR="12700" marT="12700" marB="0" anchor="b">
                    <a:lnL>
                      <a:noFill/>
                    </a:lnL>
                    <a:lnR>
                      <a:noFill/>
                    </a:lnR>
                    <a:lnT>
                      <a:noFill/>
                    </a:lnT>
                    <a:lnB>
                      <a:noFill/>
                    </a:lnB>
                  </a:tcPr>
                </a:tc>
                <a:tc>
                  <a:txBody>
                    <a:bodyPr/>
                    <a:lstStyle/>
                    <a:p>
                      <a:pPr algn="r" fontAlgn="b"/>
                      <a:r>
                        <a:rPr lang="en-US" sz="1200" b="0" i="0" u="none" strike="noStrike">
                          <a:solidFill>
                            <a:srgbClr val="000000"/>
                          </a:solidFill>
                          <a:effectLst/>
                          <a:latin typeface="Calibri"/>
                        </a:rPr>
                        <a:t>699</a:t>
                      </a:r>
                    </a:p>
                  </a:txBody>
                  <a:tcPr marL="12700" marR="12700" marT="12700" marB="0" anchor="b">
                    <a:lnL>
                      <a:noFill/>
                    </a:lnL>
                    <a:lnR>
                      <a:noFill/>
                    </a:lnR>
                    <a:lnT>
                      <a:noFill/>
                    </a:lnT>
                    <a:lnB>
                      <a:noFill/>
                    </a:lnB>
                  </a:tcPr>
                </a:tc>
                <a:tc>
                  <a:txBody>
                    <a:bodyPr/>
                    <a:lstStyle/>
                    <a:p>
                      <a:pPr algn="r" fontAlgn="b"/>
                      <a:r>
                        <a:rPr lang="en-US" sz="1200" b="0" i="0" u="none" strike="noStrike" dirty="0">
                          <a:solidFill>
                            <a:srgbClr val="000000"/>
                          </a:solidFill>
                          <a:effectLst/>
                          <a:latin typeface="Calibri"/>
                        </a:rPr>
                        <a:t>708</a:t>
                      </a:r>
                    </a:p>
                  </a:txBody>
                  <a:tcPr marL="12700" marR="12700" marT="12700" marB="0" anchor="b">
                    <a:lnL>
                      <a:noFill/>
                    </a:lnL>
                    <a:lnR>
                      <a:noFill/>
                    </a:lnR>
                    <a:lnT>
                      <a:noFill/>
                    </a:lnT>
                    <a:lnB>
                      <a:noFill/>
                    </a:lnB>
                  </a:tcPr>
                </a:tc>
              </a:tr>
            </a:tbl>
          </a:graphicData>
        </a:graphic>
      </p:graphicFrame>
      <p:grpSp>
        <p:nvGrpSpPr>
          <p:cNvPr id="70" name="Group 69"/>
          <p:cNvGrpSpPr/>
          <p:nvPr/>
        </p:nvGrpSpPr>
        <p:grpSpPr>
          <a:xfrm>
            <a:off x="3386992" y="3743761"/>
            <a:ext cx="3973613" cy="3815914"/>
            <a:chOff x="3792748" y="2636837"/>
            <a:chExt cx="2495128" cy="2286000"/>
          </a:xfrm>
        </p:grpSpPr>
        <p:sp>
          <p:nvSpPr>
            <p:cNvPr id="54" name="Rectangle 53"/>
            <p:cNvSpPr/>
            <p:nvPr/>
          </p:nvSpPr>
          <p:spPr>
            <a:xfrm>
              <a:off x="3818148" y="2636837"/>
              <a:ext cx="2379133" cy="2286000"/>
            </a:xfrm>
            <a:prstGeom prst="rect">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 lastClr="FFFFFF"/>
                  </a:solidFill>
                  <a:effectLst/>
                  <a:uLnTx/>
                  <a:uFillTx/>
                  <a:latin typeface="Calibri"/>
                  <a:ea typeface="+mn-ea"/>
                  <a:cs typeface="+mn-cs"/>
                </a:rPr>
                <a:t>1     </a:t>
              </a:r>
            </a:p>
          </p:txBody>
        </p:sp>
        <p:sp>
          <p:nvSpPr>
            <p:cNvPr id="55" name="Trapezoid 54"/>
            <p:cNvSpPr/>
            <p:nvPr/>
          </p:nvSpPr>
          <p:spPr>
            <a:xfrm rot="10800000">
              <a:off x="3995948" y="2662237"/>
              <a:ext cx="2065866" cy="2260600"/>
            </a:xfrm>
            <a:prstGeom prst="trapezoid">
              <a:avLst>
                <a:gd name="adj" fmla="val 23361"/>
              </a:avLst>
            </a:prstGeom>
            <a:gradFill rotWithShape="1">
              <a:gsLst>
                <a:gs pos="0">
                  <a:srgbClr val="C0504D">
                    <a:tint val="100000"/>
                    <a:shade val="100000"/>
                    <a:satMod val="130000"/>
                  </a:srgbClr>
                </a:gs>
                <a:gs pos="100000">
                  <a:srgbClr val="C0504D">
                    <a:tint val="50000"/>
                    <a:shade val="100000"/>
                    <a:satMod val="350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n-US" sz="11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6" name="TextBox 55"/>
            <p:cNvSpPr txBox="1"/>
            <p:nvPr/>
          </p:nvSpPr>
          <p:spPr>
            <a:xfrm>
              <a:off x="4114482" y="2670705"/>
              <a:ext cx="256162"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2</a:t>
              </a:r>
            </a:p>
          </p:txBody>
        </p:sp>
        <p:sp>
          <p:nvSpPr>
            <p:cNvPr id="57" name="TextBox 56"/>
            <p:cNvSpPr txBox="1"/>
            <p:nvPr/>
          </p:nvSpPr>
          <p:spPr>
            <a:xfrm>
              <a:off x="4004419" y="3644372"/>
              <a:ext cx="256162"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3</a:t>
              </a:r>
            </a:p>
          </p:txBody>
        </p:sp>
        <p:sp>
          <p:nvSpPr>
            <p:cNvPr id="58" name="TextBox 57"/>
            <p:cNvSpPr txBox="1"/>
            <p:nvPr/>
          </p:nvSpPr>
          <p:spPr>
            <a:xfrm>
              <a:off x="4224548" y="3635905"/>
              <a:ext cx="261610"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4</a:t>
              </a:r>
            </a:p>
          </p:txBody>
        </p:sp>
        <p:sp>
          <p:nvSpPr>
            <p:cNvPr id="59" name="TextBox 58"/>
            <p:cNvSpPr txBox="1"/>
            <p:nvPr/>
          </p:nvSpPr>
          <p:spPr>
            <a:xfrm>
              <a:off x="4224555" y="4626504"/>
              <a:ext cx="256162"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5</a:t>
              </a:r>
            </a:p>
          </p:txBody>
        </p:sp>
        <p:sp>
          <p:nvSpPr>
            <p:cNvPr id="60" name="TextBox 59"/>
            <p:cNvSpPr txBox="1"/>
            <p:nvPr/>
          </p:nvSpPr>
          <p:spPr>
            <a:xfrm>
              <a:off x="4385414" y="4643438"/>
              <a:ext cx="256162"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6</a:t>
              </a:r>
            </a:p>
          </p:txBody>
        </p:sp>
        <p:sp>
          <p:nvSpPr>
            <p:cNvPr id="61" name="TextBox 60"/>
            <p:cNvSpPr txBox="1"/>
            <p:nvPr/>
          </p:nvSpPr>
          <p:spPr>
            <a:xfrm>
              <a:off x="3792748" y="4651903"/>
              <a:ext cx="338554"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14</a:t>
              </a:r>
            </a:p>
          </p:txBody>
        </p:sp>
        <p:sp>
          <p:nvSpPr>
            <p:cNvPr id="62" name="TextBox 61"/>
            <p:cNvSpPr txBox="1"/>
            <p:nvPr/>
          </p:nvSpPr>
          <p:spPr>
            <a:xfrm>
              <a:off x="5367551" y="4643438"/>
              <a:ext cx="256162"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8</a:t>
              </a:r>
            </a:p>
          </p:txBody>
        </p:sp>
        <p:sp>
          <p:nvSpPr>
            <p:cNvPr id="63" name="TextBox 62"/>
            <p:cNvSpPr txBox="1"/>
            <p:nvPr/>
          </p:nvSpPr>
          <p:spPr>
            <a:xfrm>
              <a:off x="5553817" y="4643437"/>
              <a:ext cx="261610"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7</a:t>
              </a:r>
            </a:p>
          </p:txBody>
        </p:sp>
        <p:sp>
          <p:nvSpPr>
            <p:cNvPr id="64" name="TextBox 63"/>
            <p:cNvSpPr txBox="1"/>
            <p:nvPr/>
          </p:nvSpPr>
          <p:spPr>
            <a:xfrm>
              <a:off x="5909417" y="4609571"/>
              <a:ext cx="327659"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15</a:t>
              </a:r>
            </a:p>
          </p:txBody>
        </p:sp>
        <p:sp>
          <p:nvSpPr>
            <p:cNvPr id="65" name="TextBox 64"/>
            <p:cNvSpPr txBox="1"/>
            <p:nvPr/>
          </p:nvSpPr>
          <p:spPr>
            <a:xfrm>
              <a:off x="5807817" y="3762903"/>
              <a:ext cx="261610"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9</a:t>
              </a:r>
            </a:p>
          </p:txBody>
        </p:sp>
        <p:sp>
          <p:nvSpPr>
            <p:cNvPr id="66" name="TextBox 65"/>
            <p:cNvSpPr txBox="1"/>
            <p:nvPr/>
          </p:nvSpPr>
          <p:spPr>
            <a:xfrm>
              <a:off x="5511484" y="3762903"/>
              <a:ext cx="327659"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10</a:t>
              </a:r>
            </a:p>
          </p:txBody>
        </p:sp>
        <p:sp>
          <p:nvSpPr>
            <p:cNvPr id="67" name="TextBox 66"/>
            <p:cNvSpPr txBox="1"/>
            <p:nvPr/>
          </p:nvSpPr>
          <p:spPr>
            <a:xfrm>
              <a:off x="5960217" y="2704569"/>
              <a:ext cx="327659"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11</a:t>
              </a:r>
            </a:p>
          </p:txBody>
        </p:sp>
        <p:sp>
          <p:nvSpPr>
            <p:cNvPr id="68" name="TextBox 67"/>
            <p:cNvSpPr txBox="1"/>
            <p:nvPr/>
          </p:nvSpPr>
          <p:spPr>
            <a:xfrm>
              <a:off x="5714684" y="2653769"/>
              <a:ext cx="327659"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12</a:t>
              </a:r>
            </a:p>
          </p:txBody>
        </p:sp>
        <p:sp>
          <p:nvSpPr>
            <p:cNvPr id="69" name="TextBox 68"/>
            <p:cNvSpPr txBox="1"/>
            <p:nvPr/>
          </p:nvSpPr>
          <p:spPr>
            <a:xfrm>
              <a:off x="4842617" y="2679169"/>
              <a:ext cx="327659" cy="261610"/>
            </a:xfrm>
            <a:prstGeom prst="rect">
              <a:avLst/>
            </a:prstGeom>
            <a:noFill/>
            <a:ln>
              <a:noFill/>
            </a:ln>
            <a:effectLst/>
          </p:spPr>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solidFill>
                  <a:effectLst/>
                  <a:uLnTx/>
                  <a:uFillTx/>
                  <a:latin typeface="Calibri"/>
                  <a:ea typeface="+mn-ea"/>
                  <a:cs typeface="+mn-cs"/>
                </a:rPr>
                <a:t>13</a:t>
              </a:r>
            </a:p>
          </p:txBody>
        </p:sp>
      </p:grpSp>
    </p:spTree>
    <p:extLst>
      <p:ext uri="{BB962C8B-B14F-4D97-AF65-F5344CB8AC3E}">
        <p14:creationId xmlns:p14="http://schemas.microsoft.com/office/powerpoint/2010/main" val="34600302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184" y="25264"/>
            <a:ext cx="9224211" cy="1259946"/>
          </a:xfrm>
        </p:spPr>
        <p:txBody>
          <a:bodyPr/>
          <a:lstStyle/>
          <a:p>
            <a:r>
              <a:rPr lang="en-US" sz="4800" dirty="0" smtClean="0"/>
              <a:t>Luminosity at </a:t>
            </a:r>
            <a:r>
              <a:rPr lang="en-US" sz="4800" dirty="0" err="1" smtClean="0"/>
              <a:t>e</a:t>
            </a:r>
            <a:r>
              <a:rPr lang="en-US" sz="4800" baseline="30000" dirty="0" err="1" smtClean="0"/>
              <a:t>+</a:t>
            </a:r>
            <a:r>
              <a:rPr lang="en-US" sz="4800" dirty="0" err="1" smtClean="0"/>
              <a:t>e</a:t>
            </a:r>
            <a:r>
              <a:rPr lang="en-US" sz="4800" baseline="30000" dirty="0" smtClean="0"/>
              <a:t>-</a:t>
            </a:r>
            <a:r>
              <a:rPr lang="en-US" sz="4800" dirty="0" smtClean="0"/>
              <a:t> collider</a:t>
            </a:r>
            <a:endParaRPr lang="en-US" sz="4800" dirty="0"/>
          </a:p>
        </p:txBody>
      </p:sp>
      <p:sp>
        <p:nvSpPr>
          <p:cNvPr id="3" name="Content Placeholder 2"/>
          <p:cNvSpPr>
            <a:spLocks noGrp="1"/>
          </p:cNvSpPr>
          <p:nvPr>
            <p:ph idx="1"/>
          </p:nvPr>
        </p:nvSpPr>
        <p:spPr>
          <a:xfrm>
            <a:off x="183816" y="1966222"/>
            <a:ext cx="9742237" cy="958217"/>
          </a:xfrm>
        </p:spPr>
        <p:txBody>
          <a:bodyPr>
            <a:normAutofit/>
          </a:bodyPr>
          <a:lstStyle/>
          <a:p>
            <a:r>
              <a:rPr lang="en-US" dirty="0" err="1">
                <a:solidFill>
                  <a:srgbClr val="000000"/>
                </a:solidFill>
              </a:rPr>
              <a:t>Bhabha</a:t>
            </a:r>
            <a:r>
              <a:rPr lang="en-US" dirty="0">
                <a:solidFill>
                  <a:srgbClr val="000000"/>
                </a:solidFill>
              </a:rPr>
              <a:t> scattering at low polar angles is used </a:t>
            </a:r>
            <a:r>
              <a:rPr lang="en-US" dirty="0" smtClean="0">
                <a:solidFill>
                  <a:srgbClr val="000000"/>
                </a:solidFill>
              </a:rPr>
              <a:t> </a:t>
            </a:r>
            <a:endParaRPr lang="en-US" dirty="0">
              <a:solidFill>
                <a:srgbClr val="000000"/>
              </a:solidFill>
            </a:endParaRPr>
          </a:p>
          <a:p>
            <a:endParaRPr lang="en-US" dirty="0">
              <a:solidFill>
                <a:srgbClr val="000000"/>
              </a:solidFill>
            </a:endParaRPr>
          </a:p>
        </p:txBody>
      </p:sp>
      <p:sp>
        <p:nvSpPr>
          <p:cNvPr id="5" name="Text Box 7"/>
          <p:cNvSpPr txBox="1">
            <a:spLocks noChangeArrowheads="1"/>
          </p:cNvSpPr>
          <p:nvPr/>
        </p:nvSpPr>
        <p:spPr bwMode="auto">
          <a:xfrm>
            <a:off x="3061125" y="2662829"/>
            <a:ext cx="366452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000">
                <a:solidFill>
                  <a:srgbClr val="003399"/>
                </a:solidFill>
                <a:latin typeface="Comic Sans MS" pitchFamily="66" charset="0"/>
              </a:defRPr>
            </a:lvl1pPr>
            <a:lvl2pPr marL="742950" indent="-285750" eaLnBrk="0" hangingPunct="0">
              <a:defRPr sz="2000">
                <a:solidFill>
                  <a:srgbClr val="003399"/>
                </a:solidFill>
                <a:latin typeface="Comic Sans MS" pitchFamily="66" charset="0"/>
              </a:defRPr>
            </a:lvl2pPr>
            <a:lvl3pPr marL="1143000" indent="-228600" eaLnBrk="0" hangingPunct="0">
              <a:defRPr sz="2000">
                <a:solidFill>
                  <a:srgbClr val="003399"/>
                </a:solidFill>
                <a:latin typeface="Comic Sans MS" pitchFamily="66" charset="0"/>
              </a:defRPr>
            </a:lvl3pPr>
            <a:lvl4pPr marL="1600200" indent="-228600" eaLnBrk="0" hangingPunct="0">
              <a:defRPr sz="2000">
                <a:solidFill>
                  <a:srgbClr val="003399"/>
                </a:solidFill>
                <a:latin typeface="Comic Sans MS" pitchFamily="66" charset="0"/>
              </a:defRPr>
            </a:lvl4pPr>
            <a:lvl5pPr marL="2057400" indent="-228600" eaLnBrk="0" hangingPunct="0">
              <a:defRPr sz="2000">
                <a:solidFill>
                  <a:srgbClr val="003399"/>
                </a:solidFill>
                <a:latin typeface="Comic Sans MS" pitchFamily="66" charset="0"/>
              </a:defRPr>
            </a:lvl5pPr>
            <a:lvl6pPr marL="2514600" indent="-228600" eaLnBrk="0" fontAlgn="base" hangingPunct="0">
              <a:spcBef>
                <a:spcPct val="0"/>
              </a:spcBef>
              <a:spcAft>
                <a:spcPct val="0"/>
              </a:spcAft>
              <a:defRPr sz="2000">
                <a:solidFill>
                  <a:srgbClr val="003399"/>
                </a:solidFill>
                <a:latin typeface="Comic Sans MS" pitchFamily="66" charset="0"/>
              </a:defRPr>
            </a:lvl6pPr>
            <a:lvl7pPr marL="2971800" indent="-228600" eaLnBrk="0" fontAlgn="base" hangingPunct="0">
              <a:spcBef>
                <a:spcPct val="0"/>
              </a:spcBef>
              <a:spcAft>
                <a:spcPct val="0"/>
              </a:spcAft>
              <a:defRPr sz="2000">
                <a:solidFill>
                  <a:srgbClr val="003399"/>
                </a:solidFill>
                <a:latin typeface="Comic Sans MS" pitchFamily="66" charset="0"/>
              </a:defRPr>
            </a:lvl7pPr>
            <a:lvl8pPr marL="3429000" indent="-228600" eaLnBrk="0" fontAlgn="base" hangingPunct="0">
              <a:spcBef>
                <a:spcPct val="0"/>
              </a:spcBef>
              <a:spcAft>
                <a:spcPct val="0"/>
              </a:spcAft>
              <a:defRPr sz="2000">
                <a:solidFill>
                  <a:srgbClr val="003399"/>
                </a:solidFill>
                <a:latin typeface="Comic Sans MS" pitchFamily="66" charset="0"/>
              </a:defRPr>
            </a:lvl8pPr>
            <a:lvl9pPr marL="3886200" indent="-228600" eaLnBrk="0" fontAlgn="base" hangingPunct="0">
              <a:spcBef>
                <a:spcPct val="0"/>
              </a:spcBef>
              <a:spcAft>
                <a:spcPct val="0"/>
              </a:spcAft>
              <a:defRPr sz="2000">
                <a:solidFill>
                  <a:srgbClr val="003399"/>
                </a:solidFill>
                <a:latin typeface="Comic Sans MS" pitchFamily="66" charset="0"/>
              </a:defRPr>
            </a:lvl9pPr>
          </a:lstStyle>
          <a:p>
            <a:pPr eaLnBrk="1" hangingPunct="1">
              <a:spcBef>
                <a:spcPct val="50000"/>
              </a:spcBef>
              <a:buClr>
                <a:srgbClr val="000066"/>
              </a:buClr>
              <a:buSzPct val="180000"/>
              <a:defRPr/>
            </a:pPr>
            <a:r>
              <a:rPr lang="en-US" sz="2800" kern="0" dirty="0" err="1" smtClean="0">
                <a:solidFill>
                  <a:srgbClr val="000000"/>
                </a:solidFill>
                <a:latin typeface="Arial"/>
              </a:rPr>
              <a:t>e</a:t>
            </a:r>
            <a:r>
              <a:rPr lang="en-US" sz="2800" kern="0" baseline="30000" dirty="0" err="1" smtClean="0">
                <a:solidFill>
                  <a:srgbClr val="000000"/>
                </a:solidFill>
                <a:latin typeface="Arial"/>
              </a:rPr>
              <a:t>+</a:t>
            </a:r>
            <a:r>
              <a:rPr lang="en-US" sz="2800" kern="0" dirty="0" err="1" smtClean="0">
                <a:solidFill>
                  <a:srgbClr val="000000"/>
                </a:solidFill>
                <a:latin typeface="Arial"/>
              </a:rPr>
              <a:t>e</a:t>
            </a:r>
            <a:r>
              <a:rPr lang="en-US" sz="3200" kern="0" baseline="30000" dirty="0" smtClean="0">
                <a:solidFill>
                  <a:srgbClr val="000000"/>
                </a:solidFill>
                <a:latin typeface="Arial"/>
              </a:rPr>
              <a:t>- </a:t>
            </a:r>
            <a:r>
              <a:rPr lang="en-US" sz="1800" kern="0" dirty="0" smtClean="0">
                <a:solidFill>
                  <a:srgbClr val="000000"/>
                </a:solidFill>
                <a:latin typeface="Arial"/>
              </a:rPr>
              <a:t>                    </a:t>
            </a:r>
            <a:r>
              <a:rPr lang="en-US" sz="2800" kern="0" dirty="0" err="1" smtClean="0">
                <a:solidFill>
                  <a:srgbClr val="000000"/>
                </a:solidFill>
                <a:latin typeface="Arial"/>
              </a:rPr>
              <a:t>e</a:t>
            </a:r>
            <a:r>
              <a:rPr lang="en-US" sz="2800" kern="0" baseline="30000" dirty="0" err="1" smtClean="0">
                <a:solidFill>
                  <a:srgbClr val="000000"/>
                </a:solidFill>
                <a:latin typeface="Arial"/>
              </a:rPr>
              <a:t>+</a:t>
            </a:r>
            <a:r>
              <a:rPr lang="en-US" sz="2800" kern="0" dirty="0" err="1" smtClean="0">
                <a:solidFill>
                  <a:srgbClr val="000000"/>
                </a:solidFill>
                <a:latin typeface="Arial"/>
              </a:rPr>
              <a:t>e</a:t>
            </a:r>
            <a:r>
              <a:rPr lang="en-US" sz="3200" kern="0" baseline="30000" dirty="0" smtClean="0">
                <a:solidFill>
                  <a:srgbClr val="000000"/>
                </a:solidFill>
                <a:latin typeface="Arial"/>
              </a:rPr>
              <a:t>-</a:t>
            </a:r>
            <a:r>
              <a:rPr lang="en-US" sz="2800" kern="0" dirty="0" smtClean="0">
                <a:solidFill>
                  <a:srgbClr val="000000"/>
                </a:solidFill>
                <a:latin typeface="Arial"/>
              </a:rPr>
              <a:t> (</a:t>
            </a:r>
            <a:r>
              <a:rPr lang="en-US" sz="2800" kern="0" dirty="0" smtClean="0">
                <a:solidFill>
                  <a:srgbClr val="000000"/>
                </a:solidFill>
                <a:latin typeface="Symbol" panose="05050102010706020507" pitchFamily="18" charset="2"/>
              </a:rPr>
              <a:t>g</a:t>
            </a:r>
            <a:r>
              <a:rPr lang="en-US" sz="2800" kern="0" dirty="0" smtClean="0">
                <a:solidFill>
                  <a:srgbClr val="000000"/>
                </a:solidFill>
                <a:latin typeface="Arial"/>
              </a:rPr>
              <a:t>)</a:t>
            </a:r>
            <a:r>
              <a:rPr lang="en-US" sz="1800" kern="0" dirty="0" smtClean="0">
                <a:solidFill>
                  <a:srgbClr val="000000"/>
                </a:solidFill>
                <a:latin typeface="Arial"/>
              </a:rPr>
              <a:t>    </a:t>
            </a:r>
          </a:p>
        </p:txBody>
      </p:sp>
      <p:cxnSp>
        <p:nvCxnSpPr>
          <p:cNvPr id="6" name="Straight Arrow Connector 5"/>
          <p:cNvCxnSpPr>
            <a:cxnSpLocks noChangeShapeType="1"/>
          </p:cNvCxnSpPr>
          <p:nvPr/>
        </p:nvCxnSpPr>
        <p:spPr bwMode="auto">
          <a:xfrm>
            <a:off x="3860731" y="2968508"/>
            <a:ext cx="1096385" cy="0"/>
          </a:xfrm>
          <a:prstGeom prst="straightConnector1">
            <a:avLst/>
          </a:prstGeom>
          <a:noFill/>
          <a:ln w="38100" algn="ctr">
            <a:solidFill>
              <a:srgbClr val="7030A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 name="Group 6"/>
          <p:cNvGrpSpPr/>
          <p:nvPr/>
        </p:nvGrpSpPr>
        <p:grpSpPr>
          <a:xfrm>
            <a:off x="2870396" y="4984718"/>
            <a:ext cx="2420937" cy="1582737"/>
            <a:chOff x="3447255" y="4236732"/>
            <a:chExt cx="2420937" cy="1582737"/>
          </a:xfrm>
        </p:grpSpPr>
        <p:sp>
          <p:nvSpPr>
            <p:cNvPr id="8" name="Text Box 14"/>
            <p:cNvSpPr txBox="1">
              <a:spLocks noChangeArrowheads="1"/>
            </p:cNvSpPr>
            <p:nvPr/>
          </p:nvSpPr>
          <p:spPr bwMode="auto">
            <a:xfrm>
              <a:off x="3447255" y="4236732"/>
              <a:ext cx="2132012" cy="523220"/>
            </a:xfrm>
            <a:prstGeom prst="rect">
              <a:avLst/>
            </a:prstGeom>
            <a:noFill/>
            <a:ln>
              <a:noFill/>
            </a:ln>
            <a:effectLst/>
            <a:extLst>
              <a:ext uri="{909E8E84-426E-40dd-AFC4-6F175D3DCCD1}">
                <a14:hiddenFill xmlns:a14="http://schemas.microsoft.com/office/drawing/2010/main">
                  <a:solidFill>
                    <a:srgbClr val="FFFFCC">
                      <a:alpha val="72156"/>
                    </a:srgbClr>
                  </a:solidFill>
                </a14:hiddenFill>
              </a:ext>
              <a:ext uri="{91240B29-F687-4f45-9708-019B960494DF}">
                <a14:hiddenLine xmlns:a14="http://schemas.microsoft.com/office/drawing/2010/main" w="41275" algn="ctr">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rgbClr val="003399"/>
                  </a:solidFill>
                  <a:latin typeface="Comic Sans MS" pitchFamily="66" charset="0"/>
                </a:defRPr>
              </a:lvl1pPr>
              <a:lvl2pPr marL="742950" indent="-285750" eaLnBrk="0" hangingPunct="0">
                <a:defRPr sz="2000">
                  <a:solidFill>
                    <a:srgbClr val="003399"/>
                  </a:solidFill>
                  <a:latin typeface="Comic Sans MS" pitchFamily="66" charset="0"/>
                </a:defRPr>
              </a:lvl2pPr>
              <a:lvl3pPr marL="1143000" indent="-228600" eaLnBrk="0" hangingPunct="0">
                <a:defRPr sz="2000">
                  <a:solidFill>
                    <a:srgbClr val="003399"/>
                  </a:solidFill>
                  <a:latin typeface="Comic Sans MS" pitchFamily="66" charset="0"/>
                </a:defRPr>
              </a:lvl3pPr>
              <a:lvl4pPr marL="1600200" indent="-228600" eaLnBrk="0" hangingPunct="0">
                <a:defRPr sz="2000">
                  <a:solidFill>
                    <a:srgbClr val="003399"/>
                  </a:solidFill>
                  <a:latin typeface="Comic Sans MS" pitchFamily="66" charset="0"/>
                </a:defRPr>
              </a:lvl4pPr>
              <a:lvl5pPr marL="2057400" indent="-228600" eaLnBrk="0" hangingPunct="0">
                <a:defRPr sz="2000">
                  <a:solidFill>
                    <a:srgbClr val="003399"/>
                  </a:solidFill>
                  <a:latin typeface="Comic Sans MS" pitchFamily="66" charset="0"/>
                </a:defRPr>
              </a:lvl5pPr>
              <a:lvl6pPr marL="2514600" indent="-228600" eaLnBrk="0" fontAlgn="base" hangingPunct="0">
                <a:spcBef>
                  <a:spcPct val="0"/>
                </a:spcBef>
                <a:spcAft>
                  <a:spcPct val="0"/>
                </a:spcAft>
                <a:defRPr sz="2000">
                  <a:solidFill>
                    <a:srgbClr val="003399"/>
                  </a:solidFill>
                  <a:latin typeface="Comic Sans MS" pitchFamily="66" charset="0"/>
                </a:defRPr>
              </a:lvl6pPr>
              <a:lvl7pPr marL="2971800" indent="-228600" eaLnBrk="0" fontAlgn="base" hangingPunct="0">
                <a:spcBef>
                  <a:spcPct val="0"/>
                </a:spcBef>
                <a:spcAft>
                  <a:spcPct val="0"/>
                </a:spcAft>
                <a:defRPr sz="2000">
                  <a:solidFill>
                    <a:srgbClr val="003399"/>
                  </a:solidFill>
                  <a:latin typeface="Comic Sans MS" pitchFamily="66" charset="0"/>
                </a:defRPr>
              </a:lvl7pPr>
              <a:lvl8pPr marL="3429000" indent="-228600" eaLnBrk="0" fontAlgn="base" hangingPunct="0">
                <a:spcBef>
                  <a:spcPct val="0"/>
                </a:spcBef>
                <a:spcAft>
                  <a:spcPct val="0"/>
                </a:spcAft>
                <a:defRPr sz="2000">
                  <a:solidFill>
                    <a:srgbClr val="003399"/>
                  </a:solidFill>
                  <a:latin typeface="Comic Sans MS" pitchFamily="66" charset="0"/>
                </a:defRPr>
              </a:lvl8pPr>
              <a:lvl9pPr marL="3886200" indent="-228600" eaLnBrk="0" fontAlgn="base" hangingPunct="0">
                <a:spcBef>
                  <a:spcPct val="0"/>
                </a:spcBef>
                <a:spcAft>
                  <a:spcPct val="0"/>
                </a:spcAft>
                <a:defRPr sz="2000">
                  <a:solidFill>
                    <a:srgbClr val="003399"/>
                  </a:solidFill>
                  <a:latin typeface="Comic Sans MS" pitchFamily="66" charset="0"/>
                </a:defRPr>
              </a:lvl9pPr>
            </a:lstStyle>
            <a:p>
              <a:pPr algn="ctr" eaLnBrk="1" hangingPunct="1">
                <a:spcBef>
                  <a:spcPct val="50000"/>
                </a:spcBef>
                <a:buClr>
                  <a:srgbClr val="FFFFFF"/>
                </a:buClr>
                <a:buSzPts val="2000"/>
                <a:buFont typeface="Wingdings" pitchFamily="2" charset="2"/>
                <a:buNone/>
                <a:defRPr/>
              </a:pPr>
              <a:r>
                <a:rPr lang="en-US" sz="2800" kern="0" dirty="0" smtClean="0">
                  <a:solidFill>
                    <a:srgbClr val="000000"/>
                  </a:solidFill>
                  <a:latin typeface="Monotype Corsiva" pitchFamily="66" charset="0"/>
                </a:rPr>
                <a:t>L</a:t>
              </a:r>
              <a:r>
                <a:rPr lang="en-US" sz="2400" kern="0" dirty="0" smtClean="0">
                  <a:solidFill>
                    <a:srgbClr val="000000"/>
                  </a:solidFill>
                </a:rPr>
                <a:t> </a:t>
              </a:r>
              <a:r>
                <a:rPr lang="en-US" kern="0" dirty="0" smtClean="0">
                  <a:solidFill>
                    <a:srgbClr val="000000"/>
                  </a:solidFill>
                </a:rPr>
                <a:t>= N / </a:t>
              </a:r>
              <a:r>
                <a:rPr lang="en-US" kern="0" dirty="0" smtClean="0">
                  <a:solidFill>
                    <a:srgbClr val="000000"/>
                  </a:solidFill>
                  <a:latin typeface="Symbol" pitchFamily="18" charset="2"/>
                </a:rPr>
                <a:t>s</a:t>
              </a:r>
            </a:p>
          </p:txBody>
        </p:sp>
        <p:sp>
          <p:nvSpPr>
            <p:cNvPr id="9" name="Line 15"/>
            <p:cNvSpPr>
              <a:spLocks noChangeShapeType="1"/>
            </p:cNvSpPr>
            <p:nvPr/>
          </p:nvSpPr>
          <p:spPr bwMode="auto">
            <a:xfrm flipV="1">
              <a:off x="4042567" y="4633606"/>
              <a:ext cx="379413" cy="314325"/>
            </a:xfrm>
            <a:prstGeom prst="line">
              <a:avLst/>
            </a:prstGeom>
            <a:noFill/>
            <a:ln w="38100">
              <a:solidFill>
                <a:srgbClr val="000066"/>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kern="0" smtClean="0">
                <a:solidFill>
                  <a:srgbClr val="000000"/>
                </a:solidFill>
              </a:endParaRPr>
            </a:p>
          </p:txBody>
        </p:sp>
        <p:sp>
          <p:nvSpPr>
            <p:cNvPr id="10" name="Line 16"/>
            <p:cNvSpPr>
              <a:spLocks noChangeShapeType="1"/>
            </p:cNvSpPr>
            <p:nvPr/>
          </p:nvSpPr>
          <p:spPr bwMode="auto">
            <a:xfrm flipH="1" flipV="1">
              <a:off x="5064008" y="4680439"/>
              <a:ext cx="228600" cy="347662"/>
            </a:xfrm>
            <a:prstGeom prst="line">
              <a:avLst/>
            </a:prstGeom>
            <a:noFill/>
            <a:ln w="38100">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defRPr/>
              </a:pPr>
              <a:endParaRPr lang="de-DE" kern="0" smtClean="0">
                <a:solidFill>
                  <a:srgbClr val="000000"/>
                </a:solidFill>
              </a:endParaRPr>
            </a:p>
          </p:txBody>
        </p:sp>
        <p:sp>
          <p:nvSpPr>
            <p:cNvPr id="11" name="Text Box 17"/>
            <p:cNvSpPr txBox="1">
              <a:spLocks noChangeArrowheads="1"/>
            </p:cNvSpPr>
            <p:nvPr/>
          </p:nvSpPr>
          <p:spPr bwMode="auto">
            <a:xfrm>
              <a:off x="3537742" y="4993969"/>
              <a:ext cx="1100138" cy="825500"/>
            </a:xfrm>
            <a:prstGeom prst="rect">
              <a:avLst/>
            </a:prstGeom>
            <a:noFill/>
            <a:ln>
              <a:noFill/>
            </a:ln>
            <a:effectLst/>
            <a:extLst>
              <a:ext uri="{909E8E84-426E-40dd-AFC4-6F175D3DCCD1}">
                <a14:hiddenFill xmlns:a14="http://schemas.microsoft.com/office/drawing/2010/main">
                  <a:solidFill>
                    <a:srgbClr val="FFFFCC">
                      <a:alpha val="72156"/>
                    </a:srgbClr>
                  </a:solidFill>
                </a14:hiddenFill>
              </a:ext>
              <a:ext uri="{91240B29-F687-4f45-9708-019B960494DF}">
                <a14:hiddenLine xmlns:a14="http://schemas.microsoft.com/office/drawing/2010/main" w="41275" algn="ctr">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rgbClr val="003399"/>
                  </a:solidFill>
                  <a:latin typeface="Comic Sans MS" pitchFamily="66" charset="0"/>
                </a:defRPr>
              </a:lvl1pPr>
              <a:lvl2pPr marL="742950" indent="-285750" eaLnBrk="0" hangingPunct="0">
                <a:defRPr sz="2000">
                  <a:solidFill>
                    <a:srgbClr val="003399"/>
                  </a:solidFill>
                  <a:latin typeface="Comic Sans MS" pitchFamily="66" charset="0"/>
                </a:defRPr>
              </a:lvl2pPr>
              <a:lvl3pPr marL="1143000" indent="-228600" eaLnBrk="0" hangingPunct="0">
                <a:defRPr sz="2000">
                  <a:solidFill>
                    <a:srgbClr val="003399"/>
                  </a:solidFill>
                  <a:latin typeface="Comic Sans MS" pitchFamily="66" charset="0"/>
                </a:defRPr>
              </a:lvl3pPr>
              <a:lvl4pPr marL="1600200" indent="-228600" eaLnBrk="0" hangingPunct="0">
                <a:defRPr sz="2000">
                  <a:solidFill>
                    <a:srgbClr val="003399"/>
                  </a:solidFill>
                  <a:latin typeface="Comic Sans MS" pitchFamily="66" charset="0"/>
                </a:defRPr>
              </a:lvl4pPr>
              <a:lvl5pPr marL="2057400" indent="-228600" eaLnBrk="0" hangingPunct="0">
                <a:defRPr sz="2000">
                  <a:solidFill>
                    <a:srgbClr val="003399"/>
                  </a:solidFill>
                  <a:latin typeface="Comic Sans MS" pitchFamily="66" charset="0"/>
                </a:defRPr>
              </a:lvl5pPr>
              <a:lvl6pPr marL="2514600" indent="-228600" eaLnBrk="0" fontAlgn="base" hangingPunct="0">
                <a:spcBef>
                  <a:spcPct val="0"/>
                </a:spcBef>
                <a:spcAft>
                  <a:spcPct val="0"/>
                </a:spcAft>
                <a:defRPr sz="2000">
                  <a:solidFill>
                    <a:srgbClr val="003399"/>
                  </a:solidFill>
                  <a:latin typeface="Comic Sans MS" pitchFamily="66" charset="0"/>
                </a:defRPr>
              </a:lvl6pPr>
              <a:lvl7pPr marL="2971800" indent="-228600" eaLnBrk="0" fontAlgn="base" hangingPunct="0">
                <a:spcBef>
                  <a:spcPct val="0"/>
                </a:spcBef>
                <a:spcAft>
                  <a:spcPct val="0"/>
                </a:spcAft>
                <a:defRPr sz="2000">
                  <a:solidFill>
                    <a:srgbClr val="003399"/>
                  </a:solidFill>
                  <a:latin typeface="Comic Sans MS" pitchFamily="66" charset="0"/>
                </a:defRPr>
              </a:lvl7pPr>
              <a:lvl8pPr marL="3429000" indent="-228600" eaLnBrk="0" fontAlgn="base" hangingPunct="0">
                <a:spcBef>
                  <a:spcPct val="0"/>
                </a:spcBef>
                <a:spcAft>
                  <a:spcPct val="0"/>
                </a:spcAft>
                <a:defRPr sz="2000">
                  <a:solidFill>
                    <a:srgbClr val="003399"/>
                  </a:solidFill>
                  <a:latin typeface="Comic Sans MS" pitchFamily="66" charset="0"/>
                </a:defRPr>
              </a:lvl8pPr>
              <a:lvl9pPr marL="3886200" indent="-228600" eaLnBrk="0" fontAlgn="base" hangingPunct="0">
                <a:spcBef>
                  <a:spcPct val="0"/>
                </a:spcBef>
                <a:spcAft>
                  <a:spcPct val="0"/>
                </a:spcAft>
                <a:defRPr sz="2000">
                  <a:solidFill>
                    <a:srgbClr val="003399"/>
                  </a:solidFill>
                  <a:latin typeface="Comic Sans MS" pitchFamily="66" charset="0"/>
                </a:defRPr>
              </a:lvl9pPr>
            </a:lstStyle>
            <a:p>
              <a:pPr algn="ctr" eaLnBrk="1" hangingPunct="1">
                <a:buClr>
                  <a:srgbClr val="FFFFFF"/>
                </a:buClr>
                <a:buSzPts val="2000"/>
                <a:buFont typeface="Wingdings" pitchFamily="2" charset="2"/>
                <a:buNone/>
                <a:defRPr/>
              </a:pPr>
              <a:r>
                <a:rPr lang="en-US" sz="1600" kern="0" dirty="0" smtClean="0">
                  <a:solidFill>
                    <a:srgbClr val="000000"/>
                  </a:solidFill>
                  <a:latin typeface="Century Gothic" pitchFamily="34" charset="0"/>
                </a:rPr>
                <a:t>Count </a:t>
              </a:r>
              <a:r>
                <a:rPr lang="en-US" sz="1600" kern="0" dirty="0" err="1" smtClean="0">
                  <a:solidFill>
                    <a:srgbClr val="000000"/>
                  </a:solidFill>
                  <a:latin typeface="Century Gothic" pitchFamily="34" charset="0"/>
                </a:rPr>
                <a:t>Bhabha</a:t>
              </a:r>
              <a:r>
                <a:rPr lang="en-US" sz="1600" kern="0" dirty="0" smtClean="0">
                  <a:solidFill>
                    <a:srgbClr val="000000"/>
                  </a:solidFill>
                  <a:latin typeface="Century Gothic" pitchFamily="34" charset="0"/>
                </a:rPr>
                <a:t> events</a:t>
              </a:r>
            </a:p>
          </p:txBody>
        </p:sp>
        <p:sp>
          <p:nvSpPr>
            <p:cNvPr id="12" name="Text Box 18"/>
            <p:cNvSpPr txBox="1">
              <a:spLocks noChangeArrowheads="1"/>
            </p:cNvSpPr>
            <p:nvPr/>
          </p:nvSpPr>
          <p:spPr bwMode="auto">
            <a:xfrm>
              <a:off x="4768055" y="5105094"/>
              <a:ext cx="1100137" cy="581025"/>
            </a:xfrm>
            <a:prstGeom prst="rect">
              <a:avLst/>
            </a:prstGeom>
            <a:noFill/>
            <a:ln>
              <a:noFill/>
            </a:ln>
            <a:effectLst/>
            <a:extLst>
              <a:ext uri="{909E8E84-426E-40dd-AFC4-6F175D3DCCD1}">
                <a14:hiddenFill xmlns:a14="http://schemas.microsoft.com/office/drawing/2010/main">
                  <a:solidFill>
                    <a:srgbClr val="FFFFCC">
                      <a:alpha val="72156"/>
                    </a:srgbClr>
                  </a:solidFill>
                </a14:hiddenFill>
              </a:ext>
              <a:ext uri="{91240B29-F687-4f45-9708-019B960494DF}">
                <a14:hiddenLine xmlns:a14="http://schemas.microsoft.com/office/drawing/2010/main" w="41275" algn="ctr">
                  <a:solidFill>
                    <a:srgbClr val="CC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000">
                  <a:solidFill>
                    <a:srgbClr val="003399"/>
                  </a:solidFill>
                  <a:latin typeface="Comic Sans MS" pitchFamily="66" charset="0"/>
                </a:defRPr>
              </a:lvl1pPr>
              <a:lvl2pPr marL="742950" indent="-285750" eaLnBrk="0" hangingPunct="0">
                <a:defRPr sz="2000">
                  <a:solidFill>
                    <a:srgbClr val="003399"/>
                  </a:solidFill>
                  <a:latin typeface="Comic Sans MS" pitchFamily="66" charset="0"/>
                </a:defRPr>
              </a:lvl2pPr>
              <a:lvl3pPr marL="1143000" indent="-228600" eaLnBrk="0" hangingPunct="0">
                <a:defRPr sz="2000">
                  <a:solidFill>
                    <a:srgbClr val="003399"/>
                  </a:solidFill>
                  <a:latin typeface="Comic Sans MS" pitchFamily="66" charset="0"/>
                </a:defRPr>
              </a:lvl3pPr>
              <a:lvl4pPr marL="1600200" indent="-228600" eaLnBrk="0" hangingPunct="0">
                <a:defRPr sz="2000">
                  <a:solidFill>
                    <a:srgbClr val="003399"/>
                  </a:solidFill>
                  <a:latin typeface="Comic Sans MS" pitchFamily="66" charset="0"/>
                </a:defRPr>
              </a:lvl4pPr>
              <a:lvl5pPr marL="2057400" indent="-228600" eaLnBrk="0" hangingPunct="0">
                <a:defRPr sz="2000">
                  <a:solidFill>
                    <a:srgbClr val="003399"/>
                  </a:solidFill>
                  <a:latin typeface="Comic Sans MS" pitchFamily="66" charset="0"/>
                </a:defRPr>
              </a:lvl5pPr>
              <a:lvl6pPr marL="2514600" indent="-228600" eaLnBrk="0" fontAlgn="base" hangingPunct="0">
                <a:spcBef>
                  <a:spcPct val="0"/>
                </a:spcBef>
                <a:spcAft>
                  <a:spcPct val="0"/>
                </a:spcAft>
                <a:defRPr sz="2000">
                  <a:solidFill>
                    <a:srgbClr val="003399"/>
                  </a:solidFill>
                  <a:latin typeface="Comic Sans MS" pitchFamily="66" charset="0"/>
                </a:defRPr>
              </a:lvl6pPr>
              <a:lvl7pPr marL="2971800" indent="-228600" eaLnBrk="0" fontAlgn="base" hangingPunct="0">
                <a:spcBef>
                  <a:spcPct val="0"/>
                </a:spcBef>
                <a:spcAft>
                  <a:spcPct val="0"/>
                </a:spcAft>
                <a:defRPr sz="2000">
                  <a:solidFill>
                    <a:srgbClr val="003399"/>
                  </a:solidFill>
                  <a:latin typeface="Comic Sans MS" pitchFamily="66" charset="0"/>
                </a:defRPr>
              </a:lvl7pPr>
              <a:lvl8pPr marL="3429000" indent="-228600" eaLnBrk="0" fontAlgn="base" hangingPunct="0">
                <a:spcBef>
                  <a:spcPct val="0"/>
                </a:spcBef>
                <a:spcAft>
                  <a:spcPct val="0"/>
                </a:spcAft>
                <a:defRPr sz="2000">
                  <a:solidFill>
                    <a:srgbClr val="003399"/>
                  </a:solidFill>
                  <a:latin typeface="Comic Sans MS" pitchFamily="66" charset="0"/>
                </a:defRPr>
              </a:lvl8pPr>
              <a:lvl9pPr marL="3886200" indent="-228600" eaLnBrk="0" fontAlgn="base" hangingPunct="0">
                <a:spcBef>
                  <a:spcPct val="0"/>
                </a:spcBef>
                <a:spcAft>
                  <a:spcPct val="0"/>
                </a:spcAft>
                <a:defRPr sz="2000">
                  <a:solidFill>
                    <a:srgbClr val="003399"/>
                  </a:solidFill>
                  <a:latin typeface="Comic Sans MS" pitchFamily="66" charset="0"/>
                </a:defRPr>
              </a:lvl9pPr>
            </a:lstStyle>
            <a:p>
              <a:pPr algn="ctr" eaLnBrk="1" hangingPunct="1">
                <a:buClr>
                  <a:srgbClr val="FFFFFF"/>
                </a:buClr>
                <a:buSzPts val="2000"/>
                <a:buFont typeface="Wingdings" pitchFamily="2" charset="2"/>
                <a:buNone/>
                <a:defRPr/>
              </a:pPr>
              <a:r>
                <a:rPr lang="en-US" sz="1600" kern="0" dirty="0" smtClean="0">
                  <a:solidFill>
                    <a:srgbClr val="000000"/>
                  </a:solidFill>
                  <a:latin typeface="Century Gothic" pitchFamily="34" charset="0"/>
                </a:rPr>
                <a:t>From theory</a:t>
              </a:r>
            </a:p>
          </p:txBody>
        </p:sp>
      </p:grpSp>
      <p:pic>
        <p:nvPicPr>
          <p:cNvPr id="1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7992" y="5609818"/>
            <a:ext cx="3990157" cy="95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858" y="3364219"/>
            <a:ext cx="6479781" cy="1195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z="1400" dirty="0" smtClean="0">
                <a:latin typeface="Times New Roman"/>
              </a:rPr>
              <a:t>3/11/15</a:t>
            </a:r>
            <a:endParaRPr lang="en-US" dirty="0"/>
          </a:p>
        </p:txBody>
      </p:sp>
      <p:sp>
        <p:nvSpPr>
          <p:cNvPr id="15" name="Footer Placeholder 14"/>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16" name="Slide Number Placeholder 15"/>
          <p:cNvSpPr>
            <a:spLocks noGrp="1"/>
          </p:cNvSpPr>
          <p:nvPr>
            <p:ph type="sldNum" sz="quarter" idx="12"/>
          </p:nvPr>
        </p:nvSpPr>
        <p:spPr/>
        <p:txBody>
          <a:bodyPr/>
          <a:lstStyle/>
          <a:p>
            <a:pPr algn="r"/>
            <a:fld id="{BB9A18F6-2139-4E7C-BDC1-22A896BCC078}" type="slidenum">
              <a:rPr lang="en-US" sz="1400" smtClean="0">
                <a:latin typeface="Times New Roman"/>
              </a:rPr>
              <a:t>32</a:t>
            </a:fld>
            <a:endParaRPr lang="en-US"/>
          </a:p>
        </p:txBody>
      </p:sp>
    </p:spTree>
    <p:extLst>
      <p:ext uri="{BB962C8B-B14F-4D97-AF65-F5344CB8AC3E}">
        <p14:creationId xmlns:p14="http://schemas.microsoft.com/office/powerpoint/2010/main" val="19641218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039" y="39458"/>
            <a:ext cx="8820547" cy="1259946"/>
          </a:xfrm>
        </p:spPr>
        <p:txBody>
          <a:bodyPr/>
          <a:lstStyle/>
          <a:p>
            <a:r>
              <a:rPr lang="en-US" sz="4800" dirty="0"/>
              <a:t>Luminosity at </a:t>
            </a:r>
            <a:r>
              <a:rPr lang="en-US" sz="4800" dirty="0" err="1"/>
              <a:t>e</a:t>
            </a:r>
            <a:r>
              <a:rPr lang="en-US" sz="4800" baseline="30000" dirty="0" err="1"/>
              <a:t>+</a:t>
            </a:r>
            <a:r>
              <a:rPr lang="en-US" sz="4800" dirty="0" err="1"/>
              <a:t>e</a:t>
            </a:r>
            <a:r>
              <a:rPr lang="en-US" sz="4800" baseline="30000" dirty="0"/>
              <a:t>-</a:t>
            </a:r>
            <a:r>
              <a:rPr lang="en-US" sz="4800" dirty="0"/>
              <a:t> collider</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7024" y="1899730"/>
            <a:ext cx="3836987" cy="545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1520" y="4181708"/>
            <a:ext cx="4819868" cy="310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r>
              <a:rPr lang="en-US" sz="1400" smtClean="0">
                <a:latin typeface="Times New Roman"/>
              </a:rPr>
              <a:t>3/11/15</a:t>
            </a:r>
            <a:endParaRPr lang="en-US"/>
          </a:p>
        </p:txBody>
      </p:sp>
      <p:sp>
        <p:nvSpPr>
          <p:cNvPr id="7" name="Footer Placeholder 6"/>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8" name="Slide Number Placeholder 7"/>
          <p:cNvSpPr>
            <a:spLocks noGrp="1"/>
          </p:cNvSpPr>
          <p:nvPr>
            <p:ph type="sldNum" sz="quarter" idx="12"/>
          </p:nvPr>
        </p:nvSpPr>
        <p:spPr/>
        <p:txBody>
          <a:bodyPr/>
          <a:lstStyle/>
          <a:p>
            <a:pPr algn="r"/>
            <a:fld id="{BB9A18F6-2139-4E7C-BDC1-22A896BCC078}" type="slidenum">
              <a:rPr lang="en-US" sz="1400" smtClean="0">
                <a:latin typeface="Times New Roman"/>
              </a:rPr>
              <a:t>33</a:t>
            </a:fld>
            <a:endParaRPr lang="en-US"/>
          </a:p>
        </p:txBody>
      </p:sp>
      <p:sp>
        <p:nvSpPr>
          <p:cNvPr id="9" name="Content Placeholder 2"/>
          <p:cNvSpPr>
            <a:spLocks noGrp="1"/>
          </p:cNvSpPr>
          <p:nvPr>
            <p:ph idx="1"/>
          </p:nvPr>
        </p:nvSpPr>
        <p:spPr>
          <a:xfrm>
            <a:off x="4341520" y="2108758"/>
            <a:ext cx="4935675" cy="2243307"/>
          </a:xfrm>
        </p:spPr>
        <p:txBody>
          <a:bodyPr>
            <a:normAutofit fontScale="70000" lnSpcReduction="20000"/>
          </a:bodyPr>
          <a:lstStyle/>
          <a:p>
            <a:pPr>
              <a:buSzPct val="153000"/>
            </a:pPr>
            <a:r>
              <a:rPr lang="en-US" sz="2800" dirty="0">
                <a:solidFill>
                  <a:srgbClr val="000066"/>
                </a:solidFill>
                <a:cs typeface="Calibri" pitchFamily="34" charset="0"/>
              </a:rPr>
              <a:t>Precise measurement of the luminosity</a:t>
            </a:r>
          </a:p>
          <a:p>
            <a:pPr>
              <a:buSzPct val="153000"/>
            </a:pPr>
            <a:r>
              <a:rPr lang="en-US" sz="2800" dirty="0">
                <a:solidFill>
                  <a:srgbClr val="000066"/>
                </a:solidFill>
                <a:cs typeface="Calibri" pitchFamily="34" charset="0"/>
              </a:rPr>
              <a:t>Low angle physics</a:t>
            </a:r>
          </a:p>
          <a:p>
            <a:pPr>
              <a:buSzPct val="153000"/>
            </a:pPr>
            <a:r>
              <a:rPr lang="en-US" sz="2800" dirty="0" err="1">
                <a:solidFill>
                  <a:srgbClr val="000066"/>
                </a:solidFill>
                <a:cs typeface="Calibri" pitchFamily="34" charset="0"/>
              </a:rPr>
              <a:t>Lumical</a:t>
            </a:r>
            <a:r>
              <a:rPr lang="en-US" sz="2800" dirty="0">
                <a:solidFill>
                  <a:srgbClr val="000066"/>
                </a:solidFill>
                <a:cs typeface="Calibri" pitchFamily="34" charset="0"/>
              </a:rPr>
              <a:t> composed of silicon and tungsten planes.</a:t>
            </a:r>
          </a:p>
          <a:p>
            <a:pPr marL="0" indent="0">
              <a:buNone/>
            </a:pPr>
            <a:endParaRPr lang="en-US" dirty="0"/>
          </a:p>
        </p:txBody>
      </p:sp>
    </p:spTree>
    <p:extLst>
      <p:ext uri="{BB962C8B-B14F-4D97-AF65-F5344CB8AC3E}">
        <p14:creationId xmlns:p14="http://schemas.microsoft.com/office/powerpoint/2010/main" val="124012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Shape 1"/>
          <p:cNvSpPr txBox="1"/>
          <p:nvPr/>
        </p:nvSpPr>
        <p:spPr>
          <a:xfrm>
            <a:off x="327184" y="0"/>
            <a:ext cx="6399178" cy="1262160"/>
          </a:xfrm>
          <a:prstGeom prst="rect">
            <a:avLst/>
          </a:prstGeom>
        </p:spPr>
        <p:txBody>
          <a:bodyPr lIns="0" tIns="0" rIns="0" bIns="0" anchor="ctr"/>
          <a:lstStyle/>
          <a:p>
            <a:pPr algn="ctr"/>
            <a:r>
              <a:rPr lang="en-US" sz="4800" dirty="0" smtClean="0">
                <a:latin typeface="+mj-lt"/>
              </a:rPr>
              <a:t>2014 developments</a:t>
            </a:r>
            <a:endParaRPr sz="4800" dirty="0">
              <a:latin typeface="+mj-lt"/>
            </a:endParaRPr>
          </a:p>
        </p:txBody>
      </p:sp>
      <p:pic>
        <p:nvPicPr>
          <p:cNvPr id="65" name="Picture 64"/>
          <p:cNvPicPr/>
          <p:nvPr/>
        </p:nvPicPr>
        <p:blipFill>
          <a:blip r:embed="rId2"/>
          <a:stretch>
            <a:fillRect/>
          </a:stretch>
        </p:blipFill>
        <p:spPr>
          <a:xfrm>
            <a:off x="0" y="4844842"/>
            <a:ext cx="2116889" cy="2714833"/>
          </a:xfrm>
          <a:prstGeom prst="rect">
            <a:avLst/>
          </a:prstGeom>
          <a:ln>
            <a:no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17896" y="-1"/>
            <a:ext cx="3262730" cy="4844843"/>
          </a:xfrm>
          <a:prstGeom prst="rect">
            <a:avLst/>
          </a:prstGeom>
        </p:spPr>
      </p:pic>
      <p:grpSp>
        <p:nvGrpSpPr>
          <p:cNvPr id="8" name="Group 7"/>
          <p:cNvGrpSpPr/>
          <p:nvPr/>
        </p:nvGrpSpPr>
        <p:grpSpPr>
          <a:xfrm>
            <a:off x="2556015" y="4925222"/>
            <a:ext cx="5274511" cy="2480208"/>
            <a:chOff x="1316276" y="3260186"/>
            <a:chExt cx="6241325" cy="3579228"/>
          </a:xfrm>
        </p:grpSpPr>
        <p:sp>
          <p:nvSpPr>
            <p:cNvPr id="9" name="Rectangle 8"/>
            <p:cNvSpPr/>
            <p:nvPr/>
          </p:nvSpPr>
          <p:spPr>
            <a:xfrm>
              <a:off x="1316276" y="3260186"/>
              <a:ext cx="1239864" cy="3008525"/>
            </a:xfrm>
            <a:prstGeom prst="rect">
              <a:avLst/>
            </a:prstGeom>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smtClean="0"/>
                <a:t>Tungsten</a:t>
              </a:r>
              <a:endParaRPr lang="en-US" dirty="0"/>
            </a:p>
          </p:txBody>
        </p:sp>
        <p:sp>
          <p:nvSpPr>
            <p:cNvPr id="10" name="Rectangle 9"/>
            <p:cNvSpPr/>
            <p:nvPr/>
          </p:nvSpPr>
          <p:spPr>
            <a:xfrm>
              <a:off x="3818074" y="3263567"/>
              <a:ext cx="1239864" cy="3008525"/>
            </a:xfrm>
            <a:prstGeom prst="rect">
              <a:avLst/>
            </a:prstGeom>
          </p:spPr>
          <p:style>
            <a:lnRef idx="1">
              <a:schemeClr val="accent1"/>
            </a:lnRef>
            <a:fillRef idx="3">
              <a:schemeClr val="accent1"/>
            </a:fillRef>
            <a:effectRef idx="2">
              <a:schemeClr val="accent1"/>
            </a:effectRef>
            <a:fontRef idx="minor">
              <a:schemeClr val="lt1"/>
            </a:fontRef>
          </p:style>
          <p:txBody>
            <a:bodyPr vert="vert270" rtlCol="0" anchor="ctr"/>
            <a:lstStyle/>
            <a:p>
              <a:pPr lvl="0" algn="ctr"/>
              <a:r>
                <a:rPr lang="en-US" dirty="0">
                  <a:solidFill>
                    <a:prstClr val="white"/>
                  </a:solidFill>
                </a:rPr>
                <a:t>Tungsten</a:t>
              </a:r>
            </a:p>
          </p:txBody>
        </p:sp>
        <p:sp>
          <p:nvSpPr>
            <p:cNvPr id="11" name="Rectangle 10"/>
            <p:cNvSpPr/>
            <p:nvPr/>
          </p:nvSpPr>
          <p:spPr>
            <a:xfrm>
              <a:off x="6317737" y="3260186"/>
              <a:ext cx="1239864" cy="3008525"/>
            </a:xfrm>
            <a:prstGeom prst="rect">
              <a:avLst/>
            </a:prstGeom>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smtClean="0"/>
                <a:t>Tungsten</a:t>
              </a:r>
              <a:endParaRPr lang="en-US" dirty="0"/>
            </a:p>
          </p:txBody>
        </p:sp>
        <p:cxnSp>
          <p:nvCxnSpPr>
            <p:cNvPr id="12" name="Straight Arrow Connector 11"/>
            <p:cNvCxnSpPr/>
            <p:nvPr/>
          </p:nvCxnSpPr>
          <p:spPr>
            <a:xfrm>
              <a:off x="1316276" y="6423508"/>
              <a:ext cx="123986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3809983" y="6427166"/>
              <a:ext cx="123986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2551069" y="6423508"/>
              <a:ext cx="123986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051588" y="6427166"/>
              <a:ext cx="123986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1512840" y="6468863"/>
              <a:ext cx="897902" cy="369332"/>
            </a:xfrm>
            <a:prstGeom prst="rect">
              <a:avLst/>
            </a:prstGeom>
            <a:noFill/>
          </p:spPr>
          <p:txBody>
            <a:bodyPr wrap="none" rtlCol="0">
              <a:spAutoFit/>
            </a:bodyPr>
            <a:lstStyle/>
            <a:p>
              <a:r>
                <a:rPr lang="en-US" dirty="0" smtClean="0"/>
                <a:t>3.5 mm</a:t>
              </a:r>
              <a:endParaRPr lang="en-US" dirty="0"/>
            </a:p>
          </p:txBody>
        </p:sp>
        <p:sp>
          <p:nvSpPr>
            <p:cNvPr id="17" name="TextBox 16"/>
            <p:cNvSpPr txBox="1"/>
            <p:nvPr/>
          </p:nvSpPr>
          <p:spPr>
            <a:xfrm>
              <a:off x="3946349" y="6470082"/>
              <a:ext cx="897902" cy="369332"/>
            </a:xfrm>
            <a:prstGeom prst="rect">
              <a:avLst/>
            </a:prstGeom>
            <a:noFill/>
          </p:spPr>
          <p:txBody>
            <a:bodyPr wrap="none" rtlCol="0">
              <a:spAutoFit/>
            </a:bodyPr>
            <a:lstStyle/>
            <a:p>
              <a:r>
                <a:rPr lang="en-US" dirty="0" smtClean="0"/>
                <a:t>3.5 mm</a:t>
              </a:r>
              <a:endParaRPr lang="en-US" dirty="0"/>
            </a:p>
          </p:txBody>
        </p:sp>
        <p:sp>
          <p:nvSpPr>
            <p:cNvPr id="18" name="TextBox 17"/>
            <p:cNvSpPr txBox="1"/>
            <p:nvPr/>
          </p:nvSpPr>
          <p:spPr>
            <a:xfrm>
              <a:off x="5197585" y="6467958"/>
              <a:ext cx="897902" cy="369332"/>
            </a:xfrm>
            <a:prstGeom prst="rect">
              <a:avLst/>
            </a:prstGeom>
            <a:noFill/>
          </p:spPr>
          <p:txBody>
            <a:bodyPr wrap="none" rtlCol="0">
              <a:spAutoFit/>
            </a:bodyPr>
            <a:lstStyle/>
            <a:p>
              <a:r>
                <a:rPr lang="en-US" dirty="0" smtClean="0"/>
                <a:t>3.5 mm</a:t>
              </a:r>
              <a:endParaRPr lang="en-US" dirty="0"/>
            </a:p>
          </p:txBody>
        </p:sp>
        <p:sp>
          <p:nvSpPr>
            <p:cNvPr id="19" name="TextBox 18"/>
            <p:cNvSpPr txBox="1"/>
            <p:nvPr/>
          </p:nvSpPr>
          <p:spPr>
            <a:xfrm>
              <a:off x="2674369" y="6467958"/>
              <a:ext cx="897902" cy="369332"/>
            </a:xfrm>
            <a:prstGeom prst="rect">
              <a:avLst/>
            </a:prstGeom>
            <a:noFill/>
          </p:spPr>
          <p:txBody>
            <a:bodyPr wrap="none" rtlCol="0">
              <a:spAutoFit/>
            </a:bodyPr>
            <a:lstStyle/>
            <a:p>
              <a:r>
                <a:rPr lang="en-US" dirty="0" smtClean="0"/>
                <a:t>3.5 mm</a:t>
              </a:r>
              <a:endParaRPr lang="en-US" dirty="0"/>
            </a:p>
          </p:txBody>
        </p:sp>
        <p:sp>
          <p:nvSpPr>
            <p:cNvPr id="20" name="Rectangle 19"/>
            <p:cNvSpPr/>
            <p:nvPr/>
          </p:nvSpPr>
          <p:spPr>
            <a:xfrm>
              <a:off x="2570119" y="3260186"/>
              <a:ext cx="1239864" cy="3008525"/>
            </a:xfrm>
            <a:prstGeom prst="rect">
              <a:avLst/>
            </a:prstGeom>
          </p:spPr>
          <p:style>
            <a:lnRef idx="1">
              <a:schemeClr val="accent4"/>
            </a:lnRef>
            <a:fillRef idx="3">
              <a:schemeClr val="accent4"/>
            </a:fillRef>
            <a:effectRef idx="2">
              <a:schemeClr val="accent4"/>
            </a:effectRef>
            <a:fontRef idx="minor">
              <a:schemeClr val="lt1"/>
            </a:fontRef>
          </p:style>
          <p:txBody>
            <a:bodyPr vert="vert270" rtlCol="0" anchor="ctr"/>
            <a:lstStyle/>
            <a:p>
              <a:pPr algn="ctr"/>
              <a:r>
                <a:rPr lang="en-US" dirty="0" smtClean="0"/>
                <a:t>Silicon</a:t>
              </a:r>
              <a:endParaRPr lang="en-US" dirty="0"/>
            </a:p>
          </p:txBody>
        </p:sp>
        <p:sp>
          <p:nvSpPr>
            <p:cNvPr id="21" name="Rectangle 20"/>
            <p:cNvSpPr/>
            <p:nvPr/>
          </p:nvSpPr>
          <p:spPr>
            <a:xfrm>
              <a:off x="5064288" y="3263567"/>
              <a:ext cx="1239864" cy="3008525"/>
            </a:xfrm>
            <a:prstGeom prst="rect">
              <a:avLst/>
            </a:prstGeom>
          </p:spPr>
          <p:style>
            <a:lnRef idx="1">
              <a:schemeClr val="accent4"/>
            </a:lnRef>
            <a:fillRef idx="3">
              <a:schemeClr val="accent4"/>
            </a:fillRef>
            <a:effectRef idx="2">
              <a:schemeClr val="accent4"/>
            </a:effectRef>
            <a:fontRef idx="minor">
              <a:schemeClr val="lt1"/>
            </a:fontRef>
          </p:style>
          <p:txBody>
            <a:bodyPr vert="vert270" rtlCol="0" anchor="ctr"/>
            <a:lstStyle/>
            <a:p>
              <a:pPr algn="ctr"/>
              <a:r>
                <a:rPr lang="en-US" dirty="0" smtClean="0"/>
                <a:t>Silicon</a:t>
              </a:r>
              <a:endParaRPr lang="en-US" dirty="0"/>
            </a:p>
          </p:txBody>
        </p:sp>
        <p:cxnSp>
          <p:nvCxnSpPr>
            <p:cNvPr id="22" name="Straight Arrow Connector 21"/>
            <p:cNvCxnSpPr/>
            <p:nvPr/>
          </p:nvCxnSpPr>
          <p:spPr>
            <a:xfrm>
              <a:off x="6285102" y="6428132"/>
              <a:ext cx="123986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473935" y="6467958"/>
              <a:ext cx="897902" cy="369332"/>
            </a:xfrm>
            <a:prstGeom prst="rect">
              <a:avLst/>
            </a:prstGeom>
            <a:noFill/>
          </p:spPr>
          <p:txBody>
            <a:bodyPr wrap="none" rtlCol="0">
              <a:spAutoFit/>
            </a:bodyPr>
            <a:lstStyle/>
            <a:p>
              <a:r>
                <a:rPr lang="en-US" dirty="0" smtClean="0"/>
                <a:t>3.5 mm</a:t>
              </a:r>
              <a:endParaRPr lang="en-US" dirty="0"/>
            </a:p>
          </p:txBody>
        </p:sp>
      </p:grpSp>
      <p:sp>
        <p:nvSpPr>
          <p:cNvPr id="3" name="Date Placeholder 2"/>
          <p:cNvSpPr>
            <a:spLocks noGrp="1"/>
          </p:cNvSpPr>
          <p:nvPr>
            <p:ph type="dt" sz="half" idx="10"/>
          </p:nvPr>
        </p:nvSpPr>
        <p:spPr/>
        <p:txBody>
          <a:bodyPr/>
          <a:lstStyle/>
          <a:p>
            <a:r>
              <a:rPr lang="en-US" smtClean="0"/>
              <a:t>3/11/15</a:t>
            </a:r>
            <a:endParaRPr lang="en-US"/>
          </a:p>
        </p:txBody>
      </p:sp>
      <p:sp>
        <p:nvSpPr>
          <p:cNvPr id="4" name="Footer Placeholder 3"/>
          <p:cNvSpPr>
            <a:spLocks noGrp="1"/>
          </p:cNvSpPr>
          <p:nvPr>
            <p:ph type="ftr" sz="quarter" idx="11"/>
          </p:nvPr>
        </p:nvSpPr>
        <p:spPr/>
        <p:txBody>
          <a:bodyPr/>
          <a:lstStyle/>
          <a:p>
            <a:r>
              <a:rPr lang="en-US" smtClean="0"/>
              <a:t>LCWS 2015, Whistler BC Canada</a:t>
            </a:r>
            <a:endParaRPr lang="en-US"/>
          </a:p>
        </p:txBody>
      </p:sp>
      <p:sp>
        <p:nvSpPr>
          <p:cNvPr id="6" name="Slide Number Placeholder 5"/>
          <p:cNvSpPr>
            <a:spLocks noGrp="1"/>
          </p:cNvSpPr>
          <p:nvPr>
            <p:ph type="sldNum" sz="quarter" idx="12"/>
          </p:nvPr>
        </p:nvSpPr>
        <p:spPr/>
        <p:txBody>
          <a:bodyPr/>
          <a:lstStyle/>
          <a:p>
            <a:fld id="{D739C4FB-7D33-419B-8833-D1372BFD11C8}" type="slidenum">
              <a:rPr lang="en-US" smtClean="0"/>
              <a:t>4</a:t>
            </a:fld>
            <a:endParaRPr lang="en-US"/>
          </a:p>
        </p:txBody>
      </p:sp>
      <p:sp>
        <p:nvSpPr>
          <p:cNvPr id="25" name="Content Placeholder 24"/>
          <p:cNvSpPr>
            <a:spLocks noGrp="1"/>
          </p:cNvSpPr>
          <p:nvPr>
            <p:ph idx="4294967295"/>
          </p:nvPr>
        </p:nvSpPr>
        <p:spPr>
          <a:xfrm>
            <a:off x="89127" y="1504678"/>
            <a:ext cx="6489700" cy="1889125"/>
          </a:xfrm>
        </p:spPr>
        <p:txBody>
          <a:bodyPr>
            <a:normAutofit fontScale="92500"/>
          </a:bodyPr>
          <a:lstStyle/>
          <a:p>
            <a:pPr>
              <a:lnSpc>
                <a:spcPct val="80000"/>
              </a:lnSpc>
            </a:pPr>
            <a:r>
              <a:rPr lang="en-US" sz="2400" dirty="0"/>
              <a:t>Sensor glued on a 3.5mm </a:t>
            </a:r>
            <a:r>
              <a:rPr lang="en-US" sz="2400" dirty="0" smtClean="0"/>
              <a:t>PCB (HV)</a:t>
            </a:r>
          </a:p>
          <a:p>
            <a:pPr>
              <a:lnSpc>
                <a:spcPct val="80000"/>
              </a:lnSpc>
            </a:pPr>
            <a:r>
              <a:rPr lang="en-US" sz="2400" dirty="0" smtClean="0"/>
              <a:t>Short PCB fan out</a:t>
            </a:r>
            <a:endParaRPr lang="en-US" sz="2400" dirty="0"/>
          </a:p>
          <a:p>
            <a:pPr>
              <a:lnSpc>
                <a:spcPct val="80000"/>
              </a:lnSpc>
            </a:pPr>
            <a:r>
              <a:rPr lang="en-US" sz="2400" dirty="0"/>
              <a:t>Electronic read out : 32 channels (4x8channels) </a:t>
            </a:r>
          </a:p>
          <a:p>
            <a:pPr>
              <a:lnSpc>
                <a:spcPct val="80000"/>
              </a:lnSpc>
            </a:pPr>
            <a:endParaRPr lang="en-US" dirty="0"/>
          </a:p>
        </p:txBody>
      </p:sp>
      <p:sp>
        <p:nvSpPr>
          <p:cNvPr id="28" name="Content Placeholder 24"/>
          <p:cNvSpPr txBox="1">
            <a:spLocks/>
          </p:cNvSpPr>
          <p:nvPr/>
        </p:nvSpPr>
        <p:spPr>
          <a:xfrm>
            <a:off x="220018" y="3618867"/>
            <a:ext cx="6489700" cy="1889125"/>
          </a:xfrm>
          <a:prstGeom prst="rect">
            <a:avLst/>
          </a:prstGeom>
        </p:spPr>
        <p:txBody>
          <a:bodyPr vert="horz" lIns="100794" tIns="50397" rIns="100794" bIns="50397" rtlCol="0">
            <a:normAutofit/>
          </a:bodyPr>
          <a:lstStyle>
            <a:lvl1pPr marL="503972" indent="-503972" algn="l" defTabSz="1007943" rtl="0" eaLnBrk="1" latinLnBrk="0" hangingPunct="1">
              <a:spcBef>
                <a:spcPts val="0"/>
              </a:spcBef>
              <a:spcAft>
                <a:spcPts val="2205"/>
              </a:spcAft>
              <a:buFont typeface="Wingdings 2" pitchFamily="18" charset="2"/>
              <a:buChar char=""/>
              <a:defRPr sz="2600" kern="1200">
                <a:solidFill>
                  <a:schemeClr val="tx1"/>
                </a:solidFill>
                <a:latin typeface="+mn-lt"/>
                <a:ea typeface="+mn-ea"/>
                <a:cs typeface="+mn-cs"/>
              </a:defRPr>
            </a:lvl1pPr>
            <a:lvl2pPr marL="1007943" indent="-503972" algn="l" defTabSz="1007943" rtl="0" eaLnBrk="1" latinLnBrk="0" hangingPunct="1">
              <a:spcBef>
                <a:spcPts val="0"/>
              </a:spcBef>
              <a:spcAft>
                <a:spcPts val="1102"/>
              </a:spcAft>
              <a:buClr>
                <a:schemeClr val="bg2"/>
              </a:buClr>
              <a:buFont typeface="Wingdings 2" pitchFamily="18" charset="2"/>
              <a:buChar char=""/>
              <a:defRPr sz="2400" kern="1200">
                <a:solidFill>
                  <a:schemeClr val="tx1"/>
                </a:solidFill>
                <a:latin typeface="+mn-lt"/>
                <a:ea typeface="+mn-ea"/>
                <a:cs typeface="+mn-cs"/>
              </a:defRPr>
            </a:lvl2pPr>
            <a:lvl3pPr marL="1511915" indent="-503972" algn="l" defTabSz="1007943" rtl="0" eaLnBrk="1" latinLnBrk="0" hangingPunct="1">
              <a:spcBef>
                <a:spcPts val="0"/>
              </a:spcBef>
              <a:spcAft>
                <a:spcPts val="1102"/>
              </a:spcAft>
              <a:buFont typeface="Wingdings 2" pitchFamily="18" charset="2"/>
              <a:buChar char=""/>
              <a:defRPr sz="2200" kern="1200">
                <a:solidFill>
                  <a:schemeClr val="tx1"/>
                </a:solidFill>
                <a:latin typeface="+mn-lt"/>
                <a:ea typeface="+mn-ea"/>
                <a:cs typeface="+mn-cs"/>
              </a:defRPr>
            </a:lvl3pPr>
            <a:lvl4pPr marL="2015886" indent="-503972" algn="l" defTabSz="1007943" rtl="0" eaLnBrk="1" latinLnBrk="0" hangingPunct="1">
              <a:spcBef>
                <a:spcPts val="0"/>
              </a:spcBef>
              <a:spcAft>
                <a:spcPts val="1102"/>
              </a:spcAft>
              <a:buClr>
                <a:schemeClr val="bg2"/>
              </a:buClr>
              <a:buFont typeface="Wingdings 2" pitchFamily="18" charset="2"/>
              <a:buChar char=""/>
              <a:defRPr sz="2000" kern="1200">
                <a:solidFill>
                  <a:schemeClr val="tx1"/>
                </a:solidFill>
                <a:latin typeface="+mn-lt"/>
                <a:ea typeface="+mn-ea"/>
                <a:cs typeface="+mn-cs"/>
              </a:defRPr>
            </a:lvl4pPr>
            <a:lvl5pPr marL="2519858" indent="-503972" algn="l" defTabSz="1007943" rtl="0" eaLnBrk="1" latinLnBrk="0" hangingPunct="1">
              <a:spcBef>
                <a:spcPts val="0"/>
              </a:spcBef>
              <a:spcAft>
                <a:spcPts val="1102"/>
              </a:spcAft>
              <a:buFont typeface="Wingdings 2" pitchFamily="18" charset="2"/>
              <a:buChar char=""/>
              <a:defRPr sz="2000" kern="1200">
                <a:solidFill>
                  <a:schemeClr val="tx1"/>
                </a:solidFill>
                <a:latin typeface="+mn-lt"/>
                <a:ea typeface="+mn-ea"/>
                <a:cs typeface="+mn-cs"/>
              </a:defRPr>
            </a:lvl5pPr>
            <a:lvl6pPr marL="3023829" indent="-509222" algn="l" defTabSz="1007943" rtl="0" eaLnBrk="1" latinLnBrk="0" hangingPunct="1">
              <a:spcBef>
                <a:spcPts val="0"/>
              </a:spcBef>
              <a:spcAft>
                <a:spcPts val="661"/>
              </a:spcAft>
              <a:buClr>
                <a:schemeClr val="bg2"/>
              </a:buClr>
              <a:buFont typeface="Wingdings 2" pitchFamily="18" charset="2"/>
              <a:buChar char="ò"/>
              <a:defRPr lang="en-US" sz="2000" kern="1200" dirty="0" smtClean="0">
                <a:solidFill>
                  <a:schemeClr val="tx1"/>
                </a:solidFill>
                <a:latin typeface="+mn-lt"/>
                <a:ea typeface="+mn-ea"/>
                <a:cs typeface="+mn-cs"/>
              </a:defRPr>
            </a:lvl6pPr>
            <a:lvl7pPr marL="3533051" indent="-509222" algn="l" defTabSz="1007943" rtl="0" eaLnBrk="1" latinLnBrk="0" hangingPunct="1">
              <a:spcBef>
                <a:spcPts val="0"/>
              </a:spcBef>
              <a:spcAft>
                <a:spcPts val="661"/>
              </a:spcAft>
              <a:buFont typeface="Wingdings 2" pitchFamily="18" charset="2"/>
              <a:buChar char="ò"/>
              <a:defRPr lang="en-US" sz="2000" kern="1200" dirty="0" smtClean="0">
                <a:solidFill>
                  <a:schemeClr val="tx1"/>
                </a:solidFill>
                <a:latin typeface="+mn-lt"/>
                <a:ea typeface="+mn-ea"/>
                <a:cs typeface="+mn-cs"/>
              </a:defRPr>
            </a:lvl7pPr>
            <a:lvl8pPr marL="4031772" indent="-509222" algn="l" defTabSz="1007943" rtl="0" eaLnBrk="1" latinLnBrk="0" hangingPunct="1">
              <a:spcBef>
                <a:spcPts val="0"/>
              </a:spcBef>
              <a:spcAft>
                <a:spcPts val="661"/>
              </a:spcAft>
              <a:buClr>
                <a:schemeClr val="bg2"/>
              </a:buClr>
              <a:buFont typeface="Wingdings 2" pitchFamily="18" charset="2"/>
              <a:buChar char="ò"/>
              <a:defRPr lang="en-US" sz="2000" kern="1200" dirty="0" smtClean="0">
                <a:solidFill>
                  <a:schemeClr val="tx1"/>
                </a:solidFill>
                <a:latin typeface="+mn-lt"/>
                <a:ea typeface="+mn-ea"/>
                <a:cs typeface="+mn-cs"/>
              </a:defRPr>
            </a:lvl8pPr>
            <a:lvl9pPr marL="4540994" indent="-509222" algn="l" defTabSz="1007943" rtl="0" eaLnBrk="1" latinLnBrk="0" hangingPunct="1">
              <a:spcBef>
                <a:spcPts val="0"/>
              </a:spcBef>
              <a:spcAft>
                <a:spcPts val="661"/>
              </a:spcAft>
              <a:buFont typeface="Wingdings 2" pitchFamily="18" charset="2"/>
              <a:buChar char="ò"/>
              <a:defRPr lang="en-US" sz="2000" kern="1200" dirty="0" smtClean="0">
                <a:solidFill>
                  <a:schemeClr val="tx1"/>
                </a:solidFill>
                <a:latin typeface="+mn-lt"/>
                <a:ea typeface="+mn-ea"/>
                <a:cs typeface="+mn-cs"/>
              </a:defRPr>
            </a:lvl9pPr>
          </a:lstStyle>
          <a:p>
            <a:r>
              <a:rPr lang="en-US" sz="2200" dirty="0"/>
              <a:t>Test beam @ CERN with electron beam</a:t>
            </a:r>
          </a:p>
          <a:p>
            <a:r>
              <a:rPr lang="en-US" sz="2200" dirty="0"/>
              <a:t>4 sensor layers in between tungsten </a:t>
            </a:r>
            <a:r>
              <a:rPr lang="en-US" sz="2200" dirty="0" smtClean="0"/>
              <a:t>planes</a:t>
            </a:r>
          </a:p>
        </p:txBody>
      </p:sp>
      <p:sp>
        <p:nvSpPr>
          <p:cNvPr id="26" name="Down Arrow 25"/>
          <p:cNvSpPr/>
          <p:nvPr/>
        </p:nvSpPr>
        <p:spPr>
          <a:xfrm>
            <a:off x="2539941" y="3118718"/>
            <a:ext cx="924927" cy="50014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p:nvSpPr>
        <p:spPr>
          <a:xfrm>
            <a:off x="7991707" y="5714767"/>
            <a:ext cx="1860117" cy="369332"/>
          </a:xfrm>
          <a:prstGeom prst="rect">
            <a:avLst/>
          </a:prstGeom>
          <a:noFill/>
        </p:spPr>
        <p:txBody>
          <a:bodyPr wrap="none" rtlCol="0">
            <a:spAutoFit/>
          </a:bodyPr>
          <a:lstStyle/>
          <a:p>
            <a:r>
              <a:rPr lang="en-US" dirty="0" smtClean="0"/>
              <a:t>(</a:t>
            </a:r>
            <a:r>
              <a:rPr lang="en-US" dirty="0" err="1" smtClean="0"/>
              <a:t>cf</a:t>
            </a:r>
            <a:r>
              <a:rPr lang="en-US" dirty="0" smtClean="0"/>
              <a:t> Previous talk)</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0039" y="23971"/>
            <a:ext cx="8820547" cy="1259946"/>
          </a:xfrm>
        </p:spPr>
        <p:txBody>
          <a:bodyPr/>
          <a:lstStyle/>
          <a:p>
            <a:r>
              <a:rPr lang="en-US" sz="4800" dirty="0" smtClean="0"/>
              <a:t>2015 goals</a:t>
            </a:r>
            <a:endParaRPr lang="en-US" sz="4800" dirty="0"/>
          </a:p>
        </p:txBody>
      </p:sp>
      <p:sp>
        <p:nvSpPr>
          <p:cNvPr id="3" name="Date Placeholder 2"/>
          <p:cNvSpPr>
            <a:spLocks noGrp="1"/>
          </p:cNvSpPr>
          <p:nvPr>
            <p:ph type="dt" sz="half" idx="10"/>
          </p:nvPr>
        </p:nvSpPr>
        <p:spPr/>
        <p:txBody>
          <a:bodyPr/>
          <a:lstStyle/>
          <a:p>
            <a:r>
              <a:rPr lang="en-US" sz="1400" smtClean="0">
                <a:latin typeface="Times New Roman"/>
              </a:rPr>
              <a:t>3/11/15</a:t>
            </a:r>
            <a:endParaRPr lang="en-US"/>
          </a:p>
        </p:txBody>
      </p:sp>
      <p:sp>
        <p:nvSpPr>
          <p:cNvPr id="5" name="Footer Placeholder 4"/>
          <p:cNvSpPr>
            <a:spLocks noGrp="1"/>
          </p:cNvSpPr>
          <p:nvPr>
            <p:ph type="ftr" sz="quarter" idx="11"/>
          </p:nvPr>
        </p:nvSpPr>
        <p:spPr/>
        <p:txBody>
          <a:bodyPr/>
          <a:lstStyle/>
          <a:p>
            <a:pPr algn="ctr"/>
            <a:r>
              <a:rPr lang="en-US" sz="1400" smtClean="0">
                <a:latin typeface="Times New Roman"/>
              </a:rPr>
              <a:t>LCWS 2015, Whistler BC Canada</a:t>
            </a:r>
            <a:endParaRPr lang="en-US"/>
          </a:p>
        </p:txBody>
      </p:sp>
      <p:sp>
        <p:nvSpPr>
          <p:cNvPr id="6" name="Slide Number Placeholder 5"/>
          <p:cNvSpPr>
            <a:spLocks noGrp="1"/>
          </p:cNvSpPr>
          <p:nvPr>
            <p:ph type="sldNum" sz="quarter" idx="12"/>
          </p:nvPr>
        </p:nvSpPr>
        <p:spPr/>
        <p:txBody>
          <a:bodyPr/>
          <a:lstStyle/>
          <a:p>
            <a:pPr algn="r"/>
            <a:fld id="{BB9A18F6-2139-4E7C-BDC1-22A896BCC078}" type="slidenum">
              <a:rPr lang="en-US" sz="1400" smtClean="0">
                <a:latin typeface="Times New Roman"/>
              </a:rPr>
              <a:t>5</a:t>
            </a:fld>
            <a:endParaRPr lang="en-US"/>
          </a:p>
        </p:txBody>
      </p:sp>
      <p:sp>
        <p:nvSpPr>
          <p:cNvPr id="7" name="Content Placeholder 6"/>
          <p:cNvSpPr>
            <a:spLocks noGrp="1"/>
          </p:cNvSpPr>
          <p:nvPr>
            <p:ph idx="1"/>
          </p:nvPr>
        </p:nvSpPr>
        <p:spPr/>
        <p:txBody>
          <a:bodyPr>
            <a:normAutofit lnSpcReduction="10000"/>
          </a:bodyPr>
          <a:lstStyle/>
          <a:p>
            <a:r>
              <a:rPr lang="en-US" sz="2400" dirty="0" smtClean="0"/>
              <a:t>Primary </a:t>
            </a:r>
            <a:r>
              <a:rPr lang="en-US" sz="2400" dirty="0"/>
              <a:t>aim was to build LumiCal prototype for beam tests and demonstrate the principle of compact electromagnetic calorimeter;</a:t>
            </a:r>
            <a:endParaRPr lang="en-US" dirty="0"/>
          </a:p>
          <a:p>
            <a:r>
              <a:rPr lang="en-US" sz="2400" dirty="0"/>
              <a:t>Make the geometry of the detector module closer to the designed for LumiCal at LC experiments;</a:t>
            </a:r>
            <a:endParaRPr lang="en-US" dirty="0"/>
          </a:p>
          <a:p>
            <a:r>
              <a:rPr lang="en-US" sz="2400" dirty="0"/>
              <a:t>Reduce the thickness of the sensor layer below 1 mm;</a:t>
            </a:r>
            <a:endParaRPr lang="en-US" dirty="0"/>
          </a:p>
          <a:p>
            <a:r>
              <a:rPr lang="en-US" sz="2400" dirty="0"/>
              <a:t>Provide mechanical rigidity for the module to simplify its handling during the assembly of calorimeter prototype;</a:t>
            </a:r>
            <a:endParaRPr lang="en-US" dirty="0"/>
          </a:p>
          <a:p>
            <a:r>
              <a:rPr lang="en-US" sz="2400" dirty="0"/>
              <a:t>Try to read-out all pads (256) of the LumiCal sensor.   </a:t>
            </a:r>
            <a:endParaRPr lang="en-US" dirty="0"/>
          </a:p>
          <a:p>
            <a:endParaRPr lang="en-US" dirty="0"/>
          </a:p>
        </p:txBody>
      </p:sp>
    </p:spTree>
    <p:extLst>
      <p:ext uri="{BB962C8B-B14F-4D97-AF65-F5344CB8AC3E}">
        <p14:creationId xmlns:p14="http://schemas.microsoft.com/office/powerpoint/2010/main" val="176751288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17521" y="6612049"/>
            <a:ext cx="3528219" cy="402483"/>
          </a:xfrm>
        </p:spPr>
        <p:txBody>
          <a:bodyPr/>
          <a:lstStyle/>
          <a:p>
            <a:pPr algn="ctr"/>
            <a:r>
              <a:rPr lang="en-US" sz="1400" smtClean="0">
                <a:latin typeface="Times New Roman"/>
              </a:rPr>
              <a:t>LCWS 2015, Whistler BC Canada</a:t>
            </a:r>
            <a:endParaRPr lang="en-US"/>
          </a:p>
        </p:txBody>
      </p:sp>
      <p:sp>
        <p:nvSpPr>
          <p:cNvPr id="6" name="Slide Number Placeholder 5"/>
          <p:cNvSpPr>
            <a:spLocks noGrp="1"/>
          </p:cNvSpPr>
          <p:nvPr>
            <p:ph type="sldNum" sz="quarter" idx="12"/>
          </p:nvPr>
        </p:nvSpPr>
        <p:spPr>
          <a:xfrm>
            <a:off x="4348159" y="6612049"/>
            <a:ext cx="1159272" cy="402483"/>
          </a:xfrm>
        </p:spPr>
        <p:txBody>
          <a:bodyPr/>
          <a:lstStyle/>
          <a:p>
            <a:pPr algn="r"/>
            <a:fld id="{BB9A18F6-2139-4E7C-BDC1-22A896BCC078}" type="slidenum">
              <a:rPr lang="en-US" sz="1400" smtClean="0">
                <a:latin typeface="Times New Roman"/>
              </a:rPr>
              <a:t>6</a:t>
            </a:fld>
            <a:endParaRPr lang="en-US"/>
          </a:p>
        </p:txBody>
      </p:sp>
      <p:sp>
        <p:nvSpPr>
          <p:cNvPr id="2" name="Title 1"/>
          <p:cNvSpPr>
            <a:spLocks noGrp="1"/>
          </p:cNvSpPr>
          <p:nvPr>
            <p:ph type="title" idx="4294967295"/>
          </p:nvPr>
        </p:nvSpPr>
        <p:spPr>
          <a:xfrm>
            <a:off x="-1" y="13845"/>
            <a:ext cx="10080625" cy="1072739"/>
          </a:xfrm>
        </p:spPr>
        <p:txBody>
          <a:bodyPr/>
          <a:lstStyle/>
          <a:p>
            <a:r>
              <a:rPr lang="en-US" sz="4800" dirty="0" smtClean="0"/>
              <a:t>Thin LumiCal module design</a:t>
            </a:r>
            <a:endParaRPr lang="en-US" sz="4800" dirty="0"/>
          </a:p>
        </p:txBody>
      </p:sp>
      <p:sp>
        <p:nvSpPr>
          <p:cNvPr id="3" name="Content Placeholder 2"/>
          <p:cNvSpPr>
            <a:spLocks noGrp="1"/>
          </p:cNvSpPr>
          <p:nvPr>
            <p:ph idx="4294967295"/>
          </p:nvPr>
        </p:nvSpPr>
        <p:spPr>
          <a:xfrm>
            <a:off x="-1" y="1150299"/>
            <a:ext cx="7353585" cy="2462797"/>
          </a:xfrm>
        </p:spPr>
        <p:txBody>
          <a:bodyPr>
            <a:noAutofit/>
          </a:bodyPr>
          <a:lstStyle/>
          <a:p>
            <a:pPr>
              <a:lnSpc>
                <a:spcPct val="90000"/>
              </a:lnSpc>
              <a:spcAft>
                <a:spcPts val="1605"/>
              </a:spcAft>
            </a:pPr>
            <a:r>
              <a:rPr lang="en-US" sz="2000" dirty="0"/>
              <a:t>Current LumiCal modules are based on 3.5 mm thick </a:t>
            </a:r>
            <a:r>
              <a:rPr lang="en-US" sz="2000" dirty="0" smtClean="0"/>
              <a:t>PCB : compactness is an </a:t>
            </a:r>
            <a:r>
              <a:rPr lang="en-US" sz="2000" dirty="0"/>
              <a:t>essential requirement to provide small Moli</a:t>
            </a:r>
            <a:r>
              <a:rPr lang="en-US" sz="2000" dirty="0">
                <a:ea typeface="Arial"/>
              </a:rPr>
              <a:t>è</a:t>
            </a:r>
            <a:r>
              <a:rPr lang="en-US" sz="2000" dirty="0"/>
              <a:t>re </a:t>
            </a:r>
            <a:r>
              <a:rPr lang="en-US" sz="2000" dirty="0" smtClean="0"/>
              <a:t>radius/accurate </a:t>
            </a:r>
            <a:r>
              <a:rPr lang="en-US" sz="2000" dirty="0"/>
              <a:t>shower position reconstruction.</a:t>
            </a:r>
          </a:p>
          <a:p>
            <a:pPr>
              <a:lnSpc>
                <a:spcPct val="90000"/>
              </a:lnSpc>
              <a:spcAft>
                <a:spcPts val="1605"/>
              </a:spcAft>
            </a:pPr>
            <a:r>
              <a:rPr lang="en-US" sz="2000" dirty="0"/>
              <a:t>In current LumiCal conceptual design the space between absorbers is 1 mm! </a:t>
            </a:r>
            <a:endParaRPr lang="en-US" sz="2000" dirty="0" smtClean="0"/>
          </a:p>
          <a:p>
            <a:pPr>
              <a:lnSpc>
                <a:spcPct val="90000"/>
              </a:lnSpc>
              <a:spcAft>
                <a:spcPts val="1605"/>
              </a:spcAft>
            </a:pPr>
            <a:r>
              <a:rPr lang="en-US" sz="2000" dirty="0" smtClean="0"/>
              <a:t>Easy to mount on tungsten planes</a:t>
            </a:r>
            <a:endParaRPr lang="en-US" sz="2000" dirty="0"/>
          </a:p>
          <a:p>
            <a:pPr>
              <a:lnSpc>
                <a:spcPct val="90000"/>
              </a:lnSpc>
              <a:spcAft>
                <a:spcPts val="1605"/>
              </a:spcAft>
            </a:pPr>
            <a:endParaRPr lang="en-US" sz="2000" dirty="0"/>
          </a:p>
        </p:txBody>
      </p:sp>
      <p:grpSp>
        <p:nvGrpSpPr>
          <p:cNvPr id="7" name="Group 6"/>
          <p:cNvGrpSpPr/>
          <p:nvPr/>
        </p:nvGrpSpPr>
        <p:grpSpPr>
          <a:xfrm>
            <a:off x="7205767" y="1219763"/>
            <a:ext cx="2775558" cy="6153473"/>
            <a:chOff x="6172316" y="415970"/>
            <a:chExt cx="2775558" cy="6153473"/>
          </a:xfrm>
        </p:grpSpPr>
        <p:grpSp>
          <p:nvGrpSpPr>
            <p:cNvPr id="8" name="Group 7"/>
            <p:cNvGrpSpPr/>
            <p:nvPr/>
          </p:nvGrpSpPr>
          <p:grpSpPr>
            <a:xfrm>
              <a:off x="6491464" y="913011"/>
              <a:ext cx="2456410" cy="5656432"/>
              <a:chOff x="5719665" y="794415"/>
              <a:chExt cx="2456410" cy="5656432"/>
            </a:xfrm>
          </p:grpSpPr>
          <p:sp>
            <p:nvSpPr>
              <p:cNvPr id="13" name="Rectangle 12"/>
              <p:cNvSpPr/>
              <p:nvPr/>
            </p:nvSpPr>
            <p:spPr>
              <a:xfrm>
                <a:off x="5719665" y="1417640"/>
                <a:ext cx="2160000" cy="4365093"/>
              </a:xfrm>
              <a:prstGeom prst="rect">
                <a:avLst/>
              </a:prstGeom>
              <a:gradFill flip="none" rotWithShape="1">
                <a:gsLst>
                  <a:gs pos="0">
                    <a:schemeClr val="accent1">
                      <a:tint val="100000"/>
                      <a:shade val="100000"/>
                      <a:satMod val="130000"/>
                      <a:alpha val="33000"/>
                    </a:schemeClr>
                  </a:gs>
                  <a:gs pos="100000">
                    <a:schemeClr val="accent1">
                      <a:tint val="50000"/>
                      <a:shade val="100000"/>
                      <a:satMod val="350000"/>
                      <a:alpha val="33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p:nvCxnSpPr>
            <p:spPr>
              <a:xfrm flipH="1">
                <a:off x="7055556" y="1417640"/>
                <a:ext cx="14111" cy="4099493"/>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6364112" y="5517133"/>
                <a:ext cx="705555" cy="0"/>
              </a:xfrm>
              <a:prstGeom prst="line">
                <a:avLst/>
              </a:prstGeom>
              <a:ln>
                <a:solidFill>
                  <a:srgbClr val="000000"/>
                </a:solidFill>
                <a:prstDash val="dash"/>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5719665" y="5963358"/>
                <a:ext cx="2340000" cy="0"/>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a:off x="7330534" y="1230113"/>
                <a:ext cx="540000" cy="0"/>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5917666" y="1417640"/>
                <a:ext cx="1152000" cy="4099493"/>
              </a:xfrm>
              <a:prstGeom prst="rect">
                <a:avLst/>
              </a:prstGeom>
              <a:solidFill>
                <a:srgbClr val="FF0000">
                  <a:alpha val="51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flipH="1">
                <a:off x="5917666" y="1236136"/>
                <a:ext cx="1152001" cy="0"/>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5959999" y="818446"/>
                <a:ext cx="899142" cy="369332"/>
              </a:xfrm>
              <a:prstGeom prst="rect">
                <a:avLst/>
              </a:prstGeom>
              <a:noFill/>
            </p:spPr>
            <p:txBody>
              <a:bodyPr wrap="none" rtlCol="0">
                <a:spAutoFit/>
              </a:bodyPr>
              <a:lstStyle/>
              <a:p>
                <a:r>
                  <a:rPr lang="en-US" dirty="0" smtClean="0"/>
                  <a:t>320 </a:t>
                </a:r>
                <a:r>
                  <a:rPr lang="en-US" dirty="0" err="1" smtClean="0"/>
                  <a:t>μm</a:t>
                </a:r>
                <a:endParaRPr lang="en-US" dirty="0"/>
              </a:p>
            </p:txBody>
          </p:sp>
          <p:sp>
            <p:nvSpPr>
              <p:cNvPr id="21" name="TextBox 20"/>
              <p:cNvSpPr txBox="1"/>
              <p:nvPr/>
            </p:nvSpPr>
            <p:spPr>
              <a:xfrm>
                <a:off x="7276933" y="827100"/>
                <a:ext cx="899142" cy="369332"/>
              </a:xfrm>
              <a:prstGeom prst="rect">
                <a:avLst/>
              </a:prstGeom>
              <a:noFill/>
            </p:spPr>
            <p:txBody>
              <a:bodyPr wrap="none" rtlCol="0">
                <a:spAutoFit/>
              </a:bodyPr>
              <a:lstStyle/>
              <a:p>
                <a:r>
                  <a:rPr lang="en-US" dirty="0"/>
                  <a:t>1</a:t>
                </a:r>
                <a:r>
                  <a:rPr lang="en-US" dirty="0" smtClean="0"/>
                  <a:t>50 </a:t>
                </a:r>
                <a:r>
                  <a:rPr lang="en-US" dirty="0" err="1" smtClean="0"/>
                  <a:t>μm</a:t>
                </a:r>
                <a:endParaRPr lang="en-US" dirty="0"/>
              </a:p>
            </p:txBody>
          </p:sp>
          <p:sp>
            <p:nvSpPr>
              <p:cNvPr id="22" name="TextBox 21"/>
              <p:cNvSpPr txBox="1"/>
              <p:nvPr/>
            </p:nvSpPr>
            <p:spPr>
              <a:xfrm>
                <a:off x="6539618" y="6081515"/>
                <a:ext cx="1022222" cy="369332"/>
              </a:xfrm>
              <a:prstGeom prst="rect">
                <a:avLst/>
              </a:prstGeom>
              <a:noFill/>
            </p:spPr>
            <p:txBody>
              <a:bodyPr wrap="none" rtlCol="0">
                <a:spAutoFit/>
              </a:bodyPr>
              <a:lstStyle/>
              <a:p>
                <a:r>
                  <a:rPr lang="en-US" dirty="0" smtClean="0"/>
                  <a:t>6</a:t>
                </a:r>
                <a:r>
                  <a:rPr lang="en-US" dirty="0"/>
                  <a:t>5</a:t>
                </a:r>
                <a:r>
                  <a:rPr lang="en-US" dirty="0" smtClean="0"/>
                  <a:t>0 </a:t>
                </a:r>
                <a:r>
                  <a:rPr lang="en-US" dirty="0" err="1" smtClean="0"/>
                  <a:t>μm</a:t>
                </a:r>
                <a:endParaRPr lang="en-US" dirty="0"/>
              </a:p>
            </p:txBody>
          </p:sp>
          <p:sp>
            <p:nvSpPr>
              <p:cNvPr id="23" name="TextBox 22"/>
              <p:cNvSpPr txBox="1"/>
              <p:nvPr/>
            </p:nvSpPr>
            <p:spPr>
              <a:xfrm rot="16200000">
                <a:off x="7060420" y="3184632"/>
                <a:ext cx="1050738" cy="369332"/>
              </a:xfrm>
              <a:prstGeom prst="rect">
                <a:avLst/>
              </a:prstGeom>
              <a:noFill/>
            </p:spPr>
            <p:txBody>
              <a:bodyPr wrap="none" rtlCol="0">
                <a:spAutoFit/>
              </a:bodyPr>
              <a:lstStyle/>
              <a:p>
                <a:r>
                  <a:rPr lang="en-US" dirty="0" smtClean="0"/>
                  <a:t>envelope</a:t>
                </a:r>
                <a:endParaRPr lang="en-US" dirty="0"/>
              </a:p>
            </p:txBody>
          </p:sp>
          <p:sp>
            <p:nvSpPr>
              <p:cNvPr id="24" name="TextBox 23"/>
              <p:cNvSpPr txBox="1"/>
              <p:nvPr/>
            </p:nvSpPr>
            <p:spPr>
              <a:xfrm rot="16200000">
                <a:off x="5968062" y="3146890"/>
                <a:ext cx="819342" cy="369332"/>
              </a:xfrm>
              <a:prstGeom prst="rect">
                <a:avLst/>
              </a:prstGeom>
              <a:noFill/>
            </p:spPr>
            <p:txBody>
              <a:bodyPr wrap="none" rtlCol="0">
                <a:spAutoFit/>
              </a:bodyPr>
              <a:lstStyle/>
              <a:p>
                <a:r>
                  <a:rPr lang="en-US" dirty="0" smtClean="0"/>
                  <a:t>Sensor</a:t>
                </a:r>
                <a:endParaRPr lang="en-US" dirty="0"/>
              </a:p>
            </p:txBody>
          </p:sp>
          <p:grpSp>
            <p:nvGrpSpPr>
              <p:cNvPr id="25" name="Group 24"/>
              <p:cNvGrpSpPr/>
              <p:nvPr/>
            </p:nvGrpSpPr>
            <p:grpSpPr>
              <a:xfrm>
                <a:off x="6961203" y="1028700"/>
                <a:ext cx="369332" cy="4468680"/>
                <a:chOff x="5590669" y="268114"/>
                <a:chExt cx="369332" cy="5249020"/>
              </a:xfrm>
            </p:grpSpPr>
            <p:sp>
              <p:nvSpPr>
                <p:cNvPr id="27" name="Rectangle 26"/>
                <p:cNvSpPr/>
                <p:nvPr/>
              </p:nvSpPr>
              <p:spPr>
                <a:xfrm>
                  <a:off x="5719665" y="268114"/>
                  <a:ext cx="180000" cy="5249020"/>
                </a:xfrm>
                <a:prstGeom prst="rect">
                  <a:avLst/>
                </a:prstGeom>
                <a:solidFill>
                  <a:schemeClr val="accent6">
                    <a:lumMod val="20000"/>
                    <a:lumOff val="80000"/>
                    <a:alpha val="5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27"/>
                <p:cNvSpPr txBox="1"/>
                <p:nvPr/>
              </p:nvSpPr>
              <p:spPr>
                <a:xfrm rot="16200000">
                  <a:off x="5079405" y="3080148"/>
                  <a:ext cx="1391859" cy="369332"/>
                </a:xfrm>
                <a:prstGeom prst="rect">
                  <a:avLst/>
                </a:prstGeom>
                <a:noFill/>
              </p:spPr>
              <p:txBody>
                <a:bodyPr wrap="none" rtlCol="0">
                  <a:spAutoFit/>
                </a:bodyPr>
                <a:lstStyle/>
                <a:p>
                  <a:r>
                    <a:rPr lang="en-US" dirty="0" err="1" smtClean="0"/>
                    <a:t>Kapton</a:t>
                  </a:r>
                  <a:r>
                    <a:rPr lang="en-US" dirty="0" smtClean="0"/>
                    <a:t> HV</a:t>
                  </a:r>
                  <a:endParaRPr lang="en-US" dirty="0"/>
                </a:p>
              </p:txBody>
            </p:sp>
          </p:grpSp>
          <p:sp>
            <p:nvSpPr>
              <p:cNvPr id="26" name="TextBox 25"/>
              <p:cNvSpPr txBox="1"/>
              <p:nvPr/>
            </p:nvSpPr>
            <p:spPr>
              <a:xfrm>
                <a:off x="6842471" y="794415"/>
                <a:ext cx="582987" cy="276999"/>
              </a:xfrm>
              <a:prstGeom prst="rect">
                <a:avLst/>
              </a:prstGeom>
              <a:noFill/>
            </p:spPr>
            <p:txBody>
              <a:bodyPr wrap="none" rtlCol="0">
                <a:spAutoFit/>
              </a:bodyPr>
              <a:lstStyle/>
              <a:p>
                <a:r>
                  <a:rPr lang="en-US" sz="1200" dirty="0" smtClean="0"/>
                  <a:t>50 </a:t>
                </a:r>
                <a:r>
                  <a:rPr lang="en-US" sz="1200" dirty="0" err="1" smtClean="0"/>
                  <a:t>μm</a:t>
                </a:r>
                <a:endParaRPr lang="en-US" sz="1200" dirty="0"/>
              </a:p>
            </p:txBody>
          </p:sp>
        </p:grpSp>
        <p:grpSp>
          <p:nvGrpSpPr>
            <p:cNvPr id="9" name="Group 8"/>
            <p:cNvGrpSpPr/>
            <p:nvPr/>
          </p:nvGrpSpPr>
          <p:grpSpPr>
            <a:xfrm>
              <a:off x="6320135" y="415970"/>
              <a:ext cx="369332" cy="5249020"/>
              <a:chOff x="5590672" y="268114"/>
              <a:chExt cx="369332" cy="5249020"/>
            </a:xfrm>
          </p:grpSpPr>
          <p:sp>
            <p:nvSpPr>
              <p:cNvPr id="11" name="Rectangle 10"/>
              <p:cNvSpPr/>
              <p:nvPr/>
            </p:nvSpPr>
            <p:spPr>
              <a:xfrm>
                <a:off x="5719665" y="268114"/>
                <a:ext cx="180000" cy="5249020"/>
              </a:xfrm>
              <a:prstGeom prst="rect">
                <a:avLst/>
              </a:prstGeom>
              <a:solidFill>
                <a:schemeClr val="accent6">
                  <a:lumMod val="20000"/>
                  <a:lumOff val="80000"/>
                  <a:alpha val="51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rot="16200000">
                <a:off x="4277779" y="3080148"/>
                <a:ext cx="2995118" cy="369332"/>
              </a:xfrm>
              <a:prstGeom prst="rect">
                <a:avLst/>
              </a:prstGeom>
              <a:noFill/>
            </p:spPr>
            <p:txBody>
              <a:bodyPr wrap="none" rtlCol="0">
                <a:spAutoFit/>
              </a:bodyPr>
              <a:lstStyle/>
              <a:p>
                <a:r>
                  <a:rPr lang="en-US" dirty="0" err="1" smtClean="0"/>
                  <a:t>Kapton</a:t>
                </a:r>
                <a:r>
                  <a:rPr lang="en-US" dirty="0" smtClean="0"/>
                  <a:t> fan out  (connectors)</a:t>
                </a:r>
                <a:endParaRPr lang="en-US" dirty="0"/>
              </a:p>
            </p:txBody>
          </p:sp>
        </p:grpSp>
        <p:sp>
          <p:nvSpPr>
            <p:cNvPr id="10" name="TextBox 9"/>
            <p:cNvSpPr txBox="1"/>
            <p:nvPr/>
          </p:nvSpPr>
          <p:spPr>
            <a:xfrm>
              <a:off x="6172316" y="919378"/>
              <a:ext cx="743037" cy="276999"/>
            </a:xfrm>
            <a:prstGeom prst="rect">
              <a:avLst/>
            </a:prstGeom>
            <a:noFill/>
          </p:spPr>
          <p:txBody>
            <a:bodyPr wrap="none" rtlCol="0">
              <a:spAutoFit/>
            </a:bodyPr>
            <a:lstStyle/>
            <a:p>
              <a:r>
                <a:rPr lang="en-US" sz="1200" dirty="0" smtClean="0"/>
                <a:t>100 </a:t>
              </a:r>
              <a:r>
                <a:rPr lang="en-US" sz="1200" dirty="0" err="1" smtClean="0"/>
                <a:t>μm</a:t>
              </a:r>
              <a:endParaRPr lang="en-US" sz="1200" dirty="0"/>
            </a:p>
          </p:txBody>
        </p:sp>
      </p:grpSp>
      <p:pic>
        <p:nvPicPr>
          <p:cNvPr id="30" name="Picture 6"/>
          <p:cNvPicPr/>
          <p:nvPr/>
        </p:nvPicPr>
        <p:blipFill>
          <a:blip r:embed="rId2"/>
          <a:stretch>
            <a:fillRect/>
          </a:stretch>
        </p:blipFill>
        <p:spPr>
          <a:xfrm>
            <a:off x="81944" y="3505724"/>
            <a:ext cx="7116120" cy="4016880"/>
          </a:xfrm>
          <a:prstGeom prst="rect">
            <a:avLst/>
          </a:prstGeom>
          <a:ln>
            <a:noFill/>
          </a:ln>
        </p:spPr>
      </p:pic>
      <p:pic>
        <p:nvPicPr>
          <p:cNvPr id="31" name="Picture 7"/>
          <p:cNvPicPr/>
          <p:nvPr/>
        </p:nvPicPr>
        <p:blipFill>
          <a:blip r:embed="rId3"/>
          <a:srcRect l="20649" t="8121" r="10274" b="15463"/>
          <a:stretch>
            <a:fillRect/>
          </a:stretch>
        </p:blipFill>
        <p:spPr>
          <a:xfrm>
            <a:off x="123431" y="6196289"/>
            <a:ext cx="2048040" cy="1278360"/>
          </a:xfrm>
          <a:prstGeom prst="rect">
            <a:avLst/>
          </a:prstGeom>
          <a:ln>
            <a:noFill/>
          </a:ln>
        </p:spPr>
      </p:pic>
      <p:pic>
        <p:nvPicPr>
          <p:cNvPr id="32" name="Picture 8"/>
          <p:cNvPicPr/>
          <p:nvPr/>
        </p:nvPicPr>
        <p:blipFill>
          <a:blip r:embed="rId4"/>
          <a:srcRect l="22758" t="13196" r="24867" b="29101"/>
          <a:stretch>
            <a:fillRect/>
          </a:stretch>
        </p:blipFill>
        <p:spPr>
          <a:xfrm>
            <a:off x="312316" y="5231129"/>
            <a:ext cx="1551960" cy="965160"/>
          </a:xfrm>
          <a:prstGeom prst="rect">
            <a:avLst/>
          </a:prstGeom>
          <a:ln>
            <a:noFill/>
          </a:ln>
        </p:spPr>
      </p:pic>
      <p:pic>
        <p:nvPicPr>
          <p:cNvPr id="33" name="Picture 9"/>
          <p:cNvPicPr/>
          <p:nvPr/>
        </p:nvPicPr>
        <p:blipFill>
          <a:blip r:embed="rId5"/>
          <a:srcRect l="25284" t="16446" r="25273" b="28891"/>
          <a:stretch>
            <a:fillRect/>
          </a:stretch>
        </p:blipFill>
        <p:spPr>
          <a:xfrm>
            <a:off x="312316" y="4382390"/>
            <a:ext cx="1465560" cy="914400"/>
          </a:xfrm>
          <a:prstGeom prst="rect">
            <a:avLst/>
          </a:prstGeom>
          <a:ln>
            <a:noFill/>
          </a:ln>
        </p:spPr>
      </p:pic>
      <p:pic>
        <p:nvPicPr>
          <p:cNvPr id="34" name="Picture 10"/>
          <p:cNvPicPr/>
          <p:nvPr/>
        </p:nvPicPr>
        <p:blipFill>
          <a:blip r:embed="rId6"/>
          <a:srcRect l="22566" t="10884" r="23378" b="28031"/>
          <a:stretch>
            <a:fillRect/>
          </a:stretch>
        </p:blipFill>
        <p:spPr>
          <a:xfrm>
            <a:off x="123431" y="3716943"/>
            <a:ext cx="1602000" cy="1021320"/>
          </a:xfrm>
          <a:prstGeom prst="rect">
            <a:avLst/>
          </a:prstGeom>
          <a:ln>
            <a:noFill/>
          </a:ln>
        </p:spPr>
      </p:pic>
      <p:sp>
        <p:nvSpPr>
          <p:cNvPr id="35" name="CustomShape 21"/>
          <p:cNvSpPr/>
          <p:nvPr/>
        </p:nvSpPr>
        <p:spPr>
          <a:xfrm>
            <a:off x="634214" y="5427509"/>
            <a:ext cx="942120" cy="302760"/>
          </a:xfrm>
          <a:prstGeom prst="rect">
            <a:avLst/>
          </a:prstGeom>
          <a:noFill/>
          <a:ln>
            <a:noFill/>
          </a:ln>
        </p:spPr>
        <p:txBody>
          <a:bodyPr wrap="none" lIns="90000" tIns="45000" rIns="90000" bIns="45000"/>
          <a:lstStyle/>
          <a:p>
            <a:pPr algn="r">
              <a:lnSpc>
                <a:spcPct val="100000"/>
              </a:lnSpc>
            </a:pPr>
            <a:r>
              <a:rPr lang="en-US" sz="1400">
                <a:solidFill>
                  <a:srgbClr val="000000"/>
                </a:solidFill>
                <a:latin typeface="Calibri"/>
              </a:rPr>
              <a:t>Kapton HV</a:t>
            </a:r>
            <a:endParaRPr/>
          </a:p>
        </p:txBody>
      </p:sp>
      <p:sp>
        <p:nvSpPr>
          <p:cNvPr id="36" name="CustomShape 22"/>
          <p:cNvSpPr/>
          <p:nvPr/>
        </p:nvSpPr>
        <p:spPr>
          <a:xfrm>
            <a:off x="378311" y="3960663"/>
            <a:ext cx="1123200" cy="272160"/>
          </a:xfrm>
          <a:prstGeom prst="rect">
            <a:avLst/>
          </a:prstGeom>
          <a:noFill/>
          <a:ln>
            <a:noFill/>
          </a:ln>
        </p:spPr>
        <p:txBody>
          <a:bodyPr wrap="none" lIns="90000" tIns="45000" rIns="90000" bIns="45000"/>
          <a:lstStyle/>
          <a:p>
            <a:pPr algn="r">
              <a:lnSpc>
                <a:spcPct val="100000"/>
              </a:lnSpc>
            </a:pPr>
            <a:r>
              <a:rPr lang="en-US" sz="1200">
                <a:solidFill>
                  <a:srgbClr val="000000"/>
                </a:solidFill>
                <a:latin typeface="Calibri"/>
              </a:rPr>
              <a:t>Kapton Fan out</a:t>
            </a:r>
            <a:endParaRPr/>
          </a:p>
        </p:txBody>
      </p:sp>
      <p:sp>
        <p:nvSpPr>
          <p:cNvPr id="37" name="CustomShape 23"/>
          <p:cNvSpPr/>
          <p:nvPr/>
        </p:nvSpPr>
        <p:spPr>
          <a:xfrm>
            <a:off x="787574" y="4650590"/>
            <a:ext cx="670680" cy="302760"/>
          </a:xfrm>
          <a:prstGeom prst="rect">
            <a:avLst/>
          </a:prstGeom>
          <a:noFill/>
          <a:ln>
            <a:noFill/>
          </a:ln>
        </p:spPr>
        <p:txBody>
          <a:bodyPr wrap="none" lIns="90000" tIns="45000" rIns="90000" bIns="45000"/>
          <a:lstStyle/>
          <a:p>
            <a:pPr algn="r">
              <a:lnSpc>
                <a:spcPct val="100000"/>
              </a:lnSpc>
            </a:pPr>
            <a:r>
              <a:rPr lang="en-US" sz="1400">
                <a:solidFill>
                  <a:srgbClr val="000000"/>
                </a:solidFill>
                <a:latin typeface="Calibri"/>
              </a:rPr>
              <a:t>Sensor</a:t>
            </a:r>
            <a:endParaRPr/>
          </a:p>
        </p:txBody>
      </p:sp>
      <p:sp>
        <p:nvSpPr>
          <p:cNvPr id="38" name="CustomShape 24"/>
          <p:cNvSpPr/>
          <p:nvPr/>
        </p:nvSpPr>
        <p:spPr>
          <a:xfrm>
            <a:off x="652896" y="6673285"/>
            <a:ext cx="839880" cy="302760"/>
          </a:xfrm>
          <a:prstGeom prst="rect">
            <a:avLst/>
          </a:prstGeom>
          <a:noFill/>
          <a:ln>
            <a:noFill/>
          </a:ln>
        </p:spPr>
        <p:txBody>
          <a:bodyPr wrap="none" lIns="90000" tIns="45000" rIns="90000" bIns="45000"/>
          <a:lstStyle/>
          <a:p>
            <a:pPr algn="r">
              <a:lnSpc>
                <a:spcPct val="100000"/>
              </a:lnSpc>
            </a:pPr>
            <a:r>
              <a:rPr lang="en-US" sz="1400" dirty="0">
                <a:solidFill>
                  <a:srgbClr val="000000"/>
                </a:solidFill>
                <a:latin typeface="Calibri"/>
              </a:rPr>
              <a:t>Envelope</a:t>
            </a:r>
            <a:endParaRPr dirty="0"/>
          </a:p>
        </p:txBody>
      </p:sp>
    </p:spTree>
    <p:extLst>
      <p:ext uri="{BB962C8B-B14F-4D97-AF65-F5344CB8AC3E}">
        <p14:creationId xmlns:p14="http://schemas.microsoft.com/office/powerpoint/2010/main" val="40054758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0"/>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3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6"/>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7"/>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35" grpId="0"/>
      <p:bldP spid="36" grpId="0"/>
      <p:bldP spid="37"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181" y="23971"/>
            <a:ext cx="9684014" cy="1259946"/>
          </a:xfrm>
        </p:spPr>
        <p:txBody>
          <a:bodyPr/>
          <a:lstStyle/>
          <a:p>
            <a:r>
              <a:rPr lang="en-US" sz="4800" dirty="0" smtClean="0"/>
              <a:t>Mechanical support : the envelope</a:t>
            </a:r>
            <a:endParaRPr lang="en-US" sz="4800" dirty="0"/>
          </a:p>
        </p:txBody>
      </p:sp>
      <p:sp>
        <p:nvSpPr>
          <p:cNvPr id="3" name="Content Placeholder 2"/>
          <p:cNvSpPr>
            <a:spLocks noGrp="1"/>
          </p:cNvSpPr>
          <p:nvPr>
            <p:ph idx="1"/>
          </p:nvPr>
        </p:nvSpPr>
        <p:spPr>
          <a:xfrm>
            <a:off x="228180" y="1929553"/>
            <a:ext cx="9849886" cy="4535805"/>
          </a:xfrm>
        </p:spPr>
        <p:txBody>
          <a:bodyPr/>
          <a:lstStyle/>
          <a:p>
            <a:r>
              <a:rPr lang="en-US" sz="2800" dirty="0"/>
              <a:t>In collaboration with the CERN mechanics group, we considered two options to produce the envelop :</a:t>
            </a:r>
          </a:p>
          <a:p>
            <a:pPr marL="1007944" lvl="2">
              <a:spcAft>
                <a:spcPts val="2205"/>
              </a:spcAft>
            </a:pPr>
            <a:r>
              <a:rPr lang="en-US" dirty="0"/>
              <a:t>3D printing</a:t>
            </a:r>
          </a:p>
          <a:p>
            <a:pPr marL="1007944" lvl="2">
              <a:spcAft>
                <a:spcPts val="2205"/>
              </a:spcAft>
            </a:pPr>
            <a:r>
              <a:rPr lang="en-US" dirty="0"/>
              <a:t>carbon fiber</a:t>
            </a:r>
          </a:p>
          <a:p>
            <a:r>
              <a:rPr lang="en-US" sz="2800" dirty="0"/>
              <a:t>The 3D printing was not </a:t>
            </a:r>
            <a:r>
              <a:rPr lang="en-US" sz="2800" dirty="0" smtClean="0"/>
              <a:t>rigid </a:t>
            </a:r>
            <a:r>
              <a:rPr lang="en-US" sz="2800" dirty="0"/>
              <a:t>and flat enough so we opted for the carbon fiber </a:t>
            </a:r>
            <a:r>
              <a:rPr lang="en-US" sz="2800" dirty="0" smtClean="0"/>
              <a:t>solution</a:t>
            </a:r>
          </a:p>
          <a:p>
            <a:endParaRPr lang="en-US" sz="2800" dirty="0"/>
          </a:p>
          <a:p>
            <a:endParaRPr lang="en-US" dirty="0"/>
          </a:p>
        </p:txBody>
      </p:sp>
      <p:sp>
        <p:nvSpPr>
          <p:cNvPr id="4" name="Date Placeholder 3"/>
          <p:cNvSpPr>
            <a:spLocks noGrp="1"/>
          </p:cNvSpPr>
          <p:nvPr>
            <p:ph type="dt" sz="half" idx="10"/>
          </p:nvPr>
        </p:nvSpPr>
        <p:spPr/>
        <p:txBody>
          <a:bodyPr/>
          <a:lstStyle/>
          <a:p>
            <a:r>
              <a:rPr lang="en-US" sz="1400" smtClean="0">
                <a:latin typeface="Times New Roman"/>
              </a:rPr>
              <a:t>3/11/15</a:t>
            </a:r>
            <a:endParaRPr lang="en-US"/>
          </a:p>
        </p:txBody>
      </p:sp>
      <p:sp>
        <p:nvSpPr>
          <p:cNvPr id="5" name="Footer Placeholder 4"/>
          <p:cNvSpPr>
            <a:spLocks noGrp="1"/>
          </p:cNvSpPr>
          <p:nvPr>
            <p:ph type="ftr" sz="quarter" idx="11"/>
          </p:nvPr>
        </p:nvSpPr>
        <p:spPr/>
        <p:txBody>
          <a:bodyPr/>
          <a:lstStyle/>
          <a:p>
            <a:pPr algn="ctr"/>
            <a:r>
              <a:rPr lang="en-US" sz="1400" dirty="0" smtClean="0">
                <a:latin typeface="Times New Roman"/>
              </a:rPr>
              <a:t>LCWS 2015, Whistler BC Canada</a:t>
            </a:r>
            <a:endParaRPr lang="en-US" dirty="0"/>
          </a:p>
        </p:txBody>
      </p:sp>
      <p:sp>
        <p:nvSpPr>
          <p:cNvPr id="6" name="Slide Number Placeholder 5"/>
          <p:cNvSpPr>
            <a:spLocks noGrp="1"/>
          </p:cNvSpPr>
          <p:nvPr>
            <p:ph type="sldNum" sz="quarter" idx="12"/>
          </p:nvPr>
        </p:nvSpPr>
        <p:spPr/>
        <p:txBody>
          <a:bodyPr/>
          <a:lstStyle/>
          <a:p>
            <a:pPr algn="r"/>
            <a:fld id="{BB9A18F6-2139-4E7C-BDC1-22A896BCC078}" type="slidenum">
              <a:rPr lang="en-US" sz="1400" smtClean="0">
                <a:latin typeface="Times New Roman"/>
              </a:rPr>
              <a:t>7</a:t>
            </a:fld>
            <a:endParaRPr lang="en-US"/>
          </a:p>
        </p:txBody>
      </p:sp>
      <p:pic>
        <p:nvPicPr>
          <p:cNvPr id="7" name="Picture 6"/>
          <p:cNvPicPr/>
          <p:nvPr/>
        </p:nvPicPr>
        <p:blipFill>
          <a:blip r:embed="rId2"/>
          <a:stretch>
            <a:fillRect/>
          </a:stretch>
        </p:blipFill>
        <p:spPr>
          <a:xfrm>
            <a:off x="6549847" y="5054741"/>
            <a:ext cx="3111113" cy="2092704"/>
          </a:xfrm>
          <a:prstGeom prst="rect">
            <a:avLst/>
          </a:prstGeom>
          <a:ln>
            <a:noFill/>
          </a:ln>
        </p:spPr>
      </p:pic>
    </p:spTree>
    <p:extLst>
      <p:ext uri="{BB962C8B-B14F-4D97-AF65-F5344CB8AC3E}">
        <p14:creationId xmlns:p14="http://schemas.microsoft.com/office/powerpoint/2010/main" val="26847556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TextShape 1"/>
          <p:cNvSpPr txBox="1"/>
          <p:nvPr/>
        </p:nvSpPr>
        <p:spPr>
          <a:xfrm>
            <a:off x="504000" y="22129"/>
            <a:ext cx="9071640" cy="1262160"/>
          </a:xfrm>
          <a:prstGeom prst="rect">
            <a:avLst/>
          </a:prstGeom>
        </p:spPr>
        <p:txBody>
          <a:bodyPr lIns="0" tIns="0" rIns="0" bIns="0" anchor="ctr"/>
          <a:lstStyle/>
          <a:p>
            <a:pPr algn="ctr"/>
            <a:r>
              <a:rPr lang="en-US" sz="4800" dirty="0">
                <a:latin typeface="+mj-lt"/>
              </a:rPr>
              <a:t>HV and Fan-</a:t>
            </a:r>
            <a:r>
              <a:rPr lang="en-US" sz="4800" dirty="0" smtClean="0">
                <a:latin typeface="+mj-lt"/>
              </a:rPr>
              <a:t>out </a:t>
            </a:r>
            <a:r>
              <a:rPr lang="en-US" sz="4800" dirty="0" err="1" smtClean="0">
                <a:latin typeface="+mj-lt"/>
              </a:rPr>
              <a:t>kapton</a:t>
            </a:r>
            <a:endParaRPr sz="4800" dirty="0">
              <a:latin typeface="+mj-lt"/>
            </a:endParaRPr>
          </a:p>
        </p:txBody>
      </p:sp>
      <p:pic>
        <p:nvPicPr>
          <p:cNvPr id="104" name="Picture 103"/>
          <p:cNvPicPr/>
          <p:nvPr/>
        </p:nvPicPr>
        <p:blipFill>
          <a:blip r:embed="rId2"/>
          <a:stretch>
            <a:fillRect/>
          </a:stretch>
        </p:blipFill>
        <p:spPr>
          <a:xfrm>
            <a:off x="3218400" y="1499040"/>
            <a:ext cx="6675120" cy="2797920"/>
          </a:xfrm>
          <a:prstGeom prst="rect">
            <a:avLst/>
          </a:prstGeom>
          <a:ln>
            <a:noFill/>
          </a:ln>
        </p:spPr>
      </p:pic>
      <p:sp>
        <p:nvSpPr>
          <p:cNvPr id="105" name="TextShape 2"/>
          <p:cNvSpPr txBox="1"/>
          <p:nvPr/>
        </p:nvSpPr>
        <p:spPr>
          <a:xfrm>
            <a:off x="238320" y="1845827"/>
            <a:ext cx="2926080" cy="955875"/>
          </a:xfrm>
          <a:prstGeom prst="rect">
            <a:avLst/>
          </a:prstGeom>
        </p:spPr>
        <p:txBody>
          <a:bodyPr lIns="90000" tIns="45000" rIns="90000" bIns="45000"/>
          <a:lstStyle/>
          <a:p>
            <a:r>
              <a:rPr lang="en-US" sz="2400" dirty="0"/>
              <a:t>The thickness of the </a:t>
            </a:r>
            <a:r>
              <a:rPr lang="en-US" sz="2400" dirty="0" smtClean="0"/>
              <a:t>HV </a:t>
            </a:r>
            <a:r>
              <a:rPr lang="en-US" sz="2400" dirty="0" err="1" smtClean="0"/>
              <a:t>kapton</a:t>
            </a:r>
            <a:r>
              <a:rPr lang="en-US" sz="2400" dirty="0" smtClean="0"/>
              <a:t> is</a:t>
            </a:r>
            <a:r>
              <a:rPr lang="en-US" sz="2400" dirty="0"/>
              <a:t> 90 </a:t>
            </a:r>
            <a:r>
              <a:rPr lang="en-US" sz="2400" dirty="0" err="1">
                <a:ea typeface="Arial"/>
              </a:rPr>
              <a:t>μm</a:t>
            </a:r>
            <a:r>
              <a:rPr lang="en-US" sz="2400" dirty="0">
                <a:ea typeface="Arial"/>
              </a:rPr>
              <a:t>.</a:t>
            </a:r>
            <a:endParaRPr sz="2400" dirty="0"/>
          </a:p>
          <a:p>
            <a:endParaRPr sz="2400" dirty="0"/>
          </a:p>
        </p:txBody>
      </p:sp>
      <p:sp>
        <p:nvSpPr>
          <p:cNvPr id="106" name="TextShape 3"/>
          <p:cNvSpPr txBox="1"/>
          <p:nvPr/>
        </p:nvSpPr>
        <p:spPr>
          <a:xfrm>
            <a:off x="182880" y="4461840"/>
            <a:ext cx="2504880" cy="1652760"/>
          </a:xfrm>
          <a:prstGeom prst="rect">
            <a:avLst/>
          </a:prstGeom>
        </p:spPr>
        <p:txBody>
          <a:bodyPr lIns="90000" tIns="45000" rIns="90000" bIns="45000"/>
          <a:lstStyle/>
          <a:p>
            <a:r>
              <a:rPr lang="en-US" sz="2200" dirty="0"/>
              <a:t>Thickness of fan-out varies in different areas from </a:t>
            </a:r>
            <a:endParaRPr dirty="0"/>
          </a:p>
          <a:p>
            <a:r>
              <a:rPr lang="en-US" sz="2200" dirty="0"/>
              <a:t>129 </a:t>
            </a:r>
            <a:r>
              <a:rPr lang="en-US" sz="2200" dirty="0" err="1">
                <a:ea typeface="Arial"/>
              </a:rPr>
              <a:t>μm</a:t>
            </a:r>
            <a:r>
              <a:rPr lang="en-US" sz="2200" dirty="0"/>
              <a:t> to 158 </a:t>
            </a:r>
            <a:r>
              <a:rPr lang="en-US" sz="2200" dirty="0" err="1">
                <a:ea typeface="Arial"/>
              </a:rPr>
              <a:t>μm</a:t>
            </a:r>
            <a:endParaRPr dirty="0"/>
          </a:p>
        </p:txBody>
      </p:sp>
      <p:pic>
        <p:nvPicPr>
          <p:cNvPr id="107" name="Picture 106"/>
          <p:cNvPicPr/>
          <p:nvPr/>
        </p:nvPicPr>
        <p:blipFill>
          <a:blip r:embed="rId3"/>
          <a:stretch>
            <a:fillRect/>
          </a:stretch>
        </p:blipFill>
        <p:spPr>
          <a:xfrm>
            <a:off x="2723760" y="4334400"/>
            <a:ext cx="6675120" cy="3163680"/>
          </a:xfrm>
          <a:prstGeom prst="rect">
            <a:avLst/>
          </a:prstGeom>
          <a:ln>
            <a:noFill/>
          </a:ln>
        </p:spPr>
      </p:pic>
      <p:sp>
        <p:nvSpPr>
          <p:cNvPr id="108" name="TextShape 4"/>
          <p:cNvSpPr txBox="1"/>
          <p:nvPr/>
        </p:nvSpPr>
        <p:spPr>
          <a:xfrm>
            <a:off x="8265600" y="6766560"/>
            <a:ext cx="640080" cy="346320"/>
          </a:xfrm>
          <a:prstGeom prst="rect">
            <a:avLst/>
          </a:prstGeom>
        </p:spPr>
        <p:txBody>
          <a:bodyPr lIns="90000" tIns="45000" rIns="90000" bIns="45000"/>
          <a:lstStyle/>
          <a:p>
            <a:r>
              <a:rPr lang="en-US">
                <a:latin typeface="Arial"/>
              </a:rPr>
              <a:t>129</a:t>
            </a:r>
            <a:endParaRPr/>
          </a:p>
        </p:txBody>
      </p:sp>
      <p:sp>
        <p:nvSpPr>
          <p:cNvPr id="109" name="TextShape 5"/>
          <p:cNvSpPr txBox="1"/>
          <p:nvPr/>
        </p:nvSpPr>
        <p:spPr>
          <a:xfrm>
            <a:off x="7351200" y="6328800"/>
            <a:ext cx="640080" cy="346320"/>
          </a:xfrm>
          <a:prstGeom prst="rect">
            <a:avLst/>
          </a:prstGeom>
        </p:spPr>
        <p:txBody>
          <a:bodyPr lIns="90000" tIns="45000" rIns="90000" bIns="45000"/>
          <a:lstStyle/>
          <a:p>
            <a:r>
              <a:rPr lang="en-US">
                <a:latin typeface="Arial"/>
              </a:rPr>
              <a:t>136</a:t>
            </a:r>
            <a:endParaRPr/>
          </a:p>
        </p:txBody>
      </p:sp>
      <p:sp>
        <p:nvSpPr>
          <p:cNvPr id="110" name="TextShape 6"/>
          <p:cNvSpPr txBox="1"/>
          <p:nvPr/>
        </p:nvSpPr>
        <p:spPr>
          <a:xfrm>
            <a:off x="4333680" y="6035040"/>
            <a:ext cx="640080" cy="346320"/>
          </a:xfrm>
          <a:prstGeom prst="rect">
            <a:avLst/>
          </a:prstGeom>
        </p:spPr>
        <p:txBody>
          <a:bodyPr lIns="90000" tIns="45000" rIns="90000" bIns="45000"/>
          <a:lstStyle/>
          <a:p>
            <a:r>
              <a:rPr lang="en-US">
                <a:latin typeface="Arial"/>
              </a:rPr>
              <a:t>139</a:t>
            </a:r>
            <a:endParaRPr/>
          </a:p>
        </p:txBody>
      </p:sp>
      <p:sp>
        <p:nvSpPr>
          <p:cNvPr id="111" name="TextShape 7"/>
          <p:cNvSpPr txBox="1"/>
          <p:nvPr/>
        </p:nvSpPr>
        <p:spPr>
          <a:xfrm>
            <a:off x="4790880" y="5048640"/>
            <a:ext cx="640080" cy="346320"/>
          </a:xfrm>
          <a:prstGeom prst="rect">
            <a:avLst/>
          </a:prstGeom>
        </p:spPr>
        <p:txBody>
          <a:bodyPr lIns="90000" tIns="45000" rIns="90000" bIns="45000"/>
          <a:lstStyle/>
          <a:p>
            <a:r>
              <a:rPr lang="en-US">
                <a:latin typeface="Arial"/>
              </a:rPr>
              <a:t>141</a:t>
            </a:r>
            <a:endParaRPr/>
          </a:p>
        </p:txBody>
      </p:sp>
      <p:sp>
        <p:nvSpPr>
          <p:cNvPr id="112" name="TextShape 8"/>
          <p:cNvSpPr txBox="1"/>
          <p:nvPr/>
        </p:nvSpPr>
        <p:spPr>
          <a:xfrm>
            <a:off x="4333680" y="5577840"/>
            <a:ext cx="640080" cy="346320"/>
          </a:xfrm>
          <a:prstGeom prst="rect">
            <a:avLst/>
          </a:prstGeom>
        </p:spPr>
        <p:txBody>
          <a:bodyPr lIns="90000" tIns="45000" rIns="90000" bIns="45000"/>
          <a:lstStyle/>
          <a:p>
            <a:r>
              <a:rPr lang="en-US">
                <a:latin typeface="Arial"/>
              </a:rPr>
              <a:t>138</a:t>
            </a:r>
            <a:endParaRPr/>
          </a:p>
        </p:txBody>
      </p:sp>
      <p:sp>
        <p:nvSpPr>
          <p:cNvPr id="113" name="TextShape 9"/>
          <p:cNvSpPr txBox="1"/>
          <p:nvPr/>
        </p:nvSpPr>
        <p:spPr>
          <a:xfrm>
            <a:off x="3164400" y="7004880"/>
            <a:ext cx="640080" cy="346320"/>
          </a:xfrm>
          <a:prstGeom prst="rect">
            <a:avLst/>
          </a:prstGeom>
        </p:spPr>
        <p:txBody>
          <a:bodyPr lIns="90000" tIns="45000" rIns="90000" bIns="45000"/>
          <a:lstStyle/>
          <a:p>
            <a:r>
              <a:rPr lang="en-US">
                <a:latin typeface="Arial"/>
              </a:rPr>
              <a:t>158</a:t>
            </a:r>
            <a:endParaRPr/>
          </a:p>
        </p:txBody>
      </p:sp>
      <p:sp>
        <p:nvSpPr>
          <p:cNvPr id="114" name="TextShape 10"/>
          <p:cNvSpPr txBox="1"/>
          <p:nvPr/>
        </p:nvSpPr>
        <p:spPr>
          <a:xfrm>
            <a:off x="2779200" y="4572000"/>
            <a:ext cx="2011680" cy="715320"/>
          </a:xfrm>
          <a:prstGeom prst="rect">
            <a:avLst/>
          </a:prstGeom>
        </p:spPr>
        <p:txBody>
          <a:bodyPr lIns="90000" tIns="45000" rIns="90000" bIns="45000"/>
          <a:lstStyle/>
          <a:p>
            <a:r>
              <a:rPr lang="en-US" sz="2200">
                <a:latin typeface="Arial"/>
              </a:rPr>
              <a:t>Thickness, </a:t>
            </a:r>
            <a:r>
              <a:rPr lang="en-US" sz="2200">
                <a:latin typeface="Arial"/>
                <a:ea typeface="Arial"/>
              </a:rPr>
              <a:t>μm</a:t>
            </a:r>
            <a:r>
              <a:rPr lang="en-US" sz="2200">
                <a:latin typeface="Arial"/>
              </a:rPr>
              <a:t>  </a:t>
            </a:r>
            <a:endParaRPr/>
          </a:p>
        </p:txBody>
      </p:sp>
      <p:sp>
        <p:nvSpPr>
          <p:cNvPr id="115" name="TextShape 11"/>
          <p:cNvSpPr txBox="1"/>
          <p:nvPr/>
        </p:nvSpPr>
        <p:spPr>
          <a:xfrm>
            <a:off x="5430960" y="6968880"/>
            <a:ext cx="640080" cy="346320"/>
          </a:xfrm>
          <a:prstGeom prst="rect">
            <a:avLst/>
          </a:prstGeom>
        </p:spPr>
        <p:txBody>
          <a:bodyPr lIns="90000" tIns="45000" rIns="90000" bIns="45000"/>
          <a:lstStyle/>
          <a:p>
            <a:r>
              <a:rPr lang="en-US">
                <a:latin typeface="Arial"/>
              </a:rPr>
              <a:t>144</a:t>
            </a:r>
            <a:endParaRPr/>
          </a:p>
        </p:txBody>
      </p:sp>
      <p:sp>
        <p:nvSpPr>
          <p:cNvPr id="116" name="TextShape 12"/>
          <p:cNvSpPr txBox="1"/>
          <p:nvPr/>
        </p:nvSpPr>
        <p:spPr>
          <a:xfrm>
            <a:off x="7772400" y="2762640"/>
            <a:ext cx="640080" cy="346320"/>
          </a:xfrm>
          <a:prstGeom prst="rect">
            <a:avLst/>
          </a:prstGeom>
        </p:spPr>
        <p:txBody>
          <a:bodyPr lIns="90000" tIns="45000" rIns="90000" bIns="45000"/>
          <a:lstStyle/>
          <a:p>
            <a:r>
              <a:rPr lang="en-US">
                <a:solidFill>
                  <a:srgbClr val="99FFFF"/>
                </a:solidFill>
                <a:latin typeface="Arial"/>
              </a:rPr>
              <a:t>90</a:t>
            </a:r>
            <a:endParaRPr/>
          </a:p>
        </p:txBody>
      </p:sp>
      <p:sp>
        <p:nvSpPr>
          <p:cNvPr id="2" name="Date Placeholder 1"/>
          <p:cNvSpPr>
            <a:spLocks noGrp="1"/>
          </p:cNvSpPr>
          <p:nvPr>
            <p:ph type="dt" sz="half" idx="10"/>
          </p:nvPr>
        </p:nvSpPr>
        <p:spPr/>
        <p:txBody>
          <a:bodyPr/>
          <a:lstStyle/>
          <a:p>
            <a:r>
              <a:rPr lang="en-US" smtClean="0"/>
              <a:t>3/11/15</a:t>
            </a:r>
            <a:endParaRPr lang="en-US"/>
          </a:p>
        </p:txBody>
      </p:sp>
      <p:sp>
        <p:nvSpPr>
          <p:cNvPr id="3" name="Footer Placeholder 2"/>
          <p:cNvSpPr>
            <a:spLocks noGrp="1"/>
          </p:cNvSpPr>
          <p:nvPr>
            <p:ph type="ftr" sz="quarter" idx="11"/>
          </p:nvPr>
        </p:nvSpPr>
        <p:spPr/>
        <p:txBody>
          <a:bodyPr/>
          <a:lstStyle/>
          <a:p>
            <a:r>
              <a:rPr lang="en-US" smtClean="0"/>
              <a:t>LCWS 2015, Whistler BC Canada</a:t>
            </a:r>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8</a:t>
            </a:fld>
            <a:endParaRPr lang="en-US"/>
          </a:p>
        </p:txBody>
      </p:sp>
      <p:sp>
        <p:nvSpPr>
          <p:cNvPr id="5" name="TextBox 4"/>
          <p:cNvSpPr txBox="1"/>
          <p:nvPr/>
        </p:nvSpPr>
        <p:spPr>
          <a:xfrm>
            <a:off x="7991280" y="4679308"/>
            <a:ext cx="1242460" cy="369332"/>
          </a:xfrm>
          <a:prstGeom prst="rect">
            <a:avLst/>
          </a:prstGeom>
          <a:noFill/>
        </p:spPr>
        <p:txBody>
          <a:bodyPr wrap="none" rtlCol="0">
            <a:spAutoFit/>
          </a:bodyPr>
          <a:lstStyle/>
          <a:p>
            <a:r>
              <a:rPr lang="en-US" dirty="0" smtClean="0"/>
              <a:t>connectors</a:t>
            </a:r>
            <a:endParaRPr lang="en-US" dirty="0"/>
          </a:p>
        </p:txBody>
      </p:sp>
      <p:cxnSp>
        <p:nvCxnSpPr>
          <p:cNvPr id="7" name="Straight Arrow Connector 6"/>
          <p:cNvCxnSpPr>
            <a:stCxn id="5" idx="1"/>
          </p:cNvCxnSpPr>
          <p:nvPr/>
        </p:nvCxnSpPr>
        <p:spPr>
          <a:xfrm flipH="1">
            <a:off x="6892073" y="4863974"/>
            <a:ext cx="1099207" cy="1846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8143681" y="5016374"/>
            <a:ext cx="390099" cy="5614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extShape 1"/>
          <p:cNvSpPr txBox="1"/>
          <p:nvPr/>
        </p:nvSpPr>
        <p:spPr>
          <a:xfrm>
            <a:off x="155520" y="0"/>
            <a:ext cx="9847440" cy="1097280"/>
          </a:xfrm>
          <a:prstGeom prst="rect">
            <a:avLst/>
          </a:prstGeom>
        </p:spPr>
        <p:txBody>
          <a:bodyPr lIns="0" tIns="0" rIns="0" bIns="0" anchor="ctr"/>
          <a:lstStyle/>
          <a:p>
            <a:pPr algn="ctr">
              <a:lnSpc>
                <a:spcPct val="100000"/>
              </a:lnSpc>
            </a:pPr>
            <a:r>
              <a:rPr lang="en-US" sz="4800" dirty="0" smtClean="0">
                <a:solidFill>
                  <a:srgbClr val="000000"/>
                </a:solidFill>
                <a:latin typeface="+mj-lt"/>
              </a:rPr>
              <a:t>Fake thin </a:t>
            </a:r>
            <a:r>
              <a:rPr lang="en-US" sz="4800" dirty="0">
                <a:solidFill>
                  <a:srgbClr val="000000"/>
                </a:solidFill>
                <a:latin typeface="+mj-lt"/>
              </a:rPr>
              <a:t>LumiCal </a:t>
            </a:r>
            <a:r>
              <a:rPr lang="en-US" sz="4800" dirty="0" smtClean="0">
                <a:solidFill>
                  <a:srgbClr val="000000"/>
                </a:solidFill>
                <a:latin typeface="+mj-lt"/>
              </a:rPr>
              <a:t>Prototypes</a:t>
            </a:r>
            <a:endParaRPr sz="4800" dirty="0">
              <a:latin typeface="+mj-lt"/>
            </a:endParaRPr>
          </a:p>
        </p:txBody>
      </p:sp>
      <p:sp>
        <p:nvSpPr>
          <p:cNvPr id="118" name="TextShape 2"/>
          <p:cNvSpPr txBox="1"/>
          <p:nvPr/>
        </p:nvSpPr>
        <p:spPr>
          <a:xfrm>
            <a:off x="504360" y="301680"/>
            <a:ext cx="9071640" cy="885960"/>
          </a:xfrm>
          <a:prstGeom prst="rect">
            <a:avLst/>
          </a:prstGeom>
        </p:spPr>
      </p:sp>
      <p:sp>
        <p:nvSpPr>
          <p:cNvPr id="119" name="TextShape 3"/>
          <p:cNvSpPr txBox="1"/>
          <p:nvPr/>
        </p:nvSpPr>
        <p:spPr>
          <a:xfrm>
            <a:off x="5399370" y="6157170"/>
            <a:ext cx="3200400" cy="1109880"/>
          </a:xfrm>
          <a:prstGeom prst="rect">
            <a:avLst/>
          </a:prstGeom>
        </p:spPr>
        <p:txBody>
          <a:bodyPr lIns="90000" tIns="45000" rIns="90000" bIns="45000"/>
          <a:lstStyle/>
          <a:p>
            <a:r>
              <a:rPr lang="en-US" sz="2400" dirty="0"/>
              <a:t>Procedure was destructive for wire bonding connections.</a:t>
            </a:r>
            <a:endParaRPr dirty="0"/>
          </a:p>
        </p:txBody>
      </p:sp>
      <p:sp>
        <p:nvSpPr>
          <p:cNvPr id="121" name="CustomShape 5"/>
          <p:cNvSpPr/>
          <p:nvPr/>
        </p:nvSpPr>
        <p:spPr>
          <a:xfrm>
            <a:off x="55440" y="1753920"/>
            <a:ext cx="4556160" cy="731520"/>
          </a:xfrm>
          <a:prstGeom prst="roundRect">
            <a:avLst>
              <a:gd name="adj" fmla="val 1473"/>
            </a:avLst>
          </a:prstGeom>
          <a:noFill/>
          <a:ln>
            <a:noFill/>
          </a:ln>
        </p:spPr>
      </p:sp>
      <p:sp>
        <p:nvSpPr>
          <p:cNvPr id="122" name="TextShape 6"/>
          <p:cNvSpPr txBox="1"/>
          <p:nvPr/>
        </p:nvSpPr>
        <p:spPr>
          <a:xfrm>
            <a:off x="4970002" y="4690161"/>
            <a:ext cx="4754880" cy="1256014"/>
          </a:xfrm>
          <a:prstGeom prst="rect">
            <a:avLst/>
          </a:prstGeom>
        </p:spPr>
        <p:txBody>
          <a:bodyPr lIns="90000" tIns="45000" rIns="90000" bIns="45000"/>
          <a:lstStyle/>
          <a:p>
            <a:r>
              <a:rPr lang="en-US" sz="2200" dirty="0"/>
              <a:t>Total assembly thickness:</a:t>
            </a:r>
            <a:endParaRPr dirty="0"/>
          </a:p>
          <a:p>
            <a:pPr marL="342900" indent="-342900">
              <a:buSzPct val="45000"/>
              <a:buFont typeface="Wingdings" charset="2"/>
              <a:buChar char="²"/>
            </a:pPr>
            <a:r>
              <a:rPr lang="en-US" sz="2200" dirty="0"/>
              <a:t>less then 900 </a:t>
            </a:r>
            <a:r>
              <a:rPr lang="en-US" sz="2200" dirty="0" err="1">
                <a:ea typeface="DejaVu Serif Condensed"/>
              </a:rPr>
              <a:t>μm</a:t>
            </a:r>
            <a:r>
              <a:rPr lang="en-US" sz="2200" dirty="0">
                <a:ea typeface="DejaVu Serif Condensed"/>
              </a:rPr>
              <a:t> for carbon fiber</a:t>
            </a:r>
            <a:endParaRPr dirty="0"/>
          </a:p>
          <a:p>
            <a:pPr marL="342900" indent="-342900">
              <a:buSzPct val="45000"/>
              <a:buFont typeface="Wingdings" charset="2"/>
              <a:buChar char="²"/>
            </a:pPr>
            <a:r>
              <a:rPr lang="en-US" sz="2200" dirty="0"/>
              <a:t>less then 800 </a:t>
            </a:r>
            <a:r>
              <a:rPr lang="en-US" sz="2200" dirty="0" err="1">
                <a:ea typeface="DejaVu Serif Condensed"/>
              </a:rPr>
              <a:t>μm</a:t>
            </a:r>
            <a:r>
              <a:rPr lang="en-US" sz="2200" dirty="0">
                <a:ea typeface="DejaVu Serif Condensed"/>
              </a:rPr>
              <a:t> for 3d printing</a:t>
            </a:r>
            <a:endParaRPr dirty="0"/>
          </a:p>
        </p:txBody>
      </p:sp>
      <p:pic>
        <p:nvPicPr>
          <p:cNvPr id="124" name="Picture 123"/>
          <p:cNvPicPr/>
          <p:nvPr/>
        </p:nvPicPr>
        <p:blipFill>
          <a:blip r:embed="rId2"/>
          <a:stretch>
            <a:fillRect/>
          </a:stretch>
        </p:blipFill>
        <p:spPr>
          <a:xfrm>
            <a:off x="4790880" y="1371600"/>
            <a:ext cx="5212080" cy="3282840"/>
          </a:xfrm>
          <a:prstGeom prst="rect">
            <a:avLst/>
          </a:prstGeom>
          <a:ln>
            <a:noFill/>
          </a:ln>
        </p:spPr>
      </p:pic>
      <p:sp>
        <p:nvSpPr>
          <p:cNvPr id="2" name="Date Placeholder 1"/>
          <p:cNvSpPr>
            <a:spLocks noGrp="1"/>
          </p:cNvSpPr>
          <p:nvPr>
            <p:ph type="dt" sz="half" idx="10"/>
          </p:nvPr>
        </p:nvSpPr>
        <p:spPr/>
        <p:txBody>
          <a:bodyPr/>
          <a:lstStyle/>
          <a:p>
            <a:r>
              <a:rPr lang="en-US" smtClean="0"/>
              <a:t>3/11/15</a:t>
            </a:r>
            <a:endParaRPr lang="en-US"/>
          </a:p>
        </p:txBody>
      </p:sp>
      <p:sp>
        <p:nvSpPr>
          <p:cNvPr id="3" name="Footer Placeholder 2"/>
          <p:cNvSpPr>
            <a:spLocks noGrp="1"/>
          </p:cNvSpPr>
          <p:nvPr>
            <p:ph type="ftr" sz="quarter" idx="11"/>
          </p:nvPr>
        </p:nvSpPr>
        <p:spPr/>
        <p:txBody>
          <a:bodyPr/>
          <a:lstStyle/>
          <a:p>
            <a:r>
              <a:rPr lang="en-US" smtClean="0"/>
              <a:t>LCWS 2015, Whistler BC Canada</a:t>
            </a:r>
            <a:endParaRPr lang="en-US"/>
          </a:p>
        </p:txBody>
      </p:sp>
      <p:sp>
        <p:nvSpPr>
          <p:cNvPr id="4" name="Slide Number Placeholder 3"/>
          <p:cNvSpPr>
            <a:spLocks noGrp="1"/>
          </p:cNvSpPr>
          <p:nvPr>
            <p:ph type="sldNum" sz="quarter" idx="12"/>
          </p:nvPr>
        </p:nvSpPr>
        <p:spPr/>
        <p:txBody>
          <a:bodyPr/>
          <a:lstStyle/>
          <a:p>
            <a:fld id="{D739C4FB-7D33-419B-8833-D1372BFD11C8}" type="slidenum">
              <a:rPr lang="en-US" smtClean="0"/>
              <a:t>9</a:t>
            </a:fld>
            <a:endParaRPr lang="en-US"/>
          </a:p>
        </p:txBody>
      </p:sp>
      <p:pic>
        <p:nvPicPr>
          <p:cNvPr id="13" name="Picture 12"/>
          <p:cNvPicPr>
            <a:picLocks noChangeAspect="1"/>
          </p:cNvPicPr>
          <p:nvPr/>
        </p:nvPicPr>
        <p:blipFill>
          <a:blip r:embed="rId3"/>
          <a:stretch>
            <a:fillRect/>
          </a:stretch>
        </p:blipFill>
        <p:spPr>
          <a:xfrm>
            <a:off x="55440" y="3688685"/>
            <a:ext cx="4735440" cy="3546787"/>
          </a:xfrm>
          <a:prstGeom prst="rect">
            <a:avLst/>
          </a:prstGeom>
        </p:spPr>
      </p:pic>
      <p:sp>
        <p:nvSpPr>
          <p:cNvPr id="5" name="TextBox 4"/>
          <p:cNvSpPr txBox="1"/>
          <p:nvPr/>
        </p:nvSpPr>
        <p:spPr>
          <a:xfrm>
            <a:off x="395804" y="1786905"/>
            <a:ext cx="4215796" cy="830997"/>
          </a:xfrm>
          <a:prstGeom prst="rect">
            <a:avLst/>
          </a:prstGeom>
          <a:noFill/>
        </p:spPr>
        <p:txBody>
          <a:bodyPr wrap="square" rtlCol="0">
            <a:spAutoFit/>
          </a:bodyPr>
          <a:lstStyle/>
          <a:p>
            <a:pPr algn="ctr"/>
            <a:r>
              <a:rPr lang="en-US" sz="2400" dirty="0" smtClean="0"/>
              <a:t>Gluing of the fake sensor inside the envelope  </a:t>
            </a:r>
            <a:endParaRPr lang="en-US" sz="2400"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ravelogue">
  <a:themeElements>
    <a:clrScheme name="Travelogue">
      <a:dk1>
        <a:sysClr val="windowText" lastClr="000000"/>
      </a:dk1>
      <a:lt1>
        <a:srgbClr val="EAC968"/>
      </a:lt1>
      <a:dk2>
        <a:srgbClr val="2A2515"/>
      </a:dk2>
      <a:lt2>
        <a:srgbClr val="82682C"/>
      </a:lt2>
      <a:accent1>
        <a:srgbClr val="B74D21"/>
      </a:accent1>
      <a:accent2>
        <a:srgbClr val="A32323"/>
      </a:accent2>
      <a:accent3>
        <a:srgbClr val="4576A3"/>
      </a:accent3>
      <a:accent4>
        <a:srgbClr val="615D9A"/>
      </a:accent4>
      <a:accent5>
        <a:srgbClr val="67924B"/>
      </a:accent5>
      <a:accent6>
        <a:srgbClr val="BF7B1B"/>
      </a:accent6>
      <a:hlink>
        <a:srgbClr val="99350B"/>
      </a:hlink>
      <a:folHlink>
        <a:srgbClr val="785140"/>
      </a:folHlink>
    </a:clrScheme>
    <a:fontScheme name="Travelogue">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Travelogue">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Travelogue.thmx</Template>
  <TotalTime>8406</TotalTime>
  <Words>1692</Words>
  <Application>Microsoft Macintosh PowerPoint</Application>
  <PresentationFormat>Custom</PresentationFormat>
  <Paragraphs>478</Paragraphs>
  <Slides>33</Slides>
  <Notes>0</Notes>
  <HiddenSlides>0</HiddenSlides>
  <MMClips>1</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Travelogue</vt:lpstr>
      <vt:lpstr>Progress towards an ultra compact LumiCal</vt:lpstr>
      <vt:lpstr>Outline</vt:lpstr>
      <vt:lpstr>PowerPoint Presentation</vt:lpstr>
      <vt:lpstr>PowerPoint Presentation</vt:lpstr>
      <vt:lpstr>2015 goals</vt:lpstr>
      <vt:lpstr>Thin LumiCal module design</vt:lpstr>
      <vt:lpstr>Mechanical support : the envelope</vt:lpstr>
      <vt:lpstr>PowerPoint Presentation</vt:lpstr>
      <vt:lpstr>PowerPoint Presentation</vt:lpstr>
      <vt:lpstr>PowerPoint Presentation</vt:lpstr>
      <vt:lpstr>PowerPoint Presentation</vt:lpstr>
      <vt:lpstr>low-height contact between sensor and readout electronics </vt:lpstr>
      <vt:lpstr>PowerPoint Presentation</vt:lpstr>
      <vt:lpstr>PowerPoint Presentation</vt:lpstr>
      <vt:lpstr>PowerPoint Presentation</vt:lpstr>
      <vt:lpstr>Readout</vt:lpstr>
      <vt:lpstr>DESY test beam (12-19/10)</vt:lpstr>
      <vt:lpstr>PowerPoint Presentation</vt:lpstr>
      <vt:lpstr>PowerPoint Presentation</vt:lpstr>
      <vt:lpstr>Pedestals </vt:lpstr>
      <vt:lpstr>PowerPoint Presentation</vt:lpstr>
      <vt:lpstr>XY scan</vt:lpstr>
      <vt:lpstr>PowerPoint Presentation</vt:lpstr>
      <vt:lpstr>PowerPoint Presentation</vt:lpstr>
      <vt:lpstr>Thank you !</vt:lpstr>
      <vt:lpstr>PowerPoint Presentation</vt:lpstr>
      <vt:lpstr>PowerPoint Presentation</vt:lpstr>
      <vt:lpstr>PowerPoint Presentation</vt:lpstr>
      <vt:lpstr>PowerPoint Presentation</vt:lpstr>
      <vt:lpstr>PowerPoint Presentation</vt:lpstr>
      <vt:lpstr>PowerPoint Presentation</vt:lpstr>
      <vt:lpstr>Luminosity at e+e- collider</vt:lpstr>
      <vt:lpstr>Luminosity at e+e- collider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yan</cp:lastModifiedBy>
  <cp:revision>138</cp:revision>
  <dcterms:modified xsi:type="dcterms:W3CDTF">2015-11-03T16:52:29Z</dcterms:modified>
</cp:coreProperties>
</file>