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382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8" r:id="rId18"/>
    <p:sldId id="368" r:id="rId19"/>
    <p:sldId id="338" r:id="rId20"/>
    <p:sldId id="354" r:id="rId21"/>
    <p:sldId id="378" r:id="rId22"/>
    <p:sldId id="379" r:id="rId23"/>
    <p:sldId id="380" r:id="rId24"/>
    <p:sldId id="352" r:id="rId25"/>
    <p:sldId id="341" r:id="rId26"/>
    <p:sldId id="381" r:id="rId27"/>
    <p:sldId id="375" r:id="rId28"/>
    <p:sldId id="376" r:id="rId29"/>
    <p:sldId id="377" r:id="rId30"/>
    <p:sldId id="356" r:id="rId31"/>
    <p:sldId id="357" r:id="rId32"/>
    <p:sldId id="358" r:id="rId33"/>
    <p:sldId id="359" r:id="rId34"/>
    <p:sldId id="355" r:id="rId3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3" autoAdjust="0"/>
    <p:restoredTop sz="92678" autoAdjust="0"/>
  </p:normalViewPr>
  <p:slideViewPr>
    <p:cSldViewPr>
      <p:cViewPr varScale="1">
        <p:scale>
          <a:sx n="62" d="100"/>
          <a:sy n="6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93C81-C554-4DCD-9F48-C9B755F6CBFB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60F79-5D85-4E1B-BC8B-DFA1454E84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69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18E71-2D79-468F-BC44-AAB9E602DA06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4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9EBCA-A793-471C-A5F4-7470BB45053B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41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FB63-171D-4C0C-A202-A3D299DA8FA6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72CB-CCEE-41F7-B0C6-B0A79454BEBA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06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01F6-D039-40E0-9B83-AC7EF69DC341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90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2F652-3CC7-419C-927C-690AE7098F69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31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7D99-796B-4F64-833F-EBDD4100642B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15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3C72C-102F-453A-AD98-E5CCB8B2472D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C669-E6EA-4041-8103-A21FF011057C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19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EA6D-0D77-44F4-B600-EE1FCC100930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42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B46-A213-4B5D-A003-3CB9594AC7C4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25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6845B-F5C1-45B2-A516-1DDE4717F4B6}" type="datetime1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8CE19-C1F1-4BE3-9A01-56154F4D0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6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0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5" Type="http://schemas.openxmlformats.org/officeDocument/2006/relationships/image" Target="../media/image28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5" Type="http://schemas.openxmlformats.org/officeDocument/2006/relationships/image" Target="../media/image30.png"/><Relationship Id="rId4" Type="http://schemas.openxmlformats.org/officeDocument/2006/relationships/image" Target="../media/image1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0.png"/><Relationship Id="rId5" Type="http://schemas.openxmlformats.org/officeDocument/2006/relationships/image" Target="../media/image32.png"/><Relationship Id="rId4" Type="http://schemas.openxmlformats.org/officeDocument/2006/relationships/image" Target="../media/image19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0.png"/><Relationship Id="rId4" Type="http://schemas.openxmlformats.org/officeDocument/2006/relationships/image" Target="../media/image3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0.png"/><Relationship Id="rId4" Type="http://schemas.openxmlformats.org/officeDocument/2006/relationships/image" Target="../media/image3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 smtClean="0"/>
              <a:t>tth</a:t>
            </a:r>
            <a:r>
              <a:rPr lang="en-US" altLang="ja-JP" dirty="0" smtClean="0"/>
              <a:t> study</a:t>
            </a:r>
            <a:br>
              <a:rPr lang="en-US" altLang="ja-JP" dirty="0" smtClean="0"/>
            </a:br>
            <a:r>
              <a:rPr lang="en-US" altLang="ja-JP" dirty="0" smtClean="0"/>
              <a:t>Lepton ID with BDT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2015/02/27</a:t>
            </a:r>
            <a:endParaRPr lang="en-US" altLang="ja-JP" dirty="0"/>
          </a:p>
          <a:p>
            <a:r>
              <a:rPr lang="en-US" altLang="ja-JP" dirty="0"/>
              <a:t>Yuji </a:t>
            </a:r>
            <a:r>
              <a:rPr lang="en-US" altLang="ja-JP" dirty="0" err="1"/>
              <a:t>Sudo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Kyushu University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4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BDT Output, </a:t>
            </a:r>
            <a:r>
              <a:rPr lang="en-US" altLang="ja-JP" dirty="0"/>
              <a:t>signal: </a:t>
            </a:r>
            <a:r>
              <a:rPr lang="en-US" altLang="ja-JP" dirty="0" smtClean="0"/>
              <a:t>tau(m)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323975"/>
            <a:ext cx="2608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</a:t>
            </a:r>
            <a:r>
              <a:rPr kumimoji="1" lang="en-US" altLang="ja-JP" sz="2400" dirty="0" err="1" smtClean="0"/>
              <a:t>muon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1323975"/>
            <a:ext cx="264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 (</a:t>
            </a:r>
            <a:r>
              <a:rPr kumimoji="1" lang="el-GR" altLang="ja-JP" sz="2400" dirty="0" smtClean="0"/>
              <a:t>μ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4818" y="1323975"/>
            <a:ext cx="2625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tau(e)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3988271"/>
            <a:ext cx="2564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tau(h)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3988271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3988271"/>
            <a:ext cx="243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8610" y="691090"/>
            <a:ext cx="434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pre-cut : </a:t>
            </a:r>
            <a:r>
              <a:rPr lang="en-US" altLang="ja-JP" dirty="0" smtClean="0"/>
              <a:t>PFO energy &gt; 2 GeV, PFO with track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170" name="Picture 2" descr="C:\Users\yuji\Documents\shareVB\2015\02\26\dirtth\mvaoptimization\mvaopt_taumtauh\plots\overtrain_B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13" y="4509120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yuji\Documents\shareVB\2015\02\26\dirtth\mvaoptimization\mvaopt_taumbjet\plots\overtrain_BD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260" y="4509120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yuji\Documents\shareVB\2015\02\26\dirtth\mvaoptimization\mvaopt_taumljet\plots\overtrain_BD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932" y="4449936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1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69776"/>
            <a:ext cx="9144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BDT Output, </a:t>
            </a:r>
            <a:r>
              <a:rPr lang="en-US" altLang="ja-JP" dirty="0"/>
              <a:t>signal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dirty="0" smtClean="0"/>
              <a:t> tau 1-prong (top), tau 3-prong (bottom)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1323975"/>
            <a:ext cx="246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4818" y="1323975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3988271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3988271"/>
            <a:ext cx="243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8610" y="1043444"/>
            <a:ext cx="434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pre-cut : </a:t>
            </a:r>
            <a:r>
              <a:rPr lang="en-US" altLang="ja-JP" dirty="0" smtClean="0"/>
              <a:t>PFO energy &gt; 2 GeV, PFO with track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8194" name="Picture 2" descr="C:\Users\yuji\Documents\shareVB\2015\02\26\dirtth\mvaoptimization\mvaopt_tauh1bjet\plots\overtrain_B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939" y="1865172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yuji\Documents\shareVB\2015\02\26\dirtth\mvaoptimization\mvaopt_tauh1ljet\plots\overtrain_BD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47" y="1865172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yuji\Documents\shareVB\2015\02\26\dirtth\mvaoptimization\mvaopt_tauh3bjet\plots\overtrain_BD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993" y="4581128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yuji\Documents\shareVB\2015\02\26\dirtth\mvaoptimization\mvaopt_tauh3ljet\plots\overtrain_BD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47" y="4581127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7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altLang="ja-JP" dirty="0" err="1"/>
              <a:t>tth</a:t>
            </a:r>
            <a:r>
              <a:rPr lang="en-US" altLang="ja-JP" dirty="0"/>
              <a:t> 2l2n 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404258"/>
              </p:ext>
            </p:extLst>
          </p:nvPr>
        </p:nvGraphicFramePr>
        <p:xfrm>
          <a:off x="539554" y="1651409"/>
          <a:ext cx="8424936" cy="4945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6120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(%)</a:t>
                      </a:r>
                      <a:r>
                        <a:rPr lang="ja-JP" altLang="en-US" sz="2000" u="none" strike="noStrike" dirty="0">
                          <a:effectLst/>
                        </a:rPr>
                        <a:t>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bjet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ljet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92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u="none" strike="noStrike" dirty="0" smtClean="0">
                          <a:effectLst/>
                        </a:rPr>
                        <a:t>85.08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43.42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(28.82)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(0.31)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95.11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(92.14)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40.36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(18.19)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0.94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(2.24)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29.32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(18.76)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0.33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(0.42)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1.34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(2.66)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34.22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(35.07)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0.28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(3.56)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(0.53)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0.71</a:t>
                      </a:r>
                    </a:p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(15.4)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(12.46)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55.64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(46.21)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49.29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(38.74)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nonlep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6.76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3.47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(4.65)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26.49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(36.91)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25.37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(34.22)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43.44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(52.92)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50.7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(61.18)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99.84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(99.83)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 rot="16200000">
            <a:off x="-399078" y="361288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Selection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46860" y="111968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particles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620688"/>
            <a:ext cx="8258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Lepton ID efficiency with TMVA BDT (cut base) lepton selection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20322" y="1054477"/>
            <a:ext cx="248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in this table,</a:t>
            </a:r>
          </a:p>
          <a:p>
            <a:r>
              <a:rPr kumimoji="1" lang="en-US" altLang="ja-JP" dirty="0" smtClean="0"/>
              <a:t>0 means less than 0.01%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044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66001"/>
              </p:ext>
            </p:extLst>
          </p:nvPr>
        </p:nvGraphicFramePr>
        <p:xfrm>
          <a:off x="539554" y="1651409"/>
          <a:ext cx="8424936" cy="4945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6120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(%)</a:t>
                      </a:r>
                      <a:r>
                        <a:rPr lang="ja-JP" altLang="en-US" sz="2000" u="none" strike="noStrike" dirty="0">
                          <a:effectLst/>
                        </a:rPr>
                        <a:t>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bjet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ljet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92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u="none" strike="noStrike" dirty="0" smtClean="0">
                          <a:effectLst/>
                        </a:rPr>
                        <a:t>85.08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43.42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(28.82)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(0.31)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95.11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(92.14)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40.36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(18.19)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0.94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(2.24)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29.32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(18.76)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0.33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(0.42)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1.34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(2.66)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34.22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(35.07)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0.28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(3.56)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(0.53)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0.71</a:t>
                      </a:r>
                    </a:p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(15.4)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(12.46)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55.64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(46.21)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49.29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(38.74)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nonlep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6.76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3.47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(4.65)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26.49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(36.91)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25.37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(34.22)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43.44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(52.92)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50.7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(61.18)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99.84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(99.83)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altLang="ja-JP" dirty="0" err="1"/>
              <a:t>tth</a:t>
            </a:r>
            <a:r>
              <a:rPr lang="en-US" altLang="ja-JP" dirty="0"/>
              <a:t> 2l2n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-399078" y="361288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Selection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46860" y="111968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particles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620688"/>
            <a:ext cx="8258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Lepton ID efficiency with TMVA BDT (cut base) lepton selection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 rot="2061780">
            <a:off x="501601" y="3654326"/>
            <a:ext cx="8545305" cy="1317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20322" y="1054477"/>
            <a:ext cx="248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in this table,</a:t>
            </a:r>
          </a:p>
          <a:p>
            <a:r>
              <a:rPr kumimoji="1" lang="en-US" altLang="ja-JP" dirty="0" smtClean="0"/>
              <a:t>0 means less than 0.01%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4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61247"/>
              </p:ext>
            </p:extLst>
          </p:nvPr>
        </p:nvGraphicFramePr>
        <p:xfrm>
          <a:off x="539554" y="1651409"/>
          <a:ext cx="8424936" cy="4945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6120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(%)</a:t>
                      </a:r>
                      <a:r>
                        <a:rPr lang="ja-JP" altLang="en-US" sz="2000" u="none" strike="noStrike" dirty="0">
                          <a:effectLst/>
                        </a:rPr>
                        <a:t>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bjet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ljet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92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u="none" strike="noStrike" dirty="0" smtClean="0">
                          <a:effectLst/>
                        </a:rPr>
                        <a:t>85.08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43.42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(28.82)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0.42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(0.31)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95.11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(92.14)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40.36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(18.19)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0.94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(2.24)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29.32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(18.76)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0.33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(0.42)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1.34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(2.66)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34.22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(35.07)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0.28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(3.56)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(0.53)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0.71</a:t>
                      </a:r>
                    </a:p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(15.4)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(12.46)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55.64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(46.21)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49.29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(38.74)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nonlep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6.76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(9.09)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3.47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(4.65)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26.49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(36.91)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25.37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(34.22)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43.44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(52.92)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50.7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(61.18)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99.84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(99.83)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N/A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altLang="ja-JP" dirty="0" err="1"/>
              <a:t>tth</a:t>
            </a:r>
            <a:r>
              <a:rPr lang="en-US" altLang="ja-JP" dirty="0"/>
              <a:t> 2l2n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-399078" y="361288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Selection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46860" y="111968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particles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620688"/>
            <a:ext cx="8258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Lepton ID efficiency with TMVA BDT (cut base) lepton selection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97162" y="5949280"/>
            <a:ext cx="8539334" cy="6480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20322" y="1054477"/>
            <a:ext cx="248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in this table,</a:t>
            </a:r>
          </a:p>
          <a:p>
            <a:r>
              <a:rPr kumimoji="1" lang="en-US" altLang="ja-JP" dirty="0" smtClean="0"/>
              <a:t>0 means less than 0.01%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68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70107"/>
              </p:ext>
            </p:extLst>
          </p:nvPr>
        </p:nvGraphicFramePr>
        <p:xfrm>
          <a:off x="539554" y="1651409"/>
          <a:ext cx="8424936" cy="4945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6120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(%)</a:t>
                      </a:r>
                      <a:r>
                        <a:rPr lang="ja-JP" altLang="en-US" sz="2000" u="none" strike="noStrike" dirty="0">
                          <a:effectLst/>
                        </a:rPr>
                        <a:t>　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bjet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ljet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elec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90.92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u="none" strike="noStrike" dirty="0" smtClean="0">
                          <a:effectLst/>
                        </a:rPr>
                        <a:t>84.62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44.3</a:t>
                      </a:r>
                      <a:endParaRPr lang="en-US" altLang="ja-JP" sz="200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28.27)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0.15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0.11)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0.11)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0.01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(0.02)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muon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94.93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92.23)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39.98</a:t>
                      </a:r>
                      <a:endParaRPr lang="en-US" altLang="ja-JP" sz="200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18.28)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(0.01)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1.16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(1.96)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0.01)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28.08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(20.01)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0.34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0.23)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0.02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taum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1.59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2.93)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33.42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(36.28)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0.15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0.07)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0.02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(0.03)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0.31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3.14)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0.05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0.49)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0.56</a:t>
                      </a:r>
                      <a:endParaRPr lang="en-US" altLang="ja-JP" sz="200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15.08)</a:t>
                      </a:r>
                      <a:endParaRPr lang="en-US" altLang="ja-JP" sz="200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0</a:t>
                      </a:r>
                      <a:endParaRPr lang="en-US" altLang="ja-JP" sz="200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ＭＳ Ｐゴシック"/>
                        </a:rPr>
                        <a:t>10.98)</a:t>
                      </a:r>
                      <a:endParaRPr lang="en-US" altLang="ja-JP" sz="20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54.97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45.37)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0.01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0.38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(0.4)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tauh3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0.09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0.05)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(0.08)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(0)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48.14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37.99)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effectLst/>
                        </a:rPr>
                        <a:t>0</a:t>
                      </a:r>
                      <a:endParaRPr lang="en-US" altLang="ja-JP" sz="2000" u="none" strike="noStrike" dirty="0" smtClean="0"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0.02)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(0.2)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6120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 err="1">
                          <a:effectLst/>
                        </a:rPr>
                        <a:t>nonlep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7.5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(10.2)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3.39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4.29)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27.03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36.62)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26.59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34.44)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44.36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54.19)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51.73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61.88)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99.89</a:t>
                      </a:r>
                      <a:endParaRPr lang="en-US" altLang="ja-JP" sz="2000" u="none" strike="noStrike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r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99.86)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99.4</a:t>
                      </a:r>
                    </a:p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(99.34)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US" altLang="ja-JP" dirty="0" err="1" smtClean="0"/>
              <a:t>ttZ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-399078" y="3612880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Selection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46860" y="111968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particles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620688"/>
            <a:ext cx="8258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Lepton ID efficiency with TMVA BDT (cut base) lepton selection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497162" y="5949280"/>
            <a:ext cx="8539334" cy="6480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620322" y="1054477"/>
            <a:ext cx="2488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in this table,</a:t>
            </a:r>
          </a:p>
          <a:p>
            <a:r>
              <a:rPr kumimoji="1" lang="en-US" altLang="ja-JP" dirty="0" smtClean="0"/>
              <a:t>0 means less than 0.01%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31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Summary1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1052736"/>
            <a:ext cx="79664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Prepare BDT Lepton ID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Lepton ID efficiency is improved</a:t>
            </a:r>
          </a:p>
          <a:p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- ID efficiency is </a:t>
            </a:r>
            <a:r>
              <a:rPr lang="en-US" altLang="ja-JP" sz="2400" dirty="0" smtClean="0"/>
              <a:t>slightly </a:t>
            </a:r>
            <a:r>
              <a:rPr kumimoji="1" lang="en-US" altLang="ja-JP" sz="2400" dirty="0" smtClean="0"/>
              <a:t>increased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- miss ID rate is slightly decreased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I hope sensitivity of </a:t>
            </a:r>
            <a:r>
              <a:rPr kumimoji="1" lang="en-US" altLang="ja-JP" sz="2400" dirty="0" err="1" smtClean="0"/>
              <a:t>tth</a:t>
            </a:r>
            <a:r>
              <a:rPr kumimoji="1" lang="en-US" altLang="ja-JP" sz="2400" dirty="0" smtClean="0"/>
              <a:t>(</a:t>
            </a:r>
            <a:r>
              <a:rPr kumimoji="1" lang="en-US" altLang="ja-JP" sz="2400" dirty="0" err="1" smtClean="0"/>
              <a:t>h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</a:t>
            </a:r>
            <a:r>
              <a:rPr kumimoji="1" lang="en-US" altLang="ja-JP" sz="2400" dirty="0" err="1" smtClean="0"/>
              <a:t>bb</a:t>
            </a:r>
            <a:r>
              <a:rPr kumimoji="1" lang="en-US" altLang="ja-JP" sz="2400" dirty="0" smtClean="0"/>
              <a:t>) channel will be improved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some issues</a:t>
            </a:r>
          </a:p>
          <a:p>
            <a:r>
              <a:rPr lang="en-US" altLang="ja-JP" sz="2400" dirty="0" smtClean="0"/>
              <a:t>- cluster shape values has sometimes “Nan” value.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en-US" altLang="ja-JP" sz="2400" dirty="0" smtClean="0">
                <a:sym typeface="Wingdings" panose="05000000000000000000" pitchFamily="2" charset="2"/>
              </a:rPr>
              <a:t> PFOs with “Nan” input value are rejected to MVA samples</a:t>
            </a: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- some BDT outputs have peaked distribution</a:t>
            </a: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   Is it acceptable or not?</a:t>
            </a: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- many input variables are used</a:t>
            </a:r>
            <a:endParaRPr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2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 smtClean="0"/>
              <a:t>tth</a:t>
            </a:r>
            <a:r>
              <a:rPr lang="en-US" altLang="ja-JP" dirty="0" smtClean="0"/>
              <a:t> study</a:t>
            </a:r>
            <a:br>
              <a:rPr lang="en-US" altLang="ja-JP" dirty="0" smtClean="0"/>
            </a:br>
            <a:r>
              <a:rPr lang="en-US" altLang="ja-JP" dirty="0" smtClean="0"/>
              <a:t>with increased MC stat.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chemeClr val="tx1"/>
                </a:solidFill>
              </a:rPr>
              <a:t>tth</a:t>
            </a:r>
            <a:r>
              <a:rPr lang="en-US" altLang="ja-JP" dirty="0" smtClean="0">
                <a:solidFill>
                  <a:schemeClr val="tx1"/>
                </a:solidFill>
              </a:rPr>
              <a:t>, </a:t>
            </a:r>
            <a:r>
              <a:rPr lang="en-US" altLang="ja-JP" dirty="0" err="1" smtClean="0">
                <a:solidFill>
                  <a:schemeClr val="tx1"/>
                </a:solidFill>
              </a:rPr>
              <a:t>ttz</a:t>
            </a:r>
            <a:r>
              <a:rPr lang="en-US" altLang="ja-JP" dirty="0" smtClean="0">
                <a:solidFill>
                  <a:schemeClr val="tx1"/>
                </a:solidFill>
              </a:rPr>
              <a:t>, </a:t>
            </a:r>
            <a:r>
              <a:rPr lang="en-US" altLang="ja-JP" dirty="0" err="1" smtClean="0">
                <a:solidFill>
                  <a:schemeClr val="tx1"/>
                </a:solidFill>
              </a:rPr>
              <a:t>ttbb</a:t>
            </a:r>
            <a:r>
              <a:rPr lang="en-US" altLang="ja-JP" dirty="0" smtClean="0">
                <a:solidFill>
                  <a:schemeClr val="tx1"/>
                </a:solidFill>
              </a:rPr>
              <a:t>: 100k~200k events</a:t>
            </a:r>
          </a:p>
          <a:p>
            <a:r>
              <a:rPr lang="en-US" altLang="ja-JP" dirty="0" err="1" smtClean="0">
                <a:solidFill>
                  <a:schemeClr val="tx1"/>
                </a:solidFill>
              </a:rPr>
              <a:t>tbW</a:t>
            </a:r>
            <a:r>
              <a:rPr lang="en-US" altLang="ja-JP" dirty="0" smtClean="0">
                <a:solidFill>
                  <a:schemeClr val="tx1"/>
                </a:solidFill>
              </a:rPr>
              <a:t>(DBD samples): 10k~100k  events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78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9208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E</a:t>
            </a:r>
            <a:r>
              <a:rPr lang="en-US" altLang="ja-JP" sz="3600" dirty="0" smtClean="0"/>
              <a:t>xpected # of events </a:t>
            </a:r>
            <a:r>
              <a:rPr kumimoji="1" lang="en-US" altLang="ja-JP" sz="3600" dirty="0" smtClean="0"/>
              <a:t>@ </a:t>
            </a:r>
            <a:r>
              <a:rPr lang="en-US" altLang="ja-JP" sz="3600" dirty="0"/>
              <a:t>5</a:t>
            </a:r>
            <a:r>
              <a:rPr kumimoji="1" lang="en-US" altLang="ja-JP" sz="3600" dirty="0" smtClean="0"/>
              <a:t>00fb</a:t>
            </a:r>
            <a:r>
              <a:rPr kumimoji="1" lang="en-US" altLang="ja-JP" sz="3600" baseline="30000" dirty="0" smtClean="0"/>
              <a:t>-1</a:t>
            </a:r>
            <a:endParaRPr kumimoji="1" lang="ja-JP" altLang="en-US" sz="36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941974" y="710986"/>
                <a:ext cx="6741269" cy="1050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ja-JP" sz="2400" dirty="0" smtClean="0"/>
                  <a:t> = 500 </a:t>
                </a:r>
                <a:r>
                  <a:rPr lang="en-US" altLang="ja-JP" sz="2400" dirty="0" err="1" smtClean="0"/>
                  <a:t>GeV</a:t>
                </a:r>
                <a:r>
                  <a:rPr lang="en-US" altLang="ja-JP" sz="2400" dirty="0" smtClean="0"/>
                  <a:t>, </a:t>
                </a:r>
                <a:r>
                  <a:rPr lang="en-US" altLang="ja-JP" sz="2400" dirty="0" err="1" smtClean="0"/>
                  <a:t>Mh</a:t>
                </a:r>
                <a:r>
                  <a:rPr lang="en-US" altLang="ja-JP" sz="2400" dirty="0" smtClean="0"/>
                  <a:t> </a:t>
                </a:r>
                <a:r>
                  <a:rPr lang="en-US" altLang="ja-JP" sz="2400" dirty="0"/>
                  <a:t>= 125 </a:t>
                </a:r>
                <a:r>
                  <a:rPr lang="en-US" altLang="ja-JP" sz="2400" dirty="0" err="1" smtClean="0"/>
                  <a:t>GeV</a:t>
                </a:r>
                <a:r>
                  <a:rPr lang="en-US" altLang="ja-JP" sz="2400" dirty="0" smtClean="0"/>
                  <a:t>, (</a:t>
                </a:r>
                <a:r>
                  <a:rPr lang="en-US" altLang="ja-JP" sz="2400" dirty="0" err="1" smtClean="0"/>
                  <a:t>Pe</a:t>
                </a:r>
                <a:r>
                  <a:rPr lang="en-US" altLang="ja-JP" sz="2400" baseline="30000" dirty="0" smtClean="0"/>
                  <a:t>-</a:t>
                </a:r>
                <a:r>
                  <a:rPr lang="en-US" altLang="ja-JP" sz="2400" dirty="0"/>
                  <a:t>,</a:t>
                </a:r>
                <a:r>
                  <a:rPr lang="en-US" altLang="ja-JP" sz="2400" dirty="0" err="1"/>
                  <a:t>Pe</a:t>
                </a:r>
                <a:r>
                  <a:rPr lang="en-US" altLang="ja-JP" sz="2400" baseline="30000" dirty="0"/>
                  <a:t>+</a:t>
                </a:r>
                <a:r>
                  <a:rPr lang="en-US" altLang="ja-JP" sz="2400" dirty="0"/>
                  <a:t>)=(-0.8,+0.3)</a:t>
                </a:r>
                <a:endParaRPr lang="en-US" altLang="ja-JP" sz="2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400" dirty="0" smtClean="0"/>
                  <a:t>production cross section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974" y="710986"/>
                <a:ext cx="6741269" cy="1050416"/>
              </a:xfrm>
              <a:prstGeom prst="rect">
                <a:avLst/>
              </a:prstGeom>
              <a:blipFill rotWithShape="1">
                <a:blip r:embed="rId2"/>
                <a:stretch>
                  <a:fillRect l="-1267" t="-4070" r="-271" b="-122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5314031" y="1311151"/>
            <a:ext cx="2368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Branching ratio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41974" y="4293096"/>
            <a:ext cx="6627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expected # of signals and Backgrounds(@</a:t>
            </a:r>
            <a:r>
              <a:rPr lang="en-US" altLang="ja-JP" sz="2400" dirty="0"/>
              <a:t>5</a:t>
            </a:r>
            <a:r>
              <a:rPr lang="en-US" altLang="ja-JP" sz="2400" dirty="0" smtClean="0"/>
              <a:t>00fb</a:t>
            </a:r>
            <a:r>
              <a:rPr lang="en-US" altLang="ja-JP" sz="2400" baseline="30000" dirty="0" smtClean="0"/>
              <a:t>-1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6777608" y="6451492"/>
            <a:ext cx="2133600" cy="365125"/>
          </a:xfrm>
        </p:spPr>
        <p:txBody>
          <a:bodyPr/>
          <a:lstStyle/>
          <a:p>
            <a:fld id="{5B18CE19-C1F1-4BE3-9A01-56154F4D0138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592456"/>
              </p:ext>
            </p:extLst>
          </p:nvPr>
        </p:nvGraphicFramePr>
        <p:xfrm>
          <a:off x="209936" y="1831851"/>
          <a:ext cx="410979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4895"/>
                <a:gridCol w="2054895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Process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aseline="0" dirty="0" smtClean="0"/>
                        <a:t>  </a:t>
                      </a:r>
                      <a:r>
                        <a:rPr kumimoji="1" lang="el-GR" altLang="ja-JP" sz="2400" baseline="0" dirty="0" smtClean="0"/>
                        <a:t>σ</a:t>
                      </a:r>
                      <a:r>
                        <a:rPr kumimoji="1" lang="en-US" altLang="ja-JP" sz="2400" baseline="0" dirty="0" smtClean="0"/>
                        <a:t> (fb)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-</a:t>
                      </a: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+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400" baseline="0" dirty="0" err="1" smtClean="0">
                          <a:sym typeface="Wingdings" panose="05000000000000000000" pitchFamily="2" charset="2"/>
                        </a:rPr>
                        <a:t>tth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0.485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-</a:t>
                      </a: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+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400" baseline="0" dirty="0" err="1" smtClean="0">
                          <a:sym typeface="Wingdings" panose="05000000000000000000" pitchFamily="2" charset="2"/>
                        </a:rPr>
                        <a:t>ttZ</a:t>
                      </a:r>
                      <a:endParaRPr kumimoji="1" lang="ja-JP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1.974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-</a:t>
                      </a: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+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400" baseline="0" dirty="0" err="1" smtClean="0">
                          <a:sym typeface="Wingdings" panose="05000000000000000000" pitchFamily="2" charset="2"/>
                        </a:rPr>
                        <a:t>ttg</a:t>
                      </a:r>
                      <a:r>
                        <a:rPr kumimoji="1" lang="en-US" altLang="ja-JP" sz="2400" baseline="0" dirty="0" smtClean="0">
                          <a:sym typeface="Wingdings" panose="05000000000000000000" pitchFamily="2" charset="2"/>
                        </a:rPr>
                        <a:t>(bb)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1.058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-</a:t>
                      </a:r>
                      <a:r>
                        <a:rPr kumimoji="1" lang="en-US" altLang="ja-JP" sz="2400" dirty="0" smtClean="0"/>
                        <a:t>e</a:t>
                      </a:r>
                      <a:r>
                        <a:rPr kumimoji="1" lang="en-US" altLang="ja-JP" sz="2400" baseline="30000" dirty="0" smtClean="0"/>
                        <a:t>+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en-US" altLang="ja-JP" sz="2400" baseline="0" dirty="0" err="1" smtClean="0">
                          <a:sym typeface="Wingdings" panose="05000000000000000000" pitchFamily="2" charset="2"/>
                        </a:rPr>
                        <a:t>tbW</a:t>
                      </a:r>
                      <a:endParaRPr kumimoji="1" lang="ja-JP" alt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979.8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283517"/>
              </p:ext>
            </p:extLst>
          </p:nvPr>
        </p:nvGraphicFramePr>
        <p:xfrm>
          <a:off x="4681540" y="1862832"/>
          <a:ext cx="406692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462"/>
                <a:gridCol w="203346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Decay mode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Branching</a:t>
                      </a:r>
                      <a:r>
                        <a:rPr kumimoji="1" lang="en-US" altLang="ja-JP" baseline="0" dirty="0" smtClean="0"/>
                        <a:t> ratio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h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0.577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bqqbqq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0.457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bl</a:t>
                      </a:r>
                      <a:r>
                        <a:rPr kumimoji="1" lang="el-GR" altLang="ja-JP" dirty="0" smtClean="0">
                          <a:sym typeface="Wingdings" panose="05000000000000000000" pitchFamily="2" charset="2"/>
                        </a:rPr>
                        <a:t>ν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bqq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0.438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tt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bl</a:t>
                      </a:r>
                      <a:r>
                        <a:rPr kumimoji="1" lang="el-GR" altLang="ja-JP" dirty="0" smtClean="0">
                          <a:sym typeface="Wingdings" panose="05000000000000000000" pitchFamily="2" charset="2"/>
                        </a:rPr>
                        <a:t>ν</a:t>
                      </a:r>
                      <a:r>
                        <a:rPr kumimoji="1" lang="en-US" altLang="ja-JP" dirty="0" err="1" smtClean="0">
                          <a:sym typeface="Wingdings" panose="05000000000000000000" pitchFamily="2" charset="2"/>
                        </a:rPr>
                        <a:t>bl</a:t>
                      </a:r>
                      <a:r>
                        <a:rPr kumimoji="1" lang="el-GR" altLang="ja-JP" dirty="0" smtClean="0">
                          <a:sym typeface="Wingdings" panose="05000000000000000000" pitchFamily="2" charset="2"/>
                        </a:rPr>
                        <a:t>ν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0.105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834914"/>
              </p:ext>
            </p:extLst>
          </p:nvPr>
        </p:nvGraphicFramePr>
        <p:xfrm>
          <a:off x="755576" y="4876681"/>
          <a:ext cx="7704856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3734"/>
                <a:gridCol w="1310808"/>
                <a:gridCol w="2352162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err="1" smtClean="0"/>
                        <a:t>tth</a:t>
                      </a:r>
                      <a:r>
                        <a:rPr kumimoji="1" lang="en-US" altLang="ja-JP" sz="2800" dirty="0" smtClean="0"/>
                        <a:t>(tt6j, </a:t>
                      </a:r>
                      <a:r>
                        <a:rPr kumimoji="1" lang="en-US" altLang="ja-JP" sz="2800" dirty="0" err="1" smtClean="0"/>
                        <a:t>hbb</a:t>
                      </a:r>
                      <a:r>
                        <a:rPr kumimoji="1" lang="en-US" altLang="ja-JP" sz="2800" dirty="0" smtClean="0"/>
                        <a:t>)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63.9</a:t>
                      </a:r>
                      <a:endParaRPr kumimoji="1" lang="ja-JP" altLang="en-US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err="1" smtClean="0">
                          <a:solidFill>
                            <a:schemeClr val="bg1"/>
                          </a:solidFill>
                        </a:rPr>
                        <a:t>tth</a:t>
                      </a:r>
                      <a:r>
                        <a:rPr kumimoji="1" lang="en-US" altLang="ja-JP" sz="2800" dirty="0" smtClean="0">
                          <a:solidFill>
                            <a:schemeClr val="bg1"/>
                          </a:solidFill>
                        </a:rPr>
                        <a:t>(ttln4j,hbb)</a:t>
                      </a:r>
                      <a:endParaRPr kumimoji="1" lang="ja-JP" alt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b="1" dirty="0" smtClean="0">
                          <a:solidFill>
                            <a:schemeClr val="bg1"/>
                          </a:solidFill>
                        </a:rPr>
                        <a:t>61.3</a:t>
                      </a:r>
                      <a:endParaRPr kumimoji="1" lang="ja-JP" alt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tth</a:t>
                      </a:r>
                      <a:r>
                        <a:rPr kumimoji="1" lang="en-US" altLang="ja-JP" sz="2400" dirty="0" smtClean="0"/>
                        <a:t>(</a:t>
                      </a:r>
                      <a:r>
                        <a:rPr kumimoji="1" lang="en-US" altLang="ja-JP" sz="2400" dirty="0" err="1" smtClean="0"/>
                        <a:t>ttall</a:t>
                      </a:r>
                      <a:r>
                        <a:rPr kumimoji="1" lang="en-US" altLang="ja-JP" sz="2400" dirty="0" smtClean="0"/>
                        <a:t>, </a:t>
                      </a:r>
                      <a:r>
                        <a:rPr kumimoji="1" lang="en-US" altLang="ja-JP" sz="2400" dirty="0" err="1" smtClean="0"/>
                        <a:t>hnobb</a:t>
                      </a:r>
                      <a:r>
                        <a:rPr kumimoji="1" lang="en-US" altLang="ja-JP" sz="2400" dirty="0" smtClean="0"/>
                        <a:t>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102.6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ttZ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987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1" dirty="0" err="1" smtClean="0">
                          <a:solidFill>
                            <a:schemeClr val="bg1"/>
                          </a:solidFill>
                        </a:rPr>
                        <a:t>tth</a:t>
                      </a:r>
                      <a:r>
                        <a:rPr kumimoji="1" lang="en-US" altLang="ja-JP" sz="24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kumimoji="1" lang="en-US" altLang="ja-JP" sz="2400" b="1" dirty="0" err="1" smtClean="0">
                          <a:solidFill>
                            <a:schemeClr val="bg1"/>
                          </a:solidFill>
                        </a:rPr>
                        <a:t>ttl</a:t>
                      </a:r>
                      <a:r>
                        <a:rPr kumimoji="1" lang="el-GR" altLang="ja-JP" sz="2400" b="1" dirty="0" smtClean="0">
                          <a:solidFill>
                            <a:schemeClr val="bg1"/>
                          </a:solidFill>
                        </a:rPr>
                        <a:t>ν</a:t>
                      </a:r>
                      <a:r>
                        <a:rPr kumimoji="1" lang="en-US" altLang="ja-JP" sz="2400" b="1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r>
                        <a:rPr kumimoji="1" lang="el-GR" altLang="ja-JP" sz="2400" b="1" dirty="0" smtClean="0">
                          <a:solidFill>
                            <a:schemeClr val="bg1"/>
                          </a:solidFill>
                        </a:rPr>
                        <a:t>ν</a:t>
                      </a:r>
                      <a:r>
                        <a:rPr kumimoji="1" lang="en-US" altLang="ja-JP" sz="2400" b="1" dirty="0" smtClean="0">
                          <a:solidFill>
                            <a:schemeClr val="bg1"/>
                          </a:solidFill>
                        </a:rPr>
                        <a:t>2b, </a:t>
                      </a:r>
                      <a:r>
                        <a:rPr kumimoji="1" lang="en-US" altLang="ja-JP" sz="2400" b="1" dirty="0" err="1" smtClean="0">
                          <a:solidFill>
                            <a:schemeClr val="bg1"/>
                          </a:solidFill>
                        </a:rPr>
                        <a:t>hbb</a:t>
                      </a:r>
                      <a:r>
                        <a:rPr kumimoji="1" lang="en-US" altLang="ja-JP" sz="2400" b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kumimoji="1" lang="ja-JP" altLang="en-US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b="1" dirty="0" smtClean="0">
                          <a:solidFill>
                            <a:schemeClr val="bg1"/>
                          </a:solidFill>
                        </a:rPr>
                        <a:t>14.6</a:t>
                      </a:r>
                      <a:endParaRPr kumimoji="1" lang="ja-JP" alt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ttg</a:t>
                      </a:r>
                      <a:r>
                        <a:rPr kumimoji="1" lang="en-US" altLang="ja-JP" sz="2400" dirty="0" smtClean="0"/>
                        <a:t>(bb)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529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tbW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400" dirty="0" smtClean="0"/>
                        <a:t>489902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5131198" y="2768148"/>
            <a:ext cx="3513139" cy="1320532"/>
            <a:chOff x="8153922" y="2108468"/>
            <a:chExt cx="3513139" cy="132053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4408" y="2205256"/>
              <a:ext cx="3422653" cy="1028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正方形/長方形 4"/>
            <p:cNvSpPr/>
            <p:nvPr/>
          </p:nvSpPr>
          <p:spPr>
            <a:xfrm>
              <a:off x="8153922" y="2108468"/>
              <a:ext cx="1735622" cy="1320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kumimoji="1" lang="en-US" altLang="ja-JP" dirty="0" err="1" smtClean="0"/>
              <a:t>tth</a:t>
            </a:r>
            <a:r>
              <a:rPr lang="en-US" altLang="ja-JP" dirty="0" smtClean="0">
                <a:sym typeface="Wingdings" panose="05000000000000000000" pitchFamily="2" charset="2"/>
              </a:rPr>
              <a:t> analysis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1089312"/>
            <a:ext cx="8597610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interference term is negligible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counting analysis with cut based event selection</a:t>
            </a:r>
            <a:endParaRPr lang="en-US" altLang="ja-JP" sz="2400" dirty="0" smtClean="0"/>
          </a:p>
          <a:p>
            <a:endParaRPr kumimoji="1" lang="en-US" altLang="ja-JP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Use </a:t>
            </a:r>
            <a:r>
              <a:rPr lang="en-US" altLang="ja-JP" sz="2400" dirty="0" err="1" smtClean="0"/>
              <a:t>Kt</a:t>
            </a:r>
            <a:r>
              <a:rPr lang="en-US" altLang="ja-JP" sz="2400" dirty="0" smtClean="0"/>
              <a:t> clustering only for removing low Pt background</a:t>
            </a:r>
          </a:p>
          <a:p>
            <a:endParaRPr lang="en-US" altLang="ja-JP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lepton </a:t>
            </a:r>
            <a:r>
              <a:rPr lang="en-US" altLang="ja-JP" sz="2400" dirty="0"/>
              <a:t>ID (cut base)</a:t>
            </a:r>
          </a:p>
          <a:p>
            <a:r>
              <a:rPr lang="en-US" altLang="ja-JP" sz="2400" dirty="0" smtClean="0"/>
              <a:t> - </a:t>
            </a: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selection</a:t>
            </a:r>
          </a:p>
          <a:p>
            <a:r>
              <a:rPr lang="en-US" altLang="ja-JP" sz="2400" dirty="0" smtClean="0"/>
              <a:t> - electron </a:t>
            </a:r>
            <a:r>
              <a:rPr lang="en-US" altLang="ja-JP" sz="2400" dirty="0"/>
              <a:t>selection</a:t>
            </a:r>
          </a:p>
          <a:p>
            <a:r>
              <a:rPr lang="en-US" altLang="ja-JP" sz="2400" dirty="0" smtClean="0"/>
              <a:t> - tau </a:t>
            </a:r>
            <a:r>
              <a:rPr lang="en-US" altLang="ja-JP" sz="2400" dirty="0"/>
              <a:t>(</a:t>
            </a:r>
            <a:r>
              <a:rPr lang="en-US" altLang="ja-JP" sz="2400" dirty="0" err="1"/>
              <a:t>leptonic</a:t>
            </a:r>
            <a:r>
              <a:rPr lang="en-US" altLang="ja-JP" sz="2400" dirty="0"/>
              <a:t> decay)</a:t>
            </a:r>
          </a:p>
          <a:p>
            <a:r>
              <a:rPr lang="en-US" altLang="ja-JP" sz="2400" dirty="0" smtClean="0"/>
              <a:t> - tau </a:t>
            </a:r>
            <a:r>
              <a:rPr lang="en-US" altLang="ja-JP" sz="2400" dirty="0"/>
              <a:t>(hadronic decay</a:t>
            </a:r>
            <a:r>
              <a:rPr lang="en-US" altLang="ja-JP" sz="2400" dirty="0" smtClean="0"/>
              <a:t>)</a:t>
            </a:r>
            <a:endParaRPr kumimoji="1" lang="en-US" altLang="ja-JP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forced 8 </a:t>
            </a:r>
            <a:r>
              <a:rPr lang="en-US" altLang="ja-JP" sz="2400" dirty="0" smtClean="0">
                <a:solidFill>
                  <a:srgbClr val="FF0000"/>
                </a:solidFill>
              </a:rPr>
              <a:t>jets </a:t>
            </a:r>
            <a:r>
              <a:rPr lang="en-US" altLang="ja-JP" sz="2400" dirty="0">
                <a:solidFill>
                  <a:srgbClr val="FF0000"/>
                </a:solidFill>
              </a:rPr>
              <a:t>clustering &amp; 0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isolated </a:t>
            </a:r>
            <a:r>
              <a:rPr lang="en-US" altLang="ja-JP" sz="2400" dirty="0" smtClean="0">
                <a:solidFill>
                  <a:srgbClr val="FF0000"/>
                </a:solidFill>
              </a:rPr>
              <a:t>lepton  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 8jets channel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forced </a:t>
            </a:r>
            <a:r>
              <a:rPr lang="en-US" altLang="ja-JP" sz="2400" dirty="0" smtClean="0">
                <a:solidFill>
                  <a:srgbClr val="FF0000"/>
                </a:solidFill>
              </a:rPr>
              <a:t>6 jets </a:t>
            </a:r>
            <a:r>
              <a:rPr lang="en-US" altLang="ja-JP" sz="2400" dirty="0">
                <a:solidFill>
                  <a:srgbClr val="FF0000"/>
                </a:solidFill>
              </a:rPr>
              <a:t>clustering &amp; 1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isolated </a:t>
            </a:r>
            <a:r>
              <a:rPr lang="en-US" altLang="ja-JP" sz="2400" dirty="0" smtClean="0">
                <a:solidFill>
                  <a:srgbClr val="FF0000"/>
                </a:solidFill>
              </a:rPr>
              <a:t>lepton  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l</a:t>
            </a:r>
            <a:r>
              <a:rPr lang="el-GR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ν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6jets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channel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forced </a:t>
            </a:r>
            <a:r>
              <a:rPr lang="en-US" altLang="ja-JP" sz="2400" dirty="0" smtClean="0">
                <a:solidFill>
                  <a:srgbClr val="FF0000"/>
                </a:solidFill>
              </a:rPr>
              <a:t>4 jets </a:t>
            </a:r>
            <a:r>
              <a:rPr lang="en-US" altLang="ja-JP" sz="2400" dirty="0">
                <a:solidFill>
                  <a:srgbClr val="FF0000"/>
                </a:solidFill>
              </a:rPr>
              <a:t>clustering &amp; 2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isolated </a:t>
            </a:r>
            <a:r>
              <a:rPr lang="en-US" altLang="ja-JP" sz="2400" dirty="0" smtClean="0">
                <a:solidFill>
                  <a:srgbClr val="FF0000"/>
                </a:solidFill>
              </a:rPr>
              <a:t>leptons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2l2</a:t>
            </a:r>
            <a:r>
              <a:rPr lang="el-GR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ν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4jets channel</a:t>
            </a:r>
          </a:p>
          <a:p>
            <a:endParaRPr lang="en-US" altLang="ja-JP" sz="1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altLang="ja-JP" sz="2400" dirty="0">
                <a:sym typeface="Wingdings" panose="05000000000000000000" pitchFamily="2" charset="2"/>
              </a:rPr>
              <a:t>In this analysis, </a:t>
            </a:r>
            <a:r>
              <a:rPr lang="en-US" altLang="ja-JP" sz="2400" dirty="0" err="1">
                <a:sym typeface="Wingdings" panose="05000000000000000000" pitchFamily="2" charset="2"/>
              </a:rPr>
              <a:t>higgs</a:t>
            </a:r>
            <a:r>
              <a:rPr lang="en-US" altLang="ja-JP" sz="2400" dirty="0">
                <a:sym typeface="Wingdings" panose="05000000000000000000" pitchFamily="2" charset="2"/>
              </a:rPr>
              <a:t> decays into two b jets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require </a:t>
            </a:r>
            <a:r>
              <a:rPr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at least 4 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b jets </a:t>
            </a:r>
            <a:r>
              <a:rPr lang="ja-JP" altLang="en-US" sz="2400" dirty="0">
                <a:sym typeface="Wingdings" panose="05000000000000000000" pitchFamily="2" charset="2"/>
              </a:rPr>
              <a:t> </a:t>
            </a:r>
            <a:r>
              <a:rPr lang="en-US" altLang="ja-JP" sz="2400" dirty="0">
                <a:sym typeface="Wingdings" panose="05000000000000000000" pitchFamily="2" charset="2"/>
              </a:rPr>
              <a:t>(b tagging: </a:t>
            </a:r>
            <a:r>
              <a:rPr lang="en-US" altLang="ja-JP" sz="2400" dirty="0" err="1">
                <a:sym typeface="Wingdings" panose="05000000000000000000" pitchFamily="2" charset="2"/>
              </a:rPr>
              <a:t>LCFIPlus</a:t>
            </a:r>
            <a:r>
              <a:rPr lang="en-US" altLang="ja-JP" sz="2400" dirty="0">
                <a:sym typeface="Wingdings" panose="05000000000000000000" pitchFamily="2" charset="2"/>
              </a:rPr>
              <a:t>)</a:t>
            </a:r>
          </a:p>
          <a:p>
            <a:endParaRPr lang="en-US" altLang="ja-JP" sz="2400" dirty="0">
              <a:solidFill>
                <a:srgbClr val="FF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134" y="2886393"/>
            <a:ext cx="1838477" cy="108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30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1544809"/>
            <a:ext cx="929690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cut based lepton ID is useful to find isolated lepton with small systematic uncertainty</a:t>
            </a:r>
          </a:p>
          <a:p>
            <a:r>
              <a:rPr kumimoji="1" lang="en-US" altLang="ja-JP" sz="2000" dirty="0" smtClean="0"/>
              <a:t>but</a:t>
            </a:r>
          </a:p>
          <a:p>
            <a:r>
              <a:rPr lang="en-US" altLang="ja-JP" sz="2000" dirty="0" smtClean="0"/>
              <a:t>it is important to increase signal acceptance  for </a:t>
            </a:r>
            <a:r>
              <a:rPr lang="en-US" altLang="ja-JP" sz="2000" dirty="0" err="1" smtClean="0"/>
              <a:t>tth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study.</a:t>
            </a:r>
          </a:p>
          <a:p>
            <a:endParaRPr kumimoji="1"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MVA lepton identification will be improve lepton ID efficiency and miss ID fraction. </a:t>
            </a:r>
          </a:p>
          <a:p>
            <a:r>
              <a:rPr lang="en-US" altLang="ja-JP" sz="2000" dirty="0" smtClean="0"/>
              <a:t>    </a:t>
            </a:r>
            <a:r>
              <a:rPr lang="en-US" altLang="ja-JP" sz="2000" dirty="0" smtClean="0">
                <a:sym typeface="Wingdings" panose="05000000000000000000" pitchFamily="2" charset="2"/>
              </a:rPr>
              <a:t> signal acceptance will be improved.</a:t>
            </a:r>
          </a:p>
          <a:p>
            <a:endParaRPr lang="en-US" altLang="ja-JP" sz="2000" dirty="0">
              <a:sym typeface="Wingdings" panose="05000000000000000000" pitchFamily="2" charset="2"/>
            </a:endParaRPr>
          </a:p>
          <a:p>
            <a:r>
              <a:rPr lang="en-US" altLang="ja-JP" sz="2000" dirty="0" smtClean="0">
                <a:sym typeface="Wingdings" panose="05000000000000000000" pitchFamily="2" charset="2"/>
              </a:rPr>
              <a:t>-- issues related to MVA lepton ID method are</a:t>
            </a:r>
          </a:p>
          <a:p>
            <a:r>
              <a:rPr lang="en-US" altLang="ja-JP" sz="2000" dirty="0"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- specified lepton ID method to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tth</a:t>
            </a:r>
            <a:r>
              <a:rPr lang="en-US" altLang="ja-JP" sz="2000" dirty="0" smtClean="0">
                <a:sym typeface="Wingdings" panose="05000000000000000000" pitchFamily="2" charset="2"/>
              </a:rPr>
              <a:t> study</a:t>
            </a:r>
          </a:p>
          <a:p>
            <a:r>
              <a:rPr lang="en-US" altLang="ja-JP" sz="2000" dirty="0"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- more complicate lepton ID method than cut-based lepton selection</a:t>
            </a:r>
          </a:p>
          <a:p>
            <a:endParaRPr lang="en-US" altLang="ja-JP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27455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Event Selection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20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365056" y="836712"/>
                <a:ext cx="4669163" cy="15388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kumimoji="1" lang="en-US" altLang="ja-JP" sz="400" u="sng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>
                    <a:solidFill>
                      <a:srgbClr val="00B050"/>
                    </a:solidFill>
                  </a:rPr>
                  <a:t>signal topology </a:t>
                </a:r>
                <a:endParaRPr kumimoji="1" lang="en-US" altLang="ja-JP" sz="2000" dirty="0" smtClean="0">
                  <a:solidFill>
                    <a:srgbClr val="00B05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ja-JP" sz="2000" dirty="0" smtClean="0"/>
                  <a:t>Y cut</a:t>
                </a:r>
                <a:r>
                  <a:rPr lang="en-US" altLang="ja-JP" sz="2000" dirty="0" smtClean="0">
                    <a:sym typeface="Wingdings" panose="05000000000000000000" pitchFamily="2" charset="2"/>
                  </a:rPr>
                  <a:t> (</a:t>
                </a:r>
                <a:r>
                  <a:rPr lang="en-US" altLang="ja-JP" sz="2000" dirty="0"/>
                  <a:t>Jet clustering : Durham </a:t>
                </a:r>
                <a:r>
                  <a:rPr lang="en-US" altLang="ja-JP" sz="2000" dirty="0" smtClean="0"/>
                  <a:t>algorithm</a:t>
                </a:r>
                <a:r>
                  <a:rPr lang="en-US" altLang="ja-JP" sz="2000" dirty="0" smtClean="0">
                    <a:sym typeface="Wingdings" panose="05000000000000000000" pitchFamily="2" charset="2"/>
                  </a:rPr>
                  <a:t>)</a:t>
                </a:r>
                <a:endParaRPr lang="en-US" altLang="ja-JP" sz="200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>
                    <a:sym typeface="Wingdings" panose="05000000000000000000" pitchFamily="2" charset="2"/>
                  </a:rPr>
                  <a:t>i</a:t>
                </a:r>
                <a:r>
                  <a:rPr lang="en-US" altLang="ja-JP" sz="2000" dirty="0" smtClean="0">
                    <a:sym typeface="Wingdings" panose="05000000000000000000" pitchFamily="2" charset="2"/>
                  </a:rPr>
                  <a:t>solated lepton selection</a:t>
                </a:r>
                <a:endParaRPr lang="en-US" altLang="ja-JP" sz="200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 smtClean="0">
                    <a:sym typeface="Wingdings" panose="05000000000000000000" pitchFamily="2" charset="2"/>
                  </a:rPr>
                  <a:t>b 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jet candidate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≥</m:t>
                    </m:r>
                  </m:oMath>
                </a14:m>
                <a:r>
                  <a:rPr lang="en-US" altLang="ja-JP" sz="2000" dirty="0">
                    <a:sym typeface="Wingdings" panose="05000000000000000000" pitchFamily="2" charset="2"/>
                  </a:rPr>
                  <a:t> 4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1000" dirty="0" smtClean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56" y="836712"/>
                <a:ext cx="4669163" cy="1538883"/>
              </a:xfrm>
              <a:prstGeom prst="rect">
                <a:avLst/>
              </a:prstGeom>
              <a:blipFill rotWithShape="1">
                <a:blip r:embed="rId2"/>
                <a:stretch>
                  <a:fillRect l="-1175" r="-7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388680" y="2707045"/>
                <a:ext cx="5598712" cy="33239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 smtClean="0">
                    <a:solidFill>
                      <a:srgbClr val="00B050"/>
                    </a:solidFill>
                  </a:rPr>
                  <a:t>kinematics</a:t>
                </a:r>
                <a:r>
                  <a:rPr lang="en-US" altLang="ja-JP" sz="2000" dirty="0" smtClean="0">
                    <a:solidFill>
                      <a:srgbClr val="00B050"/>
                    </a:solidFill>
                  </a:rPr>
                  <a:t> cut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/>
                  <a:t>Leading 2 Jet Energy </a:t>
                </a:r>
                <a:r>
                  <a:rPr lang="en-US" altLang="ja-JP" sz="2000" dirty="0" smtClean="0"/>
                  <a:t>Sum</a:t>
                </a:r>
                <a:endParaRPr lang="en-US" altLang="ja-JP" sz="2000" dirty="0"/>
              </a:p>
              <a:p>
                <a:r>
                  <a:rPr lang="en-US" altLang="ja-JP" sz="2000" dirty="0" smtClean="0"/>
                  <a:t>      8jets mode, lowest </a:t>
                </a:r>
                <a:r>
                  <a:rPr lang="en-US" altLang="ja-JP" sz="2000" dirty="0"/>
                  <a:t>3 Jet Energy Sum </a:t>
                </a:r>
                <a:endParaRPr lang="en-US" altLang="ja-JP" sz="2000" dirty="0" smtClean="0"/>
              </a:p>
              <a:p>
                <a:r>
                  <a:rPr lang="en-US" altLang="ja-JP" sz="2000" dirty="0" smtClean="0"/>
                  <a:t>      6jets mode, lowest 2 </a:t>
                </a:r>
                <a:r>
                  <a:rPr lang="en-US" altLang="ja-JP" sz="2000" dirty="0"/>
                  <a:t>Jet Energy Sum </a:t>
                </a:r>
              </a:p>
              <a:p>
                <a:r>
                  <a:rPr lang="en-US" altLang="ja-JP" sz="2000" dirty="0" smtClean="0"/>
                  <a:t>      4jets mode, lowest jet Energy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 smtClean="0"/>
                  <a:t>Missing momentum &gt; 20 GeV (for 4, 6jtes mode)</a:t>
                </a:r>
                <a:endParaRPr lang="en-US" altLang="ja-JP" sz="2000" dirty="0"/>
              </a:p>
              <a:p>
                <a:endParaRPr kumimoji="1" lang="en-US" altLang="ja-JP" sz="1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>
                    <a:solidFill>
                      <a:srgbClr val="00B050"/>
                    </a:solidFill>
                  </a:rPr>
                  <a:t>reconstructed mass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ja-JP" sz="2000" dirty="0"/>
                  <a:t>top candidate </a:t>
                </a:r>
                <a:r>
                  <a:rPr lang="en-US" altLang="ja-JP" sz="2000" dirty="0" err="1"/>
                  <a:t>Mjjj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ja-JP" sz="2000" dirty="0"/>
                  <a:t> 140 </a:t>
                </a:r>
                <a:r>
                  <a:rPr lang="en-US" altLang="ja-JP" sz="2000" dirty="0" err="1"/>
                  <a:t>GeV</a:t>
                </a:r>
                <a:endParaRPr lang="en-US" altLang="ja-JP" sz="2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ja-JP" sz="2000" dirty="0" err="1" smtClean="0"/>
                  <a:t>higgs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/>
                  <a:t>candidate </a:t>
                </a:r>
                <a:r>
                  <a:rPr lang="en-US" altLang="ja-JP" sz="2000" dirty="0" err="1"/>
                  <a:t>Mjj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ja-JP" sz="2000" dirty="0"/>
                  <a:t> 80 </a:t>
                </a:r>
                <a:r>
                  <a:rPr lang="en-US" altLang="ja-JP" sz="2000" dirty="0" err="1"/>
                  <a:t>GeV</a:t>
                </a:r>
                <a:endParaRPr lang="en-US" altLang="ja-JP" sz="2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altLang="ja-JP" sz="2000" dirty="0" smtClean="0"/>
                  <a:t>h </a:t>
                </a:r>
                <a:r>
                  <a:rPr lang="en-US" altLang="ja-JP" sz="2000" dirty="0"/>
                  <a:t>candidate </a:t>
                </a:r>
                <a:r>
                  <a:rPr lang="en-US" altLang="ja-JP" sz="2000" dirty="0" err="1" smtClean="0"/>
                  <a:t>Mjj</a:t>
                </a:r>
                <a:r>
                  <a:rPr lang="en-US" altLang="ja-JP" sz="2000" dirty="0" smtClean="0"/>
                  <a:t> cut to maximize sensitivity</a:t>
                </a: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80" y="2707045"/>
                <a:ext cx="5598712" cy="3323987"/>
              </a:xfrm>
              <a:prstGeom prst="rect">
                <a:avLst/>
              </a:prstGeom>
              <a:blipFill rotWithShape="1">
                <a:blip r:embed="rId3"/>
                <a:stretch>
                  <a:fillRect l="-980" t="-917" r="-327" b="-23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325" y="3147687"/>
            <a:ext cx="2602155" cy="153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076056" y="836712"/>
                <a:ext cx="4088620" cy="18466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>
                    <a:solidFill>
                      <a:srgbClr val="00B050"/>
                    </a:solidFill>
                  </a:rPr>
                  <a:t>detector acceptance</a:t>
                </a:r>
              </a:p>
              <a:p>
                <a:r>
                  <a:rPr lang="en-US" altLang="ja-JP" sz="2000" dirty="0">
                    <a:sym typeface="Wingdings" panose="05000000000000000000" pitchFamily="2" charset="2"/>
                  </a:rPr>
                  <a:t>|Jet cos</a:t>
                </a:r>
                <a:r>
                  <a:rPr lang="el-GR" altLang="ja-JP" sz="2000" dirty="0">
                    <a:sym typeface="Wingdings" panose="05000000000000000000" pitchFamily="2" charset="2"/>
                  </a:rPr>
                  <a:t>θ</a:t>
                </a:r>
                <a:r>
                  <a:rPr lang="en-US" altLang="ja-JP" sz="2000" dirty="0">
                    <a:sym typeface="Wingdings" panose="05000000000000000000" pitchFamily="2" charset="2"/>
                  </a:rPr>
                  <a:t>|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altLang="ja-JP" sz="2000" dirty="0">
                    <a:sym typeface="Wingdings" panose="05000000000000000000" pitchFamily="2" charset="2"/>
                  </a:rPr>
                  <a:t> 0.99 </a:t>
                </a:r>
              </a:p>
              <a:p>
                <a:endParaRPr lang="en-US" altLang="ja-JP" sz="1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>
                    <a:solidFill>
                      <a:srgbClr val="00B050"/>
                    </a:solidFill>
                  </a:rPr>
                  <a:t>jet pairing</a:t>
                </a:r>
              </a:p>
              <a:p>
                <a:r>
                  <a:rPr lang="en-US" altLang="ja-JP" sz="2000" dirty="0"/>
                  <a:t>angle between 2 b jets of h candidate</a:t>
                </a:r>
              </a:p>
              <a:p>
                <a:r>
                  <a:rPr lang="en-US" altLang="ja-JP" sz="2000" dirty="0" smtClean="0"/>
                  <a:t>M</a:t>
                </a:r>
                <a:r>
                  <a:rPr lang="en-US" altLang="ja-JP" sz="2000" baseline="-25000" dirty="0" smtClean="0"/>
                  <a:t>W</a:t>
                </a:r>
                <a:r>
                  <a:rPr lang="en-US" altLang="ja-JP" sz="2000" dirty="0" smtClean="0"/>
                  <a:t>, </a:t>
                </a:r>
                <a:r>
                  <a:rPr lang="en-US" altLang="ja-JP" sz="2000" dirty="0" err="1" smtClean="0"/>
                  <a:t>M</a:t>
                </a:r>
                <a:r>
                  <a:rPr lang="en-US" altLang="ja-JP" sz="2000" baseline="-25000" dirty="0" err="1" smtClean="0"/>
                  <a:t>top</a:t>
                </a:r>
                <a:endParaRPr lang="en-US" altLang="ja-JP" sz="2000" baseline="-250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836712"/>
                <a:ext cx="4088620" cy="1846659"/>
              </a:xfrm>
              <a:prstGeom prst="rect">
                <a:avLst/>
              </a:prstGeom>
              <a:blipFill rotWithShape="1">
                <a:blip r:embed="rId5"/>
                <a:stretch>
                  <a:fillRect l="-1642" t="-1650" r="-896" b="-16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/>
          <p:cNvSpPr txBox="1"/>
          <p:nvPr/>
        </p:nvSpPr>
        <p:spPr>
          <a:xfrm>
            <a:off x="395576" y="6271944"/>
            <a:ext cx="477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 </a:t>
            </a:r>
            <a:r>
              <a:rPr kumimoji="1" lang="en-US" altLang="ja-JP" dirty="0" err="1" smtClean="0"/>
              <a:t>tbW</a:t>
            </a:r>
            <a:r>
              <a:rPr kumimoji="1" lang="en-US" altLang="ja-JP" dirty="0" smtClean="0"/>
              <a:t> shape is used 2 b tagged category’s shape.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412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59432" y="-155981"/>
            <a:ext cx="4139952" cy="1143000"/>
          </a:xfrm>
        </p:spPr>
        <p:txBody>
          <a:bodyPr/>
          <a:lstStyle/>
          <a:p>
            <a:r>
              <a:rPr lang="en-US" altLang="ja-JP" dirty="0" smtClean="0"/>
              <a:t>tth</a:t>
            </a:r>
            <a:r>
              <a:rPr lang="en-US" altLang="ja-JP" dirty="0" smtClean="0">
                <a:sym typeface="Wingdings" panose="05000000000000000000" pitchFamily="2" charset="2"/>
              </a:rPr>
              <a:t>8jets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21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6606088" y="980728"/>
                <a:ext cx="2537912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/>
                  <a:t>      tth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8jtes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14.4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35.4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 smtClean="0"/>
                  <a:t>S</a:t>
                </a:r>
                <a:r>
                  <a:rPr lang="en-US" altLang="ja-JP" sz="2400" u="sng" dirty="0"/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b="0" i="0" u="sng" smtClean="0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b="0" i="1" u="sng" smtClean="0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 smtClean="0"/>
                  <a:t>= 2.04</a:t>
                </a: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088" y="980728"/>
                <a:ext cx="2537912" cy="1601336"/>
              </a:xfrm>
              <a:prstGeom prst="rect">
                <a:avLst/>
              </a:prstGeom>
              <a:blipFill rotWithShape="1">
                <a:blip r:embed="rId2"/>
                <a:stretch>
                  <a:fillRect l="-3110" t="-3019" r="-3110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4234218" y="260648"/>
            <a:ext cx="235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number of events </a:t>
            </a:r>
          </a:p>
          <a:p>
            <a:r>
              <a:rPr kumimoji="1" lang="en-US" altLang="ja-JP" dirty="0" smtClean="0"/>
              <a:t>passed all selection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3568" y="3717032"/>
            <a:ext cx="2598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Iepton</a:t>
            </a:r>
            <a:r>
              <a:rPr kumimoji="1" lang="en-US" altLang="ja-JP" sz="2400" dirty="0" smtClean="0"/>
              <a:t> ID  with BDT</a:t>
            </a:r>
            <a:endParaRPr kumimoji="1" lang="ja-JP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0" y="980728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6546898" y="4394721"/>
                <a:ext cx="2556469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/>
                  <a:t>      tth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8jtes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14.7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36.2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 smtClean="0"/>
                  <a:t>S</a:t>
                </a:r>
                <a:r>
                  <a:rPr lang="en-US" altLang="ja-JP" sz="2400" u="sng" dirty="0"/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b="0" i="0" u="sng" smtClean="0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b="0" i="1" u="sng" smtClean="0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 smtClean="0"/>
                  <a:t>= 2.06</a:t>
                </a: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898" y="4394721"/>
                <a:ext cx="2556469" cy="1601336"/>
              </a:xfrm>
              <a:prstGeom prst="rect">
                <a:avLst/>
              </a:prstGeom>
              <a:blipFill rotWithShape="1">
                <a:blip r:embed="rId4"/>
                <a:stretch>
                  <a:fillRect l="-3088" t="-3019" r="-2375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8" y="4061832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コネクタ 7"/>
          <p:cNvCxnSpPr/>
          <p:nvPr/>
        </p:nvCxnSpPr>
        <p:spPr>
          <a:xfrm>
            <a:off x="467544" y="3717032"/>
            <a:ext cx="809645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32110" y="621551"/>
            <a:ext cx="244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cut base lepton ID</a:t>
            </a:r>
            <a:endParaRPr kumimoji="1" lang="ja-JP" altLang="en-US" sz="24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071041"/>
              </p:ext>
            </p:extLst>
          </p:nvPr>
        </p:nvGraphicFramePr>
        <p:xfrm>
          <a:off x="4083184" y="1029355"/>
          <a:ext cx="253384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323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4q+4b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14.4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baseline="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0.46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7.29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2.59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25.0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750138"/>
              </p:ext>
            </p:extLst>
          </p:nvPr>
        </p:nvGraphicFramePr>
        <p:xfrm>
          <a:off x="4008754" y="4155316"/>
          <a:ext cx="253384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323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4q+4b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14.7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baseline="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0.44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7.35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2.71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25.7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7057745" y="2697905"/>
                <a:ext cx="1762727" cy="9471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previous result </a:t>
                </a:r>
              </a:p>
              <a:p>
                <a:r>
                  <a:rPr kumimoji="1" lang="en-US" altLang="ja-JP" dirty="0" smtClean="0"/>
                  <a:t>(low MC stat)</a:t>
                </a:r>
              </a:p>
              <a:p>
                <a:r>
                  <a:rPr lang="en-US" altLang="ja-JP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u="sng">
                            <a:latin typeface="Cambria Math"/>
                          </a:rPr>
                          <m:t>S</m:t>
                        </m:r>
                        <m:r>
                          <a:rPr lang="en-US" altLang="ja-JP" u="sng">
                            <a:latin typeface="Cambria Math"/>
                          </a:rPr>
                          <m:t>+</m:t>
                        </m:r>
                        <m:r>
                          <a:rPr lang="en-US" altLang="ja-JP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u="sng" dirty="0"/>
                  <a:t> </a:t>
                </a:r>
                <a:r>
                  <a:rPr lang="ja-JP" altLang="en-US" u="sng" dirty="0" smtClean="0"/>
                  <a:t> </a:t>
                </a:r>
                <a:r>
                  <a:rPr lang="en-US" altLang="ja-JP" u="sng" dirty="0" smtClean="0"/>
                  <a:t>= </a:t>
                </a:r>
                <a:r>
                  <a:rPr lang="en-US" altLang="ja-JP" dirty="0" smtClean="0"/>
                  <a:t>2.38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45" y="2697905"/>
                <a:ext cx="1762727" cy="947119"/>
              </a:xfrm>
              <a:prstGeom prst="rect">
                <a:avLst/>
              </a:prstGeom>
              <a:blipFill rotWithShape="1">
                <a:blip r:embed="rId6"/>
                <a:stretch>
                  <a:fillRect l="-3114" t="-3226" r="-207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24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806" y="1012502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2272"/>
            <a:ext cx="4211960" cy="1143000"/>
          </a:xfrm>
        </p:spPr>
        <p:txBody>
          <a:bodyPr/>
          <a:lstStyle/>
          <a:p>
            <a:r>
              <a:rPr lang="en-US" altLang="ja-JP" dirty="0" smtClean="0"/>
              <a:t>tth</a:t>
            </a:r>
            <a:r>
              <a:rPr lang="en-US" altLang="ja-JP" dirty="0" smtClean="0">
                <a:sym typeface="Wingdings" panose="05000000000000000000" pitchFamily="2" charset="2"/>
              </a:rPr>
              <a:t>ln+6jets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22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817389"/>
              </p:ext>
            </p:extLst>
          </p:nvPr>
        </p:nvGraphicFramePr>
        <p:xfrm>
          <a:off x="4080622" y="953145"/>
          <a:ext cx="2363586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68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 ln+2q+4b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9.99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0.25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5.12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1.99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9.30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6552035" y="836712"/>
                <a:ext cx="2556469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/>
                  <a:t>      </a:t>
                </a:r>
                <a:r>
                  <a:rPr lang="en-US" altLang="ja-JP" sz="2400" dirty="0" err="1" smtClean="0"/>
                  <a:t>tth</a:t>
                </a:r>
                <a:r>
                  <a:rPr lang="en-US" altLang="ja-JP" sz="2400" dirty="0" err="1">
                    <a:sym typeface="Wingdings" panose="05000000000000000000" pitchFamily="2" charset="2"/>
                  </a:rPr>
                  <a:t>l</a:t>
                </a:r>
                <a:r>
                  <a:rPr lang="el-GR" altLang="ja-JP" sz="2400" dirty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+6jtes</a:t>
                </a:r>
                <a:endParaRPr lang="en-US" altLang="ja-JP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</a:t>
                </a:r>
                <a:r>
                  <a:rPr lang="en-US" altLang="ja-JP" sz="2400" dirty="0" smtClean="0"/>
                  <a:t>9.99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16.6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u="sng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/>
                  <a:t>= </a:t>
                </a:r>
                <a:r>
                  <a:rPr lang="en-US" altLang="ja-JP" sz="2400" u="sng" dirty="0" smtClean="0"/>
                  <a:t>1.93</a:t>
                </a: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035" y="836712"/>
                <a:ext cx="2556469" cy="1601336"/>
              </a:xfrm>
              <a:prstGeom prst="rect">
                <a:avLst/>
              </a:prstGeom>
              <a:blipFill rotWithShape="1">
                <a:blip r:embed="rId3"/>
                <a:stretch>
                  <a:fillRect l="-3088" t="-3019" r="-2375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線コネクタ 11"/>
          <p:cNvCxnSpPr/>
          <p:nvPr/>
        </p:nvCxnSpPr>
        <p:spPr>
          <a:xfrm>
            <a:off x="467544" y="3717032"/>
            <a:ext cx="809645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34218" y="260648"/>
            <a:ext cx="235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number of events </a:t>
            </a:r>
          </a:p>
          <a:p>
            <a:r>
              <a:rPr kumimoji="1" lang="en-US" altLang="ja-JP" dirty="0" smtClean="0"/>
              <a:t>passed all selection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2110" y="722313"/>
            <a:ext cx="244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cut base lepton ID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3568" y="3717032"/>
            <a:ext cx="2598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Iepton</a:t>
            </a:r>
            <a:r>
              <a:rPr kumimoji="1" lang="en-US" altLang="ja-JP" sz="2400" dirty="0" smtClean="0"/>
              <a:t> ID  with BDT</a:t>
            </a:r>
            <a:endParaRPr kumimoji="1" lang="ja-JP" altLang="en-US" sz="2400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097638"/>
              </p:ext>
            </p:extLst>
          </p:nvPr>
        </p:nvGraphicFramePr>
        <p:xfrm>
          <a:off x="4150154" y="3991625"/>
          <a:ext cx="2363586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068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 ln+2q+4b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10.2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0.25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5.17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2.02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9.80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6621567" y="4523264"/>
                <a:ext cx="2556469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/>
                  <a:t>      </a:t>
                </a:r>
                <a:r>
                  <a:rPr lang="en-US" altLang="ja-JP" sz="2400" dirty="0" err="1" smtClean="0"/>
                  <a:t>tth</a:t>
                </a:r>
                <a:r>
                  <a:rPr lang="en-US" altLang="ja-JP" sz="2400" dirty="0" err="1">
                    <a:sym typeface="Wingdings" panose="05000000000000000000" pitchFamily="2" charset="2"/>
                  </a:rPr>
                  <a:t>l</a:t>
                </a:r>
                <a:r>
                  <a:rPr lang="el-GR" altLang="ja-JP" sz="2400" dirty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+6jtes</a:t>
                </a:r>
                <a:endParaRPr lang="en-US" altLang="ja-JP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</a:t>
                </a:r>
                <a:r>
                  <a:rPr lang="en-US" altLang="ja-JP" sz="2400" dirty="0" smtClean="0"/>
                  <a:t>10.2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17.2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u="sng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/>
                  <a:t>= </a:t>
                </a:r>
                <a:r>
                  <a:rPr lang="en-US" altLang="ja-JP" sz="2400" u="sng" dirty="0" smtClean="0"/>
                  <a:t>1.95</a:t>
                </a: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567" y="4523264"/>
                <a:ext cx="2556469" cy="1601336"/>
              </a:xfrm>
              <a:prstGeom prst="rect">
                <a:avLst/>
              </a:prstGeom>
              <a:blipFill rotWithShape="1">
                <a:blip r:embed="rId4"/>
                <a:stretch>
                  <a:fillRect l="-2844" t="-3019" r="-2370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992" y="4108846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7057745" y="2564904"/>
                <a:ext cx="1762727" cy="9471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previous result </a:t>
                </a:r>
              </a:p>
              <a:p>
                <a:r>
                  <a:rPr kumimoji="1" lang="en-US" altLang="ja-JP" dirty="0" smtClean="0"/>
                  <a:t>(low MC stat)</a:t>
                </a:r>
              </a:p>
              <a:p>
                <a:r>
                  <a:rPr lang="en-US" altLang="ja-JP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u="sng">
                            <a:latin typeface="Cambria Math"/>
                          </a:rPr>
                          <m:t>S</m:t>
                        </m:r>
                        <m:r>
                          <a:rPr lang="en-US" altLang="ja-JP" u="sng">
                            <a:latin typeface="Cambria Math"/>
                          </a:rPr>
                          <m:t>+</m:t>
                        </m:r>
                        <m:r>
                          <a:rPr lang="en-US" altLang="ja-JP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u="sng" dirty="0"/>
                  <a:t> </a:t>
                </a:r>
                <a:r>
                  <a:rPr lang="ja-JP" altLang="en-US" u="sng" dirty="0" smtClean="0"/>
                  <a:t> </a:t>
                </a:r>
                <a:r>
                  <a:rPr lang="en-US" altLang="ja-JP" u="sng" dirty="0" smtClean="0"/>
                  <a:t>= </a:t>
                </a:r>
                <a:r>
                  <a:rPr lang="en-US" altLang="ja-JP" dirty="0" smtClean="0"/>
                  <a:t>2.11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45" y="2564904"/>
                <a:ext cx="1762727" cy="947119"/>
              </a:xfrm>
              <a:prstGeom prst="rect">
                <a:avLst/>
              </a:prstGeom>
              <a:blipFill rotWithShape="1">
                <a:blip r:embed="rId6"/>
                <a:stretch>
                  <a:fillRect l="-3114" t="-3226" r="-207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61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49" y="1012502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243408"/>
            <a:ext cx="4716016" cy="1143000"/>
          </a:xfrm>
        </p:spPr>
        <p:txBody>
          <a:bodyPr/>
          <a:lstStyle/>
          <a:p>
            <a:r>
              <a:rPr lang="en-US" altLang="ja-JP" dirty="0" smtClean="0"/>
              <a:t>tth</a:t>
            </a:r>
            <a:r>
              <a:rPr lang="en-US" altLang="ja-JP" dirty="0" smtClean="0">
                <a:sym typeface="Wingdings" panose="05000000000000000000" pitchFamily="2" charset="2"/>
              </a:rPr>
              <a:t>2l2n+4b jets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23</a:t>
            </a:fld>
            <a:endParaRPr kumimoji="1"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16525"/>
              </p:ext>
            </p:extLst>
          </p:nvPr>
        </p:nvGraphicFramePr>
        <p:xfrm>
          <a:off x="3878651" y="906979"/>
          <a:ext cx="259184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327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 2l2n+4b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2.34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0.12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1.78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1.61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7.32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6561947" y="836712"/>
                <a:ext cx="2556469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/>
                  <a:t>tth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2l2</a:t>
                </a:r>
                <a:r>
                  <a:rPr lang="el-GR" altLang="ja-JP" sz="2400" dirty="0" smtClean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+4b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jtes</a:t>
                </a:r>
                <a:endParaRPr lang="en-US" altLang="ja-JP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</a:t>
                </a:r>
                <a:r>
                  <a:rPr lang="en-US" altLang="ja-JP" sz="2400" dirty="0" smtClean="0"/>
                  <a:t>2.34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10.8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u="sng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/>
                  <a:t>= </a:t>
                </a:r>
                <a:r>
                  <a:rPr lang="en-US" altLang="ja-JP" sz="2400" u="sng" dirty="0" smtClean="0"/>
                  <a:t>0.64</a:t>
                </a:r>
                <a:endParaRPr lang="en-US" altLang="ja-JP" sz="2400" u="sng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947" y="836712"/>
                <a:ext cx="2556469" cy="1601336"/>
              </a:xfrm>
              <a:prstGeom prst="rect">
                <a:avLst/>
              </a:prstGeom>
              <a:blipFill rotWithShape="1">
                <a:blip r:embed="rId3"/>
                <a:stretch>
                  <a:fillRect l="-3318" t="-3019" r="-2370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線コネクタ 11"/>
          <p:cNvCxnSpPr/>
          <p:nvPr/>
        </p:nvCxnSpPr>
        <p:spPr>
          <a:xfrm>
            <a:off x="467544" y="3717032"/>
            <a:ext cx="809645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234218" y="260648"/>
            <a:ext cx="235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number of events </a:t>
            </a:r>
          </a:p>
          <a:p>
            <a:r>
              <a:rPr kumimoji="1" lang="en-US" altLang="ja-JP" dirty="0" smtClean="0"/>
              <a:t>passed all selection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2110" y="722313"/>
            <a:ext cx="244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cut base lepton ID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3568" y="3717032"/>
            <a:ext cx="2598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Iepton</a:t>
            </a:r>
            <a:r>
              <a:rPr kumimoji="1" lang="en-US" altLang="ja-JP" sz="2400" dirty="0" smtClean="0"/>
              <a:t> ID  with BDT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7057745" y="2564904"/>
                <a:ext cx="1762727" cy="9471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previous result </a:t>
                </a:r>
              </a:p>
              <a:p>
                <a:r>
                  <a:rPr kumimoji="1" lang="en-US" altLang="ja-JP" dirty="0" smtClean="0"/>
                  <a:t>(low MC stat)</a:t>
                </a:r>
              </a:p>
              <a:p>
                <a:r>
                  <a:rPr lang="en-US" altLang="ja-JP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u="sng">
                            <a:latin typeface="Cambria Math"/>
                          </a:rPr>
                          <m:t>S</m:t>
                        </m:r>
                        <m:r>
                          <a:rPr lang="en-US" altLang="ja-JP" u="sng">
                            <a:latin typeface="Cambria Math"/>
                          </a:rPr>
                          <m:t>+</m:t>
                        </m:r>
                        <m:r>
                          <a:rPr lang="en-US" altLang="ja-JP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u="sng" dirty="0"/>
                  <a:t> </a:t>
                </a:r>
                <a:r>
                  <a:rPr lang="ja-JP" altLang="en-US" u="sng" dirty="0" smtClean="0"/>
                  <a:t> </a:t>
                </a:r>
                <a:r>
                  <a:rPr lang="en-US" altLang="ja-JP" u="sng" dirty="0" smtClean="0"/>
                  <a:t>= </a:t>
                </a:r>
                <a:r>
                  <a:rPr lang="en-US" altLang="ja-JP" dirty="0" smtClean="0"/>
                  <a:t>0.77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745" y="2564904"/>
                <a:ext cx="1762727" cy="947119"/>
              </a:xfrm>
              <a:prstGeom prst="rect">
                <a:avLst/>
              </a:prstGeom>
              <a:blipFill rotWithShape="1">
                <a:blip r:embed="rId4"/>
                <a:stretch>
                  <a:fillRect l="-3114" t="-3226" r="-2076" b="-96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145" y="4108846"/>
            <a:ext cx="410051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32944"/>
              </p:ext>
            </p:extLst>
          </p:nvPr>
        </p:nvGraphicFramePr>
        <p:xfrm>
          <a:off x="3875635" y="4027651"/>
          <a:ext cx="259184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327"/>
                <a:gridCol w="10925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Process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</a:t>
                      </a:r>
                      <a:r>
                        <a:rPr kumimoji="1" lang="en-US" altLang="ja-JP" sz="2000" baseline="0" dirty="0" smtClean="0"/>
                        <a:t> of  </a:t>
                      </a:r>
                      <a:r>
                        <a:rPr kumimoji="1" lang="en-US" altLang="ja-JP" sz="2000" baseline="0" dirty="0" err="1" smtClean="0"/>
                        <a:t>evt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 2l2n+4b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2.48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tth</a:t>
                      </a:r>
                      <a:r>
                        <a:rPr kumimoji="1" lang="en-US" altLang="ja-JP" sz="2000" dirty="0" smtClean="0"/>
                        <a:t> (other)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0.08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ttZ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1.98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ttbb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1.72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tbW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5.49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6558931" y="3957384"/>
                <a:ext cx="2556469" cy="16013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 smtClean="0"/>
                  <a:t>tth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2l2</a:t>
                </a:r>
                <a:r>
                  <a:rPr lang="el-GR" altLang="ja-JP" sz="2400" dirty="0" smtClean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+4b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jtes</a:t>
                </a:r>
                <a:endParaRPr lang="en-US" altLang="ja-JP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err="1" smtClean="0"/>
                  <a:t>Nsig</a:t>
                </a:r>
                <a:r>
                  <a:rPr kumimoji="1" lang="en-US" altLang="ja-JP" sz="2400" dirty="0" smtClean="0"/>
                  <a:t>     = </a:t>
                </a:r>
                <a:r>
                  <a:rPr lang="en-US" altLang="ja-JP" sz="2400" dirty="0" smtClean="0"/>
                  <a:t>2.48</a:t>
                </a:r>
                <a:endParaRPr kumimoji="1" lang="en-US" altLang="ja-JP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Nbkgd</a:t>
                </a:r>
                <a:r>
                  <a:rPr lang="en-US" altLang="ja-JP" sz="2400" dirty="0" smtClean="0"/>
                  <a:t> = 9.28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u="sng" dirty="0"/>
                  <a:t>S/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u="sng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u="sng">
                            <a:latin typeface="Cambria Math"/>
                          </a:rPr>
                          <m:t>S</m:t>
                        </m:r>
                        <m:r>
                          <a:rPr lang="en-US" altLang="ja-JP" sz="2400" u="sng">
                            <a:latin typeface="Cambria Math"/>
                          </a:rPr>
                          <m:t>+</m:t>
                        </m:r>
                        <m:r>
                          <a:rPr lang="en-US" altLang="ja-JP" sz="2400" i="1" u="sng">
                            <a:latin typeface="Cambria Math"/>
                          </a:rPr>
                          <m:t>𝐵</m:t>
                        </m:r>
                      </m:e>
                    </m:rad>
                  </m:oMath>
                </a14:m>
                <a:r>
                  <a:rPr lang="ja-JP" altLang="en-US" sz="2400" u="sng" dirty="0"/>
                  <a:t> </a:t>
                </a:r>
                <a:r>
                  <a:rPr lang="en-US" altLang="ja-JP" sz="2400" u="sng" dirty="0"/>
                  <a:t>= </a:t>
                </a:r>
                <a:r>
                  <a:rPr lang="en-US" altLang="ja-JP" sz="2400" u="sng" dirty="0" smtClean="0"/>
                  <a:t>0.72</a:t>
                </a:r>
                <a:endParaRPr lang="en-US" altLang="ja-JP" sz="2400" u="sng" dirty="0"/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8931" y="3957384"/>
                <a:ext cx="2556469" cy="1601336"/>
              </a:xfrm>
              <a:prstGeom prst="rect">
                <a:avLst/>
              </a:prstGeom>
              <a:blipFill rotWithShape="1">
                <a:blip r:embed="rId6"/>
                <a:stretch>
                  <a:fillRect l="-3563" t="-3019" r="-2375" b="-7170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461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Summary2 &amp; Conclusions</a:t>
            </a:r>
            <a:endParaRPr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24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179512" y="2468853"/>
                <a:ext cx="8784976" cy="43445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ja-JP" sz="2400" dirty="0" smtClean="0"/>
                  <a:t> = 500 GeV, 500 fb</a:t>
                </a:r>
                <a:r>
                  <a:rPr lang="en-US" altLang="ja-JP" sz="2400" baseline="30000" dirty="0" smtClean="0"/>
                  <a:t>-1</a:t>
                </a:r>
                <a:r>
                  <a:rPr lang="en-US" altLang="ja-JP" sz="2400" dirty="0" smtClean="0"/>
                  <a:t>, P(e-,e+)=(-0.8,+0.3)</a:t>
                </a:r>
              </a:p>
              <a:p>
                <a:endParaRPr lang="en-US" altLang="ja-JP" sz="1000" dirty="0" smtClean="0"/>
              </a:p>
              <a:p>
                <a:r>
                  <a:rPr lang="en-US" altLang="ja-JP" sz="2400" dirty="0" smtClean="0"/>
                  <a:t>                                         S</a:t>
                </a:r>
                <a:r>
                  <a:rPr lang="en-US" altLang="ja-JP" sz="2400" dirty="0"/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ja-JP" sz="2400" i="0">
                            <a:latin typeface="Cambria Math"/>
                          </a:rPr>
                          <m:t>S</m:t>
                        </m:r>
                        <m:r>
                          <a:rPr lang="en-US" altLang="ja-JP" sz="2400" i="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ja-JP" sz="2400" i="0">
                            <a:latin typeface="Cambria Math"/>
                          </a:rPr>
                          <m:t>B</m:t>
                        </m:r>
                      </m:e>
                    </m:rad>
                  </m:oMath>
                </a14:m>
                <a:r>
                  <a:rPr lang="en-US" altLang="ja-JP" sz="2400" dirty="0"/>
                  <a:t> </a:t>
                </a:r>
                <a:r>
                  <a:rPr lang="en-US" altLang="ja-JP" sz="2400" dirty="0" smtClean="0"/>
                  <a:t>            </a:t>
                </a:r>
                <a:endParaRPr lang="en-US" altLang="ja-JP" sz="2400" dirty="0"/>
              </a:p>
              <a:p>
                <a:r>
                  <a:rPr lang="en-US" altLang="ja-JP" sz="2400" dirty="0" smtClean="0"/>
                  <a:t>       tth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</a:t>
                </a:r>
                <a:r>
                  <a:rPr lang="en-US" altLang="ja-JP" sz="2400" dirty="0"/>
                  <a:t>8jets      </a:t>
                </a:r>
                <a:r>
                  <a:rPr lang="en-US" altLang="ja-JP" sz="2400" dirty="0" smtClean="0"/>
                  <a:t>         :  2.06  </a:t>
                </a:r>
                <a:endParaRPr lang="en-US" altLang="ja-JP" sz="2400" dirty="0">
                  <a:sym typeface="Wingdings" panose="05000000000000000000" pitchFamily="2" charset="2"/>
                </a:endParaRP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 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tth</a:t>
                </a:r>
                <a:r>
                  <a:rPr lang="en-US" altLang="ja-JP" sz="2400" dirty="0" err="1">
                    <a:sym typeface="Wingdings" panose="05000000000000000000" pitchFamily="2" charset="2"/>
                  </a:rPr>
                  <a:t>l</a:t>
                </a:r>
                <a:r>
                  <a:rPr lang="el-GR" altLang="ja-JP" sz="2400" dirty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+6jets          :  1.95 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  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tth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2l2</a:t>
                </a:r>
                <a:r>
                  <a:rPr lang="el-GR" altLang="ja-JP" sz="2400" dirty="0" smtClean="0">
                    <a:sym typeface="Wingdings" panose="05000000000000000000" pitchFamily="2" charset="2"/>
                  </a:rPr>
                  <a:t>ν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+4b          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:  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0.72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tbW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event acceptance is very low 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 * Only 0 - 40 events are passed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tth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event selection </a:t>
                </a:r>
                <a:endParaRPr lang="en-US" altLang="ja-JP" sz="8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400" dirty="0" err="1" smtClean="0"/>
                  <a:t>tbW</a:t>
                </a:r>
                <a:r>
                  <a:rPr lang="en-US" altLang="ja-JP" sz="2400" dirty="0" smtClean="0"/>
                  <a:t> event estimation with large stat. is important.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 At least 1,000 times of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tbW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MC stat. is need for cut-based analysis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more than 1,000 times of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tbW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MC stat. is need for MVA analysis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(current status: MC stat. 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is 10k~100k for 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each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tbW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category)</a:t>
                </a:r>
                <a:endParaRPr lang="en-US" altLang="ja-JP" sz="2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468853"/>
                <a:ext cx="8784976" cy="4344523"/>
              </a:xfrm>
              <a:prstGeom prst="rect">
                <a:avLst/>
              </a:prstGeom>
              <a:blipFill rotWithShape="1">
                <a:blip r:embed="rId2"/>
                <a:stretch>
                  <a:fillRect l="-1040" t="-982" r="-624" b="-22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018646"/>
              </p:ext>
            </p:extLst>
          </p:nvPr>
        </p:nvGraphicFramePr>
        <p:xfrm>
          <a:off x="781826" y="620688"/>
          <a:ext cx="7822622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626335"/>
                <a:gridCol w="217195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Signal Acceptance</a:t>
                      </a:r>
                    </a:p>
                    <a:p>
                      <a:r>
                        <a:rPr kumimoji="1" lang="en-US" altLang="ja-JP" sz="2000" dirty="0" smtClean="0"/>
                        <a:t>after all event selection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Cut</a:t>
                      </a:r>
                      <a:r>
                        <a:rPr kumimoji="1" lang="en-US" altLang="ja-JP" sz="2000" baseline="0" dirty="0" smtClean="0"/>
                        <a:t>-based lepton ID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BDT lepton</a:t>
                      </a:r>
                      <a:r>
                        <a:rPr kumimoji="1" lang="en-US" altLang="ja-JP" sz="2000" baseline="0" dirty="0" smtClean="0"/>
                        <a:t> ID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en-US" altLang="ja-JP" sz="2000" dirty="0" smtClean="0"/>
                        <a:t>8jets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22.5 %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23.0 %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ln+6jets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16.3 %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16.6 %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tth</a:t>
                      </a:r>
                      <a:r>
                        <a:rPr kumimoji="1" lang="en-US" altLang="ja-JP" sz="2000" dirty="0" smtClean="0">
                          <a:sym typeface="Wingdings" panose="05000000000000000000" pitchFamily="2" charset="2"/>
                        </a:rPr>
                        <a:t>2l2n+4b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16.0 %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17.0 %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86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ID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05978" y="1772816"/>
            <a:ext cx="276216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selection</a:t>
            </a:r>
          </a:p>
          <a:p>
            <a:pPr algn="ctr"/>
            <a:endParaRPr lang="en-US" altLang="ja-JP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electron selection</a:t>
            </a:r>
          </a:p>
          <a:p>
            <a:pPr algn="ctr"/>
            <a:endParaRPr lang="en-US" altLang="ja-JP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/>
              <a:t>e</a:t>
            </a:r>
            <a:r>
              <a:rPr lang="en-US" altLang="ja-JP" sz="2400" dirty="0" smtClean="0"/>
              <a:t>)</a:t>
            </a:r>
          </a:p>
          <a:p>
            <a:pPr algn="ctr"/>
            <a:endParaRPr lang="en-US" altLang="ja-JP" sz="2400" dirty="0" smtClean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tau(</a:t>
            </a: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(1-prong)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tau(3-prong)</a:t>
            </a:r>
            <a:endParaRPr lang="en-US" altLang="ja-JP" sz="2400" dirty="0"/>
          </a:p>
        </p:txBody>
      </p:sp>
      <p:sp>
        <p:nvSpPr>
          <p:cNvPr id="6" name="下矢印 5"/>
          <p:cNvSpPr/>
          <p:nvPr/>
        </p:nvSpPr>
        <p:spPr>
          <a:xfrm>
            <a:off x="3853261" y="2924082"/>
            <a:ext cx="136815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3853261" y="2255392"/>
            <a:ext cx="136815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3826058" y="3695552"/>
            <a:ext cx="136815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3826058" y="4487640"/>
            <a:ext cx="136815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下矢印 9"/>
          <p:cNvSpPr/>
          <p:nvPr/>
        </p:nvSpPr>
        <p:spPr>
          <a:xfrm>
            <a:off x="3826058" y="5243724"/>
            <a:ext cx="1368152" cy="1800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Event Selection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836712"/>
            <a:ext cx="4680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Jet clustering : Durham algorithm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9911" y="1340768"/>
            <a:ext cx="6611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forced 8 jet clustering for tth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8jets channel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“Y</a:t>
            </a:r>
            <a:r>
              <a:rPr kumimoji="1" lang="en-US" altLang="ja-JP" sz="2400" baseline="-25000" dirty="0" smtClean="0">
                <a:solidFill>
                  <a:srgbClr val="FF0000"/>
                </a:solidFill>
              </a:rPr>
              <a:t>8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&gt; 0.00055” + “Y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87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&lt;=0.00055 &amp;&amp; Y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76</a:t>
            </a:r>
            <a:r>
              <a:rPr kumimoji="1" lang="en-US" altLang="ja-JP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&gt;0.0012”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2996952"/>
            <a:ext cx="239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Isolated Lepton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10037" y="3564964"/>
            <a:ext cx="14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Definition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9911" y="4269147"/>
            <a:ext cx="733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require no(one) Isolated lepton to 8jet(l</a:t>
            </a:r>
            <a:r>
              <a:rPr kumimoji="1" lang="el-GR" altLang="ja-JP" sz="2400" dirty="0" smtClean="0">
                <a:solidFill>
                  <a:srgbClr val="FF0000"/>
                </a:solidFill>
              </a:rPr>
              <a:t>ν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+6jet) channel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251520" y="4839543"/>
                <a:ext cx="71565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b candidate jets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≥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4 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　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(b likeness &gt;=0.85 ,0.8, 0.6, 0.2)</a:t>
                </a:r>
                <a:endParaRPr kumimoji="1" lang="ja-JP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839543"/>
                <a:ext cx="7156575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107" t="-9211" r="-1363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251520" y="5301208"/>
                <a:ext cx="5210657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smtClean="0">
                    <a:sym typeface="Wingdings" panose="05000000000000000000" pitchFamily="2" charset="2"/>
                  </a:rPr>
                  <a:t>reject events with very forward jets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|Jet cos</a:t>
                </a:r>
                <a:r>
                  <a:rPr lang="el-GR" altLang="ja-JP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θ</a:t>
                </a:r>
                <a:r>
                  <a:rPr lang="en-US" altLang="ja-JP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|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0.99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>
                    <a:sym typeface="Wingdings" panose="05000000000000000000" pitchFamily="2" charset="2"/>
                  </a:rPr>
                  <a:t>events with large missing momentum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MP &gt; 20 </a:t>
                </a:r>
                <a:r>
                  <a:rPr lang="en-US" altLang="ja-JP" sz="24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GeV</a:t>
                </a:r>
                <a:endParaRPr lang="en-US" altLang="ja-JP" sz="24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endParaRPr lang="en-US" altLang="ja-JP" sz="2400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301208"/>
                <a:ext cx="5210657" cy="1938992"/>
              </a:xfrm>
              <a:prstGeom prst="rect">
                <a:avLst/>
              </a:prstGeom>
              <a:blipFill rotWithShape="1">
                <a:blip r:embed="rId3"/>
                <a:stretch>
                  <a:fillRect l="-1520" t="-2516" r="-9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982293" cy="903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829911" y="2198103"/>
            <a:ext cx="6611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forced 6 jet clustering for </a:t>
            </a:r>
            <a:r>
              <a:rPr kumimoji="1" lang="en-US" altLang="ja-JP" sz="2400" dirty="0" err="1" smtClean="0"/>
              <a:t>tth</a:t>
            </a:r>
            <a:r>
              <a:rPr kumimoji="1" lang="en-US" altLang="ja-JP" sz="2400" dirty="0" err="1" smtClean="0">
                <a:sym typeface="Wingdings" panose="05000000000000000000" pitchFamily="2" charset="2"/>
              </a:rPr>
              <a:t>l</a:t>
            </a:r>
            <a:r>
              <a:rPr kumimoji="1" lang="el-GR" altLang="ja-JP" sz="2400" dirty="0" smtClean="0">
                <a:sym typeface="Wingdings" panose="05000000000000000000" pitchFamily="2" charset="2"/>
              </a:rPr>
              <a:t>ν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+6jets channel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dirty="0">
                <a:solidFill>
                  <a:srgbClr val="FF0000"/>
                </a:solidFill>
              </a:rPr>
              <a:t>“Y</a:t>
            </a:r>
            <a:r>
              <a:rPr lang="en-US" altLang="ja-JP" sz="2400" baseline="-25000" dirty="0">
                <a:solidFill>
                  <a:srgbClr val="FF0000"/>
                </a:solidFill>
              </a:rPr>
              <a:t>6</a:t>
            </a:r>
            <a:r>
              <a:rPr lang="en-US" altLang="ja-JP" sz="240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5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 &gt; 0.00165” + “Y</a:t>
            </a:r>
            <a:r>
              <a:rPr lang="en-US" altLang="ja-JP" sz="240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65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&lt;=0.00165 &amp;&amp; Y</a:t>
            </a:r>
            <a:r>
              <a:rPr lang="en-US" altLang="ja-JP" sz="2400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54</a:t>
            </a:r>
            <a:r>
              <a:rPr lang="en-US" altLang="ja-JP" sz="2400" dirty="0">
                <a:solidFill>
                  <a:srgbClr val="FF0000"/>
                </a:solidFill>
                <a:sym typeface="Wingdings" panose="05000000000000000000" pitchFamily="2" charset="2"/>
              </a:rPr>
              <a:t>&gt;0.005”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2931890" y="3312185"/>
                <a:ext cx="3091616" cy="90890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cos</a:t>
                </a:r>
                <a:r>
                  <a:rPr kumimoji="1" lang="el-GR" altLang="ja-JP" sz="2400" dirty="0" smtClean="0"/>
                  <a:t>θ</a:t>
                </a:r>
                <a:r>
                  <a:rPr kumimoji="1" lang="en-US" altLang="ja-JP" sz="2400" baseline="-25000" dirty="0" smtClean="0"/>
                  <a:t>cone</a:t>
                </a:r>
                <a:r>
                  <a:rPr kumimoji="1" lang="en-US" altLang="ja-JP" sz="2400" dirty="0" smtClean="0"/>
                  <a:t> = 0.98</a:t>
                </a:r>
              </a:p>
              <a:p>
                <a:r>
                  <a:rPr lang="en-US" altLang="ja-JP" sz="2400" dirty="0" err="1" smtClean="0"/>
                  <a:t>E</a:t>
                </a:r>
                <a:r>
                  <a:rPr lang="en-US" altLang="ja-JP" sz="2400" baseline="-25000" dirty="0" err="1" smtClean="0"/>
                  <a:t>cone</a:t>
                </a:r>
                <a:r>
                  <a:rPr lang="en-US" altLang="ja-JP" sz="2400" dirty="0" smtClean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6(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890" y="3312185"/>
                <a:ext cx="3091616" cy="908903"/>
              </a:xfrm>
              <a:prstGeom prst="rect">
                <a:avLst/>
              </a:prstGeom>
              <a:blipFill rotWithShape="1">
                <a:blip r:embed="rId3"/>
                <a:stretch>
                  <a:fillRect l="-2947" t="-4636" b="-11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6516216" y="3458617"/>
            <a:ext cx="1582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(old definition)</a:t>
            </a:r>
          </a:p>
        </p:txBody>
      </p:sp>
    </p:spTree>
    <p:extLst>
      <p:ext uri="{BB962C8B-B14F-4D97-AF65-F5344CB8AC3E}">
        <p14:creationId xmlns:p14="http://schemas.microsoft.com/office/powerpoint/2010/main" val="112415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9075" y="-17140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Jet pairing, </a:t>
            </a:r>
            <a:r>
              <a:rPr lang="el-GR" altLang="ja-JP" dirty="0" smtClean="0"/>
              <a:t>χ</a:t>
            </a:r>
            <a:r>
              <a:rPr lang="en-US" altLang="ja-JP" dirty="0"/>
              <a:t>2 </a:t>
            </a:r>
            <a:r>
              <a:rPr kumimoji="1" lang="en-US" altLang="ja-JP" dirty="0" smtClean="0"/>
              <a:t>Cut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97724"/>
            <a:ext cx="5393970" cy="233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53710" y="1484784"/>
                <a:ext cx="4694490" cy="3789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kumimoji="1" lang="en-US" altLang="ja-JP" sz="2400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kumimoji="1" lang="en-US" altLang="ja-JP" sz="2400" dirty="0" smtClean="0"/>
                  <a:t> = 500GeV is near by </a:t>
                </a:r>
              </a:p>
              <a:p>
                <a:r>
                  <a:rPr kumimoji="1" lang="en-US" altLang="ja-JP" sz="2400" dirty="0" smtClean="0"/>
                  <a:t>threshold</a:t>
                </a:r>
                <a:r>
                  <a:rPr lang="en-US" altLang="ja-JP" sz="2400" dirty="0"/>
                  <a:t> </a:t>
                </a:r>
                <a:r>
                  <a:rPr kumimoji="1" lang="en-US" altLang="ja-JP" sz="2400" dirty="0" smtClean="0"/>
                  <a:t>of the </a:t>
                </a:r>
                <a:r>
                  <a:rPr kumimoji="1" lang="en-US" altLang="ja-JP" sz="2400" dirty="0" err="1" smtClean="0"/>
                  <a:t>tth</a:t>
                </a:r>
                <a:r>
                  <a:rPr kumimoji="1" lang="en-US" altLang="ja-JP" sz="2400" dirty="0" smtClean="0"/>
                  <a:t> </a:t>
                </a:r>
                <a:r>
                  <a:rPr lang="en-US" altLang="ja-JP" sz="2400" dirty="0" smtClean="0"/>
                  <a:t>production </a:t>
                </a:r>
                <a:endParaRPr kumimoji="1" lang="en-US" altLang="ja-JP" sz="2400" dirty="0" smtClean="0"/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- </a:t>
                </a:r>
                <a:r>
                  <a:rPr lang="en-US" altLang="ja-JP" sz="2400" dirty="0" err="1" smtClean="0">
                    <a:sym typeface="Wingdings" panose="05000000000000000000" pitchFamily="2" charset="2"/>
                  </a:rPr>
                  <a:t>P</a:t>
                </a:r>
                <a:r>
                  <a:rPr lang="en-US" altLang="ja-JP" sz="2400" baseline="-25000" dirty="0" err="1" smtClean="0">
                    <a:sym typeface="Wingdings" panose="05000000000000000000" pitchFamily="2" charset="2"/>
                  </a:rPr>
                  <a:t>higgs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should be small</a:t>
                </a:r>
                <a:endParaRPr lang="en-US" altLang="ja-JP" sz="2400" dirty="0" smtClean="0"/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    - Dijet angle becomes large</a:t>
                </a:r>
                <a:endParaRPr lang="en-US" altLang="ja-JP" sz="2400" dirty="0" smtClean="0"/>
              </a:p>
              <a:p>
                <a:pPr marL="342900" indent="-342900">
                  <a:buFont typeface="Wingdings"/>
                  <a:buChar char="à"/>
                </a:pPr>
                <a:r>
                  <a:rPr kumimoji="1" lang="en-US" altLang="ja-JP" sz="24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Angle information between </a:t>
                </a:r>
                <a:r>
                  <a:rPr kumimoji="1" lang="en-US" altLang="ja-JP" sz="24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higgs</a:t>
                </a:r>
                <a:endParaRPr kumimoji="1" lang="en-US" altLang="ja-JP" sz="2400" dirty="0" smtClean="0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r>
                  <a:rPr kumimoji="1" lang="en-US" altLang="ja-JP" sz="24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candidate </a:t>
                </a:r>
                <a:r>
                  <a:rPr lang="en-US" altLang="ja-JP" sz="24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jets</a:t>
                </a:r>
                <a:r>
                  <a:rPr lang="en-US" altLang="ja-JP" sz="2400" dirty="0" smtClean="0">
                    <a:sym typeface="Wingdings" panose="05000000000000000000" pitchFamily="2" charset="2"/>
                  </a:rPr>
                  <a:t> is effective to choose</a:t>
                </a:r>
              </a:p>
              <a:p>
                <a:r>
                  <a:rPr lang="en-US" altLang="ja-JP" sz="2400" dirty="0" smtClean="0">
                    <a:sym typeface="Wingdings" panose="05000000000000000000" pitchFamily="2" charset="2"/>
                  </a:rPr>
                  <a:t> correct </a:t>
                </a:r>
                <a:r>
                  <a:rPr kumimoji="1" lang="en-US" altLang="ja-JP" sz="2400" dirty="0" smtClean="0">
                    <a:sym typeface="Wingdings" panose="05000000000000000000" pitchFamily="2" charset="2"/>
                  </a:rPr>
                  <a:t>jet pair.</a:t>
                </a:r>
              </a:p>
              <a:p>
                <a:endParaRPr kumimoji="1" lang="en-US" altLang="ja-JP" sz="240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dirty="0" smtClean="0">
                    <a:sym typeface="Wingdings" panose="05000000000000000000" pitchFamily="2" charset="2"/>
                  </a:rPr>
                  <a:t> </a:t>
                </a:r>
                <a:r>
                  <a:rPr lang="en-US" altLang="ja-JP" sz="2400" dirty="0" smtClean="0"/>
                  <a:t>try all combination and choose</a:t>
                </a:r>
              </a:p>
              <a:p>
                <a:r>
                  <a:rPr kumimoji="1" lang="en-US" altLang="ja-JP" sz="2400" dirty="0" smtClean="0"/>
                  <a:t>a pair with minimum </a:t>
                </a:r>
                <a:r>
                  <a:rPr lang="el-GR" altLang="ja-JP" sz="2400" dirty="0"/>
                  <a:t>χ</a:t>
                </a:r>
                <a:r>
                  <a:rPr lang="en-US" altLang="ja-JP" sz="2400" baseline="30000" dirty="0" smtClean="0"/>
                  <a:t>2</a:t>
                </a:r>
                <a:r>
                  <a:rPr lang="en-US" altLang="ja-JP" sz="2400" dirty="0" smtClean="0"/>
                  <a:t> value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0" y="1484784"/>
                <a:ext cx="4694490" cy="3789627"/>
              </a:xfrm>
              <a:prstGeom prst="rect">
                <a:avLst/>
              </a:prstGeom>
              <a:blipFill rotWithShape="1">
                <a:blip r:embed="rId3"/>
                <a:stretch>
                  <a:fillRect l="-2078" t="-1127" r="-909" b="-27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323528" y="5283205"/>
                <a:ext cx="335822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 smtClean="0"/>
                  <a:t> reject large </a:t>
                </a:r>
                <a:r>
                  <a:rPr lang="el-GR" altLang="ja-JP" sz="2800" dirty="0" smtClean="0"/>
                  <a:t>χ</a:t>
                </a:r>
                <a:r>
                  <a:rPr lang="en-US" altLang="ja-JP" sz="2800" baseline="30000" dirty="0" smtClean="0"/>
                  <a:t>2</a:t>
                </a:r>
                <a:r>
                  <a:rPr lang="en-US" altLang="ja-JP" sz="2800" dirty="0" smtClean="0"/>
                  <a:t> events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altLang="ja-JP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altLang="ja-JP" sz="2800" dirty="0">
                    <a:solidFill>
                      <a:srgbClr val="FF0000"/>
                    </a:solidFill>
                  </a:rPr>
                  <a:t>χ</a:t>
                </a:r>
                <a:r>
                  <a:rPr lang="en-US" altLang="ja-JP" sz="28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2800" dirty="0" smtClean="0">
                    <a:solidFill>
                      <a:srgbClr val="FF0000"/>
                    </a:solidFill>
                  </a:rPr>
                  <a:t>11.2</a:t>
                </a:r>
                <a:endParaRPr lang="en-US" altLang="ja-JP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83205"/>
                <a:ext cx="3358227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3085" t="-5769" r="-726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5035784" y="3404002"/>
                <a:ext cx="393255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require </a:t>
                </a:r>
                <a:r>
                  <a:rPr lang="en-US" altLang="ja-JP" sz="2000" dirty="0"/>
                  <a:t>b </a:t>
                </a:r>
                <a:r>
                  <a:rPr lang="en-US" altLang="ja-JP" sz="2000" dirty="0" smtClean="0"/>
                  <a:t>likeness</a:t>
                </a:r>
                <a14:m>
                  <m:oMath xmlns:m="http://schemas.openxmlformats.org/officeDocument/2006/math">
                    <m:r>
                      <a:rPr lang="ja-JP" altLang="en-US" sz="2000" i="1">
                        <a:latin typeface="Cambria Math"/>
                      </a:rPr>
                      <m:t> </m:t>
                    </m:r>
                    <m:r>
                      <a:rPr lang="en-US" altLang="ja-JP" sz="2000" i="1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ja-JP" sz="2000" dirty="0"/>
                  <a:t> 0.2 </a:t>
                </a:r>
                <a:r>
                  <a:rPr lang="en-US" altLang="ja-JP" sz="2000" dirty="0" smtClean="0"/>
                  <a:t>to j</a:t>
                </a:r>
                <a:r>
                  <a:rPr lang="en-US" altLang="ja-JP" sz="2000" baseline="-25000" dirty="0" smtClean="0"/>
                  <a:t>1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2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3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6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784" y="3404002"/>
                <a:ext cx="3932551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1550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35784" y="3951054"/>
            <a:ext cx="382431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R</a:t>
            </a:r>
            <a:r>
              <a:rPr lang="en-US" altLang="ja-JP" sz="2000" dirty="0" smtClean="0"/>
              <a:t>eference values are made</a:t>
            </a:r>
          </a:p>
          <a:p>
            <a:r>
              <a:rPr lang="en-US" altLang="ja-JP" sz="2000" dirty="0" smtClean="0"/>
              <a:t>from reconstructed  jets which are </a:t>
            </a:r>
          </a:p>
          <a:p>
            <a:r>
              <a:rPr lang="en-US" altLang="ja-JP" sz="2000" dirty="0" smtClean="0"/>
              <a:t>matched with MC information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- </a:t>
            </a:r>
            <a:r>
              <a:rPr kumimoji="1" lang="en-US" altLang="ja-JP" sz="2000" dirty="0" err="1" smtClean="0"/>
              <a:t>Mtop</a:t>
            </a:r>
            <a:r>
              <a:rPr kumimoji="1" lang="en-US" altLang="ja-JP" sz="2000" dirty="0" smtClean="0"/>
              <a:t> = 171.5GeV </a:t>
            </a:r>
          </a:p>
          <a:p>
            <a:r>
              <a:rPr lang="en-US" altLang="ja-JP" sz="2000" dirty="0" smtClean="0"/>
              <a:t>- sigma </a:t>
            </a:r>
            <a:r>
              <a:rPr lang="en-US" altLang="ja-JP" sz="2000" dirty="0" err="1" smtClean="0"/>
              <a:t>Mtop</a:t>
            </a:r>
            <a:r>
              <a:rPr lang="en-US" altLang="ja-JP" sz="2000" dirty="0" smtClean="0"/>
              <a:t> = 16.8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- MW = 80. 5GeV </a:t>
            </a:r>
          </a:p>
          <a:p>
            <a:r>
              <a:rPr lang="en-US" altLang="ja-JP" sz="2000" dirty="0" smtClean="0"/>
              <a:t>- sigma MW = 9.9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- angle(</a:t>
            </a:r>
            <a:r>
              <a:rPr kumimoji="1" lang="en-US" altLang="ja-JP" sz="2000" dirty="0" err="1" smtClean="0"/>
              <a:t>jj</a:t>
            </a:r>
            <a:r>
              <a:rPr kumimoji="1" lang="en-US" altLang="ja-JP" sz="2000" dirty="0" smtClean="0"/>
              <a:t>) = 2.448</a:t>
            </a:r>
          </a:p>
          <a:p>
            <a:r>
              <a:rPr lang="en-US" altLang="ja-JP" sz="2000" dirty="0" smtClean="0"/>
              <a:t>- sigma angle(</a:t>
            </a:r>
            <a:r>
              <a:rPr lang="en-US" altLang="ja-JP" sz="2000" dirty="0" err="1" smtClean="0"/>
              <a:t>jj</a:t>
            </a:r>
            <a:r>
              <a:rPr lang="en-US" altLang="ja-JP" sz="2000" dirty="0" smtClean="0"/>
              <a:t>) = 0.277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119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25" y="887243"/>
            <a:ext cx="50958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504" y="2348880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9075" y="-171400"/>
            <a:ext cx="8229600" cy="1143000"/>
          </a:xfrm>
        </p:spPr>
        <p:txBody>
          <a:bodyPr/>
          <a:lstStyle/>
          <a:p>
            <a:r>
              <a:rPr lang="en-US" altLang="ja-JP" dirty="0" err="1" smtClean="0"/>
              <a:t>higgs</a:t>
            </a:r>
            <a:r>
              <a:rPr lang="en-US" altLang="ja-JP" dirty="0" smtClean="0"/>
              <a:t> and top pairing, </a:t>
            </a:r>
            <a:r>
              <a:rPr lang="el-GR" altLang="ja-JP" dirty="0" smtClean="0"/>
              <a:t>χ</a:t>
            </a:r>
            <a:r>
              <a:rPr lang="en-US" altLang="ja-JP" dirty="0"/>
              <a:t>2 </a:t>
            </a:r>
            <a:r>
              <a:rPr kumimoji="1" lang="en-US" altLang="ja-JP" dirty="0" smtClean="0"/>
              <a:t>Cut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710" y="1596856"/>
            <a:ext cx="462556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Angle information between </a:t>
            </a:r>
            <a:r>
              <a:rPr kumimoji="1" lang="en-US" altLang="ja-JP" sz="24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higgs</a:t>
            </a:r>
            <a:endParaRPr kumimoji="1" lang="en-US" altLang="ja-JP" sz="2400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kumimoji="1"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candidate</a:t>
            </a:r>
            <a:r>
              <a:rPr lang="en-US" altLang="ja-JP" sz="2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altLang="ja-JP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jets</a:t>
            </a:r>
            <a:r>
              <a:rPr lang="en-US" altLang="ja-JP" sz="2400" dirty="0" smtClean="0">
                <a:sym typeface="Wingdings" panose="05000000000000000000" pitchFamily="2" charset="2"/>
              </a:rPr>
              <a:t> is effective to choose</a:t>
            </a: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correct 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jet pair.</a:t>
            </a:r>
          </a:p>
          <a:p>
            <a:endParaRPr kumimoji="1" lang="en-US" altLang="ja-JP" sz="2400" dirty="0" smtClean="0"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A W mass is reconstructed with</a:t>
            </a: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Isolated lepton and Missing P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endParaRPr kumimoji="1" lang="en-US" altLang="ja-JP" sz="24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ym typeface="Wingdings" panose="05000000000000000000" pitchFamily="2" charset="2"/>
              </a:rPr>
              <a:t> </a:t>
            </a:r>
            <a:r>
              <a:rPr lang="en-US" altLang="ja-JP" sz="2400" dirty="0" smtClean="0"/>
              <a:t>try all combination and choose</a:t>
            </a:r>
          </a:p>
          <a:p>
            <a:r>
              <a:rPr kumimoji="1" lang="en-US" altLang="ja-JP" sz="2400" dirty="0" smtClean="0"/>
              <a:t>a pair with minimum </a:t>
            </a:r>
            <a:r>
              <a:rPr lang="el-GR" altLang="ja-JP" sz="2400" dirty="0"/>
              <a:t>χ</a:t>
            </a:r>
            <a:r>
              <a:rPr lang="en-US" altLang="ja-JP" sz="2400" baseline="30000" dirty="0" smtClean="0"/>
              <a:t>2</a:t>
            </a:r>
            <a:r>
              <a:rPr lang="en-US" altLang="ja-JP" sz="2400" dirty="0" smtClean="0"/>
              <a:t> value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323528" y="5283205"/>
                <a:ext cx="335822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 smtClean="0"/>
                  <a:t> reject large </a:t>
                </a:r>
                <a:r>
                  <a:rPr lang="el-GR" altLang="ja-JP" sz="2800" dirty="0" smtClean="0"/>
                  <a:t>χ</a:t>
                </a:r>
                <a:r>
                  <a:rPr lang="en-US" altLang="ja-JP" sz="2800" baseline="30000" dirty="0" smtClean="0"/>
                  <a:t>2</a:t>
                </a:r>
                <a:r>
                  <a:rPr lang="en-US" altLang="ja-JP" sz="2800" dirty="0" smtClean="0"/>
                  <a:t> events</a:t>
                </a:r>
              </a:p>
              <a:p>
                <a:pPr marL="457200" indent="-457200">
                  <a:buFont typeface="Wingdings" panose="05000000000000000000" pitchFamily="2" charset="2"/>
                  <a:buChar char="ü"/>
                </a:pPr>
                <a:r>
                  <a:rPr lang="en-US" altLang="ja-JP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altLang="ja-JP" sz="2800" dirty="0">
                    <a:solidFill>
                      <a:srgbClr val="FF0000"/>
                    </a:solidFill>
                  </a:rPr>
                  <a:t>χ</a:t>
                </a:r>
                <a:r>
                  <a:rPr lang="en-US" altLang="ja-JP" sz="28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2800" dirty="0" smtClean="0">
                    <a:solidFill>
                      <a:srgbClr val="FF0000"/>
                    </a:solidFill>
                  </a:rPr>
                  <a:t>16.5</a:t>
                </a:r>
                <a:endParaRPr lang="en-US" altLang="ja-JP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83205"/>
                <a:ext cx="3358227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3085" t="-5769" r="-726" b="-179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29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035784" y="3212976"/>
                <a:ext cx="393255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require </a:t>
                </a:r>
                <a:r>
                  <a:rPr lang="en-US" altLang="ja-JP" sz="2000" dirty="0"/>
                  <a:t>b </a:t>
                </a:r>
                <a:r>
                  <a:rPr lang="en-US" altLang="ja-JP" sz="2000" dirty="0" smtClean="0"/>
                  <a:t>likeness</a:t>
                </a:r>
                <a14:m>
                  <m:oMath xmlns:m="http://schemas.openxmlformats.org/officeDocument/2006/math">
                    <m:r>
                      <a:rPr lang="ja-JP" altLang="en-US" sz="2000" i="1">
                        <a:latin typeface="Cambria Math"/>
                      </a:rPr>
                      <m:t> </m:t>
                    </m:r>
                    <m:r>
                      <a:rPr lang="en-US" altLang="ja-JP" sz="2000" i="1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ja-JP" sz="2000" dirty="0"/>
                  <a:t> 0.2 </a:t>
                </a:r>
                <a:r>
                  <a:rPr lang="en-US" altLang="ja-JP" sz="2000" dirty="0" smtClean="0"/>
                  <a:t>to j</a:t>
                </a:r>
                <a:r>
                  <a:rPr lang="en-US" altLang="ja-JP" sz="2000" baseline="-25000" dirty="0" smtClean="0"/>
                  <a:t>1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2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3</a:t>
                </a:r>
                <a:r>
                  <a:rPr lang="en-US" altLang="ja-JP" sz="2000" dirty="0" smtClean="0"/>
                  <a:t>, j</a:t>
                </a:r>
                <a:r>
                  <a:rPr lang="en-US" altLang="ja-JP" sz="2000" baseline="-25000" dirty="0" smtClean="0"/>
                  <a:t>6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5784" y="3212976"/>
                <a:ext cx="3932551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1550" t="-7576" b="-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5035784" y="3789040"/>
            <a:ext cx="382431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R</a:t>
            </a:r>
            <a:r>
              <a:rPr lang="en-US" altLang="ja-JP" sz="2000" dirty="0" smtClean="0"/>
              <a:t>eference values are made</a:t>
            </a:r>
          </a:p>
          <a:p>
            <a:r>
              <a:rPr lang="en-US" altLang="ja-JP" sz="2000" dirty="0" smtClean="0"/>
              <a:t>from reconstructed  jets which are </a:t>
            </a:r>
          </a:p>
          <a:p>
            <a:r>
              <a:rPr lang="en-US" altLang="ja-JP" sz="2000" dirty="0" smtClean="0"/>
              <a:t>matched with MC information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- </a:t>
            </a:r>
            <a:r>
              <a:rPr kumimoji="1" lang="en-US" altLang="ja-JP" sz="2000" dirty="0" err="1" smtClean="0"/>
              <a:t>Mtop</a:t>
            </a:r>
            <a:r>
              <a:rPr kumimoji="1" lang="en-US" altLang="ja-JP" sz="2000" dirty="0" smtClean="0"/>
              <a:t> = 171.5GeV </a:t>
            </a:r>
          </a:p>
          <a:p>
            <a:r>
              <a:rPr lang="en-US" altLang="ja-JP" sz="2000" dirty="0" smtClean="0"/>
              <a:t>- sigma </a:t>
            </a:r>
            <a:r>
              <a:rPr lang="en-US" altLang="ja-JP" sz="2000" dirty="0" err="1" smtClean="0"/>
              <a:t>Mtop</a:t>
            </a:r>
            <a:r>
              <a:rPr lang="en-US" altLang="ja-JP" sz="2000" dirty="0" smtClean="0"/>
              <a:t> = 16.8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- MW = 80. 5GeV </a:t>
            </a:r>
          </a:p>
          <a:p>
            <a:r>
              <a:rPr lang="en-US" altLang="ja-JP" sz="2000" dirty="0" smtClean="0"/>
              <a:t>- sigma MW = 9.9 </a:t>
            </a:r>
            <a:r>
              <a:rPr lang="en-US" altLang="ja-JP" sz="2000" dirty="0" err="1" smtClean="0"/>
              <a:t>GeV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- angle(</a:t>
            </a:r>
            <a:r>
              <a:rPr kumimoji="1" lang="en-US" altLang="ja-JP" sz="2000" dirty="0" err="1" smtClean="0"/>
              <a:t>jj</a:t>
            </a:r>
            <a:r>
              <a:rPr kumimoji="1" lang="en-US" altLang="ja-JP" sz="2000" dirty="0" smtClean="0"/>
              <a:t>) = 2.448</a:t>
            </a:r>
          </a:p>
          <a:p>
            <a:r>
              <a:rPr lang="en-US" altLang="ja-JP" sz="2000" dirty="0" smtClean="0"/>
              <a:t>- sigma angle(</a:t>
            </a:r>
            <a:r>
              <a:rPr lang="en-US" altLang="ja-JP" sz="2000" dirty="0" err="1" smtClean="0"/>
              <a:t>jj</a:t>
            </a:r>
            <a:r>
              <a:rPr lang="en-US" altLang="ja-JP" sz="2000" dirty="0" smtClean="0"/>
              <a:t>) = 0.277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055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training and test sample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35064" y="764704"/>
            <a:ext cx="9115380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signal : e, mu, tau(e), tau(mu), tau(1-prong), tau(3-prong) </a:t>
            </a:r>
          </a:p>
          <a:p>
            <a:r>
              <a:rPr kumimoji="1" lang="en-US" altLang="ja-JP" sz="2400" dirty="0" smtClean="0"/>
              <a:t>training and test samples</a:t>
            </a:r>
            <a:r>
              <a:rPr lang="en-US" altLang="ja-JP" sz="2400" dirty="0" smtClean="0"/>
              <a:t>: </a:t>
            </a:r>
            <a:r>
              <a:rPr lang="en-US" altLang="ja-JP" sz="2400" dirty="0"/>
              <a:t>tth</a:t>
            </a:r>
            <a:r>
              <a:rPr lang="en-US" altLang="ja-JP" sz="2400" dirty="0">
                <a:sym typeface="Wingdings" panose="05000000000000000000" pitchFamily="2" charset="2"/>
              </a:rPr>
              <a:t>2l2nbbbb</a:t>
            </a:r>
          </a:p>
          <a:p>
            <a:endParaRPr lang="en-US" altLang="ja-JP" sz="1000" dirty="0" smtClean="0"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background: mu, </a:t>
            </a:r>
            <a:r>
              <a:rPr lang="en-US" altLang="ja-JP" sz="2400" dirty="0"/>
              <a:t>tau(e), tau(mu), tau(1-prong), tau(3-prong</a:t>
            </a:r>
            <a:r>
              <a:rPr lang="en-US" altLang="ja-JP" sz="2400" dirty="0" smtClean="0"/>
              <a:t>), b jet, lf jet</a:t>
            </a:r>
            <a:endParaRPr lang="en-US" altLang="ja-JP" sz="2400" dirty="0" smtClean="0"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training and test samples: 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ttZ</a:t>
            </a:r>
            <a:r>
              <a:rPr lang="en-US" altLang="ja-JP" sz="2400" dirty="0" smtClean="0">
                <a:sym typeface="Wingdings" panose="05000000000000000000" pitchFamily="2" charset="2"/>
              </a:rPr>
              <a:t> for light flavor jet</a:t>
            </a:r>
          </a:p>
          <a:p>
            <a:r>
              <a:rPr kumimoji="1" lang="en-US" altLang="ja-JP" sz="2400" dirty="0">
                <a:sym typeface="Wingdings" panose="05000000000000000000" pitchFamily="2" charset="2"/>
              </a:rPr>
              <a:t> 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                                             </a:t>
            </a:r>
            <a:r>
              <a:rPr lang="en-US" altLang="ja-JP" sz="2400" dirty="0" smtClean="0"/>
              <a:t>: </a:t>
            </a:r>
            <a:r>
              <a:rPr lang="en-US" altLang="ja-JP" sz="2400" dirty="0"/>
              <a:t>tth</a:t>
            </a:r>
            <a:r>
              <a:rPr lang="en-US" altLang="ja-JP" sz="2400" dirty="0">
                <a:sym typeface="Wingdings" panose="05000000000000000000" pitchFamily="2" charset="2"/>
              </a:rPr>
              <a:t></a:t>
            </a:r>
            <a:r>
              <a:rPr lang="en-US" altLang="ja-JP" sz="2400" dirty="0" smtClean="0">
                <a:sym typeface="Wingdings" panose="05000000000000000000" pitchFamily="2" charset="2"/>
              </a:rPr>
              <a:t>2l2nbbbb for the other background</a:t>
            </a:r>
          </a:p>
          <a:p>
            <a:endParaRPr lang="en-US" altLang="ja-JP" sz="8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ym typeface="Wingdings" panose="05000000000000000000" pitchFamily="2" charset="2"/>
              </a:rPr>
              <a:t>PFOs which can be traced to MC information are used to make samples.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940728"/>
              </p:ext>
            </p:extLst>
          </p:nvPr>
        </p:nvGraphicFramePr>
        <p:xfrm>
          <a:off x="844866" y="3876248"/>
          <a:ext cx="7856288" cy="28651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09891"/>
                <a:gridCol w="684642"/>
                <a:gridCol w="684642"/>
                <a:gridCol w="792861"/>
                <a:gridCol w="981774"/>
                <a:gridCol w="966597"/>
                <a:gridCol w="966597"/>
                <a:gridCol w="684642"/>
                <a:gridCol w="68464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e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mu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tau(e)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tau(mu)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tau </a:t>
                      </a:r>
                    </a:p>
                    <a:p>
                      <a:r>
                        <a:rPr kumimoji="1" lang="en-US" altLang="ja-JP" b="0" dirty="0" smtClean="0"/>
                        <a:t>1-prong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tau </a:t>
                      </a:r>
                    </a:p>
                    <a:p>
                      <a:r>
                        <a:rPr kumimoji="1" lang="en-US" altLang="ja-JP" b="0" dirty="0" smtClean="0"/>
                        <a:t>3-prong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/>
                        <a:t>bjet</a:t>
                      </a:r>
                      <a:endParaRPr kumimoji="1" lang="ja-JP" alt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/>
                        <a:t>lf jet</a:t>
                      </a:r>
                      <a:endParaRPr kumimoji="1" lang="ja-JP" alt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mu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tau(e)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tau(mu)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tau(1-prong)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tau(3-prong)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x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 rot="16200000">
            <a:off x="-67600" y="4982088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Signals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95936" y="3323768"/>
            <a:ext cx="1782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Backgrounds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3608" y="3360161"/>
            <a:ext cx="866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ym typeface="Wingdings" panose="05000000000000000000" pitchFamily="2" charset="2"/>
              </a:rPr>
              <a:t>BDTs</a:t>
            </a:r>
            <a:r>
              <a:rPr lang="en-US" altLang="ja-JP" sz="2400" dirty="0" smtClean="0">
                <a:sym typeface="Wingdings" panose="05000000000000000000" pitchFamily="2" charset="2"/>
              </a:rPr>
              <a:t>:</a:t>
            </a:r>
            <a:endParaRPr lang="en-US" altLang="ja-JP" sz="2400" dirty="0">
              <a:sym typeface="Wingdings" panose="05000000000000000000" pitchFamily="2" charset="2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>
          <a:xfrm>
            <a:off x="6830888" y="6376243"/>
            <a:ext cx="2133600" cy="365125"/>
          </a:xfrm>
        </p:spPr>
        <p:txBody>
          <a:bodyPr/>
          <a:lstStyle/>
          <a:p>
            <a:fld id="{11E1F70F-075F-4FD5-B647-D0B96F5C723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9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6290" y="-12438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Isolated Lepton Selection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764704"/>
            <a:ext cx="239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Isolated Lepton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290" y="1339929"/>
            <a:ext cx="255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Previous Definition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30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cos</a:t>
                </a:r>
                <a:r>
                  <a:rPr kumimoji="1" lang="el-GR" altLang="ja-JP" sz="2400" dirty="0" smtClean="0"/>
                  <a:t>θ</a:t>
                </a:r>
                <a:r>
                  <a:rPr kumimoji="1" lang="en-US" altLang="ja-JP" sz="2400" baseline="-25000" dirty="0" smtClean="0"/>
                  <a:t>cone</a:t>
                </a:r>
                <a:r>
                  <a:rPr kumimoji="1" lang="en-US" altLang="ja-JP" sz="2400" dirty="0" smtClean="0"/>
                  <a:t> = 0.98</a:t>
                </a:r>
              </a:p>
              <a:p>
                <a:r>
                  <a:rPr lang="en-US" altLang="ja-JP" sz="2400" dirty="0" err="1" smtClean="0"/>
                  <a:t>E</a:t>
                </a:r>
                <a:r>
                  <a:rPr lang="en-US" altLang="ja-JP" sz="2400" baseline="-25000" dirty="0" err="1" smtClean="0"/>
                  <a:t>cone</a:t>
                </a:r>
                <a:r>
                  <a:rPr lang="en-US" altLang="ja-JP" sz="2400" dirty="0" smtClean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6(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blipFill rotWithShape="1">
                <a:blip r:embed="rId3"/>
                <a:stretch>
                  <a:fillRect l="-2745" t="-4636" b="-11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224317" y="1964623"/>
            <a:ext cx="308514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current lepton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>
                <a:solidFill>
                  <a:srgbClr val="00B050"/>
                </a:solidFill>
              </a:rPr>
              <a:t>muon</a:t>
            </a:r>
            <a:r>
              <a:rPr lang="en-US" altLang="ja-JP" sz="2400" dirty="0" smtClean="0">
                <a:solidFill>
                  <a:srgbClr val="00B050"/>
                </a:solidFill>
              </a:rPr>
              <a:t>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electron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leptonic</a:t>
            </a:r>
            <a:r>
              <a:rPr lang="en-US" altLang="ja-JP" sz="2400" dirty="0" smtClean="0"/>
              <a:t> decay)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hadronic</a:t>
            </a:r>
            <a:r>
              <a:rPr lang="en-US" altLang="ja-JP" sz="2400" dirty="0" smtClean="0"/>
              <a:t> decay)</a:t>
            </a:r>
          </a:p>
        </p:txBody>
      </p:sp>
      <p:sp>
        <p:nvSpPr>
          <p:cNvPr id="4" name="下矢印 3"/>
          <p:cNvSpPr/>
          <p:nvPr/>
        </p:nvSpPr>
        <p:spPr>
          <a:xfrm>
            <a:off x="971600" y="5132975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971600" y="4042115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971600" y="2911613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2915816" y="2252655"/>
            <a:ext cx="792088" cy="65895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135224" y="1916832"/>
                <a:ext cx="4464496" cy="274261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err="1" smtClean="0"/>
                  <a:t>muon</a:t>
                </a:r>
                <a:r>
                  <a:rPr lang="en-US" altLang="ja-JP" sz="2000" dirty="0" smtClean="0"/>
                  <a:t> selection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E</a:t>
                </a:r>
                <a:r>
                  <a:rPr lang="en-US" altLang="ja-JP" sz="2000" baseline="-25000" dirty="0" smtClean="0"/>
                  <a:t>PFO</a:t>
                </a:r>
                <a:r>
                  <a:rPr lang="en-US" altLang="ja-JP" sz="2000" dirty="0" smtClean="0"/>
                  <a:t> with track &gt; 9 </a:t>
                </a:r>
                <a:r>
                  <a:rPr lang="en-US" altLang="ja-JP" sz="2000" dirty="0" err="1" smtClean="0"/>
                  <a:t>GeV</a:t>
                </a:r>
                <a:r>
                  <a:rPr lang="en-US" altLang="ja-JP" sz="2000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D</a:t>
                </a:r>
                <a:r>
                  <a:rPr kumimoji="1" lang="en-US" altLang="ja-JP" sz="2000" dirty="0" smtClean="0"/>
                  <a:t>eposited energy in </a:t>
                </a:r>
                <a:r>
                  <a:rPr kumimoji="1" lang="en-US" altLang="ja-JP" sz="2000" dirty="0" err="1" smtClean="0"/>
                  <a:t>yoku</a:t>
                </a:r>
                <a:r>
                  <a:rPr kumimoji="1" lang="en-US" altLang="ja-JP" sz="2000" dirty="0" smtClean="0"/>
                  <a:t> &gt;1.2 </a:t>
                </a:r>
                <a:r>
                  <a:rPr kumimoji="1" lang="en-US" altLang="ja-JP" sz="2000" dirty="0" err="1" smtClean="0"/>
                  <a:t>GeV</a:t>
                </a:r>
                <a:endParaRPr kumimoji="1"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 smtClean="0"/>
                  <a:t>E</a:t>
                </a:r>
                <a:r>
                  <a:rPr kumimoji="1" lang="en-US" altLang="ja-JP" sz="2000" baseline="-25000" dirty="0" smtClean="0"/>
                  <a:t>HCAL</a:t>
                </a:r>
                <a:r>
                  <a:rPr kumimoji="1" lang="en-US" altLang="ja-JP" sz="2000" dirty="0" smtClean="0"/>
                  <a:t>/E</a:t>
                </a:r>
                <a:r>
                  <a:rPr kumimoji="1" lang="en-US" altLang="ja-JP" sz="2000" baseline="-25000" dirty="0" smtClean="0"/>
                  <a:t>EMCAL</a:t>
                </a:r>
                <a:r>
                  <a:rPr kumimoji="1" lang="en-US" altLang="ja-JP" sz="2000" dirty="0" smtClean="0"/>
                  <a:t> &gt; 0.5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E</a:t>
                </a:r>
                <a:r>
                  <a:rPr lang="en-US" altLang="ja-JP" sz="2000" baseline="-25000" dirty="0" smtClean="0"/>
                  <a:t>CAL</a:t>
                </a:r>
                <a:r>
                  <a:rPr lang="en-US" altLang="ja-JP" sz="2000" dirty="0" smtClean="0"/>
                  <a:t>/E</a:t>
                </a:r>
                <a:r>
                  <a:rPr lang="en-US" altLang="ja-JP" sz="2000" baseline="-25000" dirty="0" smtClean="0"/>
                  <a:t>PFO</a:t>
                </a:r>
                <a:r>
                  <a:rPr lang="en-US" altLang="ja-JP" sz="2000" dirty="0" smtClean="0"/>
                  <a:t> &lt; 0.5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/>
                  <a:t>E</a:t>
                </a:r>
                <a:r>
                  <a:rPr lang="en-US" altLang="ja-JP" sz="2000" baseline="-25000" dirty="0" err="1"/>
                  <a:t>cone</a:t>
                </a:r>
                <a:r>
                  <a:rPr lang="en-US" altLang="ja-JP" sz="2000" dirty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000" i="1">
                            <a:latin typeface="Cambria Math"/>
                          </a:rPr>
                          <m:t>6(</m:t>
                        </m:r>
                        <m:r>
                          <a:rPr lang="en-US" altLang="ja-JP" sz="2000" i="1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000" b="0" i="0" baseline="-2500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000" i="1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r>
                  <a:rPr kumimoji="1" lang="ja-JP" altLang="en-US" sz="2000" dirty="0" smtClean="0"/>
                  <a:t> </a:t>
                </a:r>
                <a:r>
                  <a:rPr kumimoji="1" lang="en-US" altLang="ja-JP" sz="2000" dirty="0" smtClean="0"/>
                  <a:t>(</a:t>
                </a:r>
                <a:r>
                  <a:rPr lang="en-US" altLang="ja-JP" sz="2000" dirty="0"/>
                  <a:t>cos</a:t>
                </a:r>
                <a:r>
                  <a:rPr lang="el-GR" altLang="ja-JP" sz="2000" dirty="0"/>
                  <a:t>θ</a:t>
                </a:r>
                <a:r>
                  <a:rPr lang="en-US" altLang="ja-JP" sz="2000" baseline="-25000" dirty="0"/>
                  <a:t>cone</a:t>
                </a:r>
                <a:r>
                  <a:rPr lang="en-US" altLang="ja-JP" sz="2000" dirty="0"/>
                  <a:t> = </a:t>
                </a:r>
                <a:r>
                  <a:rPr lang="en-US" altLang="ja-JP" sz="2000" dirty="0" smtClean="0"/>
                  <a:t>0.98</a:t>
                </a:r>
                <a:r>
                  <a:rPr kumimoji="1" lang="en-US" altLang="ja-JP" sz="2000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r0 &lt; 0.02 mm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5224" y="1916832"/>
                <a:ext cx="4464496" cy="2742610"/>
              </a:xfrm>
              <a:prstGeom prst="rect">
                <a:avLst/>
              </a:prstGeom>
              <a:blipFill rotWithShape="1">
                <a:blip r:embed="rId4"/>
                <a:stretch>
                  <a:fillRect l="-1224" t="-885" r="-1224" b="-2876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73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6290" y="-12438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Isolated Lepton Selection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764704"/>
            <a:ext cx="239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Isolated Lepton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290" y="1339929"/>
            <a:ext cx="255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Previous Definition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5B18CE19-C1F1-4BE3-9A01-56154F4D0138}" type="slidenum">
              <a:rPr kumimoji="1" lang="ja-JP" altLang="en-US" smtClean="0"/>
              <a:t>31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cos</a:t>
                </a:r>
                <a:r>
                  <a:rPr kumimoji="1" lang="el-GR" altLang="ja-JP" sz="2400" dirty="0" smtClean="0"/>
                  <a:t>θ</a:t>
                </a:r>
                <a:r>
                  <a:rPr kumimoji="1" lang="en-US" altLang="ja-JP" sz="2400" baseline="-25000" dirty="0" smtClean="0"/>
                  <a:t>cone</a:t>
                </a:r>
                <a:r>
                  <a:rPr kumimoji="1" lang="en-US" altLang="ja-JP" sz="2400" dirty="0" smtClean="0"/>
                  <a:t> = 0.98</a:t>
                </a:r>
              </a:p>
              <a:p>
                <a:r>
                  <a:rPr lang="en-US" altLang="ja-JP" sz="2400" dirty="0" err="1" smtClean="0"/>
                  <a:t>E</a:t>
                </a:r>
                <a:r>
                  <a:rPr lang="en-US" altLang="ja-JP" sz="2400" baseline="-25000" dirty="0" err="1" smtClean="0"/>
                  <a:t>cone</a:t>
                </a:r>
                <a:r>
                  <a:rPr lang="en-US" altLang="ja-JP" sz="2400" dirty="0" smtClean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6(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blipFill rotWithShape="1">
                <a:blip r:embed="rId2"/>
                <a:stretch>
                  <a:fillRect l="-2745" t="-4636" b="-11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224317" y="1916832"/>
            <a:ext cx="308514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current lepton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00B050"/>
                </a:solidFill>
              </a:rPr>
              <a:t>electron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leptonic</a:t>
            </a:r>
            <a:r>
              <a:rPr lang="en-US" altLang="ja-JP" sz="2400" dirty="0" smtClean="0"/>
              <a:t> decay)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hadronic</a:t>
            </a:r>
            <a:r>
              <a:rPr lang="en-US" altLang="ja-JP" sz="2400" dirty="0" smtClean="0"/>
              <a:t> decay)</a:t>
            </a:r>
          </a:p>
        </p:txBody>
      </p:sp>
      <p:sp>
        <p:nvSpPr>
          <p:cNvPr id="4" name="下矢印 3"/>
          <p:cNvSpPr/>
          <p:nvPr/>
        </p:nvSpPr>
        <p:spPr>
          <a:xfrm>
            <a:off x="971600" y="5085184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971600" y="3994324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971600" y="2863822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283968" y="1824446"/>
                <a:ext cx="4464496" cy="498893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electron selection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/>
                  <a:t>E</a:t>
                </a:r>
                <a:r>
                  <a:rPr lang="en-US" altLang="ja-JP" sz="2000" baseline="-25000" dirty="0"/>
                  <a:t>PFO</a:t>
                </a:r>
                <a:r>
                  <a:rPr lang="en-US" altLang="ja-JP" sz="2000" dirty="0"/>
                  <a:t> with track &gt; 2 </a:t>
                </a:r>
                <a:r>
                  <a:rPr lang="en-US" altLang="ja-JP" sz="2000" dirty="0" err="1"/>
                  <a:t>GeV</a:t>
                </a:r>
                <a:endParaRPr lang="en-US" altLang="ja-JP" sz="2000" dirty="0"/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 smtClean="0"/>
                  <a:t>Deposited energy in </a:t>
                </a:r>
                <a:r>
                  <a:rPr lang="en-US" altLang="ja-JP" sz="2000" dirty="0" err="1" smtClean="0"/>
                  <a:t>yoku</a:t>
                </a:r>
                <a:r>
                  <a:rPr lang="en-US" altLang="ja-JP" sz="2000" dirty="0" smtClean="0"/>
                  <a:t> &lt; 0.2</a:t>
                </a:r>
              </a:p>
              <a:p>
                <a:pPr marL="342900" indent="-342900">
                  <a:buFont typeface="Wingdings" panose="05000000000000000000" pitchFamily="2" charset="2"/>
                  <a:buChar char="ü"/>
                </a:pPr>
                <a:r>
                  <a:rPr lang="en-US" altLang="ja-JP" sz="2000" dirty="0"/>
                  <a:t>E</a:t>
                </a:r>
                <a:r>
                  <a:rPr lang="en-US" altLang="ja-JP" sz="2000" baseline="-25000" dirty="0"/>
                  <a:t>HCAL</a:t>
                </a:r>
                <a:r>
                  <a:rPr lang="en-US" altLang="ja-JP" sz="2000" dirty="0"/>
                  <a:t>/E</a:t>
                </a:r>
                <a:r>
                  <a:rPr lang="en-US" altLang="ja-JP" sz="2000" baseline="-25000" dirty="0"/>
                  <a:t>EMCAL</a:t>
                </a:r>
                <a:r>
                  <a:rPr lang="en-US" altLang="ja-JP" sz="2000" dirty="0"/>
                  <a:t> &lt; </a:t>
                </a:r>
                <a:r>
                  <a:rPr lang="en-US" altLang="ja-JP" sz="2000" dirty="0" smtClean="0"/>
                  <a:t>0.1</a:t>
                </a:r>
              </a:p>
              <a:p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err="1" smtClean="0"/>
                  <a:t>E</a:t>
                </a:r>
                <a:r>
                  <a:rPr lang="en-US" altLang="ja-JP" sz="2000" baseline="-25000" dirty="0" err="1" smtClean="0"/>
                  <a:t>cone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/>
                  <a:t>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000" i="1">
                            <a:latin typeface="Cambria Math"/>
                          </a:rPr>
                          <m:t>6(</m:t>
                        </m:r>
                        <m:r>
                          <a:rPr lang="en-US" altLang="ja-JP" sz="2000" i="1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000" b="0" i="0" baseline="-2500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000" i="1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r>
                  <a:rPr kumimoji="1" lang="ja-JP" altLang="en-US" sz="2000" dirty="0" smtClean="0"/>
                  <a:t> </a:t>
                </a:r>
                <a:r>
                  <a:rPr kumimoji="1" lang="en-US" altLang="ja-JP" sz="2000" dirty="0" smtClean="0"/>
                  <a:t>(</a:t>
                </a:r>
                <a:r>
                  <a:rPr lang="en-US" altLang="ja-JP" sz="2000" dirty="0"/>
                  <a:t>cos</a:t>
                </a:r>
                <a:r>
                  <a:rPr lang="el-GR" altLang="ja-JP" sz="2000" dirty="0"/>
                  <a:t>θ</a:t>
                </a:r>
                <a:r>
                  <a:rPr lang="en-US" altLang="ja-JP" sz="2000" baseline="-25000" dirty="0"/>
                  <a:t>cone</a:t>
                </a:r>
                <a:r>
                  <a:rPr lang="en-US" altLang="ja-JP" sz="2000" dirty="0"/>
                  <a:t> = </a:t>
                </a:r>
                <a:r>
                  <a:rPr lang="en-US" altLang="ja-JP" sz="2000" dirty="0" smtClean="0"/>
                  <a:t>0.98</a:t>
                </a:r>
                <a:r>
                  <a:rPr kumimoji="1" lang="en-US" altLang="ja-JP" sz="2000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kumimoji="1"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r0 &lt; 0.05 mm</a:t>
                </a:r>
              </a:p>
              <a:p>
                <a:r>
                  <a:rPr kumimoji="1" lang="en-US" altLang="ja-JP" sz="2800" dirty="0" smtClean="0"/>
                  <a:t>                     </a:t>
                </a:r>
                <a:r>
                  <a:rPr kumimoji="1" lang="en-US" altLang="ja-JP" dirty="0" smtClean="0"/>
                  <a:t>or</a:t>
                </a:r>
                <a:endParaRPr lang="en-US" altLang="ja-JP" sz="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/>
                  <a:t>r0 &lt; </a:t>
                </a:r>
                <a:r>
                  <a:rPr lang="en-US" altLang="ja-JP" sz="2000" dirty="0" smtClean="0"/>
                  <a:t>0.05 mm</a:t>
                </a:r>
              </a:p>
              <a:p>
                <a:endParaRPr lang="en-US" altLang="ja-JP" sz="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E</a:t>
                </a:r>
                <a:r>
                  <a:rPr lang="en-US" altLang="ja-JP" sz="2000" baseline="-25000" dirty="0" smtClean="0"/>
                  <a:t>EMCAL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/>
                  <a:t>&gt; </a:t>
                </a:r>
                <a:r>
                  <a:rPr lang="en-US" altLang="ja-JP" sz="2000" dirty="0" smtClean="0"/>
                  <a:t>15 </a:t>
                </a:r>
                <a:r>
                  <a:rPr lang="en-US" altLang="ja-JP" sz="2000" dirty="0" err="1" smtClean="0"/>
                  <a:t>GeV</a:t>
                </a:r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/>
                  <a:t>E</a:t>
                </a:r>
                <a:r>
                  <a:rPr lang="en-US" altLang="ja-JP" sz="2000" baseline="-25000" dirty="0"/>
                  <a:t>HCAL</a:t>
                </a:r>
                <a:r>
                  <a:rPr lang="en-US" altLang="ja-JP" sz="2000" dirty="0"/>
                  <a:t>/E</a:t>
                </a:r>
                <a:r>
                  <a:rPr lang="en-US" altLang="ja-JP" sz="2000" baseline="-25000" dirty="0"/>
                  <a:t>EMCAL</a:t>
                </a:r>
                <a:r>
                  <a:rPr lang="en-US" altLang="ja-JP" sz="2000" dirty="0"/>
                  <a:t> </a:t>
                </a:r>
                <a:r>
                  <a:rPr lang="en-US" altLang="ja-JP" sz="2000" dirty="0" smtClean="0"/>
                  <a:t>&lt; 0.03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000" dirty="0"/>
                          <m:t>E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cos</m:t>
                        </m:r>
                        <m:r>
                          <m:rPr>
                            <m:nor/>
                          </m:rPr>
                          <a:rPr lang="el-GR" altLang="ja-JP" sz="2000" dirty="0"/>
                          <m:t>θ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 = 0.9</m:t>
                        </m:r>
                        <m:r>
                          <m:rPr>
                            <m:nor/>
                          </m:rPr>
                          <a:rPr lang="en-US" altLang="ja-JP" sz="2000" b="0" i="0" dirty="0" smtClean="0"/>
                          <m:t>9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)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000" dirty="0"/>
                          <m:t>E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cos</m:t>
                        </m:r>
                        <m:r>
                          <m:rPr>
                            <m:nor/>
                          </m:rPr>
                          <a:rPr lang="el-GR" altLang="ja-JP" sz="2000" dirty="0"/>
                          <m:t>θ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 = 0.98)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&gt;0.99</m:t>
                    </m:r>
                  </m:oMath>
                </a14:m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err="1" smtClean="0"/>
                  <a:t>E</a:t>
                </a:r>
                <a:r>
                  <a:rPr lang="en-US" altLang="ja-JP" sz="2000" baseline="-25000" dirty="0" err="1" smtClean="0"/>
                  <a:t>cone</a:t>
                </a:r>
                <a:r>
                  <a:rPr lang="en-US" altLang="ja-JP" sz="2000" dirty="0" smtClean="0"/>
                  <a:t>(0.93 &lt;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/>
                      <m:t>cos</m:t>
                    </m:r>
                    <m:r>
                      <m:rPr>
                        <m:nor/>
                      </m:rPr>
                      <a:rPr lang="el-GR" altLang="ja-JP" sz="2000" dirty="0"/>
                      <m:t>θ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  <m:r>
                      <m:rPr>
                        <m:nor/>
                      </m:rPr>
                      <a:rPr lang="en-US" altLang="ja-JP" sz="2000" dirty="0"/>
                      <m:t> </m:t>
                    </m:r>
                  </m:oMath>
                </a14:m>
                <a:r>
                  <a:rPr lang="en-US" altLang="ja-JP" sz="2000" dirty="0" smtClean="0"/>
                  <a:t>&lt; 0.98) &lt; 2 </a:t>
                </a:r>
                <a:r>
                  <a:rPr lang="en-US" altLang="ja-JP" sz="2000" dirty="0" err="1" smtClean="0"/>
                  <a:t>GeV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824446"/>
                <a:ext cx="4464496" cy="4988930"/>
              </a:xfrm>
              <a:prstGeom prst="rect">
                <a:avLst/>
              </a:prstGeom>
              <a:blipFill rotWithShape="1">
                <a:blip r:embed="rId3"/>
                <a:stretch>
                  <a:fillRect l="-1362" t="-487" r="-1226" b="-1096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右矢印 12"/>
          <p:cNvSpPr/>
          <p:nvPr/>
        </p:nvSpPr>
        <p:spPr>
          <a:xfrm>
            <a:off x="3203848" y="3274098"/>
            <a:ext cx="792088" cy="65895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87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6290" y="-12438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Isolated Lepton Selection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764704"/>
            <a:ext cx="239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Isolated Lepton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290" y="1339929"/>
            <a:ext cx="255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Previous Definition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32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cos</a:t>
                </a:r>
                <a:r>
                  <a:rPr kumimoji="1" lang="el-GR" altLang="ja-JP" sz="2400" dirty="0" smtClean="0"/>
                  <a:t>θ</a:t>
                </a:r>
                <a:r>
                  <a:rPr kumimoji="1" lang="en-US" altLang="ja-JP" sz="2400" baseline="-25000" dirty="0" smtClean="0"/>
                  <a:t>cone</a:t>
                </a:r>
                <a:r>
                  <a:rPr kumimoji="1" lang="en-US" altLang="ja-JP" sz="2400" dirty="0" smtClean="0"/>
                  <a:t> = 0.98</a:t>
                </a:r>
              </a:p>
              <a:p>
                <a:r>
                  <a:rPr lang="en-US" altLang="ja-JP" sz="2400" dirty="0" err="1" smtClean="0"/>
                  <a:t>E</a:t>
                </a:r>
                <a:r>
                  <a:rPr lang="en-US" altLang="ja-JP" sz="2400" baseline="-25000" dirty="0" err="1" smtClean="0"/>
                  <a:t>cone</a:t>
                </a:r>
                <a:r>
                  <a:rPr lang="en-US" altLang="ja-JP" sz="2400" dirty="0" smtClean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6(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blipFill rotWithShape="1">
                <a:blip r:embed="rId2"/>
                <a:stretch>
                  <a:fillRect l="-2745" t="-4636" b="-11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224317" y="1916832"/>
            <a:ext cx="308514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current lepton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electron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00B050"/>
                </a:solidFill>
              </a:rPr>
              <a:t>tau (</a:t>
            </a:r>
            <a:r>
              <a:rPr lang="en-US" altLang="ja-JP" sz="2400" dirty="0" err="1" smtClean="0">
                <a:solidFill>
                  <a:srgbClr val="00B050"/>
                </a:solidFill>
              </a:rPr>
              <a:t>leptonic</a:t>
            </a:r>
            <a:r>
              <a:rPr lang="en-US" altLang="ja-JP" sz="2400" dirty="0" smtClean="0">
                <a:solidFill>
                  <a:srgbClr val="00B050"/>
                </a:solidFill>
              </a:rPr>
              <a:t> decay)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hadronic</a:t>
            </a:r>
            <a:r>
              <a:rPr lang="en-US" altLang="ja-JP" sz="2400" dirty="0" smtClean="0"/>
              <a:t> decay)</a:t>
            </a:r>
          </a:p>
        </p:txBody>
      </p:sp>
      <p:sp>
        <p:nvSpPr>
          <p:cNvPr id="4" name="下矢印 3"/>
          <p:cNvSpPr/>
          <p:nvPr/>
        </p:nvSpPr>
        <p:spPr>
          <a:xfrm>
            <a:off x="971600" y="5081451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971600" y="3990591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971600" y="2860089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297640" y="3709565"/>
                <a:ext cx="4464496" cy="2311723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tau (</a:t>
                </a:r>
                <a:r>
                  <a:rPr lang="en-US" altLang="ja-JP" sz="2000" dirty="0" err="1" smtClean="0"/>
                  <a:t>muon</a:t>
                </a:r>
                <a:r>
                  <a:rPr lang="en-US" altLang="ja-JP" sz="2000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same as </a:t>
                </a:r>
                <a:r>
                  <a:rPr lang="en-US" altLang="ja-JP" sz="2000" dirty="0" err="1" smtClean="0"/>
                  <a:t>muon</a:t>
                </a:r>
                <a:r>
                  <a:rPr lang="en-US" altLang="ja-JP" sz="2000" dirty="0" smtClean="0"/>
                  <a:t> selection except r0 requirement </a:t>
                </a:r>
                <a:r>
                  <a:rPr lang="en-US" altLang="ja-JP" sz="20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altLang="ja-JP" sz="2000" dirty="0" smtClean="0"/>
                  <a:t>r0 </a:t>
                </a:r>
                <a:r>
                  <a:rPr lang="en-US" altLang="ja-JP" sz="2000" dirty="0"/>
                  <a:t>&gt;</a:t>
                </a:r>
                <a:r>
                  <a:rPr lang="en-US" altLang="ja-JP" sz="2000" dirty="0" smtClean="0"/>
                  <a:t> 0.02 mm</a:t>
                </a:r>
                <a:endParaRPr kumimoji="1" lang="en-US" altLang="ja-JP" sz="2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2000" dirty="0" smtClean="0"/>
              </a:p>
              <a:p>
                <a:r>
                  <a:rPr lang="en-US" altLang="ja-JP" sz="2000" dirty="0" smtClean="0"/>
                  <a:t>tau (electron)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/>
                  <a:t>E</a:t>
                </a:r>
                <a:r>
                  <a:rPr lang="en-US" altLang="ja-JP" sz="2000" baseline="-25000" dirty="0" err="1"/>
                  <a:t>cone</a:t>
                </a:r>
                <a:r>
                  <a:rPr lang="en-US" altLang="ja-JP" sz="2000" dirty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000" i="1">
                            <a:latin typeface="Cambria Math"/>
                          </a:rPr>
                          <m:t>6(</m:t>
                        </m:r>
                        <m:r>
                          <a:rPr lang="en-US" altLang="ja-JP" sz="2000" i="1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000" baseline="-25000">
                            <a:latin typeface="Cambria Math"/>
                          </a:rPr>
                          <m:t>PFO</m:t>
                        </m:r>
                        <m:r>
                          <a:rPr lang="en-US" altLang="ja-JP" sz="2000" i="1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r>
                  <a:rPr lang="ja-JP" altLang="en-US" sz="2000" dirty="0"/>
                  <a:t> </a:t>
                </a:r>
                <a:r>
                  <a:rPr lang="en-US" altLang="ja-JP" sz="2000" dirty="0"/>
                  <a:t>(cos</a:t>
                </a:r>
                <a:r>
                  <a:rPr lang="el-GR" altLang="ja-JP" sz="2000" dirty="0"/>
                  <a:t>θ</a:t>
                </a:r>
                <a:r>
                  <a:rPr lang="en-US" altLang="ja-JP" sz="2000" baseline="-25000" dirty="0"/>
                  <a:t>cone</a:t>
                </a:r>
                <a:r>
                  <a:rPr lang="en-US" altLang="ja-JP" sz="2000" dirty="0"/>
                  <a:t> = 0.98</a:t>
                </a:r>
                <a:r>
                  <a:rPr lang="en-US" altLang="ja-JP" sz="2000" dirty="0" smtClean="0"/>
                  <a:t>)</a:t>
                </a:r>
                <a:endParaRPr lang="en-US" altLang="ja-JP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/>
                  <a:t>r0 </a:t>
                </a:r>
                <a:r>
                  <a:rPr lang="en-US" altLang="ja-JP" sz="2000" dirty="0" smtClean="0"/>
                  <a:t>&gt;= 0.05 mm</a:t>
                </a: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640" y="3709565"/>
                <a:ext cx="4464496" cy="2311723"/>
              </a:xfrm>
              <a:prstGeom prst="rect">
                <a:avLst/>
              </a:prstGeom>
              <a:blipFill rotWithShape="1">
                <a:blip r:embed="rId3"/>
                <a:stretch>
                  <a:fillRect l="-1362" t="-1050" r="-1226" b="-3675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右矢印 12"/>
          <p:cNvSpPr/>
          <p:nvPr/>
        </p:nvSpPr>
        <p:spPr>
          <a:xfrm>
            <a:off x="3401249" y="4390712"/>
            <a:ext cx="792088" cy="65895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37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6290" y="-124385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Isolated Lepton Selection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764704"/>
            <a:ext cx="239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Isolated Lepton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6290" y="1339929"/>
            <a:ext cx="255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Previous Definition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902896" y="6356350"/>
            <a:ext cx="2133600" cy="365125"/>
          </a:xfrm>
        </p:spPr>
        <p:txBody>
          <a:bodyPr/>
          <a:lstStyle/>
          <a:p>
            <a:fld id="{5B18CE19-C1F1-4BE3-9A01-56154F4D0138}" type="slidenum">
              <a:rPr kumimoji="1" lang="ja-JP" altLang="en-US" smtClean="0"/>
              <a:t>33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cos</a:t>
                </a:r>
                <a:r>
                  <a:rPr kumimoji="1" lang="el-GR" altLang="ja-JP" sz="2400" dirty="0" smtClean="0"/>
                  <a:t>θ</a:t>
                </a:r>
                <a:r>
                  <a:rPr kumimoji="1" lang="en-US" altLang="ja-JP" sz="2400" baseline="-25000" dirty="0" smtClean="0"/>
                  <a:t>cone</a:t>
                </a:r>
                <a:r>
                  <a:rPr kumimoji="1" lang="en-US" altLang="ja-JP" sz="2400" dirty="0" smtClean="0"/>
                  <a:t> = 0.98</a:t>
                </a:r>
              </a:p>
              <a:p>
                <a:r>
                  <a:rPr lang="en-US" altLang="ja-JP" sz="2400" dirty="0" err="1" smtClean="0"/>
                  <a:t>E</a:t>
                </a:r>
                <a:r>
                  <a:rPr lang="en-US" altLang="ja-JP" sz="2400" baseline="-25000" dirty="0" err="1" smtClean="0"/>
                  <a:t>cone</a:t>
                </a:r>
                <a:r>
                  <a:rPr lang="en-US" altLang="ja-JP" sz="2400" dirty="0" smtClean="0"/>
                  <a:t> &lt;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6(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𝐸</m:t>
                        </m:r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</a:rPr>
                          <m:t>pfo</m:t>
                        </m:r>
                        <m:r>
                          <a:rPr lang="en-US" altLang="ja-JP" sz="2400" b="0" i="1" smtClean="0">
                            <a:latin typeface="Cambria Math"/>
                          </a:rPr>
                          <m:t>−15)</m:t>
                        </m:r>
                      </m:e>
                    </m:rad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864249"/>
                <a:ext cx="3091616" cy="908903"/>
              </a:xfrm>
              <a:prstGeom prst="rect">
                <a:avLst/>
              </a:prstGeom>
              <a:blipFill rotWithShape="1">
                <a:blip r:embed="rId2"/>
                <a:stretch>
                  <a:fillRect l="-2745" t="-4636" b="-119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/>
          <p:cNvSpPr txBox="1"/>
          <p:nvPr/>
        </p:nvSpPr>
        <p:spPr>
          <a:xfrm>
            <a:off x="224317" y="1916832"/>
            <a:ext cx="308514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current lepton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/>
              <a:t>muon</a:t>
            </a:r>
            <a:r>
              <a:rPr lang="en-US" altLang="ja-JP" sz="2400" dirty="0" smtClean="0"/>
              <a:t>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electron selection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tau (</a:t>
            </a:r>
            <a:r>
              <a:rPr lang="en-US" altLang="ja-JP" sz="2400" dirty="0" err="1" smtClean="0"/>
              <a:t>leptonic</a:t>
            </a:r>
            <a:r>
              <a:rPr lang="en-US" altLang="ja-JP" sz="2400" dirty="0" smtClean="0"/>
              <a:t> decay)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00B050"/>
                </a:solidFill>
              </a:rPr>
              <a:t>tau (</a:t>
            </a:r>
            <a:r>
              <a:rPr lang="en-US" altLang="ja-JP" sz="2400" dirty="0" err="1" smtClean="0">
                <a:solidFill>
                  <a:srgbClr val="00B050"/>
                </a:solidFill>
              </a:rPr>
              <a:t>hadronic</a:t>
            </a:r>
            <a:r>
              <a:rPr lang="en-US" altLang="ja-JP" sz="2400" dirty="0" smtClean="0">
                <a:solidFill>
                  <a:srgbClr val="00B050"/>
                </a:solidFill>
              </a:rPr>
              <a:t> decay)</a:t>
            </a:r>
          </a:p>
        </p:txBody>
      </p:sp>
      <p:sp>
        <p:nvSpPr>
          <p:cNvPr id="4" name="下矢印 3"/>
          <p:cNvSpPr/>
          <p:nvPr/>
        </p:nvSpPr>
        <p:spPr>
          <a:xfrm>
            <a:off x="971600" y="5085184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971600" y="3994324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971600" y="2863822"/>
            <a:ext cx="136815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283968" y="2784644"/>
                <a:ext cx="4464496" cy="3323539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err="1" smtClean="0"/>
                  <a:t>hadronic</a:t>
                </a:r>
                <a:r>
                  <a:rPr lang="en-US" altLang="ja-JP" sz="2000" dirty="0" smtClean="0"/>
                  <a:t> tau selection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E</a:t>
                </a:r>
                <a:r>
                  <a:rPr lang="en-US" altLang="ja-JP" sz="2000" baseline="-25000" dirty="0" smtClean="0"/>
                  <a:t>PFO</a:t>
                </a:r>
                <a:r>
                  <a:rPr lang="en-US" altLang="ja-JP" sz="2000" dirty="0" smtClean="0"/>
                  <a:t> with track &gt;= 5 </a:t>
                </a:r>
                <a:r>
                  <a:rPr lang="en-US" altLang="ja-JP" sz="2000" dirty="0" err="1" smtClean="0"/>
                  <a:t>GeV</a:t>
                </a:r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0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000" dirty="0"/>
                          <m:t>E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cos</m:t>
                        </m:r>
                        <m:r>
                          <m:rPr>
                            <m:nor/>
                          </m:rPr>
                          <a:rPr lang="el-GR" altLang="ja-JP" sz="2000" dirty="0"/>
                          <m:t>θ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 = 0.99)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000" dirty="0"/>
                          <m:t>E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(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cos</m:t>
                        </m:r>
                        <m:r>
                          <m:rPr>
                            <m:nor/>
                          </m:rPr>
                          <a:rPr lang="el-GR" altLang="ja-JP" sz="2000" dirty="0"/>
                          <m:t>θ</m:t>
                        </m:r>
                        <m:r>
                          <m:rPr>
                            <m:nor/>
                          </m:rPr>
                          <a:rPr lang="en-US" altLang="ja-JP" sz="2000" baseline="-25000" dirty="0"/>
                          <m:t>cone</m:t>
                        </m:r>
                        <m:r>
                          <m:rPr>
                            <m:nor/>
                          </m:rPr>
                          <a:rPr lang="en-US" altLang="ja-JP" sz="2000" dirty="0"/>
                          <m:t> = 0.98) </m:t>
                        </m:r>
                      </m:den>
                    </m:f>
                    <m:r>
                      <a:rPr lang="en-US" altLang="ja-JP" sz="2000" i="1">
                        <a:latin typeface="Cambria Math"/>
                      </a:rPr>
                      <m:t>&gt;0.</m:t>
                    </m:r>
                    <m:r>
                      <a:rPr lang="en-US" altLang="ja-JP" sz="2000" b="0" i="1" smtClean="0">
                        <a:latin typeface="Cambria Math"/>
                      </a:rPr>
                      <m:t>8</m:t>
                    </m:r>
                  </m:oMath>
                </a14:m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7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 smtClean="0">
                        <a:latin typeface="Cambria Math"/>
                      </a:rPr>
                      <m:t>M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  <m:r>
                      <m:rPr>
                        <m:nor/>
                      </m:rPr>
                      <a:rPr lang="en-US" altLang="ja-JP" sz="2000" dirty="0"/>
                      <m:t>(</m:t>
                    </m:r>
                    <m:r>
                      <m:rPr>
                        <m:nor/>
                      </m:rPr>
                      <a:rPr lang="en-US" altLang="ja-JP" sz="2000" dirty="0"/>
                      <m:t>cos</m:t>
                    </m:r>
                    <m:r>
                      <m:rPr>
                        <m:nor/>
                      </m:rPr>
                      <a:rPr lang="el-GR" altLang="ja-JP" sz="2000" dirty="0"/>
                      <m:t>θ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  <m:r>
                      <m:rPr>
                        <m:nor/>
                      </m:rPr>
                      <a:rPr lang="en-US" altLang="ja-JP" sz="2000" dirty="0"/>
                      <m:t> = 0.99)</m:t>
                    </m:r>
                  </m:oMath>
                </a14:m>
                <a:r>
                  <a:rPr lang="en-US" altLang="ja-JP" sz="2000" dirty="0" smtClean="0"/>
                  <a:t> &lt; 2 </a:t>
                </a:r>
                <a:r>
                  <a:rPr lang="en-US" altLang="ja-JP" sz="2000" dirty="0" err="1" smtClean="0"/>
                  <a:t>GeV</a:t>
                </a:r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7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>
                        <a:latin typeface="Cambria Math"/>
                      </a:rPr>
                      <m:t>M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  <m:r>
                      <m:rPr>
                        <m:nor/>
                      </m:rPr>
                      <a:rPr lang="en-US" altLang="ja-JP" sz="2000" dirty="0"/>
                      <m:t>(</m:t>
                    </m:r>
                    <m:r>
                      <m:rPr>
                        <m:nor/>
                      </m:rPr>
                      <a:rPr lang="en-US" altLang="ja-JP" sz="2000" dirty="0"/>
                      <m:t>cos</m:t>
                    </m:r>
                    <m:r>
                      <m:rPr>
                        <m:nor/>
                      </m:rPr>
                      <a:rPr lang="el-GR" altLang="ja-JP" sz="2000" dirty="0"/>
                      <m:t>θ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  <m:r>
                      <m:rPr>
                        <m:nor/>
                      </m:rPr>
                      <a:rPr lang="en-US" altLang="ja-JP" sz="2000" dirty="0"/>
                      <m:t> = 0.9</m:t>
                    </m:r>
                    <m:r>
                      <m:rPr>
                        <m:nor/>
                      </m:rPr>
                      <a:rPr lang="en-US" altLang="ja-JP" sz="2000" b="0" i="0" dirty="0" smtClean="0"/>
                      <m:t>3)</m:t>
                    </m:r>
                  </m:oMath>
                </a14:m>
                <a:r>
                  <a:rPr lang="en-US" altLang="ja-JP" sz="2000" dirty="0"/>
                  <a:t> &lt; 2 </a:t>
                </a:r>
                <a:r>
                  <a:rPr lang="en-US" altLang="ja-JP" sz="2000" dirty="0" err="1" smtClean="0"/>
                  <a:t>GeV</a:t>
                </a:r>
                <a:endParaRPr lang="en-US" altLang="ja-JP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ja-JP" sz="7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no energetic(&gt; 2 </a:t>
                </a:r>
                <a:r>
                  <a:rPr lang="en-US" altLang="ja-JP" sz="2000" dirty="0" err="1" smtClean="0"/>
                  <a:t>GeV</a:t>
                </a:r>
                <a:r>
                  <a:rPr lang="en-US" altLang="ja-JP" sz="2000" dirty="0" smtClean="0"/>
                  <a:t>)  track in </a:t>
                </a:r>
              </a:p>
              <a:p>
                <a:r>
                  <a:rPr lang="en-US" altLang="ja-JP" sz="2000" dirty="0"/>
                  <a:t> </a:t>
                </a:r>
                <a:r>
                  <a:rPr lang="en-US" altLang="ja-JP" sz="2000" dirty="0" smtClean="0"/>
                  <a:t>    0.93 &lt;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/>
                      <m:t>cos</m:t>
                    </m:r>
                    <m:r>
                      <m:rPr>
                        <m:nor/>
                      </m:rPr>
                      <a:rPr lang="el-GR" altLang="ja-JP" sz="2000" dirty="0"/>
                      <m:t>θ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</m:oMath>
                </a14:m>
                <a:r>
                  <a:rPr lang="en-US" altLang="ja-JP" sz="2000" dirty="0" smtClean="0"/>
                  <a:t> &lt; 0.99 </a:t>
                </a:r>
              </a:p>
              <a:p>
                <a:endParaRPr lang="en-US" altLang="ja-JP" sz="7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/>
                  <a:t>1 or 3 tracks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/>
                      <m:t>cos</m:t>
                    </m:r>
                    <m:r>
                      <m:rPr>
                        <m:nor/>
                      </m:rPr>
                      <a:rPr lang="el-GR" altLang="ja-JP" sz="2000" dirty="0"/>
                      <m:t>θ</m:t>
                    </m:r>
                    <m:r>
                      <m:rPr>
                        <m:nor/>
                      </m:rPr>
                      <a:rPr lang="en-US" altLang="ja-JP" sz="2000" baseline="-25000" dirty="0"/>
                      <m:t>cone</m:t>
                    </m:r>
                  </m:oMath>
                </a14:m>
                <a:r>
                  <a:rPr lang="en-US" altLang="ja-JP" sz="2000" dirty="0"/>
                  <a:t> </a:t>
                </a:r>
                <a:r>
                  <a:rPr lang="en-US" altLang="ja-JP" sz="2000" dirty="0" smtClean="0"/>
                  <a:t>&gt; 0.99</a:t>
                </a: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2784644"/>
                <a:ext cx="4464496" cy="3323539"/>
              </a:xfrm>
              <a:prstGeom prst="rect">
                <a:avLst/>
              </a:prstGeom>
              <a:blipFill rotWithShape="1">
                <a:blip r:embed="rId3"/>
                <a:stretch>
                  <a:fillRect l="-1362" t="-731" b="-2194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右矢印 12"/>
          <p:cNvSpPr/>
          <p:nvPr/>
        </p:nvSpPr>
        <p:spPr>
          <a:xfrm>
            <a:off x="3309457" y="5474176"/>
            <a:ext cx="792088" cy="65895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4404" y="6179577"/>
            <a:ext cx="8432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 </a:t>
            </a:r>
            <a:r>
              <a:rPr kumimoji="1" lang="en-US" altLang="ja-JP" dirty="0" err="1" smtClean="0"/>
              <a:t>hadronic</a:t>
            </a:r>
            <a:r>
              <a:rPr kumimoji="1" lang="en-US" altLang="ja-JP" dirty="0" smtClean="0"/>
              <a:t> tau category, </a:t>
            </a:r>
            <a:r>
              <a:rPr lang="en-US" altLang="ja-JP" dirty="0"/>
              <a:t> </a:t>
            </a:r>
            <a:r>
              <a:rPr lang="en-US" altLang="ja-JP" dirty="0" smtClean="0"/>
              <a:t>purity of tau is ~80%. </a:t>
            </a:r>
            <a:endParaRPr lang="en-US" altLang="ja-JP" dirty="0"/>
          </a:p>
          <a:p>
            <a:r>
              <a:rPr lang="en-US" altLang="ja-JP" dirty="0" smtClean="0"/>
              <a:t>There are ~10% contamination  from electron and another ~10% comes from light flavor.</a:t>
            </a:r>
          </a:p>
        </p:txBody>
      </p:sp>
    </p:spTree>
    <p:extLst>
      <p:ext uri="{BB962C8B-B14F-4D97-AF65-F5344CB8AC3E}">
        <p14:creationId xmlns:p14="http://schemas.microsoft.com/office/powerpoint/2010/main" val="21332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55780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ja-JP" dirty="0"/>
                  <a:t> 1.1  tth</a:t>
                </a:r>
                <a:r>
                  <a:rPr lang="en-US" altLang="ja-JP" dirty="0">
                    <a:sym typeface="Wingdings" panose="05000000000000000000" pitchFamily="2" charset="2"/>
                  </a:rPr>
                  <a:t></a:t>
                </a:r>
                <a:r>
                  <a:rPr lang="en-US" altLang="ja-JP" dirty="0" smtClean="0">
                    <a:sym typeface="Wingdings" panose="05000000000000000000" pitchFamily="2" charset="2"/>
                  </a:rPr>
                  <a:t>ln+6jets </a:t>
                </a:r>
                <a:br>
                  <a:rPr lang="en-US" altLang="ja-JP" dirty="0" smtClean="0">
                    <a:sym typeface="Wingdings" panose="05000000000000000000" pitchFamily="2" charset="2"/>
                  </a:rPr>
                </a:br>
                <a:r>
                  <a:rPr lang="en-US" altLang="ja-JP" dirty="0" smtClean="0">
                    <a:sym typeface="Wingdings" panose="05000000000000000000" pitchFamily="2" charset="2"/>
                  </a:rPr>
                  <a:t>number of signals after event selection</a:t>
                </a:r>
                <a:br>
                  <a:rPr lang="en-US" altLang="ja-JP" dirty="0" smtClean="0">
                    <a:sym typeface="Wingdings" panose="05000000000000000000" pitchFamily="2" charset="2"/>
                  </a:rPr>
                </a:b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2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220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altLang="ja-JP" sz="2200" dirty="0"/>
                  <a:t> = 500 </a:t>
                </a:r>
                <a:r>
                  <a:rPr lang="en-US" altLang="ja-JP" sz="2200" dirty="0" err="1"/>
                  <a:t>GeV</a:t>
                </a:r>
                <a:r>
                  <a:rPr lang="en-US" altLang="ja-JP" sz="2200" dirty="0"/>
                  <a:t>, </a:t>
                </a:r>
                <a:r>
                  <a:rPr lang="en-US" altLang="ja-JP" sz="2200" dirty="0" err="1"/>
                  <a:t>Mh</a:t>
                </a:r>
                <a:r>
                  <a:rPr lang="en-US" altLang="ja-JP" sz="2200" dirty="0"/>
                  <a:t> = 125 </a:t>
                </a:r>
                <a:r>
                  <a:rPr lang="en-US" altLang="ja-JP" sz="2200" dirty="0" err="1"/>
                  <a:t>GeV</a:t>
                </a:r>
                <a:r>
                  <a:rPr lang="en-US" altLang="ja-JP" sz="2200" dirty="0"/>
                  <a:t>, (</a:t>
                </a:r>
                <a:r>
                  <a:rPr lang="en-US" altLang="ja-JP" sz="2200" dirty="0" err="1"/>
                  <a:t>Pe</a:t>
                </a:r>
                <a:r>
                  <a:rPr lang="en-US" altLang="ja-JP" sz="2200" baseline="30000" dirty="0"/>
                  <a:t>-</a:t>
                </a:r>
                <a:r>
                  <a:rPr lang="en-US" altLang="ja-JP" sz="2200" dirty="0"/>
                  <a:t>,</a:t>
                </a:r>
                <a:r>
                  <a:rPr lang="en-US" altLang="ja-JP" sz="2200" dirty="0" err="1"/>
                  <a:t>Pe</a:t>
                </a:r>
                <a:r>
                  <a:rPr lang="en-US" altLang="ja-JP" sz="2200" baseline="30000" dirty="0"/>
                  <a:t>+</a:t>
                </a:r>
                <a:r>
                  <a:rPr lang="en-US" altLang="ja-JP" sz="2200" dirty="0"/>
                  <a:t>)=(-0.8,+0.3)</a:t>
                </a:r>
                <a:br>
                  <a:rPr lang="en-US" altLang="ja-JP" sz="2200" dirty="0"/>
                </a:b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557808"/>
                <a:ext cx="8229600" cy="1143000"/>
              </a:xfrm>
              <a:blipFill rotWithShape="1">
                <a:blip r:embed="rId2"/>
                <a:stretch>
                  <a:fillRect l="-2370" t="-58824" r="-2370" b="-37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CE19-C1F1-4BE3-9A01-56154F4D0138}" type="slidenum">
              <a:rPr kumimoji="1" lang="ja-JP" altLang="en-US" smtClean="0"/>
              <a:t>34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500405"/>
              </p:ext>
            </p:extLst>
          </p:nvPr>
        </p:nvGraphicFramePr>
        <p:xfrm>
          <a:off x="1907704" y="1988840"/>
          <a:ext cx="554742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635"/>
                <a:gridCol w="2752789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2400" dirty="0" smtClean="0"/>
                        <a:t>(</a:t>
                      </a:r>
                      <a:r>
                        <a:rPr lang="en-US" altLang="ja-JP" sz="2400" dirty="0" err="1" smtClean="0"/>
                        <a:t>Pe</a:t>
                      </a:r>
                      <a:r>
                        <a:rPr lang="en-US" altLang="ja-JP" sz="2400" baseline="30000" dirty="0" smtClean="0"/>
                        <a:t>-</a:t>
                      </a:r>
                      <a:r>
                        <a:rPr lang="en-US" altLang="ja-JP" sz="2400" dirty="0" smtClean="0"/>
                        <a:t>,</a:t>
                      </a:r>
                      <a:r>
                        <a:rPr lang="en-US" altLang="ja-JP" sz="2400" dirty="0" err="1" smtClean="0"/>
                        <a:t>Pe</a:t>
                      </a:r>
                      <a:r>
                        <a:rPr lang="en-US" altLang="ja-JP" sz="2400" baseline="30000" dirty="0" smtClean="0"/>
                        <a:t>+</a:t>
                      </a:r>
                      <a:r>
                        <a:rPr lang="en-US" altLang="ja-JP" sz="2400" dirty="0" smtClean="0"/>
                        <a:t>)=(-0.8,+0.3)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no cut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61.3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only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err="1" smtClean="0"/>
                        <a:t>Iso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err="1" smtClean="0"/>
                        <a:t>Lep</a:t>
                      </a:r>
                      <a:r>
                        <a:rPr kumimoji="1" lang="en-US" altLang="ja-JP" sz="2400" baseline="0" dirty="0" smtClean="0"/>
                        <a:t> cut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41.89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aseline="0" dirty="0" smtClean="0"/>
                        <a:t>16.2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 17.6</a:t>
                      </a:r>
                      <a:r>
                        <a:rPr kumimoji="1" lang="en-US" altLang="ja-JP" sz="2400" baseline="0" dirty="0" smtClean="0"/>
                        <a:t>   </a:t>
                      </a:r>
                      <a:r>
                        <a:rPr kumimoji="1" lang="en-US" altLang="ja-JP" sz="2400" dirty="0" smtClean="0"/>
                        <a:t>  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tau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7.2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after</a:t>
                      </a:r>
                      <a:r>
                        <a:rPr kumimoji="1" lang="en-US" altLang="ja-JP" sz="2400" baseline="0" dirty="0" smtClean="0"/>
                        <a:t> event selection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10.6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4.3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mu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4.7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tau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1.3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6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Input </a:t>
            </a:r>
            <a:r>
              <a:rPr lang="en-US" altLang="ja-JP" dirty="0"/>
              <a:t>variables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7504" y="332656"/>
            <a:ext cx="7480702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en-US" altLang="ja-JP" sz="2400" dirty="0"/>
              <a:t>I</a:t>
            </a:r>
            <a:r>
              <a:rPr lang="en-US" altLang="ja-JP" sz="2400" dirty="0" smtClean="0"/>
              <a:t>nput  variables are chosen  from the following parameters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hadOvEM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E</a:t>
            </a:r>
            <a:r>
              <a:rPr lang="en-US" altLang="ja-JP" baseline="-25000" dirty="0" err="1" smtClean="0"/>
              <a:t>hcal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E</a:t>
            </a:r>
            <a:r>
              <a:rPr lang="en-US" altLang="ja-JP" baseline="-25000" dirty="0" err="1" smtClean="0"/>
              <a:t>ecal</a:t>
            </a:r>
            <a:endParaRPr lang="ja-JP" altLang="ja-JP" baseline="-25000" dirty="0" smtClean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calEovE</a:t>
            </a:r>
            <a:r>
              <a:rPr lang="en-US" altLang="ja-JP" dirty="0" smtClean="0"/>
              <a:t>: (</a:t>
            </a:r>
            <a:r>
              <a:rPr lang="en-US" altLang="ja-JP" dirty="0" err="1" smtClean="0"/>
              <a:t>E</a:t>
            </a:r>
            <a:r>
              <a:rPr lang="en-US" altLang="ja-JP" baseline="-25000" dirty="0" err="1" smtClean="0"/>
              <a:t>hcal</a:t>
            </a:r>
            <a:r>
              <a:rPr lang="en-US" altLang="ja-JP" dirty="0" err="1" smtClean="0"/>
              <a:t>+E</a:t>
            </a:r>
            <a:r>
              <a:rPr lang="en-US" altLang="ja-JP" baseline="-25000" dirty="0" err="1" smtClean="0"/>
              <a:t>ecal</a:t>
            </a:r>
            <a:r>
              <a:rPr lang="en-US" altLang="ja-JP" dirty="0" smtClean="0"/>
              <a:t>)/</a:t>
            </a:r>
            <a:r>
              <a:rPr lang="en-US" altLang="ja-JP" dirty="0" err="1" smtClean="0"/>
              <a:t>Epfo</a:t>
            </a:r>
            <a:endParaRPr lang="ja-JP" altLang="ja-JP" dirty="0" smtClean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coneE2woSeed: E</a:t>
            </a:r>
            <a:r>
              <a:rPr lang="en-US" altLang="ja-JP" baseline="-25000" dirty="0" smtClean="0"/>
              <a:t>cone2</a:t>
            </a:r>
            <a:r>
              <a:rPr lang="en-US" altLang="ja-JP" dirty="0" smtClean="0"/>
              <a:t> without seed E</a:t>
            </a:r>
            <a:r>
              <a:rPr lang="en-US" altLang="ja-JP" baseline="-25000" dirty="0" smtClean="0"/>
              <a:t>PFO</a:t>
            </a:r>
            <a:r>
              <a:rPr lang="en-US" altLang="ja-JP" dirty="0" smtClean="0"/>
              <a:t>  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isoCutOld</a:t>
            </a:r>
            <a:r>
              <a:rPr lang="en-US" altLang="ja-JP" dirty="0" smtClean="0"/>
              <a:t>: 6(E</a:t>
            </a:r>
            <a:r>
              <a:rPr lang="en-US" altLang="ja-JP" baseline="-25000" dirty="0" smtClean="0"/>
              <a:t>PFO</a:t>
            </a:r>
            <a:r>
              <a:rPr lang="en-US" altLang="ja-JP" dirty="0" smtClean="0"/>
              <a:t>-15)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– (coneE2woSeed)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</a:t>
            </a:r>
            <a:endParaRPr lang="ja-JP" altLang="ja-JP" baseline="30000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pfoR0 : </a:t>
            </a:r>
            <a:r>
              <a:rPr lang="en-US" altLang="ja-JP" dirty="0" err="1" smtClean="0"/>
              <a:t>sqrt</a:t>
            </a:r>
            <a:r>
              <a:rPr lang="en-US" altLang="ja-JP" dirty="0" smtClean="0"/>
              <a:t>(trkD</a:t>
            </a:r>
            <a:r>
              <a:rPr lang="en-US" altLang="ja-JP" dirty="0"/>
              <a:t>0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+trkZ0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coneE1OvConeE2: E</a:t>
            </a:r>
            <a:r>
              <a:rPr lang="en-US" altLang="ja-JP" baseline="-25000" dirty="0" smtClean="0"/>
              <a:t>cone1</a:t>
            </a:r>
            <a:r>
              <a:rPr lang="en-US" altLang="ja-JP" dirty="0" smtClean="0"/>
              <a:t>/E</a:t>
            </a:r>
            <a:r>
              <a:rPr lang="en-US" altLang="ja-JP" baseline="-25000" dirty="0" smtClean="0"/>
              <a:t>cone2</a:t>
            </a:r>
            <a:endParaRPr lang="ja-JP" altLang="ja-JP" baseline="-25000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coneMass1: reconstructed mass with PFOs in cone1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coneMass3: reconstructed </a:t>
            </a:r>
            <a:r>
              <a:rPr lang="en-US" altLang="ja-JP" dirty="0"/>
              <a:t>mass with PFOs in </a:t>
            </a:r>
            <a:r>
              <a:rPr lang="en-US" altLang="ja-JP" dirty="0" smtClean="0"/>
              <a:t>cone3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clusterShape0: </a:t>
            </a:r>
            <a:r>
              <a:rPr lang="el-GR" altLang="ja-JP" dirty="0"/>
              <a:t>χ</a:t>
            </a:r>
            <a:r>
              <a:rPr lang="en-US" altLang="ja-JP" dirty="0"/>
              <a:t>2 of </a:t>
            </a:r>
            <a:r>
              <a:rPr lang="en-US" altLang="ja-JP" dirty="0" smtClean="0"/>
              <a:t>fit </a:t>
            </a:r>
            <a:endParaRPr lang="ja-JP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clusterShape1: </a:t>
            </a:r>
            <a:r>
              <a:rPr lang="en-US" altLang="ja-JP" dirty="0"/>
              <a:t>maximum </a:t>
            </a:r>
            <a:r>
              <a:rPr lang="en-US" altLang="ja-JP" dirty="0" smtClean="0"/>
              <a:t>deposited energy </a:t>
            </a:r>
            <a:r>
              <a:rPr lang="en-US" altLang="ja-JP" dirty="0"/>
              <a:t>(GeV</a:t>
            </a:r>
            <a:r>
              <a:rPr lang="en-US" altLang="ja-JP" dirty="0" smtClean="0"/>
              <a:t>)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clusterShape2:  </a:t>
            </a:r>
            <a:r>
              <a:rPr lang="en-US" altLang="ja-JP" dirty="0"/>
              <a:t>shower Max (mm</a:t>
            </a:r>
            <a:r>
              <a:rPr lang="en-US" altLang="ja-JP" dirty="0" smtClean="0"/>
              <a:t>)</a:t>
            </a:r>
            <a:endParaRPr lang="ja-JP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clusterShape3:  </a:t>
            </a:r>
            <a:r>
              <a:rPr lang="en-US" altLang="ja-JP" dirty="0"/>
              <a:t>transverse absorption </a:t>
            </a:r>
            <a:r>
              <a:rPr lang="en-US" altLang="ja-JP" dirty="0" smtClean="0"/>
              <a:t> length(mm)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clusterShape5: </a:t>
            </a:r>
            <a:r>
              <a:rPr lang="en-US" altLang="ja-JP" dirty="0"/>
              <a:t>shower Max/ </a:t>
            </a:r>
            <a:r>
              <a:rPr lang="en-US" altLang="ja-JP" dirty="0" smtClean="0"/>
              <a:t>Expected </a:t>
            </a:r>
            <a:r>
              <a:rPr lang="en-US" altLang="ja-JP" dirty="0"/>
              <a:t>shower </a:t>
            </a:r>
            <a:r>
              <a:rPr lang="en-US" altLang="ja-JP" dirty="0" smtClean="0"/>
              <a:t>Max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clusterShape16: </a:t>
            </a:r>
            <a:r>
              <a:rPr lang="en-US" altLang="ja-JP" dirty="0"/>
              <a:t>xl20 (mm</a:t>
            </a:r>
            <a:r>
              <a:rPr lang="en-US" altLang="ja-JP" dirty="0" smtClean="0"/>
              <a:t>)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yokuE</a:t>
            </a:r>
            <a:r>
              <a:rPr lang="en-US" altLang="ja-JP" dirty="0" smtClean="0"/>
              <a:t>: deposited energy in the </a:t>
            </a:r>
            <a:r>
              <a:rPr lang="en-US" altLang="ja-JP" dirty="0" err="1" smtClean="0"/>
              <a:t>yoku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pfoe</a:t>
            </a:r>
            <a:r>
              <a:rPr lang="en-US" altLang="ja-JP" dirty="0" smtClean="0"/>
              <a:t>:  PFO energy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err="1" smtClean="0"/>
              <a:t>pt</a:t>
            </a:r>
            <a:r>
              <a:rPr lang="en-US" altLang="ja-JP" dirty="0" smtClean="0"/>
              <a:t>: Pt of PFO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cone1E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maxTrkEInCone13: Maximum energy of a PFO with track</a:t>
            </a:r>
          </a:p>
          <a:p>
            <a:pPr fontAlgn="ctr"/>
            <a:r>
              <a:rPr lang="en-US" altLang="ja-JP" dirty="0" smtClean="0"/>
              <a:t>                                        between cone1 and cone2</a:t>
            </a:r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/>
              <a:t>nNeutralCone1: Number of PFOs with no track in cone1</a:t>
            </a:r>
            <a:endParaRPr lang="ja-JP" altLang="ja-JP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altLang="ja-JP" dirty="0" smtClean="0"/>
              <a:t>eNeutralCone1</a:t>
            </a:r>
            <a:r>
              <a:rPr lang="en-US" altLang="ja-JP" dirty="0"/>
              <a:t>: </a:t>
            </a:r>
            <a:r>
              <a:rPr lang="en-US" altLang="ja-JP" dirty="0" smtClean="0"/>
              <a:t>Energy  sum of </a:t>
            </a:r>
            <a:r>
              <a:rPr lang="en-US" altLang="ja-JP" dirty="0"/>
              <a:t>PFOs with no track in </a:t>
            </a:r>
            <a:r>
              <a:rPr lang="en-US" altLang="ja-JP" dirty="0" smtClean="0"/>
              <a:t>cone1</a:t>
            </a:r>
            <a:endParaRPr lang="ja-JP" altLang="ja-JP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82139" y="1052736"/>
            <a:ext cx="2253502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(*1) cone1: cos</a:t>
            </a:r>
            <a:r>
              <a:rPr kumimoji="1" lang="el-GR" altLang="ja-JP" dirty="0" smtClean="0"/>
              <a:t>θ</a:t>
            </a:r>
            <a:r>
              <a:rPr kumimoji="1" lang="en-US" altLang="ja-JP" dirty="0" smtClean="0"/>
              <a:t>&gt;0.99</a:t>
            </a:r>
          </a:p>
          <a:p>
            <a:r>
              <a:rPr lang="en-US" altLang="ja-JP" dirty="0" smtClean="0"/>
              <a:t>        cone2</a:t>
            </a:r>
            <a:r>
              <a:rPr lang="en-US" altLang="ja-JP" dirty="0"/>
              <a:t>: cos</a:t>
            </a:r>
            <a:r>
              <a:rPr lang="el-GR" altLang="ja-JP" dirty="0"/>
              <a:t>θ</a:t>
            </a:r>
            <a:r>
              <a:rPr lang="en-US" altLang="ja-JP" dirty="0"/>
              <a:t>&gt;0.98</a:t>
            </a:r>
            <a:endParaRPr lang="ja-JP" altLang="en-US" dirty="0"/>
          </a:p>
          <a:p>
            <a:r>
              <a:rPr lang="en-US" altLang="ja-JP" dirty="0" smtClean="0"/>
              <a:t>        cone3</a:t>
            </a:r>
            <a:r>
              <a:rPr lang="en-US" altLang="ja-JP" dirty="0"/>
              <a:t>: cos</a:t>
            </a:r>
            <a:r>
              <a:rPr lang="el-GR" altLang="ja-JP" dirty="0"/>
              <a:t>θ</a:t>
            </a:r>
            <a:r>
              <a:rPr lang="en-US" altLang="ja-JP" dirty="0" smtClean="0"/>
              <a:t>&gt;0.93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79123" y="2060848"/>
            <a:ext cx="3764877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(*2)cluster shape variables</a:t>
            </a:r>
          </a:p>
          <a:p>
            <a:r>
              <a:rPr lang="en-US" altLang="ja-JP" dirty="0" smtClean="0"/>
              <a:t>- choose the highest energy cluster</a:t>
            </a:r>
          </a:p>
          <a:p>
            <a:r>
              <a:rPr kumimoji="1" lang="en-US" altLang="ja-JP" dirty="0" smtClean="0"/>
              <a:t>- electron shower shaped is used to fit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79123" y="3068960"/>
            <a:ext cx="3519681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(*3) transverse absorption  length : </a:t>
            </a:r>
          </a:p>
          <a:p>
            <a:r>
              <a:rPr kumimoji="1" lang="en-US" altLang="ja-JP" dirty="0" smtClean="0"/>
              <a:t>distance btw shower center  </a:t>
            </a:r>
          </a:p>
          <a:p>
            <a:r>
              <a:rPr kumimoji="1" lang="en-US" altLang="ja-JP" dirty="0" smtClean="0"/>
              <a:t>and location where cluster energy</a:t>
            </a:r>
          </a:p>
          <a:p>
            <a:r>
              <a:rPr kumimoji="1" lang="en-US" altLang="ja-JP" dirty="0" smtClean="0"/>
              <a:t> goes down to 1/e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44432" y="4365104"/>
            <a:ext cx="3799568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(*4) xl20:</a:t>
            </a:r>
            <a:r>
              <a:rPr lang="en-US" altLang="ja-JP" dirty="0" smtClean="0"/>
              <a:t>length to the positon where the deposited energy reaches 80 % of total energy </a:t>
            </a:r>
            <a:r>
              <a:rPr kumimoji="1" lang="en-US" altLang="ja-JP" dirty="0" smtClean="0"/>
              <a:t>on shower axis</a:t>
            </a:r>
            <a:endParaRPr kumimoji="1" lang="ja-JP" altLang="en-US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6247373" y="5306296"/>
            <a:ext cx="2763547" cy="1347646"/>
            <a:chOff x="5587257" y="5355709"/>
            <a:chExt cx="2763547" cy="1347646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5668091" y="5355709"/>
              <a:ext cx="2682713" cy="1347646"/>
              <a:chOff x="5668091" y="5355709"/>
              <a:chExt cx="2682713" cy="1347646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6508890" y="5422629"/>
                <a:ext cx="1841914" cy="1280726"/>
                <a:chOff x="5851140" y="5037886"/>
                <a:chExt cx="1841914" cy="1280726"/>
              </a:xfrm>
            </p:grpSpPr>
            <p:cxnSp>
              <p:nvCxnSpPr>
                <p:cNvPr id="9" name="直線コネクタ 8"/>
                <p:cNvCxnSpPr/>
                <p:nvPr/>
              </p:nvCxnSpPr>
              <p:spPr>
                <a:xfrm>
                  <a:off x="5898438" y="6022472"/>
                  <a:ext cx="165618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/>
                <p:cNvCxnSpPr/>
                <p:nvPr/>
              </p:nvCxnSpPr>
              <p:spPr>
                <a:xfrm flipV="1">
                  <a:off x="5898438" y="5131126"/>
                  <a:ext cx="0" cy="8913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フリーフォーム 13"/>
                <p:cNvSpPr/>
                <p:nvPr/>
              </p:nvSpPr>
              <p:spPr>
                <a:xfrm>
                  <a:off x="5959891" y="5275142"/>
                  <a:ext cx="1592317" cy="743960"/>
                </a:xfrm>
                <a:custGeom>
                  <a:avLst/>
                  <a:gdLst>
                    <a:gd name="connsiteX0" fmla="*/ 0 w 1592317"/>
                    <a:gd name="connsiteY0" fmla="*/ 665133 h 743960"/>
                    <a:gd name="connsiteX1" fmla="*/ 189186 w 1592317"/>
                    <a:gd name="connsiteY1" fmla="*/ 2981 h 743960"/>
                    <a:gd name="connsiteX2" fmla="*/ 457200 w 1592317"/>
                    <a:gd name="connsiteY2" fmla="*/ 428650 h 743960"/>
                    <a:gd name="connsiteX3" fmla="*/ 677917 w 1592317"/>
                    <a:gd name="connsiteY3" fmla="*/ 617836 h 743960"/>
                    <a:gd name="connsiteX4" fmla="*/ 977462 w 1592317"/>
                    <a:gd name="connsiteY4" fmla="*/ 696664 h 743960"/>
                    <a:gd name="connsiteX5" fmla="*/ 1592317 w 1592317"/>
                    <a:gd name="connsiteY5" fmla="*/ 743960 h 743960"/>
                    <a:gd name="connsiteX6" fmla="*/ 1592317 w 1592317"/>
                    <a:gd name="connsiteY6" fmla="*/ 743960 h 743960"/>
                    <a:gd name="connsiteX7" fmla="*/ 1592317 w 1592317"/>
                    <a:gd name="connsiteY7" fmla="*/ 743960 h 743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92317" h="743960">
                      <a:moveTo>
                        <a:pt x="0" y="665133"/>
                      </a:moveTo>
                      <a:cubicBezTo>
                        <a:pt x="56493" y="353764"/>
                        <a:pt x="112986" y="42395"/>
                        <a:pt x="189186" y="2981"/>
                      </a:cubicBezTo>
                      <a:cubicBezTo>
                        <a:pt x="265386" y="-36433"/>
                        <a:pt x="375745" y="326174"/>
                        <a:pt x="457200" y="428650"/>
                      </a:cubicBezTo>
                      <a:cubicBezTo>
                        <a:pt x="538655" y="531126"/>
                        <a:pt x="591207" y="573167"/>
                        <a:pt x="677917" y="617836"/>
                      </a:cubicBezTo>
                      <a:cubicBezTo>
                        <a:pt x="764627" y="662505"/>
                        <a:pt x="825062" y="675643"/>
                        <a:pt x="977462" y="696664"/>
                      </a:cubicBezTo>
                      <a:cubicBezTo>
                        <a:pt x="1129862" y="717685"/>
                        <a:pt x="1592317" y="743960"/>
                        <a:pt x="1592317" y="743960"/>
                      </a:cubicBezTo>
                      <a:lnTo>
                        <a:pt x="1592317" y="743960"/>
                      </a:lnTo>
                      <a:lnTo>
                        <a:pt x="1592317" y="743960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8" name="直線コネクタ 17"/>
                <p:cNvCxnSpPr/>
                <p:nvPr/>
              </p:nvCxnSpPr>
              <p:spPr>
                <a:xfrm>
                  <a:off x="6726530" y="5131126"/>
                  <a:ext cx="0" cy="88797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左矢印 18"/>
                <p:cNvSpPr/>
                <p:nvPr/>
              </p:nvSpPr>
              <p:spPr>
                <a:xfrm>
                  <a:off x="6402494" y="5407218"/>
                  <a:ext cx="288032" cy="299972"/>
                </a:xfrm>
                <a:prstGeom prst="lef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6186470" y="5037886"/>
                  <a:ext cx="5838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80%</a:t>
                  </a:r>
                  <a:endParaRPr kumimoji="1" lang="ja-JP" altLang="en-US" dirty="0"/>
                </a:p>
              </p:txBody>
            </p:sp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5851140" y="5949280"/>
                  <a:ext cx="18419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shower axis (mm)</a:t>
                  </a:r>
                  <a:endParaRPr kumimoji="1" lang="ja-JP" altLang="en-US" dirty="0"/>
                </a:p>
              </p:txBody>
            </p:sp>
            <p:sp>
              <p:nvSpPr>
                <p:cNvPr id="22" name="円/楕円 21"/>
                <p:cNvSpPr/>
                <p:nvPr/>
              </p:nvSpPr>
              <p:spPr>
                <a:xfrm>
                  <a:off x="6660232" y="5937340"/>
                  <a:ext cx="144016" cy="14998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テキスト ボックス 23"/>
              <p:cNvSpPr txBox="1"/>
              <p:nvPr/>
            </p:nvSpPr>
            <p:spPr>
              <a:xfrm>
                <a:off x="5668091" y="5355709"/>
                <a:ext cx="558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(*4)</a:t>
                </a:r>
                <a:endParaRPr kumimoji="1" lang="ja-JP" altLang="en-US" dirty="0"/>
              </a:p>
            </p:txBody>
          </p:sp>
        </p:grpSp>
        <p:sp>
          <p:nvSpPr>
            <p:cNvPr id="26" name="テキスト ボックス 25"/>
            <p:cNvSpPr txBox="1"/>
            <p:nvPr/>
          </p:nvSpPr>
          <p:spPr>
            <a:xfrm>
              <a:off x="5587257" y="5702947"/>
              <a:ext cx="10609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deposited </a:t>
              </a:r>
            </a:p>
            <a:p>
              <a:r>
                <a:rPr lang="en-US" altLang="ja-JP" sz="1600" dirty="0" smtClean="0"/>
                <a:t>energy</a:t>
              </a:r>
              <a:endParaRPr kumimoji="1" lang="ja-JP" altLang="en-US" sz="1600" dirty="0"/>
            </a:p>
          </p:txBody>
        </p:sp>
      </p:grp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85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uji\Documents\shareVB\2015\02\26\dirtth\mvaoptimization\mvaopt_elecmuon\plots\variables_id_c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912349" cy="463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input variables e-mu 1</a:t>
            </a:r>
            <a:br>
              <a:rPr kumimoji="1" lang="en-US" altLang="ja-JP" dirty="0" smtClean="0"/>
            </a:br>
            <a:r>
              <a:rPr lang="en-US" altLang="ja-JP" dirty="0" err="1" smtClean="0"/>
              <a:t>signal:e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background:mu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4951" y="1799208"/>
            <a:ext cx="2125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HCAL energy/ ECAL energy</a:t>
            </a:r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01472" y="1454745"/>
            <a:ext cx="2533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Calorimeter energy/ PFO energy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68752" y="1454745"/>
            <a:ext cx="2128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distance of</a:t>
            </a:r>
          </a:p>
          <a:p>
            <a:r>
              <a:rPr lang="en-US" altLang="ja-JP" dirty="0" smtClean="0"/>
              <a:t>reconstructed vertex</a:t>
            </a:r>
          </a:p>
          <a:p>
            <a:r>
              <a:rPr lang="en-US" altLang="ja-JP" dirty="0" smtClean="0"/>
              <a:t>(mm) </a:t>
            </a:r>
            <a:endParaRPr kumimoji="1"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960" y="5877272"/>
            <a:ext cx="1827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cone1: cos</a:t>
            </a:r>
            <a:r>
              <a:rPr kumimoji="1" lang="el-GR" altLang="ja-JP" dirty="0" smtClean="0"/>
              <a:t>θ</a:t>
            </a:r>
            <a:r>
              <a:rPr kumimoji="1" lang="en-US" altLang="ja-JP" dirty="0" smtClean="0"/>
              <a:t>&gt;0.99</a:t>
            </a:r>
          </a:p>
          <a:p>
            <a:r>
              <a:rPr lang="en-US" altLang="ja-JP" dirty="0"/>
              <a:t>cone2: cos</a:t>
            </a:r>
            <a:r>
              <a:rPr lang="el-GR" altLang="ja-JP" dirty="0"/>
              <a:t>θ</a:t>
            </a:r>
            <a:r>
              <a:rPr lang="en-US" altLang="ja-JP" dirty="0"/>
              <a:t>&gt;0.98</a:t>
            </a:r>
            <a:endParaRPr lang="ja-JP" altLang="en-US" dirty="0"/>
          </a:p>
          <a:p>
            <a:r>
              <a:rPr lang="en-US" altLang="ja-JP" dirty="0"/>
              <a:t>cone3: cos</a:t>
            </a:r>
            <a:r>
              <a:rPr lang="el-GR" altLang="ja-JP" dirty="0"/>
              <a:t>θ</a:t>
            </a:r>
            <a:r>
              <a:rPr lang="en-US" altLang="ja-JP" dirty="0" smtClean="0"/>
              <a:t>&gt;0.93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4017084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Cone Mass 1</a:t>
            </a:r>
          </a:p>
          <a:p>
            <a:r>
              <a:rPr lang="en-US" altLang="ja-JP" dirty="0" smtClean="0"/>
              <a:t>(GeV)</a:t>
            </a:r>
            <a:endParaRPr kumimoji="1"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19132" y="4017084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l-GR" altLang="ja-JP" dirty="0" smtClean="0"/>
              <a:t>χ</a:t>
            </a:r>
            <a:r>
              <a:rPr kumimoji="1" lang="en-US" altLang="ja-JP" dirty="0" smtClean="0"/>
              <a:t>2 of fit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96232" y="5877272"/>
            <a:ext cx="3764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 shape variables</a:t>
            </a:r>
          </a:p>
          <a:p>
            <a:r>
              <a:rPr lang="en-US" altLang="ja-JP" dirty="0" smtClean="0"/>
              <a:t>- choose the highest energy cluster</a:t>
            </a:r>
          </a:p>
          <a:p>
            <a:r>
              <a:rPr kumimoji="1" lang="en-US" altLang="ja-JP" dirty="0" smtClean="0"/>
              <a:t>- electron shower shape is used to fit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12010" y="4005064"/>
            <a:ext cx="2108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maximum deposited</a:t>
            </a:r>
          </a:p>
          <a:p>
            <a:r>
              <a:rPr lang="en-US" altLang="ja-JP" dirty="0" smtClean="0"/>
              <a:t>energy (GeV)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206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yuji\Documents\shareVB\2015\02\26\dirtth\mvaoptimization\mvaopt_elecmuon\plots\variables_id_c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2" y="1089324"/>
            <a:ext cx="8860418" cy="460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input variables e-mu 2</a:t>
            </a:r>
            <a:br>
              <a:rPr kumimoji="1" lang="en-US" altLang="ja-JP" dirty="0" smtClean="0"/>
            </a:br>
            <a:r>
              <a:rPr lang="en-US" altLang="ja-JP" dirty="0" smtClean="0"/>
              <a:t>signal : e, background : mu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0960" y="5877272"/>
            <a:ext cx="1827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cone1: cos</a:t>
            </a:r>
            <a:r>
              <a:rPr kumimoji="1" lang="el-GR" altLang="ja-JP" dirty="0" smtClean="0"/>
              <a:t>θ</a:t>
            </a:r>
            <a:r>
              <a:rPr kumimoji="1" lang="en-US" altLang="ja-JP" dirty="0" smtClean="0"/>
              <a:t>&gt;0.99</a:t>
            </a:r>
          </a:p>
          <a:p>
            <a:r>
              <a:rPr lang="en-US" altLang="ja-JP" dirty="0"/>
              <a:t>cone2: cos</a:t>
            </a:r>
            <a:r>
              <a:rPr lang="el-GR" altLang="ja-JP" dirty="0"/>
              <a:t>θ</a:t>
            </a:r>
            <a:r>
              <a:rPr lang="en-US" altLang="ja-JP" dirty="0"/>
              <a:t>&gt;0.98</a:t>
            </a:r>
            <a:endParaRPr lang="ja-JP" altLang="en-US" dirty="0"/>
          </a:p>
          <a:p>
            <a:r>
              <a:rPr lang="en-US" altLang="ja-JP" dirty="0"/>
              <a:t>cone3: cos</a:t>
            </a:r>
            <a:r>
              <a:rPr lang="el-GR" altLang="ja-JP" dirty="0"/>
              <a:t>θ</a:t>
            </a:r>
            <a:r>
              <a:rPr lang="en-US" altLang="ja-JP" dirty="0" smtClean="0"/>
              <a:t>&gt;0.93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23728" y="5877272"/>
            <a:ext cx="3336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cluster shape variables</a:t>
            </a:r>
          </a:p>
          <a:p>
            <a:r>
              <a:rPr lang="en-US" altLang="ja-JP" dirty="0" smtClean="0"/>
              <a:t>choose the highest energy cluster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7584" y="1772816"/>
            <a:ext cx="189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shower Max (mm)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06989" y="1495817"/>
            <a:ext cx="2277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transverse absorption </a:t>
            </a:r>
          </a:p>
          <a:p>
            <a:r>
              <a:rPr kumimoji="1" lang="en-US" altLang="ja-JP" dirty="0" smtClean="0"/>
              <a:t>length(mm)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81917" y="5685055"/>
            <a:ext cx="33706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transverse absorption  length : </a:t>
            </a:r>
          </a:p>
          <a:p>
            <a:r>
              <a:rPr kumimoji="1" lang="en-US" altLang="ja-JP" dirty="0" smtClean="0"/>
              <a:t>distance btw shower center  </a:t>
            </a:r>
          </a:p>
          <a:p>
            <a:r>
              <a:rPr kumimoji="1" lang="en-US" altLang="ja-JP" dirty="0" smtClean="0"/>
              <a:t>and location where cluster energy</a:t>
            </a:r>
          </a:p>
          <a:p>
            <a:r>
              <a:rPr kumimoji="1" lang="en-US" altLang="ja-JP" dirty="0" smtClean="0"/>
              <a:t> goes down to 1/e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49975" y="1465039"/>
            <a:ext cx="2430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shower Max/ Exp. shower Max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90084" y="400506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xl20 (mm)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21" y="4051230"/>
            <a:ext cx="1580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energy deposit</a:t>
            </a:r>
          </a:p>
          <a:p>
            <a:r>
              <a:rPr kumimoji="1" lang="en-US" altLang="ja-JP" dirty="0" smtClean="0"/>
              <a:t>in </a:t>
            </a:r>
            <a:r>
              <a:rPr kumimoji="1" lang="en-US" altLang="ja-JP" dirty="0" err="1" smtClean="0"/>
              <a:t>yoku</a:t>
            </a:r>
            <a:r>
              <a:rPr kumimoji="1" lang="en-US" altLang="ja-JP" dirty="0" smtClean="0"/>
              <a:t> (GeV)</a:t>
            </a:r>
            <a:endParaRPr kumimoji="1" lang="ja-JP" altLang="en-US" dirty="0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0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BDT Output, </a:t>
            </a:r>
            <a:r>
              <a:rPr lang="en-US" altLang="ja-JP" dirty="0"/>
              <a:t>signal: </a:t>
            </a:r>
            <a:r>
              <a:rPr lang="en-US" altLang="ja-JP" dirty="0" smtClean="0"/>
              <a:t>electron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323975"/>
            <a:ext cx="2608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</a:t>
            </a:r>
            <a:r>
              <a:rPr kumimoji="1" lang="en-US" altLang="ja-JP" sz="2400" dirty="0" err="1" smtClean="0"/>
              <a:t>muon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1323975"/>
            <a:ext cx="264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 (</a:t>
            </a:r>
            <a:r>
              <a:rPr kumimoji="1" lang="el-GR" altLang="ja-JP" sz="2400" dirty="0" smtClean="0"/>
              <a:t>μ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4818" y="1323975"/>
            <a:ext cx="2625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tau(e)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3988271"/>
            <a:ext cx="2564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tau(h)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3988271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3988271"/>
            <a:ext cx="243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8610" y="691090"/>
            <a:ext cx="5895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pre-cut : </a:t>
            </a:r>
            <a:r>
              <a:rPr lang="en-US" altLang="ja-JP" dirty="0" smtClean="0"/>
              <a:t>PFO energy &gt; 2 GeV, PFO with track</a:t>
            </a:r>
          </a:p>
          <a:p>
            <a:r>
              <a:rPr lang="en-US" altLang="ja-JP" dirty="0" smtClean="0"/>
              <a:t>additional pre-cut for electron or </a:t>
            </a:r>
            <a:r>
              <a:rPr lang="en-US" altLang="ja-JP" dirty="0" err="1" smtClean="0"/>
              <a:t>muon</a:t>
            </a:r>
            <a:r>
              <a:rPr lang="en-US" altLang="ja-JP" dirty="0"/>
              <a:t>: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PFO energy &gt; </a:t>
            </a:r>
            <a:r>
              <a:rPr lang="en-US" altLang="ja-JP" dirty="0"/>
              <a:t>5</a:t>
            </a:r>
            <a:r>
              <a:rPr kumimoji="1" lang="en-US" altLang="ja-JP" dirty="0" smtClean="0"/>
              <a:t> GeV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098" name="Picture 2" descr="C:\Users\yuji\Documents\shareVB\2015\02\26\dirtth\mvaoptimization\mvaopt_elecmuon\plots\overtrain_B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9250"/>
            <a:ext cx="2852452" cy="211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uji\Documents\shareVB\2015\02\26\dirtth\mvaoptimization\mvaopt_electaue\plots\overtrain_BD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19035"/>
            <a:ext cx="2808312" cy="208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yuji\Documents\shareVB\2015\02\26\dirtth\mvaoptimization\mvaopt_electaum\plots\overtrain_BD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025" y="1829250"/>
            <a:ext cx="2794538" cy="207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yuji\Documents\shareVB\2015\02\26\dirtth\mvaoptimization\mvaopt_electauh\plots\overtrain_BD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49936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yuji\Documents\shareVB\2015\02\26\dirtth\mvaoptimization\mvaopt_elecbjet\plots\overtrain_BD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710" y="4449936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yuji\Documents\shareVB\2015\02\26\dirtth\mvaoptimization\mvaopt_elecljet\plots\overtrain_BDT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932" y="4435674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2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BDT Output, </a:t>
            </a:r>
            <a:r>
              <a:rPr lang="en-US" altLang="ja-JP" dirty="0"/>
              <a:t>signal: </a:t>
            </a:r>
            <a:r>
              <a:rPr lang="en-US" altLang="ja-JP" dirty="0" err="1" smtClean="0"/>
              <a:t>muon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323975"/>
            <a:ext cx="2608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</a:t>
            </a:r>
            <a:r>
              <a:rPr kumimoji="1" lang="en-US" altLang="ja-JP" sz="2400" dirty="0" err="1" smtClean="0"/>
              <a:t>muon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1323975"/>
            <a:ext cx="264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 (</a:t>
            </a:r>
            <a:r>
              <a:rPr kumimoji="1" lang="el-GR" altLang="ja-JP" sz="2400" dirty="0" smtClean="0"/>
              <a:t>μ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4818" y="1323975"/>
            <a:ext cx="2625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tau(e)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3988271"/>
            <a:ext cx="2564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tau(h)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3988271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3988271"/>
            <a:ext cx="243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8610" y="691090"/>
            <a:ext cx="6012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pre-cut : </a:t>
            </a:r>
            <a:r>
              <a:rPr lang="en-US" altLang="ja-JP" dirty="0" smtClean="0"/>
              <a:t>PFO energy &gt; 2 GeV, PFO with track</a:t>
            </a:r>
          </a:p>
          <a:p>
            <a:r>
              <a:rPr lang="en-US" altLang="ja-JP" dirty="0" smtClean="0"/>
              <a:t>additional pre-cut for electron or </a:t>
            </a:r>
            <a:r>
              <a:rPr lang="en-US" altLang="ja-JP" dirty="0" err="1" smtClean="0"/>
              <a:t>muon</a:t>
            </a:r>
            <a:r>
              <a:rPr lang="en-US" altLang="ja-JP" dirty="0"/>
              <a:t>: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PFO energy &gt; 10 GeV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5122" name="Picture 2" descr="C:\Users\yuji\Documents\shareVB\2015\02\26\dirtth\mvaoptimization\mvaopt_muontaue\plots\overtrain_B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993" y="1774386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yuji\Documents\shareVB\2015\02\26\dirtth\mvaoptimization\mvaopt_muontaum\plots\overtrain_BD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14" y="1774385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yuji\Documents\shareVB\2015\02\26\dirtth\mvaoptimization\mvaopt_muontauh\plots\overtrain_BD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42" y="4581128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yuji\Documents\shareVB\2015\02\26\dirtth\mvaoptimization\mvaopt_muonbjet\plots\overtrain_BD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993" y="4600964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yuji\Documents\shareVB\2015\02\26\dirtth\mvaoptimization\mvaopt_muonljet\plots\overtrain_BD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14" y="4581127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20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BDT Output, </a:t>
            </a:r>
            <a:r>
              <a:rPr lang="en-US" altLang="ja-JP" dirty="0"/>
              <a:t>signal: t</a:t>
            </a:r>
            <a:r>
              <a:rPr lang="en-US" altLang="ja-JP" dirty="0" smtClean="0"/>
              <a:t>au(e)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323975"/>
            <a:ext cx="2608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</a:t>
            </a:r>
            <a:r>
              <a:rPr kumimoji="1" lang="en-US" altLang="ja-JP" sz="2400" dirty="0" err="1" smtClean="0"/>
              <a:t>muon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1323975"/>
            <a:ext cx="264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 (</a:t>
            </a:r>
            <a:r>
              <a:rPr kumimoji="1" lang="el-GR" altLang="ja-JP" sz="2400" dirty="0" smtClean="0"/>
              <a:t>μ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14818" y="1323975"/>
            <a:ext cx="2625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tau(e) 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3988271"/>
            <a:ext cx="2564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tau(h)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19872" y="3988271"/>
            <a:ext cx="243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b jet 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44208" y="3988271"/>
            <a:ext cx="243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background: lf jet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8610" y="691090"/>
            <a:ext cx="434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pre-cut : </a:t>
            </a:r>
            <a:r>
              <a:rPr lang="en-US" altLang="ja-JP" dirty="0" smtClean="0"/>
              <a:t>PFO energy &gt; 2 GeV, PFO with track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1F70F-075F-4FD5-B647-D0B96F5C7234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146" name="Picture 2" descr="C:\Users\yuji\Documents\shareVB\2015\02\26\dirtth\mvaoptimization\mvaopt_tauetaum\plots\overtrain_BD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14" y="1852808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yuji\Documents\shareVB\2015\02\26\dirtth\mvaoptimization\mvaopt_tauetauh\plots\overtrain_BD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13" y="4485604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yuji\Documents\shareVB\2015\02\26\dirtth\mvaoptimization\mvaopt_tauebjet\plots\overtrain_BD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54007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yuji\Documents\shareVB\2015\02\26\dirtth\mvaoptimization\mvaopt_taueljet\plots\overtrain_BD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2" y="4454007"/>
            <a:ext cx="28384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8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14084</TotalTime>
  <Words>3628</Words>
  <Application>Microsoft Office PowerPoint</Application>
  <PresentationFormat>画面に合わせる (4:3)</PresentationFormat>
  <Paragraphs>1191</Paragraphs>
  <Slides>34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5" baseType="lpstr">
      <vt:lpstr>Office ​​テーマ</vt:lpstr>
      <vt:lpstr>tth study Lepton ID with BDT</vt:lpstr>
      <vt:lpstr>Motivation</vt:lpstr>
      <vt:lpstr>training and test sample</vt:lpstr>
      <vt:lpstr>Input variables</vt:lpstr>
      <vt:lpstr>input variables e-mu 1 signal:e, background:mu</vt:lpstr>
      <vt:lpstr>input variables e-mu 2 signal : e, background : mu</vt:lpstr>
      <vt:lpstr>BDT Output, signal: electron</vt:lpstr>
      <vt:lpstr>BDT Output, signal: muon</vt:lpstr>
      <vt:lpstr>BDT Output, signal: tau(e)</vt:lpstr>
      <vt:lpstr>BDT Output, signal: tau(m)</vt:lpstr>
      <vt:lpstr>BDT Output, signal:  tau 1-prong (top), tau 3-prong (bottom) </vt:lpstr>
      <vt:lpstr>tth 2l2n </vt:lpstr>
      <vt:lpstr>tth 2l2n </vt:lpstr>
      <vt:lpstr>tth 2l2n </vt:lpstr>
      <vt:lpstr>ttZ </vt:lpstr>
      <vt:lpstr>Summary1</vt:lpstr>
      <vt:lpstr>tth study with increased MC stat.</vt:lpstr>
      <vt:lpstr>Expected # of events @ 500fb-1</vt:lpstr>
      <vt:lpstr>tth analysis</vt:lpstr>
      <vt:lpstr>Event Selection</vt:lpstr>
      <vt:lpstr>tth8jets</vt:lpstr>
      <vt:lpstr>tthln+6jets</vt:lpstr>
      <vt:lpstr>tth2l2n+4b jets</vt:lpstr>
      <vt:lpstr>Summary2 &amp; Conclusions</vt:lpstr>
      <vt:lpstr>Backup</vt:lpstr>
      <vt:lpstr>Lepton ID</vt:lpstr>
      <vt:lpstr>Event Selection</vt:lpstr>
      <vt:lpstr>Jet pairing, χ2 Cut</vt:lpstr>
      <vt:lpstr>higgs and top pairing, χ2 Cut</vt:lpstr>
      <vt:lpstr>Isolated Lepton Selection</vt:lpstr>
      <vt:lpstr>Isolated Lepton Selection</vt:lpstr>
      <vt:lpstr>Isolated Lepton Selection</vt:lpstr>
      <vt:lpstr>Isolated Lepton Selection</vt:lpstr>
      <vt:lpstr> 1.1  tthln+6jets  number of signals after event selection √s = 500 GeV, Mh = 125 GeV, (Pe-,Pe+)=(-0.8,+0.3)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tth study</dc:title>
  <dc:creator>yuji sudo</dc:creator>
  <cp:lastModifiedBy>yuji sudo</cp:lastModifiedBy>
  <cp:revision>449</cp:revision>
  <dcterms:created xsi:type="dcterms:W3CDTF">2014-03-13T04:04:30Z</dcterms:created>
  <dcterms:modified xsi:type="dcterms:W3CDTF">2015-02-27T08:46:28Z</dcterms:modified>
</cp:coreProperties>
</file>