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6" r:id="rId3"/>
    <p:sldId id="257" r:id="rId4"/>
    <p:sldId id="258" r:id="rId5"/>
    <p:sldId id="259" r:id="rId6"/>
    <p:sldId id="267" r:id="rId7"/>
    <p:sldId id="264" r:id="rId8"/>
    <p:sldId id="265" r:id="rId9"/>
    <p:sldId id="260" r:id="rId10"/>
    <p:sldId id="261" r:id="rId11"/>
    <p:sldId id="262" r:id="rId12"/>
    <p:sldId id="263" r:id="rId13"/>
    <p:sldId id="269" r:id="rId14"/>
    <p:sldId id="268" r:id="rId15"/>
    <p:sldId id="271" r:id="rId16"/>
    <p:sldId id="272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46EA6-B5D8-4491-A5A9-7627DBF2EFC1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67A35-840E-4CF9-BF9B-EAE3A4A05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0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9AC6B552-D7A8-4A0C-A16B-99C9CB558255}" type="datetime1">
              <a:rPr lang="en-GB" smtClean="0"/>
              <a:t>28/10/2015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27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6C14-BB23-4407-BA36-A513516A4CD1}" type="datetime1">
              <a:rPr lang="en-GB" smtClean="0"/>
              <a:t>28/10/2015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D1D63-255F-4000-A25B-75F58CCB364F}" type="datetime1">
              <a:rPr lang="en-GB" smtClean="0"/>
              <a:t>28/10/2015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4F066789-D043-47B7-85FE-C89BDAF6C301}" type="datetime1">
              <a:rPr lang="en-GB" smtClean="0"/>
              <a:t>28/10/2015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42570"/>
            <a:ext cx="5088565" cy="270805"/>
          </a:xfrm>
        </p:spPr>
        <p:txBody>
          <a:bodyPr/>
          <a:lstStyle>
            <a:lvl1pPr>
              <a:defRPr b="1"/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7042-BBE2-4EC8-A074-7D47D77FD694}" type="datetime1">
              <a:rPr lang="en-GB" smtClean="0"/>
              <a:t>28/10/2015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3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0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EC0B-FF3F-4C49-B0A5-EB6455312FDB}" type="datetime1">
              <a:rPr lang="en-GB" smtClean="0"/>
              <a:t>28/10/2015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4EA45-F289-4FAA-A77D-54D521178B3D}" type="datetime1">
              <a:rPr lang="en-GB" smtClean="0"/>
              <a:t>28/10/2015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C9BD-D74A-4626-BEA1-6A4C097B17F8}" type="datetime1">
              <a:rPr lang="en-GB" smtClean="0"/>
              <a:t>28/10/2015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A9C0-E394-4BBE-BCB2-286542529006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2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48EA-47D9-4D56-9ED1-D8D35E9B8579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5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19336" y="6525344"/>
            <a:ext cx="11953327" cy="270805"/>
          </a:xfrm>
          <a:prstGeom prst="roundRect">
            <a:avLst>
              <a:gd name="adj" fmla="val 28447"/>
            </a:avLst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9336" y="116631"/>
            <a:ext cx="11953327" cy="789003"/>
          </a:xfrm>
          <a:prstGeom prst="roundRect">
            <a:avLst/>
          </a:prstGeom>
          <a:solidFill>
            <a:srgbClr val="FF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4257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07F84A30-D877-4FDE-BB99-345EE39C6C14}" type="datetime1">
              <a:rPr lang="en-GB" smtClean="0"/>
              <a:t>28/10/2015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25344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4257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54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13462"/>
            <a:ext cx="10363200" cy="1691931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Phase Monitor </a:t>
            </a:r>
            <a:r>
              <a:rPr lang="en-GB" dirty="0" smtClean="0"/>
              <a:t>Electronics: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Output vs. Input Voltage in Both</a:t>
            </a:r>
            <a:br>
              <a:rPr lang="en-GB" dirty="0" smtClean="0"/>
            </a:br>
            <a:r>
              <a:rPr lang="en-GB" dirty="0" smtClean="0"/>
              <a:t>Beam and Signal Generator Data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512276"/>
            <a:ext cx="8534400" cy="1752600"/>
          </a:xfrm>
        </p:spPr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EBD8-657D-40A8-9C9A-6749BF97D946}" type="datetime1">
              <a:rPr lang="en-GB" smtClean="0"/>
              <a:t>28/10/2015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Sqrt</a:t>
            </a:r>
            <a:r>
              <a:rPr lang="en-GB" dirty="0" smtClean="0"/>
              <a:t>(Diode) vs. Input Voltage (zoom)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11206" y="939411"/>
            <a:ext cx="3442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SIGNAL GENERATOR</a:t>
            </a:r>
            <a:endParaRPr lang="en-GB" sz="28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8185277" y="939411"/>
            <a:ext cx="2359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BEAM (Mon2)</a:t>
            </a:r>
            <a:endParaRPr lang="en-GB" sz="2800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2698"/>
            <a:ext cx="6011619" cy="45087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21" y="1572698"/>
            <a:ext cx="6054479" cy="447800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10301" y="6127325"/>
            <a:ext cx="10160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Agreement with expected square law dependence not great (most visible in signal generator).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163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Diode vs. Input Voltage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11206" y="939411"/>
            <a:ext cx="3442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SIGNAL GENERATOR</a:t>
            </a:r>
            <a:endParaRPr lang="en-GB" sz="28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8185277" y="939411"/>
            <a:ext cx="2359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BEAM (Mon2)</a:t>
            </a:r>
            <a:endParaRPr lang="en-GB" sz="28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67181"/>
            <a:ext cx="6095999" cy="45719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109" y="1667180"/>
            <a:ext cx="6181564" cy="45719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32286" y="6156011"/>
            <a:ext cx="4940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Maybe response is linear </a:t>
            </a:r>
            <a:r>
              <a:rPr lang="en-GB" dirty="0" err="1" smtClean="0"/>
              <a:t>wrt</a:t>
            </a:r>
            <a:r>
              <a:rPr lang="en-GB" dirty="0" smtClean="0"/>
              <a:t> input voltage?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0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Diode vs. Input Voltage (zoom)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11206" y="939411"/>
            <a:ext cx="3442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SIGNAL GENERATOR</a:t>
            </a:r>
            <a:endParaRPr lang="en-GB" sz="28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8185277" y="939411"/>
            <a:ext cx="2359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BEAM (Mon2)</a:t>
            </a:r>
            <a:endParaRPr lang="en-GB" sz="2800" b="1" u="sng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07411"/>
            <a:ext cx="6096000" cy="4572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21" y="1707023"/>
            <a:ext cx="6189946" cy="457819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02823" y="6160281"/>
            <a:ext cx="4982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Fit is definitely better than for </a:t>
            </a:r>
            <a:r>
              <a:rPr lang="en-GB" dirty="0" err="1" smtClean="0"/>
              <a:t>sqrt</a:t>
            </a:r>
            <a:r>
              <a:rPr lang="en-GB" dirty="0" smtClean="0"/>
              <a:t>(Diode).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861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Mixer vs. </a:t>
            </a:r>
            <a:r>
              <a:rPr lang="en-GB" dirty="0" err="1" smtClean="0"/>
              <a:t>sqrt</a:t>
            </a:r>
            <a:r>
              <a:rPr lang="en-GB" dirty="0" smtClean="0"/>
              <a:t>(Diode)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13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55" y="1507519"/>
            <a:ext cx="5428571" cy="40571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244" y="1507520"/>
            <a:ext cx="5428571" cy="40571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05256" y="1405812"/>
            <a:ext cx="3459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Using beam: Blue=data, Red=fit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697068" y="1405813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Zoom</a:t>
            </a:r>
            <a:endParaRPr lang="en-GB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2207741" y="6071532"/>
            <a:ext cx="7992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Better fit with Diode than </a:t>
            </a:r>
            <a:r>
              <a:rPr lang="en-GB" dirty="0" err="1" smtClean="0"/>
              <a:t>sqrt</a:t>
            </a:r>
            <a:r>
              <a:rPr lang="en-GB" dirty="0" smtClean="0"/>
              <a:t>(Diode) more apparent plotted in this way.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26811" y="981618"/>
            <a:ext cx="6859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Relationship that really matters for reconstructing the phase!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791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Mixer vs. Diode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634946"/>
            <a:ext cx="5333333" cy="40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522" y="1715489"/>
            <a:ext cx="5333333" cy="400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28252" y="1461740"/>
            <a:ext cx="3459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Using beam: Blue=data, Red=fit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893531" y="1548050"/>
            <a:ext cx="750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/>
              <a:t>Zoom</a:t>
            </a:r>
            <a:endParaRPr lang="en-GB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2207741" y="6071532"/>
            <a:ext cx="7992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Better fit with Diode than </a:t>
            </a:r>
            <a:r>
              <a:rPr lang="en-GB" dirty="0" err="1" smtClean="0"/>
              <a:t>sqrt</a:t>
            </a:r>
            <a:r>
              <a:rPr lang="en-GB" dirty="0" smtClean="0"/>
              <a:t>(Diode) more apparent plotted in this way.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526811" y="981618"/>
            <a:ext cx="6859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Relationship that really matters for reconstructing the phase!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9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Sqrt</a:t>
            </a:r>
            <a:r>
              <a:rPr lang="en-GB" dirty="0" smtClean="0"/>
              <a:t>(Diode) vs. Power in </a:t>
            </a:r>
            <a:r>
              <a:rPr lang="en-GB" dirty="0" err="1" smtClean="0"/>
              <a:t>dBm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15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271682"/>
            <a:ext cx="6116336" cy="4587251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106" y="1271682"/>
            <a:ext cx="6362450" cy="4705785"/>
          </a:xfrm>
        </p:spPr>
      </p:pic>
      <p:sp>
        <p:nvSpPr>
          <p:cNvPr id="12" name="TextBox 11"/>
          <p:cNvSpPr txBox="1"/>
          <p:nvPr/>
        </p:nvSpPr>
        <p:spPr>
          <a:xfrm>
            <a:off x="1581665" y="6075353"/>
            <a:ext cx="848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Relationship that I noticed whilst doing the original signal generator analysis.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71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Sqrt</a:t>
            </a:r>
            <a:r>
              <a:rPr lang="en-GB" dirty="0" smtClean="0"/>
              <a:t>(Diode) vs. Power in </a:t>
            </a:r>
            <a:r>
              <a:rPr lang="en-GB" dirty="0" err="1" smtClean="0"/>
              <a:t>dBm</a:t>
            </a:r>
            <a:r>
              <a:rPr lang="en-GB" dirty="0" smtClean="0"/>
              <a:t> (zoom)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29/10/2015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16</a:t>
            </a:fld>
            <a:endParaRPr lang="en-GB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422178"/>
            <a:ext cx="5947072" cy="4460303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55966"/>
            <a:ext cx="6048672" cy="4473709"/>
          </a:xfrm>
        </p:spPr>
      </p:pic>
      <p:sp>
        <p:nvSpPr>
          <p:cNvPr id="13" name="TextBox 12"/>
          <p:cNvSpPr txBox="1"/>
          <p:nvPr/>
        </p:nvSpPr>
        <p:spPr>
          <a:xfrm>
            <a:off x="1581665" y="6075353"/>
            <a:ext cx="848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Relationship that I noticed whilst doing the original signal generator analysis.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95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To me the results with the signal generator and the beam look more or less consistent with each other.</a:t>
            </a:r>
          </a:p>
          <a:p>
            <a:endParaRPr lang="en-GB" sz="2400" dirty="0"/>
          </a:p>
          <a:p>
            <a:r>
              <a:rPr lang="en-GB" sz="2400" dirty="0" smtClean="0"/>
              <a:t>Mixer saturation starts around 3.5 V (24 </a:t>
            </a:r>
            <a:r>
              <a:rPr lang="en-GB" sz="2400" dirty="0" err="1" smtClean="0"/>
              <a:t>dBm</a:t>
            </a:r>
            <a:r>
              <a:rPr lang="en-GB" sz="2400" dirty="0" smtClean="0"/>
              <a:t>), diode around 1 V (13 </a:t>
            </a:r>
            <a:r>
              <a:rPr lang="en-GB" sz="2400" dirty="0" err="1" smtClean="0"/>
              <a:t>dBm</a:t>
            </a:r>
            <a:r>
              <a:rPr lang="en-GB" sz="2400" dirty="0" smtClean="0"/>
              <a:t>).</a:t>
            </a:r>
          </a:p>
          <a:p>
            <a:pPr lvl="1"/>
            <a:r>
              <a:rPr lang="en-GB" sz="2000" dirty="0" smtClean="0"/>
              <a:t>After the beam tests (on the same day) I added 10 dB attenuation to the phase monitor electronics. Assuming measurement of input power in April is still valid, means input power (upstream) is now about 14 </a:t>
            </a:r>
            <a:r>
              <a:rPr lang="en-GB" sz="2000" dirty="0" err="1" smtClean="0"/>
              <a:t>dBm</a:t>
            </a:r>
            <a:r>
              <a:rPr lang="en-GB" sz="2000" dirty="0" smtClean="0"/>
              <a:t>.</a:t>
            </a:r>
          </a:p>
          <a:p>
            <a:pPr lvl="1"/>
            <a:r>
              <a:rPr lang="en-GB" sz="2000" dirty="0" smtClean="0"/>
              <a:t>Note in my log book that resolution did not seem to be affected by doing this. </a:t>
            </a:r>
          </a:p>
          <a:p>
            <a:endParaRPr lang="en-GB" sz="2400" dirty="0"/>
          </a:p>
          <a:p>
            <a:r>
              <a:rPr lang="en-GB" sz="2400" dirty="0" smtClean="0"/>
              <a:t>Diode output vs. input voltage is more linear than </a:t>
            </a:r>
            <a:r>
              <a:rPr lang="en-GB" sz="2400" dirty="0" err="1" smtClean="0"/>
              <a:t>sqrt</a:t>
            </a:r>
            <a:r>
              <a:rPr lang="en-GB" sz="2400" dirty="0" smtClean="0"/>
              <a:t>(Diode). </a:t>
            </a:r>
            <a:r>
              <a:rPr lang="en-GB" sz="2400" dirty="0" err="1" smtClean="0"/>
              <a:t>sqrt</a:t>
            </a:r>
            <a:r>
              <a:rPr lang="en-GB" sz="2400" dirty="0" smtClean="0"/>
              <a:t>(diode) vs. Power [</a:t>
            </a:r>
            <a:r>
              <a:rPr lang="en-GB" sz="2400" dirty="0" err="1" smtClean="0"/>
              <a:t>dBm</a:t>
            </a:r>
            <a:r>
              <a:rPr lang="en-GB" sz="2400" dirty="0" smtClean="0"/>
              <a:t>] also gives a linear response.</a:t>
            </a:r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82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Revisiting tests of phase monitor electronics outputs vs. input power.</a:t>
            </a:r>
          </a:p>
          <a:p>
            <a:pPr lvl="1"/>
            <a:r>
              <a:rPr lang="en-GB" dirty="0" smtClean="0"/>
              <a:t>(How) can we use the diodes?</a:t>
            </a:r>
          </a:p>
          <a:p>
            <a:pPr lvl="1"/>
            <a:r>
              <a:rPr lang="en-GB" dirty="0" smtClean="0"/>
              <a:t>Is the response with beam the same as with the signal generator?</a:t>
            </a:r>
          </a:p>
          <a:p>
            <a:endParaRPr lang="en-GB" dirty="0" smtClean="0"/>
          </a:p>
          <a:p>
            <a:r>
              <a:rPr lang="en-GB" dirty="0" smtClean="0"/>
              <a:t>Comparison of the signal generator and beam method.</a:t>
            </a:r>
          </a:p>
          <a:p>
            <a:endParaRPr lang="en-GB" dirty="0"/>
          </a:p>
          <a:p>
            <a:r>
              <a:rPr lang="en-GB" dirty="0" smtClean="0"/>
              <a:t>Mixer and diode vs. input voltage with both methods.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28/10/2015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19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Signal Generator Tests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28/10/2015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06512" y="3421294"/>
            <a:ext cx="2166818" cy="118591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Signal Generator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0925" y="1721676"/>
            <a:ext cx="2273920" cy="682478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LO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956572" y="3421294"/>
            <a:ext cx="1613101" cy="118591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Amplifier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706632" y="1536741"/>
            <a:ext cx="2273920" cy="3107179"/>
            <a:chOff x="7137055" y="1500027"/>
            <a:chExt cx="2273920" cy="3107179"/>
          </a:xfrm>
        </p:grpSpPr>
        <p:grpSp>
          <p:nvGrpSpPr>
            <p:cNvPr id="11" name="Group 10"/>
            <p:cNvGrpSpPr/>
            <p:nvPr/>
          </p:nvGrpSpPr>
          <p:grpSpPr>
            <a:xfrm>
              <a:off x="7137055" y="1500027"/>
              <a:ext cx="2273920" cy="3107179"/>
              <a:chOff x="7137055" y="1500027"/>
              <a:chExt cx="2273920" cy="3107179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7137055" y="1500027"/>
                <a:ext cx="2273920" cy="310717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7" name="Straight Connector 16"/>
              <p:cNvCxnSpPr>
                <a:stCxn id="16" idx="0"/>
                <a:endCxn id="16" idx="2"/>
              </p:cNvCxnSpPr>
              <p:nvPr/>
            </p:nvCxnSpPr>
            <p:spPr>
              <a:xfrm>
                <a:off x="8274015" y="1500027"/>
                <a:ext cx="0" cy="3107179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16" idx="1"/>
                <a:endCxn id="16" idx="3"/>
              </p:cNvCxnSpPr>
              <p:nvPr/>
            </p:nvCxnSpPr>
            <p:spPr>
              <a:xfrm>
                <a:off x="7137055" y="3053617"/>
                <a:ext cx="227392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7463188" y="1953657"/>
              <a:ext cx="4571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LO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IN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51903" y="3507246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RF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IN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443187" y="1955224"/>
              <a:ext cx="7986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MIXER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OUT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443186" y="3507246"/>
              <a:ext cx="8098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DIODE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OUT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8563794" y="3173619"/>
            <a:ext cx="1170350" cy="13870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Amplifier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0509655" y="1448656"/>
            <a:ext cx="1170350" cy="3158549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SiS</a:t>
            </a:r>
            <a:endParaRPr lang="en-GB" dirty="0" smtClean="0"/>
          </a:p>
          <a:p>
            <a:pPr algn="ctr"/>
            <a:r>
              <a:rPr lang="en-GB" dirty="0" smtClean="0"/>
              <a:t>Digitisers</a:t>
            </a:r>
            <a:endParaRPr lang="en-GB" dirty="0"/>
          </a:p>
        </p:txBody>
      </p:sp>
      <p:cxnSp>
        <p:nvCxnSpPr>
          <p:cNvPr id="21" name="Straight Connector 20"/>
          <p:cNvCxnSpPr>
            <a:stCxn id="7" idx="3"/>
            <a:endCxn id="9" idx="1"/>
          </p:cNvCxnSpPr>
          <p:nvPr/>
        </p:nvCxnSpPr>
        <p:spPr>
          <a:xfrm>
            <a:off x="2373330" y="4014250"/>
            <a:ext cx="583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569673" y="4014250"/>
            <a:ext cx="1136959" cy="1589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331601" y="5200162"/>
            <a:ext cx="1613101" cy="118591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Power Meter</a:t>
            </a:r>
            <a:endParaRPr lang="en-GB" dirty="0"/>
          </a:p>
        </p:txBody>
      </p:sp>
      <p:cxnSp>
        <p:nvCxnSpPr>
          <p:cNvPr id="24" name="Straight Connector 23"/>
          <p:cNvCxnSpPr>
            <a:endCxn id="23" idx="0"/>
          </p:cNvCxnSpPr>
          <p:nvPr/>
        </p:nvCxnSpPr>
        <p:spPr>
          <a:xfrm>
            <a:off x="5138151" y="4030140"/>
            <a:ext cx="1" cy="117002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804845" y="2062915"/>
            <a:ext cx="290178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980552" y="4014250"/>
            <a:ext cx="583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9737227" y="4014250"/>
            <a:ext cx="77242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980552" y="2313536"/>
            <a:ext cx="252910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820523" y="1171541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PhMon</a:t>
            </a:r>
            <a:r>
              <a:rPr lang="en-GB" b="1" dirty="0" smtClean="0"/>
              <a:t> Electronics</a:t>
            </a:r>
            <a:endParaRPr lang="en-GB" b="1" dirty="0"/>
          </a:p>
        </p:txBody>
      </p:sp>
      <p:sp>
        <p:nvSpPr>
          <p:cNvPr id="53" name="Rectangle 52"/>
          <p:cNvSpPr/>
          <p:nvPr/>
        </p:nvSpPr>
        <p:spPr>
          <a:xfrm>
            <a:off x="5537200" y="1171541"/>
            <a:ext cx="2607733" cy="3620592"/>
          </a:xfrm>
          <a:prstGeom prst="rect">
            <a:avLst/>
          </a:prstGeom>
          <a:noFill/>
          <a:ln w="762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56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Tests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28/10/2015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06512" y="3421294"/>
            <a:ext cx="1579710" cy="118591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Phase Monitor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0925" y="1721676"/>
            <a:ext cx="2273920" cy="682478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LO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234737" y="3421294"/>
            <a:ext cx="937742" cy="118591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Hybrid</a:t>
            </a:r>
          </a:p>
          <a:p>
            <a:pPr algn="ctr"/>
            <a:r>
              <a:rPr lang="en-GB" sz="2400" dirty="0"/>
              <a:t>Σ</a:t>
            </a:r>
            <a:endParaRPr lang="en-GB" sz="2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5706632" y="1536741"/>
            <a:ext cx="2273920" cy="3107179"/>
            <a:chOff x="7137055" y="1500027"/>
            <a:chExt cx="2273920" cy="3107179"/>
          </a:xfrm>
        </p:grpSpPr>
        <p:grpSp>
          <p:nvGrpSpPr>
            <p:cNvPr id="11" name="Group 10"/>
            <p:cNvGrpSpPr/>
            <p:nvPr/>
          </p:nvGrpSpPr>
          <p:grpSpPr>
            <a:xfrm>
              <a:off x="7137055" y="1500027"/>
              <a:ext cx="2273920" cy="3107179"/>
              <a:chOff x="7137055" y="1500027"/>
              <a:chExt cx="2273920" cy="3107179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7137055" y="1500027"/>
                <a:ext cx="2273920" cy="310717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7" name="Straight Connector 16"/>
              <p:cNvCxnSpPr>
                <a:stCxn id="16" idx="0"/>
                <a:endCxn id="16" idx="2"/>
              </p:cNvCxnSpPr>
              <p:nvPr/>
            </p:nvCxnSpPr>
            <p:spPr>
              <a:xfrm>
                <a:off x="8274015" y="1500027"/>
                <a:ext cx="0" cy="3107179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stCxn id="16" idx="1"/>
                <a:endCxn id="16" idx="3"/>
              </p:cNvCxnSpPr>
              <p:nvPr/>
            </p:nvCxnSpPr>
            <p:spPr>
              <a:xfrm>
                <a:off x="7137055" y="3053617"/>
                <a:ext cx="2273920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7463188" y="1953657"/>
              <a:ext cx="45717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LO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IN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451903" y="3507246"/>
              <a:ext cx="44114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RF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IN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443187" y="1955224"/>
              <a:ext cx="7986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MIXER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OUT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443186" y="3507246"/>
              <a:ext cx="8098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DIODE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OUT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8588341" y="1620030"/>
            <a:ext cx="1170350" cy="138701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Amplifier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0509655" y="1448656"/>
            <a:ext cx="1170350" cy="3158549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/>
              <a:t>SiS</a:t>
            </a:r>
            <a:endParaRPr lang="en-GB" dirty="0" smtClean="0"/>
          </a:p>
          <a:p>
            <a:pPr algn="ctr"/>
            <a:r>
              <a:rPr lang="en-GB" dirty="0" smtClean="0"/>
              <a:t>Digitisers</a:t>
            </a:r>
            <a:endParaRPr lang="en-GB" dirty="0"/>
          </a:p>
        </p:txBody>
      </p:sp>
      <p:cxnSp>
        <p:nvCxnSpPr>
          <p:cNvPr id="21" name="Straight Connector 20"/>
          <p:cNvCxnSpPr>
            <a:stCxn id="7" idx="3"/>
            <a:endCxn id="9" idx="1"/>
          </p:cNvCxnSpPr>
          <p:nvPr/>
        </p:nvCxnSpPr>
        <p:spPr>
          <a:xfrm>
            <a:off x="1786222" y="4014250"/>
            <a:ext cx="44851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944907" y="3421294"/>
            <a:ext cx="1301062" cy="118591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Attenuator</a:t>
            </a:r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2804845" y="2062915"/>
            <a:ext cx="2901787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992102" y="2297652"/>
            <a:ext cx="58324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9754160" y="2313536"/>
            <a:ext cx="77242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997485" y="4014250"/>
            <a:ext cx="2529103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820523" y="1171541"/>
            <a:ext cx="21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/>
              <a:t>PhMon</a:t>
            </a:r>
            <a:r>
              <a:rPr lang="en-GB" b="1" dirty="0" smtClean="0"/>
              <a:t> Electronics</a:t>
            </a:r>
            <a:endParaRPr lang="en-GB" b="1" dirty="0"/>
          </a:p>
        </p:txBody>
      </p:sp>
      <p:sp>
        <p:nvSpPr>
          <p:cNvPr id="53" name="Rectangle 52"/>
          <p:cNvSpPr/>
          <p:nvPr/>
        </p:nvSpPr>
        <p:spPr>
          <a:xfrm>
            <a:off x="5537200" y="1171541"/>
            <a:ext cx="2607733" cy="3620592"/>
          </a:xfrm>
          <a:prstGeom prst="rect">
            <a:avLst/>
          </a:prstGeom>
          <a:noFill/>
          <a:ln w="762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>
            <a:endCxn id="23" idx="1"/>
          </p:cNvCxnSpPr>
          <p:nvPr/>
        </p:nvCxnSpPr>
        <p:spPr>
          <a:xfrm>
            <a:off x="3172479" y="4014250"/>
            <a:ext cx="77242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272311" y="4014250"/>
            <a:ext cx="43432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57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1"/>
          </p:nvPr>
        </p:nvSpPr>
        <p:spPr>
          <a:xfrm>
            <a:off x="623392" y="1867523"/>
            <a:ext cx="53848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Continuous output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Create input with slight frequency offset </a:t>
            </a:r>
            <a:r>
              <a:rPr lang="en-GB" dirty="0" err="1" smtClean="0"/>
              <a:t>wrt</a:t>
            </a:r>
            <a:r>
              <a:rPr lang="en-GB" dirty="0"/>
              <a:t> </a:t>
            </a:r>
            <a:r>
              <a:rPr lang="en-GB" dirty="0" smtClean="0"/>
              <a:t>LO to give oscillating output.</a:t>
            </a:r>
          </a:p>
          <a:p>
            <a:pPr lvl="1"/>
            <a:r>
              <a:rPr lang="en-GB" dirty="0" smtClean="0"/>
              <a:t>Also see cross-talk on diode.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Vary input power using signal generator (and measured on power meter) between 0 and 33 </a:t>
            </a:r>
            <a:r>
              <a:rPr lang="en-GB" dirty="0" err="1" smtClean="0"/>
              <a:t>dBm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All three monitors + electronics.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6197600" y="1481670"/>
            <a:ext cx="5384800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Pulsed </a:t>
            </a:r>
            <a:r>
              <a:rPr lang="en-GB" dirty="0" smtClean="0"/>
              <a:t>input (beam induced RF signal).</a:t>
            </a:r>
          </a:p>
          <a:p>
            <a:endParaRPr lang="en-GB" dirty="0"/>
          </a:p>
          <a:p>
            <a:r>
              <a:rPr lang="en-GB" dirty="0" smtClean="0"/>
              <a:t>Vary input power by adding 0-20 dB additional attenuation on electronics input.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Beam input power with (with no additional attenuation) measured around 25 </a:t>
            </a:r>
            <a:r>
              <a:rPr lang="en-GB" dirty="0" err="1" smtClean="0"/>
              <a:t>dBm</a:t>
            </a:r>
            <a:r>
              <a:rPr lang="en-GB" dirty="0" smtClean="0"/>
              <a:t> in April.</a:t>
            </a:r>
          </a:p>
          <a:p>
            <a:pPr lvl="1"/>
            <a:r>
              <a:rPr lang="en-GB" dirty="0" smtClean="0"/>
              <a:t>I have assumed this value is correct when calculating input voltages.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monitor and set of electronics only.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28/10/2015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343472" y="1124968"/>
            <a:ext cx="3442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SIGNAL GENERATOR</a:t>
            </a:r>
            <a:endParaRPr lang="en-GB" sz="2800" b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8523943" y="955638"/>
            <a:ext cx="10967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BEAM</a:t>
            </a:r>
            <a:endParaRPr lang="en-GB" sz="2800" b="1" u="sng" dirty="0"/>
          </a:p>
        </p:txBody>
      </p:sp>
      <p:sp>
        <p:nvSpPr>
          <p:cNvPr id="21" name="TextBox 20"/>
          <p:cNvSpPr txBox="1"/>
          <p:nvPr/>
        </p:nvSpPr>
        <p:spPr>
          <a:xfrm>
            <a:off x="8705269" y="60769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285225" y="5969240"/>
            <a:ext cx="5574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NB: Upstream monitors (1 and 2) have a 20 dB attenuator that could be removed to give up to 45 </a:t>
            </a:r>
            <a:r>
              <a:rPr lang="en-GB" sz="1600" dirty="0" err="1" smtClean="0"/>
              <a:t>dBm</a:t>
            </a:r>
            <a:r>
              <a:rPr lang="en-GB" sz="1600" dirty="0"/>
              <a:t> </a:t>
            </a:r>
            <a:r>
              <a:rPr lang="en-GB" sz="1600" dirty="0" smtClean="0"/>
              <a:t>input power.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0825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Expected Dependence on Input Power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6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443416" y="1738184"/>
            <a:ext cx="47532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Mixer ~= A*sin(phi)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 smtClean="0"/>
              <a:t>Diode ~= A^2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 smtClean="0"/>
              <a:t>A = input voltage.</a:t>
            </a:r>
          </a:p>
          <a:p>
            <a:pPr algn="ctr"/>
            <a:endParaRPr lang="en-GB" sz="2400" dirty="0"/>
          </a:p>
          <a:p>
            <a:pPr algn="ctr"/>
            <a:endParaRPr lang="en-GB" sz="2400" dirty="0" smtClean="0"/>
          </a:p>
          <a:p>
            <a:pPr algn="ctr"/>
            <a:endParaRPr lang="en-GB" sz="2400" dirty="0"/>
          </a:p>
          <a:p>
            <a:pPr algn="ctr"/>
            <a:r>
              <a:rPr lang="en-GB" sz="2400" dirty="0" smtClean="0"/>
              <a:t>sin(phi) ~= Mixer/</a:t>
            </a:r>
            <a:r>
              <a:rPr lang="en-GB" sz="2400" dirty="0" err="1" smtClean="0"/>
              <a:t>sqrt</a:t>
            </a:r>
            <a:r>
              <a:rPr lang="en-GB" sz="2400" dirty="0" smtClean="0"/>
              <a:t>(Diode)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3745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Max(Mixer) vs. Input Voltage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11206" y="939411"/>
            <a:ext cx="3442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SIGNAL GENERATOR</a:t>
            </a:r>
            <a:endParaRPr lang="en-GB" sz="28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8185277" y="939411"/>
            <a:ext cx="2359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BEAM (Mon2)</a:t>
            </a:r>
            <a:endParaRPr lang="en-GB" sz="28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21" y="1715636"/>
            <a:ext cx="6054479" cy="44780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8703"/>
            <a:ext cx="6137521" cy="460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81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Max(Mixer) vs. Input Voltage (zoom)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11206" y="939411"/>
            <a:ext cx="3442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SIGNAL GENERATOR</a:t>
            </a:r>
            <a:endParaRPr lang="en-GB" sz="28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8185277" y="939411"/>
            <a:ext cx="2359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BEAM (Mon2)</a:t>
            </a:r>
            <a:endParaRPr lang="en-GB" sz="28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21" y="1715636"/>
            <a:ext cx="6054479" cy="44780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674158"/>
            <a:ext cx="6048672" cy="45365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3036" y="6202942"/>
            <a:ext cx="11830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Expected linear behaviour up until saturation starts to appear ~3.5 V. Response in two methods looks similar.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30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Sqrt</a:t>
            </a:r>
            <a:r>
              <a:rPr lang="en-GB" dirty="0" smtClean="0"/>
              <a:t>(Diode) vs. Input Voltage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28/10/2015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11206" y="939411"/>
            <a:ext cx="3442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SIGNAL GENERATOR</a:t>
            </a:r>
            <a:endParaRPr lang="en-GB" sz="28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8185277" y="939411"/>
            <a:ext cx="2359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u="sng" dirty="0" smtClean="0"/>
              <a:t>BEAM (Mon2)</a:t>
            </a:r>
            <a:endParaRPr lang="en-GB" sz="2800" b="1" u="sng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755" y="1557734"/>
            <a:ext cx="6118755" cy="45890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8181" y="1557734"/>
            <a:ext cx="6133819" cy="453668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7904" y="6215168"/>
            <a:ext cx="1221475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Saturation starts much earlier, around 1 V compared to 3.5 V on Mixer. If anything appears earlier in the beam tests. 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82656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Roberts_FONT_20150619_MechanicalShifters</Template>
  <TotalTime>2705</TotalTime>
  <Words>721</Words>
  <Application>Microsoft Office PowerPoint</Application>
  <PresentationFormat>Widescreen</PresentationFormat>
  <Paragraphs>172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Gulim</vt:lpstr>
      <vt:lpstr>Aharoni</vt:lpstr>
      <vt:lpstr>Arial</vt:lpstr>
      <vt:lpstr>Calibri</vt:lpstr>
      <vt:lpstr>Franklin Gothic Heavy</vt:lpstr>
      <vt:lpstr>Kalinga</vt:lpstr>
      <vt:lpstr>Trebuchet MS</vt:lpstr>
      <vt:lpstr>Roberts_LCWS14_PhaseFeedforwardCTF3</vt:lpstr>
      <vt:lpstr>Phase Monitor Electronics:  Output vs. Input Voltage in Both Beam and Signal Generator Data</vt:lpstr>
      <vt:lpstr>Overview</vt:lpstr>
      <vt:lpstr>Signal Generator Tests</vt:lpstr>
      <vt:lpstr>Beam Tests</vt:lpstr>
      <vt:lpstr>Comparison</vt:lpstr>
      <vt:lpstr>Expected Dependence on Input Power</vt:lpstr>
      <vt:lpstr>Max(Mixer) vs. Input Voltage</vt:lpstr>
      <vt:lpstr>Max(Mixer) vs. Input Voltage (zoom)</vt:lpstr>
      <vt:lpstr>Sqrt(Diode) vs. Input Voltage</vt:lpstr>
      <vt:lpstr>Sqrt(Diode) vs. Input Voltage (zoom)</vt:lpstr>
      <vt:lpstr>Diode vs. Input Voltage</vt:lpstr>
      <vt:lpstr>Diode vs. Input Voltage (zoom)</vt:lpstr>
      <vt:lpstr>Mixer vs. sqrt(Diode)</vt:lpstr>
      <vt:lpstr>Mixer vs. Diode</vt:lpstr>
      <vt:lpstr>Sqrt(Diode) vs. Power in dBm</vt:lpstr>
      <vt:lpstr>Sqrt(Diode) vs. Power in dBm (zoom)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 Measurements with Two Mechanical Phase Shifters</dc:title>
  <dc:creator>Jack Roberts</dc:creator>
  <cp:lastModifiedBy>Jack Roberts</cp:lastModifiedBy>
  <cp:revision>202</cp:revision>
  <dcterms:created xsi:type="dcterms:W3CDTF">2015-07-02T22:06:55Z</dcterms:created>
  <dcterms:modified xsi:type="dcterms:W3CDTF">2015-10-28T23:19:52Z</dcterms:modified>
</cp:coreProperties>
</file>