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0" r:id="rId2"/>
    <p:sldMasterId id="2147483722" r:id="rId3"/>
    <p:sldMasterId id="2147483735" r:id="rId4"/>
    <p:sldMasterId id="2147483748" r:id="rId5"/>
  </p:sldMasterIdLst>
  <p:notesMasterIdLst>
    <p:notesMasterId r:id="rId46"/>
  </p:notesMasterIdLst>
  <p:handoutMasterIdLst>
    <p:handoutMasterId r:id="rId47"/>
  </p:handoutMasterIdLst>
  <p:sldIdLst>
    <p:sldId id="256" r:id="rId6"/>
    <p:sldId id="257" r:id="rId7"/>
    <p:sldId id="260" r:id="rId8"/>
    <p:sldId id="258" r:id="rId9"/>
    <p:sldId id="259" r:id="rId10"/>
    <p:sldId id="286" r:id="rId11"/>
    <p:sldId id="287" r:id="rId12"/>
    <p:sldId id="288" r:id="rId13"/>
    <p:sldId id="289" r:id="rId14"/>
    <p:sldId id="290" r:id="rId15"/>
    <p:sldId id="291" r:id="rId16"/>
    <p:sldId id="278" r:id="rId17"/>
    <p:sldId id="280" r:id="rId18"/>
    <p:sldId id="281" r:id="rId19"/>
    <p:sldId id="282" r:id="rId20"/>
    <p:sldId id="283" r:id="rId21"/>
    <p:sldId id="284" r:id="rId22"/>
    <p:sldId id="279" r:id="rId23"/>
    <p:sldId id="277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85" r:id="rId41"/>
    <p:sldId id="292" r:id="rId42"/>
    <p:sldId id="293" r:id="rId43"/>
    <p:sldId id="294" r:id="rId44"/>
    <p:sldId id="295" r:id="rId45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3" autoAdjust="0"/>
    <p:restoredTop sz="94426" autoAdjust="0"/>
  </p:normalViewPr>
  <p:slideViewPr>
    <p:cSldViewPr snapToGrid="0" snapToObjects="1">
      <p:cViewPr varScale="1">
        <p:scale>
          <a:sx n="93" d="100"/>
          <a:sy n="93" d="100"/>
        </p:scale>
        <p:origin x="200" y="584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5/4/17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5/4/17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FE80B-4ADD-4D11-A869-999CA731C743}" type="slidenum">
              <a:rPr lang="ja-JP" altLang="en-US" smtClean="0">
                <a:solidFill>
                  <a:prstClr val="black"/>
                </a:solidFill>
              </a:rPr>
              <a:pPr/>
              <a:t>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0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88EEC-26AD-DB4E-BB65-3A45219224C8}" type="slidenum">
              <a:rPr lang="ja-JP" altLang="en-US" smtClean="0">
                <a:solidFill>
                  <a:prstClr val="black"/>
                </a:solidFill>
              </a:rPr>
              <a:pPr/>
              <a:t>18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14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FBDB7-9E0B-8A4E-9087-FF071EF373FC}" type="slidenum">
              <a:rPr lang="uk-UA">
                <a:solidFill>
                  <a:prstClr val="black"/>
                </a:solidFill>
              </a:rPr>
              <a:pPr/>
              <a:t>20</a:t>
            </a:fld>
            <a:endParaRPr lang="uk-UA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56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F175-E320-3E4D-9F3C-41CFA3B88450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E30D-9661-434C-9CF3-C53C18F2E67C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41913-D595-2F43-BF0A-9E2DEC4F082B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51BA-F371-4247-B0FA-E5E803BA126B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D51B-7B22-CF4F-974F-215F0B196B70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ADCE2-0C84-B047-92FE-32F120C426BA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C1A0-569D-A14C-99F5-72F5A407F948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9DAA-059A-2F42-8F2F-E29B216189BF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41B4-5F62-A441-8988-E923713916DE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D4BF-AC27-0E46-A03D-C1B3E932771E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7B98-88DB-C84A-88D3-9C5E2EB3D169}" type="datetime1">
              <a:rPr lang="de-DE">
                <a:solidFill>
                  <a:prstClr val="black">
                    <a:tint val="75000"/>
                  </a:prstClr>
                </a:solidFill>
              </a:rPr>
              <a:pPr/>
              <a:t>05.05.17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775360"/>
            <a:ext cx="7772400" cy="122502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672423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333505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333505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27548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195920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28871"/>
            <a:ext cx="2057400" cy="487627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28871"/>
            <a:ext cx="6019800" cy="487627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"/>
            <a:ext cx="1371600" cy="79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1" y="5334006"/>
            <a:ext cx="899605" cy="22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r>
              <a:rPr lang="en-US" sz="833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"/>
                <a:cs typeface=""/>
              </a:rPr>
              <a:t>7 February 2013</a:t>
            </a:r>
            <a:endParaRPr lang="en-US" sz="833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"/>
              <a:cs typeface=""/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5207000"/>
            <a:ext cx="8534400" cy="132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33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71327" y="5334006"/>
            <a:ext cx="1739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"/>
                <a:cs typeface=""/>
              </a:rPr>
              <a:t>Installation TDR Cost Review </a:t>
            </a:r>
            <a:endParaRPr lang="en-US" sz="10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762000"/>
            <a:ext cx="8534400" cy="132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775360"/>
            <a:ext cx="7772400" cy="122502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672423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333505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333505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27548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195920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28871"/>
            <a:ext cx="2057400" cy="487627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28871"/>
            <a:ext cx="6019800" cy="487627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"/>
            <a:ext cx="1371600" cy="79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1" y="5334006"/>
            <a:ext cx="899605" cy="22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r>
              <a:rPr lang="en-US" sz="833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"/>
                <a:cs typeface=""/>
              </a:rPr>
              <a:t>7 February 2013</a:t>
            </a:r>
            <a:endParaRPr lang="en-US" sz="833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"/>
              <a:cs typeface=""/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5207000"/>
            <a:ext cx="8534400" cy="132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33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71327" y="5334006"/>
            <a:ext cx="1739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"/>
                <a:cs typeface=""/>
              </a:rPr>
              <a:t>Installation TDR Cost Review </a:t>
            </a:r>
            <a:endParaRPr lang="en-US" sz="10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762000"/>
            <a:ext cx="8534400" cy="132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424783"/>
            <a:ext cx="78867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3824554"/>
            <a:ext cx="78867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1521354"/>
            <a:ext cx="2900363" cy="36261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1" y="1521354"/>
            <a:ext cx="2900363" cy="36261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04272"/>
            <a:ext cx="7886700" cy="11046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1" y="1400969"/>
            <a:ext cx="3887391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1" y="2087563"/>
            <a:ext cx="3887391" cy="307049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822856"/>
            <a:ext cx="462915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822856"/>
            <a:ext cx="4629150" cy="406135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04271"/>
            <a:ext cx="1478756" cy="484319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9" y="304271"/>
            <a:ext cx="4321969" cy="484319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5" Type="http://schemas.openxmlformats.org/officeDocument/2006/relationships/image" Target="../media/image2.emf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5/4/17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C945094-448A-8A4C-844B-C28F81586598}" type="datetime1">
              <a:rPr kumimoji="1" lang="de-DE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05.05.17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3E96A33-1008-D64F-B1E1-789B382C4A24}" type="slidenum">
              <a:rPr kumimoji="1" lang="uk-UA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uk-UA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0192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333505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5296965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t>17/04/07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5296965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t>KEK-ILC Mini-Workshop: WG3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5296965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fld id="{2BDF7DCD-AF02-6F49-B012-B59AC875944B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1787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hf hdr="0"/>
  <p:txStyles>
    <p:titleStyle>
      <a:lvl1pPr algn="ctr" defTabSz="380985" rtl="0" eaLnBrk="1" latinLnBrk="0" hangingPunct="1"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380985" rtl="0" eaLnBrk="1" latinLnBrk="0" hangingPunct="1">
        <a:spcBef>
          <a:spcPct val="20000"/>
        </a:spcBef>
        <a:buFont typeface="Arial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380985" rtl="0" eaLnBrk="1" latinLnBrk="0" hangingPunct="1">
        <a:spcBef>
          <a:spcPct val="20000"/>
        </a:spcBef>
        <a:buFont typeface="Arial"/>
        <a:buChar char="–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380985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380985" rtl="0" eaLnBrk="1" latinLnBrk="0" hangingPunct="1">
        <a:spcBef>
          <a:spcPct val="20000"/>
        </a:spcBef>
        <a:buFont typeface="Arial"/>
        <a:buChar char="–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380985" rtl="0" eaLnBrk="1" latinLnBrk="0" hangingPunct="1">
        <a:spcBef>
          <a:spcPct val="20000"/>
        </a:spcBef>
        <a:buFont typeface="Arial"/>
        <a:buChar char="»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333505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5296965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t>17/04/07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5296965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t>KEK-ILC Mini-Workshop: WG3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5296965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fld id="{2BDF7DCD-AF02-6F49-B012-B59AC875944B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02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hf hdr="0"/>
  <p:txStyles>
    <p:titleStyle>
      <a:lvl1pPr algn="ctr" defTabSz="380985" rtl="0" eaLnBrk="1" latinLnBrk="0" hangingPunct="1"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380985" rtl="0" eaLnBrk="1" latinLnBrk="0" hangingPunct="1">
        <a:spcBef>
          <a:spcPct val="20000"/>
        </a:spcBef>
        <a:buFont typeface="Arial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380985" rtl="0" eaLnBrk="1" latinLnBrk="0" hangingPunct="1">
        <a:spcBef>
          <a:spcPct val="20000"/>
        </a:spcBef>
        <a:buFont typeface="Arial"/>
        <a:buChar char="–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380985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380985" rtl="0" eaLnBrk="1" latinLnBrk="0" hangingPunct="1">
        <a:spcBef>
          <a:spcPct val="20000"/>
        </a:spcBef>
        <a:buFont typeface="Arial"/>
        <a:buChar char="–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380985" rtl="0" eaLnBrk="1" latinLnBrk="0" hangingPunct="1">
        <a:spcBef>
          <a:spcPct val="20000"/>
        </a:spcBef>
        <a:buFont typeface="Arial"/>
        <a:buChar char="»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04272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5296960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charset="-128"/>
                <a:cs typeface=""/>
              </a:rPr>
              <a:t>2017/4/7 Staging WS, Yokoya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charset="-128"/>
              <a:cs typeface="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5296960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charset="-128"/>
              <a:cs typeface="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5296960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61970" fontAlgn="auto">
              <a:spcBef>
                <a:spcPts val="0"/>
              </a:spcBef>
              <a:spcAft>
                <a:spcPts val="0"/>
              </a:spcAft>
            </a:pPr>
            <a:fld id="{E9EBEA01-CD8C-4EDE-97E5-F3A0FC2EA42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charset="-128"/>
                <a:cs typeface=""/>
              </a:rPr>
              <a:pPr defTabSz="7619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5729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hdr="0" ftr="0"/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kds.kek.jp/indico/event/24127/)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6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6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6112" y="3389216"/>
            <a:ext cx="52604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 err="1" smtClean="0">
                <a:solidFill>
                  <a:schemeClr val="bg1"/>
                </a:solidFill>
              </a:rPr>
              <a:t>Staging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Discussions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TCMB</a:t>
            </a:r>
            <a:endParaRPr lang="en-US" dirty="0" smtClean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ILC at DESY General Project Meeting</a:t>
            </a:r>
            <a:endParaRPr lang="en-US" dirty="0" smtClean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5.5</a:t>
            </a:r>
            <a:r>
              <a:rPr lang="en-US" dirty="0" smtClean="0">
                <a:solidFill>
                  <a:schemeClr val="bg1"/>
                </a:solidFill>
              </a:rPr>
              <a:t>.2017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75" y="304273"/>
            <a:ext cx="6572250" cy="62028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R&amp;D Pla</a:t>
            </a:r>
            <a:r>
              <a:rPr lang="en-US" altLang="ja-JP" dirty="0" smtClean="0"/>
              <a:t>n</a:t>
            </a:r>
            <a:r>
              <a:rPr lang="ja-JP" altLang="en-US" dirty="0"/>
              <a:t> </a:t>
            </a:r>
            <a:r>
              <a:rPr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5875" y="924561"/>
            <a:ext cx="6572250" cy="4080669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Target</a:t>
            </a:r>
          </a:p>
          <a:p>
            <a:pPr lvl="1"/>
            <a:r>
              <a:rPr lang="en-US" altLang="ja-JP"/>
              <a:t>JPY </a:t>
            </a:r>
            <a:r>
              <a:rPr lang="en-US" altLang="ja-JP" smtClean="0"/>
              <a:t>2017 (150k$)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Full </a:t>
            </a:r>
            <a:r>
              <a:rPr lang="en-US" altLang="ja-JP" dirty="0"/>
              <a:t>size prototype </a:t>
            </a:r>
            <a:r>
              <a:rPr lang="en-US" altLang="ja-JP" dirty="0" smtClean="0"/>
              <a:t>128k$</a:t>
            </a:r>
          </a:p>
          <a:p>
            <a:pPr lvl="3"/>
            <a:r>
              <a:rPr lang="en-US" altLang="ja-JP" dirty="0" smtClean="0"/>
              <a:t>real size &amp; weight</a:t>
            </a:r>
            <a:r>
              <a:rPr lang="en-US" altLang="ja-JP" dirty="0"/>
              <a:t>, </a:t>
            </a:r>
            <a:r>
              <a:rPr lang="en-US" altLang="ja-JP" dirty="0" smtClean="0"/>
              <a:t>no tungsten, no water</a:t>
            </a:r>
          </a:p>
          <a:p>
            <a:pPr lvl="2"/>
            <a:r>
              <a:rPr lang="en-US" altLang="ja-JP" dirty="0" smtClean="0"/>
              <a:t>Ion </a:t>
            </a:r>
            <a:r>
              <a:rPr lang="en-US" altLang="ja-JP" dirty="0"/>
              <a:t>pump, </a:t>
            </a:r>
            <a:r>
              <a:rPr lang="en-US" altLang="ja-JP" dirty="0" err="1"/>
              <a:t>Ti</a:t>
            </a:r>
            <a:r>
              <a:rPr lang="en-US" altLang="ja-JP" dirty="0"/>
              <a:t> pump </a:t>
            </a:r>
            <a:r>
              <a:rPr lang="en-US" altLang="ja-JP" dirty="0" err="1"/>
              <a:t>etc</a:t>
            </a:r>
            <a:r>
              <a:rPr lang="en-US" altLang="ja-JP" dirty="0"/>
              <a:t>        </a:t>
            </a:r>
            <a:r>
              <a:rPr lang="en-US" altLang="ja-JP" dirty="0" smtClean="0"/>
              <a:t>22k$</a:t>
            </a:r>
          </a:p>
          <a:p>
            <a:pPr lvl="2"/>
            <a:r>
              <a:rPr lang="en-US" altLang="ja-JP" dirty="0"/>
              <a:t>The vacuum test of the central part is on going now at </a:t>
            </a:r>
            <a:r>
              <a:rPr lang="en-US" altLang="ja-JP" dirty="0" smtClean="0"/>
              <a:t>225rpm (design </a:t>
            </a:r>
            <a:r>
              <a:rPr lang="en-US" altLang="ja-JP" dirty="0"/>
              <a:t>speed).  We already run 1.5 months.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Need full size/weight and vacuum for mechanical stability study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After green light</a:t>
            </a:r>
          </a:p>
          <a:p>
            <a:pPr lvl="2"/>
            <a:r>
              <a:rPr lang="en-US" altLang="ja-JP" dirty="0" err="1" smtClean="0"/>
              <a:t>W+Cu</a:t>
            </a:r>
            <a:r>
              <a:rPr lang="en-US" altLang="ja-JP" dirty="0" smtClean="0"/>
              <a:t> brazing test</a:t>
            </a:r>
          </a:p>
          <a:p>
            <a:pPr lvl="2"/>
            <a:r>
              <a:rPr lang="en-US" altLang="ja-JP" dirty="0"/>
              <a:t>Full size Cu disk with water circuit </a:t>
            </a:r>
            <a:r>
              <a:rPr lang="en-US" altLang="ja-JP" dirty="0" smtClean="0"/>
              <a:t>(cavitation, water leak)</a:t>
            </a:r>
          </a:p>
          <a:p>
            <a:pPr lvl="2"/>
            <a:r>
              <a:rPr lang="en-US" altLang="ja-JP" dirty="0"/>
              <a:t>Full size prototype with water circuit and </a:t>
            </a:r>
            <a:r>
              <a:rPr lang="en-US" altLang="ja-JP" dirty="0" smtClean="0"/>
              <a:t>W-rim</a:t>
            </a:r>
          </a:p>
          <a:p>
            <a:pPr lvl="2"/>
            <a:r>
              <a:rPr kumimoji="1" lang="en-US" altLang="ja-JP" dirty="0" smtClean="0"/>
              <a:t>Heating test</a:t>
            </a:r>
          </a:p>
          <a:p>
            <a:pPr lvl="2"/>
            <a:r>
              <a:rPr lang="en-US" altLang="ja-JP" dirty="0" smtClean="0"/>
              <a:t>These are O(1M$)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87440" y="1076960"/>
            <a:ext cx="975360" cy="3104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17" dirty="0"/>
              <a:t>Omori</a:t>
            </a:r>
            <a:endParaRPr kumimoji="1" lang="ja-JP" altLang="en-US" sz="1417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2017/4/7 Staging WS,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43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75" y="304273"/>
            <a:ext cx="6572250" cy="5796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R&amp;D Plan (2)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285875" y="1087121"/>
            <a:ext cx="6572250" cy="406034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FC</a:t>
            </a:r>
          </a:p>
          <a:p>
            <a:pPr lvl="1"/>
            <a:r>
              <a:rPr lang="en-US" altLang="ja-JP" dirty="0"/>
              <a:t>D</a:t>
            </a:r>
            <a:r>
              <a:rPr lang="en-US" altLang="ja-JP" dirty="0" smtClean="0"/>
              <a:t>esign </a:t>
            </a:r>
            <a:r>
              <a:rPr lang="en-US" altLang="ja-JP" dirty="0"/>
              <a:t>study with water cooling</a:t>
            </a:r>
            <a:r>
              <a:rPr lang="en-US" altLang="ja-JP" dirty="0" smtClean="0"/>
              <a:t>.</a:t>
            </a:r>
          </a:p>
          <a:p>
            <a:pPr lvl="2"/>
            <a:r>
              <a:rPr lang="en-US" altLang="ja-JP" dirty="0" smtClean="0"/>
              <a:t>Can </a:t>
            </a:r>
            <a:r>
              <a:rPr lang="en-US" altLang="ja-JP" dirty="0"/>
              <a:t>the peak </a:t>
            </a:r>
            <a:r>
              <a:rPr lang="en-US" altLang="ja-JP" dirty="0" smtClean="0"/>
              <a:t>field be reduced?</a:t>
            </a:r>
          </a:p>
          <a:p>
            <a:pPr lvl="1"/>
            <a:r>
              <a:rPr lang="en-US" altLang="ja-JP" dirty="0"/>
              <a:t>Prototyping can be done after the green light</a:t>
            </a:r>
            <a:r>
              <a:rPr lang="en-US" altLang="ja-JP" dirty="0" smtClean="0"/>
              <a:t>.</a:t>
            </a:r>
          </a:p>
          <a:p>
            <a:r>
              <a:rPr lang="en-US" altLang="ja-JP" dirty="0"/>
              <a:t>Capture </a:t>
            </a:r>
            <a:r>
              <a:rPr lang="en-US" altLang="ja-JP" dirty="0" smtClean="0"/>
              <a:t>Cavity</a:t>
            </a:r>
          </a:p>
          <a:p>
            <a:pPr lvl="1"/>
            <a:r>
              <a:rPr lang="en-US" altLang="ja-JP" dirty="0"/>
              <a:t>D</a:t>
            </a:r>
            <a:r>
              <a:rPr lang="en-US" altLang="ja-JP" dirty="0" smtClean="0"/>
              <a:t>esign </a:t>
            </a:r>
            <a:r>
              <a:rPr lang="en-US" altLang="ja-JP" dirty="0"/>
              <a:t>study with water cooling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/>
              <a:t>Prototyping can be done after the green light</a:t>
            </a:r>
            <a:r>
              <a:rPr lang="en-US" altLang="ja-JP" dirty="0" smtClean="0"/>
              <a:t>.</a:t>
            </a:r>
          </a:p>
          <a:p>
            <a:r>
              <a:rPr lang="en-US" altLang="ja-JP" dirty="0"/>
              <a:t>Radiation </a:t>
            </a:r>
            <a:r>
              <a:rPr lang="en-US" altLang="ja-JP" dirty="0" smtClean="0"/>
              <a:t>Issues</a:t>
            </a:r>
          </a:p>
          <a:p>
            <a:pPr lvl="1"/>
            <a:r>
              <a:rPr lang="en-US" altLang="ja-JP" dirty="0"/>
              <a:t>Need to start evaluate radiation </a:t>
            </a:r>
            <a:r>
              <a:rPr lang="en-US" altLang="ja-JP" dirty="0" smtClean="0"/>
              <a:t>issues</a:t>
            </a:r>
          </a:p>
          <a:p>
            <a:r>
              <a:rPr lang="en-US" altLang="ja-JP" dirty="0"/>
              <a:t>Remote </a:t>
            </a:r>
            <a:r>
              <a:rPr lang="en-US" altLang="ja-JP" dirty="0" smtClean="0"/>
              <a:t>handling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2017/4/7 Staging WS, Yokoya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9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Slides from Akira Yamamoto (WG3, Costs)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605B0-1C15-8841-AEB4-F31B73E6FD8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90913-7BED-9B49-AE85-4C0946355D8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8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3625" y="1519140"/>
            <a:ext cx="7016750" cy="1225021"/>
          </a:xfrm>
          <a:solidFill>
            <a:srgbClr val="CCFFCC"/>
          </a:solidFill>
        </p:spPr>
        <p:txBody>
          <a:bodyPr/>
          <a:lstStyle/>
          <a:p>
            <a:r>
              <a:rPr lang="en-US" altLang="ja-JP" b="1" dirty="0" smtClean="0"/>
              <a:t>WG3: Resource Optimization </a:t>
            </a:r>
            <a:br>
              <a:rPr lang="en-US" altLang="ja-JP" b="1" dirty="0" smtClean="0"/>
            </a:br>
            <a:r>
              <a:rPr lang="en-US" altLang="ja-JP" b="1" dirty="0" smtClean="0"/>
              <a:t>Working Status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Akira Yamamoto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To be reported at the KEK-ILC Mini-workshop, April 7, 2017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84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WG3 Charges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Justification of Cost Reduction with SRF R&amp;D </a:t>
            </a:r>
          </a:p>
          <a:p>
            <a:pPr lvl="1"/>
            <a:r>
              <a:rPr lang="en-US" altLang="ja-JP" dirty="0" smtClean="0"/>
              <a:t>A1: </a:t>
            </a:r>
            <a:r>
              <a:rPr lang="en-US" altLang="ja-JP" dirty="0" err="1" smtClean="0"/>
              <a:t>Nb</a:t>
            </a:r>
            <a:r>
              <a:rPr lang="en-US" altLang="ja-JP" dirty="0"/>
              <a:t> </a:t>
            </a:r>
            <a:r>
              <a:rPr lang="en-US" altLang="ja-JP" dirty="0" smtClean="0"/>
              <a:t>material</a:t>
            </a:r>
          </a:p>
          <a:p>
            <a:pPr lvl="1"/>
            <a:r>
              <a:rPr kumimoji="1" lang="en-US" altLang="ja-JP" dirty="0" smtClean="0"/>
              <a:t>A2: High-Q and High-G 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A3: Power input coupler</a:t>
            </a:r>
          </a:p>
          <a:p>
            <a:pPr lvl="1"/>
            <a:r>
              <a:rPr kumimoji="1" lang="en-US" altLang="ja-JP" dirty="0" smtClean="0">
                <a:solidFill>
                  <a:schemeClr val="bg1">
                    <a:lumMod val="65000"/>
                  </a:schemeClr>
                </a:solidFill>
              </a:rPr>
              <a:t>A4: VEP with safer solution 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Optimization of Resource  </a:t>
            </a:r>
          </a:p>
          <a:p>
            <a:pPr lvl="1"/>
            <a:r>
              <a:rPr lang="en-US" altLang="ja-JP" dirty="0"/>
              <a:t>H</a:t>
            </a:r>
            <a:r>
              <a:rPr lang="en-US" altLang="ja-JP" dirty="0" smtClean="0"/>
              <a:t>uman resource study for further optimization </a:t>
            </a:r>
          </a:p>
          <a:p>
            <a:pPr lvl="2"/>
            <a:r>
              <a:rPr lang="en-US" altLang="ja-JP" dirty="0" smtClean="0"/>
              <a:t>Necessary partial trade b/w “Person-hours” and “Value”  </a:t>
            </a:r>
          </a:p>
          <a:p>
            <a:pPr lvl="1"/>
            <a:r>
              <a:rPr kumimoji="1" lang="en-US" altLang="ja-JP" dirty="0" smtClean="0"/>
              <a:t>Staging Study from a resource optimization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6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dirty="0" smtClean="0"/>
              <a:t>Goals of Cost</a:t>
            </a:r>
            <a:r>
              <a:rPr lang="ja-JP" altLang="en-US" b="1" dirty="0" smtClean="0"/>
              <a:t>-</a:t>
            </a:r>
            <a:r>
              <a:rPr lang="en-US" altLang="ja-JP" b="1" dirty="0" smtClean="0"/>
              <a:t>Reduction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w/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SRF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R&amp;D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2208" y="1333505"/>
            <a:ext cx="7900191" cy="3771636"/>
          </a:xfrm>
        </p:spPr>
        <p:txBody>
          <a:bodyPr>
            <a:noAutofit/>
          </a:bodyPr>
          <a:lstStyle/>
          <a:p>
            <a:r>
              <a:rPr lang="en-US" altLang="ja-JP" sz="2333" dirty="0"/>
              <a:t>A1 : </a:t>
            </a:r>
            <a:r>
              <a:rPr lang="en-US" altLang="ja-JP" sz="2333" dirty="0" err="1"/>
              <a:t>Nb</a:t>
            </a:r>
            <a:r>
              <a:rPr lang="en-US" altLang="ja-JP" sz="2333" dirty="0"/>
              <a:t>-material w/lower RRR and Ingot-slice</a:t>
            </a:r>
          </a:p>
          <a:p>
            <a:pPr lvl="1"/>
            <a:r>
              <a:rPr lang="en-US" altLang="ja-JP" sz="2000" dirty="0"/>
              <a:t>C</a:t>
            </a:r>
            <a:r>
              <a:rPr lang="en-US" altLang="ja-JP" sz="2000" dirty="0"/>
              <a:t>ost-down to be a half price, resulting  - 2~3 % to total cost.   </a:t>
            </a:r>
          </a:p>
          <a:p>
            <a:pPr lvl="2"/>
            <a:r>
              <a:rPr lang="en-US" altLang="ja-JP" sz="1500" dirty="0"/>
              <a:t>RRR to be 250 (+/- 50), allowing more Ta (or some residual) </a:t>
            </a:r>
          </a:p>
          <a:p>
            <a:pPr lvl="2"/>
            <a:r>
              <a:rPr lang="en-US" altLang="ja-JP" sz="1500" dirty="0"/>
              <a:t>Grain-size to be relaxed/larger </a:t>
            </a:r>
          </a:p>
          <a:p>
            <a:pPr lvl="2"/>
            <a:r>
              <a:rPr lang="en-US" altLang="ja-JP" sz="1500" dirty="0"/>
              <a:t>Ingot-sliced disks for forming half-cell cavities</a:t>
            </a:r>
          </a:p>
          <a:p>
            <a:pPr lvl="2"/>
            <a:r>
              <a:rPr lang="en-US" altLang="ja-JP" sz="1500" dirty="0">
                <a:solidFill>
                  <a:srgbClr val="FF0000"/>
                </a:solidFill>
              </a:rPr>
              <a:t>Issue: </a:t>
            </a:r>
            <a:r>
              <a:rPr lang="en-US" altLang="ja-JP" sz="1500" dirty="0"/>
              <a:t>mechanical property to satisfy high-pressure code </a:t>
            </a:r>
          </a:p>
          <a:p>
            <a:pPr marL="296321" indent="-296321"/>
            <a:r>
              <a:rPr lang="en-US" altLang="ja-JP" sz="2333" dirty="0"/>
              <a:t>A2: High-Q and High-</a:t>
            </a:r>
            <a:r>
              <a:rPr lang="en-US" altLang="ja-JP" sz="2333" dirty="0" err="1"/>
              <a:t>G,w</a:t>
            </a:r>
            <a:r>
              <a:rPr lang="en-US" altLang="ja-JP" sz="2333" dirty="0"/>
              <a:t> / 10% higher G, twice Q </a:t>
            </a:r>
          </a:p>
          <a:p>
            <a:pPr lvl="1"/>
            <a:r>
              <a:rPr lang="en-US" altLang="ja-JP" sz="2000" dirty="0"/>
              <a:t>Cost-down, resulting - 8~9% to total </a:t>
            </a:r>
          </a:p>
          <a:p>
            <a:pPr lvl="2"/>
            <a:r>
              <a:rPr lang="en-US" altLang="ja-JP" sz="1500" dirty="0"/>
              <a:t>- 10 % </a:t>
            </a:r>
            <a:r>
              <a:rPr lang="en-US" altLang="ja-JP" sz="1500" dirty="0" err="1"/>
              <a:t>Cryomodules</a:t>
            </a:r>
            <a:r>
              <a:rPr lang="en-US" altLang="ja-JP" sz="1500" dirty="0"/>
              <a:t>, w/  &lt;G&gt; = 35 MV/m @ &lt;Q&gt; 1.6 E10 (+/- 20%)  </a:t>
            </a:r>
          </a:p>
          <a:p>
            <a:pPr lvl="2"/>
            <a:r>
              <a:rPr lang="en-US" altLang="ja-JP" sz="1500" dirty="0"/>
              <a:t>- 10 % tunnel length (or to be reserved for redundancy/) </a:t>
            </a:r>
          </a:p>
          <a:p>
            <a:pPr lvl="2"/>
            <a:r>
              <a:rPr lang="en-US" altLang="ja-JP" sz="1500" dirty="0"/>
              <a:t>- 30 % Cryogenics load down to be</a:t>
            </a:r>
            <a:r>
              <a:rPr lang="en-US" altLang="en-US" sz="1500" dirty="0"/>
              <a:t> </a:t>
            </a:r>
            <a:r>
              <a:rPr lang="en-US" altLang="en-US" sz="1500" dirty="0"/>
              <a:t>further evaluated</a:t>
            </a:r>
          </a:p>
          <a:p>
            <a:pPr lvl="2"/>
            <a:r>
              <a:rPr lang="en-US" altLang="ja-JP" sz="1500" dirty="0">
                <a:solidFill>
                  <a:srgbClr val="FF0000"/>
                </a:solidFill>
              </a:rPr>
              <a:t>Issue: - ?% </a:t>
            </a:r>
            <a:r>
              <a:rPr lang="en-US" altLang="ja-JP" sz="1500" dirty="0"/>
              <a:t>Surface process reduction (2</a:t>
            </a:r>
            <a:r>
              <a:rPr lang="en-US" altLang="ja-JP" sz="1500" baseline="30000" dirty="0"/>
              <a:t>nd</a:t>
            </a:r>
            <a:r>
              <a:rPr lang="en-US" altLang="ja-JP" sz="1500" dirty="0"/>
              <a:t> EP </a:t>
            </a:r>
            <a:r>
              <a:rPr lang="en-US" altLang="ja-JP" sz="1500" dirty="0" err="1"/>
              <a:t>etc</a:t>
            </a:r>
            <a:r>
              <a:rPr lang="en-US" altLang="ja-JP" sz="1500" dirty="0"/>
              <a:t>)</a:t>
            </a:r>
          </a:p>
          <a:p>
            <a:pPr lvl="2"/>
            <a:r>
              <a:rPr lang="en-US" altLang="ja-JP" sz="1500" dirty="0">
                <a:solidFill>
                  <a:srgbClr val="FF0000"/>
                </a:solidFill>
              </a:rPr>
              <a:t>Issue: + ?%</a:t>
            </a:r>
            <a:r>
              <a:rPr lang="en-US" altLang="ja-JP" sz="1500" dirty="0"/>
              <a:t> RF power system to keep beam-pulse duty, to be unchanged</a:t>
            </a:r>
          </a:p>
          <a:p>
            <a:pPr marL="761970" lvl="2" indent="0">
              <a:buNone/>
            </a:pPr>
            <a:r>
              <a:rPr lang="en-US" altLang="ja-JP" sz="1500" dirty="0"/>
              <a:t> </a:t>
            </a:r>
            <a:endParaRPr lang="ja-JP" altLang="en-US" sz="15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WG3 Organization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b="1" dirty="0" smtClean="0"/>
              <a:t>Core members:</a:t>
            </a:r>
          </a:p>
          <a:p>
            <a:pPr lvl="1"/>
            <a:r>
              <a:rPr lang="en-US" altLang="ja-JP" dirty="0" smtClean="0"/>
              <a:t>S. </a:t>
            </a:r>
            <a:r>
              <a:rPr lang="en-US" altLang="ja-JP" dirty="0" err="1" smtClean="0"/>
              <a:t>Michizono</a:t>
            </a:r>
            <a:r>
              <a:rPr lang="en-US" altLang="ja-JP" dirty="0" smtClean="0"/>
              <a:t>, B. List, and A. Yamamoto</a:t>
            </a:r>
          </a:p>
          <a:p>
            <a:endParaRPr kumimoji="1" lang="en-US" altLang="ja-JP" dirty="0"/>
          </a:p>
          <a:p>
            <a:r>
              <a:rPr lang="en-US" altLang="ja-JP" b="1" dirty="0"/>
              <a:t>I</a:t>
            </a:r>
            <a:r>
              <a:rPr lang="en-US" altLang="ja-JP" b="1" dirty="0" smtClean="0"/>
              <a:t>ndividual task-force members</a:t>
            </a:r>
          </a:p>
          <a:p>
            <a:pPr lvl="1"/>
            <a:r>
              <a:rPr kumimoji="1" lang="en-US" altLang="ja-JP" dirty="0" smtClean="0"/>
              <a:t>Cost Reduction SRF R&amp;D</a:t>
            </a:r>
          </a:p>
          <a:p>
            <a:pPr lvl="2"/>
            <a:r>
              <a:rPr lang="en-US" altLang="ja-JP" dirty="0" smtClean="0"/>
              <a:t>A1 (</a:t>
            </a:r>
            <a:r>
              <a:rPr lang="en-US" altLang="ja-JP" dirty="0" err="1" smtClean="0"/>
              <a:t>Nb</a:t>
            </a:r>
            <a:r>
              <a:rPr lang="en-US" altLang="ja-JP" dirty="0" smtClean="0"/>
              <a:t> material): Core + A1 task force members  </a:t>
            </a:r>
          </a:p>
          <a:p>
            <a:pPr lvl="2"/>
            <a:r>
              <a:rPr kumimoji="1" lang="en-US" altLang="ja-JP" dirty="0" smtClean="0"/>
              <a:t>A2 (High-Q, -G) : Core + A2 task force member </a:t>
            </a:r>
          </a:p>
          <a:p>
            <a:pPr lvl="1"/>
            <a:r>
              <a:rPr lang="en-US" altLang="ja-JP" dirty="0" smtClean="0"/>
              <a:t>Resource optimization for Staging </a:t>
            </a:r>
          </a:p>
          <a:p>
            <a:pPr lvl="2"/>
            <a:r>
              <a:rPr lang="en-US" altLang="ja-JP" dirty="0" smtClean="0"/>
              <a:t>WG3 (Core)  +  WG1  +  WG2, depending on themes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1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Short-Term Goals (by ALCW-2017)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b="1" dirty="0" smtClean="0"/>
              <a:t>Cost Reduction for SRF R&amp;D</a:t>
            </a:r>
          </a:p>
          <a:p>
            <a:pPr lvl="1"/>
            <a:r>
              <a:rPr lang="en-US" altLang="ja-JP" dirty="0" smtClean="0"/>
              <a:t>Consensus for the strategy</a:t>
            </a:r>
          </a:p>
          <a:p>
            <a:pPr lvl="1"/>
            <a:r>
              <a:rPr lang="en-US" altLang="ja-JP" dirty="0" smtClean="0"/>
              <a:t>O</a:t>
            </a:r>
            <a:r>
              <a:rPr kumimoji="1" lang="en-US" altLang="ja-JP" dirty="0" smtClean="0"/>
              <a:t>verall cost reduction fraction to be agreed</a:t>
            </a:r>
          </a:p>
          <a:p>
            <a:endParaRPr lang="en-US" altLang="ja-JP" dirty="0"/>
          </a:p>
          <a:p>
            <a:r>
              <a:rPr lang="en-US" altLang="ja-JP" b="1" dirty="0" smtClean="0"/>
              <a:t>Human resource optimization </a:t>
            </a:r>
          </a:p>
          <a:p>
            <a:pPr lvl="1"/>
            <a:r>
              <a:rPr kumimoji="1" lang="en-US" altLang="ja-JP" dirty="0" smtClean="0"/>
              <a:t>Reduction fraction for</a:t>
            </a:r>
          </a:p>
          <a:p>
            <a:pPr lvl="2"/>
            <a:r>
              <a:rPr lang="en-US" altLang="ja-JP" dirty="0" smtClean="0"/>
              <a:t>Cavity and CM qualification/performance Test</a:t>
            </a:r>
          </a:p>
          <a:p>
            <a:pPr lvl="2"/>
            <a:r>
              <a:rPr kumimoji="1" lang="en-US" altLang="ja-JP" dirty="0" smtClean="0"/>
              <a:t>ML Installation  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1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586337" y="61555"/>
            <a:ext cx="6820900" cy="335430"/>
          </a:xfrm>
        </p:spPr>
        <p:txBody>
          <a:bodyPr>
            <a:no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Preliminary</a:t>
            </a:r>
            <a:r>
              <a:rPr lang="en-US" altLang="ja-JP" sz="2000" b="1" dirty="0"/>
              <a:t> Cost Estimate for the ILC Staging with 250GeV</a:t>
            </a:r>
            <a:endParaRPr lang="ja-JP" altLang="en-US" sz="2000" b="1" dirty="0"/>
          </a:p>
        </p:txBody>
      </p:sp>
      <p:grpSp>
        <p:nvGrpSpPr>
          <p:cNvPr id="49" name="グループ化 48"/>
          <p:cNvGrpSpPr/>
          <p:nvPr/>
        </p:nvGrpSpPr>
        <p:grpSpPr>
          <a:xfrm>
            <a:off x="1976680" y="4275059"/>
            <a:ext cx="6159943" cy="547866"/>
            <a:chOff x="1160436" y="4247797"/>
            <a:chExt cx="7891923" cy="633159"/>
          </a:xfrm>
        </p:grpSpPr>
        <p:cxnSp>
          <p:nvCxnSpPr>
            <p:cNvPr id="51" name="直線コネクタ 50"/>
            <p:cNvCxnSpPr/>
            <p:nvPr/>
          </p:nvCxnSpPr>
          <p:spPr>
            <a:xfrm>
              <a:off x="1160436" y="4416967"/>
              <a:ext cx="1797050" cy="231487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flipV="1">
              <a:off x="7235876" y="4438901"/>
              <a:ext cx="1796400" cy="23040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円/楕円 52"/>
            <p:cNvSpPr/>
            <p:nvPr/>
          </p:nvSpPr>
          <p:spPr>
            <a:xfrm>
              <a:off x="4993945" y="4633306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 rot="395487">
              <a:off x="1977287" y="4247797"/>
              <a:ext cx="934852" cy="284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 rot="21109349">
              <a:off x="7351893" y="4267121"/>
              <a:ext cx="967711" cy="284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 rot="410029">
              <a:off x="1194577" y="4579945"/>
              <a:ext cx="3859530" cy="18743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57" name="正方形/長方形 56"/>
            <p:cNvSpPr/>
            <p:nvPr/>
          </p:nvSpPr>
          <p:spPr>
            <a:xfrm rot="21199294">
              <a:off x="5192829" y="4576645"/>
              <a:ext cx="3859530" cy="18743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7728234" y="4"/>
            <a:ext cx="931665" cy="27193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67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Rev. 170205</a:t>
            </a:r>
            <a:endParaRPr kumimoji="1" lang="ja-JP" altLang="en-US" sz="1167" dirty="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1793" y="4718207"/>
            <a:ext cx="1085468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D: </a:t>
            </a:r>
          </a:p>
        </p:txBody>
      </p:sp>
      <p:grpSp>
        <p:nvGrpSpPr>
          <p:cNvPr id="3" name="図形グループ 2"/>
          <p:cNvGrpSpPr/>
          <p:nvPr/>
        </p:nvGrpSpPr>
        <p:grpSpPr>
          <a:xfrm>
            <a:off x="1986052" y="4672779"/>
            <a:ext cx="6147754" cy="496888"/>
            <a:chOff x="1134300" y="5861000"/>
            <a:chExt cx="7877169" cy="652563"/>
          </a:xfrm>
        </p:grpSpPr>
        <p:sp>
          <p:nvSpPr>
            <p:cNvPr id="23" name="正方形/長方形 22"/>
            <p:cNvSpPr/>
            <p:nvPr/>
          </p:nvSpPr>
          <p:spPr>
            <a:xfrm rot="410029">
              <a:off x="2525074" y="6291852"/>
              <a:ext cx="2471169" cy="21627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 rot="21199294">
              <a:off x="5144022" y="6307219"/>
              <a:ext cx="2349603" cy="200698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2761770" y="6262934"/>
              <a:ext cx="1640795" cy="221854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5586010" y="6254388"/>
              <a:ext cx="1796400" cy="23040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円/楕円 19"/>
            <p:cNvSpPr/>
            <p:nvPr/>
          </p:nvSpPr>
          <p:spPr>
            <a:xfrm>
              <a:off x="4939199" y="6265913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 rot="395487">
              <a:off x="1922492" y="5861000"/>
              <a:ext cx="934954" cy="323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 rot="21109349">
              <a:off x="7297095" y="5880324"/>
              <a:ext cx="967817" cy="323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 rot="410029">
              <a:off x="1134300" y="6067190"/>
              <a:ext cx="1396706" cy="208502"/>
            </a:xfrm>
            <a:prstGeom prst="rect">
              <a:avLst/>
            </a:prstGeom>
            <a:solidFill>
              <a:schemeClr val="bg1">
                <a:lumMod val="85000"/>
                <a:alpha val="30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 rot="21199294">
              <a:off x="7503738" y="6091416"/>
              <a:ext cx="1507731" cy="176777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0000"/>
              </a:schemeClr>
            </a:solidFill>
            <a:ln w="6350" cmpd="sng">
              <a:solidFill>
                <a:srgbClr val="A6A6A6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グループ化 48"/>
          <p:cNvGrpSpPr/>
          <p:nvPr/>
        </p:nvGrpSpPr>
        <p:grpSpPr>
          <a:xfrm>
            <a:off x="1983922" y="3499038"/>
            <a:ext cx="6118637" cy="482171"/>
            <a:chOff x="1194577" y="4247715"/>
            <a:chExt cx="7857782" cy="633241"/>
          </a:xfrm>
        </p:grpSpPr>
        <p:sp>
          <p:nvSpPr>
            <p:cNvPr id="35" name="正方形/長方形 34"/>
            <p:cNvSpPr/>
            <p:nvPr/>
          </p:nvSpPr>
          <p:spPr>
            <a:xfrm rot="21199294">
              <a:off x="5192829" y="4576645"/>
              <a:ext cx="3859530" cy="18743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 rot="410029">
              <a:off x="1194577" y="4579945"/>
              <a:ext cx="3859530" cy="18743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1218078" y="4438901"/>
              <a:ext cx="3300264" cy="397221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flipV="1">
              <a:off x="5704493" y="4438900"/>
              <a:ext cx="3327782" cy="397223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円/楕円 29"/>
            <p:cNvSpPr/>
            <p:nvPr/>
          </p:nvSpPr>
          <p:spPr>
            <a:xfrm>
              <a:off x="4993945" y="4633306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 rot="395487">
              <a:off x="2988289" y="4381111"/>
              <a:ext cx="974147" cy="323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250 </a:t>
              </a:r>
              <a:r>
                <a:rPr kumimoji="1" lang="en-US" altLang="ja-JP" sz="1000" dirty="0" err="1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GeV</a:t>
              </a: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 e-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21109349">
              <a:off x="7332210" y="4247715"/>
              <a:ext cx="1007085" cy="323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250 </a:t>
              </a:r>
              <a:r>
                <a:rPr kumimoji="1" lang="en-US" altLang="ja-JP" sz="1000" dirty="0" err="1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GeV</a:t>
              </a: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 e+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748318" y="5179242"/>
            <a:ext cx="107019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C: </a:t>
            </a:r>
          </a:p>
        </p:txBody>
      </p:sp>
      <p:grpSp>
        <p:nvGrpSpPr>
          <p:cNvPr id="43" name="図形グループ 42"/>
          <p:cNvGrpSpPr/>
          <p:nvPr/>
        </p:nvGrpSpPr>
        <p:grpSpPr>
          <a:xfrm>
            <a:off x="3084743" y="5052800"/>
            <a:ext cx="3863610" cy="508528"/>
            <a:chOff x="2540465" y="5846056"/>
            <a:chExt cx="4950496" cy="667849"/>
          </a:xfrm>
        </p:grpSpPr>
        <p:sp>
          <p:nvSpPr>
            <p:cNvPr id="44" name="正方形/長方形 43"/>
            <p:cNvSpPr/>
            <p:nvPr/>
          </p:nvSpPr>
          <p:spPr>
            <a:xfrm rot="410029">
              <a:off x="2540465" y="6280161"/>
              <a:ext cx="2455269" cy="21867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 rot="21199294">
              <a:off x="5145311" y="6292420"/>
              <a:ext cx="2345650" cy="221485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>
            <a:xfrm>
              <a:off x="2761770" y="6262934"/>
              <a:ext cx="1640795" cy="221854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V="1">
              <a:off x="5586010" y="6254388"/>
              <a:ext cx="1796400" cy="23040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円/楕円 47"/>
            <p:cNvSpPr/>
            <p:nvPr/>
          </p:nvSpPr>
          <p:spPr>
            <a:xfrm>
              <a:off x="4939199" y="6265913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 rot="395487">
              <a:off x="2601675" y="5846056"/>
              <a:ext cx="934958" cy="323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 rot="21109349">
              <a:off x="6365173" y="5880324"/>
              <a:ext cx="967821" cy="323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7144694" y="5040500"/>
            <a:ext cx="878767" cy="233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917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Simple tunnel </a:t>
            </a:r>
          </a:p>
        </p:txBody>
      </p:sp>
      <p:grpSp>
        <p:nvGrpSpPr>
          <p:cNvPr id="13" name="図形グループ 12"/>
          <p:cNvGrpSpPr/>
          <p:nvPr/>
        </p:nvGrpSpPr>
        <p:grpSpPr>
          <a:xfrm>
            <a:off x="2020217" y="3855410"/>
            <a:ext cx="6133294" cy="547866"/>
            <a:chOff x="2278577" y="4432590"/>
            <a:chExt cx="6793803" cy="657440"/>
          </a:xfrm>
        </p:grpSpPr>
        <p:sp>
          <p:nvSpPr>
            <p:cNvPr id="69" name="正方形/長方形 68"/>
            <p:cNvSpPr/>
            <p:nvPr/>
          </p:nvSpPr>
          <p:spPr>
            <a:xfrm rot="21199294">
              <a:off x="5735448" y="4774050"/>
              <a:ext cx="3336932" cy="19462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 rot="410029">
              <a:off x="2278577" y="4777476"/>
              <a:ext cx="3336932" cy="19462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cxnSp>
          <p:nvCxnSpPr>
            <p:cNvPr id="63" name="直線コネクタ 62"/>
            <p:cNvCxnSpPr/>
            <p:nvPr/>
          </p:nvCxnSpPr>
          <p:spPr>
            <a:xfrm>
              <a:off x="2319513" y="4666561"/>
              <a:ext cx="2785706" cy="326364"/>
            </a:xfrm>
            <a:prstGeom prst="line">
              <a:avLst/>
            </a:prstGeom>
            <a:ln w="635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 flipV="1">
              <a:off x="6213946" y="4660110"/>
              <a:ext cx="2811988" cy="361900"/>
            </a:xfrm>
            <a:prstGeom prst="line">
              <a:avLst/>
            </a:prstGeom>
            <a:ln w="6350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円/楕円 64"/>
            <p:cNvSpPr/>
            <p:nvPr/>
          </p:nvSpPr>
          <p:spPr>
            <a:xfrm>
              <a:off x="5563494" y="4832883"/>
              <a:ext cx="214117" cy="25714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500">
                <a:solidFill>
                  <a:prstClr val="white"/>
                </a:solidFill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 rot="395487">
              <a:off x="2955307" y="4432590"/>
              <a:ext cx="808269" cy="295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 rot="21109349">
              <a:off x="7602166" y="4452655"/>
              <a:ext cx="836679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09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0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10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</p:grpSp>
      <p:sp>
        <p:nvSpPr>
          <p:cNvPr id="70" name="テキスト ボックス 69"/>
          <p:cNvSpPr txBox="1"/>
          <p:nvPr/>
        </p:nvSpPr>
        <p:spPr>
          <a:xfrm>
            <a:off x="733041" y="3860172"/>
            <a:ext cx="107019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F: 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39566" y="4286002"/>
            <a:ext cx="107019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E: 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13313" y="3535006"/>
            <a:ext cx="107019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67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TDR: 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KEK-ILC Mini-Workshop: WG3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2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96330" y="421226"/>
          <a:ext cx="8005792" cy="3098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5434"/>
                <a:gridCol w="666072"/>
                <a:gridCol w="502801"/>
                <a:gridCol w="639698"/>
                <a:gridCol w="665633"/>
                <a:gridCol w="631053"/>
                <a:gridCol w="587832"/>
                <a:gridCol w="563181"/>
                <a:gridCol w="621001"/>
                <a:gridCol w="801301"/>
                <a:gridCol w="749981"/>
                <a:gridCol w="961805"/>
              </a:tblGrid>
              <a:tr h="5842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e-/e</a:t>
                      </a:r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r>
                        <a:rPr kumimoji="1" lang="en-US" altLang="ja-JP" sz="800" dirty="0" smtClean="0"/>
                        <a:t>[GeV]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Tunnel</a:t>
                      </a:r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r>
                        <a:rPr kumimoji="1" lang="en-US" altLang="ja-JP" sz="800" dirty="0" smtClean="0"/>
                        <a:t>[GeV]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Value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CFS*</a:t>
                      </a:r>
                      <a:endParaRPr kumimoji="1" lang="en-US" altLang="ja-JP" sz="800" dirty="0"/>
                    </a:p>
                    <a:p>
                      <a:pPr algn="ctr"/>
                      <a:r>
                        <a:rPr kumimoji="1" lang="en-US" altLang="ja-JP" sz="800" dirty="0" smtClean="0"/>
                        <a:t>[GILCU]</a:t>
                      </a:r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Value 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SRF</a:t>
                      </a: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 smtClean="0"/>
                        <a:t>[GILCU]</a:t>
                      </a:r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Value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Others**</a:t>
                      </a: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 smtClean="0"/>
                        <a:t>[GILCU]</a:t>
                      </a:r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Value</a:t>
                      </a:r>
                      <a:endParaRPr kumimoji="1" lang="en-US" altLang="ja-JP" sz="800" baseline="0" dirty="0" smtClean="0"/>
                    </a:p>
                    <a:p>
                      <a:pPr algn="ctr"/>
                      <a:r>
                        <a:rPr kumimoji="1" lang="en-US" altLang="ja-JP" sz="800" baseline="0" dirty="0" smtClean="0"/>
                        <a:t>Total</a:t>
                      </a:r>
                    </a:p>
                    <a:p>
                      <a:pPr algn="ctr"/>
                      <a:r>
                        <a:rPr kumimoji="1" lang="en-US" altLang="ja-JP" sz="800" baseline="0" dirty="0" smtClean="0"/>
                        <a:t>(GILCU]</a:t>
                      </a:r>
                    </a:p>
                    <a:p>
                      <a:pPr algn="ctr"/>
                      <a:r>
                        <a:rPr kumimoji="1" lang="en-US" altLang="ja-JP" sz="800" baseline="0" dirty="0" smtClean="0"/>
                        <a:t>(Oku-JY)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Value</a:t>
                      </a:r>
                    </a:p>
                    <a:p>
                      <a:pPr algn="ctr"/>
                      <a:r>
                        <a:rPr kumimoji="1" lang="en-US" altLang="ja-JP" sz="800" dirty="0" smtClean="0"/>
                        <a:t>Total</a:t>
                      </a:r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r>
                        <a:rPr kumimoji="1" lang="en-US" altLang="ja-JP" sz="800" dirty="0" smtClean="0"/>
                        <a:t>[%]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err="1" smtClean="0"/>
                        <a:t>Reduct</a:t>
                      </a:r>
                      <a:r>
                        <a:rPr kumimoji="1" lang="en-US" altLang="ja-JP" sz="800" dirty="0" smtClean="0"/>
                        <a:t>.</a:t>
                      </a:r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r>
                        <a:rPr kumimoji="1" lang="en-US" altLang="ja-JP" sz="800" dirty="0" smtClean="0"/>
                        <a:t> [%]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Cost- Red.</a:t>
                      </a:r>
                    </a:p>
                    <a:p>
                      <a:pPr algn="ctr"/>
                      <a:r>
                        <a:rPr kumimoji="1" lang="en-US" altLang="ja-JP" sz="800" baseline="0" dirty="0" smtClean="0"/>
                        <a:t> </a:t>
                      </a:r>
                      <a:r>
                        <a:rPr kumimoji="1" lang="en-US" altLang="ja-JP" sz="800" dirty="0" smtClean="0"/>
                        <a:t>R&amp;D Effect</a:t>
                      </a:r>
                    </a:p>
                    <a:p>
                      <a:pPr algn="ctr"/>
                      <a:endParaRPr kumimoji="1" lang="en-US" altLang="ja-JP" sz="800" dirty="0" smtClean="0"/>
                    </a:p>
                    <a:p>
                      <a:pPr algn="ctr"/>
                      <a:r>
                        <a:rPr kumimoji="1" lang="en-US" altLang="ja-JP" sz="800" dirty="0" smtClean="0"/>
                        <a:t> [%]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Total Impact to</a:t>
                      </a:r>
                      <a:r>
                        <a:rPr kumimoji="1" lang="en-US" altLang="ja-JP" sz="800" baseline="0" dirty="0" smtClean="0"/>
                        <a:t> </a:t>
                      </a:r>
                      <a:r>
                        <a:rPr kumimoji="1" lang="en-US" altLang="ja-JP" sz="800" dirty="0" smtClean="0"/>
                        <a:t>Reduction</a:t>
                      </a:r>
                    </a:p>
                    <a:p>
                      <a:pPr algn="ctr"/>
                      <a:r>
                        <a:rPr kumimoji="1" lang="en-US" altLang="ja-JP" sz="800" baseline="0" dirty="0" smtClean="0"/>
                        <a:t> [mid. %]</a:t>
                      </a:r>
                      <a:endParaRPr kumimoji="1" lang="ja-JP" altLang="en-US" sz="800" dirty="0"/>
                    </a:p>
                  </a:txBody>
                  <a:tcPr marL="82550" marR="825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Human</a:t>
                      </a:r>
                      <a:r>
                        <a:rPr kumimoji="1" lang="en-US" altLang="ja-JP" sz="8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resources</a:t>
                      </a:r>
                    </a:p>
                    <a:p>
                      <a:pPr algn="ctr"/>
                      <a:r>
                        <a:rPr kumimoji="1" lang="en-US" altLang="ja-JP" sz="8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(M p-</a:t>
                      </a:r>
                      <a:r>
                        <a:rPr kumimoji="1" lang="en-US" altLang="ja-JP" sz="800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hr</a:t>
                      </a:r>
                      <a:r>
                        <a:rPr kumimoji="1" lang="en-US" altLang="ja-JP" sz="8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)&amp;(%)</a:t>
                      </a:r>
                      <a:endParaRPr kumimoji="1" lang="ja-JP" altLang="en-US"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82550" marR="82550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TDR</a:t>
                      </a: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250/250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- 11.9 %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(13.5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-1.6</a:t>
                      </a:r>
                      <a:r>
                        <a:rPr kumimoji="1" lang="en-US" altLang="ja-JP" sz="800" baseline="300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TDR updated</a:t>
                      </a: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250/250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- 11.9 %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(13.5-1.6)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</a:tr>
              <a:tr h="2794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Opt. F</a:t>
                      </a: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kumimoji="1" lang="en-US" altLang="ja-JP" sz="800" b="1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20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Opt.</a:t>
                      </a:r>
                      <a:r>
                        <a:rPr kumimoji="1" lang="ja-JP" altLang="en-US" sz="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kumimoji="1" lang="en-US" altLang="ja-JP" sz="8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- 5.5 %</a:t>
                      </a:r>
                    </a:p>
                    <a:p>
                      <a:pPr algn="ctr"/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- (6.25 -0.8)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171450" indent="-171450" algn="ctr">
                        <a:buFontTx/>
                        <a:buChar char="-"/>
                      </a:pPr>
                      <a:endParaRPr kumimoji="1" lang="en-US" altLang="ja-JP" sz="800" b="1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20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Opt.</a:t>
                      </a:r>
                      <a:r>
                        <a:rPr kumimoji="1" lang="ja-JP" altLang="en-US" sz="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kumimoji="1" lang="en-US" altLang="ja-JP" sz="8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- 5.5 %</a:t>
                      </a:r>
                    </a:p>
                    <a:p>
                      <a:pPr algn="ctr"/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- (6.25 -0.8)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171450" indent="-171450" algn="ctr">
                        <a:buFontTx/>
                        <a:buChar char="-"/>
                      </a:pPr>
                      <a:endParaRPr kumimoji="1" lang="en-US" altLang="ja-JP" sz="8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20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Opt.</a:t>
                      </a:r>
                      <a:r>
                        <a:rPr kumimoji="1" lang="ja-JP" altLang="en-US" sz="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rgbClr val="008000"/>
                          </a:solidFill>
                        </a:rPr>
                        <a:t>250</a:t>
                      </a:r>
                      <a:endParaRPr kumimoji="1" lang="ja-JP" altLang="en-US" sz="800" dirty="0">
                        <a:solidFill>
                          <a:srgbClr val="008000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- 5.5 %</a:t>
                      </a:r>
                    </a:p>
                    <a:p>
                      <a:pPr algn="ctr"/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- (6.25 -0.8)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marL="171450" indent="-171450" algn="ctr">
                        <a:buFontTx/>
                        <a:buChar char="-"/>
                      </a:pPr>
                      <a:endParaRPr kumimoji="1" lang="en-US" altLang="ja-JP" sz="800" b="1" dirty="0" smtClean="0">
                        <a:solidFill>
                          <a:srgbClr val="3366FF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marL="82550" marR="82550" marT="38100" marB="3810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2550" marR="82550" marT="38100" marB="38100" anchor="ctr"/>
                </a:tc>
              </a:tr>
              <a:tr h="584200">
                <a:tc gridSpan="12">
                  <a:txBody>
                    <a:bodyPr/>
                    <a:lstStyle/>
                    <a:p>
                      <a:pPr algn="l"/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*) CFS total cost  (including the main campus land/surface and buildings)  to be confirmed.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** )Both effects of additional </a:t>
                      </a:r>
                      <a:r>
                        <a:rPr kumimoji="1" lang="en-US" altLang="ja-JP" sz="800" baseline="0" dirty="0" err="1" smtClean="0">
                          <a:solidFill>
                            <a:schemeClr val="tx1"/>
                          </a:solidFill>
                        </a:rPr>
                        <a:t>undulator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 (80 m) for  e+ yield and some fraction of common category to ML  are included. 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     Effect of HE beam transport addition (</a:t>
                      </a:r>
                      <a:r>
                        <a:rPr kumimoji="1" lang="en-US" altLang="ja-JP" sz="800" dirty="0" smtClean="0">
                          <a:solidFill>
                            <a:srgbClr val="3366FF"/>
                          </a:solidFill>
                        </a:rPr>
                        <a:t>+</a:t>
                      </a:r>
                      <a:r>
                        <a:rPr kumimoji="1" lang="en-US" altLang="ja-JP" sz="800" dirty="0" smtClean="0">
                          <a:solidFill>
                            <a:srgbClr val="3366FF"/>
                          </a:solidFill>
                          <a:latin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), and RTML transport-line reduction effect  (</a:t>
                      </a:r>
                      <a:r>
                        <a:rPr kumimoji="1" lang="en-US" altLang="ja-JP" sz="800" dirty="0" smtClean="0">
                          <a:solidFill>
                            <a:srgbClr val="3366FF"/>
                          </a:solidFill>
                          <a:latin typeface="Symbol" charset="2"/>
                          <a:cs typeface="Symbol" charset="2"/>
                        </a:rPr>
                        <a:t> -b) 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 to be further evaluated. 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</a:rPr>
                        <a:t># ) Tunnel length reduction because of the high-G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 not to be taken, in order to keep reasonable contingency (1.6 % for full 250 </a:t>
                      </a:r>
                      <a:r>
                        <a:rPr kumimoji="1" lang="en-US" altLang="ja-JP" sz="800" baseline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 and 0.8% for 125 </a:t>
                      </a:r>
                      <a:r>
                        <a:rPr kumimoji="1" lang="en-US" altLang="ja-JP" sz="800" baseline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r>
                        <a:rPr kumimoji="1" lang="en-US" altLang="ja-JP" sz="8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 marT="38100" marB="3810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en-US" altLang="ja-JP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2412425" y="417039"/>
            <a:ext cx="1251289" cy="260412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500">
              <a:solidFill>
                <a:prstClr val="white"/>
              </a:solidFill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6179596" y="400890"/>
            <a:ext cx="703321" cy="260412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500">
              <a:solidFill>
                <a:prstClr val="white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82320" y="1801735"/>
            <a:ext cx="5738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500" dirty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WG2</a:t>
            </a:r>
            <a:endParaRPr kumimoji="1" lang="ja-JP" altLang="en-US" sz="1500" dirty="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656399" y="1801735"/>
            <a:ext cx="5738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5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WG3</a:t>
            </a:r>
            <a:endParaRPr kumimoji="1" lang="ja-JP" altLang="en-US" sz="1500" dirty="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814987" y="1817230"/>
            <a:ext cx="5738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5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WG3</a:t>
            </a:r>
            <a:endParaRPr kumimoji="1" lang="ja-JP" altLang="en-US" sz="1500" dirty="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3721862" y="400890"/>
            <a:ext cx="599148" cy="2604123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500">
              <a:solidFill>
                <a:prstClr val="white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77141" y="1801735"/>
            <a:ext cx="5738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09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500" dirty="0">
                <a:solidFill>
                  <a:srgbClr val="7F7F7F"/>
                </a:solidFill>
                <a:latin typeface="Calibri"/>
                <a:ea typeface="ＭＳ Ｐゴシック" charset="-128"/>
                <a:cs typeface=""/>
              </a:rPr>
              <a:t>WG1</a:t>
            </a:r>
            <a:endParaRPr kumimoji="1" lang="ja-JP" altLang="en-US" sz="1500" dirty="0">
              <a:solidFill>
                <a:srgbClr val="7F7F7F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7668946" y="515171"/>
            <a:ext cx="933174" cy="260412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500">
              <a:solidFill>
                <a:prstClr val="white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17/04/07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7DCD-AF02-6F49-B012-B59AC875944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6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472"/>
    </mc:Choice>
    <mc:Fallback xmlns="">
      <p:transition spd="slow" advTm="103472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are similar to Summary of KEK workshop, but updated for WG2 meeting on May 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Slides By Hitoshi </a:t>
            </a:r>
            <a:r>
              <a:rPr lang="en-US" dirty="0" err="1" smtClean="0"/>
              <a:t>Hayano</a:t>
            </a:r>
            <a:r>
              <a:rPr lang="en-US" dirty="0" smtClean="0"/>
              <a:t> for WG2 (CFS)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605B0-1C15-8841-AEB4-F31B73E6FD8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90913-7BED-9B49-AE85-4C0946355D8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64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 Workshop in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Day </a:t>
            </a:r>
            <a:r>
              <a:rPr lang="en-US" dirty="0"/>
              <a:t>Mini-Workshop at KEK (</a:t>
            </a:r>
            <a:r>
              <a:rPr lang="en-US" dirty="0">
                <a:hlinkClick r:id="rId2"/>
              </a:rPr>
              <a:t>https://kds.kek.jp/indico/event/24127</a:t>
            </a:r>
            <a:r>
              <a:rPr lang="en-US" dirty="0" smtClean="0">
                <a:hlinkClick r:id="rId2"/>
              </a:rPr>
              <a:t>/)</a:t>
            </a:r>
            <a:endParaRPr lang="en-US" dirty="0" smtClean="0"/>
          </a:p>
          <a:p>
            <a:r>
              <a:rPr lang="en-US" dirty="0" smtClean="0"/>
              <a:t>2 Days discussions of WG1 (Positron Source) 2 (CFS), 3 (Cost)</a:t>
            </a:r>
          </a:p>
          <a:p>
            <a:r>
              <a:rPr lang="en-US" dirty="0" smtClean="0"/>
              <a:t>Friday: Summary Session with Lyn Evans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104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9492" y="1537335"/>
            <a:ext cx="8255858" cy="1042416"/>
          </a:xfrm>
        </p:spPr>
        <p:txBody>
          <a:bodyPr>
            <a:normAutofit/>
          </a:bodyPr>
          <a:lstStyle/>
          <a:p>
            <a:r>
              <a:rPr lang="en-US" altLang="ja-JP" sz="3000" b="1"/>
              <a:t>ILC-configuration and conditions to be considered</a:t>
            </a:r>
            <a:br>
              <a:rPr lang="en-US" altLang="ja-JP" sz="3000" b="1"/>
            </a:br>
            <a:r>
              <a:rPr lang="en-US" altLang="ja-JP" sz="3000" b="1"/>
              <a:t> for staging</a:t>
            </a:r>
            <a:endParaRPr lang="ja-JP" altLang="en-US" sz="3000" b="1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7079" y="3797796"/>
            <a:ext cx="6858000" cy="560070"/>
          </a:xfrm>
        </p:spPr>
        <p:txBody>
          <a:bodyPr/>
          <a:lstStyle/>
          <a:p>
            <a:r>
              <a:rPr kumimoji="1" lang="en-US" altLang="ja-JP"/>
              <a:t>H. Hayano, 05042017  LCC/ILC-WG2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27450" y="3090279"/>
            <a:ext cx="39026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Conditions &amp; cryomodule distribution for staging;  v6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011176" y="458295"/>
            <a:ext cx="5582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staging option name</a:t>
            </a:r>
            <a:r>
              <a:rPr kumimoji="1" lang="ja-JP" altLang="en-US" sz="18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　（</a:t>
            </a:r>
            <a:r>
              <a:rPr kumimoji="1" lang="en-US" altLang="ja-JP" sz="18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given </a:t>
            </a:r>
            <a:r>
              <a:rPr kumimoji="1" lang="ja-JP" altLang="en-US" sz="18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ｂｙ</a:t>
            </a:r>
            <a:r>
              <a:rPr kumimoji="1" lang="en-US" altLang="ja-JP" sz="18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S. Michizono, 02052017</a:t>
            </a:r>
            <a:r>
              <a:rPr kumimoji="1" lang="ja-JP" altLang="en-US" sz="18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）</a:t>
            </a:r>
          </a:p>
        </p:txBody>
      </p:sp>
      <p:grpSp>
        <p:nvGrpSpPr>
          <p:cNvPr id="56" name="図形グループ 55"/>
          <p:cNvGrpSpPr/>
          <p:nvPr/>
        </p:nvGrpSpPr>
        <p:grpSpPr>
          <a:xfrm>
            <a:off x="2244683" y="3527888"/>
            <a:ext cx="5138077" cy="526272"/>
            <a:chOff x="2981900" y="3909122"/>
            <a:chExt cx="6850769" cy="701696"/>
          </a:xfrm>
        </p:grpSpPr>
        <p:cxnSp>
          <p:nvCxnSpPr>
            <p:cNvPr id="4" name="直線コネクタ 3"/>
            <p:cNvCxnSpPr/>
            <p:nvPr/>
          </p:nvCxnSpPr>
          <p:spPr>
            <a:xfrm>
              <a:off x="2981900" y="4129036"/>
              <a:ext cx="1566204" cy="206728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 flipV="1">
              <a:off x="8244364" y="4151812"/>
              <a:ext cx="1543493" cy="200645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円/楕円 5"/>
            <p:cNvSpPr/>
            <p:nvPr/>
          </p:nvSpPr>
          <p:spPr>
            <a:xfrm>
              <a:off x="6296335" y="4353671"/>
              <a:ext cx="214117" cy="25714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 rot="395487">
              <a:off x="3644297" y="3909122"/>
              <a:ext cx="89597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 rot="21109349">
              <a:off x="8290400" y="3941887"/>
              <a:ext cx="9258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 rot="418467">
              <a:off x="2995369" y="4258092"/>
              <a:ext cx="3336932" cy="19462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 rot="21199294">
              <a:off x="6495737" y="4269773"/>
              <a:ext cx="3336932" cy="19462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1189680" y="2897591"/>
            <a:ext cx="9017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D: </a:t>
            </a:r>
          </a:p>
        </p:txBody>
      </p:sp>
      <p:grpSp>
        <p:nvGrpSpPr>
          <p:cNvPr id="22" name="グループ化 48"/>
          <p:cNvGrpSpPr/>
          <p:nvPr/>
        </p:nvGrpSpPr>
        <p:grpSpPr>
          <a:xfrm>
            <a:off x="2236426" y="1097137"/>
            <a:ext cx="5083175" cy="438572"/>
            <a:chOff x="1194577" y="4240978"/>
            <a:chExt cx="7857782" cy="639978"/>
          </a:xfrm>
        </p:grpSpPr>
        <p:sp>
          <p:nvSpPr>
            <p:cNvPr id="23" name="正方形/長方形 22"/>
            <p:cNvSpPr/>
            <p:nvPr/>
          </p:nvSpPr>
          <p:spPr>
            <a:xfrm rot="21199294">
              <a:off x="5192829" y="4576645"/>
              <a:ext cx="3859530" cy="18743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 rot="410029">
              <a:off x="1194577" y="4579945"/>
              <a:ext cx="3859530" cy="18743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1218078" y="4438901"/>
              <a:ext cx="3300264" cy="397221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flipV="1">
              <a:off x="5720563" y="4438901"/>
              <a:ext cx="3311713" cy="397222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円/楕円 26"/>
            <p:cNvSpPr/>
            <p:nvPr/>
          </p:nvSpPr>
          <p:spPr>
            <a:xfrm>
              <a:off x="4993945" y="4633306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395487">
              <a:off x="2936153" y="4374374"/>
              <a:ext cx="1078421" cy="336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250 </a:t>
              </a:r>
              <a:r>
                <a:rPr kumimoji="1" lang="en-US" altLang="ja-JP" sz="900" dirty="0" err="1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GeV</a:t>
              </a: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 e-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 rot="21109349">
              <a:off x="7279196" y="4240978"/>
              <a:ext cx="1113112" cy="336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250 </a:t>
              </a:r>
              <a:r>
                <a:rPr kumimoji="1" lang="en-US" altLang="ja-JP" sz="900" dirty="0" err="1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GeV</a:t>
              </a: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 e+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1210132" y="2199862"/>
            <a:ext cx="889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C: </a:t>
            </a:r>
          </a:p>
        </p:txBody>
      </p:sp>
      <p:grpSp>
        <p:nvGrpSpPr>
          <p:cNvPr id="61" name="図形グループ 60"/>
          <p:cNvGrpSpPr/>
          <p:nvPr/>
        </p:nvGrpSpPr>
        <p:grpSpPr>
          <a:xfrm>
            <a:off x="3151162" y="2081444"/>
            <a:ext cx="3209768" cy="462293"/>
            <a:chOff x="4190539" y="2082130"/>
            <a:chExt cx="4279691" cy="616390"/>
          </a:xfrm>
        </p:grpSpPr>
        <p:sp>
          <p:nvSpPr>
            <p:cNvPr id="32" name="正方形/長方形 31"/>
            <p:cNvSpPr/>
            <p:nvPr/>
          </p:nvSpPr>
          <p:spPr>
            <a:xfrm rot="410029">
              <a:off x="4190539" y="2484941"/>
              <a:ext cx="2122574" cy="19980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 rot="21199294">
              <a:off x="6442422" y="2496143"/>
              <a:ext cx="2027808" cy="202377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34" name="直線コネクタ 33"/>
            <p:cNvCxnSpPr/>
            <p:nvPr/>
          </p:nvCxnSpPr>
          <p:spPr>
            <a:xfrm>
              <a:off x="4220701" y="2456156"/>
              <a:ext cx="1418469" cy="187293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flipV="1">
              <a:off x="6886469" y="2461392"/>
              <a:ext cx="1552983" cy="210523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円/楕円 35"/>
            <p:cNvSpPr/>
            <p:nvPr/>
          </p:nvSpPr>
          <p:spPr>
            <a:xfrm>
              <a:off x="6264238" y="2471922"/>
              <a:ext cx="214093" cy="22628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 rot="395487">
              <a:off x="4199606" y="2082130"/>
              <a:ext cx="89597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 rot="21109349">
              <a:off x="7452385" y="2113442"/>
              <a:ext cx="9258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</p:grpSp>
      <p:grpSp>
        <p:nvGrpSpPr>
          <p:cNvPr id="67" name="図形グループ 66"/>
          <p:cNvGrpSpPr/>
          <p:nvPr/>
        </p:nvGrpSpPr>
        <p:grpSpPr>
          <a:xfrm>
            <a:off x="2276207" y="4268563"/>
            <a:ext cx="5095352" cy="497697"/>
            <a:chOff x="3023932" y="4998288"/>
            <a:chExt cx="6793803" cy="663596"/>
          </a:xfrm>
        </p:grpSpPr>
        <p:sp>
          <p:nvSpPr>
            <p:cNvPr id="43" name="正方形/長方形 42"/>
            <p:cNvSpPr/>
            <p:nvPr/>
          </p:nvSpPr>
          <p:spPr>
            <a:xfrm rot="21199294">
              <a:off x="6480803" y="5345904"/>
              <a:ext cx="3336932" cy="19462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 rot="410029">
              <a:off x="3023932" y="5349330"/>
              <a:ext cx="3336932" cy="19462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45" name="直線コネクタ 44"/>
            <p:cNvCxnSpPr/>
            <p:nvPr/>
          </p:nvCxnSpPr>
          <p:spPr>
            <a:xfrm>
              <a:off x="3064868" y="5238415"/>
              <a:ext cx="2784650" cy="339064"/>
            </a:xfrm>
            <a:prstGeom prst="line">
              <a:avLst/>
            </a:prstGeom>
            <a:ln w="635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flipV="1">
              <a:off x="6997700" y="5244664"/>
              <a:ext cx="2773589" cy="332815"/>
            </a:xfrm>
            <a:prstGeom prst="line">
              <a:avLst/>
            </a:prstGeom>
            <a:ln w="6350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円/楕円 46"/>
            <p:cNvSpPr/>
            <p:nvPr/>
          </p:nvSpPr>
          <p:spPr>
            <a:xfrm>
              <a:off x="6308849" y="5404737"/>
              <a:ext cx="214117" cy="25714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 rot="395487">
              <a:off x="3224001" y="4998288"/>
              <a:ext cx="17615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    sparse linac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 rot="21109349">
              <a:off x="7306234" y="5084527"/>
              <a:ext cx="179151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    sparse linac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</p:grpSp>
      <p:sp>
        <p:nvSpPr>
          <p:cNvPr id="50" name="テキスト ボックス 49"/>
          <p:cNvSpPr txBox="1"/>
          <p:nvPr/>
        </p:nvSpPr>
        <p:spPr>
          <a:xfrm>
            <a:off x="1206861" y="4303787"/>
            <a:ext cx="889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F: 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16929" y="3609067"/>
            <a:ext cx="889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Option</a:t>
            </a:r>
            <a:r>
              <a:rPr kumimoji="1" lang="ja-JP" altLang="en-US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E: 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180842" y="1134121"/>
            <a:ext cx="889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TDR: </a:t>
            </a:r>
          </a:p>
        </p:txBody>
      </p:sp>
      <p:grpSp>
        <p:nvGrpSpPr>
          <p:cNvPr id="64" name="図形グループ 63"/>
          <p:cNvGrpSpPr/>
          <p:nvPr/>
        </p:nvGrpSpPr>
        <p:grpSpPr>
          <a:xfrm>
            <a:off x="2187855" y="2906559"/>
            <a:ext cx="6464426" cy="594928"/>
            <a:chOff x="2906130" y="3182282"/>
            <a:chExt cx="8619234" cy="793237"/>
          </a:xfrm>
        </p:grpSpPr>
        <p:sp>
          <p:nvSpPr>
            <p:cNvPr id="13" name="正方形/長方形 12"/>
            <p:cNvSpPr/>
            <p:nvPr/>
          </p:nvSpPr>
          <p:spPr>
            <a:xfrm rot="410029">
              <a:off x="4205269" y="3521796"/>
              <a:ext cx="2136328" cy="197618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 rot="21199294">
              <a:off x="6469352" y="3535838"/>
              <a:ext cx="2031234" cy="183383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15" name="直線コネクタ 14"/>
            <p:cNvCxnSpPr/>
            <p:nvPr/>
          </p:nvCxnSpPr>
          <p:spPr>
            <a:xfrm>
              <a:off x="4220701" y="3498012"/>
              <a:ext cx="1418469" cy="184309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>
              <a:endCxn id="14" idx="3"/>
            </p:cNvCxnSpPr>
            <p:nvPr/>
          </p:nvCxnSpPr>
          <p:spPr>
            <a:xfrm flipV="1">
              <a:off x="6851451" y="3509417"/>
              <a:ext cx="1642244" cy="188671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円/楕円 16"/>
            <p:cNvSpPr/>
            <p:nvPr/>
          </p:nvSpPr>
          <p:spPr>
            <a:xfrm>
              <a:off x="6292283" y="3498095"/>
              <a:ext cx="214094" cy="22628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 rot="395487">
              <a:off x="4324083" y="3182282"/>
              <a:ext cx="89597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e-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21109349">
              <a:off x="7701257" y="3192533"/>
              <a:ext cx="9258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900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125GeV e+</a:t>
              </a:r>
              <a:endParaRPr kumimoji="1" lang="ja-JP" altLang="en-US" sz="900" dirty="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 rot="410029">
              <a:off x="3002944" y="3316516"/>
              <a:ext cx="1207454" cy="190514"/>
            </a:xfrm>
            <a:prstGeom prst="rect">
              <a:avLst/>
            </a:prstGeom>
            <a:solidFill>
              <a:schemeClr val="bg1">
                <a:lumMod val="85000"/>
                <a:alpha val="30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 rot="21199294">
              <a:off x="8509329" y="3338652"/>
              <a:ext cx="1303435" cy="161526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0000"/>
              </a:schemeClr>
            </a:solidFill>
            <a:ln w="6350" cmpd="sng">
              <a:solidFill>
                <a:srgbClr val="A6A6A6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8797693" y="3474150"/>
              <a:ext cx="272767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825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Simple tunnel (no center wall, no facilities) </a:t>
              </a: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2906130" y="3513854"/>
              <a:ext cx="19347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825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Simple tunnel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825" dirty="0">
                  <a:solidFill>
                    <a:prstClr val="black"/>
                  </a:solidFill>
                  <a:latin typeface="Calibri"/>
                  <a:ea typeface="ＭＳ Ｐゴシック" charset="-128"/>
                  <a:cs typeface=""/>
                </a:rPr>
                <a:t>(no center wall, no facilities)  </a:t>
              </a:r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535293" y="3161334"/>
            <a:ext cx="15557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350GeV Option</a:t>
            </a:r>
            <a:r>
              <a:rPr kumimoji="1" lang="ja-JP" altLang="en-US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D’: 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22695" y="3809991"/>
            <a:ext cx="14560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350GeV Option</a:t>
            </a:r>
            <a:r>
              <a:rPr kumimoji="1" lang="ja-JP" altLang="en-US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E’: 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94985" y="4528048"/>
            <a:ext cx="16749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350GeV Option</a:t>
            </a:r>
            <a:r>
              <a:rPr kumimoji="1" lang="ja-JP" altLang="en-US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 </a:t>
            </a:r>
            <a:r>
              <a:rPr kumimoji="1" lang="en-US" altLang="ja-JP" sz="1350" b="1" dirty="0">
                <a:solidFill>
                  <a:srgbClr val="70AD47">
                    <a:lumMod val="75000"/>
                  </a:srgbClr>
                </a:solidFill>
                <a:latin typeface="Calibri"/>
                <a:ea typeface="ＭＳ Ｐゴシック" charset="-128"/>
                <a:cs typeface=""/>
              </a:rPr>
              <a:t>F’: 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57502" y="793529"/>
            <a:ext cx="21183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u="sng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350GeV option were added</a:t>
            </a:r>
            <a:endParaRPr kumimoji="1" lang="ja-JP" altLang="en-US" sz="1350" u="sng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99794" y="1134121"/>
            <a:ext cx="889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500GeV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50444" y="2184152"/>
            <a:ext cx="889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 dirty="0">
                <a:solidFill>
                  <a:srgbClr val="000000"/>
                </a:solidFill>
                <a:latin typeface="Calibri"/>
                <a:ea typeface="ＭＳ Ｐゴシック" charset="-128"/>
                <a:cs typeface=""/>
              </a:rPr>
              <a:t>250 GeV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1514475" y="1790700"/>
            <a:ext cx="6829425" cy="19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0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10244" y="1047376"/>
            <a:ext cx="805605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TDR cost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6363" y="1606524"/>
            <a:ext cx="36953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Subtract cost reduction of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2014-2016 TDR cost reduction and design change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6" name="直線矢印コネクタ 5"/>
          <p:cNvCxnSpPr>
            <a:stCxn id="3" idx="2"/>
            <a:endCxn id="4" idx="0"/>
          </p:cNvCxnSpPr>
          <p:nvPr/>
        </p:nvCxnSpPr>
        <p:spPr>
          <a:xfrm>
            <a:off x="4513047" y="1347458"/>
            <a:ext cx="1002" cy="259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778388" y="2423821"/>
            <a:ext cx="34661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Subtract cost reduction of each staging option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0" name="直線矢印コネクタ 9"/>
          <p:cNvCxnSpPr>
            <a:stCxn id="4" idx="2"/>
            <a:endCxn id="9" idx="0"/>
          </p:cNvCxnSpPr>
          <p:nvPr/>
        </p:nvCxnSpPr>
        <p:spPr>
          <a:xfrm flipH="1">
            <a:off x="4511459" y="2114355"/>
            <a:ext cx="2590" cy="309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20144" y="3992594"/>
            <a:ext cx="84162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Subtract cost reduction by change of 31.5MV/m to 35MV/m,  assuming success of 35MV/m Q</a:t>
            </a:r>
            <a:r>
              <a:rPr kumimoji="1" lang="en-US" altLang="ja-JP" sz="1350" b="1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0</a:t>
            </a: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=1.6x10</a:t>
            </a:r>
            <a:r>
              <a:rPr kumimoji="1" lang="en-US" altLang="ja-JP" sz="1350" b="1" baseline="30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</a:t>
            </a: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SRF HG,HQ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4" name="直線矢印コネクタ 13"/>
          <p:cNvCxnSpPr>
            <a:stCxn id="9" idx="2"/>
            <a:endCxn id="12" idx="0"/>
          </p:cNvCxnSpPr>
          <p:nvPr/>
        </p:nvCxnSpPr>
        <p:spPr>
          <a:xfrm>
            <a:off x="4511459" y="2723903"/>
            <a:ext cx="978" cy="413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938865" y="4833889"/>
            <a:ext cx="3147144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Estimation of cost for each staging option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25" name="直線矢印コネクタ 24"/>
          <p:cNvCxnSpPr>
            <a:stCxn id="13" idx="2"/>
            <a:endCxn id="18" idx="0"/>
          </p:cNvCxnSpPr>
          <p:nvPr/>
        </p:nvCxnSpPr>
        <p:spPr>
          <a:xfrm flipH="1">
            <a:off x="4512437" y="4292676"/>
            <a:ext cx="15815" cy="541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598529" y="494498"/>
            <a:ext cx="40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How to estimate the cost of each option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38865" y="3137830"/>
            <a:ext cx="3147144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Estimation of cost for each staging option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4494044" y="3428299"/>
            <a:ext cx="0" cy="564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30825" y="2365323"/>
            <a:ext cx="2392193" cy="7155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Decide working assumptions,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and cryomodule configuration,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tunnel configuration. 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2518519" y="2516600"/>
            <a:ext cx="205949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350" b="1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491" y="2004768"/>
            <a:ext cx="1885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Now we are working on</a:t>
            </a:r>
            <a:endParaRPr kumimoji="1" lang="ja-JP" altLang="en-US" sz="135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" name="屈折矢印 7"/>
          <p:cNvSpPr/>
          <p:nvPr/>
        </p:nvSpPr>
        <p:spPr>
          <a:xfrm flipV="1">
            <a:off x="1841005" y="2143268"/>
            <a:ext cx="205740" cy="222055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350" b="1">
              <a:solidFill>
                <a:prstClr val="white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97406" y="3137830"/>
            <a:ext cx="16666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in case of 31.5MV/m</a:t>
            </a:r>
            <a:endParaRPr kumimoji="1" lang="ja-JP" altLang="en-US" sz="135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412832" y="4833889"/>
            <a:ext cx="15319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in case of 35MV/m</a:t>
            </a:r>
            <a:endParaRPr kumimoji="1" lang="ja-JP" altLang="en-US" sz="135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4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85675" y="510335"/>
            <a:ext cx="28535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Working assumption (1)</a:t>
            </a:r>
            <a:endParaRPr kumimoji="1" lang="ja-JP" altLang="en-US" sz="21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6688" y="902751"/>
            <a:ext cx="7938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(1)  TDR-undulator-based positron is kept in this study.</a:t>
            </a:r>
            <a:endParaRPr kumimoji="1" lang="en-US" altLang="ja-JP" sz="1800" b="1">
              <a:solidFill>
                <a:prstClr val="black"/>
              </a:solidFill>
              <a:latin typeface="Calibri"/>
              <a:ea typeface="ＭＳ Ｐゴシック" charset="-128"/>
              <a:cs typeface=""/>
              <a:sym typeface="Wingding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       The length of undulator is streched to 230m from 147m with 125GeV beam.</a:t>
            </a:r>
            <a:r>
              <a:rPr kumimoji="1" lang="ja-JP" altLang="en-US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　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2689" y="1595820"/>
            <a:ext cx="835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strike="sngStrike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(2)   Collision timing adjustment is put aside, for a while, even though accepted by CR.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strike="sngStrike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     (1.5km stretching in each linac is put aside.)</a:t>
            </a:r>
            <a:r>
              <a:rPr kumimoji="1" lang="ja-JP" altLang="en-US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  <a:sym typeface="Wingdings"/>
              </a:rPr>
              <a:t>　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305" y="2082322"/>
            <a:ext cx="3463290" cy="115861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894" y="2622765"/>
            <a:ext cx="2608076" cy="17387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715501" y="2330674"/>
            <a:ext cx="48506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in TDR(Ecm=500GeV), this equation become as follows (not good);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5501" y="2892342"/>
            <a:ext cx="15962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CR is to adopt n=10;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32317" y="3086644"/>
            <a:ext cx="29654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and putting 1473m space in both LINAC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89457" y="1891858"/>
            <a:ext cx="1464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collision condition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605566" y="2082322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DR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=3238.68m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308133" y="2879728"/>
            <a:ext cx="2028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+ 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+ 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’) - 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= 10 x C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DR</a:t>
            </a:r>
            <a:endParaRPr kumimoji="1" lang="ja-JP" altLang="en-US" sz="1350" baseline="-2500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6688" y="3525608"/>
            <a:ext cx="87929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(2)  Considering collision timing adjustment,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option C = remove length between PM+10 and PM+12, and add 49.78m at around B.C.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option D = simple tunnel of length (6477m),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option D’ = simple tunnel of length (3238m),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2704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873" y="717580"/>
            <a:ext cx="3463290" cy="115861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62" y="1258023"/>
            <a:ext cx="2608076" cy="17387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49869" y="953102"/>
            <a:ext cx="58518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In TDR(Ecm=500GeV), this equation is not satisfied as follows ( additional 294m);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8069" y="1527600"/>
            <a:ext cx="25437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Change Request is to adopt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n=10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;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25755" y="1941991"/>
            <a:ext cx="29654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and putting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1473m space 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in both LINAC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62025" y="527116"/>
            <a:ext cx="1464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collision condition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78134" y="717580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DR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=3238.68m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2045985" y="2376017"/>
            <a:ext cx="3431106" cy="6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25855" y="2607050"/>
            <a:ext cx="55529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In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Option-C(Ecm=250GeV)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, required Linac length become half, we adopt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n=6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01571" y="1735075"/>
            <a:ext cx="2028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+ 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+ 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’) - L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= 10 x C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DR</a:t>
            </a:r>
            <a:endParaRPr kumimoji="1" lang="ja-JP" altLang="en-US" sz="1350" baseline="-2500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08747" y="4704415"/>
            <a:ext cx="49087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(-294/2m -1473m - 4907.8m + 49.78m) x 2 = -12956.04m = - 4 x C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DR</a:t>
            </a:r>
            <a:endParaRPr kumimoji="1" lang="ja-JP" altLang="en-US" sz="1350" baseline="-2500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55" y="3044505"/>
            <a:ext cx="3463290" cy="1158617"/>
          </a:xfrm>
          <a:prstGeom prst="rect">
            <a:avLst/>
          </a:prstGeom>
        </p:spPr>
      </p:pic>
      <p:cxnSp>
        <p:nvCxnSpPr>
          <p:cNvPr id="24" name="直線コネクタ 23"/>
          <p:cNvCxnSpPr/>
          <p:nvPr/>
        </p:nvCxnSpPr>
        <p:spPr>
          <a:xfrm flipH="1">
            <a:off x="3106674" y="3879342"/>
            <a:ext cx="175022" cy="323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3184040" y="3879342"/>
            <a:ext cx="175022" cy="323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>
            <a:off x="3509150" y="3879342"/>
            <a:ext cx="175022" cy="323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3586516" y="3879342"/>
            <a:ext cx="175022" cy="323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868606" y="4265435"/>
            <a:ext cx="2486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remove L </a:t>
            </a:r>
            <a:r>
              <a:rPr kumimoji="1" lang="en-US" altLang="ja-JP" sz="1350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(PM+10 – PM+12) 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= 4907.8m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681228" y="4265436"/>
            <a:ext cx="13195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remove 1473m,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      294/2m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0" name="曲折矢印 29"/>
          <p:cNvSpPr/>
          <p:nvPr/>
        </p:nvSpPr>
        <p:spPr>
          <a:xfrm flipV="1">
            <a:off x="3509151" y="4208197"/>
            <a:ext cx="320425" cy="256659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350">
              <a:solidFill>
                <a:prstClr val="black"/>
              </a:solidFill>
            </a:endParaRPr>
          </a:p>
        </p:txBody>
      </p:sp>
      <p:sp>
        <p:nvSpPr>
          <p:cNvPr id="31" name="曲折矢印 30"/>
          <p:cNvSpPr/>
          <p:nvPr/>
        </p:nvSpPr>
        <p:spPr>
          <a:xfrm flipH="1" flipV="1">
            <a:off x="2863616" y="4214968"/>
            <a:ext cx="320425" cy="256659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350">
              <a:solidFill>
                <a:prstClr val="black"/>
              </a:solidFill>
            </a:endParaRPr>
          </a:p>
        </p:txBody>
      </p:sp>
      <p:sp>
        <p:nvSpPr>
          <p:cNvPr id="32" name="曲折矢印 31"/>
          <p:cNvSpPr/>
          <p:nvPr/>
        </p:nvSpPr>
        <p:spPr>
          <a:xfrm rot="16200000" flipH="1">
            <a:off x="3847318" y="3655697"/>
            <a:ext cx="320425" cy="256659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350">
              <a:solidFill>
                <a:prstClr val="black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35861" y="3507027"/>
            <a:ext cx="1795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put 49.78m at BC area.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045985" y="5053012"/>
            <a:ext cx="493333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L</a:t>
            </a:r>
            <a:r>
              <a:rPr kumimoji="1" lang="en-US" altLang="ja-JP" sz="1350" b="1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</a:t>
            </a: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is shortened by 4 x C</a:t>
            </a:r>
            <a:r>
              <a:rPr kumimoji="1" lang="en-US" altLang="ja-JP" sz="1350" b="1" baseline="-25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DR</a:t>
            </a: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,  LINAC length is shortened by 6478.02m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0398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53262" y="2956386"/>
            <a:ext cx="8581836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By filling RF unit in all space available in Option-C(Ecm=250GeV, n=6),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in case of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31.5MV/m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energy reach will be  147.7GeV, 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                        to reach 350GeV Ecm +6%margin(185.5GeV), 37.8GeV = 30 RFunit =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1749m (required tunnel length)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                                                                                                                                                       </a:t>
            </a:r>
            <a:r>
              <a:rPr kumimoji="1" lang="en-US" altLang="ja-JP" sz="135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n=2 (n=8), +3238m required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in case of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35MV/m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energy reach will be  162.4GeV,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                        to reach 350GeV Ecm +6%margin(185.5GeV), 23.1GeV = 18 RFunit =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1049.4m (required tunnel length)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                                                                                                                                                       </a:t>
            </a:r>
            <a:r>
              <a:rPr kumimoji="1" lang="en-US" altLang="ja-JP" sz="135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n=1 (n=7), +1619m required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4915" y="2735691"/>
            <a:ext cx="27576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For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option-D’(prepare Ecm=350GeV)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64915" y="774550"/>
            <a:ext cx="27141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For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option-D(prepare Ecm=500GeV)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952163" y="2713637"/>
            <a:ext cx="3431106" cy="6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53262" y="1029506"/>
            <a:ext cx="8538556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By filling RF unit in all space available in Option-C(Ecm=250GeV, n=6),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in case of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31.5MV/m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energy reach will be  147.7GeV, 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                        to reach 500GeV Ecm +2%margin(255GeV), 107.3GeV = 84 RFunit =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4897.2m (required tunnel length)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                                                                                                                                                       </a:t>
            </a:r>
            <a:r>
              <a:rPr kumimoji="1" lang="en-US" altLang="ja-JP" sz="135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n=4 (n=10), +6477m required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in case of 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35MV/m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energy reach will be  162.4GeV,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                        to reach 500GeV Ecm +2%margin(255GeV), 92.6GeV = 66 RFunit =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3847.8m (required tunnel length)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                                                                                                                                                       </a:t>
            </a:r>
            <a:r>
              <a:rPr kumimoji="1" lang="en-US" altLang="ja-JP" sz="135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n=3 (n=9)   +4858m required</a:t>
            </a:r>
          </a:p>
        </p:txBody>
      </p:sp>
    </p:spTree>
    <p:extLst>
      <p:ext uri="{BB962C8B-B14F-4D97-AF65-F5344CB8AC3E}">
        <p14:creationId xmlns:p14="http://schemas.microsoft.com/office/powerpoint/2010/main" val="373631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75817" y="3195693"/>
            <a:ext cx="8497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(7) Design change of positron side BDS tunnel and injector-linac position are adopted.</a:t>
            </a:r>
            <a:r>
              <a:rPr kumimoji="1" lang="ja-JP" altLang="en-US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　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5817" y="3629639"/>
            <a:ext cx="7608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(8) Remove access tunnels at turn-around (PM-13 and PM+13) of TDR tunnel,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not for staging tunnel.</a:t>
            </a:r>
            <a:r>
              <a:rPr kumimoji="1" lang="ja-JP" altLang="en-US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　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5817" y="4665396"/>
            <a:ext cx="5403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(10) Only 5Hz Linac operation is considered (not 10Hz).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5817" y="4249217"/>
            <a:ext cx="8251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(9) One water-drain-tunnel is considered in the collision point, not at PM-13/PM+13.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85675" y="510335"/>
            <a:ext cx="28535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Working assumption (2)</a:t>
            </a:r>
            <a:endParaRPr kumimoji="1" lang="ja-JP" altLang="en-US" sz="21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5817" y="1350895"/>
            <a:ext cx="7623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(4)  Adopt CR0009 and CR0014 for cryogenics. The access hall is re-considered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with this design change. Angle cross with Linac tunnel and access tunnel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for cryomodule carry in, is considered.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5817" y="2343683"/>
            <a:ext cx="570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(5) Two Vertical shaft access to detector hall is assumed.</a:t>
            </a:r>
            <a:r>
              <a:rPr kumimoji="1" lang="ja-JP" altLang="en-US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　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817" y="2756903"/>
            <a:ext cx="7864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(6) Number of beam dump and power of them proposed by Yokoya are adopted.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5817" y="922517"/>
            <a:ext cx="690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(3)  Linac central wall is 1.5m thick. Total width of Linac tunnel is 9.5m.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742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3085675" y="510335"/>
            <a:ext cx="28535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Working assumption (3)</a:t>
            </a:r>
            <a:endParaRPr kumimoji="1" lang="ja-JP" altLang="en-US" sz="21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2724" y="1439872"/>
            <a:ext cx="528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strike="sngStrike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(12) Stand-by module is around 2%, the same as TDR.</a:t>
            </a:r>
            <a:endParaRPr kumimoji="1" lang="ja-JP" altLang="en-US" sz="1800" b="1" strike="sngStrike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2724" y="998186"/>
            <a:ext cx="8137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(11) Maximum cryo-line length of one cryogenics is 2.5km+/-10%, the same as TDR.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725" y="1881557"/>
            <a:ext cx="589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(12) Keep Energy Reach Margin enough safe to reach target.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56132" y="2398014"/>
            <a:ext cx="66024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(1) Module margin : margin to reach the target energy of the target experiment (0% in TDR)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56131" y="2921725"/>
            <a:ext cx="66849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(2) Availability margin : margin to compensate cryomodule trip (1.5% in TDR, ~3 RF unit trip )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56131" y="3445435"/>
            <a:ext cx="57885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(3) Space margin : cryomodule space to be installed more cryomodule in future.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12045" y="3943595"/>
            <a:ext cx="49440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*Anytime 0.5% is required in the operation with cavity phase offset.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64416" y="3186658"/>
            <a:ext cx="30969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Ecm=250GeV; 3 RF unit correspond to 3%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64417" y="2644726"/>
            <a:ext cx="384598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2.5% module margin(3.1GeV each) for Ecm=250GeV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05406" y="4462273"/>
            <a:ext cx="25952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margin total:  2% for Ecm=500GeV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                6% for Ecm=250GeV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3310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3085675" y="510335"/>
            <a:ext cx="28535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Working assumption (4)</a:t>
            </a:r>
            <a:endParaRPr kumimoji="1" lang="ja-JP" altLang="en-US" sz="21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5866" y="1080383"/>
            <a:ext cx="86589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(13)  In case of HG,HQ R&amp;D success;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 HG HQ upgrade :from 31.5MV/m Q0=1E10  </a:t>
            </a: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  35MV/m Q0=1.6E10   by N-infusion.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  <a:sym typeface="Wingding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        Same RF unit configuration, but increase of klystron output to 11MW.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        Consider decrease of number of RF unit for 35MV/m.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        The length of tunnel is adjusted according to number of RF unit, but with a margin.</a:t>
            </a:r>
            <a:r>
              <a:rPr kumimoji="1" lang="ja-JP" altLang="en-US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  <a:sym typeface="Wingdings"/>
              </a:rPr>
              <a:t>　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5866" y="2687470"/>
            <a:ext cx="8523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(14) Simple tunnel means: normal wall finish, but no central shield wall, no air-condition,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     no AC power line, no cooling water line, but water drain installed.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5866" y="3396886"/>
            <a:ext cx="852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(15) Digging tunnel during accelerator operation without serious interference.</a:t>
            </a:r>
            <a:endParaRPr kumimoji="1" lang="ja-JP" altLang="en-US" sz="18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876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4" y="1363242"/>
            <a:ext cx="9144000" cy="111404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097" y="2316762"/>
            <a:ext cx="4517225" cy="51102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53712" y="2344194"/>
            <a:ext cx="4636097" cy="51151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520441" y="1465326"/>
            <a:ext cx="5629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99716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PM-10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4984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PM-12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00310" y="1465326"/>
            <a:ext cx="5966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98747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PM+10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84949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PM+12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69047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PM+13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1166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PM-13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35513" y="2150830"/>
            <a:ext cx="322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IR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50215" y="2987875"/>
            <a:ext cx="10939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cryomodules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4938" y="298787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16869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38265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01695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18647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12032" y="298787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614225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171613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99051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16003" y="2987875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16790" y="3532434"/>
            <a:ext cx="1039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 gain (GeV)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78696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28.1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317142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938538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501967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118919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080987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28.1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14226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171614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799051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416004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53.6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04095" y="2995384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763282" y="2986240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936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632237" y="3532434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6637414" y="136283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1278032" y="136283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6936182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4907.8m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533835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4907.8m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152149" y="2800324"/>
            <a:ext cx="11233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Ecm=500GeV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641364" y="485875"/>
            <a:ext cx="18982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Ecm = 500GeV  </a:t>
            </a:r>
            <a:endParaRPr kumimoji="1" lang="ja-JP" altLang="en-US" sz="21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01849" y="514068"/>
            <a:ext cx="5741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TDR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33529" y="2773039"/>
            <a:ext cx="372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7863" y="2757445"/>
            <a:ext cx="372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351978" y="3286153"/>
            <a:ext cx="6783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RF unit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22042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596634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032900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408206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783512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22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510998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885590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6321856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765668" y="3279634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40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8222383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22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763282" y="328615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17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104324" y="3056631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166173" y="328615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8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709739" y="304244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809687" y="328615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8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075160" y="2908428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e-inj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3641365" y="2878885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e+inj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64771" y="327068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70AD47">
                    <a:lumMod val="50000"/>
                  </a:srgbClr>
                </a:solidFill>
                <a:latin typeface="Calibri"/>
                <a:ea typeface="ＭＳ Ｐゴシック" charset="-128"/>
                <a:cs typeface=""/>
              </a:rPr>
              <a:t>17</a:t>
            </a:r>
            <a:endParaRPr kumimoji="1" lang="ja-JP" altLang="en-US" sz="1350">
              <a:solidFill>
                <a:srgbClr val="70AD47">
                  <a:lumMod val="50000"/>
                </a:srgb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857461" y="492203"/>
            <a:ext cx="16087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SRF 31.5MV/m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01" name="直線矢印コネクタ 100"/>
          <p:cNvCxnSpPr/>
          <p:nvPr/>
        </p:nvCxnSpPr>
        <p:spPr>
          <a:xfrm>
            <a:off x="2554780" y="136283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 flipV="1">
            <a:off x="3831529" y="1359599"/>
            <a:ext cx="882752" cy="64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 flipV="1">
            <a:off x="4724994" y="1362412"/>
            <a:ext cx="667444" cy="8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5418352" y="136283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>
            <a:off x="7868151" y="1360100"/>
            <a:ext cx="764086" cy="54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/>
          <p:cNvCxnSpPr/>
          <p:nvPr/>
        </p:nvCxnSpPr>
        <p:spPr>
          <a:xfrm>
            <a:off x="479911" y="1360100"/>
            <a:ext cx="764086" cy="54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/>
          <p:cNvCxnSpPr/>
          <p:nvPr/>
        </p:nvCxnSpPr>
        <p:spPr>
          <a:xfrm flipV="1">
            <a:off x="333376" y="1360551"/>
            <a:ext cx="154862" cy="5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540830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2509.7m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-28863" y="1088887"/>
            <a:ext cx="718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129.3m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13" name="直線矢印コネクタ 112"/>
          <p:cNvCxnSpPr/>
          <p:nvPr/>
        </p:nvCxnSpPr>
        <p:spPr>
          <a:xfrm flipV="1">
            <a:off x="8648701" y="1360551"/>
            <a:ext cx="154862" cy="5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/>
          <p:cNvSpPr txBox="1"/>
          <p:nvPr/>
        </p:nvSpPr>
        <p:spPr>
          <a:xfrm>
            <a:off x="8518711" y="1079940"/>
            <a:ext cx="718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129.3m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807976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4911.6m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3884301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3413.8m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4695595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2334.9m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5700265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4795.2m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7857435" y="1038066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2509.7m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3058375" y="4636815"/>
            <a:ext cx="3155031" cy="73866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0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Cavity active length = 1.0385m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0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Energy gain by 1 cavity = 31.5*1.0385 = 32.7 MeV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0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Energy gain by 1 RF unit = 32.7 MeV * 39 =1.2753 GeV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0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length of 1 RF unit = 58.3m</a:t>
            </a:r>
            <a:endParaRPr kumimoji="1" lang="ja-JP" altLang="en-US" sz="10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5129893" y="3483171"/>
            <a:ext cx="404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724868" y="3481014"/>
            <a:ext cx="404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3675187" y="4130601"/>
            <a:ext cx="51789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Total length of tunnel = 15872.2m+14676.9m+1473m+1473m=33495m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3367279" y="878290"/>
            <a:ext cx="442409" cy="436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2753648" y="637944"/>
            <a:ext cx="675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1473m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543797" y="628896"/>
            <a:ext cx="675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1473m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96" name="直線矢印コネクタ 95"/>
          <p:cNvCxnSpPr/>
          <p:nvPr/>
        </p:nvCxnSpPr>
        <p:spPr>
          <a:xfrm flipH="1">
            <a:off x="5369506" y="860317"/>
            <a:ext cx="408767" cy="445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2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F5BBCD-E194-3A4D-B6AF-DD901F53DF88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5A8F0-F7AE-DC43-A199-62937CA7DB8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123"/>
            <a:ext cx="3945302" cy="33444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1516566"/>
            <a:ext cx="4369431" cy="33444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993" y="2544112"/>
            <a:ext cx="2965401" cy="253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22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67260" y="2631502"/>
            <a:ext cx="3987310" cy="923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Cavity active length = 1.0385m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Energy gain by 1 cavity = 31.5*1.0385 = 32.7 MeV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Energy gain by 1 RF unit = 32.7 MeV * 39 =1.2753 GeV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length of 1 RF unit = 58.3m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65954" y="1994018"/>
            <a:ext cx="16087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SRF 31.5MV/m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00708" y="2631501"/>
            <a:ext cx="3899144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C00000"/>
                </a:solidFill>
                <a:latin typeface="Calibri"/>
                <a:ea typeface="ＭＳ Ｐゴシック" charset="-128"/>
                <a:cs typeface=""/>
              </a:rPr>
              <a:t>Cavity active length = 1.0385m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C00000"/>
                </a:solidFill>
                <a:latin typeface="Calibri"/>
                <a:ea typeface="ＭＳ Ｐゴシック" charset="-128"/>
                <a:cs typeface=""/>
              </a:rPr>
              <a:t>Energy gain by 1 cavity = 35.0*1.0385 = 36.3 MeV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C00000"/>
                </a:solidFill>
                <a:latin typeface="Calibri"/>
                <a:ea typeface="ＭＳ Ｐゴシック" charset="-128"/>
                <a:cs typeface=""/>
              </a:rPr>
              <a:t>Energy gain by 1 RF unit = 36.3 MeV * 39 =1.418 GeV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C00000"/>
                </a:solidFill>
                <a:latin typeface="Calibri"/>
                <a:ea typeface="ＭＳ Ｐゴシック" charset="-128"/>
                <a:cs typeface=""/>
              </a:rPr>
              <a:t>length of 1 RF unit = 58.3m</a:t>
            </a:r>
            <a:endParaRPr kumimoji="1" lang="ja-JP" altLang="en-US" sz="1350">
              <a:solidFill>
                <a:srgbClr val="C0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26655" y="1994018"/>
            <a:ext cx="14307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C00000"/>
                </a:solidFill>
                <a:latin typeface="Calibri"/>
                <a:ea typeface="ＭＳ Ｐゴシック" charset="-128"/>
                <a:cs typeface=""/>
              </a:rPr>
              <a:t>SRF 35MV/m</a:t>
            </a:r>
            <a:endParaRPr kumimoji="1" lang="ja-JP" altLang="en-US" sz="1800" b="1">
              <a:solidFill>
                <a:srgbClr val="C0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88102" y="1096237"/>
            <a:ext cx="39549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Parameters for staging estimation</a:t>
            </a:r>
            <a:endParaRPr kumimoji="1" lang="ja-JP" altLang="en-US" sz="21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05309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149855" y="2076406"/>
            <a:ext cx="513025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LINAC configurations for each staging option</a:t>
            </a:r>
            <a:endParaRPr kumimoji="1" lang="ja-JP" altLang="en-US" sz="210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89097" y="2652077"/>
            <a:ext cx="50953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 b="1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(number of RF unit, length of tunnel are considered for each option.)</a:t>
            </a:r>
            <a:endParaRPr kumimoji="1" lang="ja-JP" altLang="en-US" sz="1350" b="1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4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077204" y="2338430"/>
            <a:ext cx="10077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 C</a:t>
            </a:r>
            <a:endParaRPr kumimoji="1" lang="ja-JP" altLang="en-US" sz="180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2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図 1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447" y="2080311"/>
            <a:ext cx="3092270" cy="663393"/>
          </a:xfrm>
          <a:prstGeom prst="rect">
            <a:avLst/>
          </a:prstGeom>
        </p:spPr>
      </p:pic>
      <p:pic>
        <p:nvPicPr>
          <p:cNvPr id="145" name="図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147" y="2101738"/>
            <a:ext cx="2963723" cy="642308"/>
          </a:xfrm>
          <a:prstGeom prst="rect">
            <a:avLst/>
          </a:prstGeom>
        </p:spPr>
      </p:pic>
      <p:sp>
        <p:nvSpPr>
          <p:cNvPr id="67" name="テキスト ボックス 66"/>
          <p:cNvSpPr txBox="1"/>
          <p:nvPr/>
        </p:nvSpPr>
        <p:spPr>
          <a:xfrm>
            <a:off x="3985229" y="540788"/>
            <a:ext cx="10077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 C</a:t>
            </a:r>
            <a:endParaRPr kumimoji="1" lang="ja-JP" altLang="en-US" sz="180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69" y="1143508"/>
            <a:ext cx="9144000" cy="1114044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3520441" y="1465326"/>
            <a:ext cx="5629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299716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PM-10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014984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 charset="-128"/>
                <a:cs typeface=""/>
              </a:rPr>
              <a:t>PM-12</a:t>
            </a:r>
            <a:endParaRPr kumimoji="1" lang="ja-JP" altLang="en-US" sz="1350">
              <a:solidFill>
                <a:prstClr val="white">
                  <a:lumMod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100310" y="1465326"/>
            <a:ext cx="5966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298747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PM+10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584949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 charset="-128"/>
                <a:cs typeface=""/>
              </a:rPr>
              <a:t>PM+12</a:t>
            </a:r>
            <a:endParaRPr kumimoji="1" lang="ja-JP" altLang="en-US" sz="1350">
              <a:solidFill>
                <a:prstClr val="white">
                  <a:lumMod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548331" y="2370367"/>
            <a:ext cx="322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IR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089958" y="3330712"/>
            <a:ext cx="10939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cryomodules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501695" y="3337501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162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216619" y="3337501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162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584834" y="333077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153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201005" y="333077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162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216642" y="3881592"/>
            <a:ext cx="1039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 gain (GeV)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501967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45.9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216892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45.9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584834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43.3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167387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45.9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088010" y="2680349"/>
            <a:ext cx="11618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Ecm=250GeV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622179" y="3861772"/>
            <a:ext cx="5693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28.1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100104" y="3861772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79468" y="3882315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  28.1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536998" y="3885471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6793721" y="3330712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063583" y="333558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5404916" y="134759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/>
          <p:cNvCxnSpPr/>
          <p:nvPr/>
        </p:nvCxnSpPr>
        <p:spPr>
          <a:xfrm flipV="1">
            <a:off x="1703413" y="1340671"/>
            <a:ext cx="862718" cy="19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7164973" y="2735533"/>
            <a:ext cx="372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645996" y="2738530"/>
            <a:ext cx="372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351978" y="3621013"/>
            <a:ext cx="6783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RF unit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320015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596634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297458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36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695934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6804020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7231150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17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163107" y="3379939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5234753" y="362101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709739" y="3385347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809687" y="362101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070175" y="2814901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e-inj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641365" y="2811780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e+inj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7210469" y="332504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670129" y="3344061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666775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17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036559" y="3621013"/>
            <a:ext cx="3994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22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16" name="直線矢印コネクタ 115"/>
          <p:cNvCxnSpPr/>
          <p:nvPr/>
        </p:nvCxnSpPr>
        <p:spPr>
          <a:xfrm>
            <a:off x="2556940" y="134759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矢印コネクタ 116"/>
          <p:cNvCxnSpPr/>
          <p:nvPr/>
        </p:nvCxnSpPr>
        <p:spPr>
          <a:xfrm flipV="1">
            <a:off x="3780602" y="1342767"/>
            <a:ext cx="875979" cy="48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 flipV="1">
            <a:off x="4687432" y="1342767"/>
            <a:ext cx="710078" cy="9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>
            <a:off x="6635263" y="1339702"/>
            <a:ext cx="741651" cy="29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7550143" y="3872822"/>
            <a:ext cx="11817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= e</a:t>
            </a:r>
            <a:r>
              <a:rPr kumimoji="1" lang="en-US" altLang="ja-JP" sz="1350" baseline="30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+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132.3GeV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427944" y="3891164"/>
            <a:ext cx="11592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</a:t>
            </a:r>
            <a:r>
              <a:rPr kumimoji="1" lang="en-US" altLang="ja-JP" sz="1350" baseline="300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-</a:t>
            </a: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134.9GeV =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5188677" y="3894654"/>
            <a:ext cx="404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3724868" y="3872902"/>
            <a:ext cx="404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2827374" y="10308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4911.6m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3912558" y="10308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3413.8m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4716852" y="10308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2334.9m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5659806" y="10308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4795.2m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745422" y="10308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2735.2m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6678847" y="10308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2735.2m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6622179" y="4509490"/>
            <a:ext cx="23800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Total tunnel length = 20925.9m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4290758" y="1922558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9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(PM-0)drain tunnel</a:t>
            </a:r>
            <a:endParaRPr kumimoji="1" lang="ja-JP" altLang="en-US" sz="90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8227098" y="4761299"/>
            <a:ext cx="8146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(20.9km)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4079907" y="3062124"/>
            <a:ext cx="11641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module space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5581567" y="3092379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180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6197738" y="3092379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6790454" y="3092314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7207202" y="3086647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2498428" y="302072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3213352" y="302072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060316" y="3018811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3706472" y="306857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1666862" y="3027287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5140246" y="3092554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white">
                  <a:lumMod val="50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2592075" y="2681086"/>
            <a:ext cx="1027845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700m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5591843" y="2666941"/>
            <a:ext cx="1027845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700m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884389" y="542946"/>
            <a:ext cx="16087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SRF 31.5MV/m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5320222" y="544259"/>
            <a:ext cx="148309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ECM=250GeV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8089551" y="4065252"/>
            <a:ext cx="11073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+5.8%margin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3" name="直線矢印コネクタ 2"/>
          <p:cNvCxnSpPr>
            <a:endCxn id="146" idx="2"/>
          </p:cNvCxnSpPr>
          <p:nvPr/>
        </p:nvCxnSpPr>
        <p:spPr>
          <a:xfrm flipH="1" flipV="1">
            <a:off x="3105998" y="2981168"/>
            <a:ext cx="480241" cy="1918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/>
          <p:cNvCxnSpPr/>
          <p:nvPr/>
        </p:nvCxnSpPr>
        <p:spPr>
          <a:xfrm flipV="1">
            <a:off x="3601453" y="2957348"/>
            <a:ext cx="2360491" cy="1942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テキスト ボックス 150"/>
          <p:cNvSpPr txBox="1"/>
          <p:nvPr/>
        </p:nvSpPr>
        <p:spPr>
          <a:xfrm>
            <a:off x="1973950" y="4882079"/>
            <a:ext cx="34383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Required length for 250GeV Ecm collision at IP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for option 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7129847" y="1998990"/>
            <a:ext cx="1159292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49.78m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744840" y="2011149"/>
            <a:ext cx="1159292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49.78m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7207202" y="2288149"/>
            <a:ext cx="115440" cy="148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1745421" y="2288148"/>
            <a:ext cx="225425" cy="134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矢印コネクタ 155"/>
          <p:cNvCxnSpPr>
            <a:endCxn id="154" idx="2"/>
          </p:cNvCxnSpPr>
          <p:nvPr/>
        </p:nvCxnSpPr>
        <p:spPr>
          <a:xfrm flipV="1">
            <a:off x="3586234" y="2299072"/>
            <a:ext cx="4123259" cy="2600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矢印コネクタ 158"/>
          <p:cNvCxnSpPr/>
          <p:nvPr/>
        </p:nvCxnSpPr>
        <p:spPr>
          <a:xfrm flipH="1" flipV="1">
            <a:off x="1261876" y="2291054"/>
            <a:ext cx="2325514" cy="2608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581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図 1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447" y="2080311"/>
            <a:ext cx="3092270" cy="663393"/>
          </a:xfrm>
          <a:prstGeom prst="rect">
            <a:avLst/>
          </a:prstGeom>
        </p:spPr>
      </p:pic>
      <p:pic>
        <p:nvPicPr>
          <p:cNvPr id="145" name="図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147" y="2101738"/>
            <a:ext cx="2963723" cy="642308"/>
          </a:xfrm>
          <a:prstGeom prst="rect">
            <a:avLst/>
          </a:prstGeom>
        </p:spPr>
      </p:pic>
      <p:sp>
        <p:nvSpPr>
          <p:cNvPr id="67" name="テキスト ボックス 66"/>
          <p:cNvSpPr txBox="1"/>
          <p:nvPr/>
        </p:nvSpPr>
        <p:spPr>
          <a:xfrm>
            <a:off x="3985229" y="540788"/>
            <a:ext cx="10077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 C</a:t>
            </a:r>
            <a:endParaRPr kumimoji="1" lang="ja-JP" altLang="en-US" sz="180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5866"/>
            <a:ext cx="9144000" cy="1114044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3520441" y="1465326"/>
            <a:ext cx="5629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299716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PM-10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014984" y="1465326"/>
            <a:ext cx="651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 charset="-128"/>
                <a:cs typeface=""/>
              </a:rPr>
              <a:t>PM-12</a:t>
            </a:r>
            <a:endParaRPr kumimoji="1" lang="ja-JP" altLang="en-US" sz="1350">
              <a:solidFill>
                <a:prstClr val="white">
                  <a:lumMod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100310" y="1465326"/>
            <a:ext cx="5966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298747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PM+10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584949" y="1465326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 charset="-128"/>
                <a:cs typeface=""/>
              </a:rPr>
              <a:t>PM+12</a:t>
            </a:r>
            <a:endParaRPr kumimoji="1" lang="ja-JP" altLang="en-US" sz="1350">
              <a:solidFill>
                <a:prstClr val="white">
                  <a:lumMod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548331" y="2370367"/>
            <a:ext cx="322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IR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255114" y="3376234"/>
            <a:ext cx="69121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7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cryomodules</a:t>
            </a:r>
            <a:endParaRPr kumimoji="1" lang="ja-JP" altLang="en-US" sz="7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501695" y="3337501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144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216619" y="3337501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144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584834" y="333077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135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201005" y="333077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144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329495" y="3924999"/>
            <a:ext cx="66236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7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 gain (GeV)</a:t>
            </a:r>
            <a:endParaRPr kumimoji="1" lang="ja-JP" altLang="en-US" sz="7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501967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45.4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216892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45.4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584834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42.5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167387" y="3875336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45.4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088010" y="2680349"/>
            <a:ext cx="11618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Ecm=250GeV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622179" y="3861772"/>
            <a:ext cx="5693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31.2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100104" y="3861772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79468" y="3882315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  31.2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536998" y="3885471"/>
            <a:ext cx="4924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10.0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6793721" y="3330712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063583" y="333558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5404916" y="134759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/>
          <p:cNvCxnSpPr/>
          <p:nvPr/>
        </p:nvCxnSpPr>
        <p:spPr>
          <a:xfrm flipV="1">
            <a:off x="1703413" y="1340671"/>
            <a:ext cx="862718" cy="19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7164973" y="2735533"/>
            <a:ext cx="372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645996" y="2738530"/>
            <a:ext cx="372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BC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351977" y="3621014"/>
            <a:ext cx="46198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7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RF unit</a:t>
            </a:r>
            <a:endParaRPr kumimoji="1" lang="ja-JP" altLang="en-US" sz="7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320015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32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596634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32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297458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32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695934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30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6804020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7231150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17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215195" y="3379939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5286841" y="362101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683695" y="3385347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783644" y="362101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8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122262" y="2814901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e-inj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615321" y="2811780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e+inj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7210469" y="3325045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670129" y="3344061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666775" y="362101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17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036559" y="3621013"/>
            <a:ext cx="3994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 22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16" name="直線矢印コネクタ 115"/>
          <p:cNvCxnSpPr/>
          <p:nvPr/>
        </p:nvCxnSpPr>
        <p:spPr>
          <a:xfrm>
            <a:off x="2556940" y="1347597"/>
            <a:ext cx="122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矢印コネクタ 116"/>
          <p:cNvCxnSpPr/>
          <p:nvPr/>
        </p:nvCxnSpPr>
        <p:spPr>
          <a:xfrm flipV="1">
            <a:off x="3780602" y="1342767"/>
            <a:ext cx="875979" cy="48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 flipV="1">
            <a:off x="4687432" y="1342767"/>
            <a:ext cx="710078" cy="9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>
            <a:off x="6635263" y="1339702"/>
            <a:ext cx="741651" cy="29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7550143" y="3872822"/>
            <a:ext cx="11817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= e</a:t>
            </a:r>
            <a:r>
              <a:rPr kumimoji="1" lang="en-US" altLang="ja-JP" sz="1350" baseline="3000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+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134.1GeV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427944" y="3891164"/>
            <a:ext cx="11592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e</a:t>
            </a:r>
            <a:r>
              <a:rPr kumimoji="1" lang="en-US" altLang="ja-JP" sz="1350" baseline="3000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-</a:t>
            </a: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 137.0GeV =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5240764" y="3894654"/>
            <a:ext cx="404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3698824" y="3872902"/>
            <a:ext cx="404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5.0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2827374" y="1037810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4911.6m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3912558" y="1038009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3413.8m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4716852" y="1028354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2334.9m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5659806" y="1034444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4795.2m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745422" y="1030243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2735.2m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6678847" y="1023610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2735.2m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6632119" y="4263775"/>
            <a:ext cx="23800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Total tunnel length = 20925.9m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4290758" y="1922558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90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(PM-0)drain tunnel</a:t>
            </a:r>
            <a:endParaRPr kumimoji="1" lang="ja-JP" altLang="en-US" sz="90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8222383" y="4528153"/>
            <a:ext cx="8146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(20.9km)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4216642" y="3132554"/>
            <a:ext cx="73129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7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module space</a:t>
            </a:r>
            <a:endParaRPr kumimoji="1" lang="ja-JP" altLang="en-US" sz="7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5581567" y="3092379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180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6197738" y="3092379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6790454" y="3092314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7207202" y="3086647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2498428" y="302072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3213352" y="302072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189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060316" y="3018811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99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3680428" y="3068573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1666862" y="3027287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51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5192333" y="3092554"/>
            <a:ext cx="360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24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961034" y="542852"/>
            <a:ext cx="14307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SRF 35MV/m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5320222" y="544259"/>
            <a:ext cx="148309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ECM=250GeV</a:t>
            </a:r>
            <a:endParaRPr kumimoji="1" lang="ja-JP" altLang="en-US" sz="1800" b="1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091524" y="4043868"/>
            <a:ext cx="11073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+7.3%margin</a:t>
            </a:r>
            <a:endParaRPr kumimoji="1" lang="ja-JP" altLang="en-US" sz="135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2592075" y="2681086"/>
            <a:ext cx="1116011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1166m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5591843" y="2666941"/>
            <a:ext cx="1116011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1166m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7129847" y="1998990"/>
            <a:ext cx="1159292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49.78m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744840" y="2011149"/>
            <a:ext cx="1159292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350">
                <a:solidFill>
                  <a:prstClr val="black"/>
                </a:solidFill>
                <a:latin typeface="Calibri"/>
                <a:ea typeface="ＭＳ Ｐゴシック" charset="-128"/>
                <a:cs typeface=""/>
              </a:rPr>
              <a:t>49.78m space</a:t>
            </a:r>
            <a:endParaRPr kumimoji="1" lang="ja-JP" altLang="en-US" sz="1350">
              <a:solidFill>
                <a:prstClr val="black"/>
              </a:solidFill>
              <a:latin typeface="Calibri"/>
              <a:ea typeface="ＭＳ Ｐゴシック" charset="-128"/>
              <a:cs typeface=""/>
            </a:endParaRPr>
          </a:p>
        </p:txBody>
      </p:sp>
      <p:cxnSp>
        <p:nvCxnSpPr>
          <p:cNvPr id="159" name="直線矢印コネクタ 158"/>
          <p:cNvCxnSpPr/>
          <p:nvPr/>
        </p:nvCxnSpPr>
        <p:spPr>
          <a:xfrm flipH="1">
            <a:off x="7207202" y="2288149"/>
            <a:ext cx="115440" cy="148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矢印コネクタ 163"/>
          <p:cNvCxnSpPr/>
          <p:nvPr/>
        </p:nvCxnSpPr>
        <p:spPr>
          <a:xfrm>
            <a:off x="1745421" y="2288148"/>
            <a:ext cx="225425" cy="134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0857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083863" y="2478253"/>
            <a:ext cx="102694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>
                <a:solidFill>
                  <a:srgbClr val="FF0000"/>
                </a:solidFill>
                <a:latin typeface="Calibri"/>
                <a:ea typeface="ＭＳ Ｐゴシック" charset="-128"/>
                <a:cs typeface=""/>
              </a:rPr>
              <a:t>Option D</a:t>
            </a:r>
            <a:endParaRPr kumimoji="1" lang="ja-JP" altLang="en-US" sz="1800">
              <a:solidFill>
                <a:srgbClr val="FF0000"/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4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539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uk-UA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616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78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”Staging is Coming” is our new Motto</a:t>
            </a:r>
          </a:p>
          <a:p>
            <a:r>
              <a:rPr lang="en-US" dirty="0" smtClean="0"/>
              <a:t>Lyn reported from meeting with Diet Members: Staging is game-changer, MEXT is getting much more positive</a:t>
            </a:r>
          </a:p>
          <a:p>
            <a:r>
              <a:rPr lang="en-US" dirty="0" smtClean="0"/>
              <a:t>The “FCC Shock” (incl. CEPC Shock) is wearing off:</a:t>
            </a:r>
            <a:br>
              <a:rPr lang="en-US" dirty="0" smtClean="0"/>
            </a:br>
            <a:r>
              <a:rPr lang="en-US" dirty="0" smtClean="0"/>
              <a:t>an affordable ILC (at 250GeV) may be useful after all</a:t>
            </a:r>
          </a:p>
          <a:p>
            <a:r>
              <a:rPr lang="en-US" dirty="0" smtClean="0"/>
              <a:t>Lyn says that we should not offer more cost reduction than necessary (~30%)</a:t>
            </a:r>
            <a:br>
              <a:rPr lang="en-US" dirty="0" smtClean="0"/>
            </a:br>
            <a:r>
              <a:rPr lang="en-US" dirty="0" smtClean="0"/>
              <a:t>-&gt; empty (500GeV) tunnel is not (yet) dead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Impressions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605B0-1C15-8841-AEB4-F31B73E6FD8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90913-7BED-9B49-AE85-4C0946355D8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9" b="25821"/>
          <a:stretch/>
        </p:blipFill>
        <p:spPr>
          <a:xfrm>
            <a:off x="2556163" y="3381244"/>
            <a:ext cx="4031673" cy="22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97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Staging discussion is in going on</a:t>
            </a:r>
          </a:p>
          <a:p>
            <a:r>
              <a:rPr lang="en-US" dirty="0" smtClean="0"/>
              <a:t>Japan studies a large set of options</a:t>
            </a:r>
          </a:p>
          <a:p>
            <a:r>
              <a:rPr lang="en-US" dirty="0" smtClean="0"/>
              <a:t>Some questions about that:</a:t>
            </a:r>
          </a:p>
          <a:p>
            <a:pPr lvl="1"/>
            <a:r>
              <a:rPr lang="en-US" dirty="0" smtClean="0"/>
              <a:t>Minimal (250GeV) tunnel, or empty tunnel for 500 GeV?</a:t>
            </a:r>
          </a:p>
          <a:p>
            <a:pPr lvl="1"/>
            <a:r>
              <a:rPr lang="en-US" dirty="0" smtClean="0"/>
              <a:t>Intermediate 350GeV stage?</a:t>
            </a:r>
          </a:p>
          <a:p>
            <a:pPr lvl="1"/>
            <a:r>
              <a:rPr lang="en-US" dirty="0" smtClean="0"/>
              <a:t>Can one have a </a:t>
            </a:r>
            <a:r>
              <a:rPr lang="en-US" dirty="0" err="1" smtClean="0"/>
              <a:t>lumi</a:t>
            </a:r>
            <a:r>
              <a:rPr lang="en-US" dirty="0" smtClean="0"/>
              <a:t> upgrade with more cryogenics?</a:t>
            </a:r>
          </a:p>
          <a:p>
            <a:r>
              <a:rPr lang="en-US" dirty="0" smtClean="0"/>
              <a:t>There is still a possibility to give input to these considerations</a:t>
            </a:r>
          </a:p>
          <a:p>
            <a:r>
              <a:rPr lang="en-US" dirty="0" smtClean="0"/>
              <a:t>The basic problem: </a:t>
            </a:r>
            <a:br>
              <a:rPr lang="en-US" dirty="0" smtClean="0"/>
            </a:br>
            <a:r>
              <a:rPr lang="en-US" dirty="0" smtClean="0"/>
              <a:t>Find the right balance between overall cost and physics potential</a:t>
            </a:r>
          </a:p>
          <a:p>
            <a:r>
              <a:rPr lang="en-US" dirty="0" smtClean="0"/>
              <a:t>We fight a two front battle: funding agencies and competing projects</a:t>
            </a:r>
          </a:p>
          <a:p>
            <a:r>
              <a:rPr lang="en-US" dirty="0" smtClean="0"/>
              <a:t>Japan </a:t>
            </a:r>
            <a:r>
              <a:rPr lang="en-US" dirty="0" err="1" smtClean="0"/>
              <a:t>favours</a:t>
            </a:r>
            <a:r>
              <a:rPr lang="en-US" dirty="0" smtClean="0"/>
              <a:t> the least expensive option, but they recognize the need to have viable upgrade paths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01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plan (with a cost) for ICFA meeting in August</a:t>
            </a:r>
          </a:p>
          <a:p>
            <a:r>
              <a:rPr lang="en-US" dirty="0" smtClean="0"/>
              <a:t>Some agreement that </a:t>
            </a:r>
          </a:p>
          <a:p>
            <a:pPr lvl="1"/>
            <a:r>
              <a:rPr lang="en-US" dirty="0" smtClean="0"/>
              <a:t>ILC is still an international, i.e. LCC, enterprise</a:t>
            </a:r>
          </a:p>
          <a:p>
            <a:pPr lvl="1"/>
            <a:r>
              <a:rPr lang="en-US" dirty="0" smtClean="0"/>
              <a:t>LCC talks primarily to ICFA or maybe FALC, MEXT comes second</a:t>
            </a:r>
          </a:p>
          <a:p>
            <a:pPr lvl="1"/>
            <a:r>
              <a:rPr lang="en-US" dirty="0" smtClean="0"/>
              <a:t>We want to have one proposal</a:t>
            </a:r>
          </a:p>
          <a:p>
            <a:pPr lvl="1"/>
            <a:r>
              <a:rPr lang="en-US" dirty="0" smtClean="0"/>
              <a:t>We do not hand MEXT a menu of configurations to choose one (the cheapest) from</a:t>
            </a:r>
          </a:p>
          <a:p>
            <a:r>
              <a:rPr lang="en-US" dirty="0" smtClean="0"/>
              <a:t>AWLC2017 is the time to discuss our options and unite behind one plan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(?)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605B0-1C15-8841-AEB4-F31B73E6FD8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90913-7BED-9B49-AE85-4C0946355D8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0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message: KEK wants to complete e driven activities in JFY (Japanese Fiscal Year, April-March) 2017</a:t>
            </a:r>
          </a:p>
          <a:p>
            <a:r>
              <a:rPr lang="en-US" dirty="0" smtClean="0"/>
              <a:t>From JFY2018 on, KEK wants to concentrate on </a:t>
            </a:r>
            <a:r>
              <a:rPr lang="en-US" dirty="0" err="1" smtClean="0"/>
              <a:t>undulator</a:t>
            </a:r>
            <a:r>
              <a:rPr lang="en-US" dirty="0" smtClean="0"/>
              <a:t> source</a:t>
            </a:r>
          </a:p>
          <a:p>
            <a:r>
              <a:rPr lang="en-US" dirty="0" smtClean="0"/>
              <a:t>Are the source wars over?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Slides from Kaoru </a:t>
            </a:r>
            <a:r>
              <a:rPr lang="en-US" dirty="0" err="1" smtClean="0"/>
              <a:t>Yokoya</a:t>
            </a:r>
            <a:r>
              <a:rPr lang="en-US" dirty="0" smtClean="0"/>
              <a:t> (WG1, Positron Source)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605B0-1C15-8841-AEB4-F31B73E6FD8A}" type="datetime1">
              <a:rPr lang="en-US" smtClean="0"/>
              <a:pPr>
                <a:defRPr/>
              </a:pPr>
              <a:t>5/5/17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90913-7BED-9B49-AE85-4C0946355D8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432" y="2490396"/>
            <a:ext cx="3694483" cy="242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03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53540" y="548984"/>
            <a:ext cx="5715000" cy="1259258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kumimoji="1" lang="en-US" altLang="ja-JP" dirty="0" smtClean="0"/>
              <a:t>Positron Summary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6260" y="3753538"/>
            <a:ext cx="5715000" cy="1379802"/>
          </a:xfrm>
        </p:spPr>
        <p:txBody>
          <a:bodyPr anchor="ctr"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2017.4.7 Staging Mini-WS, KEK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2017/4/7 Staging WS, Yokoya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69920" y="2138200"/>
            <a:ext cx="2407920" cy="810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6197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333" dirty="0" err="1">
                <a:solidFill>
                  <a:prstClr val="black"/>
                </a:solidFill>
                <a:latin typeface="Calibri" panose="020F0502020204030204"/>
                <a:ea typeface="ＭＳ Ｐゴシック" charset="-128"/>
                <a:cs typeface=""/>
              </a:rPr>
              <a:t>Undulator</a:t>
            </a:r>
            <a:endParaRPr kumimoji="1" lang="en-US" altLang="ja-JP" sz="2333" dirty="0">
              <a:solidFill>
                <a:prstClr val="black"/>
              </a:solidFill>
              <a:latin typeface="Calibri" panose="020F0502020204030204"/>
              <a:ea typeface="ＭＳ Ｐゴシック" charset="-128"/>
              <a:cs typeface=""/>
            </a:endParaRPr>
          </a:p>
          <a:p>
            <a:pPr algn="ctr" defTabSz="76197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333" dirty="0">
                <a:solidFill>
                  <a:prstClr val="black"/>
                </a:solidFill>
                <a:latin typeface="Calibri" panose="020F0502020204030204"/>
                <a:ea typeface="ＭＳ Ｐゴシック" charset="-128"/>
                <a:cs typeface=""/>
              </a:rPr>
              <a:t>e-Driven</a:t>
            </a:r>
            <a:endParaRPr kumimoji="1" lang="ja-JP" altLang="en-US" sz="2333" dirty="0">
              <a:solidFill>
                <a:prstClr val="black"/>
              </a:solidFill>
              <a:latin typeface="Calibri" panose="020F0502020204030204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496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56540"/>
            <a:ext cx="6921500" cy="5715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2000" b="1" dirty="0"/>
              <a:t>Draft plan for initial discussions about activities in  JFY 2017 and 2018-19 </a:t>
            </a:r>
            <a:endParaRPr lang="de-DE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52501"/>
            <a:ext cx="7175500" cy="434445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2017: mainly simulations &amp; specifications</a:t>
            </a:r>
          </a:p>
          <a:p>
            <a:pPr lvl="1"/>
            <a:r>
              <a:rPr lang="en-US" b="0" dirty="0" err="1" smtClean="0"/>
              <a:t>Undulator</a:t>
            </a:r>
            <a:r>
              <a:rPr lang="en-US" b="0" dirty="0" smtClean="0"/>
              <a:t> parameters (0.5MY)</a:t>
            </a:r>
          </a:p>
          <a:p>
            <a:pPr lvl="1"/>
            <a:r>
              <a:rPr lang="en-US" b="0" dirty="0" smtClean="0"/>
              <a:t>Realistic temperature and stress distribution (1Y – </a:t>
            </a:r>
            <a:r>
              <a:rPr lang="en-US" b="0" dirty="0" err="1" smtClean="0"/>
              <a:t>Eng</a:t>
            </a:r>
            <a:r>
              <a:rPr lang="en-US" b="0" dirty="0" smtClean="0"/>
              <a:t> + Phys)</a:t>
            </a:r>
          </a:p>
          <a:p>
            <a:pPr lvl="2"/>
            <a:r>
              <a:rPr lang="en-US" b="0" dirty="0" smtClean="0"/>
              <a:t>In particular: Contact target material to radiator     </a:t>
            </a:r>
          </a:p>
          <a:p>
            <a:pPr lvl="1"/>
            <a:r>
              <a:rPr lang="en-US" b="0" dirty="0" smtClean="0"/>
              <a:t>Start wheel design</a:t>
            </a:r>
          </a:p>
          <a:p>
            <a:pPr lvl="2"/>
            <a:r>
              <a:rPr lang="en-US" dirty="0" smtClean="0"/>
              <a:t>Plan the Lab test of radiative cooling </a:t>
            </a:r>
          </a:p>
          <a:p>
            <a:pPr lvl="2"/>
            <a:r>
              <a:rPr lang="en-US" dirty="0" smtClean="0"/>
              <a:t>Initialize collaboration with external institutions (dynamic response , vibrations, bearings, …)</a:t>
            </a:r>
          </a:p>
          <a:p>
            <a:pPr lvl="1"/>
            <a:r>
              <a:rPr lang="en-US" b="0" dirty="0" smtClean="0"/>
              <a:t>Start revisiting FC</a:t>
            </a:r>
          </a:p>
          <a:p>
            <a:r>
              <a:rPr lang="en-US" dirty="0" smtClean="0"/>
              <a:t>2018-19</a:t>
            </a:r>
          </a:p>
          <a:p>
            <a:pPr lvl="1"/>
            <a:r>
              <a:rPr lang="en-US" b="0" dirty="0" smtClean="0"/>
              <a:t>Continue wheel design</a:t>
            </a:r>
          </a:p>
          <a:p>
            <a:pPr lvl="2"/>
            <a:r>
              <a:rPr lang="en-US" dirty="0" smtClean="0"/>
              <a:t>Lab test of radiative cooling (in total 1Y, </a:t>
            </a:r>
            <a:r>
              <a:rPr lang="en-US" dirty="0" err="1" smtClean="0"/>
              <a:t>Eng+Tech</a:t>
            </a:r>
            <a:r>
              <a:rPr lang="en-US" dirty="0" smtClean="0"/>
              <a:t>, ≤100k$)</a:t>
            </a:r>
            <a:endParaRPr lang="en-US" b="0" dirty="0"/>
          </a:p>
          <a:p>
            <a:pPr lvl="2"/>
            <a:r>
              <a:rPr lang="en-US" dirty="0" smtClean="0"/>
              <a:t>Feasibility study  for rotating wheel  </a:t>
            </a:r>
            <a:endParaRPr lang="en-US" dirty="0"/>
          </a:p>
          <a:p>
            <a:pPr lvl="3"/>
            <a:r>
              <a:rPr lang="en-US" dirty="0" smtClean="0"/>
              <a:t>dynamic </a:t>
            </a:r>
            <a:r>
              <a:rPr lang="en-US" dirty="0"/>
              <a:t>response, vibrations</a:t>
            </a:r>
            <a:r>
              <a:rPr lang="en-US" dirty="0" smtClean="0"/>
              <a:t>, …; prepare manufacturing </a:t>
            </a:r>
            <a:r>
              <a:rPr lang="en-US" dirty="0"/>
              <a:t>(≤2.5MY, 100k</a:t>
            </a:r>
            <a:r>
              <a:rPr lang="en-US" dirty="0" smtClean="0"/>
              <a:t>$)</a:t>
            </a:r>
          </a:p>
          <a:p>
            <a:pPr lvl="3"/>
            <a:r>
              <a:rPr lang="en-US" dirty="0" smtClean="0"/>
              <a:t>Magnetic bearings (performance specification, vacuum, …)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&lt;</a:t>
            </a:r>
            <a:r>
              <a:rPr lang="en-US" dirty="0" smtClean="0"/>
              <a:t>1MY, 50k$)</a:t>
            </a:r>
          </a:p>
          <a:p>
            <a:pPr lvl="3"/>
            <a:r>
              <a:rPr lang="en-US" dirty="0" smtClean="0"/>
              <a:t>Perform the </a:t>
            </a:r>
            <a:r>
              <a:rPr lang="en-US" dirty="0"/>
              <a:t>f</a:t>
            </a:r>
            <a:r>
              <a:rPr lang="en-US" dirty="0" smtClean="0"/>
              <a:t>easibility study (</a:t>
            </a:r>
            <a:r>
              <a:rPr lang="en-US" dirty="0"/>
              <a:t>&lt;</a:t>
            </a:r>
            <a:r>
              <a:rPr lang="en-US" dirty="0" smtClean="0"/>
              <a:t>1MY</a:t>
            </a:r>
            <a:r>
              <a:rPr lang="en-US" dirty="0"/>
              <a:t>, </a:t>
            </a:r>
            <a:r>
              <a:rPr lang="en-US" dirty="0" smtClean="0"/>
              <a:t>50k$) </a:t>
            </a:r>
          </a:p>
          <a:p>
            <a:pPr lvl="3"/>
            <a:r>
              <a:rPr lang="en-US" b="0" dirty="0" smtClean="0"/>
              <a:t>Lab test, validation of wheel </a:t>
            </a:r>
            <a:r>
              <a:rPr lang="en-US" sz="1250" dirty="0"/>
              <a:t>(</a:t>
            </a:r>
            <a:r>
              <a:rPr lang="en-US" sz="1750" dirty="0"/>
              <a:t>1 </a:t>
            </a:r>
            <a:r>
              <a:rPr lang="en-US" sz="1750" dirty="0"/>
              <a:t>MY+ Eng.+ </a:t>
            </a:r>
            <a:r>
              <a:rPr lang="en-US" sz="1750" dirty="0" err="1"/>
              <a:t>Techn</a:t>
            </a:r>
            <a:r>
              <a:rPr lang="en-US" sz="1750" dirty="0"/>
              <a:t>, 100k$)</a:t>
            </a:r>
          </a:p>
          <a:p>
            <a:pPr lvl="1"/>
            <a:r>
              <a:rPr lang="en-US" b="0" dirty="0" smtClean="0"/>
              <a:t>FC (in total 1-1.5 MY)</a:t>
            </a:r>
          </a:p>
          <a:p>
            <a:r>
              <a:rPr lang="en-US" b="0" dirty="0" smtClean="0"/>
              <a:t>&gt;2019: start prototyping of target wheel + FC (design, manufacturing and test) – most likely beyond 2019 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2017/4/7 Staging WS,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0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75" y="304273"/>
            <a:ext cx="6572250" cy="71172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Discussion/Question Issues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Beam loading flexibility for different bunch patterns (Benno, Okugi)</a:t>
            </a:r>
          </a:p>
          <a:p>
            <a:r>
              <a:rPr lang="en-US" altLang="ja-JP" dirty="0" smtClean="0"/>
              <a:t>Transient beam loading compensation of SW multi-cell NC cavity (Okugi)</a:t>
            </a:r>
          </a:p>
          <a:p>
            <a:pPr lvl="1"/>
            <a:r>
              <a:rPr kumimoji="1" lang="en-US" altLang="ja-JP" dirty="0" smtClean="0"/>
              <a:t>Large difference from single-cell model for large beta</a:t>
            </a:r>
          </a:p>
          <a:p>
            <a:r>
              <a:rPr lang="en-US" altLang="ja-JP" dirty="0" smtClean="0"/>
              <a:t>Need to know the tolerance of bunch-by-bunch population fluctuation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2017/4/7 Staging WS,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6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20360</TotalTime>
  <Words>2973</Words>
  <Application>Microsoft Macintosh PowerPoint</Application>
  <PresentationFormat>On-screen Show (16:10)</PresentationFormat>
  <Paragraphs>679</Paragraphs>
  <Slides>40</Slides>
  <Notes>3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40</vt:i4>
      </vt:variant>
    </vt:vector>
  </HeadingPairs>
  <TitlesOfParts>
    <vt:vector size="52" baseType="lpstr">
      <vt:lpstr>Calibri</vt:lpstr>
      <vt:lpstr>Calibri Light</vt:lpstr>
      <vt:lpstr>Lucida Grande</vt:lpstr>
      <vt:lpstr>ＭＳ Ｐゴシック</vt:lpstr>
      <vt:lpstr>Symbol</vt:lpstr>
      <vt:lpstr>Wingdings</vt:lpstr>
      <vt:lpstr>Arial</vt:lpstr>
      <vt:lpstr>LLC_PowerPoint</vt:lpstr>
      <vt:lpstr>ホワイト</vt:lpstr>
      <vt:lpstr>1_ホワイト</vt:lpstr>
      <vt:lpstr>2_ホワイト</vt:lpstr>
      <vt:lpstr>Office テーマ</vt:lpstr>
      <vt:lpstr>PowerPoint Presentation</vt:lpstr>
      <vt:lpstr>Mini Workshop in Japan</vt:lpstr>
      <vt:lpstr>PowerPoint Presentation</vt:lpstr>
      <vt:lpstr>Some Impressions</vt:lpstr>
      <vt:lpstr>The Plan (?)</vt:lpstr>
      <vt:lpstr>Slides from Kaoru Yokoya (WG1, Positron Source)</vt:lpstr>
      <vt:lpstr>Positron Summary</vt:lpstr>
      <vt:lpstr>Draft plan for initial discussions about activities in  JFY 2017 and 2018-19 </vt:lpstr>
      <vt:lpstr>Discussion/Question Issues</vt:lpstr>
      <vt:lpstr>R&amp;D Plan (1)</vt:lpstr>
      <vt:lpstr>R&amp;D Plan (2)</vt:lpstr>
      <vt:lpstr>Slides from Akira Yamamoto (WG3, Costs)</vt:lpstr>
      <vt:lpstr>WG3: Resource Optimization  Working Status</vt:lpstr>
      <vt:lpstr>WG3 Charges</vt:lpstr>
      <vt:lpstr>Goals of Cost-Reduction w/ SRF R&amp;D</vt:lpstr>
      <vt:lpstr>WG3 Organization </vt:lpstr>
      <vt:lpstr>Short-Term Goals (by ALCW-2017)</vt:lpstr>
      <vt:lpstr>Preliminary Cost Estimate for the ILC Staging with 250GeV</vt:lpstr>
      <vt:lpstr>Some Slides By Hitoshi Hayano for WG2 (CFS)</vt:lpstr>
      <vt:lpstr>ILC-configuration and conditions to be considered  for staging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Sandbox Studio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173</cp:revision>
  <dcterms:created xsi:type="dcterms:W3CDTF">2013-03-22T17:34:51Z</dcterms:created>
  <dcterms:modified xsi:type="dcterms:W3CDTF">2017-05-05T08:31:14Z</dcterms:modified>
</cp:coreProperties>
</file>