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69" r:id="rId4"/>
    <p:sldId id="298" r:id="rId5"/>
    <p:sldId id="262" r:id="rId6"/>
    <p:sldId id="350" r:id="rId7"/>
    <p:sldId id="272" r:id="rId8"/>
    <p:sldId id="268" r:id="rId9"/>
    <p:sldId id="299" r:id="rId10"/>
    <p:sldId id="273" r:id="rId11"/>
    <p:sldId id="349" r:id="rId12"/>
    <p:sldId id="352" r:id="rId13"/>
    <p:sldId id="363" r:id="rId14"/>
    <p:sldId id="351" r:id="rId15"/>
    <p:sldId id="293" r:id="rId16"/>
    <p:sldId id="337" r:id="rId17"/>
    <p:sldId id="364" r:id="rId18"/>
    <p:sldId id="365" r:id="rId19"/>
    <p:sldId id="359" r:id="rId20"/>
    <p:sldId id="362" r:id="rId21"/>
    <p:sldId id="353" r:id="rId22"/>
    <p:sldId id="338" r:id="rId23"/>
    <p:sldId id="369" r:id="rId24"/>
    <p:sldId id="370" r:id="rId25"/>
    <p:sldId id="371" r:id="rId26"/>
    <p:sldId id="367" r:id="rId27"/>
    <p:sldId id="372" r:id="rId28"/>
    <p:sldId id="354" r:id="rId29"/>
    <p:sldId id="345" r:id="rId30"/>
    <p:sldId id="358" r:id="rId31"/>
    <p:sldId id="376" r:id="rId32"/>
    <p:sldId id="378" r:id="rId33"/>
    <p:sldId id="377" r:id="rId34"/>
    <p:sldId id="379" r:id="rId35"/>
    <p:sldId id="335" r:id="rId36"/>
    <p:sldId id="280" r:id="rId37"/>
    <p:sldId id="375" r:id="rId38"/>
    <p:sldId id="291" r:id="rId39"/>
    <p:sldId id="336" r:id="rId4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35" autoAdjust="0"/>
    <p:restoredTop sz="94660"/>
  </p:normalViewPr>
  <p:slideViewPr>
    <p:cSldViewPr>
      <p:cViewPr varScale="1">
        <p:scale>
          <a:sx n="99" d="100"/>
          <a:sy n="99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436E5-E9CB-4A0D-9420-AFDD6AF431DB}" type="datetimeFigureOut">
              <a:rPr kumimoji="1" lang="ja-JP" altLang="en-US" smtClean="0"/>
              <a:pPr/>
              <a:t>2012/10/25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5EC6E-F737-410B-88ED-7FFCC5BE06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157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プロトタイプの試験サイクル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ここでも　日米を基礎におく　</a:t>
            </a:r>
            <a:r>
              <a:rPr kumimoji="1" lang="en-US" altLang="ja-JP" dirty="0" smtClean="0"/>
              <a:t>SLAC</a:t>
            </a:r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KEK</a:t>
            </a:r>
            <a:r>
              <a:rPr kumimoji="1" lang="ja-JP" altLang="en-US" dirty="0" smtClean="0"/>
              <a:t>　キープレーヤー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9201D-E390-4538-AAF8-4063DBD24F01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TW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CLIC</a:t>
            </a:r>
            <a:r>
              <a:rPr kumimoji="1" lang="ja-JP" altLang="en-US" dirty="0" smtClean="0"/>
              <a:t>プロトタイプ　試験　結果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err="1" smtClean="0"/>
              <a:t>Undamp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100MV/m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Damped</a:t>
            </a:r>
            <a:r>
              <a:rPr kumimoji="1" lang="ja-JP" altLang="en-US" dirty="0" smtClean="0"/>
              <a:t>　→　</a:t>
            </a:r>
            <a:r>
              <a:rPr kumimoji="1" lang="en-US" altLang="ja-JP" dirty="0" smtClean="0"/>
              <a:t>80MV/m</a:t>
            </a:r>
            <a:r>
              <a:rPr kumimoji="1" lang="ja-JP" altLang="en-US" dirty="0" smtClean="0"/>
              <a:t>　実現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9201D-E390-4538-AAF8-4063DBD24F01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TW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CLIC</a:t>
            </a:r>
            <a:r>
              <a:rPr kumimoji="1" lang="ja-JP" altLang="en-US" dirty="0" smtClean="0"/>
              <a:t>プロトタイプ　試験　結果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err="1" smtClean="0"/>
              <a:t>Undamp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100MV/m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Damped</a:t>
            </a:r>
            <a:r>
              <a:rPr kumimoji="1" lang="ja-JP" altLang="en-US" dirty="0" smtClean="0"/>
              <a:t>　→　</a:t>
            </a:r>
            <a:r>
              <a:rPr kumimoji="1" lang="en-US" altLang="ja-JP" dirty="0" smtClean="0"/>
              <a:t>80MV/m</a:t>
            </a:r>
            <a:r>
              <a:rPr kumimoji="1" lang="ja-JP" altLang="en-US" dirty="0" smtClean="0"/>
              <a:t>　実現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9201D-E390-4538-AAF8-4063DBD24F01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09053-9C4A-4072-B053-5FDE6592DDAE}" type="slidenum">
              <a:rPr lang="ru-RU"/>
              <a:pPr/>
              <a:t>35</a:t>
            </a:fld>
            <a:endParaRPr lang="ru-RU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基礎試験用　</a:t>
            </a:r>
            <a:endParaRPr lang="en-US" altLang="ja-JP" dirty="0" smtClean="0"/>
          </a:p>
          <a:p>
            <a:endParaRPr lang="en-US" dirty="0" smtClean="0"/>
          </a:p>
          <a:p>
            <a:r>
              <a:rPr lang="ja-JP" altLang="en-US" dirty="0" smtClean="0"/>
              <a:t>モードロンチャー　</a:t>
            </a:r>
            <a:r>
              <a:rPr lang="en-US" altLang="ja-JP" dirty="0" smtClean="0"/>
              <a:t>SLAC</a:t>
            </a:r>
            <a:r>
              <a:rPr lang="ja-JP" altLang="en-US" dirty="0" smtClean="0"/>
              <a:t>製　→　</a:t>
            </a:r>
            <a:r>
              <a:rPr lang="en-US" altLang="ja-JP" dirty="0" smtClean="0"/>
              <a:t>KEK</a:t>
            </a:r>
            <a:r>
              <a:rPr lang="ja-JP" altLang="en-US" dirty="0" smtClean="0"/>
              <a:t>で使用</a:t>
            </a:r>
            <a:endParaRPr lang="en-US" altLang="ja-JP" dirty="0" smtClean="0"/>
          </a:p>
          <a:p>
            <a:endParaRPr lang="en-US" dirty="0" smtClean="0"/>
          </a:p>
          <a:p>
            <a:r>
              <a:rPr lang="ja-JP" altLang="en-US" dirty="0" smtClean="0"/>
              <a:t>単セル空洞　を　今後の日米資金と協力関係を元に　製作　＋　試験　できる</a:t>
            </a:r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継続申請の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年間の目標　概略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基礎試験の立ち上げ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複合材料を含めた試験</a:t>
            </a:r>
            <a:endParaRPr kumimoji="1" lang="en-US" altLang="ja-JP" dirty="0" smtClean="0"/>
          </a:p>
          <a:p>
            <a:r>
              <a:rPr kumimoji="1" lang="en-US" altLang="ja-JP" dirty="0" smtClean="0"/>
              <a:t>TW</a:t>
            </a:r>
            <a:r>
              <a:rPr kumimoji="1" lang="ja-JP" altLang="en-US" dirty="0" err="1" smtClean="0"/>
              <a:t>での</a:t>
            </a:r>
            <a:r>
              <a:rPr kumimoji="1" lang="ja-JP" altLang="en-US" dirty="0" smtClean="0"/>
              <a:t>可能性　見極め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放電頻度を決める放電のトリガーの理解</a:t>
            </a:r>
            <a:endParaRPr kumimoji="1" lang="en-US" altLang="ja-JP" dirty="0" smtClean="0"/>
          </a:p>
          <a:p>
            <a:r>
              <a:rPr kumimoji="1" lang="en-US" altLang="ja-JP" dirty="0" smtClean="0"/>
              <a:t>100MV/m</a:t>
            </a:r>
            <a:r>
              <a:rPr kumimoji="1" lang="ja-JP" altLang="en-US" dirty="0" smtClean="0"/>
              <a:t>超の加速ユニットの提案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9201D-E390-4538-AAF8-4063DBD24F01}" type="slidenum">
              <a:rPr kumimoji="1" lang="ja-JP" altLang="en-US" smtClean="0"/>
              <a:pPr/>
              <a:t>37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3583D-4AA9-4B2F-9A16-B3C3824D010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emf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7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1520" y="1428736"/>
            <a:ext cx="8064896" cy="1470025"/>
          </a:xfrm>
        </p:spPr>
        <p:txBody>
          <a:bodyPr>
            <a:normAutofit/>
          </a:bodyPr>
          <a:lstStyle/>
          <a:p>
            <a:r>
              <a:rPr lang="en-US" b="1" dirty="0"/>
              <a:t>Recent High-gradient test result at </a:t>
            </a:r>
            <a:r>
              <a:rPr lang="en-US" b="1" dirty="0" smtClean="0"/>
              <a:t>KEK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357562"/>
            <a:ext cx="6400800" cy="2281238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Linear Collider Workshop 2012</a:t>
            </a:r>
          </a:p>
          <a:p>
            <a:r>
              <a:rPr lang="en-US" altLang="ja-JP" sz="2400" dirty="0" smtClean="0"/>
              <a:t>Arlington, Texas (WebEx)</a:t>
            </a:r>
          </a:p>
          <a:p>
            <a:endParaRPr kumimoji="1" lang="en-US" altLang="ja-JP" sz="2400" dirty="0" smtClean="0"/>
          </a:p>
          <a:p>
            <a:r>
              <a:rPr lang="en-US" altLang="ja-JP" sz="2400" dirty="0" smtClean="0"/>
              <a:t>25 </a:t>
            </a:r>
            <a:r>
              <a:rPr lang="en-US" altLang="ja-JP" sz="2400" dirty="0" smtClean="0"/>
              <a:t>October,</a:t>
            </a:r>
            <a:r>
              <a:rPr kumimoji="1" lang="en-US" altLang="ja-JP" sz="2400" dirty="0" smtClean="0"/>
              <a:t> 2012</a:t>
            </a:r>
          </a:p>
          <a:p>
            <a:r>
              <a:rPr kumimoji="1" lang="en-US" altLang="ja-JP" sz="2400" dirty="0" err="1" smtClean="0"/>
              <a:t>Toshi</a:t>
            </a:r>
            <a:r>
              <a:rPr kumimoji="1" lang="en-US" altLang="ja-JP" sz="2400" dirty="0" smtClean="0"/>
              <a:t> </a:t>
            </a:r>
            <a:r>
              <a:rPr kumimoji="1" lang="en-US" altLang="ja-JP" sz="2400" dirty="0" smtClean="0"/>
              <a:t>Higo and X-band group of KEK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F440-CAD4-48DE-89A0-3B2C66E7A715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452192" y="166449"/>
            <a:ext cx="7786710" cy="1214422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Difference in processing speed </a:t>
            </a:r>
            <a:br>
              <a:rPr kumimoji="1" lang="en-US" altLang="ja-JP" sz="3600" dirty="0" smtClean="0"/>
            </a:br>
            <a:r>
              <a:rPr kumimoji="1" lang="en-US" altLang="ja-JP" sz="3600" dirty="0" smtClean="0"/>
              <a:t>among </a:t>
            </a:r>
            <a:r>
              <a:rPr kumimoji="1" lang="en-US" altLang="ja-JP" sz="3600" dirty="0" smtClean="0"/>
              <a:t>four </a:t>
            </a:r>
            <a:r>
              <a:rPr kumimoji="1" lang="en-US" altLang="ja-JP" sz="3600" dirty="0" smtClean="0"/>
              <a:t>structures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612561" y="1777734"/>
            <a:ext cx="2214578" cy="37856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More BD’s are required for damped</a:t>
            </a:r>
            <a:r>
              <a:rPr kumimoji="1" lang="en-US" altLang="ja-JP" sz="2400" dirty="0" smtClean="0"/>
              <a:t>!</a:t>
            </a:r>
            <a:endParaRPr lang="en-US" altLang="ja-JP" sz="2400" dirty="0" smtClean="0"/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BD’s </a:t>
            </a:r>
            <a:r>
              <a:rPr lang="en-US" altLang="ja-JP" sz="2400" dirty="0"/>
              <a:t>are </a:t>
            </a:r>
            <a:endParaRPr lang="en-US" altLang="ja-JP" sz="2400" dirty="0">
              <a:solidFill>
                <a:srgbClr val="0000FF"/>
              </a:solidFill>
            </a:endParaRPr>
          </a:p>
          <a:p>
            <a:r>
              <a:rPr lang="en-US" altLang="ja-JP" sz="2400" dirty="0" smtClean="0">
                <a:solidFill>
                  <a:srgbClr val="0000FF"/>
                </a:solidFill>
              </a:rPr>
              <a:t>needed </a:t>
            </a:r>
            <a:r>
              <a:rPr lang="en-US" altLang="ja-JP" sz="2400" dirty="0">
                <a:solidFill>
                  <a:srgbClr val="0000FF"/>
                </a:solidFill>
              </a:rPr>
              <a:t>for processing?</a:t>
            </a:r>
            <a:endParaRPr lang="ja-JP" altLang="en-US" sz="2400" dirty="0">
              <a:solidFill>
                <a:srgbClr val="0000FF"/>
              </a:solidFill>
            </a:endParaRPr>
          </a:p>
          <a:p>
            <a:endParaRPr lang="en-US" altLang="ja-JP" sz="2400" dirty="0" smtClean="0"/>
          </a:p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Can it be reduced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?</a:t>
            </a:r>
            <a:endParaRPr kumimoji="1" lang="en-US" altLang="ja-JP" sz="2400" dirty="0" smtClean="0">
              <a:solidFill>
                <a:srgbClr val="FF0000"/>
              </a:solidFill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-142908" y="1368026"/>
            <a:ext cx="6715172" cy="4713422"/>
            <a:chOff x="-142908" y="1214422"/>
            <a:chExt cx="6715172" cy="4713422"/>
          </a:xfrm>
        </p:grpSpPr>
        <p:pic>
          <p:nvPicPr>
            <p:cNvPr id="9" name="Picture 2" descr="C:\Users\higo\2011\X-band\TD24_disk_#4\111020 Summary(3)\Eacc vs #ACC-BD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142908" y="1214422"/>
              <a:ext cx="6715172" cy="4713422"/>
            </a:xfrm>
            <a:prstGeom prst="rect">
              <a:avLst/>
            </a:prstGeom>
            <a:noFill/>
          </p:spPr>
        </p:pic>
        <p:sp>
          <p:nvSpPr>
            <p:cNvPr id="15" name="テキスト ボックス 14"/>
            <p:cNvSpPr txBox="1"/>
            <p:nvPr/>
          </p:nvSpPr>
          <p:spPr>
            <a:xfrm>
              <a:off x="1214414" y="2714620"/>
              <a:ext cx="64793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solidFill>
                    <a:srgbClr val="00B050"/>
                  </a:solidFill>
                </a:rPr>
                <a:t>T24</a:t>
              </a:r>
              <a:endParaRPr kumimoji="1" lang="ja-JP" altLang="en-US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2928926" y="2714620"/>
              <a:ext cx="64793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solidFill>
                    <a:srgbClr val="FF0000"/>
                  </a:solidFill>
                </a:rPr>
                <a:t>T18</a:t>
              </a:r>
              <a:endParaRPr kumimoji="1" lang="ja-JP" alt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720278" y="3436765"/>
              <a:ext cx="8418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solidFill>
                    <a:srgbClr val="0066FF"/>
                  </a:solidFill>
                </a:rPr>
                <a:t>TD18</a:t>
              </a:r>
              <a:endParaRPr kumimoji="1" lang="ja-JP" altLang="en-US" sz="2400" b="1" dirty="0">
                <a:solidFill>
                  <a:srgbClr val="0066FF"/>
                </a:solidFill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5155409" y="2975100"/>
              <a:ext cx="8418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solidFill>
                    <a:srgbClr val="7030A0"/>
                  </a:solidFill>
                </a:rPr>
                <a:t>TD24</a:t>
              </a:r>
              <a:endParaRPr kumimoji="1" lang="ja-JP" altLang="en-US" sz="2400" b="1" dirty="0">
                <a:solidFill>
                  <a:srgbClr val="7030A0"/>
                </a:solidFill>
              </a:endParaRPr>
            </a:p>
          </p:txBody>
        </p:sp>
      </p:grp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27" name="フッター プレースホルダー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</p:cSld>
  <p:clrMapOvr>
    <a:masterClrMapping/>
  </p:clrMapOvr>
  <p:transition advTm="4155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56176" y="548680"/>
            <a:ext cx="2602632" cy="2506290"/>
          </a:xfrm>
        </p:spPr>
        <p:txBody>
          <a:bodyPr/>
          <a:lstStyle/>
          <a:p>
            <a:r>
              <a:rPr kumimoji="1" lang="en-US" altLang="ja-JP" dirty="0" smtClean="0"/>
              <a:t>TD24#4 initial processing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>
            <a:off x="3685326" y="1124744"/>
            <a:ext cx="0" cy="475252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6156176" y="3454926"/>
            <a:ext cx="2664296" cy="267765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0000FF"/>
                </a:solidFill>
              </a:rPr>
              <a:t>132ns, 100MV/m</a:t>
            </a:r>
          </a:p>
          <a:p>
            <a:pPr algn="ctr"/>
            <a:endParaRPr lang="en-US" altLang="ja-JP" sz="2400" b="1" dirty="0">
              <a:solidFill>
                <a:srgbClr val="0000FF"/>
              </a:solidFill>
            </a:endParaRPr>
          </a:p>
          <a:p>
            <a:pPr algn="ctr"/>
            <a:r>
              <a:rPr lang="en-US" altLang="ja-JP" sz="2400" b="1" dirty="0" smtClean="0">
                <a:solidFill>
                  <a:srgbClr val="0000FF"/>
                </a:solidFill>
              </a:rPr>
              <a:t>Through</a:t>
            </a:r>
          </a:p>
          <a:p>
            <a:pPr algn="ctr"/>
            <a:endParaRPr lang="en-US" altLang="ja-JP" sz="2400" b="1" dirty="0" smtClean="0">
              <a:solidFill>
                <a:srgbClr val="0000FF"/>
              </a:solidFill>
            </a:endParaRPr>
          </a:p>
          <a:p>
            <a:pPr algn="ctr"/>
            <a:r>
              <a:rPr lang="en-US" altLang="ja-JP" sz="2400" b="1" dirty="0" smtClean="0">
                <a:solidFill>
                  <a:srgbClr val="0000FF"/>
                </a:solidFill>
              </a:rPr>
              <a:t>ACC-BD =</a:t>
            </a:r>
            <a:r>
              <a:rPr kumimoji="1" lang="en-US" altLang="ja-JP" sz="2400" b="1" dirty="0" smtClean="0">
                <a:solidFill>
                  <a:srgbClr val="0000FF"/>
                </a:solidFill>
              </a:rPr>
              <a:t> 2400</a:t>
            </a:r>
          </a:p>
          <a:p>
            <a:pPr algn="ctr"/>
            <a:r>
              <a:rPr lang="en-US" altLang="ja-JP" sz="2400" b="1" dirty="0" smtClean="0">
                <a:solidFill>
                  <a:srgbClr val="0000FF"/>
                </a:solidFill>
              </a:rPr>
              <a:t>and</a:t>
            </a:r>
          </a:p>
          <a:p>
            <a:pPr algn="ctr"/>
            <a:r>
              <a:rPr kumimoji="1" lang="en-US" altLang="ja-JP" sz="2400" b="1" dirty="0" smtClean="0">
                <a:solidFill>
                  <a:srgbClr val="0000FF"/>
                </a:solidFill>
              </a:rPr>
              <a:t>670 hours</a:t>
            </a:r>
            <a:endParaRPr kumimoji="1" lang="ja-JP" altLang="en-US" sz="2400" b="1" dirty="0">
              <a:solidFill>
                <a:srgbClr val="0000FF"/>
              </a:solidFill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3492695" y="1113455"/>
            <a:ext cx="0" cy="475252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3086685" y="1124744"/>
            <a:ext cx="0" cy="475252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grpSp>
        <p:nvGrpSpPr>
          <p:cNvPr id="12" name="グループ化 11"/>
          <p:cNvGrpSpPr/>
          <p:nvPr/>
        </p:nvGrpSpPr>
        <p:grpSpPr>
          <a:xfrm>
            <a:off x="666625" y="404665"/>
            <a:ext cx="5273527" cy="6005883"/>
            <a:chOff x="666625" y="404665"/>
            <a:chExt cx="5273527" cy="6005883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666625" y="404665"/>
              <a:ext cx="5273527" cy="6005883"/>
              <a:chOff x="666625" y="404665"/>
              <a:chExt cx="5273527" cy="6005883"/>
            </a:xfrm>
          </p:grpSpPr>
          <p:pic>
            <p:nvPicPr>
              <p:cNvPr id="8194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1600" y="3429001"/>
                <a:ext cx="4968552" cy="29815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66625" y="404665"/>
                <a:ext cx="5273527" cy="3024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5" name="テキスト ボックス 14"/>
            <p:cNvSpPr txBox="1"/>
            <p:nvPr/>
          </p:nvSpPr>
          <p:spPr>
            <a:xfrm rot="20081324">
              <a:off x="4109987" y="3861048"/>
              <a:ext cx="13321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b="1" dirty="0" smtClean="0">
                  <a:solidFill>
                    <a:srgbClr val="FF0000"/>
                  </a:solidFill>
                </a:rPr>
                <a:t>ACC-BD</a:t>
              </a:r>
              <a:endParaRPr kumimoji="1" lang="ja-JP" alt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333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79184"/>
          </a:xfrm>
        </p:spPr>
        <p:txBody>
          <a:bodyPr/>
          <a:lstStyle/>
          <a:p>
            <a:r>
              <a:rPr kumimoji="1" lang="en-US" altLang="ja-JP" dirty="0" smtClean="0"/>
              <a:t>TD24R05 initial processing now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545925" y="1543083"/>
            <a:ext cx="3052034" cy="415498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0000FF"/>
                </a:solidFill>
              </a:rPr>
              <a:t>It has been processed to </a:t>
            </a:r>
            <a:r>
              <a:rPr lang="en-US" altLang="ja-JP" sz="2400" b="1" dirty="0">
                <a:solidFill>
                  <a:srgbClr val="0000FF"/>
                </a:solidFill>
              </a:rPr>
              <a:t>~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100MV/m at </a:t>
            </a:r>
            <a:r>
              <a:rPr kumimoji="1" lang="en-US" altLang="ja-JP" sz="2400" b="1" dirty="0" smtClean="0">
                <a:solidFill>
                  <a:srgbClr val="0000FF"/>
                </a:solidFill>
              </a:rPr>
              <a:t>132ns</a:t>
            </a:r>
          </a:p>
          <a:p>
            <a:pPr algn="ctr"/>
            <a:endParaRPr kumimoji="1" lang="en-US" altLang="ja-JP" sz="2400" b="1" dirty="0" smtClean="0">
              <a:solidFill>
                <a:srgbClr val="0000FF"/>
              </a:solidFill>
            </a:endParaRPr>
          </a:p>
          <a:p>
            <a:pPr algn="ctr"/>
            <a:r>
              <a:rPr lang="en-US" altLang="ja-JP" sz="2400" b="1" dirty="0" smtClean="0">
                <a:solidFill>
                  <a:srgbClr val="0000FF"/>
                </a:solidFill>
              </a:rPr>
              <a:t>in 500 hours at 50Hz</a:t>
            </a:r>
          </a:p>
          <a:p>
            <a:pPr algn="ctr"/>
            <a:endParaRPr lang="en-US" altLang="ja-JP" sz="2400" b="1" dirty="0" smtClean="0">
              <a:solidFill>
                <a:srgbClr val="0000FF"/>
              </a:solidFill>
            </a:endParaRPr>
          </a:p>
          <a:p>
            <a:pPr algn="ctr"/>
            <a:r>
              <a:rPr kumimoji="1" lang="en-US" altLang="ja-JP" sz="2400" b="1" dirty="0" smtClean="0">
                <a:solidFill>
                  <a:srgbClr val="0000FF"/>
                </a:solidFill>
              </a:rPr>
              <a:t>Accumulated ACC-BD events amounts only 800, much smaller than  the early-tested structures.</a:t>
            </a:r>
            <a:endParaRPr kumimoji="1" lang="ja-JP" altLang="en-US" sz="2400" b="1" dirty="0">
              <a:solidFill>
                <a:srgbClr val="0000FF"/>
              </a:solidFill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396657" y="1066861"/>
            <a:ext cx="5149268" cy="5160111"/>
            <a:chOff x="338397" y="1135155"/>
            <a:chExt cx="5149268" cy="5160111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467544" y="1135155"/>
              <a:ext cx="4059982" cy="4378350"/>
              <a:chOff x="467544" y="1135155"/>
              <a:chExt cx="4059982" cy="4378350"/>
            </a:xfrm>
          </p:grpSpPr>
          <p:sp>
            <p:nvSpPr>
              <p:cNvPr id="11" name="テキスト ボックス 10"/>
              <p:cNvSpPr txBox="1"/>
              <p:nvPr/>
            </p:nvSpPr>
            <p:spPr>
              <a:xfrm>
                <a:off x="1489423" y="5144173"/>
                <a:ext cx="7200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dirty="0" smtClean="0"/>
                  <a:t>51ns</a:t>
                </a:r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>
                <a:off x="2395632" y="5085184"/>
                <a:ext cx="7200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dirty="0"/>
                  <a:t>9</a:t>
                </a:r>
                <a:r>
                  <a:rPr kumimoji="1" lang="en-US" altLang="ja-JP" dirty="0" smtClean="0"/>
                  <a:t>1ns</a:t>
                </a:r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>
                <a:off x="3115712" y="5144173"/>
                <a:ext cx="8335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dirty="0" smtClean="0"/>
                  <a:t>132</a:t>
                </a:r>
                <a:r>
                  <a:rPr kumimoji="1" lang="en-US" altLang="ja-JP" dirty="0" smtClean="0"/>
                  <a:t>ns</a:t>
                </a:r>
              </a:p>
            </p:txBody>
          </p:sp>
          <p:grpSp>
            <p:nvGrpSpPr>
              <p:cNvPr id="17" name="グループ化 16"/>
              <p:cNvGrpSpPr/>
              <p:nvPr/>
            </p:nvGrpSpPr>
            <p:grpSpPr>
              <a:xfrm>
                <a:off x="467544" y="1135155"/>
                <a:ext cx="4059982" cy="2422234"/>
                <a:chOff x="467544" y="1135155"/>
                <a:chExt cx="4059982" cy="2422234"/>
              </a:xfrm>
            </p:grpSpPr>
            <p:pic>
              <p:nvPicPr>
                <p:cNvPr id="5122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7544" y="1135155"/>
                  <a:ext cx="4059982" cy="242223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6" name="フリーフォーム 15"/>
                <p:cNvSpPr/>
                <p:nvPr/>
              </p:nvSpPr>
              <p:spPr>
                <a:xfrm>
                  <a:off x="920384" y="2304462"/>
                  <a:ext cx="572756" cy="944545"/>
                </a:xfrm>
                <a:custGeom>
                  <a:avLst/>
                  <a:gdLst>
                    <a:gd name="connsiteX0" fmla="*/ 0 w 572756"/>
                    <a:gd name="connsiteY0" fmla="*/ 944545 h 944545"/>
                    <a:gd name="connsiteX1" fmla="*/ 100483 w 572756"/>
                    <a:gd name="connsiteY1" fmla="*/ 401934 h 944545"/>
                    <a:gd name="connsiteX2" fmla="*/ 572756 w 572756"/>
                    <a:gd name="connsiteY2" fmla="*/ 0 h 944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72756" h="944545">
                      <a:moveTo>
                        <a:pt x="0" y="944545"/>
                      </a:moveTo>
                      <a:cubicBezTo>
                        <a:pt x="2512" y="751951"/>
                        <a:pt x="5024" y="559358"/>
                        <a:pt x="100483" y="401934"/>
                      </a:cubicBezTo>
                      <a:cubicBezTo>
                        <a:pt x="195942" y="244510"/>
                        <a:pt x="384349" y="122255"/>
                        <a:pt x="572756" y="0"/>
                      </a:cubicBezTo>
                    </a:path>
                  </a:pathLst>
                </a:custGeom>
                <a:ln w="28575"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テキスト ボックス 1"/>
              <p:cNvSpPr txBox="1"/>
              <p:nvPr/>
            </p:nvSpPr>
            <p:spPr>
              <a:xfrm>
                <a:off x="1610389" y="2172737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b="1" dirty="0" smtClean="0"/>
                  <a:t>51ns</a:t>
                </a:r>
                <a:endParaRPr kumimoji="1" lang="ja-JP" altLang="en-US" b="1" dirty="0"/>
              </a:p>
            </p:txBody>
          </p:sp>
          <p:sp>
            <p:nvSpPr>
              <p:cNvPr id="20" name="テキスト ボックス 19"/>
              <p:cNvSpPr txBox="1"/>
              <p:nvPr/>
            </p:nvSpPr>
            <p:spPr>
              <a:xfrm>
                <a:off x="2425358" y="2238253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b="1" dirty="0"/>
                  <a:t>9</a:t>
                </a:r>
                <a:r>
                  <a:rPr kumimoji="1" lang="en-US" altLang="ja-JP" b="1" dirty="0" smtClean="0"/>
                  <a:t>1ns</a:t>
                </a:r>
                <a:endParaRPr kumimoji="1" lang="ja-JP" altLang="en-US" b="1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3147500" y="2186364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b="1" dirty="0" smtClean="0"/>
                  <a:t>132ns</a:t>
                </a:r>
                <a:endParaRPr kumimoji="1" lang="ja-JP" altLang="en-US" b="1" dirty="0"/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338397" y="1872987"/>
              <a:ext cx="5149268" cy="4422279"/>
              <a:chOff x="481021" y="1872987"/>
              <a:chExt cx="4667619" cy="4422279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>
                <a:off x="481021" y="1872987"/>
                <a:ext cx="4667619" cy="4422279"/>
                <a:chOff x="481021" y="1872987"/>
                <a:chExt cx="4667619" cy="4422279"/>
              </a:xfrm>
            </p:grpSpPr>
            <p:grpSp>
              <p:nvGrpSpPr>
                <p:cNvPr id="10" name="グループ化 9"/>
                <p:cNvGrpSpPr/>
                <p:nvPr/>
              </p:nvGrpSpPr>
              <p:grpSpPr>
                <a:xfrm>
                  <a:off x="481021" y="3639904"/>
                  <a:ext cx="4033025" cy="2655362"/>
                  <a:chOff x="481021" y="3639904"/>
                  <a:chExt cx="4033025" cy="2655362"/>
                </a:xfrm>
              </p:grpSpPr>
              <p:pic>
                <p:nvPicPr>
                  <p:cNvPr id="5123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81021" y="3765813"/>
                    <a:ext cx="4033025" cy="252945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9" name="直線コネクタ 8"/>
                  <p:cNvCxnSpPr/>
                  <p:nvPr/>
                </p:nvCxnSpPr>
                <p:spPr>
                  <a:xfrm flipV="1">
                    <a:off x="1489423" y="3639904"/>
                    <a:ext cx="2016224" cy="1656184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8" name="テキスト ボックス 17"/>
                <p:cNvSpPr txBox="1"/>
                <p:nvPr/>
              </p:nvSpPr>
              <p:spPr>
                <a:xfrm>
                  <a:off x="3852495" y="1872987"/>
                  <a:ext cx="1296145" cy="181588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400" dirty="0" smtClean="0"/>
                    <a:t>Note: Most of ACC-BD were not taken. Those are included in FC-UP events shown in green dots.</a:t>
                  </a:r>
                  <a:endParaRPr kumimoji="1" lang="ja-JP" altLang="en-US" sz="1400" dirty="0"/>
                </a:p>
              </p:txBody>
            </p:sp>
          </p:grpSp>
          <p:sp>
            <p:nvSpPr>
              <p:cNvPr id="22" name="テキスト ボックス 21"/>
              <p:cNvSpPr txBox="1"/>
              <p:nvPr/>
            </p:nvSpPr>
            <p:spPr>
              <a:xfrm>
                <a:off x="2841236" y="3478387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b="1" dirty="0" smtClean="0"/>
                  <a:t>132ns</a:t>
                </a:r>
                <a:endParaRPr kumimoji="1" lang="ja-JP" altLang="en-US" b="1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1535759" y="4455733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b="1" dirty="0" smtClean="0"/>
                  <a:t>51ns</a:t>
                </a:r>
                <a:endParaRPr kumimoji="1" lang="ja-JP" altLang="en-US" b="1" dirty="0"/>
              </a:p>
            </p:txBody>
          </p:sp>
          <p:sp>
            <p:nvSpPr>
              <p:cNvPr id="24" name="テキスト ボックス 23"/>
              <p:cNvSpPr txBox="1"/>
              <p:nvPr/>
            </p:nvSpPr>
            <p:spPr>
              <a:xfrm>
                <a:off x="2319030" y="3940656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b="1" dirty="0"/>
                  <a:t>9</a:t>
                </a:r>
                <a:r>
                  <a:rPr kumimoji="1" lang="en-US" altLang="ja-JP" b="1" dirty="0" smtClean="0"/>
                  <a:t>1ns</a:t>
                </a:r>
                <a:endParaRPr kumimoji="1" lang="ja-JP" altLang="en-US" b="1" dirty="0"/>
              </a:p>
            </p:txBody>
          </p:sp>
        </p:grpSp>
        <p:cxnSp>
          <p:nvCxnSpPr>
            <p:cNvPr id="25" name="直線コネクタ 24"/>
            <p:cNvCxnSpPr/>
            <p:nvPr/>
          </p:nvCxnSpPr>
          <p:spPr>
            <a:xfrm flipV="1">
              <a:off x="2564912" y="1459057"/>
              <a:ext cx="0" cy="40386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 flipV="1">
              <a:off x="3270897" y="1380662"/>
              <a:ext cx="0" cy="41954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 flipV="1">
              <a:off x="3699134" y="1287203"/>
              <a:ext cx="3296" cy="4302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日付プレースホルダー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5120" name="フッター プレースホルダー 51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53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F440-CAD4-48DE-89A0-3B2C66E7A715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452192" y="166449"/>
            <a:ext cx="7786710" cy="1214422"/>
          </a:xfrm>
        </p:spPr>
        <p:txBody>
          <a:bodyPr>
            <a:normAutofit/>
          </a:bodyPr>
          <a:lstStyle/>
          <a:p>
            <a:r>
              <a:rPr kumimoji="1" lang="en-US" altLang="ja-JP" sz="3600" b="1" dirty="0" smtClean="0"/>
              <a:t>Difference in processing speed </a:t>
            </a:r>
            <a:br>
              <a:rPr kumimoji="1" lang="en-US" altLang="ja-JP" sz="3600" b="1" dirty="0" smtClean="0"/>
            </a:br>
            <a:r>
              <a:rPr kumimoji="1" lang="en-US" altLang="ja-JP" sz="3600" b="1" dirty="0" smtClean="0"/>
              <a:t>among </a:t>
            </a:r>
            <a:r>
              <a:rPr kumimoji="1" lang="en-US" altLang="ja-JP" sz="3600" b="1" dirty="0" smtClean="0"/>
              <a:t>four+1 </a:t>
            </a:r>
            <a:r>
              <a:rPr kumimoji="1" lang="en-US" altLang="ja-JP" sz="3600" b="1" dirty="0" smtClean="0"/>
              <a:t>structures</a:t>
            </a:r>
            <a:endParaRPr kumimoji="1" lang="ja-JP" altLang="en-US" sz="3600" b="1" dirty="0">
              <a:solidFill>
                <a:srgbClr val="FF0000"/>
              </a:solidFill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-255603" y="1368026"/>
            <a:ext cx="6715172" cy="4713422"/>
            <a:chOff x="-142908" y="1214422"/>
            <a:chExt cx="6715172" cy="4713422"/>
          </a:xfrm>
        </p:grpSpPr>
        <p:pic>
          <p:nvPicPr>
            <p:cNvPr id="9" name="Picture 2" descr="C:\Users\higo\2011\X-band\TD24_disk_#4\111020 Summary(3)\Eacc vs #ACC-BD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142908" y="1214422"/>
              <a:ext cx="6715172" cy="4713422"/>
            </a:xfrm>
            <a:prstGeom prst="rect">
              <a:avLst/>
            </a:prstGeom>
            <a:noFill/>
          </p:spPr>
        </p:pic>
        <p:sp>
          <p:nvSpPr>
            <p:cNvPr id="15" name="テキスト ボックス 14"/>
            <p:cNvSpPr txBox="1"/>
            <p:nvPr/>
          </p:nvSpPr>
          <p:spPr>
            <a:xfrm>
              <a:off x="1214414" y="2714620"/>
              <a:ext cx="64793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solidFill>
                    <a:srgbClr val="00B050"/>
                  </a:solidFill>
                </a:rPr>
                <a:t>T24</a:t>
              </a:r>
              <a:endParaRPr kumimoji="1" lang="ja-JP" altLang="en-US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2928926" y="2714620"/>
              <a:ext cx="64793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solidFill>
                    <a:srgbClr val="FF0000"/>
                  </a:solidFill>
                </a:rPr>
                <a:t>T18</a:t>
              </a:r>
              <a:endParaRPr kumimoji="1" lang="ja-JP" alt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715006" y="3436765"/>
              <a:ext cx="8418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solidFill>
                    <a:srgbClr val="0066FF"/>
                  </a:solidFill>
                </a:rPr>
                <a:t>TD18</a:t>
              </a:r>
              <a:endParaRPr kumimoji="1" lang="ja-JP" altLang="en-US" sz="2400" b="1" dirty="0">
                <a:solidFill>
                  <a:srgbClr val="0066FF"/>
                </a:solidFill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5155409" y="2975100"/>
              <a:ext cx="8418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solidFill>
                    <a:srgbClr val="7030A0"/>
                  </a:solidFill>
                </a:rPr>
                <a:t>TD24</a:t>
              </a:r>
              <a:endParaRPr kumimoji="1" lang="ja-JP" altLang="en-US" sz="2400" b="1" dirty="0">
                <a:solidFill>
                  <a:srgbClr val="7030A0"/>
                </a:solidFill>
              </a:endParaRPr>
            </a:p>
          </p:txBody>
        </p:sp>
        <p:cxnSp>
          <p:nvCxnSpPr>
            <p:cNvPr id="3" name="直線コネクタ 2"/>
            <p:cNvCxnSpPr/>
            <p:nvPr/>
          </p:nvCxnSpPr>
          <p:spPr>
            <a:xfrm>
              <a:off x="3973358" y="3150342"/>
              <a:ext cx="0" cy="420791"/>
            </a:xfrm>
            <a:prstGeom prst="line">
              <a:avLst/>
            </a:prstGeom>
            <a:ln w="28575">
              <a:solidFill>
                <a:srgbClr val="FFFF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テキスト ボックス 5"/>
            <p:cNvSpPr txBox="1"/>
            <p:nvPr/>
          </p:nvSpPr>
          <p:spPr>
            <a:xfrm>
              <a:off x="3309337" y="3101458"/>
              <a:ext cx="6640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/>
                <a:t>51ns</a:t>
              </a:r>
              <a:endParaRPr kumimoji="1" lang="ja-JP" altLang="en-US" b="1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3851920" y="2848487"/>
              <a:ext cx="6430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="1" dirty="0"/>
                <a:t>9</a:t>
              </a:r>
              <a:r>
                <a:rPr kumimoji="1" lang="en-US" altLang="ja-JP" b="1" dirty="0" smtClean="0"/>
                <a:t>1ns</a:t>
              </a:r>
              <a:endParaRPr kumimoji="1" lang="ja-JP" altLang="en-US" b="1" dirty="0"/>
            </a:p>
          </p:txBody>
        </p:sp>
        <p:cxnSp>
          <p:nvCxnSpPr>
            <p:cNvPr id="22" name="直線コネクタ 21"/>
            <p:cNvCxnSpPr/>
            <p:nvPr/>
          </p:nvCxnSpPr>
          <p:spPr>
            <a:xfrm>
              <a:off x="4788024" y="3064403"/>
              <a:ext cx="12824" cy="506730"/>
            </a:xfrm>
            <a:prstGeom prst="line">
              <a:avLst/>
            </a:prstGeom>
            <a:ln w="28575">
              <a:solidFill>
                <a:srgbClr val="FFFF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/>
            <p:cNvSpPr txBox="1"/>
            <p:nvPr/>
          </p:nvSpPr>
          <p:spPr>
            <a:xfrm>
              <a:off x="4427983" y="2833747"/>
              <a:ext cx="8025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/>
                <a:t>132ns</a:t>
              </a:r>
              <a:endParaRPr kumimoji="1" lang="ja-JP" altLang="en-US" b="1" dirty="0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207911" y="3211046"/>
              <a:ext cx="1275857" cy="2060865"/>
            </a:xfrm>
            <a:custGeom>
              <a:avLst/>
              <a:gdLst>
                <a:gd name="connsiteX0" fmla="*/ 0 w 1468491"/>
                <a:gd name="connsiteY0" fmla="*/ 2123575 h 2123575"/>
                <a:gd name="connsiteX1" fmla="*/ 428978 w 1468491"/>
                <a:gd name="connsiteY1" fmla="*/ 565708 h 2123575"/>
                <a:gd name="connsiteX2" fmla="*/ 1377245 w 1468491"/>
                <a:gd name="connsiteY2" fmla="*/ 46420 h 2123575"/>
                <a:gd name="connsiteX3" fmla="*/ 1377245 w 1468491"/>
                <a:gd name="connsiteY3" fmla="*/ 57708 h 212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68491" h="2123575">
                  <a:moveTo>
                    <a:pt x="0" y="2123575"/>
                  </a:moveTo>
                  <a:cubicBezTo>
                    <a:pt x="99718" y="1517737"/>
                    <a:pt x="199437" y="911900"/>
                    <a:pt x="428978" y="565708"/>
                  </a:cubicBezTo>
                  <a:cubicBezTo>
                    <a:pt x="658519" y="219516"/>
                    <a:pt x="1219201" y="131087"/>
                    <a:pt x="1377245" y="46420"/>
                  </a:cubicBezTo>
                  <a:cubicBezTo>
                    <a:pt x="1535289" y="-38247"/>
                    <a:pt x="1456267" y="9730"/>
                    <a:pt x="1377245" y="57708"/>
                  </a:cubicBezTo>
                </a:path>
              </a:pathLst>
            </a:custGeom>
            <a:ln w="57150">
              <a:solidFill>
                <a:srgbClr val="FF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1403648" y="2164799"/>
              <a:ext cx="1326004" cy="46166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solidFill>
                    <a:srgbClr val="FF00FF"/>
                  </a:solidFill>
                </a:rPr>
                <a:t>TD24R05</a:t>
              </a:r>
              <a:endParaRPr kumimoji="1" lang="ja-JP" altLang="en-US" sz="2400" b="1" dirty="0">
                <a:solidFill>
                  <a:srgbClr val="FF00FF"/>
                </a:solidFill>
              </a:endParaRPr>
            </a:p>
          </p:txBody>
        </p:sp>
        <p:cxnSp>
          <p:nvCxnSpPr>
            <p:cNvPr id="26" name="直線コネクタ 25"/>
            <p:cNvCxnSpPr/>
            <p:nvPr/>
          </p:nvCxnSpPr>
          <p:spPr>
            <a:xfrm>
              <a:off x="4603539" y="3130175"/>
              <a:ext cx="12824" cy="506730"/>
            </a:xfrm>
            <a:prstGeom prst="line">
              <a:avLst/>
            </a:prstGeom>
            <a:ln w="28575">
              <a:solidFill>
                <a:srgbClr val="FFFF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テキスト ボックス 23"/>
          <p:cNvSpPr txBox="1"/>
          <p:nvPr/>
        </p:nvSpPr>
        <p:spPr>
          <a:xfrm>
            <a:off x="6444208" y="1578546"/>
            <a:ext cx="2592288" cy="489364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Number if ACC-BD’s until reaching the same level in (</a:t>
            </a:r>
            <a:r>
              <a:rPr kumimoji="1" lang="en-US" altLang="ja-JP" sz="2400" dirty="0" err="1" smtClean="0"/>
              <a:t>Tp</a:t>
            </a:r>
            <a:r>
              <a:rPr kumimoji="1" lang="en-US" altLang="ja-JP" sz="2400" dirty="0" smtClean="0"/>
              <a:t>, </a:t>
            </a:r>
            <a:r>
              <a:rPr kumimoji="1" lang="en-US" altLang="ja-JP" sz="2400" dirty="0" err="1" smtClean="0"/>
              <a:t>Eacc</a:t>
            </a:r>
            <a:r>
              <a:rPr kumimoji="1" lang="en-US" altLang="ja-JP" sz="2400" dirty="0" smtClean="0"/>
              <a:t>)</a:t>
            </a:r>
          </a:p>
          <a:p>
            <a:endParaRPr lang="en-US" altLang="ja-JP" sz="2400" dirty="0">
              <a:solidFill>
                <a:srgbClr val="FF0000"/>
              </a:solidFill>
            </a:endParaRPr>
          </a:p>
          <a:p>
            <a:r>
              <a:rPr lang="en-US" altLang="ja-JP" sz="2400" dirty="0" smtClean="0">
                <a:solidFill>
                  <a:srgbClr val="0000FF"/>
                </a:solidFill>
              </a:rPr>
              <a:t>        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Ranking</a:t>
            </a:r>
          </a:p>
          <a:p>
            <a:r>
              <a:rPr lang="en-US" altLang="ja-JP" sz="2400" dirty="0" smtClean="0">
                <a:sym typeface="Wingdings" pitchFamily="2" charset="2"/>
              </a:rPr>
              <a:t></a:t>
            </a:r>
            <a:r>
              <a:rPr kumimoji="1" lang="en-US" altLang="ja-JP" sz="2400" b="1" dirty="0" smtClean="0">
                <a:solidFill>
                  <a:srgbClr val="00B050"/>
                </a:solidFill>
              </a:rPr>
              <a:t>T24</a:t>
            </a:r>
          </a:p>
          <a:p>
            <a:r>
              <a:rPr lang="en-US" altLang="ja-JP" sz="2400" b="1" dirty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en-US" altLang="ja-JP" sz="2400" b="1" dirty="0" smtClean="0">
                <a:solidFill>
                  <a:srgbClr val="00B050"/>
                </a:solidFill>
                <a:sym typeface="Wingdings" pitchFamily="2" charset="2"/>
              </a:rPr>
              <a:t>   </a:t>
            </a:r>
            <a:r>
              <a:rPr kumimoji="1" lang="en-US" altLang="ja-JP" sz="2400" b="1" dirty="0" smtClean="0">
                <a:sym typeface="Wingdings" pitchFamily="2" charset="2"/>
              </a:rPr>
              <a:t></a:t>
            </a:r>
            <a:r>
              <a:rPr lang="en-US" altLang="ja-JP" sz="2400" b="1" dirty="0" smtClean="0">
                <a:solidFill>
                  <a:srgbClr val="FF00FF"/>
                </a:solidFill>
                <a:sym typeface="Wingdings" pitchFamily="2" charset="2"/>
              </a:rPr>
              <a:t>TD24R05?</a:t>
            </a:r>
          </a:p>
          <a:p>
            <a:r>
              <a:rPr lang="en-US" altLang="ja-JP" sz="2400" b="1" dirty="0">
                <a:solidFill>
                  <a:srgbClr val="FF00FF"/>
                </a:solidFill>
                <a:sym typeface="Wingdings" pitchFamily="2" charset="2"/>
              </a:rPr>
              <a:t> </a:t>
            </a:r>
            <a:r>
              <a:rPr lang="en-US" altLang="ja-JP" sz="2400" b="1" dirty="0" smtClean="0">
                <a:solidFill>
                  <a:srgbClr val="FF00FF"/>
                </a:solidFill>
                <a:sym typeface="Wingdings" pitchFamily="2" charset="2"/>
              </a:rPr>
              <a:t>   </a:t>
            </a:r>
            <a:r>
              <a:rPr lang="en-US" altLang="ja-JP" sz="2400" b="1" dirty="0" smtClean="0">
                <a:sym typeface="Wingdings" pitchFamily="2" charset="2"/>
              </a:rPr>
              <a:t>    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T18</a:t>
            </a:r>
          </a:p>
          <a:p>
            <a:r>
              <a:rPr lang="en-US" altLang="ja-JP" sz="2400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  <a:sym typeface="Wingdings" pitchFamily="2" charset="2"/>
              </a:rPr>
              <a:t>            </a:t>
            </a:r>
            <a:r>
              <a:rPr lang="en-US" altLang="ja-JP" sz="2400" b="1" dirty="0" smtClean="0">
                <a:sym typeface="Wingdings" pitchFamily="2" charset="2"/>
              </a:rPr>
              <a:t></a:t>
            </a:r>
            <a:r>
              <a:rPr lang="en-US" altLang="ja-JP" sz="2400" b="1" dirty="0" smtClean="0">
                <a:solidFill>
                  <a:srgbClr val="7030A0"/>
                </a:solidFill>
                <a:sym typeface="Wingdings" pitchFamily="2" charset="2"/>
              </a:rPr>
              <a:t>TD24</a:t>
            </a:r>
          </a:p>
          <a:p>
            <a:r>
              <a:rPr lang="en-US" altLang="ja-JP" sz="2400" b="1" dirty="0">
                <a:solidFill>
                  <a:srgbClr val="7030A0"/>
                </a:solidFill>
                <a:sym typeface="Wingdings" pitchFamily="2" charset="2"/>
              </a:rPr>
              <a:t> </a:t>
            </a:r>
            <a:r>
              <a:rPr lang="en-US" altLang="ja-JP" sz="2400" b="1" dirty="0" smtClean="0">
                <a:solidFill>
                  <a:srgbClr val="7030A0"/>
                </a:solidFill>
                <a:sym typeface="Wingdings" pitchFamily="2" charset="2"/>
              </a:rPr>
              <a:t>            </a:t>
            </a:r>
            <a:r>
              <a:rPr lang="en-US" altLang="ja-JP" sz="2400" b="1" dirty="0" smtClean="0">
                <a:sym typeface="Wingdings" pitchFamily="2" charset="2"/>
              </a:rPr>
              <a:t>    </a:t>
            </a:r>
            <a:r>
              <a:rPr lang="en-US" altLang="ja-JP" sz="2400" b="1" dirty="0" smtClean="0">
                <a:solidFill>
                  <a:srgbClr val="0000FF"/>
                </a:solidFill>
                <a:sym typeface="Wingdings" pitchFamily="2" charset="2"/>
              </a:rPr>
              <a:t>TD18</a:t>
            </a:r>
          </a:p>
          <a:p>
            <a:endParaRPr lang="en-US" altLang="ja-JP" sz="2400" b="1" dirty="0">
              <a:solidFill>
                <a:srgbClr val="0000FF"/>
              </a:solidFill>
              <a:sym typeface="Wingdings" pitchFamily="2" charset="2"/>
            </a:endParaRPr>
          </a:p>
          <a:p>
            <a:r>
              <a:rPr kumimoji="1" lang="en-US" altLang="ja-JP" sz="2400" b="1" dirty="0" smtClean="0">
                <a:solidFill>
                  <a:srgbClr val="FF0000"/>
                </a:solidFill>
                <a:sym typeface="Wingdings" pitchFamily="2" charset="2"/>
              </a:rPr>
              <a:t>Magnetic field</a:t>
            </a:r>
            <a:r>
              <a:rPr kumimoji="1" lang="en-US" altLang="ja-JP" sz="2400" dirty="0" smtClean="0">
                <a:solidFill>
                  <a:srgbClr val="FF0000"/>
                </a:solidFill>
                <a:sym typeface="Wingdings" pitchFamily="2" charset="2"/>
              </a:rPr>
              <a:t>!?!?</a:t>
            </a:r>
            <a:endParaRPr kumimoji="1" lang="en-US" altLang="ja-JP" sz="2400" dirty="0" smtClean="0">
              <a:solidFill>
                <a:srgbClr val="FF0000"/>
              </a:solidFill>
            </a:endParaRP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12" name="下矢印 11"/>
          <p:cNvSpPr/>
          <p:nvPr/>
        </p:nvSpPr>
        <p:spPr>
          <a:xfrm>
            <a:off x="7308304" y="5733256"/>
            <a:ext cx="648072" cy="216024"/>
          </a:xfrm>
          <a:prstGeom prst="downArrow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056244"/>
      </p:ext>
    </p:extLst>
  </p:cSld>
  <p:clrMapOvr>
    <a:masterClrMapping/>
  </p:clrMapOvr>
  <p:transition advTm="4155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132856"/>
            <a:ext cx="8229600" cy="1728192"/>
          </a:xfrm>
          <a:noFill/>
        </p:spPr>
        <p:txBody>
          <a:bodyPr>
            <a:noAutofit/>
          </a:bodyPr>
          <a:lstStyle/>
          <a:p>
            <a:r>
              <a:rPr kumimoji="1" lang="en-US" altLang="ja-JP" sz="6000" b="1" dirty="0" smtClean="0"/>
              <a:t>Structure parameter choice</a:t>
            </a:r>
            <a:endParaRPr kumimoji="1" lang="ja-JP" altLang="en-US" sz="6000" b="1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196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7960398" cy="85723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Reduced </a:t>
            </a:r>
            <a:r>
              <a:rPr lang="en-US" altLang="ja-JP" dirty="0" smtClean="0"/>
              <a:t>electric field </a:t>
            </a:r>
            <a:r>
              <a:rPr lang="en-US" altLang="ja-JP" sz="3600" dirty="0" smtClean="0"/>
              <a:t>18 </a:t>
            </a:r>
            <a:r>
              <a:rPr lang="en-US" altLang="ja-JP" sz="3600" dirty="0" smtClean="0">
                <a:sym typeface="Wingdings" pitchFamily="2" charset="2"/>
              </a:rPr>
              <a:t> 24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49" name="スライド番号プレースホルダ 48"/>
          <p:cNvSpPr>
            <a:spLocks noGrp="1"/>
          </p:cNvSpPr>
          <p:nvPr>
            <p:ph type="sldNum" sz="quarter" idx="12"/>
          </p:nvPr>
        </p:nvSpPr>
        <p:spPr>
          <a:xfrm>
            <a:off x="6563568" y="6378034"/>
            <a:ext cx="2133600" cy="365125"/>
          </a:xfrm>
        </p:spPr>
        <p:txBody>
          <a:bodyPr/>
          <a:lstStyle/>
          <a:p>
            <a:fld id="{D82BCC39-4794-4511-951F-F9A001E9E3EA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51" name="右矢印 50"/>
          <p:cNvSpPr/>
          <p:nvPr/>
        </p:nvSpPr>
        <p:spPr>
          <a:xfrm>
            <a:off x="4203645" y="1537476"/>
            <a:ext cx="50006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572396" y="0"/>
            <a:ext cx="157160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Alexej Grudiev</a:t>
            </a:r>
            <a:endParaRPr kumimoji="1" lang="ja-JP" altLang="en-US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754232" y="1214310"/>
            <a:ext cx="3824808" cy="4569758"/>
            <a:chOff x="765397" y="962694"/>
            <a:chExt cx="3824808" cy="4569758"/>
          </a:xfrm>
        </p:grpSpPr>
        <p:sp>
          <p:nvSpPr>
            <p:cNvPr id="54" name="テキスト ボックス 53"/>
            <p:cNvSpPr txBox="1"/>
            <p:nvPr/>
          </p:nvSpPr>
          <p:spPr>
            <a:xfrm>
              <a:off x="1409770" y="962694"/>
              <a:ext cx="208823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3200" dirty="0" smtClean="0">
                  <a:solidFill>
                    <a:srgbClr val="FF0000"/>
                  </a:solidFill>
                </a:rPr>
                <a:t>T18                  </a:t>
              </a:r>
              <a:endParaRPr lang="en-US" altLang="ja-JP" sz="3200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en-US" altLang="ja-JP" sz="3200" dirty="0" err="1" smtClean="0">
                  <a:solidFill>
                    <a:srgbClr val="FF0000"/>
                  </a:solidFill>
                </a:rPr>
                <a:t>Und</a:t>
              </a:r>
              <a:r>
                <a:rPr lang="en-US" altLang="ja-JP" sz="3200" dirty="0" err="1" smtClean="0">
                  <a:solidFill>
                    <a:srgbClr val="FF0000"/>
                  </a:solidFill>
                </a:rPr>
                <a:t>amped</a:t>
              </a:r>
              <a:endParaRPr kumimoji="1" lang="ja-JP" altLang="en-US" sz="3200" dirty="0">
                <a:solidFill>
                  <a:srgbClr val="FF0000"/>
                </a:solidFill>
              </a:endParaRPr>
            </a:p>
          </p:txBody>
        </p:sp>
        <p:pic>
          <p:nvPicPr>
            <p:cNvPr id="6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5397" y="1958449"/>
              <a:ext cx="3824808" cy="3574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" name="グループ化 3"/>
          <p:cNvGrpSpPr/>
          <p:nvPr/>
        </p:nvGrpSpPr>
        <p:grpSpPr>
          <a:xfrm>
            <a:off x="115653" y="2045517"/>
            <a:ext cx="4686335" cy="3589074"/>
            <a:chOff x="126818" y="1793901"/>
            <a:chExt cx="4686335" cy="3589074"/>
          </a:xfrm>
        </p:grpSpPr>
        <p:sp>
          <p:nvSpPr>
            <p:cNvPr id="52" name="テキスト ボックス 51"/>
            <p:cNvSpPr txBox="1"/>
            <p:nvPr/>
          </p:nvSpPr>
          <p:spPr>
            <a:xfrm>
              <a:off x="2718902" y="3983666"/>
              <a:ext cx="20942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 smtClean="0">
                  <a:solidFill>
                    <a:srgbClr val="FF0000"/>
                  </a:solidFill>
                </a:rPr>
                <a:t>High </a:t>
              </a:r>
              <a:r>
                <a:rPr kumimoji="1" lang="en-US" altLang="ja-JP" sz="2400" dirty="0" err="1" smtClean="0">
                  <a:solidFill>
                    <a:srgbClr val="FF0000"/>
                  </a:solidFill>
                </a:rPr>
                <a:t>Eacc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65" name="テキスト ボックス 64"/>
            <p:cNvSpPr txBox="1"/>
            <p:nvPr/>
          </p:nvSpPr>
          <p:spPr>
            <a:xfrm rot="16200000">
              <a:off x="-1344553" y="3265272"/>
              <a:ext cx="3589074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>
                  <a:latin typeface="Times New Roman" pitchFamily="18" charset="0"/>
                  <a:cs typeface="Times New Roman" pitchFamily="18" charset="0"/>
                </a:rPr>
                <a:t>P (MW),  </a:t>
              </a:r>
              <a:r>
                <a:rPr lang="en-US" altLang="ja-JP" dirty="0" smtClean="0">
                  <a:solidFill>
                    <a:srgbClr val="33CC33"/>
                  </a:solidFill>
                  <a:latin typeface="Times New Roman" pitchFamily="18" charset="0"/>
                  <a:cs typeface="Times New Roman" pitchFamily="18" charset="0"/>
                </a:rPr>
                <a:t>Es (MV/m), </a:t>
              </a:r>
              <a:r>
                <a:rPr lang="en-US" altLang="ja-JP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Ea (MV/m), </a:t>
              </a:r>
              <a:r>
                <a:rPr lang="en-US" altLang="ja-JP" dirty="0" smtClean="0">
                  <a:solidFill>
                    <a:srgbClr val="3333FF"/>
                  </a:solidFill>
                  <a:latin typeface="Symbol" pitchFamily="18" charset="2"/>
                  <a:cs typeface="Times New Roman" pitchFamily="18" charset="0"/>
                </a:rPr>
                <a:t>D</a:t>
              </a:r>
              <a:r>
                <a:rPr lang="en-US" altLang="ja-JP" dirty="0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T(C), </a:t>
              </a:r>
              <a:r>
                <a:rPr lang="en-US" altLang="ja-JP" dirty="0" smtClean="0">
                  <a:solidFill>
                    <a:srgbClr val="FF00FF"/>
                  </a:solidFill>
                  <a:latin typeface="Times New Roman" pitchFamily="18" charset="0"/>
                  <a:cs typeface="Times New Roman" pitchFamily="18" charset="0"/>
                </a:rPr>
                <a:t>Sc*50 (MW/mm2)</a:t>
              </a:r>
              <a:endParaRPr kumimoji="1" lang="ja-JP" altLang="en-US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円/楕円 57"/>
            <p:cNvSpPr/>
            <p:nvPr/>
          </p:nvSpPr>
          <p:spPr>
            <a:xfrm rot="20863753">
              <a:off x="3081084" y="3549830"/>
              <a:ext cx="1369888" cy="440508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grpSp>
        <p:nvGrpSpPr>
          <p:cNvPr id="10" name="グループ化 9"/>
          <p:cNvGrpSpPr/>
          <p:nvPr/>
        </p:nvGrpSpPr>
        <p:grpSpPr>
          <a:xfrm>
            <a:off x="4579041" y="1250483"/>
            <a:ext cx="4245421" cy="4726879"/>
            <a:chOff x="4590206" y="998867"/>
            <a:chExt cx="4245421" cy="4726879"/>
          </a:xfrm>
        </p:grpSpPr>
        <p:sp>
          <p:nvSpPr>
            <p:cNvPr id="55" name="テキスト ボックス 54"/>
            <p:cNvSpPr txBox="1"/>
            <p:nvPr/>
          </p:nvSpPr>
          <p:spPr>
            <a:xfrm>
              <a:off x="5470065" y="998867"/>
              <a:ext cx="223224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3200" dirty="0" smtClean="0">
                  <a:solidFill>
                    <a:srgbClr val="0066FF"/>
                  </a:solidFill>
                </a:rPr>
                <a:t>T24</a:t>
              </a:r>
              <a:r>
                <a:rPr lang="en-US" altLang="ja-JP" sz="3200" dirty="0" smtClean="0">
                  <a:solidFill>
                    <a:srgbClr val="0066FF"/>
                  </a:solidFill>
                </a:rPr>
                <a:t/>
              </a:r>
              <a:br>
                <a:rPr lang="en-US" altLang="ja-JP" sz="3200" dirty="0" smtClean="0">
                  <a:solidFill>
                    <a:srgbClr val="0066FF"/>
                  </a:solidFill>
                </a:rPr>
              </a:br>
              <a:r>
                <a:rPr lang="en-US" altLang="ja-JP" sz="3200" dirty="0" err="1" smtClean="0">
                  <a:solidFill>
                    <a:srgbClr val="0066FF"/>
                  </a:solidFill>
                </a:rPr>
                <a:t>Undamped</a:t>
              </a:r>
              <a:endParaRPr kumimoji="1" lang="ja-JP" altLang="en-US" sz="3200" dirty="0">
                <a:solidFill>
                  <a:srgbClr val="0066FF"/>
                </a:solidFill>
              </a:endParaRPr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4590206" y="2006908"/>
              <a:ext cx="4245421" cy="3718838"/>
              <a:chOff x="4590206" y="2006908"/>
              <a:chExt cx="4245421" cy="3718838"/>
            </a:xfrm>
          </p:grpSpPr>
          <p:pic>
            <p:nvPicPr>
              <p:cNvPr id="64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827823" y="2006908"/>
                <a:ext cx="4007803" cy="35867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6" name="テキスト ボックス 55"/>
              <p:cNvSpPr txBox="1"/>
              <p:nvPr/>
            </p:nvSpPr>
            <p:spPr>
              <a:xfrm>
                <a:off x="6831725" y="4214499"/>
                <a:ext cx="20039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 smtClean="0">
                    <a:solidFill>
                      <a:srgbClr val="0000FF"/>
                    </a:solidFill>
                  </a:rPr>
                  <a:t>Reduce </a:t>
                </a:r>
                <a:r>
                  <a:rPr kumimoji="1" lang="en-US" altLang="ja-JP" sz="2400" dirty="0" err="1" smtClean="0">
                    <a:solidFill>
                      <a:srgbClr val="0000FF"/>
                    </a:solidFill>
                  </a:rPr>
                  <a:t>Eacc</a:t>
                </a:r>
                <a:endParaRPr kumimoji="1" lang="ja-JP" altLang="en-US" sz="2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60" name="テキスト ボックス 59"/>
              <p:cNvSpPr txBox="1"/>
              <p:nvPr/>
            </p:nvSpPr>
            <p:spPr>
              <a:xfrm rot="16200000">
                <a:off x="3118835" y="3608043"/>
                <a:ext cx="3589074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dirty="0" smtClean="0">
                    <a:latin typeface="Times New Roman" pitchFamily="18" charset="0"/>
                    <a:cs typeface="Times New Roman" pitchFamily="18" charset="0"/>
                  </a:rPr>
                  <a:t>P (MW),  </a:t>
                </a:r>
                <a:r>
                  <a:rPr lang="en-US" altLang="ja-JP" dirty="0" smtClean="0">
                    <a:solidFill>
                      <a:srgbClr val="33CC33"/>
                    </a:solidFill>
                    <a:latin typeface="Times New Roman" pitchFamily="18" charset="0"/>
                    <a:cs typeface="Times New Roman" pitchFamily="18" charset="0"/>
                  </a:rPr>
                  <a:t>Es (MV/m), </a:t>
                </a:r>
                <a:r>
                  <a:rPr lang="en-US" altLang="ja-JP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Ea (MV/m), </a:t>
                </a:r>
                <a:r>
                  <a:rPr lang="en-US" altLang="ja-JP" dirty="0" smtClean="0">
                    <a:solidFill>
                      <a:srgbClr val="3333FF"/>
                    </a:solidFill>
                    <a:latin typeface="Symbol" pitchFamily="18" charset="2"/>
                    <a:cs typeface="Times New Roman" pitchFamily="18" charset="0"/>
                  </a:rPr>
                  <a:t>D</a:t>
                </a:r>
                <a:r>
                  <a:rPr lang="en-US" altLang="ja-JP" dirty="0" smtClean="0">
                    <a:solidFill>
                      <a:srgbClr val="3333FF"/>
                    </a:solidFill>
                    <a:latin typeface="Times New Roman" pitchFamily="18" charset="0"/>
                    <a:cs typeface="Times New Roman" pitchFamily="18" charset="0"/>
                  </a:rPr>
                  <a:t>T(C), </a:t>
                </a:r>
                <a:r>
                  <a:rPr lang="en-US" altLang="ja-JP" dirty="0" smtClean="0">
                    <a:solidFill>
                      <a:srgbClr val="FF00FF"/>
                    </a:solidFill>
                    <a:latin typeface="Times New Roman" pitchFamily="18" charset="0"/>
                    <a:cs typeface="Times New Roman" pitchFamily="18" charset="0"/>
                  </a:rPr>
                  <a:t>Sc*50 (MW/mm2)</a:t>
                </a:r>
                <a:endParaRPr kumimoji="1" lang="ja-JP" altLang="en-US" dirty="0">
                  <a:solidFill>
                    <a:srgbClr val="FF00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8" name="円/楕円 7"/>
            <p:cNvSpPr/>
            <p:nvPr/>
          </p:nvSpPr>
          <p:spPr>
            <a:xfrm rot="21296589">
              <a:off x="7236296" y="3800298"/>
              <a:ext cx="1440160" cy="330581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  <p:transition advTm="17597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857272"/>
          </a:xfrm>
        </p:spPr>
        <p:txBody>
          <a:bodyPr/>
          <a:lstStyle/>
          <a:p>
            <a:r>
              <a:rPr kumimoji="1" lang="en-US" altLang="ja-JP" dirty="0" smtClean="0"/>
              <a:t>T24         </a:t>
            </a:r>
            <a:r>
              <a:rPr kumimoji="1" lang="en-US" altLang="ja-JP" dirty="0" smtClean="0"/>
              <a:t>         </a:t>
            </a:r>
            <a:r>
              <a:rPr kumimoji="1" lang="en-US" altLang="ja-JP" dirty="0" smtClean="0"/>
              <a:t>TD24</a:t>
            </a:r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1571612"/>
            <a:ext cx="4143405" cy="389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3129" y="1571612"/>
            <a:ext cx="435292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14"/>
          <p:cNvSpPr txBox="1"/>
          <p:nvPr/>
        </p:nvSpPr>
        <p:spPr>
          <a:xfrm>
            <a:off x="2500298" y="1214422"/>
            <a:ext cx="4514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Average unloaded of 100 MV/m</a:t>
            </a:r>
            <a:endParaRPr lang="en-US" sz="2400" dirty="0"/>
          </a:p>
        </p:txBody>
      </p:sp>
      <p:sp>
        <p:nvSpPr>
          <p:cNvPr id="11" name="TextBox 14"/>
          <p:cNvSpPr txBox="1"/>
          <p:nvPr/>
        </p:nvSpPr>
        <p:spPr>
          <a:xfrm>
            <a:off x="1115616" y="5525994"/>
            <a:ext cx="7128792" cy="9541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Increase of pulse heating </a:t>
            </a:r>
            <a:r>
              <a:rPr lang="en-US" sz="2800" b="1" dirty="0" smtClean="0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US" sz="2800" b="1" dirty="0" smtClean="0">
                <a:solidFill>
                  <a:srgbClr val="0000FF"/>
                </a:solidFill>
              </a:rPr>
              <a:t>T ~  (</a:t>
            </a:r>
            <a:r>
              <a:rPr lang="en-US" sz="2800" b="1" dirty="0" err="1" smtClean="0">
                <a:solidFill>
                  <a:srgbClr val="0000FF"/>
                </a:solidFill>
              </a:rPr>
              <a:t>Hp</a:t>
            </a:r>
            <a:r>
              <a:rPr lang="en-US" sz="2800" b="1" dirty="0" smtClean="0">
                <a:solidFill>
                  <a:srgbClr val="0000FF"/>
                </a:solidFill>
              </a:rPr>
              <a:t>/</a:t>
            </a:r>
            <a:r>
              <a:rPr lang="en-US" sz="2800" b="1" dirty="0" err="1" smtClean="0">
                <a:solidFill>
                  <a:srgbClr val="0000FF"/>
                </a:solidFill>
              </a:rPr>
              <a:t>Ea</a:t>
            </a:r>
            <a:r>
              <a:rPr lang="en-US" sz="2800" b="1" dirty="0" smtClean="0">
                <a:solidFill>
                  <a:srgbClr val="0000FF"/>
                </a:solidFill>
              </a:rPr>
              <a:t>)^2 </a:t>
            </a:r>
          </a:p>
          <a:p>
            <a:r>
              <a:rPr lang="en-US" sz="2800" b="1" dirty="0">
                <a:solidFill>
                  <a:srgbClr val="0000FF"/>
                </a:solidFill>
              </a:rPr>
              <a:t>	</a:t>
            </a:r>
            <a:r>
              <a:rPr lang="en-US" sz="2800" b="1" dirty="0" smtClean="0">
                <a:solidFill>
                  <a:srgbClr val="0000FF"/>
                </a:solidFill>
              </a:rPr>
              <a:t>due to damping feature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14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A92D-EC8F-4C9B-9008-CBD437E8364E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572396" y="0"/>
            <a:ext cx="157160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Alexej Grudiev</a:t>
            </a:r>
            <a:endParaRPr kumimoji="1" lang="ja-JP" altLang="en-US" dirty="0"/>
          </a:p>
        </p:txBody>
      </p:sp>
      <p:sp>
        <p:nvSpPr>
          <p:cNvPr id="17" name="右矢印 16"/>
          <p:cNvSpPr/>
          <p:nvPr/>
        </p:nvSpPr>
        <p:spPr>
          <a:xfrm>
            <a:off x="4293096" y="636218"/>
            <a:ext cx="50006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 2"/>
          <p:cNvSpPr/>
          <p:nvPr/>
        </p:nvSpPr>
        <p:spPr>
          <a:xfrm>
            <a:off x="5076056" y="4630056"/>
            <a:ext cx="3600400" cy="239103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692696" y="4749607"/>
            <a:ext cx="3600400" cy="272336"/>
          </a:xfrm>
          <a:prstGeom prst="ellipse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 rot="19882238">
            <a:off x="4493593" y="4735995"/>
            <a:ext cx="527699" cy="335059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23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7960398" cy="85723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Reduced magnetic field </a:t>
            </a:r>
            <a:r>
              <a:rPr lang="en-US" altLang="ja-JP" sz="3600" dirty="0" smtClean="0"/>
              <a:t>18 </a:t>
            </a:r>
            <a:r>
              <a:rPr lang="en-US" altLang="ja-JP" sz="3600" dirty="0" smtClean="0">
                <a:sym typeface="Wingdings" pitchFamily="2" charset="2"/>
              </a:rPr>
              <a:t> 24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grpSp>
        <p:nvGrpSpPr>
          <p:cNvPr id="3" name="グループ化 26"/>
          <p:cNvGrpSpPr/>
          <p:nvPr/>
        </p:nvGrpSpPr>
        <p:grpSpPr>
          <a:xfrm>
            <a:off x="142844" y="2143116"/>
            <a:ext cx="4253691" cy="3903185"/>
            <a:chOff x="1242936" y="1142986"/>
            <a:chExt cx="5711641" cy="5049864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14480" y="1214422"/>
              <a:ext cx="5240097" cy="4862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" name="テキスト ボックス 26"/>
            <p:cNvSpPr txBox="1"/>
            <p:nvPr/>
          </p:nvSpPr>
          <p:spPr>
            <a:xfrm rot="16200000">
              <a:off x="-644870" y="3030792"/>
              <a:ext cx="4643473" cy="86786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>
                  <a:latin typeface="Times New Roman" pitchFamily="18" charset="0"/>
                  <a:cs typeface="Times New Roman" pitchFamily="18" charset="0"/>
                </a:rPr>
                <a:t>P (MW),  </a:t>
              </a:r>
              <a:r>
                <a:rPr lang="en-US" altLang="ja-JP" dirty="0" smtClean="0">
                  <a:solidFill>
                    <a:srgbClr val="33CC33"/>
                  </a:solidFill>
                  <a:latin typeface="Times New Roman" pitchFamily="18" charset="0"/>
                  <a:cs typeface="Times New Roman" pitchFamily="18" charset="0"/>
                </a:rPr>
                <a:t>Es (MV/m), </a:t>
              </a:r>
              <a:r>
                <a:rPr lang="en-US" altLang="ja-JP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Ea (MV/m), </a:t>
              </a:r>
              <a:r>
                <a:rPr lang="en-US" altLang="ja-JP" dirty="0" smtClean="0">
                  <a:solidFill>
                    <a:srgbClr val="3333FF"/>
                  </a:solidFill>
                  <a:latin typeface="Symbol" pitchFamily="18" charset="2"/>
                  <a:cs typeface="Times New Roman" pitchFamily="18" charset="0"/>
                </a:rPr>
                <a:t>D</a:t>
              </a:r>
              <a:r>
                <a:rPr lang="en-US" altLang="ja-JP" dirty="0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T(C), </a:t>
              </a:r>
              <a:r>
                <a:rPr lang="en-US" altLang="ja-JP" dirty="0" smtClean="0">
                  <a:solidFill>
                    <a:srgbClr val="FF00FF"/>
                  </a:solidFill>
                  <a:latin typeface="Times New Roman" pitchFamily="18" charset="0"/>
                  <a:cs typeface="Times New Roman" pitchFamily="18" charset="0"/>
                </a:rPr>
                <a:t>Sc*50 (MW/mm2)</a:t>
              </a:r>
              <a:endParaRPr kumimoji="1" lang="ja-JP" altLang="en-US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3357554" y="5715016"/>
              <a:ext cx="1857388" cy="4778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>
                  <a:latin typeface="Times New Roman" pitchFamily="18" charset="0"/>
                  <a:cs typeface="Times New Roman" pitchFamily="18" charset="0"/>
                </a:rPr>
                <a:t>Iris number</a:t>
              </a:r>
              <a:endParaRPr kumimoji="1" lang="ja-JP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2143108" y="2500306"/>
              <a:ext cx="142876" cy="5715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2143108" y="3286124"/>
              <a:ext cx="142876" cy="5715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2143108" y="4071942"/>
              <a:ext cx="142876" cy="5715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2500298" y="1643050"/>
              <a:ext cx="2428892" cy="6429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2571736" y="2143116"/>
              <a:ext cx="2000264" cy="214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34" name="直線コネクタ 33"/>
            <p:cNvCxnSpPr/>
            <p:nvPr/>
          </p:nvCxnSpPr>
          <p:spPr>
            <a:xfrm rot="5400000" flipH="1" flipV="1">
              <a:off x="2556832" y="2008571"/>
              <a:ext cx="714380" cy="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 rot="5400000" flipH="1" flipV="1">
              <a:off x="3013676" y="1996281"/>
              <a:ext cx="714380" cy="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 rot="5400000" flipH="1" flipV="1">
              <a:off x="3470520" y="1983991"/>
              <a:ext cx="714380" cy="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 rot="5400000" flipH="1" flipV="1">
              <a:off x="3927364" y="1971701"/>
              <a:ext cx="714380" cy="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正方形/長方形 37"/>
            <p:cNvSpPr/>
            <p:nvPr/>
          </p:nvSpPr>
          <p:spPr>
            <a:xfrm>
              <a:off x="4500562" y="2143116"/>
              <a:ext cx="509590" cy="2047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39" name="直線コネクタ 38"/>
            <p:cNvCxnSpPr/>
            <p:nvPr/>
          </p:nvCxnSpPr>
          <p:spPr>
            <a:xfrm rot="5400000" flipH="1" flipV="1">
              <a:off x="4361912" y="1968841"/>
              <a:ext cx="714380" cy="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テキスト ボックス 39"/>
            <p:cNvSpPr txBox="1"/>
            <p:nvPr/>
          </p:nvSpPr>
          <p:spPr>
            <a:xfrm>
              <a:off x="3428992" y="4214818"/>
              <a:ext cx="785819" cy="477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kumimoji="1" lang="ja-JP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4513436" y="3285724"/>
              <a:ext cx="785819" cy="47783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Ea</a:t>
              </a:r>
              <a:endParaRPr kumimoji="1" lang="ja-JP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500694" y="2214553"/>
              <a:ext cx="785819" cy="477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rgbClr val="FF00FF"/>
                  </a:solidFill>
                  <a:latin typeface="Times New Roman" pitchFamily="18" charset="0"/>
                  <a:cs typeface="Times New Roman" pitchFamily="18" charset="0"/>
                </a:rPr>
                <a:t>Sc</a:t>
              </a:r>
              <a:endParaRPr kumimoji="1" lang="ja-JP" altLang="en-US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3143240" y="2857496"/>
              <a:ext cx="785819" cy="477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rgbClr val="33CC33"/>
                  </a:solidFill>
                  <a:latin typeface="Times New Roman" pitchFamily="18" charset="0"/>
                  <a:cs typeface="Times New Roman" pitchFamily="18" charset="0"/>
                </a:rPr>
                <a:t>Es</a:t>
              </a:r>
              <a:endParaRPr kumimoji="1" lang="ja-JP" altLang="en-US" dirty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3714744" y="5000635"/>
              <a:ext cx="785819" cy="47783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b="1" dirty="0" smtClean="0">
                  <a:solidFill>
                    <a:srgbClr val="3333FF"/>
                  </a:solidFill>
                  <a:latin typeface="Symbol" pitchFamily="18" charset="2"/>
                  <a:cs typeface="Times New Roman" pitchFamily="18" charset="0"/>
                </a:rPr>
                <a:t>D</a:t>
              </a:r>
              <a:r>
                <a:rPr lang="en-US" altLang="ja-JP" b="1" dirty="0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kumimoji="1" lang="ja-JP" altLang="en-US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2489896" y="1512685"/>
              <a:ext cx="2306113" cy="8362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>
                  <a:latin typeface="Times New Roman" pitchFamily="18" charset="0"/>
                  <a:cs typeface="Times New Roman" pitchFamily="18" charset="0"/>
                </a:rPr>
                <a:t>TD18 </a:t>
              </a:r>
              <a:r>
                <a:rPr lang="en-US" altLang="ja-JP" dirty="0">
                  <a:latin typeface="Times New Roman" pitchFamily="18" charset="0"/>
                  <a:cs typeface="Times New Roman" pitchFamily="18" charset="0"/>
                </a:rPr>
                <a:t>unloaded</a:t>
              </a:r>
              <a:r>
                <a:rPr lang="en-US" altLang="ja-JP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algn="ctr"/>
              <a:r>
                <a:rPr kumimoji="1" lang="en-US" altLang="ja-JP" dirty="0" smtClean="0">
                  <a:latin typeface="Times New Roman" pitchFamily="18" charset="0"/>
                  <a:cs typeface="Times New Roman" pitchFamily="18" charset="0"/>
                </a:rPr>
                <a:t>100MV/m</a:t>
              </a:r>
              <a:endParaRPr kumimoji="1" lang="ja-JP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46" name="Picture 1" descr="C:\Higo\2010\Reports_Papers_Conferences_Talks\100523_IPAC10_京都\Higo_THPEA012_KEK_Nextef\Poster\CIMG1980_DiskDampCell-CupSi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962564"/>
            <a:ext cx="1801413" cy="1350247"/>
          </a:xfrm>
          <a:prstGeom prst="rect">
            <a:avLst/>
          </a:prstGeom>
          <a:noFill/>
        </p:spPr>
      </p:pic>
      <p:sp>
        <p:nvSpPr>
          <p:cNvPr id="49" name="スライド番号プレースホルダ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BCC39-4794-4511-951F-F9A001E9E3EA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123728" y="1124744"/>
            <a:ext cx="2088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TD18                  </a:t>
            </a:r>
          </a:p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Damped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860032" y="1124744"/>
            <a:ext cx="22322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dirty="0" smtClean="0">
                <a:solidFill>
                  <a:srgbClr val="0066FF"/>
                </a:solidFill>
              </a:rPr>
              <a:t>TD24</a:t>
            </a:r>
            <a:br>
              <a:rPr lang="en-US" altLang="ja-JP" sz="3200" dirty="0" smtClean="0">
                <a:solidFill>
                  <a:srgbClr val="0066FF"/>
                </a:solidFill>
              </a:rPr>
            </a:br>
            <a:r>
              <a:rPr lang="en-US" altLang="ja-JP" sz="3200" dirty="0" smtClean="0">
                <a:solidFill>
                  <a:srgbClr val="0066FF"/>
                </a:solidFill>
              </a:rPr>
              <a:t>Damped</a:t>
            </a:r>
            <a:endParaRPr kumimoji="1" lang="ja-JP" altLang="en-US" sz="3200" dirty="0">
              <a:solidFill>
                <a:srgbClr val="0066FF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288520" y="5676969"/>
            <a:ext cx="314302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00B050"/>
                </a:solidFill>
              </a:rPr>
              <a:t>Reduce </a:t>
            </a:r>
            <a:r>
              <a:rPr kumimoji="1" lang="en-US" altLang="ja-JP" sz="2400" dirty="0" smtClean="0">
                <a:solidFill>
                  <a:srgbClr val="00B050"/>
                </a:solidFill>
                <a:latin typeface="Symbol" pitchFamily="18" charset="2"/>
              </a:rPr>
              <a:t>D</a:t>
            </a:r>
            <a:r>
              <a:rPr kumimoji="1" lang="en-US" altLang="ja-JP" sz="2400" dirty="0" smtClean="0">
                <a:solidFill>
                  <a:srgbClr val="00B050"/>
                </a:solidFill>
              </a:rPr>
              <a:t>T (or </a:t>
            </a:r>
            <a:r>
              <a:rPr kumimoji="1" lang="en-US" altLang="ja-JP" sz="2400" dirty="0" err="1" smtClean="0">
                <a:solidFill>
                  <a:srgbClr val="00B050"/>
                </a:solidFill>
              </a:rPr>
              <a:t>Hp</a:t>
            </a:r>
            <a:r>
              <a:rPr kumimoji="1" lang="en-US" altLang="ja-JP" sz="2400" dirty="0" smtClean="0">
                <a:solidFill>
                  <a:srgbClr val="00B050"/>
                </a:solidFill>
              </a:rPr>
              <a:t>)</a:t>
            </a:r>
            <a:endParaRPr kumimoji="1" lang="ja-JP" altLang="en-US" sz="2400" dirty="0">
              <a:solidFill>
                <a:srgbClr val="00B050"/>
              </a:solidFill>
            </a:endParaRPr>
          </a:p>
        </p:txBody>
      </p:sp>
      <p:pic>
        <p:nvPicPr>
          <p:cNvPr id="57" name="Picture 1" descr="C:\Higo\2010\Reports_Papers_Conferences_Talks\100523_IPAC10_京都\Higo_THPEA012_KEK_Nextef\Poster\CIMG1980_DiskDampCell-CupSi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857232"/>
            <a:ext cx="1801413" cy="1350247"/>
          </a:xfrm>
          <a:prstGeom prst="rect">
            <a:avLst/>
          </a:prstGeom>
          <a:noFill/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2285992"/>
            <a:ext cx="4071966" cy="365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" name="右矢印 50"/>
          <p:cNvSpPr/>
          <p:nvPr/>
        </p:nvSpPr>
        <p:spPr>
          <a:xfrm>
            <a:off x="4214810" y="1285860"/>
            <a:ext cx="50006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円/楕円 52"/>
          <p:cNvSpPr/>
          <p:nvPr/>
        </p:nvSpPr>
        <p:spPr>
          <a:xfrm>
            <a:off x="4711866" y="5071043"/>
            <a:ext cx="3643338" cy="285752"/>
          </a:xfrm>
          <a:prstGeom prst="ellips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円/楕円 57"/>
          <p:cNvSpPr/>
          <p:nvPr/>
        </p:nvSpPr>
        <p:spPr>
          <a:xfrm rot="21320308">
            <a:off x="510263" y="4897239"/>
            <a:ext cx="3643338" cy="33008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072066" y="2428868"/>
            <a:ext cx="171745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TD24 </a:t>
            </a:r>
            <a:r>
              <a:rPr lang="en-US" altLang="ja-JP" dirty="0">
                <a:latin typeface="Times New Roman" pitchFamily="18" charset="0"/>
                <a:cs typeface="Times New Roman" pitchFamily="18" charset="0"/>
              </a:rPr>
              <a:t>unloaded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kumimoji="1" lang="en-US" altLang="ja-JP" dirty="0" smtClean="0">
                <a:latin typeface="Times New Roman" pitchFamily="18" charset="0"/>
                <a:cs typeface="Times New Roman" pitchFamily="18" charset="0"/>
              </a:rPr>
              <a:t>100MV/m</a:t>
            </a:r>
            <a:endParaRPr kumimoji="1" lang="ja-JP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 rot="16200000">
            <a:off x="2672001" y="3614488"/>
            <a:ext cx="358907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P (MW),  </a:t>
            </a:r>
            <a:r>
              <a:rPr lang="en-US" altLang="ja-JP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Es (MV/m), </a:t>
            </a:r>
            <a:r>
              <a:rPr lang="en-US" altLang="ja-JP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 (MV/m), </a:t>
            </a:r>
            <a:r>
              <a:rPr lang="en-US" altLang="ja-JP" dirty="0" smtClean="0">
                <a:solidFill>
                  <a:srgbClr val="3333FF"/>
                </a:solidFill>
                <a:latin typeface="Symbol" pitchFamily="18" charset="2"/>
                <a:cs typeface="Times New Roman" pitchFamily="18" charset="0"/>
              </a:rPr>
              <a:t>D</a:t>
            </a:r>
            <a:r>
              <a:rPr lang="en-US" altLang="ja-JP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T(C), </a:t>
            </a:r>
            <a:r>
              <a:rPr lang="en-US" altLang="ja-JP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Sc*50 (MW/mm2)</a:t>
            </a:r>
            <a:endParaRPr kumimoji="1" lang="ja-JP" altLang="en-US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572396" y="0"/>
            <a:ext cx="157160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Alexej Grudiev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6" name="上カーブ矢印 5"/>
          <p:cNvSpPr/>
          <p:nvPr/>
        </p:nvSpPr>
        <p:spPr>
          <a:xfrm rot="245919">
            <a:off x="2871133" y="5309470"/>
            <a:ext cx="2916324" cy="280217"/>
          </a:xfrm>
          <a:prstGeom prst="curvedUp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B050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6547617" y="4353359"/>
            <a:ext cx="205683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0000FF"/>
                </a:solidFill>
              </a:rPr>
              <a:t>Reduce </a:t>
            </a:r>
            <a:r>
              <a:rPr kumimoji="1" lang="en-US" altLang="ja-JP" sz="2400" dirty="0" err="1" smtClean="0">
                <a:solidFill>
                  <a:srgbClr val="0000FF"/>
                </a:solidFill>
              </a:rPr>
              <a:t>Ep</a:t>
            </a:r>
            <a:endParaRPr kumimoji="1" lang="ja-JP" altLang="en-US" sz="2400" dirty="0">
              <a:solidFill>
                <a:srgbClr val="0000FF"/>
              </a:solidFill>
            </a:endParaRPr>
          </a:p>
        </p:txBody>
      </p:sp>
      <p:sp>
        <p:nvSpPr>
          <p:cNvPr id="64" name="円/楕円 63"/>
          <p:cNvSpPr/>
          <p:nvPr/>
        </p:nvSpPr>
        <p:spPr>
          <a:xfrm rot="21058731">
            <a:off x="2972273" y="3941419"/>
            <a:ext cx="1367576" cy="32099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 rot="21425814">
            <a:off x="6590019" y="4123929"/>
            <a:ext cx="1511586" cy="320997"/>
          </a:xfrm>
          <a:prstGeom prst="ellips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973695"/>
      </p:ext>
    </p:extLst>
  </p:cSld>
  <p:clrMapOvr>
    <a:masterClrMapping/>
  </p:clrMapOvr>
  <p:transition advTm="17597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Reduce </a:t>
            </a:r>
            <a:r>
              <a:rPr lang="en-US" altLang="ja-JP" dirty="0" err="1"/>
              <a:t>Hp</a:t>
            </a:r>
            <a:r>
              <a:rPr lang="en-US" altLang="ja-JP" dirty="0"/>
              <a:t>/</a:t>
            </a:r>
            <a:r>
              <a:rPr lang="en-US" altLang="ja-JP" dirty="0" err="1"/>
              <a:t>Ea</a:t>
            </a:r>
            <a:r>
              <a:rPr lang="en-US" altLang="ja-JP" dirty="0"/>
              <a:t> and DT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by </a:t>
            </a:r>
            <a:r>
              <a:rPr lang="en-US" altLang="ja-JP" dirty="0"/>
              <a:t>reducing corner radius in the </a:t>
            </a:r>
            <a:r>
              <a:rPr lang="en-US" altLang="ja-JP" dirty="0" smtClean="0"/>
              <a:t>cell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31581"/>
            <a:ext cx="3834033" cy="2831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1392384" y="1918116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TD24                  </a:t>
            </a:r>
            <a:endParaRPr lang="en-US" altLang="ja-JP" sz="3200" dirty="0" smtClean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43293" y="1918116"/>
            <a:ext cx="2241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dirty="0" smtClean="0">
                <a:solidFill>
                  <a:srgbClr val="0066FF"/>
                </a:solidFill>
              </a:rPr>
              <a:t>TD24</a:t>
            </a:r>
            <a:r>
              <a:rPr lang="en-US" altLang="ja-JP" sz="3200" dirty="0" smtClean="0">
                <a:solidFill>
                  <a:srgbClr val="0066FF"/>
                </a:solidFill>
              </a:rPr>
              <a:t>R05</a:t>
            </a:r>
            <a:endParaRPr kumimoji="1" lang="ja-JP" altLang="en-US" sz="3200" dirty="0">
              <a:solidFill>
                <a:srgbClr val="0066FF"/>
              </a:solidFill>
            </a:endParaRPr>
          </a:p>
        </p:txBody>
      </p:sp>
      <p:sp>
        <p:nvSpPr>
          <p:cNvPr id="9" name="右矢印 8"/>
          <p:cNvSpPr/>
          <p:nvPr/>
        </p:nvSpPr>
        <p:spPr>
          <a:xfrm>
            <a:off x="4139780" y="1953480"/>
            <a:ext cx="546870" cy="549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96" y="2641099"/>
            <a:ext cx="3727407" cy="3180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7572396" y="0"/>
            <a:ext cx="157160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Alexej Grudiev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39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"/>
            <a:ext cx="8229600" cy="842809"/>
          </a:xfrm>
        </p:spPr>
        <p:txBody>
          <a:bodyPr>
            <a:noAutofit/>
          </a:bodyPr>
          <a:lstStyle/>
          <a:p>
            <a:r>
              <a:rPr lang="en-US" sz="4000" dirty="0" smtClean="0"/>
              <a:t>Further reduce </a:t>
            </a:r>
            <a:r>
              <a:rPr lang="en-US" sz="4000" dirty="0" err="1" smtClean="0"/>
              <a:t>Hp</a:t>
            </a:r>
            <a:r>
              <a:rPr lang="en-US" sz="4000" dirty="0" smtClean="0"/>
              <a:t>/</a:t>
            </a:r>
            <a:r>
              <a:rPr lang="en-US" sz="4000" dirty="0" err="1" smtClean="0"/>
              <a:t>Ea</a:t>
            </a:r>
            <a:endParaRPr lang="en-US" sz="40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656746" y="1828076"/>
            <a:ext cx="4157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Average unloaded of 100 MV/m</a:t>
            </a:r>
            <a:endParaRPr 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572396" y="0"/>
            <a:ext cx="157160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Alexej Grudiev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16586" y="1117549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TD24                  </a:t>
            </a:r>
            <a:endParaRPr lang="en-US" altLang="ja-JP" sz="3200" dirty="0" smtClean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215412" y="1151762"/>
            <a:ext cx="2241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dirty="0" smtClean="0">
                <a:solidFill>
                  <a:srgbClr val="0066FF"/>
                </a:solidFill>
              </a:rPr>
              <a:t>TD24</a:t>
            </a:r>
            <a:r>
              <a:rPr lang="en-US" altLang="ja-JP" sz="3200" dirty="0" smtClean="0">
                <a:solidFill>
                  <a:srgbClr val="0066FF"/>
                </a:solidFill>
              </a:rPr>
              <a:t>R05</a:t>
            </a:r>
            <a:endParaRPr kumimoji="1" lang="ja-JP" altLang="en-US" sz="3200" dirty="0">
              <a:solidFill>
                <a:srgbClr val="0066FF"/>
              </a:solidFill>
            </a:endParaRPr>
          </a:p>
        </p:txBody>
      </p:sp>
      <p:sp>
        <p:nvSpPr>
          <p:cNvPr id="18" name="右矢印 17"/>
          <p:cNvSpPr/>
          <p:nvPr/>
        </p:nvSpPr>
        <p:spPr>
          <a:xfrm>
            <a:off x="4024072" y="1187126"/>
            <a:ext cx="546870" cy="549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9" name="右矢印 8"/>
          <p:cNvSpPr/>
          <p:nvPr/>
        </p:nvSpPr>
        <p:spPr>
          <a:xfrm rot="719462">
            <a:off x="4333630" y="5220435"/>
            <a:ext cx="749864" cy="343978"/>
          </a:xfrm>
          <a:prstGeom prst="rightArrow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2" name="グループ化 21"/>
          <p:cNvGrpSpPr/>
          <p:nvPr/>
        </p:nvGrpSpPr>
        <p:grpSpPr>
          <a:xfrm>
            <a:off x="452319" y="1993045"/>
            <a:ext cx="4032449" cy="4135813"/>
            <a:chOff x="452319" y="1993045"/>
            <a:chExt cx="4032449" cy="4135813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2319" y="1993045"/>
              <a:ext cx="4032449" cy="413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円/楕円 18"/>
            <p:cNvSpPr/>
            <p:nvPr/>
          </p:nvSpPr>
          <p:spPr>
            <a:xfrm>
              <a:off x="971600" y="5146292"/>
              <a:ext cx="1152128" cy="370940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599822" y="2012743"/>
            <a:ext cx="4304178" cy="4135814"/>
            <a:chOff x="4599822" y="2012743"/>
            <a:chExt cx="4304178" cy="4135814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99822" y="2012743"/>
              <a:ext cx="4304178" cy="4135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円/楕円 19"/>
            <p:cNvSpPr/>
            <p:nvPr/>
          </p:nvSpPr>
          <p:spPr>
            <a:xfrm>
              <a:off x="5111046" y="5206954"/>
              <a:ext cx="1152128" cy="310278"/>
            </a:xfrm>
            <a:prstGeom prst="ellipse">
              <a:avLst/>
            </a:prstGeom>
            <a:noFill/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856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Contents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43608" y="1700807"/>
            <a:ext cx="7128792" cy="3816425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Performance comparison </a:t>
            </a:r>
            <a:r>
              <a:rPr lang="en-US" altLang="ja-JP" dirty="0"/>
              <a:t>of </a:t>
            </a:r>
            <a:r>
              <a:rPr lang="en-US" altLang="ja-JP" dirty="0" smtClean="0">
                <a:solidFill>
                  <a:srgbClr val="0000FF"/>
                </a:solidFill>
              </a:rPr>
              <a:t>prototype </a:t>
            </a:r>
            <a:r>
              <a:rPr lang="en-US" altLang="ja-JP" dirty="0">
                <a:solidFill>
                  <a:srgbClr val="0000FF"/>
                </a:solidFill>
              </a:rPr>
              <a:t>CLIC </a:t>
            </a:r>
            <a:r>
              <a:rPr lang="en-US" altLang="ja-JP" dirty="0" smtClean="0">
                <a:solidFill>
                  <a:srgbClr val="0000FF"/>
                </a:solidFill>
              </a:rPr>
              <a:t>structures</a:t>
            </a:r>
          </a:p>
          <a:p>
            <a:pPr lvl="1"/>
            <a:r>
              <a:rPr lang="en-US" altLang="ja-JP" dirty="0" smtClean="0"/>
              <a:t>Processing speed</a:t>
            </a:r>
          </a:p>
          <a:p>
            <a:pPr lvl="1"/>
            <a:r>
              <a:rPr lang="en-US" altLang="ja-JP" dirty="0" smtClean="0"/>
              <a:t>Design parameters</a:t>
            </a:r>
          </a:p>
          <a:p>
            <a:pPr lvl="1"/>
            <a:r>
              <a:rPr lang="en-US" altLang="ja-JP" dirty="0" smtClean="0"/>
              <a:t>Breakdown rate</a:t>
            </a:r>
            <a:endParaRPr lang="en-US" altLang="ja-JP" dirty="0"/>
          </a:p>
          <a:p>
            <a:r>
              <a:rPr lang="en-US" altLang="ja-JP" dirty="0" smtClean="0"/>
              <a:t>Proof with </a:t>
            </a:r>
            <a:r>
              <a:rPr lang="en-US" altLang="ja-JP" dirty="0" smtClean="0">
                <a:solidFill>
                  <a:srgbClr val="0000FF"/>
                </a:solidFill>
              </a:rPr>
              <a:t>CLIC </a:t>
            </a:r>
            <a:r>
              <a:rPr lang="en-US" altLang="ja-JP" dirty="0">
                <a:solidFill>
                  <a:srgbClr val="0000FF"/>
                </a:solidFill>
              </a:rPr>
              <a:t>pulse </a:t>
            </a:r>
            <a:r>
              <a:rPr lang="en-US" altLang="ja-JP" dirty="0"/>
              <a:t>operation</a:t>
            </a:r>
          </a:p>
          <a:p>
            <a:r>
              <a:rPr lang="en-US" altLang="ja-JP" dirty="0" smtClean="0">
                <a:solidFill>
                  <a:srgbClr val="0000FF"/>
                </a:solidFill>
              </a:rPr>
              <a:t>Some effort </a:t>
            </a:r>
            <a:r>
              <a:rPr lang="en-US" altLang="ja-JP" dirty="0" smtClean="0"/>
              <a:t>for understanding breakdown</a:t>
            </a:r>
            <a:endParaRPr lang="en-US" altLang="ja-JP" dirty="0" smtClean="0"/>
          </a:p>
          <a:p>
            <a:r>
              <a:rPr lang="en-US" altLang="ja-JP" dirty="0" smtClean="0">
                <a:solidFill>
                  <a:srgbClr val="0000FF"/>
                </a:solidFill>
              </a:rPr>
              <a:t>Near-f</a:t>
            </a:r>
            <a:r>
              <a:rPr kumimoji="1" lang="en-US" altLang="ja-JP" dirty="0" smtClean="0">
                <a:solidFill>
                  <a:srgbClr val="0000FF"/>
                </a:solidFill>
              </a:rPr>
              <a:t>uture studies </a:t>
            </a:r>
            <a:r>
              <a:rPr kumimoji="1" lang="en-US" altLang="ja-JP" dirty="0" smtClean="0"/>
              <a:t>in mind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Max field and temperature rise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799033"/>
              </p:ext>
            </p:extLst>
          </p:nvPr>
        </p:nvGraphicFramePr>
        <p:xfrm>
          <a:off x="971600" y="1772816"/>
          <a:ext cx="6696744" cy="4104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684076">
                <a:tc>
                  <a:txBody>
                    <a:bodyPr/>
                    <a:lstStyle/>
                    <a:p>
                      <a:pPr algn="ctr"/>
                      <a:endParaRPr kumimoji="1" lang="ja-JP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err="1" smtClean="0"/>
                        <a:t>Ep</a:t>
                      </a:r>
                      <a:r>
                        <a:rPr kumimoji="1" lang="en-US" altLang="ja-JP" sz="2400" b="1" dirty="0" smtClean="0"/>
                        <a:t>/</a:t>
                      </a:r>
                      <a:r>
                        <a:rPr kumimoji="1" lang="en-US" altLang="ja-JP" sz="2400" b="1" dirty="0" err="1" smtClean="0"/>
                        <a:t>Ea</a:t>
                      </a:r>
                      <a:endParaRPr kumimoji="1" lang="ja-JP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err="1" smtClean="0"/>
                        <a:t>Hp</a:t>
                      </a:r>
                      <a:r>
                        <a:rPr kumimoji="1" lang="en-US" altLang="ja-JP" sz="2400" b="1" dirty="0" smtClean="0"/>
                        <a:t>/</a:t>
                      </a:r>
                      <a:r>
                        <a:rPr kumimoji="1" lang="en-US" altLang="ja-JP" sz="2400" b="1" dirty="0" err="1" smtClean="0"/>
                        <a:t>Ea</a:t>
                      </a:r>
                      <a:endParaRPr kumimoji="1" lang="ja-JP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err="1" smtClean="0">
                          <a:latin typeface="+mn-lt"/>
                        </a:rPr>
                        <a:t>Sc</a:t>
                      </a:r>
                      <a:r>
                        <a:rPr kumimoji="1" lang="en-US" altLang="ja-JP" sz="2400" b="1" dirty="0" smtClean="0">
                          <a:latin typeface="+mn-lt"/>
                        </a:rPr>
                        <a:t>/Ea</a:t>
                      </a:r>
                      <a:r>
                        <a:rPr kumimoji="1" lang="en-US" altLang="ja-JP" sz="2400" b="1" baseline="30000" dirty="0" smtClean="0">
                          <a:latin typeface="+mn-lt"/>
                        </a:rPr>
                        <a:t>2</a:t>
                      </a:r>
                      <a:endParaRPr kumimoji="1" lang="ja-JP" altLang="en-US" sz="2400" b="1" baseline="30000" dirty="0">
                        <a:latin typeface="+mn-lt"/>
                      </a:endParaRPr>
                    </a:p>
                  </a:txBody>
                  <a:tcPr anchor="ctr"/>
                </a:tc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TD18</a:t>
                      </a:r>
                      <a:endParaRPr kumimoji="1" lang="ja-JP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1.97</a:t>
                      </a:r>
                      <a:endParaRPr kumimoji="1" lang="ja-JP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5.9</a:t>
                      </a:r>
                      <a:endParaRPr kumimoji="1" lang="ja-JP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0.52</a:t>
                      </a:r>
                      <a:endParaRPr kumimoji="1" lang="ja-JP" altLang="en-US" sz="2400" b="1" dirty="0"/>
                    </a:p>
                  </a:txBody>
                  <a:tcPr anchor="ctr"/>
                </a:tc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TD24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1.95</a:t>
                      </a:r>
                      <a:endParaRPr kumimoji="1" lang="ja-JP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4.5</a:t>
                      </a:r>
                      <a:endParaRPr kumimoji="1" lang="ja-JP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0.37</a:t>
                      </a:r>
                      <a:endParaRPr kumimoji="1" lang="ja-JP" altLang="en-US" sz="2400" b="1" dirty="0"/>
                    </a:p>
                  </a:txBody>
                  <a:tcPr anchor="ctr"/>
                </a:tc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TD24R05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1.95</a:t>
                      </a:r>
                      <a:endParaRPr kumimoji="1" lang="ja-JP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4.1</a:t>
                      </a:r>
                      <a:endParaRPr kumimoji="1" lang="ja-JP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0.41</a:t>
                      </a:r>
                      <a:endParaRPr kumimoji="1" lang="ja-JP" altLang="en-US" sz="2400" b="1" dirty="0"/>
                    </a:p>
                  </a:txBody>
                  <a:tcPr anchor="ctr"/>
                </a:tc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T18</a:t>
                      </a:r>
                      <a:endParaRPr kumimoji="1" lang="ja-JP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1.95</a:t>
                      </a:r>
                      <a:endParaRPr kumimoji="1" lang="ja-JP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3.2</a:t>
                      </a:r>
                      <a:endParaRPr kumimoji="1" lang="ja-JP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0.47</a:t>
                      </a:r>
                      <a:endParaRPr kumimoji="1" lang="ja-JP" altLang="en-US" sz="2400" b="1" dirty="0"/>
                    </a:p>
                  </a:txBody>
                  <a:tcPr anchor="ctr"/>
                </a:tc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T24</a:t>
                      </a:r>
                      <a:endParaRPr kumimoji="1" lang="ja-JP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1.95</a:t>
                      </a:r>
                      <a:endParaRPr kumimoji="1" lang="ja-JP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2.6</a:t>
                      </a:r>
                      <a:endParaRPr kumimoji="1" lang="ja-JP" alt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 smtClean="0"/>
                        <a:t>0.37</a:t>
                      </a:r>
                      <a:endParaRPr kumimoji="1" lang="ja-JP" altLang="en-US" sz="24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47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2520280"/>
          </a:xfrm>
          <a:noFill/>
        </p:spPr>
        <p:txBody>
          <a:bodyPr>
            <a:normAutofit/>
          </a:bodyPr>
          <a:lstStyle/>
          <a:p>
            <a:r>
              <a:rPr lang="en-US" altLang="ja-JP" sz="6000" b="1" dirty="0" smtClean="0"/>
              <a:t>Breakdown rate </a:t>
            </a:r>
            <a:br>
              <a:rPr lang="en-US" altLang="ja-JP" sz="6000" b="1" dirty="0" smtClean="0"/>
            </a:br>
            <a:r>
              <a:rPr lang="en-US" altLang="ja-JP" sz="6000" b="1" dirty="0" smtClean="0"/>
              <a:t>and flat or CLIC pulse</a:t>
            </a:r>
            <a:endParaRPr kumimoji="1" lang="ja-JP" altLang="en-US" sz="6000" b="1" dirty="0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724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16632"/>
            <a:ext cx="8676456" cy="1728192"/>
          </a:xfrm>
        </p:spPr>
        <p:txBody>
          <a:bodyPr>
            <a:noAutofit/>
          </a:bodyPr>
          <a:lstStyle/>
          <a:p>
            <a:r>
              <a:rPr kumimoji="1" lang="en-US" altLang="ja-JP" sz="4000" b="1" dirty="0" smtClean="0"/>
              <a:t>T24#4  BDR </a:t>
            </a:r>
            <a:r>
              <a:rPr kumimoji="1" lang="en-US" altLang="ja-JP" sz="4000" b="1" dirty="0" smtClean="0"/>
              <a:t>evolution at 252ns</a:t>
            </a:r>
            <a:br>
              <a:rPr kumimoji="1" lang="en-US" altLang="ja-JP" sz="4000" b="1" dirty="0" smtClean="0"/>
            </a:br>
            <a:r>
              <a:rPr kumimoji="1" lang="en-US" altLang="ja-JP" sz="4000" b="1" dirty="0" smtClean="0"/>
              <a:t>normalized 100MV/m</a:t>
            </a:r>
            <a:endParaRPr kumimoji="1" lang="ja-JP" altLang="en-US" sz="4000" b="1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12688-FE33-4133-B8D1-F6C33B139EE3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  <p:pic>
        <p:nvPicPr>
          <p:cNvPr id="27650" name="Picture 2" descr="C:\Higo\2011\X-band\Nextef\T24_Disk_#3\110308 Summary (7)\BDR vs Eac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654" y="1844824"/>
            <a:ext cx="4270799" cy="3156198"/>
          </a:xfrm>
          <a:prstGeom prst="rect">
            <a:avLst/>
          </a:prstGeom>
          <a:noFill/>
        </p:spPr>
      </p:pic>
      <p:pic>
        <p:nvPicPr>
          <p:cNvPr id="27652" name="Picture 4" descr="C:\Higo\2011\X-band\Nextef\T24_Disk_#3\110308 Summary (7)\BDR vs time semiLo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174937"/>
            <a:ext cx="3797385" cy="2652142"/>
          </a:xfrm>
          <a:prstGeom prst="rect">
            <a:avLst/>
          </a:prstGeom>
          <a:noFill/>
        </p:spPr>
      </p:pic>
      <p:sp>
        <p:nvSpPr>
          <p:cNvPr id="13" name="テキスト ボックス 12"/>
          <p:cNvSpPr txBox="1"/>
          <p:nvPr/>
        </p:nvSpPr>
        <p:spPr>
          <a:xfrm>
            <a:off x="858866" y="500102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Assuming the same exponential slope as that at 400hr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470753" y="5062578"/>
            <a:ext cx="4423130" cy="58477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smtClean="0">
                <a:solidFill>
                  <a:srgbClr val="0000FF"/>
                </a:solidFill>
              </a:rPr>
              <a:t>BDR </a:t>
            </a:r>
            <a:r>
              <a:rPr kumimoji="1" lang="en-US" altLang="ja-JP" sz="3200" dirty="0" smtClean="0">
                <a:solidFill>
                  <a:srgbClr val="0000FF"/>
                </a:solidFill>
              </a:rPr>
              <a:t>has </a:t>
            </a:r>
            <a:r>
              <a:rPr lang="en-US" altLang="ja-JP" sz="3200" dirty="0" smtClean="0">
                <a:solidFill>
                  <a:srgbClr val="0000FF"/>
                </a:solidFill>
              </a:rPr>
              <a:t>kept</a:t>
            </a:r>
            <a:r>
              <a:rPr kumimoji="1" lang="en-US" altLang="ja-JP" sz="3200" dirty="0" smtClean="0">
                <a:solidFill>
                  <a:srgbClr val="0000FF"/>
                </a:solidFill>
              </a:rPr>
              <a:t> </a:t>
            </a:r>
            <a:r>
              <a:rPr kumimoji="1" lang="en-US" altLang="ja-JP" sz="3200" dirty="0" smtClean="0">
                <a:solidFill>
                  <a:srgbClr val="0000FF"/>
                </a:solidFill>
              </a:rPr>
              <a:t>decreasing.</a:t>
            </a:r>
            <a:endParaRPr kumimoji="1" lang="ja-JP" altLang="en-US" sz="3200" dirty="0">
              <a:solidFill>
                <a:srgbClr val="0000FF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162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pic>
        <p:nvPicPr>
          <p:cNvPr id="10242" name="Picture 2" descr="C:\Users\higo\120518 Backup CF-F9 2012\Report Conference Workshop Papers\120823 KEK-Preprint 2012-21 NC-LC Klystron-based Higgs factory\Figure 1 (120716) BDR at 242nsec TD24#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597"/>
            <a:ext cx="9144000" cy="6278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5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kumimoji="1" lang="en-US" altLang="ja-JP" b="1" dirty="0" smtClean="0">
                <a:solidFill>
                  <a:srgbClr val="0000FF"/>
                </a:solidFill>
              </a:rPr>
              <a:t>Nominal CLIC pulse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pic>
        <p:nvPicPr>
          <p:cNvPr id="5122" name="Picture 2" descr="C:\Users\higo\2012\X-band\TD24_disk_#4\120228 CLIC pulse operation in TDS scope\00_00_04-TDS_R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178704"/>
            <a:ext cx="6858048" cy="5143536"/>
          </a:xfrm>
          <a:prstGeom prst="rect">
            <a:avLst/>
          </a:prstGeom>
          <a:noFill/>
        </p:spPr>
      </p:pic>
      <p:sp>
        <p:nvSpPr>
          <p:cNvPr id="5" name="テキスト ボックス 4"/>
          <p:cNvSpPr txBox="1"/>
          <p:nvPr/>
        </p:nvSpPr>
        <p:spPr>
          <a:xfrm>
            <a:off x="3929058" y="2000240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 smtClean="0">
                <a:solidFill>
                  <a:srgbClr val="0000FF"/>
                </a:solidFill>
              </a:rPr>
              <a:t>F(CLIC)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29058" y="2928934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 smtClean="0">
                <a:solidFill>
                  <a:srgbClr val="00B0F0"/>
                </a:solidFill>
              </a:rPr>
              <a:t>Rs</a:t>
            </a:r>
            <a:endParaRPr kumimoji="1" lang="ja-JP" altLang="en-US" sz="3200" b="1" dirty="0">
              <a:solidFill>
                <a:srgbClr val="00B0F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00232" y="4429132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 err="1" smtClean="0">
                <a:solidFill>
                  <a:srgbClr val="33CC33"/>
                </a:solidFill>
              </a:rPr>
              <a:t>Tr</a:t>
            </a:r>
            <a:endParaRPr kumimoji="1" lang="ja-JP" altLang="en-US" sz="3200" b="1" dirty="0">
              <a:solidFill>
                <a:srgbClr val="33CC33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cxnSp>
        <p:nvCxnSpPr>
          <p:cNvPr id="10" name="直線矢印コネクタ 9"/>
          <p:cNvCxnSpPr/>
          <p:nvPr/>
        </p:nvCxnSpPr>
        <p:spPr>
          <a:xfrm flipH="1">
            <a:off x="2464579" y="764704"/>
            <a:ext cx="2143140" cy="182031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122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5752" y="928670"/>
            <a:ext cx="3857620" cy="5000660"/>
          </a:xfrm>
        </p:spPr>
        <p:txBody>
          <a:bodyPr>
            <a:normAutofit/>
          </a:bodyPr>
          <a:lstStyle/>
          <a:p>
            <a:r>
              <a:rPr lang="en-US" altLang="ja-JP" sz="3600" dirty="0" smtClean="0">
                <a:solidFill>
                  <a:srgbClr val="0000FF"/>
                </a:solidFill>
              </a:rPr>
              <a:t>Only 3 </a:t>
            </a:r>
            <a:r>
              <a:rPr lang="en-US" altLang="ja-JP" sz="3600" dirty="0">
                <a:solidFill>
                  <a:srgbClr val="0000FF"/>
                </a:solidFill>
              </a:rPr>
              <a:t>breakdowns in 484 </a:t>
            </a:r>
            <a:r>
              <a:rPr lang="en-US" altLang="ja-JP" sz="3600" dirty="0" smtClean="0">
                <a:solidFill>
                  <a:srgbClr val="0000FF"/>
                </a:solidFill>
              </a:rPr>
              <a:t>hour operation with CLIC pulse at FLT=100MV/m</a:t>
            </a:r>
            <a:br>
              <a:rPr lang="en-US" altLang="ja-JP" sz="3600" dirty="0" smtClean="0">
                <a:solidFill>
                  <a:srgbClr val="0000FF"/>
                </a:solidFill>
              </a:rPr>
            </a:br>
            <a:r>
              <a:rPr lang="en-US" altLang="ja-JP" sz="3600" dirty="0" smtClean="0">
                <a:solidFill>
                  <a:srgbClr val="0000FF"/>
                </a:solidFill>
              </a:rPr>
              <a:t/>
            </a:r>
            <a:br>
              <a:rPr lang="en-US" altLang="ja-JP" sz="3600" dirty="0" smtClean="0">
                <a:solidFill>
                  <a:srgbClr val="0000FF"/>
                </a:solidFill>
              </a:rPr>
            </a:br>
            <a:r>
              <a:rPr lang="en-US" altLang="ja-JP" sz="3600" dirty="0">
                <a:solidFill>
                  <a:srgbClr val="0000FF"/>
                </a:solidFill>
              </a:rPr>
              <a:t/>
            </a:r>
            <a:br>
              <a:rPr lang="en-US" altLang="ja-JP" sz="3600" dirty="0">
                <a:solidFill>
                  <a:srgbClr val="0000FF"/>
                </a:solidFill>
              </a:rPr>
            </a:br>
            <a:r>
              <a:rPr lang="en-US" altLang="ja-JP" sz="3600" dirty="0" smtClean="0">
                <a:solidFill>
                  <a:srgbClr val="0000FF"/>
                </a:solidFill>
              </a:rPr>
              <a:t>1.6x10</a:t>
            </a:r>
            <a:r>
              <a:rPr lang="en-US" altLang="ja-JP" sz="3600" baseline="30000" dirty="0" smtClean="0">
                <a:solidFill>
                  <a:srgbClr val="0000FF"/>
                </a:solidFill>
              </a:rPr>
              <a:t>-7</a:t>
            </a:r>
            <a:r>
              <a:rPr lang="en-US" altLang="ja-JP" sz="3600" dirty="0" smtClean="0">
                <a:solidFill>
                  <a:srgbClr val="0000FF"/>
                </a:solidFill>
              </a:rPr>
              <a:t> </a:t>
            </a:r>
            <a:r>
              <a:rPr lang="en-US" altLang="ja-JP" sz="3600" dirty="0" err="1" smtClean="0">
                <a:solidFill>
                  <a:srgbClr val="0000FF"/>
                </a:solidFill>
              </a:rPr>
              <a:t>bpp</a:t>
            </a:r>
            <a:r>
              <a:rPr lang="en-US" altLang="ja-JP" sz="3600" dirty="0" smtClean="0">
                <a:solidFill>
                  <a:srgbClr val="0000FF"/>
                </a:solidFill>
              </a:rPr>
              <a:t>/m</a:t>
            </a:r>
            <a:endParaRPr kumimoji="1" lang="ja-JP" altLang="en-US" sz="3600" dirty="0"/>
          </a:p>
        </p:txBody>
      </p:sp>
      <p:pic>
        <p:nvPicPr>
          <p:cNvPr id="1026" name="Picture 2" descr="C:\Users\higo\2012\X-band\TD24_disk_#4\120329 Summary (13)\Run_83 ACC-BD 2 events\Runno_20120307_094349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71876"/>
            <a:ext cx="3808969" cy="2857520"/>
          </a:xfrm>
          <a:prstGeom prst="rect">
            <a:avLst/>
          </a:prstGeom>
          <a:noFill/>
        </p:spPr>
      </p:pic>
      <p:pic>
        <p:nvPicPr>
          <p:cNvPr id="1027" name="Picture 3" descr="C:\Users\higo\2012\X-band\TD24_disk_#4\120329 Summary (13)\Run_83 ACC-BD 2 events\Runno_20120307_094349_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500042"/>
            <a:ext cx="4094642" cy="3071834"/>
          </a:xfrm>
          <a:prstGeom prst="rect">
            <a:avLst/>
          </a:prstGeom>
          <a:noFill/>
        </p:spPr>
      </p:pic>
      <p:sp>
        <p:nvSpPr>
          <p:cNvPr id="8" name="テキスト ボックス 7"/>
          <p:cNvSpPr txBox="1"/>
          <p:nvPr/>
        </p:nvSpPr>
        <p:spPr>
          <a:xfrm>
            <a:off x="6072198" y="714356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>
                <a:solidFill>
                  <a:srgbClr val="00FF00"/>
                </a:solidFill>
              </a:rPr>
              <a:t>ACC-IN</a:t>
            </a:r>
            <a:endParaRPr kumimoji="1" lang="ja-JP" altLang="en-US" sz="2000" b="1" dirty="0">
              <a:solidFill>
                <a:srgbClr val="00FF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857752" y="1643050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00FF00"/>
                </a:solidFill>
              </a:rPr>
              <a:t>Rs</a:t>
            </a:r>
            <a:endParaRPr kumimoji="1" lang="ja-JP" altLang="en-US" sz="2000" b="1" dirty="0">
              <a:solidFill>
                <a:srgbClr val="00FF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786314" y="2571744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err="1" smtClean="0">
                <a:solidFill>
                  <a:srgbClr val="00FF00"/>
                </a:solidFill>
              </a:rPr>
              <a:t>Tr</a:t>
            </a:r>
            <a:endParaRPr kumimoji="1" lang="ja-JP" altLang="en-US" sz="2000" b="1" dirty="0">
              <a:solidFill>
                <a:srgbClr val="00FF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643702" y="4071942"/>
            <a:ext cx="5095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00FF00"/>
                </a:solidFill>
              </a:rPr>
              <a:t>Rs</a:t>
            </a:r>
            <a:endParaRPr kumimoji="1" lang="ja-JP" altLang="en-US" sz="2000" b="1" dirty="0">
              <a:solidFill>
                <a:srgbClr val="00FF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15008" y="4357694"/>
            <a:ext cx="5095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0000FF"/>
                </a:solidFill>
              </a:rPr>
              <a:t>F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72066" y="5572140"/>
            <a:ext cx="938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0000FF"/>
                </a:solidFill>
              </a:rPr>
              <a:t>FC-UP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500826" y="5572140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FF0000"/>
                </a:solidFill>
              </a:rPr>
              <a:t>FC-Mid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17" name="下矢印 16"/>
          <p:cNvSpPr/>
          <p:nvPr/>
        </p:nvSpPr>
        <p:spPr>
          <a:xfrm>
            <a:off x="1714480" y="4214818"/>
            <a:ext cx="1143008" cy="642942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52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2012/10/25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LCWS2012 (Higo)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58CA5-312B-432E-82CD-F0CA02C43F2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C:\Users\higo\120518 Backup CF-F9 2012\X-band\TD24_disk_#4\120614 Summary (18) finish 252ns run\120622 BDR TD24#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142451"/>
            <a:ext cx="9144000" cy="6278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グループ化 5"/>
          <p:cNvGrpSpPr/>
          <p:nvPr/>
        </p:nvGrpSpPr>
        <p:grpSpPr>
          <a:xfrm>
            <a:off x="3540752" y="2671489"/>
            <a:ext cx="5124852" cy="3571451"/>
            <a:chOff x="3635896" y="2996952"/>
            <a:chExt cx="5400600" cy="3417165"/>
          </a:xfrm>
        </p:grpSpPr>
        <p:cxnSp>
          <p:nvCxnSpPr>
            <p:cNvPr id="7" name="直線コネクタ 6"/>
            <p:cNvCxnSpPr/>
            <p:nvPr/>
          </p:nvCxnSpPr>
          <p:spPr>
            <a:xfrm flipV="1">
              <a:off x="3635896" y="3933056"/>
              <a:ext cx="4896544" cy="2481061"/>
            </a:xfrm>
            <a:prstGeom prst="line">
              <a:avLst/>
            </a:prstGeom>
            <a:ln w="57150">
              <a:solidFill>
                <a:srgbClr val="FF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/>
          </p:nvSpPr>
          <p:spPr>
            <a:xfrm>
              <a:off x="7740352" y="2996952"/>
              <a:ext cx="129614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3200" b="1" dirty="0" smtClean="0">
                  <a:solidFill>
                    <a:srgbClr val="FF00FF"/>
                  </a:solidFill>
                </a:rPr>
                <a:t>T24#4(final)</a:t>
              </a:r>
              <a:endParaRPr kumimoji="1" lang="ja-JP" altLang="en-US" sz="3200" b="1" dirty="0">
                <a:solidFill>
                  <a:srgbClr val="FF00FF"/>
                </a:solidFill>
              </a:endParaRPr>
            </a:p>
          </p:txBody>
        </p:sp>
        <p:sp>
          <p:nvSpPr>
            <p:cNvPr id="9" name="円/楕円 8"/>
            <p:cNvSpPr/>
            <p:nvPr/>
          </p:nvSpPr>
          <p:spPr>
            <a:xfrm>
              <a:off x="7797283" y="4103198"/>
              <a:ext cx="288032" cy="290934"/>
            </a:xfrm>
            <a:prstGeom prst="ellipse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FF"/>
                </a:solidFill>
              </a:endParaRPr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0" y="-142451"/>
            <a:ext cx="550810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dirty="0" smtClean="0"/>
              <a:t>BDR summary on TD24 </a:t>
            </a:r>
          </a:p>
          <a:p>
            <a:pPr algn="ctr"/>
            <a:r>
              <a:rPr kumimoji="1" lang="en-US" altLang="ja-JP" sz="4000" b="1" dirty="0" smtClean="0"/>
              <a:t>comparing to T24</a:t>
            </a:r>
            <a:endParaRPr kumimoji="1" lang="ja-JP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99749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BDR results of TD24#4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899592" y="1484784"/>
            <a:ext cx="7787208" cy="4641379"/>
          </a:xfrm>
        </p:spPr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BDR decreases </a:t>
            </a:r>
            <a:r>
              <a:rPr kumimoji="1" lang="en-US" altLang="ja-JP" dirty="0" smtClean="0"/>
              <a:t>as processing, as usual</a:t>
            </a:r>
          </a:p>
          <a:p>
            <a:r>
              <a:rPr lang="en-US" altLang="ja-JP" dirty="0"/>
              <a:t>Larger BDR than T24 but much </a:t>
            </a:r>
            <a:r>
              <a:rPr lang="en-US" altLang="ja-JP" dirty="0" smtClean="0">
                <a:solidFill>
                  <a:srgbClr val="0000FF"/>
                </a:solidFill>
              </a:rPr>
              <a:t>less than </a:t>
            </a:r>
            <a:r>
              <a:rPr lang="en-US" altLang="ja-JP" dirty="0">
                <a:solidFill>
                  <a:srgbClr val="0000FF"/>
                </a:solidFill>
              </a:rPr>
              <a:t>TD18</a:t>
            </a:r>
            <a:endParaRPr lang="ja-JP" altLang="en-US" dirty="0">
              <a:solidFill>
                <a:srgbClr val="0000FF"/>
              </a:solidFill>
            </a:endParaRPr>
          </a:p>
          <a:p>
            <a:r>
              <a:rPr lang="en-US" altLang="ja-JP" dirty="0" smtClean="0">
                <a:solidFill>
                  <a:srgbClr val="0000FF"/>
                </a:solidFill>
              </a:rPr>
              <a:t>CLIC requirement is met </a:t>
            </a:r>
            <a:r>
              <a:rPr lang="en-US" altLang="ja-JP" dirty="0" smtClean="0"/>
              <a:t>through 2000 hours processing</a:t>
            </a:r>
          </a:p>
          <a:p>
            <a:r>
              <a:rPr lang="en-US" altLang="ja-JP" dirty="0" smtClean="0"/>
              <a:t>BDR seems still </a:t>
            </a:r>
            <a:r>
              <a:rPr lang="en-US" altLang="ja-JP" dirty="0" smtClean="0">
                <a:solidFill>
                  <a:srgbClr val="0000FF"/>
                </a:solidFill>
              </a:rPr>
              <a:t>keep decreasing</a:t>
            </a:r>
          </a:p>
          <a:p>
            <a:r>
              <a:rPr kumimoji="1" lang="en-US" altLang="ja-JP" dirty="0" smtClean="0">
                <a:solidFill>
                  <a:srgbClr val="0000FF"/>
                </a:solidFill>
              </a:rPr>
              <a:t>CLIC </a:t>
            </a:r>
            <a:r>
              <a:rPr lang="en-US" altLang="ja-JP" dirty="0" smtClean="0">
                <a:solidFill>
                  <a:srgbClr val="0000FF"/>
                </a:solidFill>
              </a:rPr>
              <a:t>requirement (3X10</a:t>
            </a:r>
            <a:r>
              <a:rPr lang="en-US" altLang="ja-JP" baseline="30000" dirty="0" smtClean="0">
                <a:solidFill>
                  <a:srgbClr val="0000FF"/>
                </a:solidFill>
              </a:rPr>
              <a:t>-7</a:t>
            </a:r>
            <a:r>
              <a:rPr lang="en-US" altLang="ja-JP" dirty="0" smtClean="0">
                <a:solidFill>
                  <a:srgbClr val="0000FF"/>
                </a:solidFill>
              </a:rPr>
              <a:t> </a:t>
            </a:r>
            <a:r>
              <a:rPr lang="en-US" altLang="ja-JP" dirty="0" err="1" smtClean="0">
                <a:solidFill>
                  <a:srgbClr val="0000FF"/>
                </a:solidFill>
              </a:rPr>
              <a:t>bpp</a:t>
            </a:r>
            <a:r>
              <a:rPr lang="en-US" altLang="ja-JP" dirty="0" smtClean="0">
                <a:solidFill>
                  <a:srgbClr val="0000FF"/>
                </a:solidFill>
              </a:rPr>
              <a:t>/m</a:t>
            </a:r>
            <a:r>
              <a:rPr lang="en-US" altLang="ja-JP" dirty="0">
                <a:solidFill>
                  <a:srgbClr val="0000FF"/>
                </a:solidFill>
              </a:rPr>
              <a:t>)</a:t>
            </a:r>
            <a:r>
              <a:rPr lang="en-US" altLang="ja-JP" dirty="0" smtClean="0">
                <a:solidFill>
                  <a:srgbClr val="0000FF"/>
                </a:solidFill>
              </a:rPr>
              <a:t> was actually confirmed in </a:t>
            </a:r>
            <a:r>
              <a:rPr kumimoji="1" lang="en-US" altLang="ja-JP" dirty="0" smtClean="0">
                <a:solidFill>
                  <a:srgbClr val="0000FF"/>
                </a:solidFill>
              </a:rPr>
              <a:t>CLIC pulse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79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2448272"/>
          </a:xfrm>
          <a:noFill/>
        </p:spPr>
        <p:txBody>
          <a:bodyPr>
            <a:normAutofit/>
          </a:bodyPr>
          <a:lstStyle/>
          <a:p>
            <a:r>
              <a:rPr kumimoji="1" lang="en-US" altLang="ja-JP" b="1" dirty="0" smtClean="0"/>
              <a:t>Various studies </a:t>
            </a:r>
            <a:br>
              <a:rPr kumimoji="1" lang="en-US" altLang="ja-JP" b="1" dirty="0" smtClean="0"/>
            </a:br>
            <a:r>
              <a:rPr kumimoji="1" lang="en-US" altLang="ja-JP" b="1" dirty="0" smtClean="0"/>
              <a:t>toward understanding of </a:t>
            </a:r>
            <a:br>
              <a:rPr kumimoji="1" lang="en-US" altLang="ja-JP" b="1" dirty="0" smtClean="0"/>
            </a:br>
            <a:r>
              <a:rPr kumimoji="1" lang="en-US" altLang="ja-JP" b="1" dirty="0" smtClean="0"/>
              <a:t>vacuum breakdowns</a:t>
            </a:r>
            <a:endParaRPr kumimoji="1" lang="ja-JP" altLang="en-US" b="1" dirty="0"/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584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 l="19099" t="27276" r="20666" b="2518"/>
          <a:stretch>
            <a:fillRect/>
          </a:stretch>
        </p:blipFill>
        <p:spPr bwMode="auto">
          <a:xfrm>
            <a:off x="6874260" y="2000240"/>
            <a:ext cx="2019219" cy="182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テキスト ボックス 1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 smtClean="0"/>
              <a:t>Comparison of dark current</a:t>
            </a:r>
            <a:endParaRPr kumimoji="1" lang="ja-JP" altLang="en-US" sz="4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5720" y="857232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B050"/>
                </a:solidFill>
              </a:rPr>
              <a:t>T18_Disk</a:t>
            </a:r>
            <a:endParaRPr kumimoji="1" lang="ja-JP" altLang="en-US" sz="2800" dirty="0">
              <a:solidFill>
                <a:srgbClr val="00B050"/>
              </a:solidFill>
            </a:endParaRPr>
          </a:p>
        </p:txBody>
      </p:sp>
      <p:pic>
        <p:nvPicPr>
          <p:cNvPr id="6" name="Picture 2" descr="C:\Higo\2010\Reports_Papers_Conferences_Talks\100523_IPAC10_京都\Higo_THPEA012_KEK_Nextef\TD18_Disk_#2_DarkCurrent100308_forIPAC1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73418" y="1060772"/>
            <a:ext cx="3026722" cy="3339970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2285984" y="785794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FF0000"/>
                </a:solidFill>
              </a:rPr>
              <a:t>TD18_Disk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000628" y="857232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B050"/>
                </a:solidFill>
              </a:rPr>
              <a:t>T24_Disk</a:t>
            </a:r>
            <a:endParaRPr kumimoji="1" lang="ja-JP" altLang="en-US" sz="2800" dirty="0">
              <a:solidFill>
                <a:srgbClr val="00B050"/>
              </a:solidFill>
            </a:endParaRPr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28596" y="5643578"/>
            <a:ext cx="8572560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dirty="0" err="1" smtClean="0">
                <a:solidFill>
                  <a:srgbClr val="00B050"/>
                </a:solidFill>
              </a:rPr>
              <a:t>Undamped</a:t>
            </a:r>
            <a:r>
              <a:rPr lang="en-US" altLang="ja-JP" sz="2800" dirty="0" smtClean="0">
                <a:solidFill>
                  <a:srgbClr val="00B050"/>
                </a:solidFill>
              </a:rPr>
              <a:t> 90~100 MV/m</a:t>
            </a:r>
            <a:r>
              <a:rPr lang="en-US" altLang="ja-JP" sz="2800" dirty="0" smtClean="0">
                <a:solidFill>
                  <a:srgbClr val="00B0F0"/>
                </a:solidFill>
              </a:rPr>
              <a:t>       </a:t>
            </a:r>
            <a:r>
              <a:rPr lang="en-US" altLang="ja-JP" sz="2800" dirty="0" smtClean="0">
                <a:solidFill>
                  <a:srgbClr val="FF0000"/>
                </a:solidFill>
              </a:rPr>
              <a:t>damped 70~80MV/m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857984" y="928670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FF0000"/>
                </a:solidFill>
              </a:rPr>
              <a:t>TD24_Disk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-142908" y="1754809"/>
          <a:ext cx="2517714" cy="2571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1" name="KGPlot" r:id="rId5" imgW="5486400" imgH="5486400" progId="KGraph_Plot">
                  <p:embed/>
                </p:oleObj>
              </mc:Choice>
              <mc:Fallback>
                <p:oleObj name="KGPlot" r:id="rId5" imgW="5486400" imgH="5486400" progId="KGraph_Plo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42908" y="1754809"/>
                        <a:ext cx="2517714" cy="25716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5" name="Picture 3" descr="C:\Higo\2011\X-band\Nextef\T24_Disk_#3\110215 Dark current Yingchao\110209 T24#3 dark current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38901" y="1484706"/>
            <a:ext cx="2368693" cy="3389290"/>
          </a:xfrm>
          <a:prstGeom prst="rect">
            <a:avLst/>
          </a:prstGeom>
          <a:noFill/>
        </p:spPr>
      </p:pic>
      <p:cxnSp>
        <p:nvCxnSpPr>
          <p:cNvPr id="12" name="直線コネクタ 11"/>
          <p:cNvCxnSpPr/>
          <p:nvPr/>
        </p:nvCxnSpPr>
        <p:spPr>
          <a:xfrm>
            <a:off x="0" y="2612065"/>
            <a:ext cx="9144000" cy="1588"/>
          </a:xfrm>
          <a:prstGeom prst="line">
            <a:avLst/>
          </a:prstGeom>
          <a:ln w="38100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42844" y="4643446"/>
            <a:ext cx="8786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                             </a:t>
            </a:r>
            <a:r>
              <a:rPr kumimoji="1" lang="en-US" altLang="ja-JP" sz="2400" dirty="0" err="1" smtClean="0"/>
              <a:t>Eacc</a:t>
            </a:r>
            <a:r>
              <a:rPr kumimoji="1" lang="en-US" altLang="ja-JP" sz="2400" dirty="0" smtClean="0"/>
              <a:t> for peak dark current of 10 </a:t>
            </a:r>
            <a:r>
              <a:rPr kumimoji="1" lang="en-US" altLang="ja-JP" sz="2400" dirty="0" smtClean="0">
                <a:latin typeface="Symbol" pitchFamily="18" charset="2"/>
              </a:rPr>
              <a:t>m</a:t>
            </a:r>
            <a:endParaRPr lang="en-US" altLang="ja-JP" sz="2400" dirty="0" smtClean="0">
              <a:latin typeface="Symbol" pitchFamily="18" charset="2"/>
            </a:endParaRPr>
          </a:p>
          <a:p>
            <a:r>
              <a:rPr kumimoji="1" lang="en-US" altLang="ja-JP" sz="2400" dirty="0" smtClean="0">
                <a:solidFill>
                  <a:srgbClr val="00B050"/>
                </a:solidFill>
                <a:latin typeface="Symbol" pitchFamily="18" charset="2"/>
                <a:sym typeface="Wingdings" pitchFamily="2" charset="2"/>
              </a:rPr>
              <a:t>      </a:t>
            </a:r>
            <a:r>
              <a:rPr kumimoji="1" lang="en-US" altLang="ja-JP" sz="2400" dirty="0" smtClean="0">
                <a:solidFill>
                  <a:srgbClr val="00B050"/>
                </a:solidFill>
                <a:sym typeface="Wingdings" pitchFamily="2" charset="2"/>
              </a:rPr>
              <a:t>90MV/m</a:t>
            </a:r>
            <a:r>
              <a:rPr kumimoji="1" lang="en-US" altLang="ja-JP" sz="2400" dirty="0" smtClean="0">
                <a:solidFill>
                  <a:srgbClr val="FF0000"/>
                </a:solidFill>
                <a:sym typeface="Wingdings" pitchFamily="2" charset="2"/>
              </a:rPr>
              <a:t>               70MV/m                     </a:t>
            </a:r>
            <a:r>
              <a:rPr kumimoji="1" lang="en-US" altLang="ja-JP" sz="2400" dirty="0" smtClean="0">
                <a:solidFill>
                  <a:srgbClr val="00B050"/>
                </a:solidFill>
                <a:sym typeface="Wingdings" pitchFamily="2" charset="2"/>
              </a:rPr>
              <a:t>100MV/m           </a:t>
            </a:r>
            <a:r>
              <a:rPr kumimoji="1" lang="en-US" altLang="ja-JP" sz="2400" dirty="0" smtClean="0">
                <a:solidFill>
                  <a:srgbClr val="FF0000"/>
                </a:solidFill>
                <a:sym typeface="Wingdings" pitchFamily="2" charset="2"/>
              </a:rPr>
              <a:t> (80MV/m)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072330" y="142873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(51ns processing)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919864" y="0"/>
            <a:ext cx="1224136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Last year LCWS2011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11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8429625" cy="595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4143372" cy="119791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4800" dirty="0" err="1" smtClean="0"/>
              <a:t>Nextef</a:t>
            </a:r>
            <a:r>
              <a:rPr lang="en-US" altLang="ja-JP" sz="4800" dirty="0" smtClean="0"/>
              <a:t> </a:t>
            </a:r>
            <a:r>
              <a:rPr lang="en-US" altLang="ja-JP" sz="4800" dirty="0" smtClean="0"/>
              <a:t>facilities</a:t>
            </a:r>
            <a:br>
              <a:rPr lang="en-US" altLang="ja-JP" sz="4800" dirty="0" smtClean="0"/>
            </a:br>
            <a:r>
              <a:rPr lang="en-US" altLang="ja-JP" sz="4800" dirty="0" smtClean="0"/>
              <a:t>at KEK</a:t>
            </a:r>
            <a:endParaRPr lang="ja-JP" altLang="en-US" sz="48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8625" y="3286124"/>
            <a:ext cx="865943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FF0000"/>
                </a:solidFill>
              </a:rPr>
              <a:t>KT-1</a:t>
            </a:r>
          </a:p>
          <a:p>
            <a:pPr>
              <a:defRPr/>
            </a:pPr>
            <a:r>
              <a:rPr lang="en-US" altLang="ja-JP" b="1" dirty="0">
                <a:solidFill>
                  <a:srgbClr val="FF0000"/>
                </a:solidFill>
              </a:rPr>
              <a:t>X-band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5365" name="テキスト ボックス 4"/>
          <p:cNvSpPr txBox="1">
            <a:spLocks noChangeArrowheads="1"/>
          </p:cNvSpPr>
          <p:nvPr/>
        </p:nvSpPr>
        <p:spPr bwMode="auto">
          <a:xfrm>
            <a:off x="1785938" y="5286374"/>
            <a:ext cx="979487" cy="646112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/>
              <a:t>KT-2</a:t>
            </a:r>
          </a:p>
          <a:p>
            <a:r>
              <a:rPr lang="en-US" altLang="ja-JP" b="1" dirty="0"/>
              <a:t>C-band</a:t>
            </a:r>
            <a:endParaRPr lang="ja-JP" altLang="en-US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72250" y="1928811"/>
            <a:ext cx="865943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FFC000"/>
                </a:solidFill>
              </a:rPr>
              <a:t>Nextef</a:t>
            </a:r>
          </a:p>
          <a:p>
            <a:pPr>
              <a:defRPr/>
            </a:pPr>
            <a:r>
              <a:rPr lang="en-US" altLang="ja-JP" b="1" dirty="0">
                <a:solidFill>
                  <a:srgbClr val="FFC000"/>
                </a:solidFill>
              </a:rPr>
              <a:t>X-band</a:t>
            </a:r>
            <a:endParaRPr lang="ja-JP" altLang="en-US" b="1" dirty="0">
              <a:solidFill>
                <a:srgbClr val="FFC000"/>
              </a:solidFill>
            </a:endParaRPr>
          </a:p>
        </p:txBody>
      </p:sp>
      <p:sp>
        <p:nvSpPr>
          <p:cNvPr id="7" name="テキスト ボックス 4"/>
          <p:cNvSpPr txBox="1">
            <a:spLocks noChangeArrowheads="1"/>
          </p:cNvSpPr>
          <p:nvPr/>
        </p:nvSpPr>
        <p:spPr bwMode="auto">
          <a:xfrm>
            <a:off x="4500562" y="4357694"/>
            <a:ext cx="433132" cy="584775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b="1" dirty="0" smtClean="0">
                <a:solidFill>
                  <a:srgbClr val="FFFF00"/>
                </a:solidFill>
              </a:rPr>
              <a:t>A</a:t>
            </a:r>
            <a:endParaRPr lang="ja-JP" altLang="en-US" sz="3200" b="1" dirty="0">
              <a:solidFill>
                <a:srgbClr val="FFFF00"/>
              </a:solidFill>
            </a:endParaRPr>
          </a:p>
        </p:txBody>
      </p:sp>
      <p:sp>
        <p:nvSpPr>
          <p:cNvPr id="8" name="テキスト ボックス 4"/>
          <p:cNvSpPr txBox="1">
            <a:spLocks noChangeArrowheads="1"/>
          </p:cNvSpPr>
          <p:nvPr/>
        </p:nvSpPr>
        <p:spPr bwMode="auto">
          <a:xfrm>
            <a:off x="5072066" y="3214686"/>
            <a:ext cx="486936" cy="584775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3200" b="1" dirty="0" smtClean="0">
                <a:solidFill>
                  <a:srgbClr val="FF0000"/>
                </a:solidFill>
              </a:rPr>
              <a:t>B</a:t>
            </a:r>
            <a:endParaRPr lang="ja-JP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>
          <a:xfrm>
            <a:off x="6500826" y="6286520"/>
            <a:ext cx="2133600" cy="365125"/>
          </a:xfrm>
        </p:spPr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cxnSp>
        <p:nvCxnSpPr>
          <p:cNvPr id="14" name="直線コネクタ 13"/>
          <p:cNvCxnSpPr/>
          <p:nvPr/>
        </p:nvCxnSpPr>
        <p:spPr>
          <a:xfrm flipV="1">
            <a:off x="395536" y="3574726"/>
            <a:ext cx="1224136" cy="720080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10800000">
            <a:off x="1547664" y="3574726"/>
            <a:ext cx="576064" cy="288032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10800000" flipV="1">
            <a:off x="2123728" y="3574726"/>
            <a:ext cx="432048" cy="216024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rot="10800000">
            <a:off x="2483768" y="3574726"/>
            <a:ext cx="1008112" cy="576064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 flipV="1">
            <a:off x="3491880" y="3646734"/>
            <a:ext cx="2448272" cy="504056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rot="16200000" flipV="1">
            <a:off x="5544108" y="3970770"/>
            <a:ext cx="792088" cy="144016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rot="10800000">
            <a:off x="5364088" y="4078782"/>
            <a:ext cx="576064" cy="360040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rot="10800000">
            <a:off x="5796136" y="2710630"/>
            <a:ext cx="1224136" cy="720080"/>
          </a:xfrm>
          <a:prstGeom prst="line">
            <a:avLst/>
          </a:prstGeom>
          <a:ln w="571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rot="10800000" flipV="1">
            <a:off x="1403648" y="3430710"/>
            <a:ext cx="5688632" cy="1296144"/>
          </a:xfrm>
          <a:prstGeom prst="line">
            <a:avLst/>
          </a:prstGeom>
          <a:ln w="571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rot="10800000" flipV="1">
            <a:off x="5364088" y="3502718"/>
            <a:ext cx="1584176" cy="864096"/>
          </a:xfrm>
          <a:prstGeom prst="line">
            <a:avLst/>
          </a:prstGeom>
          <a:ln w="571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4355976" y="3862758"/>
            <a:ext cx="1008112" cy="504056"/>
          </a:xfrm>
          <a:prstGeom prst="line">
            <a:avLst/>
          </a:prstGeom>
          <a:ln w="571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 rot="10800000">
            <a:off x="4357686" y="3857628"/>
            <a:ext cx="1140" cy="644444"/>
          </a:xfrm>
          <a:prstGeom prst="line">
            <a:avLst/>
          </a:prstGeom>
          <a:ln w="571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62789" y="5445916"/>
            <a:ext cx="2901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Prototype tests at A</a:t>
            </a:r>
            <a:endParaRPr kumimoji="1" lang="ja-JP" altLang="en-US" sz="2400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156175" y="4836090"/>
            <a:ext cx="2304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Basic tests at B</a:t>
            </a:r>
            <a:endParaRPr kumimoji="1" lang="ja-JP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Identification of BD location from RF pulse shape and reflected phase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>
          <a:xfrm>
            <a:off x="408856" y="6381328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grpSp>
        <p:nvGrpSpPr>
          <p:cNvPr id="10" name="グループ化 9"/>
          <p:cNvGrpSpPr/>
          <p:nvPr/>
        </p:nvGrpSpPr>
        <p:grpSpPr>
          <a:xfrm>
            <a:off x="1115616" y="1556792"/>
            <a:ext cx="6992505" cy="3748717"/>
            <a:chOff x="827584" y="1700808"/>
            <a:chExt cx="7496561" cy="4324781"/>
          </a:xfrm>
        </p:grpSpPr>
        <p:pic>
          <p:nvPicPr>
            <p:cNvPr id="6148" name="Picture 4" descr="C:\Users\higo\120518 Backup CF-F9 2012\X-band\TD24R05#2\121024 Run6 Tp=132ns\Run6_BD cell and BD phase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1700808"/>
              <a:ext cx="3824153" cy="43247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" name="グループ化 8"/>
            <p:cNvGrpSpPr/>
            <p:nvPr/>
          </p:nvGrpSpPr>
          <p:grpSpPr>
            <a:xfrm>
              <a:off x="827584" y="1700808"/>
              <a:ext cx="3758317" cy="4243724"/>
              <a:chOff x="827584" y="1700808"/>
              <a:chExt cx="3758317" cy="4243724"/>
            </a:xfrm>
          </p:grpSpPr>
          <p:pic>
            <p:nvPicPr>
              <p:cNvPr id="6147" name="Picture 3" descr="C:\Users\higo\120518 Backup CF-F9 2012\X-band\TD24R05#2\121024 Run6 Tp=132ns\Run6_BD cell location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1700808"/>
                <a:ext cx="3758317" cy="38743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" name="テキスト ボックス 7"/>
              <p:cNvSpPr txBox="1"/>
              <p:nvPr/>
            </p:nvSpPr>
            <p:spPr>
              <a:xfrm>
                <a:off x="1475656" y="1988840"/>
                <a:ext cx="12961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/>
                  <a:t>TD24R05#2</a:t>
                </a:r>
                <a:endParaRPr kumimoji="1" lang="ja-JP" altLang="en-US" dirty="0"/>
              </a:p>
            </p:txBody>
          </p:sp>
          <p:sp>
            <p:nvSpPr>
              <p:cNvPr id="11" name="テキスト ボックス 10"/>
              <p:cNvSpPr txBox="1"/>
              <p:nvPr/>
            </p:nvSpPr>
            <p:spPr>
              <a:xfrm>
                <a:off x="2195736" y="5575200"/>
                <a:ext cx="12961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 smtClean="0"/>
                  <a:t>BD cell #</a:t>
                </a:r>
                <a:endParaRPr kumimoji="1" lang="ja-JP" altLang="en-US" dirty="0"/>
              </a:p>
            </p:txBody>
          </p:sp>
        </p:grpSp>
      </p:grpSp>
      <p:sp>
        <p:nvSpPr>
          <p:cNvPr id="13" name="テキスト ボックス 12"/>
          <p:cNvSpPr txBox="1"/>
          <p:nvPr/>
        </p:nvSpPr>
        <p:spPr>
          <a:xfrm>
            <a:off x="539552" y="5445224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00FF"/>
                </a:solidFill>
              </a:rPr>
              <a:t>No special location nor steep variation along the structure.</a:t>
            </a:r>
          </a:p>
          <a:p>
            <a:r>
              <a:rPr lang="en-US" altLang="ja-JP" sz="2400" dirty="0">
                <a:solidFill>
                  <a:srgbClr val="0000FF"/>
                </a:solidFill>
              </a:rPr>
              <a:t> </a:t>
            </a:r>
            <a:r>
              <a:rPr lang="en-US" altLang="ja-JP" sz="2400" dirty="0" smtClean="0">
                <a:solidFill>
                  <a:srgbClr val="0000FF"/>
                </a:solidFill>
              </a:rPr>
              <a:t>  </a:t>
            </a:r>
            <a:r>
              <a:rPr lang="en-US" altLang="ja-JP" sz="2400" dirty="0" smtClean="0">
                <a:solidFill>
                  <a:srgbClr val="0000FF"/>
                </a:solidFill>
                <a:sym typeface="Wingdings" pitchFamily="2" charset="2"/>
              </a:rPr>
              <a:t> Probably surface related mechanism is important to study.</a:t>
            </a:r>
            <a:endParaRPr kumimoji="1" lang="ja-JP" alt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62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174" y="1069046"/>
            <a:ext cx="6396650" cy="4798819"/>
            <a:chOff x="174" y="1069046"/>
            <a:chExt cx="6396650" cy="4798819"/>
          </a:xfrm>
        </p:grpSpPr>
        <p:pic>
          <p:nvPicPr>
            <p:cNvPr id="5123" name="Picture 3" descr="C:\Users\higo\120518 Backup CF-F9 2012\X-band\TD24_disk_#4\120621 Summary (19) Switching mode gain\hist-plot-20120627T220119 Tr delay distribution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" y="1069046"/>
              <a:ext cx="6396650" cy="4798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テキスト ボックス 2"/>
            <p:cNvSpPr txBox="1"/>
            <p:nvPr/>
          </p:nvSpPr>
          <p:spPr>
            <a:xfrm>
              <a:off x="1331640" y="2267580"/>
              <a:ext cx="13050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FF"/>
                  </a:solidFill>
                </a:rPr>
                <a:t>1</a:t>
              </a:r>
              <a:r>
                <a:rPr kumimoji="1" lang="en-US" altLang="ja-JP" baseline="30000" dirty="0" smtClean="0">
                  <a:solidFill>
                    <a:srgbClr val="0000FF"/>
                  </a:solidFill>
                </a:rPr>
                <a:t>st</a:t>
              </a:r>
              <a:r>
                <a:rPr kumimoji="1" lang="en-US" altLang="ja-JP" dirty="0" smtClean="0">
                  <a:solidFill>
                    <a:srgbClr val="0000FF"/>
                  </a:solidFill>
                </a:rPr>
                <a:t>-pulse BD</a:t>
              </a:r>
              <a:endParaRPr kumimoji="1" lang="ja-JP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1763688" y="3468456"/>
              <a:ext cx="1229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 smtClean="0">
                  <a:solidFill>
                    <a:srgbClr val="FF0000"/>
                  </a:solidFill>
                </a:rPr>
                <a:t>Niminal</a:t>
              </a:r>
              <a:r>
                <a:rPr kumimoji="1" lang="en-US" altLang="ja-JP" dirty="0" smtClean="0">
                  <a:solidFill>
                    <a:srgbClr val="FF0000"/>
                  </a:solidFill>
                </a:rPr>
                <a:t> BD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" y="0"/>
            <a:ext cx="9143826" cy="119675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BD timing in </a:t>
            </a:r>
            <a:r>
              <a:rPr lang="en-US" altLang="ja-JP" dirty="0" smtClean="0"/>
              <a:t>pulse</a:t>
            </a:r>
            <a:br>
              <a:rPr lang="en-US" altLang="ja-JP" dirty="0" smtClean="0"/>
            </a:br>
            <a:r>
              <a:rPr lang="en-US" altLang="ja-JP" sz="4000" dirty="0" smtClean="0"/>
              <a:t>evaluated by decay timing of transmission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851920" y="1575083"/>
            <a:ext cx="4464496" cy="175432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00FF"/>
                </a:solidFill>
              </a:rPr>
              <a:t>Uniformly </a:t>
            </a:r>
            <a:r>
              <a:rPr kumimoji="1" lang="en-US" altLang="ja-JP" sz="2400" dirty="0" smtClean="0"/>
              <a:t>distributed</a:t>
            </a:r>
            <a:r>
              <a:rPr kumimoji="1" lang="en-US" altLang="ja-JP" sz="2400" dirty="0" smtClean="0">
                <a:solidFill>
                  <a:srgbClr val="0000FF"/>
                </a:solidFill>
              </a:rPr>
              <a:t> </a:t>
            </a:r>
            <a:r>
              <a:rPr kumimoji="1" lang="en-US" altLang="ja-JP" sz="2400" dirty="0" smtClean="0"/>
              <a:t>in the pulse for </a:t>
            </a:r>
            <a:r>
              <a:rPr kumimoji="1" lang="en-US" altLang="ja-JP" sz="2400" dirty="0" smtClean="0">
                <a:solidFill>
                  <a:srgbClr val="0000FF"/>
                </a:solidFill>
              </a:rPr>
              <a:t>nominal ACC-BD</a:t>
            </a:r>
            <a:r>
              <a:rPr kumimoji="1" lang="en-US" altLang="ja-JP" sz="2400" dirty="0" smtClean="0"/>
              <a:t>.</a:t>
            </a:r>
          </a:p>
          <a:p>
            <a:endParaRPr kumimoji="1" lang="en-US" altLang="ja-JP" sz="1200" dirty="0" smtClean="0"/>
          </a:p>
          <a:p>
            <a:r>
              <a:rPr lang="en-US" altLang="ja-JP" sz="2400" dirty="0" smtClean="0"/>
              <a:t>High probability </a:t>
            </a:r>
            <a:r>
              <a:rPr lang="en-US" altLang="ja-JP" sz="2400" dirty="0" smtClean="0"/>
              <a:t>at</a:t>
            </a:r>
            <a:r>
              <a:rPr lang="en-US" altLang="ja-JP" sz="2400" dirty="0" smtClean="0"/>
              <a:t> </a:t>
            </a:r>
            <a:r>
              <a:rPr lang="en-US" altLang="ja-JP" sz="2400" dirty="0" smtClean="0"/>
              <a:t>the </a:t>
            </a:r>
            <a:r>
              <a:rPr lang="en-US" altLang="ja-JP" sz="2400" dirty="0" smtClean="0">
                <a:solidFill>
                  <a:srgbClr val="0000FF"/>
                </a:solidFill>
              </a:rPr>
              <a:t>beginning </a:t>
            </a:r>
            <a:r>
              <a:rPr lang="en-US" altLang="ja-JP" sz="2400" dirty="0" smtClean="0"/>
              <a:t>of pulse for the </a:t>
            </a:r>
            <a:r>
              <a:rPr lang="en-US" altLang="ja-JP" sz="2400" dirty="0" smtClean="0">
                <a:solidFill>
                  <a:srgbClr val="0000FF"/>
                </a:solidFill>
              </a:rPr>
              <a:t>1</a:t>
            </a:r>
            <a:r>
              <a:rPr lang="en-US" altLang="ja-JP" sz="2400" baseline="30000" dirty="0" smtClean="0">
                <a:solidFill>
                  <a:srgbClr val="0000FF"/>
                </a:solidFill>
              </a:rPr>
              <a:t>st</a:t>
            </a:r>
            <a:r>
              <a:rPr lang="en-US" altLang="ja-JP" sz="2400" dirty="0" smtClean="0">
                <a:solidFill>
                  <a:srgbClr val="0000FF"/>
                </a:solidFill>
              </a:rPr>
              <a:t>-pulse BD</a:t>
            </a:r>
            <a:r>
              <a:rPr lang="en-US" altLang="ja-JP" sz="2400" dirty="0" smtClean="0"/>
              <a:t>.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768532" y="3480125"/>
            <a:ext cx="5256584" cy="267765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0000FF"/>
                </a:solidFill>
              </a:rPr>
              <a:t>No </a:t>
            </a:r>
            <a:r>
              <a:rPr lang="en-US" altLang="ja-JP" sz="2400" dirty="0" smtClean="0">
                <a:solidFill>
                  <a:srgbClr val="0000FF"/>
                </a:solidFill>
              </a:rPr>
              <a:t>BDR increase was </a:t>
            </a:r>
            <a:r>
              <a:rPr lang="en-US" altLang="ja-JP" sz="2400" dirty="0" smtClean="0">
                <a:solidFill>
                  <a:srgbClr val="0000FF"/>
                </a:solidFill>
              </a:rPr>
              <a:t>observed in time in the pulse!! </a:t>
            </a:r>
            <a:endParaRPr lang="en-US" altLang="ja-JP" sz="2400" dirty="0" smtClean="0">
              <a:solidFill>
                <a:srgbClr val="0000FF"/>
              </a:solidFill>
            </a:endParaRPr>
          </a:p>
          <a:p>
            <a:r>
              <a:rPr lang="en-US" altLang="ja-JP" sz="2400" dirty="0">
                <a:solidFill>
                  <a:srgbClr val="00B0F0"/>
                </a:solidFill>
              </a:rPr>
              <a:t> </a:t>
            </a:r>
            <a:r>
              <a:rPr lang="en-US" altLang="ja-JP" sz="2400" dirty="0" smtClean="0">
                <a:solidFill>
                  <a:srgbClr val="00B0F0"/>
                </a:solidFill>
              </a:rPr>
              <a:t>   </a:t>
            </a:r>
            <a:r>
              <a:rPr lang="en-US" altLang="ja-JP" sz="2400" dirty="0" smtClean="0">
                <a:solidFill>
                  <a:srgbClr val="FF0000"/>
                </a:solidFill>
              </a:rPr>
              <a:t>Is </a:t>
            </a:r>
            <a:r>
              <a:rPr lang="en-US" altLang="ja-JP" sz="2400" dirty="0" smtClean="0">
                <a:solidFill>
                  <a:srgbClr val="FF0000"/>
                </a:solidFill>
              </a:rPr>
              <a:t>it usual?</a:t>
            </a:r>
          </a:p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    Is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it naturally understood? </a:t>
            </a:r>
            <a:endParaRPr kumimoji="1" lang="en-US" altLang="ja-JP" sz="2400" dirty="0" smtClean="0">
              <a:solidFill>
                <a:srgbClr val="FF0000"/>
              </a:solidFill>
            </a:endParaRPr>
          </a:p>
          <a:p>
            <a:r>
              <a:rPr kumimoji="1" lang="en-US" altLang="ja-JP" sz="2400" dirty="0" smtClean="0"/>
              <a:t>We see in many cases in structure test, but </a:t>
            </a:r>
            <a:r>
              <a:rPr kumimoji="1" lang="en-US" altLang="ja-JP" sz="2400" dirty="0" smtClean="0"/>
              <a:t>contradictory to the result </a:t>
            </a:r>
            <a:r>
              <a:rPr kumimoji="1" lang="en-US" altLang="ja-JP" sz="2400" dirty="0" smtClean="0"/>
              <a:t>we observed in </a:t>
            </a:r>
            <a:r>
              <a:rPr kumimoji="1" lang="en-US" altLang="ja-JP" sz="2400" dirty="0" smtClean="0"/>
              <a:t>the waveguide </a:t>
            </a:r>
            <a:r>
              <a:rPr kumimoji="1" lang="en-US" altLang="ja-JP" sz="2400" dirty="0" smtClean="0"/>
              <a:t>experiment!? </a:t>
            </a:r>
            <a:endParaRPr kumimoji="1" lang="ja-JP" altLang="en-US" sz="2400" dirty="0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69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S</a:t>
            </a:r>
            <a:r>
              <a:rPr kumimoji="1" lang="en-US" altLang="ja-JP" dirty="0" smtClean="0"/>
              <a:t>witching mode operation</a:t>
            </a:r>
            <a:br>
              <a:rPr kumimoji="1" lang="en-US" altLang="ja-JP" dirty="0" smtClean="0"/>
            </a:br>
            <a:r>
              <a:rPr lang="en-US" altLang="ja-JP" dirty="0" smtClean="0"/>
              <a:t>in power and width</a:t>
            </a:r>
            <a:endParaRPr kumimoji="1" lang="ja-JP" altLang="en-US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938186" y="1340768"/>
            <a:ext cx="7417191" cy="3880806"/>
            <a:chOff x="928661" y="1726065"/>
            <a:chExt cx="7417191" cy="3880806"/>
          </a:xfrm>
        </p:grpSpPr>
        <p:cxnSp>
          <p:nvCxnSpPr>
            <p:cNvPr id="4" name="直線コネクタ 3"/>
            <p:cNvCxnSpPr/>
            <p:nvPr/>
          </p:nvCxnSpPr>
          <p:spPr>
            <a:xfrm>
              <a:off x="928693" y="3583453"/>
              <a:ext cx="1285884" cy="1588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/>
            <p:cNvCxnSpPr/>
            <p:nvPr/>
          </p:nvCxnSpPr>
          <p:spPr>
            <a:xfrm>
              <a:off x="2214577" y="3154825"/>
              <a:ext cx="1285884" cy="1588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/>
            <p:cNvCxnSpPr/>
            <p:nvPr/>
          </p:nvCxnSpPr>
          <p:spPr>
            <a:xfrm>
              <a:off x="3500461" y="2583321"/>
              <a:ext cx="1285884" cy="1588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>
              <a:off x="4857751" y="3583453"/>
              <a:ext cx="1285884" cy="1588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6143635" y="3154825"/>
              <a:ext cx="1285884" cy="1588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矢印コネクタ 10"/>
            <p:cNvCxnSpPr/>
            <p:nvPr/>
          </p:nvCxnSpPr>
          <p:spPr>
            <a:xfrm flipV="1">
              <a:off x="928661" y="5012213"/>
              <a:ext cx="7143800" cy="7143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矢印コネクタ 11"/>
            <p:cNvCxnSpPr/>
            <p:nvPr/>
          </p:nvCxnSpPr>
          <p:spPr>
            <a:xfrm rot="16200000" flipV="1">
              <a:off x="-750132" y="3404858"/>
              <a:ext cx="3367110" cy="952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7358081" y="5083651"/>
              <a:ext cx="9877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/>
                <a:t>Time </a:t>
              </a:r>
              <a:endParaRPr kumimoji="1" lang="ja-JP" altLang="en-US" sz="2800" dirty="0"/>
            </a:p>
          </p:txBody>
        </p:sp>
        <p:cxnSp>
          <p:nvCxnSpPr>
            <p:cNvPr id="19" name="直線コネクタ 18"/>
            <p:cNvCxnSpPr/>
            <p:nvPr/>
          </p:nvCxnSpPr>
          <p:spPr>
            <a:xfrm flipV="1">
              <a:off x="947730" y="3026239"/>
              <a:ext cx="414364" cy="476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 flipV="1">
              <a:off x="1352546" y="2854790"/>
              <a:ext cx="414364" cy="476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 flipV="1">
              <a:off x="1771650" y="2692865"/>
              <a:ext cx="414364" cy="476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/>
            <p:nvPr/>
          </p:nvCxnSpPr>
          <p:spPr>
            <a:xfrm flipV="1">
              <a:off x="2209813" y="2992904"/>
              <a:ext cx="414364" cy="476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 flipV="1">
              <a:off x="2614629" y="2821455"/>
              <a:ext cx="414364" cy="476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 flipV="1">
              <a:off x="3033733" y="2659530"/>
              <a:ext cx="414364" cy="476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 flipV="1">
              <a:off x="3471896" y="2959569"/>
              <a:ext cx="414364" cy="476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 flipV="1">
              <a:off x="3876712" y="2788120"/>
              <a:ext cx="414364" cy="476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 flipV="1">
              <a:off x="4295816" y="2626195"/>
              <a:ext cx="414364" cy="476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 flipV="1">
              <a:off x="4733979" y="2926234"/>
              <a:ext cx="414364" cy="476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 flipV="1">
              <a:off x="5138795" y="2754785"/>
              <a:ext cx="414364" cy="476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 flipV="1">
              <a:off x="5557899" y="2592860"/>
              <a:ext cx="414364" cy="476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 flipV="1">
              <a:off x="5996062" y="2892899"/>
              <a:ext cx="414364" cy="476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 flipV="1">
              <a:off x="6400878" y="2721450"/>
              <a:ext cx="414364" cy="476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 flipV="1">
              <a:off x="6819982" y="2559525"/>
              <a:ext cx="414364" cy="476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テキスト ボックス 38"/>
            <p:cNvSpPr txBox="1"/>
            <p:nvPr/>
          </p:nvSpPr>
          <p:spPr>
            <a:xfrm>
              <a:off x="1142975" y="2154693"/>
              <a:ext cx="10679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FF0000"/>
                  </a:solidFill>
                </a:rPr>
                <a:t>Power </a:t>
              </a:r>
              <a:endParaRPr kumimoji="1" lang="ja-JP" alt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1357289" y="3726329"/>
              <a:ext cx="976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0000FF"/>
                  </a:solidFill>
                </a:rPr>
                <a:t>Width</a:t>
              </a:r>
              <a:endParaRPr kumimoji="1" lang="ja-JP" altLang="en-US" sz="2400" b="1" dirty="0">
                <a:solidFill>
                  <a:srgbClr val="0000FF"/>
                </a:solidFill>
              </a:endParaRPr>
            </a:p>
          </p:txBody>
        </p:sp>
        <p:cxnSp>
          <p:nvCxnSpPr>
            <p:cNvPr id="43" name="直線コネクタ 42"/>
            <p:cNvCxnSpPr/>
            <p:nvPr/>
          </p:nvCxnSpPr>
          <p:spPr>
            <a:xfrm rot="5400000">
              <a:off x="2976426" y="3381015"/>
              <a:ext cx="100013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/>
            <p:cNvCxnSpPr/>
            <p:nvPr/>
          </p:nvCxnSpPr>
          <p:spPr>
            <a:xfrm rot="5400000">
              <a:off x="3368751" y="3381633"/>
              <a:ext cx="100013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テキスト ボックス 44"/>
            <p:cNvSpPr txBox="1"/>
            <p:nvPr/>
          </p:nvSpPr>
          <p:spPr>
            <a:xfrm>
              <a:off x="3357553" y="3869205"/>
              <a:ext cx="8162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0000FF"/>
                  </a:solidFill>
                </a:rPr>
                <a:t>2sec </a:t>
              </a:r>
              <a:endParaRPr kumimoji="1" lang="ja-JP" altLang="en-US" sz="24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46" name="日付プレースホルダ 4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47" name="スライド番号プレースホルダ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58CA5-312B-432E-82CD-F0CA02C43F28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  <p:sp>
        <p:nvSpPr>
          <p:cNvPr id="48" name="フッター プレースホルダ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5224" y="5452406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solidFill>
                  <a:srgbClr val="0000FF"/>
                </a:solidFill>
              </a:rPr>
              <a:t>As one of the t</a:t>
            </a:r>
            <a:r>
              <a:rPr kumimoji="1" lang="en-US" altLang="ja-JP" sz="2400" b="1" dirty="0" smtClean="0">
                <a:solidFill>
                  <a:srgbClr val="0000FF"/>
                </a:solidFill>
              </a:rPr>
              <a:t>rials to study memory on following pulses.</a:t>
            </a:r>
            <a:endParaRPr kumimoji="1" lang="ja-JP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24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10754"/>
            <a:ext cx="8784976" cy="75395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Width and </a:t>
            </a:r>
            <a:r>
              <a:rPr lang="en-US" altLang="ja-JP" dirty="0" smtClean="0"/>
              <a:t>P</a:t>
            </a:r>
            <a:r>
              <a:rPr kumimoji="1" lang="en-US" altLang="ja-JP" dirty="0" smtClean="0"/>
              <a:t>ower  </a:t>
            </a:r>
            <a:r>
              <a:rPr kumimoji="1" lang="en-US" altLang="ja-JP" dirty="0" smtClean="0">
                <a:sym typeface="Wingdings" pitchFamily="2" charset="2"/>
              </a:rPr>
              <a:t> </a:t>
            </a:r>
            <a:r>
              <a:rPr lang="en-US" altLang="ja-JP" dirty="0" smtClean="0">
                <a:solidFill>
                  <a:srgbClr val="FF0000"/>
                </a:solidFill>
              </a:rPr>
              <a:t>F</a:t>
            </a:r>
            <a:r>
              <a:rPr kumimoji="1" lang="en-US" altLang="ja-JP" dirty="0" smtClean="0">
                <a:solidFill>
                  <a:srgbClr val="FF0000"/>
                </a:solidFill>
              </a:rPr>
              <a:t>ailed!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323528" y="692696"/>
            <a:ext cx="6203580" cy="5534700"/>
            <a:chOff x="467544" y="1030536"/>
            <a:chExt cx="6203580" cy="5534700"/>
          </a:xfrm>
        </p:grpSpPr>
        <p:pic>
          <p:nvPicPr>
            <p:cNvPr id="2050" name="Picture 2" descr="C:\Users\higo\120518 Backup CF-F9 2012\X-band\TD24_disk_#4\120621 Summary (19) Switching mode gain\correl-plot-20120627T215946 F(mV) vs Width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030536"/>
              <a:ext cx="5771994" cy="36159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1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3898598" y="1415907"/>
              <a:ext cx="2869865" cy="2675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1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237" y="4499161"/>
              <a:ext cx="3026379" cy="206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テキスト ボックス 3"/>
          <p:cNvSpPr txBox="1"/>
          <p:nvPr/>
        </p:nvSpPr>
        <p:spPr>
          <a:xfrm>
            <a:off x="3899278" y="3851548"/>
            <a:ext cx="4993202" cy="286232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More BD’s in higher </a:t>
            </a:r>
            <a:r>
              <a:rPr kumimoji="1" lang="en-US" altLang="ja-JP" dirty="0" err="1" smtClean="0"/>
              <a:t>Eacc</a:t>
            </a:r>
            <a:r>
              <a:rPr kumimoji="1" lang="en-US" altLang="ja-JP" dirty="0" smtClean="0"/>
              <a:t>. </a:t>
            </a:r>
          </a:p>
          <a:p>
            <a:r>
              <a:rPr lang="en-US" altLang="ja-JP" dirty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   </a:t>
            </a:r>
            <a:r>
              <a:rPr kumimoji="1" lang="en-US" altLang="ja-JP" dirty="0" smtClean="0">
                <a:sym typeface="Wingdings" pitchFamily="2" charset="2"/>
              </a:rPr>
              <a:t> </a:t>
            </a:r>
            <a:r>
              <a:rPr kumimoji="1" lang="en-US" altLang="ja-JP" dirty="0" smtClean="0">
                <a:solidFill>
                  <a:srgbClr val="0000FF"/>
                </a:solidFill>
                <a:sym typeface="Wingdings" pitchFamily="2" charset="2"/>
              </a:rPr>
              <a:t>Obvious</a:t>
            </a:r>
            <a:r>
              <a:rPr kumimoji="1" lang="en-US" altLang="ja-JP" dirty="0" smtClean="0">
                <a:sym typeface="Wingdings" pitchFamily="2" charset="2"/>
              </a:rPr>
              <a:t>!</a:t>
            </a:r>
          </a:p>
          <a:p>
            <a:r>
              <a:rPr lang="en-US" altLang="ja-JP" dirty="0" smtClean="0"/>
              <a:t>   Power dependence was not well resolved.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     </a:t>
            </a:r>
            <a:r>
              <a:rPr kumimoji="1" lang="en-US" altLang="ja-JP" dirty="0" smtClean="0">
                <a:sym typeface="Wingdings" pitchFamily="2" charset="2"/>
              </a:rPr>
              <a:t>need more spacing in power leve</a:t>
            </a:r>
            <a:r>
              <a:rPr lang="en-US" altLang="ja-JP" dirty="0" smtClean="0">
                <a:sym typeface="Wingdings" pitchFamily="2" charset="2"/>
              </a:rPr>
              <a:t>l.</a:t>
            </a:r>
          </a:p>
          <a:p>
            <a:r>
              <a:rPr kumimoji="1" lang="en-US" altLang="ja-JP" dirty="0">
                <a:sym typeface="Wingdings" pitchFamily="2" charset="2"/>
              </a:rPr>
              <a:t> </a:t>
            </a:r>
            <a:r>
              <a:rPr kumimoji="1" lang="en-US" altLang="ja-JP" dirty="0" smtClean="0">
                <a:sym typeface="Wingdings" pitchFamily="2" charset="2"/>
              </a:rPr>
              <a:t>              need more time to study in this mode.</a:t>
            </a:r>
          </a:p>
          <a:p>
            <a:r>
              <a:rPr kumimoji="1" lang="en-US" altLang="ja-JP" dirty="0" smtClean="0"/>
              <a:t>Lower power BD’s </a:t>
            </a:r>
            <a:r>
              <a:rPr kumimoji="1" lang="en-US" altLang="ja-JP" dirty="0" smtClean="0">
                <a:solidFill>
                  <a:srgbClr val="0000FF"/>
                </a:solidFill>
              </a:rPr>
              <a:t>in 1</a:t>
            </a:r>
            <a:r>
              <a:rPr kumimoji="1" lang="en-US" altLang="ja-JP" baseline="30000" dirty="0" smtClean="0">
                <a:solidFill>
                  <a:srgbClr val="0000FF"/>
                </a:solidFill>
              </a:rPr>
              <a:t>st</a:t>
            </a:r>
            <a:r>
              <a:rPr kumimoji="1" lang="en-US" altLang="ja-JP" dirty="0" smtClean="0">
                <a:solidFill>
                  <a:srgbClr val="0000FF"/>
                </a:solidFill>
              </a:rPr>
              <a:t>-pulse BD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</a:t>
            </a:r>
            <a:r>
              <a:rPr lang="en-US" altLang="ja-JP" dirty="0" smtClean="0">
                <a:sym typeface="Wingdings" pitchFamily="2" charset="2"/>
              </a:rPr>
              <a:t>B</a:t>
            </a:r>
            <a:r>
              <a:rPr kumimoji="1" lang="en-US" altLang="ja-JP" dirty="0" smtClean="0"/>
              <a:t>ecause startup with less power setting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</a:t>
            </a:r>
            <a:r>
              <a:rPr kumimoji="1" lang="en-US" altLang="ja-JP" dirty="0" smtClean="0"/>
              <a:t>for recovery routine. </a:t>
            </a:r>
          </a:p>
          <a:p>
            <a:r>
              <a:rPr lang="en-US" altLang="ja-JP" dirty="0" smtClean="0"/>
              <a:t>BDR characteristics  </a:t>
            </a:r>
            <a:r>
              <a:rPr lang="en-US" altLang="ja-JP" dirty="0" smtClean="0">
                <a:solidFill>
                  <a:srgbClr val="0000FF"/>
                </a:solidFill>
              </a:rPr>
              <a:t>on width is not evident</a:t>
            </a:r>
            <a:r>
              <a:rPr lang="en-US" altLang="ja-JP" dirty="0" smtClean="0"/>
              <a:t>.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 </a:t>
            </a:r>
            <a:r>
              <a:rPr kumimoji="1" lang="en-US" altLang="ja-JP" dirty="0" smtClean="0">
                <a:sym typeface="Wingdings" pitchFamily="2" charset="2"/>
              </a:rPr>
              <a:t> </a:t>
            </a:r>
            <a:r>
              <a:rPr lang="en-US" altLang="ja-JP" dirty="0">
                <a:sym typeface="Wingdings" pitchFamily="2" charset="2"/>
              </a:rPr>
              <a:t>N</a:t>
            </a:r>
            <a:r>
              <a:rPr kumimoji="1" lang="en-US" altLang="ja-JP" dirty="0" smtClean="0">
                <a:sym typeface="Wingdings" pitchFamily="2" charset="2"/>
              </a:rPr>
              <a:t>eed more statistics.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527107" y="1630830"/>
            <a:ext cx="2365373" cy="156966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/>
              <a:t>Ned more sophisticated experimental programming!</a:t>
            </a:r>
            <a:endParaRPr kumimoji="1" lang="ja-JP" altLang="en-US" sz="2400" b="1" dirty="0"/>
          </a:p>
        </p:txBody>
      </p:sp>
      <p:sp>
        <p:nvSpPr>
          <p:cNvPr id="5" name="下矢印 4"/>
          <p:cNvSpPr/>
          <p:nvPr/>
        </p:nvSpPr>
        <p:spPr>
          <a:xfrm flipV="1">
            <a:off x="7452320" y="3284984"/>
            <a:ext cx="576064" cy="360040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10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251520" y="2204864"/>
            <a:ext cx="8229600" cy="1863080"/>
          </a:xfrm>
        </p:spPr>
        <p:txBody>
          <a:bodyPr>
            <a:noAutofit/>
          </a:bodyPr>
          <a:lstStyle/>
          <a:p>
            <a:r>
              <a:rPr lang="en-US" altLang="ja-JP" sz="4000" b="1" dirty="0"/>
              <a:t>S</a:t>
            </a:r>
            <a:r>
              <a:rPr kumimoji="1" lang="en-US" altLang="ja-JP" sz="4000" b="1" dirty="0" smtClean="0"/>
              <a:t>etups being prepared to study </a:t>
            </a:r>
            <a:br>
              <a:rPr kumimoji="1" lang="en-US" altLang="ja-JP" sz="4000" b="1" dirty="0" smtClean="0"/>
            </a:br>
            <a:r>
              <a:rPr lang="en-US" altLang="ja-JP" sz="4000" b="1" dirty="0" smtClean="0"/>
              <a:t>basic </a:t>
            </a:r>
            <a:r>
              <a:rPr kumimoji="1" lang="en-US" altLang="ja-JP" sz="4000" b="1" dirty="0" smtClean="0"/>
              <a:t>characteristics and mechanism</a:t>
            </a:r>
            <a:br>
              <a:rPr kumimoji="1" lang="en-US" altLang="ja-JP" sz="4000" b="1" dirty="0" smtClean="0"/>
            </a:br>
            <a:r>
              <a:rPr lang="en-US" altLang="ja-JP" sz="4000" b="1" dirty="0" smtClean="0"/>
              <a:t>of vacuum breakdowns in RF</a:t>
            </a:r>
            <a:endParaRPr kumimoji="1" lang="ja-JP" altLang="en-US" sz="4000" b="1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713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type="title"/>
          </p:nvPr>
        </p:nvSpPr>
        <p:spPr>
          <a:xfrm>
            <a:off x="179512" y="260648"/>
            <a:ext cx="8839200" cy="11430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Single-cel</a:t>
            </a:r>
            <a:r>
              <a:rPr lang="en-US" sz="4000" b="1" dirty="0" smtClean="0"/>
              <a:t>l setup</a:t>
            </a:r>
            <a:br>
              <a:rPr lang="en-US" sz="4000" b="1" dirty="0" smtClean="0"/>
            </a:br>
            <a:r>
              <a:rPr lang="en-US" sz="4000" b="1" dirty="0" smtClean="0"/>
              <a:t> just as that established by SLAC</a:t>
            </a:r>
            <a:endParaRPr lang="ru-RU" sz="40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76168" y="4816820"/>
            <a:ext cx="8064896" cy="13849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dirty="0" smtClean="0">
                <a:solidFill>
                  <a:srgbClr val="0000FF"/>
                </a:solidFill>
              </a:rPr>
              <a:t>We will study b</a:t>
            </a:r>
            <a:r>
              <a:rPr lang="en-US" altLang="ja-JP" sz="2800" dirty="0" smtClean="0">
                <a:solidFill>
                  <a:srgbClr val="0000FF"/>
                </a:solidFill>
              </a:rPr>
              <a:t>reakdown characteristics taking much focus on the </a:t>
            </a:r>
            <a:r>
              <a:rPr lang="en-US" altLang="ja-JP" sz="2800" dirty="0" smtClean="0">
                <a:solidFill>
                  <a:srgbClr val="FF0000"/>
                </a:solidFill>
              </a:rPr>
              <a:t>initial processing stage </a:t>
            </a:r>
            <a:r>
              <a:rPr lang="en-US" altLang="ja-JP" sz="2800" dirty="0" smtClean="0">
                <a:solidFill>
                  <a:srgbClr val="0000FF"/>
                </a:solidFill>
              </a:rPr>
              <a:t>appearing at medium field, 60-100 MV/m</a:t>
            </a:r>
            <a:endParaRPr kumimoji="1" lang="ja-JP" altLang="en-US" sz="2800" dirty="0">
              <a:solidFill>
                <a:srgbClr val="0000FF"/>
              </a:solidFill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889429" y="2488586"/>
            <a:ext cx="1952625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Single Cu SW Structure"/>
          <p:cNvPicPr>
            <a:picLocks noChangeAspect="1" noChangeArrowheads="1"/>
          </p:cNvPicPr>
          <p:nvPr/>
        </p:nvPicPr>
        <p:blipFill>
          <a:blip r:embed="rId4" cstate="print"/>
          <a:srcRect t="7567" b="15501"/>
          <a:stretch>
            <a:fillRect/>
          </a:stretch>
        </p:blipFill>
        <p:spPr bwMode="auto">
          <a:xfrm>
            <a:off x="6588224" y="3392893"/>
            <a:ext cx="2058980" cy="1409700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 l="3448"/>
          <a:stretch>
            <a:fillRect/>
          </a:stretch>
        </p:blipFill>
        <p:spPr bwMode="auto">
          <a:xfrm flipH="1">
            <a:off x="5865742" y="1700808"/>
            <a:ext cx="2666698" cy="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A92D-EC8F-4C9B-9008-CBD437E8364E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2336" y="1864333"/>
            <a:ext cx="3837597" cy="2492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6620449"/>
      </p:ext>
    </p:extLst>
  </p:cSld>
  <p:clrMapOvr>
    <a:masterClrMapping/>
  </p:clrMapOvr>
  <p:transition advTm="15156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r>
              <a:rPr kumimoji="1" lang="en-US" altLang="ja-JP" dirty="0" smtClean="0"/>
              <a:t>Preparation of setup in shield-B</a:t>
            </a:r>
            <a:endParaRPr kumimoji="1" lang="ja-JP" altLang="en-US" dirty="0"/>
          </a:p>
        </p:txBody>
      </p:sp>
      <p:pic>
        <p:nvPicPr>
          <p:cNvPr id="1026" name="Picture 2" descr="C:\Users\higo\2012\Report Conference Workshop Papers\120418-0420 High Gradient Workshop\PRESENTATION\Higo KEK\Shield-B Whole reduc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28670"/>
            <a:ext cx="7000892" cy="5249093"/>
          </a:xfrm>
          <a:prstGeom prst="rect">
            <a:avLst/>
          </a:prstGeom>
          <a:noFill/>
        </p:spPr>
      </p:pic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786578" y="4643446"/>
            <a:ext cx="14287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solidFill>
                  <a:srgbClr val="FF0000"/>
                </a:solidFill>
              </a:rPr>
              <a:t>W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aveguide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85786" y="4429132"/>
            <a:ext cx="7858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srgbClr val="FF0000"/>
                </a:solidFill>
              </a:rPr>
              <a:t>NEG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28794" y="928670"/>
            <a:ext cx="8572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solidFill>
                  <a:srgbClr val="FF0000"/>
                </a:solidFill>
              </a:rPr>
              <a:t>HEPA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215074" y="1785926"/>
            <a:ext cx="5715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solidFill>
                  <a:srgbClr val="FF0000"/>
                </a:solidFill>
              </a:rPr>
              <a:t>GV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86380" y="2928934"/>
            <a:ext cx="7858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srgbClr val="FF0000"/>
                </a:solidFill>
              </a:rPr>
              <a:t>Cavity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42852"/>
            <a:ext cx="8929718" cy="1142984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Studies in </a:t>
            </a:r>
            <a:r>
              <a:rPr lang="en-US" altLang="ja-JP" dirty="0" smtClean="0"/>
              <a:t>mind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1538" y="1428736"/>
            <a:ext cx="7429552" cy="4554551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Explore </a:t>
            </a:r>
            <a:r>
              <a:rPr lang="en-US" altLang="ja-JP" dirty="0" smtClean="0">
                <a:solidFill>
                  <a:srgbClr val="0066FF"/>
                </a:solidFill>
              </a:rPr>
              <a:t>basic research </a:t>
            </a:r>
            <a:r>
              <a:rPr lang="en-US" altLang="ja-JP" dirty="0" smtClean="0"/>
              <a:t>in a simple geometry </a:t>
            </a:r>
          </a:p>
          <a:p>
            <a:r>
              <a:rPr lang="en-US" altLang="ja-JP" dirty="0" smtClean="0"/>
              <a:t>Center cell is such as the following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ja-JP" dirty="0" smtClean="0">
                <a:solidFill>
                  <a:srgbClr val="0066FF"/>
                </a:solidFill>
              </a:rPr>
              <a:t>Standard</a:t>
            </a:r>
            <a:r>
              <a:rPr lang="en-US" altLang="ja-JP" dirty="0" smtClean="0"/>
              <a:t>: KEK made – SLAC test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ja-JP" dirty="0" smtClean="0"/>
              <a:t>Nominal: </a:t>
            </a:r>
            <a:r>
              <a:rPr lang="en-US" altLang="ja-JP" dirty="0" smtClean="0">
                <a:solidFill>
                  <a:srgbClr val="0066FF"/>
                </a:solidFill>
              </a:rPr>
              <a:t>Heavily-damped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ja-JP" dirty="0" smtClean="0"/>
              <a:t>Made of </a:t>
            </a:r>
            <a:r>
              <a:rPr lang="en-US" altLang="ja-JP" dirty="0" smtClean="0">
                <a:solidFill>
                  <a:srgbClr val="0066FF"/>
                </a:solidFill>
              </a:rPr>
              <a:t>large-grain material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ja-JP" dirty="0" err="1" smtClean="0"/>
              <a:t>Undamped</a:t>
            </a:r>
            <a:r>
              <a:rPr lang="en-US" altLang="ja-JP" dirty="0" smtClean="0"/>
              <a:t> but </a:t>
            </a:r>
            <a:r>
              <a:rPr lang="en-US" altLang="ja-JP" dirty="0" smtClean="0">
                <a:solidFill>
                  <a:srgbClr val="0066FF"/>
                </a:solidFill>
              </a:rPr>
              <a:t>all-milled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ja-JP" dirty="0" smtClean="0"/>
              <a:t>All milled </a:t>
            </a:r>
            <a:r>
              <a:rPr lang="en-US" altLang="ja-JP" dirty="0" smtClean="0">
                <a:solidFill>
                  <a:srgbClr val="0066FF"/>
                </a:solidFill>
              </a:rPr>
              <a:t>quadrant</a:t>
            </a:r>
            <a:r>
              <a:rPr lang="en-US" altLang="ja-JP" dirty="0" smtClean="0"/>
              <a:t> type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ja-JP" dirty="0" smtClean="0">
                <a:solidFill>
                  <a:srgbClr val="0066FF"/>
                </a:solidFill>
              </a:rPr>
              <a:t>Choke-mode</a:t>
            </a:r>
            <a:r>
              <a:rPr lang="en-US" altLang="ja-JP" dirty="0" smtClean="0"/>
              <a:t> </a:t>
            </a:r>
            <a:r>
              <a:rPr lang="en-US" altLang="ja-JP" dirty="0" smtClean="0"/>
              <a:t>type (take Tsinghua design?)</a:t>
            </a:r>
            <a:endParaRPr lang="en-US" altLang="ja-JP" dirty="0" smtClean="0"/>
          </a:p>
          <a:p>
            <a:pPr marL="971550" lvl="1" indent="-514350">
              <a:buFont typeface="+mj-lt"/>
              <a:buAutoNum type="arabicPeriod"/>
            </a:pPr>
            <a:endParaRPr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BCC39-4794-4511-951F-F9A001E9E3EA}" type="slidenum">
              <a:rPr kumimoji="1" lang="ja-JP" altLang="en-US" smtClean="0"/>
              <a:pPr/>
              <a:t>37</a:t>
            </a:fld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1285852" y="2857496"/>
            <a:ext cx="5643602" cy="23717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43636" y="4500570"/>
            <a:ext cx="228601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These are under preparation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900438"/>
      </p:ext>
    </p:extLst>
  </p:cSld>
  <p:clrMapOvr>
    <a:masterClrMapping/>
  </p:clrMapOvr>
  <p:transition advTm="2765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07762" y="52058"/>
            <a:ext cx="5357818" cy="92867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Some studies in mind</a:t>
            </a:r>
            <a:endParaRPr kumimoji="1" lang="ja-JP" altLang="en-US" dirty="0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29D70-D49F-4A7A-A1C2-47CFE89D873B}" type="slidenum">
              <a:rPr kumimoji="1" lang="ja-JP" altLang="en-US" smtClean="0"/>
              <a:pPr/>
              <a:t>38</a:t>
            </a:fld>
            <a:endParaRPr kumimoji="1" lang="ja-JP" altLang="en-US" dirty="0"/>
          </a:p>
        </p:txBody>
      </p:sp>
      <p:grpSp>
        <p:nvGrpSpPr>
          <p:cNvPr id="6" name="グループ化 20"/>
          <p:cNvGrpSpPr/>
          <p:nvPr/>
        </p:nvGrpSpPr>
        <p:grpSpPr>
          <a:xfrm>
            <a:off x="5367920" y="3737411"/>
            <a:ext cx="2643206" cy="2583027"/>
            <a:chOff x="4857752" y="857232"/>
            <a:chExt cx="2571768" cy="2435575"/>
          </a:xfrm>
        </p:grpSpPr>
        <p:pic>
          <p:nvPicPr>
            <p:cNvPr id="15" name="Picture 8" descr="higashi clea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57752" y="857232"/>
              <a:ext cx="2321799" cy="2062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5072066" y="2857496"/>
              <a:ext cx="2357454" cy="4353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solidFill>
                    <a:srgbClr val="0066FF"/>
                  </a:solidFill>
                </a:rPr>
                <a:t>Clean </a:t>
              </a:r>
              <a:r>
                <a:rPr kumimoji="1" lang="en-US" altLang="ja-JP" sz="2400" dirty="0" smtClean="0">
                  <a:solidFill>
                    <a:srgbClr val="0066FF"/>
                  </a:solidFill>
                </a:rPr>
                <a:t>surface</a:t>
              </a:r>
              <a:endParaRPr kumimoji="1" lang="ja-JP" altLang="en-US" sz="2400" dirty="0">
                <a:solidFill>
                  <a:srgbClr val="0066FF"/>
                </a:solidFill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857224" y="4214818"/>
            <a:ext cx="3930069" cy="2116881"/>
            <a:chOff x="857224" y="4214818"/>
            <a:chExt cx="3930069" cy="2116881"/>
          </a:xfrm>
        </p:grpSpPr>
        <p:pic>
          <p:nvPicPr>
            <p:cNvPr id="23" name="Picture 4" descr="C:\Users\higo\2011\申請\日米\111220　ワークショップ\LGM material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86050" y="4214818"/>
              <a:ext cx="2001243" cy="1718714"/>
            </a:xfrm>
            <a:prstGeom prst="rect">
              <a:avLst/>
            </a:prstGeom>
            <a:noFill/>
          </p:spPr>
        </p:pic>
        <p:sp>
          <p:nvSpPr>
            <p:cNvPr id="24" name="テキスト ボックス 23"/>
            <p:cNvSpPr txBox="1"/>
            <p:nvPr/>
          </p:nvSpPr>
          <p:spPr>
            <a:xfrm>
              <a:off x="857224" y="5500702"/>
              <a:ext cx="278608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solidFill>
                    <a:srgbClr val="0066FF"/>
                  </a:solidFill>
                </a:rPr>
                <a:t>Crystal characteristics</a:t>
              </a:r>
              <a:endParaRPr kumimoji="1" lang="ja-JP" altLang="en-US" sz="2400" dirty="0">
                <a:solidFill>
                  <a:srgbClr val="0066FF"/>
                </a:solidFill>
                <a:latin typeface="+mn-lt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78563" y="1196752"/>
            <a:ext cx="4249421" cy="2710252"/>
            <a:chOff x="178563" y="1093864"/>
            <a:chExt cx="4387957" cy="2813140"/>
          </a:xfrm>
        </p:grpSpPr>
        <p:pic>
          <p:nvPicPr>
            <p:cNvPr id="21" name="Picture 1" descr="C:\Users\tabe\w\HG\X-Band\Single_Cell_Test\Pres\2011-12_DampedCav_Sim\g1.bmp"/>
            <p:cNvPicPr>
              <a:picLocks noChangeAspect="1" noChangeArrowheads="1"/>
            </p:cNvPicPr>
            <p:nvPr/>
          </p:nvPicPr>
          <p:blipFill>
            <a:blip r:embed="rId4" cstate="print"/>
            <a:srcRect l="14230" t="5896"/>
            <a:stretch>
              <a:fillRect/>
            </a:stretch>
          </p:blipFill>
          <p:spPr bwMode="auto">
            <a:xfrm>
              <a:off x="597223" y="1093864"/>
              <a:ext cx="3969297" cy="2813140"/>
            </a:xfrm>
            <a:prstGeom prst="rect">
              <a:avLst/>
            </a:prstGeom>
            <a:noFill/>
          </p:spPr>
        </p:pic>
        <p:sp>
          <p:nvSpPr>
            <p:cNvPr id="20" name="テキスト ボックス 19"/>
            <p:cNvSpPr txBox="1"/>
            <p:nvPr/>
          </p:nvSpPr>
          <p:spPr>
            <a:xfrm>
              <a:off x="178563" y="3253087"/>
              <a:ext cx="20717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 smtClean="0">
                  <a:solidFill>
                    <a:srgbClr val="0066FF"/>
                  </a:solidFill>
                  <a:latin typeface="+mn-lt"/>
                </a:rPr>
                <a:t>Damped cell</a:t>
              </a:r>
              <a:endParaRPr kumimoji="1" lang="ja-JP" altLang="en-US" sz="2400" dirty="0">
                <a:solidFill>
                  <a:srgbClr val="0066FF"/>
                </a:solidFill>
                <a:latin typeface="+mn-lt"/>
              </a:endParaRPr>
            </a:p>
          </p:txBody>
        </p:sp>
      </p:grp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4428623" y="965415"/>
            <a:ext cx="4342311" cy="2565653"/>
            <a:chOff x="4787293" y="882556"/>
            <a:chExt cx="4467773" cy="2663825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7293" y="882556"/>
              <a:ext cx="4371975" cy="2663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テキスト ボックス 21"/>
            <p:cNvSpPr txBox="1"/>
            <p:nvPr/>
          </p:nvSpPr>
          <p:spPr>
            <a:xfrm>
              <a:off x="6981348" y="2657705"/>
              <a:ext cx="2273718" cy="862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solidFill>
                    <a:srgbClr val="0066FF"/>
                  </a:solidFill>
                </a:rPr>
                <a:t>Quad with large chamfer radius</a:t>
              </a:r>
              <a:endParaRPr kumimoji="1" lang="ja-JP" altLang="en-US" sz="2400" dirty="0">
                <a:solidFill>
                  <a:srgbClr val="0066FF"/>
                </a:solidFill>
                <a:latin typeface="+mn-lt"/>
              </a:endParaRPr>
            </a:p>
          </p:txBody>
        </p:sp>
      </p:grpSp>
    </p:spTree>
  </p:cSld>
  <p:clrMapOvr>
    <a:masterClrMapping/>
  </p:clrMapOvr>
  <p:transition advTm="13713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54360"/>
          </a:xfrm>
        </p:spPr>
        <p:txBody>
          <a:bodyPr/>
          <a:lstStyle/>
          <a:p>
            <a:r>
              <a:rPr kumimoji="1" lang="en-US" altLang="ja-JP" dirty="0" smtClean="0"/>
              <a:t>Conclusion 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571472" y="1268760"/>
            <a:ext cx="8072494" cy="5040560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Finished high </a:t>
            </a:r>
            <a:r>
              <a:rPr lang="en-US" altLang="ja-JP" dirty="0" smtClean="0"/>
              <a:t>gradient test of </a:t>
            </a:r>
            <a:r>
              <a:rPr lang="en-US" altLang="ja-JP" dirty="0" smtClean="0"/>
              <a:t>four CLIC prototype structures. </a:t>
            </a:r>
          </a:p>
          <a:p>
            <a:r>
              <a:rPr lang="en-US" altLang="ja-JP" dirty="0" smtClean="0">
                <a:solidFill>
                  <a:srgbClr val="0000FF"/>
                </a:solidFill>
              </a:rPr>
              <a:t>TD24 closest to actual CLIC3000 has estimated to meet CLIC BDR requirement in full-flat pulse. CLIC pulse operation was actually confirmed to meet CLIC BDR requirement.</a:t>
            </a:r>
            <a:endParaRPr lang="en-US" altLang="ja-JP" dirty="0">
              <a:solidFill>
                <a:srgbClr val="0000FF"/>
              </a:solidFill>
            </a:endParaRPr>
          </a:p>
          <a:p>
            <a:r>
              <a:rPr kumimoji="1" lang="en-US" altLang="ja-JP" dirty="0" smtClean="0">
                <a:solidFill>
                  <a:srgbClr val="00B050"/>
                </a:solidFill>
              </a:rPr>
              <a:t>Processing </a:t>
            </a:r>
            <a:r>
              <a:rPr kumimoji="1" lang="en-US" altLang="ja-JP" dirty="0" smtClean="0">
                <a:solidFill>
                  <a:srgbClr val="00B050"/>
                </a:solidFill>
              </a:rPr>
              <a:t>of </a:t>
            </a:r>
            <a:r>
              <a:rPr kumimoji="1" lang="en-US" altLang="ja-JP" dirty="0" smtClean="0">
                <a:solidFill>
                  <a:srgbClr val="00B050"/>
                </a:solidFill>
              </a:rPr>
              <a:t>TD24R05 recently </a:t>
            </a:r>
            <a:r>
              <a:rPr kumimoji="1" lang="en-US" altLang="ja-JP" dirty="0" smtClean="0">
                <a:solidFill>
                  <a:srgbClr val="00B050"/>
                </a:solidFill>
              </a:rPr>
              <a:t>started. </a:t>
            </a:r>
            <a:r>
              <a:rPr kumimoji="1" lang="en-US" altLang="ja-JP" dirty="0" smtClean="0">
                <a:solidFill>
                  <a:srgbClr val="00B050"/>
                </a:solidFill>
              </a:rPr>
              <a:t>Initial processing </a:t>
            </a:r>
            <a:r>
              <a:rPr lang="en-US" altLang="ja-JP" dirty="0" smtClean="0">
                <a:solidFill>
                  <a:srgbClr val="00B050"/>
                </a:solidFill>
              </a:rPr>
              <a:t>speed as </a:t>
            </a:r>
            <a:r>
              <a:rPr kumimoji="1" lang="en-US" altLang="ja-JP" dirty="0" smtClean="0">
                <a:solidFill>
                  <a:srgbClr val="00B050"/>
                </a:solidFill>
              </a:rPr>
              <a:t>function of # of ACC-BD showed better than TD24, and even better than T18, </a:t>
            </a:r>
            <a:r>
              <a:rPr lang="en-US" altLang="ja-JP" dirty="0" smtClean="0">
                <a:solidFill>
                  <a:srgbClr val="00B050"/>
                </a:solidFill>
              </a:rPr>
              <a:t>up </a:t>
            </a:r>
            <a:r>
              <a:rPr lang="en-US" altLang="ja-JP" dirty="0">
                <a:solidFill>
                  <a:srgbClr val="00B050"/>
                </a:solidFill>
              </a:rPr>
              <a:t>to 132nsec </a:t>
            </a:r>
            <a:r>
              <a:rPr kumimoji="1" lang="en-US" altLang="ja-JP" dirty="0" smtClean="0">
                <a:solidFill>
                  <a:srgbClr val="00B050"/>
                </a:solidFill>
              </a:rPr>
              <a:t>. (preliminary)</a:t>
            </a:r>
            <a:endParaRPr lang="en-US" altLang="ja-JP" dirty="0">
              <a:solidFill>
                <a:srgbClr val="00B05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Basic study test stand is ready to start. </a:t>
            </a:r>
            <a:r>
              <a:rPr lang="en-US" altLang="ja-JP" dirty="0">
                <a:solidFill>
                  <a:srgbClr val="FF0000"/>
                </a:solidFill>
              </a:rPr>
              <a:t>T</a:t>
            </a:r>
            <a:r>
              <a:rPr lang="en-US" altLang="ja-JP" dirty="0" smtClean="0">
                <a:solidFill>
                  <a:srgbClr val="FF0000"/>
                </a:solidFill>
              </a:rPr>
              <a:t>he klystron for it is being evaluated whether to be recovered from water leakage into waveguide.</a:t>
            </a:r>
            <a:endParaRPr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6677-725E-4048-B198-E4DE96DE39D5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47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pic>
        <p:nvPicPr>
          <p:cNvPr id="1027" name="Picture 3" descr="C:\Users\higo\2012\Picture\120417 Nextef\Nextef in April 2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8001024" cy="5163577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3428992" y="4786322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b="1" dirty="0" smtClean="0">
                <a:solidFill>
                  <a:srgbClr val="FFFF00"/>
                </a:solidFill>
              </a:rPr>
              <a:t>A</a:t>
            </a:r>
            <a:endParaRPr kumimoji="1" lang="ja-JP" altLang="en-US" sz="4000" b="1" dirty="0">
              <a:solidFill>
                <a:srgbClr val="FFFF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86248" y="3571876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dirty="0" smtClean="0">
                <a:solidFill>
                  <a:srgbClr val="FFFF00"/>
                </a:solidFill>
              </a:rPr>
              <a:t>B</a:t>
            </a:r>
            <a:endParaRPr kumimoji="1" lang="ja-JP" altLang="en-US" sz="4000" b="1" dirty="0">
              <a:solidFill>
                <a:srgbClr val="FFFF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2623" y="2492896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dirty="0" smtClean="0">
                <a:solidFill>
                  <a:srgbClr val="FFFF00"/>
                </a:solidFill>
              </a:rPr>
              <a:t>Control </a:t>
            </a:r>
            <a:endParaRPr kumimoji="1" lang="ja-JP" altLang="en-US" sz="4000" b="1" dirty="0">
              <a:solidFill>
                <a:srgbClr val="FFFF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607587" y="1729012"/>
            <a:ext cx="23574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dirty="0" smtClean="0">
                <a:solidFill>
                  <a:srgbClr val="FFFF00"/>
                </a:solidFill>
              </a:rPr>
              <a:t>RF</a:t>
            </a:r>
            <a:r>
              <a:rPr kumimoji="1" lang="ja-JP" altLang="en-US" sz="4000" b="1" dirty="0" smtClean="0">
                <a:solidFill>
                  <a:srgbClr val="FFFF00"/>
                </a:solidFill>
              </a:rPr>
              <a:t> </a:t>
            </a:r>
            <a:r>
              <a:rPr kumimoji="1" lang="en-US" altLang="ja-JP" sz="4000" b="1" dirty="0" smtClean="0">
                <a:solidFill>
                  <a:srgbClr val="FFFF00"/>
                </a:solidFill>
              </a:rPr>
              <a:t>source for A</a:t>
            </a:r>
            <a:endParaRPr kumimoji="1" lang="ja-JP" altLang="en-US" sz="4000" b="1" dirty="0">
              <a:solidFill>
                <a:srgbClr val="FFFF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24128" y="4653136"/>
            <a:ext cx="3064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dirty="0" smtClean="0">
                <a:solidFill>
                  <a:srgbClr val="FFFF00"/>
                </a:solidFill>
              </a:rPr>
              <a:t>Power </a:t>
            </a:r>
            <a:r>
              <a:rPr kumimoji="1" lang="en-US" altLang="ja-JP" sz="4000" b="1" dirty="0" smtClean="0">
                <a:solidFill>
                  <a:srgbClr val="FFFF00"/>
                </a:solidFill>
              </a:rPr>
              <a:t>transfer to B</a:t>
            </a:r>
            <a:endParaRPr kumimoji="1" lang="ja-JP" altLang="en-US" sz="4000" b="1" dirty="0">
              <a:solidFill>
                <a:srgbClr val="FFFF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10011" y="148216"/>
            <a:ext cx="4143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b="1" dirty="0" smtClean="0"/>
              <a:t>Nextef </a:t>
            </a:r>
            <a:endParaRPr kumimoji="1" lang="ja-JP" altLang="en-US" sz="5400" b="1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928802"/>
            <a:ext cx="9144000" cy="2724334"/>
          </a:xfrm>
        </p:spPr>
        <p:txBody>
          <a:bodyPr>
            <a:noAutofit/>
          </a:bodyPr>
          <a:lstStyle/>
          <a:p>
            <a:r>
              <a:rPr lang="en-US" altLang="ja-JP" sz="6000" b="1" dirty="0" smtClean="0"/>
              <a:t>Comparison of </a:t>
            </a:r>
            <a:r>
              <a:rPr lang="en-US" altLang="ja-JP" sz="6000" b="1" dirty="0" smtClean="0"/>
              <a:t/>
            </a:r>
            <a:br>
              <a:rPr lang="en-US" altLang="ja-JP" sz="6000" b="1" dirty="0" smtClean="0"/>
            </a:br>
            <a:r>
              <a:rPr lang="en-US" altLang="ja-JP" sz="6000" b="1" dirty="0" smtClean="0"/>
              <a:t>CLIC </a:t>
            </a:r>
            <a:r>
              <a:rPr lang="en-US" altLang="ja-JP" sz="6000" b="1" dirty="0" smtClean="0"/>
              <a:t>prototype </a:t>
            </a:r>
            <a:r>
              <a:rPr lang="en-US" altLang="ja-JP" sz="6000" b="1" dirty="0" smtClean="0"/>
              <a:t>structures</a:t>
            </a:r>
            <a:br>
              <a:rPr lang="en-US" altLang="ja-JP" sz="6000" b="1" dirty="0" smtClean="0"/>
            </a:br>
            <a:r>
              <a:rPr lang="en-US" altLang="ja-JP" sz="6000" b="1" dirty="0" smtClean="0"/>
              <a:t>in initial processing</a:t>
            </a:r>
            <a:endParaRPr kumimoji="1" lang="ja-JP" altLang="en-US" sz="6000" b="1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en-US" altLang="ja-JP" b="1" dirty="0"/>
              <a:t>Comparison of </a:t>
            </a:r>
            <a:br>
              <a:rPr lang="en-US" altLang="ja-JP" b="1" dirty="0"/>
            </a:br>
            <a:r>
              <a:rPr lang="en-US" altLang="ja-JP" b="1" dirty="0"/>
              <a:t>CLIC prototype structures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1331640" y="2060848"/>
            <a:ext cx="6408712" cy="3744416"/>
          </a:xfrm>
        </p:spPr>
        <p:txBody>
          <a:bodyPr/>
          <a:lstStyle/>
          <a:p>
            <a:r>
              <a:rPr kumimoji="1" lang="en-US" altLang="ja-JP" dirty="0" smtClean="0">
                <a:sym typeface="Wingdings" pitchFamily="2" charset="2"/>
              </a:rPr>
              <a:t>Collaboration from 2007 ---</a:t>
            </a:r>
          </a:p>
          <a:p>
            <a:r>
              <a:rPr kumimoji="1" lang="en-US" altLang="ja-JP" dirty="0" smtClean="0">
                <a:sym typeface="Wingdings" pitchFamily="2" charset="2"/>
              </a:rPr>
              <a:t> </a:t>
            </a:r>
            <a:r>
              <a:rPr kumimoji="1" lang="en-US" altLang="ja-JP" dirty="0" smtClean="0"/>
              <a:t>T18</a:t>
            </a:r>
            <a:r>
              <a:rPr lang="en-US" altLang="ja-JP" dirty="0" smtClean="0">
                <a:sym typeface="Wingdings" pitchFamily="2" charset="2"/>
              </a:rPr>
              <a:t> 		2008 --- 2009</a:t>
            </a:r>
          </a:p>
          <a:p>
            <a:r>
              <a:rPr lang="en-US" altLang="ja-JP" dirty="0" smtClean="0">
                <a:sym typeface="Wingdings" pitchFamily="2" charset="2"/>
              </a:rPr>
              <a:t> </a:t>
            </a:r>
            <a:r>
              <a:rPr kumimoji="1" lang="en-US" altLang="ja-JP" dirty="0" smtClean="0"/>
              <a:t>TD18</a:t>
            </a:r>
            <a:r>
              <a:rPr lang="en-US" altLang="ja-JP" dirty="0" smtClean="0">
                <a:sym typeface="Wingdings" pitchFamily="2" charset="2"/>
              </a:rPr>
              <a:t> 		2009 --- 2010</a:t>
            </a:r>
          </a:p>
          <a:p>
            <a:r>
              <a:rPr lang="en-US" altLang="ja-JP" dirty="0" smtClean="0">
                <a:sym typeface="Wingdings" pitchFamily="2" charset="2"/>
              </a:rPr>
              <a:t> </a:t>
            </a:r>
            <a:r>
              <a:rPr kumimoji="1" lang="en-US" altLang="ja-JP" dirty="0" smtClean="0"/>
              <a:t>T24</a:t>
            </a:r>
            <a:r>
              <a:rPr lang="en-US" altLang="ja-JP" dirty="0" smtClean="0">
                <a:sym typeface="Wingdings" pitchFamily="2" charset="2"/>
              </a:rPr>
              <a:t> 		2010 --- 2011</a:t>
            </a:r>
          </a:p>
          <a:p>
            <a:r>
              <a:rPr lang="en-US" altLang="ja-JP" dirty="0" smtClean="0">
                <a:sym typeface="Wingdings" pitchFamily="2" charset="2"/>
              </a:rPr>
              <a:t> </a:t>
            </a:r>
            <a:r>
              <a:rPr kumimoji="1" lang="en-US" altLang="ja-JP" dirty="0" smtClean="0"/>
              <a:t>TD24		2011 --- 2012</a:t>
            </a:r>
          </a:p>
          <a:p>
            <a:r>
              <a:rPr kumimoji="1" lang="en-US" altLang="ja-JP" dirty="0" smtClean="0">
                <a:sym typeface="Wingdings" pitchFamily="2" charset="2"/>
              </a:rPr>
              <a:t>TD24R05	2012 ----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583D-4AA9-4B2F-9A16-B3C3824D0107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475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9144000" cy="1142984"/>
          </a:xfrm>
        </p:spPr>
        <p:txBody>
          <a:bodyPr>
            <a:noAutofit/>
          </a:bodyPr>
          <a:lstStyle/>
          <a:p>
            <a:r>
              <a:rPr lang="en-US" altLang="ja-JP" sz="3600" dirty="0" smtClean="0">
                <a:solidFill>
                  <a:srgbClr val="0070C0"/>
                </a:solidFill>
              </a:rPr>
              <a:t>CLIC test structures; </a:t>
            </a:r>
            <a:r>
              <a:rPr lang="en-US" altLang="ja-JP" sz="3200" b="1" dirty="0">
                <a:solidFill>
                  <a:srgbClr val="0070C0"/>
                </a:solidFill>
              </a:rPr>
              <a:t>T18 </a:t>
            </a:r>
            <a:r>
              <a:rPr lang="en-US" altLang="ja-JP" sz="3200" b="1" dirty="0">
                <a:solidFill>
                  <a:srgbClr val="0070C0"/>
                </a:solidFill>
                <a:sym typeface="Wingdings" pitchFamily="2" charset="2"/>
              </a:rPr>
              <a:t></a:t>
            </a:r>
            <a:r>
              <a:rPr lang="en-US" altLang="ja-JP" sz="3200" b="1" dirty="0">
                <a:solidFill>
                  <a:srgbClr val="0070C0"/>
                </a:solidFill>
              </a:rPr>
              <a:t>TD18</a:t>
            </a:r>
            <a:r>
              <a:rPr lang="en-US" altLang="ja-JP" sz="3200" b="1" dirty="0">
                <a:solidFill>
                  <a:srgbClr val="0070C0"/>
                </a:solidFill>
                <a:sym typeface="Wingdings" pitchFamily="2" charset="2"/>
              </a:rPr>
              <a:t>T24TD24</a:t>
            </a:r>
            <a:r>
              <a:rPr lang="en-US" altLang="ja-JP" sz="2000" b="1" dirty="0">
                <a:solidFill>
                  <a:srgbClr val="0070C0"/>
                </a:solidFill>
              </a:rPr>
              <a:t/>
            </a:r>
            <a:br>
              <a:rPr lang="en-US" altLang="ja-JP" sz="2000" b="1" dirty="0">
                <a:solidFill>
                  <a:srgbClr val="0070C0"/>
                </a:solidFill>
              </a:rPr>
            </a:br>
            <a:r>
              <a:rPr lang="en-US" altLang="ja-JP" sz="3200" dirty="0" smtClean="0">
                <a:solidFill>
                  <a:srgbClr val="0070C0"/>
                </a:solidFill>
              </a:rPr>
              <a:t>a </a:t>
            </a:r>
            <a:r>
              <a:rPr lang="en-US" altLang="ja-JP" sz="3200" dirty="0" smtClean="0">
                <a:solidFill>
                  <a:srgbClr val="0070C0"/>
                </a:solidFill>
              </a:rPr>
              <a:t>series of </a:t>
            </a:r>
            <a:r>
              <a:rPr lang="en-US" altLang="ja-JP" sz="3200" dirty="0" smtClean="0">
                <a:solidFill>
                  <a:srgbClr val="0070C0"/>
                </a:solidFill>
              </a:rPr>
              <a:t>nominal fabrication by KEK+SLAC</a:t>
            </a:r>
            <a:endParaRPr lang="en-US" altLang="ja-JP" sz="2400" b="1" dirty="0" smtClean="0">
              <a:solidFill>
                <a:srgbClr val="0070C0"/>
              </a:solidFill>
            </a:endParaRPr>
          </a:p>
        </p:txBody>
      </p:sp>
      <p:pic>
        <p:nvPicPr>
          <p:cNvPr id="14" name="Picture 8" descr="C:\Higo\2009\Reports_Papers_Conferences_Talks\加速器学会誌\090910 Submission\Fig08 right KEK stru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50721"/>
            <a:ext cx="3143272" cy="1734317"/>
          </a:xfrm>
          <a:prstGeom prst="rect">
            <a:avLst/>
          </a:prstGeom>
          <a:noFill/>
        </p:spPr>
      </p:pic>
      <p:sp>
        <p:nvSpPr>
          <p:cNvPr id="16" name="テキスト ボックス 15"/>
          <p:cNvSpPr txBox="1"/>
          <p:nvPr/>
        </p:nvSpPr>
        <p:spPr>
          <a:xfrm>
            <a:off x="714348" y="3165233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FF0000"/>
                </a:solidFill>
              </a:rPr>
              <a:t>T18_Disk_#2</a:t>
            </a:r>
          </a:p>
        </p:txBody>
      </p:sp>
      <p:pic>
        <p:nvPicPr>
          <p:cNvPr id="18" name="Picture 2" descr="C:\Higo\2010\Reports_Papers_Conferences_Talks\100523_IPAC10_京都\Higo_THPEA012_KEK_Nextef\Poster\T24 recovery ce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593597"/>
            <a:ext cx="1320083" cy="1285884"/>
          </a:xfrm>
          <a:prstGeom prst="rect">
            <a:avLst/>
          </a:prstGeom>
          <a:noFill/>
        </p:spPr>
      </p:pic>
      <p:pic>
        <p:nvPicPr>
          <p:cNvPr id="15" name="Picture 5" descr="C:\Higo\2010\Reports_Papers_Conferences_Talks\100523_IPAC10_京都\Higo_THPEA013_CERN_SLAC_KEK\TD18#2 before installation to Nextef IMG_03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093927"/>
            <a:ext cx="3009714" cy="1723710"/>
          </a:xfrm>
          <a:prstGeom prst="rect">
            <a:avLst/>
          </a:prstGeom>
          <a:noFill/>
        </p:spPr>
      </p:pic>
      <p:sp>
        <p:nvSpPr>
          <p:cNvPr id="17" name="テキスト ボックス 16"/>
          <p:cNvSpPr txBox="1"/>
          <p:nvPr/>
        </p:nvSpPr>
        <p:spPr>
          <a:xfrm>
            <a:off x="785786" y="5879877"/>
            <a:ext cx="2161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FF0000"/>
                </a:solidFill>
              </a:rPr>
              <a:t>TD18_Disk_#2</a:t>
            </a:r>
          </a:p>
        </p:txBody>
      </p:sp>
      <p:pic>
        <p:nvPicPr>
          <p:cNvPr id="19" name="Picture 1" descr="C:\Higo\2010\Reports_Papers_Conferences_Talks\100523_IPAC10_京都\Higo_THPEA012_KEK_Nextef\Poster\CIMG1980_DiskDampCell-CupSid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4665431"/>
            <a:ext cx="1524068" cy="1142364"/>
          </a:xfrm>
          <a:prstGeom prst="rect">
            <a:avLst/>
          </a:prstGeom>
          <a:noFill/>
        </p:spPr>
      </p:pic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grpSp>
        <p:nvGrpSpPr>
          <p:cNvPr id="2" name="グループ化 28"/>
          <p:cNvGrpSpPr/>
          <p:nvPr/>
        </p:nvGrpSpPr>
        <p:grpSpPr>
          <a:xfrm>
            <a:off x="5429256" y="1379284"/>
            <a:ext cx="2857520" cy="2023417"/>
            <a:chOff x="5357818" y="928670"/>
            <a:chExt cx="3286148" cy="2431747"/>
          </a:xfrm>
        </p:grpSpPr>
        <p:pic>
          <p:nvPicPr>
            <p:cNvPr id="4100" name="Picture 4" descr="C:\Users\higo\2010\Picture\101028-101102 T24_#2 Installation\T24 as of initial RF meas at KEK before installation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57818" y="928670"/>
              <a:ext cx="3286148" cy="2403921"/>
            </a:xfrm>
            <a:prstGeom prst="rect">
              <a:avLst/>
            </a:prstGeom>
            <a:noFill/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5357818" y="2731610"/>
              <a:ext cx="2464611" cy="6288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b="1" dirty="0" smtClean="0">
                  <a:solidFill>
                    <a:srgbClr val="FF0000"/>
                  </a:solidFill>
                </a:rPr>
                <a:t>T24_Disk_#3</a:t>
              </a:r>
            </a:p>
          </p:txBody>
        </p:sp>
      </p:grpSp>
      <p:grpSp>
        <p:nvGrpSpPr>
          <p:cNvPr id="3" name="グループ化 29"/>
          <p:cNvGrpSpPr/>
          <p:nvPr/>
        </p:nvGrpSpPr>
        <p:grpSpPr>
          <a:xfrm>
            <a:off x="5429256" y="4165366"/>
            <a:ext cx="3357504" cy="2237730"/>
            <a:chOff x="5357818" y="3714752"/>
            <a:chExt cx="3595688" cy="2637161"/>
          </a:xfrm>
        </p:grpSpPr>
        <p:pic>
          <p:nvPicPr>
            <p:cNvPr id="4099" name="Picture 3" descr="C:\Users\higo\2011\Pictures\110716 TD24_S-para\TD24#4 Config as of reception reduced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357818" y="3714752"/>
              <a:ext cx="3595688" cy="2092626"/>
            </a:xfrm>
            <a:prstGeom prst="rect">
              <a:avLst/>
            </a:prstGeom>
            <a:noFill/>
          </p:spPr>
        </p:pic>
        <p:sp>
          <p:nvSpPr>
            <p:cNvPr id="28" name="テキスト ボックス 27"/>
            <p:cNvSpPr txBox="1"/>
            <p:nvPr/>
          </p:nvSpPr>
          <p:spPr>
            <a:xfrm>
              <a:off x="5663841" y="5735299"/>
              <a:ext cx="2754211" cy="616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b="1" dirty="0" smtClean="0">
                  <a:solidFill>
                    <a:srgbClr val="FF0000"/>
                  </a:solidFill>
                </a:rPr>
                <a:t>TD24_Disk_#4</a:t>
              </a:r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3286116" y="2879481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>
                <a:solidFill>
                  <a:srgbClr val="FF0000"/>
                </a:solidFill>
              </a:rPr>
              <a:t>undamped</a:t>
            </a:r>
            <a:endParaRPr kumimoji="1"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214678" y="4308241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FF0000"/>
                </a:solidFill>
              </a:rPr>
              <a:t>damped</a:t>
            </a:r>
          </a:p>
        </p:txBody>
      </p:sp>
      <p:sp>
        <p:nvSpPr>
          <p:cNvPr id="20" name="右矢印 19"/>
          <p:cNvSpPr/>
          <p:nvPr/>
        </p:nvSpPr>
        <p:spPr>
          <a:xfrm rot="5400000">
            <a:off x="1821637" y="3629580"/>
            <a:ext cx="428628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右矢印 20"/>
          <p:cNvSpPr/>
          <p:nvPr/>
        </p:nvSpPr>
        <p:spPr>
          <a:xfrm rot="5400000">
            <a:off x="6750859" y="3701018"/>
            <a:ext cx="428628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d</a:t>
            </a:r>
            <a:endParaRPr kumimoji="1" lang="ja-JP" altLang="en-US" dirty="0"/>
          </a:p>
        </p:txBody>
      </p:sp>
      <p:sp>
        <p:nvSpPr>
          <p:cNvPr id="22" name="右矢印 21"/>
          <p:cNvSpPr/>
          <p:nvPr/>
        </p:nvSpPr>
        <p:spPr>
          <a:xfrm rot="20526866">
            <a:off x="3885759" y="3683532"/>
            <a:ext cx="1105376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d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928926" y="3165233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2009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857488" y="3736737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2010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143504" y="3379547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2011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214942" y="3808175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2011~12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</p:cSld>
  <p:clrMapOvr>
    <a:masterClrMapping/>
  </p:clrMapOvr>
  <p:transition advTm="3861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9784"/>
          </a:xfrm>
        </p:spPr>
        <p:txBody>
          <a:bodyPr>
            <a:normAutofit/>
          </a:bodyPr>
          <a:lstStyle/>
          <a:p>
            <a:r>
              <a:rPr kumimoji="1" lang="en-US" altLang="ja-JP" sz="4800" dirty="0" smtClean="0"/>
              <a:t>SLAC/KEK typical </a:t>
            </a:r>
            <a:r>
              <a:rPr kumimoji="1" lang="en-US" altLang="ja-JP" sz="4800" dirty="0" err="1" smtClean="0"/>
              <a:t>fab</a:t>
            </a:r>
            <a:r>
              <a:rPr kumimoji="1" lang="en-US" altLang="ja-JP" sz="4800" dirty="0" smtClean="0"/>
              <a:t>/test flow</a:t>
            </a:r>
            <a:endParaRPr kumimoji="1" lang="ja-JP" altLang="en-US" sz="48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27150" y="1070976"/>
            <a:ext cx="1571636" cy="70788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Design for CLIC (CERN)</a:t>
            </a:r>
            <a:endParaRPr kumimoji="1" lang="ja-JP" altLang="en-US" sz="2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9762" y="2428298"/>
            <a:ext cx="1785950" cy="70788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Fabrication of parts (KEK</a:t>
            </a:r>
            <a:r>
              <a:rPr kumimoji="1" lang="en-US" altLang="ja-JP" sz="2000" dirty="0" smtClean="0"/>
              <a:t>)</a:t>
            </a:r>
            <a:endParaRPr kumimoji="1" lang="ja-JP" altLang="en-US" sz="20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70092" y="4285686"/>
            <a:ext cx="1357322" cy="70788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Bonding (SLAC)</a:t>
            </a:r>
            <a:endParaRPr kumimoji="1" lang="ja-JP" altLang="en-US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98456" y="3928496"/>
            <a:ext cx="928694" cy="70788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CP (SLAC)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70356" y="3928496"/>
            <a:ext cx="1357322" cy="70788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VAC bake (SLAC)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416014" y="2213984"/>
            <a:ext cx="1643074" cy="101566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High power test (NLCTA-SLAC)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41926" y="2213984"/>
            <a:ext cx="1785950" cy="101566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High power test (Nextef-KEK)</a:t>
            </a:r>
            <a:endParaRPr kumimoji="1" lang="ja-JP" altLang="en-US" sz="2000" dirty="0"/>
          </a:p>
        </p:txBody>
      </p:sp>
      <p:sp>
        <p:nvSpPr>
          <p:cNvPr id="13" name="V 字形矢印 12"/>
          <p:cNvSpPr/>
          <p:nvPr/>
        </p:nvSpPr>
        <p:spPr>
          <a:xfrm rot="8723235">
            <a:off x="1984278" y="1895772"/>
            <a:ext cx="500066" cy="35719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V 字形矢印 13"/>
          <p:cNvSpPr/>
          <p:nvPr/>
        </p:nvSpPr>
        <p:spPr>
          <a:xfrm rot="3725275">
            <a:off x="1594723" y="3340070"/>
            <a:ext cx="500066" cy="35719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V 字形矢印 14"/>
          <p:cNvSpPr/>
          <p:nvPr/>
        </p:nvSpPr>
        <p:spPr>
          <a:xfrm rot="1384741">
            <a:off x="2477148" y="4226529"/>
            <a:ext cx="500066" cy="35719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V 字形矢印 15"/>
          <p:cNvSpPr/>
          <p:nvPr/>
        </p:nvSpPr>
        <p:spPr>
          <a:xfrm rot="20389954">
            <a:off x="4545094" y="4360939"/>
            <a:ext cx="500066" cy="35719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V 字形矢印 17"/>
          <p:cNvSpPr/>
          <p:nvPr/>
        </p:nvSpPr>
        <p:spPr>
          <a:xfrm rot="13786395">
            <a:off x="5384745" y="3459708"/>
            <a:ext cx="771130" cy="275471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V 字形矢印 18"/>
          <p:cNvSpPr/>
          <p:nvPr/>
        </p:nvSpPr>
        <p:spPr>
          <a:xfrm rot="18677362">
            <a:off x="6042836" y="3528414"/>
            <a:ext cx="771130" cy="275471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V 字形矢印 19"/>
          <p:cNvSpPr/>
          <p:nvPr/>
        </p:nvSpPr>
        <p:spPr>
          <a:xfrm rot="12050431">
            <a:off x="4114593" y="1393813"/>
            <a:ext cx="1127948" cy="275471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アーチ 21"/>
          <p:cNvSpPr/>
          <p:nvPr/>
        </p:nvSpPr>
        <p:spPr>
          <a:xfrm>
            <a:off x="5070356" y="1785356"/>
            <a:ext cx="1857388" cy="64294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23" name="Picture 2" descr="C:\Higo\2010\Reports_Papers_Conferences_Talks\100523_IPAC10_京都\Higo_THPEA012_KEK_Nextef\Poster\TD18#2 Setup at Nextef IMG_03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2058" y="1070976"/>
            <a:ext cx="1641604" cy="1231731"/>
          </a:xfrm>
          <a:prstGeom prst="rect">
            <a:avLst/>
          </a:prstGeom>
          <a:noFill/>
        </p:spPr>
      </p:pic>
      <p:pic>
        <p:nvPicPr>
          <p:cNvPr id="50178" name="Picture 2" descr="C:\Higo\2009\Picture\091012 TD18 from Juwen\TD18(KEK) in furnace reduc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4869160"/>
            <a:ext cx="993006" cy="1717676"/>
          </a:xfrm>
          <a:prstGeom prst="rect">
            <a:avLst/>
          </a:prstGeom>
          <a:noFill/>
        </p:spPr>
      </p:pic>
      <p:pic>
        <p:nvPicPr>
          <p:cNvPr id="25" name="Picture 1" descr="C:\Higo\2010\Reports_Papers_Conferences_Talks\100523_IPAC10_京都\Higo_THPEA012_KEK_Nextef\Poster\CIMG1980_DiskDampCell-CupSid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572" y="3214116"/>
            <a:ext cx="1143008" cy="856741"/>
          </a:xfrm>
          <a:prstGeom prst="rect">
            <a:avLst/>
          </a:prstGeom>
          <a:noFill/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3933056"/>
            <a:ext cx="1128713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2428298"/>
            <a:ext cx="1601553" cy="1389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スライド番号プレースホルダ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BCC39-4794-4511-951F-F9A001E9E3EA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</p:cSld>
  <p:clrMapOvr>
    <a:masterClrMapping/>
  </p:clrMapOvr>
  <p:transition advTm="2631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A92D-EC8F-4C9B-9008-CBD437E8364E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grpSp>
        <p:nvGrpSpPr>
          <p:cNvPr id="13" name="グループ化 12"/>
          <p:cNvGrpSpPr/>
          <p:nvPr/>
        </p:nvGrpSpPr>
        <p:grpSpPr>
          <a:xfrm>
            <a:off x="406967" y="1250753"/>
            <a:ext cx="7278758" cy="5081158"/>
            <a:chOff x="406967" y="1250753"/>
            <a:chExt cx="7278758" cy="5081158"/>
          </a:xfrm>
        </p:grpSpPr>
        <p:pic>
          <p:nvPicPr>
            <p:cNvPr id="3074" name="Picture 2" descr="C:\Users\higo\2011\X-band\TD24_disk_#4\110922 Initial startup\Eacc vs ACC-BD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6967" y="1250753"/>
              <a:ext cx="7278758" cy="5081158"/>
            </a:xfrm>
            <a:prstGeom prst="rect">
              <a:avLst/>
            </a:prstGeom>
            <a:noFill/>
          </p:spPr>
        </p:pic>
        <p:sp>
          <p:nvSpPr>
            <p:cNvPr id="7" name="フリーフォーム 6"/>
            <p:cNvSpPr/>
            <p:nvPr/>
          </p:nvSpPr>
          <p:spPr>
            <a:xfrm>
              <a:off x="1835696" y="2735043"/>
              <a:ext cx="1709936" cy="1471032"/>
            </a:xfrm>
            <a:custGeom>
              <a:avLst/>
              <a:gdLst>
                <a:gd name="connsiteX0" fmla="*/ 0 w 1817370"/>
                <a:gd name="connsiteY0" fmla="*/ 1520190 h 1520190"/>
                <a:gd name="connsiteX1" fmla="*/ 411480 w 1817370"/>
                <a:gd name="connsiteY1" fmla="*/ 891540 h 1520190"/>
                <a:gd name="connsiteX2" fmla="*/ 868680 w 1817370"/>
                <a:gd name="connsiteY2" fmla="*/ 502920 h 1520190"/>
                <a:gd name="connsiteX3" fmla="*/ 1817370 w 1817370"/>
                <a:gd name="connsiteY3" fmla="*/ 0 h 1520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370" h="1520190">
                  <a:moveTo>
                    <a:pt x="0" y="1520190"/>
                  </a:moveTo>
                  <a:cubicBezTo>
                    <a:pt x="133350" y="1290637"/>
                    <a:pt x="266700" y="1061085"/>
                    <a:pt x="411480" y="891540"/>
                  </a:cubicBezTo>
                  <a:cubicBezTo>
                    <a:pt x="556260" y="721995"/>
                    <a:pt x="634365" y="651510"/>
                    <a:pt x="868680" y="502920"/>
                  </a:cubicBezTo>
                  <a:cubicBezTo>
                    <a:pt x="1102995" y="354330"/>
                    <a:pt x="1460182" y="177165"/>
                    <a:pt x="1817370" y="0"/>
                  </a:cubicBezTo>
                </a:path>
              </a:pathLst>
            </a:custGeom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u="sng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2635140" y="3282692"/>
              <a:ext cx="2016224" cy="868680"/>
            </a:xfrm>
            <a:custGeom>
              <a:avLst/>
              <a:gdLst>
                <a:gd name="connsiteX0" fmla="*/ 0 w 1817370"/>
                <a:gd name="connsiteY0" fmla="*/ 1520190 h 1520190"/>
                <a:gd name="connsiteX1" fmla="*/ 411480 w 1817370"/>
                <a:gd name="connsiteY1" fmla="*/ 891540 h 1520190"/>
                <a:gd name="connsiteX2" fmla="*/ 868680 w 1817370"/>
                <a:gd name="connsiteY2" fmla="*/ 502920 h 1520190"/>
                <a:gd name="connsiteX3" fmla="*/ 1817370 w 1817370"/>
                <a:gd name="connsiteY3" fmla="*/ 0 h 1520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370" h="1520190">
                  <a:moveTo>
                    <a:pt x="0" y="1520190"/>
                  </a:moveTo>
                  <a:cubicBezTo>
                    <a:pt x="133350" y="1290637"/>
                    <a:pt x="266700" y="1061085"/>
                    <a:pt x="411480" y="891540"/>
                  </a:cubicBezTo>
                  <a:cubicBezTo>
                    <a:pt x="556260" y="721995"/>
                    <a:pt x="634365" y="651510"/>
                    <a:pt x="868680" y="502920"/>
                  </a:cubicBezTo>
                  <a:cubicBezTo>
                    <a:pt x="1102995" y="354330"/>
                    <a:pt x="1460182" y="177165"/>
                    <a:pt x="1817370" y="0"/>
                  </a:cubicBezTo>
                </a:path>
              </a:pathLst>
            </a:custGeom>
            <a:ln w="28575">
              <a:solidFill>
                <a:srgbClr val="FF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u="sng"/>
            </a:p>
          </p:txBody>
        </p:sp>
        <p:sp>
          <p:nvSpPr>
            <p:cNvPr id="10" name="フリーフォーム 9"/>
            <p:cNvSpPr/>
            <p:nvPr/>
          </p:nvSpPr>
          <p:spPr>
            <a:xfrm>
              <a:off x="1835696" y="3677690"/>
              <a:ext cx="4964536" cy="938720"/>
            </a:xfrm>
            <a:custGeom>
              <a:avLst/>
              <a:gdLst>
                <a:gd name="connsiteX0" fmla="*/ 0 w 1817370"/>
                <a:gd name="connsiteY0" fmla="*/ 1520190 h 1520190"/>
                <a:gd name="connsiteX1" fmla="*/ 411480 w 1817370"/>
                <a:gd name="connsiteY1" fmla="*/ 891540 h 1520190"/>
                <a:gd name="connsiteX2" fmla="*/ 868680 w 1817370"/>
                <a:gd name="connsiteY2" fmla="*/ 502920 h 1520190"/>
                <a:gd name="connsiteX3" fmla="*/ 1817370 w 1817370"/>
                <a:gd name="connsiteY3" fmla="*/ 0 h 1520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370" h="1520190">
                  <a:moveTo>
                    <a:pt x="0" y="1520190"/>
                  </a:moveTo>
                  <a:cubicBezTo>
                    <a:pt x="133350" y="1290637"/>
                    <a:pt x="266700" y="1061085"/>
                    <a:pt x="411480" y="891540"/>
                  </a:cubicBezTo>
                  <a:cubicBezTo>
                    <a:pt x="556260" y="721995"/>
                    <a:pt x="634365" y="651510"/>
                    <a:pt x="868680" y="502920"/>
                  </a:cubicBezTo>
                  <a:cubicBezTo>
                    <a:pt x="1102995" y="354330"/>
                    <a:pt x="1460182" y="177165"/>
                    <a:pt x="1817370" y="0"/>
                  </a:cubicBezTo>
                </a:path>
              </a:pathLst>
            </a:custGeom>
            <a:ln w="28575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u="sng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943943" y="4245524"/>
              <a:ext cx="4856289" cy="728899"/>
            </a:xfrm>
            <a:custGeom>
              <a:avLst/>
              <a:gdLst>
                <a:gd name="connsiteX0" fmla="*/ 0 w 1817370"/>
                <a:gd name="connsiteY0" fmla="*/ 1520190 h 1520190"/>
                <a:gd name="connsiteX1" fmla="*/ 411480 w 1817370"/>
                <a:gd name="connsiteY1" fmla="*/ 891540 h 1520190"/>
                <a:gd name="connsiteX2" fmla="*/ 868680 w 1817370"/>
                <a:gd name="connsiteY2" fmla="*/ 502920 h 1520190"/>
                <a:gd name="connsiteX3" fmla="*/ 1817370 w 1817370"/>
                <a:gd name="connsiteY3" fmla="*/ 0 h 1520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370" h="1520190">
                  <a:moveTo>
                    <a:pt x="0" y="1520190"/>
                  </a:moveTo>
                  <a:cubicBezTo>
                    <a:pt x="133350" y="1290637"/>
                    <a:pt x="266700" y="1061085"/>
                    <a:pt x="411480" y="891540"/>
                  </a:cubicBezTo>
                  <a:cubicBezTo>
                    <a:pt x="556260" y="721995"/>
                    <a:pt x="634365" y="651510"/>
                    <a:pt x="868680" y="502920"/>
                  </a:cubicBezTo>
                  <a:cubicBezTo>
                    <a:pt x="1102995" y="354330"/>
                    <a:pt x="1460182" y="177165"/>
                    <a:pt x="1817370" y="0"/>
                  </a:cubicBezTo>
                </a:path>
              </a:pathLst>
            </a:custGeom>
            <a:ln w="28575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u="sng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72560" cy="122413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Comparison of initial </a:t>
            </a:r>
            <a:r>
              <a:rPr kumimoji="1" lang="en-US" altLang="ja-JP" dirty="0" smtClean="0"/>
              <a:t>processing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starting at </a:t>
            </a:r>
            <a:r>
              <a:rPr lang="en-US" altLang="ja-JP" dirty="0" smtClean="0"/>
              <a:t>51nsec</a:t>
            </a:r>
            <a:endParaRPr kumimoji="1" lang="ja-JP" altLang="en-US" dirty="0"/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6588224" y="3638349"/>
            <a:ext cx="572972" cy="78683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V="1">
            <a:off x="6588224" y="4234769"/>
            <a:ext cx="504056" cy="39343"/>
          </a:xfrm>
          <a:prstGeom prst="straightConnector1">
            <a:avLst/>
          </a:prstGeom>
          <a:ln w="38100">
            <a:solidFill>
              <a:srgbClr val="0000FF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日付プレースホルダー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2012/10/25</a:t>
            </a:r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LCWS2012 (Higo)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87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1341</TotalTime>
  <Words>1304</Words>
  <Application>Microsoft Office PowerPoint</Application>
  <PresentationFormat>画面に合わせる (4:3)</PresentationFormat>
  <Paragraphs>427</Paragraphs>
  <Slides>39</Slides>
  <Notes>5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39</vt:i4>
      </vt:variant>
    </vt:vector>
  </HeadingPairs>
  <TitlesOfParts>
    <vt:vector size="41" baseType="lpstr">
      <vt:lpstr>Office テーマ</vt:lpstr>
      <vt:lpstr>KGPlot</vt:lpstr>
      <vt:lpstr>Recent High-gradient test result at KEK</vt:lpstr>
      <vt:lpstr>Contents </vt:lpstr>
      <vt:lpstr>Nextef facilities at KEK</vt:lpstr>
      <vt:lpstr>PowerPoint プレゼンテーション</vt:lpstr>
      <vt:lpstr>Comparison of  CLIC prototype structures in initial processing</vt:lpstr>
      <vt:lpstr>Comparison of  CLIC prototype structures</vt:lpstr>
      <vt:lpstr>CLIC test structures; T18 TD18T24TD24 a series of nominal fabrication by KEK+SLAC</vt:lpstr>
      <vt:lpstr>SLAC/KEK typical fab/test flow</vt:lpstr>
      <vt:lpstr>Comparison of initial processing starting at 51nsec</vt:lpstr>
      <vt:lpstr>Difference in processing speed  among four structures</vt:lpstr>
      <vt:lpstr>TD24#4 initial processing</vt:lpstr>
      <vt:lpstr>TD24R05 initial processing now</vt:lpstr>
      <vt:lpstr>Difference in processing speed  among four+1 structures</vt:lpstr>
      <vt:lpstr>Structure parameter choice</vt:lpstr>
      <vt:lpstr>Reduced electric field 18  24</vt:lpstr>
      <vt:lpstr>T24                  TD24</vt:lpstr>
      <vt:lpstr>Reduced magnetic field 18  24</vt:lpstr>
      <vt:lpstr>Reduce Hp/Ea and DT  by reducing corner radius in the cell</vt:lpstr>
      <vt:lpstr>Further reduce Hp/Ea</vt:lpstr>
      <vt:lpstr>Max field and temperature rise</vt:lpstr>
      <vt:lpstr>Breakdown rate  and flat or CLIC pulse</vt:lpstr>
      <vt:lpstr>T24#4  BDR evolution at 252ns normalized 100MV/m</vt:lpstr>
      <vt:lpstr>PowerPoint プレゼンテーション</vt:lpstr>
      <vt:lpstr>Nominal CLIC pulse</vt:lpstr>
      <vt:lpstr>Only 3 breakdowns in 484 hour operation with CLIC pulse at FLT=100MV/m   1.6x10-7 bpp/m</vt:lpstr>
      <vt:lpstr>PowerPoint プレゼンテーション</vt:lpstr>
      <vt:lpstr>BDR results of TD24#4</vt:lpstr>
      <vt:lpstr>Various studies  toward understanding of  vacuum breakdowns</vt:lpstr>
      <vt:lpstr>PowerPoint プレゼンテーション</vt:lpstr>
      <vt:lpstr>Identification of BD location from RF pulse shape and reflected phase</vt:lpstr>
      <vt:lpstr>BD timing in pulse evaluated by decay timing of transmission</vt:lpstr>
      <vt:lpstr>Switching mode operation in power and width</vt:lpstr>
      <vt:lpstr>Width and Power   Failed!</vt:lpstr>
      <vt:lpstr>Setups being prepared to study  basic characteristics and mechanism of vacuum breakdowns in RF</vt:lpstr>
      <vt:lpstr>Single-cell setup  just as that established by SLAC</vt:lpstr>
      <vt:lpstr>Preparation of setup in shield-B</vt:lpstr>
      <vt:lpstr>Studies in mind</vt:lpstr>
      <vt:lpstr>Some studies in mind</vt:lpstr>
      <vt:lpstr>Conclusion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Nextef results ＆ status</dc:title>
  <dc:creator>higo</dc:creator>
  <cp:lastModifiedBy>higo</cp:lastModifiedBy>
  <cp:revision>113</cp:revision>
  <dcterms:created xsi:type="dcterms:W3CDTF">2012-04-09T10:40:10Z</dcterms:created>
  <dcterms:modified xsi:type="dcterms:W3CDTF">2012-10-25T18:39:28Z</dcterms:modified>
</cp:coreProperties>
</file>