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EC018-E3A7-6447-A899-3670CCBC28C3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11BE8-F371-EC47-8A42-839861C9A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90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1023308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>
              <a:buNone/>
            </a:pPr>
            <a:r>
              <a:rPr lang="x-none" sz="1800" b="0" i="0" u="none" strike="noStrike" cap="none" baseline="0"/>
              <a:t>Make ID matrix:</a:t>
            </a:r>
          </a:p>
          <a:p>
            <a:endParaRPr lang="x-none" sz="1800" b="0" i="0" u="none" strike="noStrike" cap="none" baseline="0"/>
          </a:p>
        </p:txBody>
      </p:sp>
      <p:sp>
        <p:nvSpPr>
          <p:cNvPr id="214" name="Shape 21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340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5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2pPr>
            <a:lvl3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3pPr>
            <a:lvl4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4pPr>
            <a:lvl5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5pPr>
            <a:lvl6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6pPr>
            <a:lvl7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7pPr>
            <a:lvl8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8pPr>
            <a:lvl9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50000"/>
              </a:lnSpc>
              <a:spcBef>
                <a:spcPts val="560"/>
              </a:spcBef>
              <a:buClr>
                <a:schemeClr val="lt2"/>
              </a:buClr>
              <a:buFont typeface="Arial"/>
              <a:buNone/>
              <a:defRPr sz="2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lnSpc>
                <a:spcPct val="150000"/>
              </a:lnSpc>
              <a:spcBef>
                <a:spcPts val="560"/>
              </a:spcBef>
              <a:buClr>
                <a:schemeClr val="lt1"/>
              </a:buClr>
              <a:buFont typeface="Arial"/>
              <a:buNone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None/>
              <a:defRPr sz="5000"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177800" algn="l" rtl="0">
              <a:lnSpc>
                <a:spcPct val="150000"/>
              </a:lnSpc>
              <a:spcBef>
                <a:spcPts val="560"/>
              </a:spcBef>
              <a:buClr>
                <a:schemeClr val="lt1"/>
              </a:buClr>
              <a:buFont typeface="Arial"/>
              <a:buChar char="•"/>
              <a:defRPr sz="2800">
                <a:solidFill>
                  <a:schemeClr val="lt1"/>
                </a:solidFill>
              </a:defRPr>
            </a:lvl2pPr>
            <a:lvl3pPr marL="1143000" indent="-136525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 sz="2400">
                <a:solidFill>
                  <a:schemeClr val="lt1"/>
                </a:solidFill>
              </a:defRPr>
            </a:lvl3pPr>
            <a:lvl4pPr marL="160020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None/>
              <a:defRPr sz="5000"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indent="-22225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177800" algn="l" rtl="0">
              <a:lnSpc>
                <a:spcPct val="150000"/>
              </a:lnSpc>
              <a:spcBef>
                <a:spcPts val="560"/>
              </a:spcBef>
              <a:buClr>
                <a:schemeClr val="lt1"/>
              </a:buClr>
              <a:buFont typeface="Arial"/>
              <a:buChar char="•"/>
              <a:defRPr sz="2800">
                <a:solidFill>
                  <a:schemeClr val="lt1"/>
                </a:solidFill>
              </a:defRPr>
            </a:lvl2pPr>
            <a:lvl3pPr marL="1143000" indent="-136525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 sz="2400">
                <a:solidFill>
                  <a:schemeClr val="lt1"/>
                </a:solidFill>
              </a:defRPr>
            </a:lvl3pPr>
            <a:lvl4pPr marL="160020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chemeClr val="lt2"/>
              </a:buClr>
              <a:buNone/>
              <a:defRPr sz="2000">
                <a:solidFill>
                  <a:schemeClr val="lt2"/>
                </a:solidFill>
              </a:defRPr>
            </a:lvl1pPr>
            <a:lvl2pPr marL="457200" indent="0" rtl="0"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2pPr>
            <a:lvl3pPr marL="914400" indent="0" rtl="0"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3pPr>
            <a:lvl4pPr marL="1371600" indent="0"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4pPr>
            <a:lvl5pPr marL="1828800" indent="0"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5pPr>
            <a:lvl6pPr marL="2286000" indent="0"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6pPr>
            <a:lvl7pPr marL="2743200" indent="0"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7pPr>
            <a:lvl8pPr marL="3200400" indent="0"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8pPr>
            <a:lvl9pPr marL="3657600" indent="0"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None/>
              <a:defRPr sz="5000"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20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20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None/>
              <a:defRPr sz="5000"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buClr>
                <a:srgbClr val="8FDCFF"/>
              </a:buClr>
              <a:buNone/>
              <a:defRPr sz="1400">
                <a:solidFill>
                  <a:srgbClr val="8FDCFF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chemeClr val="lt1"/>
              </a:buClr>
              <a:buFont typeface="Arial"/>
              <a:buNone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lt1"/>
              </a:buClr>
              <a:buFont typeface="Arial"/>
              <a:buNone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lt1"/>
              </a:buClr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8FDCFF"/>
              </a:buClr>
              <a:buNone/>
              <a:defRPr sz="1400">
                <a:solidFill>
                  <a:srgbClr val="8FDCFF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None/>
              <a:defRPr sz="5000"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177800" algn="l" rtl="0">
              <a:lnSpc>
                <a:spcPct val="150000"/>
              </a:lnSpc>
              <a:spcBef>
                <a:spcPts val="560"/>
              </a:spcBef>
              <a:buClr>
                <a:schemeClr val="lt1"/>
              </a:buClr>
              <a:buFont typeface="Arial"/>
              <a:buChar char="•"/>
              <a:defRPr sz="2800">
                <a:solidFill>
                  <a:schemeClr val="lt1"/>
                </a:solidFill>
              </a:defRPr>
            </a:lvl2pPr>
            <a:lvl3pPr marL="1143000" indent="-136525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 sz="2400">
                <a:solidFill>
                  <a:schemeClr val="lt1"/>
                </a:solidFill>
              </a:defRPr>
            </a:lvl3pPr>
            <a:lvl4pPr marL="160020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1"/>
            </a:gs>
            <a:gs pos="31000">
              <a:schemeClr val="dk1"/>
            </a:gs>
            <a:gs pos="62000">
              <a:schemeClr val="dk2"/>
            </a:gs>
            <a:gs pos="100000">
              <a:srgbClr val="505050"/>
            </a:gs>
          </a:gsLst>
          <a:lin ang="5400000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2pPr>
            <a:lvl3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3pPr>
            <a:lvl4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4pPr>
            <a:lvl5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5pPr>
            <a:lvl6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6pPr>
            <a:lvl7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7pPr>
            <a:lvl8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8pPr>
            <a:lvl9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marR="0" indent="-22225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lnSpc>
                <a:spcPct val="150000"/>
              </a:lnSpc>
              <a:spcBef>
                <a:spcPts val="560"/>
              </a:spcBef>
              <a:buClr>
                <a:schemeClr val="lt1"/>
              </a:buClr>
              <a:buFont typeface="Arial"/>
              <a:buChar char="•"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36525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Font typeface="Arial"/>
              <a:buChar char="•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5240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6224" y="166015"/>
            <a:ext cx="9137775" cy="655545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485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SiD performance for the DBD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56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rPr lang="x-none" sz="2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Jan Strube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56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rPr lang="x-none" sz="2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CERN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Particle ID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2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Why?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27192"/>
              <a:buFont typeface="Arial"/>
              <a:buChar char="•"/>
            </a:pPr>
            <a:r>
              <a:rPr lang="x-none" sz="185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Several analyses depend on excellent PID</a:t>
            </a:r>
          </a:p>
          <a:p>
            <a:pPr marL="742950" marR="0" lvl="1" indent="-28575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lang="x-none" sz="155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WW, tth (semi-)leptonic, hmumu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27192"/>
              <a:buFont typeface="Arial"/>
              <a:buChar char="•"/>
            </a:pPr>
            <a:r>
              <a:rPr lang="x-none" sz="185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Currently, PID comes from PandoraPFA</a:t>
            </a:r>
          </a:p>
          <a:p>
            <a:pPr marL="742950" marR="0" lvl="1" indent="-28575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lang="x-none" sz="155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Performance must not be perfect, but must be well-known and understood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27192"/>
              <a:buFont typeface="Arial"/>
              <a:buChar char="•"/>
            </a:pPr>
            <a:r>
              <a:rPr lang="x-none" sz="185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Digital HCAL: remove muons before clustering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2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How?</a:t>
            </a:r>
          </a:p>
        </p:txBody>
      </p:sp>
      <p:sp>
        <p:nvSpPr>
          <p:cNvPr id="209" name="Shape 20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42156"/>
              <a:buFont typeface="Arial"/>
              <a:buChar char="•"/>
            </a:pPr>
            <a:r>
              <a:rPr lang="x-none" sz="17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Generate single particle of given type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42156"/>
              <a:buFont typeface="Arial"/>
              <a:buChar char="•"/>
            </a:pPr>
            <a:r>
              <a:rPr lang="x-none" sz="17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Full detector simulation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42156"/>
              <a:buFont typeface="Arial"/>
              <a:buChar char="•"/>
            </a:pPr>
            <a:r>
              <a:rPr lang="x-none" sz="17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org.lcsim tracking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42156"/>
              <a:buFont typeface="Arial"/>
              <a:buChar char="•"/>
            </a:pPr>
            <a:r>
              <a:rPr lang="x-none" sz="17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PandoraPFA reconstruction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480"/>
              </a:spcBef>
              <a:buClr>
                <a:schemeClr val="lt1"/>
              </a:buClr>
              <a:buSzPct val="142156"/>
              <a:buFont typeface="Arial"/>
              <a:buChar char="•"/>
            </a:pPr>
            <a:r>
              <a:rPr lang="x-none" sz="17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Plot ratio of reconstructed / generated particles of given type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6705600" y="65087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Photons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18" name="Shape 218"/>
          <p:cNvSpPr/>
          <p:nvPr/>
        </p:nvSpPr>
        <p:spPr>
          <a:xfrm>
            <a:off x="4923999" y="1908238"/>
            <a:ext cx="3762800" cy="254792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19" name="Shape 219"/>
          <p:cNvSpPr/>
          <p:nvPr/>
        </p:nvSpPr>
        <p:spPr>
          <a:xfrm>
            <a:off x="568477" y="1925980"/>
            <a:ext cx="3710871" cy="251244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20" name="Shape 220"/>
          <p:cNvSpPr txBox="1"/>
          <p:nvPr/>
        </p:nvSpPr>
        <p:spPr>
          <a:xfrm>
            <a:off x="1224650" y="4936750"/>
            <a:ext cx="6140700" cy="1140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Photon Identification &gt; 97% in barrel and endcap</a:t>
            </a:r>
          </a:p>
          <a:p>
            <a:pPr>
              <a:buNone/>
            </a:pPr>
            <a:r>
              <a:rPr lang="x-none" sz="2400">
                <a:solidFill>
                  <a:schemeClr val="lt1"/>
                </a:solidFill>
              </a:rPr>
              <a:t>Transition region needs optimization</a:t>
            </a:r>
          </a:p>
        </p:txBody>
      </p:sp>
      <p:sp>
        <p:nvSpPr>
          <p:cNvPr id="221" name="Shape 221"/>
          <p:cNvSpPr/>
          <p:nvPr/>
        </p:nvSpPr>
        <p:spPr>
          <a:xfrm>
            <a:off x="1337295" y="3701150"/>
            <a:ext cx="2246597" cy="337096"/>
          </a:xfrm>
          <a:custGeom>
            <a:avLst/>
            <a:gdLst/>
            <a:ahLst/>
            <a:cxnLst/>
            <a:rect l="0" t="0" r="0" b="0"/>
            <a:pathLst>
              <a:path w="4915" h="926" extrusionOk="0">
                <a:moveTo>
                  <a:pt x="0" y="715"/>
                </a:moveTo>
                <a:lnTo>
                  <a:pt x="0" y="0"/>
                </a:lnTo>
                <a:lnTo>
                  <a:pt x="270" y="0"/>
                </a:lnTo>
                <a:quadBezTo>
                  <a:pt x="341" y="0"/>
                  <a:pt x="378" y="6"/>
                </a:quadBezTo>
                <a:quadBezTo>
                  <a:pt x="431" y="15"/>
                  <a:pt x="467" y="40"/>
                </a:quadBezTo>
                <a:quadBezTo>
                  <a:pt x="502" y="64"/>
                  <a:pt x="524" y="109"/>
                </a:quadBezTo>
                <a:quadBezTo>
                  <a:pt x="546" y="153"/>
                  <a:pt x="546" y="207"/>
                </a:quadBezTo>
                <a:quadBezTo>
                  <a:pt x="546" y="298"/>
                  <a:pt x="488" y="361"/>
                </a:quadBezTo>
                <a:quadBezTo>
                  <a:pt x="430" y="424"/>
                  <a:pt x="278" y="424"/>
                </a:quadBezTo>
                <a:lnTo>
                  <a:pt x="94" y="424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94" y="340"/>
                </a:moveTo>
                <a:lnTo>
                  <a:pt x="279" y="340"/>
                </a:lnTo>
                <a:quadBezTo>
                  <a:pt x="371" y="340"/>
                  <a:pt x="410" y="306"/>
                </a:quadBezTo>
                <a:quadBezTo>
                  <a:pt x="448" y="271"/>
                  <a:pt x="448" y="209"/>
                </a:quadBezTo>
                <a:quadBezTo>
                  <a:pt x="448" y="165"/>
                  <a:pt x="425" y="133"/>
                </a:quadBezTo>
                <a:quadBezTo>
                  <a:pt x="403" y="101"/>
                  <a:pt x="366" y="90"/>
                </a:quadBezTo>
                <a:quadBezTo>
                  <a:pt x="342" y="84"/>
                  <a:pt x="277" y="84"/>
                </a:quadBezTo>
                <a:lnTo>
                  <a:pt x="94" y="84"/>
                </a:lnTo>
                <a:lnTo>
                  <a:pt x="94" y="340"/>
                </a:lnTo>
                <a:close/>
                <a:moveTo>
                  <a:pt x="654" y="715"/>
                </a:moveTo>
                <a:lnTo>
                  <a:pt x="654" y="197"/>
                </a:lnTo>
                <a:lnTo>
                  <a:pt x="733" y="197"/>
                </a:lnTo>
                <a:lnTo>
                  <a:pt x="733" y="275"/>
                </a:lnTo>
                <a:quadBezTo>
                  <a:pt x="764" y="220"/>
                  <a:pt x="789" y="203"/>
                </a:quadBezTo>
                <a:quadBezTo>
                  <a:pt x="815" y="185"/>
                  <a:pt x="846" y="185"/>
                </a:quadBezTo>
                <a:quadBezTo>
                  <a:pt x="890" y="185"/>
                  <a:pt x="936" y="213"/>
                </a:quadBezTo>
                <a:lnTo>
                  <a:pt x="906" y="295"/>
                </a:lnTo>
                <a:quadBezTo>
                  <a:pt x="874" y="276"/>
                  <a:pt x="841" y="276"/>
                </a:quadBezTo>
                <a:quadBezTo>
                  <a:pt x="812" y="276"/>
                  <a:pt x="790" y="293"/>
                </a:quadBezTo>
                <a:quadBezTo>
                  <a:pt x="767" y="311"/>
                  <a:pt x="757" y="341"/>
                </a:quadBezTo>
                <a:quadBezTo>
                  <a:pt x="742" y="388"/>
                  <a:pt x="742" y="444"/>
                </a:quadBezTo>
                <a:lnTo>
                  <a:pt x="742" y="715"/>
                </a:lnTo>
                <a:lnTo>
                  <a:pt x="654" y="715"/>
                </a:lnTo>
                <a:close/>
                <a:moveTo>
                  <a:pt x="1343" y="548"/>
                </a:moveTo>
                <a:lnTo>
                  <a:pt x="1434" y="560"/>
                </a:lnTo>
                <a:quadBezTo>
                  <a:pt x="1413" y="639"/>
                  <a:pt x="1354" y="683"/>
                </a:quadBezTo>
                <a:quadBezTo>
                  <a:pt x="1296" y="727"/>
                  <a:pt x="1206" y="727"/>
                </a:quadBezTo>
                <a:quadBezTo>
                  <a:pt x="1092" y="727"/>
                  <a:pt x="1026" y="657"/>
                </a:quadBezTo>
                <a:quadBezTo>
                  <a:pt x="959" y="587"/>
                  <a:pt x="959" y="460"/>
                </a:quadBezTo>
                <a:quadBezTo>
                  <a:pt x="959" y="330"/>
                  <a:pt x="1026" y="257"/>
                </a:quadBezTo>
                <a:quadBezTo>
                  <a:pt x="1094" y="185"/>
                  <a:pt x="1201" y="185"/>
                </a:quadBezTo>
                <a:quadBezTo>
                  <a:pt x="1305" y="185"/>
                  <a:pt x="1371" y="256"/>
                </a:quadBezTo>
                <a:quadBezTo>
                  <a:pt x="1437" y="327"/>
                  <a:pt x="1437" y="455"/>
                </a:quadBezTo>
                <a:quadBezTo>
                  <a:pt x="1437" y="463"/>
                  <a:pt x="1437" y="479"/>
                </a:quadBezTo>
                <a:lnTo>
                  <a:pt x="1050" y="479"/>
                </a:lnTo>
                <a:quadBezTo>
                  <a:pt x="1055" y="564"/>
                  <a:pt x="1098" y="609"/>
                </a:quadBezTo>
                <a:quadBezTo>
                  <a:pt x="1142" y="655"/>
                  <a:pt x="1207" y="655"/>
                </a:quadBezTo>
                <a:quadBezTo>
                  <a:pt x="1255" y="655"/>
                  <a:pt x="1289" y="629"/>
                </a:quadBezTo>
                <a:quadBezTo>
                  <a:pt x="1323" y="604"/>
                  <a:pt x="1343" y="548"/>
                </a:quadBezTo>
                <a:close/>
                <a:moveTo>
                  <a:pt x="1055" y="406"/>
                </a:moveTo>
                <a:lnTo>
                  <a:pt x="1344" y="406"/>
                </a:lnTo>
                <a:quadBezTo>
                  <a:pt x="1338" y="341"/>
                  <a:pt x="1311" y="308"/>
                </a:quadBezTo>
                <a:quadBezTo>
                  <a:pt x="1269" y="257"/>
                  <a:pt x="1202" y="257"/>
                </a:quadBezTo>
                <a:quadBezTo>
                  <a:pt x="1142" y="257"/>
                  <a:pt x="1100" y="298"/>
                </a:quadBezTo>
                <a:quadBezTo>
                  <a:pt x="1059" y="338"/>
                  <a:pt x="1055" y="406"/>
                </a:quadBezTo>
                <a:close/>
                <a:moveTo>
                  <a:pt x="1542" y="715"/>
                </a:moveTo>
                <a:lnTo>
                  <a:pt x="1542" y="0"/>
                </a:lnTo>
                <a:lnTo>
                  <a:pt x="1630" y="0"/>
                </a:lnTo>
                <a:lnTo>
                  <a:pt x="1630" y="715"/>
                </a:lnTo>
                <a:lnTo>
                  <a:pt x="1542" y="715"/>
                </a:lnTo>
                <a:close/>
                <a:moveTo>
                  <a:pt x="1767" y="101"/>
                </a:moveTo>
                <a:lnTo>
                  <a:pt x="1767" y="0"/>
                </a:lnTo>
                <a:lnTo>
                  <a:pt x="1855" y="0"/>
                </a:lnTo>
                <a:lnTo>
                  <a:pt x="1855" y="101"/>
                </a:lnTo>
                <a:lnTo>
                  <a:pt x="1767" y="101"/>
                </a:lnTo>
                <a:close/>
                <a:moveTo>
                  <a:pt x="1767" y="715"/>
                </a:moveTo>
                <a:lnTo>
                  <a:pt x="1767" y="197"/>
                </a:lnTo>
                <a:lnTo>
                  <a:pt x="1855" y="197"/>
                </a:lnTo>
                <a:lnTo>
                  <a:pt x="1855" y="715"/>
                </a:lnTo>
                <a:lnTo>
                  <a:pt x="1767" y="715"/>
                </a:lnTo>
                <a:close/>
                <a:moveTo>
                  <a:pt x="1989" y="715"/>
                </a:moveTo>
                <a:lnTo>
                  <a:pt x="1989" y="197"/>
                </a:lnTo>
                <a:lnTo>
                  <a:pt x="2067" y="197"/>
                </a:lnTo>
                <a:lnTo>
                  <a:pt x="2067" y="270"/>
                </a:lnTo>
                <a:quadBezTo>
                  <a:pt x="2092" y="231"/>
                  <a:pt x="2132" y="208"/>
                </a:quadBezTo>
                <a:quadBezTo>
                  <a:pt x="2173" y="185"/>
                  <a:pt x="2225" y="185"/>
                </a:quadBezTo>
                <a:quadBezTo>
                  <a:pt x="2282" y="185"/>
                  <a:pt x="2319" y="209"/>
                </a:quadBezTo>
                <a:quadBezTo>
                  <a:pt x="2356" y="233"/>
                  <a:pt x="2371" y="276"/>
                </a:quadBezTo>
                <a:quadBezTo>
                  <a:pt x="2433" y="185"/>
                  <a:pt x="2531" y="185"/>
                </a:quadBezTo>
                <a:quadBezTo>
                  <a:pt x="2608" y="185"/>
                  <a:pt x="2650" y="228"/>
                </a:quadBezTo>
                <a:quadBezTo>
                  <a:pt x="2691" y="270"/>
                  <a:pt x="2691" y="359"/>
                </a:quadBezTo>
                <a:lnTo>
                  <a:pt x="2691" y="715"/>
                </a:lnTo>
                <a:lnTo>
                  <a:pt x="2604" y="715"/>
                </a:lnTo>
                <a:lnTo>
                  <a:pt x="2604" y="389"/>
                </a:lnTo>
                <a:quadBezTo>
                  <a:pt x="2604" y="336"/>
                  <a:pt x="2595" y="313"/>
                </a:quadBezTo>
                <a:quadBezTo>
                  <a:pt x="2587" y="290"/>
                  <a:pt x="2564" y="275"/>
                </a:quadBezTo>
                <a:quadBezTo>
                  <a:pt x="2542" y="261"/>
                  <a:pt x="2512" y="261"/>
                </a:quadBezTo>
                <a:quadBezTo>
                  <a:pt x="2457" y="261"/>
                  <a:pt x="2421" y="298"/>
                </a:quadBezTo>
                <a:quadBezTo>
                  <a:pt x="2385" y="334"/>
                  <a:pt x="2385" y="414"/>
                </a:quadBezTo>
                <a:lnTo>
                  <a:pt x="2385" y="715"/>
                </a:lnTo>
                <a:lnTo>
                  <a:pt x="2297" y="715"/>
                </a:lnTo>
                <a:lnTo>
                  <a:pt x="2297" y="378"/>
                </a:lnTo>
                <a:quadBezTo>
                  <a:pt x="2297" y="320"/>
                  <a:pt x="2275" y="291"/>
                </a:quadBezTo>
                <a:quadBezTo>
                  <a:pt x="2254" y="261"/>
                  <a:pt x="2205" y="261"/>
                </a:quadBezTo>
                <a:quadBezTo>
                  <a:pt x="2168" y="261"/>
                  <a:pt x="2136" y="281"/>
                </a:quadBezTo>
                <a:quadBezTo>
                  <a:pt x="2105" y="300"/>
                  <a:pt x="2091" y="338"/>
                </a:quadBezTo>
                <a:quadBezTo>
                  <a:pt x="2077" y="375"/>
                  <a:pt x="2077" y="446"/>
                </a:quadBezTo>
                <a:lnTo>
                  <a:pt x="2077" y="715"/>
                </a:lnTo>
                <a:lnTo>
                  <a:pt x="1989" y="715"/>
                </a:lnTo>
                <a:close/>
                <a:moveTo>
                  <a:pt x="2822" y="101"/>
                </a:moveTo>
                <a:lnTo>
                  <a:pt x="2822" y="0"/>
                </a:lnTo>
                <a:lnTo>
                  <a:pt x="2910" y="0"/>
                </a:lnTo>
                <a:lnTo>
                  <a:pt x="2910" y="101"/>
                </a:lnTo>
                <a:lnTo>
                  <a:pt x="2822" y="101"/>
                </a:lnTo>
                <a:close/>
                <a:moveTo>
                  <a:pt x="2822" y="715"/>
                </a:moveTo>
                <a:lnTo>
                  <a:pt x="2822" y="197"/>
                </a:lnTo>
                <a:lnTo>
                  <a:pt x="2910" y="197"/>
                </a:lnTo>
                <a:lnTo>
                  <a:pt x="2910" y="715"/>
                </a:lnTo>
                <a:lnTo>
                  <a:pt x="2822" y="715"/>
                </a:lnTo>
                <a:close/>
                <a:moveTo>
                  <a:pt x="3044" y="715"/>
                </a:moveTo>
                <a:lnTo>
                  <a:pt x="3044" y="197"/>
                </a:lnTo>
                <a:lnTo>
                  <a:pt x="3123" y="197"/>
                </a:lnTo>
                <a:lnTo>
                  <a:pt x="3123" y="270"/>
                </a:lnTo>
                <a:quadBezTo>
                  <a:pt x="3180" y="185"/>
                  <a:pt x="3288" y="185"/>
                </a:quadBezTo>
                <a:quadBezTo>
                  <a:pt x="3335" y="185"/>
                  <a:pt x="3374" y="202"/>
                </a:quadBezTo>
                <a:quadBezTo>
                  <a:pt x="3414" y="219"/>
                  <a:pt x="3433" y="246"/>
                </a:quadBezTo>
                <a:quadBezTo>
                  <a:pt x="3453" y="273"/>
                  <a:pt x="3460" y="311"/>
                </a:quadBezTo>
                <a:quadBezTo>
                  <a:pt x="3465" y="335"/>
                  <a:pt x="3465" y="396"/>
                </a:quadBezTo>
                <a:lnTo>
                  <a:pt x="3465" y="715"/>
                </a:lnTo>
                <a:lnTo>
                  <a:pt x="3377" y="715"/>
                </a:lnTo>
                <a:lnTo>
                  <a:pt x="3377" y="400"/>
                </a:lnTo>
                <a:quadBezTo>
                  <a:pt x="3377" y="346"/>
                  <a:pt x="3367" y="320"/>
                </a:quadBezTo>
                <a:quadBezTo>
                  <a:pt x="3357" y="293"/>
                  <a:pt x="3331" y="277"/>
                </a:quadBezTo>
                <a:quadBezTo>
                  <a:pt x="3305" y="261"/>
                  <a:pt x="3270" y="261"/>
                </a:quadBezTo>
                <a:quadBezTo>
                  <a:pt x="3213" y="261"/>
                  <a:pt x="3173" y="297"/>
                </a:quadBezTo>
                <a:quadBezTo>
                  <a:pt x="3132" y="333"/>
                  <a:pt x="3132" y="432"/>
                </a:quadBezTo>
                <a:lnTo>
                  <a:pt x="3132" y="715"/>
                </a:lnTo>
                <a:lnTo>
                  <a:pt x="3044" y="715"/>
                </a:lnTo>
                <a:close/>
                <a:moveTo>
                  <a:pt x="3938" y="651"/>
                </a:moveTo>
                <a:quadBezTo>
                  <a:pt x="3890" y="693"/>
                  <a:pt x="3844" y="710"/>
                </a:quadBezTo>
                <a:quadBezTo>
                  <a:pt x="3799" y="727"/>
                  <a:pt x="3748" y="727"/>
                </a:quadBezTo>
                <a:quadBezTo>
                  <a:pt x="3662" y="727"/>
                  <a:pt x="3616" y="685"/>
                </a:quadBezTo>
                <a:quadBezTo>
                  <a:pt x="3570" y="644"/>
                  <a:pt x="3570" y="579"/>
                </a:quadBezTo>
                <a:quadBezTo>
                  <a:pt x="3570" y="541"/>
                  <a:pt x="3588" y="509"/>
                </a:quadBezTo>
                <a:quadBezTo>
                  <a:pt x="3605" y="478"/>
                  <a:pt x="3633" y="458"/>
                </a:quadBezTo>
                <a:quadBezTo>
                  <a:pt x="3661" y="439"/>
                  <a:pt x="3696" y="430"/>
                </a:quadBezTo>
                <a:quadBezTo>
                  <a:pt x="3722" y="423"/>
                  <a:pt x="3774" y="416"/>
                </a:quadBezTo>
                <a:quadBezTo>
                  <a:pt x="3881" y="404"/>
                  <a:pt x="3931" y="386"/>
                </a:quadBezTo>
                <a:quadBezTo>
                  <a:pt x="3932" y="368"/>
                  <a:pt x="3932" y="363"/>
                </a:quadBezTo>
                <a:quadBezTo>
                  <a:pt x="3932" y="310"/>
                  <a:pt x="3907" y="288"/>
                </a:quadBezTo>
                <a:quadBezTo>
                  <a:pt x="3873" y="258"/>
                  <a:pt x="3807" y="258"/>
                </a:quadBezTo>
                <a:quadBezTo>
                  <a:pt x="3745" y="258"/>
                  <a:pt x="3715" y="280"/>
                </a:quadBezTo>
                <a:quadBezTo>
                  <a:pt x="3686" y="301"/>
                  <a:pt x="3671" y="356"/>
                </a:quadBezTo>
                <a:lnTo>
                  <a:pt x="3585" y="345"/>
                </a:lnTo>
                <a:quadBezTo>
                  <a:pt x="3597" y="290"/>
                  <a:pt x="3624" y="256"/>
                </a:quadBezTo>
                <a:quadBezTo>
                  <a:pt x="3651" y="222"/>
                  <a:pt x="3702" y="203"/>
                </a:quadBezTo>
                <a:quadBezTo>
                  <a:pt x="3752" y="185"/>
                  <a:pt x="3819" y="185"/>
                </a:quadBezTo>
                <a:quadBezTo>
                  <a:pt x="3886" y="185"/>
                  <a:pt x="3927" y="201"/>
                </a:quadBezTo>
                <a:quadBezTo>
                  <a:pt x="3969" y="216"/>
                  <a:pt x="3988" y="240"/>
                </a:quadBezTo>
                <a:quadBezTo>
                  <a:pt x="4008" y="264"/>
                  <a:pt x="4016" y="300"/>
                </a:quadBezTo>
                <a:quadBezTo>
                  <a:pt x="4020" y="322"/>
                  <a:pt x="4020" y="381"/>
                </a:quadBezTo>
                <a:lnTo>
                  <a:pt x="4020" y="498"/>
                </a:lnTo>
                <a:quadBezTo>
                  <a:pt x="4020" y="621"/>
                  <a:pt x="4026" y="653"/>
                </a:quadBezTo>
                <a:quadBezTo>
                  <a:pt x="4031" y="686"/>
                  <a:pt x="4048" y="715"/>
                </a:quadBezTo>
                <a:lnTo>
                  <a:pt x="3956" y="715"/>
                </a:lnTo>
                <a:quadBezTo>
                  <a:pt x="3942" y="688"/>
                  <a:pt x="3938" y="651"/>
                </a:quadBezTo>
                <a:close/>
                <a:moveTo>
                  <a:pt x="3931" y="455"/>
                </a:moveTo>
                <a:quadBezTo>
                  <a:pt x="3883" y="475"/>
                  <a:pt x="3788" y="488"/>
                </a:quadBezTo>
                <a:quadBezTo>
                  <a:pt x="3733" y="496"/>
                  <a:pt x="3711" y="506"/>
                </a:quadBezTo>
                <a:quadBezTo>
                  <a:pt x="3688" y="516"/>
                  <a:pt x="3676" y="534"/>
                </a:quadBezTo>
                <a:quadBezTo>
                  <a:pt x="3664" y="553"/>
                  <a:pt x="3664" y="576"/>
                </a:quadBezTo>
                <a:quadBezTo>
                  <a:pt x="3664" y="611"/>
                  <a:pt x="3691" y="635"/>
                </a:quadBezTo>
                <a:quadBezTo>
                  <a:pt x="3717" y="658"/>
                  <a:pt x="3769" y="658"/>
                </a:quadBezTo>
                <a:quadBezTo>
                  <a:pt x="3819" y="658"/>
                  <a:pt x="3859" y="636"/>
                </a:quadBezTo>
                <a:quadBezTo>
                  <a:pt x="3898" y="614"/>
                  <a:pt x="3917" y="575"/>
                </a:quadBezTo>
                <a:quadBezTo>
                  <a:pt x="3931" y="545"/>
                  <a:pt x="3931" y="487"/>
                </a:quadBezTo>
                <a:lnTo>
                  <a:pt x="3931" y="455"/>
                </a:lnTo>
                <a:close/>
                <a:moveTo>
                  <a:pt x="4155" y="715"/>
                </a:moveTo>
                <a:lnTo>
                  <a:pt x="4155" y="197"/>
                </a:lnTo>
                <a:lnTo>
                  <a:pt x="4234" y="197"/>
                </a:lnTo>
                <a:lnTo>
                  <a:pt x="4234" y="275"/>
                </a:lnTo>
                <a:quadBezTo>
                  <a:pt x="4265" y="220"/>
                  <a:pt x="4290" y="203"/>
                </a:quadBezTo>
                <a:quadBezTo>
                  <a:pt x="4316" y="185"/>
                  <a:pt x="4347" y="185"/>
                </a:quadBezTo>
                <a:quadBezTo>
                  <a:pt x="4391" y="185"/>
                  <a:pt x="4437" y="213"/>
                </a:quadBezTo>
                <a:lnTo>
                  <a:pt x="4407" y="295"/>
                </a:lnTo>
                <a:quadBezTo>
                  <a:pt x="4375" y="276"/>
                  <a:pt x="4342" y="276"/>
                </a:quadBezTo>
                <a:quadBezTo>
                  <a:pt x="4313" y="276"/>
                  <a:pt x="4291" y="293"/>
                </a:quadBezTo>
                <a:quadBezTo>
                  <a:pt x="4268" y="311"/>
                  <a:pt x="4258" y="341"/>
                </a:quadBezTo>
                <a:quadBezTo>
                  <a:pt x="4243" y="388"/>
                  <a:pt x="4243" y="444"/>
                </a:quadBezTo>
                <a:lnTo>
                  <a:pt x="4243" y="715"/>
                </a:lnTo>
                <a:lnTo>
                  <a:pt x="4155" y="715"/>
                </a:lnTo>
                <a:close/>
                <a:moveTo>
                  <a:pt x="4485" y="915"/>
                </a:moveTo>
                <a:lnTo>
                  <a:pt x="4476" y="833"/>
                </a:lnTo>
                <a:quadBezTo>
                  <a:pt x="4504" y="840"/>
                  <a:pt x="4526" y="840"/>
                </a:quadBezTo>
                <a:quadBezTo>
                  <a:pt x="4555" y="840"/>
                  <a:pt x="4573" y="831"/>
                </a:quadBezTo>
                <a:quadBezTo>
                  <a:pt x="4590" y="821"/>
                  <a:pt x="4602" y="803"/>
                </a:quadBezTo>
                <a:quadBezTo>
                  <a:pt x="4610" y="790"/>
                  <a:pt x="4628" y="738"/>
                </a:quadBezTo>
                <a:quadBezTo>
                  <a:pt x="4631" y="730"/>
                  <a:pt x="4636" y="716"/>
                </a:quadBezTo>
                <a:lnTo>
                  <a:pt x="4439" y="197"/>
                </a:lnTo>
                <a:lnTo>
                  <a:pt x="4534" y="197"/>
                </a:lnTo>
                <a:lnTo>
                  <a:pt x="4642" y="497"/>
                </a:lnTo>
                <a:quadBezTo>
                  <a:pt x="4663" y="554"/>
                  <a:pt x="4680" y="617"/>
                </a:quadBezTo>
                <a:quadBezTo>
                  <a:pt x="4695" y="557"/>
                  <a:pt x="4716" y="499"/>
                </a:quadBezTo>
                <a:lnTo>
                  <a:pt x="4827" y="197"/>
                </a:lnTo>
                <a:lnTo>
                  <a:pt x="4915" y="197"/>
                </a:lnTo>
                <a:lnTo>
                  <a:pt x="4717" y="724"/>
                </a:lnTo>
                <a:quadBezTo>
                  <a:pt x="4686" y="810"/>
                  <a:pt x="4668" y="842"/>
                </a:quadBezTo>
                <a:quadBezTo>
                  <a:pt x="4645" y="885"/>
                  <a:pt x="4614" y="905"/>
                </a:quadBezTo>
                <a:quadBezTo>
                  <a:pt x="4584" y="926"/>
                  <a:pt x="4542" y="926"/>
                </a:quadBezTo>
                <a:quadBezTo>
                  <a:pt x="4517" y="926"/>
                  <a:pt x="4485" y="91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2" name="Shape 222"/>
          <p:cNvSpPr/>
          <p:nvPr/>
        </p:nvSpPr>
        <p:spPr>
          <a:xfrm>
            <a:off x="5617196" y="3701150"/>
            <a:ext cx="2246597" cy="337096"/>
          </a:xfrm>
          <a:custGeom>
            <a:avLst/>
            <a:gdLst/>
            <a:ahLst/>
            <a:cxnLst/>
            <a:rect l="0" t="0" r="0" b="0"/>
            <a:pathLst>
              <a:path w="4915" h="926" extrusionOk="0">
                <a:moveTo>
                  <a:pt x="0" y="715"/>
                </a:moveTo>
                <a:lnTo>
                  <a:pt x="0" y="0"/>
                </a:lnTo>
                <a:lnTo>
                  <a:pt x="270" y="0"/>
                </a:lnTo>
                <a:quadBezTo>
                  <a:pt x="341" y="0"/>
                  <a:pt x="378" y="6"/>
                </a:quadBezTo>
                <a:quadBezTo>
                  <a:pt x="431" y="15"/>
                  <a:pt x="467" y="40"/>
                </a:quadBezTo>
                <a:quadBezTo>
                  <a:pt x="502" y="64"/>
                  <a:pt x="524" y="109"/>
                </a:quadBezTo>
                <a:quadBezTo>
                  <a:pt x="546" y="153"/>
                  <a:pt x="546" y="207"/>
                </a:quadBezTo>
                <a:quadBezTo>
                  <a:pt x="546" y="298"/>
                  <a:pt x="488" y="361"/>
                </a:quadBezTo>
                <a:quadBezTo>
                  <a:pt x="430" y="424"/>
                  <a:pt x="278" y="424"/>
                </a:quadBezTo>
                <a:lnTo>
                  <a:pt x="94" y="424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94" y="340"/>
                </a:moveTo>
                <a:lnTo>
                  <a:pt x="279" y="340"/>
                </a:lnTo>
                <a:quadBezTo>
                  <a:pt x="371" y="340"/>
                  <a:pt x="410" y="306"/>
                </a:quadBezTo>
                <a:quadBezTo>
                  <a:pt x="448" y="271"/>
                  <a:pt x="448" y="209"/>
                </a:quadBezTo>
                <a:quadBezTo>
                  <a:pt x="448" y="165"/>
                  <a:pt x="425" y="133"/>
                </a:quadBezTo>
                <a:quadBezTo>
                  <a:pt x="403" y="101"/>
                  <a:pt x="366" y="90"/>
                </a:quadBezTo>
                <a:quadBezTo>
                  <a:pt x="342" y="84"/>
                  <a:pt x="277" y="84"/>
                </a:quadBezTo>
                <a:lnTo>
                  <a:pt x="94" y="84"/>
                </a:lnTo>
                <a:lnTo>
                  <a:pt x="94" y="340"/>
                </a:lnTo>
                <a:close/>
                <a:moveTo>
                  <a:pt x="654" y="715"/>
                </a:moveTo>
                <a:lnTo>
                  <a:pt x="654" y="197"/>
                </a:lnTo>
                <a:lnTo>
                  <a:pt x="733" y="197"/>
                </a:lnTo>
                <a:lnTo>
                  <a:pt x="733" y="275"/>
                </a:lnTo>
                <a:quadBezTo>
                  <a:pt x="764" y="220"/>
                  <a:pt x="789" y="203"/>
                </a:quadBezTo>
                <a:quadBezTo>
                  <a:pt x="815" y="185"/>
                  <a:pt x="846" y="185"/>
                </a:quadBezTo>
                <a:quadBezTo>
                  <a:pt x="890" y="185"/>
                  <a:pt x="936" y="213"/>
                </a:quadBezTo>
                <a:lnTo>
                  <a:pt x="906" y="295"/>
                </a:lnTo>
                <a:quadBezTo>
                  <a:pt x="874" y="276"/>
                  <a:pt x="841" y="276"/>
                </a:quadBezTo>
                <a:quadBezTo>
                  <a:pt x="812" y="276"/>
                  <a:pt x="790" y="293"/>
                </a:quadBezTo>
                <a:quadBezTo>
                  <a:pt x="767" y="311"/>
                  <a:pt x="757" y="341"/>
                </a:quadBezTo>
                <a:quadBezTo>
                  <a:pt x="742" y="388"/>
                  <a:pt x="742" y="444"/>
                </a:quadBezTo>
                <a:lnTo>
                  <a:pt x="742" y="715"/>
                </a:lnTo>
                <a:lnTo>
                  <a:pt x="654" y="715"/>
                </a:lnTo>
                <a:close/>
                <a:moveTo>
                  <a:pt x="1343" y="548"/>
                </a:moveTo>
                <a:lnTo>
                  <a:pt x="1434" y="560"/>
                </a:lnTo>
                <a:quadBezTo>
                  <a:pt x="1413" y="639"/>
                  <a:pt x="1354" y="683"/>
                </a:quadBezTo>
                <a:quadBezTo>
                  <a:pt x="1296" y="727"/>
                  <a:pt x="1206" y="727"/>
                </a:quadBezTo>
                <a:quadBezTo>
                  <a:pt x="1092" y="727"/>
                  <a:pt x="1026" y="657"/>
                </a:quadBezTo>
                <a:quadBezTo>
                  <a:pt x="959" y="587"/>
                  <a:pt x="959" y="460"/>
                </a:quadBezTo>
                <a:quadBezTo>
                  <a:pt x="959" y="330"/>
                  <a:pt x="1026" y="257"/>
                </a:quadBezTo>
                <a:quadBezTo>
                  <a:pt x="1094" y="185"/>
                  <a:pt x="1201" y="185"/>
                </a:quadBezTo>
                <a:quadBezTo>
                  <a:pt x="1305" y="185"/>
                  <a:pt x="1371" y="256"/>
                </a:quadBezTo>
                <a:quadBezTo>
                  <a:pt x="1437" y="327"/>
                  <a:pt x="1437" y="455"/>
                </a:quadBezTo>
                <a:quadBezTo>
                  <a:pt x="1437" y="463"/>
                  <a:pt x="1437" y="479"/>
                </a:quadBezTo>
                <a:lnTo>
                  <a:pt x="1050" y="479"/>
                </a:lnTo>
                <a:quadBezTo>
                  <a:pt x="1055" y="564"/>
                  <a:pt x="1098" y="609"/>
                </a:quadBezTo>
                <a:quadBezTo>
                  <a:pt x="1142" y="655"/>
                  <a:pt x="1207" y="655"/>
                </a:quadBezTo>
                <a:quadBezTo>
                  <a:pt x="1255" y="655"/>
                  <a:pt x="1289" y="629"/>
                </a:quadBezTo>
                <a:quadBezTo>
                  <a:pt x="1323" y="604"/>
                  <a:pt x="1343" y="548"/>
                </a:quadBezTo>
                <a:close/>
                <a:moveTo>
                  <a:pt x="1055" y="406"/>
                </a:moveTo>
                <a:lnTo>
                  <a:pt x="1344" y="406"/>
                </a:lnTo>
                <a:quadBezTo>
                  <a:pt x="1338" y="341"/>
                  <a:pt x="1311" y="308"/>
                </a:quadBezTo>
                <a:quadBezTo>
                  <a:pt x="1269" y="257"/>
                  <a:pt x="1202" y="257"/>
                </a:quadBezTo>
                <a:quadBezTo>
                  <a:pt x="1142" y="257"/>
                  <a:pt x="1100" y="298"/>
                </a:quadBezTo>
                <a:quadBezTo>
                  <a:pt x="1059" y="338"/>
                  <a:pt x="1055" y="406"/>
                </a:quadBezTo>
                <a:close/>
                <a:moveTo>
                  <a:pt x="1542" y="715"/>
                </a:moveTo>
                <a:lnTo>
                  <a:pt x="1542" y="0"/>
                </a:lnTo>
                <a:lnTo>
                  <a:pt x="1630" y="0"/>
                </a:lnTo>
                <a:lnTo>
                  <a:pt x="1630" y="715"/>
                </a:lnTo>
                <a:lnTo>
                  <a:pt x="1542" y="715"/>
                </a:lnTo>
                <a:close/>
                <a:moveTo>
                  <a:pt x="1767" y="101"/>
                </a:moveTo>
                <a:lnTo>
                  <a:pt x="1767" y="0"/>
                </a:lnTo>
                <a:lnTo>
                  <a:pt x="1855" y="0"/>
                </a:lnTo>
                <a:lnTo>
                  <a:pt x="1855" y="101"/>
                </a:lnTo>
                <a:lnTo>
                  <a:pt x="1767" y="101"/>
                </a:lnTo>
                <a:close/>
                <a:moveTo>
                  <a:pt x="1767" y="715"/>
                </a:moveTo>
                <a:lnTo>
                  <a:pt x="1767" y="197"/>
                </a:lnTo>
                <a:lnTo>
                  <a:pt x="1855" y="197"/>
                </a:lnTo>
                <a:lnTo>
                  <a:pt x="1855" y="715"/>
                </a:lnTo>
                <a:lnTo>
                  <a:pt x="1767" y="715"/>
                </a:lnTo>
                <a:close/>
                <a:moveTo>
                  <a:pt x="1989" y="715"/>
                </a:moveTo>
                <a:lnTo>
                  <a:pt x="1989" y="197"/>
                </a:lnTo>
                <a:lnTo>
                  <a:pt x="2067" y="197"/>
                </a:lnTo>
                <a:lnTo>
                  <a:pt x="2067" y="270"/>
                </a:lnTo>
                <a:quadBezTo>
                  <a:pt x="2092" y="231"/>
                  <a:pt x="2132" y="208"/>
                </a:quadBezTo>
                <a:quadBezTo>
                  <a:pt x="2173" y="185"/>
                  <a:pt x="2225" y="185"/>
                </a:quadBezTo>
                <a:quadBezTo>
                  <a:pt x="2282" y="185"/>
                  <a:pt x="2319" y="209"/>
                </a:quadBezTo>
                <a:quadBezTo>
                  <a:pt x="2356" y="233"/>
                  <a:pt x="2371" y="276"/>
                </a:quadBezTo>
                <a:quadBezTo>
                  <a:pt x="2433" y="185"/>
                  <a:pt x="2531" y="185"/>
                </a:quadBezTo>
                <a:quadBezTo>
                  <a:pt x="2608" y="185"/>
                  <a:pt x="2650" y="228"/>
                </a:quadBezTo>
                <a:quadBezTo>
                  <a:pt x="2691" y="270"/>
                  <a:pt x="2691" y="359"/>
                </a:quadBezTo>
                <a:lnTo>
                  <a:pt x="2691" y="715"/>
                </a:lnTo>
                <a:lnTo>
                  <a:pt x="2604" y="715"/>
                </a:lnTo>
                <a:lnTo>
                  <a:pt x="2604" y="389"/>
                </a:lnTo>
                <a:quadBezTo>
                  <a:pt x="2604" y="336"/>
                  <a:pt x="2595" y="313"/>
                </a:quadBezTo>
                <a:quadBezTo>
                  <a:pt x="2587" y="290"/>
                  <a:pt x="2564" y="275"/>
                </a:quadBezTo>
                <a:quadBezTo>
                  <a:pt x="2542" y="261"/>
                  <a:pt x="2512" y="261"/>
                </a:quadBezTo>
                <a:quadBezTo>
                  <a:pt x="2457" y="261"/>
                  <a:pt x="2421" y="298"/>
                </a:quadBezTo>
                <a:quadBezTo>
                  <a:pt x="2385" y="334"/>
                  <a:pt x="2385" y="414"/>
                </a:quadBezTo>
                <a:lnTo>
                  <a:pt x="2385" y="715"/>
                </a:lnTo>
                <a:lnTo>
                  <a:pt x="2297" y="715"/>
                </a:lnTo>
                <a:lnTo>
                  <a:pt x="2297" y="378"/>
                </a:lnTo>
                <a:quadBezTo>
                  <a:pt x="2297" y="320"/>
                  <a:pt x="2275" y="291"/>
                </a:quadBezTo>
                <a:quadBezTo>
                  <a:pt x="2254" y="261"/>
                  <a:pt x="2205" y="261"/>
                </a:quadBezTo>
                <a:quadBezTo>
                  <a:pt x="2168" y="261"/>
                  <a:pt x="2136" y="281"/>
                </a:quadBezTo>
                <a:quadBezTo>
                  <a:pt x="2105" y="300"/>
                  <a:pt x="2091" y="338"/>
                </a:quadBezTo>
                <a:quadBezTo>
                  <a:pt x="2077" y="375"/>
                  <a:pt x="2077" y="446"/>
                </a:quadBezTo>
                <a:lnTo>
                  <a:pt x="2077" y="715"/>
                </a:lnTo>
                <a:lnTo>
                  <a:pt x="1989" y="715"/>
                </a:lnTo>
                <a:close/>
                <a:moveTo>
                  <a:pt x="2822" y="101"/>
                </a:moveTo>
                <a:lnTo>
                  <a:pt x="2822" y="0"/>
                </a:lnTo>
                <a:lnTo>
                  <a:pt x="2910" y="0"/>
                </a:lnTo>
                <a:lnTo>
                  <a:pt x="2910" y="101"/>
                </a:lnTo>
                <a:lnTo>
                  <a:pt x="2822" y="101"/>
                </a:lnTo>
                <a:close/>
                <a:moveTo>
                  <a:pt x="2822" y="715"/>
                </a:moveTo>
                <a:lnTo>
                  <a:pt x="2822" y="197"/>
                </a:lnTo>
                <a:lnTo>
                  <a:pt x="2910" y="197"/>
                </a:lnTo>
                <a:lnTo>
                  <a:pt x="2910" y="715"/>
                </a:lnTo>
                <a:lnTo>
                  <a:pt x="2822" y="715"/>
                </a:lnTo>
                <a:close/>
                <a:moveTo>
                  <a:pt x="3044" y="715"/>
                </a:moveTo>
                <a:lnTo>
                  <a:pt x="3044" y="197"/>
                </a:lnTo>
                <a:lnTo>
                  <a:pt x="3123" y="197"/>
                </a:lnTo>
                <a:lnTo>
                  <a:pt x="3123" y="270"/>
                </a:lnTo>
                <a:quadBezTo>
                  <a:pt x="3180" y="185"/>
                  <a:pt x="3288" y="185"/>
                </a:quadBezTo>
                <a:quadBezTo>
                  <a:pt x="3335" y="185"/>
                  <a:pt x="3374" y="202"/>
                </a:quadBezTo>
                <a:quadBezTo>
                  <a:pt x="3414" y="219"/>
                  <a:pt x="3433" y="246"/>
                </a:quadBezTo>
                <a:quadBezTo>
                  <a:pt x="3453" y="273"/>
                  <a:pt x="3460" y="311"/>
                </a:quadBezTo>
                <a:quadBezTo>
                  <a:pt x="3465" y="335"/>
                  <a:pt x="3465" y="396"/>
                </a:quadBezTo>
                <a:lnTo>
                  <a:pt x="3465" y="715"/>
                </a:lnTo>
                <a:lnTo>
                  <a:pt x="3377" y="715"/>
                </a:lnTo>
                <a:lnTo>
                  <a:pt x="3377" y="400"/>
                </a:lnTo>
                <a:quadBezTo>
                  <a:pt x="3377" y="346"/>
                  <a:pt x="3367" y="320"/>
                </a:quadBezTo>
                <a:quadBezTo>
                  <a:pt x="3357" y="293"/>
                  <a:pt x="3331" y="277"/>
                </a:quadBezTo>
                <a:quadBezTo>
                  <a:pt x="3305" y="261"/>
                  <a:pt x="3270" y="261"/>
                </a:quadBezTo>
                <a:quadBezTo>
                  <a:pt x="3213" y="261"/>
                  <a:pt x="3173" y="297"/>
                </a:quadBezTo>
                <a:quadBezTo>
                  <a:pt x="3132" y="333"/>
                  <a:pt x="3132" y="432"/>
                </a:quadBezTo>
                <a:lnTo>
                  <a:pt x="3132" y="715"/>
                </a:lnTo>
                <a:lnTo>
                  <a:pt x="3044" y="715"/>
                </a:lnTo>
                <a:close/>
                <a:moveTo>
                  <a:pt x="3938" y="651"/>
                </a:moveTo>
                <a:quadBezTo>
                  <a:pt x="3890" y="693"/>
                  <a:pt x="3844" y="710"/>
                </a:quadBezTo>
                <a:quadBezTo>
                  <a:pt x="3799" y="727"/>
                  <a:pt x="3748" y="727"/>
                </a:quadBezTo>
                <a:quadBezTo>
                  <a:pt x="3662" y="727"/>
                  <a:pt x="3616" y="685"/>
                </a:quadBezTo>
                <a:quadBezTo>
                  <a:pt x="3570" y="644"/>
                  <a:pt x="3570" y="579"/>
                </a:quadBezTo>
                <a:quadBezTo>
                  <a:pt x="3570" y="541"/>
                  <a:pt x="3588" y="509"/>
                </a:quadBezTo>
                <a:quadBezTo>
                  <a:pt x="3605" y="478"/>
                  <a:pt x="3633" y="458"/>
                </a:quadBezTo>
                <a:quadBezTo>
                  <a:pt x="3661" y="439"/>
                  <a:pt x="3696" y="430"/>
                </a:quadBezTo>
                <a:quadBezTo>
                  <a:pt x="3722" y="423"/>
                  <a:pt x="3774" y="416"/>
                </a:quadBezTo>
                <a:quadBezTo>
                  <a:pt x="3881" y="404"/>
                  <a:pt x="3931" y="386"/>
                </a:quadBezTo>
                <a:quadBezTo>
                  <a:pt x="3932" y="368"/>
                  <a:pt x="3932" y="363"/>
                </a:quadBezTo>
                <a:quadBezTo>
                  <a:pt x="3932" y="310"/>
                  <a:pt x="3907" y="288"/>
                </a:quadBezTo>
                <a:quadBezTo>
                  <a:pt x="3873" y="258"/>
                  <a:pt x="3807" y="258"/>
                </a:quadBezTo>
                <a:quadBezTo>
                  <a:pt x="3745" y="258"/>
                  <a:pt x="3715" y="280"/>
                </a:quadBezTo>
                <a:quadBezTo>
                  <a:pt x="3686" y="301"/>
                  <a:pt x="3671" y="356"/>
                </a:quadBezTo>
                <a:lnTo>
                  <a:pt x="3585" y="345"/>
                </a:lnTo>
                <a:quadBezTo>
                  <a:pt x="3597" y="290"/>
                  <a:pt x="3624" y="256"/>
                </a:quadBezTo>
                <a:quadBezTo>
                  <a:pt x="3651" y="222"/>
                  <a:pt x="3702" y="203"/>
                </a:quadBezTo>
                <a:quadBezTo>
                  <a:pt x="3752" y="185"/>
                  <a:pt x="3819" y="185"/>
                </a:quadBezTo>
                <a:quadBezTo>
                  <a:pt x="3886" y="185"/>
                  <a:pt x="3927" y="201"/>
                </a:quadBezTo>
                <a:quadBezTo>
                  <a:pt x="3969" y="216"/>
                  <a:pt x="3988" y="240"/>
                </a:quadBezTo>
                <a:quadBezTo>
                  <a:pt x="4008" y="264"/>
                  <a:pt x="4016" y="300"/>
                </a:quadBezTo>
                <a:quadBezTo>
                  <a:pt x="4020" y="322"/>
                  <a:pt x="4020" y="381"/>
                </a:quadBezTo>
                <a:lnTo>
                  <a:pt x="4020" y="498"/>
                </a:lnTo>
                <a:quadBezTo>
                  <a:pt x="4020" y="621"/>
                  <a:pt x="4026" y="653"/>
                </a:quadBezTo>
                <a:quadBezTo>
                  <a:pt x="4031" y="686"/>
                  <a:pt x="4048" y="715"/>
                </a:quadBezTo>
                <a:lnTo>
                  <a:pt x="3956" y="715"/>
                </a:lnTo>
                <a:quadBezTo>
                  <a:pt x="3942" y="688"/>
                  <a:pt x="3938" y="651"/>
                </a:quadBezTo>
                <a:close/>
                <a:moveTo>
                  <a:pt x="3931" y="455"/>
                </a:moveTo>
                <a:quadBezTo>
                  <a:pt x="3883" y="475"/>
                  <a:pt x="3788" y="488"/>
                </a:quadBezTo>
                <a:quadBezTo>
                  <a:pt x="3733" y="496"/>
                  <a:pt x="3711" y="506"/>
                </a:quadBezTo>
                <a:quadBezTo>
                  <a:pt x="3688" y="516"/>
                  <a:pt x="3676" y="534"/>
                </a:quadBezTo>
                <a:quadBezTo>
                  <a:pt x="3664" y="553"/>
                  <a:pt x="3664" y="576"/>
                </a:quadBezTo>
                <a:quadBezTo>
                  <a:pt x="3664" y="611"/>
                  <a:pt x="3691" y="635"/>
                </a:quadBezTo>
                <a:quadBezTo>
                  <a:pt x="3717" y="658"/>
                  <a:pt x="3769" y="658"/>
                </a:quadBezTo>
                <a:quadBezTo>
                  <a:pt x="3819" y="658"/>
                  <a:pt x="3859" y="636"/>
                </a:quadBezTo>
                <a:quadBezTo>
                  <a:pt x="3898" y="614"/>
                  <a:pt x="3917" y="575"/>
                </a:quadBezTo>
                <a:quadBezTo>
                  <a:pt x="3931" y="545"/>
                  <a:pt x="3931" y="487"/>
                </a:quadBezTo>
                <a:lnTo>
                  <a:pt x="3931" y="455"/>
                </a:lnTo>
                <a:close/>
                <a:moveTo>
                  <a:pt x="4155" y="715"/>
                </a:moveTo>
                <a:lnTo>
                  <a:pt x="4155" y="197"/>
                </a:lnTo>
                <a:lnTo>
                  <a:pt x="4234" y="197"/>
                </a:lnTo>
                <a:lnTo>
                  <a:pt x="4234" y="275"/>
                </a:lnTo>
                <a:quadBezTo>
                  <a:pt x="4265" y="220"/>
                  <a:pt x="4290" y="203"/>
                </a:quadBezTo>
                <a:quadBezTo>
                  <a:pt x="4316" y="185"/>
                  <a:pt x="4347" y="185"/>
                </a:quadBezTo>
                <a:quadBezTo>
                  <a:pt x="4391" y="185"/>
                  <a:pt x="4437" y="213"/>
                </a:quadBezTo>
                <a:lnTo>
                  <a:pt x="4407" y="295"/>
                </a:lnTo>
                <a:quadBezTo>
                  <a:pt x="4375" y="276"/>
                  <a:pt x="4342" y="276"/>
                </a:quadBezTo>
                <a:quadBezTo>
                  <a:pt x="4313" y="276"/>
                  <a:pt x="4291" y="293"/>
                </a:quadBezTo>
                <a:quadBezTo>
                  <a:pt x="4268" y="311"/>
                  <a:pt x="4258" y="341"/>
                </a:quadBezTo>
                <a:quadBezTo>
                  <a:pt x="4243" y="388"/>
                  <a:pt x="4243" y="444"/>
                </a:quadBezTo>
                <a:lnTo>
                  <a:pt x="4243" y="715"/>
                </a:lnTo>
                <a:lnTo>
                  <a:pt x="4155" y="715"/>
                </a:lnTo>
                <a:close/>
                <a:moveTo>
                  <a:pt x="4485" y="915"/>
                </a:moveTo>
                <a:lnTo>
                  <a:pt x="4476" y="833"/>
                </a:lnTo>
                <a:quadBezTo>
                  <a:pt x="4504" y="840"/>
                  <a:pt x="4526" y="840"/>
                </a:quadBezTo>
                <a:quadBezTo>
                  <a:pt x="4555" y="840"/>
                  <a:pt x="4573" y="831"/>
                </a:quadBezTo>
                <a:quadBezTo>
                  <a:pt x="4590" y="821"/>
                  <a:pt x="4602" y="803"/>
                </a:quadBezTo>
                <a:quadBezTo>
                  <a:pt x="4610" y="790"/>
                  <a:pt x="4628" y="738"/>
                </a:quadBezTo>
                <a:quadBezTo>
                  <a:pt x="4631" y="730"/>
                  <a:pt x="4636" y="716"/>
                </a:quadBezTo>
                <a:lnTo>
                  <a:pt x="4439" y="197"/>
                </a:lnTo>
                <a:lnTo>
                  <a:pt x="4534" y="197"/>
                </a:lnTo>
                <a:lnTo>
                  <a:pt x="4642" y="497"/>
                </a:lnTo>
                <a:quadBezTo>
                  <a:pt x="4663" y="554"/>
                  <a:pt x="4680" y="617"/>
                </a:quadBezTo>
                <a:quadBezTo>
                  <a:pt x="4695" y="557"/>
                  <a:pt x="4716" y="499"/>
                </a:quadBezTo>
                <a:lnTo>
                  <a:pt x="4827" y="197"/>
                </a:lnTo>
                <a:lnTo>
                  <a:pt x="4915" y="197"/>
                </a:lnTo>
                <a:lnTo>
                  <a:pt x="4717" y="724"/>
                </a:lnTo>
                <a:quadBezTo>
                  <a:pt x="4686" y="810"/>
                  <a:pt x="4668" y="842"/>
                </a:quadBezTo>
                <a:quadBezTo>
                  <a:pt x="4645" y="885"/>
                  <a:pt x="4614" y="905"/>
                </a:quadBezTo>
                <a:quadBezTo>
                  <a:pt x="4584" y="926"/>
                  <a:pt x="4542" y="926"/>
                </a:quadBezTo>
                <a:quadBezTo>
                  <a:pt x="4517" y="926"/>
                  <a:pt x="4485" y="91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6705600" y="65087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Electrons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6553200" y="6400433"/>
            <a:ext cx="2133599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 dirty="0"/>
              <a:t> </a:t>
            </a:r>
            <a:r>
              <a:rPr lang="x-none" dirty="0" smtClean="0"/>
              <a:t>12</a:t>
            </a:r>
            <a:endParaRPr lang="x-none" dirty="0"/>
          </a:p>
        </p:txBody>
      </p:sp>
      <p:sp>
        <p:nvSpPr>
          <p:cNvPr id="229" name="Shape 229"/>
          <p:cNvSpPr/>
          <p:nvPr/>
        </p:nvSpPr>
        <p:spPr>
          <a:xfrm>
            <a:off x="457200" y="2150085"/>
            <a:ext cx="3779339" cy="255782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0" name="Shape 230"/>
          <p:cNvSpPr/>
          <p:nvPr/>
        </p:nvSpPr>
        <p:spPr>
          <a:xfrm>
            <a:off x="4879931" y="2140733"/>
            <a:ext cx="3806868" cy="2576533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31" name="Shape 231"/>
          <p:cNvSpPr txBox="1"/>
          <p:nvPr/>
        </p:nvSpPr>
        <p:spPr>
          <a:xfrm>
            <a:off x="1501650" y="5055550"/>
            <a:ext cx="6140700" cy="13008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Electron Identification at higher energy slightly worse than tracking efficiency</a:t>
            </a:r>
          </a:p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Transition region needs optimization</a:t>
            </a:r>
          </a:p>
        </p:txBody>
      </p:sp>
      <p:sp>
        <p:nvSpPr>
          <p:cNvPr id="232" name="Shape 232"/>
          <p:cNvSpPr/>
          <p:nvPr/>
        </p:nvSpPr>
        <p:spPr>
          <a:xfrm>
            <a:off x="1223571" y="3986900"/>
            <a:ext cx="2246597" cy="337096"/>
          </a:xfrm>
          <a:custGeom>
            <a:avLst/>
            <a:gdLst/>
            <a:ahLst/>
            <a:cxnLst/>
            <a:rect l="0" t="0" r="0" b="0"/>
            <a:pathLst>
              <a:path w="4915" h="926" extrusionOk="0">
                <a:moveTo>
                  <a:pt x="0" y="715"/>
                </a:moveTo>
                <a:lnTo>
                  <a:pt x="0" y="0"/>
                </a:lnTo>
                <a:lnTo>
                  <a:pt x="270" y="0"/>
                </a:lnTo>
                <a:quadBezTo>
                  <a:pt x="341" y="0"/>
                  <a:pt x="378" y="6"/>
                </a:quadBezTo>
                <a:quadBezTo>
                  <a:pt x="431" y="15"/>
                  <a:pt x="467" y="40"/>
                </a:quadBezTo>
                <a:quadBezTo>
                  <a:pt x="502" y="64"/>
                  <a:pt x="524" y="109"/>
                </a:quadBezTo>
                <a:quadBezTo>
                  <a:pt x="546" y="153"/>
                  <a:pt x="546" y="207"/>
                </a:quadBezTo>
                <a:quadBezTo>
                  <a:pt x="546" y="298"/>
                  <a:pt x="488" y="361"/>
                </a:quadBezTo>
                <a:quadBezTo>
                  <a:pt x="430" y="424"/>
                  <a:pt x="278" y="424"/>
                </a:quadBezTo>
                <a:lnTo>
                  <a:pt x="94" y="424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94" y="340"/>
                </a:moveTo>
                <a:lnTo>
                  <a:pt x="279" y="340"/>
                </a:lnTo>
                <a:quadBezTo>
                  <a:pt x="371" y="340"/>
                  <a:pt x="410" y="306"/>
                </a:quadBezTo>
                <a:quadBezTo>
                  <a:pt x="448" y="271"/>
                  <a:pt x="448" y="209"/>
                </a:quadBezTo>
                <a:quadBezTo>
                  <a:pt x="448" y="165"/>
                  <a:pt x="425" y="133"/>
                </a:quadBezTo>
                <a:quadBezTo>
                  <a:pt x="403" y="101"/>
                  <a:pt x="366" y="90"/>
                </a:quadBezTo>
                <a:quadBezTo>
                  <a:pt x="342" y="84"/>
                  <a:pt x="277" y="84"/>
                </a:quadBezTo>
                <a:lnTo>
                  <a:pt x="94" y="84"/>
                </a:lnTo>
                <a:lnTo>
                  <a:pt x="94" y="340"/>
                </a:lnTo>
                <a:close/>
                <a:moveTo>
                  <a:pt x="654" y="715"/>
                </a:moveTo>
                <a:lnTo>
                  <a:pt x="654" y="197"/>
                </a:lnTo>
                <a:lnTo>
                  <a:pt x="733" y="197"/>
                </a:lnTo>
                <a:lnTo>
                  <a:pt x="733" y="275"/>
                </a:lnTo>
                <a:quadBezTo>
                  <a:pt x="764" y="220"/>
                  <a:pt x="789" y="203"/>
                </a:quadBezTo>
                <a:quadBezTo>
                  <a:pt x="815" y="185"/>
                  <a:pt x="846" y="185"/>
                </a:quadBezTo>
                <a:quadBezTo>
                  <a:pt x="890" y="185"/>
                  <a:pt x="936" y="213"/>
                </a:quadBezTo>
                <a:lnTo>
                  <a:pt x="906" y="295"/>
                </a:lnTo>
                <a:quadBezTo>
                  <a:pt x="874" y="276"/>
                  <a:pt x="841" y="276"/>
                </a:quadBezTo>
                <a:quadBezTo>
                  <a:pt x="812" y="276"/>
                  <a:pt x="790" y="293"/>
                </a:quadBezTo>
                <a:quadBezTo>
                  <a:pt x="767" y="311"/>
                  <a:pt x="757" y="341"/>
                </a:quadBezTo>
                <a:quadBezTo>
                  <a:pt x="742" y="388"/>
                  <a:pt x="742" y="444"/>
                </a:quadBezTo>
                <a:lnTo>
                  <a:pt x="742" y="715"/>
                </a:lnTo>
                <a:lnTo>
                  <a:pt x="654" y="715"/>
                </a:lnTo>
                <a:close/>
                <a:moveTo>
                  <a:pt x="1343" y="548"/>
                </a:moveTo>
                <a:lnTo>
                  <a:pt x="1434" y="560"/>
                </a:lnTo>
                <a:quadBezTo>
                  <a:pt x="1413" y="639"/>
                  <a:pt x="1354" y="683"/>
                </a:quadBezTo>
                <a:quadBezTo>
                  <a:pt x="1296" y="727"/>
                  <a:pt x="1206" y="727"/>
                </a:quadBezTo>
                <a:quadBezTo>
                  <a:pt x="1092" y="727"/>
                  <a:pt x="1026" y="657"/>
                </a:quadBezTo>
                <a:quadBezTo>
                  <a:pt x="959" y="587"/>
                  <a:pt x="959" y="460"/>
                </a:quadBezTo>
                <a:quadBezTo>
                  <a:pt x="959" y="330"/>
                  <a:pt x="1026" y="257"/>
                </a:quadBezTo>
                <a:quadBezTo>
                  <a:pt x="1094" y="185"/>
                  <a:pt x="1201" y="185"/>
                </a:quadBezTo>
                <a:quadBezTo>
                  <a:pt x="1305" y="185"/>
                  <a:pt x="1371" y="256"/>
                </a:quadBezTo>
                <a:quadBezTo>
                  <a:pt x="1437" y="327"/>
                  <a:pt x="1437" y="455"/>
                </a:quadBezTo>
                <a:quadBezTo>
                  <a:pt x="1437" y="463"/>
                  <a:pt x="1437" y="479"/>
                </a:quadBezTo>
                <a:lnTo>
                  <a:pt x="1050" y="479"/>
                </a:lnTo>
                <a:quadBezTo>
                  <a:pt x="1055" y="564"/>
                  <a:pt x="1098" y="609"/>
                </a:quadBezTo>
                <a:quadBezTo>
                  <a:pt x="1142" y="655"/>
                  <a:pt x="1207" y="655"/>
                </a:quadBezTo>
                <a:quadBezTo>
                  <a:pt x="1255" y="655"/>
                  <a:pt x="1289" y="629"/>
                </a:quadBezTo>
                <a:quadBezTo>
                  <a:pt x="1323" y="604"/>
                  <a:pt x="1343" y="548"/>
                </a:quadBezTo>
                <a:close/>
                <a:moveTo>
                  <a:pt x="1055" y="406"/>
                </a:moveTo>
                <a:lnTo>
                  <a:pt x="1344" y="406"/>
                </a:lnTo>
                <a:quadBezTo>
                  <a:pt x="1338" y="341"/>
                  <a:pt x="1311" y="308"/>
                </a:quadBezTo>
                <a:quadBezTo>
                  <a:pt x="1269" y="257"/>
                  <a:pt x="1202" y="257"/>
                </a:quadBezTo>
                <a:quadBezTo>
                  <a:pt x="1142" y="257"/>
                  <a:pt x="1100" y="298"/>
                </a:quadBezTo>
                <a:quadBezTo>
                  <a:pt x="1059" y="338"/>
                  <a:pt x="1055" y="406"/>
                </a:quadBezTo>
                <a:close/>
                <a:moveTo>
                  <a:pt x="1542" y="715"/>
                </a:moveTo>
                <a:lnTo>
                  <a:pt x="1542" y="0"/>
                </a:lnTo>
                <a:lnTo>
                  <a:pt x="1630" y="0"/>
                </a:lnTo>
                <a:lnTo>
                  <a:pt x="1630" y="715"/>
                </a:lnTo>
                <a:lnTo>
                  <a:pt x="1542" y="715"/>
                </a:lnTo>
                <a:close/>
                <a:moveTo>
                  <a:pt x="1767" y="101"/>
                </a:moveTo>
                <a:lnTo>
                  <a:pt x="1767" y="0"/>
                </a:lnTo>
                <a:lnTo>
                  <a:pt x="1855" y="0"/>
                </a:lnTo>
                <a:lnTo>
                  <a:pt x="1855" y="101"/>
                </a:lnTo>
                <a:lnTo>
                  <a:pt x="1767" y="101"/>
                </a:lnTo>
                <a:close/>
                <a:moveTo>
                  <a:pt x="1767" y="715"/>
                </a:moveTo>
                <a:lnTo>
                  <a:pt x="1767" y="197"/>
                </a:lnTo>
                <a:lnTo>
                  <a:pt x="1855" y="197"/>
                </a:lnTo>
                <a:lnTo>
                  <a:pt x="1855" y="715"/>
                </a:lnTo>
                <a:lnTo>
                  <a:pt x="1767" y="715"/>
                </a:lnTo>
                <a:close/>
                <a:moveTo>
                  <a:pt x="1989" y="715"/>
                </a:moveTo>
                <a:lnTo>
                  <a:pt x="1989" y="197"/>
                </a:lnTo>
                <a:lnTo>
                  <a:pt x="2067" y="197"/>
                </a:lnTo>
                <a:lnTo>
                  <a:pt x="2067" y="270"/>
                </a:lnTo>
                <a:quadBezTo>
                  <a:pt x="2092" y="231"/>
                  <a:pt x="2132" y="208"/>
                </a:quadBezTo>
                <a:quadBezTo>
                  <a:pt x="2173" y="185"/>
                  <a:pt x="2225" y="185"/>
                </a:quadBezTo>
                <a:quadBezTo>
                  <a:pt x="2282" y="185"/>
                  <a:pt x="2319" y="209"/>
                </a:quadBezTo>
                <a:quadBezTo>
                  <a:pt x="2356" y="233"/>
                  <a:pt x="2371" y="276"/>
                </a:quadBezTo>
                <a:quadBezTo>
                  <a:pt x="2433" y="185"/>
                  <a:pt x="2531" y="185"/>
                </a:quadBezTo>
                <a:quadBezTo>
                  <a:pt x="2608" y="185"/>
                  <a:pt x="2650" y="228"/>
                </a:quadBezTo>
                <a:quadBezTo>
                  <a:pt x="2691" y="270"/>
                  <a:pt x="2691" y="359"/>
                </a:quadBezTo>
                <a:lnTo>
                  <a:pt x="2691" y="715"/>
                </a:lnTo>
                <a:lnTo>
                  <a:pt x="2604" y="715"/>
                </a:lnTo>
                <a:lnTo>
                  <a:pt x="2604" y="389"/>
                </a:lnTo>
                <a:quadBezTo>
                  <a:pt x="2604" y="336"/>
                  <a:pt x="2595" y="313"/>
                </a:quadBezTo>
                <a:quadBezTo>
                  <a:pt x="2587" y="290"/>
                  <a:pt x="2564" y="275"/>
                </a:quadBezTo>
                <a:quadBezTo>
                  <a:pt x="2542" y="261"/>
                  <a:pt x="2512" y="261"/>
                </a:quadBezTo>
                <a:quadBezTo>
                  <a:pt x="2457" y="261"/>
                  <a:pt x="2421" y="298"/>
                </a:quadBezTo>
                <a:quadBezTo>
                  <a:pt x="2385" y="334"/>
                  <a:pt x="2385" y="414"/>
                </a:quadBezTo>
                <a:lnTo>
                  <a:pt x="2385" y="715"/>
                </a:lnTo>
                <a:lnTo>
                  <a:pt x="2297" y="715"/>
                </a:lnTo>
                <a:lnTo>
                  <a:pt x="2297" y="378"/>
                </a:lnTo>
                <a:quadBezTo>
                  <a:pt x="2297" y="320"/>
                  <a:pt x="2275" y="291"/>
                </a:quadBezTo>
                <a:quadBezTo>
                  <a:pt x="2254" y="261"/>
                  <a:pt x="2205" y="261"/>
                </a:quadBezTo>
                <a:quadBezTo>
                  <a:pt x="2168" y="261"/>
                  <a:pt x="2136" y="281"/>
                </a:quadBezTo>
                <a:quadBezTo>
                  <a:pt x="2105" y="300"/>
                  <a:pt x="2091" y="338"/>
                </a:quadBezTo>
                <a:quadBezTo>
                  <a:pt x="2077" y="375"/>
                  <a:pt x="2077" y="446"/>
                </a:quadBezTo>
                <a:lnTo>
                  <a:pt x="2077" y="715"/>
                </a:lnTo>
                <a:lnTo>
                  <a:pt x="1989" y="715"/>
                </a:lnTo>
                <a:close/>
                <a:moveTo>
                  <a:pt x="2822" y="101"/>
                </a:moveTo>
                <a:lnTo>
                  <a:pt x="2822" y="0"/>
                </a:lnTo>
                <a:lnTo>
                  <a:pt x="2910" y="0"/>
                </a:lnTo>
                <a:lnTo>
                  <a:pt x="2910" y="101"/>
                </a:lnTo>
                <a:lnTo>
                  <a:pt x="2822" y="101"/>
                </a:lnTo>
                <a:close/>
                <a:moveTo>
                  <a:pt x="2822" y="715"/>
                </a:moveTo>
                <a:lnTo>
                  <a:pt x="2822" y="197"/>
                </a:lnTo>
                <a:lnTo>
                  <a:pt x="2910" y="197"/>
                </a:lnTo>
                <a:lnTo>
                  <a:pt x="2910" y="715"/>
                </a:lnTo>
                <a:lnTo>
                  <a:pt x="2822" y="715"/>
                </a:lnTo>
                <a:close/>
                <a:moveTo>
                  <a:pt x="3044" y="715"/>
                </a:moveTo>
                <a:lnTo>
                  <a:pt x="3044" y="197"/>
                </a:lnTo>
                <a:lnTo>
                  <a:pt x="3123" y="197"/>
                </a:lnTo>
                <a:lnTo>
                  <a:pt x="3123" y="270"/>
                </a:lnTo>
                <a:quadBezTo>
                  <a:pt x="3180" y="185"/>
                  <a:pt x="3288" y="185"/>
                </a:quadBezTo>
                <a:quadBezTo>
                  <a:pt x="3335" y="185"/>
                  <a:pt x="3374" y="202"/>
                </a:quadBezTo>
                <a:quadBezTo>
                  <a:pt x="3414" y="219"/>
                  <a:pt x="3433" y="246"/>
                </a:quadBezTo>
                <a:quadBezTo>
                  <a:pt x="3453" y="273"/>
                  <a:pt x="3460" y="311"/>
                </a:quadBezTo>
                <a:quadBezTo>
                  <a:pt x="3465" y="335"/>
                  <a:pt x="3465" y="396"/>
                </a:quadBezTo>
                <a:lnTo>
                  <a:pt x="3465" y="715"/>
                </a:lnTo>
                <a:lnTo>
                  <a:pt x="3377" y="715"/>
                </a:lnTo>
                <a:lnTo>
                  <a:pt x="3377" y="400"/>
                </a:lnTo>
                <a:quadBezTo>
                  <a:pt x="3377" y="346"/>
                  <a:pt x="3367" y="320"/>
                </a:quadBezTo>
                <a:quadBezTo>
                  <a:pt x="3357" y="293"/>
                  <a:pt x="3331" y="277"/>
                </a:quadBezTo>
                <a:quadBezTo>
                  <a:pt x="3305" y="261"/>
                  <a:pt x="3270" y="261"/>
                </a:quadBezTo>
                <a:quadBezTo>
                  <a:pt x="3213" y="261"/>
                  <a:pt x="3173" y="297"/>
                </a:quadBezTo>
                <a:quadBezTo>
                  <a:pt x="3132" y="333"/>
                  <a:pt x="3132" y="432"/>
                </a:quadBezTo>
                <a:lnTo>
                  <a:pt x="3132" y="715"/>
                </a:lnTo>
                <a:lnTo>
                  <a:pt x="3044" y="715"/>
                </a:lnTo>
                <a:close/>
                <a:moveTo>
                  <a:pt x="3938" y="651"/>
                </a:moveTo>
                <a:quadBezTo>
                  <a:pt x="3890" y="693"/>
                  <a:pt x="3844" y="710"/>
                </a:quadBezTo>
                <a:quadBezTo>
                  <a:pt x="3799" y="727"/>
                  <a:pt x="3748" y="727"/>
                </a:quadBezTo>
                <a:quadBezTo>
                  <a:pt x="3662" y="727"/>
                  <a:pt x="3616" y="685"/>
                </a:quadBezTo>
                <a:quadBezTo>
                  <a:pt x="3570" y="644"/>
                  <a:pt x="3570" y="579"/>
                </a:quadBezTo>
                <a:quadBezTo>
                  <a:pt x="3570" y="541"/>
                  <a:pt x="3588" y="509"/>
                </a:quadBezTo>
                <a:quadBezTo>
                  <a:pt x="3605" y="478"/>
                  <a:pt x="3633" y="458"/>
                </a:quadBezTo>
                <a:quadBezTo>
                  <a:pt x="3661" y="439"/>
                  <a:pt x="3696" y="430"/>
                </a:quadBezTo>
                <a:quadBezTo>
                  <a:pt x="3722" y="423"/>
                  <a:pt x="3774" y="416"/>
                </a:quadBezTo>
                <a:quadBezTo>
                  <a:pt x="3881" y="404"/>
                  <a:pt x="3931" y="386"/>
                </a:quadBezTo>
                <a:quadBezTo>
                  <a:pt x="3932" y="368"/>
                  <a:pt x="3932" y="363"/>
                </a:quadBezTo>
                <a:quadBezTo>
                  <a:pt x="3932" y="310"/>
                  <a:pt x="3907" y="288"/>
                </a:quadBezTo>
                <a:quadBezTo>
                  <a:pt x="3873" y="258"/>
                  <a:pt x="3807" y="258"/>
                </a:quadBezTo>
                <a:quadBezTo>
                  <a:pt x="3745" y="258"/>
                  <a:pt x="3715" y="280"/>
                </a:quadBezTo>
                <a:quadBezTo>
                  <a:pt x="3686" y="301"/>
                  <a:pt x="3671" y="356"/>
                </a:quadBezTo>
                <a:lnTo>
                  <a:pt x="3585" y="345"/>
                </a:lnTo>
                <a:quadBezTo>
                  <a:pt x="3597" y="290"/>
                  <a:pt x="3624" y="256"/>
                </a:quadBezTo>
                <a:quadBezTo>
                  <a:pt x="3651" y="222"/>
                  <a:pt x="3702" y="203"/>
                </a:quadBezTo>
                <a:quadBezTo>
                  <a:pt x="3752" y="185"/>
                  <a:pt x="3819" y="185"/>
                </a:quadBezTo>
                <a:quadBezTo>
                  <a:pt x="3886" y="185"/>
                  <a:pt x="3927" y="201"/>
                </a:quadBezTo>
                <a:quadBezTo>
                  <a:pt x="3969" y="216"/>
                  <a:pt x="3988" y="240"/>
                </a:quadBezTo>
                <a:quadBezTo>
                  <a:pt x="4008" y="264"/>
                  <a:pt x="4016" y="300"/>
                </a:quadBezTo>
                <a:quadBezTo>
                  <a:pt x="4020" y="322"/>
                  <a:pt x="4020" y="381"/>
                </a:quadBezTo>
                <a:lnTo>
                  <a:pt x="4020" y="498"/>
                </a:lnTo>
                <a:quadBezTo>
                  <a:pt x="4020" y="621"/>
                  <a:pt x="4026" y="653"/>
                </a:quadBezTo>
                <a:quadBezTo>
                  <a:pt x="4031" y="686"/>
                  <a:pt x="4048" y="715"/>
                </a:quadBezTo>
                <a:lnTo>
                  <a:pt x="3956" y="715"/>
                </a:lnTo>
                <a:quadBezTo>
                  <a:pt x="3942" y="688"/>
                  <a:pt x="3938" y="651"/>
                </a:quadBezTo>
                <a:close/>
                <a:moveTo>
                  <a:pt x="3931" y="455"/>
                </a:moveTo>
                <a:quadBezTo>
                  <a:pt x="3883" y="475"/>
                  <a:pt x="3788" y="488"/>
                </a:quadBezTo>
                <a:quadBezTo>
                  <a:pt x="3733" y="496"/>
                  <a:pt x="3711" y="506"/>
                </a:quadBezTo>
                <a:quadBezTo>
                  <a:pt x="3688" y="516"/>
                  <a:pt x="3676" y="534"/>
                </a:quadBezTo>
                <a:quadBezTo>
                  <a:pt x="3664" y="553"/>
                  <a:pt x="3664" y="576"/>
                </a:quadBezTo>
                <a:quadBezTo>
                  <a:pt x="3664" y="611"/>
                  <a:pt x="3691" y="635"/>
                </a:quadBezTo>
                <a:quadBezTo>
                  <a:pt x="3717" y="658"/>
                  <a:pt x="3769" y="658"/>
                </a:quadBezTo>
                <a:quadBezTo>
                  <a:pt x="3819" y="658"/>
                  <a:pt x="3859" y="636"/>
                </a:quadBezTo>
                <a:quadBezTo>
                  <a:pt x="3898" y="614"/>
                  <a:pt x="3917" y="575"/>
                </a:quadBezTo>
                <a:quadBezTo>
                  <a:pt x="3931" y="545"/>
                  <a:pt x="3931" y="487"/>
                </a:quadBezTo>
                <a:lnTo>
                  <a:pt x="3931" y="455"/>
                </a:lnTo>
                <a:close/>
                <a:moveTo>
                  <a:pt x="4155" y="715"/>
                </a:moveTo>
                <a:lnTo>
                  <a:pt x="4155" y="197"/>
                </a:lnTo>
                <a:lnTo>
                  <a:pt x="4234" y="197"/>
                </a:lnTo>
                <a:lnTo>
                  <a:pt x="4234" y="275"/>
                </a:lnTo>
                <a:quadBezTo>
                  <a:pt x="4265" y="220"/>
                  <a:pt x="4290" y="203"/>
                </a:quadBezTo>
                <a:quadBezTo>
                  <a:pt x="4316" y="185"/>
                  <a:pt x="4347" y="185"/>
                </a:quadBezTo>
                <a:quadBezTo>
                  <a:pt x="4391" y="185"/>
                  <a:pt x="4437" y="213"/>
                </a:quadBezTo>
                <a:lnTo>
                  <a:pt x="4407" y="295"/>
                </a:lnTo>
                <a:quadBezTo>
                  <a:pt x="4375" y="276"/>
                  <a:pt x="4342" y="276"/>
                </a:quadBezTo>
                <a:quadBezTo>
                  <a:pt x="4313" y="276"/>
                  <a:pt x="4291" y="293"/>
                </a:quadBezTo>
                <a:quadBezTo>
                  <a:pt x="4268" y="311"/>
                  <a:pt x="4258" y="341"/>
                </a:quadBezTo>
                <a:quadBezTo>
                  <a:pt x="4243" y="388"/>
                  <a:pt x="4243" y="444"/>
                </a:quadBezTo>
                <a:lnTo>
                  <a:pt x="4243" y="715"/>
                </a:lnTo>
                <a:lnTo>
                  <a:pt x="4155" y="715"/>
                </a:lnTo>
                <a:close/>
                <a:moveTo>
                  <a:pt x="4485" y="915"/>
                </a:moveTo>
                <a:lnTo>
                  <a:pt x="4476" y="833"/>
                </a:lnTo>
                <a:quadBezTo>
                  <a:pt x="4504" y="840"/>
                  <a:pt x="4526" y="840"/>
                </a:quadBezTo>
                <a:quadBezTo>
                  <a:pt x="4555" y="840"/>
                  <a:pt x="4573" y="831"/>
                </a:quadBezTo>
                <a:quadBezTo>
                  <a:pt x="4590" y="821"/>
                  <a:pt x="4602" y="803"/>
                </a:quadBezTo>
                <a:quadBezTo>
                  <a:pt x="4610" y="790"/>
                  <a:pt x="4628" y="738"/>
                </a:quadBezTo>
                <a:quadBezTo>
                  <a:pt x="4631" y="730"/>
                  <a:pt x="4636" y="716"/>
                </a:quadBezTo>
                <a:lnTo>
                  <a:pt x="4439" y="197"/>
                </a:lnTo>
                <a:lnTo>
                  <a:pt x="4534" y="197"/>
                </a:lnTo>
                <a:lnTo>
                  <a:pt x="4642" y="497"/>
                </a:lnTo>
                <a:quadBezTo>
                  <a:pt x="4663" y="554"/>
                  <a:pt x="4680" y="617"/>
                </a:quadBezTo>
                <a:quadBezTo>
                  <a:pt x="4695" y="557"/>
                  <a:pt x="4716" y="499"/>
                </a:quadBezTo>
                <a:lnTo>
                  <a:pt x="4827" y="197"/>
                </a:lnTo>
                <a:lnTo>
                  <a:pt x="4915" y="197"/>
                </a:lnTo>
                <a:lnTo>
                  <a:pt x="4717" y="724"/>
                </a:lnTo>
                <a:quadBezTo>
                  <a:pt x="4686" y="810"/>
                  <a:pt x="4668" y="842"/>
                </a:quadBezTo>
                <a:quadBezTo>
                  <a:pt x="4645" y="885"/>
                  <a:pt x="4614" y="905"/>
                </a:quadBezTo>
                <a:quadBezTo>
                  <a:pt x="4584" y="926"/>
                  <a:pt x="4542" y="926"/>
                </a:quadBezTo>
                <a:quadBezTo>
                  <a:pt x="4517" y="926"/>
                  <a:pt x="4485" y="91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/>
          <p:nvPr/>
        </p:nvSpPr>
        <p:spPr>
          <a:xfrm>
            <a:off x="5744196" y="3986900"/>
            <a:ext cx="2246597" cy="337096"/>
          </a:xfrm>
          <a:custGeom>
            <a:avLst/>
            <a:gdLst/>
            <a:ahLst/>
            <a:cxnLst/>
            <a:rect l="0" t="0" r="0" b="0"/>
            <a:pathLst>
              <a:path w="4915" h="926" extrusionOk="0">
                <a:moveTo>
                  <a:pt x="0" y="715"/>
                </a:moveTo>
                <a:lnTo>
                  <a:pt x="0" y="0"/>
                </a:lnTo>
                <a:lnTo>
                  <a:pt x="270" y="0"/>
                </a:lnTo>
                <a:quadBezTo>
                  <a:pt x="341" y="0"/>
                  <a:pt x="378" y="6"/>
                </a:quadBezTo>
                <a:quadBezTo>
                  <a:pt x="431" y="15"/>
                  <a:pt x="467" y="40"/>
                </a:quadBezTo>
                <a:quadBezTo>
                  <a:pt x="502" y="64"/>
                  <a:pt x="524" y="109"/>
                </a:quadBezTo>
                <a:quadBezTo>
                  <a:pt x="546" y="153"/>
                  <a:pt x="546" y="207"/>
                </a:quadBezTo>
                <a:quadBezTo>
                  <a:pt x="546" y="298"/>
                  <a:pt x="488" y="361"/>
                </a:quadBezTo>
                <a:quadBezTo>
                  <a:pt x="430" y="424"/>
                  <a:pt x="278" y="424"/>
                </a:quadBezTo>
                <a:lnTo>
                  <a:pt x="94" y="424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94" y="340"/>
                </a:moveTo>
                <a:lnTo>
                  <a:pt x="279" y="340"/>
                </a:lnTo>
                <a:quadBezTo>
                  <a:pt x="371" y="340"/>
                  <a:pt x="410" y="306"/>
                </a:quadBezTo>
                <a:quadBezTo>
                  <a:pt x="448" y="271"/>
                  <a:pt x="448" y="209"/>
                </a:quadBezTo>
                <a:quadBezTo>
                  <a:pt x="448" y="165"/>
                  <a:pt x="425" y="133"/>
                </a:quadBezTo>
                <a:quadBezTo>
                  <a:pt x="403" y="101"/>
                  <a:pt x="366" y="90"/>
                </a:quadBezTo>
                <a:quadBezTo>
                  <a:pt x="342" y="84"/>
                  <a:pt x="277" y="84"/>
                </a:quadBezTo>
                <a:lnTo>
                  <a:pt x="94" y="84"/>
                </a:lnTo>
                <a:lnTo>
                  <a:pt x="94" y="340"/>
                </a:lnTo>
                <a:close/>
                <a:moveTo>
                  <a:pt x="654" y="715"/>
                </a:moveTo>
                <a:lnTo>
                  <a:pt x="654" y="197"/>
                </a:lnTo>
                <a:lnTo>
                  <a:pt x="733" y="197"/>
                </a:lnTo>
                <a:lnTo>
                  <a:pt x="733" y="275"/>
                </a:lnTo>
                <a:quadBezTo>
                  <a:pt x="764" y="220"/>
                  <a:pt x="789" y="203"/>
                </a:quadBezTo>
                <a:quadBezTo>
                  <a:pt x="815" y="185"/>
                  <a:pt x="846" y="185"/>
                </a:quadBezTo>
                <a:quadBezTo>
                  <a:pt x="890" y="185"/>
                  <a:pt x="936" y="213"/>
                </a:quadBezTo>
                <a:lnTo>
                  <a:pt x="906" y="295"/>
                </a:lnTo>
                <a:quadBezTo>
                  <a:pt x="874" y="276"/>
                  <a:pt x="841" y="276"/>
                </a:quadBezTo>
                <a:quadBezTo>
                  <a:pt x="812" y="276"/>
                  <a:pt x="790" y="293"/>
                </a:quadBezTo>
                <a:quadBezTo>
                  <a:pt x="767" y="311"/>
                  <a:pt x="757" y="341"/>
                </a:quadBezTo>
                <a:quadBezTo>
                  <a:pt x="742" y="388"/>
                  <a:pt x="742" y="444"/>
                </a:quadBezTo>
                <a:lnTo>
                  <a:pt x="742" y="715"/>
                </a:lnTo>
                <a:lnTo>
                  <a:pt x="654" y="715"/>
                </a:lnTo>
                <a:close/>
                <a:moveTo>
                  <a:pt x="1343" y="548"/>
                </a:moveTo>
                <a:lnTo>
                  <a:pt x="1434" y="560"/>
                </a:lnTo>
                <a:quadBezTo>
                  <a:pt x="1413" y="639"/>
                  <a:pt x="1354" y="683"/>
                </a:quadBezTo>
                <a:quadBezTo>
                  <a:pt x="1296" y="727"/>
                  <a:pt x="1206" y="727"/>
                </a:quadBezTo>
                <a:quadBezTo>
                  <a:pt x="1092" y="727"/>
                  <a:pt x="1026" y="657"/>
                </a:quadBezTo>
                <a:quadBezTo>
                  <a:pt x="959" y="587"/>
                  <a:pt x="959" y="460"/>
                </a:quadBezTo>
                <a:quadBezTo>
                  <a:pt x="959" y="330"/>
                  <a:pt x="1026" y="257"/>
                </a:quadBezTo>
                <a:quadBezTo>
                  <a:pt x="1094" y="185"/>
                  <a:pt x="1201" y="185"/>
                </a:quadBezTo>
                <a:quadBezTo>
                  <a:pt x="1305" y="185"/>
                  <a:pt x="1371" y="256"/>
                </a:quadBezTo>
                <a:quadBezTo>
                  <a:pt x="1437" y="327"/>
                  <a:pt x="1437" y="455"/>
                </a:quadBezTo>
                <a:quadBezTo>
                  <a:pt x="1437" y="463"/>
                  <a:pt x="1437" y="479"/>
                </a:quadBezTo>
                <a:lnTo>
                  <a:pt x="1050" y="479"/>
                </a:lnTo>
                <a:quadBezTo>
                  <a:pt x="1055" y="564"/>
                  <a:pt x="1098" y="609"/>
                </a:quadBezTo>
                <a:quadBezTo>
                  <a:pt x="1142" y="655"/>
                  <a:pt x="1207" y="655"/>
                </a:quadBezTo>
                <a:quadBezTo>
                  <a:pt x="1255" y="655"/>
                  <a:pt x="1289" y="629"/>
                </a:quadBezTo>
                <a:quadBezTo>
                  <a:pt x="1323" y="604"/>
                  <a:pt x="1343" y="548"/>
                </a:quadBezTo>
                <a:close/>
                <a:moveTo>
                  <a:pt x="1055" y="406"/>
                </a:moveTo>
                <a:lnTo>
                  <a:pt x="1344" y="406"/>
                </a:lnTo>
                <a:quadBezTo>
                  <a:pt x="1338" y="341"/>
                  <a:pt x="1311" y="308"/>
                </a:quadBezTo>
                <a:quadBezTo>
                  <a:pt x="1269" y="257"/>
                  <a:pt x="1202" y="257"/>
                </a:quadBezTo>
                <a:quadBezTo>
                  <a:pt x="1142" y="257"/>
                  <a:pt x="1100" y="298"/>
                </a:quadBezTo>
                <a:quadBezTo>
                  <a:pt x="1059" y="338"/>
                  <a:pt x="1055" y="406"/>
                </a:quadBezTo>
                <a:close/>
                <a:moveTo>
                  <a:pt x="1542" y="715"/>
                </a:moveTo>
                <a:lnTo>
                  <a:pt x="1542" y="0"/>
                </a:lnTo>
                <a:lnTo>
                  <a:pt x="1630" y="0"/>
                </a:lnTo>
                <a:lnTo>
                  <a:pt x="1630" y="715"/>
                </a:lnTo>
                <a:lnTo>
                  <a:pt x="1542" y="715"/>
                </a:lnTo>
                <a:close/>
                <a:moveTo>
                  <a:pt x="1767" y="101"/>
                </a:moveTo>
                <a:lnTo>
                  <a:pt x="1767" y="0"/>
                </a:lnTo>
                <a:lnTo>
                  <a:pt x="1855" y="0"/>
                </a:lnTo>
                <a:lnTo>
                  <a:pt x="1855" y="101"/>
                </a:lnTo>
                <a:lnTo>
                  <a:pt x="1767" y="101"/>
                </a:lnTo>
                <a:close/>
                <a:moveTo>
                  <a:pt x="1767" y="715"/>
                </a:moveTo>
                <a:lnTo>
                  <a:pt x="1767" y="197"/>
                </a:lnTo>
                <a:lnTo>
                  <a:pt x="1855" y="197"/>
                </a:lnTo>
                <a:lnTo>
                  <a:pt x="1855" y="715"/>
                </a:lnTo>
                <a:lnTo>
                  <a:pt x="1767" y="715"/>
                </a:lnTo>
                <a:close/>
                <a:moveTo>
                  <a:pt x="1989" y="715"/>
                </a:moveTo>
                <a:lnTo>
                  <a:pt x="1989" y="197"/>
                </a:lnTo>
                <a:lnTo>
                  <a:pt x="2067" y="197"/>
                </a:lnTo>
                <a:lnTo>
                  <a:pt x="2067" y="270"/>
                </a:lnTo>
                <a:quadBezTo>
                  <a:pt x="2092" y="231"/>
                  <a:pt x="2132" y="208"/>
                </a:quadBezTo>
                <a:quadBezTo>
                  <a:pt x="2173" y="185"/>
                  <a:pt x="2225" y="185"/>
                </a:quadBezTo>
                <a:quadBezTo>
                  <a:pt x="2282" y="185"/>
                  <a:pt x="2319" y="209"/>
                </a:quadBezTo>
                <a:quadBezTo>
                  <a:pt x="2356" y="233"/>
                  <a:pt x="2371" y="276"/>
                </a:quadBezTo>
                <a:quadBezTo>
                  <a:pt x="2433" y="185"/>
                  <a:pt x="2531" y="185"/>
                </a:quadBezTo>
                <a:quadBezTo>
                  <a:pt x="2608" y="185"/>
                  <a:pt x="2650" y="228"/>
                </a:quadBezTo>
                <a:quadBezTo>
                  <a:pt x="2691" y="270"/>
                  <a:pt x="2691" y="359"/>
                </a:quadBezTo>
                <a:lnTo>
                  <a:pt x="2691" y="715"/>
                </a:lnTo>
                <a:lnTo>
                  <a:pt x="2604" y="715"/>
                </a:lnTo>
                <a:lnTo>
                  <a:pt x="2604" y="389"/>
                </a:lnTo>
                <a:quadBezTo>
                  <a:pt x="2604" y="336"/>
                  <a:pt x="2595" y="313"/>
                </a:quadBezTo>
                <a:quadBezTo>
                  <a:pt x="2587" y="290"/>
                  <a:pt x="2564" y="275"/>
                </a:quadBezTo>
                <a:quadBezTo>
                  <a:pt x="2542" y="261"/>
                  <a:pt x="2512" y="261"/>
                </a:quadBezTo>
                <a:quadBezTo>
                  <a:pt x="2457" y="261"/>
                  <a:pt x="2421" y="298"/>
                </a:quadBezTo>
                <a:quadBezTo>
                  <a:pt x="2385" y="334"/>
                  <a:pt x="2385" y="414"/>
                </a:quadBezTo>
                <a:lnTo>
                  <a:pt x="2385" y="715"/>
                </a:lnTo>
                <a:lnTo>
                  <a:pt x="2297" y="715"/>
                </a:lnTo>
                <a:lnTo>
                  <a:pt x="2297" y="378"/>
                </a:lnTo>
                <a:quadBezTo>
                  <a:pt x="2297" y="320"/>
                  <a:pt x="2275" y="291"/>
                </a:quadBezTo>
                <a:quadBezTo>
                  <a:pt x="2254" y="261"/>
                  <a:pt x="2205" y="261"/>
                </a:quadBezTo>
                <a:quadBezTo>
                  <a:pt x="2168" y="261"/>
                  <a:pt x="2136" y="281"/>
                </a:quadBezTo>
                <a:quadBezTo>
                  <a:pt x="2105" y="300"/>
                  <a:pt x="2091" y="338"/>
                </a:quadBezTo>
                <a:quadBezTo>
                  <a:pt x="2077" y="375"/>
                  <a:pt x="2077" y="446"/>
                </a:quadBezTo>
                <a:lnTo>
                  <a:pt x="2077" y="715"/>
                </a:lnTo>
                <a:lnTo>
                  <a:pt x="1989" y="715"/>
                </a:lnTo>
                <a:close/>
                <a:moveTo>
                  <a:pt x="2822" y="101"/>
                </a:moveTo>
                <a:lnTo>
                  <a:pt x="2822" y="0"/>
                </a:lnTo>
                <a:lnTo>
                  <a:pt x="2910" y="0"/>
                </a:lnTo>
                <a:lnTo>
                  <a:pt x="2910" y="101"/>
                </a:lnTo>
                <a:lnTo>
                  <a:pt x="2822" y="101"/>
                </a:lnTo>
                <a:close/>
                <a:moveTo>
                  <a:pt x="2822" y="715"/>
                </a:moveTo>
                <a:lnTo>
                  <a:pt x="2822" y="197"/>
                </a:lnTo>
                <a:lnTo>
                  <a:pt x="2910" y="197"/>
                </a:lnTo>
                <a:lnTo>
                  <a:pt x="2910" y="715"/>
                </a:lnTo>
                <a:lnTo>
                  <a:pt x="2822" y="715"/>
                </a:lnTo>
                <a:close/>
                <a:moveTo>
                  <a:pt x="3044" y="715"/>
                </a:moveTo>
                <a:lnTo>
                  <a:pt x="3044" y="197"/>
                </a:lnTo>
                <a:lnTo>
                  <a:pt x="3123" y="197"/>
                </a:lnTo>
                <a:lnTo>
                  <a:pt x="3123" y="270"/>
                </a:lnTo>
                <a:quadBezTo>
                  <a:pt x="3180" y="185"/>
                  <a:pt x="3288" y="185"/>
                </a:quadBezTo>
                <a:quadBezTo>
                  <a:pt x="3335" y="185"/>
                  <a:pt x="3374" y="202"/>
                </a:quadBezTo>
                <a:quadBezTo>
                  <a:pt x="3414" y="219"/>
                  <a:pt x="3433" y="246"/>
                </a:quadBezTo>
                <a:quadBezTo>
                  <a:pt x="3453" y="273"/>
                  <a:pt x="3460" y="311"/>
                </a:quadBezTo>
                <a:quadBezTo>
                  <a:pt x="3465" y="335"/>
                  <a:pt x="3465" y="396"/>
                </a:quadBezTo>
                <a:lnTo>
                  <a:pt x="3465" y="715"/>
                </a:lnTo>
                <a:lnTo>
                  <a:pt x="3377" y="715"/>
                </a:lnTo>
                <a:lnTo>
                  <a:pt x="3377" y="400"/>
                </a:lnTo>
                <a:quadBezTo>
                  <a:pt x="3377" y="346"/>
                  <a:pt x="3367" y="320"/>
                </a:quadBezTo>
                <a:quadBezTo>
                  <a:pt x="3357" y="293"/>
                  <a:pt x="3331" y="277"/>
                </a:quadBezTo>
                <a:quadBezTo>
                  <a:pt x="3305" y="261"/>
                  <a:pt x="3270" y="261"/>
                </a:quadBezTo>
                <a:quadBezTo>
                  <a:pt x="3213" y="261"/>
                  <a:pt x="3173" y="297"/>
                </a:quadBezTo>
                <a:quadBezTo>
                  <a:pt x="3132" y="333"/>
                  <a:pt x="3132" y="432"/>
                </a:quadBezTo>
                <a:lnTo>
                  <a:pt x="3132" y="715"/>
                </a:lnTo>
                <a:lnTo>
                  <a:pt x="3044" y="715"/>
                </a:lnTo>
                <a:close/>
                <a:moveTo>
                  <a:pt x="3938" y="651"/>
                </a:moveTo>
                <a:quadBezTo>
                  <a:pt x="3890" y="693"/>
                  <a:pt x="3844" y="710"/>
                </a:quadBezTo>
                <a:quadBezTo>
                  <a:pt x="3799" y="727"/>
                  <a:pt x="3748" y="727"/>
                </a:quadBezTo>
                <a:quadBezTo>
                  <a:pt x="3662" y="727"/>
                  <a:pt x="3616" y="685"/>
                </a:quadBezTo>
                <a:quadBezTo>
                  <a:pt x="3570" y="644"/>
                  <a:pt x="3570" y="579"/>
                </a:quadBezTo>
                <a:quadBezTo>
                  <a:pt x="3570" y="541"/>
                  <a:pt x="3588" y="509"/>
                </a:quadBezTo>
                <a:quadBezTo>
                  <a:pt x="3605" y="478"/>
                  <a:pt x="3633" y="458"/>
                </a:quadBezTo>
                <a:quadBezTo>
                  <a:pt x="3661" y="439"/>
                  <a:pt x="3696" y="430"/>
                </a:quadBezTo>
                <a:quadBezTo>
                  <a:pt x="3722" y="423"/>
                  <a:pt x="3774" y="416"/>
                </a:quadBezTo>
                <a:quadBezTo>
                  <a:pt x="3881" y="404"/>
                  <a:pt x="3931" y="386"/>
                </a:quadBezTo>
                <a:quadBezTo>
                  <a:pt x="3932" y="368"/>
                  <a:pt x="3932" y="363"/>
                </a:quadBezTo>
                <a:quadBezTo>
                  <a:pt x="3932" y="310"/>
                  <a:pt x="3907" y="288"/>
                </a:quadBezTo>
                <a:quadBezTo>
                  <a:pt x="3873" y="258"/>
                  <a:pt x="3807" y="258"/>
                </a:quadBezTo>
                <a:quadBezTo>
                  <a:pt x="3745" y="258"/>
                  <a:pt x="3715" y="280"/>
                </a:quadBezTo>
                <a:quadBezTo>
                  <a:pt x="3686" y="301"/>
                  <a:pt x="3671" y="356"/>
                </a:quadBezTo>
                <a:lnTo>
                  <a:pt x="3585" y="345"/>
                </a:lnTo>
                <a:quadBezTo>
                  <a:pt x="3597" y="290"/>
                  <a:pt x="3624" y="256"/>
                </a:quadBezTo>
                <a:quadBezTo>
                  <a:pt x="3651" y="222"/>
                  <a:pt x="3702" y="203"/>
                </a:quadBezTo>
                <a:quadBezTo>
                  <a:pt x="3752" y="185"/>
                  <a:pt x="3819" y="185"/>
                </a:quadBezTo>
                <a:quadBezTo>
                  <a:pt x="3886" y="185"/>
                  <a:pt x="3927" y="201"/>
                </a:quadBezTo>
                <a:quadBezTo>
                  <a:pt x="3969" y="216"/>
                  <a:pt x="3988" y="240"/>
                </a:quadBezTo>
                <a:quadBezTo>
                  <a:pt x="4008" y="264"/>
                  <a:pt x="4016" y="300"/>
                </a:quadBezTo>
                <a:quadBezTo>
                  <a:pt x="4020" y="322"/>
                  <a:pt x="4020" y="381"/>
                </a:quadBezTo>
                <a:lnTo>
                  <a:pt x="4020" y="498"/>
                </a:lnTo>
                <a:quadBezTo>
                  <a:pt x="4020" y="621"/>
                  <a:pt x="4026" y="653"/>
                </a:quadBezTo>
                <a:quadBezTo>
                  <a:pt x="4031" y="686"/>
                  <a:pt x="4048" y="715"/>
                </a:quadBezTo>
                <a:lnTo>
                  <a:pt x="3956" y="715"/>
                </a:lnTo>
                <a:quadBezTo>
                  <a:pt x="3942" y="688"/>
                  <a:pt x="3938" y="651"/>
                </a:quadBezTo>
                <a:close/>
                <a:moveTo>
                  <a:pt x="3931" y="455"/>
                </a:moveTo>
                <a:quadBezTo>
                  <a:pt x="3883" y="475"/>
                  <a:pt x="3788" y="488"/>
                </a:quadBezTo>
                <a:quadBezTo>
                  <a:pt x="3733" y="496"/>
                  <a:pt x="3711" y="506"/>
                </a:quadBezTo>
                <a:quadBezTo>
                  <a:pt x="3688" y="516"/>
                  <a:pt x="3676" y="534"/>
                </a:quadBezTo>
                <a:quadBezTo>
                  <a:pt x="3664" y="553"/>
                  <a:pt x="3664" y="576"/>
                </a:quadBezTo>
                <a:quadBezTo>
                  <a:pt x="3664" y="611"/>
                  <a:pt x="3691" y="635"/>
                </a:quadBezTo>
                <a:quadBezTo>
                  <a:pt x="3717" y="658"/>
                  <a:pt x="3769" y="658"/>
                </a:quadBezTo>
                <a:quadBezTo>
                  <a:pt x="3819" y="658"/>
                  <a:pt x="3859" y="636"/>
                </a:quadBezTo>
                <a:quadBezTo>
                  <a:pt x="3898" y="614"/>
                  <a:pt x="3917" y="575"/>
                </a:quadBezTo>
                <a:quadBezTo>
                  <a:pt x="3931" y="545"/>
                  <a:pt x="3931" y="487"/>
                </a:quadBezTo>
                <a:lnTo>
                  <a:pt x="3931" y="455"/>
                </a:lnTo>
                <a:close/>
                <a:moveTo>
                  <a:pt x="4155" y="715"/>
                </a:moveTo>
                <a:lnTo>
                  <a:pt x="4155" y="197"/>
                </a:lnTo>
                <a:lnTo>
                  <a:pt x="4234" y="197"/>
                </a:lnTo>
                <a:lnTo>
                  <a:pt x="4234" y="275"/>
                </a:lnTo>
                <a:quadBezTo>
                  <a:pt x="4265" y="220"/>
                  <a:pt x="4290" y="203"/>
                </a:quadBezTo>
                <a:quadBezTo>
                  <a:pt x="4316" y="185"/>
                  <a:pt x="4347" y="185"/>
                </a:quadBezTo>
                <a:quadBezTo>
                  <a:pt x="4391" y="185"/>
                  <a:pt x="4437" y="213"/>
                </a:quadBezTo>
                <a:lnTo>
                  <a:pt x="4407" y="295"/>
                </a:lnTo>
                <a:quadBezTo>
                  <a:pt x="4375" y="276"/>
                  <a:pt x="4342" y="276"/>
                </a:quadBezTo>
                <a:quadBezTo>
                  <a:pt x="4313" y="276"/>
                  <a:pt x="4291" y="293"/>
                </a:quadBezTo>
                <a:quadBezTo>
                  <a:pt x="4268" y="311"/>
                  <a:pt x="4258" y="341"/>
                </a:quadBezTo>
                <a:quadBezTo>
                  <a:pt x="4243" y="388"/>
                  <a:pt x="4243" y="444"/>
                </a:quadBezTo>
                <a:lnTo>
                  <a:pt x="4243" y="715"/>
                </a:lnTo>
                <a:lnTo>
                  <a:pt x="4155" y="715"/>
                </a:lnTo>
                <a:close/>
                <a:moveTo>
                  <a:pt x="4485" y="915"/>
                </a:moveTo>
                <a:lnTo>
                  <a:pt x="4476" y="833"/>
                </a:lnTo>
                <a:quadBezTo>
                  <a:pt x="4504" y="840"/>
                  <a:pt x="4526" y="840"/>
                </a:quadBezTo>
                <a:quadBezTo>
                  <a:pt x="4555" y="840"/>
                  <a:pt x="4573" y="831"/>
                </a:quadBezTo>
                <a:quadBezTo>
                  <a:pt x="4590" y="821"/>
                  <a:pt x="4602" y="803"/>
                </a:quadBezTo>
                <a:quadBezTo>
                  <a:pt x="4610" y="790"/>
                  <a:pt x="4628" y="738"/>
                </a:quadBezTo>
                <a:quadBezTo>
                  <a:pt x="4631" y="730"/>
                  <a:pt x="4636" y="716"/>
                </a:quadBezTo>
                <a:lnTo>
                  <a:pt x="4439" y="197"/>
                </a:lnTo>
                <a:lnTo>
                  <a:pt x="4534" y="197"/>
                </a:lnTo>
                <a:lnTo>
                  <a:pt x="4642" y="497"/>
                </a:lnTo>
                <a:quadBezTo>
                  <a:pt x="4663" y="554"/>
                  <a:pt x="4680" y="617"/>
                </a:quadBezTo>
                <a:quadBezTo>
                  <a:pt x="4695" y="557"/>
                  <a:pt x="4716" y="499"/>
                </a:quadBezTo>
                <a:lnTo>
                  <a:pt x="4827" y="197"/>
                </a:lnTo>
                <a:lnTo>
                  <a:pt x="4915" y="197"/>
                </a:lnTo>
                <a:lnTo>
                  <a:pt x="4717" y="724"/>
                </a:lnTo>
                <a:quadBezTo>
                  <a:pt x="4686" y="810"/>
                  <a:pt x="4668" y="842"/>
                </a:quadBezTo>
                <a:quadBezTo>
                  <a:pt x="4645" y="885"/>
                  <a:pt x="4614" y="905"/>
                </a:quadBezTo>
                <a:quadBezTo>
                  <a:pt x="4584" y="926"/>
                  <a:pt x="4542" y="926"/>
                </a:quadBezTo>
                <a:quadBezTo>
                  <a:pt x="4517" y="926"/>
                  <a:pt x="4485" y="91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Pions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sldNum" idx="12"/>
          </p:nvPr>
        </p:nvSpPr>
        <p:spPr>
          <a:xfrm>
            <a:off x="6553200" y="6400433"/>
            <a:ext cx="2133599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 dirty="0" smtClean="0"/>
              <a:t>13 </a:t>
            </a:r>
            <a:endParaRPr lang="x-none" dirty="0"/>
          </a:p>
        </p:txBody>
      </p:sp>
      <p:sp>
        <p:nvSpPr>
          <p:cNvPr id="240" name="Shape 240"/>
          <p:cNvSpPr/>
          <p:nvPr/>
        </p:nvSpPr>
        <p:spPr>
          <a:xfrm>
            <a:off x="314900" y="1953289"/>
            <a:ext cx="4057641" cy="274691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1" name="Shape 241"/>
          <p:cNvSpPr/>
          <p:nvPr/>
        </p:nvSpPr>
        <p:spPr>
          <a:xfrm>
            <a:off x="4813002" y="1972861"/>
            <a:ext cx="4000023" cy="27077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42" name="Shape 242"/>
          <p:cNvSpPr txBox="1"/>
          <p:nvPr/>
        </p:nvSpPr>
        <p:spPr>
          <a:xfrm>
            <a:off x="1676550" y="5030582"/>
            <a:ext cx="5790899" cy="15365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Pion Identification efficiency commensurate with tracking efficiency</a:t>
            </a:r>
          </a:p>
          <a:p>
            <a:pPr>
              <a:buNone/>
            </a:pPr>
            <a:r>
              <a:rPr lang="x-none" sz="2400">
                <a:solidFill>
                  <a:schemeClr val="lt1"/>
                </a:solidFill>
              </a:rPr>
              <a:t>At higher energies slight deterioration in the transition region </a:t>
            </a:r>
          </a:p>
        </p:txBody>
      </p:sp>
      <p:sp>
        <p:nvSpPr>
          <p:cNvPr id="243" name="Shape 243"/>
          <p:cNvSpPr/>
          <p:nvPr/>
        </p:nvSpPr>
        <p:spPr>
          <a:xfrm>
            <a:off x="1220421" y="3859900"/>
            <a:ext cx="2246597" cy="337096"/>
          </a:xfrm>
          <a:custGeom>
            <a:avLst/>
            <a:gdLst/>
            <a:ahLst/>
            <a:cxnLst/>
            <a:rect l="0" t="0" r="0" b="0"/>
            <a:pathLst>
              <a:path w="4915" h="926" extrusionOk="0">
                <a:moveTo>
                  <a:pt x="0" y="715"/>
                </a:moveTo>
                <a:lnTo>
                  <a:pt x="0" y="0"/>
                </a:lnTo>
                <a:lnTo>
                  <a:pt x="270" y="0"/>
                </a:lnTo>
                <a:quadBezTo>
                  <a:pt x="341" y="0"/>
                  <a:pt x="378" y="6"/>
                </a:quadBezTo>
                <a:quadBezTo>
                  <a:pt x="431" y="15"/>
                  <a:pt x="467" y="40"/>
                </a:quadBezTo>
                <a:quadBezTo>
                  <a:pt x="502" y="64"/>
                  <a:pt x="524" y="109"/>
                </a:quadBezTo>
                <a:quadBezTo>
                  <a:pt x="546" y="153"/>
                  <a:pt x="546" y="207"/>
                </a:quadBezTo>
                <a:quadBezTo>
                  <a:pt x="546" y="298"/>
                  <a:pt x="488" y="361"/>
                </a:quadBezTo>
                <a:quadBezTo>
                  <a:pt x="430" y="424"/>
                  <a:pt x="278" y="424"/>
                </a:quadBezTo>
                <a:lnTo>
                  <a:pt x="94" y="424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94" y="340"/>
                </a:moveTo>
                <a:lnTo>
                  <a:pt x="279" y="340"/>
                </a:lnTo>
                <a:quadBezTo>
                  <a:pt x="371" y="340"/>
                  <a:pt x="410" y="306"/>
                </a:quadBezTo>
                <a:quadBezTo>
                  <a:pt x="448" y="271"/>
                  <a:pt x="448" y="209"/>
                </a:quadBezTo>
                <a:quadBezTo>
                  <a:pt x="448" y="165"/>
                  <a:pt x="425" y="133"/>
                </a:quadBezTo>
                <a:quadBezTo>
                  <a:pt x="403" y="101"/>
                  <a:pt x="366" y="90"/>
                </a:quadBezTo>
                <a:quadBezTo>
                  <a:pt x="342" y="84"/>
                  <a:pt x="277" y="84"/>
                </a:quadBezTo>
                <a:lnTo>
                  <a:pt x="94" y="84"/>
                </a:lnTo>
                <a:lnTo>
                  <a:pt x="94" y="340"/>
                </a:lnTo>
                <a:close/>
                <a:moveTo>
                  <a:pt x="654" y="715"/>
                </a:moveTo>
                <a:lnTo>
                  <a:pt x="654" y="197"/>
                </a:lnTo>
                <a:lnTo>
                  <a:pt x="733" y="197"/>
                </a:lnTo>
                <a:lnTo>
                  <a:pt x="733" y="275"/>
                </a:lnTo>
                <a:quadBezTo>
                  <a:pt x="764" y="220"/>
                  <a:pt x="789" y="203"/>
                </a:quadBezTo>
                <a:quadBezTo>
                  <a:pt x="815" y="185"/>
                  <a:pt x="846" y="185"/>
                </a:quadBezTo>
                <a:quadBezTo>
                  <a:pt x="890" y="185"/>
                  <a:pt x="936" y="213"/>
                </a:quadBezTo>
                <a:lnTo>
                  <a:pt x="906" y="295"/>
                </a:lnTo>
                <a:quadBezTo>
                  <a:pt x="874" y="276"/>
                  <a:pt x="841" y="276"/>
                </a:quadBezTo>
                <a:quadBezTo>
                  <a:pt x="812" y="276"/>
                  <a:pt x="790" y="293"/>
                </a:quadBezTo>
                <a:quadBezTo>
                  <a:pt x="767" y="311"/>
                  <a:pt x="757" y="341"/>
                </a:quadBezTo>
                <a:quadBezTo>
                  <a:pt x="742" y="388"/>
                  <a:pt x="742" y="444"/>
                </a:quadBezTo>
                <a:lnTo>
                  <a:pt x="742" y="715"/>
                </a:lnTo>
                <a:lnTo>
                  <a:pt x="654" y="715"/>
                </a:lnTo>
                <a:close/>
                <a:moveTo>
                  <a:pt x="1343" y="548"/>
                </a:moveTo>
                <a:lnTo>
                  <a:pt x="1434" y="560"/>
                </a:lnTo>
                <a:quadBezTo>
                  <a:pt x="1413" y="639"/>
                  <a:pt x="1354" y="683"/>
                </a:quadBezTo>
                <a:quadBezTo>
                  <a:pt x="1296" y="727"/>
                  <a:pt x="1206" y="727"/>
                </a:quadBezTo>
                <a:quadBezTo>
                  <a:pt x="1092" y="727"/>
                  <a:pt x="1026" y="657"/>
                </a:quadBezTo>
                <a:quadBezTo>
                  <a:pt x="959" y="587"/>
                  <a:pt x="959" y="460"/>
                </a:quadBezTo>
                <a:quadBezTo>
                  <a:pt x="959" y="330"/>
                  <a:pt x="1026" y="257"/>
                </a:quadBezTo>
                <a:quadBezTo>
                  <a:pt x="1094" y="185"/>
                  <a:pt x="1201" y="185"/>
                </a:quadBezTo>
                <a:quadBezTo>
                  <a:pt x="1305" y="185"/>
                  <a:pt x="1371" y="256"/>
                </a:quadBezTo>
                <a:quadBezTo>
                  <a:pt x="1437" y="327"/>
                  <a:pt x="1437" y="455"/>
                </a:quadBezTo>
                <a:quadBezTo>
                  <a:pt x="1437" y="463"/>
                  <a:pt x="1437" y="479"/>
                </a:quadBezTo>
                <a:lnTo>
                  <a:pt x="1050" y="479"/>
                </a:lnTo>
                <a:quadBezTo>
                  <a:pt x="1055" y="564"/>
                  <a:pt x="1098" y="609"/>
                </a:quadBezTo>
                <a:quadBezTo>
                  <a:pt x="1142" y="655"/>
                  <a:pt x="1207" y="655"/>
                </a:quadBezTo>
                <a:quadBezTo>
                  <a:pt x="1255" y="655"/>
                  <a:pt x="1289" y="629"/>
                </a:quadBezTo>
                <a:quadBezTo>
                  <a:pt x="1323" y="604"/>
                  <a:pt x="1343" y="548"/>
                </a:quadBezTo>
                <a:close/>
                <a:moveTo>
                  <a:pt x="1055" y="406"/>
                </a:moveTo>
                <a:lnTo>
                  <a:pt x="1344" y="406"/>
                </a:lnTo>
                <a:quadBezTo>
                  <a:pt x="1338" y="341"/>
                  <a:pt x="1311" y="308"/>
                </a:quadBezTo>
                <a:quadBezTo>
                  <a:pt x="1269" y="257"/>
                  <a:pt x="1202" y="257"/>
                </a:quadBezTo>
                <a:quadBezTo>
                  <a:pt x="1142" y="257"/>
                  <a:pt x="1100" y="298"/>
                </a:quadBezTo>
                <a:quadBezTo>
                  <a:pt x="1059" y="338"/>
                  <a:pt x="1055" y="406"/>
                </a:quadBezTo>
                <a:close/>
                <a:moveTo>
                  <a:pt x="1542" y="715"/>
                </a:moveTo>
                <a:lnTo>
                  <a:pt x="1542" y="0"/>
                </a:lnTo>
                <a:lnTo>
                  <a:pt x="1630" y="0"/>
                </a:lnTo>
                <a:lnTo>
                  <a:pt x="1630" y="715"/>
                </a:lnTo>
                <a:lnTo>
                  <a:pt x="1542" y="715"/>
                </a:lnTo>
                <a:close/>
                <a:moveTo>
                  <a:pt x="1767" y="101"/>
                </a:moveTo>
                <a:lnTo>
                  <a:pt x="1767" y="0"/>
                </a:lnTo>
                <a:lnTo>
                  <a:pt x="1855" y="0"/>
                </a:lnTo>
                <a:lnTo>
                  <a:pt x="1855" y="101"/>
                </a:lnTo>
                <a:lnTo>
                  <a:pt x="1767" y="101"/>
                </a:lnTo>
                <a:close/>
                <a:moveTo>
                  <a:pt x="1767" y="715"/>
                </a:moveTo>
                <a:lnTo>
                  <a:pt x="1767" y="197"/>
                </a:lnTo>
                <a:lnTo>
                  <a:pt x="1855" y="197"/>
                </a:lnTo>
                <a:lnTo>
                  <a:pt x="1855" y="715"/>
                </a:lnTo>
                <a:lnTo>
                  <a:pt x="1767" y="715"/>
                </a:lnTo>
                <a:close/>
                <a:moveTo>
                  <a:pt x="1989" y="715"/>
                </a:moveTo>
                <a:lnTo>
                  <a:pt x="1989" y="197"/>
                </a:lnTo>
                <a:lnTo>
                  <a:pt x="2067" y="197"/>
                </a:lnTo>
                <a:lnTo>
                  <a:pt x="2067" y="270"/>
                </a:lnTo>
                <a:quadBezTo>
                  <a:pt x="2092" y="231"/>
                  <a:pt x="2132" y="208"/>
                </a:quadBezTo>
                <a:quadBezTo>
                  <a:pt x="2173" y="185"/>
                  <a:pt x="2225" y="185"/>
                </a:quadBezTo>
                <a:quadBezTo>
                  <a:pt x="2282" y="185"/>
                  <a:pt x="2319" y="209"/>
                </a:quadBezTo>
                <a:quadBezTo>
                  <a:pt x="2356" y="233"/>
                  <a:pt x="2371" y="276"/>
                </a:quadBezTo>
                <a:quadBezTo>
                  <a:pt x="2433" y="185"/>
                  <a:pt x="2531" y="185"/>
                </a:quadBezTo>
                <a:quadBezTo>
                  <a:pt x="2608" y="185"/>
                  <a:pt x="2650" y="228"/>
                </a:quadBezTo>
                <a:quadBezTo>
                  <a:pt x="2691" y="270"/>
                  <a:pt x="2691" y="359"/>
                </a:quadBezTo>
                <a:lnTo>
                  <a:pt x="2691" y="715"/>
                </a:lnTo>
                <a:lnTo>
                  <a:pt x="2604" y="715"/>
                </a:lnTo>
                <a:lnTo>
                  <a:pt x="2604" y="389"/>
                </a:lnTo>
                <a:quadBezTo>
                  <a:pt x="2604" y="336"/>
                  <a:pt x="2595" y="313"/>
                </a:quadBezTo>
                <a:quadBezTo>
                  <a:pt x="2587" y="290"/>
                  <a:pt x="2564" y="275"/>
                </a:quadBezTo>
                <a:quadBezTo>
                  <a:pt x="2542" y="261"/>
                  <a:pt x="2512" y="261"/>
                </a:quadBezTo>
                <a:quadBezTo>
                  <a:pt x="2457" y="261"/>
                  <a:pt x="2421" y="298"/>
                </a:quadBezTo>
                <a:quadBezTo>
                  <a:pt x="2385" y="334"/>
                  <a:pt x="2385" y="414"/>
                </a:quadBezTo>
                <a:lnTo>
                  <a:pt x="2385" y="715"/>
                </a:lnTo>
                <a:lnTo>
                  <a:pt x="2297" y="715"/>
                </a:lnTo>
                <a:lnTo>
                  <a:pt x="2297" y="378"/>
                </a:lnTo>
                <a:quadBezTo>
                  <a:pt x="2297" y="320"/>
                  <a:pt x="2275" y="291"/>
                </a:quadBezTo>
                <a:quadBezTo>
                  <a:pt x="2254" y="261"/>
                  <a:pt x="2205" y="261"/>
                </a:quadBezTo>
                <a:quadBezTo>
                  <a:pt x="2168" y="261"/>
                  <a:pt x="2136" y="281"/>
                </a:quadBezTo>
                <a:quadBezTo>
                  <a:pt x="2105" y="300"/>
                  <a:pt x="2091" y="338"/>
                </a:quadBezTo>
                <a:quadBezTo>
                  <a:pt x="2077" y="375"/>
                  <a:pt x="2077" y="446"/>
                </a:quadBezTo>
                <a:lnTo>
                  <a:pt x="2077" y="715"/>
                </a:lnTo>
                <a:lnTo>
                  <a:pt x="1989" y="715"/>
                </a:lnTo>
                <a:close/>
                <a:moveTo>
                  <a:pt x="2822" y="101"/>
                </a:moveTo>
                <a:lnTo>
                  <a:pt x="2822" y="0"/>
                </a:lnTo>
                <a:lnTo>
                  <a:pt x="2910" y="0"/>
                </a:lnTo>
                <a:lnTo>
                  <a:pt x="2910" y="101"/>
                </a:lnTo>
                <a:lnTo>
                  <a:pt x="2822" y="101"/>
                </a:lnTo>
                <a:close/>
                <a:moveTo>
                  <a:pt x="2822" y="715"/>
                </a:moveTo>
                <a:lnTo>
                  <a:pt x="2822" y="197"/>
                </a:lnTo>
                <a:lnTo>
                  <a:pt x="2910" y="197"/>
                </a:lnTo>
                <a:lnTo>
                  <a:pt x="2910" y="715"/>
                </a:lnTo>
                <a:lnTo>
                  <a:pt x="2822" y="715"/>
                </a:lnTo>
                <a:close/>
                <a:moveTo>
                  <a:pt x="3044" y="715"/>
                </a:moveTo>
                <a:lnTo>
                  <a:pt x="3044" y="197"/>
                </a:lnTo>
                <a:lnTo>
                  <a:pt x="3123" y="197"/>
                </a:lnTo>
                <a:lnTo>
                  <a:pt x="3123" y="270"/>
                </a:lnTo>
                <a:quadBezTo>
                  <a:pt x="3180" y="185"/>
                  <a:pt x="3288" y="185"/>
                </a:quadBezTo>
                <a:quadBezTo>
                  <a:pt x="3335" y="185"/>
                  <a:pt x="3374" y="202"/>
                </a:quadBezTo>
                <a:quadBezTo>
                  <a:pt x="3414" y="219"/>
                  <a:pt x="3433" y="246"/>
                </a:quadBezTo>
                <a:quadBezTo>
                  <a:pt x="3453" y="273"/>
                  <a:pt x="3460" y="311"/>
                </a:quadBezTo>
                <a:quadBezTo>
                  <a:pt x="3465" y="335"/>
                  <a:pt x="3465" y="396"/>
                </a:quadBezTo>
                <a:lnTo>
                  <a:pt x="3465" y="715"/>
                </a:lnTo>
                <a:lnTo>
                  <a:pt x="3377" y="715"/>
                </a:lnTo>
                <a:lnTo>
                  <a:pt x="3377" y="400"/>
                </a:lnTo>
                <a:quadBezTo>
                  <a:pt x="3377" y="346"/>
                  <a:pt x="3367" y="320"/>
                </a:quadBezTo>
                <a:quadBezTo>
                  <a:pt x="3357" y="293"/>
                  <a:pt x="3331" y="277"/>
                </a:quadBezTo>
                <a:quadBezTo>
                  <a:pt x="3305" y="261"/>
                  <a:pt x="3270" y="261"/>
                </a:quadBezTo>
                <a:quadBezTo>
                  <a:pt x="3213" y="261"/>
                  <a:pt x="3173" y="297"/>
                </a:quadBezTo>
                <a:quadBezTo>
                  <a:pt x="3132" y="333"/>
                  <a:pt x="3132" y="432"/>
                </a:quadBezTo>
                <a:lnTo>
                  <a:pt x="3132" y="715"/>
                </a:lnTo>
                <a:lnTo>
                  <a:pt x="3044" y="715"/>
                </a:lnTo>
                <a:close/>
                <a:moveTo>
                  <a:pt x="3938" y="651"/>
                </a:moveTo>
                <a:quadBezTo>
                  <a:pt x="3890" y="693"/>
                  <a:pt x="3844" y="710"/>
                </a:quadBezTo>
                <a:quadBezTo>
                  <a:pt x="3799" y="727"/>
                  <a:pt x="3748" y="727"/>
                </a:quadBezTo>
                <a:quadBezTo>
                  <a:pt x="3662" y="727"/>
                  <a:pt x="3616" y="685"/>
                </a:quadBezTo>
                <a:quadBezTo>
                  <a:pt x="3570" y="644"/>
                  <a:pt x="3570" y="579"/>
                </a:quadBezTo>
                <a:quadBezTo>
                  <a:pt x="3570" y="541"/>
                  <a:pt x="3588" y="509"/>
                </a:quadBezTo>
                <a:quadBezTo>
                  <a:pt x="3605" y="478"/>
                  <a:pt x="3633" y="458"/>
                </a:quadBezTo>
                <a:quadBezTo>
                  <a:pt x="3661" y="439"/>
                  <a:pt x="3696" y="430"/>
                </a:quadBezTo>
                <a:quadBezTo>
                  <a:pt x="3722" y="423"/>
                  <a:pt x="3774" y="416"/>
                </a:quadBezTo>
                <a:quadBezTo>
                  <a:pt x="3881" y="404"/>
                  <a:pt x="3931" y="386"/>
                </a:quadBezTo>
                <a:quadBezTo>
                  <a:pt x="3932" y="368"/>
                  <a:pt x="3932" y="363"/>
                </a:quadBezTo>
                <a:quadBezTo>
                  <a:pt x="3932" y="310"/>
                  <a:pt x="3907" y="288"/>
                </a:quadBezTo>
                <a:quadBezTo>
                  <a:pt x="3873" y="258"/>
                  <a:pt x="3807" y="258"/>
                </a:quadBezTo>
                <a:quadBezTo>
                  <a:pt x="3745" y="258"/>
                  <a:pt x="3715" y="280"/>
                </a:quadBezTo>
                <a:quadBezTo>
                  <a:pt x="3686" y="301"/>
                  <a:pt x="3671" y="356"/>
                </a:quadBezTo>
                <a:lnTo>
                  <a:pt x="3585" y="345"/>
                </a:lnTo>
                <a:quadBezTo>
                  <a:pt x="3597" y="290"/>
                  <a:pt x="3624" y="256"/>
                </a:quadBezTo>
                <a:quadBezTo>
                  <a:pt x="3651" y="222"/>
                  <a:pt x="3702" y="203"/>
                </a:quadBezTo>
                <a:quadBezTo>
                  <a:pt x="3752" y="185"/>
                  <a:pt x="3819" y="185"/>
                </a:quadBezTo>
                <a:quadBezTo>
                  <a:pt x="3886" y="185"/>
                  <a:pt x="3927" y="201"/>
                </a:quadBezTo>
                <a:quadBezTo>
                  <a:pt x="3969" y="216"/>
                  <a:pt x="3988" y="240"/>
                </a:quadBezTo>
                <a:quadBezTo>
                  <a:pt x="4008" y="264"/>
                  <a:pt x="4016" y="300"/>
                </a:quadBezTo>
                <a:quadBezTo>
                  <a:pt x="4020" y="322"/>
                  <a:pt x="4020" y="381"/>
                </a:quadBezTo>
                <a:lnTo>
                  <a:pt x="4020" y="498"/>
                </a:lnTo>
                <a:quadBezTo>
                  <a:pt x="4020" y="621"/>
                  <a:pt x="4026" y="653"/>
                </a:quadBezTo>
                <a:quadBezTo>
                  <a:pt x="4031" y="686"/>
                  <a:pt x="4048" y="715"/>
                </a:quadBezTo>
                <a:lnTo>
                  <a:pt x="3956" y="715"/>
                </a:lnTo>
                <a:quadBezTo>
                  <a:pt x="3942" y="688"/>
                  <a:pt x="3938" y="651"/>
                </a:quadBezTo>
                <a:close/>
                <a:moveTo>
                  <a:pt x="3931" y="455"/>
                </a:moveTo>
                <a:quadBezTo>
                  <a:pt x="3883" y="475"/>
                  <a:pt x="3788" y="488"/>
                </a:quadBezTo>
                <a:quadBezTo>
                  <a:pt x="3733" y="496"/>
                  <a:pt x="3711" y="506"/>
                </a:quadBezTo>
                <a:quadBezTo>
                  <a:pt x="3688" y="516"/>
                  <a:pt x="3676" y="534"/>
                </a:quadBezTo>
                <a:quadBezTo>
                  <a:pt x="3664" y="553"/>
                  <a:pt x="3664" y="576"/>
                </a:quadBezTo>
                <a:quadBezTo>
                  <a:pt x="3664" y="611"/>
                  <a:pt x="3691" y="635"/>
                </a:quadBezTo>
                <a:quadBezTo>
                  <a:pt x="3717" y="658"/>
                  <a:pt x="3769" y="658"/>
                </a:quadBezTo>
                <a:quadBezTo>
                  <a:pt x="3819" y="658"/>
                  <a:pt x="3859" y="636"/>
                </a:quadBezTo>
                <a:quadBezTo>
                  <a:pt x="3898" y="614"/>
                  <a:pt x="3917" y="575"/>
                </a:quadBezTo>
                <a:quadBezTo>
                  <a:pt x="3931" y="545"/>
                  <a:pt x="3931" y="487"/>
                </a:quadBezTo>
                <a:lnTo>
                  <a:pt x="3931" y="455"/>
                </a:lnTo>
                <a:close/>
                <a:moveTo>
                  <a:pt x="4155" y="715"/>
                </a:moveTo>
                <a:lnTo>
                  <a:pt x="4155" y="197"/>
                </a:lnTo>
                <a:lnTo>
                  <a:pt x="4234" y="197"/>
                </a:lnTo>
                <a:lnTo>
                  <a:pt x="4234" y="275"/>
                </a:lnTo>
                <a:quadBezTo>
                  <a:pt x="4265" y="220"/>
                  <a:pt x="4290" y="203"/>
                </a:quadBezTo>
                <a:quadBezTo>
                  <a:pt x="4316" y="185"/>
                  <a:pt x="4347" y="185"/>
                </a:quadBezTo>
                <a:quadBezTo>
                  <a:pt x="4391" y="185"/>
                  <a:pt x="4437" y="213"/>
                </a:quadBezTo>
                <a:lnTo>
                  <a:pt x="4407" y="295"/>
                </a:lnTo>
                <a:quadBezTo>
                  <a:pt x="4375" y="276"/>
                  <a:pt x="4342" y="276"/>
                </a:quadBezTo>
                <a:quadBezTo>
                  <a:pt x="4313" y="276"/>
                  <a:pt x="4291" y="293"/>
                </a:quadBezTo>
                <a:quadBezTo>
                  <a:pt x="4268" y="311"/>
                  <a:pt x="4258" y="341"/>
                </a:quadBezTo>
                <a:quadBezTo>
                  <a:pt x="4243" y="388"/>
                  <a:pt x="4243" y="444"/>
                </a:quadBezTo>
                <a:lnTo>
                  <a:pt x="4243" y="715"/>
                </a:lnTo>
                <a:lnTo>
                  <a:pt x="4155" y="715"/>
                </a:lnTo>
                <a:close/>
                <a:moveTo>
                  <a:pt x="4485" y="915"/>
                </a:moveTo>
                <a:lnTo>
                  <a:pt x="4476" y="833"/>
                </a:lnTo>
                <a:quadBezTo>
                  <a:pt x="4504" y="840"/>
                  <a:pt x="4526" y="840"/>
                </a:quadBezTo>
                <a:quadBezTo>
                  <a:pt x="4555" y="840"/>
                  <a:pt x="4573" y="831"/>
                </a:quadBezTo>
                <a:quadBezTo>
                  <a:pt x="4590" y="821"/>
                  <a:pt x="4602" y="803"/>
                </a:quadBezTo>
                <a:quadBezTo>
                  <a:pt x="4610" y="790"/>
                  <a:pt x="4628" y="738"/>
                </a:quadBezTo>
                <a:quadBezTo>
                  <a:pt x="4631" y="730"/>
                  <a:pt x="4636" y="716"/>
                </a:quadBezTo>
                <a:lnTo>
                  <a:pt x="4439" y="197"/>
                </a:lnTo>
                <a:lnTo>
                  <a:pt x="4534" y="197"/>
                </a:lnTo>
                <a:lnTo>
                  <a:pt x="4642" y="497"/>
                </a:lnTo>
                <a:quadBezTo>
                  <a:pt x="4663" y="554"/>
                  <a:pt x="4680" y="617"/>
                </a:quadBezTo>
                <a:quadBezTo>
                  <a:pt x="4695" y="557"/>
                  <a:pt x="4716" y="499"/>
                </a:quadBezTo>
                <a:lnTo>
                  <a:pt x="4827" y="197"/>
                </a:lnTo>
                <a:lnTo>
                  <a:pt x="4915" y="197"/>
                </a:lnTo>
                <a:lnTo>
                  <a:pt x="4717" y="724"/>
                </a:lnTo>
                <a:quadBezTo>
                  <a:pt x="4686" y="810"/>
                  <a:pt x="4668" y="842"/>
                </a:quadBezTo>
                <a:quadBezTo>
                  <a:pt x="4645" y="885"/>
                  <a:pt x="4614" y="905"/>
                </a:quadBezTo>
                <a:quadBezTo>
                  <a:pt x="4584" y="926"/>
                  <a:pt x="4542" y="926"/>
                </a:quadBezTo>
                <a:quadBezTo>
                  <a:pt x="4517" y="926"/>
                  <a:pt x="4485" y="91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4" name="Shape 244"/>
          <p:cNvSpPr/>
          <p:nvPr/>
        </p:nvSpPr>
        <p:spPr>
          <a:xfrm>
            <a:off x="5689715" y="3859900"/>
            <a:ext cx="2246597" cy="337096"/>
          </a:xfrm>
          <a:custGeom>
            <a:avLst/>
            <a:gdLst/>
            <a:ahLst/>
            <a:cxnLst/>
            <a:rect l="0" t="0" r="0" b="0"/>
            <a:pathLst>
              <a:path w="4915" h="926" extrusionOk="0">
                <a:moveTo>
                  <a:pt x="0" y="715"/>
                </a:moveTo>
                <a:lnTo>
                  <a:pt x="0" y="0"/>
                </a:lnTo>
                <a:lnTo>
                  <a:pt x="270" y="0"/>
                </a:lnTo>
                <a:quadBezTo>
                  <a:pt x="341" y="0"/>
                  <a:pt x="378" y="6"/>
                </a:quadBezTo>
                <a:quadBezTo>
                  <a:pt x="431" y="15"/>
                  <a:pt x="467" y="40"/>
                </a:quadBezTo>
                <a:quadBezTo>
                  <a:pt x="502" y="64"/>
                  <a:pt x="524" y="109"/>
                </a:quadBezTo>
                <a:quadBezTo>
                  <a:pt x="546" y="153"/>
                  <a:pt x="546" y="207"/>
                </a:quadBezTo>
                <a:quadBezTo>
                  <a:pt x="546" y="298"/>
                  <a:pt x="488" y="361"/>
                </a:quadBezTo>
                <a:quadBezTo>
                  <a:pt x="430" y="424"/>
                  <a:pt x="278" y="424"/>
                </a:quadBezTo>
                <a:lnTo>
                  <a:pt x="94" y="424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94" y="340"/>
                </a:moveTo>
                <a:lnTo>
                  <a:pt x="279" y="340"/>
                </a:lnTo>
                <a:quadBezTo>
                  <a:pt x="371" y="340"/>
                  <a:pt x="410" y="306"/>
                </a:quadBezTo>
                <a:quadBezTo>
                  <a:pt x="448" y="271"/>
                  <a:pt x="448" y="209"/>
                </a:quadBezTo>
                <a:quadBezTo>
                  <a:pt x="448" y="165"/>
                  <a:pt x="425" y="133"/>
                </a:quadBezTo>
                <a:quadBezTo>
                  <a:pt x="403" y="101"/>
                  <a:pt x="366" y="90"/>
                </a:quadBezTo>
                <a:quadBezTo>
                  <a:pt x="342" y="84"/>
                  <a:pt x="277" y="84"/>
                </a:quadBezTo>
                <a:lnTo>
                  <a:pt x="94" y="84"/>
                </a:lnTo>
                <a:lnTo>
                  <a:pt x="94" y="340"/>
                </a:lnTo>
                <a:close/>
                <a:moveTo>
                  <a:pt x="654" y="715"/>
                </a:moveTo>
                <a:lnTo>
                  <a:pt x="654" y="197"/>
                </a:lnTo>
                <a:lnTo>
                  <a:pt x="733" y="197"/>
                </a:lnTo>
                <a:lnTo>
                  <a:pt x="733" y="275"/>
                </a:lnTo>
                <a:quadBezTo>
                  <a:pt x="764" y="220"/>
                  <a:pt x="789" y="203"/>
                </a:quadBezTo>
                <a:quadBezTo>
                  <a:pt x="815" y="185"/>
                  <a:pt x="846" y="185"/>
                </a:quadBezTo>
                <a:quadBezTo>
                  <a:pt x="890" y="185"/>
                  <a:pt x="936" y="213"/>
                </a:quadBezTo>
                <a:lnTo>
                  <a:pt x="906" y="295"/>
                </a:lnTo>
                <a:quadBezTo>
                  <a:pt x="874" y="276"/>
                  <a:pt x="841" y="276"/>
                </a:quadBezTo>
                <a:quadBezTo>
                  <a:pt x="812" y="276"/>
                  <a:pt x="790" y="293"/>
                </a:quadBezTo>
                <a:quadBezTo>
                  <a:pt x="767" y="311"/>
                  <a:pt x="757" y="341"/>
                </a:quadBezTo>
                <a:quadBezTo>
                  <a:pt x="742" y="388"/>
                  <a:pt x="742" y="444"/>
                </a:quadBezTo>
                <a:lnTo>
                  <a:pt x="742" y="715"/>
                </a:lnTo>
                <a:lnTo>
                  <a:pt x="654" y="715"/>
                </a:lnTo>
                <a:close/>
                <a:moveTo>
                  <a:pt x="1343" y="548"/>
                </a:moveTo>
                <a:lnTo>
                  <a:pt x="1434" y="560"/>
                </a:lnTo>
                <a:quadBezTo>
                  <a:pt x="1413" y="639"/>
                  <a:pt x="1354" y="683"/>
                </a:quadBezTo>
                <a:quadBezTo>
                  <a:pt x="1296" y="727"/>
                  <a:pt x="1206" y="727"/>
                </a:quadBezTo>
                <a:quadBezTo>
                  <a:pt x="1092" y="727"/>
                  <a:pt x="1026" y="657"/>
                </a:quadBezTo>
                <a:quadBezTo>
                  <a:pt x="959" y="587"/>
                  <a:pt x="959" y="460"/>
                </a:quadBezTo>
                <a:quadBezTo>
                  <a:pt x="959" y="330"/>
                  <a:pt x="1026" y="257"/>
                </a:quadBezTo>
                <a:quadBezTo>
                  <a:pt x="1094" y="185"/>
                  <a:pt x="1201" y="185"/>
                </a:quadBezTo>
                <a:quadBezTo>
                  <a:pt x="1305" y="185"/>
                  <a:pt x="1371" y="256"/>
                </a:quadBezTo>
                <a:quadBezTo>
                  <a:pt x="1437" y="327"/>
                  <a:pt x="1437" y="455"/>
                </a:quadBezTo>
                <a:quadBezTo>
                  <a:pt x="1437" y="463"/>
                  <a:pt x="1437" y="479"/>
                </a:quadBezTo>
                <a:lnTo>
                  <a:pt x="1050" y="479"/>
                </a:lnTo>
                <a:quadBezTo>
                  <a:pt x="1055" y="564"/>
                  <a:pt x="1098" y="609"/>
                </a:quadBezTo>
                <a:quadBezTo>
                  <a:pt x="1142" y="655"/>
                  <a:pt x="1207" y="655"/>
                </a:quadBezTo>
                <a:quadBezTo>
                  <a:pt x="1255" y="655"/>
                  <a:pt x="1289" y="629"/>
                </a:quadBezTo>
                <a:quadBezTo>
                  <a:pt x="1323" y="604"/>
                  <a:pt x="1343" y="548"/>
                </a:quadBezTo>
                <a:close/>
                <a:moveTo>
                  <a:pt x="1055" y="406"/>
                </a:moveTo>
                <a:lnTo>
                  <a:pt x="1344" y="406"/>
                </a:lnTo>
                <a:quadBezTo>
                  <a:pt x="1338" y="341"/>
                  <a:pt x="1311" y="308"/>
                </a:quadBezTo>
                <a:quadBezTo>
                  <a:pt x="1269" y="257"/>
                  <a:pt x="1202" y="257"/>
                </a:quadBezTo>
                <a:quadBezTo>
                  <a:pt x="1142" y="257"/>
                  <a:pt x="1100" y="298"/>
                </a:quadBezTo>
                <a:quadBezTo>
                  <a:pt x="1059" y="338"/>
                  <a:pt x="1055" y="406"/>
                </a:quadBezTo>
                <a:close/>
                <a:moveTo>
                  <a:pt x="1542" y="715"/>
                </a:moveTo>
                <a:lnTo>
                  <a:pt x="1542" y="0"/>
                </a:lnTo>
                <a:lnTo>
                  <a:pt x="1630" y="0"/>
                </a:lnTo>
                <a:lnTo>
                  <a:pt x="1630" y="715"/>
                </a:lnTo>
                <a:lnTo>
                  <a:pt x="1542" y="715"/>
                </a:lnTo>
                <a:close/>
                <a:moveTo>
                  <a:pt x="1767" y="101"/>
                </a:moveTo>
                <a:lnTo>
                  <a:pt x="1767" y="0"/>
                </a:lnTo>
                <a:lnTo>
                  <a:pt x="1855" y="0"/>
                </a:lnTo>
                <a:lnTo>
                  <a:pt x="1855" y="101"/>
                </a:lnTo>
                <a:lnTo>
                  <a:pt x="1767" y="101"/>
                </a:lnTo>
                <a:close/>
                <a:moveTo>
                  <a:pt x="1767" y="715"/>
                </a:moveTo>
                <a:lnTo>
                  <a:pt x="1767" y="197"/>
                </a:lnTo>
                <a:lnTo>
                  <a:pt x="1855" y="197"/>
                </a:lnTo>
                <a:lnTo>
                  <a:pt x="1855" y="715"/>
                </a:lnTo>
                <a:lnTo>
                  <a:pt x="1767" y="715"/>
                </a:lnTo>
                <a:close/>
                <a:moveTo>
                  <a:pt x="1989" y="715"/>
                </a:moveTo>
                <a:lnTo>
                  <a:pt x="1989" y="197"/>
                </a:lnTo>
                <a:lnTo>
                  <a:pt x="2067" y="197"/>
                </a:lnTo>
                <a:lnTo>
                  <a:pt x="2067" y="270"/>
                </a:lnTo>
                <a:quadBezTo>
                  <a:pt x="2092" y="231"/>
                  <a:pt x="2132" y="208"/>
                </a:quadBezTo>
                <a:quadBezTo>
                  <a:pt x="2173" y="185"/>
                  <a:pt x="2225" y="185"/>
                </a:quadBezTo>
                <a:quadBezTo>
                  <a:pt x="2282" y="185"/>
                  <a:pt x="2319" y="209"/>
                </a:quadBezTo>
                <a:quadBezTo>
                  <a:pt x="2356" y="233"/>
                  <a:pt x="2371" y="276"/>
                </a:quadBezTo>
                <a:quadBezTo>
                  <a:pt x="2433" y="185"/>
                  <a:pt x="2531" y="185"/>
                </a:quadBezTo>
                <a:quadBezTo>
                  <a:pt x="2608" y="185"/>
                  <a:pt x="2650" y="228"/>
                </a:quadBezTo>
                <a:quadBezTo>
                  <a:pt x="2691" y="270"/>
                  <a:pt x="2691" y="359"/>
                </a:quadBezTo>
                <a:lnTo>
                  <a:pt x="2691" y="715"/>
                </a:lnTo>
                <a:lnTo>
                  <a:pt x="2604" y="715"/>
                </a:lnTo>
                <a:lnTo>
                  <a:pt x="2604" y="389"/>
                </a:lnTo>
                <a:quadBezTo>
                  <a:pt x="2604" y="336"/>
                  <a:pt x="2595" y="313"/>
                </a:quadBezTo>
                <a:quadBezTo>
                  <a:pt x="2587" y="290"/>
                  <a:pt x="2564" y="275"/>
                </a:quadBezTo>
                <a:quadBezTo>
                  <a:pt x="2542" y="261"/>
                  <a:pt x="2512" y="261"/>
                </a:quadBezTo>
                <a:quadBezTo>
                  <a:pt x="2457" y="261"/>
                  <a:pt x="2421" y="298"/>
                </a:quadBezTo>
                <a:quadBezTo>
                  <a:pt x="2385" y="334"/>
                  <a:pt x="2385" y="414"/>
                </a:quadBezTo>
                <a:lnTo>
                  <a:pt x="2385" y="715"/>
                </a:lnTo>
                <a:lnTo>
                  <a:pt x="2297" y="715"/>
                </a:lnTo>
                <a:lnTo>
                  <a:pt x="2297" y="378"/>
                </a:lnTo>
                <a:quadBezTo>
                  <a:pt x="2297" y="320"/>
                  <a:pt x="2275" y="291"/>
                </a:quadBezTo>
                <a:quadBezTo>
                  <a:pt x="2254" y="261"/>
                  <a:pt x="2205" y="261"/>
                </a:quadBezTo>
                <a:quadBezTo>
                  <a:pt x="2168" y="261"/>
                  <a:pt x="2136" y="281"/>
                </a:quadBezTo>
                <a:quadBezTo>
                  <a:pt x="2105" y="300"/>
                  <a:pt x="2091" y="338"/>
                </a:quadBezTo>
                <a:quadBezTo>
                  <a:pt x="2077" y="375"/>
                  <a:pt x="2077" y="446"/>
                </a:quadBezTo>
                <a:lnTo>
                  <a:pt x="2077" y="715"/>
                </a:lnTo>
                <a:lnTo>
                  <a:pt x="1989" y="715"/>
                </a:lnTo>
                <a:close/>
                <a:moveTo>
                  <a:pt x="2822" y="101"/>
                </a:moveTo>
                <a:lnTo>
                  <a:pt x="2822" y="0"/>
                </a:lnTo>
                <a:lnTo>
                  <a:pt x="2910" y="0"/>
                </a:lnTo>
                <a:lnTo>
                  <a:pt x="2910" y="101"/>
                </a:lnTo>
                <a:lnTo>
                  <a:pt x="2822" y="101"/>
                </a:lnTo>
                <a:close/>
                <a:moveTo>
                  <a:pt x="2822" y="715"/>
                </a:moveTo>
                <a:lnTo>
                  <a:pt x="2822" y="197"/>
                </a:lnTo>
                <a:lnTo>
                  <a:pt x="2910" y="197"/>
                </a:lnTo>
                <a:lnTo>
                  <a:pt x="2910" y="715"/>
                </a:lnTo>
                <a:lnTo>
                  <a:pt x="2822" y="715"/>
                </a:lnTo>
                <a:close/>
                <a:moveTo>
                  <a:pt x="3044" y="715"/>
                </a:moveTo>
                <a:lnTo>
                  <a:pt x="3044" y="197"/>
                </a:lnTo>
                <a:lnTo>
                  <a:pt x="3123" y="197"/>
                </a:lnTo>
                <a:lnTo>
                  <a:pt x="3123" y="270"/>
                </a:lnTo>
                <a:quadBezTo>
                  <a:pt x="3180" y="185"/>
                  <a:pt x="3288" y="185"/>
                </a:quadBezTo>
                <a:quadBezTo>
                  <a:pt x="3335" y="185"/>
                  <a:pt x="3374" y="202"/>
                </a:quadBezTo>
                <a:quadBezTo>
                  <a:pt x="3414" y="219"/>
                  <a:pt x="3433" y="246"/>
                </a:quadBezTo>
                <a:quadBezTo>
                  <a:pt x="3453" y="273"/>
                  <a:pt x="3460" y="311"/>
                </a:quadBezTo>
                <a:quadBezTo>
                  <a:pt x="3465" y="335"/>
                  <a:pt x="3465" y="396"/>
                </a:quadBezTo>
                <a:lnTo>
                  <a:pt x="3465" y="715"/>
                </a:lnTo>
                <a:lnTo>
                  <a:pt x="3377" y="715"/>
                </a:lnTo>
                <a:lnTo>
                  <a:pt x="3377" y="400"/>
                </a:lnTo>
                <a:quadBezTo>
                  <a:pt x="3377" y="346"/>
                  <a:pt x="3367" y="320"/>
                </a:quadBezTo>
                <a:quadBezTo>
                  <a:pt x="3357" y="293"/>
                  <a:pt x="3331" y="277"/>
                </a:quadBezTo>
                <a:quadBezTo>
                  <a:pt x="3305" y="261"/>
                  <a:pt x="3270" y="261"/>
                </a:quadBezTo>
                <a:quadBezTo>
                  <a:pt x="3213" y="261"/>
                  <a:pt x="3173" y="297"/>
                </a:quadBezTo>
                <a:quadBezTo>
                  <a:pt x="3132" y="333"/>
                  <a:pt x="3132" y="432"/>
                </a:quadBezTo>
                <a:lnTo>
                  <a:pt x="3132" y="715"/>
                </a:lnTo>
                <a:lnTo>
                  <a:pt x="3044" y="715"/>
                </a:lnTo>
                <a:close/>
                <a:moveTo>
                  <a:pt x="3938" y="651"/>
                </a:moveTo>
                <a:quadBezTo>
                  <a:pt x="3890" y="693"/>
                  <a:pt x="3844" y="710"/>
                </a:quadBezTo>
                <a:quadBezTo>
                  <a:pt x="3799" y="727"/>
                  <a:pt x="3748" y="727"/>
                </a:quadBezTo>
                <a:quadBezTo>
                  <a:pt x="3662" y="727"/>
                  <a:pt x="3616" y="685"/>
                </a:quadBezTo>
                <a:quadBezTo>
                  <a:pt x="3570" y="644"/>
                  <a:pt x="3570" y="579"/>
                </a:quadBezTo>
                <a:quadBezTo>
                  <a:pt x="3570" y="541"/>
                  <a:pt x="3588" y="509"/>
                </a:quadBezTo>
                <a:quadBezTo>
                  <a:pt x="3605" y="478"/>
                  <a:pt x="3633" y="458"/>
                </a:quadBezTo>
                <a:quadBezTo>
                  <a:pt x="3661" y="439"/>
                  <a:pt x="3696" y="430"/>
                </a:quadBezTo>
                <a:quadBezTo>
                  <a:pt x="3722" y="423"/>
                  <a:pt x="3774" y="416"/>
                </a:quadBezTo>
                <a:quadBezTo>
                  <a:pt x="3881" y="404"/>
                  <a:pt x="3931" y="386"/>
                </a:quadBezTo>
                <a:quadBezTo>
                  <a:pt x="3932" y="368"/>
                  <a:pt x="3932" y="363"/>
                </a:quadBezTo>
                <a:quadBezTo>
                  <a:pt x="3932" y="310"/>
                  <a:pt x="3907" y="288"/>
                </a:quadBezTo>
                <a:quadBezTo>
                  <a:pt x="3873" y="258"/>
                  <a:pt x="3807" y="258"/>
                </a:quadBezTo>
                <a:quadBezTo>
                  <a:pt x="3745" y="258"/>
                  <a:pt x="3715" y="280"/>
                </a:quadBezTo>
                <a:quadBezTo>
                  <a:pt x="3686" y="301"/>
                  <a:pt x="3671" y="356"/>
                </a:quadBezTo>
                <a:lnTo>
                  <a:pt x="3585" y="345"/>
                </a:lnTo>
                <a:quadBezTo>
                  <a:pt x="3597" y="290"/>
                  <a:pt x="3624" y="256"/>
                </a:quadBezTo>
                <a:quadBezTo>
                  <a:pt x="3651" y="222"/>
                  <a:pt x="3702" y="203"/>
                </a:quadBezTo>
                <a:quadBezTo>
                  <a:pt x="3752" y="185"/>
                  <a:pt x="3819" y="185"/>
                </a:quadBezTo>
                <a:quadBezTo>
                  <a:pt x="3886" y="185"/>
                  <a:pt x="3927" y="201"/>
                </a:quadBezTo>
                <a:quadBezTo>
                  <a:pt x="3969" y="216"/>
                  <a:pt x="3988" y="240"/>
                </a:quadBezTo>
                <a:quadBezTo>
                  <a:pt x="4008" y="264"/>
                  <a:pt x="4016" y="300"/>
                </a:quadBezTo>
                <a:quadBezTo>
                  <a:pt x="4020" y="322"/>
                  <a:pt x="4020" y="381"/>
                </a:quadBezTo>
                <a:lnTo>
                  <a:pt x="4020" y="498"/>
                </a:lnTo>
                <a:quadBezTo>
                  <a:pt x="4020" y="621"/>
                  <a:pt x="4026" y="653"/>
                </a:quadBezTo>
                <a:quadBezTo>
                  <a:pt x="4031" y="686"/>
                  <a:pt x="4048" y="715"/>
                </a:quadBezTo>
                <a:lnTo>
                  <a:pt x="3956" y="715"/>
                </a:lnTo>
                <a:quadBezTo>
                  <a:pt x="3942" y="688"/>
                  <a:pt x="3938" y="651"/>
                </a:quadBezTo>
                <a:close/>
                <a:moveTo>
                  <a:pt x="3931" y="455"/>
                </a:moveTo>
                <a:quadBezTo>
                  <a:pt x="3883" y="475"/>
                  <a:pt x="3788" y="488"/>
                </a:quadBezTo>
                <a:quadBezTo>
                  <a:pt x="3733" y="496"/>
                  <a:pt x="3711" y="506"/>
                </a:quadBezTo>
                <a:quadBezTo>
                  <a:pt x="3688" y="516"/>
                  <a:pt x="3676" y="534"/>
                </a:quadBezTo>
                <a:quadBezTo>
                  <a:pt x="3664" y="553"/>
                  <a:pt x="3664" y="576"/>
                </a:quadBezTo>
                <a:quadBezTo>
                  <a:pt x="3664" y="611"/>
                  <a:pt x="3691" y="635"/>
                </a:quadBezTo>
                <a:quadBezTo>
                  <a:pt x="3717" y="658"/>
                  <a:pt x="3769" y="658"/>
                </a:quadBezTo>
                <a:quadBezTo>
                  <a:pt x="3819" y="658"/>
                  <a:pt x="3859" y="636"/>
                </a:quadBezTo>
                <a:quadBezTo>
                  <a:pt x="3898" y="614"/>
                  <a:pt x="3917" y="575"/>
                </a:quadBezTo>
                <a:quadBezTo>
                  <a:pt x="3931" y="545"/>
                  <a:pt x="3931" y="487"/>
                </a:quadBezTo>
                <a:lnTo>
                  <a:pt x="3931" y="455"/>
                </a:lnTo>
                <a:close/>
                <a:moveTo>
                  <a:pt x="4155" y="715"/>
                </a:moveTo>
                <a:lnTo>
                  <a:pt x="4155" y="197"/>
                </a:lnTo>
                <a:lnTo>
                  <a:pt x="4234" y="197"/>
                </a:lnTo>
                <a:lnTo>
                  <a:pt x="4234" y="275"/>
                </a:lnTo>
                <a:quadBezTo>
                  <a:pt x="4265" y="220"/>
                  <a:pt x="4290" y="203"/>
                </a:quadBezTo>
                <a:quadBezTo>
                  <a:pt x="4316" y="185"/>
                  <a:pt x="4347" y="185"/>
                </a:quadBezTo>
                <a:quadBezTo>
                  <a:pt x="4391" y="185"/>
                  <a:pt x="4437" y="213"/>
                </a:quadBezTo>
                <a:lnTo>
                  <a:pt x="4407" y="295"/>
                </a:lnTo>
                <a:quadBezTo>
                  <a:pt x="4375" y="276"/>
                  <a:pt x="4342" y="276"/>
                </a:quadBezTo>
                <a:quadBezTo>
                  <a:pt x="4313" y="276"/>
                  <a:pt x="4291" y="293"/>
                </a:quadBezTo>
                <a:quadBezTo>
                  <a:pt x="4268" y="311"/>
                  <a:pt x="4258" y="341"/>
                </a:quadBezTo>
                <a:quadBezTo>
                  <a:pt x="4243" y="388"/>
                  <a:pt x="4243" y="444"/>
                </a:quadBezTo>
                <a:lnTo>
                  <a:pt x="4243" y="715"/>
                </a:lnTo>
                <a:lnTo>
                  <a:pt x="4155" y="715"/>
                </a:lnTo>
                <a:close/>
                <a:moveTo>
                  <a:pt x="4485" y="915"/>
                </a:moveTo>
                <a:lnTo>
                  <a:pt x="4476" y="833"/>
                </a:lnTo>
                <a:quadBezTo>
                  <a:pt x="4504" y="840"/>
                  <a:pt x="4526" y="840"/>
                </a:quadBezTo>
                <a:quadBezTo>
                  <a:pt x="4555" y="840"/>
                  <a:pt x="4573" y="831"/>
                </a:quadBezTo>
                <a:quadBezTo>
                  <a:pt x="4590" y="821"/>
                  <a:pt x="4602" y="803"/>
                </a:quadBezTo>
                <a:quadBezTo>
                  <a:pt x="4610" y="790"/>
                  <a:pt x="4628" y="738"/>
                </a:quadBezTo>
                <a:quadBezTo>
                  <a:pt x="4631" y="730"/>
                  <a:pt x="4636" y="716"/>
                </a:quadBezTo>
                <a:lnTo>
                  <a:pt x="4439" y="197"/>
                </a:lnTo>
                <a:lnTo>
                  <a:pt x="4534" y="197"/>
                </a:lnTo>
                <a:lnTo>
                  <a:pt x="4642" y="497"/>
                </a:lnTo>
                <a:quadBezTo>
                  <a:pt x="4663" y="554"/>
                  <a:pt x="4680" y="617"/>
                </a:quadBezTo>
                <a:quadBezTo>
                  <a:pt x="4695" y="557"/>
                  <a:pt x="4716" y="499"/>
                </a:quadBezTo>
                <a:lnTo>
                  <a:pt x="4827" y="197"/>
                </a:lnTo>
                <a:lnTo>
                  <a:pt x="4915" y="197"/>
                </a:lnTo>
                <a:lnTo>
                  <a:pt x="4717" y="724"/>
                </a:lnTo>
                <a:quadBezTo>
                  <a:pt x="4686" y="810"/>
                  <a:pt x="4668" y="842"/>
                </a:quadBezTo>
                <a:quadBezTo>
                  <a:pt x="4645" y="885"/>
                  <a:pt x="4614" y="905"/>
                </a:quadBezTo>
                <a:quadBezTo>
                  <a:pt x="4584" y="926"/>
                  <a:pt x="4542" y="926"/>
                </a:quadBezTo>
                <a:quadBezTo>
                  <a:pt x="4517" y="926"/>
                  <a:pt x="4485" y="91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RMS</a:t>
            </a:r>
            <a:r>
              <a:rPr lang="x-none" sz="5000" b="0" i="0" u="none" strike="noStrike" cap="none" baseline="-25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versus energy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51" name="Shape 251"/>
          <p:cNvSpPr/>
          <p:nvPr/>
        </p:nvSpPr>
        <p:spPr>
          <a:xfrm>
            <a:off x="3928630" y="1575491"/>
            <a:ext cx="4758169" cy="403328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52" name="Shape 252"/>
          <p:cNvSpPr txBox="1"/>
          <p:nvPr/>
        </p:nvSpPr>
        <p:spPr>
          <a:xfrm>
            <a:off x="365125" y="1575491"/>
            <a:ext cx="3254400" cy="43613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 dirty="0">
                <a:solidFill>
                  <a:schemeClr val="lt1"/>
                </a:solidFill>
              </a:rPr>
              <a:t>Performance of the detector in physics events</a:t>
            </a:r>
          </a:p>
          <a:p>
            <a:pPr lvl="0" rtl="0">
              <a:buClr>
                <a:srgbClr val="000000"/>
              </a:buClr>
              <a:buSzPct val="45833"/>
              <a:buFont typeface="Arial"/>
              <a:buNone/>
            </a:pPr>
            <a:r>
              <a:rPr lang="x-none" sz="2400" dirty="0">
                <a:solidFill>
                  <a:schemeClr val="lt1"/>
                </a:solidFill>
              </a:rPr>
              <a:t>ZZ → 2 jets + invisible</a:t>
            </a:r>
          </a:p>
          <a:p>
            <a:endParaRPr lang="x-none" sz="2400" dirty="0">
              <a:solidFill>
                <a:schemeClr val="lt1"/>
              </a:solidFill>
            </a:endParaRPr>
          </a:p>
          <a:p>
            <a:pPr lvl="0" rtl="0">
              <a:buNone/>
            </a:pPr>
            <a:r>
              <a:rPr lang="x-none" sz="2400" dirty="0">
                <a:solidFill>
                  <a:schemeClr val="lt1"/>
                </a:solidFill>
              </a:rPr>
              <a:t>Full simulation and reconstruction with and without background</a:t>
            </a:r>
          </a:p>
          <a:p>
            <a:endParaRPr lang="x-none" sz="2400" dirty="0">
              <a:solidFill>
                <a:schemeClr val="lt1"/>
              </a:solidFill>
            </a:endParaRPr>
          </a:p>
          <a:p>
            <a:pPr lvl="0" rtl="0">
              <a:buNone/>
            </a:pPr>
            <a:r>
              <a:rPr lang="x-none" sz="2400" dirty="0">
                <a:solidFill>
                  <a:schemeClr val="lt1"/>
                </a:solidFill>
              </a:rPr>
              <a:t>Includes effects of jet finding</a:t>
            </a:r>
          </a:p>
          <a:p>
            <a:endParaRPr lang="x-none" sz="2400" dirty="0">
              <a:solidFill>
                <a:schemeClr val="lt1"/>
              </a:solidFill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3892650" y="5721275"/>
            <a:ext cx="5127300" cy="1000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 sz="1800" dirty="0">
                <a:solidFill>
                  <a:schemeClr val="lt1"/>
                </a:solidFill>
              </a:rPr>
              <a:t>Studies indicate that performance at 1 TeV can be improved. Performance of PandoraPFA in DHCAL not yet optimal</a:t>
            </a:r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6705600" y="65087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r>
              <a:rPr lang="en-US" dirty="0" smtClean="0"/>
              <a:t>14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</a:p>
        </p:txBody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457200" marR="0" lvl="0" indent="-3810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2400"/>
              <a:t>We have evaluated the performance of those aspects of the SiD Detector that are relevant for physics analyses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2400"/>
              <a:t>The performance is more than adequate for DBD analyses in a realistic environment with machine-induced background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2400"/>
              <a:t>Areas for improvement are clearly identified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2400"/>
              <a:t>The DBD is not the end of SiD optimization studies</a:t>
            </a:r>
          </a:p>
        </p:txBody>
      </p:sp>
      <p:sp>
        <p:nvSpPr>
          <p:cNvPr id="260" name="Shape 260"/>
          <p:cNvSpPr txBox="1">
            <a:spLocks noGrp="1"/>
          </p:cNvSpPr>
          <p:nvPr>
            <p:ph type="sldNum" idx="12"/>
          </p:nvPr>
        </p:nvSpPr>
        <p:spPr>
          <a:xfrm>
            <a:off x="6553200" y="6400433"/>
            <a:ext cx="2133599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 dirty="0"/>
              <a:t> </a:t>
            </a:r>
            <a:r>
              <a:rPr lang="x-none" dirty="0" smtClean="0"/>
              <a:t>15</a:t>
            </a:r>
            <a:endParaRPr lang="x-none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4000" b="1" i="0" u="none" strike="noStrike" cap="small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Backup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endParaRPr/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Content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x-none"/>
              <a:t>Overview over the DBD simulation and reconstruction setup</a:t>
            </a:r>
          </a:p>
          <a:p>
            <a:pPr lvl="0" rtl="0">
              <a:buNone/>
            </a:pPr>
            <a:r>
              <a:rPr lang="x-none"/>
              <a:t>Introduction to Machine-induced background</a:t>
            </a:r>
          </a:p>
          <a:p>
            <a:pPr marL="120650" indent="0">
              <a:buNone/>
            </a:pPr>
            <a:r>
              <a:rPr lang="x-none"/>
              <a:t>Performance of the detector as relevant for the Analyses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466325" y="245175"/>
            <a:ext cx="3628499" cy="1143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Workflow</a:t>
            </a:r>
          </a:p>
        </p:txBody>
      </p:sp>
      <p:sp>
        <p:nvSpPr>
          <p:cNvPr id="98" name="Shape 98"/>
          <p:cNvSpPr/>
          <p:nvPr/>
        </p:nvSpPr>
        <p:spPr>
          <a:xfrm>
            <a:off x="535950" y="2204400"/>
            <a:ext cx="1766999" cy="1014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1800"/>
              <a:t>SLIC</a:t>
            </a:r>
          </a:p>
        </p:txBody>
      </p:sp>
      <p:sp>
        <p:nvSpPr>
          <p:cNvPr id="99" name="Shape 99"/>
          <p:cNvSpPr/>
          <p:nvPr/>
        </p:nvSpPr>
        <p:spPr>
          <a:xfrm>
            <a:off x="742325" y="4532850"/>
            <a:ext cx="2518199" cy="11898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lvl="0" algn="ctr" rtl="0">
              <a:buNone/>
            </a:pPr>
            <a:r>
              <a:rPr lang="x-none" sz="1800"/>
              <a:t>lcsim</a:t>
            </a:r>
          </a:p>
          <a:p>
            <a:pPr lvl="0" algn="ctr" rtl="0">
              <a:buNone/>
            </a:pPr>
            <a:r>
              <a:rPr lang="x-none" sz="1800"/>
              <a:t>Background Overlay</a:t>
            </a:r>
          </a:p>
          <a:p>
            <a:pPr algn="ctr">
              <a:buNone/>
            </a:pPr>
            <a:r>
              <a:rPr lang="x-none" sz="1800"/>
              <a:t>Tracking</a:t>
            </a:r>
          </a:p>
        </p:txBody>
      </p:sp>
      <p:sp>
        <p:nvSpPr>
          <p:cNvPr id="100" name="Shape 100"/>
          <p:cNvSpPr/>
          <p:nvPr/>
        </p:nvSpPr>
        <p:spPr>
          <a:xfrm>
            <a:off x="4675671" y="4887460"/>
            <a:ext cx="1496699" cy="944700"/>
          </a:xfrm>
          <a:prstGeom prst="roundRect">
            <a:avLst>
              <a:gd name="adj" fmla="val 16667"/>
            </a:avLst>
          </a:prstGeom>
          <a:solidFill>
            <a:srgbClr val="C27BA0"/>
          </a:solidFill>
          <a:ln>
            <a:noFill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1800"/>
              <a:t>slicPandora</a:t>
            </a:r>
          </a:p>
        </p:txBody>
      </p:sp>
      <p:sp>
        <p:nvSpPr>
          <p:cNvPr id="101" name="Shape 101"/>
          <p:cNvSpPr/>
          <p:nvPr/>
        </p:nvSpPr>
        <p:spPr>
          <a:xfrm>
            <a:off x="6473412" y="4023900"/>
            <a:ext cx="2134199" cy="1017900"/>
          </a:xfrm>
          <a:prstGeom prst="roundRect">
            <a:avLst>
              <a:gd name="adj" fmla="val 16667"/>
            </a:avLst>
          </a:prstGeom>
          <a:solidFill>
            <a:srgbClr val="F1C23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1800"/>
              <a:t>Marlin (LCFIPlus)</a:t>
            </a:r>
          </a:p>
        </p:txBody>
      </p:sp>
      <p:sp>
        <p:nvSpPr>
          <p:cNvPr id="102" name="Shape 102"/>
          <p:cNvSpPr/>
          <p:nvPr/>
        </p:nvSpPr>
        <p:spPr>
          <a:xfrm>
            <a:off x="6175012" y="1854450"/>
            <a:ext cx="2222999" cy="7026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1800"/>
              <a:t>lcsim (DST maker)</a:t>
            </a:r>
          </a:p>
        </p:txBody>
      </p:sp>
      <p:sp>
        <p:nvSpPr>
          <p:cNvPr id="103" name="Shape 103"/>
          <p:cNvSpPr/>
          <p:nvPr/>
        </p:nvSpPr>
        <p:spPr>
          <a:xfrm>
            <a:off x="457200" y="335625"/>
            <a:ext cx="1924499" cy="962099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1800"/>
              <a:t>Whizard / Pythia / GuineaPig</a:t>
            </a:r>
          </a:p>
        </p:txBody>
      </p:sp>
      <p:cxnSp>
        <p:nvCxnSpPr>
          <p:cNvPr id="104" name="Shape 104"/>
          <p:cNvCxnSpPr>
            <a:stCxn id="105" idx="2"/>
            <a:endCxn id="103" idx="2"/>
          </p:cNvCxnSpPr>
          <p:nvPr/>
        </p:nvCxnSpPr>
        <p:spPr>
          <a:xfrm rot="10800000">
            <a:off x="1419449" y="1297724"/>
            <a:ext cx="883500" cy="556725"/>
          </a:xfrm>
          <a:prstGeom prst="straightConnector1">
            <a:avLst/>
          </a:prstGeom>
          <a:noFill/>
          <a:ln w="28575" cap="flat">
            <a:solidFill>
              <a:srgbClr val="00FF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6" name="Shape 106"/>
          <p:cNvCxnSpPr>
            <a:stCxn id="101" idx="0"/>
            <a:endCxn id="107" idx="6"/>
          </p:cNvCxnSpPr>
          <p:nvPr/>
        </p:nvCxnSpPr>
        <p:spPr>
          <a:xfrm rot="10800000">
            <a:off x="4991348" y="3429000"/>
            <a:ext cx="2549164" cy="594899"/>
          </a:xfrm>
          <a:prstGeom prst="straightConnector1">
            <a:avLst/>
          </a:prstGeom>
          <a:noFill/>
          <a:ln w="28575" cap="flat">
            <a:solidFill>
              <a:srgbClr val="EAD1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8" name="Shape 108"/>
          <p:cNvCxnSpPr>
            <a:stCxn id="107" idx="2"/>
            <a:endCxn id="98" idx="2"/>
          </p:cNvCxnSpPr>
          <p:nvPr/>
        </p:nvCxnSpPr>
        <p:spPr>
          <a:xfrm rot="10800000">
            <a:off x="1419449" y="3219000"/>
            <a:ext cx="2399498" cy="210000"/>
          </a:xfrm>
          <a:prstGeom prst="straightConnector1">
            <a:avLst/>
          </a:prstGeom>
          <a:noFill/>
          <a:ln w="28575" cap="flat">
            <a:solidFill>
              <a:srgbClr val="FF00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9" name="Shape 109"/>
          <p:cNvCxnSpPr>
            <a:stCxn id="107" idx="2"/>
            <a:endCxn id="99" idx="0"/>
          </p:cNvCxnSpPr>
          <p:nvPr/>
        </p:nvCxnSpPr>
        <p:spPr>
          <a:xfrm flipH="1">
            <a:off x="2001424" y="3429000"/>
            <a:ext cx="1817523" cy="1103849"/>
          </a:xfrm>
          <a:prstGeom prst="straightConnector1">
            <a:avLst/>
          </a:prstGeom>
          <a:noFill/>
          <a:ln w="28575" cap="flat">
            <a:solidFill>
              <a:srgbClr val="FF00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0" name="Shape 110"/>
          <p:cNvCxnSpPr>
            <a:stCxn id="99" idx="3"/>
            <a:endCxn id="107" idx="4"/>
          </p:cNvCxnSpPr>
          <p:nvPr/>
        </p:nvCxnSpPr>
        <p:spPr>
          <a:xfrm rot="10800000" flipH="1">
            <a:off x="3260524" y="4023900"/>
            <a:ext cx="1144623" cy="1103849"/>
          </a:xfrm>
          <a:prstGeom prst="straightConnector1">
            <a:avLst/>
          </a:prstGeom>
          <a:noFill/>
          <a:ln w="28575" cap="flat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1" name="Shape 111"/>
          <p:cNvCxnSpPr>
            <a:stCxn id="107" idx="4"/>
            <a:endCxn id="100" idx="1"/>
          </p:cNvCxnSpPr>
          <p:nvPr/>
        </p:nvCxnSpPr>
        <p:spPr>
          <a:xfrm>
            <a:off x="4405148" y="4023900"/>
            <a:ext cx="270523" cy="1335910"/>
          </a:xfrm>
          <a:prstGeom prst="straightConnector1">
            <a:avLst/>
          </a:prstGeom>
          <a:noFill/>
          <a:ln w="28575" cap="flat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2" name="Shape 112"/>
          <p:cNvCxnSpPr>
            <a:stCxn id="100" idx="0"/>
            <a:endCxn id="107" idx="5"/>
          </p:cNvCxnSpPr>
          <p:nvPr/>
        </p:nvCxnSpPr>
        <p:spPr>
          <a:xfrm rot="10800000">
            <a:off x="4819654" y="3849657"/>
            <a:ext cx="604367" cy="1037802"/>
          </a:xfrm>
          <a:prstGeom prst="straightConnector1">
            <a:avLst/>
          </a:prstGeom>
          <a:noFill/>
          <a:ln w="28575" cap="flat">
            <a:solidFill>
              <a:srgbClr val="00FF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3" name="Shape 113"/>
          <p:cNvCxnSpPr>
            <a:stCxn id="114" idx="3"/>
            <a:endCxn id="101" idx="1"/>
          </p:cNvCxnSpPr>
          <p:nvPr/>
        </p:nvCxnSpPr>
        <p:spPr>
          <a:xfrm>
            <a:off x="5788249" y="4233900"/>
            <a:ext cx="685162" cy="29895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7" name="Shape 107"/>
          <p:cNvSpPr/>
          <p:nvPr/>
        </p:nvSpPr>
        <p:spPr>
          <a:xfrm>
            <a:off x="3818948" y="2834100"/>
            <a:ext cx="1172399" cy="1189800"/>
          </a:xfrm>
          <a:prstGeom prst="ellipse">
            <a:avLst/>
          </a:prstGeom>
          <a:solidFill>
            <a:srgbClr val="6D9EEB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2400"/>
              <a:t>lcio</a:t>
            </a:r>
          </a:p>
        </p:txBody>
      </p:sp>
      <p:cxnSp>
        <p:nvCxnSpPr>
          <p:cNvPr id="115" name="Shape 115"/>
          <p:cNvCxnSpPr>
            <a:stCxn id="101" idx="1"/>
            <a:endCxn id="107" idx="5"/>
          </p:cNvCxnSpPr>
          <p:nvPr/>
        </p:nvCxnSpPr>
        <p:spPr>
          <a:xfrm rot="10800000">
            <a:off x="4819654" y="3849657"/>
            <a:ext cx="1653758" cy="683192"/>
          </a:xfrm>
          <a:prstGeom prst="straightConnector1">
            <a:avLst/>
          </a:prstGeom>
          <a:noFill/>
          <a:ln w="28575" cap="flat">
            <a:solidFill>
              <a:srgbClr val="00FF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6" name="Shape 116"/>
          <p:cNvCxnSpPr>
            <a:stCxn id="107" idx="6"/>
            <a:endCxn id="102" idx="2"/>
          </p:cNvCxnSpPr>
          <p:nvPr/>
        </p:nvCxnSpPr>
        <p:spPr>
          <a:xfrm rot="10800000" flipH="1">
            <a:off x="4991348" y="2557050"/>
            <a:ext cx="2295164" cy="871950"/>
          </a:xfrm>
          <a:prstGeom prst="straightConnector1">
            <a:avLst/>
          </a:prstGeom>
          <a:noFill/>
          <a:ln w="28575" cap="flat">
            <a:solidFill>
              <a:srgbClr val="EAD1D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5" name="Shape 105"/>
          <p:cNvSpPr/>
          <p:nvPr/>
        </p:nvSpPr>
        <p:spPr>
          <a:xfrm>
            <a:off x="2302950" y="1504500"/>
            <a:ext cx="1242000" cy="699900"/>
          </a:xfrm>
          <a:prstGeom prst="ellipse">
            <a:avLst/>
          </a:prstGeom>
          <a:solidFill>
            <a:srgbClr val="6D9EEB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pPr algn="ctr">
              <a:buNone/>
            </a:pPr>
            <a:r>
              <a:rPr lang="x-none" sz="1800"/>
              <a:t>stdhep</a:t>
            </a:r>
          </a:p>
        </p:txBody>
      </p:sp>
      <p:cxnSp>
        <p:nvCxnSpPr>
          <p:cNvPr id="117" name="Shape 117"/>
          <p:cNvCxnSpPr>
            <a:stCxn id="98" idx="0"/>
            <a:endCxn id="105" idx="2"/>
          </p:cNvCxnSpPr>
          <p:nvPr/>
        </p:nvCxnSpPr>
        <p:spPr>
          <a:xfrm rot="10800000" flipH="1">
            <a:off x="1419449" y="1854450"/>
            <a:ext cx="883500" cy="349949"/>
          </a:xfrm>
          <a:prstGeom prst="straightConnector1">
            <a:avLst/>
          </a:prstGeom>
          <a:noFill/>
          <a:ln w="28575" cap="flat">
            <a:solidFill>
              <a:srgbClr val="00FFF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8" name="Shape 118"/>
          <p:cNvSpPr txBox="1"/>
          <p:nvPr/>
        </p:nvSpPr>
        <p:spPr>
          <a:xfrm>
            <a:off x="7114114" y="5832160"/>
            <a:ext cx="1809600" cy="399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 sz="1800" dirty="0">
                <a:solidFill>
                  <a:schemeClr val="lt1"/>
                </a:solidFill>
              </a:rPr>
              <a:t>new since LOI</a:t>
            </a:r>
          </a:p>
        </p:txBody>
      </p:sp>
      <p:cxnSp>
        <p:nvCxnSpPr>
          <p:cNvPr id="119" name="Shape 119"/>
          <p:cNvCxnSpPr/>
          <p:nvPr/>
        </p:nvCxnSpPr>
        <p:spPr>
          <a:xfrm>
            <a:off x="6302012" y="5832160"/>
            <a:ext cx="603599" cy="165062"/>
          </a:xfrm>
          <a:prstGeom prst="straightConnector1">
            <a:avLst/>
          </a:prstGeom>
          <a:noFill/>
          <a:ln w="28575" cap="flat">
            <a:solidFill>
              <a:schemeClr val="lt1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20" name="Shape 120"/>
          <p:cNvCxnSpPr/>
          <p:nvPr/>
        </p:nvCxnSpPr>
        <p:spPr>
          <a:xfrm>
            <a:off x="7223125" y="5321000"/>
            <a:ext cx="317387" cy="401650"/>
          </a:xfrm>
          <a:prstGeom prst="straightConnector1">
            <a:avLst/>
          </a:prstGeom>
          <a:noFill/>
          <a:ln w="28575" cap="flat">
            <a:solidFill>
              <a:schemeClr val="lt1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>
            <a:off x="5573887" y="1305121"/>
            <a:ext cx="3381900" cy="5051099"/>
          </a:xfrm>
          <a:prstGeom prst="roundRect">
            <a:avLst>
              <a:gd name="adj" fmla="val 16667"/>
            </a:avLst>
          </a:prstGeom>
          <a:noFill/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26" name="Shape 126"/>
          <p:cNvGrpSpPr/>
          <p:nvPr/>
        </p:nvGrpSpPr>
        <p:grpSpPr>
          <a:xfrm>
            <a:off x="5881829" y="1442350"/>
            <a:ext cx="2766015" cy="2121276"/>
            <a:chOff x="6416003" y="1713688"/>
            <a:chExt cx="2003778" cy="1374595"/>
          </a:xfrm>
        </p:grpSpPr>
        <p:sp>
          <p:nvSpPr>
            <p:cNvPr id="127" name="Shape 127"/>
            <p:cNvSpPr/>
            <p:nvPr/>
          </p:nvSpPr>
          <p:spPr>
            <a:xfrm>
              <a:off x="6416003" y="1713688"/>
              <a:ext cx="2003778" cy="137459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65AA07"/>
                </a:gs>
                <a:gs pos="80000">
                  <a:srgbClr val="85E00A"/>
                </a:gs>
                <a:gs pos="100000">
                  <a:srgbClr val="87E605"/>
                </a:gs>
              </a:gsLst>
              <a:lin ang="16200000" scaled="0"/>
            </a:gradFill>
            <a:ln w="9525" cap="flat">
              <a:solidFill>
                <a:srgbClr val="83CE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grpSp>
          <p:nvGrpSpPr>
            <p:cNvPr id="128" name="Shape 128"/>
            <p:cNvGrpSpPr/>
            <p:nvPr/>
          </p:nvGrpSpPr>
          <p:grpSpPr>
            <a:xfrm>
              <a:off x="6514782" y="1832385"/>
              <a:ext cx="1776005" cy="1188480"/>
              <a:chOff x="7290492" y="4932044"/>
              <a:chExt cx="2351773" cy="1532025"/>
            </a:xfrm>
          </p:grpSpPr>
          <p:grpSp>
            <p:nvGrpSpPr>
              <p:cNvPr id="129" name="Shape 129"/>
              <p:cNvGrpSpPr/>
              <p:nvPr/>
            </p:nvGrpSpPr>
            <p:grpSpPr>
              <a:xfrm>
                <a:off x="7886290" y="5178611"/>
                <a:ext cx="1382508" cy="1064404"/>
                <a:chOff x="24025" y="-56450"/>
                <a:chExt cx="2967600" cy="3074450"/>
              </a:xfrm>
            </p:grpSpPr>
            <p:sp>
              <p:nvSpPr>
                <p:cNvPr id="130" name="Shape 130"/>
                <p:cNvSpPr/>
                <p:nvPr/>
              </p:nvSpPr>
              <p:spPr>
                <a:xfrm>
                  <a:off x="24025" y="2268425"/>
                  <a:ext cx="1483825" cy="7495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53" h="29983" fill="none" extrusionOk="0">
                      <a:moveTo>
                        <a:pt x="1" y="29982"/>
                      </a:moveTo>
                      <a:lnTo>
                        <a:pt x="1" y="29982"/>
                      </a:lnTo>
                      <a:cubicBezTo>
                        <a:pt x="590" y="25299"/>
                        <a:pt x="4717" y="23208"/>
                        <a:pt x="7416" y="26219"/>
                      </a:cubicBezTo>
                      <a:cubicBezTo>
                        <a:pt x="10146" y="29229"/>
                        <a:pt x="14272" y="27180"/>
                        <a:pt x="14831" y="22455"/>
                      </a:cubicBezTo>
                      <a:cubicBezTo>
                        <a:pt x="15420" y="17772"/>
                        <a:pt x="19547" y="15681"/>
                        <a:pt x="22277" y="18734"/>
                      </a:cubicBezTo>
                      <a:cubicBezTo>
                        <a:pt x="24976" y="21745"/>
                        <a:pt x="29103" y="19654"/>
                        <a:pt x="29692" y="14971"/>
                      </a:cubicBezTo>
                      <a:cubicBezTo>
                        <a:pt x="30251" y="10287"/>
                        <a:pt x="34377" y="8197"/>
                        <a:pt x="37107" y="11207"/>
                      </a:cubicBezTo>
                      <a:cubicBezTo>
                        <a:pt x="39806" y="14218"/>
                        <a:pt x="43933" y="12169"/>
                        <a:pt x="44522" y="7486"/>
                      </a:cubicBezTo>
                      <a:cubicBezTo>
                        <a:pt x="45081" y="2802"/>
                        <a:pt x="49207" y="712"/>
                        <a:pt x="51937" y="3722"/>
                      </a:cubicBezTo>
                      <a:cubicBezTo>
                        <a:pt x="54667" y="6733"/>
                        <a:pt x="58763" y="4642"/>
                        <a:pt x="59352" y="1"/>
                      </a:cubicBezTo>
                    </a:path>
                  </a:pathLst>
                </a:custGeom>
                <a:noFill/>
                <a:ln w="37225" cap="rnd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1" name="Shape 131"/>
                <p:cNvSpPr/>
                <p:nvPr/>
              </p:nvSpPr>
              <p:spPr>
                <a:xfrm>
                  <a:off x="24025" y="-56450"/>
                  <a:ext cx="1483825" cy="9000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53" h="36003" fill="none" extrusionOk="0">
                      <a:moveTo>
                        <a:pt x="1" y="2969"/>
                      </a:moveTo>
                      <a:lnTo>
                        <a:pt x="1" y="2969"/>
                      </a:lnTo>
                      <a:cubicBezTo>
                        <a:pt x="2731" y="0"/>
                        <a:pt x="6857" y="2091"/>
                        <a:pt x="7416" y="6732"/>
                      </a:cubicBezTo>
                      <a:cubicBezTo>
                        <a:pt x="8005" y="11415"/>
                        <a:pt x="12132" y="13506"/>
                        <a:pt x="14831" y="10495"/>
                      </a:cubicBezTo>
                      <a:cubicBezTo>
                        <a:pt x="17561" y="7485"/>
                        <a:pt x="21688" y="9576"/>
                        <a:pt x="22277" y="14259"/>
                      </a:cubicBezTo>
                      <a:cubicBezTo>
                        <a:pt x="22835" y="18900"/>
                        <a:pt x="26962" y="20991"/>
                        <a:pt x="29692" y="17980"/>
                      </a:cubicBezTo>
                      <a:cubicBezTo>
                        <a:pt x="32391" y="14970"/>
                        <a:pt x="36518" y="17060"/>
                        <a:pt x="37107" y="21744"/>
                      </a:cubicBezTo>
                      <a:cubicBezTo>
                        <a:pt x="37666" y="26427"/>
                        <a:pt x="41792" y="28476"/>
                        <a:pt x="44522" y="25465"/>
                      </a:cubicBezTo>
                      <a:cubicBezTo>
                        <a:pt x="47221" y="22455"/>
                        <a:pt x="51348" y="24545"/>
                        <a:pt x="51937" y="29228"/>
                      </a:cubicBezTo>
                      <a:cubicBezTo>
                        <a:pt x="52496" y="33912"/>
                        <a:pt x="56622" y="36002"/>
                        <a:pt x="59352" y="32992"/>
                      </a:cubicBezTo>
                    </a:path>
                  </a:pathLst>
                </a:custGeom>
                <a:noFill/>
                <a:ln w="37225" cap="rnd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2" name="Shape 132"/>
                <p:cNvSpPr/>
                <p:nvPr/>
              </p:nvSpPr>
              <p:spPr>
                <a:xfrm>
                  <a:off x="1507825" y="2268425"/>
                  <a:ext cx="1483800" cy="7495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52" h="29983" fill="none" extrusionOk="0">
                      <a:moveTo>
                        <a:pt x="59352" y="29982"/>
                      </a:moveTo>
                      <a:lnTo>
                        <a:pt x="59352" y="29982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37225" cap="rnd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3" name="Shape 133"/>
                <p:cNvSpPr/>
                <p:nvPr/>
              </p:nvSpPr>
              <p:spPr>
                <a:xfrm>
                  <a:off x="1986375" y="2509925"/>
                  <a:ext cx="419650" cy="3303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786" h="13214" extrusionOk="0">
                      <a:moveTo>
                        <a:pt x="1" y="0"/>
                      </a:moveTo>
                      <a:lnTo>
                        <a:pt x="13714" y="13214"/>
                      </a:lnTo>
                      <a:lnTo>
                        <a:pt x="16786" y="2174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4" name="Shape 134"/>
                <p:cNvSpPr/>
                <p:nvPr/>
              </p:nvSpPr>
              <p:spPr>
                <a:xfrm>
                  <a:off x="1507825" y="17750"/>
                  <a:ext cx="1483800" cy="750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52" h="30024" fill="none" extrusionOk="0">
                      <a:moveTo>
                        <a:pt x="0" y="30024"/>
                      </a:moveTo>
                      <a:lnTo>
                        <a:pt x="0" y="30024"/>
                      </a:lnTo>
                      <a:lnTo>
                        <a:pt x="59352" y="1"/>
                      </a:lnTo>
                    </a:path>
                  </a:pathLst>
                </a:custGeom>
                <a:noFill/>
                <a:ln w="37225" cap="rnd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5" name="Shape 135"/>
                <p:cNvSpPr/>
                <p:nvPr/>
              </p:nvSpPr>
              <p:spPr>
                <a:xfrm>
                  <a:off x="2092650" y="260275"/>
                  <a:ext cx="420425" cy="3303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817" h="13215" extrusionOk="0">
                      <a:moveTo>
                        <a:pt x="16816" y="1"/>
                      </a:moveTo>
                      <a:lnTo>
                        <a:pt x="0" y="2175"/>
                      </a:lnTo>
                      <a:lnTo>
                        <a:pt x="3072" y="13214"/>
                      </a:lnTo>
                      <a:lnTo>
                        <a:pt x="16816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>
                  <a:off x="1507825" y="768325"/>
                  <a:ext cx="25" cy="15001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" h="60005" fill="none" extrusionOk="0">
                      <a:moveTo>
                        <a:pt x="0" y="60005"/>
                      </a:moveTo>
                      <a:lnTo>
                        <a:pt x="0" y="60005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37225" cap="rnd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7" name="Shape 137"/>
                <p:cNvSpPr/>
                <p:nvPr/>
              </p:nvSpPr>
              <p:spPr>
                <a:xfrm>
                  <a:off x="1398450" y="1138400"/>
                  <a:ext cx="218750" cy="5498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750" h="21995" extrusionOk="0">
                      <a:moveTo>
                        <a:pt x="4375" y="0"/>
                      </a:moveTo>
                      <a:lnTo>
                        <a:pt x="1" y="21995"/>
                      </a:lnTo>
                      <a:lnTo>
                        <a:pt x="8750" y="21995"/>
                      </a:lnTo>
                      <a:lnTo>
                        <a:pt x="43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sp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38" name="Shape 138"/>
              <p:cNvSpPr/>
              <p:nvPr/>
            </p:nvSpPr>
            <p:spPr>
              <a:xfrm>
                <a:off x="7390386" y="5018150"/>
                <a:ext cx="475873" cy="2574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</p:sp>
          <p:sp>
            <p:nvSpPr>
              <p:cNvPr id="139" name="Shape 139"/>
              <p:cNvSpPr/>
              <p:nvPr/>
            </p:nvSpPr>
            <p:spPr>
              <a:xfrm>
                <a:off x="9344338" y="5106312"/>
                <a:ext cx="152400" cy="2159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</p:sp>
          <p:sp>
            <p:nvSpPr>
              <p:cNvPr id="140" name="Shape 140"/>
              <p:cNvSpPr/>
              <p:nvPr/>
            </p:nvSpPr>
            <p:spPr>
              <a:xfrm>
                <a:off x="9364863" y="6069044"/>
                <a:ext cx="165099" cy="2793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</p:sp>
          <p:sp>
            <p:nvSpPr>
              <p:cNvPr id="141" name="Shape 141"/>
              <p:cNvSpPr/>
              <p:nvPr/>
            </p:nvSpPr>
            <p:spPr>
              <a:xfrm>
                <a:off x="7446257" y="6053487"/>
                <a:ext cx="475873" cy="2574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</p:sp>
          <p:sp>
            <p:nvSpPr>
              <p:cNvPr id="142" name="Shape 142"/>
              <p:cNvSpPr/>
              <p:nvPr/>
            </p:nvSpPr>
            <p:spPr>
              <a:xfrm>
                <a:off x="7290492" y="4932044"/>
                <a:ext cx="2351773" cy="1532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spAutoFit/>
              </a:bodyPr>
              <a:lstStyle/>
              <a:p>
                <a:endParaRPr/>
              </a:p>
            </p:txBody>
          </p:sp>
        </p:grpSp>
      </p:grpSp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45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Beam-Induced Background</a:t>
            </a:r>
          </a:p>
        </p:txBody>
      </p:sp>
      <p:sp>
        <p:nvSpPr>
          <p:cNvPr id="144" name="Shape 144"/>
          <p:cNvSpPr/>
          <p:nvPr/>
        </p:nvSpPr>
        <p:spPr>
          <a:xfrm>
            <a:off x="587133" y="1600200"/>
            <a:ext cx="2798715" cy="152567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45" name="Shape 145"/>
          <p:cNvSpPr txBox="1"/>
          <p:nvPr/>
        </p:nvSpPr>
        <p:spPr>
          <a:xfrm>
            <a:off x="598631" y="3352080"/>
            <a:ext cx="3028373" cy="30469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Pair background</a:t>
            </a:r>
          </a:p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 event per BX</a:t>
            </a:r>
          </a:p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450k particles</a:t>
            </a:r>
          </a:p>
          <a:p>
            <a:endParaRPr lang="x-none" sz="2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Generated by GuineaPig</a:t>
            </a:r>
          </a:p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ascii → hepevt → stdhep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5686778" y="3856346"/>
            <a:ext cx="3345900" cy="193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 b="0" i="0" u="sng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γγ interactions</a:t>
            </a:r>
          </a:p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4.1 events per BX @ 1 TeV</a:t>
            </a:r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chemeClr val="lt1"/>
                </a:solidFill>
              </a:rPr>
              <a:t>1.7 events per BX at 500 GeV</a:t>
            </a:r>
          </a:p>
          <a:p>
            <a:endParaRPr lang="x-none" sz="1800">
              <a:solidFill>
                <a:schemeClr val="lt1"/>
              </a:solidFill>
            </a:endParaRPr>
          </a:p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Generated by Whizard</a:t>
            </a:r>
          </a:p>
        </p:txBody>
      </p:sp>
      <p:sp>
        <p:nvSpPr>
          <p:cNvPr id="147" name="Shape 147"/>
          <p:cNvSpPr/>
          <p:nvPr/>
        </p:nvSpPr>
        <p:spPr>
          <a:xfrm>
            <a:off x="338667" y="1305121"/>
            <a:ext cx="3288299" cy="5087699"/>
          </a:xfrm>
          <a:prstGeom prst="roundRect">
            <a:avLst>
              <a:gd name="adj" fmla="val 16667"/>
            </a:avLst>
          </a:prstGeom>
          <a:noFill/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48" name="Shape 148"/>
          <p:cNvSpPr txBox="1"/>
          <p:nvPr/>
        </p:nvSpPr>
        <p:spPr>
          <a:xfrm>
            <a:off x="3739442" y="2427110"/>
            <a:ext cx="1834444" cy="28623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Merged with every “physics” event</a:t>
            </a:r>
          </a:p>
          <a:p>
            <a:endParaRPr lang="x-none" sz="20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buSzPct val="25000"/>
              <a:buNone/>
            </a:pPr>
            <a:r>
              <a:rPr lang="x-none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MCParticles that don’t make hits will be dropped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 sz="3600"/>
              <a:t>Angular distribution of background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965250" y="5781075"/>
            <a:ext cx="7213500" cy="8057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x-none" sz="1800"/>
              <a:t>Incoherent pairs affect mostly occupancies and tracking efficiencies</a:t>
            </a:r>
          </a:p>
          <a:p>
            <a:pPr>
              <a:buNone/>
            </a:pPr>
            <a:r>
              <a:rPr lang="x-none" sz="1800"/>
              <a:t>Hadrons have enough energy to reach the calorimeter</a:t>
            </a:r>
          </a:p>
        </p:txBody>
      </p:sp>
      <p:sp>
        <p:nvSpPr>
          <p:cNvPr id="157" name="Shape 157"/>
          <p:cNvSpPr/>
          <p:nvPr/>
        </p:nvSpPr>
        <p:spPr>
          <a:xfrm>
            <a:off x="282575" y="1951245"/>
            <a:ext cx="4283135" cy="362181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8" name="Shape 158"/>
          <p:cNvSpPr/>
          <p:nvPr/>
        </p:nvSpPr>
        <p:spPr>
          <a:xfrm>
            <a:off x="4639772" y="1948106"/>
            <a:ext cx="4282881" cy="362808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59" name="Shape 159"/>
          <p:cNvSpPr txBox="1"/>
          <p:nvPr/>
        </p:nvSpPr>
        <p:spPr>
          <a:xfrm>
            <a:off x="1508125" y="2685750"/>
            <a:ext cx="1174800" cy="415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x-none" sz="1800"/>
              <a:t>hadrons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5908063" y="2685750"/>
            <a:ext cx="1841700" cy="415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x-none" sz="1800"/>
              <a:t>incoheren pairs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x-none" sz="5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Luminous Region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65221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1800"/>
              <a:t>Finite extension</a:t>
            </a: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σ</a:t>
            </a:r>
            <a:r>
              <a:rPr lang="x-none" sz="1800" b="0" i="0" u="none" strike="noStrike" cap="none" baseline="-25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z </a:t>
            </a: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r>
              <a:rPr lang="x-none" sz="1800"/>
              <a:t>225 </a:t>
            </a: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μm</a:t>
            </a:r>
          </a:p>
          <a:p>
            <a:pPr marL="914400" marR="0" lvl="1" indent="-3429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/>
              <a:t>conservative compromise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Events from beam-beam </a:t>
            </a:r>
            <a:r>
              <a:rPr lang="x-none" sz="1800"/>
              <a:t>i</a:t>
            </a: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nteractions (γγ→ hadrons, incoherent pairs) are distributed randomly over the luminous region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64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Physics events always at z = 0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5094110" y="5606757"/>
            <a:ext cx="3335866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Fitted width: </a:t>
            </a:r>
            <a:r>
              <a:rPr lang="x-none" sz="1800">
                <a:solidFill>
                  <a:schemeClr val="lt1"/>
                </a:solidFill>
              </a:rPr>
              <a:t>214 </a:t>
            </a: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μm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4692951" y="1802190"/>
            <a:ext cx="4112381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Reconstructed primary vertex position for γγ→ hadrons, pairs</a:t>
            </a:r>
          </a:p>
        </p:txBody>
      </p:sp>
      <p:sp>
        <p:nvSpPr>
          <p:cNvPr id="172" name="Shape 172"/>
          <p:cNvSpPr/>
          <p:nvPr/>
        </p:nvSpPr>
        <p:spPr>
          <a:xfrm>
            <a:off x="4692951" y="2536186"/>
            <a:ext cx="4308474" cy="29226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6705600" y="65087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r>
              <a:rPr lang="en-US" dirty="0"/>
              <a:t>6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Primary Vertex Resolution</a:t>
            </a:r>
          </a:p>
        </p:txBody>
      </p:sp>
      <p:sp>
        <p:nvSpPr>
          <p:cNvPr id="178" name="Shape 178"/>
          <p:cNvSpPr/>
          <p:nvPr/>
        </p:nvSpPr>
        <p:spPr>
          <a:xfrm>
            <a:off x="4717875" y="1604329"/>
            <a:ext cx="4270177" cy="29143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9" name="Shape 179"/>
          <p:cNvSpPr txBox="1"/>
          <p:nvPr/>
        </p:nvSpPr>
        <p:spPr>
          <a:xfrm>
            <a:off x="4868463" y="5034950"/>
            <a:ext cx="3968999" cy="8468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 dirty="0">
                <a:solidFill>
                  <a:schemeClr val="lt1"/>
                </a:solidFill>
              </a:rPr>
              <a:t>ttH semi-leptonic channel</a:t>
            </a:r>
          </a:p>
          <a:p>
            <a:pPr lvl="0" rtl="0">
              <a:buNone/>
            </a:pPr>
            <a:r>
              <a:rPr lang="x-none" sz="2400" dirty="0">
                <a:solidFill>
                  <a:schemeClr val="lt1"/>
                </a:solidFill>
              </a:rPr>
              <a:t>resolution &lt; 3 μm</a:t>
            </a:r>
          </a:p>
        </p:txBody>
      </p:sp>
      <p:sp>
        <p:nvSpPr>
          <p:cNvPr id="180" name="Shape 180"/>
          <p:cNvSpPr/>
          <p:nvPr/>
        </p:nvSpPr>
        <p:spPr>
          <a:xfrm>
            <a:off x="232076" y="1600200"/>
            <a:ext cx="4308474" cy="292260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81" name="Shape 181"/>
          <p:cNvSpPr txBox="1"/>
          <p:nvPr/>
        </p:nvSpPr>
        <p:spPr>
          <a:xfrm>
            <a:off x="444500" y="5035250"/>
            <a:ext cx="3704167" cy="1292631"/>
          </a:xfrm>
          <a:prstGeom prst="rect">
            <a:avLst/>
          </a:prstGeom>
          <a:noFill/>
        </p:spPr>
        <p:txBody>
          <a:bodyPr wrap="square"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 dirty="0" smtClean="0">
                <a:solidFill>
                  <a:schemeClr val="lt1"/>
                </a:solidFill>
              </a:rPr>
              <a:t>e</a:t>
            </a:r>
            <a:r>
              <a:rPr lang="x-none" sz="2400" baseline="30000" dirty="0" smtClean="0">
                <a:solidFill>
                  <a:schemeClr val="lt1"/>
                </a:solidFill>
              </a:rPr>
              <a:t>+</a:t>
            </a:r>
            <a:r>
              <a:rPr lang="x-none" sz="2400" dirty="0" smtClean="0">
                <a:solidFill>
                  <a:schemeClr val="lt1"/>
                </a:solidFill>
              </a:rPr>
              <a:t>e</a:t>
            </a:r>
            <a:r>
              <a:rPr lang="x-none" sz="2400" baseline="30000" dirty="0" smtClean="0">
                <a:solidFill>
                  <a:schemeClr val="lt1"/>
                </a:solidFill>
              </a:rPr>
              <a:t>- </a:t>
            </a:r>
            <a:r>
              <a:rPr lang="x-none" sz="2400" dirty="0" smtClean="0">
                <a:solidFill>
                  <a:schemeClr val="lt1"/>
                </a:solidFill>
                <a:sym typeface="Wingdings"/>
              </a:rPr>
              <a:t> h</a:t>
            </a:r>
            <a:r>
              <a:rPr lang="x-none" sz="2400" dirty="0" smtClean="0">
                <a:solidFill>
                  <a:schemeClr val="lt1"/>
                </a:solidFill>
              </a:rPr>
              <a:t>adrons</a:t>
            </a:r>
            <a:endParaRPr lang="x-none" sz="2400" dirty="0">
              <a:solidFill>
                <a:schemeClr val="lt1"/>
              </a:solidFill>
            </a:endParaRPr>
          </a:p>
          <a:p>
            <a:pPr>
              <a:buNone/>
            </a:pPr>
            <a:r>
              <a:rPr lang="x-none" sz="2400" dirty="0" smtClean="0">
                <a:solidFill>
                  <a:schemeClr val="lt1"/>
                </a:solidFill>
              </a:rPr>
              <a:t>and </a:t>
            </a:r>
            <a:r>
              <a:rPr lang="x-none" sz="2400" dirty="0">
                <a:solidFill>
                  <a:schemeClr val="lt1"/>
                </a:solidFill>
              </a:rPr>
              <a:t>pair </a:t>
            </a:r>
            <a:r>
              <a:rPr lang="x-none" sz="2400" dirty="0" smtClean="0">
                <a:solidFill>
                  <a:schemeClr val="lt1"/>
                </a:solidFill>
              </a:rPr>
              <a:t>background</a:t>
            </a:r>
          </a:p>
          <a:p>
            <a:r>
              <a:rPr lang="en-US" sz="2400" dirty="0" smtClean="0">
                <a:solidFill>
                  <a:schemeClr val="lt1"/>
                </a:solidFill>
              </a:rPr>
              <a:t>R</a:t>
            </a:r>
            <a:r>
              <a:rPr lang="x-none" sz="2400" dirty="0" smtClean="0">
                <a:solidFill>
                  <a:schemeClr val="lt1"/>
                </a:solidFill>
              </a:rPr>
              <a:t>esolution 214 </a:t>
            </a:r>
            <a:r>
              <a:rPr lang="x-none" sz="2400" dirty="0">
                <a:solidFill>
                  <a:schemeClr val="lt1"/>
                </a:solidFill>
              </a:rPr>
              <a:t>μm</a:t>
            </a:r>
            <a:endParaRPr lang="x-none" sz="2400" dirty="0">
              <a:solidFill>
                <a:schemeClr val="l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83152" y="4672111"/>
            <a:ext cx="2469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Note the different scales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/>
        </p:nvSpPr>
        <p:spPr>
          <a:xfrm>
            <a:off x="4469357" y="5133375"/>
            <a:ext cx="4587899" cy="891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Fit with two 2D Gaussians:</a:t>
            </a:r>
          </a:p>
          <a:p>
            <a:pPr>
              <a:buNone/>
            </a:pPr>
            <a:r>
              <a:rPr lang="x-none" sz="2400">
                <a:solidFill>
                  <a:schemeClr val="lt1"/>
                </a:solidFill>
              </a:rPr>
              <a:t>Width of the narrow Part: 33 μm</a:t>
            </a:r>
          </a:p>
        </p:txBody>
      </p:sp>
      <p:sp>
        <p:nvSpPr>
          <p:cNvPr id="187" name="Shape 187"/>
          <p:cNvSpPr/>
          <p:nvPr/>
        </p:nvSpPr>
        <p:spPr>
          <a:xfrm>
            <a:off x="4702210" y="1568431"/>
            <a:ext cx="4265067" cy="290022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Primary Vertex Resolution II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281125" y="4507850"/>
            <a:ext cx="4031999" cy="2202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e</a:t>
            </a:r>
            <a:r>
              <a:rPr lang="x-none" sz="2400" baseline="30000">
                <a:solidFill>
                  <a:schemeClr val="lt1"/>
                </a:solidFill>
              </a:rPr>
              <a:t>+</a:t>
            </a:r>
            <a:r>
              <a:rPr lang="x-none" sz="2400">
                <a:solidFill>
                  <a:schemeClr val="lt1"/>
                </a:solidFill>
              </a:rPr>
              <a:t>e</a:t>
            </a:r>
            <a:r>
              <a:rPr lang="x-none" sz="2400" baseline="30000">
                <a:solidFill>
                  <a:schemeClr val="lt1"/>
                </a:solidFill>
              </a:rPr>
              <a:t>-</a:t>
            </a:r>
            <a:r>
              <a:rPr lang="x-none" sz="2400">
                <a:solidFill>
                  <a:schemeClr val="lt1"/>
                </a:solidFill>
              </a:rPr>
              <a:t> → invisible</a:t>
            </a:r>
          </a:p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+ pair background</a:t>
            </a:r>
          </a:p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+ hadrons</a:t>
            </a:r>
          </a:p>
          <a:p>
            <a:endParaRPr lang="x-none" sz="2400">
              <a:solidFill>
                <a:schemeClr val="lt1"/>
              </a:solidFill>
            </a:endParaRPr>
          </a:p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Full detector simulation and reconstruction</a:t>
            </a:r>
          </a:p>
        </p:txBody>
      </p:sp>
      <p:sp>
        <p:nvSpPr>
          <p:cNvPr id="190" name="Shape 190"/>
          <p:cNvSpPr/>
          <p:nvPr/>
        </p:nvSpPr>
        <p:spPr>
          <a:xfrm>
            <a:off x="281125" y="1568431"/>
            <a:ext cx="4103682" cy="27945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91" name="Shape 191"/>
          <p:cNvSpPr/>
          <p:nvPr/>
        </p:nvSpPr>
        <p:spPr>
          <a:xfrm>
            <a:off x="2554250" y="1700175"/>
            <a:ext cx="1802100" cy="1434599"/>
          </a:xfrm>
          <a:prstGeom prst="rect">
            <a:avLst/>
          </a:prstGeom>
          <a:solidFill>
            <a:schemeClr val="lt1"/>
          </a:solidFill>
          <a:ln w="190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Flavor Tagging</a:t>
            </a:r>
          </a:p>
        </p:txBody>
      </p:sp>
      <p:sp>
        <p:nvSpPr>
          <p:cNvPr id="197" name="Shape 197"/>
          <p:cNvSpPr/>
          <p:nvPr/>
        </p:nvSpPr>
        <p:spPr>
          <a:xfrm>
            <a:off x="4930429" y="1590390"/>
            <a:ext cx="3756370" cy="356038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98" name="Shape 198"/>
          <p:cNvSpPr/>
          <p:nvPr/>
        </p:nvSpPr>
        <p:spPr>
          <a:xfrm>
            <a:off x="455033" y="1600200"/>
            <a:ext cx="3726132" cy="354076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99" name="Shape 199"/>
          <p:cNvSpPr txBox="1"/>
          <p:nvPr/>
        </p:nvSpPr>
        <p:spPr>
          <a:xfrm>
            <a:off x="0" y="6470100"/>
            <a:ext cx="4636200" cy="3878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>
                <a:solidFill>
                  <a:schemeClr val="lt1"/>
                </a:solidFill>
              </a:rPr>
              <a:t>from top Yukawa coupling analysis (see P. Roloff talk)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927225" y="5444100"/>
            <a:ext cx="7015500" cy="912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400">
                <a:solidFill>
                  <a:schemeClr val="lt1"/>
                </a:solidFill>
              </a:rPr>
              <a:t>Using LCFIPlus, tuned for SiD detector</a:t>
            </a:r>
          </a:p>
          <a:p>
            <a:pPr>
              <a:buNone/>
            </a:pPr>
            <a:r>
              <a:rPr lang="x-none" sz="2400">
                <a:solidFill>
                  <a:schemeClr val="lt1"/>
                </a:solidFill>
              </a:rPr>
              <a:t>Classifier trained on dijet events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508</Words>
  <Application>Microsoft Macintosh PowerPoint</Application>
  <PresentationFormat>On-screen Show (4:3)</PresentationFormat>
  <Paragraphs>122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/>
      <vt:lpstr>SiD performance for the DBD</vt:lpstr>
      <vt:lpstr>Content</vt:lpstr>
      <vt:lpstr>Workflow</vt:lpstr>
      <vt:lpstr>Beam-Induced Background</vt:lpstr>
      <vt:lpstr>Angular distribution of background</vt:lpstr>
      <vt:lpstr>Luminous Region</vt:lpstr>
      <vt:lpstr>Primary Vertex Resolution</vt:lpstr>
      <vt:lpstr>Primary Vertex Resolution II</vt:lpstr>
      <vt:lpstr>Flavor Tagging</vt:lpstr>
      <vt:lpstr>Single Particle ID</vt:lpstr>
      <vt:lpstr>Single Photons</vt:lpstr>
      <vt:lpstr>Single Electrons</vt:lpstr>
      <vt:lpstr>Single Pions</vt:lpstr>
      <vt:lpstr>RMS90 versus energy</vt:lpstr>
      <vt:lpstr>Summary</vt:lpstr>
      <vt:lpstr>Backup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 performance for the DBD</dc:title>
  <cp:lastModifiedBy>Jan Strube</cp:lastModifiedBy>
  <cp:revision>3</cp:revision>
  <dcterms:modified xsi:type="dcterms:W3CDTF">2012-10-25T14:54:43Z</dcterms:modified>
</cp:coreProperties>
</file>