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9" r:id="rId3"/>
    <p:sldId id="280" r:id="rId4"/>
    <p:sldId id="277" r:id="rId5"/>
    <p:sldId id="284" r:id="rId6"/>
    <p:sldId id="275" r:id="rId7"/>
    <p:sldId id="281" r:id="rId8"/>
    <p:sldId id="285" r:id="rId9"/>
    <p:sldId id="262" r:id="rId10"/>
    <p:sldId id="267" r:id="rId11"/>
    <p:sldId id="283" r:id="rId12"/>
    <p:sldId id="288" r:id="rId13"/>
    <p:sldId id="290" r:id="rId14"/>
    <p:sldId id="269" r:id="rId15"/>
    <p:sldId id="272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866" autoAdjust="0"/>
    <p:restoredTop sz="94660"/>
  </p:normalViewPr>
  <p:slideViewPr>
    <p:cSldViewPr snapToObjects="1">
      <p:cViewPr>
        <p:scale>
          <a:sx n="100" d="100"/>
          <a:sy n="100" d="100"/>
        </p:scale>
        <p:origin x="-140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F6E02-616B-A648-8C6C-E0FFE007B9C0}" type="datetimeFigureOut">
              <a:rPr lang="en-US" smtClean="0"/>
              <a:t>11/17/08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342BB-AC38-244B-AB1E-86E88BF228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09CDB4-7F70-4320-8527-AA608EFB96BA}" type="datetimeFigureOut">
              <a:rPr lang="en-US"/>
              <a:pPr>
                <a:defRPr/>
              </a:pPr>
              <a:t>11/17/08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57A1309-0609-4643-B736-330A2C6561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7F32E8-3EA6-8341-9A24-1FE1CEE7F42C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 dirty="0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CF88F-8F3A-429C-A8C9-F8AADAF0B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CDA88-CD8C-9C46-954F-81A3E0ADAD71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C70CD-CC3D-487E-A5BF-7F22A63CE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B85280-1CF1-C141-B53F-B53FEAF69A36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FA1F1D-D4B6-4B50-84A6-8C8D483F89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E5D99-45F9-0144-9000-0EABBAA1BBDE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DAE4B-FAFB-40F5-9D7C-4E8E47497B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CFDB3A-A555-0248-A207-67D05523E2A4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05B42A-CEA4-4313-9731-BC5B982EF0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845D5-5BC1-F346-BE3F-A7A58DE27718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7E6EF6-389C-4F4B-ADCF-337E7B2645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605775-358A-A644-B934-0394E1C18A14}" type="datetime1">
              <a:rPr lang="en-US" smtClean="0"/>
              <a:t>11/18/08</a:t>
            </a:fld>
            <a:endParaRPr lang="en-GB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9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5F6A77-3BCB-4EEC-87C5-4AAB9B33C2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BCEEF7-5959-8546-8CCE-8D8C07DF6817}" type="datetime1">
              <a:rPr lang="en-US" smtClean="0"/>
              <a:t>11/18/08</a:t>
            </a:fld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B4B88B-ED90-479B-BFEA-436AD4F297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CDA7A-D0AD-0049-9AF3-AE4E7F084C25}" type="datetime1">
              <a:rPr lang="en-US" smtClean="0"/>
              <a:t>11/18/08</a:t>
            </a:fld>
            <a:endParaRPr lang="en-GB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40A664-53F7-4996-9432-A56968D08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0B3C0C-7318-C444-9775-2BC78B56E0EA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D04174-64CD-4361-91E2-89F12BC64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AFB1A-D185-7143-9278-FA5D50244283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F02F6-ACAD-45B4-9B0F-FA55FD4BBF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144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1382713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Arial Unicode MS" pitchFamily="-123" charset="0"/>
                <a:cs typeface="Arial Unicode MS" pitchFamily="-123" charset="0"/>
              </a:defRPr>
            </a:lvl1pPr>
          </a:lstStyle>
          <a:p>
            <a:fld id="{AF7AF73C-066B-ED49-8D56-C6DC0355201F}" type="datetime1">
              <a:rPr lang="en-US" smtClean="0"/>
              <a:t>11/18/08</a:t>
            </a:fld>
            <a:endParaRPr lang="en-GB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7613" y="6400800"/>
            <a:ext cx="4167187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600" b="0">
                <a:solidFill>
                  <a:srgbClr val="23346C"/>
                </a:solidFill>
                <a:ea typeface="Arial Unicode MS" pitchFamily="-123" charset="0"/>
                <a:cs typeface="Arial Unicode MS" pitchFamily="-123" charset="0"/>
              </a:defRPr>
            </a:lvl1pPr>
          </a:lstStyle>
          <a:p>
            <a:r>
              <a:rPr lang="en-US" smtClean="0"/>
              <a:t>LCWS08     B. Chase</a:t>
            </a:r>
            <a:endParaRPr lang="en-US" dirty="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400800"/>
            <a:ext cx="158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a typeface="Arial Unicode MS" pitchFamily="-123" charset="0"/>
                <a:cs typeface="Arial Unicode MS" pitchFamily="-123" charset="0"/>
              </a:defRPr>
            </a:lvl1pPr>
          </a:lstStyle>
          <a:p>
            <a:fld id="{729D1C3F-70EF-42CE-AE62-8CE78F8A12F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5" name="Picture 21" descr="ilccolo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066800" cy="696913"/>
          </a:xfrm>
          <a:prstGeom prst="rect">
            <a:avLst/>
          </a:prstGeom>
          <a:noFill/>
        </p:spPr>
      </p:pic>
      <p:sp>
        <p:nvSpPr>
          <p:cNvPr id="1047" name="Text Box 23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</a:pPr>
            <a:endParaRPr lang="en-GB" sz="2400">
              <a:ea typeface="Arial Unicode MS" pitchFamily="-123" charset="0"/>
              <a:cs typeface="Arial Unicode MS" pitchFamily="-123" charset="0"/>
            </a:endParaRPr>
          </a:p>
        </p:txBody>
      </p:sp>
      <p:sp>
        <p:nvSpPr>
          <p:cNvPr id="1048" name="Text Box 24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fontAlgn="ctr" hangingPunct="0">
              <a:spcBef>
                <a:spcPct val="50000"/>
              </a:spcBef>
            </a:pPr>
            <a:endParaRPr lang="en-GB" sz="2400">
              <a:ea typeface="Arial Unicode MS" pitchFamily="-123" charset="0"/>
              <a:cs typeface="Arial Unicode MS" pitchFamily="-123" charset="0"/>
            </a:endParaRPr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23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130425"/>
            <a:ext cx="78486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Developing Common Metrics and Models for RF Overhead Calculations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906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  <a:cs typeface="+mn-cs"/>
              </a:rPr>
              <a:t>Brian Chase FNAL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altLang="ja-JP" dirty="0" smtClean="0">
                <a:ea typeface="+mn-ea"/>
                <a:cs typeface="+mn-cs"/>
              </a:rPr>
              <a:t>Presenter for ILC LLRF Team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altLang="ja-JP" sz="4400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Models and Simulators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Accepted model for the cavities (Tesla)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Dependent on dressed cavity design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Model for HLRF is dependent on: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Drive amplifier 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Modulator type and specification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klystron (3 types)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Distribution scheme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Model for LLRF is dependent on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Design </a:t>
            </a:r>
            <a:r>
              <a:rPr lang="en-US" sz="1800" dirty="0" smtClean="0"/>
              <a:t>variations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Distribution scheme 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Present simulator features: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Cavity, klystron response, </a:t>
            </a:r>
            <a:r>
              <a:rPr lang="en-US" sz="1800" dirty="0" err="1" smtClean="0"/>
              <a:t>Ql</a:t>
            </a:r>
            <a:r>
              <a:rPr lang="en-US" sz="1800" dirty="0" smtClean="0"/>
              <a:t>, </a:t>
            </a:r>
            <a:r>
              <a:rPr lang="en-US" sz="1800" dirty="0" err="1" smtClean="0"/>
              <a:t>Pk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Drive amp response, receiver noise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Goal</a:t>
            </a:r>
            <a:r>
              <a:rPr lang="en-US" sz="2000" dirty="0" smtClean="0"/>
              <a:t>: A </a:t>
            </a:r>
            <a:r>
              <a:rPr lang="en-US" sz="2000" dirty="0" smtClean="0"/>
              <a:t>common </a:t>
            </a:r>
            <a:r>
              <a:rPr lang="en-US" sz="2000" dirty="0" err="1" smtClean="0"/>
              <a:t>Matlab</a:t>
            </a:r>
            <a:r>
              <a:rPr lang="en-US" sz="2000" dirty="0" smtClean="0"/>
              <a:t>  </a:t>
            </a:r>
            <a:r>
              <a:rPr lang="en-US" sz="2000" dirty="0" smtClean="0"/>
              <a:t>simulator for general </a:t>
            </a:r>
            <a:r>
              <a:rPr lang="en-US" sz="2000" dirty="0" smtClean="0"/>
              <a:t>use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We are fairly close</a:t>
            </a:r>
            <a:r>
              <a:rPr lang="en-US" sz="1600" dirty="0" smtClean="0"/>
              <a:t> </a:t>
            </a:r>
          </a:p>
          <a:p>
            <a:pPr lvl="1">
              <a:lnSpc>
                <a:spcPct val="80000"/>
              </a:lnSpc>
            </a:pPr>
            <a:endParaRPr lang="en-US" sz="1700" dirty="0" smtClean="0"/>
          </a:p>
          <a:p>
            <a:pPr>
              <a:lnSpc>
                <a:spcPct val="80000"/>
              </a:lnSpc>
              <a:buFont typeface="Arial" pitchFamily="-123" charset="0"/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</p:txBody>
      </p:sp>
      <p:pic>
        <p:nvPicPr>
          <p:cNvPr id="24579" name="Picture 37" descr="JulienMode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084388"/>
            <a:ext cx="4419600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53D28-FED1-3E47-BA9C-3326FFA5862B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600" dirty="0" smtClean="0"/>
              <a:t>Supervisory Control of Energy Regulation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4267200"/>
            <a:ext cx="1524000" cy="1219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Controller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(</a:t>
            </a:r>
            <a:r>
              <a:rPr lang="en-US" dirty="0" err="1"/>
              <a:t>n</a:t>
            </a:r>
            <a:r>
              <a:rPr lang="en-US" dirty="0"/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2819400" y="4267200"/>
            <a:ext cx="1295400" cy="1219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Controller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(n+1)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114800" y="1600200"/>
            <a:ext cx="1447800" cy="1295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Supervisory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Controller</a:t>
            </a:r>
          </a:p>
        </p:txBody>
      </p:sp>
      <p:sp>
        <p:nvSpPr>
          <p:cNvPr id="8" name="Oval 7"/>
          <p:cNvSpPr/>
          <p:nvPr/>
        </p:nvSpPr>
        <p:spPr>
          <a:xfrm>
            <a:off x="6858000" y="4267200"/>
            <a:ext cx="1143000" cy="1219200"/>
          </a:xfrm>
          <a:prstGeom prst="ellipse">
            <a:avLst/>
          </a:prstGeom>
          <a:effectLst>
            <a:outerShdw blurRad="40005" dist="22987" dir="5400000" algn="tl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Beam Energy Server</a:t>
            </a:r>
          </a:p>
        </p:txBody>
      </p:sp>
      <p:sp>
        <p:nvSpPr>
          <p:cNvPr id="11" name="Left-Right Arrow 10"/>
          <p:cNvSpPr/>
          <p:nvPr/>
        </p:nvSpPr>
        <p:spPr>
          <a:xfrm>
            <a:off x="4114800" y="4800600"/>
            <a:ext cx="2743200" cy="152400"/>
          </a:xfrm>
          <a:prstGeom prst="leftRightArrow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2758490">
            <a:off x="5198270" y="3532981"/>
            <a:ext cx="2208212" cy="212725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Curved Connector 14"/>
          <p:cNvCxnSpPr/>
          <p:nvPr/>
        </p:nvCxnSpPr>
        <p:spPr>
          <a:xfrm>
            <a:off x="2514600" y="5641975"/>
            <a:ext cx="304800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3" name="TextBox 17"/>
          <p:cNvSpPr txBox="1">
            <a:spLocks noChangeArrowheads="1"/>
          </p:cNvSpPr>
          <p:nvPr/>
        </p:nvSpPr>
        <p:spPr bwMode="auto">
          <a:xfrm>
            <a:off x="4311650" y="4506913"/>
            <a:ext cx="228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Beam Energy = Gradient sum</a:t>
            </a:r>
          </a:p>
        </p:txBody>
      </p:sp>
      <p:sp>
        <p:nvSpPr>
          <p:cNvPr id="21514" name="Rectangle 18"/>
          <p:cNvSpPr>
            <a:spLocks noChangeArrowheads="1"/>
          </p:cNvSpPr>
          <p:nvPr/>
        </p:nvSpPr>
        <p:spPr bwMode="auto">
          <a:xfrm rot="2757013">
            <a:off x="5344319" y="3261519"/>
            <a:ext cx="2325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Bunch by bunch beam energy</a:t>
            </a:r>
          </a:p>
        </p:txBody>
      </p:sp>
      <p:sp>
        <p:nvSpPr>
          <p:cNvPr id="21515" name="TextBox 20"/>
          <p:cNvSpPr txBox="1">
            <a:spLocks noChangeArrowheads="1"/>
          </p:cNvSpPr>
          <p:nvPr/>
        </p:nvSpPr>
        <p:spPr bwMode="auto">
          <a:xfrm>
            <a:off x="1447800" y="5641975"/>
            <a:ext cx="2778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Gradient error passed forward </a:t>
            </a:r>
          </a:p>
          <a:p>
            <a:r>
              <a:rPr lang="en-US" sz="1400">
                <a:latin typeface="Calibri" pitchFamily="-123" charset="0"/>
              </a:rPr>
              <a:t>To down stream stations (real-time)</a:t>
            </a:r>
            <a:endParaRPr lang="en-US">
              <a:latin typeface="Calibri" pitchFamily="-123" charset="0"/>
            </a:endParaRPr>
          </a:p>
        </p:txBody>
      </p:sp>
      <p:sp>
        <p:nvSpPr>
          <p:cNvPr id="24" name="Left Arrow 23"/>
          <p:cNvSpPr/>
          <p:nvPr/>
        </p:nvSpPr>
        <p:spPr>
          <a:xfrm rot="19430164">
            <a:off x="1628775" y="3402013"/>
            <a:ext cx="2795588" cy="10636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Left Arrow 24"/>
          <p:cNvSpPr/>
          <p:nvPr/>
        </p:nvSpPr>
        <p:spPr>
          <a:xfrm rot="7905132">
            <a:off x="3121025" y="3514725"/>
            <a:ext cx="1820863" cy="1190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18" name="Rectangle 26"/>
          <p:cNvSpPr>
            <a:spLocks noChangeArrowheads="1"/>
          </p:cNvSpPr>
          <p:nvPr/>
        </p:nvSpPr>
        <p:spPr bwMode="auto">
          <a:xfrm rot="-2127920">
            <a:off x="1519238" y="3238500"/>
            <a:ext cx="2581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Bunch by bunch gradient request</a:t>
            </a:r>
          </a:p>
        </p:txBody>
      </p:sp>
      <p:sp>
        <p:nvSpPr>
          <p:cNvPr id="21519" name="Rectangle 27"/>
          <p:cNvSpPr>
            <a:spLocks noChangeArrowheads="1"/>
          </p:cNvSpPr>
          <p:nvPr/>
        </p:nvSpPr>
        <p:spPr bwMode="auto">
          <a:xfrm rot="-2963829">
            <a:off x="3015456" y="3358357"/>
            <a:ext cx="1725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Status and regulation</a:t>
            </a:r>
          </a:p>
        </p:txBody>
      </p:sp>
      <p:sp>
        <p:nvSpPr>
          <p:cNvPr id="21520" name="TextBox 29"/>
          <p:cNvSpPr txBox="1">
            <a:spLocks noChangeArrowheads="1"/>
          </p:cNvSpPr>
          <p:nvPr/>
        </p:nvSpPr>
        <p:spPr bwMode="auto">
          <a:xfrm>
            <a:off x="609600" y="1676400"/>
            <a:ext cx="25908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itchFamily="-123" charset="0"/>
              </a:rPr>
              <a:t>Supervisory controller is</a:t>
            </a:r>
          </a:p>
          <a:p>
            <a:r>
              <a:rPr lang="en-US" sz="1400" dirty="0">
                <a:solidFill>
                  <a:schemeClr val="tx2"/>
                </a:solidFill>
                <a:latin typeface="Calibri" pitchFamily="-123" charset="0"/>
              </a:rPr>
              <a:t>needed to respond to exceptions and accumulated errors to meet the 0.1% energy </a:t>
            </a:r>
            <a:r>
              <a:rPr lang="en-US" sz="1400" dirty="0" smtClean="0">
                <a:solidFill>
                  <a:schemeClr val="tx2"/>
                </a:solidFill>
                <a:latin typeface="Calibri" pitchFamily="-123" charset="0"/>
              </a:rPr>
              <a:t>requirement</a:t>
            </a:r>
          </a:p>
          <a:p>
            <a:endParaRPr lang="en-US" sz="1400" dirty="0" smtClean="0">
              <a:solidFill>
                <a:schemeClr val="tx2"/>
              </a:solidFill>
              <a:latin typeface="Calibri" pitchFamily="-123" charset="0"/>
            </a:endParaRPr>
          </a:p>
          <a:p>
            <a:r>
              <a:rPr lang="en-US" sz="1400" dirty="0" smtClean="0">
                <a:solidFill>
                  <a:schemeClr val="tx2"/>
                </a:solidFill>
                <a:latin typeface="Calibri" pitchFamily="-123" charset="0"/>
              </a:rPr>
              <a:t>Must be part of system model and simulations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EBD8-5C28-B94C-B11C-4CEA83CEB34F}" type="datetime1">
              <a:rPr lang="en-US" smtClean="0"/>
              <a:t>11/18/08</a:t>
            </a:fld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Measurements at FLASH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endParaRPr lang="en-US" sz="2667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772400" cy="5334000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Maximum </a:t>
            </a:r>
            <a:r>
              <a:rPr lang="en-US" b="1" dirty="0">
                <a:ea typeface="+mn-ea"/>
                <a:cs typeface="+mn-cs"/>
              </a:rPr>
              <a:t>Klystron Output Power </a:t>
            </a:r>
            <a:r>
              <a:rPr lang="en-US" b="1" dirty="0" smtClean="0">
                <a:ea typeface="+mn-ea"/>
                <a:cs typeface="+mn-cs"/>
              </a:rPr>
              <a:t> 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b="1" dirty="0" smtClean="0">
                <a:ea typeface="+mn-ea"/>
              </a:rPr>
              <a:t> </a:t>
            </a:r>
            <a:r>
              <a:rPr lang="en-US" dirty="0">
                <a:ea typeface="+mn-ea"/>
              </a:rPr>
              <a:t> We have no way to </a:t>
            </a:r>
            <a:r>
              <a:rPr lang="en-US" dirty="0" smtClean="0">
                <a:ea typeface="+mn-ea"/>
              </a:rPr>
              <a:t>measure absolute value  </a:t>
            </a:r>
            <a:r>
              <a:rPr lang="en-US" dirty="0">
                <a:ea typeface="+mn-ea"/>
              </a:rPr>
              <a:t>to better than 5</a:t>
            </a:r>
            <a:r>
              <a:rPr lang="en-US" dirty="0" smtClean="0">
                <a:ea typeface="+mn-ea"/>
              </a:rPr>
              <a:t>% but we can make relative calibrations of forward power pickups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Modulator </a:t>
            </a:r>
            <a:r>
              <a:rPr lang="en-US" b="1" dirty="0">
                <a:ea typeface="+mn-ea"/>
                <a:cs typeface="+mn-cs"/>
              </a:rPr>
              <a:t>Ripple</a:t>
            </a:r>
            <a:r>
              <a:rPr lang="en-US" b="1" dirty="0" smtClean="0">
                <a:ea typeface="+mn-ea"/>
                <a:cs typeface="+mn-cs"/>
              </a:rPr>
              <a:t>  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Will probably </a:t>
            </a:r>
            <a:r>
              <a:rPr lang="en-US" dirty="0">
                <a:ea typeface="+mn-ea"/>
              </a:rPr>
              <a:t>only </a:t>
            </a:r>
            <a:r>
              <a:rPr lang="en-US" dirty="0" smtClean="0">
                <a:ea typeface="+mn-ea"/>
              </a:rPr>
              <a:t>measure modulator voltage and current, not RF AM and PM ripple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Waveguide </a:t>
            </a:r>
            <a:r>
              <a:rPr lang="en-US" b="1" dirty="0">
                <a:ea typeface="+mn-ea"/>
                <a:cs typeface="+mn-cs"/>
              </a:rPr>
              <a:t>and circulator </a:t>
            </a:r>
            <a:r>
              <a:rPr lang="en-US" b="1" dirty="0" smtClean="0">
                <a:ea typeface="+mn-ea"/>
                <a:cs typeface="+mn-cs"/>
              </a:rPr>
              <a:t>losses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Must rely on </a:t>
            </a:r>
            <a:r>
              <a:rPr lang="en-US" dirty="0">
                <a:ea typeface="+mn-ea"/>
              </a:rPr>
              <a:t>measurements</a:t>
            </a:r>
            <a:r>
              <a:rPr lang="en-US" dirty="0" smtClean="0">
                <a:ea typeface="+mn-ea"/>
              </a:rPr>
              <a:t> made </a:t>
            </a:r>
            <a:r>
              <a:rPr lang="en-US" dirty="0">
                <a:ea typeface="+mn-ea"/>
              </a:rPr>
              <a:t>at </a:t>
            </a:r>
            <a:r>
              <a:rPr lang="en-US" dirty="0" smtClean="0">
                <a:ea typeface="+mn-ea"/>
              </a:rPr>
              <a:t>installation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ea typeface="+mn-ea"/>
                <a:cs typeface="+mn-cs"/>
              </a:rPr>
              <a:t>C</a:t>
            </a:r>
            <a:r>
              <a:rPr lang="en-US" b="1" dirty="0" smtClean="0">
                <a:ea typeface="+mn-ea"/>
                <a:cs typeface="+mn-cs"/>
              </a:rPr>
              <a:t>avity </a:t>
            </a:r>
            <a:r>
              <a:rPr lang="en-US" b="1" dirty="0">
                <a:ea typeface="+mn-ea"/>
                <a:cs typeface="+mn-cs"/>
              </a:rPr>
              <a:t>gradient </a:t>
            </a:r>
            <a:r>
              <a:rPr lang="en-US" b="1" dirty="0" smtClean="0">
                <a:ea typeface="+mn-ea"/>
                <a:cs typeface="+mn-cs"/>
              </a:rPr>
              <a:t>variation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While </a:t>
            </a:r>
            <a:r>
              <a:rPr lang="en-US" dirty="0">
                <a:ea typeface="+mn-ea"/>
              </a:rPr>
              <a:t>we can ignore for</a:t>
            </a:r>
            <a:r>
              <a:rPr lang="en-US" dirty="0" smtClean="0">
                <a:ea typeface="+mn-ea"/>
              </a:rPr>
              <a:t> ILC calculations</a:t>
            </a:r>
            <a:r>
              <a:rPr lang="en-US" dirty="0">
                <a:ea typeface="+mn-ea"/>
              </a:rPr>
              <a:t>, how do we separate them </a:t>
            </a:r>
            <a:r>
              <a:rPr lang="en-US" dirty="0" smtClean="0">
                <a:ea typeface="+mn-ea"/>
              </a:rPr>
              <a:t>out from FLASH measurements?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Parameter variation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We </a:t>
            </a:r>
            <a:r>
              <a:rPr lang="en-US" dirty="0">
                <a:ea typeface="+mn-ea"/>
              </a:rPr>
              <a:t>could measure but how does this relate to the ILC?  FLASH is hand tuned, ILC power</a:t>
            </a:r>
            <a:r>
              <a:rPr lang="en-US" dirty="0" smtClean="0">
                <a:ea typeface="+mn-ea"/>
              </a:rPr>
              <a:t> ratios will </a:t>
            </a:r>
            <a:r>
              <a:rPr lang="en-US" dirty="0">
                <a:ea typeface="+mn-ea"/>
              </a:rPr>
              <a:t>be set with </a:t>
            </a:r>
            <a:r>
              <a:rPr lang="en-US" dirty="0" smtClean="0">
                <a:ea typeface="+mn-ea"/>
              </a:rPr>
              <a:t>wrenches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Peak </a:t>
            </a:r>
            <a:r>
              <a:rPr lang="en-US" b="1" dirty="0">
                <a:ea typeface="+mn-ea"/>
                <a:cs typeface="+mn-cs"/>
              </a:rPr>
              <a:t>power </a:t>
            </a:r>
            <a:r>
              <a:rPr lang="en-US" b="1" dirty="0" smtClean="0">
                <a:ea typeface="+mn-ea"/>
                <a:cs typeface="+mn-cs"/>
              </a:rPr>
              <a:t>headroom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 </a:t>
            </a:r>
            <a:r>
              <a:rPr lang="en-US" dirty="0">
                <a:ea typeface="+mn-ea"/>
              </a:rPr>
              <a:t>This is maybe our biggest concern.  Will we be able to operate the klystron </a:t>
            </a:r>
            <a:r>
              <a:rPr lang="en-US" dirty="0" smtClean="0">
                <a:ea typeface="+mn-ea"/>
              </a:rPr>
              <a:t>for </a:t>
            </a:r>
            <a:r>
              <a:rPr lang="en-US" dirty="0" err="1" smtClean="0">
                <a:ea typeface="+mn-ea"/>
              </a:rPr>
              <a:t>cryo</a:t>
            </a:r>
            <a:r>
              <a:rPr lang="en-US" dirty="0" smtClean="0">
                <a:ea typeface="+mn-ea"/>
              </a:rPr>
              <a:t>-modules 4,5,6 </a:t>
            </a:r>
            <a:r>
              <a:rPr lang="en-US" dirty="0">
                <a:ea typeface="+mn-ea"/>
              </a:rPr>
              <a:t>near saturation with 9mA</a:t>
            </a:r>
            <a:r>
              <a:rPr lang="en-US" dirty="0" smtClean="0">
                <a:ea typeface="+mn-ea"/>
              </a:rPr>
              <a:t>?	</a:t>
            </a:r>
            <a:endParaRPr lang="en-US" dirty="0"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ea typeface="+mn-ea"/>
                <a:cs typeface="+mn-cs"/>
              </a:rPr>
              <a:t>Dynamic Headroom</a:t>
            </a:r>
            <a:r>
              <a:rPr lang="en-US" dirty="0" smtClean="0">
                <a:ea typeface="+mn-ea"/>
                <a:cs typeface="+mn-cs"/>
              </a:rPr>
              <a:t>	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This is very dependent on feedback gain and measurement bandwidth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ea typeface="+mn-ea"/>
                <a:cs typeface="+mn-cs"/>
              </a:rPr>
              <a:t>Beam current fluctuations</a:t>
            </a:r>
            <a:r>
              <a:rPr lang="en-US" b="1" dirty="0" smtClean="0">
                <a:ea typeface="+mn-ea"/>
                <a:cs typeface="+mn-cs"/>
              </a:rPr>
              <a:t> </a:t>
            </a:r>
            <a:r>
              <a:rPr lang="en-US" dirty="0" smtClean="0">
                <a:ea typeface="+mn-ea"/>
                <a:cs typeface="+mn-cs"/>
              </a:rPr>
              <a:t>	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err="1" smtClean="0">
                <a:ea typeface="+mn-ea"/>
              </a:rPr>
              <a:t>Torroid</a:t>
            </a:r>
            <a:r>
              <a:rPr lang="en-US" dirty="0" smtClean="0">
                <a:ea typeface="+mn-ea"/>
              </a:rPr>
              <a:t> data, extrapolate to ILC specification is direct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 smtClean="0">
                <a:ea typeface="+mn-ea"/>
                <a:cs typeface="+mn-cs"/>
              </a:rPr>
              <a:t>Cavity detuning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LFD, </a:t>
            </a:r>
            <a:r>
              <a:rPr lang="en-US" dirty="0" err="1" smtClean="0">
                <a:ea typeface="+mn-ea"/>
              </a:rPr>
              <a:t>microphonics</a:t>
            </a:r>
            <a:r>
              <a:rPr lang="en-US" dirty="0" smtClean="0">
                <a:ea typeface="+mn-ea"/>
              </a:rPr>
              <a:t>, mistuning</a:t>
            </a:r>
            <a:r>
              <a:rPr lang="en-US" dirty="0" smtClean="0">
                <a:ea typeface="+mn-ea"/>
              </a:rPr>
              <a:t> – can only </a:t>
            </a:r>
            <a:r>
              <a:rPr lang="en-US" dirty="0" smtClean="0">
                <a:ea typeface="+mn-ea"/>
              </a:rPr>
              <a:t>be measured accurately at RF turnoff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b="1" dirty="0">
                <a:ea typeface="+mn-ea"/>
                <a:cs typeface="+mn-cs"/>
              </a:rPr>
              <a:t>Klystron drive noise </a:t>
            </a:r>
            <a:r>
              <a:rPr lang="en-US" b="1" dirty="0" smtClean="0">
                <a:ea typeface="+mn-ea"/>
                <a:cs typeface="+mn-cs"/>
              </a:rPr>
              <a:t>sidebands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Will need vector demodulation</a:t>
            </a:r>
            <a:r>
              <a:rPr lang="en-US" dirty="0" smtClean="0">
                <a:ea typeface="+mn-ea"/>
              </a:rPr>
              <a:t> of power signals to </a:t>
            </a:r>
            <a:r>
              <a:rPr lang="en-US" dirty="0" smtClean="0">
                <a:ea typeface="+mn-ea"/>
              </a:rPr>
              <a:t>measure</a:t>
            </a:r>
            <a:r>
              <a:rPr lang="en-US" dirty="0" smtClean="0">
                <a:ea typeface="+mn-ea"/>
              </a:rPr>
              <a:t> complex spectrum</a:t>
            </a:r>
            <a:r>
              <a:rPr lang="en-US" dirty="0" smtClean="0">
                <a:ea typeface="+mn-ea"/>
              </a:rPr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0D590-2676-4E45-B0CC-C5278A390684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De-convolving the Measurements</a:t>
            </a:r>
            <a:endParaRPr lang="en-US" sz="2800" dirty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71900"/>
            <a:ext cx="8229600" cy="1600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Data sets are complex sums of many effects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Many aspects of the cavity and RF systems are non-linear so disturbances inter-modulate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/>
              <a:t>Operating point is at only a fraction of 10MW</a:t>
            </a:r>
          </a:p>
          <a:p>
            <a:pPr>
              <a:lnSpc>
                <a:spcPct val="80000"/>
              </a:lnSpc>
              <a:buNone/>
            </a:pPr>
            <a:r>
              <a:rPr lang="en-US" sz="1800" dirty="0" smtClean="0"/>
              <a:t>•     </a:t>
            </a:r>
            <a:r>
              <a:rPr lang="en-US" sz="1800" dirty="0" smtClean="0"/>
              <a:t>Will take some work to</a:t>
            </a:r>
            <a:r>
              <a:rPr lang="en-US" sz="1800" dirty="0" smtClean="0"/>
              <a:t> fully analyze</a:t>
            </a:r>
            <a:endParaRPr lang="en-US" sz="1800" dirty="0" smtClean="0"/>
          </a:p>
          <a:p>
            <a:pPr eaLnBrk="1" hangingPunct="1">
              <a:lnSpc>
                <a:spcPct val="80000"/>
              </a:lnSpc>
              <a:buNone/>
            </a:pPr>
            <a:endParaRPr lang="en-US" sz="1800" dirty="0"/>
          </a:p>
        </p:txBody>
      </p:sp>
      <p:pic>
        <p:nvPicPr>
          <p:cNvPr id="8197" name="Picture 4" descr="BeamEnergy_BunchNumb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2279" y="1219200"/>
            <a:ext cx="526172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5800" y="1600200"/>
            <a:ext cx="33450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• 3mA test – beam energy data</a:t>
            </a:r>
          </a:p>
          <a:p>
            <a:r>
              <a:rPr lang="en-US" dirty="0" smtClean="0"/>
              <a:t>• 9 minutes of operation</a:t>
            </a:r>
          </a:p>
          <a:p>
            <a:r>
              <a:rPr lang="en-US" dirty="0" smtClean="0"/>
              <a:t>  - 1.5% </a:t>
            </a:r>
            <a:r>
              <a:rPr lang="en-US" dirty="0" err="1" smtClean="0"/>
              <a:t>Pk</a:t>
            </a:r>
            <a:r>
              <a:rPr lang="en-US" dirty="0" smtClean="0"/>
              <a:t> to </a:t>
            </a:r>
            <a:r>
              <a:rPr lang="en-US" dirty="0" err="1" smtClean="0"/>
              <a:t>Pk</a:t>
            </a:r>
            <a:r>
              <a:rPr lang="en-US" dirty="0" smtClean="0"/>
              <a:t> spread, </a:t>
            </a:r>
          </a:p>
          <a:p>
            <a:r>
              <a:rPr lang="en-US" dirty="0" smtClean="0"/>
              <a:t>    not 0.1% RMS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D32F-A1FA-3848-8A56-0DB82E6005E0}" type="datetime1">
              <a:rPr lang="en-US" smtClean="0"/>
              <a:t>11/18/08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7620000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556" dirty="0" smtClean="0">
                <a:ea typeface="+mj-ea"/>
                <a:cs typeface="+mj-cs"/>
              </a:rPr>
              <a:t>What are the weaknesses to this approach?</a:t>
            </a:r>
            <a:r>
              <a:rPr lang="en-US" dirty="0" smtClean="0">
                <a:ea typeface="+mj-ea"/>
                <a:cs typeface="+mj-cs"/>
              </a:rPr>
              <a:t/>
            </a:r>
            <a:br>
              <a:rPr lang="en-US" dirty="0" smtClean="0"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6934200" cy="45720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Models be themselves are often too </a:t>
            </a:r>
            <a:r>
              <a:rPr lang="en-US" dirty="0" smtClean="0"/>
              <a:t>simplistic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Need to study the real machines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The 9mA tests are and will be very informative - but limited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Only one RF station close to ILC design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Operation at a fraction of design gradient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Power limited by circulators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Different distribution scheme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Studies are very time limited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What do </a:t>
            </a:r>
            <a:r>
              <a:rPr lang="en-US" dirty="0" smtClean="0">
                <a:ea typeface="+mn-ea"/>
                <a:cs typeface="+mn-cs"/>
              </a:rPr>
              <a:t>we need</a:t>
            </a:r>
            <a:r>
              <a:rPr lang="en-US" dirty="0" smtClean="0">
                <a:ea typeface="+mn-ea"/>
                <a:cs typeface="+mn-cs"/>
              </a:rPr>
              <a:t> from 9mA tests to help?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Calibrated vector </a:t>
            </a:r>
            <a:r>
              <a:rPr lang="en-US" dirty="0" smtClean="0">
                <a:ea typeface="+mn-ea"/>
              </a:rPr>
              <a:t>signals for forward </a:t>
            </a:r>
            <a:r>
              <a:rPr lang="en-US" dirty="0" smtClean="0">
                <a:ea typeface="+mn-ea"/>
              </a:rPr>
              <a:t>and reflected </a:t>
            </a:r>
            <a:r>
              <a:rPr lang="en-US" dirty="0" smtClean="0">
                <a:ea typeface="+mn-ea"/>
              </a:rPr>
              <a:t>power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err="1" smtClean="0">
                <a:ea typeface="+mn-ea"/>
              </a:rPr>
              <a:t>Ql</a:t>
            </a:r>
            <a:r>
              <a:rPr lang="en-US" dirty="0" smtClean="0">
                <a:ea typeface="+mn-ea"/>
              </a:rPr>
              <a:t> and </a:t>
            </a:r>
            <a:r>
              <a:rPr lang="en-US" dirty="0" err="1" smtClean="0">
                <a:ea typeface="+mn-ea"/>
              </a:rPr>
              <a:t>Pk</a:t>
            </a:r>
            <a:r>
              <a:rPr lang="en-US" dirty="0" smtClean="0">
                <a:ea typeface="+mn-ea"/>
              </a:rPr>
              <a:t> setup </a:t>
            </a:r>
            <a:r>
              <a:rPr lang="en-US" dirty="0" smtClean="0">
                <a:ea typeface="+mn-ea"/>
              </a:rPr>
              <a:t>as per ILC design</a:t>
            </a:r>
            <a:endParaRPr lang="en-US" dirty="0" smtClean="0">
              <a:ea typeface="+mn-ea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Operation off crest with ACC1 (phase jitter</a:t>
            </a:r>
            <a:r>
              <a:rPr lang="en-US" dirty="0" smtClean="0">
                <a:ea typeface="+mn-ea"/>
              </a:rPr>
              <a:t>)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•   Studies </a:t>
            </a:r>
            <a:r>
              <a:rPr lang="en-US" dirty="0" smtClean="0"/>
              <a:t>at KEK and </a:t>
            </a:r>
            <a:r>
              <a:rPr lang="en-US" dirty="0" err="1" smtClean="0"/>
              <a:t>Fnal</a:t>
            </a:r>
            <a:r>
              <a:rPr lang="en-US" dirty="0" smtClean="0"/>
              <a:t> may fill in the </a:t>
            </a:r>
            <a:r>
              <a:rPr lang="en-US" dirty="0" smtClean="0"/>
              <a:t>gaps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	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en-US" dirty="0" smtClean="0">
              <a:ea typeface="+mn-ea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+mn-ea"/>
            </a:endParaRPr>
          </a:p>
          <a:p>
            <a:pPr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+mn-ea"/>
            </a:endParaRP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E8EC3-1879-7D4B-BC9F-5E701BA6E303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Summary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3657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Work continues to validate the RDR </a:t>
            </a:r>
            <a:r>
              <a:rPr lang="en-US" dirty="0" smtClean="0"/>
              <a:t>RF power design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Modeling, power budget, simulations, system tests, design improvements in a spiral design cycle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Simulations will </a:t>
            </a:r>
            <a:r>
              <a:rPr lang="en-US" dirty="0" smtClean="0"/>
              <a:t>be used to explore statistical  beam energy and jitter regulation as a function of power </a:t>
            </a:r>
            <a:r>
              <a:rPr lang="en-US" dirty="0" smtClean="0"/>
              <a:t>overhead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High level simulations will include a supervisory controller	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Machine studies will continue to provide insight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56DA-0129-6142-97C3-064E5C2A69B8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17638"/>
            <a:ext cx="7772400" cy="53340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700" dirty="0" smtClean="0"/>
              <a:t>Issues surrounding power </a:t>
            </a:r>
            <a:r>
              <a:rPr lang="en-US" sz="2700" dirty="0" smtClean="0"/>
              <a:t>overhead</a:t>
            </a:r>
            <a:r>
              <a:rPr lang="en-US" sz="2700" dirty="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Value engineering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A0000"/>
                </a:solidFill>
              </a:rPr>
              <a:t>(performance vs. capital expense)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Optimize design</a:t>
            </a:r>
          </a:p>
          <a:p>
            <a:pPr>
              <a:lnSpc>
                <a:spcPct val="80000"/>
              </a:lnSpc>
            </a:pPr>
            <a:r>
              <a:rPr lang="en-US" sz="2700" dirty="0" smtClean="0"/>
              <a:t>Power budget	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Understanding losses and disturbances</a:t>
            </a:r>
          </a:p>
          <a:p>
            <a:pPr>
              <a:lnSpc>
                <a:spcPct val="80000"/>
              </a:lnSpc>
            </a:pPr>
            <a:r>
              <a:rPr lang="en-US" sz="2700" dirty="0" smtClean="0">
                <a:solidFill>
                  <a:schemeClr val="tx2"/>
                </a:solidFill>
              </a:rPr>
              <a:t>Models</a:t>
            </a:r>
            <a:endParaRPr lang="en-US" sz="27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Global and local RF station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Simulations</a:t>
            </a:r>
          </a:p>
          <a:p>
            <a:pPr>
              <a:lnSpc>
                <a:spcPct val="80000"/>
              </a:lnSpc>
            </a:pPr>
            <a:r>
              <a:rPr lang="en-US" sz="2700" dirty="0" smtClean="0"/>
              <a:t>Metrics – how to make meaningful measurements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9mA tests and other system tests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Extrapolate to ILC</a:t>
            </a:r>
          </a:p>
          <a:p>
            <a:pPr>
              <a:lnSpc>
                <a:spcPct val="80000"/>
              </a:lnSpc>
            </a:pPr>
            <a:r>
              <a:rPr lang="en-US" sz="2700" dirty="0" smtClean="0"/>
              <a:t>Plans going forward </a:t>
            </a:r>
          </a:p>
          <a:p>
            <a:pPr lvl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1678F-1FD2-F047-93F3-D75FD45DB503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z="3200" smtClean="0"/>
              <a:t>Power Requirements Based on Maximum Gradient and Maximum Beam Current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6788" y="4878388"/>
            <a:ext cx="1979612" cy="455612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sz="2000" dirty="0" smtClean="0">
                <a:ea typeface="+mn-ea"/>
                <a:cs typeface="+mn-cs"/>
              </a:rPr>
              <a:t>Gradient  (MV/</a:t>
            </a:r>
            <a:r>
              <a:rPr lang="en-US" sz="2000" dirty="0" err="1" smtClean="0">
                <a:ea typeface="+mn-ea"/>
                <a:cs typeface="+mn-cs"/>
              </a:rPr>
              <a:t>m</a:t>
            </a:r>
            <a:r>
              <a:rPr lang="en-US" sz="2000" dirty="0" smtClean="0">
                <a:ea typeface="+mn-ea"/>
                <a:cs typeface="+mn-cs"/>
              </a:rPr>
              <a:t>)</a:t>
            </a:r>
            <a:endParaRPr lang="en-US" sz="2000" dirty="0">
              <a:ea typeface="+mn-ea"/>
              <a:cs typeface="+mn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67000" y="4876800"/>
            <a:ext cx="419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1333500" y="3544888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89" name="TextBox 13"/>
          <p:cNvSpPr txBox="1">
            <a:spLocks noChangeArrowheads="1"/>
          </p:cNvSpPr>
          <p:nvPr/>
        </p:nvSpPr>
        <p:spPr bwMode="auto">
          <a:xfrm>
            <a:off x="862013" y="2744788"/>
            <a:ext cx="1477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Beam Current</a:t>
            </a:r>
          </a:p>
          <a:p>
            <a:r>
              <a:rPr lang="en-US">
                <a:latin typeface="Calibri" pitchFamily="-123" charset="0"/>
              </a:rPr>
              <a:t>(mA)</a:t>
            </a:r>
          </a:p>
        </p:txBody>
      </p:sp>
      <p:sp>
        <p:nvSpPr>
          <p:cNvPr id="16390" name="TextBox 28"/>
          <p:cNvSpPr txBox="1">
            <a:spLocks noChangeArrowheads="1"/>
          </p:cNvSpPr>
          <p:nvPr/>
        </p:nvSpPr>
        <p:spPr bwMode="auto">
          <a:xfrm rot="2973785">
            <a:off x="6316662" y="2122488"/>
            <a:ext cx="1533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Power limited </a:t>
            </a:r>
          </a:p>
          <a:p>
            <a:r>
              <a:rPr lang="en-US">
                <a:latin typeface="Calibri" pitchFamily="-123" charset="0"/>
              </a:rPr>
              <a:t>Region </a:t>
            </a:r>
          </a:p>
        </p:txBody>
      </p:sp>
      <p:sp>
        <p:nvSpPr>
          <p:cNvPr id="16391" name="TextBox 29"/>
          <p:cNvSpPr txBox="1">
            <a:spLocks noChangeArrowheads="1"/>
          </p:cNvSpPr>
          <p:nvPr/>
        </p:nvSpPr>
        <p:spPr bwMode="auto">
          <a:xfrm rot="5400000">
            <a:off x="5567363" y="3860800"/>
            <a:ext cx="1936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Quench </a:t>
            </a:r>
          </a:p>
          <a:p>
            <a:r>
              <a:rPr lang="en-US">
                <a:latin typeface="Calibri" pitchFamily="-123" charset="0"/>
              </a:rPr>
              <a:t>Gradient limited</a:t>
            </a:r>
          </a:p>
        </p:txBody>
      </p:sp>
      <p:sp>
        <p:nvSpPr>
          <p:cNvPr id="16392" name="TextBox 30"/>
          <p:cNvSpPr txBox="1">
            <a:spLocks noChangeArrowheads="1"/>
          </p:cNvSpPr>
          <p:nvPr/>
        </p:nvSpPr>
        <p:spPr bwMode="auto">
          <a:xfrm>
            <a:off x="5175250" y="2744788"/>
            <a:ext cx="808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Design</a:t>
            </a:r>
          </a:p>
          <a:p>
            <a:r>
              <a:rPr lang="en-US">
                <a:latin typeface="Calibri" pitchFamily="-123" charset="0"/>
              </a:rPr>
              <a:t>Goal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16200000" flipV="1">
            <a:off x="4837906" y="3544094"/>
            <a:ext cx="26685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67000" y="2743200"/>
            <a:ext cx="419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6200000" flipH="1">
            <a:off x="5048250" y="1700213"/>
            <a:ext cx="2624137" cy="2509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943600" y="2514600"/>
            <a:ext cx="457200" cy="5238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97" name="TextBox 20"/>
          <p:cNvSpPr txBox="1">
            <a:spLocks noChangeArrowheads="1"/>
          </p:cNvSpPr>
          <p:nvPr/>
        </p:nvSpPr>
        <p:spPr bwMode="auto">
          <a:xfrm>
            <a:off x="4114800" y="2209800"/>
            <a:ext cx="1641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Current Limited</a:t>
            </a:r>
          </a:p>
        </p:txBody>
      </p:sp>
      <p:sp>
        <p:nvSpPr>
          <p:cNvPr id="16398" name="TextBox 21"/>
          <p:cNvSpPr txBox="1">
            <a:spLocks noChangeArrowheads="1"/>
          </p:cNvSpPr>
          <p:nvPr/>
        </p:nvSpPr>
        <p:spPr bwMode="auto">
          <a:xfrm>
            <a:off x="1447800" y="5410200"/>
            <a:ext cx="60023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alibri" pitchFamily="-123" charset="0"/>
              </a:rPr>
              <a:t>•Peak power is only required at peak gradient and beam current</a:t>
            </a:r>
          </a:p>
          <a:p>
            <a:r>
              <a:rPr lang="en-US" sz="1600" dirty="0">
                <a:solidFill>
                  <a:schemeClr val="tx2"/>
                </a:solidFill>
                <a:latin typeface="Calibri" pitchFamily="-123" charset="0"/>
              </a:rPr>
              <a:t>•Goal: Meet design requirements with minimal power overhead (cost)</a:t>
            </a:r>
          </a:p>
          <a:p>
            <a:r>
              <a:rPr lang="en-US" sz="1600" dirty="0">
                <a:solidFill>
                  <a:schemeClr val="tx2"/>
                </a:solidFill>
                <a:latin typeface="Calibri" pitchFamily="-123" charset="0"/>
              </a:rPr>
              <a:t>•Could operation ever go outside of the design operation region?</a:t>
            </a:r>
          </a:p>
        </p:txBody>
      </p:sp>
      <p:sp>
        <p:nvSpPr>
          <p:cNvPr id="16399" name="TextBox 22"/>
          <p:cNvSpPr txBox="1">
            <a:spLocks noChangeArrowheads="1"/>
          </p:cNvSpPr>
          <p:nvPr/>
        </p:nvSpPr>
        <p:spPr bwMode="auto">
          <a:xfrm>
            <a:off x="3506788" y="3335337"/>
            <a:ext cx="1816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alibri" pitchFamily="-123" charset="0"/>
              </a:rPr>
              <a:t>Operation Region</a:t>
            </a:r>
          </a:p>
        </p:txBody>
      </p:sp>
      <p:sp>
        <p:nvSpPr>
          <p:cNvPr id="16400" name="TextBox 23"/>
          <p:cNvSpPr txBox="1">
            <a:spLocks noChangeArrowheads="1"/>
          </p:cNvSpPr>
          <p:nvPr/>
        </p:nvSpPr>
        <p:spPr bwMode="auto">
          <a:xfrm rot="2797377">
            <a:off x="6286500" y="3228976"/>
            <a:ext cx="1501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latin typeface="Calibri" pitchFamily="-123" charset="0"/>
              </a:rPr>
              <a:t>Constant Power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9742F-3654-6C4A-883B-F861409FA530}" type="datetime1">
              <a:rPr lang="en-US" smtClean="0"/>
              <a:t>11/18/08</a:t>
            </a:fld>
            <a:endParaRPr lang="en-GB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648199" y="4005263"/>
            <a:ext cx="457200" cy="5238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257636" y="4082535"/>
            <a:ext cx="1390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test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sz="2400" smtClean="0"/>
              <a:t>Accelerator Section Cost/Gradient vs.</a:t>
            </a:r>
            <a:br>
              <a:rPr lang="en-US" sz="2400" smtClean="0"/>
            </a:br>
            <a:r>
              <a:rPr lang="en-US" sz="2400" smtClean="0"/>
              <a:t> Klystron max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4488" y="4560888"/>
            <a:ext cx="2208212" cy="4572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  <a:cs typeface="+mn-cs"/>
              </a:rPr>
              <a:t>Available RF Power</a:t>
            </a:r>
            <a:endParaRPr lang="en-US" dirty="0">
              <a:ea typeface="+mn-ea"/>
              <a:cs typeface="+mn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67000" y="4559300"/>
            <a:ext cx="419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3241675" y="3227388"/>
            <a:ext cx="2667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13" name="TextBox 13"/>
          <p:cNvSpPr txBox="1">
            <a:spLocks noChangeArrowheads="1"/>
          </p:cNvSpPr>
          <p:nvPr/>
        </p:nvSpPr>
        <p:spPr bwMode="auto">
          <a:xfrm>
            <a:off x="3822700" y="1524000"/>
            <a:ext cx="1944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Cost/Unit Gradient</a:t>
            </a:r>
          </a:p>
        </p:txBody>
      </p:sp>
      <p:sp>
        <p:nvSpPr>
          <p:cNvPr id="27" name="Freeform 26"/>
          <p:cNvSpPr/>
          <p:nvPr/>
        </p:nvSpPr>
        <p:spPr>
          <a:xfrm>
            <a:off x="3541713" y="2036763"/>
            <a:ext cx="2543175" cy="1912937"/>
          </a:xfrm>
          <a:custGeom>
            <a:avLst/>
            <a:gdLst>
              <a:gd name="connsiteX0" fmla="*/ 0 w 1621367"/>
              <a:gd name="connsiteY0" fmla="*/ 0 h 1913467"/>
              <a:gd name="connsiteX1" fmla="*/ 469900 w 1621367"/>
              <a:gd name="connsiteY1" fmla="*/ 1625600 h 1913467"/>
              <a:gd name="connsiteX2" fmla="*/ 952500 w 1621367"/>
              <a:gd name="connsiteY2" fmla="*/ 1727200 h 1913467"/>
              <a:gd name="connsiteX3" fmla="*/ 1003300 w 1621367"/>
              <a:gd name="connsiteY3" fmla="*/ 1727200 h 1913467"/>
              <a:gd name="connsiteX4" fmla="*/ 1524000 w 1621367"/>
              <a:gd name="connsiteY4" fmla="*/ 1524000 h 1913467"/>
              <a:gd name="connsiteX5" fmla="*/ 1587500 w 1621367"/>
              <a:gd name="connsiteY5" fmla="*/ 1511300 h 191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21367" h="1913467">
                <a:moveTo>
                  <a:pt x="0" y="0"/>
                </a:moveTo>
                <a:cubicBezTo>
                  <a:pt x="155575" y="668866"/>
                  <a:pt x="311150" y="1337733"/>
                  <a:pt x="469900" y="1625600"/>
                </a:cubicBezTo>
                <a:cubicBezTo>
                  <a:pt x="628650" y="1913467"/>
                  <a:pt x="863600" y="1710267"/>
                  <a:pt x="952500" y="1727200"/>
                </a:cubicBezTo>
                <a:cubicBezTo>
                  <a:pt x="1041400" y="1744133"/>
                  <a:pt x="908050" y="1761067"/>
                  <a:pt x="1003300" y="1727200"/>
                </a:cubicBezTo>
                <a:cubicBezTo>
                  <a:pt x="1098550" y="1693333"/>
                  <a:pt x="1426633" y="1559983"/>
                  <a:pt x="1524000" y="1524000"/>
                </a:cubicBezTo>
                <a:cubicBezTo>
                  <a:pt x="1621367" y="1488017"/>
                  <a:pt x="1604433" y="1499658"/>
                  <a:pt x="1587500" y="15113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415" name="TextBox 28"/>
          <p:cNvSpPr txBox="1">
            <a:spLocks noChangeArrowheads="1"/>
          </p:cNvSpPr>
          <p:nvPr/>
        </p:nvSpPr>
        <p:spPr bwMode="auto">
          <a:xfrm>
            <a:off x="2057400" y="2806700"/>
            <a:ext cx="1533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Power limited </a:t>
            </a:r>
          </a:p>
          <a:p>
            <a:r>
              <a:rPr lang="en-US">
                <a:latin typeface="Calibri" pitchFamily="-123" charset="0"/>
              </a:rPr>
              <a:t>Region </a:t>
            </a:r>
          </a:p>
        </p:txBody>
      </p:sp>
      <p:sp>
        <p:nvSpPr>
          <p:cNvPr id="17416" name="TextBox 29"/>
          <p:cNvSpPr txBox="1">
            <a:spLocks noChangeArrowheads="1"/>
          </p:cNvSpPr>
          <p:nvPr/>
        </p:nvSpPr>
        <p:spPr bwMode="auto">
          <a:xfrm>
            <a:off x="5556250" y="3957638"/>
            <a:ext cx="2478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pitchFamily="-123" charset="0"/>
              </a:rPr>
              <a:t>Quench Gradient limited</a:t>
            </a:r>
          </a:p>
        </p:txBody>
      </p:sp>
      <p:sp>
        <p:nvSpPr>
          <p:cNvPr id="17417" name="TextBox 30"/>
          <p:cNvSpPr txBox="1">
            <a:spLocks noChangeArrowheads="1"/>
          </p:cNvSpPr>
          <p:nvPr/>
        </p:nvSpPr>
        <p:spPr bwMode="auto">
          <a:xfrm>
            <a:off x="5329238" y="2578100"/>
            <a:ext cx="3087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~8:1 ratio in linear cost of </a:t>
            </a:r>
            <a:r>
              <a:rPr lang="en-US" dirty="0" err="1">
                <a:solidFill>
                  <a:schemeClr val="tx2"/>
                </a:solidFill>
                <a:latin typeface="Calibri" pitchFamily="-123" charset="0"/>
              </a:rPr>
              <a:t>Linac</a:t>
            </a:r>
            <a:endParaRPr lang="en-US" dirty="0">
              <a:solidFill>
                <a:schemeClr val="tx2"/>
              </a:solidFill>
              <a:latin typeface="Calibri" pitchFamily="-123" charset="0"/>
            </a:endParaRPr>
          </a:p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to RF power</a:t>
            </a:r>
          </a:p>
        </p:txBody>
      </p:sp>
      <p:sp>
        <p:nvSpPr>
          <p:cNvPr id="17418" name="TextBox 31"/>
          <p:cNvSpPr txBox="1">
            <a:spLocks noChangeArrowheads="1"/>
          </p:cNvSpPr>
          <p:nvPr/>
        </p:nvSpPr>
        <p:spPr bwMode="auto">
          <a:xfrm>
            <a:off x="3822700" y="4832350"/>
            <a:ext cx="15954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123" charset="0"/>
              </a:rPr>
              <a:t>Best power match while meeting regulation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4440238" y="4695825"/>
            <a:ext cx="27146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20" name="TextBox 34"/>
          <p:cNvSpPr txBox="1">
            <a:spLocks noChangeArrowheads="1"/>
          </p:cNvSpPr>
          <p:nvPr/>
        </p:nvSpPr>
        <p:spPr bwMode="auto">
          <a:xfrm>
            <a:off x="838200" y="5638800"/>
            <a:ext cx="7745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Example: If the last half of </a:t>
            </a:r>
            <a:r>
              <a:rPr lang="en-US" dirty="0" err="1">
                <a:solidFill>
                  <a:schemeClr val="tx2"/>
                </a:solidFill>
                <a:latin typeface="Calibri" pitchFamily="-123" charset="0"/>
              </a:rPr>
              <a:t>cryomodule</a:t>
            </a:r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 production increased gradient to 33MV/m</a:t>
            </a:r>
          </a:p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and we increased available power to match – save $## in capital expense 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CAB2-3E5B-9F49-A986-6FA8F8E16020}" type="datetime1">
              <a:rPr lang="en-US" smtClean="0"/>
              <a:t>11/18/08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82638"/>
            <a:ext cx="7391400" cy="607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AE6D-33BB-2645-95A7-D2BD240FBF0F}" type="datetime1">
              <a:rPr lang="en-US" smtClean="0"/>
              <a:t>11/18/08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Static Losses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417638"/>
          <a:ext cx="7848600" cy="2514205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924300"/>
                <a:gridCol w="3924300"/>
              </a:tblGrid>
              <a:tr h="502841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</a:t>
                      </a:r>
                      <a:r>
                        <a:rPr lang="en-US" baseline="0" dirty="0" smtClean="0"/>
                        <a:t> Loss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Mostly the same for all Stations</a:t>
                      </a:r>
                    </a:p>
                  </a:txBody>
                  <a:tcPr/>
                </a:tc>
              </a:tr>
              <a:tr h="502841">
                <a:tc>
                  <a:txBody>
                    <a:bodyPr/>
                    <a:lstStyle/>
                    <a:p>
                      <a:r>
                        <a:rPr lang="en-US" dirty="0" smtClean="0"/>
                        <a:t>Cavity Gradient Variation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Dependent</a:t>
                      </a:r>
                      <a:r>
                        <a:rPr lang="en-US" baseline="0" dirty="0" smtClean="0"/>
                        <a:t> on Cavity quench limit</a:t>
                      </a:r>
                      <a:endParaRPr lang="en-US" dirty="0"/>
                    </a:p>
                  </a:txBody>
                  <a:tcPr/>
                </a:tc>
              </a:tr>
              <a:tr h="502841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 Variation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Dependent on </a:t>
                      </a:r>
                      <a:r>
                        <a:rPr lang="en-US" dirty="0" err="1" smtClean="0"/>
                        <a:t>Ql</a:t>
                      </a:r>
                      <a:r>
                        <a:rPr lang="en-US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</a:tr>
              <a:tr h="502841">
                <a:tc>
                  <a:txBody>
                    <a:bodyPr/>
                    <a:lstStyle/>
                    <a:p>
                      <a:r>
                        <a:rPr lang="en-US" dirty="0" smtClean="0"/>
                        <a:t>Peak</a:t>
                      </a:r>
                      <a:r>
                        <a:rPr lang="en-US" baseline="0" dirty="0" smtClean="0"/>
                        <a:t> Power Headroom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Same</a:t>
                      </a:r>
                      <a:r>
                        <a:rPr lang="en-US" baseline="0" dirty="0" smtClean="0"/>
                        <a:t> for all klystrons</a:t>
                      </a:r>
                      <a:endParaRPr lang="en-US" dirty="0"/>
                    </a:p>
                  </a:txBody>
                  <a:tcPr/>
                </a:tc>
              </a:tr>
              <a:tr h="502841">
                <a:tc>
                  <a:txBody>
                    <a:bodyPr/>
                    <a:lstStyle/>
                    <a:p>
                      <a:r>
                        <a:rPr lang="en-US" dirty="0" smtClean="0"/>
                        <a:t>Slow Thermal Drifts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Generate Vector Sum</a:t>
                      </a:r>
                      <a:r>
                        <a:rPr lang="en-US" baseline="0" dirty="0" smtClean="0"/>
                        <a:t> errors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DA00-0910-4A4D-B757-5152E33F155C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9200" y="4648200"/>
            <a:ext cx="520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There are few statistics available on these losses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0866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Disturbance Categories</a:t>
            </a:r>
            <a:br>
              <a:rPr lang="en-US" dirty="0" smtClean="0">
                <a:ea typeface="+mj-ea"/>
                <a:cs typeface="+mj-cs"/>
              </a:rPr>
            </a:br>
            <a:endParaRPr lang="en-US" sz="3111" dirty="0">
              <a:ea typeface="+mj-ea"/>
              <a:cs typeface="+mj-cs"/>
            </a:endParaRPr>
          </a:p>
        </p:txBody>
      </p:sp>
      <p:graphicFrame>
        <p:nvGraphicFramePr>
          <p:cNvPr id="20503" name="Group 104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73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Narrowband or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static errors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Broadband (noise)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Lorentz Force and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microphonic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 detuning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System, Receiver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and ADC noise * gain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Parameter variation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Transmitter and Drive amplifier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Waveguide loss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Klystron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modulator ripple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Beam current fluctuations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-123" charset="0"/>
                          <a:ea typeface="ＭＳ Ｐゴシック" pitchFamily="-123" charset="-128"/>
                          <a:cs typeface="ＭＳ Ｐゴシック" pitchFamily="-123" charset="-128"/>
                        </a:rPr>
                        <a:t>Spurious noise sources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-123" charset="0"/>
                        <a:ea typeface="ＭＳ Ｐゴシック" pitchFamily="-123" charset="-128"/>
                        <a:cs typeface="ＭＳ Ｐゴシック" pitchFamily="-123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0502" name="TextBox 4"/>
          <p:cNvSpPr txBox="1">
            <a:spLocks noChangeArrowheads="1"/>
          </p:cNvSpPr>
          <p:nvPr/>
        </p:nvSpPr>
        <p:spPr bwMode="auto">
          <a:xfrm>
            <a:off x="457200" y="4267200"/>
            <a:ext cx="878512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Static or</a:t>
            </a:r>
            <a:r>
              <a:rPr lang="en-US" dirty="0" smtClean="0">
                <a:solidFill>
                  <a:schemeClr val="tx2"/>
                </a:solidFill>
                <a:latin typeface="Calibri" pitchFamily="-123" charset="0"/>
              </a:rPr>
              <a:t> phase modulating disturbances </a:t>
            </a:r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subtract in linear power</a:t>
            </a:r>
          </a:p>
          <a:p>
            <a:endParaRPr lang="en-US" dirty="0">
              <a:solidFill>
                <a:schemeClr val="tx2"/>
              </a:solidFill>
              <a:latin typeface="Calibri" pitchFamily="-123" charset="0"/>
            </a:endParaRPr>
          </a:p>
          <a:p>
            <a:r>
              <a:rPr lang="en-US" dirty="0">
                <a:solidFill>
                  <a:schemeClr val="tx2"/>
                </a:solidFill>
                <a:latin typeface="Calibri" pitchFamily="-123" charset="0"/>
              </a:rPr>
              <a:t>Amplitude modulating noise sources subtract in linear </a:t>
            </a:r>
            <a:r>
              <a:rPr lang="en-US" dirty="0" smtClean="0">
                <a:solidFill>
                  <a:schemeClr val="tx2"/>
                </a:solidFill>
                <a:latin typeface="Calibri" pitchFamily="-123" charset="0"/>
              </a:rPr>
              <a:t>voltage</a:t>
            </a:r>
          </a:p>
          <a:p>
            <a:endParaRPr lang="en-US" dirty="0" smtClean="0">
              <a:solidFill>
                <a:schemeClr val="tx2"/>
              </a:solidFill>
              <a:latin typeface="Calibri" pitchFamily="-123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Calibri" pitchFamily="-123" charset="0"/>
              </a:rPr>
              <a:t>Non linear system responses cause AM </a:t>
            </a:r>
            <a:r>
              <a:rPr lang="en-US" dirty="0" smtClean="0">
                <a:solidFill>
                  <a:schemeClr val="tx2"/>
                </a:solidFill>
                <a:latin typeface="Calibri" pitchFamily="-123" charset="0"/>
              </a:rPr>
              <a:t>-</a:t>
            </a:r>
            <a:r>
              <a:rPr lang="en-US" dirty="0" smtClean="0">
                <a:solidFill>
                  <a:schemeClr val="tx2"/>
                </a:solidFill>
                <a:latin typeface="Calibri" pitchFamily="-123" charset="0"/>
              </a:rPr>
              <a:t> PM conversion and coupling in feedback loops</a:t>
            </a:r>
            <a:endParaRPr lang="en-US" dirty="0">
              <a:solidFill>
                <a:schemeClr val="tx2"/>
              </a:solidFill>
              <a:latin typeface="Calibri" pitchFamily="-123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B1050-7DEC-554C-9A7F-62145812827D}" type="datetime1">
              <a:rPr lang="en-US" smtClean="0"/>
              <a:t>11/18/08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RF Station Power Budget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sz="3111" dirty="0" smtClean="0">
                <a:ea typeface="+mj-ea"/>
                <a:cs typeface="+mj-cs"/>
              </a:rPr>
              <a:t>(</a:t>
            </a:r>
            <a:r>
              <a:rPr lang="en-US" sz="3111" dirty="0" smtClean="0">
                <a:ea typeface="+mj-ea"/>
                <a:cs typeface="+mj-cs"/>
              </a:rPr>
              <a:t>Straw-man </a:t>
            </a:r>
            <a:r>
              <a:rPr lang="en-US" sz="3111" dirty="0" smtClean="0">
                <a:ea typeface="+mj-ea"/>
                <a:cs typeface="+mj-cs"/>
              </a:rPr>
              <a:t>Proposal)</a:t>
            </a:r>
            <a:endParaRPr lang="en-US" sz="3111" dirty="0">
              <a:ea typeface="+mj-ea"/>
              <a:cs typeface="+mj-cs"/>
            </a:endParaRPr>
          </a:p>
        </p:txBody>
      </p:sp>
      <p:pic>
        <p:nvPicPr>
          <p:cNvPr id="19458" name="Content Placeholder 3" descr="straw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308" r="-4308"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0CC18-280D-3843-8BB6-D35E2349852D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Model for </a:t>
            </a:r>
            <a:r>
              <a:rPr lang="en-US" dirty="0" smtClean="0"/>
              <a:t>Overhead Power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715000" cy="4724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700" dirty="0" smtClean="0"/>
              <a:t>We develop a model that we use to estimate the required RF overhead given: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Performance </a:t>
            </a:r>
            <a:r>
              <a:rPr lang="en-US" sz="2400" dirty="0" smtClean="0"/>
              <a:t>requirements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Regulation of beam energy and jitter</a:t>
            </a:r>
          </a:p>
          <a:p>
            <a:pPr lvl="2">
              <a:lnSpc>
                <a:spcPct val="80000"/>
              </a:lnSpc>
            </a:pPr>
            <a:r>
              <a:rPr lang="en-US" sz="2000" dirty="0" smtClean="0"/>
              <a:t>Reliability and exception rate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Measured or calculated losses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Measured noise </a:t>
            </a:r>
            <a:r>
              <a:rPr lang="en-US" sz="2400" dirty="0" smtClean="0"/>
              <a:t>spectrum (</a:t>
            </a:r>
            <a:r>
              <a:rPr lang="en-US" sz="2400" dirty="0" err="1" smtClean="0"/>
              <a:t>rms</a:t>
            </a:r>
            <a:r>
              <a:rPr lang="en-US" sz="2400" dirty="0" smtClean="0"/>
              <a:t>, spectrum, peak, </a:t>
            </a:r>
            <a:r>
              <a:rPr lang="en-US" sz="2400" dirty="0" smtClean="0"/>
              <a:t>etc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…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700" dirty="0" smtClean="0"/>
              <a:t>We use measurements at FLASH etc to help develop and validate the </a:t>
            </a:r>
            <a:r>
              <a:rPr lang="en-US" sz="2700" dirty="0" smtClean="0"/>
              <a:t>model and power budget</a:t>
            </a:r>
          </a:p>
          <a:p>
            <a:pPr>
              <a:lnSpc>
                <a:spcPct val="80000"/>
              </a:lnSpc>
            </a:pPr>
            <a:r>
              <a:rPr lang="en-US" sz="2700" dirty="0" smtClean="0"/>
              <a:t>Output would be a series of graphs, </a:t>
            </a:r>
            <a:r>
              <a:rPr lang="en-US" sz="2700" dirty="0" err="1" smtClean="0"/>
              <a:t>eg</a:t>
            </a:r>
            <a:endParaRPr lang="en-US" sz="27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Overhead requirements vs</a:t>
            </a:r>
            <a:r>
              <a:rPr lang="en-US" sz="2400" dirty="0" smtClean="0"/>
              <a:t>. </a:t>
            </a:r>
            <a:r>
              <a:rPr lang="en-US" sz="2400" dirty="0" smtClean="0"/>
              <a:t>noise power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Overhead vs. percentage of time within spec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0DF0E-88F7-674A-B7EE-F3889ECEB2FE}" type="datetime1">
              <a:rPr lang="en-US" smtClean="0"/>
              <a:t>11/18/08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DAE4B-FAFB-40F5-9D7C-4E8E47497BF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LCWS08     B. Chase</a:t>
            </a:r>
            <a:endParaRPr lang="en-US"/>
          </a:p>
        </p:txBody>
      </p:sp>
      <p:pic>
        <p:nvPicPr>
          <p:cNvPr id="7" name="Picture 6" descr="non linear respon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1828800"/>
            <a:ext cx="3080500" cy="20206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43601" y="3110805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System response to noise + ramp into a compression stage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9744</TotalTime>
  <Words>1125</Words>
  <Application>Microsoft Macintosh PowerPoint</Application>
  <PresentationFormat>On-screen Show (4:3)</PresentationFormat>
  <Paragraphs>222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Developing Common Metrics and Models for RF Overhead Calculations</vt:lpstr>
      <vt:lpstr>Overview</vt:lpstr>
      <vt:lpstr>Power Requirements Based on Maximum Gradient and Maximum Beam Current</vt:lpstr>
      <vt:lpstr>Accelerator Section Cost/Gradient vs.  Klystron max Power</vt:lpstr>
      <vt:lpstr>Slide 5</vt:lpstr>
      <vt:lpstr>Static Losses</vt:lpstr>
      <vt:lpstr>Disturbance Categories </vt:lpstr>
      <vt:lpstr>RF Station Power Budget  (Straw-man Proposal)</vt:lpstr>
      <vt:lpstr>Model for Overhead Power</vt:lpstr>
      <vt:lpstr>Models and Simulators</vt:lpstr>
      <vt:lpstr>Supervisory Control of Energy Regulation</vt:lpstr>
      <vt:lpstr>Measurements at FLASH </vt:lpstr>
      <vt:lpstr>De-convolving the Measurements</vt:lpstr>
      <vt:lpstr>What are the weaknesses to this approach? </vt:lpstr>
      <vt:lpstr>Summary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Common Metrics and Models for RF Overhead</dc:title>
  <dc:creator>Brian Chase</dc:creator>
  <cp:lastModifiedBy>Brian Chase</cp:lastModifiedBy>
  <cp:revision>41</cp:revision>
  <dcterms:created xsi:type="dcterms:W3CDTF">2008-11-18T02:25:02Z</dcterms:created>
  <dcterms:modified xsi:type="dcterms:W3CDTF">2008-11-18T18:20:13Z</dcterms:modified>
</cp:coreProperties>
</file>