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502" r:id="rId2"/>
    <p:sldId id="439" r:id="rId3"/>
    <p:sldId id="499" r:id="rId4"/>
    <p:sldId id="320" r:id="rId5"/>
    <p:sldId id="555" r:id="rId6"/>
    <p:sldId id="556" r:id="rId7"/>
    <p:sldId id="557" r:id="rId8"/>
    <p:sldId id="558" r:id="rId9"/>
    <p:sldId id="578" r:id="rId10"/>
    <p:sldId id="579" r:id="rId11"/>
    <p:sldId id="577" r:id="rId12"/>
    <p:sldId id="574" r:id="rId13"/>
    <p:sldId id="559" r:id="rId14"/>
    <p:sldId id="562" r:id="rId15"/>
    <p:sldId id="561" r:id="rId16"/>
    <p:sldId id="560" r:id="rId17"/>
    <p:sldId id="516" r:id="rId18"/>
    <p:sldId id="573" r:id="rId19"/>
    <p:sldId id="553" r:id="rId20"/>
    <p:sldId id="467" r:id="rId21"/>
    <p:sldId id="566" r:id="rId22"/>
    <p:sldId id="470" r:id="rId23"/>
    <p:sldId id="569" r:id="rId24"/>
    <p:sldId id="570" r:id="rId25"/>
    <p:sldId id="571" r:id="rId26"/>
    <p:sldId id="572" r:id="rId27"/>
    <p:sldId id="580" r:id="rId28"/>
    <p:sldId id="445" r:id="rId29"/>
    <p:sldId id="443" r:id="rId30"/>
    <p:sldId id="551" r:id="rId31"/>
    <p:sldId id="505" r:id="rId32"/>
    <p:sldId id="444" r:id="rId33"/>
    <p:sldId id="548" r:id="rId34"/>
    <p:sldId id="446" r:id="rId35"/>
    <p:sldId id="554" r:id="rId36"/>
    <p:sldId id="549" r:id="rId37"/>
    <p:sldId id="547" r:id="rId38"/>
    <p:sldId id="576" r:id="rId39"/>
    <p:sldId id="497" r:id="rId40"/>
    <p:sldId id="543" r:id="rId41"/>
    <p:sldId id="568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F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0" autoAdjust="0"/>
    <p:restoredTop sz="92857" autoAdjust="0"/>
  </p:normalViewPr>
  <p:slideViewPr>
    <p:cSldViewPr snapToGrid="0" snapToObjects="1">
      <p:cViewPr>
        <p:scale>
          <a:sx n="100" d="100"/>
          <a:sy n="100" d="100"/>
        </p:scale>
        <p:origin x="-424" y="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8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9.2543v1" TargetMode="External"/><Relationship Id="rId4" Type="http://schemas.openxmlformats.org/officeDocument/2006/relationships/image" Target="../media/image78.png"/><Relationship Id="rId5" Type="http://schemas.openxmlformats.org/officeDocument/2006/relationships/image" Target="../media/image97.png"/><Relationship Id="rId6" Type="http://schemas.openxmlformats.org/officeDocument/2006/relationships/image" Target="../media/image80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hyperlink" Target="http://arxiv.org/pdf/1202.5940v1" TargetMode="Externa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1" Type="http://schemas.openxmlformats.org/officeDocument/2006/relationships/image" Target="../media/image105.png"/><Relationship Id="rId2" Type="http://schemas.openxmlformats.org/officeDocument/2006/relationships/image" Target="../media/image10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1" Type="http://schemas.openxmlformats.org/officeDocument/2006/relationships/image" Target="../media/image119.png"/><Relationship Id="rId2" Type="http://schemas.openxmlformats.org/officeDocument/2006/relationships/image" Target="../media/image12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79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80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7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2.5940v1" TargetMode="External"/><Relationship Id="rId4" Type="http://schemas.openxmlformats.org/officeDocument/2006/relationships/image" Target="../media/image97.png"/><Relationship Id="rId5" Type="http://schemas.openxmlformats.org/officeDocument/2006/relationships/hyperlink" Target="http://arxiv.org/pdf/1209.2543v1" TargetMode="External"/><Relationship Id="rId6" Type="http://schemas.openxmlformats.org/officeDocument/2006/relationships/image" Target="../media/image80.png"/><Relationship Id="rId1" Type="http://schemas.openxmlformats.org/officeDocument/2006/relationships/hyperlink" Target="https://edms.cern.ch/document/1234244/" TargetMode="External"/><Relationship Id="rId2" Type="http://schemas.openxmlformats.org/officeDocument/2006/relationships/image" Target="../media/image78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1" Type="http://schemas.openxmlformats.org/officeDocument/2006/relationships/image" Target="../media/image105.png"/><Relationship Id="rId2" Type="http://schemas.openxmlformats.org/officeDocument/2006/relationships/image" Target="../media/image106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1" Type="http://schemas.openxmlformats.org/officeDocument/2006/relationships/image" Target="../media/image119.png"/><Relationship Id="rId2" Type="http://schemas.openxmlformats.org/officeDocument/2006/relationships/image" Target="../media/image1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>
            <a:lnSpc>
              <a:spcPct val="6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4E4C96ED-D0F1-EE4E-9E32-D587E25DEA32}" type="presOf" srcId="{9E2E2105-977F-CB45-AB1A-49FC191E3BB4}" destId="{00771F87-8F81-B14D-930E-8D9FD793C1F2}" srcOrd="0" destOrd="0" presId="urn:microsoft.com/office/officeart/2005/8/layout/vList4#5"/>
    <dgm:cxn modelId="{04C1FD47-5B8D-3A4A-81B3-942168333233}" type="presOf" srcId="{5EBDAE48-E33A-BF49-80B0-3795552E3EB3}" destId="{B6D834D4-21EE-0C42-B0A5-8445498CEAA3}" srcOrd="1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7067B634-383A-ED4A-ACD1-09F43C8DD446}" type="presOf" srcId="{74378FF7-AB83-C44B-BEAB-04975B374C97}" destId="{4D1F9B71-3108-654D-AFD4-DDD52913058E}" srcOrd="0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753FC6D7-DC07-7041-B963-059B7D7A4A69}" type="presOf" srcId="{1E086AAD-8598-1042-BAA5-86C746AC2420}" destId="{B1E9F62D-05CB-7E4F-81AD-FA120000E538}" srcOrd="1" destOrd="0" presId="urn:microsoft.com/office/officeart/2005/8/layout/vList4#5"/>
    <dgm:cxn modelId="{8188DDC2-63D5-364A-8F4F-2FFFD422480A}" type="presOf" srcId="{74378FF7-AB83-C44B-BEAB-04975B374C97}" destId="{71F4EB13-F590-AB41-98DA-8360DB98D579}" srcOrd="1" destOrd="0" presId="urn:microsoft.com/office/officeart/2005/8/layout/vList4#5"/>
    <dgm:cxn modelId="{6C398322-89FD-6047-8EC3-C06326247841}" type="presOf" srcId="{5EBDAE48-E33A-BF49-80B0-3795552E3EB3}" destId="{4FCFFD36-F990-8D4D-865E-42483C0B720F}" srcOrd="0" destOrd="0" presId="urn:microsoft.com/office/officeart/2005/8/layout/vList4#5"/>
    <dgm:cxn modelId="{02E8E28C-A48D-FB4D-A9CB-93C0CD081A2F}" type="presOf" srcId="{1E086AAD-8598-1042-BAA5-86C746AC2420}" destId="{A2D86523-2AF0-1C48-A0CC-DA9A6A91DBA3}" srcOrd="0" destOrd="0" presId="urn:microsoft.com/office/officeart/2005/8/layout/vList4#5"/>
    <dgm:cxn modelId="{88B31395-A29B-D344-A452-0C0CE5107D57}" type="presParOf" srcId="{00771F87-8F81-B14D-930E-8D9FD793C1F2}" destId="{A0AAD7CB-EE32-5445-B004-A6F9CC2960BF}" srcOrd="0" destOrd="0" presId="urn:microsoft.com/office/officeart/2005/8/layout/vList4#5"/>
    <dgm:cxn modelId="{C58D0FFC-459E-F94A-932F-5E3F4ED02F11}" type="presParOf" srcId="{A0AAD7CB-EE32-5445-B004-A6F9CC2960BF}" destId="{A2D86523-2AF0-1C48-A0CC-DA9A6A91DBA3}" srcOrd="0" destOrd="0" presId="urn:microsoft.com/office/officeart/2005/8/layout/vList4#5"/>
    <dgm:cxn modelId="{4B27649C-05C1-0844-AB66-BDD7D1233C7D}" type="presParOf" srcId="{A0AAD7CB-EE32-5445-B004-A6F9CC2960BF}" destId="{66D6C40F-4E7A-744C-90B0-5757C1146A18}" srcOrd="1" destOrd="0" presId="urn:microsoft.com/office/officeart/2005/8/layout/vList4#5"/>
    <dgm:cxn modelId="{AB0E260F-F1FB-A744-972C-B088A9A3D155}" type="presParOf" srcId="{A0AAD7CB-EE32-5445-B004-A6F9CC2960BF}" destId="{B1E9F62D-05CB-7E4F-81AD-FA120000E538}" srcOrd="2" destOrd="0" presId="urn:microsoft.com/office/officeart/2005/8/layout/vList4#5"/>
    <dgm:cxn modelId="{1D12EBEB-8569-1848-95BF-604027122D09}" type="presParOf" srcId="{00771F87-8F81-B14D-930E-8D9FD793C1F2}" destId="{7B7B198E-98FA-DB4B-89B3-A3849D39D928}" srcOrd="1" destOrd="0" presId="urn:microsoft.com/office/officeart/2005/8/layout/vList4#5"/>
    <dgm:cxn modelId="{BECBBAE2-AE58-B548-BF95-4B4414A33C57}" type="presParOf" srcId="{00771F87-8F81-B14D-930E-8D9FD793C1F2}" destId="{D00AD7F9-2062-D24F-84AD-293561E84C9F}" srcOrd="2" destOrd="0" presId="urn:microsoft.com/office/officeart/2005/8/layout/vList4#5"/>
    <dgm:cxn modelId="{DA636C90-3DAC-DE49-9204-C0EDE9413A5E}" type="presParOf" srcId="{D00AD7F9-2062-D24F-84AD-293561E84C9F}" destId="{4FCFFD36-F990-8D4D-865E-42483C0B720F}" srcOrd="0" destOrd="0" presId="urn:microsoft.com/office/officeart/2005/8/layout/vList4#5"/>
    <dgm:cxn modelId="{55CB423C-0BC8-1249-8938-A83FFD92D066}" type="presParOf" srcId="{D00AD7F9-2062-D24F-84AD-293561E84C9F}" destId="{46DB63EA-232D-0246-9538-1772A3005692}" srcOrd="1" destOrd="0" presId="urn:microsoft.com/office/officeart/2005/8/layout/vList4#5"/>
    <dgm:cxn modelId="{40EAB2F0-D69D-0042-8EBC-F94AFAEEB0E9}" type="presParOf" srcId="{D00AD7F9-2062-D24F-84AD-293561E84C9F}" destId="{B6D834D4-21EE-0C42-B0A5-8445498CEAA3}" srcOrd="2" destOrd="0" presId="urn:microsoft.com/office/officeart/2005/8/layout/vList4#5"/>
    <dgm:cxn modelId="{3F8A35CD-A3E4-F34D-A7FD-BF6051445D16}" type="presParOf" srcId="{00771F87-8F81-B14D-930E-8D9FD793C1F2}" destId="{51677F70-B488-A841-B0E2-D74E51CBD3D8}" srcOrd="3" destOrd="0" presId="urn:microsoft.com/office/officeart/2005/8/layout/vList4#5"/>
    <dgm:cxn modelId="{044E2C00-8F6D-164F-BC58-517DB6BB0805}" type="presParOf" srcId="{00771F87-8F81-B14D-930E-8D9FD793C1F2}" destId="{EBFA4529-EC2A-0743-8ED4-B07522F974A5}" srcOrd="4" destOrd="0" presId="urn:microsoft.com/office/officeart/2005/8/layout/vList4#5"/>
    <dgm:cxn modelId="{855C081A-34DD-A94A-83DB-3B83AF50C6C3}" type="presParOf" srcId="{EBFA4529-EC2A-0743-8ED4-B07522F974A5}" destId="{4D1F9B71-3108-654D-AFD4-DDD52913058E}" srcOrd="0" destOrd="0" presId="urn:microsoft.com/office/officeart/2005/8/layout/vList4#5"/>
    <dgm:cxn modelId="{EA387D32-B67B-5D4D-BB79-259D1E16B326}" type="presParOf" srcId="{EBFA4529-EC2A-0743-8ED4-B07522F974A5}" destId="{F6452A1B-6DA8-3F40-8E77-EAD55F03D176}" srcOrd="1" destOrd="0" presId="urn:microsoft.com/office/officeart/2005/8/layout/vList4#5"/>
    <dgm:cxn modelId="{3AA214DD-815C-0241-A61B-B4C7DB03922B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rgbClr val="F2F2F2"/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http://arxiv.org/pdf/1202.5940v1</a:t>
          </a:r>
          <a:endParaRPr kumimoji="1"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indent="-88900"/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>
            <a:lnSpc>
              <a:spcPct val="90000"/>
            </a:lnSpc>
          </a:pP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>
            <a:lnSpc>
              <a:spcPct val="9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>
            <a:lnSpc>
              <a:spcPct val="60000"/>
            </a:lnSpc>
          </a:pP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http://arxiv.org/pdf/1209.2543v1</a:t>
          </a:r>
          <a:endParaRPr lang="da-DK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>
            <a:lnSpc>
              <a:spcPct val="90000"/>
            </a:lnSpc>
          </a:pP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0859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388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00274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1600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 custScaleY="11959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47554ED6-4962-D342-8006-727BA89A2A54}" type="presOf" srcId="{5EBDAE48-E33A-BF49-80B0-3795552E3EB3}" destId="{B6D834D4-21EE-0C42-B0A5-8445498CEAA3}" srcOrd="1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229D8D1D-8B1A-DB48-AA9D-FF6B70B62C9A}" type="presOf" srcId="{74378FF7-AB83-C44B-BEAB-04975B374C97}" destId="{4D1F9B71-3108-654D-AFD4-DDD52913058E}" srcOrd="0" destOrd="0" presId="urn:microsoft.com/office/officeart/2005/8/layout/vList4#5"/>
    <dgm:cxn modelId="{BA699461-4591-E84D-A9DB-915AAD850A4E}" type="presOf" srcId="{74378FF7-AB83-C44B-BEAB-04975B374C97}" destId="{71F4EB13-F590-AB41-98DA-8360DB98D579}" srcOrd="1" destOrd="0" presId="urn:microsoft.com/office/officeart/2005/8/layout/vList4#5"/>
    <dgm:cxn modelId="{A48F02D1-56CE-7844-8461-456898D15549}" type="presOf" srcId="{1E086AAD-8598-1042-BAA5-86C746AC2420}" destId="{A2D86523-2AF0-1C48-A0CC-DA9A6A91DBA3}" srcOrd="0" destOrd="0" presId="urn:microsoft.com/office/officeart/2005/8/layout/vList4#5"/>
    <dgm:cxn modelId="{190BE249-6EEC-B049-90C1-538529383D1C}" type="presOf" srcId="{1E086AAD-8598-1042-BAA5-86C746AC2420}" destId="{B1E9F62D-05CB-7E4F-81AD-FA120000E538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D64CC521-4A1F-3842-8EC0-B6FF65267553}" type="presOf" srcId="{9E2E2105-977F-CB45-AB1A-49FC191E3BB4}" destId="{00771F87-8F81-B14D-930E-8D9FD793C1F2}" srcOrd="0" destOrd="0" presId="urn:microsoft.com/office/officeart/2005/8/layout/vList4#5"/>
    <dgm:cxn modelId="{301D32BF-B90A-6943-8A75-40F066C785AE}" type="presOf" srcId="{5EBDAE48-E33A-BF49-80B0-3795552E3EB3}" destId="{4FCFFD36-F990-8D4D-865E-42483C0B720F}" srcOrd="0" destOrd="0" presId="urn:microsoft.com/office/officeart/2005/8/layout/vList4#5"/>
    <dgm:cxn modelId="{9A6BAD56-9E94-494D-8874-FD41B6604E6F}" type="presParOf" srcId="{00771F87-8F81-B14D-930E-8D9FD793C1F2}" destId="{A0AAD7CB-EE32-5445-B004-A6F9CC2960BF}" srcOrd="0" destOrd="0" presId="urn:microsoft.com/office/officeart/2005/8/layout/vList4#5"/>
    <dgm:cxn modelId="{7E13DA93-0A5A-CE42-AD18-3108D6907B24}" type="presParOf" srcId="{A0AAD7CB-EE32-5445-B004-A6F9CC2960BF}" destId="{A2D86523-2AF0-1C48-A0CC-DA9A6A91DBA3}" srcOrd="0" destOrd="0" presId="urn:microsoft.com/office/officeart/2005/8/layout/vList4#5"/>
    <dgm:cxn modelId="{D27E4EF4-4A13-D343-B194-D0815FCAFB94}" type="presParOf" srcId="{A0AAD7CB-EE32-5445-B004-A6F9CC2960BF}" destId="{66D6C40F-4E7A-744C-90B0-5757C1146A18}" srcOrd="1" destOrd="0" presId="urn:microsoft.com/office/officeart/2005/8/layout/vList4#5"/>
    <dgm:cxn modelId="{56C81AB3-093C-2347-B638-2A3B51BCB4DD}" type="presParOf" srcId="{A0AAD7CB-EE32-5445-B004-A6F9CC2960BF}" destId="{B1E9F62D-05CB-7E4F-81AD-FA120000E538}" srcOrd="2" destOrd="0" presId="urn:microsoft.com/office/officeart/2005/8/layout/vList4#5"/>
    <dgm:cxn modelId="{325C9CEC-196E-F14B-96CB-EEC40DAB8986}" type="presParOf" srcId="{00771F87-8F81-B14D-930E-8D9FD793C1F2}" destId="{7B7B198E-98FA-DB4B-89B3-A3849D39D928}" srcOrd="1" destOrd="0" presId="urn:microsoft.com/office/officeart/2005/8/layout/vList4#5"/>
    <dgm:cxn modelId="{97595AD0-4832-7B48-8E63-DA88522E78B3}" type="presParOf" srcId="{00771F87-8F81-B14D-930E-8D9FD793C1F2}" destId="{D00AD7F9-2062-D24F-84AD-293561E84C9F}" srcOrd="2" destOrd="0" presId="urn:microsoft.com/office/officeart/2005/8/layout/vList4#5"/>
    <dgm:cxn modelId="{DDA89B8F-2EF2-6049-99C1-DABAC23DED9E}" type="presParOf" srcId="{D00AD7F9-2062-D24F-84AD-293561E84C9F}" destId="{4FCFFD36-F990-8D4D-865E-42483C0B720F}" srcOrd="0" destOrd="0" presId="urn:microsoft.com/office/officeart/2005/8/layout/vList4#5"/>
    <dgm:cxn modelId="{A9624081-EABC-9145-AA11-8458F0700A0A}" type="presParOf" srcId="{D00AD7F9-2062-D24F-84AD-293561E84C9F}" destId="{46DB63EA-232D-0246-9538-1772A3005692}" srcOrd="1" destOrd="0" presId="urn:microsoft.com/office/officeart/2005/8/layout/vList4#5"/>
    <dgm:cxn modelId="{85CA82F7-8C0E-1F41-AF2A-4D3A4F0216FC}" type="presParOf" srcId="{D00AD7F9-2062-D24F-84AD-293561E84C9F}" destId="{B6D834D4-21EE-0C42-B0A5-8445498CEAA3}" srcOrd="2" destOrd="0" presId="urn:microsoft.com/office/officeart/2005/8/layout/vList4#5"/>
    <dgm:cxn modelId="{9F5A7E71-F4D6-6A47-8132-3273BDB043A3}" type="presParOf" srcId="{00771F87-8F81-B14D-930E-8D9FD793C1F2}" destId="{51677F70-B488-A841-B0E2-D74E51CBD3D8}" srcOrd="3" destOrd="0" presId="urn:microsoft.com/office/officeart/2005/8/layout/vList4#5"/>
    <dgm:cxn modelId="{6C658970-3D56-2444-9802-4BE94846CF2B}" type="presParOf" srcId="{00771F87-8F81-B14D-930E-8D9FD793C1F2}" destId="{EBFA4529-EC2A-0743-8ED4-B07522F974A5}" srcOrd="4" destOrd="0" presId="urn:microsoft.com/office/officeart/2005/8/layout/vList4#5"/>
    <dgm:cxn modelId="{22B48F25-B987-E448-81B6-778E1919C51D}" type="presParOf" srcId="{EBFA4529-EC2A-0743-8ED4-B07522F974A5}" destId="{4D1F9B71-3108-654D-AFD4-DDD52913058E}" srcOrd="0" destOrd="0" presId="urn:microsoft.com/office/officeart/2005/8/layout/vList4#5"/>
    <dgm:cxn modelId="{2AA29892-61DE-414E-9E13-9E68654DA13F}" type="presParOf" srcId="{EBFA4529-EC2A-0743-8ED4-B07522F974A5}" destId="{F6452A1B-6DA8-3F40-8E77-EAD55F03D176}" srcOrd="1" destOrd="0" presId="urn:microsoft.com/office/officeart/2005/8/layout/vList4#5"/>
    <dgm:cxn modelId="{1DD17A6B-FDA7-F649-B96F-B033EA617DA4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4CC895-F916-D847-B7D8-8CC4667C34E4}" type="doc">
      <dgm:prSet loTypeId="urn:microsoft.com/office/officeart/2008/layout/PictureStrips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476120-67CE-C444-B54D-F1CDF1715099}">
      <dgm:prSet phldrT="[Text]" custT="1"/>
      <dgm:spPr>
        <a:solidFill>
          <a:srgbClr val="9BBB59"/>
        </a:solidFill>
      </dgm:spPr>
      <dgm:t>
        <a:bodyPr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Physics - how do we build the optimal machine given a physics scenario (partly seen at LHC ?): </a:t>
          </a:r>
        </a:p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ea typeface="Calibri" pitchFamily="34" charset="0"/>
              <a:cs typeface="Calibri"/>
            </a:rPr>
            <a:t>Understand</a:t>
          </a:r>
          <a:r>
            <a:rPr lang="en-US" sz="1400" dirty="0" smtClean="0">
              <a:solidFill>
                <a:schemeClr val="tx1"/>
              </a:solidFill>
              <a:latin typeface="Calibri"/>
              <a:ea typeface="Calibri" pitchFamily="34" charset="0"/>
              <a:cs typeface="Calibri"/>
            </a:rPr>
            <a:t> the benefits of running close to thresholds versus at highest energy, and distribution of luminosities as function of energy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92C972DA-155B-5247-A864-04731D6F47F7}" type="parTrans" cxnId="{78762FA6-E3EA-A649-A299-509288D653F5}">
      <dgm:prSet/>
      <dgm:spPr/>
      <dgm:t>
        <a:bodyPr/>
        <a:lstStyle/>
        <a:p>
          <a:endParaRPr lang="en-US"/>
        </a:p>
      </dgm:t>
    </dgm:pt>
    <dgm:pt modelId="{9B53BA5F-A4EA-A94A-A2A1-2DA6A6F9970B}" type="sibTrans" cxnId="{78762FA6-E3EA-A649-A299-509288D653F5}">
      <dgm:prSet/>
      <dgm:spPr/>
      <dgm:t>
        <a:bodyPr/>
        <a:lstStyle/>
        <a:p>
          <a:endParaRPr lang="en-US"/>
        </a:p>
      </dgm:t>
    </dgm:pt>
    <dgm:pt modelId="{649A0683-8A99-2748-9B6D-4C53FFF10003}">
      <dgm:prSet phldrT="[Text]" custT="1"/>
      <dgm:spPr>
        <a:solidFill>
          <a:schemeClr val="accent3"/>
        </a:solidFill>
      </dgm:spPr>
      <dgm:t>
        <a:bodyPr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Construction scenario (and approval scenario):</a:t>
          </a:r>
        </a:p>
        <a:p>
          <a:pPr marL="266700" indent="0"/>
          <a:r>
            <a:rPr lang="en-US" sz="1400" dirty="0" smtClean="0">
              <a:latin typeface="Calibri"/>
              <a:ea typeface="Calibri" pitchFamily="34" charset="0"/>
              <a:cs typeface="Calibri"/>
            </a:rPr>
            <a:t>Explore how we in practice will do the tunneling and productions/installation/movement of parts in a multistage approach ? Environmental impact study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F91514B9-18DA-A44E-B209-665239189104}" type="parTrans" cxnId="{A460806A-AAC0-4944-8F05-78C466F538CE}">
      <dgm:prSet/>
      <dgm:spPr/>
      <dgm:t>
        <a:bodyPr/>
        <a:lstStyle/>
        <a:p>
          <a:endParaRPr lang="en-US"/>
        </a:p>
      </dgm:t>
    </dgm:pt>
    <dgm:pt modelId="{D0F1A1E4-AD71-1F48-AA74-58EE159764F7}" type="sibTrans" cxnId="{A460806A-AAC0-4944-8F05-78C466F538CE}">
      <dgm:prSet/>
      <dgm:spPr/>
      <dgm:t>
        <a:bodyPr/>
        <a:lstStyle/>
        <a:p>
          <a:endParaRPr lang="en-US"/>
        </a:p>
      </dgm:t>
    </dgm:pt>
    <dgm:pt modelId="{0DFEF4BE-655F-234C-95B8-ECE2DC21F3EF}">
      <dgm:prSet phldrT="[Text]" custT="1"/>
      <dgm:spPr>
        <a:solidFill>
          <a:schemeClr val="bg1">
            <a:lumMod val="75000"/>
          </a:schemeClr>
        </a:solidFill>
      </dgm:spPr>
      <dgm:t>
        <a:bodyPr/>
        <a:lstStyle/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Timescale/lifecycle for project re-defined: Buildup of drive beam (CLIC zero), stage one – physics, more stages/extensions</a:t>
          </a:r>
        </a:p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Parameters: energy steps and scans, inst. and int. luminosities, commissioning and </a:t>
          </a:r>
          <a:r>
            <a:rPr lang="en-US" sz="1400" dirty="0" err="1" smtClean="0">
              <a:solidFill>
                <a:srgbClr val="000000"/>
              </a:solidFill>
              <a:latin typeface="Calibri"/>
              <a:cs typeface="Calibri"/>
            </a:rPr>
            <a:t>lum</a:t>
          </a: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. ramp up times.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BE91FABB-D0A1-5F41-B3BB-EC8D6609BEE9}" type="parTrans" cxnId="{A422D114-D274-B44D-8EFB-AD1262BB3DA5}">
      <dgm:prSet/>
      <dgm:spPr/>
      <dgm:t>
        <a:bodyPr/>
        <a:lstStyle/>
        <a:p>
          <a:endParaRPr lang="en-US"/>
        </a:p>
      </dgm:t>
    </dgm:pt>
    <dgm:pt modelId="{4BC10CBA-E1B4-404B-B3CD-7E44847F4DEF}" type="sibTrans" cxnId="{A422D114-D274-B44D-8EFB-AD1262BB3DA5}">
      <dgm:prSet/>
      <dgm:spPr/>
      <dgm:t>
        <a:bodyPr/>
        <a:lstStyle/>
        <a:p>
          <a:endParaRPr lang="en-US"/>
        </a:p>
      </dgm:t>
    </dgm:pt>
    <dgm:pt modelId="{B3F30C0F-1CBF-D345-BAE0-488FD056C196}">
      <dgm:prSet custT="1"/>
      <dgm:spPr>
        <a:solidFill>
          <a:schemeClr val="bg1">
            <a:lumMod val="85000"/>
          </a:schemeClr>
        </a:solidFill>
      </dgm:spPr>
      <dgm:t>
        <a:bodyPr anchor="t" anchorCtr="0"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Power and energy development. </a:t>
          </a:r>
        </a:p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Have started to work on energy estimates (not only max power at max luminosity and the highest energy) based on running scenarios and power on/off/standby estimates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539158D2-C39F-9345-8719-AF68B9C9D28B}" type="parTrans" cxnId="{FBEA3E2E-1AF7-0447-998E-2C4AC295C8E2}">
      <dgm:prSet/>
      <dgm:spPr/>
      <dgm:t>
        <a:bodyPr/>
        <a:lstStyle/>
        <a:p>
          <a:endParaRPr lang="en-US"/>
        </a:p>
      </dgm:t>
    </dgm:pt>
    <dgm:pt modelId="{C220BA39-779C-4F44-8F1C-C011901076A0}" type="sibTrans" cxnId="{FBEA3E2E-1AF7-0447-998E-2C4AC295C8E2}">
      <dgm:prSet/>
      <dgm:spPr/>
      <dgm:t>
        <a:bodyPr/>
        <a:lstStyle/>
        <a:p>
          <a:endParaRPr lang="en-US"/>
        </a:p>
      </dgm:t>
    </dgm:pt>
    <dgm:pt modelId="{B7E92021-E692-9D48-B1F3-5E3A260A7F23}">
      <dgm:prSet custT="1"/>
      <dgm:spPr>
        <a:solidFill>
          <a:schemeClr val="bg1">
            <a:lumMod val="85000"/>
          </a:schemeClr>
        </a:solidFill>
      </dgm:spPr>
      <dgm:t>
        <a:bodyPr anchor="t" anchorCtr="0"/>
        <a:lstStyle/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Costs - Initial machine plus energy upgrade: External cost review 21-22.2.2012, costs discussed in volume 3 of the CDR  </a:t>
          </a:r>
        </a:p>
        <a:p>
          <a:pPr marL="177800" indent="0"/>
          <a:endParaRPr lang="en-US" sz="8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597CADC8-1F67-E44C-BA35-7E7942CB8205}" type="parTrans" cxnId="{185F1D3F-A5AF-E145-BE88-EA98929ED965}">
      <dgm:prSet/>
      <dgm:spPr/>
      <dgm:t>
        <a:bodyPr/>
        <a:lstStyle/>
        <a:p>
          <a:endParaRPr lang="en-US"/>
        </a:p>
      </dgm:t>
    </dgm:pt>
    <dgm:pt modelId="{9E346DE4-F9F9-9C46-8582-F9283667AA79}" type="sibTrans" cxnId="{185F1D3F-A5AF-E145-BE88-EA98929ED965}">
      <dgm:prSet/>
      <dgm:spPr/>
      <dgm:t>
        <a:bodyPr/>
        <a:lstStyle/>
        <a:p>
          <a:endParaRPr lang="en-US"/>
        </a:p>
      </dgm:t>
    </dgm:pt>
    <dgm:pt modelId="{6C72AF8B-9452-F344-A491-4067CF9B8855}" type="pres">
      <dgm:prSet presAssocID="{2B4CC895-F916-D847-B7D8-8CC4667C34E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7F19E-8D9D-824E-A507-FF00474FFCC1}" type="pres">
      <dgm:prSet presAssocID="{FA476120-67CE-C444-B54D-F1CDF1715099}" presName="composite" presStyleCnt="0"/>
      <dgm:spPr/>
    </dgm:pt>
    <dgm:pt modelId="{D736A2BC-79EF-EA4E-8FB3-D690B8953628}" type="pres">
      <dgm:prSet presAssocID="{FA476120-67CE-C444-B54D-F1CDF1715099}" presName="rect1" presStyleLbl="trAlignAcc1" presStyleIdx="0" presStyleCnt="5" custScaleX="102893" custScaleY="139444" custLinFactNeighborX="2112" custLinFactNeighborY="-450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1F8F6-71BE-364B-B25B-E1DB8498BF00}" type="pres">
      <dgm:prSet presAssocID="{FA476120-67CE-C444-B54D-F1CDF1715099}" presName="rect2" presStyleLbl="fgImgPlace1" presStyleIdx="0" presStyleCnt="5" custScaleX="158613" custLinFactNeighborX="11302" custLinFactNeighborY="-4296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D2EA95C-6536-8F4D-87C3-9591C34F0131}" type="pres">
      <dgm:prSet presAssocID="{9B53BA5F-A4EA-A94A-A2A1-2DA6A6F9970B}" presName="sibTrans" presStyleCnt="0"/>
      <dgm:spPr/>
    </dgm:pt>
    <dgm:pt modelId="{46204600-8B15-F549-83DD-12AD8D4F379B}" type="pres">
      <dgm:prSet presAssocID="{649A0683-8A99-2748-9B6D-4C53FFF10003}" presName="composite" presStyleCnt="0"/>
      <dgm:spPr/>
    </dgm:pt>
    <dgm:pt modelId="{EA015673-C08C-464F-999E-884CC81F9F7B}" type="pres">
      <dgm:prSet presAssocID="{649A0683-8A99-2748-9B6D-4C53FFF10003}" presName="rect1" presStyleLbl="trAlignAcc1" presStyleIdx="1" presStyleCnt="5" custScaleX="106607" custScaleY="136295" custLinFactNeighborX="-307" custLinFactNeighborY="-552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CDEE2-9291-CF41-8566-260E9E6B1F25}" type="pres">
      <dgm:prSet presAssocID="{649A0683-8A99-2748-9B6D-4C53FFF10003}" presName="rect2" presStyleLbl="fgImgPlace1" presStyleIdx="1" presStyleCnt="5" custScaleX="159650" custLinFactNeighborX="-8047" custLinFactNeighborY="-4935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1226DFE6-4605-6C48-BEB9-A1A9B563F2B1}" type="pres">
      <dgm:prSet presAssocID="{D0F1A1E4-AD71-1F48-AA74-58EE159764F7}" presName="sibTrans" presStyleCnt="0"/>
      <dgm:spPr/>
    </dgm:pt>
    <dgm:pt modelId="{B52B604C-32FA-954A-9EB8-6526648A24D6}" type="pres">
      <dgm:prSet presAssocID="{0DFEF4BE-655F-234C-95B8-ECE2DC21F3EF}" presName="composite" presStyleCnt="0"/>
      <dgm:spPr/>
    </dgm:pt>
    <dgm:pt modelId="{255DB5BB-E6F7-1A4F-93C2-27AF58217B38}" type="pres">
      <dgm:prSet presAssocID="{0DFEF4BE-655F-234C-95B8-ECE2DC21F3EF}" presName="rect1" presStyleLbl="trAlignAcc1" presStyleIdx="2" presStyleCnt="5" custScaleX="104989" custScaleY="159204" custLinFactNeighborX="3928" custLinFactNeighborY="-18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CEB77-EC25-3C43-956B-2A76C871A167}" type="pres">
      <dgm:prSet presAssocID="{0DFEF4BE-655F-234C-95B8-ECE2DC21F3EF}" presName="rect2" presStyleLbl="fgImgPlace1" presStyleIdx="2" presStyleCnt="5" custScaleX="155047" custScaleY="98162" custLinFactNeighborY="-32547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>
              <a:alpha val="4000"/>
            </a:schemeClr>
          </a:solidFill>
        </a:ln>
      </dgm:spPr>
      <dgm:t>
        <a:bodyPr/>
        <a:lstStyle/>
        <a:p>
          <a:endParaRPr lang="en-US"/>
        </a:p>
      </dgm:t>
    </dgm:pt>
    <dgm:pt modelId="{4B1CA3FF-ED80-F546-A226-4CC0F15C93E7}" type="pres">
      <dgm:prSet presAssocID="{4BC10CBA-E1B4-404B-B3CD-7E44847F4DEF}" presName="sibTrans" presStyleCnt="0"/>
      <dgm:spPr/>
    </dgm:pt>
    <dgm:pt modelId="{3BEC4671-524D-4845-B7B0-9EBBC2D38686}" type="pres">
      <dgm:prSet presAssocID="{B3F30C0F-1CBF-D345-BAE0-488FD056C196}" presName="composite" presStyleCnt="0"/>
      <dgm:spPr/>
    </dgm:pt>
    <dgm:pt modelId="{A0AF0BB2-1698-1A4A-B483-2FE0DB34B27E}" type="pres">
      <dgm:prSet presAssocID="{B3F30C0F-1CBF-D345-BAE0-488FD056C196}" presName="rect1" presStyleLbl="trAlignAcc1" presStyleIdx="3" presStyleCnt="5" custScaleX="106694" custScaleY="150221" custLinFactNeighborX="790" custLinFactNeighborY="-22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A5529-35D9-0C41-AED4-4CF880567563}" type="pres">
      <dgm:prSet presAssocID="{B3F30C0F-1CBF-D345-BAE0-488FD056C196}" presName="rect2" presStyleLbl="fgImgPlace1" presStyleIdx="3" presStyleCnt="5" custScaleX="167092" custScaleY="94242" custLinFactNeighborX="-6719" custLinFactNeighborY="-34821"/>
      <dgm:spPr>
        <a:blipFill rotWithShape="1">
          <a:blip xmlns:r="http://schemas.openxmlformats.org/officeDocument/2006/relationships" r:embed="rId4"/>
          <a:stretch>
            <a:fillRect/>
          </a:stretch>
        </a:blipFill>
        <a:ln w="3175" cmpd="sng">
          <a:solidFill>
            <a:schemeClr val="tx1">
              <a:alpha val="3000"/>
            </a:schemeClr>
          </a:solidFill>
        </a:ln>
      </dgm:spPr>
      <dgm:t>
        <a:bodyPr/>
        <a:lstStyle/>
        <a:p>
          <a:endParaRPr lang="en-US"/>
        </a:p>
      </dgm:t>
    </dgm:pt>
    <dgm:pt modelId="{B178BB90-805B-094E-A83A-7DCD71C8BD3E}" type="pres">
      <dgm:prSet presAssocID="{C220BA39-779C-4F44-8F1C-C011901076A0}" presName="sibTrans" presStyleCnt="0"/>
      <dgm:spPr/>
    </dgm:pt>
    <dgm:pt modelId="{CDC7E073-8849-0F44-B66C-4DDB369E5B2F}" type="pres">
      <dgm:prSet presAssocID="{B7E92021-E692-9D48-B1F3-5E3A260A7F23}" presName="composite" presStyleCnt="0"/>
      <dgm:spPr/>
    </dgm:pt>
    <dgm:pt modelId="{1948FE7A-3CB3-264A-8968-2EBDEDA47D69}" type="pres">
      <dgm:prSet presAssocID="{B7E92021-E692-9D48-B1F3-5E3A260A7F23}" presName="rect1" presStyleLbl="trAlignAcc1" presStyleIdx="4" presStyleCnt="5" custScaleX="130183" custScaleY="89229" custLinFactNeighborX="-714" custLinFactNeighborY="-343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00587-0FCE-C846-A33E-59790E02DC36}" type="pres">
      <dgm:prSet presAssocID="{B7E92021-E692-9D48-B1F3-5E3A260A7F23}" presName="rect2" presStyleLbl="fgImgPlace1" presStyleIdx="4" presStyleCnt="5" custScaleX="182628" custScaleY="118631" custLinFactNeighborX="-92554" custLinFactNeighborY="-1069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A422D114-D274-B44D-8EFB-AD1262BB3DA5}" srcId="{2B4CC895-F916-D847-B7D8-8CC4667C34E4}" destId="{0DFEF4BE-655F-234C-95B8-ECE2DC21F3EF}" srcOrd="2" destOrd="0" parTransId="{BE91FABB-D0A1-5F41-B3BB-EC8D6609BEE9}" sibTransId="{4BC10CBA-E1B4-404B-B3CD-7E44847F4DEF}"/>
    <dgm:cxn modelId="{4F5E9124-A5C6-B346-A63B-189507E43A89}" type="presOf" srcId="{2B4CC895-F916-D847-B7D8-8CC4667C34E4}" destId="{6C72AF8B-9452-F344-A491-4067CF9B8855}" srcOrd="0" destOrd="0" presId="urn:microsoft.com/office/officeart/2008/layout/PictureStrips"/>
    <dgm:cxn modelId="{E8137A63-482F-F441-B629-B18899FF3E17}" type="presOf" srcId="{B3F30C0F-1CBF-D345-BAE0-488FD056C196}" destId="{A0AF0BB2-1698-1A4A-B483-2FE0DB34B27E}" srcOrd="0" destOrd="0" presId="urn:microsoft.com/office/officeart/2008/layout/PictureStrips"/>
    <dgm:cxn modelId="{A460806A-AAC0-4944-8F05-78C466F538CE}" srcId="{2B4CC895-F916-D847-B7D8-8CC4667C34E4}" destId="{649A0683-8A99-2748-9B6D-4C53FFF10003}" srcOrd="1" destOrd="0" parTransId="{F91514B9-18DA-A44E-B209-665239189104}" sibTransId="{D0F1A1E4-AD71-1F48-AA74-58EE159764F7}"/>
    <dgm:cxn modelId="{94881915-4C63-7D45-AFB5-D8BD04E2568B}" type="presOf" srcId="{B7E92021-E692-9D48-B1F3-5E3A260A7F23}" destId="{1948FE7A-3CB3-264A-8968-2EBDEDA47D69}" srcOrd="0" destOrd="0" presId="urn:microsoft.com/office/officeart/2008/layout/PictureStrips"/>
    <dgm:cxn modelId="{185F1D3F-A5AF-E145-BE88-EA98929ED965}" srcId="{2B4CC895-F916-D847-B7D8-8CC4667C34E4}" destId="{B7E92021-E692-9D48-B1F3-5E3A260A7F23}" srcOrd="4" destOrd="0" parTransId="{597CADC8-1F67-E44C-BA35-7E7942CB8205}" sibTransId="{9E346DE4-F9F9-9C46-8582-F9283667AA79}"/>
    <dgm:cxn modelId="{677D3750-23BF-0F43-9699-4692B06F2021}" type="presOf" srcId="{0DFEF4BE-655F-234C-95B8-ECE2DC21F3EF}" destId="{255DB5BB-E6F7-1A4F-93C2-27AF58217B38}" srcOrd="0" destOrd="0" presId="urn:microsoft.com/office/officeart/2008/layout/PictureStrips"/>
    <dgm:cxn modelId="{9854DF26-9A0D-F24B-9EF3-78640D741C83}" type="presOf" srcId="{649A0683-8A99-2748-9B6D-4C53FFF10003}" destId="{EA015673-C08C-464F-999E-884CC81F9F7B}" srcOrd="0" destOrd="0" presId="urn:microsoft.com/office/officeart/2008/layout/PictureStrips"/>
    <dgm:cxn modelId="{FBEA3E2E-1AF7-0447-998E-2C4AC295C8E2}" srcId="{2B4CC895-F916-D847-B7D8-8CC4667C34E4}" destId="{B3F30C0F-1CBF-D345-BAE0-488FD056C196}" srcOrd="3" destOrd="0" parTransId="{539158D2-C39F-9345-8719-AF68B9C9D28B}" sibTransId="{C220BA39-779C-4F44-8F1C-C011901076A0}"/>
    <dgm:cxn modelId="{A16B6EEE-65DF-E94B-BEDF-E939A7E831CA}" type="presOf" srcId="{FA476120-67CE-C444-B54D-F1CDF1715099}" destId="{D736A2BC-79EF-EA4E-8FB3-D690B8953628}" srcOrd="0" destOrd="0" presId="urn:microsoft.com/office/officeart/2008/layout/PictureStrips"/>
    <dgm:cxn modelId="{78762FA6-E3EA-A649-A299-509288D653F5}" srcId="{2B4CC895-F916-D847-B7D8-8CC4667C34E4}" destId="{FA476120-67CE-C444-B54D-F1CDF1715099}" srcOrd="0" destOrd="0" parTransId="{92C972DA-155B-5247-A864-04731D6F47F7}" sibTransId="{9B53BA5F-A4EA-A94A-A2A1-2DA6A6F9970B}"/>
    <dgm:cxn modelId="{0765F7A7-E331-B941-80EE-BA6E8EE3DE6F}" type="presParOf" srcId="{6C72AF8B-9452-F344-A491-4067CF9B8855}" destId="{4207F19E-8D9D-824E-A507-FF00474FFCC1}" srcOrd="0" destOrd="0" presId="urn:microsoft.com/office/officeart/2008/layout/PictureStrips"/>
    <dgm:cxn modelId="{B28FD796-D021-EC4E-9305-181ADE158C8A}" type="presParOf" srcId="{4207F19E-8D9D-824E-A507-FF00474FFCC1}" destId="{D736A2BC-79EF-EA4E-8FB3-D690B8953628}" srcOrd="0" destOrd="0" presId="urn:microsoft.com/office/officeart/2008/layout/PictureStrips"/>
    <dgm:cxn modelId="{56E32E03-A916-234B-B7FF-3E829E561838}" type="presParOf" srcId="{4207F19E-8D9D-824E-A507-FF00474FFCC1}" destId="{6091F8F6-71BE-364B-B25B-E1DB8498BF00}" srcOrd="1" destOrd="0" presId="urn:microsoft.com/office/officeart/2008/layout/PictureStrips"/>
    <dgm:cxn modelId="{64667A1D-D175-B248-98B9-8D28727BB19E}" type="presParOf" srcId="{6C72AF8B-9452-F344-A491-4067CF9B8855}" destId="{FD2EA95C-6536-8F4D-87C3-9591C34F0131}" srcOrd="1" destOrd="0" presId="urn:microsoft.com/office/officeart/2008/layout/PictureStrips"/>
    <dgm:cxn modelId="{47DD4057-3FB1-6C46-A136-A074FABB5D40}" type="presParOf" srcId="{6C72AF8B-9452-F344-A491-4067CF9B8855}" destId="{46204600-8B15-F549-83DD-12AD8D4F379B}" srcOrd="2" destOrd="0" presId="urn:microsoft.com/office/officeart/2008/layout/PictureStrips"/>
    <dgm:cxn modelId="{33306003-0A12-6549-8DFE-044E6EF76EB9}" type="presParOf" srcId="{46204600-8B15-F549-83DD-12AD8D4F379B}" destId="{EA015673-C08C-464F-999E-884CC81F9F7B}" srcOrd="0" destOrd="0" presId="urn:microsoft.com/office/officeart/2008/layout/PictureStrips"/>
    <dgm:cxn modelId="{2BD1D9CA-679C-A24D-A8BF-0EFE99ECB14E}" type="presParOf" srcId="{46204600-8B15-F549-83DD-12AD8D4F379B}" destId="{8D0CDEE2-9291-CF41-8566-260E9E6B1F25}" srcOrd="1" destOrd="0" presId="urn:microsoft.com/office/officeart/2008/layout/PictureStrips"/>
    <dgm:cxn modelId="{44BCE389-2484-8E42-A957-964D117C7DD2}" type="presParOf" srcId="{6C72AF8B-9452-F344-A491-4067CF9B8855}" destId="{1226DFE6-4605-6C48-BEB9-A1A9B563F2B1}" srcOrd="3" destOrd="0" presId="urn:microsoft.com/office/officeart/2008/layout/PictureStrips"/>
    <dgm:cxn modelId="{93D67A4F-C3C2-BC4D-9444-DA68C3DD523E}" type="presParOf" srcId="{6C72AF8B-9452-F344-A491-4067CF9B8855}" destId="{B52B604C-32FA-954A-9EB8-6526648A24D6}" srcOrd="4" destOrd="0" presId="urn:microsoft.com/office/officeart/2008/layout/PictureStrips"/>
    <dgm:cxn modelId="{8DB09AFF-EB2E-2D44-857C-B3CBA1CBE103}" type="presParOf" srcId="{B52B604C-32FA-954A-9EB8-6526648A24D6}" destId="{255DB5BB-E6F7-1A4F-93C2-27AF58217B38}" srcOrd="0" destOrd="0" presId="urn:microsoft.com/office/officeart/2008/layout/PictureStrips"/>
    <dgm:cxn modelId="{2ADFF16F-E76A-6F46-B8C8-1CD4193A3565}" type="presParOf" srcId="{B52B604C-32FA-954A-9EB8-6526648A24D6}" destId="{E2BCEB77-EC25-3C43-956B-2A76C871A167}" srcOrd="1" destOrd="0" presId="urn:microsoft.com/office/officeart/2008/layout/PictureStrips"/>
    <dgm:cxn modelId="{8EDD0E23-3421-1640-8171-36AF0E19463F}" type="presParOf" srcId="{6C72AF8B-9452-F344-A491-4067CF9B8855}" destId="{4B1CA3FF-ED80-F546-A226-4CC0F15C93E7}" srcOrd="5" destOrd="0" presId="urn:microsoft.com/office/officeart/2008/layout/PictureStrips"/>
    <dgm:cxn modelId="{47A2C452-7516-CA4B-9E3D-E4F000F623C0}" type="presParOf" srcId="{6C72AF8B-9452-F344-A491-4067CF9B8855}" destId="{3BEC4671-524D-4845-B7B0-9EBBC2D38686}" srcOrd="6" destOrd="0" presId="urn:microsoft.com/office/officeart/2008/layout/PictureStrips"/>
    <dgm:cxn modelId="{E60F4308-8298-B04A-AB97-40650AFFC93B}" type="presParOf" srcId="{3BEC4671-524D-4845-B7B0-9EBBC2D38686}" destId="{A0AF0BB2-1698-1A4A-B483-2FE0DB34B27E}" srcOrd="0" destOrd="0" presId="urn:microsoft.com/office/officeart/2008/layout/PictureStrips"/>
    <dgm:cxn modelId="{A1CE133B-ED78-544C-BCF9-CC2A5FD2F788}" type="presParOf" srcId="{3BEC4671-524D-4845-B7B0-9EBBC2D38686}" destId="{703A5529-35D9-0C41-AED4-4CF880567563}" srcOrd="1" destOrd="0" presId="urn:microsoft.com/office/officeart/2008/layout/PictureStrips"/>
    <dgm:cxn modelId="{4F3E8449-660D-8E45-9262-D9ADDF47EC58}" type="presParOf" srcId="{6C72AF8B-9452-F344-A491-4067CF9B8855}" destId="{B178BB90-805B-094E-A83A-7DCD71C8BD3E}" srcOrd="7" destOrd="0" presId="urn:microsoft.com/office/officeart/2008/layout/PictureStrips"/>
    <dgm:cxn modelId="{4C3FA10A-0AF7-DB40-8B6F-4D108FE25CE3}" type="presParOf" srcId="{6C72AF8B-9452-F344-A491-4067CF9B8855}" destId="{CDC7E073-8849-0F44-B66C-4DDB369E5B2F}" srcOrd="8" destOrd="0" presId="urn:microsoft.com/office/officeart/2008/layout/PictureStrips"/>
    <dgm:cxn modelId="{7B8156BC-18A7-0E45-A8C9-6073A0895125}" type="presParOf" srcId="{CDC7E073-8849-0F44-B66C-4DDB369E5B2F}" destId="{1948FE7A-3CB3-264A-8968-2EBDEDA47D69}" srcOrd="0" destOrd="0" presId="urn:microsoft.com/office/officeart/2008/layout/PictureStrips"/>
    <dgm:cxn modelId="{C3E8E636-2B00-3C4C-8751-CB2212B258D0}" type="presParOf" srcId="{CDC7E073-8849-0F44-B66C-4DDB369E5B2F}" destId="{D4000587-0FCE-C846-A33E-59790E02DC3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2938EE-AE46-AB48-AA97-0A142CFB4551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78DFFA-5173-204B-B9BE-2F48D7DD7959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pPr>
            <a:lnSpc>
              <a:spcPct val="90000"/>
            </a:lnSpc>
          </a:pPr>
          <a:r>
            <a:rPr lang="en-US" sz="1400" b="1" dirty="0" smtClean="0">
              <a:solidFill>
                <a:srgbClr val="000000"/>
              </a:solidFill>
              <a:cs typeface="Calibri"/>
            </a:rPr>
            <a:t>Define the scope, strategy and cost of the project implementation</a:t>
          </a:r>
        </a:p>
        <a:p>
          <a:pPr>
            <a:lnSpc>
              <a:spcPct val="60000"/>
            </a:lnSpc>
          </a:pPr>
          <a:r>
            <a:rPr lang="en-US" sz="1200" dirty="0" smtClean="0">
              <a:solidFill>
                <a:srgbClr val="000000"/>
              </a:solidFill>
            </a:rPr>
            <a:t>LHC data crucial – also at nominal energy </a:t>
          </a:r>
        </a:p>
        <a:p>
          <a:pPr>
            <a:lnSpc>
              <a:spcPct val="60000"/>
            </a:lnSpc>
          </a:pPr>
          <a:r>
            <a:rPr lang="en-US" sz="1200" dirty="0" smtClean="0">
              <a:solidFill>
                <a:srgbClr val="000000"/>
              </a:solidFill>
            </a:rPr>
            <a:t>Costs, power, scheduling, site, </a:t>
          </a:r>
          <a:r>
            <a:rPr lang="en-US" sz="1200" dirty="0" err="1" smtClean="0">
              <a:solidFill>
                <a:srgbClr val="000000"/>
              </a:solidFill>
            </a:rPr>
            <a:t>etc</a:t>
          </a:r>
          <a:r>
            <a:rPr lang="en-US" sz="1200" dirty="0" smtClean="0">
              <a:solidFill>
                <a:srgbClr val="000000"/>
              </a:solidFill>
            </a:rPr>
            <a:t> </a:t>
          </a:r>
          <a:endParaRPr lang="en-US" sz="1400" dirty="0">
            <a:solidFill>
              <a:srgbClr val="000000"/>
            </a:solidFill>
          </a:endParaRPr>
        </a:p>
      </dgm:t>
    </dgm:pt>
    <dgm:pt modelId="{AB46A5BB-0849-C94D-86BF-E25E7DD5F695}" type="parTrans" cxnId="{2F65D439-5ABC-6646-97BC-CB83B64F56E0}">
      <dgm:prSet/>
      <dgm:spPr/>
      <dgm:t>
        <a:bodyPr/>
        <a:lstStyle/>
        <a:p>
          <a:endParaRPr lang="en-US"/>
        </a:p>
      </dgm:t>
    </dgm:pt>
    <dgm:pt modelId="{55EAE93E-CCF7-FD4F-8170-E6767A42493C}" type="sibTrans" cxnId="{2F65D439-5ABC-6646-97BC-CB83B64F56E0}">
      <dgm:prSet/>
      <dgm:spPr/>
      <dgm:t>
        <a:bodyPr/>
        <a:lstStyle/>
        <a:p>
          <a:endParaRPr lang="en-US"/>
        </a:p>
      </dgm:t>
    </dgm:pt>
    <dgm:pt modelId="{4236C097-C122-5049-84B7-D5FF1518BD4B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400" b="1" dirty="0" smtClean="0">
              <a:solidFill>
                <a:srgbClr val="000000"/>
              </a:solidFill>
              <a:cs typeface="Calibri"/>
            </a:rPr>
            <a:t>Define and keep an up-to-date optimized overall baseline design that can achieve the scope within a reasonable schedule, budget and risk. </a:t>
          </a:r>
        </a:p>
        <a:p>
          <a:r>
            <a:rPr lang="en-US" sz="1200" dirty="0" smtClean="0">
              <a:solidFill>
                <a:schemeClr val="tx1"/>
              </a:solidFill>
            </a:rPr>
            <a:t>Overall design and system </a:t>
          </a:r>
          <a:r>
            <a:rPr lang="en-US" sz="1200" dirty="0" err="1" smtClean="0">
              <a:solidFill>
                <a:schemeClr val="tx1"/>
              </a:solidFill>
            </a:rPr>
            <a:t>optimisation</a:t>
          </a:r>
          <a:r>
            <a:rPr lang="en-US" sz="1200" dirty="0" smtClean="0">
              <a:solidFill>
                <a:schemeClr val="tx1"/>
              </a:solidFill>
            </a:rPr>
            <a:t>, activities across all parts of the machine from sources to beam-dump, links to technical developments and system verification activities  </a:t>
          </a:r>
          <a:endParaRPr lang="en-US" sz="1400" dirty="0">
            <a:solidFill>
              <a:srgbClr val="000000"/>
            </a:solidFill>
          </a:endParaRPr>
        </a:p>
      </dgm:t>
    </dgm:pt>
    <dgm:pt modelId="{BB4AC299-F519-C949-97E6-958E4A134256}" type="parTrans" cxnId="{982C7C30-9790-DA40-B4C8-7FBF88FB6626}">
      <dgm:prSet/>
      <dgm:spPr/>
      <dgm:t>
        <a:bodyPr/>
        <a:lstStyle/>
        <a:p>
          <a:endParaRPr lang="en-US"/>
        </a:p>
      </dgm:t>
    </dgm:pt>
    <dgm:pt modelId="{26EDB1B0-4F69-8E48-99D2-84F597F98CF2}" type="sibTrans" cxnId="{982C7C30-9790-DA40-B4C8-7FBF88FB6626}">
      <dgm:prSet/>
      <dgm:spPr/>
      <dgm:t>
        <a:bodyPr/>
        <a:lstStyle/>
        <a:p>
          <a:endParaRPr lang="en-US"/>
        </a:p>
      </dgm:t>
    </dgm:pt>
    <dgm:pt modelId="{7F17507A-8D27-3C48-8AC7-0BB8B35C4AD4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sz="1200" b="1" dirty="0" smtClean="0">
              <a:solidFill>
                <a:srgbClr val="000000"/>
              </a:solidFill>
              <a:cs typeface="Calibri"/>
            </a:rPr>
            <a:t>Develop the technical design basis. i.e. move toward a technical design for crucial items of the machine – X-band as well as all other parts. </a:t>
          </a:r>
        </a:p>
        <a:p>
          <a:r>
            <a:rPr lang="en-US" sz="1200" dirty="0" smtClean="0">
              <a:solidFill>
                <a:srgbClr val="000000"/>
              </a:solidFill>
              <a:cs typeface="Calibri"/>
            </a:rPr>
            <a:t>Priorities are the modulators/klystrons, module/structure development including significantly more testing facilities and alignment/stability </a:t>
          </a:r>
          <a:endParaRPr lang="en-US" sz="1200" b="1" dirty="0" smtClean="0">
            <a:solidFill>
              <a:srgbClr val="000000"/>
            </a:solidFill>
            <a:cs typeface="Calibri"/>
          </a:endParaRPr>
        </a:p>
      </dgm:t>
    </dgm:pt>
    <dgm:pt modelId="{3311870D-4937-6445-A5EB-F7F64ACBDB6D}" type="parTrans" cxnId="{BA0FD0D4-43FA-4D44-BAA4-9F6C39B01372}">
      <dgm:prSet/>
      <dgm:spPr/>
      <dgm:t>
        <a:bodyPr/>
        <a:lstStyle/>
        <a:p>
          <a:endParaRPr lang="en-US"/>
        </a:p>
      </dgm:t>
    </dgm:pt>
    <dgm:pt modelId="{95920BB6-F7F1-7241-AFCB-AF679E9AC782}" type="sibTrans" cxnId="{BA0FD0D4-43FA-4D44-BAA4-9F6C39B01372}">
      <dgm:prSet/>
      <dgm:spPr/>
      <dgm:t>
        <a:bodyPr/>
        <a:lstStyle/>
        <a:p>
          <a:endParaRPr lang="en-US"/>
        </a:p>
      </dgm:t>
    </dgm:pt>
    <dgm:pt modelId="{A34263FE-420B-324D-BB42-2477F1D2D474}">
      <dgm:prSet phldrT="[Text]" custT="1"/>
      <dgm:spPr>
        <a:solidFill>
          <a:schemeClr val="bg1">
            <a:lumMod val="85000"/>
          </a:schemeClr>
        </a:solidFill>
      </dgm:spPr>
      <dgm:t>
        <a:bodyPr anchor="t"/>
        <a:lstStyle/>
        <a:p>
          <a:pPr algn="l"/>
          <a:r>
            <a:rPr lang="en-US" sz="1400" b="1" dirty="0" smtClean="0">
              <a:solidFill>
                <a:srgbClr val="000000"/>
              </a:solidFill>
              <a:cs typeface="Calibri"/>
            </a:rPr>
            <a:t>Identify and carry out system tests and programs to address the key performance and operation goals and mitigate risks associated to the project implementation.</a:t>
          </a:r>
        </a:p>
        <a:p>
          <a:pPr algn="l"/>
          <a:r>
            <a:rPr lang="en-US" sz="1200" b="0" dirty="0" smtClean="0">
              <a:solidFill>
                <a:srgbClr val="000000"/>
              </a:solidFill>
              <a:cs typeface="Calibri"/>
            </a:rPr>
            <a:t>Priorities are the measurements in: CTF3+, ATF, FACET and related to the CLIC Drive Beam Injector studies, addressing the issues of drive-beam stability, RF power generation and two beam acceleration, as well as beam delivery system studies.</a:t>
          </a:r>
          <a:endParaRPr lang="en-US" sz="1200" b="1" dirty="0" smtClean="0">
            <a:solidFill>
              <a:srgbClr val="000000"/>
            </a:solidFill>
            <a:cs typeface="Calibri"/>
          </a:endParaRPr>
        </a:p>
      </dgm:t>
    </dgm:pt>
    <dgm:pt modelId="{53310B87-12F9-D54E-AC69-02F7173E315A}" type="parTrans" cxnId="{8B565FEA-5C94-9449-98EA-3AEBD7E20D73}">
      <dgm:prSet/>
      <dgm:spPr/>
      <dgm:t>
        <a:bodyPr/>
        <a:lstStyle/>
        <a:p>
          <a:endParaRPr lang="en-US"/>
        </a:p>
      </dgm:t>
    </dgm:pt>
    <dgm:pt modelId="{C2F45747-9B30-424D-8711-996BC83FA7F9}" type="sibTrans" cxnId="{8B565FEA-5C94-9449-98EA-3AEBD7E20D73}">
      <dgm:prSet/>
      <dgm:spPr/>
      <dgm:t>
        <a:bodyPr/>
        <a:lstStyle/>
        <a:p>
          <a:endParaRPr lang="en-US"/>
        </a:p>
      </dgm:t>
    </dgm:pt>
    <dgm:pt modelId="{F7EDF942-B103-424F-8325-8C91964BE5EC}" type="pres">
      <dgm:prSet presAssocID="{5D2938EE-AE46-AB48-AA97-0A142CFB455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98B081-23CE-EA43-8A67-319AAACA728A}" type="pres">
      <dgm:prSet presAssocID="{2C78DFFA-5173-204B-B9BE-2F48D7DD7959}" presName="comp" presStyleCnt="0"/>
      <dgm:spPr/>
    </dgm:pt>
    <dgm:pt modelId="{0A03277D-0599-7247-A280-5CD43B9B9E2B}" type="pres">
      <dgm:prSet presAssocID="{2C78DFFA-5173-204B-B9BE-2F48D7DD7959}" presName="box" presStyleLbl="node1" presStyleIdx="0" presStyleCnt="4" custScaleY="67928"/>
      <dgm:spPr/>
      <dgm:t>
        <a:bodyPr/>
        <a:lstStyle/>
        <a:p>
          <a:endParaRPr lang="en-US"/>
        </a:p>
      </dgm:t>
    </dgm:pt>
    <dgm:pt modelId="{E9E653DE-AF0D-B04B-8213-104240053024}" type="pres">
      <dgm:prSet presAssocID="{2C78DFFA-5173-204B-B9BE-2F48D7DD7959}" presName="img" presStyleLbl="fgImgPlace1" presStyleIdx="0" presStyleCnt="4" custLinFactNeighborY="-118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5145E78-4678-884A-B387-2D179106BA0D}" type="pres">
      <dgm:prSet presAssocID="{2C78DFFA-5173-204B-B9BE-2F48D7DD7959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4F5EC8-7E56-0649-A254-0EF705818929}" type="pres">
      <dgm:prSet presAssocID="{55EAE93E-CCF7-FD4F-8170-E6767A42493C}" presName="spacer" presStyleCnt="0"/>
      <dgm:spPr/>
    </dgm:pt>
    <dgm:pt modelId="{E0C5F700-ABFB-3E4D-8E4E-909AF1777A9A}" type="pres">
      <dgm:prSet presAssocID="{4236C097-C122-5049-84B7-D5FF1518BD4B}" presName="comp" presStyleCnt="0"/>
      <dgm:spPr/>
    </dgm:pt>
    <dgm:pt modelId="{470186D3-A9CB-4B44-A9D4-0D1E3B0077E2}" type="pres">
      <dgm:prSet presAssocID="{4236C097-C122-5049-84B7-D5FF1518BD4B}" presName="box" presStyleLbl="node1" presStyleIdx="1" presStyleCnt="4" custScaleY="85244" custLinFactNeighborY="-4725"/>
      <dgm:spPr/>
      <dgm:t>
        <a:bodyPr/>
        <a:lstStyle/>
        <a:p>
          <a:endParaRPr lang="en-US"/>
        </a:p>
      </dgm:t>
    </dgm:pt>
    <dgm:pt modelId="{77176F15-C6CC-9E45-9E22-664F43C44374}" type="pres">
      <dgm:prSet presAssocID="{4236C097-C122-5049-84B7-D5FF1518BD4B}" presName="img" presStyleLbl="fgImgPlace1" presStyleIdx="1" presStyleCnt="4" custLinFactNeighborY="-472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41562B2-51AF-A140-88AF-9FD3947A8996}" type="pres">
      <dgm:prSet presAssocID="{4236C097-C122-5049-84B7-D5FF1518BD4B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17EB39-F13A-6947-B79D-BC704B39B535}" type="pres">
      <dgm:prSet presAssocID="{26EDB1B0-4F69-8E48-99D2-84F597F98CF2}" presName="spacer" presStyleCnt="0"/>
      <dgm:spPr/>
    </dgm:pt>
    <dgm:pt modelId="{3D89500C-3DE6-4643-8F9A-F86852562F71}" type="pres">
      <dgm:prSet presAssocID="{A34263FE-420B-324D-BB42-2477F1D2D474}" presName="comp" presStyleCnt="0"/>
      <dgm:spPr/>
    </dgm:pt>
    <dgm:pt modelId="{558D6CA6-695C-7440-88DC-40D4FB382172}" type="pres">
      <dgm:prSet presAssocID="{A34263FE-420B-324D-BB42-2477F1D2D474}" presName="box" presStyleLbl="node1" presStyleIdx="2" presStyleCnt="4" custScaleY="91811" custLinFactNeighborY="-5686"/>
      <dgm:spPr/>
      <dgm:t>
        <a:bodyPr/>
        <a:lstStyle/>
        <a:p>
          <a:endParaRPr lang="en-US"/>
        </a:p>
      </dgm:t>
    </dgm:pt>
    <dgm:pt modelId="{E8326EA4-E132-144C-94A3-B42E3D5AFA8B}" type="pres">
      <dgm:prSet presAssocID="{A34263FE-420B-324D-BB42-2477F1D2D474}" presName="img" presStyleLbl="fgImgPlace1" presStyleIdx="2" presStyleCnt="4" custScaleY="95571" custLinFactNeighborX="-1144" custLinFactNeighborY="-1232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C0197BD-9E9A-FF4A-B327-A86853D0708A}" type="pres">
      <dgm:prSet presAssocID="{A34263FE-420B-324D-BB42-2477F1D2D474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F26BB-699E-8D4C-AD20-A13B2F39E67A}" type="pres">
      <dgm:prSet presAssocID="{C2F45747-9B30-424D-8711-996BC83FA7F9}" presName="spacer" presStyleCnt="0"/>
      <dgm:spPr/>
    </dgm:pt>
    <dgm:pt modelId="{98443DF7-6773-C543-8101-892BD729D4B0}" type="pres">
      <dgm:prSet presAssocID="{7F17507A-8D27-3C48-8AC7-0BB8B35C4AD4}" presName="comp" presStyleCnt="0"/>
      <dgm:spPr/>
    </dgm:pt>
    <dgm:pt modelId="{045C0E50-1BA7-6245-9570-3247272A0ADE}" type="pres">
      <dgm:prSet presAssocID="{7F17507A-8D27-3C48-8AC7-0BB8B35C4AD4}" presName="box" presStyleLbl="node1" presStyleIdx="3" presStyleCnt="4" custScaleY="83190" custLinFactNeighborY="-8325"/>
      <dgm:spPr/>
      <dgm:t>
        <a:bodyPr/>
        <a:lstStyle/>
        <a:p>
          <a:endParaRPr lang="en-US"/>
        </a:p>
      </dgm:t>
    </dgm:pt>
    <dgm:pt modelId="{9F730D92-D81B-0444-83FF-3BC02F38E2AA}" type="pres">
      <dgm:prSet presAssocID="{7F17507A-8D27-3C48-8AC7-0BB8B35C4AD4}" presName="img" presStyleLbl="fgImgPlace1" presStyleIdx="3" presStyleCnt="4" custLinFactNeighborX="-914" custLinFactNeighborY="-9423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60AD6F0-ACB8-004B-B43A-31584C3DA3D0}" type="pres">
      <dgm:prSet presAssocID="{7F17507A-8D27-3C48-8AC7-0BB8B35C4AD4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0FD0D4-43FA-4D44-BAA4-9F6C39B01372}" srcId="{5D2938EE-AE46-AB48-AA97-0A142CFB4551}" destId="{7F17507A-8D27-3C48-8AC7-0BB8B35C4AD4}" srcOrd="3" destOrd="0" parTransId="{3311870D-4937-6445-A5EB-F7F64ACBDB6D}" sibTransId="{95920BB6-F7F1-7241-AFCB-AF679E9AC782}"/>
    <dgm:cxn modelId="{2F65D439-5ABC-6646-97BC-CB83B64F56E0}" srcId="{5D2938EE-AE46-AB48-AA97-0A142CFB4551}" destId="{2C78DFFA-5173-204B-B9BE-2F48D7DD7959}" srcOrd="0" destOrd="0" parTransId="{AB46A5BB-0849-C94D-86BF-E25E7DD5F695}" sibTransId="{55EAE93E-CCF7-FD4F-8170-E6767A42493C}"/>
    <dgm:cxn modelId="{982C7C30-9790-DA40-B4C8-7FBF88FB6626}" srcId="{5D2938EE-AE46-AB48-AA97-0A142CFB4551}" destId="{4236C097-C122-5049-84B7-D5FF1518BD4B}" srcOrd="1" destOrd="0" parTransId="{BB4AC299-F519-C949-97E6-958E4A134256}" sibTransId="{26EDB1B0-4F69-8E48-99D2-84F597F98CF2}"/>
    <dgm:cxn modelId="{8B565FEA-5C94-9449-98EA-3AEBD7E20D73}" srcId="{5D2938EE-AE46-AB48-AA97-0A142CFB4551}" destId="{A34263FE-420B-324D-BB42-2477F1D2D474}" srcOrd="2" destOrd="0" parTransId="{53310B87-12F9-D54E-AC69-02F7173E315A}" sibTransId="{C2F45747-9B30-424D-8711-996BC83FA7F9}"/>
    <dgm:cxn modelId="{AB11A65D-15AA-924A-9B11-B40B93FFF79F}" type="presOf" srcId="{A34263FE-420B-324D-BB42-2477F1D2D474}" destId="{558D6CA6-695C-7440-88DC-40D4FB382172}" srcOrd="0" destOrd="0" presId="urn:microsoft.com/office/officeart/2005/8/layout/vList4"/>
    <dgm:cxn modelId="{BF21F228-6FAA-534F-8305-49CA3A27EB5C}" type="presOf" srcId="{4236C097-C122-5049-84B7-D5FF1518BD4B}" destId="{470186D3-A9CB-4B44-A9D4-0D1E3B0077E2}" srcOrd="0" destOrd="0" presId="urn:microsoft.com/office/officeart/2005/8/layout/vList4"/>
    <dgm:cxn modelId="{D259D804-38E1-904C-A2AA-4E289DF49C4F}" type="presOf" srcId="{2C78DFFA-5173-204B-B9BE-2F48D7DD7959}" destId="{0A03277D-0599-7247-A280-5CD43B9B9E2B}" srcOrd="0" destOrd="0" presId="urn:microsoft.com/office/officeart/2005/8/layout/vList4"/>
    <dgm:cxn modelId="{478DB9AA-29D1-0F49-AA2E-1A722CA27176}" type="presOf" srcId="{4236C097-C122-5049-84B7-D5FF1518BD4B}" destId="{E41562B2-51AF-A140-88AF-9FD3947A8996}" srcOrd="1" destOrd="0" presId="urn:microsoft.com/office/officeart/2005/8/layout/vList4"/>
    <dgm:cxn modelId="{8996AC53-6684-984C-834B-3C33A2011977}" type="presOf" srcId="{7F17507A-8D27-3C48-8AC7-0BB8B35C4AD4}" destId="{045C0E50-1BA7-6245-9570-3247272A0ADE}" srcOrd="0" destOrd="0" presId="urn:microsoft.com/office/officeart/2005/8/layout/vList4"/>
    <dgm:cxn modelId="{BD141450-628E-2D4B-A4B1-81323D9F5BF9}" type="presOf" srcId="{7F17507A-8D27-3C48-8AC7-0BB8B35C4AD4}" destId="{E60AD6F0-ACB8-004B-B43A-31584C3DA3D0}" srcOrd="1" destOrd="0" presId="urn:microsoft.com/office/officeart/2005/8/layout/vList4"/>
    <dgm:cxn modelId="{D96D1F3E-0515-6B44-8FD6-1024DA023ABB}" type="presOf" srcId="{A34263FE-420B-324D-BB42-2477F1D2D474}" destId="{EC0197BD-9E9A-FF4A-B327-A86853D0708A}" srcOrd="1" destOrd="0" presId="urn:microsoft.com/office/officeart/2005/8/layout/vList4"/>
    <dgm:cxn modelId="{8C965D0D-C70F-8D40-9EF5-413A53D187C9}" type="presOf" srcId="{2C78DFFA-5173-204B-B9BE-2F48D7DD7959}" destId="{75145E78-4678-884A-B387-2D179106BA0D}" srcOrd="1" destOrd="0" presId="urn:microsoft.com/office/officeart/2005/8/layout/vList4"/>
    <dgm:cxn modelId="{6E38C96E-EAEE-2840-AA8B-334C6A91331F}" type="presOf" srcId="{5D2938EE-AE46-AB48-AA97-0A142CFB4551}" destId="{F7EDF942-B103-424F-8325-8C91964BE5EC}" srcOrd="0" destOrd="0" presId="urn:microsoft.com/office/officeart/2005/8/layout/vList4"/>
    <dgm:cxn modelId="{D7383867-5C62-8F4F-BC43-33ACF3E4EC60}" type="presParOf" srcId="{F7EDF942-B103-424F-8325-8C91964BE5EC}" destId="{3798B081-23CE-EA43-8A67-319AAACA728A}" srcOrd="0" destOrd="0" presId="urn:microsoft.com/office/officeart/2005/8/layout/vList4"/>
    <dgm:cxn modelId="{E5F6A7CA-57FD-4445-A202-66E905095437}" type="presParOf" srcId="{3798B081-23CE-EA43-8A67-319AAACA728A}" destId="{0A03277D-0599-7247-A280-5CD43B9B9E2B}" srcOrd="0" destOrd="0" presId="urn:microsoft.com/office/officeart/2005/8/layout/vList4"/>
    <dgm:cxn modelId="{710617C2-334E-6541-8B0C-574E3F14B17E}" type="presParOf" srcId="{3798B081-23CE-EA43-8A67-319AAACA728A}" destId="{E9E653DE-AF0D-B04B-8213-104240053024}" srcOrd="1" destOrd="0" presId="urn:microsoft.com/office/officeart/2005/8/layout/vList4"/>
    <dgm:cxn modelId="{5C0E00EA-5672-2F44-AF31-D24A2A7794E4}" type="presParOf" srcId="{3798B081-23CE-EA43-8A67-319AAACA728A}" destId="{75145E78-4678-884A-B387-2D179106BA0D}" srcOrd="2" destOrd="0" presId="urn:microsoft.com/office/officeart/2005/8/layout/vList4"/>
    <dgm:cxn modelId="{881F0CEE-0FB6-234A-B13C-9909C265F1EE}" type="presParOf" srcId="{F7EDF942-B103-424F-8325-8C91964BE5EC}" destId="{8D4F5EC8-7E56-0649-A254-0EF705818929}" srcOrd="1" destOrd="0" presId="urn:microsoft.com/office/officeart/2005/8/layout/vList4"/>
    <dgm:cxn modelId="{987BEDC0-5CE9-244D-8501-746C0F6A9E5C}" type="presParOf" srcId="{F7EDF942-B103-424F-8325-8C91964BE5EC}" destId="{E0C5F700-ABFB-3E4D-8E4E-909AF1777A9A}" srcOrd="2" destOrd="0" presId="urn:microsoft.com/office/officeart/2005/8/layout/vList4"/>
    <dgm:cxn modelId="{3F709122-2A4C-E747-BE73-4E31B0DF9302}" type="presParOf" srcId="{E0C5F700-ABFB-3E4D-8E4E-909AF1777A9A}" destId="{470186D3-A9CB-4B44-A9D4-0D1E3B0077E2}" srcOrd="0" destOrd="0" presId="urn:microsoft.com/office/officeart/2005/8/layout/vList4"/>
    <dgm:cxn modelId="{B0D1099D-9DD5-8340-9DDD-4A0131191D04}" type="presParOf" srcId="{E0C5F700-ABFB-3E4D-8E4E-909AF1777A9A}" destId="{77176F15-C6CC-9E45-9E22-664F43C44374}" srcOrd="1" destOrd="0" presId="urn:microsoft.com/office/officeart/2005/8/layout/vList4"/>
    <dgm:cxn modelId="{E511C469-6C32-4648-B2AF-06959454035E}" type="presParOf" srcId="{E0C5F700-ABFB-3E4D-8E4E-909AF1777A9A}" destId="{E41562B2-51AF-A140-88AF-9FD3947A8996}" srcOrd="2" destOrd="0" presId="urn:microsoft.com/office/officeart/2005/8/layout/vList4"/>
    <dgm:cxn modelId="{F0FA2134-F4BD-9E4A-9EA5-EDF9EA7FBB36}" type="presParOf" srcId="{F7EDF942-B103-424F-8325-8C91964BE5EC}" destId="{8317EB39-F13A-6947-B79D-BC704B39B535}" srcOrd="3" destOrd="0" presId="urn:microsoft.com/office/officeart/2005/8/layout/vList4"/>
    <dgm:cxn modelId="{245CF85A-22CC-3B46-9E02-24FC523FC5E1}" type="presParOf" srcId="{F7EDF942-B103-424F-8325-8C91964BE5EC}" destId="{3D89500C-3DE6-4643-8F9A-F86852562F71}" srcOrd="4" destOrd="0" presId="urn:microsoft.com/office/officeart/2005/8/layout/vList4"/>
    <dgm:cxn modelId="{452FBBE5-5194-7847-A0EF-C4B5F37D44E8}" type="presParOf" srcId="{3D89500C-3DE6-4643-8F9A-F86852562F71}" destId="{558D6CA6-695C-7440-88DC-40D4FB382172}" srcOrd="0" destOrd="0" presId="urn:microsoft.com/office/officeart/2005/8/layout/vList4"/>
    <dgm:cxn modelId="{2AC31378-AE54-A14A-9EDF-CCF7147BC03C}" type="presParOf" srcId="{3D89500C-3DE6-4643-8F9A-F86852562F71}" destId="{E8326EA4-E132-144C-94A3-B42E3D5AFA8B}" srcOrd="1" destOrd="0" presId="urn:microsoft.com/office/officeart/2005/8/layout/vList4"/>
    <dgm:cxn modelId="{07AFD6D3-49E4-7F45-BD97-E7F05902C542}" type="presParOf" srcId="{3D89500C-3DE6-4643-8F9A-F86852562F71}" destId="{EC0197BD-9E9A-FF4A-B327-A86853D0708A}" srcOrd="2" destOrd="0" presId="urn:microsoft.com/office/officeart/2005/8/layout/vList4"/>
    <dgm:cxn modelId="{EF0F1944-29E7-A347-BADF-386FE3D6F070}" type="presParOf" srcId="{F7EDF942-B103-424F-8325-8C91964BE5EC}" destId="{27CF26BB-699E-8D4C-AD20-A13B2F39E67A}" srcOrd="5" destOrd="0" presId="urn:microsoft.com/office/officeart/2005/8/layout/vList4"/>
    <dgm:cxn modelId="{BDF90FE9-2E56-CB47-AEE6-FBB97B175480}" type="presParOf" srcId="{F7EDF942-B103-424F-8325-8C91964BE5EC}" destId="{98443DF7-6773-C543-8101-892BD729D4B0}" srcOrd="6" destOrd="0" presId="urn:microsoft.com/office/officeart/2005/8/layout/vList4"/>
    <dgm:cxn modelId="{20A5F445-B2AC-9A47-A712-FCFBAE07377B}" type="presParOf" srcId="{98443DF7-6773-C543-8101-892BD729D4B0}" destId="{045C0E50-1BA7-6245-9570-3247272A0ADE}" srcOrd="0" destOrd="0" presId="urn:microsoft.com/office/officeart/2005/8/layout/vList4"/>
    <dgm:cxn modelId="{8F1757F5-93E9-7046-8DE7-4E655E7A623B}" type="presParOf" srcId="{98443DF7-6773-C543-8101-892BD729D4B0}" destId="{9F730D92-D81B-0444-83FF-3BC02F38E2AA}" srcOrd="1" destOrd="0" presId="urn:microsoft.com/office/officeart/2005/8/layout/vList4"/>
    <dgm:cxn modelId="{D4CF133F-EA1E-1649-B003-6E7EB4F27459}" type="presParOf" srcId="{98443DF7-6773-C543-8101-892BD729D4B0}" destId="{E60AD6F0-ACB8-004B-B43A-31584C3DA3D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 lvl="0" algn="l" defTabSz="6223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426200" cy="1620497"/>
        </a:xfrm>
        <a:prstGeom prst="roundRect">
          <a:avLst>
            <a:gd name="adj" fmla="val 10000"/>
          </a:avLst>
        </a:prstGeom>
        <a:solidFill>
          <a:srgbClr val="F2F2F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Complete, presented in SPC in March 2011, in print: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https://edms.cern.ch/document/1234244/</a:t>
          </a:r>
          <a:endParaRPr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434462" y="0"/>
        <a:ext cx="4991737" cy="1620497"/>
      </dsp:txXfrm>
    </dsp:sp>
    <dsp:sp modelId="{66D6C40F-4E7A-744C-90B0-5757C1146A18}">
      <dsp:nvSpPr>
        <dsp:cNvPr id="0" name=""/>
        <dsp:cNvSpPr/>
      </dsp:nvSpPr>
      <dsp:spPr>
        <a:xfrm>
          <a:off x="149222" y="73757"/>
          <a:ext cx="1285240" cy="147298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769719"/>
          <a:ext cx="6426200" cy="149631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presented in SPC in December 2011 </a:t>
          </a:r>
          <a:r>
            <a:rPr kumimoji="1"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http://arxiv.org/pdf/1202.5940v1</a:t>
          </a:r>
          <a:endParaRPr kumimoji="1"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434462" y="1769719"/>
        <a:ext cx="4991737" cy="1496314"/>
      </dsp:txXfrm>
    </dsp:sp>
    <dsp:sp modelId="{46DB63EA-232D-0246-9538-1772A3005692}">
      <dsp:nvSpPr>
        <dsp:cNvPr id="0" name=""/>
        <dsp:cNvSpPr/>
      </dsp:nvSpPr>
      <dsp:spPr>
        <a:xfrm>
          <a:off x="149222" y="1825448"/>
          <a:ext cx="1285240" cy="13848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415256"/>
          <a:ext cx="6426200" cy="149222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printed, submitted for the European Strategy Open Meeting    </a:t>
          </a:r>
        </a:p>
        <a:p>
          <a:pPr lvl="0" algn="l" defTabSz="6223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  in September </a:t>
          </a:r>
          <a:r>
            <a:rPr lang="da-DK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5"/>
            </a:rPr>
            <a:t>http://arxiv.org/pdf/1209.2543v1</a:t>
          </a:r>
          <a:endParaRPr lang="da-DK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rgbClr val="000000"/>
            </a:solidFill>
          </a:endParaRPr>
        </a:p>
      </dsp:txBody>
      <dsp:txXfrm>
        <a:off x="1434462" y="3415256"/>
        <a:ext cx="4991737" cy="1492225"/>
      </dsp:txXfrm>
    </dsp:sp>
    <dsp:sp modelId="{F6452A1B-6DA8-3F40-8E77-EAD55F03D176}">
      <dsp:nvSpPr>
        <dsp:cNvPr id="0" name=""/>
        <dsp:cNvSpPr/>
      </dsp:nvSpPr>
      <dsp:spPr>
        <a:xfrm>
          <a:off x="149222" y="3447512"/>
          <a:ext cx="1285240" cy="14277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6A2BC-79EF-EA4E-8FB3-D690B8953628}">
      <dsp:nvSpPr>
        <dsp:cNvPr id="0" name=""/>
        <dsp:cNvSpPr/>
      </dsp:nvSpPr>
      <dsp:spPr>
        <a:xfrm>
          <a:off x="438942" y="0"/>
          <a:ext cx="3623866" cy="1534745"/>
        </a:xfrm>
        <a:prstGeom prst="rect">
          <a:avLst/>
        </a:prstGeom>
        <a:solidFill>
          <a:srgbClr val="9BBB59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485" tIns="53340" rIns="53340" bIns="53340" numCol="1" spcCol="1270" anchor="ctr" anchorCtr="0">
          <a:noAutofit/>
        </a:bodyPr>
        <a:lstStyle/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Physics - how do we build the optimal machine given a physics scenario (partly seen at LHC ?): </a:t>
          </a:r>
        </a:p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ea typeface="Calibri" pitchFamily="34" charset="0"/>
              <a:cs typeface="Calibri"/>
            </a:rPr>
            <a:t>Understand</a:t>
          </a:r>
          <a:r>
            <a:rPr lang="en-US" sz="1400" kern="1200" dirty="0" smtClean="0">
              <a:solidFill>
                <a:schemeClr val="tx1"/>
              </a:solidFill>
              <a:latin typeface="Calibri"/>
              <a:ea typeface="Calibri" pitchFamily="34" charset="0"/>
              <a:cs typeface="Calibri"/>
            </a:rPr>
            <a:t> the benefits of running close to thresholds versus at highest energy, and distribution of luminosities as function of energy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38942" y="0"/>
        <a:ext cx="3623866" cy="1534745"/>
      </dsp:txXfrm>
    </dsp:sp>
    <dsp:sp modelId="{6091F8F6-71BE-364B-B25B-E1DB8498BF00}">
      <dsp:nvSpPr>
        <dsp:cNvPr id="0" name=""/>
        <dsp:cNvSpPr/>
      </dsp:nvSpPr>
      <dsp:spPr>
        <a:xfrm>
          <a:off x="130042" y="0"/>
          <a:ext cx="1222005" cy="115564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015673-C08C-464F-999E-884CC81F9F7B}">
      <dsp:nvSpPr>
        <dsp:cNvPr id="0" name=""/>
        <dsp:cNvSpPr/>
      </dsp:nvSpPr>
      <dsp:spPr>
        <a:xfrm>
          <a:off x="4484646" y="0"/>
          <a:ext cx="3754672" cy="1500086"/>
        </a:xfrm>
        <a:prstGeom prst="rect">
          <a:avLst/>
        </a:prstGeom>
        <a:solidFill>
          <a:schemeClr val="accent3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485" tIns="53340" rIns="53340" bIns="53340" numCol="1" spcCol="1270" anchor="ctr" anchorCtr="0">
          <a:noAutofit/>
        </a:bodyPr>
        <a:lstStyle/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Construction scenario (and approval scenario):</a:t>
          </a:r>
        </a:p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alibri"/>
              <a:ea typeface="Calibri" pitchFamily="34" charset="0"/>
              <a:cs typeface="Calibri"/>
            </a:rPr>
            <a:t>Explore how we in practice will do the tunneling and productions/installation/movement of parts in a multistage approach ? Environmental impact study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484646" y="0"/>
        <a:ext cx="3754672" cy="1500086"/>
      </dsp:txXfrm>
    </dsp:sp>
    <dsp:sp modelId="{8D0CDEE2-9291-CF41-8566-260E9E6B1F25}">
      <dsp:nvSpPr>
        <dsp:cNvPr id="0" name=""/>
        <dsp:cNvSpPr/>
      </dsp:nvSpPr>
      <dsp:spPr>
        <a:xfrm>
          <a:off x="4173280" y="0"/>
          <a:ext cx="1229995" cy="115564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55DB5BB-E6F7-1A4F-93C2-27AF58217B38}">
      <dsp:nvSpPr>
        <dsp:cNvPr id="0" name=""/>
        <dsp:cNvSpPr/>
      </dsp:nvSpPr>
      <dsp:spPr>
        <a:xfrm>
          <a:off x="425567" y="1794836"/>
          <a:ext cx="3697687" cy="1752227"/>
        </a:xfrm>
        <a:prstGeom prst="rect">
          <a:avLst/>
        </a:prstGeom>
        <a:solidFill>
          <a:schemeClr val="bg1">
            <a:lumMod val="7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485" tIns="53340" rIns="53340" bIns="53340" numCol="1" spcCol="1270" anchor="ctr" anchorCtr="0">
          <a:noAutofit/>
        </a:bodyPr>
        <a:lstStyle/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Timescale/lifecycle for project re-defined: Buildup of drive beam (CLIC zero), stage one – physics, more stages/extensions</a:t>
          </a:r>
        </a:p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Parameters: energy steps and scans, inst. and int. luminosities, commissioning and </a:t>
          </a:r>
          <a:r>
            <a:rPr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lum</a:t>
          </a: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. ramp up times.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25567" y="1794836"/>
        <a:ext cx="3697687" cy="1752227"/>
      </dsp:txXfrm>
    </dsp:sp>
    <dsp:sp modelId="{E2BCEB77-EC25-3C43-956B-2A76C871A167}">
      <dsp:nvSpPr>
        <dsp:cNvPr id="0" name=""/>
        <dsp:cNvSpPr/>
      </dsp:nvSpPr>
      <dsp:spPr>
        <a:xfrm>
          <a:off x="16281" y="1797127"/>
          <a:ext cx="1194532" cy="1134407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tx1">
              <a:alpha val="4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0AF0BB2-1698-1A4A-B483-2FE0DB34B27E}">
      <dsp:nvSpPr>
        <dsp:cNvPr id="0" name=""/>
        <dsp:cNvSpPr/>
      </dsp:nvSpPr>
      <dsp:spPr>
        <a:xfrm>
          <a:off x="4535363" y="1793642"/>
          <a:ext cx="3757736" cy="1653358"/>
        </a:xfrm>
        <a:prstGeom prst="rect">
          <a:avLst/>
        </a:prstGeom>
        <a:solidFill>
          <a:schemeClr val="bg1">
            <a:lumMod val="8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485" tIns="53340" rIns="53340" bIns="53340" numCol="1" spcCol="1270" anchor="t" anchorCtr="0">
          <a:noAutofit/>
        </a:bodyPr>
        <a:lstStyle/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Power and energy development. </a:t>
          </a:r>
        </a:p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Have started to work on energy estimates (not only max power at max luminosity and the highest energy) based on running scenarios and power on/off/standby estimates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535363" y="1793642"/>
        <a:ext cx="3757736" cy="1653358"/>
      </dsp:txXfrm>
    </dsp:sp>
    <dsp:sp modelId="{703A5529-35D9-0C41-AED4-4CF880567563}">
      <dsp:nvSpPr>
        <dsp:cNvPr id="0" name=""/>
        <dsp:cNvSpPr/>
      </dsp:nvSpPr>
      <dsp:spPr>
        <a:xfrm>
          <a:off x="4179998" y="1793498"/>
          <a:ext cx="1287330" cy="1089106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3175" cap="flat" cmpd="sng" algn="ctr">
          <a:solidFill>
            <a:schemeClr val="tx1">
              <a:alpha val="3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48FE7A-3CB3-264A-8968-2EBDEDA47D69}">
      <dsp:nvSpPr>
        <dsp:cNvPr id="0" name=""/>
        <dsp:cNvSpPr/>
      </dsp:nvSpPr>
      <dsp:spPr>
        <a:xfrm>
          <a:off x="1828896" y="3821388"/>
          <a:ext cx="4585013" cy="982069"/>
        </a:xfrm>
        <a:prstGeom prst="rect">
          <a:avLst/>
        </a:prstGeom>
        <a:solidFill>
          <a:schemeClr val="bg1">
            <a:lumMod val="8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485" tIns="53340" rIns="53340" bIns="53340" numCol="1" spcCol="1270" anchor="t" anchorCtr="0">
          <a:noAutofit/>
        </a:bodyPr>
        <a:lstStyle/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Costs - Initial machine plus energy upgrade: External cost review 21-22.2.2012, costs discussed in volume 3 of the CDR  </a:t>
          </a:r>
        </a:p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828896" y="3821388"/>
        <a:ext cx="4585013" cy="982069"/>
      </dsp:txXfrm>
    </dsp:sp>
    <dsp:sp modelId="{D4000587-0FCE-C846-A33E-59790E02DC36}">
      <dsp:nvSpPr>
        <dsp:cNvPr id="0" name=""/>
        <dsp:cNvSpPr/>
      </dsp:nvSpPr>
      <dsp:spPr>
        <a:xfrm>
          <a:off x="1207450" y="3750399"/>
          <a:ext cx="1407024" cy="1370957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3277D-0599-7247-A280-5CD43B9B9E2B}">
      <dsp:nvSpPr>
        <dsp:cNvPr id="0" name=""/>
        <dsp:cNvSpPr/>
      </dsp:nvSpPr>
      <dsp:spPr>
        <a:xfrm>
          <a:off x="0" y="81344"/>
          <a:ext cx="6946900" cy="915435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0000"/>
              </a:solidFill>
              <a:cs typeface="Calibri"/>
            </a:rPr>
            <a:t>Define the scope, strategy and cost of the project implementation</a:t>
          </a:r>
        </a:p>
        <a:p>
          <a:pPr lvl="0" algn="l" defTabSz="6223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</a:rPr>
            <a:t>LHC data crucial – also at nominal energy </a:t>
          </a:r>
        </a:p>
        <a:p>
          <a:pPr lvl="0" algn="l" defTabSz="622300">
            <a:lnSpc>
              <a:spcPct val="6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</a:rPr>
            <a:t>Costs, power, scheduling, site, </a:t>
          </a:r>
          <a:r>
            <a:rPr lang="en-US" sz="1200" kern="1200" dirty="0" err="1" smtClean="0">
              <a:solidFill>
                <a:srgbClr val="000000"/>
              </a:solidFill>
            </a:rPr>
            <a:t>etc</a:t>
          </a:r>
          <a:r>
            <a:rPr lang="en-US" sz="1200" kern="1200" dirty="0" smtClean="0">
              <a:solidFill>
                <a:srgbClr val="000000"/>
              </a:solidFill>
            </a:rPr>
            <a:t> </a:t>
          </a:r>
          <a:endParaRPr lang="en-US" sz="1400" kern="1200" dirty="0">
            <a:solidFill>
              <a:srgbClr val="000000"/>
            </a:solidFill>
          </a:endParaRPr>
        </a:p>
      </dsp:txBody>
      <dsp:txXfrm>
        <a:off x="1524145" y="81344"/>
        <a:ext cx="5422754" cy="915435"/>
      </dsp:txXfrm>
    </dsp:sp>
    <dsp:sp modelId="{E9E653DE-AF0D-B04B-8213-104240053024}">
      <dsp:nvSpPr>
        <dsp:cNvPr id="0" name=""/>
        <dsp:cNvSpPr/>
      </dsp:nvSpPr>
      <dsp:spPr>
        <a:xfrm>
          <a:off x="134765" y="0"/>
          <a:ext cx="1389380" cy="10781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70186D3-A9CB-4B44-A9D4-0D1E3B0077E2}">
      <dsp:nvSpPr>
        <dsp:cNvPr id="0" name=""/>
        <dsp:cNvSpPr/>
      </dsp:nvSpPr>
      <dsp:spPr>
        <a:xfrm>
          <a:off x="0" y="1149213"/>
          <a:ext cx="6946900" cy="1148795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0000"/>
              </a:solidFill>
              <a:cs typeface="Calibri"/>
            </a:rPr>
            <a:t>Define and keep an up-to-date optimized overall baseline design that can achieve the scope within a reasonable schedule, budget and risk.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Overall design and system </a:t>
          </a:r>
          <a:r>
            <a:rPr lang="en-US" sz="1200" kern="1200" dirty="0" err="1" smtClean="0">
              <a:solidFill>
                <a:schemeClr val="tx1"/>
              </a:solidFill>
            </a:rPr>
            <a:t>optimisation</a:t>
          </a:r>
          <a:r>
            <a:rPr lang="en-US" sz="1200" kern="1200" dirty="0" smtClean="0">
              <a:solidFill>
                <a:schemeClr val="tx1"/>
              </a:solidFill>
            </a:rPr>
            <a:t>, activities across all parts of the machine from sources to beam-dump, links to technical developments and system verification activities  </a:t>
          </a:r>
          <a:endParaRPr lang="en-US" sz="1400" kern="1200" dirty="0">
            <a:solidFill>
              <a:srgbClr val="000000"/>
            </a:solidFill>
          </a:endParaRPr>
        </a:p>
      </dsp:txBody>
      <dsp:txXfrm>
        <a:off x="1524145" y="1149213"/>
        <a:ext cx="5422754" cy="1148795"/>
      </dsp:txXfrm>
    </dsp:sp>
    <dsp:sp modelId="{77176F15-C6CC-9E45-9E22-664F43C44374}">
      <dsp:nvSpPr>
        <dsp:cNvPr id="0" name=""/>
        <dsp:cNvSpPr/>
      </dsp:nvSpPr>
      <dsp:spPr>
        <a:xfrm>
          <a:off x="134765" y="1197251"/>
          <a:ext cx="1389380" cy="10781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58D6CA6-695C-7440-88DC-40D4FB382172}">
      <dsp:nvSpPr>
        <dsp:cNvPr id="0" name=""/>
        <dsp:cNvSpPr/>
      </dsp:nvSpPr>
      <dsp:spPr>
        <a:xfrm>
          <a:off x="0" y="2419822"/>
          <a:ext cx="6946900" cy="1237295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000000"/>
              </a:solidFill>
              <a:cs typeface="Calibri"/>
            </a:rPr>
            <a:t>Identify and carry out system tests and programs to address the key performance and operation goals and mitigate risks associated to the project implementation.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solidFill>
                <a:srgbClr val="000000"/>
              </a:solidFill>
              <a:cs typeface="Calibri"/>
            </a:rPr>
            <a:t>Priorities are the measurements in: CTF3+, ATF, FACET and related to the CLIC Drive Beam Injector studies, addressing the issues of drive-beam stability, RF power generation and two beam acceleration, as well as beam delivery system studies.</a:t>
          </a:r>
          <a:endParaRPr lang="en-US" sz="1200" b="1" kern="1200" dirty="0" smtClean="0">
            <a:solidFill>
              <a:srgbClr val="000000"/>
            </a:solidFill>
            <a:cs typeface="Calibri"/>
          </a:endParaRPr>
        </a:p>
      </dsp:txBody>
      <dsp:txXfrm>
        <a:off x="1524145" y="2419822"/>
        <a:ext cx="5422754" cy="1237295"/>
      </dsp:txXfrm>
    </dsp:sp>
    <dsp:sp modelId="{E8326EA4-E132-144C-94A3-B42E3D5AFA8B}">
      <dsp:nvSpPr>
        <dsp:cNvPr id="0" name=""/>
        <dsp:cNvSpPr/>
      </dsp:nvSpPr>
      <dsp:spPr>
        <a:xfrm>
          <a:off x="118871" y="2467021"/>
          <a:ext cx="1389380" cy="103037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5C0E50-1BA7-6245-9570-3247272A0ADE}">
      <dsp:nvSpPr>
        <dsp:cNvPr id="0" name=""/>
        <dsp:cNvSpPr/>
      </dsp:nvSpPr>
      <dsp:spPr>
        <a:xfrm>
          <a:off x="0" y="3756319"/>
          <a:ext cx="6946900" cy="1121114"/>
        </a:xfrm>
        <a:prstGeom prst="roundRect">
          <a:avLst>
            <a:gd name="adj" fmla="val 10000"/>
          </a:avLst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rgbClr val="000000"/>
              </a:solidFill>
              <a:cs typeface="Calibri"/>
            </a:rPr>
            <a:t>Develop the technical design basis. i.e. move toward a technical design for crucial items of the machine – X-band as well as all other parts. 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cs typeface="Calibri"/>
            </a:rPr>
            <a:t>Priorities are the modulators/klystrons, module/structure development including significantly more testing facilities and alignment/stability </a:t>
          </a:r>
          <a:endParaRPr lang="en-US" sz="1200" b="1" kern="1200" dirty="0" smtClean="0">
            <a:solidFill>
              <a:srgbClr val="000000"/>
            </a:solidFill>
            <a:cs typeface="Calibri"/>
          </a:endParaRPr>
        </a:p>
      </dsp:txBody>
      <dsp:txXfrm>
        <a:off x="1524145" y="3756319"/>
        <a:ext cx="5422754" cy="1121114"/>
      </dsp:txXfrm>
    </dsp:sp>
    <dsp:sp modelId="{9F730D92-D81B-0444-83FF-3BC02F38E2AA}">
      <dsp:nvSpPr>
        <dsp:cNvPr id="0" name=""/>
        <dsp:cNvSpPr/>
      </dsp:nvSpPr>
      <dsp:spPr>
        <a:xfrm>
          <a:off x="122066" y="3788415"/>
          <a:ext cx="1389380" cy="10781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2D27-4ACE-401A-AF68-6EE7D7C60417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44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1599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99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99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9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FA387D-AD49-4285-A405-275C686173B3}" type="slidenum">
              <a:rPr lang="da-DK" smtClean="0"/>
              <a:pPr/>
              <a:t>37</a:t>
            </a:fld>
            <a:endParaRPr lang="da-DK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Relationship Id="rId3" Type="http://schemas.openxmlformats.org/officeDocument/2006/relationships/image" Target="../media/image55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7.emf"/><Relationship Id="rId5" Type="http://schemas.openxmlformats.org/officeDocument/2006/relationships/image" Target="../media/image58.jpeg"/><Relationship Id="rId6" Type="http://schemas.openxmlformats.org/officeDocument/2006/relationships/image" Target="../media/image59.jpeg"/><Relationship Id="rId7" Type="http://schemas.openxmlformats.org/officeDocument/2006/relationships/image" Target="../media/image60.jpeg"/><Relationship Id="rId8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tiff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arxiv.org/pdf/1208.1402v1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4" Type="http://schemas.openxmlformats.org/officeDocument/2006/relationships/image" Target="../media/image84.emf"/><Relationship Id="rId5" Type="http://schemas.openxmlformats.org/officeDocument/2006/relationships/image" Target="../media/image85.emf"/><Relationship Id="rId6" Type="http://schemas.openxmlformats.org/officeDocument/2006/relationships/image" Target="../media/image86.emf"/><Relationship Id="rId7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gif"/><Relationship Id="rId4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hyperlink" Target="http://arxiv.org/pdf/1208.1402v1" TargetMode="Externa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5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8.png"/></Relationships>
</file>

<file path=ppt/slides/_rels/slide3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png"/><Relationship Id="rId12" Type="http://schemas.openxmlformats.org/officeDocument/2006/relationships/image" Target="../media/image52.jpeg"/><Relationship Id="rId13" Type="http://schemas.openxmlformats.org/officeDocument/2006/relationships/image" Target="../media/image61.jpeg"/><Relationship Id="rId14" Type="http://schemas.openxmlformats.org/officeDocument/2006/relationships/image" Target="../media/image125.png"/><Relationship Id="rId15" Type="http://schemas.openxmlformats.org/officeDocument/2006/relationships/image" Target="../media/image126.jpeg"/><Relationship Id="rId16" Type="http://schemas.openxmlformats.org/officeDocument/2006/relationships/image" Target="../media/image127.jpeg"/><Relationship Id="rId17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8" Type="http://schemas.openxmlformats.org/officeDocument/2006/relationships/image" Target="../media/image123.png"/><Relationship Id="rId9" Type="http://schemas.openxmlformats.org/officeDocument/2006/relationships/image" Target="../media/image59.jpeg"/><Relationship Id="rId10" Type="http://schemas.openxmlformats.org/officeDocument/2006/relationships/image" Target="../media/image12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0426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31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8" Type="http://schemas.openxmlformats.org/officeDocument/2006/relationships/image" Target="../media/image38.jpeg"/><Relationship Id="rId9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tif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5805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CLIC Status and Outlook 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 smtClean="0"/>
              <a:t>October 2012 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2336800"/>
            <a:ext cx="5791200" cy="2616200"/>
          </a:xfr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Covering: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CLIC accelerator studies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900" dirty="0" smtClean="0">
                <a:solidFill>
                  <a:srgbClr val="0000FF"/>
                </a:solidFill>
              </a:rPr>
              <a:t>Feasibility studies and Performance studies 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900" dirty="0" smtClean="0">
                <a:solidFill>
                  <a:srgbClr val="0000FF"/>
                </a:solidFill>
              </a:rPr>
              <a:t>Documented in volume 1 of the CDR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CLIC detector and physics studies 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900" dirty="0" smtClean="0">
                <a:solidFill>
                  <a:srgbClr val="0000FF"/>
                </a:solidFill>
              </a:rPr>
              <a:t>Documented in volume 2 and 3 of the CDR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Project implementation studies 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900" dirty="0" smtClean="0">
                <a:solidFill>
                  <a:srgbClr val="0000FF"/>
                </a:solidFill>
              </a:rPr>
              <a:t>Including timelines </a:t>
            </a:r>
            <a:r>
              <a:rPr lang="en-US" sz="1900" dirty="0">
                <a:solidFill>
                  <a:srgbClr val="0000FF"/>
                </a:solidFill>
              </a:rPr>
              <a:t>and </a:t>
            </a:r>
            <a:r>
              <a:rPr lang="en-US" sz="1900" dirty="0" err="1">
                <a:solidFill>
                  <a:srgbClr val="0000FF"/>
                </a:solidFill>
              </a:rPr>
              <a:t>programme</a:t>
            </a:r>
            <a:r>
              <a:rPr lang="en-US" sz="1900" dirty="0">
                <a:solidFill>
                  <a:srgbClr val="0000FF"/>
                </a:solidFill>
              </a:rPr>
              <a:t> for the coming years </a:t>
            </a:r>
            <a:endParaRPr lang="en-US" sz="1900" dirty="0" smtClean="0">
              <a:solidFill>
                <a:schemeClr val="tx1"/>
              </a:solidFill>
            </a:endParaRPr>
          </a:p>
          <a:p>
            <a:pPr marL="742950" lvl="1" indent="-285750" algn="l">
              <a:buFont typeface="Arial"/>
              <a:buChar char="•"/>
            </a:pPr>
            <a:r>
              <a:rPr lang="en-US" sz="1900" dirty="0" smtClean="0">
                <a:solidFill>
                  <a:srgbClr val="0000FF"/>
                </a:solidFill>
              </a:rPr>
              <a:t>Mainly documented in volume 3 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Summary 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34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982" y="1053612"/>
            <a:ext cx="6616596" cy="38940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Achieved Gradient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70777" y="1950720"/>
            <a:ext cx="2210862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Measurements scaled according to:</a:t>
            </a:r>
            <a:endParaRPr lang="en-US" sz="16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067465"/>
              </p:ext>
            </p:extLst>
          </p:nvPr>
        </p:nvGraphicFramePr>
        <p:xfrm>
          <a:off x="722923" y="4982811"/>
          <a:ext cx="5602377" cy="151006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42123"/>
                <a:gridCol w="1625600"/>
                <a:gridCol w="2034654"/>
              </a:tblGrid>
              <a:tr h="50209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Simple early</a:t>
                      </a:r>
                      <a:r>
                        <a:rPr lang="en-US" sz="1400" b="0" baseline="0" dirty="0" smtClean="0"/>
                        <a:t> design to get started</a:t>
                      </a:r>
                      <a:endParaRPr lang="en-US" sz="1400" b="0" dirty="0"/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More efficient fully optimized structure</a:t>
                      </a:r>
                      <a:endParaRPr lang="en-US" sz="1400" b="0" dirty="0"/>
                    </a:p>
                  </a:txBody>
                  <a:tcPr>
                    <a:solidFill>
                      <a:srgbClr val="333399"/>
                    </a:solidFill>
                  </a:tcPr>
                </a:tc>
              </a:tr>
              <a:tr h="412784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No damping waveguides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7C80"/>
                          </a:solidFill>
                        </a:rPr>
                        <a:t>T18</a:t>
                      </a:r>
                      <a:endParaRPr lang="en-US" sz="2000" dirty="0">
                        <a:solidFill>
                          <a:srgbClr val="FF7C8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T24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27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Damping waveguides 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CCFF"/>
                          </a:solidFill>
                        </a:rPr>
                        <a:t>TD18</a:t>
                      </a:r>
                      <a:endParaRPr lang="en-US" sz="2000" dirty="0">
                        <a:solidFill>
                          <a:srgbClr val="00CCFF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FF"/>
                          </a:solidFill>
                        </a:rPr>
                        <a:t>TD24</a:t>
                      </a:r>
                      <a:r>
                        <a:rPr lang="en-US" sz="2000" dirty="0" smtClean="0"/>
                        <a:t> = CLIC goal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732" y="2522795"/>
            <a:ext cx="1229184" cy="4651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25" name="TextBox 24"/>
          <p:cNvSpPr txBox="1"/>
          <p:nvPr/>
        </p:nvSpPr>
        <p:spPr>
          <a:xfrm>
            <a:off x="6771816" y="692625"/>
            <a:ext cx="2257883" cy="984885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Tests at KEK and SLAC</a:t>
            </a:r>
          </a:p>
          <a:p>
            <a:endParaRPr lang="en-US" sz="1400" dirty="0" smtClean="0"/>
          </a:p>
          <a:p>
            <a:r>
              <a:rPr lang="en-US" sz="1400" dirty="0" smtClean="0"/>
              <a:t>First cavity test ongoing at new CERN test station </a:t>
            </a:r>
            <a:endParaRPr lang="en-US" sz="1400" dirty="0"/>
          </a:p>
        </p:txBody>
      </p:sp>
      <p:cxnSp>
        <p:nvCxnSpPr>
          <p:cNvPr id="29" name="Straight Arrow Connector 28"/>
          <p:cNvCxnSpPr>
            <a:endCxn id="31" idx="5"/>
          </p:cNvCxnSpPr>
          <p:nvPr/>
        </p:nvCxnSpPr>
        <p:spPr>
          <a:xfrm flipH="1" flipV="1">
            <a:off x="4795366" y="3190715"/>
            <a:ext cx="2425073" cy="1920548"/>
          </a:xfrm>
          <a:prstGeom prst="straightConnector1">
            <a:avLst/>
          </a:prstGeom>
          <a:ln w="50800">
            <a:solidFill>
              <a:srgbClr val="3333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Donut 30"/>
          <p:cNvSpPr/>
          <p:nvPr/>
        </p:nvSpPr>
        <p:spPr>
          <a:xfrm>
            <a:off x="4014877" y="2556724"/>
            <a:ext cx="914400" cy="742767"/>
          </a:xfrm>
          <a:prstGeom prst="donut">
            <a:avLst>
              <a:gd name="adj" fmla="val 9698"/>
            </a:avLst>
          </a:prstGeom>
          <a:solidFill>
            <a:srgbClr val="3333FF"/>
          </a:solidFill>
          <a:ln>
            <a:solidFill>
              <a:srgbClr val="33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70777" y="4934710"/>
            <a:ext cx="2210862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Unloaded 106 MV/m</a:t>
            </a:r>
          </a:p>
          <a:p>
            <a:r>
              <a:rPr lang="en-US" sz="1600" dirty="0" smtClean="0"/>
              <a:t>Expected with beam loading 0-16% less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13892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3788228" y="2699614"/>
            <a:ext cx="4679577" cy="735149"/>
          </a:xfrm>
          <a:prstGeom prst="rect">
            <a:avLst/>
          </a:prstGeom>
          <a:solidFill>
            <a:srgbClr val="F5E0D3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Calibri" pitchFamily="34" charset="0"/>
              </a:rPr>
              <a:t>Maximum</a:t>
            </a: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 stable probe </a:t>
            </a:r>
            <a:r>
              <a:rPr lang="en-US" sz="1400" dirty="0">
                <a:solidFill>
                  <a:srgbClr val="00187E"/>
                </a:solidFill>
                <a:latin typeface="Calibri" pitchFamily="34" charset="0"/>
              </a:rPr>
              <a:t>beam acceleration measured: </a:t>
            </a:r>
            <a:r>
              <a:rPr lang="en-US" sz="1400" dirty="0">
                <a:solidFill>
                  <a:srgbClr val="C00000"/>
                </a:solidFill>
                <a:latin typeface="Calibri" pitchFamily="34" charset="0"/>
              </a:rPr>
              <a:t>31 </a:t>
            </a:r>
            <a:r>
              <a:rPr lang="en-US" sz="1400" dirty="0" err="1">
                <a:solidFill>
                  <a:srgbClr val="C00000"/>
                </a:solidFill>
                <a:latin typeface="Calibri" pitchFamily="34" charset="0"/>
              </a:rPr>
              <a:t>MeV</a:t>
            </a:r>
            <a:endParaRPr lang="en-US" sz="1400" dirty="0">
              <a:solidFill>
                <a:srgbClr val="00187E"/>
              </a:solidFill>
              <a:latin typeface="Calibri" pitchFamily="34" charset="0"/>
            </a:endParaRPr>
          </a:p>
          <a:p>
            <a:pPr marL="87313" indent="9525" defTabSz="414338" eaLnBrk="0" hangingPunct="0">
              <a:lnSpc>
                <a:spcPct val="93000"/>
              </a:lnSpc>
              <a:spcAft>
                <a:spcPts val="24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Calibri" pitchFamily="34" charset="0"/>
                <a:sym typeface="Symbol" pitchFamily="18" charset="2"/>
              </a:rPr>
              <a:t></a:t>
            </a:r>
            <a:r>
              <a:rPr lang="en-US" sz="1400" dirty="0">
                <a:solidFill>
                  <a:srgbClr val="00187E"/>
                </a:solidFill>
                <a:latin typeface="Calibri" pitchFamily="34" charset="0"/>
              </a:rPr>
              <a:t>    Corresponding to a gradient of </a:t>
            </a:r>
            <a:r>
              <a:rPr lang="en-US" sz="1400" b="1" dirty="0">
                <a:solidFill>
                  <a:srgbClr val="C00000"/>
                </a:solidFill>
                <a:latin typeface="Calibri" pitchFamily="34" charset="0"/>
              </a:rPr>
              <a:t>145 MV/m</a:t>
            </a:r>
          </a:p>
        </p:txBody>
      </p:sp>
      <p:pic>
        <p:nvPicPr>
          <p:cNvPr id="9" name="Picture 8" descr="PowerVsGradient3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6962" y="3928301"/>
            <a:ext cx="4280659" cy="2670532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16480" y="983363"/>
            <a:ext cx="3573626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endParaRPr lang="en-US" sz="1600" dirty="0" smtClean="0">
              <a:solidFill>
                <a:srgbClr val="00187E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432976" y="4823651"/>
            <a:ext cx="114300" cy="1224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4168" y="4682137"/>
            <a:ext cx="114300" cy="12246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6360905" y="4994967"/>
            <a:ext cx="1111975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 Nominal, loaded</a:t>
            </a:r>
            <a:endParaRPr lang="en-US" sz="1100" dirty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5985380" y="4217813"/>
            <a:ext cx="1061357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rPr>
              <a:t>CLIC Nominal, unloaded</a:t>
            </a:r>
            <a:endParaRPr lang="en-US" sz="1100" dirty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5353" y="2749883"/>
            <a:ext cx="3483123" cy="3402120"/>
          </a:xfrm>
          <a:prstGeom prst="rect">
            <a:avLst/>
          </a:prstGeom>
        </p:spPr>
      </p:pic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3140809" y="4055525"/>
            <a:ext cx="111197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</a:pPr>
            <a:r>
              <a:rPr lang="en-US" sz="1000" b="1" dirty="0">
                <a:solidFill>
                  <a:srgbClr val="17375E"/>
                </a:solidFill>
                <a:latin typeface="Calibri" pitchFamily="34" charset="0"/>
              </a:rPr>
              <a:t>Drive </a:t>
            </a:r>
            <a:r>
              <a:rPr lang="en-US" sz="1000" b="1" dirty="0" smtClean="0">
                <a:solidFill>
                  <a:srgbClr val="17375E"/>
                </a:solidFill>
                <a:latin typeface="Calibri" pitchFamily="34" charset="0"/>
              </a:rPr>
              <a:t>beam </a:t>
            </a:r>
            <a:r>
              <a:rPr lang="en-US" sz="1000" b="1" dirty="0" smtClean="0">
                <a:solidFill>
                  <a:srgbClr val="00B050"/>
                </a:solidFill>
                <a:latin typeface="Calibri" pitchFamily="34" charset="0"/>
              </a:rPr>
              <a:t>ON</a:t>
            </a:r>
            <a:endParaRPr lang="en-US" sz="1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122745" y="5250614"/>
            <a:ext cx="1111975" cy="2496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</a:rPr>
              <a:t>Drive beam </a:t>
            </a:r>
            <a:r>
              <a:rPr lang="en-US" sz="1000" b="1" dirty="0">
                <a:solidFill>
                  <a:srgbClr val="FF0000"/>
                </a:solidFill>
                <a:latin typeface="Calibri" pitchFamily="34" charset="0"/>
                <a:ea typeface="+mn-ea"/>
              </a:rPr>
              <a:t>OFF</a:t>
            </a:r>
          </a:p>
        </p:txBody>
      </p:sp>
      <p:sp>
        <p:nvSpPr>
          <p:cNvPr id="27" name="Rectangle 26"/>
          <p:cNvSpPr/>
          <p:nvPr/>
        </p:nvSpPr>
        <p:spPr>
          <a:xfrm>
            <a:off x="0" y="2521002"/>
            <a:ext cx="8913479" cy="43222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09" y="4019389"/>
            <a:ext cx="4543790" cy="264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 descr="G:\Departments\AB\Projects\CLIC Structures\RF structure development\photos\20120215 Installation of AS and PETS for TM0\DSC03848.JPG"/>
          <p:cNvPicPr>
            <a:picLocks noChangeAspect="1" noChangeArrowheads="1"/>
          </p:cNvPicPr>
          <p:nvPr/>
        </p:nvPicPr>
        <p:blipFill>
          <a:blip r:embed="rId5" cstate="print"/>
          <a:srcRect l="7207" t="2402"/>
          <a:stretch>
            <a:fillRect/>
          </a:stretch>
        </p:blipFill>
        <p:spPr bwMode="auto">
          <a:xfrm>
            <a:off x="6786692" y="2591961"/>
            <a:ext cx="2009328" cy="15850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" descr="G:\Departments\AB\Projects\CLIC Structures\RF structure development\photos\20120215 Installation of AS and PETS for TM0\DSC03894.JPG"/>
          <p:cNvPicPr>
            <a:picLocks noChangeAspect="1" noChangeArrowheads="1"/>
          </p:cNvPicPr>
          <p:nvPr/>
        </p:nvPicPr>
        <p:blipFill>
          <a:blip r:embed="rId6" cstate="print"/>
          <a:srcRect t="15577" r="7484"/>
          <a:stretch>
            <a:fillRect/>
          </a:stretch>
        </p:blipFill>
        <p:spPr bwMode="auto">
          <a:xfrm>
            <a:off x="5196933" y="968832"/>
            <a:ext cx="1302720" cy="15850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4" descr="G:\Departments\AB\Projects\CLIC Structures\RF structure development\photos\20120215 Installation of AS and PETS for TM0\DSC03855.JPG"/>
          <p:cNvPicPr>
            <a:picLocks noChangeAspect="1" noChangeArrowheads="1"/>
          </p:cNvPicPr>
          <p:nvPr/>
        </p:nvPicPr>
        <p:blipFill>
          <a:blip r:embed="rId7" cstate="print"/>
          <a:srcRect t="15647" r="3029"/>
          <a:stretch>
            <a:fillRect/>
          </a:stretch>
        </p:blipFill>
        <p:spPr bwMode="auto">
          <a:xfrm>
            <a:off x="5591636" y="4564567"/>
            <a:ext cx="3217084" cy="20988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Content Placeholder 3"/>
          <p:cNvSpPr txBox="1">
            <a:spLocks/>
          </p:cNvSpPr>
          <p:nvPr/>
        </p:nvSpPr>
        <p:spPr bwMode="auto">
          <a:xfrm>
            <a:off x="284309" y="983363"/>
            <a:ext cx="4779469" cy="24514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70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968375" algn="l"/>
              </a:tabLst>
            </a:pPr>
            <a:endParaRPr lang="en-US" sz="8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87313" indent="9525" defTabSz="414338" eaLnBrk="0" hangingPunct="0">
              <a:lnSpc>
                <a:spcPct val="70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968375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Next Steps:	</a:t>
            </a:r>
          </a:p>
          <a:p>
            <a:pPr marL="373063" indent="-285750" defTabSz="414338" eaLnBrk="0" hangingPunct="0">
              <a:lnSpc>
                <a:spcPct val="70000"/>
              </a:lnSpc>
              <a:spcAft>
                <a:spcPts val="1288"/>
              </a:spcAft>
              <a:buClr>
                <a:srgbClr val="000000"/>
              </a:buClr>
              <a:buSzPct val="56000"/>
              <a:buFont typeface="Arial"/>
              <a:buChar char="•"/>
              <a:tabLst>
                <a:tab pos="968375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Complete modules being assembled in lab and for beam-tests </a:t>
            </a:r>
          </a:p>
          <a:p>
            <a:pPr marL="373063" indent="-285750" defTabSz="414338" eaLnBrk="0" hangingPunct="0">
              <a:lnSpc>
                <a:spcPct val="70000"/>
              </a:lnSpc>
              <a:spcAft>
                <a:spcPts val="1288"/>
              </a:spcAft>
              <a:buClr>
                <a:srgbClr val="000000"/>
              </a:buClr>
              <a:buSzPct val="56000"/>
              <a:buFont typeface="Arial"/>
              <a:buChar char="•"/>
              <a:tabLst>
                <a:tab pos="968375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Installation and test of full-fledged </a:t>
            </a:r>
            <a:r>
              <a:rPr lang="en-US" sz="1600" dirty="0">
                <a:solidFill>
                  <a:srgbClr val="000000"/>
                </a:solidFill>
                <a:latin typeface="Calibri" pitchFamily="34" charset="0"/>
              </a:rPr>
              <a:t>T</a:t>
            </a: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wo-Beam Modules in CLEX</a:t>
            </a:r>
          </a:p>
          <a:p>
            <a:pPr marL="373063" indent="-285750" defTabSz="414338" eaLnBrk="0" hangingPunct="0">
              <a:lnSpc>
                <a:spcPct val="70000"/>
              </a:lnSpc>
              <a:spcAft>
                <a:spcPts val="1288"/>
              </a:spcAft>
              <a:buClr>
                <a:srgbClr val="000000"/>
              </a:buClr>
              <a:buSzPct val="56000"/>
              <a:buFont typeface="Arial"/>
              <a:buChar char="•"/>
              <a:tabLst>
                <a:tab pos="968375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First module in development, installation end 2013</a:t>
            </a:r>
          </a:p>
          <a:p>
            <a:pPr marL="373063" indent="-285750" defTabSz="414338" eaLnBrk="0" hangingPunct="0">
              <a:lnSpc>
                <a:spcPct val="70000"/>
              </a:lnSpc>
              <a:spcAft>
                <a:spcPts val="1288"/>
              </a:spcAft>
              <a:buClr>
                <a:srgbClr val="000000"/>
              </a:buClr>
              <a:buSzPct val="56000"/>
              <a:buFont typeface="Arial"/>
              <a:buChar char="•"/>
              <a:tabLst>
                <a:tab pos="968375" algn="l"/>
              </a:tabLst>
            </a:pPr>
            <a:r>
              <a:rPr lang="en-US" sz="1600" dirty="0" smtClean="0">
                <a:solidFill>
                  <a:srgbClr val="000000"/>
                </a:solidFill>
                <a:latin typeface="Calibri" pitchFamily="34" charset="0"/>
              </a:rPr>
              <a:t>Three modules in 2014-2016 	</a:t>
            </a:r>
          </a:p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1198563" algn="l"/>
              </a:tabLst>
            </a:pPr>
            <a:endParaRPr lang="en-US" sz="1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Two-Beam </a:t>
            </a:r>
            <a:r>
              <a:rPr lang="en-US" dirty="0" smtClean="0"/>
              <a:t>Modules</a:t>
            </a:r>
            <a:endParaRPr lang="en-US" dirty="0"/>
          </a:p>
        </p:txBody>
      </p:sp>
      <p:sp>
        <p:nvSpPr>
          <p:cNvPr id="3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7" name="Picture 36" descr="Type 1 on legs 001.jpg"/>
          <p:cNvPicPr>
            <a:picLocks noChangeAspect="1"/>
          </p:cNvPicPr>
          <p:nvPr/>
        </p:nvPicPr>
        <p:blipFill>
          <a:blip r:embed="rId8" cstate="print"/>
          <a:srcRect l="14577" r="745" b="3257"/>
          <a:stretch>
            <a:fillRect/>
          </a:stretch>
        </p:blipFill>
        <p:spPr>
          <a:xfrm>
            <a:off x="6742169" y="946981"/>
            <a:ext cx="2066551" cy="157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45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Generation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03107" y="5089525"/>
            <a:ext cx="2908900" cy="1323439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CLIC @3 </a:t>
            </a:r>
            <a:r>
              <a:rPr lang="en-US" sz="1600" dirty="0" err="1" smtClean="0"/>
              <a:t>TeV</a:t>
            </a:r>
            <a:r>
              <a:rPr lang="en-US" sz="1600" dirty="0" smtClean="0"/>
              <a:t> would achieve 1/3 of nominal luminosity with ATF performance</a:t>
            </a:r>
          </a:p>
          <a:p>
            <a:endParaRPr lang="en-US" sz="1600" dirty="0" smtClean="0"/>
          </a:p>
          <a:p>
            <a:r>
              <a:rPr lang="en-US" sz="1600" dirty="0" smtClean="0"/>
              <a:t>(3800nm/15nm@4e9)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90500" y="6062703"/>
            <a:ext cx="3340100" cy="584775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Damping ring design is consistent with target performance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" y="992487"/>
            <a:ext cx="2489200" cy="3785652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Many design issues addressed: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lattice design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dynamic aperture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tolerances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intra-beam scattering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space charge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wigglers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RF system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vacuum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electron cloud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kickers</a:t>
            </a:r>
          </a:p>
          <a:p>
            <a:endParaRPr lang="en-US" sz="1600" dirty="0" smtClean="0"/>
          </a:p>
          <a:p>
            <a:r>
              <a:rPr lang="en-US" sz="1600" dirty="0" smtClean="0"/>
              <a:t>In addition: wiggler and kicker developments </a:t>
            </a:r>
          </a:p>
        </p:txBody>
      </p:sp>
      <p:pic>
        <p:nvPicPr>
          <p:cNvPr id="8" name="Picture 7" descr="at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338" y="5089525"/>
            <a:ext cx="2066726" cy="1403350"/>
          </a:xfrm>
          <a:prstGeom prst="rect">
            <a:avLst/>
          </a:prstGeom>
          <a:effectLst/>
        </p:spPr>
      </p:pic>
      <p:pic>
        <p:nvPicPr>
          <p:cNvPr id="9" name="Picture 8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4991341"/>
            <a:ext cx="3340100" cy="103472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4445" y="992487"/>
            <a:ext cx="6017562" cy="375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4812701" y="3720123"/>
            <a:ext cx="0" cy="58226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812701" y="3720123"/>
            <a:ext cx="828431" cy="58226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6353908" y="3574558"/>
            <a:ext cx="437660" cy="14556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660982" y="3816346"/>
            <a:ext cx="0" cy="48603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685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Main </a:t>
            </a:r>
            <a:r>
              <a:rPr lang="en-US" sz="3600" dirty="0" err="1" smtClean="0"/>
              <a:t>Linac</a:t>
            </a:r>
            <a:r>
              <a:rPr lang="en-US" sz="3600" dirty="0" smtClean="0"/>
              <a:t> Tolerances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21" y="732422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/>
          <p:nvPr/>
        </p:nvCxnSpPr>
        <p:spPr>
          <a:xfrm flipV="1">
            <a:off x="6153150" y="2789833"/>
            <a:ext cx="1767797" cy="4063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77286" y="2789833"/>
            <a:ext cx="2631414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477286" y="2789833"/>
            <a:ext cx="802618" cy="7482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2387602" y="2789829"/>
            <a:ext cx="1089684" cy="74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6019347" y="3811379"/>
            <a:ext cx="267606" cy="711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3" name="Bent-Up Arrow 32"/>
          <p:cNvSpPr/>
          <p:nvPr/>
        </p:nvSpPr>
        <p:spPr>
          <a:xfrm flipH="1">
            <a:off x="3238692" y="4156819"/>
            <a:ext cx="1549209" cy="73152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920947" y="1344478"/>
            <a:ext cx="101600" cy="10262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7" descr="Vertical_L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3151" y="4962797"/>
            <a:ext cx="2851150" cy="187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76" descr="2008-12-04 - TT1 3.0 - 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990" y="4719659"/>
            <a:ext cx="2631805" cy="197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944216" y="5706586"/>
            <a:ext cx="3075131" cy="738664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1400" dirty="0"/>
              <a:t>Test of prototype shows</a:t>
            </a:r>
          </a:p>
          <a:p>
            <a:pPr lvl="1">
              <a:buFont typeface="Arial" charset="0"/>
              <a:buChar char="•"/>
            </a:pPr>
            <a:r>
              <a:rPr lang="en-US" sz="1400" dirty="0"/>
              <a:t> vertical RMS error of 11</a:t>
            </a:r>
            <a:r>
              <a:rPr lang="el-GR" sz="1400" dirty="0"/>
              <a:t>μ</a:t>
            </a:r>
            <a:r>
              <a:rPr lang="en-US" sz="1400" dirty="0"/>
              <a:t>m</a:t>
            </a:r>
          </a:p>
          <a:p>
            <a:pPr lvl="1">
              <a:buFont typeface="Arial" charset="0"/>
              <a:buChar char="•"/>
            </a:pPr>
            <a:r>
              <a:rPr lang="en-US" sz="1400" dirty="0"/>
              <a:t> i.e. accuracy is approx. 13.5</a:t>
            </a:r>
            <a:r>
              <a:rPr lang="el-GR" sz="1400" dirty="0"/>
              <a:t>μ</a:t>
            </a:r>
            <a:r>
              <a:rPr lang="en-US" sz="1400" dirty="0"/>
              <a:t>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65699" y="4598638"/>
            <a:ext cx="2400300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2) Beam-based alignment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7340600" y="670867"/>
            <a:ext cx="1612901" cy="738664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Stabilise</a:t>
            </a:r>
            <a:r>
              <a:rPr lang="en-US" sz="1400" dirty="0" smtClean="0"/>
              <a:t> </a:t>
            </a:r>
            <a:r>
              <a:rPr lang="en-US" sz="1400" dirty="0" err="1" smtClean="0"/>
              <a:t>quadrupole</a:t>
            </a:r>
            <a:endParaRPr lang="en-US" sz="1400" dirty="0" smtClean="0"/>
          </a:p>
          <a:p>
            <a:r>
              <a:rPr lang="en-US" sz="1400" dirty="0" smtClean="0"/>
              <a:t>O(1nm) @ 1Hz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4965699" y="3196223"/>
            <a:ext cx="2841279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400" dirty="0" smtClean="0"/>
              <a:t>Pre-align </a:t>
            </a:r>
            <a:r>
              <a:rPr lang="en-US" sz="1400" dirty="0" err="1" smtClean="0"/>
              <a:t>BPMs+quads</a:t>
            </a:r>
            <a:endParaRPr lang="en-US" sz="1400" dirty="0" smtClean="0"/>
          </a:p>
          <a:p>
            <a:pPr marL="342900" indent="-342900"/>
            <a:r>
              <a:rPr lang="en-US" sz="1400" dirty="0" smtClean="0"/>
              <a:t>accuracy O(10μm) over about 200m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2166671" y="3538091"/>
            <a:ext cx="262123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3) Use wake-field monitors accuracy O(3.5μm)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57291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ber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844" y="1254207"/>
            <a:ext cx="5100803" cy="17435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139" y="1175669"/>
            <a:ext cx="4165982" cy="267765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T501: FACET test-beam proposal to study advanced global correction schemes for future linear colliders.</a:t>
            </a:r>
          </a:p>
          <a:p>
            <a:endParaRPr lang="en-US" sz="1400" dirty="0"/>
          </a:p>
          <a:p>
            <a:r>
              <a:rPr lang="en-US" sz="1400" dirty="0" smtClean="0"/>
              <a:t>CERN-SLAC collaboration where algorithms developed at CERN are tested on the SLAC linac.</a:t>
            </a:r>
          </a:p>
          <a:p>
            <a:endParaRPr lang="en-US" sz="1400" dirty="0" smtClean="0"/>
          </a:p>
          <a:p>
            <a:r>
              <a:rPr lang="en-US" sz="1400" dirty="0" smtClean="0"/>
              <a:t>The study includes linac system identification, global orbit correction and global dispersion correction.</a:t>
            </a:r>
          </a:p>
          <a:p>
            <a:endParaRPr lang="en-US" sz="1400" dirty="0"/>
          </a:p>
          <a:p>
            <a:r>
              <a:rPr lang="en-US" sz="1400" dirty="0" smtClean="0"/>
              <a:t>Successful system identification and global orbit correction has been demonstrated on a test-section of 500 m of the linac.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21" y="3920722"/>
            <a:ext cx="3121110" cy="21288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6214074"/>
            <a:ext cx="38450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(Above</a:t>
            </a:r>
            <a:r>
              <a:rPr lang="en-US" sz="1100" i="1" smtClean="0"/>
              <a:t>) Measured Rx </a:t>
            </a:r>
            <a:r>
              <a:rPr lang="en-US" sz="1100" i="1" dirty="0" smtClean="0"/>
              <a:t>response matrix for the test-section of the linac (17 correctors, 48 BPMs)</a:t>
            </a:r>
            <a:endParaRPr lang="en-US" sz="11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54853" y="1255763"/>
            <a:ext cx="4734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The section of the SLAC </a:t>
            </a:r>
            <a:r>
              <a:rPr lang="en-US" sz="1100" i="1" dirty="0" err="1" smtClean="0"/>
              <a:t>beamlines</a:t>
            </a:r>
            <a:r>
              <a:rPr lang="en-US" sz="1100" i="1" dirty="0" smtClean="0"/>
              <a:t> we work on</a:t>
            </a:r>
          </a:p>
        </p:txBody>
      </p:sp>
      <p:pic>
        <p:nvPicPr>
          <p:cNvPr id="11" name="Picture 10"/>
          <p:cNvPicPr>
            <a:picLocks/>
          </p:cNvPicPr>
          <p:nvPr/>
        </p:nvPicPr>
        <p:blipFill rotWithShape="1">
          <a:blip r:embed="rId4"/>
          <a:srcRect t="1" b="32959"/>
          <a:stretch/>
        </p:blipFill>
        <p:spPr>
          <a:xfrm>
            <a:off x="4409089" y="3321679"/>
            <a:ext cx="4423151" cy="16441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9088" y="5412705"/>
            <a:ext cx="4423151" cy="10519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06120" y="6453919"/>
            <a:ext cx="42750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(above) Iterations of orbit correction: convergence of the algorithm</a:t>
            </a:r>
            <a:endParaRPr lang="en-US" sz="11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63325" y="4948309"/>
            <a:ext cx="4734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(above) Horizontal and Vertical trajectories before and after orbit correction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445781" y="1842149"/>
            <a:ext cx="1750430" cy="606422"/>
          </a:xfrm>
          <a:prstGeom prst="rect">
            <a:avLst/>
          </a:prstGeom>
          <a:solidFill>
            <a:srgbClr val="FF6600">
              <a:alpha val="10000"/>
            </a:srgbClr>
          </a:solidFill>
          <a:ln>
            <a:solidFill>
              <a:srgbClr val="FF0000">
                <a:alpha val="10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374765" y="2975705"/>
            <a:ext cx="4734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/>
              <a:t>RESULT: Example of global </a:t>
            </a:r>
            <a:r>
              <a:rPr lang="en-US" sz="1100" b="1" i="1" dirty="0"/>
              <a:t>orbit correction </a:t>
            </a:r>
            <a:r>
              <a:rPr lang="en-US" sz="1100" b="1" i="1" dirty="0" smtClean="0"/>
              <a:t>of a </a:t>
            </a:r>
            <a:r>
              <a:rPr lang="en-US" sz="1100" b="1" i="1" dirty="0"/>
              <a:t>test-</a:t>
            </a:r>
            <a:r>
              <a:rPr lang="en-US" sz="1100" b="1" i="1" dirty="0" smtClean="0"/>
              <a:t>section of the SLC linac: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T501: BBA studies at SLAC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282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ffectLst/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BDS Design and Alignment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046" y="1416293"/>
            <a:ext cx="5909674" cy="380975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7353300" y="2543175"/>
            <a:ext cx="0" cy="22621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3276600" y="2543415"/>
            <a:ext cx="4084705" cy="4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4327" y="1190536"/>
            <a:ext cx="2366473" cy="1692771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design issues</a:t>
            </a:r>
          </a:p>
          <a:p>
            <a:endParaRPr lang="en-US" sz="8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 chromaticity 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non-linear effects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synchrotron radiation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tuning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stability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06725" y="1009401"/>
            <a:ext cx="4842288" cy="43088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200" dirty="0" smtClean="0"/>
              <a:t>Probability to achieve more than L/L</a:t>
            </a:r>
            <a:r>
              <a:rPr lang="en-US" sz="2200" baseline="-25000" dirty="0" smtClean="0"/>
              <a:t>0 </a:t>
            </a:r>
            <a:r>
              <a:rPr lang="en-US" sz="2200" dirty="0" smtClean="0"/>
              <a:t>[%]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9870" y="5226050"/>
            <a:ext cx="3892412" cy="1446550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Need more complete imperfection modeling</a:t>
            </a:r>
          </a:p>
          <a:p>
            <a:endParaRPr lang="en-US" sz="800" dirty="0" smtClean="0"/>
          </a:p>
          <a:p>
            <a:pPr>
              <a:buFont typeface="Arial"/>
              <a:buChar char="•"/>
            </a:pPr>
            <a:r>
              <a:rPr lang="en-US" sz="1600" dirty="0" smtClean="0"/>
              <a:t> independent sides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field errors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dynamic imperfections during tuning</a:t>
            </a:r>
          </a:p>
          <a:p>
            <a:pPr>
              <a:buFont typeface="Arial"/>
              <a:buChar char="•"/>
            </a:pPr>
            <a:r>
              <a:rPr lang="en-US" sz="1600" dirty="0" smtClean="0"/>
              <a:t> realistic signals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4327" y="3073402"/>
            <a:ext cx="2366473" cy="1938992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Static imperfections:</a:t>
            </a:r>
          </a:p>
          <a:p>
            <a:endParaRPr lang="en-US" sz="800" dirty="0" smtClean="0"/>
          </a:p>
          <a:p>
            <a:pPr>
              <a:buFont typeface="Arial"/>
              <a:buChar char="•"/>
              <a:tabLst>
                <a:tab pos="115888" algn="l"/>
              </a:tabLst>
            </a:pPr>
            <a:r>
              <a:rPr lang="en-US" sz="1600" dirty="0" smtClean="0"/>
              <a:t> Goal is L ≥ 110% L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, with 	probability of 90%</a:t>
            </a:r>
          </a:p>
          <a:p>
            <a:endParaRPr lang="en-US" sz="800" dirty="0" smtClean="0"/>
          </a:p>
          <a:p>
            <a:r>
              <a:rPr lang="en-US" sz="1600" dirty="0" smtClean="0"/>
              <a:t>Convergence is slow</a:t>
            </a:r>
          </a:p>
          <a:p>
            <a:endParaRPr lang="en-US" sz="800" dirty="0" smtClean="0"/>
          </a:p>
          <a:p>
            <a:pPr>
              <a:buFont typeface="Arial"/>
              <a:buChar char="•"/>
              <a:tabLst>
                <a:tab pos="115888" algn="l"/>
              </a:tabLst>
            </a:pPr>
            <a:r>
              <a:rPr lang="en-US" sz="1600" dirty="0" smtClean="0"/>
              <a:t> faster method is being 	developed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25897" y="5285661"/>
            <a:ext cx="4084704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Design is OK</a:t>
            </a:r>
          </a:p>
          <a:p>
            <a:endParaRPr lang="en-US" sz="1600" dirty="0" smtClean="0"/>
          </a:p>
          <a:p>
            <a:r>
              <a:rPr lang="en-US" sz="1600" dirty="0" smtClean="0"/>
              <a:t>Imperfection mitigation comes close to target</a:t>
            </a:r>
          </a:p>
          <a:p>
            <a:endParaRPr lang="en-US" sz="1600" dirty="0" smtClean="0"/>
          </a:p>
          <a:p>
            <a:r>
              <a:rPr lang="en-US" sz="1600" dirty="0" smtClean="0"/>
              <a:t>Test program at ATF2 at KEK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672138" y="2600325"/>
            <a:ext cx="923925" cy="1428750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662613" y="3219450"/>
            <a:ext cx="1657350" cy="814388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410450" y="2174582"/>
            <a:ext cx="755491" cy="3352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21176" y="3980770"/>
            <a:ext cx="2051049" cy="584776"/>
          </a:xfrm>
          <a:prstGeom prst="rect">
            <a:avLst/>
          </a:prstGeom>
          <a:solidFill>
            <a:srgbClr val="DEDEDE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Simulated full tuning performance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7937890" y="1951816"/>
            <a:ext cx="615561" cy="369332"/>
          </a:xfrm>
          <a:prstGeom prst="rect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Goal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32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  <p:bldP spid="18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Active Stabilization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2" name="Content Placeholder 3" descr="DSC_004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1724025"/>
            <a:ext cx="1476375" cy="17446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342117" y="4343403"/>
          <a:ext cx="26273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B10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r>
                        <a:rPr lang="en-US" sz="1600" baseline="0" dirty="0" smtClean="0"/>
                        <a:t> stab.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</a:t>
                      </a:r>
                      <a:r>
                        <a:rPr lang="en-US" sz="1600" baseline="0" dirty="0" smtClean="0"/>
                        <a:t> s</a:t>
                      </a:r>
                      <a:r>
                        <a:rPr lang="en-US" sz="1600" dirty="0" smtClean="0"/>
                        <a:t>tab.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Future stab.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194" y="931189"/>
            <a:ext cx="4591632" cy="27499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42117" y="3954046"/>
            <a:ext cx="2627321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Luminosity </a:t>
            </a:r>
            <a:r>
              <a:rPr lang="en-US" sz="1600" dirty="0" smtClean="0">
                <a:solidFill>
                  <a:srgbClr val="008000"/>
                </a:solidFill>
              </a:rPr>
              <a:t>achieved</a:t>
            </a:r>
            <a:r>
              <a:rPr lang="en-US" sz="1600" dirty="0" smtClean="0"/>
              <a:t>/</a:t>
            </a:r>
            <a:r>
              <a:rPr lang="en-US" sz="1600" dirty="0" smtClean="0">
                <a:solidFill>
                  <a:srgbClr val="FF0000"/>
                </a:solidFill>
              </a:rPr>
              <a:t>lost</a:t>
            </a:r>
            <a:r>
              <a:rPr lang="en-US" sz="1600" dirty="0" smtClean="0"/>
              <a:t> [%]</a:t>
            </a:r>
            <a:endParaRPr lang="en-US" sz="1600" dirty="0"/>
          </a:p>
        </p:txBody>
      </p:sp>
      <p:sp>
        <p:nvSpPr>
          <p:cNvPr id="13" name="Right Arrow 12"/>
          <p:cNvSpPr/>
          <p:nvPr/>
        </p:nvSpPr>
        <p:spPr>
          <a:xfrm>
            <a:off x="3260724" y="2694431"/>
            <a:ext cx="781470" cy="38686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36" y="4292600"/>
            <a:ext cx="306736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515426" y="6186269"/>
            <a:ext cx="201978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Machine model</a:t>
            </a:r>
          </a:p>
          <a:p>
            <a:pPr algn="ctr"/>
            <a:r>
              <a:rPr lang="en-US" sz="1600" dirty="0" smtClean="0"/>
              <a:t>Beam-based feedback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4446718" y="3666153"/>
            <a:ext cx="1168482" cy="1008503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flipV="1">
            <a:off x="3094496" y="5168906"/>
            <a:ext cx="722861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 flipH="1" flipV="1">
            <a:off x="4253759" y="5857969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67940" y="4825689"/>
            <a:ext cx="1296000" cy="730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cxnSp>
        <p:nvCxnSpPr>
          <p:cNvPr id="34" name="Elbow Connector 33"/>
          <p:cNvCxnSpPr/>
          <p:nvPr/>
        </p:nvCxnSpPr>
        <p:spPr>
          <a:xfrm>
            <a:off x="5249874" y="5168906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7260459" y="5394192"/>
            <a:ext cx="607991" cy="7422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260459" y="5770709"/>
            <a:ext cx="607991" cy="3657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7018" y="890932"/>
            <a:ext cx="2939804" cy="738664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ypical </a:t>
            </a:r>
            <a:r>
              <a:rPr lang="en-US" sz="1400" dirty="0" err="1" smtClean="0"/>
              <a:t>quadrupole</a:t>
            </a:r>
            <a:r>
              <a:rPr lang="en-US" sz="1400" dirty="0" smtClean="0"/>
              <a:t> jitter tolerance O(1nm) in main </a:t>
            </a:r>
            <a:r>
              <a:rPr lang="en-US" sz="1400" dirty="0" err="1" smtClean="0"/>
              <a:t>linac</a:t>
            </a:r>
            <a:r>
              <a:rPr lang="en-US" sz="1400" dirty="0" smtClean="0"/>
              <a:t> and O(0.1nm) in final doublet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0481" y="3586163"/>
            <a:ext cx="2946730" cy="307777"/>
          </a:xfrm>
          <a:prstGeom prst="rect">
            <a:avLst/>
          </a:prstGeom>
          <a:solidFill>
            <a:srgbClr val="F2F2F2"/>
          </a:solidFill>
        </p:spPr>
        <p:txBody>
          <a:bodyPr wrap="square">
            <a:spAutoFit/>
          </a:bodyPr>
          <a:lstStyle/>
          <a:p>
            <a:r>
              <a:rPr lang="en-US" sz="1400" dirty="0">
                <a:cs typeface="Times New Roman" pitchFamily="18" charset="0"/>
              </a:rPr>
              <a:t>Final Focus QD0 Prototype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1206" y="1724211"/>
            <a:ext cx="1293290" cy="174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TextBox 45"/>
          <p:cNvSpPr txBox="1"/>
          <p:nvPr/>
        </p:nvSpPr>
        <p:spPr>
          <a:xfrm>
            <a:off x="6342117" y="6136440"/>
            <a:ext cx="1836683" cy="584775"/>
          </a:xfrm>
          <a:prstGeom prst="rect">
            <a:avLst/>
          </a:prstGeom>
          <a:solidFill>
            <a:srgbClr val="F2F2F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Close to/better than target</a:t>
            </a:r>
            <a:endParaRPr lang="en-US" sz="1600" dirty="0"/>
          </a:p>
        </p:txBody>
      </p:sp>
      <p:pic>
        <p:nvPicPr>
          <p:cNvPr id="47" name="Picture 46" descr="preisolator2_Gaddi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7018" y="4088300"/>
            <a:ext cx="4073026" cy="216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591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32" grpId="0" animBg="1"/>
      <p:bldP spid="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Conclusion of the CDR studies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57100"/>
            <a:ext cx="3378200" cy="14619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019014"/>
            <a:ext cx="3378200" cy="17455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4768145"/>
            <a:ext cx="3378200" cy="158820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</a:t>
            </a:r>
            <a:endParaRPr lang="en-GB" sz="2400" noProof="0" dirty="0" smtClean="0">
              <a:solidFill>
                <a:srgbClr val="000000"/>
              </a:solidFill>
              <a:latin typeface="Calibri" charset="0"/>
              <a:cs typeface="ＭＳ Ｐゴシック" charset="-128"/>
            </a:endParaRP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Machine Protection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927100"/>
            <a:ext cx="3378200" cy="630000"/>
          </a:xfrm>
          <a:prstGeom prst="rect">
            <a:avLst/>
          </a:prstGeom>
          <a:solidFill>
            <a:srgbClr val="F2F2F2"/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35400" y="927100"/>
            <a:ext cx="4851400" cy="630000"/>
          </a:xfrm>
          <a:prstGeom prst="rect">
            <a:avLst/>
          </a:prstGeom>
          <a:solidFill>
            <a:srgbClr val="F2F2F2"/>
          </a:solidFill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dirty="0" smtClean="0">
                <a:latin typeface="Calibri" charset="0"/>
              </a:rPr>
              <a:t>Ongoing test close to or on target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noProof="0" dirty="0" smtClean="0">
                <a:latin typeface="Calibri" charset="0"/>
              </a:rPr>
              <a:t>Uncertainty from beam loading</a:t>
            </a:r>
          </a:p>
          <a:p>
            <a:pPr marL="457200" indent="-457200">
              <a:spcBef>
                <a:spcPct val="20000"/>
              </a:spcBef>
            </a:pPr>
            <a:endParaRPr lang="en-GB" sz="2286" noProof="0" dirty="0" smtClean="0"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35400" y="1557100"/>
            <a:ext cx="4851400" cy="14619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Generation tested, used to accelerate test beam, deceleration as expected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Improvements on operation, reliability, losses, more deceleration (more PETS) to come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35400" y="3019014"/>
            <a:ext cx="4851400" cy="17491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Damping ring like an ambitious light source, no show stopper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system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principle demonstrated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baseline="0" dirty="0" smtClean="0">
                <a:latin typeface="Calibri" charset="0"/>
              </a:rPr>
              <a:t>Stabilisation</a:t>
            </a:r>
            <a:r>
              <a:rPr lang="en-GB" sz="2000" dirty="0" smtClean="0">
                <a:latin typeface="Calibri" charset="0"/>
              </a:rPr>
              <a:t> system developed, benchmarked, better system in pipeline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Simulations seem on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or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close to the target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835400" y="4764556"/>
            <a:ext cx="4851400" cy="159179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noProof="0" dirty="0" smtClean="0">
                <a:latin typeface="Calibri" charset="0"/>
              </a:rPr>
              <a:t>Start-up sequence defined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dirty="0" smtClean="0">
                <a:latin typeface="Calibri" charset="0"/>
              </a:rPr>
              <a:t>Most critical failure studied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noProof="0" dirty="0" smtClean="0">
                <a:latin typeface="Calibri" charset="0"/>
              </a:rPr>
              <a:t>First reliability studies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dirty="0" smtClean="0">
                <a:latin typeface="Calibri" charset="0"/>
              </a:rPr>
              <a:t>Low energy operation developed</a:t>
            </a:r>
            <a:endParaRPr lang="en-GB" sz="1900" noProof="0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496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CLIC CDR documents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46079006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6316" y="2020669"/>
            <a:ext cx="18833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</a:t>
            </a:r>
            <a:r>
              <a:rPr lang="en-US" sz="1600" dirty="0"/>
              <a:t>addition a shorter overview document was submitted as input to the European Strategy update, available at</a:t>
            </a:r>
            <a:r>
              <a:rPr lang="en-US" sz="1600" dirty="0" smtClean="0"/>
              <a:t>:</a:t>
            </a:r>
          </a:p>
          <a:p>
            <a:r>
              <a:rPr lang="da-DK" sz="1600" u="sng" dirty="0" smtClean="0">
                <a:hlinkClick r:id="rId7"/>
              </a:rPr>
              <a:t>http</a:t>
            </a:r>
            <a:r>
              <a:rPr lang="da-DK" sz="1600" u="sng" dirty="0">
                <a:hlinkClick r:id="rId7"/>
              </a:rPr>
              <a:t>://arxiv.org/pdf/1208.1402v1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1066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2112650" y="980728"/>
            <a:ext cx="5652231" cy="5414224"/>
          </a:xfrm>
          <a:prstGeom prst="rect">
            <a:avLst/>
          </a:prstGeom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59112" y="6554738"/>
            <a:ext cx="2132134" cy="474663"/>
          </a:xfrm>
          <a:ln>
            <a:solidFill>
              <a:schemeClr val="tx1"/>
            </a:solidFill>
          </a:ln>
        </p:spPr>
        <p:txBody>
          <a:bodyPr/>
          <a:lstStyle/>
          <a:p>
            <a:fld id="{1A5B82F1-6BDA-2E45-9CC3-908D44C40997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6814947" y="5155277"/>
            <a:ext cx="1871854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3399"/>
                </a:solidFill>
              </a:rPr>
              <a:t>U</a:t>
            </a:r>
            <a:r>
              <a:rPr lang="en-US" dirty="0" smtClean="0">
                <a:solidFill>
                  <a:srgbClr val="333399"/>
                </a:solidFill>
              </a:rPr>
              <a:t>ltra low-mass</a:t>
            </a:r>
          </a:p>
          <a:p>
            <a:r>
              <a:rPr lang="en-US" dirty="0">
                <a:solidFill>
                  <a:srgbClr val="333399"/>
                </a:solidFill>
              </a:rPr>
              <a:t>v</a:t>
            </a:r>
            <a:r>
              <a:rPr lang="en-US" dirty="0" smtClean="0">
                <a:solidFill>
                  <a:srgbClr val="333399"/>
                </a:solidFill>
              </a:rPr>
              <a:t>ertex detector</a:t>
            </a:r>
          </a:p>
          <a:p>
            <a:r>
              <a:rPr lang="en-US" dirty="0">
                <a:solidFill>
                  <a:srgbClr val="333399"/>
                </a:solidFill>
              </a:rPr>
              <a:t>w</a:t>
            </a:r>
            <a:r>
              <a:rPr lang="en-US" dirty="0" smtClean="0">
                <a:solidFill>
                  <a:srgbClr val="333399"/>
                </a:solidFill>
              </a:rPr>
              <a:t>ith 20 </a:t>
            </a:r>
            <a:r>
              <a:rPr lang="en-US" dirty="0" err="1" smtClean="0">
                <a:solidFill>
                  <a:srgbClr val="333399"/>
                </a:solidFill>
              </a:rPr>
              <a:t>μm</a:t>
            </a:r>
            <a:r>
              <a:rPr lang="en-US" dirty="0" smtClean="0">
                <a:solidFill>
                  <a:srgbClr val="333399"/>
                </a:solidFill>
              </a:rPr>
              <a:t> pixels</a:t>
            </a:r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693" y="5373216"/>
            <a:ext cx="2763929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Tracking:</a:t>
            </a:r>
          </a:p>
          <a:p>
            <a:r>
              <a:rPr lang="en-US" dirty="0" smtClean="0"/>
              <a:t>  </a:t>
            </a:r>
            <a:r>
              <a:rPr lang="en-US" dirty="0" err="1" smtClean="0"/>
              <a:t>TPC+silicon</a:t>
            </a:r>
            <a:r>
              <a:rPr lang="en-US" dirty="0" smtClean="0"/>
              <a:t> (CLIC_ILD)</a:t>
            </a:r>
          </a:p>
          <a:p>
            <a:r>
              <a:rPr lang="en-US" dirty="0" smtClean="0"/>
              <a:t>  all-silicon (</a:t>
            </a:r>
            <a:r>
              <a:rPr lang="en-US" dirty="0" err="1" smtClean="0"/>
              <a:t>CLIC_SiD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6454" y="4221088"/>
            <a:ext cx="1886196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3399"/>
                </a:solidFill>
              </a:rPr>
              <a:t>F</a:t>
            </a:r>
            <a:r>
              <a:rPr lang="en-US" dirty="0" smtClean="0">
                <a:solidFill>
                  <a:srgbClr val="333399"/>
                </a:solidFill>
              </a:rPr>
              <a:t>ine grained calorimeters for PFA: 1 + 7.5 </a:t>
            </a:r>
            <a:r>
              <a:rPr lang="en-US" dirty="0" smtClean="0">
                <a:solidFill>
                  <a:srgbClr val="333399"/>
                </a:solidFill>
                <a:latin typeface="Symbol" charset="2"/>
                <a:cs typeface="Symbol" charset="2"/>
              </a:rPr>
              <a:t>l</a:t>
            </a:r>
            <a:r>
              <a:rPr lang="en-US" baseline="-25000" dirty="0" smtClean="0">
                <a:solidFill>
                  <a:srgbClr val="333399"/>
                </a:solidFill>
              </a:rPr>
              <a:t>int</a:t>
            </a:r>
            <a:endParaRPr lang="en-US" dirty="0" smtClean="0">
              <a:solidFill>
                <a:srgbClr val="33339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5861" y="3094341"/>
            <a:ext cx="1354445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99"/>
                </a:solidFill>
              </a:rPr>
              <a:t>Strong SC solenoid</a:t>
            </a:r>
          </a:p>
          <a:p>
            <a:r>
              <a:rPr lang="en-US" dirty="0" smtClean="0">
                <a:solidFill>
                  <a:srgbClr val="333399"/>
                </a:solidFill>
              </a:rPr>
              <a:t>4 T or 5 T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01560" y="1210765"/>
            <a:ext cx="1611684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Instrumented return yoke</a:t>
            </a:r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err="1" smtClean="0"/>
              <a:t>muon</a:t>
            </a:r>
            <a:r>
              <a:rPr lang="en-US" dirty="0" smtClean="0"/>
              <a:t> ID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446123" y="1133697"/>
            <a:ext cx="1986670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3399"/>
                </a:solidFill>
              </a:rPr>
              <a:t>C</a:t>
            </a:r>
            <a:r>
              <a:rPr lang="en-US" dirty="0" smtClean="0">
                <a:solidFill>
                  <a:srgbClr val="333399"/>
                </a:solidFill>
              </a:rPr>
              <a:t>omplex forward region with final beam focusing</a:t>
            </a:r>
            <a:endParaRPr lang="en-US" dirty="0">
              <a:solidFill>
                <a:srgbClr val="333399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4875430" y="3628206"/>
            <a:ext cx="1939516" cy="2010594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2612407" y="3870478"/>
            <a:ext cx="2154978" cy="1502739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108577" y="3543619"/>
            <a:ext cx="2153503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5986802" y="2133082"/>
            <a:ext cx="901795" cy="754493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782886" y="3094341"/>
            <a:ext cx="2331979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566068" y="4221088"/>
            <a:ext cx="1149343" cy="92333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205487" y="4624371"/>
            <a:ext cx="71350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6.5 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1930100" y="1675487"/>
            <a:ext cx="1537726" cy="73560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Explosion 1 38"/>
          <p:cNvSpPr>
            <a:spLocks noChangeAspect="1"/>
          </p:cNvSpPr>
          <p:nvPr/>
        </p:nvSpPr>
        <p:spPr>
          <a:xfrm rot="20220000">
            <a:off x="4807327" y="3500838"/>
            <a:ext cx="213443" cy="138740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186962" y="188183"/>
            <a:ext cx="6913685" cy="50641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CLIC Detectors – in brief</a:t>
            </a:r>
            <a:endParaRPr lang="en-US" sz="4000" dirty="0"/>
          </a:p>
        </p:txBody>
      </p:sp>
      <p:sp>
        <p:nvSpPr>
          <p:cNvPr id="22" name="Text Box 160"/>
          <p:cNvSpPr txBox="1">
            <a:spLocks noChangeArrowheads="1"/>
          </p:cNvSpPr>
          <p:nvPr/>
        </p:nvSpPr>
        <p:spPr bwMode="auto">
          <a:xfrm>
            <a:off x="3505926" y="6154807"/>
            <a:ext cx="5634876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Detailed GEANT 4 simulation</a:t>
            </a:r>
          </a:p>
          <a:p>
            <a:pPr>
              <a:buClr>
                <a:srgbClr val="FF0000"/>
              </a:buClr>
              <a:buFont typeface="Wingdings" charset="0"/>
              <a:buChar char="«"/>
            </a:pPr>
            <a:r>
              <a:rPr lang="en-GB" sz="2000" dirty="0"/>
              <a:t> </a:t>
            </a:r>
            <a:r>
              <a:rPr lang="en-GB" sz="2000" dirty="0" smtClean="0"/>
              <a:t>Studied using full reconstruction with background</a:t>
            </a:r>
          </a:p>
        </p:txBody>
      </p:sp>
    </p:spTree>
    <p:extLst>
      <p:ext uri="{BB962C8B-B14F-4D97-AF65-F5344CB8AC3E}">
        <p14:creationId xmlns:p14="http://schemas.microsoft.com/office/powerpoint/2010/main" val="314955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LIC-CollabMap.png"/>
          <p:cNvPicPr>
            <a:picLocks noChangeAspect="1"/>
          </p:cNvPicPr>
          <p:nvPr/>
        </p:nvPicPr>
        <p:blipFill>
          <a:blip r:embed="rId3" cstate="print"/>
          <a:srcRect t="2928" b="7321"/>
          <a:stretch>
            <a:fillRect/>
          </a:stretch>
        </p:blipFill>
        <p:spPr>
          <a:xfrm>
            <a:off x="-174625" y="821245"/>
            <a:ext cx="9461500" cy="4261484"/>
          </a:xfrm>
          <a:prstGeom prst="rect">
            <a:avLst/>
          </a:prstGeom>
        </p:spPr>
      </p:pic>
      <p:sp>
        <p:nvSpPr>
          <p:cNvPr id="14" name="Oval 33"/>
          <p:cNvSpPr>
            <a:spLocks noChangeArrowheads="1"/>
          </p:cNvSpPr>
          <p:nvPr/>
        </p:nvSpPr>
        <p:spPr bwMode="auto">
          <a:xfrm>
            <a:off x="2295525" y="23569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5" name="Oval 33"/>
          <p:cNvSpPr>
            <a:spLocks noChangeArrowheads="1"/>
          </p:cNvSpPr>
          <p:nvPr/>
        </p:nvSpPr>
        <p:spPr bwMode="auto">
          <a:xfrm>
            <a:off x="2257425" y="22775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6" name="Oval 33"/>
          <p:cNvSpPr>
            <a:spLocks noChangeArrowheads="1"/>
          </p:cNvSpPr>
          <p:nvPr/>
        </p:nvSpPr>
        <p:spPr bwMode="auto">
          <a:xfrm>
            <a:off x="2365375" y="23061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2540000" y="24172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1524000" y="23664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9" name="Oval 33"/>
          <p:cNvSpPr>
            <a:spLocks noChangeArrowheads="1"/>
          </p:cNvSpPr>
          <p:nvPr/>
        </p:nvSpPr>
        <p:spPr bwMode="auto">
          <a:xfrm>
            <a:off x="1600200" y="25188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1" name="Oval 33"/>
          <p:cNvSpPr>
            <a:spLocks noChangeArrowheads="1"/>
          </p:cNvSpPr>
          <p:nvPr/>
        </p:nvSpPr>
        <p:spPr bwMode="auto">
          <a:xfrm>
            <a:off x="42672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3" name="Oval 33"/>
          <p:cNvSpPr>
            <a:spLocks noChangeArrowheads="1"/>
          </p:cNvSpPr>
          <p:nvPr/>
        </p:nvSpPr>
        <p:spPr bwMode="auto">
          <a:xfrm>
            <a:off x="4222750" y="20330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6" name="Oval 33"/>
          <p:cNvSpPr>
            <a:spLocks noChangeArrowheads="1"/>
          </p:cNvSpPr>
          <p:nvPr/>
        </p:nvSpPr>
        <p:spPr bwMode="auto">
          <a:xfrm>
            <a:off x="4267200" y="20965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7" name="Oval 33"/>
          <p:cNvSpPr>
            <a:spLocks noChangeArrowheads="1"/>
          </p:cNvSpPr>
          <p:nvPr/>
        </p:nvSpPr>
        <p:spPr bwMode="auto">
          <a:xfrm>
            <a:off x="4203700" y="21060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8" name="Oval 33"/>
          <p:cNvSpPr>
            <a:spLocks noChangeArrowheads="1"/>
          </p:cNvSpPr>
          <p:nvPr/>
        </p:nvSpPr>
        <p:spPr bwMode="auto">
          <a:xfrm>
            <a:off x="43434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4343400" y="2290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4194175" y="2309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27355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4178300" y="23918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4572000" y="2366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4492625" y="2036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5159375" y="19949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6" name="Oval 33"/>
          <p:cNvSpPr>
            <a:spLocks noChangeArrowheads="1"/>
          </p:cNvSpPr>
          <p:nvPr/>
        </p:nvSpPr>
        <p:spPr bwMode="auto">
          <a:xfrm>
            <a:off x="4521835" y="1972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4454525" y="1896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5232400" y="20616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0" name="Oval 33"/>
          <p:cNvSpPr>
            <a:spLocks noChangeArrowheads="1"/>
          </p:cNvSpPr>
          <p:nvPr/>
        </p:nvSpPr>
        <p:spPr bwMode="auto">
          <a:xfrm>
            <a:off x="4854575" y="1845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6169025" y="20521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2" name="Oval 33"/>
          <p:cNvSpPr>
            <a:spLocks noChangeArrowheads="1"/>
          </p:cNvSpPr>
          <p:nvPr/>
        </p:nvSpPr>
        <p:spPr bwMode="auto">
          <a:xfrm>
            <a:off x="7432675" y="24489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3" name="Oval 33"/>
          <p:cNvSpPr>
            <a:spLocks noChangeArrowheads="1"/>
          </p:cNvSpPr>
          <p:nvPr/>
        </p:nvSpPr>
        <p:spPr bwMode="auto">
          <a:xfrm>
            <a:off x="7004050" y="23473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4" name="Oval 33"/>
          <p:cNvSpPr>
            <a:spLocks noChangeArrowheads="1"/>
          </p:cNvSpPr>
          <p:nvPr/>
        </p:nvSpPr>
        <p:spPr bwMode="auto">
          <a:xfrm>
            <a:off x="6915150" y="2404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5" name="Oval 33"/>
          <p:cNvSpPr>
            <a:spLocks noChangeArrowheads="1"/>
          </p:cNvSpPr>
          <p:nvPr/>
        </p:nvSpPr>
        <p:spPr bwMode="auto">
          <a:xfrm>
            <a:off x="7581900" y="4144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6" name="Oval 33"/>
          <p:cNvSpPr>
            <a:spLocks noChangeArrowheads="1"/>
          </p:cNvSpPr>
          <p:nvPr/>
        </p:nvSpPr>
        <p:spPr bwMode="auto">
          <a:xfrm>
            <a:off x="5883275" y="28109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7" name="Oval 33"/>
          <p:cNvSpPr>
            <a:spLocks noChangeArrowheads="1"/>
          </p:cNvSpPr>
          <p:nvPr/>
        </p:nvSpPr>
        <p:spPr bwMode="auto">
          <a:xfrm>
            <a:off x="5740400" y="26236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8" name="Oval 33"/>
          <p:cNvSpPr>
            <a:spLocks noChangeArrowheads="1"/>
          </p:cNvSpPr>
          <p:nvPr/>
        </p:nvSpPr>
        <p:spPr bwMode="auto">
          <a:xfrm>
            <a:off x="4416425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4495800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0" name="Oval 33"/>
          <p:cNvSpPr>
            <a:spLocks noChangeArrowheads="1"/>
          </p:cNvSpPr>
          <p:nvPr/>
        </p:nvSpPr>
        <p:spPr bwMode="auto">
          <a:xfrm>
            <a:off x="4489450" y="2182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1" name="Oval 33"/>
          <p:cNvSpPr>
            <a:spLocks noChangeArrowheads="1"/>
          </p:cNvSpPr>
          <p:nvPr/>
        </p:nvSpPr>
        <p:spPr bwMode="auto">
          <a:xfrm>
            <a:off x="4425950" y="21981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2" name="Oval 33"/>
          <p:cNvSpPr>
            <a:spLocks noChangeArrowheads="1"/>
          </p:cNvSpPr>
          <p:nvPr/>
        </p:nvSpPr>
        <p:spPr bwMode="auto">
          <a:xfrm>
            <a:off x="4470400" y="2239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3" name="Oval 33"/>
          <p:cNvSpPr>
            <a:spLocks noChangeArrowheads="1"/>
          </p:cNvSpPr>
          <p:nvPr/>
        </p:nvSpPr>
        <p:spPr bwMode="auto">
          <a:xfrm>
            <a:off x="4902200" y="20806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4" name="Oval 33"/>
          <p:cNvSpPr>
            <a:spLocks noChangeArrowheads="1"/>
          </p:cNvSpPr>
          <p:nvPr/>
        </p:nvSpPr>
        <p:spPr bwMode="auto">
          <a:xfrm>
            <a:off x="472440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5" name="Oval 33"/>
          <p:cNvSpPr>
            <a:spLocks noChangeArrowheads="1"/>
          </p:cNvSpPr>
          <p:nvPr/>
        </p:nvSpPr>
        <p:spPr bwMode="auto">
          <a:xfrm>
            <a:off x="4787900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6" name="Oval 33"/>
          <p:cNvSpPr>
            <a:spLocks noChangeArrowheads="1"/>
          </p:cNvSpPr>
          <p:nvPr/>
        </p:nvSpPr>
        <p:spPr bwMode="auto">
          <a:xfrm>
            <a:off x="4848225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7" name="Oval 33"/>
          <p:cNvSpPr>
            <a:spLocks noChangeArrowheads="1"/>
          </p:cNvSpPr>
          <p:nvPr/>
        </p:nvSpPr>
        <p:spPr bwMode="auto">
          <a:xfrm>
            <a:off x="4959350" y="23854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8" name="Oval 33"/>
          <p:cNvSpPr>
            <a:spLocks noChangeArrowheads="1"/>
          </p:cNvSpPr>
          <p:nvPr/>
        </p:nvSpPr>
        <p:spPr bwMode="auto">
          <a:xfrm>
            <a:off x="5048250" y="24108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1282700" y="46567"/>
            <a:ext cx="6578600" cy="42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eaLnBrk="0" hangingPunct="0"/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/>
                <a:cs typeface="Arial"/>
              </a:rPr>
              <a:t>Current CLIC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/>
                <a:cs typeface="Arial"/>
              </a:rPr>
              <a:t>&amp;CTF3 Collaboration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2413353" y="5156200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Gazi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Universities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Helsinki Institute of Physics (Finland)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NASU (Ukraine)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IHEP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INFN / LNF (Italy)</a:t>
            </a:r>
          </a:p>
          <a:p>
            <a:pPr eaLnBrk="0" hangingPunct="0"/>
            <a:r>
              <a:rPr lang="pt-BR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Instituto de Fisica Corpuscular (Spain)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IRFU / </a:t>
            </a:r>
            <a:r>
              <a:rPr lang="en-US" sz="900" b="1" noProof="1">
                <a:solidFill>
                  <a:srgbClr val="7F7F7F"/>
                </a:solidFill>
                <a:ea typeface="ＭＳ Ｐゴシック"/>
                <a:cs typeface="ＭＳ Ｐゴシック"/>
              </a:rPr>
              <a:t>Saclay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Jefferson Lab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John Adams Institute/Oxford (UK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Joint Institute for Power and Nuclear Research SOSNY 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/Minsk (Belarus)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6850593" y="5156200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PSI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RAL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RRCAT / Indore (India)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SLAC (USA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Sincrotrone Trieste/ELETTRA (Italy)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Thrace University (Greece)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Tsinghua</a:t>
            </a:r>
            <a:r>
              <a:rPr lang="en-US" sz="900" b="1" dirty="0">
                <a:solidFill>
                  <a:srgbClr val="7F7F7F"/>
                </a:solidFill>
              </a:rPr>
              <a:t> University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University of Oslo (Norway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University of Vigo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Uppsala University (Sweden)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UCSC SCIPP (USA)</a:t>
            </a:r>
          </a:p>
        </p:txBody>
      </p:sp>
      <p:sp>
        <p:nvSpPr>
          <p:cNvPr id="64" name="Rectangle 20"/>
          <p:cNvSpPr>
            <a:spLocks noChangeArrowheads="1"/>
          </p:cNvSpPr>
          <p:nvPr/>
        </p:nvSpPr>
        <p:spPr bwMode="auto">
          <a:xfrm>
            <a:off x="194733" y="5156200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ACAS (</a:t>
            </a:r>
            <a:r>
              <a:rPr lang="fr-CH" sz="900" b="1" dirty="0" err="1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Australia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Aarhus 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University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 (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Denmark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Ankara University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Argonne National Laboratory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Athens University (Greece)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BINP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CERN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CIEMAT (Spain)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Cockcroft Institute (UK)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ETH Zurich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FNAL (USA)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5" name="Rectangle 21"/>
          <p:cNvSpPr>
            <a:spLocks noChangeArrowheads="1"/>
          </p:cNvSpPr>
          <p:nvPr/>
        </p:nvSpPr>
        <p:spPr bwMode="auto">
          <a:xfrm>
            <a:off x="4631973" y="5156200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John Adams Institute/RHUL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JINR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Karlsruhe University (Germany)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KEK (Japan)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LAL / </a:t>
            </a:r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Orsay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LAPP / ESIA (France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NIKHEF/Amsterdam (Netherland)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de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NCP (Pakistan)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North-West. Univ. Illinois (USA)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Patras</a:t>
            </a:r>
            <a:r>
              <a:rPr lang="en-US" sz="900" b="1" dirty="0">
                <a:solidFill>
                  <a:srgbClr val="7F7F7F"/>
                </a:solidFill>
              </a:rPr>
              <a:t> University (Greece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Polytech</a:t>
            </a:r>
            <a:r>
              <a:rPr lang="en-US" sz="900" b="1" dirty="0">
                <a:solidFill>
                  <a:srgbClr val="7F7F7F"/>
                </a:solidFill>
              </a:rPr>
              <a:t>. Univ. of Catalonia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</p:txBody>
      </p:sp>
      <p:pic>
        <p:nvPicPr>
          <p:cNvPr id="67" name="Image 66" descr="Austra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4846" y="1692224"/>
            <a:ext cx="625687" cy="609600"/>
          </a:xfrm>
          <a:prstGeom prst="rect">
            <a:avLst/>
          </a:prstGeom>
        </p:spPr>
      </p:pic>
      <p:pic>
        <p:nvPicPr>
          <p:cNvPr id="68" name="Image 67" descr="Chin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467" y="3224395"/>
            <a:ext cx="609600" cy="609600"/>
          </a:xfrm>
          <a:prstGeom prst="rect">
            <a:avLst/>
          </a:prstGeom>
        </p:spPr>
      </p:pic>
      <p:pic>
        <p:nvPicPr>
          <p:cNvPr id="69" name="Image 68" descr="Denmar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467" y="3726757"/>
            <a:ext cx="609600" cy="609600"/>
          </a:xfrm>
          <a:prstGeom prst="rect">
            <a:avLst/>
          </a:prstGeom>
        </p:spPr>
      </p:pic>
      <p:pic>
        <p:nvPicPr>
          <p:cNvPr id="72" name="Image 71" descr="European-Uni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73720" y="1116492"/>
            <a:ext cx="609600" cy="609600"/>
          </a:xfrm>
          <a:prstGeom prst="rect">
            <a:avLst/>
          </a:prstGeom>
        </p:spPr>
      </p:pic>
      <p:pic>
        <p:nvPicPr>
          <p:cNvPr id="73" name="Image 72" descr="Franc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0934" y="4229119"/>
            <a:ext cx="609600" cy="609600"/>
          </a:xfrm>
          <a:prstGeom prst="rect">
            <a:avLst/>
          </a:prstGeom>
        </p:spPr>
      </p:pic>
      <p:pic>
        <p:nvPicPr>
          <p:cNvPr id="74" name="Image 73" descr="German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29220" y="4229119"/>
            <a:ext cx="609600" cy="609600"/>
          </a:xfrm>
          <a:prstGeom prst="rect">
            <a:avLst/>
          </a:prstGeom>
        </p:spPr>
      </p:pic>
      <p:pic>
        <p:nvPicPr>
          <p:cNvPr id="75" name="Image 74" descr="Greece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87506" y="4229119"/>
            <a:ext cx="609600" cy="609600"/>
          </a:xfrm>
          <a:prstGeom prst="rect">
            <a:avLst/>
          </a:prstGeom>
        </p:spPr>
      </p:pic>
      <p:pic>
        <p:nvPicPr>
          <p:cNvPr id="76" name="Image 75" descr="India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45792" y="4229119"/>
            <a:ext cx="609600" cy="609600"/>
          </a:xfrm>
          <a:prstGeom prst="rect">
            <a:avLst/>
          </a:prstGeom>
        </p:spPr>
      </p:pic>
      <p:pic>
        <p:nvPicPr>
          <p:cNvPr id="77" name="Image 76" descr="Italy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04078" y="4229119"/>
            <a:ext cx="609600" cy="609600"/>
          </a:xfrm>
          <a:prstGeom prst="rect">
            <a:avLst/>
          </a:prstGeom>
        </p:spPr>
      </p:pic>
      <p:pic>
        <p:nvPicPr>
          <p:cNvPr id="78" name="Image 77" descr="Japa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62364" y="4229119"/>
            <a:ext cx="609600" cy="609600"/>
          </a:xfrm>
          <a:prstGeom prst="rect">
            <a:avLst/>
          </a:prstGeom>
        </p:spPr>
      </p:pic>
      <p:pic>
        <p:nvPicPr>
          <p:cNvPr id="79" name="Image 78" descr="Netherlands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220650" y="4229119"/>
            <a:ext cx="609600" cy="609600"/>
          </a:xfrm>
          <a:prstGeom prst="rect">
            <a:avLst/>
          </a:prstGeom>
        </p:spPr>
      </p:pic>
      <p:pic>
        <p:nvPicPr>
          <p:cNvPr id="80" name="Image 79" descr="Pakistan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878936" y="4229119"/>
            <a:ext cx="609600" cy="609600"/>
          </a:xfrm>
          <a:prstGeom prst="rect">
            <a:avLst/>
          </a:prstGeom>
        </p:spPr>
      </p:pic>
      <p:pic>
        <p:nvPicPr>
          <p:cNvPr id="81" name="Image 80" descr="Norway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537222" y="4229119"/>
            <a:ext cx="609600" cy="609600"/>
          </a:xfrm>
          <a:prstGeom prst="rect">
            <a:avLst/>
          </a:prstGeom>
        </p:spPr>
      </p:pic>
      <p:pic>
        <p:nvPicPr>
          <p:cNvPr id="82" name="Image 81" descr="Russia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195508" y="4229119"/>
            <a:ext cx="609600" cy="609600"/>
          </a:xfrm>
          <a:prstGeom prst="rect">
            <a:avLst/>
          </a:prstGeom>
        </p:spPr>
      </p:pic>
      <p:pic>
        <p:nvPicPr>
          <p:cNvPr id="83" name="Image 82" descr="Spain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853794" y="4229119"/>
            <a:ext cx="609600" cy="609600"/>
          </a:xfrm>
          <a:prstGeom prst="rect">
            <a:avLst/>
          </a:prstGeom>
        </p:spPr>
      </p:pic>
      <p:pic>
        <p:nvPicPr>
          <p:cNvPr id="84" name="Image 83" descr="Sweden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512080" y="4229119"/>
            <a:ext cx="609600" cy="609600"/>
          </a:xfrm>
          <a:prstGeom prst="rect">
            <a:avLst/>
          </a:prstGeom>
        </p:spPr>
      </p:pic>
      <p:pic>
        <p:nvPicPr>
          <p:cNvPr id="86" name="Image 85" descr="United-States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8157633" y="2205304"/>
            <a:ext cx="609600" cy="609600"/>
          </a:xfrm>
          <a:prstGeom prst="rect">
            <a:avLst/>
          </a:prstGeom>
        </p:spPr>
      </p:pic>
      <p:pic>
        <p:nvPicPr>
          <p:cNvPr id="87" name="Image 86" descr="Turkey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8157633" y="3723784"/>
            <a:ext cx="609600" cy="609600"/>
          </a:xfrm>
          <a:prstGeom prst="rect">
            <a:avLst/>
          </a:prstGeom>
        </p:spPr>
      </p:pic>
      <p:pic>
        <p:nvPicPr>
          <p:cNvPr id="88" name="Image 87" descr="United-Kindom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157633" y="2713038"/>
            <a:ext cx="609600" cy="609600"/>
          </a:xfrm>
          <a:prstGeom prst="rect">
            <a:avLst/>
          </a:prstGeom>
        </p:spPr>
      </p:pic>
      <p:pic>
        <p:nvPicPr>
          <p:cNvPr id="89" name="Image 88" descr="Ukraine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8157633" y="3218411"/>
            <a:ext cx="609600" cy="609600"/>
          </a:xfrm>
          <a:prstGeom prst="rect">
            <a:avLst/>
          </a:prstGeom>
        </p:spPr>
      </p:pic>
      <p:pic>
        <p:nvPicPr>
          <p:cNvPr id="91" name="Image 90" descr="Switzerland-apo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8170371" y="4229157"/>
            <a:ext cx="609524" cy="609524"/>
          </a:xfrm>
          <a:prstGeom prst="rect">
            <a:avLst/>
          </a:prstGeom>
        </p:spPr>
      </p:pic>
      <p:sp>
        <p:nvSpPr>
          <p:cNvPr id="92" name="ZoneTexte 91"/>
          <p:cNvSpPr txBox="1"/>
          <p:nvPr/>
        </p:nvSpPr>
        <p:spPr>
          <a:xfrm>
            <a:off x="397933" y="901698"/>
            <a:ext cx="8348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CLIC multi-lateral collaboration - 44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Institutes from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22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countries</a:t>
            </a:r>
          </a:p>
        </p:txBody>
      </p:sp>
      <p:pic>
        <p:nvPicPr>
          <p:cNvPr id="90" name="Image 89" descr="Cern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261446" y="2713038"/>
            <a:ext cx="609524" cy="609524"/>
          </a:xfrm>
          <a:prstGeom prst="rect">
            <a:avLst/>
          </a:prstGeom>
        </p:spPr>
      </p:pic>
      <p:pic>
        <p:nvPicPr>
          <p:cNvPr id="94" name="Image 93" descr="Belarus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255200" y="2203450"/>
            <a:ext cx="621100" cy="621100"/>
          </a:xfrm>
          <a:prstGeom prst="rect">
            <a:avLst/>
          </a:prstGeom>
        </p:spPr>
      </p:pic>
      <p:sp>
        <p:nvSpPr>
          <p:cNvPr id="85" name="Oval 33"/>
          <p:cNvSpPr>
            <a:spLocks noChangeArrowheads="1"/>
          </p:cNvSpPr>
          <p:nvPr/>
        </p:nvSpPr>
        <p:spPr bwMode="auto">
          <a:xfrm>
            <a:off x="4814277" y="1992762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95" name="Slide Number Placeholder 9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50817" y="1178697"/>
            <a:ext cx="620153" cy="6201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173720" y="1734478"/>
            <a:ext cx="593513" cy="42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0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20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460501" y="142879"/>
            <a:ext cx="6900286" cy="785813"/>
          </a:xfrm>
        </p:spPr>
        <p:txBody>
          <a:bodyPr>
            <a:normAutofit/>
          </a:bodyPr>
          <a:lstStyle/>
          <a:p>
            <a:r>
              <a:rPr lang="en-US" dirty="0" smtClean="0"/>
              <a:t>CLIC machine environment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29682" y="1714787"/>
            <a:ext cx="221431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Drives timing</a:t>
            </a:r>
          </a:p>
          <a:p>
            <a:r>
              <a:rPr lang="en-US" sz="1600" dirty="0">
                <a:solidFill>
                  <a:srgbClr val="000000"/>
                </a:solidFill>
              </a:rPr>
              <a:t>r</a:t>
            </a:r>
            <a:r>
              <a:rPr lang="en-US" sz="1600" dirty="0" smtClean="0">
                <a:solidFill>
                  <a:srgbClr val="000000"/>
                </a:solidFill>
              </a:rPr>
              <a:t>equirements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for CLIC detector 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 bwMode="auto">
          <a:xfrm flipH="1" flipV="1">
            <a:off x="5811138" y="1841788"/>
            <a:ext cx="1118544" cy="288498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flipH="1">
            <a:off x="5852272" y="2130286"/>
            <a:ext cx="1077410" cy="431631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" name="Table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09527022"/>
              </p:ext>
            </p:extLst>
          </p:nvPr>
        </p:nvGraphicFramePr>
        <p:xfrm>
          <a:off x="598489" y="923291"/>
          <a:ext cx="5164315" cy="281838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30400"/>
                <a:gridCol w="1593075"/>
                <a:gridCol w="1640840"/>
              </a:tblGrid>
              <a:tr h="35229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 at 500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 at 3 </a:t>
                      </a:r>
                      <a:r>
                        <a:rPr lang="en-US" sz="1600" dirty="0" err="1" smtClean="0"/>
                        <a:t>TeV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 (cm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2.3×10</a:t>
                      </a:r>
                      <a:r>
                        <a:rPr lang="en-US" sz="1600" baseline="30000" dirty="0" smtClean="0"/>
                        <a:t>34</a:t>
                      </a:r>
                      <a:endParaRPr lang="en-US" sz="1600" baseline="300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5.9×10</a:t>
                      </a:r>
                      <a:r>
                        <a:rPr lang="en-US" sz="1600" baseline="30000" dirty="0" smtClean="0"/>
                        <a:t>34</a:t>
                      </a: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BX separation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 ns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 ns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#BX / train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354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312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duration (ns)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177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156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Rep. rate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Hz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Hz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σ</a:t>
                      </a:r>
                      <a:r>
                        <a:rPr lang="en-US" sz="1600" baseline="-25000" dirty="0" smtClean="0"/>
                        <a:t>x</a:t>
                      </a:r>
                      <a:r>
                        <a:rPr lang="en-US" sz="1600" dirty="0" smtClean="0"/>
                        <a:t> / </a:t>
                      </a:r>
                      <a:r>
                        <a:rPr lang="en-US" sz="1600" dirty="0" err="1" smtClean="0"/>
                        <a:t>σ</a:t>
                      </a:r>
                      <a:r>
                        <a:rPr lang="en-US" sz="1600" baseline="-25000" dirty="0" err="1" smtClean="0"/>
                        <a:t>y</a:t>
                      </a:r>
                      <a:r>
                        <a:rPr lang="en-US" sz="1600" dirty="0" smtClean="0"/>
                        <a:t> (nm)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≈ 200 / 2.3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≈ 45 / 1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/>
                        <a:t>σ</a:t>
                      </a:r>
                      <a:r>
                        <a:rPr lang="en-US" sz="1600" baseline="-25000" dirty="0" smtClean="0"/>
                        <a:t>z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72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44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</a:tbl>
          </a:graphicData>
        </a:graphic>
      </p:graphicFrame>
      <p:sp>
        <p:nvSpPr>
          <p:cNvPr id="43" name="Text Box 160"/>
          <p:cNvSpPr txBox="1">
            <a:spLocks noChangeArrowheads="1"/>
          </p:cNvSpPr>
          <p:nvPr/>
        </p:nvSpPr>
        <p:spPr bwMode="auto">
          <a:xfrm>
            <a:off x="2712655" y="3776800"/>
            <a:ext cx="3865161" cy="206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2000" b="1" dirty="0" smtClean="0"/>
              <a:t>Beam </a:t>
            </a:r>
            <a:r>
              <a:rPr lang="en-GB" sz="2000" b="1" dirty="0"/>
              <a:t>related background:</a:t>
            </a:r>
          </a:p>
          <a:p>
            <a:pPr>
              <a:buClr>
                <a:srgbClr val="D60093"/>
              </a:buClr>
              <a:buFont typeface="Wingdings" charset="0"/>
              <a:buChar char="§"/>
            </a:pPr>
            <a:r>
              <a:rPr lang="en-GB" dirty="0"/>
              <a:t> Small beam profile at IP leads </a:t>
            </a:r>
            <a:r>
              <a:rPr lang="en-GB" dirty="0" smtClean="0"/>
              <a:t>to very </a:t>
            </a:r>
          </a:p>
          <a:p>
            <a:pPr>
              <a:buClr>
                <a:srgbClr val="D60093"/>
              </a:buClr>
            </a:pPr>
            <a:r>
              <a:rPr lang="en-GB" dirty="0" smtClean="0"/>
              <a:t>   high </a:t>
            </a:r>
            <a:r>
              <a:rPr lang="en-GB" dirty="0"/>
              <a:t>E-</a:t>
            </a:r>
            <a:r>
              <a:rPr lang="en-GB" dirty="0" smtClean="0"/>
              <a:t>field</a:t>
            </a:r>
          </a:p>
          <a:p>
            <a:pPr>
              <a:buClr>
                <a:srgbClr val="D60093"/>
              </a:buClr>
            </a:pPr>
            <a:endParaRPr lang="en-GB" sz="900" dirty="0"/>
          </a:p>
          <a:p>
            <a:pPr lvl="1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sz="2000" b="1" dirty="0" err="1">
                <a:solidFill>
                  <a:schemeClr val="tx1"/>
                </a:solidFill>
              </a:rPr>
              <a:t>Beamsstrahlung</a:t>
            </a:r>
            <a:endParaRPr lang="en-GB" sz="2000" b="1" dirty="0">
              <a:solidFill>
                <a:schemeClr val="bg2"/>
              </a:solidFill>
            </a:endParaRPr>
          </a:p>
          <a:p>
            <a:pPr lvl="2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rgbClr val="0000FF"/>
                </a:solidFill>
              </a:rPr>
              <a:t>Pair-background</a:t>
            </a:r>
          </a:p>
          <a:p>
            <a:pPr lvl="2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</a:rPr>
              <a:t>γγ</a:t>
            </a:r>
            <a:r>
              <a:rPr lang="en-GB" sz="2000" dirty="0" smtClean="0">
                <a:solidFill>
                  <a:srgbClr val="000000"/>
                </a:solidFill>
              </a:rPr>
              <a:t> to hadrons</a:t>
            </a:r>
            <a:endParaRPr lang="en-GB" sz="2000" dirty="0">
              <a:solidFill>
                <a:srgbClr val="000000"/>
              </a:solidFill>
            </a:endParaRPr>
          </a:p>
        </p:txBody>
      </p:sp>
      <p:pic>
        <p:nvPicPr>
          <p:cNvPr id="4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4" y="4626385"/>
            <a:ext cx="2303843" cy="1255899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/>
          <p:cNvGrpSpPr/>
          <p:nvPr/>
        </p:nvGrpSpPr>
        <p:grpSpPr>
          <a:xfrm>
            <a:off x="6921269" y="4963281"/>
            <a:ext cx="1776005" cy="1188481"/>
            <a:chOff x="7290493" y="4932045"/>
            <a:chExt cx="2351773" cy="1532026"/>
          </a:xfrm>
        </p:grpSpPr>
        <p:pic>
          <p:nvPicPr>
            <p:cNvPr id="46" name="Picture 45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5098" y="5198155"/>
              <a:ext cx="1397603" cy="103862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7" name="Picture 4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387" y="5018150"/>
              <a:ext cx="475874" cy="2574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8" name="Picture 4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4338" y="5106313"/>
              <a:ext cx="152400" cy="2159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4863" y="6069044"/>
              <a:ext cx="165100" cy="279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0" name="Picture 49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6257" y="6053488"/>
              <a:ext cx="475874" cy="257440"/>
            </a:xfrm>
            <a:prstGeom prst="rect">
              <a:avLst/>
            </a:prstGeom>
            <a:ln>
              <a:noFill/>
            </a:ln>
          </p:spPr>
        </p:pic>
        <p:sp>
          <p:nvSpPr>
            <p:cNvPr id="51" name="Rectangle 50"/>
            <p:cNvSpPr/>
            <p:nvPr/>
          </p:nvSpPr>
          <p:spPr bwMode="auto">
            <a:xfrm>
              <a:off x="7290493" y="4932045"/>
              <a:ext cx="2351773" cy="15320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2" name="Straight Arrow Connector 51"/>
          <p:cNvCxnSpPr/>
          <p:nvPr/>
        </p:nvCxnSpPr>
        <p:spPr>
          <a:xfrm>
            <a:off x="5564632" y="5692178"/>
            <a:ext cx="1099834" cy="0"/>
          </a:xfrm>
          <a:prstGeom prst="straightConnector1">
            <a:avLst/>
          </a:prstGeom>
          <a:ln w="28575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2408587" y="5295263"/>
            <a:ext cx="1096613" cy="1"/>
          </a:xfrm>
          <a:prstGeom prst="straightConnector1">
            <a:avLst/>
          </a:prstGeom>
          <a:ln w="28575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29684" y="2879417"/>
            <a:ext cx="2214316" cy="20621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Simplified view: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Pair background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Design issue</a:t>
            </a:r>
          </a:p>
          <a:p>
            <a:r>
              <a:rPr lang="en-GB" sz="1600" dirty="0" err="1">
                <a:solidFill>
                  <a:srgbClr val="000000"/>
                </a:solidFill>
                <a:cs typeface="Symbol" charset="2"/>
              </a:rPr>
              <a:t>gg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→ hadrons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Impacts on the physics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Needs suppression in data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600" y="5894984"/>
            <a:ext cx="4140200" cy="990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00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958" y="2473535"/>
            <a:ext cx="8453559" cy="23237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Full event reconstruction + PFA analysis with background overlaid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 smtClean="0"/>
              <a:t>=&gt; physics objects with </a:t>
            </a:r>
            <a:r>
              <a:rPr lang="en-US" dirty="0" smtClean="0">
                <a:solidFill>
                  <a:srgbClr val="FF0000"/>
                </a:solidFill>
              </a:rPr>
              <a:t>precise </a:t>
            </a:r>
            <a:r>
              <a:rPr lang="en-US" i="1" dirty="0" err="1" smtClean="0">
                <a:solidFill>
                  <a:srgbClr val="FF0000"/>
                </a:solidFill>
              </a:rPr>
              <a:t>p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and cluster time information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Time corrected for shower development and TOF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Then apply cluster-based timing cuts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uts depend on particle-type, </a:t>
            </a:r>
            <a:r>
              <a:rPr lang="en-US" i="1" dirty="0" err="1">
                <a:solidFill>
                  <a:srgbClr val="FF0000"/>
                </a:solidFill>
              </a:rPr>
              <a:t>p</a:t>
            </a:r>
            <a:r>
              <a:rPr lang="en-US" i="1" baseline="-25000" dirty="0" err="1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and detector region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Allows to protect high-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dirty="0" smtClean="0"/>
              <a:t> physics objects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</a:t>
            </a:r>
            <a:r>
              <a:rPr lang="en-US" dirty="0" smtClean="0"/>
              <a:t>ackground suppression at CLIC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2258" y="5539418"/>
            <a:ext cx="8453559" cy="7848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Use well-adapted </a:t>
            </a:r>
            <a:r>
              <a:rPr lang="en-US" sz="2000" b="1" dirty="0" smtClean="0">
                <a:solidFill>
                  <a:srgbClr val="FF0000"/>
                </a:solidFill>
              </a:rPr>
              <a:t>jet clustering </a:t>
            </a:r>
            <a:r>
              <a:rPr lang="en-US" sz="2000" b="1" dirty="0" smtClean="0">
                <a:solidFill>
                  <a:srgbClr val="0000FF"/>
                </a:solidFill>
              </a:rPr>
              <a:t>algorithms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 smtClean="0"/>
              <a:t>Making use of LHC experience (</a:t>
            </a:r>
            <a:r>
              <a:rPr lang="en-US" dirty="0" err="1" smtClean="0"/>
              <a:t>FastJet</a:t>
            </a:r>
            <a:r>
              <a:rPr lang="en-US" dirty="0" smtClean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9853" y="4731877"/>
            <a:ext cx="465692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+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21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7116405" y="2973922"/>
            <a:ext cx="1487378" cy="999523"/>
            <a:chOff x="6430371" y="1047522"/>
            <a:chExt cx="2202518" cy="1503477"/>
          </a:xfr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grpSp>
          <p:nvGrpSpPr>
            <p:cNvPr id="9" name="Group 8"/>
            <p:cNvGrpSpPr/>
            <p:nvPr/>
          </p:nvGrpSpPr>
          <p:grpSpPr>
            <a:xfrm>
              <a:off x="6430371" y="1047522"/>
              <a:ext cx="2202518" cy="944630"/>
              <a:chOff x="6345832" y="1484783"/>
              <a:chExt cx="1991544" cy="877439"/>
            </a:xfrm>
            <a:grpFill/>
          </p:grpSpPr>
          <p:sp>
            <p:nvSpPr>
              <p:cNvPr id="10" name="Line 35"/>
              <p:cNvSpPr>
                <a:spLocks noChangeShapeType="1"/>
              </p:cNvSpPr>
              <p:nvPr/>
            </p:nvSpPr>
            <p:spPr bwMode="auto">
              <a:xfrm>
                <a:off x="6345832" y="2348880"/>
                <a:ext cx="1991544" cy="0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 type="triangl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Line 49"/>
              <p:cNvSpPr>
                <a:spLocks noChangeShapeType="1"/>
              </p:cNvSpPr>
              <p:nvPr/>
            </p:nvSpPr>
            <p:spPr bwMode="auto">
              <a:xfrm flipV="1">
                <a:off x="6609184" y="1766145"/>
                <a:ext cx="0" cy="582735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Line 49"/>
              <p:cNvSpPr>
                <a:spLocks noChangeShapeType="1"/>
              </p:cNvSpPr>
              <p:nvPr/>
            </p:nvSpPr>
            <p:spPr bwMode="auto">
              <a:xfrm flipV="1">
                <a:off x="6681192" y="1484783"/>
                <a:ext cx="0" cy="870767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Line 49"/>
              <p:cNvSpPr>
                <a:spLocks noChangeShapeType="1"/>
              </p:cNvSpPr>
              <p:nvPr/>
            </p:nvSpPr>
            <p:spPr bwMode="auto">
              <a:xfrm flipV="1">
                <a:off x="6753200" y="1766144"/>
                <a:ext cx="0" cy="589406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Line 49"/>
              <p:cNvSpPr>
                <a:spLocks noChangeShapeType="1"/>
              </p:cNvSpPr>
              <p:nvPr/>
            </p:nvSpPr>
            <p:spPr bwMode="auto">
              <a:xfrm flipH="1" flipV="1">
                <a:off x="6537175" y="2060848"/>
                <a:ext cx="0" cy="301374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49"/>
              <p:cNvSpPr>
                <a:spLocks noChangeShapeType="1"/>
              </p:cNvSpPr>
              <p:nvPr/>
            </p:nvSpPr>
            <p:spPr bwMode="auto">
              <a:xfrm flipH="1" flipV="1">
                <a:off x="6825208" y="2060848"/>
                <a:ext cx="0" cy="301374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Line 49"/>
              <p:cNvSpPr>
                <a:spLocks noChangeShapeType="1"/>
              </p:cNvSpPr>
              <p:nvPr/>
            </p:nvSpPr>
            <p:spPr bwMode="auto">
              <a:xfrm flipH="1" flipV="1">
                <a:off x="6969224" y="2204864"/>
                <a:ext cx="0" cy="157358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Line 49"/>
              <p:cNvSpPr>
                <a:spLocks noChangeShapeType="1"/>
              </p:cNvSpPr>
              <p:nvPr/>
            </p:nvSpPr>
            <p:spPr bwMode="auto">
              <a:xfrm flipH="1" flipV="1">
                <a:off x="7121624" y="2060848"/>
                <a:ext cx="0" cy="301374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Line 49"/>
              <p:cNvSpPr>
                <a:spLocks noChangeShapeType="1"/>
              </p:cNvSpPr>
              <p:nvPr/>
            </p:nvSpPr>
            <p:spPr bwMode="auto">
              <a:xfrm flipH="1" flipV="1">
                <a:off x="7185248" y="2204864"/>
                <a:ext cx="0" cy="157358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 flipH="1" flipV="1">
                <a:off x="7473280" y="2204864"/>
                <a:ext cx="0" cy="157358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 flipH="1" flipV="1">
                <a:off x="7977336" y="2204864"/>
                <a:ext cx="0" cy="157358"/>
              </a:xfrm>
              <a:prstGeom prst="line">
                <a:avLst/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 bwMode="auto">
            <a:xfrm flipV="1">
              <a:off x="6801257" y="2005246"/>
              <a:ext cx="0" cy="206428"/>
            </a:xfrm>
            <a:prstGeom prst="straightConnector1">
              <a:avLst/>
            </a:prstGeom>
            <a:grpFill/>
            <a:ln w="222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036065" y="1995452"/>
              <a:ext cx="1365670" cy="555547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00"/>
                  </a:solidFill>
                </a:rPr>
                <a:t>tCluster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6801257" y="2198580"/>
              <a:ext cx="234807" cy="0"/>
            </a:xfrm>
            <a:prstGeom prst="line">
              <a:avLst/>
            </a:prstGeom>
            <a:grpFill/>
            <a:ln w="222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6" name="Picture 25" descr="Screen Shot 2011-12-09 at 9.06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8" y="1212294"/>
            <a:ext cx="7502313" cy="66488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2061" y="812800"/>
            <a:ext cx="308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Triggerless</a:t>
            </a:r>
            <a:r>
              <a:rPr lang="en-US" dirty="0" smtClean="0"/>
              <a:t> readout of full train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400300" y="1788281"/>
            <a:ext cx="275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</a:t>
            </a:r>
            <a:r>
              <a:rPr lang="en-US" dirty="0" smtClean="0">
                <a:solidFill>
                  <a:srgbClr val="FF0000"/>
                </a:solidFill>
              </a:rPr>
              <a:t>  t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 physics event (offline)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06083" y="1957917"/>
            <a:ext cx="10584" cy="515618"/>
          </a:xfrm>
          <a:prstGeom prst="straightConnector1">
            <a:avLst/>
          </a:prstGeom>
          <a:ln>
            <a:noFill/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285317" y="1957917"/>
            <a:ext cx="10584" cy="515618"/>
          </a:xfrm>
          <a:prstGeom prst="straightConnector1">
            <a:avLst/>
          </a:prstGeom>
          <a:ln>
            <a:noFill/>
            <a:tailEnd type="arrow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7116405" y="2973922"/>
            <a:ext cx="1487378" cy="861068"/>
            <a:chOff x="6430371" y="1047522"/>
            <a:chExt cx="2202518" cy="1295214"/>
          </a:xfrm>
        </p:grpSpPr>
        <p:grpSp>
          <p:nvGrpSpPr>
            <p:cNvPr id="32" name="Group 31"/>
            <p:cNvGrpSpPr/>
            <p:nvPr/>
          </p:nvGrpSpPr>
          <p:grpSpPr>
            <a:xfrm>
              <a:off x="6430371" y="1047522"/>
              <a:ext cx="2202518" cy="944630"/>
              <a:chOff x="6345832" y="1484783"/>
              <a:chExt cx="1991544" cy="877439"/>
            </a:xfrm>
          </p:grpSpPr>
          <p:sp>
            <p:nvSpPr>
              <p:cNvPr id="36" name="Line 35"/>
              <p:cNvSpPr>
                <a:spLocks noChangeShapeType="1"/>
              </p:cNvSpPr>
              <p:nvPr/>
            </p:nvSpPr>
            <p:spPr bwMode="auto">
              <a:xfrm>
                <a:off x="6345832" y="2348880"/>
                <a:ext cx="19915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/>
            </p:nvSpPr>
            <p:spPr bwMode="auto">
              <a:xfrm flipV="1">
                <a:off x="6609184" y="1766145"/>
                <a:ext cx="0" cy="58273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49"/>
              <p:cNvSpPr>
                <a:spLocks noChangeShapeType="1"/>
              </p:cNvSpPr>
              <p:nvPr/>
            </p:nvSpPr>
            <p:spPr bwMode="auto">
              <a:xfrm flipV="1">
                <a:off x="6681192" y="1484783"/>
                <a:ext cx="0" cy="87076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49"/>
              <p:cNvSpPr>
                <a:spLocks noChangeShapeType="1"/>
              </p:cNvSpPr>
              <p:nvPr/>
            </p:nvSpPr>
            <p:spPr bwMode="auto">
              <a:xfrm flipV="1">
                <a:off x="6753200" y="1766144"/>
                <a:ext cx="0" cy="58940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49"/>
              <p:cNvSpPr>
                <a:spLocks noChangeShapeType="1"/>
              </p:cNvSpPr>
              <p:nvPr/>
            </p:nvSpPr>
            <p:spPr bwMode="auto">
              <a:xfrm flipH="1" flipV="1">
                <a:off x="6537175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49"/>
              <p:cNvSpPr>
                <a:spLocks noChangeShapeType="1"/>
              </p:cNvSpPr>
              <p:nvPr/>
            </p:nvSpPr>
            <p:spPr bwMode="auto">
              <a:xfrm flipH="1" flipV="1">
                <a:off x="6825208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49"/>
              <p:cNvSpPr>
                <a:spLocks noChangeShapeType="1"/>
              </p:cNvSpPr>
              <p:nvPr/>
            </p:nvSpPr>
            <p:spPr bwMode="auto">
              <a:xfrm flipH="1" flipV="1">
                <a:off x="6969224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49"/>
              <p:cNvSpPr>
                <a:spLocks noChangeShapeType="1"/>
              </p:cNvSpPr>
              <p:nvPr/>
            </p:nvSpPr>
            <p:spPr bwMode="auto">
              <a:xfrm flipH="1" flipV="1">
                <a:off x="7121624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49"/>
              <p:cNvSpPr>
                <a:spLocks noChangeShapeType="1"/>
              </p:cNvSpPr>
              <p:nvPr/>
            </p:nvSpPr>
            <p:spPr bwMode="auto">
              <a:xfrm flipH="1" flipV="1">
                <a:off x="7185248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49"/>
              <p:cNvSpPr>
                <a:spLocks noChangeShapeType="1"/>
              </p:cNvSpPr>
              <p:nvPr/>
            </p:nvSpPr>
            <p:spPr bwMode="auto">
              <a:xfrm flipH="1" flipV="1">
                <a:off x="7473280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49"/>
              <p:cNvSpPr>
                <a:spLocks noChangeShapeType="1"/>
              </p:cNvSpPr>
              <p:nvPr/>
            </p:nvSpPr>
            <p:spPr bwMode="auto">
              <a:xfrm flipH="1" flipV="1">
                <a:off x="7977336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33" name="Straight Arrow Connector 32"/>
            <p:cNvCxnSpPr/>
            <p:nvPr/>
          </p:nvCxnSpPr>
          <p:spPr bwMode="auto">
            <a:xfrm flipV="1">
              <a:off x="6801257" y="2005246"/>
              <a:ext cx="0" cy="206428"/>
            </a:xfrm>
            <a:prstGeom prst="straightConnector1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7036065" y="1995452"/>
              <a:ext cx="989833" cy="347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660066"/>
                  </a:solidFill>
                </a:rPr>
                <a:t>tCluster</a:t>
              </a:r>
              <a:endParaRPr lang="en-US" dirty="0">
                <a:solidFill>
                  <a:srgbClr val="660066"/>
                </a:solidFill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6801257" y="2198580"/>
              <a:ext cx="234807" cy="0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61426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ombined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T</a:t>
            </a:r>
            <a:r>
              <a:rPr lang="en-US" dirty="0" smtClean="0"/>
              <a:t> and timing cuts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 descr="HH2tight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6" b="4266"/>
          <a:stretch/>
        </p:blipFill>
        <p:spPr>
          <a:xfrm>
            <a:off x="4669275" y="1746250"/>
            <a:ext cx="4504037" cy="3032609"/>
          </a:xfrm>
          <a:prstGeom prst="rect">
            <a:avLst/>
          </a:prstGeom>
        </p:spPr>
      </p:pic>
      <p:pic>
        <p:nvPicPr>
          <p:cNvPr id="9" name="Picture 8" descr="HH2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0" b="5457"/>
          <a:stretch/>
        </p:blipFill>
        <p:spPr>
          <a:xfrm>
            <a:off x="0" y="1613445"/>
            <a:ext cx="4382451" cy="3237055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940" y="4722003"/>
            <a:ext cx="4385347" cy="41091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00378" y="1283269"/>
            <a:ext cx="1121671" cy="46166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1.2 </a:t>
            </a:r>
            <a:r>
              <a:rPr lang="en-US" sz="2400" dirty="0" err="1" smtClean="0">
                <a:solidFill>
                  <a:srgbClr val="000000"/>
                </a:solidFill>
              </a:rPr>
              <a:t>TeV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3566" y="1280070"/>
            <a:ext cx="1249060" cy="46166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100 </a:t>
            </a:r>
            <a:r>
              <a:rPr lang="en-US" sz="2400" dirty="0" err="1">
                <a:solidFill>
                  <a:srgbClr val="000000"/>
                </a:solidFill>
              </a:rPr>
              <a:t>G</a:t>
            </a:r>
            <a:r>
              <a:rPr lang="en-US" sz="2400" dirty="0" err="1" smtClean="0">
                <a:solidFill>
                  <a:srgbClr val="000000"/>
                </a:solidFill>
              </a:rPr>
              <a:t>eV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4440280" y="3194247"/>
            <a:ext cx="472104" cy="230426"/>
          </a:xfrm>
          <a:prstGeom prst="rightArrow">
            <a:avLst/>
          </a:prstGeom>
          <a:solidFill>
            <a:srgbClr val="FFFF00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0430" y="5391031"/>
            <a:ext cx="288014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1.2 </a:t>
            </a:r>
            <a:r>
              <a:rPr lang="en-US" dirty="0" err="1" smtClean="0">
                <a:solidFill>
                  <a:srgbClr val="000090"/>
                </a:solidFill>
              </a:rPr>
              <a:t>TeV</a:t>
            </a:r>
            <a:r>
              <a:rPr lang="en-US" dirty="0" smtClean="0">
                <a:solidFill>
                  <a:srgbClr val="000090"/>
                </a:solidFill>
              </a:rPr>
              <a:t> background in reconstruction time window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72725" y="5391031"/>
            <a:ext cx="228702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100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r>
              <a:rPr lang="en-US" dirty="0" smtClean="0">
                <a:solidFill>
                  <a:srgbClr val="000090"/>
                </a:solidFill>
              </a:rPr>
              <a:t> background after tight cuts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2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967"/>
            <a:ext cx="7839109" cy="727338"/>
          </a:xfrm>
        </p:spPr>
        <p:txBody>
          <a:bodyPr>
            <a:normAutofit fontScale="90000"/>
          </a:bodyPr>
          <a:lstStyle/>
          <a:p>
            <a:r>
              <a:rPr lang="en-US" dirty="0"/>
              <a:t>R</a:t>
            </a:r>
            <a:r>
              <a:rPr lang="en-US" dirty="0" smtClean="0"/>
              <a:t>esults of Higgs benchmark studies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 descr="Screen Shot 2012-08-19 at 10.49.0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32" y="814891"/>
            <a:ext cx="7551529" cy="60496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3418" y="2719903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43418" y="3581387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43418" y="4294709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43418" y="4817537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43418" y="6197588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783928" y="6138340"/>
            <a:ext cx="216691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&lt;= study still ongoing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07338">
            <a:off x="5516489" y="1520903"/>
            <a:ext cx="3368933" cy="646331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Details will be presented at LCWS12 for many of these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443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of top benchmark studies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 descr="Screen Shot 2012-08-19 at 10.51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611"/>
            <a:ext cx="9144000" cy="3550381"/>
          </a:xfrm>
          <a:prstGeom prst="rect">
            <a:avLst/>
          </a:prstGeom>
        </p:spPr>
      </p:pic>
      <p:pic>
        <p:nvPicPr>
          <p:cNvPr id="7" name="Picture 6" descr="Screen Shot 2012-08-19 at 10.53.1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841" y="4217812"/>
            <a:ext cx="6000748" cy="23723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13754" y="2762258"/>
            <a:ext cx="62536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eft</a:t>
            </a:r>
          </a:p>
          <a:p>
            <a:pPr algn="ctr"/>
            <a:endParaRPr lang="en-US" sz="800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right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plot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3418" y="3117838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83917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4" y="29967"/>
            <a:ext cx="7841226" cy="7273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of SUSY benchmarks, 1.4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Screen Shot 2012-08-19 at 10.58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05" y="938879"/>
            <a:ext cx="7995878" cy="54534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11582" y="2766437"/>
            <a:ext cx="110490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CLIC CDR Vol. 3</a:t>
            </a:r>
            <a:endParaRPr lang="en-US" baseline="300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0999" y="1492239"/>
            <a:ext cx="1121833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ll results with 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L =&gt; 1.5 ab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endParaRPr lang="en-US" baseline="30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920" y="5806017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78947" y="4912784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920" y="3274268"/>
            <a:ext cx="379055" cy="276999"/>
          </a:xfrm>
          <a:prstGeom prst="rect">
            <a:avLst/>
          </a:prstGeom>
          <a:solidFill>
            <a:srgbClr val="FF6600"/>
          </a:solidFill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‘12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52485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84" y="29967"/>
            <a:ext cx="7841226" cy="7273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of SUSY benchmarks, 3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26</a:t>
            </a:fld>
            <a:endParaRPr lang="en-US"/>
          </a:p>
        </p:txBody>
      </p:sp>
      <p:pic>
        <p:nvPicPr>
          <p:cNvPr id="3" name="Picture 2" descr="Screen Shot 2012-08-19 at 11.02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1" y="785448"/>
            <a:ext cx="6858000" cy="60831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94087" y="1492239"/>
            <a:ext cx="1344082" cy="10156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</a:rPr>
              <a:t>a</a:t>
            </a:r>
            <a:r>
              <a:rPr lang="en-US" sz="2000" dirty="0" smtClean="0">
                <a:solidFill>
                  <a:srgbClr val="0000FF"/>
                </a:solidFill>
              </a:rPr>
              <a:t>ll results with </a:t>
            </a: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L =&gt; 2 ab</a:t>
            </a:r>
            <a:r>
              <a:rPr lang="en-US" sz="2000" baseline="30000" dirty="0" smtClean="0">
                <a:solidFill>
                  <a:srgbClr val="0000FF"/>
                </a:solidFill>
              </a:rPr>
              <a:t>-1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98325" y="2692356"/>
            <a:ext cx="1344082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CLIC CDR Vol. 2</a:t>
            </a:r>
            <a:endParaRPr lang="en-US" sz="2000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26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CLIC CDR documents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09371505"/>
              </p:ext>
            </p:extLst>
          </p:nvPr>
        </p:nvGraphicFramePr>
        <p:xfrm>
          <a:off x="304800" y="1157292"/>
          <a:ext cx="64262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6316" y="2020669"/>
            <a:ext cx="18833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</a:t>
            </a:r>
            <a:r>
              <a:rPr lang="en-US" sz="1600" dirty="0"/>
              <a:t>addition a shorter overview document was submitted as input to the European Strategy update, available at</a:t>
            </a:r>
            <a:r>
              <a:rPr lang="en-US" sz="1600" dirty="0" smtClean="0"/>
              <a:t>:</a:t>
            </a:r>
          </a:p>
          <a:p>
            <a:r>
              <a:rPr lang="da-DK" sz="1600" u="sng" dirty="0" smtClean="0">
                <a:hlinkClick r:id="rId7"/>
              </a:rPr>
              <a:t>http</a:t>
            </a:r>
            <a:r>
              <a:rPr lang="da-DK" sz="1600" u="sng" dirty="0">
                <a:hlinkClick r:id="rId7"/>
              </a:rPr>
              <a:t>://arxiv.org/pdf/1208.1402v1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3198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physics potential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9647" y="796323"/>
            <a:ext cx="7453696" cy="15373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266700" lvl="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LHC complementarity at the energy frontier:</a:t>
            </a:r>
          </a:p>
          <a:p>
            <a:pPr marL="5524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H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ow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/>
              </a:rPr>
              <a:t>do we build the optimal machine given a physics scenario (partly seen at LHC ?) 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itchFamily="34" charset="0"/>
              <a:cs typeface="Calibri"/>
            </a:endParaRPr>
          </a:p>
          <a:p>
            <a:pPr marL="552450" lvl="0" indent="-285750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Calibri"/>
              </a:rPr>
              <a:t>Understand the benefits of running close to thresholds versus at highest energy, and distribution of luminosities as function of energy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982" y="2774574"/>
            <a:ext cx="3377848" cy="258532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Examples highlighted in the CDR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Higgs physics (SM and non-SM)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SUSY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Higgs strong interactions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New Z’ sector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Contact interactions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 dimensions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41700" y="3133589"/>
            <a:ext cx="125730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aseline="30000" dirty="0" smtClean="0"/>
              <a:t>σ</a:t>
            </a:r>
            <a:r>
              <a:rPr lang="en-US" sz="2800" baseline="30000" dirty="0" smtClean="0"/>
              <a:t>(</a:t>
            </a:r>
            <a:r>
              <a:rPr lang="en-US" sz="2800" baseline="30000" dirty="0" err="1" smtClean="0"/>
              <a:t>fb</a:t>
            </a:r>
            <a:r>
              <a:rPr lang="en-US" sz="2800" baseline="30000" dirty="0" smtClean="0"/>
              <a:t>)</a:t>
            </a:r>
            <a:endParaRPr lang="en-US" sz="2800" baseline="30000" dirty="0"/>
          </a:p>
        </p:txBody>
      </p:sp>
      <p:pic>
        <p:nvPicPr>
          <p:cNvPr id="14" name="Picture 13" descr="Screen Shot 2012-08-20 at 12.10.2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530" y="2590801"/>
            <a:ext cx="5299280" cy="3683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52982" y="5868051"/>
            <a:ext cx="6217417" cy="923330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Stage 1: ~500 (350)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 =&gt; Higgs and top physics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Stage 2: ~1.5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 =&gt; </a:t>
            </a:r>
            <a:r>
              <a:rPr lang="en-US" dirty="0" err="1" smtClean="0">
                <a:solidFill>
                  <a:srgbClr val="000000"/>
                </a:solidFill>
              </a:rPr>
              <a:t>ttH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ννHH</a:t>
            </a:r>
            <a:r>
              <a:rPr lang="en-US" dirty="0" smtClean="0">
                <a:solidFill>
                  <a:srgbClr val="000000"/>
                </a:solidFill>
              </a:rPr>
              <a:t> + New Physics (lower mass scale)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Stage 3: ~3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 =&gt; </a:t>
            </a:r>
            <a:r>
              <a:rPr lang="en-US" dirty="0">
                <a:solidFill>
                  <a:srgbClr val="000000"/>
                </a:solidFill>
              </a:rPr>
              <a:t>New </a:t>
            </a:r>
            <a:r>
              <a:rPr lang="en-US" dirty="0" smtClean="0">
                <a:solidFill>
                  <a:srgbClr val="000000"/>
                </a:solidFill>
              </a:rPr>
              <a:t>Physics (higher mass scale)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17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Box 121"/>
          <p:cNvSpPr txBox="1"/>
          <p:nvPr/>
        </p:nvSpPr>
        <p:spPr>
          <a:xfrm>
            <a:off x="4076" y="912078"/>
            <a:ext cx="2701024" cy="2462213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CLIC two-beam scheme compatible with energy staging to provide the optimal machine for a large energy range  </a:t>
            </a:r>
          </a:p>
          <a:p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Lower energy machine can run most of the time during the construction of the next stage.</a:t>
            </a:r>
          </a:p>
          <a:p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Physics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results will determine the energies of the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stages </a:t>
            </a: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489" y="0"/>
            <a:ext cx="8229023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CLIC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Implementation – in stages?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2895600" y="5092700"/>
            <a:ext cx="92676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300" noProof="1">
                <a:solidFill>
                  <a:srgbClr val="0000FF"/>
                </a:solidFill>
                <a:latin typeface="Arial Unicode MS" charset="0"/>
              </a:rPr>
              <a:t>3 TeV Stage</a:t>
            </a:r>
            <a:endParaRPr sz="2400" noProof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50535" name="Oval 7"/>
          <p:cNvSpPr>
            <a:spLocks noChangeArrowheads="1"/>
          </p:cNvSpPr>
          <p:nvPr/>
        </p:nvSpPr>
        <p:spPr bwMode="auto">
          <a:xfrm>
            <a:off x="4668694" y="5503466"/>
            <a:ext cx="5773" cy="7442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6" name="Freeform 8"/>
          <p:cNvSpPr>
            <a:spLocks/>
          </p:cNvSpPr>
          <p:nvPr/>
        </p:nvSpPr>
        <p:spPr bwMode="auto">
          <a:xfrm>
            <a:off x="451717" y="5418634"/>
            <a:ext cx="8390659" cy="35719"/>
          </a:xfrm>
          <a:custGeom>
            <a:avLst/>
            <a:gdLst>
              <a:gd name="T0" fmla="*/ 0 w 5275"/>
              <a:gd name="T1" fmla="*/ 22 h 22"/>
              <a:gd name="T2" fmla="*/ 5275 w 5275"/>
              <a:gd name="T3" fmla="*/ 21 h 22"/>
              <a:gd name="T4" fmla="*/ 5275 w 5275"/>
              <a:gd name="T5" fmla="*/ 0 h 22"/>
              <a:gd name="T6" fmla="*/ 0 w 5275"/>
              <a:gd name="T7" fmla="*/ 2 h 22"/>
              <a:gd name="T8" fmla="*/ 0 w 527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581603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1945409" y="5077818"/>
            <a:ext cx="44137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1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39" name="Rectangle 11"/>
          <p:cNvSpPr>
            <a:spLocks noChangeArrowheads="1"/>
          </p:cNvSpPr>
          <p:nvPr/>
        </p:nvSpPr>
        <p:spPr bwMode="auto">
          <a:xfrm>
            <a:off x="7117773" y="5077818"/>
            <a:ext cx="46396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2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4079876" y="5824935"/>
            <a:ext cx="5659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4667251" y="5824935"/>
            <a:ext cx="54338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4584990" y="5077818"/>
            <a:ext cx="2207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 flipH="1" flipV="1">
            <a:off x="4540250" y="5469235"/>
            <a:ext cx="27421" cy="16371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4" name="Freeform 16"/>
          <p:cNvSpPr>
            <a:spLocks/>
          </p:cNvSpPr>
          <p:nvPr/>
        </p:nvSpPr>
        <p:spPr bwMode="auto">
          <a:xfrm>
            <a:off x="4540250" y="5469236"/>
            <a:ext cx="57727" cy="50602"/>
          </a:xfrm>
          <a:custGeom>
            <a:avLst/>
            <a:gdLst>
              <a:gd name="T0" fmla="*/ 19 w 37"/>
              <a:gd name="T1" fmla="*/ 31 h 31"/>
              <a:gd name="T2" fmla="*/ 0 w 37"/>
              <a:gd name="T3" fmla="*/ 0 h 31"/>
              <a:gd name="T4" fmla="*/ 37 w 37"/>
              <a:gd name="T5" fmla="*/ 5 h 31"/>
              <a:gd name="T6" fmla="*/ 14 w 37"/>
              <a:gd name="T7" fmla="*/ 9 h 31"/>
              <a:gd name="T8" fmla="*/ 19 w 37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5" name="Rectangle 17"/>
          <p:cNvSpPr>
            <a:spLocks noChangeArrowheads="1"/>
          </p:cNvSpPr>
          <p:nvPr/>
        </p:nvSpPr>
        <p:spPr bwMode="auto">
          <a:xfrm>
            <a:off x="4644159" y="5371009"/>
            <a:ext cx="23091" cy="132457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6" name="Line 18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7" name="Line 19"/>
          <p:cNvSpPr>
            <a:spLocks noChangeShapeType="1"/>
          </p:cNvSpPr>
          <p:nvPr/>
        </p:nvSpPr>
        <p:spPr bwMode="auto">
          <a:xfrm flipV="1">
            <a:off x="4651375" y="6229747"/>
            <a:ext cx="1067955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8" name="Rectangle 20"/>
          <p:cNvSpPr>
            <a:spLocks noChangeArrowheads="1"/>
          </p:cNvSpPr>
          <p:nvPr/>
        </p:nvSpPr>
        <p:spPr bwMode="auto">
          <a:xfrm>
            <a:off x="5092989" y="6174681"/>
            <a:ext cx="318943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5092990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0" name="Line 22"/>
          <p:cNvSpPr>
            <a:spLocks noChangeShapeType="1"/>
          </p:cNvSpPr>
          <p:nvPr/>
        </p:nvSpPr>
        <p:spPr bwMode="auto">
          <a:xfrm flipH="1">
            <a:off x="568614" y="6138962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1" name="Line 23"/>
          <p:cNvSpPr>
            <a:spLocks noChangeShapeType="1"/>
          </p:cNvSpPr>
          <p:nvPr/>
        </p:nvSpPr>
        <p:spPr bwMode="auto">
          <a:xfrm>
            <a:off x="3589194" y="6138962"/>
            <a:ext cx="1443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2" name="Line 24"/>
          <p:cNvSpPr>
            <a:spLocks noChangeShapeType="1"/>
          </p:cNvSpPr>
          <p:nvPr/>
        </p:nvSpPr>
        <p:spPr bwMode="auto">
          <a:xfrm>
            <a:off x="567171" y="6237189"/>
            <a:ext cx="3022023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3" name="Freeform 25"/>
          <p:cNvSpPr>
            <a:spLocks/>
          </p:cNvSpPr>
          <p:nvPr/>
        </p:nvSpPr>
        <p:spPr bwMode="auto">
          <a:xfrm>
            <a:off x="567171" y="6210400"/>
            <a:ext cx="49068" cy="50602"/>
          </a:xfrm>
          <a:custGeom>
            <a:avLst/>
            <a:gdLst>
              <a:gd name="T0" fmla="*/ 31 w 31"/>
              <a:gd name="T1" fmla="*/ 0 h 31"/>
              <a:gd name="T2" fmla="*/ 0 w 31"/>
              <a:gd name="T3" fmla="*/ 16 h 31"/>
              <a:gd name="T4" fmla="*/ 31 w 31"/>
              <a:gd name="T5" fmla="*/ 31 h 31"/>
              <a:gd name="T6" fmla="*/ 16 w 31"/>
              <a:gd name="T7" fmla="*/ 16 h 31"/>
              <a:gd name="T8" fmla="*/ 31 w 31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4" name="Freeform 26"/>
          <p:cNvSpPr>
            <a:spLocks/>
          </p:cNvSpPr>
          <p:nvPr/>
        </p:nvSpPr>
        <p:spPr bwMode="auto">
          <a:xfrm>
            <a:off x="3535796" y="6210400"/>
            <a:ext cx="53398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5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2069523" y="6182122"/>
            <a:ext cx="373785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6" name="Rectangle 28"/>
          <p:cNvSpPr>
            <a:spLocks noChangeArrowheads="1"/>
          </p:cNvSpPr>
          <p:nvPr/>
        </p:nvSpPr>
        <p:spPr bwMode="auto">
          <a:xfrm>
            <a:off x="20695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7" name="Line 29"/>
          <p:cNvSpPr>
            <a:spLocks noChangeShapeType="1"/>
          </p:cNvSpPr>
          <p:nvPr/>
        </p:nvSpPr>
        <p:spPr bwMode="auto">
          <a:xfrm>
            <a:off x="5719330" y="6134497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8" name="Line 30"/>
          <p:cNvSpPr>
            <a:spLocks noChangeShapeType="1"/>
          </p:cNvSpPr>
          <p:nvPr/>
        </p:nvSpPr>
        <p:spPr bwMode="auto">
          <a:xfrm>
            <a:off x="8726921" y="6143427"/>
            <a:ext cx="0" cy="21133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9" name="Line 31"/>
          <p:cNvSpPr>
            <a:spLocks noChangeShapeType="1"/>
          </p:cNvSpPr>
          <p:nvPr/>
        </p:nvSpPr>
        <p:spPr bwMode="auto">
          <a:xfrm>
            <a:off x="5719330" y="6237189"/>
            <a:ext cx="3007591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0" name="Freeform 32"/>
          <p:cNvSpPr>
            <a:spLocks/>
          </p:cNvSpPr>
          <p:nvPr/>
        </p:nvSpPr>
        <p:spPr bwMode="auto">
          <a:xfrm>
            <a:off x="5719331" y="6210400"/>
            <a:ext cx="53397" cy="50602"/>
          </a:xfrm>
          <a:custGeom>
            <a:avLst/>
            <a:gdLst>
              <a:gd name="T0" fmla="*/ 33 w 33"/>
              <a:gd name="T1" fmla="*/ 0 h 31"/>
              <a:gd name="T2" fmla="*/ 0 w 33"/>
              <a:gd name="T3" fmla="*/ 16 h 31"/>
              <a:gd name="T4" fmla="*/ 33 w 33"/>
              <a:gd name="T5" fmla="*/ 31 h 31"/>
              <a:gd name="T6" fmla="*/ 17 w 33"/>
              <a:gd name="T7" fmla="*/ 16 h 31"/>
              <a:gd name="T8" fmla="*/ 33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1" name="Freeform 33"/>
          <p:cNvSpPr>
            <a:spLocks/>
          </p:cNvSpPr>
          <p:nvPr/>
        </p:nvSpPr>
        <p:spPr bwMode="auto">
          <a:xfrm>
            <a:off x="8674966" y="6210400"/>
            <a:ext cx="51955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6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2" name="Rectangle 34"/>
          <p:cNvSpPr>
            <a:spLocks noChangeArrowheads="1"/>
          </p:cNvSpPr>
          <p:nvPr/>
        </p:nvSpPr>
        <p:spPr bwMode="auto">
          <a:xfrm>
            <a:off x="7213023" y="6182122"/>
            <a:ext cx="375227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3" name="Rectangle 35"/>
          <p:cNvSpPr>
            <a:spLocks noChangeArrowheads="1"/>
          </p:cNvSpPr>
          <p:nvPr/>
        </p:nvSpPr>
        <p:spPr bwMode="auto">
          <a:xfrm>
            <a:off x="72130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>
            <a:off x="3589194" y="6138962"/>
            <a:ext cx="1443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5" name="Line 37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6" name="Line 38"/>
          <p:cNvSpPr>
            <a:spLocks noChangeShapeType="1"/>
          </p:cNvSpPr>
          <p:nvPr/>
        </p:nvSpPr>
        <p:spPr bwMode="auto">
          <a:xfrm flipV="1">
            <a:off x="3593523" y="6229747"/>
            <a:ext cx="1062182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7" name="Rectangle 39"/>
          <p:cNvSpPr>
            <a:spLocks noChangeArrowheads="1"/>
          </p:cNvSpPr>
          <p:nvPr/>
        </p:nvSpPr>
        <p:spPr bwMode="auto">
          <a:xfrm>
            <a:off x="4026477" y="6174681"/>
            <a:ext cx="317500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8" name="Rectangle 40"/>
          <p:cNvSpPr>
            <a:spLocks noChangeArrowheads="1"/>
          </p:cNvSpPr>
          <p:nvPr/>
        </p:nvSpPr>
        <p:spPr bwMode="auto">
          <a:xfrm>
            <a:off x="4026478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9" name="Rectangle 41"/>
          <p:cNvSpPr>
            <a:spLocks noChangeArrowheads="1"/>
          </p:cNvSpPr>
          <p:nvPr/>
        </p:nvSpPr>
        <p:spPr bwMode="auto">
          <a:xfrm>
            <a:off x="5719330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0" name="Freeform 42"/>
          <p:cNvSpPr>
            <a:spLocks/>
          </p:cNvSpPr>
          <p:nvPr/>
        </p:nvSpPr>
        <p:spPr bwMode="auto">
          <a:xfrm>
            <a:off x="395432" y="5421611"/>
            <a:ext cx="186171" cy="145852"/>
          </a:xfrm>
          <a:custGeom>
            <a:avLst/>
            <a:gdLst>
              <a:gd name="T0" fmla="*/ 43 w 117"/>
              <a:gd name="T1" fmla="*/ 0 h 89"/>
              <a:gd name="T2" fmla="*/ 27 w 117"/>
              <a:gd name="T3" fmla="*/ 3 h 89"/>
              <a:gd name="T4" fmla="*/ 13 w 117"/>
              <a:gd name="T5" fmla="*/ 13 h 89"/>
              <a:gd name="T6" fmla="*/ 3 w 117"/>
              <a:gd name="T7" fmla="*/ 27 h 89"/>
              <a:gd name="T8" fmla="*/ 0 w 117"/>
              <a:gd name="T9" fmla="*/ 44 h 89"/>
              <a:gd name="T10" fmla="*/ 3 w 117"/>
              <a:gd name="T11" fmla="*/ 62 h 89"/>
              <a:gd name="T12" fmla="*/ 13 w 117"/>
              <a:gd name="T13" fmla="*/ 75 h 89"/>
              <a:gd name="T14" fmla="*/ 27 w 117"/>
              <a:gd name="T15" fmla="*/ 86 h 89"/>
              <a:gd name="T16" fmla="*/ 44 w 117"/>
              <a:gd name="T17" fmla="*/ 89 h 89"/>
              <a:gd name="T18" fmla="*/ 62 w 117"/>
              <a:gd name="T19" fmla="*/ 86 h 89"/>
              <a:gd name="T20" fmla="*/ 74 w 117"/>
              <a:gd name="T21" fmla="*/ 77 h 89"/>
              <a:gd name="T22" fmla="*/ 84 w 117"/>
              <a:gd name="T23" fmla="*/ 63 h 89"/>
              <a:gd name="T24" fmla="*/ 89 w 117"/>
              <a:gd name="T25" fmla="*/ 50 h 89"/>
              <a:gd name="T26" fmla="*/ 89 w 117"/>
              <a:gd name="T27" fmla="*/ 48 h 89"/>
              <a:gd name="T28" fmla="*/ 93 w 117"/>
              <a:gd name="T29" fmla="*/ 34 h 89"/>
              <a:gd name="T30" fmla="*/ 96 w 117"/>
              <a:gd name="T31" fmla="*/ 26 h 89"/>
              <a:gd name="T32" fmla="*/ 105 w 117"/>
              <a:gd name="T33" fmla="*/ 22 h 89"/>
              <a:gd name="T34" fmla="*/ 117 w 117"/>
              <a:gd name="T35" fmla="*/ 20 h 89"/>
              <a:gd name="T36" fmla="*/ 113 w 117"/>
              <a:gd name="T37" fmla="*/ 0 h 89"/>
              <a:gd name="T38" fmla="*/ 98 w 117"/>
              <a:gd name="T39" fmla="*/ 1 h 89"/>
              <a:gd name="T40" fmla="*/ 82 w 117"/>
              <a:gd name="T41" fmla="*/ 12 h 89"/>
              <a:gd name="T42" fmla="*/ 72 w 117"/>
              <a:gd name="T43" fmla="*/ 27 h 89"/>
              <a:gd name="T44" fmla="*/ 68 w 117"/>
              <a:gd name="T45" fmla="*/ 44 h 89"/>
              <a:gd name="T46" fmla="*/ 67 w 117"/>
              <a:gd name="T47" fmla="*/ 53 h 89"/>
              <a:gd name="T48" fmla="*/ 60 w 117"/>
              <a:gd name="T49" fmla="*/ 62 h 89"/>
              <a:gd name="T50" fmla="*/ 51 w 117"/>
              <a:gd name="T51" fmla="*/ 65 h 89"/>
              <a:gd name="T52" fmla="*/ 44 w 117"/>
              <a:gd name="T53" fmla="*/ 69 h 89"/>
              <a:gd name="T54" fmla="*/ 34 w 117"/>
              <a:gd name="T55" fmla="*/ 65 h 89"/>
              <a:gd name="T56" fmla="*/ 27 w 117"/>
              <a:gd name="T57" fmla="*/ 62 h 89"/>
              <a:gd name="T58" fmla="*/ 24 w 117"/>
              <a:gd name="T59" fmla="*/ 55 h 89"/>
              <a:gd name="T60" fmla="*/ 20 w 117"/>
              <a:gd name="T61" fmla="*/ 44 h 89"/>
              <a:gd name="T62" fmla="*/ 24 w 117"/>
              <a:gd name="T63" fmla="*/ 34 h 89"/>
              <a:gd name="T64" fmla="*/ 27 w 117"/>
              <a:gd name="T65" fmla="*/ 27 h 89"/>
              <a:gd name="T66" fmla="*/ 34 w 117"/>
              <a:gd name="T67" fmla="*/ 24 h 89"/>
              <a:gd name="T68" fmla="*/ 46 w 117"/>
              <a:gd name="T69" fmla="*/ 20 h 89"/>
              <a:gd name="T70" fmla="*/ 43 w 117"/>
              <a:gd name="T71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1" name="Freeform 43"/>
          <p:cNvSpPr>
            <a:spLocks/>
          </p:cNvSpPr>
          <p:nvPr/>
        </p:nvSpPr>
        <p:spPr bwMode="auto">
          <a:xfrm>
            <a:off x="8722591" y="5421611"/>
            <a:ext cx="186171" cy="148828"/>
          </a:xfrm>
          <a:custGeom>
            <a:avLst/>
            <a:gdLst>
              <a:gd name="T0" fmla="*/ 70 w 117"/>
              <a:gd name="T1" fmla="*/ 20 h 91"/>
              <a:gd name="T2" fmla="*/ 82 w 117"/>
              <a:gd name="T3" fmla="*/ 24 h 91"/>
              <a:gd name="T4" fmla="*/ 89 w 117"/>
              <a:gd name="T5" fmla="*/ 27 h 91"/>
              <a:gd name="T6" fmla="*/ 92 w 117"/>
              <a:gd name="T7" fmla="*/ 36 h 91"/>
              <a:gd name="T8" fmla="*/ 96 w 117"/>
              <a:gd name="T9" fmla="*/ 46 h 91"/>
              <a:gd name="T10" fmla="*/ 92 w 117"/>
              <a:gd name="T11" fmla="*/ 56 h 91"/>
              <a:gd name="T12" fmla="*/ 89 w 117"/>
              <a:gd name="T13" fmla="*/ 63 h 91"/>
              <a:gd name="T14" fmla="*/ 82 w 117"/>
              <a:gd name="T15" fmla="*/ 67 h 91"/>
              <a:gd name="T16" fmla="*/ 72 w 117"/>
              <a:gd name="T17" fmla="*/ 70 h 91"/>
              <a:gd name="T18" fmla="*/ 61 w 117"/>
              <a:gd name="T19" fmla="*/ 67 h 91"/>
              <a:gd name="T20" fmla="*/ 55 w 117"/>
              <a:gd name="T21" fmla="*/ 63 h 91"/>
              <a:gd name="T22" fmla="*/ 51 w 117"/>
              <a:gd name="T23" fmla="*/ 56 h 91"/>
              <a:gd name="T24" fmla="*/ 48 w 117"/>
              <a:gd name="T25" fmla="*/ 44 h 91"/>
              <a:gd name="T26" fmla="*/ 44 w 117"/>
              <a:gd name="T27" fmla="*/ 27 h 91"/>
              <a:gd name="T28" fmla="*/ 34 w 117"/>
              <a:gd name="T29" fmla="*/ 12 h 91"/>
              <a:gd name="T30" fmla="*/ 18 w 117"/>
              <a:gd name="T31" fmla="*/ 3 h 91"/>
              <a:gd name="T32" fmla="*/ 3 w 117"/>
              <a:gd name="T33" fmla="*/ 1 h 91"/>
              <a:gd name="T34" fmla="*/ 0 w 117"/>
              <a:gd name="T35" fmla="*/ 22 h 91"/>
              <a:gd name="T36" fmla="*/ 12 w 117"/>
              <a:gd name="T37" fmla="*/ 24 h 91"/>
              <a:gd name="T38" fmla="*/ 20 w 117"/>
              <a:gd name="T39" fmla="*/ 29 h 91"/>
              <a:gd name="T40" fmla="*/ 24 w 117"/>
              <a:gd name="T41" fmla="*/ 34 h 91"/>
              <a:gd name="T42" fmla="*/ 27 w 117"/>
              <a:gd name="T43" fmla="*/ 48 h 91"/>
              <a:gd name="T44" fmla="*/ 31 w 117"/>
              <a:gd name="T45" fmla="*/ 63 h 91"/>
              <a:gd name="T46" fmla="*/ 41 w 117"/>
              <a:gd name="T47" fmla="*/ 77 h 91"/>
              <a:gd name="T48" fmla="*/ 55 w 117"/>
              <a:gd name="T49" fmla="*/ 87 h 91"/>
              <a:gd name="T50" fmla="*/ 72 w 117"/>
              <a:gd name="T51" fmla="*/ 91 h 91"/>
              <a:gd name="T52" fmla="*/ 89 w 117"/>
              <a:gd name="T53" fmla="*/ 87 h 91"/>
              <a:gd name="T54" fmla="*/ 103 w 117"/>
              <a:gd name="T55" fmla="*/ 77 h 91"/>
              <a:gd name="T56" fmla="*/ 113 w 117"/>
              <a:gd name="T57" fmla="*/ 63 h 91"/>
              <a:gd name="T58" fmla="*/ 117 w 117"/>
              <a:gd name="T59" fmla="*/ 46 h 91"/>
              <a:gd name="T60" fmla="*/ 113 w 117"/>
              <a:gd name="T61" fmla="*/ 29 h 91"/>
              <a:gd name="T62" fmla="*/ 105 w 117"/>
              <a:gd name="T63" fmla="*/ 13 h 91"/>
              <a:gd name="T64" fmla="*/ 89 w 117"/>
              <a:gd name="T65" fmla="*/ 3 h 91"/>
              <a:gd name="T66" fmla="*/ 74 w 117"/>
              <a:gd name="T67" fmla="*/ 0 h 91"/>
              <a:gd name="T68" fmla="*/ 70 w 117"/>
              <a:gd name="T69" fmla="*/ 2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2" name="Rectangle 44"/>
          <p:cNvSpPr>
            <a:spLocks noChangeArrowheads="1"/>
          </p:cNvSpPr>
          <p:nvPr/>
        </p:nvSpPr>
        <p:spPr bwMode="auto">
          <a:xfrm>
            <a:off x="4494069" y="5671642"/>
            <a:ext cx="326159" cy="105668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3" name="Arc 45"/>
          <p:cNvSpPr>
            <a:spLocks/>
          </p:cNvSpPr>
          <p:nvPr/>
        </p:nvSpPr>
        <p:spPr bwMode="auto">
          <a:xfrm>
            <a:off x="4429126" y="5437982"/>
            <a:ext cx="228023" cy="241102"/>
          </a:xfrm>
          <a:custGeom>
            <a:avLst/>
            <a:gdLst>
              <a:gd name="G0" fmla="+- 150 0 0"/>
              <a:gd name="G1" fmla="+- 21600 0 0"/>
              <a:gd name="G2" fmla="+- 21600 0 0"/>
              <a:gd name="T0" fmla="*/ 0 w 21742"/>
              <a:gd name="T1" fmla="*/ 1 h 21600"/>
              <a:gd name="T2" fmla="*/ 21742 w 21742"/>
              <a:gd name="T3" fmla="*/ 21004 h 21600"/>
              <a:gd name="T4" fmla="*/ 150 w 2174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4" name="Arc 46"/>
          <p:cNvSpPr>
            <a:spLocks/>
          </p:cNvSpPr>
          <p:nvPr/>
        </p:nvSpPr>
        <p:spPr bwMode="auto">
          <a:xfrm>
            <a:off x="4657149" y="5439470"/>
            <a:ext cx="226579" cy="239613"/>
          </a:xfrm>
          <a:custGeom>
            <a:avLst/>
            <a:gdLst>
              <a:gd name="G0" fmla="+- 21592 0 0"/>
              <a:gd name="G1" fmla="+- 21598 0 0"/>
              <a:gd name="G2" fmla="+- 21600 0 0"/>
              <a:gd name="T0" fmla="*/ 0 w 21592"/>
              <a:gd name="T1" fmla="*/ 21011 h 21598"/>
              <a:gd name="T2" fmla="*/ 21290 w 21592"/>
              <a:gd name="T3" fmla="*/ 0 h 21598"/>
              <a:gd name="T4" fmla="*/ 21592 w 21592"/>
              <a:gd name="T5" fmla="*/ 21598 h 2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5" name="Line 47"/>
          <p:cNvSpPr>
            <a:spLocks noChangeShapeType="1"/>
          </p:cNvSpPr>
          <p:nvPr/>
        </p:nvSpPr>
        <p:spPr bwMode="auto">
          <a:xfrm flipV="1">
            <a:off x="4745182" y="5469236"/>
            <a:ext cx="28864" cy="1488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6" name="Freeform 48"/>
          <p:cNvSpPr>
            <a:spLocks/>
          </p:cNvSpPr>
          <p:nvPr/>
        </p:nvSpPr>
        <p:spPr bwMode="auto">
          <a:xfrm>
            <a:off x="4716318" y="5469236"/>
            <a:ext cx="57727" cy="47625"/>
          </a:xfrm>
          <a:custGeom>
            <a:avLst/>
            <a:gdLst>
              <a:gd name="T0" fmla="*/ 0 w 36"/>
              <a:gd name="T1" fmla="*/ 2 h 29"/>
              <a:gd name="T2" fmla="*/ 36 w 36"/>
              <a:gd name="T3" fmla="*/ 0 h 29"/>
              <a:gd name="T4" fmla="*/ 15 w 36"/>
              <a:gd name="T5" fmla="*/ 29 h 29"/>
              <a:gd name="T6" fmla="*/ 22 w 36"/>
              <a:gd name="T7" fmla="*/ 7 h 29"/>
              <a:gd name="T8" fmla="*/ 0 w 36"/>
              <a:gd name="T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7" name="Line 49"/>
          <p:cNvSpPr>
            <a:spLocks noChangeShapeType="1"/>
          </p:cNvSpPr>
          <p:nvPr/>
        </p:nvSpPr>
        <p:spPr bwMode="auto">
          <a:xfrm>
            <a:off x="445944" y="6403876"/>
            <a:ext cx="1443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8" name="Line 50"/>
          <p:cNvSpPr>
            <a:spLocks noChangeShapeType="1"/>
          </p:cNvSpPr>
          <p:nvPr/>
        </p:nvSpPr>
        <p:spPr bwMode="auto">
          <a:xfrm>
            <a:off x="8848149" y="6403876"/>
            <a:ext cx="2886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9" name="Line 51"/>
          <p:cNvSpPr>
            <a:spLocks noChangeShapeType="1"/>
          </p:cNvSpPr>
          <p:nvPr/>
        </p:nvSpPr>
        <p:spPr bwMode="auto">
          <a:xfrm>
            <a:off x="469035" y="6511033"/>
            <a:ext cx="8367568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80" name="Rectangle 52"/>
          <p:cNvSpPr>
            <a:spLocks noChangeArrowheads="1"/>
          </p:cNvSpPr>
          <p:nvPr/>
        </p:nvSpPr>
        <p:spPr bwMode="auto">
          <a:xfrm>
            <a:off x="4492626" y="6445548"/>
            <a:ext cx="378114" cy="14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48.2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91364" y="1400473"/>
            <a:ext cx="4783111" cy="3312914"/>
            <a:chOff x="2291364" y="1400473"/>
            <a:chExt cx="4783111" cy="3312914"/>
          </a:xfrm>
        </p:grpSpPr>
        <p:sp>
          <p:nvSpPr>
            <p:cNvPr id="150603" name="Line 75"/>
            <p:cNvSpPr>
              <a:spLocks noChangeShapeType="1"/>
            </p:cNvSpPr>
            <p:nvPr/>
          </p:nvSpPr>
          <p:spPr bwMode="auto">
            <a:xfrm>
              <a:off x="2477535" y="4388942"/>
              <a:ext cx="1699034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32" name="Freeform 4"/>
            <p:cNvSpPr>
              <a:spLocks/>
            </p:cNvSpPr>
            <p:nvPr/>
          </p:nvSpPr>
          <p:spPr bwMode="auto">
            <a:xfrm>
              <a:off x="5325341" y="1710036"/>
              <a:ext cx="186171" cy="147339"/>
            </a:xfrm>
            <a:custGeom>
              <a:avLst/>
              <a:gdLst>
                <a:gd name="T0" fmla="*/ 71 w 117"/>
                <a:gd name="T1" fmla="*/ 21 h 90"/>
                <a:gd name="T2" fmla="*/ 83 w 117"/>
                <a:gd name="T3" fmla="*/ 25 h 90"/>
                <a:gd name="T4" fmla="*/ 90 w 117"/>
                <a:gd name="T5" fmla="*/ 28 h 90"/>
                <a:gd name="T6" fmla="*/ 93 w 117"/>
                <a:gd name="T7" fmla="*/ 35 h 90"/>
                <a:gd name="T8" fmla="*/ 97 w 117"/>
                <a:gd name="T9" fmla="*/ 45 h 90"/>
                <a:gd name="T10" fmla="*/ 93 w 117"/>
                <a:gd name="T11" fmla="*/ 55 h 90"/>
                <a:gd name="T12" fmla="*/ 90 w 117"/>
                <a:gd name="T13" fmla="*/ 62 h 90"/>
                <a:gd name="T14" fmla="*/ 83 w 117"/>
                <a:gd name="T15" fmla="*/ 66 h 90"/>
                <a:gd name="T16" fmla="*/ 73 w 117"/>
                <a:gd name="T17" fmla="*/ 69 h 90"/>
                <a:gd name="T18" fmla="*/ 62 w 117"/>
                <a:gd name="T19" fmla="*/ 68 h 90"/>
                <a:gd name="T20" fmla="*/ 55 w 117"/>
                <a:gd name="T21" fmla="*/ 64 h 90"/>
                <a:gd name="T22" fmla="*/ 52 w 117"/>
                <a:gd name="T23" fmla="*/ 57 h 90"/>
                <a:gd name="T24" fmla="*/ 48 w 117"/>
                <a:gd name="T25" fmla="*/ 45 h 90"/>
                <a:gd name="T26" fmla="*/ 45 w 117"/>
                <a:gd name="T27" fmla="*/ 28 h 90"/>
                <a:gd name="T28" fmla="*/ 35 w 117"/>
                <a:gd name="T29" fmla="*/ 14 h 90"/>
                <a:gd name="T30" fmla="*/ 19 w 117"/>
                <a:gd name="T31" fmla="*/ 2 h 90"/>
                <a:gd name="T32" fmla="*/ 4 w 117"/>
                <a:gd name="T33" fmla="*/ 0 h 90"/>
                <a:gd name="T34" fmla="*/ 0 w 117"/>
                <a:gd name="T35" fmla="*/ 21 h 90"/>
                <a:gd name="T36" fmla="*/ 12 w 117"/>
                <a:gd name="T37" fmla="*/ 23 h 90"/>
                <a:gd name="T38" fmla="*/ 21 w 117"/>
                <a:gd name="T39" fmla="*/ 28 h 90"/>
                <a:gd name="T40" fmla="*/ 24 w 117"/>
                <a:gd name="T41" fmla="*/ 35 h 90"/>
                <a:gd name="T42" fmla="*/ 28 w 117"/>
                <a:gd name="T43" fmla="*/ 49 h 90"/>
                <a:gd name="T44" fmla="*/ 31 w 117"/>
                <a:gd name="T45" fmla="*/ 64 h 90"/>
                <a:gd name="T46" fmla="*/ 42 w 117"/>
                <a:gd name="T47" fmla="*/ 78 h 90"/>
                <a:gd name="T48" fmla="*/ 55 w 117"/>
                <a:gd name="T49" fmla="*/ 88 h 90"/>
                <a:gd name="T50" fmla="*/ 73 w 117"/>
                <a:gd name="T51" fmla="*/ 90 h 90"/>
                <a:gd name="T52" fmla="*/ 90 w 117"/>
                <a:gd name="T53" fmla="*/ 86 h 90"/>
                <a:gd name="T54" fmla="*/ 103 w 117"/>
                <a:gd name="T55" fmla="*/ 76 h 90"/>
                <a:gd name="T56" fmla="*/ 114 w 117"/>
                <a:gd name="T57" fmla="*/ 62 h 90"/>
                <a:gd name="T58" fmla="*/ 117 w 117"/>
                <a:gd name="T59" fmla="*/ 45 h 90"/>
                <a:gd name="T60" fmla="*/ 114 w 117"/>
                <a:gd name="T61" fmla="*/ 28 h 90"/>
                <a:gd name="T62" fmla="*/ 103 w 117"/>
                <a:gd name="T63" fmla="*/ 14 h 90"/>
                <a:gd name="T64" fmla="*/ 90 w 117"/>
                <a:gd name="T65" fmla="*/ 4 h 90"/>
                <a:gd name="T66" fmla="*/ 74 w 117"/>
                <a:gd name="T67" fmla="*/ 0 h 90"/>
                <a:gd name="T68" fmla="*/ 71 w 117"/>
                <a:gd name="T69" fmla="*/ 2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71" y="21"/>
                  </a:moveTo>
                  <a:lnTo>
                    <a:pt x="83" y="25"/>
                  </a:lnTo>
                  <a:lnTo>
                    <a:pt x="90" y="28"/>
                  </a:lnTo>
                  <a:lnTo>
                    <a:pt x="93" y="35"/>
                  </a:lnTo>
                  <a:lnTo>
                    <a:pt x="97" y="45"/>
                  </a:lnTo>
                  <a:lnTo>
                    <a:pt x="93" y="55"/>
                  </a:lnTo>
                  <a:lnTo>
                    <a:pt x="90" y="62"/>
                  </a:lnTo>
                  <a:lnTo>
                    <a:pt x="83" y="66"/>
                  </a:lnTo>
                  <a:lnTo>
                    <a:pt x="73" y="69"/>
                  </a:lnTo>
                  <a:lnTo>
                    <a:pt x="62" y="68"/>
                  </a:lnTo>
                  <a:lnTo>
                    <a:pt x="55" y="64"/>
                  </a:lnTo>
                  <a:lnTo>
                    <a:pt x="52" y="57"/>
                  </a:lnTo>
                  <a:lnTo>
                    <a:pt x="48" y="45"/>
                  </a:lnTo>
                  <a:lnTo>
                    <a:pt x="45" y="28"/>
                  </a:lnTo>
                  <a:lnTo>
                    <a:pt x="35" y="14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12" y="23"/>
                  </a:lnTo>
                  <a:lnTo>
                    <a:pt x="21" y="28"/>
                  </a:lnTo>
                  <a:lnTo>
                    <a:pt x="24" y="35"/>
                  </a:lnTo>
                  <a:lnTo>
                    <a:pt x="28" y="49"/>
                  </a:lnTo>
                  <a:lnTo>
                    <a:pt x="31" y="64"/>
                  </a:lnTo>
                  <a:lnTo>
                    <a:pt x="42" y="78"/>
                  </a:lnTo>
                  <a:lnTo>
                    <a:pt x="55" y="88"/>
                  </a:lnTo>
                  <a:lnTo>
                    <a:pt x="73" y="90"/>
                  </a:lnTo>
                  <a:lnTo>
                    <a:pt x="90" y="86"/>
                  </a:lnTo>
                  <a:lnTo>
                    <a:pt x="103" y="76"/>
                  </a:lnTo>
                  <a:lnTo>
                    <a:pt x="114" y="62"/>
                  </a:lnTo>
                  <a:lnTo>
                    <a:pt x="117" y="45"/>
                  </a:lnTo>
                  <a:lnTo>
                    <a:pt x="114" y="28"/>
                  </a:lnTo>
                  <a:lnTo>
                    <a:pt x="103" y="14"/>
                  </a:lnTo>
                  <a:lnTo>
                    <a:pt x="90" y="4"/>
                  </a:lnTo>
                  <a:lnTo>
                    <a:pt x="74" y="0"/>
                  </a:lnTo>
                  <a:lnTo>
                    <a:pt x="71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1" name="Oval 53"/>
            <p:cNvSpPr>
              <a:spLocks noChangeArrowheads="1"/>
            </p:cNvSpPr>
            <p:nvPr/>
          </p:nvSpPr>
          <p:spPr bwMode="auto">
            <a:xfrm>
              <a:off x="4687455" y="3735586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2" name="Rectangle 54"/>
            <p:cNvSpPr>
              <a:spLocks noChangeArrowheads="1"/>
            </p:cNvSpPr>
            <p:nvPr/>
          </p:nvSpPr>
          <p:spPr bwMode="auto">
            <a:xfrm>
              <a:off x="2319194" y="3637360"/>
              <a:ext cx="4682739" cy="4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3" name="Rectangle 55"/>
            <p:cNvSpPr>
              <a:spLocks noChangeArrowheads="1"/>
            </p:cNvSpPr>
            <p:nvPr/>
          </p:nvSpPr>
          <p:spPr bwMode="auto">
            <a:xfrm>
              <a:off x="2447638" y="3625872"/>
              <a:ext cx="172027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4" name="Rectangle 56"/>
            <p:cNvSpPr>
              <a:spLocks noChangeArrowheads="1"/>
            </p:cNvSpPr>
            <p:nvPr/>
          </p:nvSpPr>
          <p:spPr bwMode="auto">
            <a:xfrm>
              <a:off x="3355398" y="3360539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5" name="Rectangle 57"/>
            <p:cNvSpPr>
              <a:spLocks noChangeArrowheads="1"/>
            </p:cNvSpPr>
            <p:nvPr/>
          </p:nvSpPr>
          <p:spPr bwMode="auto">
            <a:xfrm>
              <a:off x="5489864" y="3360539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6" name="Rectangle 58"/>
            <p:cNvSpPr>
              <a:spLocks noChangeArrowheads="1"/>
            </p:cNvSpPr>
            <p:nvPr/>
          </p:nvSpPr>
          <p:spPr bwMode="auto">
            <a:xfrm>
              <a:off x="4088535" y="405705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7" name="Rectangle 59"/>
            <p:cNvSpPr>
              <a:spLocks noChangeArrowheads="1"/>
            </p:cNvSpPr>
            <p:nvPr/>
          </p:nvSpPr>
          <p:spPr bwMode="auto">
            <a:xfrm>
              <a:off x="4675910" y="405705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8" name="Rectangle 60"/>
            <p:cNvSpPr>
              <a:spLocks noChangeArrowheads="1"/>
            </p:cNvSpPr>
            <p:nvPr/>
          </p:nvSpPr>
          <p:spPr bwMode="auto">
            <a:xfrm>
              <a:off x="4540251" y="3360539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9" name="Rectangle 61"/>
            <p:cNvSpPr>
              <a:spLocks noChangeArrowheads="1"/>
            </p:cNvSpPr>
            <p:nvPr/>
          </p:nvSpPr>
          <p:spPr bwMode="auto">
            <a:xfrm>
              <a:off x="4641273" y="3589734"/>
              <a:ext cx="23091" cy="13245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0" name="Rectangle 62"/>
            <p:cNvSpPr>
              <a:spLocks noChangeArrowheads="1"/>
            </p:cNvSpPr>
            <p:nvPr/>
          </p:nvSpPr>
          <p:spPr bwMode="auto">
            <a:xfrm>
              <a:off x="5137727" y="3637360"/>
              <a:ext cx="1745673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1" name="Arc 63"/>
            <p:cNvSpPr>
              <a:spLocks/>
            </p:cNvSpPr>
            <p:nvPr/>
          </p:nvSpPr>
          <p:spPr bwMode="auto">
            <a:xfrm>
              <a:off x="4652819" y="3655219"/>
              <a:ext cx="228023" cy="239614"/>
            </a:xfrm>
            <a:custGeom>
              <a:avLst/>
              <a:gdLst>
                <a:gd name="G0" fmla="+- 21592 0 0"/>
                <a:gd name="G1" fmla="+- 21598 0 0"/>
                <a:gd name="G2" fmla="+- 21600 0 0"/>
                <a:gd name="T0" fmla="*/ 0 w 21592"/>
                <a:gd name="T1" fmla="*/ 21008 h 21598"/>
                <a:gd name="T2" fmla="*/ 21291 w 21592"/>
                <a:gd name="T3" fmla="*/ 0 h 21598"/>
                <a:gd name="T4" fmla="*/ 21592 w 21592"/>
                <a:gd name="T5" fmla="*/ 21598 h 2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2" h="21598" fill="none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</a:path>
                <a:path w="21592" h="21598" stroke="0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  <a:lnTo>
                    <a:pt x="21592" y="2159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2" name="Arc 64"/>
            <p:cNvSpPr>
              <a:spLocks/>
            </p:cNvSpPr>
            <p:nvPr/>
          </p:nvSpPr>
          <p:spPr bwMode="auto">
            <a:xfrm>
              <a:off x="4424796" y="3653731"/>
              <a:ext cx="230909" cy="241102"/>
            </a:xfrm>
            <a:custGeom>
              <a:avLst/>
              <a:gdLst>
                <a:gd name="G0" fmla="+- 149 0 0"/>
                <a:gd name="G1" fmla="+- 21600 0 0"/>
                <a:gd name="G2" fmla="+- 21600 0 0"/>
                <a:gd name="T0" fmla="*/ 0 w 21741"/>
                <a:gd name="T1" fmla="*/ 1 h 21600"/>
                <a:gd name="T2" fmla="*/ 21741 w 21741"/>
                <a:gd name="T3" fmla="*/ 21002 h 21600"/>
                <a:gd name="T4" fmla="*/ 149 w 2174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41" h="21600" fill="none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</a:path>
                <a:path w="21741" h="21600" stroke="0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  <a:lnTo>
                    <a:pt x="149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3" name="Line 65"/>
            <p:cNvSpPr>
              <a:spLocks noChangeShapeType="1"/>
            </p:cNvSpPr>
            <p:nvPr/>
          </p:nvSpPr>
          <p:spPr bwMode="auto">
            <a:xfrm flipH="1" flipV="1">
              <a:off x="4543136" y="3692427"/>
              <a:ext cx="24535" cy="193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4" name="Freeform 66"/>
            <p:cNvSpPr>
              <a:spLocks/>
            </p:cNvSpPr>
            <p:nvPr/>
          </p:nvSpPr>
          <p:spPr bwMode="auto">
            <a:xfrm>
              <a:off x="4543137" y="3692426"/>
              <a:ext cx="57727" cy="52089"/>
            </a:xfrm>
            <a:custGeom>
              <a:avLst/>
              <a:gdLst>
                <a:gd name="T0" fmla="*/ 17 w 36"/>
                <a:gd name="T1" fmla="*/ 31 h 31"/>
                <a:gd name="T2" fmla="*/ 0 w 36"/>
                <a:gd name="T3" fmla="*/ 0 h 31"/>
                <a:gd name="T4" fmla="*/ 36 w 36"/>
                <a:gd name="T5" fmla="*/ 4 h 31"/>
                <a:gd name="T6" fmla="*/ 14 w 36"/>
                <a:gd name="T7" fmla="*/ 9 h 31"/>
                <a:gd name="T8" fmla="*/ 17 w 3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17" y="31"/>
                  </a:moveTo>
                  <a:lnTo>
                    <a:pt x="0" y="0"/>
                  </a:lnTo>
                  <a:lnTo>
                    <a:pt x="36" y="4"/>
                  </a:lnTo>
                  <a:lnTo>
                    <a:pt x="14" y="9"/>
                  </a:lnTo>
                  <a:lnTo>
                    <a:pt x="17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5" name="Line 67"/>
            <p:cNvSpPr>
              <a:spLocks noChangeShapeType="1"/>
            </p:cNvSpPr>
            <p:nvPr/>
          </p:nvSpPr>
          <p:spPr bwMode="auto">
            <a:xfrm flipV="1">
              <a:off x="4743739" y="3687961"/>
              <a:ext cx="23091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6" name="Freeform 68"/>
            <p:cNvSpPr>
              <a:spLocks/>
            </p:cNvSpPr>
            <p:nvPr/>
          </p:nvSpPr>
          <p:spPr bwMode="auto">
            <a:xfrm>
              <a:off x="4710546" y="3687961"/>
              <a:ext cx="56285" cy="50602"/>
            </a:xfrm>
            <a:custGeom>
              <a:avLst/>
              <a:gdLst>
                <a:gd name="T0" fmla="*/ 0 w 36"/>
                <a:gd name="T1" fmla="*/ 2 h 31"/>
                <a:gd name="T2" fmla="*/ 36 w 36"/>
                <a:gd name="T3" fmla="*/ 0 h 31"/>
                <a:gd name="T4" fmla="*/ 17 w 36"/>
                <a:gd name="T5" fmla="*/ 31 h 31"/>
                <a:gd name="T6" fmla="*/ 22 w 36"/>
                <a:gd name="T7" fmla="*/ 9 h 31"/>
                <a:gd name="T8" fmla="*/ 0 w 36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0" y="2"/>
                  </a:moveTo>
                  <a:lnTo>
                    <a:pt x="36" y="0"/>
                  </a:lnTo>
                  <a:lnTo>
                    <a:pt x="17" y="31"/>
                  </a:lnTo>
                  <a:lnTo>
                    <a:pt x="22" y="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7" name="Freeform 69"/>
            <p:cNvSpPr>
              <a:spLocks/>
            </p:cNvSpPr>
            <p:nvPr/>
          </p:nvSpPr>
          <p:spPr bwMode="auto">
            <a:xfrm>
              <a:off x="2291364" y="3637359"/>
              <a:ext cx="186171" cy="148828"/>
            </a:xfrm>
            <a:custGeom>
              <a:avLst/>
              <a:gdLst>
                <a:gd name="T0" fmla="*/ 43 w 117"/>
                <a:gd name="T1" fmla="*/ 0 h 91"/>
                <a:gd name="T2" fmla="*/ 27 w 117"/>
                <a:gd name="T3" fmla="*/ 3 h 91"/>
                <a:gd name="T4" fmla="*/ 14 w 117"/>
                <a:gd name="T5" fmla="*/ 14 h 91"/>
                <a:gd name="T6" fmla="*/ 3 w 117"/>
                <a:gd name="T7" fmla="*/ 27 h 91"/>
                <a:gd name="T8" fmla="*/ 0 w 117"/>
                <a:gd name="T9" fmla="*/ 45 h 91"/>
                <a:gd name="T10" fmla="*/ 3 w 117"/>
                <a:gd name="T11" fmla="*/ 62 h 91"/>
                <a:gd name="T12" fmla="*/ 12 w 117"/>
                <a:gd name="T13" fmla="*/ 77 h 91"/>
                <a:gd name="T14" fmla="*/ 27 w 117"/>
                <a:gd name="T15" fmla="*/ 88 h 91"/>
                <a:gd name="T16" fmla="*/ 45 w 117"/>
                <a:gd name="T17" fmla="*/ 91 h 91"/>
                <a:gd name="T18" fmla="*/ 62 w 117"/>
                <a:gd name="T19" fmla="*/ 88 h 91"/>
                <a:gd name="T20" fmla="*/ 74 w 117"/>
                <a:gd name="T21" fmla="*/ 79 h 91"/>
                <a:gd name="T22" fmla="*/ 84 w 117"/>
                <a:gd name="T23" fmla="*/ 65 h 91"/>
                <a:gd name="T24" fmla="*/ 89 w 117"/>
                <a:gd name="T25" fmla="*/ 48 h 91"/>
                <a:gd name="T26" fmla="*/ 93 w 117"/>
                <a:gd name="T27" fmla="*/ 34 h 91"/>
                <a:gd name="T28" fmla="*/ 96 w 117"/>
                <a:gd name="T29" fmla="*/ 29 h 91"/>
                <a:gd name="T30" fmla="*/ 105 w 117"/>
                <a:gd name="T31" fmla="*/ 24 h 91"/>
                <a:gd name="T32" fmla="*/ 117 w 117"/>
                <a:gd name="T33" fmla="*/ 22 h 91"/>
                <a:gd name="T34" fmla="*/ 113 w 117"/>
                <a:gd name="T35" fmla="*/ 2 h 91"/>
                <a:gd name="T36" fmla="*/ 98 w 117"/>
                <a:gd name="T37" fmla="*/ 3 h 91"/>
                <a:gd name="T38" fmla="*/ 83 w 117"/>
                <a:gd name="T39" fmla="*/ 12 h 91"/>
                <a:gd name="T40" fmla="*/ 72 w 117"/>
                <a:gd name="T41" fmla="*/ 27 h 91"/>
                <a:gd name="T42" fmla="*/ 69 w 117"/>
                <a:gd name="T43" fmla="*/ 45 h 91"/>
                <a:gd name="T44" fmla="*/ 67 w 117"/>
                <a:gd name="T45" fmla="*/ 55 h 91"/>
                <a:gd name="T46" fmla="*/ 60 w 117"/>
                <a:gd name="T47" fmla="*/ 64 h 91"/>
                <a:gd name="T48" fmla="*/ 52 w 117"/>
                <a:gd name="T49" fmla="*/ 67 h 91"/>
                <a:gd name="T50" fmla="*/ 45 w 117"/>
                <a:gd name="T51" fmla="*/ 70 h 91"/>
                <a:gd name="T52" fmla="*/ 34 w 117"/>
                <a:gd name="T53" fmla="*/ 67 h 91"/>
                <a:gd name="T54" fmla="*/ 29 w 117"/>
                <a:gd name="T55" fmla="*/ 64 h 91"/>
                <a:gd name="T56" fmla="*/ 24 w 117"/>
                <a:gd name="T57" fmla="*/ 55 h 91"/>
                <a:gd name="T58" fmla="*/ 21 w 117"/>
                <a:gd name="T59" fmla="*/ 45 h 91"/>
                <a:gd name="T60" fmla="*/ 24 w 117"/>
                <a:gd name="T61" fmla="*/ 34 h 91"/>
                <a:gd name="T62" fmla="*/ 27 w 117"/>
                <a:gd name="T63" fmla="*/ 27 h 91"/>
                <a:gd name="T64" fmla="*/ 34 w 117"/>
                <a:gd name="T65" fmla="*/ 24 h 91"/>
                <a:gd name="T66" fmla="*/ 46 w 117"/>
                <a:gd name="T67" fmla="*/ 21 h 91"/>
                <a:gd name="T68" fmla="*/ 43 w 117"/>
                <a:gd name="T6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1">
                  <a:moveTo>
                    <a:pt x="43" y="0"/>
                  </a:moveTo>
                  <a:lnTo>
                    <a:pt x="27" y="3"/>
                  </a:lnTo>
                  <a:lnTo>
                    <a:pt x="14" y="14"/>
                  </a:lnTo>
                  <a:lnTo>
                    <a:pt x="3" y="27"/>
                  </a:lnTo>
                  <a:lnTo>
                    <a:pt x="0" y="45"/>
                  </a:lnTo>
                  <a:lnTo>
                    <a:pt x="3" y="62"/>
                  </a:lnTo>
                  <a:lnTo>
                    <a:pt x="12" y="77"/>
                  </a:lnTo>
                  <a:lnTo>
                    <a:pt x="27" y="88"/>
                  </a:lnTo>
                  <a:lnTo>
                    <a:pt x="45" y="91"/>
                  </a:lnTo>
                  <a:lnTo>
                    <a:pt x="62" y="88"/>
                  </a:lnTo>
                  <a:lnTo>
                    <a:pt x="74" y="79"/>
                  </a:lnTo>
                  <a:lnTo>
                    <a:pt x="84" y="65"/>
                  </a:lnTo>
                  <a:lnTo>
                    <a:pt x="89" y="48"/>
                  </a:lnTo>
                  <a:lnTo>
                    <a:pt x="93" y="34"/>
                  </a:lnTo>
                  <a:lnTo>
                    <a:pt x="96" y="29"/>
                  </a:lnTo>
                  <a:lnTo>
                    <a:pt x="105" y="24"/>
                  </a:lnTo>
                  <a:lnTo>
                    <a:pt x="117" y="22"/>
                  </a:lnTo>
                  <a:lnTo>
                    <a:pt x="113" y="2"/>
                  </a:lnTo>
                  <a:lnTo>
                    <a:pt x="98" y="3"/>
                  </a:lnTo>
                  <a:lnTo>
                    <a:pt x="83" y="12"/>
                  </a:lnTo>
                  <a:lnTo>
                    <a:pt x="72" y="27"/>
                  </a:lnTo>
                  <a:lnTo>
                    <a:pt x="69" y="45"/>
                  </a:lnTo>
                  <a:lnTo>
                    <a:pt x="67" y="55"/>
                  </a:lnTo>
                  <a:lnTo>
                    <a:pt x="60" y="64"/>
                  </a:lnTo>
                  <a:lnTo>
                    <a:pt x="52" y="67"/>
                  </a:lnTo>
                  <a:lnTo>
                    <a:pt x="45" y="70"/>
                  </a:lnTo>
                  <a:lnTo>
                    <a:pt x="34" y="67"/>
                  </a:lnTo>
                  <a:lnTo>
                    <a:pt x="29" y="64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4"/>
                  </a:lnTo>
                  <a:lnTo>
                    <a:pt x="27" y="27"/>
                  </a:lnTo>
                  <a:lnTo>
                    <a:pt x="34" y="24"/>
                  </a:lnTo>
                  <a:lnTo>
                    <a:pt x="46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8" name="Freeform 70"/>
            <p:cNvSpPr>
              <a:spLocks/>
            </p:cNvSpPr>
            <p:nvPr/>
          </p:nvSpPr>
          <p:spPr bwMode="auto">
            <a:xfrm>
              <a:off x="6878713" y="3637359"/>
              <a:ext cx="183284" cy="148828"/>
            </a:xfrm>
            <a:custGeom>
              <a:avLst/>
              <a:gdLst>
                <a:gd name="T0" fmla="*/ 69 w 115"/>
                <a:gd name="T1" fmla="*/ 21 h 91"/>
                <a:gd name="T2" fmla="*/ 81 w 115"/>
                <a:gd name="T3" fmla="*/ 24 h 91"/>
                <a:gd name="T4" fmla="*/ 89 w 115"/>
                <a:gd name="T5" fmla="*/ 29 h 91"/>
                <a:gd name="T6" fmla="*/ 93 w 115"/>
                <a:gd name="T7" fmla="*/ 34 h 91"/>
                <a:gd name="T8" fmla="*/ 94 w 115"/>
                <a:gd name="T9" fmla="*/ 45 h 91"/>
                <a:gd name="T10" fmla="*/ 93 w 115"/>
                <a:gd name="T11" fmla="*/ 55 h 91"/>
                <a:gd name="T12" fmla="*/ 89 w 115"/>
                <a:gd name="T13" fmla="*/ 64 h 91"/>
                <a:gd name="T14" fmla="*/ 81 w 115"/>
                <a:gd name="T15" fmla="*/ 67 h 91"/>
                <a:gd name="T16" fmla="*/ 70 w 115"/>
                <a:gd name="T17" fmla="*/ 70 h 91"/>
                <a:gd name="T18" fmla="*/ 64 w 115"/>
                <a:gd name="T19" fmla="*/ 67 h 91"/>
                <a:gd name="T20" fmla="*/ 55 w 115"/>
                <a:gd name="T21" fmla="*/ 64 h 91"/>
                <a:gd name="T22" fmla="*/ 48 w 115"/>
                <a:gd name="T23" fmla="*/ 55 h 91"/>
                <a:gd name="T24" fmla="*/ 46 w 115"/>
                <a:gd name="T25" fmla="*/ 45 h 91"/>
                <a:gd name="T26" fmla="*/ 43 w 115"/>
                <a:gd name="T27" fmla="*/ 27 h 91"/>
                <a:gd name="T28" fmla="*/ 33 w 115"/>
                <a:gd name="T29" fmla="*/ 12 h 91"/>
                <a:gd name="T30" fmla="*/ 17 w 115"/>
                <a:gd name="T31" fmla="*/ 3 h 91"/>
                <a:gd name="T32" fmla="*/ 3 w 115"/>
                <a:gd name="T33" fmla="*/ 2 h 91"/>
                <a:gd name="T34" fmla="*/ 0 w 115"/>
                <a:gd name="T35" fmla="*/ 22 h 91"/>
                <a:gd name="T36" fmla="*/ 10 w 115"/>
                <a:gd name="T37" fmla="*/ 24 h 91"/>
                <a:gd name="T38" fmla="*/ 19 w 115"/>
                <a:gd name="T39" fmla="*/ 29 h 91"/>
                <a:gd name="T40" fmla="*/ 22 w 115"/>
                <a:gd name="T41" fmla="*/ 34 h 91"/>
                <a:gd name="T42" fmla="*/ 26 w 115"/>
                <a:gd name="T43" fmla="*/ 48 h 91"/>
                <a:gd name="T44" fmla="*/ 31 w 115"/>
                <a:gd name="T45" fmla="*/ 65 h 91"/>
                <a:gd name="T46" fmla="*/ 41 w 115"/>
                <a:gd name="T47" fmla="*/ 79 h 91"/>
                <a:gd name="T48" fmla="*/ 53 w 115"/>
                <a:gd name="T49" fmla="*/ 88 h 91"/>
                <a:gd name="T50" fmla="*/ 70 w 115"/>
                <a:gd name="T51" fmla="*/ 91 h 91"/>
                <a:gd name="T52" fmla="*/ 88 w 115"/>
                <a:gd name="T53" fmla="*/ 88 h 91"/>
                <a:gd name="T54" fmla="*/ 103 w 115"/>
                <a:gd name="T55" fmla="*/ 77 h 91"/>
                <a:gd name="T56" fmla="*/ 113 w 115"/>
                <a:gd name="T57" fmla="*/ 62 h 91"/>
                <a:gd name="T58" fmla="*/ 115 w 115"/>
                <a:gd name="T59" fmla="*/ 45 h 91"/>
                <a:gd name="T60" fmla="*/ 113 w 115"/>
                <a:gd name="T61" fmla="*/ 27 h 91"/>
                <a:gd name="T62" fmla="*/ 103 w 115"/>
                <a:gd name="T63" fmla="*/ 12 h 91"/>
                <a:gd name="T64" fmla="*/ 88 w 115"/>
                <a:gd name="T65" fmla="*/ 3 h 91"/>
                <a:gd name="T66" fmla="*/ 72 w 115"/>
                <a:gd name="T67" fmla="*/ 0 h 91"/>
                <a:gd name="T68" fmla="*/ 69 w 115"/>
                <a:gd name="T69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91">
                  <a:moveTo>
                    <a:pt x="69" y="21"/>
                  </a:moveTo>
                  <a:lnTo>
                    <a:pt x="81" y="24"/>
                  </a:lnTo>
                  <a:lnTo>
                    <a:pt x="89" y="29"/>
                  </a:lnTo>
                  <a:lnTo>
                    <a:pt x="93" y="34"/>
                  </a:lnTo>
                  <a:lnTo>
                    <a:pt x="94" y="45"/>
                  </a:lnTo>
                  <a:lnTo>
                    <a:pt x="93" y="55"/>
                  </a:lnTo>
                  <a:lnTo>
                    <a:pt x="89" y="64"/>
                  </a:lnTo>
                  <a:lnTo>
                    <a:pt x="81" y="67"/>
                  </a:lnTo>
                  <a:lnTo>
                    <a:pt x="70" y="70"/>
                  </a:lnTo>
                  <a:lnTo>
                    <a:pt x="64" y="67"/>
                  </a:lnTo>
                  <a:lnTo>
                    <a:pt x="55" y="64"/>
                  </a:lnTo>
                  <a:lnTo>
                    <a:pt x="48" y="55"/>
                  </a:lnTo>
                  <a:lnTo>
                    <a:pt x="46" y="45"/>
                  </a:lnTo>
                  <a:lnTo>
                    <a:pt x="43" y="27"/>
                  </a:lnTo>
                  <a:lnTo>
                    <a:pt x="33" y="12"/>
                  </a:lnTo>
                  <a:lnTo>
                    <a:pt x="17" y="3"/>
                  </a:lnTo>
                  <a:lnTo>
                    <a:pt x="3" y="2"/>
                  </a:lnTo>
                  <a:lnTo>
                    <a:pt x="0" y="22"/>
                  </a:lnTo>
                  <a:lnTo>
                    <a:pt x="10" y="24"/>
                  </a:lnTo>
                  <a:lnTo>
                    <a:pt x="19" y="29"/>
                  </a:lnTo>
                  <a:lnTo>
                    <a:pt x="22" y="34"/>
                  </a:lnTo>
                  <a:lnTo>
                    <a:pt x="26" y="48"/>
                  </a:lnTo>
                  <a:lnTo>
                    <a:pt x="31" y="65"/>
                  </a:lnTo>
                  <a:lnTo>
                    <a:pt x="41" y="79"/>
                  </a:lnTo>
                  <a:lnTo>
                    <a:pt x="53" y="88"/>
                  </a:lnTo>
                  <a:lnTo>
                    <a:pt x="70" y="91"/>
                  </a:lnTo>
                  <a:lnTo>
                    <a:pt x="88" y="88"/>
                  </a:lnTo>
                  <a:lnTo>
                    <a:pt x="103" y="77"/>
                  </a:lnTo>
                  <a:lnTo>
                    <a:pt x="113" y="62"/>
                  </a:lnTo>
                  <a:lnTo>
                    <a:pt x="115" y="45"/>
                  </a:lnTo>
                  <a:lnTo>
                    <a:pt x="113" y="27"/>
                  </a:lnTo>
                  <a:lnTo>
                    <a:pt x="103" y="12"/>
                  </a:lnTo>
                  <a:lnTo>
                    <a:pt x="88" y="3"/>
                  </a:lnTo>
                  <a:lnTo>
                    <a:pt x="72" y="0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9" name="Line 71"/>
            <p:cNvSpPr>
              <a:spLocks noChangeShapeType="1"/>
            </p:cNvSpPr>
            <p:nvPr/>
          </p:nvSpPr>
          <p:spPr bwMode="auto">
            <a:xfrm>
              <a:off x="5134841" y="4272856"/>
              <a:ext cx="1444" cy="2277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0" name="Rectangle 72"/>
            <p:cNvSpPr>
              <a:spLocks noChangeArrowheads="1"/>
            </p:cNvSpPr>
            <p:nvPr/>
          </p:nvSpPr>
          <p:spPr bwMode="auto">
            <a:xfrm>
              <a:off x="4766830" y="4342805"/>
              <a:ext cx="288636" cy="117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1" name="Line 73"/>
            <p:cNvSpPr>
              <a:spLocks noChangeShapeType="1"/>
            </p:cNvSpPr>
            <p:nvPr/>
          </p:nvSpPr>
          <p:spPr bwMode="auto">
            <a:xfrm>
              <a:off x="4176568" y="4295180"/>
              <a:ext cx="1444" cy="1919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2" name="Line 74"/>
            <p:cNvSpPr>
              <a:spLocks noChangeShapeType="1"/>
            </p:cNvSpPr>
            <p:nvPr/>
          </p:nvSpPr>
          <p:spPr bwMode="auto">
            <a:xfrm>
              <a:off x="2487156" y="4292998"/>
              <a:ext cx="1444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6" name="Line 78"/>
            <p:cNvSpPr>
              <a:spLocks noChangeShapeType="1"/>
            </p:cNvSpPr>
            <p:nvPr/>
          </p:nvSpPr>
          <p:spPr bwMode="auto">
            <a:xfrm flipH="1">
              <a:off x="6859085" y="4272857"/>
              <a:ext cx="2886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7" name="Line 79"/>
            <p:cNvSpPr>
              <a:spLocks noChangeShapeType="1"/>
            </p:cNvSpPr>
            <p:nvPr/>
          </p:nvSpPr>
          <p:spPr bwMode="auto">
            <a:xfrm>
              <a:off x="5137727" y="4388942"/>
              <a:ext cx="1740986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0" name="Rectangle 82"/>
            <p:cNvSpPr>
              <a:spLocks noChangeArrowheads="1"/>
            </p:cNvSpPr>
            <p:nvPr/>
          </p:nvSpPr>
          <p:spPr bwMode="auto">
            <a:xfrm>
              <a:off x="4489740" y="3888880"/>
              <a:ext cx="326159" cy="104180"/>
            </a:xfrm>
            <a:prstGeom prst="rect">
              <a:avLst/>
            </a:prstGeom>
            <a:solidFill>
              <a:srgbClr val="A1A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2" name="Rectangle 84"/>
            <p:cNvSpPr>
              <a:spLocks noChangeArrowheads="1"/>
            </p:cNvSpPr>
            <p:nvPr/>
          </p:nvSpPr>
          <p:spPr bwMode="auto">
            <a:xfrm>
              <a:off x="2895600" y="3886200"/>
              <a:ext cx="107500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1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-2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 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TeV 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Stage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  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4" name="Rectangle 86"/>
            <p:cNvSpPr>
              <a:spLocks noChangeArrowheads="1"/>
            </p:cNvSpPr>
            <p:nvPr/>
          </p:nvSpPr>
          <p:spPr bwMode="auto">
            <a:xfrm>
              <a:off x="2895600" y="1905000"/>
              <a:ext cx="10658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0.</a:t>
              </a:r>
              <a:r>
                <a:rPr lang="en-US" sz="1300" dirty="0">
                  <a:solidFill>
                    <a:srgbClr val="0000FF"/>
                  </a:solidFill>
                  <a:latin typeface="Arial Unicode MS" charset="0"/>
                </a:rPr>
                <a:t>5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 TeV Stage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5" name="Oval 87"/>
            <p:cNvSpPr>
              <a:spLocks noChangeArrowheads="1"/>
            </p:cNvSpPr>
            <p:nvPr/>
          </p:nvSpPr>
          <p:spPr bwMode="auto">
            <a:xfrm>
              <a:off x="4687455" y="1806774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6" name="Rectangle 88"/>
            <p:cNvSpPr>
              <a:spLocks noChangeArrowheads="1"/>
            </p:cNvSpPr>
            <p:nvPr/>
          </p:nvSpPr>
          <p:spPr bwMode="auto">
            <a:xfrm>
              <a:off x="3810000" y="1713012"/>
              <a:ext cx="1648114" cy="3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7" name="Rectangle 89"/>
            <p:cNvSpPr>
              <a:spLocks noChangeArrowheads="1"/>
            </p:cNvSpPr>
            <p:nvPr/>
          </p:nvSpPr>
          <p:spPr bwMode="auto">
            <a:xfrm>
              <a:off x="3919682" y="1713012"/>
              <a:ext cx="437285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8" name="Rectangle 90"/>
            <p:cNvSpPr>
              <a:spLocks noChangeArrowheads="1"/>
            </p:cNvSpPr>
            <p:nvPr/>
          </p:nvSpPr>
          <p:spPr bwMode="auto">
            <a:xfrm>
              <a:off x="3775363" y="1400473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19" name="Rectangle 91"/>
            <p:cNvSpPr>
              <a:spLocks noChangeArrowheads="1"/>
            </p:cNvSpPr>
            <p:nvPr/>
          </p:nvSpPr>
          <p:spPr bwMode="auto">
            <a:xfrm>
              <a:off x="5036705" y="1400473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0" name="Rectangle 92"/>
            <p:cNvSpPr>
              <a:spLocks noChangeArrowheads="1"/>
            </p:cNvSpPr>
            <p:nvPr/>
          </p:nvSpPr>
          <p:spPr bwMode="auto">
            <a:xfrm>
              <a:off x="4139045" y="211782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1" name="Rectangle 93"/>
            <p:cNvSpPr>
              <a:spLocks noChangeArrowheads="1"/>
            </p:cNvSpPr>
            <p:nvPr/>
          </p:nvSpPr>
          <p:spPr bwMode="auto">
            <a:xfrm>
              <a:off x="4727864" y="211782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2" name="Rectangle 94"/>
            <p:cNvSpPr>
              <a:spLocks noChangeArrowheads="1"/>
            </p:cNvSpPr>
            <p:nvPr/>
          </p:nvSpPr>
          <p:spPr bwMode="auto">
            <a:xfrm>
              <a:off x="4570558" y="1400473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3" name="Rectangle 95"/>
            <p:cNvSpPr>
              <a:spLocks noChangeArrowheads="1"/>
            </p:cNvSpPr>
            <p:nvPr/>
          </p:nvSpPr>
          <p:spPr bwMode="auto">
            <a:xfrm>
              <a:off x="4638387" y="1662411"/>
              <a:ext cx="21648" cy="1339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4" name="Rectangle 96"/>
            <p:cNvSpPr>
              <a:spLocks noChangeArrowheads="1"/>
            </p:cNvSpPr>
            <p:nvPr/>
          </p:nvSpPr>
          <p:spPr bwMode="auto">
            <a:xfrm>
              <a:off x="4906819" y="1713012"/>
              <a:ext cx="430068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5" name="Arc 97"/>
            <p:cNvSpPr>
              <a:spLocks/>
            </p:cNvSpPr>
            <p:nvPr/>
          </p:nvSpPr>
          <p:spPr bwMode="auto">
            <a:xfrm>
              <a:off x="4649932" y="1727895"/>
              <a:ext cx="228023" cy="239613"/>
            </a:xfrm>
            <a:custGeom>
              <a:avLst/>
              <a:gdLst>
                <a:gd name="G0" fmla="+- 21595 0 0"/>
                <a:gd name="G1" fmla="+- 21599 0 0"/>
                <a:gd name="G2" fmla="+- 21600 0 0"/>
                <a:gd name="T0" fmla="*/ 0 w 21595"/>
                <a:gd name="T1" fmla="*/ 21155 h 21599"/>
                <a:gd name="T2" fmla="*/ 21445 w 21595"/>
                <a:gd name="T3" fmla="*/ 0 h 21599"/>
                <a:gd name="T4" fmla="*/ 21595 w 21595"/>
                <a:gd name="T5" fmla="*/ 21599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5" h="21599" fill="none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</a:path>
                <a:path w="21595" h="21599" stroke="0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  <a:lnTo>
                    <a:pt x="21595" y="2159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6" name="Arc 98"/>
            <p:cNvSpPr>
              <a:spLocks/>
            </p:cNvSpPr>
            <p:nvPr/>
          </p:nvSpPr>
          <p:spPr bwMode="auto">
            <a:xfrm>
              <a:off x="4421909" y="1727895"/>
              <a:ext cx="230909" cy="239613"/>
            </a:xfrm>
            <a:custGeom>
              <a:avLst/>
              <a:gdLst>
                <a:gd name="G0" fmla="+- 302 0 0"/>
                <a:gd name="G1" fmla="+- 21600 0 0"/>
                <a:gd name="G2" fmla="+- 21600 0 0"/>
                <a:gd name="T0" fmla="*/ 0 w 21897"/>
                <a:gd name="T1" fmla="*/ 2 h 21600"/>
                <a:gd name="T2" fmla="*/ 21897 w 21897"/>
                <a:gd name="T3" fmla="*/ 21147 h 21600"/>
                <a:gd name="T4" fmla="*/ 302 w 218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97" h="21600" fill="none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</a:path>
                <a:path w="21897" h="21600" stroke="0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  <a:lnTo>
                    <a:pt x="302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7" name="Line 99"/>
            <p:cNvSpPr>
              <a:spLocks noChangeShapeType="1"/>
            </p:cNvSpPr>
            <p:nvPr/>
          </p:nvSpPr>
          <p:spPr bwMode="auto">
            <a:xfrm flipH="1" flipV="1">
              <a:off x="4540250" y="1765102"/>
              <a:ext cx="27421" cy="193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8" name="Freeform 100"/>
            <p:cNvSpPr>
              <a:spLocks/>
            </p:cNvSpPr>
            <p:nvPr/>
          </p:nvSpPr>
          <p:spPr bwMode="auto">
            <a:xfrm>
              <a:off x="4540250" y="1765102"/>
              <a:ext cx="57727" cy="50602"/>
            </a:xfrm>
            <a:custGeom>
              <a:avLst/>
              <a:gdLst>
                <a:gd name="T0" fmla="*/ 18 w 37"/>
                <a:gd name="T1" fmla="*/ 31 h 31"/>
                <a:gd name="T2" fmla="*/ 0 w 37"/>
                <a:gd name="T3" fmla="*/ 0 h 31"/>
                <a:gd name="T4" fmla="*/ 37 w 37"/>
                <a:gd name="T5" fmla="*/ 5 h 31"/>
                <a:gd name="T6" fmla="*/ 14 w 37"/>
                <a:gd name="T7" fmla="*/ 9 h 31"/>
                <a:gd name="T8" fmla="*/ 18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8" y="31"/>
                  </a:moveTo>
                  <a:lnTo>
                    <a:pt x="0" y="0"/>
                  </a:lnTo>
                  <a:lnTo>
                    <a:pt x="37" y="5"/>
                  </a:lnTo>
                  <a:lnTo>
                    <a:pt x="14" y="9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9" name="Line 101"/>
            <p:cNvSpPr>
              <a:spLocks noChangeShapeType="1"/>
            </p:cNvSpPr>
            <p:nvPr/>
          </p:nvSpPr>
          <p:spPr bwMode="auto">
            <a:xfrm flipV="1">
              <a:off x="4740853" y="1760638"/>
              <a:ext cx="25977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0" name="Freeform 102"/>
            <p:cNvSpPr>
              <a:spLocks/>
            </p:cNvSpPr>
            <p:nvPr/>
          </p:nvSpPr>
          <p:spPr bwMode="auto">
            <a:xfrm>
              <a:off x="4710546" y="1760637"/>
              <a:ext cx="56285" cy="50602"/>
            </a:xfrm>
            <a:custGeom>
              <a:avLst/>
              <a:gdLst>
                <a:gd name="T0" fmla="*/ 0 w 36"/>
                <a:gd name="T1" fmla="*/ 2 h 30"/>
                <a:gd name="T2" fmla="*/ 36 w 36"/>
                <a:gd name="T3" fmla="*/ 0 h 30"/>
                <a:gd name="T4" fmla="*/ 16 w 36"/>
                <a:gd name="T5" fmla="*/ 30 h 30"/>
                <a:gd name="T6" fmla="*/ 22 w 36"/>
                <a:gd name="T7" fmla="*/ 7 h 30"/>
                <a:gd name="T8" fmla="*/ 0 w 36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2"/>
                  </a:moveTo>
                  <a:lnTo>
                    <a:pt x="36" y="0"/>
                  </a:lnTo>
                  <a:lnTo>
                    <a:pt x="16" y="30"/>
                  </a:lnTo>
                  <a:lnTo>
                    <a:pt x="22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1" name="Freeform 103"/>
            <p:cNvSpPr>
              <a:spLocks/>
            </p:cNvSpPr>
            <p:nvPr/>
          </p:nvSpPr>
          <p:spPr bwMode="auto">
            <a:xfrm>
              <a:off x="3749386" y="1713012"/>
              <a:ext cx="186171" cy="148828"/>
            </a:xfrm>
            <a:custGeom>
              <a:avLst/>
              <a:gdLst>
                <a:gd name="T0" fmla="*/ 43 w 117"/>
                <a:gd name="T1" fmla="*/ 0 h 90"/>
                <a:gd name="T2" fmla="*/ 28 w 117"/>
                <a:gd name="T3" fmla="*/ 4 h 90"/>
                <a:gd name="T4" fmla="*/ 14 w 117"/>
                <a:gd name="T5" fmla="*/ 14 h 90"/>
                <a:gd name="T6" fmla="*/ 4 w 117"/>
                <a:gd name="T7" fmla="*/ 28 h 90"/>
                <a:gd name="T8" fmla="*/ 0 w 117"/>
                <a:gd name="T9" fmla="*/ 45 h 90"/>
                <a:gd name="T10" fmla="*/ 4 w 117"/>
                <a:gd name="T11" fmla="*/ 62 h 90"/>
                <a:gd name="T12" fmla="*/ 14 w 117"/>
                <a:gd name="T13" fmla="*/ 76 h 90"/>
                <a:gd name="T14" fmla="*/ 28 w 117"/>
                <a:gd name="T15" fmla="*/ 86 h 90"/>
                <a:gd name="T16" fmla="*/ 45 w 117"/>
                <a:gd name="T17" fmla="*/ 90 h 90"/>
                <a:gd name="T18" fmla="*/ 62 w 117"/>
                <a:gd name="T19" fmla="*/ 86 h 90"/>
                <a:gd name="T20" fmla="*/ 76 w 117"/>
                <a:gd name="T21" fmla="*/ 76 h 90"/>
                <a:gd name="T22" fmla="*/ 86 w 117"/>
                <a:gd name="T23" fmla="*/ 64 h 90"/>
                <a:gd name="T24" fmla="*/ 90 w 117"/>
                <a:gd name="T25" fmla="*/ 50 h 90"/>
                <a:gd name="T26" fmla="*/ 90 w 117"/>
                <a:gd name="T27" fmla="*/ 48 h 90"/>
                <a:gd name="T28" fmla="*/ 93 w 117"/>
                <a:gd name="T29" fmla="*/ 36 h 90"/>
                <a:gd name="T30" fmla="*/ 98 w 117"/>
                <a:gd name="T31" fmla="*/ 28 h 90"/>
                <a:gd name="T32" fmla="*/ 107 w 117"/>
                <a:gd name="T33" fmla="*/ 23 h 90"/>
                <a:gd name="T34" fmla="*/ 117 w 117"/>
                <a:gd name="T35" fmla="*/ 21 h 90"/>
                <a:gd name="T36" fmla="*/ 114 w 117"/>
                <a:gd name="T37" fmla="*/ 0 h 90"/>
                <a:gd name="T38" fmla="*/ 100 w 117"/>
                <a:gd name="T39" fmla="*/ 2 h 90"/>
                <a:gd name="T40" fmla="*/ 84 w 117"/>
                <a:gd name="T41" fmla="*/ 14 h 90"/>
                <a:gd name="T42" fmla="*/ 72 w 117"/>
                <a:gd name="T43" fmla="*/ 26 h 90"/>
                <a:gd name="T44" fmla="*/ 69 w 117"/>
                <a:gd name="T45" fmla="*/ 45 h 90"/>
                <a:gd name="T46" fmla="*/ 62 w 117"/>
                <a:gd name="T47" fmla="*/ 62 h 90"/>
                <a:gd name="T48" fmla="*/ 55 w 117"/>
                <a:gd name="T49" fmla="*/ 66 h 90"/>
                <a:gd name="T50" fmla="*/ 45 w 117"/>
                <a:gd name="T51" fmla="*/ 69 h 90"/>
                <a:gd name="T52" fmla="*/ 35 w 117"/>
                <a:gd name="T53" fmla="*/ 66 h 90"/>
                <a:gd name="T54" fmla="*/ 28 w 117"/>
                <a:gd name="T55" fmla="*/ 62 h 90"/>
                <a:gd name="T56" fmla="*/ 24 w 117"/>
                <a:gd name="T57" fmla="*/ 55 h 90"/>
                <a:gd name="T58" fmla="*/ 21 w 117"/>
                <a:gd name="T59" fmla="*/ 45 h 90"/>
                <a:gd name="T60" fmla="*/ 24 w 117"/>
                <a:gd name="T61" fmla="*/ 35 h 90"/>
                <a:gd name="T62" fmla="*/ 28 w 117"/>
                <a:gd name="T63" fmla="*/ 28 h 90"/>
                <a:gd name="T64" fmla="*/ 35 w 117"/>
                <a:gd name="T65" fmla="*/ 24 h 90"/>
                <a:gd name="T66" fmla="*/ 47 w 117"/>
                <a:gd name="T67" fmla="*/ 21 h 90"/>
                <a:gd name="T68" fmla="*/ 43 w 117"/>
                <a:gd name="T6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43" y="0"/>
                  </a:moveTo>
                  <a:lnTo>
                    <a:pt x="28" y="4"/>
                  </a:lnTo>
                  <a:lnTo>
                    <a:pt x="14" y="14"/>
                  </a:lnTo>
                  <a:lnTo>
                    <a:pt x="4" y="28"/>
                  </a:lnTo>
                  <a:lnTo>
                    <a:pt x="0" y="45"/>
                  </a:lnTo>
                  <a:lnTo>
                    <a:pt x="4" y="62"/>
                  </a:lnTo>
                  <a:lnTo>
                    <a:pt x="14" y="76"/>
                  </a:lnTo>
                  <a:lnTo>
                    <a:pt x="28" y="86"/>
                  </a:lnTo>
                  <a:lnTo>
                    <a:pt x="45" y="90"/>
                  </a:lnTo>
                  <a:lnTo>
                    <a:pt x="62" y="86"/>
                  </a:lnTo>
                  <a:lnTo>
                    <a:pt x="76" y="76"/>
                  </a:lnTo>
                  <a:lnTo>
                    <a:pt x="86" y="64"/>
                  </a:lnTo>
                  <a:lnTo>
                    <a:pt x="90" y="50"/>
                  </a:lnTo>
                  <a:lnTo>
                    <a:pt x="90" y="48"/>
                  </a:lnTo>
                  <a:lnTo>
                    <a:pt x="93" y="36"/>
                  </a:lnTo>
                  <a:lnTo>
                    <a:pt x="98" y="28"/>
                  </a:lnTo>
                  <a:lnTo>
                    <a:pt x="107" y="23"/>
                  </a:lnTo>
                  <a:lnTo>
                    <a:pt x="117" y="21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4" y="14"/>
                  </a:lnTo>
                  <a:lnTo>
                    <a:pt x="72" y="26"/>
                  </a:lnTo>
                  <a:lnTo>
                    <a:pt x="69" y="45"/>
                  </a:lnTo>
                  <a:lnTo>
                    <a:pt x="62" y="62"/>
                  </a:lnTo>
                  <a:lnTo>
                    <a:pt x="55" y="66"/>
                  </a:lnTo>
                  <a:lnTo>
                    <a:pt x="45" y="69"/>
                  </a:lnTo>
                  <a:lnTo>
                    <a:pt x="35" y="66"/>
                  </a:lnTo>
                  <a:lnTo>
                    <a:pt x="28" y="62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5"/>
                  </a:lnTo>
                  <a:lnTo>
                    <a:pt x="28" y="28"/>
                  </a:lnTo>
                  <a:lnTo>
                    <a:pt x="35" y="24"/>
                  </a:lnTo>
                  <a:lnTo>
                    <a:pt x="47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2" name="Rectangle 104"/>
            <p:cNvSpPr>
              <a:spLocks noChangeArrowheads="1"/>
            </p:cNvSpPr>
            <p:nvPr/>
          </p:nvSpPr>
          <p:spPr bwMode="auto">
            <a:xfrm>
              <a:off x="4488296" y="1963043"/>
              <a:ext cx="324716" cy="101203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3" name="Line 105"/>
            <p:cNvSpPr>
              <a:spLocks noChangeShapeType="1"/>
            </p:cNvSpPr>
            <p:nvPr/>
          </p:nvSpPr>
          <p:spPr bwMode="auto">
            <a:xfrm>
              <a:off x="3896591" y="2363391"/>
              <a:ext cx="1444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4" name="Line 106"/>
            <p:cNvSpPr>
              <a:spLocks noChangeShapeType="1"/>
            </p:cNvSpPr>
            <p:nvPr/>
          </p:nvSpPr>
          <p:spPr bwMode="auto">
            <a:xfrm flipH="1">
              <a:off x="4302125" y="2363391"/>
              <a:ext cx="0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5" name="Line 107"/>
            <p:cNvSpPr>
              <a:spLocks noChangeShapeType="1"/>
            </p:cNvSpPr>
            <p:nvPr/>
          </p:nvSpPr>
          <p:spPr bwMode="auto">
            <a:xfrm>
              <a:off x="3909580" y="2454177"/>
              <a:ext cx="404091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6" name="Rectangle 108"/>
            <p:cNvSpPr>
              <a:spLocks noChangeArrowheads="1"/>
            </p:cNvSpPr>
            <p:nvPr/>
          </p:nvSpPr>
          <p:spPr bwMode="auto">
            <a:xfrm>
              <a:off x="3987512" y="2418458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37" name="Line 109"/>
            <p:cNvSpPr>
              <a:spLocks noChangeShapeType="1"/>
            </p:cNvSpPr>
            <p:nvPr/>
          </p:nvSpPr>
          <p:spPr bwMode="auto">
            <a:xfrm flipH="1">
              <a:off x="3799899" y="2591099"/>
              <a:ext cx="2886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8" name="Line 110"/>
            <p:cNvSpPr>
              <a:spLocks noChangeShapeType="1"/>
            </p:cNvSpPr>
            <p:nvPr/>
          </p:nvSpPr>
          <p:spPr bwMode="auto">
            <a:xfrm flipH="1">
              <a:off x="5433580" y="2591099"/>
              <a:ext cx="0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9" name="Line 111"/>
            <p:cNvSpPr>
              <a:spLocks noChangeShapeType="1"/>
            </p:cNvSpPr>
            <p:nvPr/>
          </p:nvSpPr>
          <p:spPr bwMode="auto">
            <a:xfrm flipV="1">
              <a:off x="3807114" y="2687836"/>
              <a:ext cx="1626466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0" name="Rectangle 112"/>
            <p:cNvSpPr>
              <a:spLocks noChangeArrowheads="1"/>
            </p:cNvSpPr>
            <p:nvPr/>
          </p:nvSpPr>
          <p:spPr bwMode="auto">
            <a:xfrm>
              <a:off x="4443558" y="2628305"/>
              <a:ext cx="346249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~14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41" name="Line 113"/>
            <p:cNvSpPr>
              <a:spLocks noChangeShapeType="1"/>
            </p:cNvSpPr>
            <p:nvPr/>
          </p:nvSpPr>
          <p:spPr bwMode="auto">
            <a:xfrm>
              <a:off x="4890944" y="2373809"/>
              <a:ext cx="1443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2" name="Line 114"/>
            <p:cNvSpPr>
              <a:spLocks noChangeShapeType="1"/>
            </p:cNvSpPr>
            <p:nvPr/>
          </p:nvSpPr>
          <p:spPr bwMode="auto">
            <a:xfrm flipH="1">
              <a:off x="5296477" y="2373809"/>
              <a:ext cx="0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3" name="Line 115"/>
            <p:cNvSpPr>
              <a:spLocks noChangeShapeType="1"/>
            </p:cNvSpPr>
            <p:nvPr/>
          </p:nvSpPr>
          <p:spPr bwMode="auto">
            <a:xfrm>
              <a:off x="4903932" y="2464594"/>
              <a:ext cx="404091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4" name="Rectangle 116"/>
            <p:cNvSpPr>
              <a:spLocks noChangeArrowheads="1"/>
            </p:cNvSpPr>
            <p:nvPr/>
          </p:nvSpPr>
          <p:spPr bwMode="auto">
            <a:xfrm>
              <a:off x="4981864" y="2428876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5" name="Group 117"/>
            <p:cNvGrpSpPr>
              <a:grpSpLocks/>
            </p:cNvGrpSpPr>
            <p:nvPr/>
          </p:nvGrpSpPr>
          <p:grpSpPr bwMode="auto">
            <a:xfrm>
              <a:off x="2319194" y="4557117"/>
              <a:ext cx="4755281" cy="156270"/>
              <a:chOff x="1607" y="2912"/>
              <a:chExt cx="3295" cy="105"/>
            </a:xfrm>
          </p:grpSpPr>
          <p:sp>
            <p:nvSpPr>
              <p:cNvPr id="150646" name="Line 118"/>
              <p:cNvSpPr>
                <a:spLocks noChangeShapeType="1"/>
              </p:cNvSpPr>
              <p:nvPr/>
            </p:nvSpPr>
            <p:spPr bwMode="auto">
              <a:xfrm>
                <a:off x="1607" y="2912"/>
                <a:ext cx="2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7" name="Line 119"/>
              <p:cNvSpPr>
                <a:spLocks noChangeShapeType="1"/>
              </p:cNvSpPr>
              <p:nvPr/>
            </p:nvSpPr>
            <p:spPr bwMode="auto">
              <a:xfrm flipH="1">
                <a:off x="4902" y="2912"/>
                <a:ext cx="0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8" name="Line 120"/>
              <p:cNvSpPr>
                <a:spLocks noChangeShapeType="1"/>
              </p:cNvSpPr>
              <p:nvPr/>
            </p:nvSpPr>
            <p:spPr bwMode="auto">
              <a:xfrm>
                <a:off x="1607" y="2962"/>
                <a:ext cx="329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9" name="Rectangle 121"/>
              <p:cNvSpPr>
                <a:spLocks noChangeArrowheads="1"/>
              </p:cNvSpPr>
              <p:nvPr/>
            </p:nvSpPr>
            <p:spPr bwMode="auto">
              <a:xfrm>
                <a:off x="3146" y="2923"/>
                <a:ext cx="338" cy="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928426"/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~</a:t>
                </a:r>
                <a:r>
                  <a:rPr lang="en-US" sz="800" dirty="0" smtClean="0">
                    <a:solidFill>
                      <a:srgbClr val="000000"/>
                    </a:solidFill>
                    <a:latin typeface="Times New Roman" charset="0"/>
                  </a:rPr>
                  <a:t>20-34</a:t>
                </a:r>
                <a:r>
                  <a:rPr sz="800" noProof="1" smtClean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r>
                  <a:rPr sz="800" noProof="1">
                    <a:solidFill>
                      <a:srgbClr val="000000"/>
                    </a:solidFill>
                    <a:latin typeface="Times New Roman" charset="0"/>
                  </a:rPr>
                  <a:t>km</a:t>
                </a:r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endParaRPr sz="2400" noProof="1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50605" name="Rectangle 77"/>
            <p:cNvSpPr>
              <a:spLocks noChangeArrowheads="1"/>
            </p:cNvSpPr>
            <p:nvPr/>
          </p:nvSpPr>
          <p:spPr bwMode="auto">
            <a:xfrm>
              <a:off x="3223384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09" name="Rectangle 81"/>
            <p:cNvSpPr>
              <a:spLocks noChangeArrowheads="1"/>
            </p:cNvSpPr>
            <p:nvPr/>
          </p:nvSpPr>
          <p:spPr bwMode="auto">
            <a:xfrm>
              <a:off x="5781781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5595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23" name="Picture 122" descr="lumi_new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480" y="1101323"/>
            <a:ext cx="3387619" cy="2371333"/>
          </a:xfrm>
          <a:prstGeom prst="rect">
            <a:avLst/>
          </a:prstGeom>
        </p:spPr>
      </p:pic>
      <p:sp>
        <p:nvSpPr>
          <p:cNvPr id="120" name="TextBox 119"/>
          <p:cNvSpPr txBox="1"/>
          <p:nvPr/>
        </p:nvSpPr>
        <p:spPr>
          <a:xfrm>
            <a:off x="6400800" y="711200"/>
            <a:ext cx="2507962" cy="523220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Need to operate at</a:t>
            </a:r>
          </a:p>
          <a:p>
            <a:r>
              <a:rPr lang="en-US" sz="1400" dirty="0"/>
              <a:t>l</a:t>
            </a:r>
            <a:r>
              <a:rPr lang="en-US" sz="1400" dirty="0" smtClean="0"/>
              <a:t>ower than nominal energy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5662834" y="6588423"/>
            <a:ext cx="3100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See talk of </a:t>
            </a:r>
            <a:r>
              <a:rPr lang="en-US" sz="1400" dirty="0" smtClean="0">
                <a:solidFill>
                  <a:srgbClr val="0000FF"/>
                </a:solidFill>
              </a:rPr>
              <a:t>Daniel Schulte </a:t>
            </a:r>
            <a:r>
              <a:rPr lang="en-US" sz="1400" dirty="0">
                <a:solidFill>
                  <a:srgbClr val="0000FF"/>
                </a:solidFill>
              </a:rPr>
              <a:t>this afternoon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21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4465"/>
            <a:ext cx="9144000" cy="497291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15453" y="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Layout at 3 TeV</a:t>
            </a:r>
            <a:endParaRPr lang="en-US" sz="3600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723900"/>
            <a:ext cx="1315269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8454" y="5749079"/>
            <a:ext cx="1150923" cy="738646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</a:rPr>
              <a:t>Main Beam Generation Complex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13395" y="1175498"/>
            <a:ext cx="8898471" cy="1686236"/>
            <a:chOff x="54" y="3310"/>
            <a:chExt cx="5652" cy="954"/>
          </a:xfrm>
          <a:solidFill>
            <a:schemeClr val="bg1">
              <a:lumMod val="95000"/>
            </a:schemeClr>
          </a:solidFill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grpFill/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 dirty="0" err="1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s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train length - 24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>
                <a:buFont typeface="StarSymbol" charset="0"/>
                <a:buNone/>
              </a:pPr>
              <a:r>
                <a:rPr lang="en-US" sz="1100" b="1" dirty="0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- 2.4 </a:t>
              </a:r>
              <a:r>
                <a:rPr lang="en-US" sz="1100" dirty="0" err="1">
                  <a:solidFill>
                    <a:srgbClr val="000000"/>
                  </a:solidFill>
                  <a:latin typeface="Comic Sans MS" charset="0"/>
                </a:rPr>
                <a:t>GeV</a:t>
              </a:r>
              <a:r>
                <a:rPr lang="en-US" sz="1100" dirty="0">
                  <a:solidFill>
                    <a:srgbClr val="000000"/>
                  </a:solidFill>
                  <a:latin typeface="Comic Sans MS" charset="0"/>
                </a:rPr>
                <a:t> – 60 cm between bunches</a:t>
              </a:r>
            </a:p>
          </p:txBody>
        </p:sp>
        <p:grpSp>
          <p:nvGrpSpPr>
            <p:cNvPr id="17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  <a:grpFill/>
          </p:grpSpPr>
          <p:sp>
            <p:nvSpPr>
              <p:cNvPr id="224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  <a:grpFill/>
          </p:grpSpPr>
          <p:sp>
            <p:nvSpPr>
              <p:cNvPr id="216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  <a:grpFill/>
          </p:grpSpPr>
          <p:sp>
            <p:nvSpPr>
              <p:cNvPr id="208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  <a:grpFill/>
          </p:grpSpPr>
          <p:sp>
            <p:nvSpPr>
              <p:cNvPr id="200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  <a:grpFill/>
          </p:grpSpPr>
          <p:sp>
            <p:nvSpPr>
              <p:cNvPr id="192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grp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18" cy="18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4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19" cy="18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29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91" cy="18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0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grp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1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114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54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74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84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5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6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7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8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9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0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1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5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7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9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1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2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3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5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56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66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7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8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9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7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58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1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2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5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116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36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46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9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1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3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7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38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7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118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8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19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20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32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  <a:grpFill/>
          </p:grpSpPr>
          <p:grpSp>
            <p:nvGrpSpPr>
              <p:cNvPr id="36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76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9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106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98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7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78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8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3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79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80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7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  <a:grpFill/>
            </p:grpSpPr>
            <p:grpSp>
              <p:nvGrpSpPr>
                <p:cNvPr id="38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58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8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4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5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59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60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1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2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3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4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5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6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9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  <a:grpFill/>
              </p:grpSpPr>
              <p:grpSp>
                <p:nvGrpSpPr>
                  <p:cNvPr id="40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50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1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2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3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41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  <a:grpFill/>
                </p:grpSpPr>
                <p:sp>
                  <p:nvSpPr>
                    <p:cNvPr id="42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grp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33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 sz="2500">
                <a:solidFill>
                  <a:srgbClr val="FF0000"/>
                </a:solidFill>
                <a:ea typeface="+mn-ea"/>
                <a:cs typeface="+mn-cs"/>
              </a:endParaRPr>
            </a:p>
          </p:txBody>
        </p:sp>
        <p:sp>
          <p:nvSpPr>
            <p:cNvPr id="34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u="sng" dirty="0">
                  <a:solidFill>
                    <a:srgbClr val="0000FF"/>
                  </a:solidFill>
                </a:rPr>
                <a:t>Drive beam time structure - initial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  <p:sp>
          <p:nvSpPr>
            <p:cNvPr id="35" name="Rectangle 222"/>
            <p:cNvSpPr>
              <a:spLocks noChangeArrowheads="1"/>
            </p:cNvSpPr>
            <p:nvPr/>
          </p:nvSpPr>
          <p:spPr bwMode="auto">
            <a:xfrm>
              <a:off x="3198" y="3353"/>
              <a:ext cx="2496" cy="214"/>
            </a:xfrm>
            <a:prstGeom prst="rect">
              <a:avLst/>
            </a:prstGeom>
            <a:grp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u="sng" dirty="0">
                  <a:solidFill>
                    <a:srgbClr val="0000FF"/>
                  </a:solidFill>
                </a:rPr>
                <a:t>Drive beam time structure - final</a:t>
              </a:r>
              <a:endParaRPr lang="en-US" u="sng" dirty="0">
                <a:solidFill>
                  <a:srgbClr val="0000FF"/>
                </a:solidFill>
                <a:sym typeface="Symbol" charset="2"/>
              </a:endParaRPr>
            </a:p>
          </p:txBody>
        </p:sp>
      </p:grpSp>
      <p:pic>
        <p:nvPicPr>
          <p:cNvPr id="232" name="Picture 231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0834" y="2861734"/>
            <a:ext cx="6771715" cy="297099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85758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4971" r="-44971"/>
          <a:stretch>
            <a:fillRect/>
          </a:stretch>
        </p:blipFill>
        <p:spPr>
          <a:xfrm>
            <a:off x="647700" y="0"/>
            <a:ext cx="11034651" cy="6858000"/>
          </a:xfr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221" y="1612900"/>
            <a:ext cx="2376479" cy="22987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Possible</a:t>
            </a:r>
            <a:r>
              <a:rPr lang="en-US" dirty="0" smtClean="0"/>
              <a:t> </a:t>
            </a:r>
            <a:r>
              <a:rPr lang="en-US" sz="3600" dirty="0" smtClean="0"/>
              <a:t>CLIC stages studied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Screen Shot 2012-08-19 at 9.37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911600"/>
            <a:ext cx="3349252" cy="152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060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600"/>
            <a:ext cx="9144000" cy="6493213"/>
          </a:xfrm>
          <a:prstGeom prst="rect">
            <a:avLst/>
          </a:prstGeom>
        </p:spPr>
      </p:pic>
      <p:pic>
        <p:nvPicPr>
          <p:cNvPr id="3" name="Picture 2" descr="clic-profi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717" y="2400300"/>
            <a:ext cx="2501901" cy="1676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1087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FAA5BBC-A80E-B143-9FDB-149ED2838ED2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8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6667500" y="4784586"/>
            <a:ext cx="2477718" cy="1571764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042498" y="4076700"/>
            <a:ext cx="3102720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</a:rPr>
              <a:t>Tunnel implementations  (laser straight)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36265" y="6356350"/>
            <a:ext cx="3013715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Central MDI &amp; Interaction Region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98520" y="-7620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CLIC near CERN</a:t>
            </a:r>
            <a:endParaRPr lang="en-US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645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Implementation issues </a:t>
            </a:r>
            <a:endParaRPr lang="en-US" sz="36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92691373"/>
              </p:ext>
            </p:extLst>
          </p:nvPr>
        </p:nvGraphicFramePr>
        <p:xfrm>
          <a:off x="406400" y="928692"/>
          <a:ext cx="8293100" cy="5580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725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0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Schedule first two stages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91" y="800100"/>
            <a:ext cx="8131394" cy="50673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85750" y="1629831"/>
            <a:ext cx="0" cy="783167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" y="2338927"/>
            <a:ext cx="5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year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17223" y="609582"/>
            <a:ext cx="2100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oord</a:t>
            </a:r>
            <a:r>
              <a:rPr lang="en-US" dirty="0" smtClean="0"/>
              <a:t>. along collider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7004041" y="1041398"/>
            <a:ext cx="1174750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288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3259504"/>
            <a:ext cx="6682295" cy="287658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00" y="693753"/>
            <a:ext cx="6796595" cy="29003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07200" y="1136833"/>
            <a:ext cx="2247900" cy="230832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Based on 200 days/year at 50% efficiency (accelerator + data taking combined)</a:t>
            </a:r>
          </a:p>
          <a:p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1600" dirty="0" smtClean="0">
                <a:solidFill>
                  <a:srgbClr val="000000"/>
                </a:solidFill>
              </a:rPr>
              <a:t>Target figures: &gt;600 fb</a:t>
            </a:r>
            <a:r>
              <a:rPr lang="en-US" sz="1600" baseline="30000" dirty="0" smtClean="0">
                <a:solidFill>
                  <a:srgbClr val="000000"/>
                </a:solidFill>
              </a:rPr>
              <a:t>-1</a:t>
            </a:r>
            <a:r>
              <a:rPr lang="en-US" sz="1600" dirty="0" smtClean="0">
                <a:solidFill>
                  <a:srgbClr val="000000"/>
                </a:solidFill>
              </a:rPr>
              <a:t> at first stage, 1.5 ab</a:t>
            </a:r>
            <a:r>
              <a:rPr lang="en-US" sz="1600" baseline="30000" dirty="0" smtClean="0">
                <a:solidFill>
                  <a:srgbClr val="000000"/>
                </a:solidFill>
              </a:rPr>
              <a:t>-1</a:t>
            </a:r>
            <a:r>
              <a:rPr lang="en-US" sz="1600" dirty="0" smtClean="0">
                <a:solidFill>
                  <a:srgbClr val="000000"/>
                </a:solidFill>
              </a:rPr>
              <a:t> at second stage, 2 ab</a:t>
            </a:r>
            <a:r>
              <a:rPr lang="en-US" sz="1600" baseline="30000" dirty="0" smtClean="0">
                <a:solidFill>
                  <a:srgbClr val="000000"/>
                </a:solidFill>
              </a:rPr>
              <a:t>-1</a:t>
            </a:r>
            <a:r>
              <a:rPr lang="en-US" sz="1600" dirty="0" smtClean="0">
                <a:solidFill>
                  <a:srgbClr val="000000"/>
                </a:solidFill>
              </a:rPr>
              <a:t> at third stage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239000" cy="693753"/>
          </a:xfrm>
        </p:spPr>
        <p:txBody>
          <a:bodyPr>
            <a:normAutofit/>
          </a:bodyPr>
          <a:lstStyle/>
          <a:p>
            <a:r>
              <a:rPr lang="en-US" sz="3600" dirty="0"/>
              <a:t>P</a:t>
            </a:r>
            <a:r>
              <a:rPr lang="en-US" sz="3600" dirty="0" smtClean="0"/>
              <a:t>ossible luminosity examples  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00" y="6037786"/>
            <a:ext cx="6705600" cy="81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97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5879"/>
            <a:ext cx="7239000" cy="7858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Power/energy consumption   </a:t>
            </a:r>
            <a:endParaRPr lang="en-US" sz="3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2326" y="4356167"/>
            <a:ext cx="5361673" cy="240023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77800" y="788992"/>
            <a:ext cx="3594100" cy="60016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Considering 150 days per year </a:t>
            </a:r>
            <a:r>
              <a:rPr lang="en-US" sz="1200" dirty="0" smtClean="0"/>
              <a:t>of normal </a:t>
            </a:r>
            <a:r>
              <a:rPr lang="en-US" sz="1200" dirty="0"/>
              <a:t>operation at nominal power and assuming reduced power for commissioning with beam in </a:t>
            </a:r>
            <a:r>
              <a:rPr lang="en-US" sz="1200" dirty="0" smtClean="0"/>
              <a:t>the early </a:t>
            </a:r>
            <a:r>
              <a:rPr lang="en-US" sz="1200" dirty="0"/>
              <a:t>years at each stage of collision energy, the development of yearly energy consumption can </a:t>
            </a:r>
            <a:r>
              <a:rPr lang="en-US" sz="1200" dirty="0" smtClean="0"/>
              <a:t>be sketched.</a:t>
            </a:r>
            <a:endParaRPr lang="en-US" sz="1200" dirty="0">
              <a:latin typeface="Calibri"/>
              <a:cs typeface="Calibri"/>
            </a:endParaRPr>
          </a:p>
          <a:p>
            <a:endParaRPr lang="en-US" sz="1200" dirty="0" smtClean="0">
              <a:latin typeface="Calibri"/>
              <a:cs typeface="Calibri"/>
            </a:endParaRPr>
          </a:p>
          <a:p>
            <a:r>
              <a:rPr lang="fr-CH" sz="1200" dirty="0" smtClean="0">
                <a:solidFill>
                  <a:srgbClr val="3366FF"/>
                </a:solidFill>
                <a:cs typeface="Calibri"/>
              </a:rPr>
              <a:t>Re-optimize parts</a:t>
            </a:r>
            <a:endParaRPr lang="fr-CH" sz="1200" dirty="0">
              <a:solidFill>
                <a:srgbClr val="3366FF"/>
              </a:solidFill>
              <a:cs typeface="Calibri"/>
            </a:endParaRP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Reduced current density in normal-conducting magnets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Reduction of heat loads to HVAC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Re-optimization of accelerating gradient with different objective function</a:t>
            </a:r>
          </a:p>
          <a:p>
            <a:r>
              <a:rPr lang="fr-CH" sz="1200" dirty="0">
                <a:solidFill>
                  <a:srgbClr val="3366FF"/>
                </a:solidFill>
                <a:cs typeface="Calibri"/>
              </a:rPr>
              <a:t>Efficiency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Grid-to-RF power conversion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Permanent or super-ferric superconducting magnets</a:t>
            </a:r>
          </a:p>
          <a:p>
            <a:r>
              <a:rPr lang="fr-CH" sz="1200" dirty="0">
                <a:solidFill>
                  <a:srgbClr val="3366FF"/>
                </a:solidFill>
                <a:cs typeface="Calibri"/>
              </a:rPr>
              <a:t>Energy management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Low-power configurations in case of beam interruption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Modulation of scheduled operation to match electricity demand: Seasonal and Daily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Power quality specifications </a:t>
            </a:r>
          </a:p>
          <a:p>
            <a:r>
              <a:rPr lang="fr-CH" sz="1200" dirty="0">
                <a:solidFill>
                  <a:srgbClr val="3366FF"/>
                </a:solidFill>
                <a:cs typeface="Calibri"/>
              </a:rPr>
              <a:t>Waste heat recovery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Possibilities of heat rejection at higher temperature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cs typeface="Calibri"/>
              </a:rPr>
              <a:t>Waste heat valorization by concomitant needs, e.g. residential heating, absorption cooling</a:t>
            </a:r>
            <a:endParaRPr lang="en-US" sz="1200" dirty="0">
              <a:solidFill>
                <a:srgbClr val="3366FF"/>
              </a:solidFill>
              <a:cs typeface="Calibri"/>
            </a:endParaRPr>
          </a:p>
          <a:p>
            <a:endParaRPr lang="en-US" sz="1200" dirty="0" smtClean="0">
              <a:latin typeface="Calibri"/>
              <a:cs typeface="Calibri"/>
            </a:endParaRPr>
          </a:p>
          <a:p>
            <a:r>
              <a:rPr lang="en-US" sz="1200" dirty="0" smtClean="0">
                <a:latin typeface="Calibri"/>
                <a:cs typeface="Calibri"/>
              </a:rPr>
              <a:t>Beyond: </a:t>
            </a:r>
          </a:p>
          <a:p>
            <a:r>
              <a:rPr lang="en-US" sz="1200" dirty="0" smtClean="0">
                <a:latin typeface="Calibri"/>
                <a:cs typeface="Calibri"/>
              </a:rPr>
              <a:t>Scale with inst. luminosity – i.e. running at the very end of the project lifetime might be power limited and require more time.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877" y="2360884"/>
            <a:ext cx="3944738" cy="16777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9400" y="763592"/>
            <a:ext cx="5054600" cy="152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9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Costs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736600"/>
            <a:ext cx="9144000" cy="473492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4500" y="5011993"/>
            <a:ext cx="8229600" cy="1379281"/>
          </a:xfrm>
          <a:solidFill>
            <a:schemeClr val="bg1">
              <a:lumMod val="95000"/>
            </a:schemeClr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First to second stage: 4 MCHF/</a:t>
            </a:r>
            <a:r>
              <a:rPr lang="en-US" dirty="0" err="1" smtClean="0"/>
              <a:t>GeV</a:t>
            </a:r>
            <a:r>
              <a:rPr lang="en-US" dirty="0" smtClean="0"/>
              <a:t> (i.e. initial costs are very significant)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Caveats: </a:t>
            </a:r>
          </a:p>
          <a:p>
            <a:pPr marL="400050" lvl="1" indent="0">
              <a:buNone/>
            </a:pPr>
            <a:r>
              <a:rPr lang="en-US" dirty="0" smtClean="0"/>
              <a:t>Uncertainties 20-25%</a:t>
            </a:r>
          </a:p>
          <a:p>
            <a:pPr marL="400050" lvl="1" indent="0">
              <a:buNone/>
            </a:pPr>
            <a:r>
              <a:rPr lang="en-US" dirty="0" smtClean="0"/>
              <a:t>Possible savings around 10% </a:t>
            </a:r>
          </a:p>
          <a:p>
            <a:pPr marL="400050" lvl="1" indent="0">
              <a:buNone/>
            </a:pPr>
            <a:r>
              <a:rPr lang="en-US" dirty="0" smtClean="0"/>
              <a:t>However – first stage not </a:t>
            </a:r>
            <a:r>
              <a:rPr lang="en-US" dirty="0" err="1" smtClean="0"/>
              <a:t>optimised</a:t>
            </a:r>
            <a:r>
              <a:rPr lang="en-US" dirty="0" smtClean="0"/>
              <a:t> (work for next phase), parameters largely defined for 3 </a:t>
            </a:r>
            <a:r>
              <a:rPr lang="en-US" dirty="0" err="1" smtClean="0"/>
              <a:t>TeV</a:t>
            </a:r>
            <a:r>
              <a:rPr lang="en-US" dirty="0" smtClean="0"/>
              <a:t> final stage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731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itle 412"/>
          <p:cNvSpPr>
            <a:spLocks noGrp="1"/>
          </p:cNvSpPr>
          <p:nvPr>
            <p:ph type="title"/>
          </p:nvPr>
        </p:nvSpPr>
        <p:spPr>
          <a:xfrm>
            <a:off x="1261782" y="0"/>
            <a:ext cx="5913718" cy="7858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CLIC project time-line 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4" y="1049845"/>
            <a:ext cx="9144000" cy="580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1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258591318"/>
              </p:ext>
            </p:extLst>
          </p:nvPr>
        </p:nvGraphicFramePr>
        <p:xfrm>
          <a:off x="711200" y="685945"/>
          <a:ext cx="6946900" cy="4990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31822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Towards a Project Implementation Plan</a:t>
            </a:r>
            <a:endParaRPr lang="en-US" sz="3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05100" y="5464176"/>
            <a:ext cx="923396" cy="1393824"/>
          </a:xfrm>
          <a:prstGeom prst="rect">
            <a:avLst/>
          </a:prstGeom>
        </p:spPr>
      </p:pic>
      <p:pic>
        <p:nvPicPr>
          <p:cNvPr id="14" name="Picture 3" descr="G:\Departments\AB\Projects\CLIC Structures\RF structure development\photos\20120215 Installation of AS and PETS for TM0\DSC03894.JPG"/>
          <p:cNvPicPr>
            <a:picLocks noChangeAspect="1" noChangeArrowheads="1"/>
          </p:cNvPicPr>
          <p:nvPr/>
        </p:nvPicPr>
        <p:blipFill>
          <a:blip r:embed="rId9" cstate="print"/>
          <a:srcRect t="15577" r="7484"/>
          <a:stretch>
            <a:fillRect/>
          </a:stretch>
        </p:blipFill>
        <p:spPr bwMode="auto">
          <a:xfrm>
            <a:off x="1433154" y="5464176"/>
            <a:ext cx="1170346" cy="1395228"/>
          </a:xfrm>
          <a:prstGeom prst="rect">
            <a:avLst/>
          </a:prstGeom>
          <a:noFill/>
        </p:spPr>
      </p:pic>
      <p:sp>
        <p:nvSpPr>
          <p:cNvPr id="15" name="Rounded Rectangle 14"/>
          <p:cNvSpPr/>
          <p:nvPr/>
        </p:nvSpPr>
        <p:spPr>
          <a:xfrm>
            <a:off x="3700599" y="5464176"/>
            <a:ext cx="1426547" cy="1208254"/>
          </a:xfrm>
          <a:prstGeom prst="roundRect">
            <a:avLst>
              <a:gd name="adj" fmla="val 10000"/>
            </a:avLst>
          </a:prstGeom>
          <a:blipFill rotWithShape="1">
            <a:blip r:embed="rId10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6" name="Picture 15" descr="atf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77380" y="3155409"/>
            <a:ext cx="1506421" cy="1022891"/>
          </a:xfrm>
          <a:prstGeom prst="rect">
            <a:avLst/>
          </a:prstGeom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7346" y="5464175"/>
            <a:ext cx="1291508" cy="98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Type 1 on legs 001.jpg"/>
          <p:cNvPicPr>
            <a:picLocks noChangeAspect="1"/>
          </p:cNvPicPr>
          <p:nvPr/>
        </p:nvPicPr>
        <p:blipFill>
          <a:blip r:embed="rId13" cstate="print"/>
          <a:srcRect l="14577" r="745" b="3257"/>
          <a:stretch>
            <a:fillRect/>
          </a:stretch>
        </p:blipFill>
        <p:spPr>
          <a:xfrm>
            <a:off x="7937500" y="5461000"/>
            <a:ext cx="1541188" cy="1173870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464176"/>
            <a:ext cx="1044724" cy="139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5" descr="MST_8678.JPG"/>
          <p:cNvPicPr>
            <a:picLocks noChangeAspect="1"/>
          </p:cNvPicPr>
          <p:nvPr/>
        </p:nvPicPr>
        <p:blipFill>
          <a:blip r:embed="rId15" cstate="print"/>
          <a:srcRect r="7692"/>
          <a:stretch>
            <a:fillRect/>
          </a:stretch>
        </p:blipFill>
        <p:spPr>
          <a:xfrm>
            <a:off x="5217754" y="5464176"/>
            <a:ext cx="1541236" cy="1110332"/>
          </a:xfrm>
          <a:prstGeom prst="rect">
            <a:avLst/>
          </a:prstGeom>
        </p:spPr>
      </p:pic>
      <p:pic>
        <p:nvPicPr>
          <p:cNvPr id="27" name="Picture 2" descr="\\cern.ch\dfs\Workspaces\s\SA_project\Conferences\Final_ipac11\ipac11\ipac11\Neuer Ordner\IMG_1257.JPG"/>
          <p:cNvPicPr>
            <a:picLocks noChangeAspect="1" noChangeArrowheads="1"/>
          </p:cNvPicPr>
          <p:nvPr/>
        </p:nvPicPr>
        <p:blipFill rotWithShape="1">
          <a:blip r:embed="rId16" cstate="print">
            <a:clrChange>
              <a:clrFrom>
                <a:srgbClr val="B8B1DA"/>
              </a:clrFrom>
              <a:clrTo>
                <a:srgbClr val="B8B1DA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89" y="6241076"/>
            <a:ext cx="636911" cy="616924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02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3810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Summary 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7994"/>
            <a:ext cx="8229600" cy="5114670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Technical progress within the CLIC accelerator and detector studies very significant  and results have now been documented in the CDR volumes: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</a:rPr>
              <a:t>Substantial work on a staged implementation also </a:t>
            </a:r>
            <a:r>
              <a:rPr lang="en-US" sz="1600" dirty="0" smtClean="0">
                <a:solidFill>
                  <a:srgbClr val="000000"/>
                </a:solidFill>
              </a:rPr>
              <a:t>documented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CDR process finished and focus is now on next phase(s)</a:t>
            </a:r>
          </a:p>
          <a:p>
            <a:pPr marL="457200" lvl="1" indent="0"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1600" dirty="0" smtClean="0">
                <a:solidFill>
                  <a:srgbClr val="000000"/>
                </a:solidFill>
              </a:rPr>
              <a:t>Plans for 2012-16 well defined for CLIC – with key challenges related to system specifications and performance, system tests to verify performances, technical developments of key elements, implementation studies including power and costs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A </a:t>
            </a:r>
            <a:r>
              <a:rPr lang="en-US" sz="1600" dirty="0" err="1" smtClean="0">
                <a:solidFill>
                  <a:srgbClr val="000000"/>
                </a:solidFill>
              </a:rPr>
              <a:t>rebaselining</a:t>
            </a:r>
            <a:r>
              <a:rPr lang="en-US" sz="1600" dirty="0" smtClean="0">
                <a:solidFill>
                  <a:srgbClr val="000000"/>
                </a:solidFill>
              </a:rPr>
              <a:t> of the machine stages with particular emphasis on the lower energy stages in progress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  <a:cs typeface="Calibri"/>
              </a:rPr>
              <a:t>The </a:t>
            </a:r>
            <a:r>
              <a:rPr lang="en-US" sz="1600" dirty="0" err="1">
                <a:solidFill>
                  <a:srgbClr val="000000"/>
                </a:solidFill>
                <a:cs typeface="Calibri"/>
              </a:rPr>
              <a:t>programme</a:t>
            </a:r>
            <a:r>
              <a:rPr lang="en-US" sz="1600" dirty="0">
                <a:solidFill>
                  <a:srgbClr val="000000"/>
                </a:solidFill>
                <a:cs typeface="Calibri"/>
              </a:rPr>
              <a:t> combines the resources of collaborators inside the current collaboration, plus several new </a:t>
            </a:r>
            <a:r>
              <a:rPr lang="en-US" sz="1600" dirty="0" smtClean="0">
                <a:solidFill>
                  <a:srgbClr val="000000"/>
                </a:solidFill>
                <a:cs typeface="Calibri"/>
              </a:rPr>
              <a:t>ones now joining – </a:t>
            </a:r>
            <a:r>
              <a:rPr lang="en-US" sz="1600" dirty="0">
                <a:solidFill>
                  <a:srgbClr val="000000"/>
                </a:solidFill>
                <a:cs typeface="Calibri"/>
              </a:rPr>
              <a:t>and involves around 20 CERN </a:t>
            </a:r>
            <a:r>
              <a:rPr lang="en-US" sz="1600" dirty="0" smtClean="0">
                <a:solidFill>
                  <a:srgbClr val="000000"/>
                </a:solidFill>
                <a:cs typeface="Calibri"/>
              </a:rPr>
              <a:t>groups.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The work needed also in the area of Physics and Detectors is also becoming clearer </a:t>
            </a:r>
          </a:p>
          <a:p>
            <a:pPr lvl="1"/>
            <a:r>
              <a:rPr lang="en-US" sz="1600" dirty="0" err="1" smtClean="0">
                <a:solidFill>
                  <a:srgbClr val="000000"/>
                </a:solidFill>
              </a:rPr>
              <a:t>Workhop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planned for last week of January:  </a:t>
            </a:r>
            <a:r>
              <a:rPr lang="en-US" sz="1600" dirty="0">
                <a:solidFill>
                  <a:srgbClr val="000000"/>
                </a:solidFill>
                <a:hlinkClick r:id="rId2"/>
              </a:rPr>
              <a:t>https://indico.cern.ch/conferenceDisplay.py?confId=</a:t>
            </a:r>
            <a:r>
              <a:rPr lang="en-US" sz="1600" dirty="0" smtClean="0">
                <a:solidFill>
                  <a:srgbClr val="000000"/>
                </a:solidFill>
                <a:hlinkClick r:id="rId2"/>
              </a:rPr>
              <a:t>204269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There </a:t>
            </a:r>
            <a:r>
              <a:rPr lang="en-US" sz="1400" dirty="0" smtClean="0">
                <a:solidFill>
                  <a:srgbClr val="0000FF"/>
                </a:solidFill>
              </a:rPr>
              <a:t>will be many talks this weeks about specific studies on the accelerator and detector/physics </a:t>
            </a:r>
            <a:r>
              <a:rPr lang="en-US" sz="1400" dirty="0" smtClean="0">
                <a:solidFill>
                  <a:srgbClr val="0000FF"/>
                </a:solidFill>
              </a:rPr>
              <a:t>side, showing much more details than I have managed here</a:t>
            </a:r>
            <a:endParaRPr lang="en-US" sz="1400" dirty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Thanks </a:t>
            </a:r>
            <a:r>
              <a:rPr lang="en-US" sz="1400" dirty="0" smtClean="0">
                <a:solidFill>
                  <a:srgbClr val="0000FF"/>
                </a:solidFill>
              </a:rPr>
              <a:t>to the CLIC collaboration for the slides and work presented – for and from the CDR and also </a:t>
            </a:r>
            <a:r>
              <a:rPr lang="en-US" sz="1400" dirty="0" smtClean="0">
                <a:solidFill>
                  <a:srgbClr val="0000FF"/>
                </a:solidFill>
              </a:rPr>
              <a:t>recent presentations</a:t>
            </a:r>
            <a:endParaRPr lang="en-US" sz="2000" dirty="0" smtClean="0"/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406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77745D-19AE-4986-82C8-E89983AC42B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4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648494" y="32543"/>
            <a:ext cx="7847806" cy="56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3600" dirty="0">
                <a:latin typeface="Calibri" charset="0"/>
              </a:rPr>
              <a:t>CLIC Main </a:t>
            </a:r>
            <a:r>
              <a:rPr lang="en-US" sz="3600" dirty="0" smtClean="0">
                <a:latin typeface="Calibri" charset="0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" y="774700"/>
            <a:ext cx="8521699" cy="5605720"/>
          </a:xfrm>
          <a:prstGeom prst="rect">
            <a:avLst/>
          </a:prstGeom>
        </p:spPr>
      </p:pic>
      <p:pic>
        <p:nvPicPr>
          <p:cNvPr id="5" name="Picture 4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932" y="32543"/>
            <a:ext cx="1431425" cy="1173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583" y="29967"/>
            <a:ext cx="7650726" cy="7273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Scheduling of installation/operation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41</a:t>
            </a:fld>
            <a:endParaRPr lang="en-US"/>
          </a:p>
        </p:txBody>
      </p:sp>
      <p:pic>
        <p:nvPicPr>
          <p:cNvPr id="6" name="Picture 5" descr="Screen Shot 2012-08-19 at 10.00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20" y="944010"/>
            <a:ext cx="7873999" cy="555138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85750" y="1566333"/>
            <a:ext cx="0" cy="783167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" y="2317761"/>
            <a:ext cx="5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year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731000" y="1206498"/>
            <a:ext cx="1174750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81761" y="774682"/>
            <a:ext cx="184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oord</a:t>
            </a:r>
            <a:r>
              <a:rPr lang="en-US" dirty="0" smtClean="0"/>
              <a:t>. along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25083" y="1746263"/>
            <a:ext cx="519493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B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229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CLIC Test Facility (CTF3)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8217" y="1177977"/>
            <a:ext cx="7410931" cy="53831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40252" y="3901368"/>
            <a:ext cx="1285717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High current, full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beam-loading operation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985985" y="1177977"/>
            <a:ext cx="170039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Operation of isochronous lines and rings</a:t>
            </a:r>
          </a:p>
        </p:txBody>
      </p:sp>
      <p:sp>
        <p:nvSpPr>
          <p:cNvPr id="7" name="Rectangle 6"/>
          <p:cNvSpPr/>
          <p:nvPr/>
        </p:nvSpPr>
        <p:spPr>
          <a:xfrm>
            <a:off x="1569973" y="6470682"/>
            <a:ext cx="1581251" cy="2489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Bunch phase coding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286768" y="3922391"/>
            <a:ext cx="1732754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Beam recombination and current multiplication  by RF deflectors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13966" y="5354160"/>
            <a:ext cx="1623634" cy="120032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12 GHz power generation by drive beam deceleration</a:t>
            </a:r>
          </a:p>
          <a:p>
            <a:endParaRPr lang="en-US" sz="1200" b="1" dirty="0" smtClean="0">
              <a:solidFill>
                <a:srgbClr val="C00000"/>
              </a:solidFill>
              <a:latin typeface="Calibri"/>
              <a:cs typeface="Calibri"/>
            </a:endParaRP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High-gradient two-beam acceleration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29" y="992553"/>
            <a:ext cx="2941596" cy="171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Connector 10"/>
          <p:cNvCxnSpPr/>
          <p:nvPr/>
        </p:nvCxnSpPr>
        <p:spPr>
          <a:xfrm>
            <a:off x="4237031" y="3451096"/>
            <a:ext cx="257352" cy="20597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210198" y="2921108"/>
            <a:ext cx="1062330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4 A, 1.4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us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425819" y="3545165"/>
            <a:ext cx="541675" cy="137648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907592" y="3590178"/>
            <a:ext cx="1071547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225641" y="5081554"/>
            <a:ext cx="797798" cy="24883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188303" y="5615219"/>
            <a:ext cx="1084225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60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pic>
        <p:nvPicPr>
          <p:cNvPr id="17" name="Picture 6" descr="DSC_01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629" y="472097"/>
            <a:ext cx="2416340" cy="2810069"/>
          </a:xfrm>
          <a:prstGeom prst="rect">
            <a:avLst/>
          </a:prstGeom>
          <a:noFill/>
        </p:spPr>
      </p:pic>
      <p:pic>
        <p:nvPicPr>
          <p:cNvPr id="18" name="Picture 11" descr="DSCN589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8217" y="1078642"/>
            <a:ext cx="2416340" cy="162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 descr="DSCN589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96988" y="1177977"/>
            <a:ext cx="2411732" cy="1808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1" descr="1006091_06-A4-at-144-dp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69973" y="1700896"/>
            <a:ext cx="2924410" cy="2109707"/>
          </a:xfrm>
          <a:prstGeom prst="rect">
            <a:avLst/>
          </a:prstGeom>
          <a:noFill/>
        </p:spPr>
      </p:pic>
      <p:pic>
        <p:nvPicPr>
          <p:cNvPr id="21" name="Picture 12" descr="1006091_05-A4-at-144-dp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7324" y="4137332"/>
            <a:ext cx="2610268" cy="2604948"/>
          </a:xfrm>
          <a:prstGeom prst="rect">
            <a:avLst/>
          </a:prstGeom>
          <a:noFill/>
        </p:spPr>
      </p:pic>
      <p:pic>
        <p:nvPicPr>
          <p:cNvPr id="22" name="Picture 21" descr="RR20100408002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67494" y="2054508"/>
            <a:ext cx="3052028" cy="2082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3324557" y="6488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See talk of Roberto </a:t>
            </a:r>
            <a:r>
              <a:rPr lang="en-US" dirty="0" err="1" smtClean="0">
                <a:solidFill>
                  <a:srgbClr val="0000FF"/>
                </a:solidFill>
              </a:rPr>
              <a:t>Corsini</a:t>
            </a:r>
            <a:r>
              <a:rPr lang="en-US" dirty="0" smtClean="0">
                <a:solidFill>
                  <a:srgbClr val="0000FF"/>
                </a:solidFill>
              </a:rPr>
              <a:t> this afternoon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84613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Drive Beam Generation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" name="Picture 10" descr="2010MeasureFBon_modified_factor8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9668"/>
            <a:ext cx="4535746" cy="1908332"/>
          </a:xfrm>
          <a:prstGeom prst="rect">
            <a:avLst/>
          </a:prstGeom>
        </p:spPr>
      </p:pic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207769" y="1043438"/>
            <a:ext cx="1812408" cy="1722813"/>
            <a:chOff x="3919" y="2156"/>
            <a:chExt cx="2032" cy="18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9" y="2156"/>
              <a:ext cx="2032" cy="1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3929" y="3660"/>
              <a:ext cx="810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 err="1">
                  <a:solidFill>
                    <a:srgbClr val="FFFF00"/>
                  </a:solidFill>
                </a:rPr>
                <a:t>SiC</a:t>
              </a:r>
              <a:r>
                <a:rPr lang="en-US" sz="1000" dirty="0">
                  <a:solidFill>
                    <a:srgbClr val="FFFF00"/>
                  </a:solidFill>
                </a:rPr>
                <a:t> load</a:t>
              </a:r>
              <a:endParaRPr lang="en-US" sz="1000" noProof="1">
                <a:solidFill>
                  <a:srgbClr val="FFFF00"/>
                </a:solidFill>
              </a:endParaRP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4301" y="2475"/>
              <a:ext cx="364" cy="6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3921" y="2165"/>
              <a:ext cx="926" cy="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/>
                <a:t>damping </a:t>
              </a:r>
            </a:p>
            <a:p>
              <a:pPr algn="l"/>
              <a:r>
                <a:rPr lang="en-US" sz="1000" dirty="0"/>
                <a:t>slot</a:t>
              </a:r>
              <a:endParaRPr lang="en-US" sz="1000" noProof="1"/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 flipV="1">
              <a:off x="4234" y="3270"/>
              <a:ext cx="129" cy="447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800"/>
            </a:p>
          </p:txBody>
        </p:sp>
      </p:grp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1778373" y="1455144"/>
            <a:ext cx="2678367" cy="1752019"/>
            <a:chOff x="-254" y="2769"/>
            <a:chExt cx="2206" cy="910"/>
          </a:xfrm>
        </p:grpSpPr>
        <p:sp>
          <p:nvSpPr>
            <p:cNvPr id="24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26" name="Group 27"/>
            <p:cNvGrpSpPr>
              <a:grpSpLocks/>
            </p:cNvGrpSpPr>
            <p:nvPr/>
          </p:nvGrpSpPr>
          <p:grpSpPr bwMode="auto">
            <a:xfrm>
              <a:off x="-254" y="2769"/>
              <a:ext cx="2206" cy="910"/>
              <a:chOff x="597" y="1011"/>
              <a:chExt cx="2206" cy="910"/>
            </a:xfrm>
          </p:grpSpPr>
          <p:pic>
            <p:nvPicPr>
              <p:cNvPr id="27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25" y="1011"/>
                <a:ext cx="1778" cy="6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8" name="Text Box 29"/>
              <p:cNvSpPr txBox="1">
                <a:spLocks noChangeArrowheads="1"/>
              </p:cNvSpPr>
              <p:nvPr/>
            </p:nvSpPr>
            <p:spPr bwMode="auto">
              <a:xfrm>
                <a:off x="1597" y="1436"/>
                <a:ext cx="97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dirty="0"/>
                  <a:t>RF pulse at output</a:t>
                </a:r>
                <a:endParaRPr lang="el-GR" sz="1000" dirty="0">
                  <a:cs typeface="Arial" pitchFamily="34" charset="0"/>
                </a:endParaRPr>
              </a:p>
            </p:txBody>
          </p:sp>
          <p:sp>
            <p:nvSpPr>
              <p:cNvPr id="29" name="Text Box 30"/>
              <p:cNvSpPr txBox="1">
                <a:spLocks noChangeArrowheads="1"/>
              </p:cNvSpPr>
              <p:nvPr/>
            </p:nvSpPr>
            <p:spPr bwMode="auto">
              <a:xfrm>
                <a:off x="1364" y="1135"/>
                <a:ext cx="128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dirty="0"/>
                  <a:t>RF pulse at structure input</a:t>
                </a:r>
                <a:endParaRPr lang="el-GR" sz="1000" dirty="0">
                  <a:cs typeface="Arial" pitchFamily="34" charset="0"/>
                </a:endParaRPr>
              </a:p>
            </p:txBody>
          </p:sp>
          <p:sp>
            <p:nvSpPr>
              <p:cNvPr id="30" name="Line 31"/>
              <p:cNvSpPr>
                <a:spLocks noChangeShapeType="1"/>
              </p:cNvSpPr>
              <p:nvPr/>
            </p:nvSpPr>
            <p:spPr bwMode="auto">
              <a:xfrm flipV="1">
                <a:off x="597" y="1281"/>
                <a:ext cx="858" cy="6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32"/>
              <p:cNvSpPr>
                <a:spLocks noChangeShapeType="1"/>
              </p:cNvSpPr>
              <p:nvPr/>
            </p:nvSpPr>
            <p:spPr bwMode="auto">
              <a:xfrm flipV="1">
                <a:off x="2290" y="1576"/>
                <a:ext cx="120" cy="2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5060063" y="1043438"/>
            <a:ext cx="3765176" cy="16238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ＭＳ Ｐゴシック" charset="-128"/>
              </a:rPr>
              <a:t>95.3% RF to beam efficiency</a:t>
            </a: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ＭＳ Ｐゴシック" charset="-128"/>
              </a:rPr>
              <a:t>Stable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ＭＳ Ｐゴシック" charset="-128"/>
              </a:rPr>
              <a:t> high current acceleration</a:t>
            </a:r>
          </a:p>
          <a:p>
            <a:pPr marL="533400" indent="-533400">
              <a:spcBef>
                <a:spcPct val="20000"/>
              </a:spcBef>
              <a:defRPr/>
            </a:pPr>
            <a:r>
              <a:rPr lang="en-GB" sz="1600" dirty="0" smtClean="0">
                <a:cs typeface="ＭＳ Ｐゴシック" charset="-128"/>
              </a:rPr>
              <a:t>Current stability</a:t>
            </a: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1600" baseline="0" dirty="0" err="1" smtClean="0">
                <a:cs typeface="ＭＳ Ｐゴシック" charset="-128"/>
              </a:rPr>
              <a:t>Isochronicity</a:t>
            </a:r>
            <a:r>
              <a:rPr lang="en-GB" sz="1600" baseline="0" dirty="0" smtClean="0">
                <a:cs typeface="ＭＳ Ｐゴシック" charset="-128"/>
              </a:rPr>
              <a:t>,</a:t>
            </a:r>
            <a:r>
              <a:rPr lang="en-GB" sz="1600" dirty="0" smtClean="0">
                <a:cs typeface="ＭＳ Ｐゴシック" charset="-128"/>
              </a:rPr>
              <a:t> phase coding</a:t>
            </a: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ＭＳ Ｐゴシック" charset="-128"/>
              </a:rPr>
              <a:t>Factor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ＭＳ Ｐゴシック" charset="-128"/>
              </a:rPr>
              <a:t> 8 current &amp; frequency multiplication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8569" y="4734490"/>
            <a:ext cx="2164439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Pulse charge measurement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212655" y="1052557"/>
            <a:ext cx="2719347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Full beam loading acceleration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7025559" y="6338986"/>
            <a:ext cx="1868821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Factor 8 </a:t>
            </a:r>
            <a:r>
              <a:rPr lang="en-US" sz="1600" dirty="0" smtClean="0"/>
              <a:t>combination</a:t>
            </a:r>
            <a:endParaRPr lang="en-US" sz="16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0" y="2812724"/>
            <a:ext cx="5060063" cy="1759275"/>
            <a:chOff x="1529123" y="1859904"/>
            <a:chExt cx="5060063" cy="1759275"/>
          </a:xfrm>
        </p:grpSpPr>
        <p:pic>
          <p:nvPicPr>
            <p:cNvPr id="39" name="Picture 22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9123" y="1859904"/>
              <a:ext cx="5060063" cy="175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5114794" y="2956916"/>
              <a:ext cx="13463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Most RF power</a:t>
              </a:r>
            </a:p>
            <a:p>
              <a:r>
                <a:rPr lang="en-US" sz="1200" dirty="0" smtClean="0"/>
                <a:t>to beam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36892" y="2956916"/>
              <a:ext cx="9864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High beam current</a:t>
              </a:r>
              <a:endParaRPr 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25031" y="1909325"/>
              <a:ext cx="5254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RF in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21813" y="1909325"/>
              <a:ext cx="104153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No RF to load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25031" y="3255312"/>
              <a:ext cx="250790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“short” structure – low </a:t>
              </a:r>
              <a:r>
                <a:rPr lang="en-US" sz="1200" dirty="0" err="1" smtClean="0">
                  <a:solidFill>
                    <a:srgbClr val="C00000"/>
                  </a:solidFill>
                </a:rPr>
                <a:t>Ohmic</a:t>
              </a:r>
              <a:r>
                <a:rPr lang="en-US" sz="1200" dirty="0" smtClean="0">
                  <a:solidFill>
                    <a:srgbClr val="C00000"/>
                  </a:solidFill>
                </a:rPr>
                <a:t> losses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79253" y="3156749"/>
            <a:ext cx="3776203" cy="302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689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98520" y="127000"/>
            <a:ext cx="7566923" cy="616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Power Production &amp; Drive Beam Deceleration </a:t>
            </a:r>
            <a:endParaRPr lang="en-US" sz="3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Slide Number Placeholder 12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AFBF82-3AB0-453D-AABF-0CA7D2F45A4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597" y="982789"/>
            <a:ext cx="3715788" cy="3046988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TBTS:</a:t>
            </a:r>
          </a:p>
          <a:p>
            <a:r>
              <a:rPr lang="en-US" sz="1600" dirty="0" smtClean="0"/>
              <a:t>Power production in PETS (P</a:t>
            </a:r>
            <a:r>
              <a:rPr lang="en-US" sz="1600" baseline="-25000" dirty="0" smtClean="0"/>
              <a:t>out</a:t>
            </a:r>
            <a:r>
              <a:rPr lang="en-US" sz="1600" dirty="0" smtClean="0"/>
              <a:t>≈ 200MW)</a:t>
            </a:r>
          </a:p>
          <a:p>
            <a:r>
              <a:rPr lang="en-US" sz="1600" dirty="0" smtClean="0"/>
              <a:t>Breakdown rates </a:t>
            </a:r>
            <a:r>
              <a:rPr lang="en-US" sz="1600" dirty="0" smtClean="0"/>
              <a:t>checked </a:t>
            </a:r>
            <a:endParaRPr lang="en-US" sz="1600" dirty="0" smtClean="0"/>
          </a:p>
          <a:p>
            <a:r>
              <a:rPr lang="en-US" sz="1600" dirty="0"/>
              <a:t>O</a:t>
            </a:r>
            <a:r>
              <a:rPr lang="en-US" sz="1600" dirty="0" smtClean="0"/>
              <a:t>n</a:t>
            </a:r>
            <a:r>
              <a:rPr lang="en-US" sz="1600" dirty="0" smtClean="0"/>
              <a:t>-off mechanism tested successfully</a:t>
            </a:r>
          </a:p>
          <a:p>
            <a:endParaRPr lang="en-US" sz="1600" dirty="0" smtClean="0"/>
          </a:p>
          <a:p>
            <a:r>
              <a:rPr lang="en-US" sz="1600" dirty="0" smtClean="0"/>
              <a:t>TBL:</a:t>
            </a:r>
          </a:p>
          <a:p>
            <a:r>
              <a:rPr lang="en-US" sz="1600" dirty="0" smtClean="0"/>
              <a:t>13 PETS installed</a:t>
            </a:r>
          </a:p>
          <a:p>
            <a:r>
              <a:rPr lang="en-US" sz="1600" dirty="0" smtClean="0"/>
              <a:t>Up to 21 A current transported</a:t>
            </a:r>
          </a:p>
          <a:p>
            <a:r>
              <a:rPr lang="en-US" sz="1600" dirty="0" smtClean="0"/>
              <a:t>optics understood - no losses</a:t>
            </a:r>
          </a:p>
          <a:p>
            <a:r>
              <a:rPr lang="en-US" sz="1600" dirty="0" smtClean="0"/>
              <a:t>Good agreement current/RF/deceleration</a:t>
            </a:r>
          </a:p>
          <a:p>
            <a:r>
              <a:rPr lang="en-US" sz="1600" dirty="0" smtClean="0"/>
              <a:t>~ 26% deceleration</a:t>
            </a:r>
          </a:p>
          <a:p>
            <a:r>
              <a:rPr lang="en-US" sz="1600" dirty="0" smtClean="0"/>
              <a:t>(Final goal is 50% deceleration)</a:t>
            </a:r>
          </a:p>
        </p:txBody>
      </p:sp>
      <p:pic>
        <p:nvPicPr>
          <p:cNvPr id="13" name="Picture 12" descr="P1000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997" y="4315989"/>
            <a:ext cx="3064490" cy="232901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23032009(01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5766" y="4157361"/>
            <a:ext cx="1370495" cy="102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5305950" y="3122789"/>
            <a:ext cx="3031227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PETS – Power Extraction &amp; Transfer Structure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5374" y="3634548"/>
            <a:ext cx="4564315" cy="312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967181" y="5985391"/>
            <a:ext cx="2020631" cy="58477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53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Calibri"/>
                <a:ea typeface="+mn-ea"/>
                <a:cs typeface="Calibri"/>
              </a:rPr>
              <a:t>More than half a GW of 12 GHz power!</a:t>
            </a:r>
            <a:endParaRPr lang="en-US" sz="1600" dirty="0">
              <a:latin typeface="Calibri"/>
              <a:ea typeface="+mn-ea"/>
              <a:cs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4929" y="4157361"/>
            <a:ext cx="139321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TBL line in CLEX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0" name="Picture 19" descr="p5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8139" y="1005827"/>
            <a:ext cx="3388661" cy="2116962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4632769" y="6131860"/>
            <a:ext cx="24792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945765" y="3915604"/>
            <a:ext cx="2751" cy="2216256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948516" y="4836558"/>
            <a:ext cx="985677" cy="666849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~ 30 </a:t>
            </a:r>
            <a:r>
              <a:rPr lang="en-US" sz="1400" dirty="0" err="1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MeV</a:t>
            </a:r>
            <a:endParaRPr lang="en-US" sz="14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  <a:p>
            <a:pPr marL="179388" indent="-179388"/>
            <a:endParaRPr lang="en-US" sz="1400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  <a:p>
            <a:pPr marL="179388" indent="-179388"/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   26%</a:t>
            </a:r>
            <a:endParaRPr lang="en-US" sz="1400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4793483" y="3915604"/>
            <a:ext cx="10237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666483" y="2845790"/>
            <a:ext cx="4415367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Measurements at SLAC: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No breakdown last  O(8 10</a:t>
            </a:r>
            <a:r>
              <a:rPr lang="en-US" sz="1600" baseline="30000" dirty="0" smtClean="0">
                <a:solidFill>
                  <a:srgbClr val="000000"/>
                </a:solidFill>
              </a:rPr>
              <a:t>6</a:t>
            </a:r>
            <a:r>
              <a:rPr lang="en-US" sz="1600" dirty="0" smtClean="0">
                <a:solidFill>
                  <a:srgbClr val="000000"/>
                </a:solidFill>
              </a:rPr>
              <a:t> pulses)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-&gt; P consistent with p</a:t>
            </a:r>
            <a:r>
              <a:rPr lang="en-US" sz="1600" dirty="0" smtClean="0">
                <a:solidFill>
                  <a:srgbClr val="000000"/>
                </a:solidFill>
                <a:ea typeface="Lucida Grande"/>
                <a:cs typeface="Lucida Grande"/>
              </a:rPr>
              <a:t>≤</a:t>
            </a:r>
            <a:r>
              <a:rPr lang="en-US" sz="1600" dirty="0" smtClean="0">
                <a:solidFill>
                  <a:srgbClr val="000000"/>
                </a:solidFill>
              </a:rPr>
              <a:t>10</a:t>
            </a:r>
            <a:r>
              <a:rPr lang="en-US" sz="1600" baseline="30000" dirty="0" smtClean="0">
                <a:solidFill>
                  <a:srgbClr val="000000"/>
                </a:solidFill>
              </a:rPr>
              <a:t>-7</a:t>
            </a:r>
            <a:r>
              <a:rPr lang="en-US" sz="1600" dirty="0" smtClean="0">
                <a:solidFill>
                  <a:srgbClr val="000000"/>
                </a:solidFill>
              </a:rPr>
              <a:t>/m/pulse</a:t>
            </a:r>
          </a:p>
        </p:txBody>
      </p:sp>
    </p:spTree>
    <p:extLst>
      <p:ext uri="{BB962C8B-B14F-4D97-AF65-F5344CB8AC3E}">
        <p14:creationId xmlns:p14="http://schemas.microsoft.com/office/powerpoint/2010/main" val="1919827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D24.JPG"/>
          <p:cNvPicPr>
            <a:picLocks noChangeAspect="1"/>
          </p:cNvPicPr>
          <p:nvPr/>
        </p:nvPicPr>
        <p:blipFill>
          <a:blip r:embed="rId2" cstate="print"/>
          <a:srcRect t="31111" r="41667" b="31111"/>
          <a:stretch>
            <a:fillRect/>
          </a:stretch>
        </p:blipFill>
        <p:spPr bwMode="auto">
          <a:xfrm>
            <a:off x="5591244" y="983363"/>
            <a:ext cx="2856070" cy="138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38468" y="821872"/>
            <a:ext cx="6858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TD24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3746500" y="2775814"/>
            <a:ext cx="5397500" cy="73514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</a:pPr>
            <a:r>
              <a:rPr lang="en-US" sz="1600" dirty="0">
                <a:solidFill>
                  <a:srgbClr val="00187E"/>
                </a:solidFill>
              </a:rPr>
              <a:t>Maximum</a:t>
            </a:r>
            <a:r>
              <a:rPr lang="en-US" sz="1600" dirty="0" smtClean="0">
                <a:solidFill>
                  <a:srgbClr val="00187E"/>
                </a:solidFill>
              </a:rPr>
              <a:t> stable probe </a:t>
            </a:r>
            <a:r>
              <a:rPr lang="en-US" sz="1600" dirty="0">
                <a:solidFill>
                  <a:srgbClr val="00187E"/>
                </a:solidFill>
              </a:rPr>
              <a:t>beam acceleration measured: </a:t>
            </a:r>
            <a:r>
              <a:rPr lang="en-US" sz="1600" dirty="0">
                <a:solidFill>
                  <a:srgbClr val="C00000"/>
                </a:solidFill>
              </a:rPr>
              <a:t>31 </a:t>
            </a:r>
            <a:r>
              <a:rPr lang="en-US" sz="1600" dirty="0" err="1">
                <a:solidFill>
                  <a:srgbClr val="C00000"/>
                </a:solidFill>
              </a:rPr>
              <a:t>MeV</a:t>
            </a:r>
            <a:endParaRPr lang="en-US" sz="1600" dirty="0">
              <a:solidFill>
                <a:srgbClr val="00187E"/>
              </a:solidFill>
            </a:endParaRPr>
          </a:p>
          <a:p>
            <a:pPr marL="87313" indent="9525" defTabSz="414338" eaLnBrk="0" hangingPunct="0">
              <a:lnSpc>
                <a:spcPct val="93000"/>
              </a:lnSpc>
              <a:spcAft>
                <a:spcPts val="2488"/>
              </a:spcAft>
              <a:buClr>
                <a:srgbClr val="000000"/>
              </a:buClr>
              <a:buSzPct val="56000"/>
            </a:pPr>
            <a:r>
              <a:rPr lang="en-US" sz="1600" dirty="0">
                <a:solidFill>
                  <a:srgbClr val="00187E"/>
                </a:solidFill>
                <a:sym typeface="Symbol" pitchFamily="18" charset="2"/>
              </a:rPr>
              <a:t></a:t>
            </a:r>
            <a:r>
              <a:rPr lang="en-US" sz="1600" dirty="0">
                <a:solidFill>
                  <a:srgbClr val="00187E"/>
                </a:solidFill>
              </a:rPr>
              <a:t>    Corresponding to a gradient of </a:t>
            </a:r>
            <a:r>
              <a:rPr lang="en-US" sz="1600" b="1" dirty="0">
                <a:solidFill>
                  <a:srgbClr val="C00000"/>
                </a:solidFill>
              </a:rPr>
              <a:t>145 MV/m</a:t>
            </a:r>
          </a:p>
        </p:txBody>
      </p:sp>
      <p:pic>
        <p:nvPicPr>
          <p:cNvPr id="9" name="Picture 8" descr="PowerVsGradient3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6962" y="3928301"/>
            <a:ext cx="4280659" cy="2670532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16480" y="983363"/>
            <a:ext cx="3573626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endParaRPr lang="en-US" sz="1600" dirty="0" smtClean="0">
              <a:solidFill>
                <a:srgbClr val="00187E"/>
              </a:solidFill>
            </a:endParaRPr>
          </a:p>
        </p:txBody>
      </p:sp>
      <p:sp>
        <p:nvSpPr>
          <p:cNvPr id="16" name="Text Box 32"/>
          <p:cNvSpPr txBox="1">
            <a:spLocks noChangeArrowheads="1"/>
          </p:cNvSpPr>
          <p:nvPr/>
        </p:nvSpPr>
        <p:spPr bwMode="auto">
          <a:xfrm>
            <a:off x="438680" y="871978"/>
            <a:ext cx="4819120" cy="1323439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Two-Beam Acceleration demonstration in TBTS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Up to </a:t>
            </a:r>
            <a:r>
              <a:rPr lang="en-US" sz="1600" dirty="0" smtClean="0">
                <a:solidFill>
                  <a:srgbClr val="C00000"/>
                </a:solidFill>
                <a:latin typeface="Calibri"/>
                <a:cs typeface="Calibri"/>
              </a:rPr>
              <a:t>145 MV/m </a:t>
            </a:r>
            <a:r>
              <a:rPr lang="en-US" sz="1600" dirty="0" smtClean="0">
                <a:latin typeface="Calibri"/>
                <a:cs typeface="Calibri"/>
              </a:rPr>
              <a:t>measured gradient</a:t>
            </a:r>
          </a:p>
          <a:p>
            <a:endParaRPr lang="en-US" sz="16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Good agreement with expectations (power vs. gradient)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432976" y="4823651"/>
            <a:ext cx="114300" cy="1224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4168" y="4682137"/>
            <a:ext cx="114300" cy="12246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6360905" y="4994967"/>
            <a:ext cx="1111975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 Nominal, loaded</a:t>
            </a:r>
            <a:endParaRPr lang="en-US" sz="1100" dirty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5985380" y="4217813"/>
            <a:ext cx="1061357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rPr>
              <a:t>CLIC Nominal, unloaded</a:t>
            </a:r>
            <a:endParaRPr lang="en-US" sz="1100" dirty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353" y="2749883"/>
            <a:ext cx="3483123" cy="3402120"/>
          </a:xfrm>
          <a:prstGeom prst="rect">
            <a:avLst/>
          </a:prstGeom>
        </p:spPr>
      </p:pic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3140809" y="4055525"/>
            <a:ext cx="111197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</a:pPr>
            <a:r>
              <a:rPr lang="en-US" sz="1000" b="1" dirty="0">
                <a:solidFill>
                  <a:srgbClr val="17375E"/>
                </a:solidFill>
                <a:latin typeface="Calibri" pitchFamily="34" charset="0"/>
              </a:rPr>
              <a:t>Drive </a:t>
            </a:r>
            <a:r>
              <a:rPr lang="en-US" sz="1000" b="1" dirty="0" smtClean="0">
                <a:solidFill>
                  <a:srgbClr val="17375E"/>
                </a:solidFill>
                <a:latin typeface="Calibri" pitchFamily="34" charset="0"/>
              </a:rPr>
              <a:t>beam </a:t>
            </a:r>
            <a:r>
              <a:rPr lang="en-US" sz="1000" b="1" dirty="0" smtClean="0">
                <a:solidFill>
                  <a:srgbClr val="00B050"/>
                </a:solidFill>
                <a:latin typeface="Calibri" pitchFamily="34" charset="0"/>
              </a:rPr>
              <a:t>ON</a:t>
            </a:r>
            <a:endParaRPr lang="en-US" sz="1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122745" y="5250614"/>
            <a:ext cx="1111975" cy="2496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</a:rPr>
              <a:t>Drive beam </a:t>
            </a:r>
            <a:r>
              <a:rPr lang="en-US" sz="1000" b="1" dirty="0">
                <a:solidFill>
                  <a:srgbClr val="FF0000"/>
                </a:solidFill>
                <a:latin typeface="Calibri" pitchFamily="34" charset="0"/>
                <a:ea typeface="+mn-ea"/>
              </a:rPr>
              <a:t>OFF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Two-Beam Acceleration</a:t>
            </a:r>
            <a:endParaRPr lang="en-US" sz="3600" dirty="0"/>
          </a:p>
        </p:txBody>
      </p:sp>
      <p:sp>
        <p:nvSpPr>
          <p:cNvPr id="36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39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noFill/>
          <a:effectLst/>
        </p:spPr>
        <p:txBody>
          <a:bodyPr anchor="t">
            <a:noAutofit/>
          </a:bodyPr>
          <a:lstStyle/>
          <a:p>
            <a:r>
              <a:rPr lang="en-GB" sz="3600" dirty="0" smtClean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Accelerating Structures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21200" y="1800225"/>
            <a:ext cx="4076700" cy="968375"/>
          </a:xfr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1600" dirty="0" err="1" smtClean="0">
                <a:latin typeface="Calibri" charset="0"/>
                <a:ea typeface="Calibri" charset="0"/>
                <a:cs typeface="Calibri" charset="0"/>
              </a:rPr>
              <a:t>Require</a:t>
            </a:r>
            <a:r>
              <a:rPr lang="fr-FR" sz="1600" dirty="0" smtClean="0">
                <a:latin typeface="Calibri" charset="0"/>
                <a:ea typeface="Calibri" charset="0"/>
                <a:cs typeface="Calibri" charset="0"/>
              </a:rPr>
              <a:t> &lt;1% </a:t>
            </a:r>
            <a:r>
              <a:rPr lang="fr-FR" sz="1600" dirty="0" err="1" smtClean="0">
                <a:latin typeface="Calibri" charset="0"/>
                <a:ea typeface="Calibri" charset="0"/>
                <a:cs typeface="Calibri" charset="0"/>
              </a:rPr>
              <a:t>probability</a:t>
            </a:r>
            <a:r>
              <a:rPr lang="fr-FR" sz="1600" dirty="0" smtClean="0">
                <a:latin typeface="Calibri" charset="0"/>
                <a:ea typeface="Calibri" charset="0"/>
                <a:cs typeface="Calibri" charset="0"/>
              </a:rPr>
              <a:t> of </a:t>
            </a:r>
            <a:r>
              <a:rPr lang="fr-FR" sz="1600" dirty="0" err="1" smtClean="0">
                <a:latin typeface="Calibri" charset="0"/>
                <a:ea typeface="Calibri" charset="0"/>
                <a:cs typeface="Calibri" charset="0"/>
              </a:rPr>
              <a:t>even</a:t>
            </a:r>
            <a:r>
              <a:rPr lang="fr-FR" sz="1600" dirty="0" smtClean="0">
                <a:latin typeface="Calibri" charset="0"/>
                <a:ea typeface="Calibri" charset="0"/>
                <a:cs typeface="Calibri" charset="0"/>
              </a:rPr>
              <a:t> a single break-down in </a:t>
            </a:r>
            <a:r>
              <a:rPr lang="fr-FR" sz="1600" dirty="0" err="1" smtClean="0">
                <a:latin typeface="Calibri" charset="0"/>
                <a:ea typeface="Calibri" charset="0"/>
                <a:cs typeface="Calibri" charset="0"/>
              </a:rPr>
              <a:t>any</a:t>
            </a:r>
            <a:r>
              <a:rPr lang="fr-FR" sz="1600" dirty="0" smtClean="0">
                <a:latin typeface="Calibri" charset="0"/>
                <a:ea typeface="Calibri" charset="0"/>
                <a:cs typeface="Calibri" charset="0"/>
              </a:rPr>
              <a:t> structure</a:t>
            </a:r>
          </a:p>
          <a:p>
            <a:pPr lvl="1">
              <a:lnSpc>
                <a:spcPct val="90000"/>
              </a:lnSpc>
            </a:pPr>
            <a:r>
              <a:rPr lang="fr-FR" sz="1600" dirty="0" smtClean="0">
                <a:solidFill>
                  <a:srgbClr val="333399"/>
                </a:solidFill>
                <a:latin typeface="Calibri" charset="0"/>
                <a:ea typeface="Calibri" charset="0"/>
                <a:cs typeface="Calibri" charset="0"/>
              </a:rPr>
              <a:t>p ≤ 3x10</a:t>
            </a:r>
            <a:r>
              <a:rPr lang="fr-FR" sz="1600" baseline="30000" dirty="0" smtClean="0">
                <a:solidFill>
                  <a:srgbClr val="333399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fr-FR" sz="1600" dirty="0" smtClean="0">
                <a:solidFill>
                  <a:srgbClr val="333399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fr-FR" sz="1600" baseline="30000" dirty="0" smtClean="0">
                <a:solidFill>
                  <a:srgbClr val="333399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r>
              <a:rPr lang="fr-FR" sz="1600" dirty="0" smtClean="0">
                <a:solidFill>
                  <a:srgbClr val="333399"/>
                </a:solidFill>
                <a:latin typeface="Calibri" charset="0"/>
                <a:ea typeface="Calibri" charset="0"/>
                <a:cs typeface="Calibri" charset="0"/>
              </a:rPr>
              <a:t>pulse</a:t>
            </a:r>
            <a:r>
              <a:rPr lang="fr-FR" sz="1600" baseline="30000" dirty="0" smtClean="0">
                <a:solidFill>
                  <a:srgbClr val="333399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endParaRPr lang="fr-FR" sz="1600" dirty="0" smtClean="0">
              <a:solidFill>
                <a:srgbClr val="333399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462" y="998055"/>
            <a:ext cx="3702823" cy="190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4514850" y="2907323"/>
            <a:ext cx="4076700" cy="410308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Design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based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on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empirical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constraints</a:t>
            </a:r>
            <a:endParaRPr kumimoji="0" lang="fr-F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Picture 4" descr="C:\Higo\2011\X-band\Nextef\T24_Disk_#3\110308 Summary (7)\BDR vs time semiLo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1376" y="3483868"/>
            <a:ext cx="4381426" cy="3215382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 flipH="1" flipV="1">
            <a:off x="5269708" y="4129089"/>
            <a:ext cx="2359817" cy="215741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17231" y="3178175"/>
            <a:ext cx="4114145" cy="3521075"/>
            <a:chOff x="0" y="3177680"/>
            <a:chExt cx="4231376" cy="3680319"/>
          </a:xfrm>
        </p:grpSpPr>
        <p:pic>
          <p:nvPicPr>
            <p:cNvPr id="9" name="Picture 2" descr="C:\Higo\2010\Reports_Papers_Conferences_Talks\101011-15 IWLC10 CERN\Higo presentation\101017 BDR vs Eacc aselected points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177680"/>
              <a:ext cx="4231376" cy="3680319"/>
            </a:xfrm>
            <a:prstGeom prst="rect">
              <a:avLst/>
            </a:prstGeom>
            <a:noFill/>
          </p:spPr>
        </p:pic>
        <p:sp>
          <p:nvSpPr>
            <p:cNvPr id="26" name="Rectangle 25"/>
            <p:cNvSpPr/>
            <p:nvPr/>
          </p:nvSpPr>
          <p:spPr>
            <a:xfrm>
              <a:off x="3665415" y="3177680"/>
              <a:ext cx="565961" cy="1592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Straight Connector 27"/>
          <p:cNvCxnSpPr/>
          <p:nvPr/>
        </p:nvCxnSpPr>
        <p:spPr>
          <a:xfrm flipV="1">
            <a:off x="1552575" y="3886200"/>
            <a:ext cx="2085975" cy="23193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957263" y="4295775"/>
            <a:ext cx="1366837" cy="1462088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p1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5432" y="5560393"/>
            <a:ext cx="1175949" cy="429830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6" name="Rectangle 3"/>
          <p:cNvSpPr txBox="1">
            <a:spLocks noChangeArrowheads="1"/>
          </p:cNvSpPr>
          <p:nvPr/>
        </p:nvSpPr>
        <p:spPr>
          <a:xfrm>
            <a:off x="7496418" y="5187342"/>
            <a:ext cx="1520581" cy="89595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R="0" lvl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Conditioning</a:t>
            </a:r>
            <a:r>
              <a:rPr lang="fr-FR" sz="1400" dirty="0" smtClean="0">
                <a:latin typeface="Calibri" charset="0"/>
                <a:ea typeface="Calibri" charset="0"/>
                <a:cs typeface="Calibri" charset="0"/>
              </a:rPr>
              <a:t>; </a:t>
            </a:r>
            <a:r>
              <a:rPr lang="fr-FR" sz="1400" dirty="0">
                <a:latin typeface="Calibri" charset="0"/>
                <a:ea typeface="Calibri" charset="0"/>
                <a:cs typeface="Calibri" charset="0"/>
              </a:rPr>
              <a:t>b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reak-down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rate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improves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time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4536102" y="998055"/>
            <a:ext cx="4076700" cy="615462"/>
          </a:xfrm>
          <a:prstGeom prst="rect">
            <a:avLst/>
          </a:prstGeom>
          <a:solidFill>
            <a:srgbClr val="F2F2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Gradient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limited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by break</a:t>
            </a:r>
            <a:r>
              <a:rPr lang="fr-FR" sz="1600" dirty="0" smtClean="0">
                <a:latin typeface="Calibri" charset="0"/>
                <a:ea typeface="Calibri" charset="0"/>
                <a:cs typeface="Calibri" charset="0"/>
              </a:rPr>
              <a:t>-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down, must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include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HOM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damping</a:t>
            </a:r>
            <a:endParaRPr kumimoji="0" lang="fr-F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62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121487</TotalTime>
  <Words>3438</Words>
  <Application>Microsoft Macintosh PowerPoint</Application>
  <PresentationFormat>On-screen Show (4:3)</PresentationFormat>
  <Paragraphs>591</Paragraphs>
  <Slides>41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CLIC Status and Outlook  October 2012 </vt:lpstr>
      <vt:lpstr>PowerPoint Presentation</vt:lpstr>
      <vt:lpstr>CLIC Layout at 3 TeV</vt:lpstr>
      <vt:lpstr>PowerPoint Presentation</vt:lpstr>
      <vt:lpstr>CLIC Test Facility (CTF3)</vt:lpstr>
      <vt:lpstr>Drive Beam Generation</vt:lpstr>
      <vt:lpstr>Power Production &amp; Drive Beam Deceleration </vt:lpstr>
      <vt:lpstr>Two-Beam Acceleration</vt:lpstr>
      <vt:lpstr>Accelerating Structures</vt:lpstr>
      <vt:lpstr>Achieved Gradient</vt:lpstr>
      <vt:lpstr>Two-Beam Modules</vt:lpstr>
      <vt:lpstr>Emittance Generation</vt:lpstr>
      <vt:lpstr>Main Linac Tolerances</vt:lpstr>
      <vt:lpstr>T501: BBA studies at SLAC</vt:lpstr>
      <vt:lpstr>BDS Design and Alignment</vt:lpstr>
      <vt:lpstr>Active Stabilization</vt:lpstr>
      <vt:lpstr>Conclusion of the CDR studies</vt:lpstr>
      <vt:lpstr>The CLIC CDR documents</vt:lpstr>
      <vt:lpstr>CLIC Detectors – in brief</vt:lpstr>
      <vt:lpstr>CLIC machine environment </vt:lpstr>
      <vt:lpstr>background suppression at CLIC</vt:lpstr>
      <vt:lpstr>combined pT and timing cuts</vt:lpstr>
      <vt:lpstr>Results of Higgs benchmark studies</vt:lpstr>
      <vt:lpstr>Results of top benchmark studies</vt:lpstr>
      <vt:lpstr>Results of SUSY benchmarks, 1.4 TeV</vt:lpstr>
      <vt:lpstr>Results of SUSY benchmarks, 3 TeV</vt:lpstr>
      <vt:lpstr>The CLIC CDR documents</vt:lpstr>
      <vt:lpstr>CLIC physics potential</vt:lpstr>
      <vt:lpstr>CLIC Implementation – in stages?</vt:lpstr>
      <vt:lpstr>Possible CLIC stages studied</vt:lpstr>
      <vt:lpstr>CLIC near CERN</vt:lpstr>
      <vt:lpstr>Implementation issues </vt:lpstr>
      <vt:lpstr>Schedule first two stages</vt:lpstr>
      <vt:lpstr>Possible luminosity examples  </vt:lpstr>
      <vt:lpstr>Power/energy consumption   </vt:lpstr>
      <vt:lpstr>Costs</vt:lpstr>
      <vt:lpstr>CLIC project time-line </vt:lpstr>
      <vt:lpstr>Towards a Project Implementation Plan</vt:lpstr>
      <vt:lpstr>Summary  </vt:lpstr>
      <vt:lpstr>PowerPoint Presentation</vt:lpstr>
      <vt:lpstr>Scheduling of installation/operation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Steinar Stapnes</cp:lastModifiedBy>
  <cp:revision>506</cp:revision>
  <cp:lastPrinted>2012-03-08T15:31:26Z</cp:lastPrinted>
  <dcterms:created xsi:type="dcterms:W3CDTF">2012-03-13T09:18:50Z</dcterms:created>
  <dcterms:modified xsi:type="dcterms:W3CDTF">2012-10-22T12:04:51Z</dcterms:modified>
</cp:coreProperties>
</file>