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4"/>
  </p:handoutMasterIdLst>
  <p:sldIdLst>
    <p:sldId id="257" r:id="rId2"/>
    <p:sldId id="389" r:id="rId3"/>
    <p:sldId id="355" r:id="rId4"/>
    <p:sldId id="315" r:id="rId5"/>
    <p:sldId id="318" r:id="rId6"/>
    <p:sldId id="316" r:id="rId7"/>
    <p:sldId id="317" r:id="rId8"/>
    <p:sldId id="337" r:id="rId9"/>
    <p:sldId id="319" r:id="rId10"/>
    <p:sldId id="320" r:id="rId11"/>
    <p:sldId id="371" r:id="rId12"/>
    <p:sldId id="390" r:id="rId13"/>
    <p:sldId id="357" r:id="rId14"/>
    <p:sldId id="356" r:id="rId15"/>
    <p:sldId id="358" r:id="rId16"/>
    <p:sldId id="359" r:id="rId17"/>
    <p:sldId id="360" r:id="rId18"/>
    <p:sldId id="361" r:id="rId19"/>
    <p:sldId id="367" r:id="rId20"/>
    <p:sldId id="363" r:id="rId21"/>
    <p:sldId id="364" r:id="rId22"/>
    <p:sldId id="391" r:id="rId23"/>
    <p:sldId id="383" r:id="rId24"/>
    <p:sldId id="380" r:id="rId25"/>
    <p:sldId id="392" r:id="rId26"/>
    <p:sldId id="381" r:id="rId27"/>
    <p:sldId id="382" r:id="rId28"/>
    <p:sldId id="384" r:id="rId29"/>
    <p:sldId id="385" r:id="rId30"/>
    <p:sldId id="386" r:id="rId31"/>
    <p:sldId id="387" r:id="rId32"/>
    <p:sldId id="393" r:id="rId33"/>
    <p:sldId id="394" r:id="rId34"/>
    <p:sldId id="372" r:id="rId35"/>
    <p:sldId id="373" r:id="rId36"/>
    <p:sldId id="395" r:id="rId37"/>
    <p:sldId id="376" r:id="rId38"/>
    <p:sldId id="370" r:id="rId39"/>
    <p:sldId id="374" r:id="rId40"/>
    <p:sldId id="378" r:id="rId41"/>
    <p:sldId id="375" r:id="rId42"/>
    <p:sldId id="388" r:id="rId4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CC"/>
    <a:srgbClr val="FF0000"/>
    <a:srgbClr val="D60093"/>
    <a:srgbClr val="FF3399"/>
    <a:srgbClr val="993300"/>
    <a:srgbClr val="009900"/>
    <a:srgbClr val="3333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8" d="100"/>
          <a:sy n="78" d="100"/>
        </p:scale>
        <p:origin x="-924" y="-96"/>
      </p:cViewPr>
      <p:guideLst>
        <p:guide orient="horz" pos="2160"/>
        <p:guide pos="2880"/>
      </p:guideLst>
    </p:cSldViewPr>
  </p:slideViewPr>
  <p:notesTextViewPr>
    <p:cViewPr>
      <p:scale>
        <a:sx n="100" d="100"/>
        <a:sy n="100" d="100"/>
      </p:scale>
      <p:origin x="0" y="0"/>
    </p:cViewPr>
  </p:notesTextViewPr>
  <p:sorterViewPr>
    <p:cViewPr>
      <p:scale>
        <a:sx n="80" d="100"/>
        <a:sy n="80" d="100"/>
      </p:scale>
      <p:origin x="0" y="403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D13A40-B737-4228-9B1F-16F763595D24}" type="datetimeFigureOut">
              <a:rPr lang="en-US" smtClean="0"/>
              <a:pPr/>
              <a:t>25-Oct-12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0F901A1-3423-405F-801D-EA1A9C52BBC1}"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3F70A2B-4E9E-485E-9DF0-5DCB4FB6D32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B131F99-A612-4D31-8A63-489363EF88A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075" y="188913"/>
            <a:ext cx="2124075" cy="5937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3850" y="188913"/>
            <a:ext cx="6219825" cy="5937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C5762B0-F7D1-49E2-803F-0784C871915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06DF16B-B5BE-47B4-84B3-3D1C53E24BF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5FE9124-9B38-4F06-9AD7-77A10936B54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23850" y="1268413"/>
            <a:ext cx="4171950" cy="4857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68413"/>
            <a:ext cx="4171950" cy="4857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D181525-6972-4BD2-A4A4-C29F4BEEBAF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7A7FBE4-4368-4B53-A196-056B322C938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AF06637-E496-4934-8F80-04F2992770E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2F5A2E2-FFD1-424B-9D6F-A6293A537FF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D4678FC-6888-4086-9916-91D039A424A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8ED4FE0-E52E-4AC8-8FF7-055F388345C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doc.cern.ch/archive/electronic/cern/others/PHO/photo-bul/bul-pho-2007-046_01.jpg"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189038" y="188913"/>
            <a:ext cx="6911975" cy="706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323850" y="1268413"/>
            <a:ext cx="8496300" cy="48577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FD987AA-B004-4533-AE74-55DF45F13B24}" type="slidenum">
              <a:rPr lang="en-US"/>
              <a:pPr/>
              <a:t>‹#›</a:t>
            </a:fld>
            <a:endParaRPr lang="en-US"/>
          </a:p>
        </p:txBody>
      </p:sp>
      <p:pic>
        <p:nvPicPr>
          <p:cNvPr id="1033" name="Picture 9" descr="photo-bul/bul-pho-2007-046">
            <a:hlinkClick r:id="rId13"/>
          </p:cNvPr>
          <p:cNvPicPr>
            <a:picLocks noChangeAspect="1" noChangeArrowheads="1"/>
          </p:cNvPicPr>
          <p:nvPr userDrawn="1"/>
        </p:nvPicPr>
        <p:blipFill>
          <a:blip r:embed="rId14" cstate="print"/>
          <a:srcRect/>
          <a:stretch>
            <a:fillRect/>
          </a:stretch>
        </p:blipFill>
        <p:spPr bwMode="auto">
          <a:xfrm>
            <a:off x="34925" y="57150"/>
            <a:ext cx="931863" cy="912813"/>
          </a:xfrm>
          <a:prstGeom prst="rect">
            <a:avLst/>
          </a:prstGeom>
          <a:noFill/>
        </p:spPr>
      </p:pic>
      <p:pic>
        <p:nvPicPr>
          <p:cNvPr id="1039" name="Picture 15"/>
          <p:cNvPicPr>
            <a:picLocks noChangeAspect="1" noChangeArrowheads="1"/>
          </p:cNvPicPr>
          <p:nvPr userDrawn="1"/>
        </p:nvPicPr>
        <p:blipFill>
          <a:blip r:embed="rId15" cstate="print"/>
          <a:srcRect/>
          <a:stretch>
            <a:fillRect/>
          </a:stretch>
        </p:blipFill>
        <p:spPr bwMode="auto">
          <a:xfrm>
            <a:off x="8316913" y="44450"/>
            <a:ext cx="752475" cy="758825"/>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2400">
          <a:solidFill>
            <a:srgbClr val="0066CC"/>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2pPr>
      <a:lvl3pPr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3pPr>
      <a:lvl4pPr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4pPr>
      <a:lvl5pPr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5pPr>
      <a:lvl6pPr marL="457200"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6pPr>
      <a:lvl7pPr marL="914400"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7pPr>
      <a:lvl8pPr marL="1371600"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8pPr>
      <a:lvl9pPr marL="1828800"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9pPr>
    </p:titleStyle>
    <p:bodyStyle>
      <a:lvl1pPr marL="342900" indent="-342900" algn="l" rtl="0" fontAlgn="base">
        <a:spcBef>
          <a:spcPct val="20000"/>
        </a:spcBef>
        <a:spcAft>
          <a:spcPct val="0"/>
        </a:spcAft>
        <a:buChar char="•"/>
        <a:defRPr sz="2000">
          <a:solidFill>
            <a:schemeClr val="tx1"/>
          </a:solidFill>
          <a:latin typeface="+mn-lt"/>
          <a:ea typeface="+mn-ea"/>
          <a:cs typeface="+mn-cs"/>
        </a:defRPr>
      </a:lvl1pPr>
      <a:lvl2pPr marL="742950" indent="-285750" algn="l" rtl="0" fontAlgn="base">
        <a:spcBef>
          <a:spcPct val="20000"/>
        </a:spcBef>
        <a:spcAft>
          <a:spcPct val="0"/>
        </a:spcAft>
        <a:buChar char="–"/>
        <a:defRPr sz="1800">
          <a:solidFill>
            <a:schemeClr val="tx1"/>
          </a:solidFill>
          <a:latin typeface="+mn-lt"/>
        </a:defRPr>
      </a:lvl2pPr>
      <a:lvl3pPr marL="1143000" indent="-228600" algn="l" rtl="0" fontAlgn="base">
        <a:spcBef>
          <a:spcPct val="20000"/>
        </a:spcBef>
        <a:spcAft>
          <a:spcPct val="0"/>
        </a:spcAft>
        <a:buChar char="•"/>
        <a:defRPr sz="1600">
          <a:solidFill>
            <a:schemeClr val="tx1"/>
          </a:solidFill>
          <a:latin typeface="+mn-lt"/>
        </a:defRPr>
      </a:lvl3pPr>
      <a:lvl4pPr marL="1600200" indent="-228600" algn="l" rtl="0" fontAlgn="base">
        <a:spcBef>
          <a:spcPct val="20000"/>
        </a:spcBef>
        <a:spcAft>
          <a:spcPct val="0"/>
        </a:spcAft>
        <a:buChar char="–"/>
        <a:defRPr sz="1400">
          <a:solidFill>
            <a:schemeClr val="tx1"/>
          </a:solidFill>
          <a:latin typeface="+mn-lt"/>
        </a:defRPr>
      </a:lvl4pPr>
      <a:lvl5pPr marL="2057400" indent="-228600" algn="l" rtl="0" fontAlgn="base">
        <a:spcBef>
          <a:spcPct val="20000"/>
        </a:spcBef>
        <a:spcAft>
          <a:spcPct val="0"/>
        </a:spcAft>
        <a:buChar char="»"/>
        <a:defRPr sz="14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 Id="rId5" Type="http://schemas.openxmlformats.org/officeDocument/2006/relationships/image" Target="../media/image39.png"/><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type="ctrTitle"/>
          </p:nvPr>
        </p:nvSpPr>
        <p:spPr/>
        <p:txBody>
          <a:bodyPr/>
          <a:lstStyle/>
          <a:p>
            <a:r>
              <a:rPr lang="fr-CH" dirty="0" smtClean="0"/>
              <a:t>CLIC CDR</a:t>
            </a:r>
            <a:br>
              <a:rPr lang="fr-CH" dirty="0" smtClean="0"/>
            </a:br>
            <a:r>
              <a:rPr lang="fr-CH" dirty="0" smtClean="0"/>
              <a:t>Power &amp; </a:t>
            </a:r>
            <a:r>
              <a:rPr lang="fr-CH" dirty="0" err="1" smtClean="0"/>
              <a:t>Energy</a:t>
            </a:r>
            <a:endParaRPr lang="en-US" dirty="0"/>
          </a:p>
        </p:txBody>
      </p:sp>
      <p:sp>
        <p:nvSpPr>
          <p:cNvPr id="22533" name="Rectangle 5"/>
          <p:cNvSpPr>
            <a:spLocks noGrp="1" noChangeArrowheads="1"/>
          </p:cNvSpPr>
          <p:nvPr>
            <p:ph type="subTitle" idx="1"/>
          </p:nvPr>
        </p:nvSpPr>
        <p:spPr>
          <a:xfrm>
            <a:off x="1371600" y="3573016"/>
            <a:ext cx="6400800" cy="2880320"/>
          </a:xfrm>
        </p:spPr>
        <p:txBody>
          <a:bodyPr/>
          <a:lstStyle/>
          <a:p>
            <a:r>
              <a:rPr lang="fr-CH" dirty="0" smtClean="0"/>
              <a:t>Philippe Lebrun &amp; Bernard Jeanneret</a:t>
            </a:r>
            <a:endParaRPr lang="fr-CH" i="1" dirty="0" smtClean="0"/>
          </a:p>
          <a:p>
            <a:endParaRPr lang="fr-CH" dirty="0" smtClean="0"/>
          </a:p>
          <a:p>
            <a:endParaRPr lang="fr-CH" dirty="0" smtClean="0"/>
          </a:p>
          <a:p>
            <a:endParaRPr lang="fr-CH" dirty="0" smtClean="0"/>
          </a:p>
          <a:p>
            <a:r>
              <a:rPr lang="fr-CH" sz="1800" dirty="0" smtClean="0">
                <a:solidFill>
                  <a:srgbClr val="FF0000"/>
                </a:solidFill>
              </a:rPr>
              <a:t>LCWS 12</a:t>
            </a:r>
          </a:p>
          <a:p>
            <a:r>
              <a:rPr lang="fr-CH" sz="1800" dirty="0" err="1" smtClean="0">
                <a:solidFill>
                  <a:srgbClr val="FF0000"/>
                </a:solidFill>
              </a:rPr>
              <a:t>University</a:t>
            </a:r>
            <a:r>
              <a:rPr lang="fr-CH" sz="1800" dirty="0" smtClean="0">
                <a:solidFill>
                  <a:srgbClr val="FF0000"/>
                </a:solidFill>
              </a:rPr>
              <a:t> of Texas </a:t>
            </a:r>
            <a:r>
              <a:rPr lang="fr-CH" sz="1800" dirty="0" err="1" smtClean="0">
                <a:solidFill>
                  <a:srgbClr val="FF0000"/>
                </a:solidFill>
              </a:rPr>
              <a:t>at</a:t>
            </a:r>
            <a:r>
              <a:rPr lang="fr-CH" sz="1800" dirty="0" smtClean="0">
                <a:solidFill>
                  <a:srgbClr val="FF0000"/>
                </a:solidFill>
              </a:rPr>
              <a:t> Arlington, USA</a:t>
            </a:r>
          </a:p>
          <a:p>
            <a:r>
              <a:rPr lang="fr-CH" sz="1800" dirty="0" smtClean="0">
                <a:solidFill>
                  <a:srgbClr val="FF0000"/>
                </a:solidFill>
              </a:rPr>
              <a:t>22 – 26 </a:t>
            </a:r>
            <a:r>
              <a:rPr lang="fr-CH" sz="1800" dirty="0" err="1" smtClean="0">
                <a:solidFill>
                  <a:srgbClr val="FF0000"/>
                </a:solidFill>
              </a:rPr>
              <a:t>October</a:t>
            </a:r>
            <a:r>
              <a:rPr lang="fr-CH" sz="1800" dirty="0" smtClean="0">
                <a:solidFill>
                  <a:srgbClr val="FF0000"/>
                </a:solidFill>
              </a:rPr>
              <a:t> 2012</a:t>
            </a:r>
            <a:endParaRPr lang="en-US" sz="180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Parameters</a:t>
            </a:r>
            <a:r>
              <a:rPr lang="fr-CH" dirty="0" smtClean="0"/>
              <a:t> for Scenario B</a:t>
            </a:r>
            <a:br>
              <a:rPr lang="fr-CH" dirty="0" smtClean="0"/>
            </a:br>
            <a:r>
              <a:rPr lang="fr-CH" sz="2000" i="1" dirty="0" smtClean="0"/>
              <a:t>« </a:t>
            </a:r>
            <a:r>
              <a:rPr lang="fr-CH" sz="2000" i="1" dirty="0" err="1" smtClean="0"/>
              <a:t>lower</a:t>
            </a:r>
            <a:r>
              <a:rPr lang="fr-CH" sz="2000" i="1" dirty="0" smtClean="0"/>
              <a:t> entry </a:t>
            </a:r>
            <a:r>
              <a:rPr lang="fr-CH" sz="2000" i="1" dirty="0" err="1" smtClean="0"/>
              <a:t>cost</a:t>
            </a:r>
            <a:r>
              <a:rPr lang="fr-CH" sz="2000" i="1" dirty="0" smtClean="0"/>
              <a:t> »</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552450" y="1181100"/>
            <a:ext cx="8039100"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ChangeAspect="1" noChangeArrowheads="1"/>
          </p:cNvPicPr>
          <p:nvPr/>
        </p:nvPicPr>
        <p:blipFill>
          <a:blip r:embed="rId2" cstate="print"/>
          <a:srcRect t="1724"/>
          <a:stretch>
            <a:fillRect/>
          </a:stretch>
        </p:blipFill>
        <p:spPr bwMode="auto">
          <a:xfrm>
            <a:off x="1331640" y="35178"/>
            <a:ext cx="6680359" cy="67781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fr-CH" sz="2400"/>
              <a:t>Contents</a:t>
            </a:r>
            <a:endParaRPr lang="en-US" sz="2400"/>
          </a:p>
        </p:txBody>
      </p:sp>
      <p:sp>
        <p:nvSpPr>
          <p:cNvPr id="69635" name="Rectangle 3"/>
          <p:cNvSpPr>
            <a:spLocks noGrp="1" noChangeArrowheads="1"/>
          </p:cNvSpPr>
          <p:nvPr>
            <p:ph type="body" idx="1"/>
          </p:nvPr>
        </p:nvSpPr>
        <p:spPr>
          <a:xfrm>
            <a:off x="1476375" y="2060575"/>
            <a:ext cx="6335713" cy="4065588"/>
          </a:xfrm>
        </p:spPr>
        <p:txBody>
          <a:bodyPr/>
          <a:lstStyle/>
          <a:p>
            <a:r>
              <a:rPr lang="fr-CH" sz="2000"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Scope of the CLIC CDR </a:t>
            </a:r>
            <a:r>
              <a:rPr lang="fr-CH" sz="2000"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study</a:t>
            </a:r>
            <a:endParaRPr lang="fr-CH" sz="20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smtClean="0"/>
              <a:t>Power, </a:t>
            </a:r>
            <a:r>
              <a:rPr lang="fr-CH" dirty="0" err="1" smtClean="0"/>
              <a:t>energy</a:t>
            </a:r>
            <a:r>
              <a:rPr lang="fr-CH" dirty="0" smtClean="0"/>
              <a:t> and </a:t>
            </a:r>
            <a:r>
              <a:rPr lang="fr-CH" dirty="0" err="1" smtClean="0"/>
              <a:t>efficiency</a:t>
            </a:r>
            <a:r>
              <a:rPr lang="fr-CH" dirty="0" smtClean="0"/>
              <a:t> </a:t>
            </a:r>
            <a:r>
              <a:rPr lang="fr-CH" dirty="0" err="1" smtClean="0"/>
              <a:t>estimates</a:t>
            </a:r>
            <a:endParaRPr lang="fr-CH" sz="2000" dirty="0">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Electrical</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power distribution</a:t>
            </a:r>
            <a:endParaRPr lang="fr-CH" sz="20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Cooling</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and HVAC</a:t>
            </a:r>
          </a:p>
          <a:p>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Paths</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to power and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energy</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savings</a:t>
            </a:r>
            <a:endPar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Conclusion</a:t>
            </a:r>
            <a:endParaRPr lang="fr-CH" sz="2000"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endParaRPr lang="fr-CH" sz="20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endParaRPr lang="fr-CH" sz="2000" dirty="0"/>
          </a:p>
          <a:p>
            <a:endParaRPr lang="en-US"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CLIC </a:t>
            </a:r>
            <a:r>
              <a:rPr lang="fr-CH" dirty="0" err="1" smtClean="0"/>
              <a:t>functional</a:t>
            </a:r>
            <a:r>
              <a:rPr lang="fr-CH" dirty="0" smtClean="0"/>
              <a:t> </a:t>
            </a:r>
            <a:r>
              <a:rPr lang="fr-CH" dirty="0" err="1" smtClean="0"/>
              <a:t>schematics</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35496" y="2342761"/>
            <a:ext cx="4320480" cy="3300130"/>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a:stretch>
            <a:fillRect/>
          </a:stretch>
        </p:blipFill>
        <p:spPr bwMode="auto">
          <a:xfrm>
            <a:off x="4960728" y="2276872"/>
            <a:ext cx="4183272" cy="3420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Assumptions</a:t>
            </a:r>
            <a:r>
              <a:rPr lang="fr-CH" dirty="0" smtClean="0"/>
              <a:t> &amp; </a:t>
            </a:r>
            <a:r>
              <a:rPr lang="fr-CH" dirty="0" err="1" smtClean="0"/>
              <a:t>boundary</a:t>
            </a:r>
            <a:r>
              <a:rPr lang="fr-CH" dirty="0" smtClean="0"/>
              <a:t> conditions</a:t>
            </a:r>
            <a:br>
              <a:rPr lang="fr-CH" dirty="0" smtClean="0"/>
            </a:br>
            <a:r>
              <a:rPr lang="fr-CH" dirty="0" smtClean="0"/>
              <a:t>for power </a:t>
            </a:r>
            <a:r>
              <a:rPr lang="fr-CH" dirty="0" err="1" smtClean="0"/>
              <a:t>estimates</a:t>
            </a:r>
            <a:endParaRPr lang="en-US" dirty="0"/>
          </a:p>
        </p:txBody>
      </p:sp>
      <p:sp>
        <p:nvSpPr>
          <p:cNvPr id="3" name="Content Placeholder 2"/>
          <p:cNvSpPr>
            <a:spLocks noGrp="1"/>
          </p:cNvSpPr>
          <p:nvPr>
            <p:ph idx="1"/>
          </p:nvPr>
        </p:nvSpPr>
        <p:spPr>
          <a:xfrm>
            <a:off x="611560" y="1268413"/>
            <a:ext cx="7992888" cy="4857750"/>
          </a:xfrm>
        </p:spPr>
        <p:txBody>
          <a:bodyPr/>
          <a:lstStyle/>
          <a:p>
            <a:r>
              <a:rPr lang="fr-CH" sz="1800" dirty="0" smtClean="0"/>
              <a:t>Power &amp; </a:t>
            </a:r>
            <a:r>
              <a:rPr lang="fr-CH" sz="1800" dirty="0" err="1" smtClean="0"/>
              <a:t>energy</a:t>
            </a:r>
            <a:r>
              <a:rPr lang="fr-CH" sz="1800" dirty="0" smtClean="0"/>
              <a:t> </a:t>
            </a:r>
            <a:r>
              <a:rPr lang="fr-CH" sz="1800" dirty="0" err="1" smtClean="0"/>
              <a:t>consumption</a:t>
            </a:r>
            <a:r>
              <a:rPr lang="fr-CH" sz="1800" dirty="0" smtClean="0"/>
              <a:t> are consistent </a:t>
            </a:r>
            <a:r>
              <a:rPr lang="fr-CH" sz="1800" dirty="0" err="1" smtClean="0"/>
              <a:t>with</a:t>
            </a:r>
            <a:r>
              <a:rPr lang="fr-CH" sz="1800" dirty="0" smtClean="0"/>
              <a:t> the </a:t>
            </a:r>
            <a:r>
              <a:rPr lang="fr-CH" sz="1800" dirty="0" err="1" smtClean="0"/>
              <a:t>technical</a:t>
            </a:r>
            <a:r>
              <a:rPr lang="fr-CH" sz="1800" dirty="0" smtClean="0"/>
              <a:t> </a:t>
            </a:r>
            <a:r>
              <a:rPr lang="fr-CH" sz="1800" dirty="0" err="1" smtClean="0"/>
              <a:t>definition</a:t>
            </a:r>
            <a:r>
              <a:rPr lang="fr-CH" sz="1800" dirty="0" smtClean="0"/>
              <a:t> of the CLIC </a:t>
            </a:r>
            <a:r>
              <a:rPr lang="fr-CH" sz="1800" dirty="0" err="1" smtClean="0"/>
              <a:t>accelerator</a:t>
            </a:r>
            <a:r>
              <a:rPr lang="fr-CH" sz="1800" dirty="0" smtClean="0"/>
              <a:t> </a:t>
            </a:r>
            <a:r>
              <a:rPr lang="fr-CH" sz="1800" dirty="0" err="1" smtClean="0"/>
              <a:t>project</a:t>
            </a:r>
            <a:r>
              <a:rPr lang="fr-CH" sz="1800" dirty="0" smtClean="0"/>
              <a:t> as per the CDR</a:t>
            </a:r>
          </a:p>
          <a:p>
            <a:pPr lvl="1"/>
            <a:r>
              <a:rPr lang="fr-CH" sz="1600" dirty="0" err="1" smtClean="0"/>
              <a:t>Minor</a:t>
            </a:r>
            <a:r>
              <a:rPr lang="fr-CH" sz="1600" dirty="0" smtClean="0"/>
              <a:t> </a:t>
            </a:r>
            <a:r>
              <a:rPr lang="fr-CH" sz="1600" dirty="0" err="1" smtClean="0"/>
              <a:t>adjustments</a:t>
            </a:r>
            <a:r>
              <a:rPr lang="fr-CH" sz="1600" dirty="0" smtClean="0"/>
              <a:t> have been made to the </a:t>
            </a:r>
            <a:r>
              <a:rPr lang="fr-CH" sz="1600" dirty="0" err="1" smtClean="0"/>
              <a:t>numbers</a:t>
            </a:r>
            <a:r>
              <a:rPr lang="fr-CH" sz="1600" dirty="0" smtClean="0"/>
              <a:t> </a:t>
            </a:r>
            <a:r>
              <a:rPr lang="fr-CH" sz="1600" dirty="0" err="1" smtClean="0"/>
              <a:t>between</a:t>
            </a:r>
            <a:r>
              <a:rPr lang="fr-CH" sz="1600" dirty="0" smtClean="0"/>
              <a:t> CDR Volume 1 and Volume 3</a:t>
            </a:r>
          </a:p>
          <a:p>
            <a:pPr lvl="1"/>
            <a:r>
              <a:rPr lang="fr-CH" sz="1600" dirty="0" smtClean="0"/>
              <a:t>In addition, Volume 3 </a:t>
            </a:r>
            <a:r>
              <a:rPr lang="fr-CH" sz="1600" dirty="0" err="1" smtClean="0"/>
              <a:t>includes</a:t>
            </a:r>
            <a:r>
              <a:rPr lang="fr-CH" sz="1600" dirty="0" smtClean="0"/>
              <a:t> </a:t>
            </a:r>
            <a:r>
              <a:rPr lang="fr-CH" sz="1600" dirty="0" err="1" smtClean="0"/>
              <a:t>numbers</a:t>
            </a:r>
            <a:r>
              <a:rPr lang="fr-CH" sz="1600" dirty="0" smtClean="0"/>
              <a:t> for scenario 500 </a:t>
            </a:r>
            <a:r>
              <a:rPr lang="fr-CH" sz="1600" dirty="0" err="1" smtClean="0"/>
              <a:t>GeV</a:t>
            </a:r>
            <a:r>
              <a:rPr lang="fr-CH" sz="1600" dirty="0" smtClean="0"/>
              <a:t> B</a:t>
            </a:r>
          </a:p>
          <a:p>
            <a:r>
              <a:rPr lang="fr-CH" sz="1800" dirty="0" err="1" smtClean="0"/>
              <a:t>Assumptions</a:t>
            </a:r>
            <a:r>
              <a:rPr lang="fr-CH" sz="1800" dirty="0" smtClean="0"/>
              <a:t> for RF-to-</a:t>
            </a:r>
            <a:r>
              <a:rPr lang="fr-CH" sz="1800" dirty="0" err="1" smtClean="0"/>
              <a:t>beam</a:t>
            </a:r>
            <a:r>
              <a:rPr lang="fr-CH" sz="1800" dirty="0" smtClean="0"/>
              <a:t> </a:t>
            </a:r>
            <a:r>
              <a:rPr lang="fr-CH" sz="1800" dirty="0" err="1" smtClean="0"/>
              <a:t>efficiencies</a:t>
            </a:r>
            <a:endParaRPr lang="fr-CH" sz="1800" dirty="0" smtClean="0"/>
          </a:p>
          <a:p>
            <a:pPr lvl="1"/>
            <a:r>
              <a:rPr lang="fr-CH" sz="1600" dirty="0" err="1" smtClean="0"/>
              <a:t>Modulators</a:t>
            </a:r>
            <a:r>
              <a:rPr lang="fr-CH" sz="1600" dirty="0" smtClean="0"/>
              <a:t> 0.89 (0.95 flat-top, 3 </a:t>
            </a:r>
            <a:r>
              <a:rPr lang="fr-CH" sz="1600" dirty="0" smtClean="0">
                <a:latin typeface="Symbol" pitchFamily="18" charset="2"/>
              </a:rPr>
              <a:t>m</a:t>
            </a:r>
            <a:r>
              <a:rPr lang="fr-CH" sz="1600" dirty="0" smtClean="0"/>
              <a:t>s </a:t>
            </a:r>
            <a:r>
              <a:rPr lang="fr-CH" sz="1600" dirty="0" err="1" smtClean="0"/>
              <a:t>rise</a:t>
            </a:r>
            <a:r>
              <a:rPr lang="fr-CH" sz="1600" dirty="0" smtClean="0"/>
              <a:t> time, 5 </a:t>
            </a:r>
            <a:r>
              <a:rPr lang="fr-CH" sz="1600" dirty="0" smtClean="0">
                <a:latin typeface="Symbol" pitchFamily="18" charset="2"/>
              </a:rPr>
              <a:t>m</a:t>
            </a:r>
            <a:r>
              <a:rPr lang="fr-CH" sz="1600" dirty="0" smtClean="0"/>
              <a:t>s setting time)</a:t>
            </a:r>
          </a:p>
          <a:p>
            <a:pPr lvl="1"/>
            <a:r>
              <a:rPr lang="fr-CH" sz="1600" dirty="0" smtClean="0"/>
              <a:t>Klystrons 0.7 (R&amp;D goal, best </a:t>
            </a:r>
            <a:r>
              <a:rPr lang="fr-CH" sz="1600" dirty="0" err="1" smtClean="0"/>
              <a:t>achieved</a:t>
            </a:r>
            <a:r>
              <a:rPr lang="fr-CH" sz="1600" dirty="0" smtClean="0"/>
              <a:t> </a:t>
            </a:r>
            <a:r>
              <a:rPr lang="fr-CH" sz="1600" dirty="0" err="1" smtClean="0"/>
              <a:t>today</a:t>
            </a:r>
            <a:r>
              <a:rPr lang="fr-CH" sz="1600" dirty="0" smtClean="0"/>
              <a:t> 0.68)</a:t>
            </a:r>
          </a:p>
          <a:p>
            <a:pPr lvl="1"/>
            <a:r>
              <a:rPr lang="fr-CH" sz="1600" dirty="0" smtClean="0"/>
              <a:t>Drive </a:t>
            </a:r>
            <a:r>
              <a:rPr lang="fr-CH" sz="1600" dirty="0" err="1" smtClean="0"/>
              <a:t>beam</a:t>
            </a:r>
            <a:r>
              <a:rPr lang="fr-CH" sz="1600" dirty="0" smtClean="0"/>
              <a:t> </a:t>
            </a:r>
            <a:r>
              <a:rPr lang="fr-CH" sz="1600" dirty="0" err="1" smtClean="0"/>
              <a:t>acceleration</a:t>
            </a:r>
            <a:r>
              <a:rPr lang="fr-CH" sz="1600" dirty="0" smtClean="0"/>
              <a:t> 0.89 (</a:t>
            </a:r>
            <a:r>
              <a:rPr lang="fr-CH" sz="1600" dirty="0" err="1" smtClean="0"/>
              <a:t>low</a:t>
            </a:r>
            <a:r>
              <a:rPr lang="fr-CH" sz="1600" dirty="0" smtClean="0"/>
              <a:t>-gradient structures)</a:t>
            </a:r>
          </a:p>
          <a:p>
            <a:pPr lvl="1"/>
            <a:r>
              <a:rPr lang="fr-CH" sz="1600" dirty="0" smtClean="0"/>
              <a:t>PETS (</a:t>
            </a:r>
            <a:r>
              <a:rPr lang="fr-CH" sz="1600" dirty="0" err="1" smtClean="0"/>
              <a:t>fully</a:t>
            </a:r>
            <a:r>
              <a:rPr lang="fr-CH" sz="1600" dirty="0" smtClean="0"/>
              <a:t> </a:t>
            </a:r>
            <a:r>
              <a:rPr lang="fr-CH" sz="1600" dirty="0" err="1" smtClean="0"/>
              <a:t>loaded</a:t>
            </a:r>
            <a:r>
              <a:rPr lang="fr-CH" sz="1600" dirty="0" smtClean="0"/>
              <a:t>) 0.98</a:t>
            </a:r>
          </a:p>
          <a:p>
            <a:pPr lvl="1"/>
            <a:r>
              <a:rPr lang="fr-CH" sz="1600" dirty="0" err="1" smtClean="0"/>
              <a:t>Residual</a:t>
            </a:r>
            <a:r>
              <a:rPr lang="fr-CH" sz="1600" dirty="0" smtClean="0"/>
              <a:t> drive </a:t>
            </a:r>
            <a:r>
              <a:rPr lang="fr-CH" sz="1600" dirty="0" err="1" smtClean="0"/>
              <a:t>beam</a:t>
            </a:r>
            <a:r>
              <a:rPr lang="fr-CH" sz="1600" dirty="0" smtClean="0"/>
              <a:t> power </a:t>
            </a:r>
            <a:r>
              <a:rPr lang="fr-CH" sz="1600" dirty="0" err="1" smtClean="0"/>
              <a:t>after</a:t>
            </a:r>
            <a:r>
              <a:rPr lang="fr-CH" sz="1600" dirty="0" smtClean="0"/>
              <a:t> </a:t>
            </a:r>
            <a:r>
              <a:rPr lang="fr-CH" sz="1600" dirty="0" err="1" smtClean="0"/>
              <a:t>deceleration</a:t>
            </a:r>
            <a:r>
              <a:rPr lang="fr-CH" sz="1600" dirty="0" smtClean="0"/>
              <a:t> 17 % </a:t>
            </a:r>
            <a:r>
              <a:rPr lang="fr-CH" sz="1600" dirty="0" smtClean="0">
                <a:latin typeface="Times New Roman"/>
                <a:cs typeface="Times New Roman"/>
                <a:sym typeface="Symbol"/>
              </a:rPr>
              <a:t> </a:t>
            </a:r>
            <a:r>
              <a:rPr lang="fr-CH" sz="1600" dirty="0" smtClean="0">
                <a:cs typeface="Times New Roman"/>
                <a:sym typeface="Symbol"/>
              </a:rPr>
              <a:t>effective power extraction </a:t>
            </a:r>
            <a:r>
              <a:rPr lang="fr-CH" sz="1600" dirty="0" err="1" smtClean="0">
                <a:cs typeface="Times New Roman"/>
                <a:sym typeface="Symbol"/>
              </a:rPr>
              <a:t>from</a:t>
            </a:r>
            <a:r>
              <a:rPr lang="fr-CH" sz="1600" dirty="0" smtClean="0">
                <a:cs typeface="Times New Roman"/>
                <a:sym typeface="Symbol"/>
              </a:rPr>
              <a:t> drive </a:t>
            </a:r>
            <a:r>
              <a:rPr lang="fr-CH" sz="1600" dirty="0" err="1" smtClean="0">
                <a:cs typeface="Times New Roman"/>
                <a:sym typeface="Symbol"/>
              </a:rPr>
              <a:t>beam</a:t>
            </a:r>
            <a:r>
              <a:rPr lang="fr-CH" sz="1600" dirty="0" smtClean="0">
                <a:cs typeface="Times New Roman"/>
                <a:sym typeface="Symbol"/>
              </a:rPr>
              <a:t> 0.81</a:t>
            </a:r>
          </a:p>
          <a:p>
            <a:pPr lvl="1"/>
            <a:r>
              <a:rPr lang="fr-CH" sz="1600" dirty="0" smtClean="0">
                <a:cs typeface="Times New Roman"/>
                <a:sym typeface="Symbol"/>
              </a:rPr>
              <a:t>Main </a:t>
            </a:r>
            <a:r>
              <a:rPr lang="fr-CH" sz="1600" dirty="0" err="1" smtClean="0">
                <a:cs typeface="Times New Roman"/>
                <a:sym typeface="Symbol"/>
              </a:rPr>
              <a:t>beam</a:t>
            </a:r>
            <a:r>
              <a:rPr lang="fr-CH" sz="1600" dirty="0" smtClean="0">
                <a:cs typeface="Times New Roman"/>
                <a:sym typeface="Symbol"/>
              </a:rPr>
              <a:t> </a:t>
            </a:r>
            <a:r>
              <a:rPr lang="fr-CH" sz="1600" dirty="0" err="1" smtClean="0">
                <a:cs typeface="Times New Roman"/>
                <a:sym typeface="Symbol"/>
              </a:rPr>
              <a:t>acceleration</a:t>
            </a:r>
            <a:r>
              <a:rPr lang="fr-CH" sz="1600" dirty="0" smtClean="0">
                <a:cs typeface="Times New Roman"/>
                <a:sym typeface="Symbol"/>
              </a:rPr>
              <a:t> 0.25 (compromise </a:t>
            </a:r>
            <a:r>
              <a:rPr lang="fr-CH" sz="1600" dirty="0" err="1" smtClean="0">
                <a:cs typeface="Times New Roman"/>
                <a:sym typeface="Symbol"/>
              </a:rPr>
              <a:t>between</a:t>
            </a:r>
            <a:r>
              <a:rPr lang="fr-CH" sz="1600" dirty="0" smtClean="0">
                <a:cs typeface="Times New Roman"/>
                <a:sym typeface="Symbol"/>
              </a:rPr>
              <a:t> gradient, </a:t>
            </a:r>
            <a:r>
              <a:rPr lang="fr-CH" sz="1600" dirty="0" err="1" smtClean="0">
                <a:cs typeface="Times New Roman"/>
                <a:sym typeface="Symbol"/>
              </a:rPr>
              <a:t>efficiency</a:t>
            </a:r>
            <a:r>
              <a:rPr lang="fr-CH" sz="1600" dirty="0" smtClean="0">
                <a:cs typeface="Times New Roman"/>
                <a:sym typeface="Symbol"/>
              </a:rPr>
              <a:t> and </a:t>
            </a:r>
            <a:r>
              <a:rPr lang="fr-CH" sz="1600" dirty="0" err="1" smtClean="0">
                <a:cs typeface="Times New Roman"/>
                <a:sym typeface="Symbol"/>
              </a:rPr>
              <a:t>minimization</a:t>
            </a:r>
            <a:r>
              <a:rPr lang="fr-CH" sz="1600" dirty="0" smtClean="0">
                <a:cs typeface="Times New Roman"/>
                <a:sym typeface="Symbol"/>
              </a:rPr>
              <a:t> of </a:t>
            </a:r>
            <a:r>
              <a:rPr lang="fr-CH" sz="1600" dirty="0" err="1" smtClean="0">
                <a:cs typeface="Times New Roman"/>
                <a:sym typeface="Symbol"/>
              </a:rPr>
              <a:t>wake</a:t>
            </a:r>
            <a:r>
              <a:rPr lang="fr-CH" sz="1600" dirty="0" smtClean="0">
                <a:cs typeface="Times New Roman"/>
                <a:sym typeface="Symbol"/>
              </a:rPr>
              <a:t> </a:t>
            </a:r>
            <a:r>
              <a:rPr lang="fr-CH" sz="1600" dirty="0" err="1" smtClean="0">
                <a:cs typeface="Times New Roman"/>
                <a:sym typeface="Symbol"/>
              </a:rPr>
              <a:t>fields</a:t>
            </a:r>
            <a:r>
              <a:rPr lang="fr-CH" sz="1600" dirty="0" smtClean="0">
                <a:cs typeface="Times New Roman"/>
                <a:sym typeface="Symbol"/>
              </a:rPr>
              <a:t>)</a:t>
            </a:r>
            <a:endParaRPr lang="fr-CH" sz="1600" dirty="0" smtClean="0"/>
          </a:p>
          <a:p>
            <a:r>
              <a:rPr lang="fr-CH" sz="1800" dirty="0" smtClean="0"/>
              <a:t>A </a:t>
            </a:r>
            <a:r>
              <a:rPr lang="fr-CH" sz="1800" dirty="0" err="1" smtClean="0"/>
              <a:t>number</a:t>
            </a:r>
            <a:r>
              <a:rPr lang="fr-CH" sz="1800" dirty="0" smtClean="0"/>
              <a:t> of </a:t>
            </a:r>
            <a:r>
              <a:rPr lang="fr-CH" sz="1800" dirty="0" err="1" smtClean="0"/>
              <a:t>technical</a:t>
            </a:r>
            <a:r>
              <a:rPr lang="fr-CH" sz="1800" dirty="0" smtClean="0"/>
              <a:t> alternatives </a:t>
            </a:r>
            <a:r>
              <a:rPr lang="fr-CH" sz="1800" dirty="0" err="1" smtClean="0"/>
              <a:t>aiming</a:t>
            </a:r>
            <a:r>
              <a:rPr lang="fr-CH" sz="1800" dirty="0" smtClean="0"/>
              <a:t> </a:t>
            </a:r>
            <a:r>
              <a:rPr lang="fr-CH" sz="1800" dirty="0" err="1" smtClean="0"/>
              <a:t>at</a:t>
            </a:r>
            <a:r>
              <a:rPr lang="fr-CH" sz="1800" dirty="0" smtClean="0"/>
              <a:t> mitigation of power and </a:t>
            </a:r>
            <a:r>
              <a:rPr lang="fr-CH" sz="1800" dirty="0" err="1" smtClean="0"/>
              <a:t>energy</a:t>
            </a:r>
            <a:r>
              <a:rPr lang="fr-CH" sz="1800" dirty="0" smtClean="0"/>
              <a:t> </a:t>
            </a:r>
            <a:r>
              <a:rPr lang="fr-CH" sz="1800" dirty="0" err="1" smtClean="0"/>
              <a:t>consumption</a:t>
            </a:r>
            <a:r>
              <a:rPr lang="fr-CH" sz="1800" dirty="0" smtClean="0"/>
              <a:t> have been </a:t>
            </a:r>
            <a:r>
              <a:rPr lang="fr-CH" sz="1800" dirty="0" err="1" smtClean="0"/>
              <a:t>identified</a:t>
            </a:r>
            <a:r>
              <a:rPr lang="fr-CH" sz="1800" dirty="0" smtClean="0"/>
              <a:t>, and </a:t>
            </a:r>
            <a:r>
              <a:rPr lang="fr-CH" sz="1800" dirty="0" err="1" smtClean="0"/>
              <a:t>will</a:t>
            </a:r>
            <a:r>
              <a:rPr lang="fr-CH" sz="1800" dirty="0" smtClean="0"/>
              <a:t> </a:t>
            </a:r>
            <a:r>
              <a:rPr lang="fr-CH" sz="1800" dirty="0" err="1" smtClean="0"/>
              <a:t>be</a:t>
            </a:r>
            <a:r>
              <a:rPr lang="fr-CH" sz="1800" dirty="0" smtClean="0"/>
              <a:t> </a:t>
            </a:r>
            <a:r>
              <a:rPr lang="fr-CH" sz="1800" dirty="0" err="1" smtClean="0"/>
              <a:t>studied</a:t>
            </a:r>
            <a:r>
              <a:rPr lang="fr-CH" sz="1800" dirty="0" smtClean="0"/>
              <a:t> in the post-CDR phase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02283"/>
            <a:ext cx="7272808" cy="706437"/>
          </a:xfrm>
        </p:spPr>
        <p:txBody>
          <a:bodyPr/>
          <a:lstStyle/>
          <a:p>
            <a:r>
              <a:rPr lang="fr-CH" dirty="0" smtClean="0"/>
              <a:t>Power </a:t>
            </a:r>
            <a:r>
              <a:rPr lang="fr-CH" dirty="0" err="1" smtClean="0"/>
              <a:t>consumption</a:t>
            </a:r>
            <a:r>
              <a:rPr lang="fr-CH" dirty="0" smtClean="0"/>
              <a:t> by WBS </a:t>
            </a:r>
            <a:r>
              <a:rPr lang="fr-CH" dirty="0" err="1" smtClean="0"/>
              <a:t>domain</a:t>
            </a:r>
            <a:r>
              <a:rPr lang="fr-CH" dirty="0" smtClean="0"/>
              <a:t> </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1" y="2924944"/>
            <a:ext cx="2859632" cy="3206874"/>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3059832" y="2924944"/>
            <a:ext cx="2871665" cy="3240360"/>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a:stretch>
            <a:fillRect/>
          </a:stretch>
        </p:blipFill>
        <p:spPr bwMode="auto">
          <a:xfrm>
            <a:off x="6012160" y="2924944"/>
            <a:ext cx="3034483" cy="3266331"/>
          </a:xfrm>
          <a:prstGeom prst="rect">
            <a:avLst/>
          </a:prstGeom>
          <a:noFill/>
          <a:ln w="9525">
            <a:noFill/>
            <a:miter lim="800000"/>
            <a:headEnd/>
            <a:tailEnd/>
          </a:ln>
        </p:spPr>
      </p:pic>
      <p:sp>
        <p:nvSpPr>
          <p:cNvPr id="6" name="TextBox 5"/>
          <p:cNvSpPr txBox="1"/>
          <p:nvPr/>
        </p:nvSpPr>
        <p:spPr>
          <a:xfrm>
            <a:off x="395536" y="2204864"/>
            <a:ext cx="2088232" cy="646331"/>
          </a:xfrm>
          <a:prstGeom prst="rect">
            <a:avLst/>
          </a:prstGeom>
          <a:noFill/>
        </p:spPr>
        <p:txBody>
          <a:bodyPr wrap="square" rtlCol="0">
            <a:spAutoFit/>
          </a:bodyPr>
          <a:lstStyle/>
          <a:p>
            <a:pPr algn="ctr"/>
            <a:r>
              <a:rPr lang="fr-CH" sz="2000" dirty="0" smtClean="0">
                <a:latin typeface="+mn-lt"/>
              </a:rPr>
              <a:t>500 </a:t>
            </a:r>
            <a:r>
              <a:rPr lang="fr-CH" sz="2000" dirty="0" err="1" smtClean="0">
                <a:latin typeface="+mn-lt"/>
              </a:rPr>
              <a:t>GeV</a:t>
            </a:r>
            <a:r>
              <a:rPr lang="fr-CH" sz="2000" dirty="0" smtClean="0">
                <a:latin typeface="+mn-lt"/>
              </a:rPr>
              <a:t> A</a:t>
            </a:r>
          </a:p>
          <a:p>
            <a:pPr algn="ctr"/>
            <a:r>
              <a:rPr lang="fr-CH" sz="1600" dirty="0" smtClean="0">
                <a:latin typeface="+mn-lt"/>
              </a:rPr>
              <a:t>Total 272 (271) MW </a:t>
            </a:r>
            <a:endParaRPr lang="en-US" sz="1600" dirty="0">
              <a:latin typeface="+mn-lt"/>
            </a:endParaRPr>
          </a:p>
        </p:txBody>
      </p:sp>
      <p:sp>
        <p:nvSpPr>
          <p:cNvPr id="7" name="TextBox 6"/>
          <p:cNvSpPr txBox="1"/>
          <p:nvPr/>
        </p:nvSpPr>
        <p:spPr>
          <a:xfrm>
            <a:off x="3419872" y="2206605"/>
            <a:ext cx="2016224" cy="646331"/>
          </a:xfrm>
          <a:prstGeom prst="rect">
            <a:avLst/>
          </a:prstGeom>
          <a:noFill/>
        </p:spPr>
        <p:txBody>
          <a:bodyPr wrap="square" rtlCol="0">
            <a:spAutoFit/>
          </a:bodyPr>
          <a:lstStyle/>
          <a:p>
            <a:pPr algn="ctr"/>
            <a:r>
              <a:rPr lang="fr-CH" sz="2000" dirty="0" smtClean="0">
                <a:latin typeface="+mn-lt"/>
              </a:rPr>
              <a:t>1.5 </a:t>
            </a:r>
            <a:r>
              <a:rPr lang="fr-CH" sz="2000" dirty="0" err="1" smtClean="0">
                <a:latin typeface="+mn-lt"/>
              </a:rPr>
              <a:t>TeV</a:t>
            </a:r>
            <a:endParaRPr lang="fr-CH" sz="2000" dirty="0" smtClean="0">
              <a:latin typeface="+mn-lt"/>
            </a:endParaRPr>
          </a:p>
          <a:p>
            <a:pPr algn="ctr"/>
            <a:r>
              <a:rPr lang="fr-CH" sz="1600" dirty="0" smtClean="0">
                <a:latin typeface="+mn-lt"/>
              </a:rPr>
              <a:t>Total 364 (361) MW </a:t>
            </a:r>
            <a:endParaRPr lang="en-US" sz="1600" dirty="0">
              <a:latin typeface="+mn-lt"/>
            </a:endParaRPr>
          </a:p>
        </p:txBody>
      </p:sp>
      <p:sp>
        <p:nvSpPr>
          <p:cNvPr id="8" name="TextBox 7"/>
          <p:cNvSpPr txBox="1"/>
          <p:nvPr/>
        </p:nvSpPr>
        <p:spPr>
          <a:xfrm>
            <a:off x="6372200" y="2204864"/>
            <a:ext cx="2160240" cy="646331"/>
          </a:xfrm>
          <a:prstGeom prst="rect">
            <a:avLst/>
          </a:prstGeom>
          <a:noFill/>
        </p:spPr>
        <p:txBody>
          <a:bodyPr wrap="square" rtlCol="0">
            <a:spAutoFit/>
          </a:bodyPr>
          <a:lstStyle/>
          <a:p>
            <a:pPr algn="ctr"/>
            <a:r>
              <a:rPr lang="fr-CH" sz="2000" dirty="0" smtClean="0">
                <a:latin typeface="+mn-lt"/>
              </a:rPr>
              <a:t>3 </a:t>
            </a:r>
            <a:r>
              <a:rPr lang="fr-CH" sz="2000" dirty="0" err="1" smtClean="0">
                <a:latin typeface="+mn-lt"/>
              </a:rPr>
              <a:t>TeV</a:t>
            </a:r>
            <a:endParaRPr lang="fr-CH" sz="2000" dirty="0" smtClean="0">
              <a:latin typeface="+mn-lt"/>
            </a:endParaRPr>
          </a:p>
          <a:p>
            <a:pPr algn="ctr"/>
            <a:r>
              <a:rPr lang="fr-CH" sz="1600" dirty="0" smtClean="0">
                <a:latin typeface="+mn-lt"/>
              </a:rPr>
              <a:t>Total 589 (582) MW </a:t>
            </a:r>
            <a:endParaRPr lang="en-US" sz="1600" dirty="0">
              <a:latin typeface="+mn-lt"/>
            </a:endParaRPr>
          </a:p>
        </p:txBody>
      </p:sp>
      <p:sp>
        <p:nvSpPr>
          <p:cNvPr id="9" name="TextBox 8"/>
          <p:cNvSpPr txBox="1"/>
          <p:nvPr/>
        </p:nvSpPr>
        <p:spPr>
          <a:xfrm>
            <a:off x="395536" y="1196752"/>
            <a:ext cx="8352928" cy="738664"/>
          </a:xfrm>
          <a:prstGeom prst="rect">
            <a:avLst/>
          </a:prstGeom>
          <a:noFill/>
        </p:spPr>
        <p:txBody>
          <a:bodyPr wrap="square" rtlCol="0">
            <a:spAutoFit/>
          </a:bodyPr>
          <a:lstStyle/>
          <a:p>
            <a:pPr algn="ctr"/>
            <a:r>
              <a:rPr lang="fr-CH" sz="1400" i="1" dirty="0" err="1" smtClean="0">
                <a:latin typeface="+mn-lt"/>
              </a:rPr>
              <a:t>Minor</a:t>
            </a:r>
            <a:r>
              <a:rPr lang="fr-CH" sz="1400" i="1" dirty="0" smtClean="0">
                <a:latin typeface="+mn-lt"/>
              </a:rPr>
              <a:t> changes </a:t>
            </a:r>
            <a:r>
              <a:rPr lang="fr-CH" sz="1400" i="1" dirty="0" err="1" smtClean="0">
                <a:latin typeface="+mn-lt"/>
              </a:rPr>
              <a:t>between</a:t>
            </a:r>
            <a:r>
              <a:rPr lang="fr-CH" sz="1400" i="1" dirty="0" smtClean="0">
                <a:latin typeface="+mn-lt"/>
              </a:rPr>
              <a:t> CDR Volume 1 and Volume 3</a:t>
            </a:r>
          </a:p>
          <a:p>
            <a:pPr algn="ctr"/>
            <a:r>
              <a:rPr lang="fr-CH" sz="1400" i="1" dirty="0" err="1" smtClean="0">
                <a:latin typeface="+mn-lt"/>
              </a:rPr>
              <a:t>Numbers</a:t>
            </a:r>
            <a:r>
              <a:rPr lang="fr-CH" sz="1400" i="1" dirty="0" smtClean="0">
                <a:latin typeface="+mn-lt"/>
              </a:rPr>
              <a:t> in </a:t>
            </a:r>
            <a:r>
              <a:rPr lang="fr-CH" sz="1400" i="1" dirty="0" err="1" smtClean="0">
                <a:latin typeface="+mn-lt"/>
              </a:rPr>
              <a:t>parentheses</a:t>
            </a:r>
            <a:r>
              <a:rPr lang="fr-CH" sz="1400" i="1" dirty="0" smtClean="0">
                <a:latin typeface="+mn-lt"/>
              </a:rPr>
              <a:t> </a:t>
            </a:r>
            <a:r>
              <a:rPr lang="fr-CH" sz="1400" i="1" dirty="0" err="1" smtClean="0">
                <a:latin typeface="+mn-lt"/>
              </a:rPr>
              <a:t>refer</a:t>
            </a:r>
            <a:r>
              <a:rPr lang="fr-CH" sz="1400" i="1" dirty="0" smtClean="0">
                <a:latin typeface="+mn-lt"/>
              </a:rPr>
              <a:t> to CDR Volume 1</a:t>
            </a:r>
          </a:p>
          <a:p>
            <a:pPr algn="ctr"/>
            <a:r>
              <a:rPr lang="fr-CH" sz="1400" i="1" dirty="0" smtClean="0">
                <a:latin typeface="+mn-lt"/>
              </a:rPr>
              <a:t>Power </a:t>
            </a:r>
            <a:r>
              <a:rPr lang="fr-CH" sz="1400" i="1" dirty="0" err="1" smtClean="0">
                <a:latin typeface="+mn-lt"/>
              </a:rPr>
              <a:t>consumption</a:t>
            </a:r>
            <a:r>
              <a:rPr lang="fr-CH" sz="1400" i="1" dirty="0" smtClean="0">
                <a:latin typeface="+mn-lt"/>
              </a:rPr>
              <a:t> of </a:t>
            </a:r>
            <a:r>
              <a:rPr lang="fr-CH" sz="1400" i="1" dirty="0" err="1" smtClean="0">
                <a:latin typeface="+mn-lt"/>
              </a:rPr>
              <a:t>ancillary</a:t>
            </a:r>
            <a:r>
              <a:rPr lang="fr-CH" sz="1400" i="1" dirty="0" smtClean="0">
                <a:latin typeface="+mn-lt"/>
              </a:rPr>
              <a:t> </a:t>
            </a:r>
            <a:r>
              <a:rPr lang="fr-CH" sz="1400" i="1" dirty="0" err="1" smtClean="0">
                <a:latin typeface="+mn-lt"/>
              </a:rPr>
              <a:t>systems</a:t>
            </a:r>
            <a:r>
              <a:rPr lang="fr-CH" sz="1400" i="1" dirty="0" smtClean="0">
                <a:latin typeface="+mn-lt"/>
              </a:rPr>
              <a:t> </a:t>
            </a:r>
            <a:r>
              <a:rPr lang="fr-CH" sz="1400" i="1" dirty="0" err="1" smtClean="0">
                <a:latin typeface="+mn-lt"/>
              </a:rPr>
              <a:t>ventilated</a:t>
            </a:r>
            <a:r>
              <a:rPr lang="fr-CH" sz="1400" i="1" dirty="0" smtClean="0">
                <a:latin typeface="+mn-lt"/>
              </a:rPr>
              <a:t> pro rata and </a:t>
            </a:r>
            <a:r>
              <a:rPr lang="fr-CH" sz="1400" i="1" dirty="0" err="1" smtClean="0">
                <a:latin typeface="+mn-lt"/>
              </a:rPr>
              <a:t>included</a:t>
            </a:r>
            <a:r>
              <a:rPr lang="fr-CH" sz="1400" i="1" dirty="0" smtClean="0">
                <a:latin typeface="+mn-lt"/>
              </a:rPr>
              <a:t> in </a:t>
            </a:r>
            <a:r>
              <a:rPr lang="fr-CH" sz="1400" i="1" dirty="0" err="1" smtClean="0">
                <a:latin typeface="+mn-lt"/>
              </a:rPr>
              <a:t>numbers</a:t>
            </a:r>
            <a:r>
              <a:rPr lang="fr-CH" sz="1400" i="1" dirty="0" smtClean="0">
                <a:latin typeface="+mn-lt"/>
              </a:rPr>
              <a:t> by WBS </a:t>
            </a:r>
            <a:r>
              <a:rPr lang="fr-CH" sz="1400" i="1" dirty="0" err="1" smtClean="0">
                <a:latin typeface="+mn-lt"/>
              </a:rPr>
              <a:t>domain</a:t>
            </a:r>
            <a:endParaRPr lang="en-US" sz="1400" i="1" dirty="0">
              <a:latin typeface="+mn-lt"/>
            </a:endParaRPr>
          </a:p>
        </p:txBody>
      </p:sp>
      <p:sp>
        <p:nvSpPr>
          <p:cNvPr id="10" name="TextBox 9"/>
          <p:cNvSpPr txBox="1"/>
          <p:nvPr/>
        </p:nvSpPr>
        <p:spPr>
          <a:xfrm>
            <a:off x="107504" y="6218148"/>
            <a:ext cx="8712968" cy="461665"/>
          </a:xfrm>
          <a:prstGeom prst="rect">
            <a:avLst/>
          </a:prstGeom>
          <a:noFill/>
        </p:spPr>
        <p:txBody>
          <a:bodyPr wrap="square" rtlCol="0">
            <a:spAutoFit/>
          </a:bodyPr>
          <a:lstStyle/>
          <a:p>
            <a:pPr algn="ctr"/>
            <a:r>
              <a:rPr lang="fr-CH" sz="1200" dirty="0" smtClean="0">
                <a:latin typeface="+mn-lt"/>
              </a:rPr>
              <a:t>RF: drive </a:t>
            </a:r>
            <a:r>
              <a:rPr lang="fr-CH" sz="1200" dirty="0" err="1" smtClean="0">
                <a:latin typeface="+mn-lt"/>
              </a:rPr>
              <a:t>beam</a:t>
            </a:r>
            <a:r>
              <a:rPr lang="fr-CH" sz="1200" dirty="0" smtClean="0">
                <a:latin typeface="+mn-lt"/>
              </a:rPr>
              <a:t> </a:t>
            </a:r>
            <a:r>
              <a:rPr lang="fr-CH" sz="1200" dirty="0" err="1" smtClean="0">
                <a:latin typeface="+mn-lt"/>
              </a:rPr>
              <a:t>linac</a:t>
            </a:r>
            <a:r>
              <a:rPr lang="fr-CH" sz="1200" dirty="0" smtClean="0">
                <a:latin typeface="+mn-lt"/>
              </a:rPr>
              <a:t>, FMT: </a:t>
            </a:r>
            <a:r>
              <a:rPr lang="fr-CH" sz="1200" dirty="0" err="1" smtClean="0">
                <a:latin typeface="+mn-lt"/>
              </a:rPr>
              <a:t>frequency</a:t>
            </a:r>
            <a:r>
              <a:rPr lang="fr-CH" sz="1200" dirty="0" smtClean="0">
                <a:latin typeface="+mn-lt"/>
              </a:rPr>
              <a:t> multiplication &amp; transport, So: sources &amp; </a:t>
            </a:r>
            <a:r>
              <a:rPr lang="fr-CH" sz="1200" dirty="0" err="1" smtClean="0">
                <a:latin typeface="+mn-lt"/>
              </a:rPr>
              <a:t>acceleration</a:t>
            </a:r>
            <a:r>
              <a:rPr lang="fr-CH" sz="1200" dirty="0" smtClean="0">
                <a:latin typeface="+mn-lt"/>
              </a:rPr>
              <a:t> up to 2.5 </a:t>
            </a:r>
            <a:r>
              <a:rPr lang="fr-CH" sz="1200" dirty="0" err="1" smtClean="0">
                <a:latin typeface="+mn-lt"/>
              </a:rPr>
              <a:t>GeV</a:t>
            </a:r>
            <a:r>
              <a:rPr lang="fr-CH" sz="1200" dirty="0" smtClean="0">
                <a:latin typeface="+mn-lt"/>
              </a:rPr>
              <a:t>, DR: </a:t>
            </a:r>
            <a:r>
              <a:rPr lang="fr-CH" sz="1200" dirty="0" err="1" smtClean="0">
                <a:latin typeface="+mn-lt"/>
              </a:rPr>
              <a:t>damping</a:t>
            </a:r>
            <a:r>
              <a:rPr lang="fr-CH" sz="1200" dirty="0" smtClean="0">
                <a:latin typeface="+mn-lt"/>
              </a:rPr>
              <a:t> rings, Tr: booster </a:t>
            </a:r>
            <a:r>
              <a:rPr lang="fr-CH" sz="1200" dirty="0" err="1" smtClean="0">
                <a:latin typeface="+mn-lt"/>
              </a:rPr>
              <a:t>linac</a:t>
            </a:r>
            <a:r>
              <a:rPr lang="fr-CH" sz="1200" dirty="0" smtClean="0">
                <a:latin typeface="+mn-lt"/>
              </a:rPr>
              <a:t> up to 9 </a:t>
            </a:r>
            <a:r>
              <a:rPr lang="fr-CH" sz="1200" dirty="0" err="1" smtClean="0">
                <a:latin typeface="+mn-lt"/>
              </a:rPr>
              <a:t>GeV</a:t>
            </a:r>
            <a:r>
              <a:rPr lang="fr-CH" sz="1200" dirty="0" smtClean="0">
                <a:latin typeface="+mn-lt"/>
              </a:rPr>
              <a:t> &amp; transport, ML: main </a:t>
            </a:r>
            <a:r>
              <a:rPr lang="fr-CH" sz="1200" dirty="0" err="1" smtClean="0">
                <a:latin typeface="+mn-lt"/>
              </a:rPr>
              <a:t>linacs</a:t>
            </a:r>
            <a:r>
              <a:rPr lang="fr-CH" sz="1200" dirty="0" smtClean="0">
                <a:latin typeface="+mn-lt"/>
              </a:rPr>
              <a:t>, BDS: </a:t>
            </a:r>
            <a:r>
              <a:rPr lang="fr-CH" sz="1200" dirty="0" err="1" smtClean="0">
                <a:latin typeface="+mn-lt"/>
              </a:rPr>
              <a:t>beam</a:t>
            </a:r>
            <a:r>
              <a:rPr lang="fr-CH" sz="1200" dirty="0" smtClean="0">
                <a:latin typeface="+mn-lt"/>
              </a:rPr>
              <a:t> </a:t>
            </a:r>
            <a:r>
              <a:rPr lang="fr-CH" sz="1200" dirty="0" err="1" smtClean="0">
                <a:latin typeface="+mn-lt"/>
              </a:rPr>
              <a:t>delivery</a:t>
            </a:r>
            <a:r>
              <a:rPr lang="fr-CH" sz="1200" dirty="0" smtClean="0">
                <a:latin typeface="+mn-lt"/>
              </a:rPr>
              <a:t> system, main dump &amp; </a:t>
            </a:r>
            <a:r>
              <a:rPr lang="fr-CH" sz="1200" dirty="0" err="1" smtClean="0">
                <a:latin typeface="+mn-lt"/>
              </a:rPr>
              <a:t>experimental</a:t>
            </a:r>
            <a:r>
              <a:rPr lang="fr-CH" sz="1200" dirty="0" smtClean="0">
                <a:latin typeface="+mn-lt"/>
              </a:rPr>
              <a:t> area</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88913"/>
            <a:ext cx="7272808" cy="706437"/>
          </a:xfrm>
        </p:spPr>
        <p:txBody>
          <a:bodyPr/>
          <a:lstStyle/>
          <a:p>
            <a:r>
              <a:rPr lang="fr-CH" dirty="0" smtClean="0"/>
              <a:t>Power </a:t>
            </a:r>
            <a:r>
              <a:rPr lang="fr-CH" dirty="0" err="1" smtClean="0"/>
              <a:t>consumption</a:t>
            </a:r>
            <a:r>
              <a:rPr lang="fr-CH" dirty="0" smtClean="0"/>
              <a:t> by </a:t>
            </a:r>
            <a:r>
              <a:rPr lang="fr-CH" dirty="0" err="1" smtClean="0"/>
              <a:t>technical</a:t>
            </a:r>
            <a:r>
              <a:rPr lang="fr-CH" dirty="0" smtClean="0"/>
              <a:t> system </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43333" y="2747808"/>
            <a:ext cx="3088507" cy="3422109"/>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3131840" y="2852936"/>
            <a:ext cx="2963929" cy="3327078"/>
          </a:xfrm>
          <a:prstGeom prst="rect">
            <a:avLst/>
          </a:prstGeom>
          <a:noFill/>
          <a:ln w="9525">
            <a:noFill/>
            <a:miter lim="800000"/>
            <a:headEnd/>
            <a:tailEnd/>
          </a:ln>
        </p:spPr>
      </p:pic>
      <p:pic>
        <p:nvPicPr>
          <p:cNvPr id="3077" name="Picture 5"/>
          <p:cNvPicPr>
            <a:picLocks noChangeAspect="1" noChangeArrowheads="1"/>
          </p:cNvPicPr>
          <p:nvPr/>
        </p:nvPicPr>
        <p:blipFill>
          <a:blip r:embed="rId4" cstate="print"/>
          <a:srcRect/>
          <a:stretch>
            <a:fillRect/>
          </a:stretch>
        </p:blipFill>
        <p:spPr bwMode="auto">
          <a:xfrm>
            <a:off x="6084168" y="2917027"/>
            <a:ext cx="2962484" cy="3248277"/>
          </a:xfrm>
          <a:prstGeom prst="rect">
            <a:avLst/>
          </a:prstGeom>
          <a:noFill/>
          <a:ln w="9525">
            <a:noFill/>
            <a:miter lim="800000"/>
            <a:headEnd/>
            <a:tailEnd/>
          </a:ln>
        </p:spPr>
      </p:pic>
      <p:sp>
        <p:nvSpPr>
          <p:cNvPr id="10" name="TextBox 9"/>
          <p:cNvSpPr txBox="1"/>
          <p:nvPr/>
        </p:nvSpPr>
        <p:spPr>
          <a:xfrm>
            <a:off x="1187624" y="1196752"/>
            <a:ext cx="6840760" cy="523220"/>
          </a:xfrm>
          <a:prstGeom prst="rect">
            <a:avLst/>
          </a:prstGeom>
          <a:noFill/>
        </p:spPr>
        <p:txBody>
          <a:bodyPr wrap="square" rtlCol="0">
            <a:spAutoFit/>
          </a:bodyPr>
          <a:lstStyle/>
          <a:p>
            <a:pPr algn="ctr"/>
            <a:r>
              <a:rPr lang="fr-CH" sz="1400" i="1" dirty="0" err="1" smtClean="0">
                <a:latin typeface="+mn-lt"/>
              </a:rPr>
              <a:t>Minor</a:t>
            </a:r>
            <a:r>
              <a:rPr lang="fr-CH" sz="1400" i="1" dirty="0" smtClean="0">
                <a:latin typeface="+mn-lt"/>
              </a:rPr>
              <a:t> changes </a:t>
            </a:r>
            <a:r>
              <a:rPr lang="fr-CH" sz="1400" i="1" dirty="0" err="1" smtClean="0">
                <a:latin typeface="+mn-lt"/>
              </a:rPr>
              <a:t>between</a:t>
            </a:r>
            <a:r>
              <a:rPr lang="fr-CH" sz="1400" i="1" dirty="0" smtClean="0">
                <a:latin typeface="+mn-lt"/>
              </a:rPr>
              <a:t> CDR Volume 1 and Volume 3</a:t>
            </a:r>
          </a:p>
          <a:p>
            <a:pPr algn="ctr"/>
            <a:r>
              <a:rPr lang="fr-CH" sz="1400" i="1" dirty="0" err="1" smtClean="0">
                <a:latin typeface="+mn-lt"/>
              </a:rPr>
              <a:t>Numbers</a:t>
            </a:r>
            <a:r>
              <a:rPr lang="fr-CH" sz="1400" i="1" dirty="0" smtClean="0">
                <a:latin typeface="+mn-lt"/>
              </a:rPr>
              <a:t> in </a:t>
            </a:r>
            <a:r>
              <a:rPr lang="fr-CH" sz="1400" i="1" dirty="0" err="1" smtClean="0">
                <a:latin typeface="+mn-lt"/>
              </a:rPr>
              <a:t>parentheses</a:t>
            </a:r>
            <a:r>
              <a:rPr lang="fr-CH" sz="1400" i="1" dirty="0" smtClean="0">
                <a:latin typeface="+mn-lt"/>
              </a:rPr>
              <a:t> </a:t>
            </a:r>
            <a:r>
              <a:rPr lang="fr-CH" sz="1400" i="1" dirty="0" err="1" smtClean="0">
                <a:latin typeface="+mn-lt"/>
              </a:rPr>
              <a:t>refer</a:t>
            </a:r>
            <a:r>
              <a:rPr lang="fr-CH" sz="1400" i="1" dirty="0" smtClean="0">
                <a:latin typeface="+mn-lt"/>
              </a:rPr>
              <a:t> to CDR Volume 1</a:t>
            </a:r>
            <a:endParaRPr lang="en-US" sz="1400" i="1" dirty="0">
              <a:latin typeface="+mn-lt"/>
            </a:endParaRPr>
          </a:p>
        </p:txBody>
      </p:sp>
      <p:sp>
        <p:nvSpPr>
          <p:cNvPr id="11" name="TextBox 10"/>
          <p:cNvSpPr txBox="1"/>
          <p:nvPr/>
        </p:nvSpPr>
        <p:spPr>
          <a:xfrm>
            <a:off x="467544" y="2132856"/>
            <a:ext cx="2088232" cy="646331"/>
          </a:xfrm>
          <a:prstGeom prst="rect">
            <a:avLst/>
          </a:prstGeom>
          <a:noFill/>
        </p:spPr>
        <p:txBody>
          <a:bodyPr wrap="square" rtlCol="0">
            <a:spAutoFit/>
          </a:bodyPr>
          <a:lstStyle/>
          <a:p>
            <a:pPr lvl="0" algn="ctr"/>
            <a:r>
              <a:rPr lang="fr-CH" sz="2000" dirty="0" smtClean="0">
                <a:solidFill>
                  <a:srgbClr val="000000"/>
                </a:solidFill>
                <a:latin typeface="Tahoma"/>
              </a:rPr>
              <a:t>500 </a:t>
            </a:r>
            <a:r>
              <a:rPr lang="fr-CH" sz="2000" dirty="0" err="1" smtClean="0">
                <a:solidFill>
                  <a:srgbClr val="000000"/>
                </a:solidFill>
                <a:latin typeface="Tahoma"/>
              </a:rPr>
              <a:t>GeV</a:t>
            </a:r>
            <a:r>
              <a:rPr lang="fr-CH" sz="2000" dirty="0" smtClean="0">
                <a:solidFill>
                  <a:srgbClr val="000000"/>
                </a:solidFill>
                <a:latin typeface="Tahoma"/>
              </a:rPr>
              <a:t> A</a:t>
            </a:r>
          </a:p>
          <a:p>
            <a:pPr algn="ctr"/>
            <a:r>
              <a:rPr lang="fr-CH" sz="1600" dirty="0" smtClean="0">
                <a:latin typeface="+mn-lt"/>
              </a:rPr>
              <a:t>Total 272 (271) MW </a:t>
            </a:r>
            <a:endParaRPr lang="en-US" sz="1600" dirty="0">
              <a:latin typeface="+mn-lt"/>
            </a:endParaRPr>
          </a:p>
        </p:txBody>
      </p:sp>
      <p:sp>
        <p:nvSpPr>
          <p:cNvPr id="12" name="TextBox 11"/>
          <p:cNvSpPr txBox="1"/>
          <p:nvPr/>
        </p:nvSpPr>
        <p:spPr>
          <a:xfrm>
            <a:off x="3563888" y="2132856"/>
            <a:ext cx="2016224" cy="646331"/>
          </a:xfrm>
          <a:prstGeom prst="rect">
            <a:avLst/>
          </a:prstGeom>
          <a:noFill/>
        </p:spPr>
        <p:txBody>
          <a:bodyPr wrap="square" rtlCol="0">
            <a:spAutoFit/>
          </a:bodyPr>
          <a:lstStyle/>
          <a:p>
            <a:pPr algn="ctr"/>
            <a:r>
              <a:rPr lang="fr-CH" sz="2000" dirty="0" smtClean="0">
                <a:solidFill>
                  <a:srgbClr val="000000"/>
                </a:solidFill>
                <a:latin typeface="Tahoma"/>
              </a:rPr>
              <a:t>1.5 </a:t>
            </a:r>
            <a:r>
              <a:rPr lang="fr-CH" sz="2000" dirty="0" err="1" smtClean="0">
                <a:solidFill>
                  <a:srgbClr val="000000"/>
                </a:solidFill>
                <a:latin typeface="Tahoma"/>
              </a:rPr>
              <a:t>TeV</a:t>
            </a:r>
            <a:endParaRPr lang="fr-CH" sz="2000" dirty="0" smtClean="0">
              <a:solidFill>
                <a:srgbClr val="000000"/>
              </a:solidFill>
              <a:latin typeface="Tahoma"/>
            </a:endParaRPr>
          </a:p>
          <a:p>
            <a:pPr algn="ctr"/>
            <a:r>
              <a:rPr lang="fr-CH" sz="1600" dirty="0" smtClean="0">
                <a:latin typeface="+mn-lt"/>
              </a:rPr>
              <a:t>Total 364 (361) MW </a:t>
            </a:r>
            <a:endParaRPr lang="en-US" sz="1600" dirty="0">
              <a:latin typeface="+mn-lt"/>
            </a:endParaRPr>
          </a:p>
        </p:txBody>
      </p:sp>
      <p:sp>
        <p:nvSpPr>
          <p:cNvPr id="13" name="TextBox 12"/>
          <p:cNvSpPr txBox="1"/>
          <p:nvPr/>
        </p:nvSpPr>
        <p:spPr>
          <a:xfrm>
            <a:off x="6372200" y="2132856"/>
            <a:ext cx="2160240" cy="646331"/>
          </a:xfrm>
          <a:prstGeom prst="rect">
            <a:avLst/>
          </a:prstGeom>
          <a:noFill/>
        </p:spPr>
        <p:txBody>
          <a:bodyPr wrap="square" rtlCol="0">
            <a:spAutoFit/>
          </a:bodyPr>
          <a:lstStyle/>
          <a:p>
            <a:pPr algn="ctr"/>
            <a:r>
              <a:rPr lang="fr-CH" sz="2000" dirty="0" smtClean="0">
                <a:solidFill>
                  <a:srgbClr val="000000"/>
                </a:solidFill>
                <a:latin typeface="Tahoma"/>
              </a:rPr>
              <a:t>3 </a:t>
            </a:r>
            <a:r>
              <a:rPr lang="fr-CH" sz="2000" dirty="0" err="1" smtClean="0">
                <a:solidFill>
                  <a:srgbClr val="000000"/>
                </a:solidFill>
                <a:latin typeface="Tahoma"/>
              </a:rPr>
              <a:t>TeV</a:t>
            </a:r>
            <a:endParaRPr lang="fr-CH" sz="2000" dirty="0" smtClean="0">
              <a:solidFill>
                <a:srgbClr val="000000"/>
              </a:solidFill>
              <a:latin typeface="Tahoma"/>
            </a:endParaRPr>
          </a:p>
          <a:p>
            <a:pPr algn="ctr"/>
            <a:r>
              <a:rPr lang="fr-CH" sz="1600" dirty="0" smtClean="0">
                <a:latin typeface="+mn-lt"/>
              </a:rPr>
              <a:t>Total 589 (582) MW </a:t>
            </a:r>
            <a:endParaRPr lang="en-US" sz="1600" dirty="0">
              <a:latin typeface="+mn-lt"/>
            </a:endParaRPr>
          </a:p>
        </p:txBody>
      </p:sp>
      <p:sp>
        <p:nvSpPr>
          <p:cNvPr id="15" name="TextBox 14"/>
          <p:cNvSpPr txBox="1"/>
          <p:nvPr/>
        </p:nvSpPr>
        <p:spPr>
          <a:xfrm>
            <a:off x="107504" y="6218148"/>
            <a:ext cx="8712968" cy="276999"/>
          </a:xfrm>
          <a:prstGeom prst="rect">
            <a:avLst/>
          </a:prstGeom>
          <a:noFill/>
        </p:spPr>
        <p:txBody>
          <a:bodyPr wrap="square" rtlCol="0">
            <a:spAutoFit/>
          </a:bodyPr>
          <a:lstStyle/>
          <a:p>
            <a:pPr algn="ctr"/>
            <a:r>
              <a:rPr lang="fr-CH" sz="1200" dirty="0" smtClean="0">
                <a:latin typeface="+mn-lt"/>
              </a:rPr>
              <a:t>CV: </a:t>
            </a:r>
            <a:r>
              <a:rPr lang="fr-CH" sz="1200" dirty="0" err="1" smtClean="0">
                <a:latin typeface="+mn-lt"/>
              </a:rPr>
              <a:t>cooling</a:t>
            </a:r>
            <a:r>
              <a:rPr lang="fr-CH" sz="1200" dirty="0" smtClean="0">
                <a:latin typeface="+mn-lt"/>
              </a:rPr>
              <a:t> &amp; ventilation, NW: </a:t>
            </a:r>
            <a:r>
              <a:rPr lang="fr-CH" sz="1200" dirty="0" err="1" smtClean="0">
                <a:latin typeface="+mn-lt"/>
              </a:rPr>
              <a:t>electrical</a:t>
            </a:r>
            <a:r>
              <a:rPr lang="fr-CH" sz="1200" dirty="0" smtClean="0">
                <a:latin typeface="+mn-lt"/>
              </a:rPr>
              <a:t> network </a:t>
            </a:r>
            <a:r>
              <a:rPr lang="fr-CH" sz="1200" dirty="0" err="1" smtClean="0">
                <a:latin typeface="+mn-lt"/>
              </a:rPr>
              <a:t>losses</a:t>
            </a:r>
            <a:r>
              <a:rPr lang="fr-CH" sz="1200" dirty="0" smtClean="0">
                <a:latin typeface="+mn-lt"/>
              </a:rPr>
              <a:t>, BIC: </a:t>
            </a:r>
            <a:r>
              <a:rPr lang="fr-CH" sz="1200" dirty="0" err="1" smtClean="0">
                <a:latin typeface="+mn-lt"/>
              </a:rPr>
              <a:t>beam</a:t>
            </a:r>
            <a:r>
              <a:rPr lang="fr-CH" sz="1200" dirty="0" smtClean="0">
                <a:latin typeface="+mn-lt"/>
              </a:rPr>
              <a:t> instrumentation &amp; control</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42" name="Picture 2"/>
          <p:cNvPicPr>
            <a:picLocks noChangeAspect="1" noChangeArrowheads="1"/>
          </p:cNvPicPr>
          <p:nvPr/>
        </p:nvPicPr>
        <p:blipFill>
          <a:blip r:embed="rId2" cstate="print"/>
          <a:srcRect/>
          <a:stretch>
            <a:fillRect/>
          </a:stretch>
        </p:blipFill>
        <p:spPr bwMode="auto">
          <a:xfrm>
            <a:off x="2771701" y="0"/>
            <a:ext cx="5328691" cy="6858001"/>
          </a:xfrm>
          <a:prstGeom prst="rect">
            <a:avLst/>
          </a:prstGeom>
          <a:noFill/>
          <a:ln w="9525">
            <a:noFill/>
            <a:miter lim="800000"/>
            <a:headEnd/>
            <a:tailEnd/>
          </a:ln>
        </p:spPr>
      </p:pic>
      <p:sp>
        <p:nvSpPr>
          <p:cNvPr id="5" name="TextBox 4"/>
          <p:cNvSpPr txBox="1"/>
          <p:nvPr/>
        </p:nvSpPr>
        <p:spPr>
          <a:xfrm>
            <a:off x="611560" y="3203684"/>
            <a:ext cx="1584176" cy="400110"/>
          </a:xfrm>
          <a:prstGeom prst="rect">
            <a:avLst/>
          </a:prstGeom>
          <a:noFill/>
        </p:spPr>
        <p:txBody>
          <a:bodyPr wrap="square" rtlCol="0">
            <a:spAutoFit/>
          </a:bodyPr>
          <a:lstStyle/>
          <a:p>
            <a:pPr algn="ctr"/>
            <a:r>
              <a:rPr lang="en-US" sz="2000" dirty="0" smtClean="0">
                <a:solidFill>
                  <a:srgbClr val="0070C0"/>
                </a:solidFill>
                <a:latin typeface="+mn-lt"/>
              </a:rPr>
              <a:t>Scenario A</a:t>
            </a:r>
            <a:endParaRPr lang="en-US" sz="2000" dirty="0">
              <a:solidFill>
                <a:srgbClr val="0070C0"/>
              </a:solidFill>
              <a:latin typeface="+mn-l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Power flow </a:t>
            </a:r>
            <a:r>
              <a:rPr lang="fr-CH" dirty="0" err="1" smtClean="0"/>
              <a:t>at</a:t>
            </a:r>
            <a:r>
              <a:rPr lang="fr-CH" dirty="0" smtClean="0"/>
              <a:t> 3 </a:t>
            </a:r>
            <a:r>
              <a:rPr lang="fr-CH" dirty="0" err="1" smtClean="0"/>
              <a:t>TeV</a:t>
            </a:r>
            <a:endParaRPr lang="en-US" dirty="0"/>
          </a:p>
        </p:txBody>
      </p:sp>
      <p:pic>
        <p:nvPicPr>
          <p:cNvPr id="13314" name="Picture 2"/>
          <p:cNvPicPr>
            <a:picLocks noChangeAspect="1" noChangeArrowheads="1"/>
          </p:cNvPicPr>
          <p:nvPr/>
        </p:nvPicPr>
        <p:blipFill>
          <a:blip r:embed="rId2" cstate="print"/>
          <a:srcRect/>
          <a:stretch>
            <a:fillRect/>
          </a:stretch>
        </p:blipFill>
        <p:spPr bwMode="auto">
          <a:xfrm>
            <a:off x="10930" y="2132856"/>
            <a:ext cx="4705086" cy="3303885"/>
          </a:xfrm>
          <a:prstGeom prst="rect">
            <a:avLst/>
          </a:prstGeom>
          <a:noFill/>
          <a:ln w="9525">
            <a:noFill/>
            <a:miter lim="800000"/>
            <a:headEnd/>
            <a:tailEnd/>
          </a:ln>
        </p:spPr>
      </p:pic>
      <p:pic>
        <p:nvPicPr>
          <p:cNvPr id="13315" name="Picture 3"/>
          <p:cNvPicPr>
            <a:picLocks noChangeAspect="1" noChangeArrowheads="1"/>
          </p:cNvPicPr>
          <p:nvPr/>
        </p:nvPicPr>
        <p:blipFill>
          <a:blip r:embed="rId3" cstate="print"/>
          <a:srcRect/>
          <a:stretch>
            <a:fillRect/>
          </a:stretch>
        </p:blipFill>
        <p:spPr bwMode="auto">
          <a:xfrm>
            <a:off x="4788024" y="2276872"/>
            <a:ext cx="4301456" cy="3095228"/>
          </a:xfrm>
          <a:prstGeom prst="rect">
            <a:avLst/>
          </a:prstGeom>
          <a:noFill/>
          <a:ln w="9525">
            <a:noFill/>
            <a:miter lim="800000"/>
            <a:headEnd/>
            <a:tailEnd/>
          </a:ln>
        </p:spPr>
      </p:pic>
      <p:sp>
        <p:nvSpPr>
          <p:cNvPr id="5" name="TextBox 4"/>
          <p:cNvSpPr txBox="1"/>
          <p:nvPr/>
        </p:nvSpPr>
        <p:spPr>
          <a:xfrm>
            <a:off x="1259632" y="1484784"/>
            <a:ext cx="1800200" cy="369332"/>
          </a:xfrm>
          <a:prstGeom prst="rect">
            <a:avLst/>
          </a:prstGeom>
          <a:noFill/>
        </p:spPr>
        <p:txBody>
          <a:bodyPr wrap="square" rtlCol="0">
            <a:spAutoFit/>
          </a:bodyPr>
          <a:lstStyle/>
          <a:p>
            <a:pPr algn="ctr"/>
            <a:r>
              <a:rPr lang="fr-CH" dirty="0" smtClean="0">
                <a:latin typeface="+mn-lt"/>
              </a:rPr>
              <a:t>RF </a:t>
            </a:r>
            <a:r>
              <a:rPr lang="fr-CH" dirty="0" err="1" smtClean="0">
                <a:latin typeface="+mn-lt"/>
              </a:rPr>
              <a:t>chain</a:t>
            </a:r>
            <a:r>
              <a:rPr lang="fr-CH" dirty="0" smtClean="0">
                <a:latin typeface="+mn-lt"/>
              </a:rPr>
              <a:t> </a:t>
            </a:r>
            <a:r>
              <a:rPr lang="fr-CH" dirty="0" err="1" smtClean="0">
                <a:latin typeface="+mn-lt"/>
              </a:rPr>
              <a:t>only</a:t>
            </a:r>
            <a:endParaRPr lang="en-US" dirty="0">
              <a:latin typeface="+mn-lt"/>
            </a:endParaRPr>
          </a:p>
        </p:txBody>
      </p:sp>
      <p:sp>
        <p:nvSpPr>
          <p:cNvPr id="6" name="TextBox 5"/>
          <p:cNvSpPr txBox="1"/>
          <p:nvPr/>
        </p:nvSpPr>
        <p:spPr>
          <a:xfrm>
            <a:off x="6084168" y="1484784"/>
            <a:ext cx="1800200" cy="369332"/>
          </a:xfrm>
          <a:prstGeom prst="rect">
            <a:avLst/>
          </a:prstGeom>
          <a:noFill/>
        </p:spPr>
        <p:txBody>
          <a:bodyPr wrap="square" rtlCol="0">
            <a:spAutoFit/>
          </a:bodyPr>
          <a:lstStyle/>
          <a:p>
            <a:pPr algn="ctr"/>
            <a:r>
              <a:rPr lang="fr-CH" dirty="0" smtClean="0">
                <a:latin typeface="+mn-lt"/>
              </a:rPr>
              <a:t>All </a:t>
            </a:r>
            <a:r>
              <a:rPr lang="fr-CH" dirty="0" err="1" smtClean="0">
                <a:latin typeface="+mn-lt"/>
              </a:rPr>
              <a:t>systems</a:t>
            </a:r>
            <a:endParaRPr lang="en-US" dirty="0">
              <a:latin typeface="+mn-l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xmlns="" val="3176885889"/>
              </p:ext>
            </p:extLst>
          </p:nvPr>
        </p:nvGraphicFramePr>
        <p:xfrm>
          <a:off x="899592" y="548680"/>
          <a:ext cx="5569244" cy="6181555"/>
        </p:xfrm>
        <a:graphic>
          <a:graphicData uri="http://schemas.openxmlformats.org/drawingml/2006/table">
            <a:tbl>
              <a:tblPr/>
              <a:tblGrid>
                <a:gridCol w="1843522"/>
                <a:gridCol w="837965"/>
                <a:gridCol w="837965"/>
                <a:gridCol w="373862"/>
                <a:gridCol w="837965"/>
                <a:gridCol w="837965"/>
              </a:tblGrid>
              <a:tr h="199405">
                <a:tc>
                  <a:txBody>
                    <a:bodyPr/>
                    <a:lstStyle/>
                    <a:p>
                      <a:pPr algn="l" fontAlgn="b"/>
                      <a:endParaRPr lang="cs-CZ" sz="1200" b="0" i="0" u="none" strike="noStrike" dirty="0">
                        <a:solidFill>
                          <a:srgbClr val="000000"/>
                        </a:solidFill>
                        <a:effectLst/>
                        <a:latin typeface="Calibri"/>
                      </a:endParaRP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a:solidFill>
                            <a:srgbClr val="000000"/>
                          </a:solidFill>
                          <a:effectLst/>
                          <a:latin typeface="Calibri"/>
                        </a:rPr>
                        <a:t>A</a:t>
                      </a:r>
                    </a:p>
                  </a:txBody>
                  <a:tcPr marL="12891" marR="12891" marT="12891"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effectLst/>
                          <a:latin typeface="Calibri"/>
                        </a:rPr>
                        <a:t>A</a:t>
                      </a:r>
                    </a:p>
                  </a:txBody>
                  <a:tcPr marL="12891" marR="12891" marT="12891"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200" b="1"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a:solidFill>
                            <a:srgbClr val="000000"/>
                          </a:solidFill>
                          <a:effectLst/>
                          <a:latin typeface="Calibri"/>
                        </a:rPr>
                        <a:t>B</a:t>
                      </a:r>
                    </a:p>
                  </a:txBody>
                  <a:tcPr marL="12891" marR="12891" marT="12891"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effectLst/>
                          <a:latin typeface="Calibri"/>
                        </a:rPr>
                        <a:t>B</a:t>
                      </a:r>
                    </a:p>
                  </a:txBody>
                  <a:tcPr marL="12891" marR="12891" marT="12891"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99405">
                <a:tc>
                  <a:txBody>
                    <a:bodyPr/>
                    <a:lstStyle/>
                    <a:p>
                      <a:pPr algn="l" fontAlgn="b"/>
                      <a:endParaRPr lang="en-US" sz="1200" b="0" i="0" u="none" strike="noStrike" dirty="0">
                        <a:solidFill>
                          <a:srgbClr val="000000"/>
                        </a:solidFill>
                        <a:effectLst/>
                        <a:latin typeface="Calibri"/>
                      </a:endParaRP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a:solidFill>
                            <a:srgbClr val="000000"/>
                          </a:solidFill>
                          <a:effectLst/>
                          <a:latin typeface="Calibri"/>
                        </a:rPr>
                        <a:t>LUM_opt</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Calibri"/>
                        </a:rPr>
                        <a:t> </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200" b="1"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a:solidFill>
                            <a:srgbClr val="000000"/>
                          </a:solidFill>
                          <a:effectLst/>
                          <a:latin typeface="Calibri"/>
                        </a:rPr>
                        <a:t>Low_entry</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Calibri"/>
                        </a:rPr>
                        <a:t> </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FF"/>
                          </a:solidFill>
                          <a:effectLst/>
                          <a:latin typeface="Calibri"/>
                        </a:rPr>
                        <a:t>E_CM [TeV]</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a:solidFill>
                            <a:srgbClr val="0000FF"/>
                          </a:solidFill>
                          <a:effectLst/>
                          <a:latin typeface="Calibri"/>
                        </a:rPr>
                        <a:t>0.5</a:t>
                      </a:r>
                    </a:p>
                  </a:txBody>
                  <a:tcPr marL="12891" marR="12891" marT="1289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FF"/>
                          </a:solidFill>
                          <a:effectLst/>
                          <a:latin typeface="Calibri"/>
                        </a:rPr>
                        <a:t>1.4</a:t>
                      </a:r>
                    </a:p>
                  </a:txBody>
                  <a:tcPr marL="12891" marR="12891" marT="1289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1200" b="1" i="0" u="none" strike="noStrike">
                        <a:solidFill>
                          <a:srgbClr val="0000FF"/>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a:solidFill>
                            <a:srgbClr val="0000FF"/>
                          </a:solidFill>
                          <a:effectLst/>
                          <a:latin typeface="Calibri"/>
                        </a:rPr>
                        <a:t>0.5</a:t>
                      </a:r>
                    </a:p>
                  </a:txBody>
                  <a:tcPr marL="12891" marR="12891" marT="1289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FF0000"/>
                          </a:solidFill>
                          <a:effectLst/>
                          <a:latin typeface="Calibri"/>
                        </a:rPr>
                        <a:t>1.5</a:t>
                      </a:r>
                    </a:p>
                  </a:txBody>
                  <a:tcPr marL="12891" marR="12891" marT="1289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99405">
                <a:tc>
                  <a:txBody>
                    <a:bodyPr/>
                    <a:lstStyle/>
                    <a:p>
                      <a:pPr algn="l" fontAlgn="b"/>
                      <a:r>
                        <a:rPr lang="en-US" sz="1200" b="0" i="0" u="none" strike="noStrike">
                          <a:solidFill>
                            <a:srgbClr val="000000"/>
                          </a:solidFill>
                          <a:effectLst/>
                          <a:latin typeface="Calibri"/>
                        </a:rPr>
                        <a:t>POWER [MW]</a:t>
                      </a:r>
                    </a:p>
                  </a:txBody>
                  <a:tcPr marL="12891" marR="12891" marT="12891"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a:endParaRPr>
                    </a:p>
                  </a:txBody>
                  <a:tcPr marL="12891" marR="12891" marT="1289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a:endParaRPr>
                    </a:p>
                  </a:txBody>
                  <a:tcPr marL="12891" marR="12891" marT="12891"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a:endParaRPr>
                    </a:p>
                  </a:txBody>
                  <a:tcPr marL="12891" marR="12891" marT="1289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9405">
                <a:tc>
                  <a:txBody>
                    <a:bodyPr/>
                    <a:lstStyle/>
                    <a:p>
                      <a:pPr algn="l" fontAlgn="b"/>
                      <a:r>
                        <a:rPr lang="en-US" sz="1200" b="0" i="0" u="none" strike="noStrike">
                          <a:solidFill>
                            <a:srgbClr val="000000"/>
                          </a:solidFill>
                          <a:effectLst/>
                          <a:latin typeface="Calibri"/>
                        </a:rPr>
                        <a:t>MB injectors magnets</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1</a:t>
                      </a:r>
                    </a:p>
                  </a:txBody>
                  <a:tcPr marL="12891" marR="12891" marT="12891"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200" b="0" i="0" u="none" strike="noStrike">
                          <a:solidFill>
                            <a:srgbClr val="000000"/>
                          </a:solidFill>
                          <a:effectLst/>
                          <a:latin typeface="Calibri"/>
                        </a:rPr>
                        <a:t>1</a:t>
                      </a:r>
                    </a:p>
                  </a:txBody>
                  <a:tcPr marL="12891" marR="12891" marT="12891"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1</a:t>
                      </a:r>
                    </a:p>
                  </a:txBody>
                  <a:tcPr marL="12891" marR="12891" marT="12891"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200" b="0" i="0" u="none" strike="noStrike">
                          <a:solidFill>
                            <a:srgbClr val="000000"/>
                          </a:solidFill>
                          <a:effectLst/>
                          <a:latin typeface="Calibri"/>
                        </a:rPr>
                        <a:t>1</a:t>
                      </a:r>
                    </a:p>
                  </a:txBody>
                  <a:tcPr marL="12891" marR="12891" marT="12891"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99405">
                <a:tc>
                  <a:txBody>
                    <a:bodyPr/>
                    <a:lstStyle/>
                    <a:p>
                      <a:pPr algn="l" fontAlgn="b"/>
                      <a:r>
                        <a:rPr lang="en-US" sz="1200" b="0" i="0" u="none" strike="noStrike">
                          <a:solidFill>
                            <a:srgbClr val="000000"/>
                          </a:solidFill>
                          <a:effectLst/>
                          <a:latin typeface="Calibri"/>
                        </a:rPr>
                        <a:t>MB injectors RF</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1" i="0" u="none" strike="noStrike">
                          <a:solidFill>
                            <a:srgbClr val="FF0000"/>
                          </a:solidFill>
                          <a:effectLst/>
                          <a:latin typeface="Calibri"/>
                        </a:rPr>
                        <a:t>24.3</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16.5</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1" i="0" u="none" strike="noStrike">
                          <a:solidFill>
                            <a:srgbClr val="FF0000"/>
                          </a:solidFill>
                          <a:effectLst/>
                          <a:latin typeface="Calibri"/>
                        </a:rPr>
                        <a:t>16.5</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16.5</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MB PDR+DR magnets</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5.1</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5.1</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5.1</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5.1</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MB PDR+DR RF</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17.6</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17.2</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17.2</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17.2</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MB Transport</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16.5</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16.5</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16.5</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16.5</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MB Long Transport Line</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0.1</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0.3</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0.1</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0.3</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DB injectors Sol+Mag</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3.4</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3.4</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3.4</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3.4</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DB injectors RF</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1" i="0" u="none" strike="noStrike">
                          <a:solidFill>
                            <a:srgbClr val="FF0000"/>
                          </a:solidFill>
                          <a:effectLst/>
                          <a:latin typeface="Calibri"/>
                        </a:rPr>
                        <a:t>66.8</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127.6</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1" i="0" u="none" strike="noStrike">
                          <a:solidFill>
                            <a:srgbClr val="FF0000"/>
                          </a:solidFill>
                          <a:effectLst/>
                          <a:latin typeface="Calibri"/>
                        </a:rPr>
                        <a:t>49.0</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127.6</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DB FM</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9.3</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9.3</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9.3</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9.3</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DB transport to tunnel</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0.1</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0.1</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0.1</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0.1</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DB transport in tunnel</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8.1</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19.6</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6.5</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19.6</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DB Long Delay Line</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2.0</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2.3</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2.0</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2.3</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dirty="0">
                          <a:solidFill>
                            <a:srgbClr val="008000"/>
                          </a:solidFill>
                          <a:effectLst/>
                          <a:latin typeface="Calibri"/>
                        </a:rPr>
                        <a:t>TBM MB</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dirty="0">
                          <a:solidFill>
                            <a:srgbClr val="008000"/>
                          </a:solidFill>
                          <a:effectLst/>
                          <a:latin typeface="Calibri"/>
                        </a:rPr>
                        <a:t>2.0</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dirty="0">
                          <a:solidFill>
                            <a:srgbClr val="008000"/>
                          </a:solidFill>
                          <a:effectLst/>
                          <a:latin typeface="Calibri"/>
                        </a:rPr>
                        <a:t>4.9</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8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8000"/>
                          </a:solidFill>
                          <a:effectLst/>
                          <a:latin typeface="Calibri"/>
                        </a:rPr>
                        <a:t>1.6</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dirty="0">
                          <a:solidFill>
                            <a:srgbClr val="008000"/>
                          </a:solidFill>
                          <a:effectLst/>
                          <a:latin typeface="Calibri"/>
                        </a:rPr>
                        <a:t>4.9</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TBM DB</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2.8</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6.7</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dirty="0">
                          <a:solidFill>
                            <a:srgbClr val="000000"/>
                          </a:solidFill>
                          <a:effectLst/>
                          <a:latin typeface="Calibri"/>
                        </a:rPr>
                        <a:t>2.2</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dirty="0">
                          <a:solidFill>
                            <a:srgbClr val="000000"/>
                          </a:solidFill>
                          <a:effectLst/>
                          <a:latin typeface="Calibri"/>
                        </a:rPr>
                        <a:t>6.7</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dirty="0">
                          <a:solidFill>
                            <a:srgbClr val="000000"/>
                          </a:solidFill>
                          <a:effectLst/>
                          <a:latin typeface="Calibri"/>
                        </a:rPr>
                        <a:t>Post </a:t>
                      </a:r>
                      <a:r>
                        <a:rPr lang="en-US" sz="1200" b="0" i="0" u="none" strike="noStrike" dirty="0" err="1">
                          <a:solidFill>
                            <a:srgbClr val="000000"/>
                          </a:solidFill>
                          <a:effectLst/>
                          <a:latin typeface="Calibri"/>
                        </a:rPr>
                        <a:t>Decel</a:t>
                      </a:r>
                      <a:endParaRPr lang="en-US" sz="1200" b="0" i="0" u="none" strike="noStrike" dirty="0">
                        <a:solidFill>
                          <a:srgbClr val="000000"/>
                        </a:solidFill>
                        <a:effectLst/>
                        <a:latin typeface="Calibri"/>
                      </a:endParaRP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2.2</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5.3</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2.0</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5.3</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BDS</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0.9</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1.2</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0.9</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1.2</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Interaction area</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16.3</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16.3</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16.3</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16.3</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Dump Line</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1.1</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1.7</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1.1</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1.7</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Experiment</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15.0</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15.0</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15.0</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15.0</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Instrum. Main tunnel</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2.1</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5.0</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dirty="0">
                          <a:solidFill>
                            <a:srgbClr val="000000"/>
                          </a:solidFill>
                          <a:effectLst/>
                          <a:latin typeface="Calibri"/>
                        </a:rPr>
                        <a:t>2.0</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5.0</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Instrum. other</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3.0</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3.0</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3.0</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3.0</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Control Main tunnel</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0.4</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1.0</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0.4</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1.0</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Control other</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0.8</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0.8</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000000"/>
                          </a:solidFill>
                          <a:effectLst/>
                          <a:latin typeface="Calibri"/>
                        </a:rPr>
                        <a:t>0.8</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0.8</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Cooling &amp; Ventilation</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FF0000"/>
                          </a:solidFill>
                          <a:effectLst/>
                          <a:latin typeface="Calibri"/>
                        </a:rPr>
                        <a:t>58.0</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67.0</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FF0000"/>
                          </a:solidFill>
                          <a:effectLst/>
                          <a:latin typeface="Calibri"/>
                        </a:rPr>
                        <a:t>52.2</a:t>
                      </a:r>
                    </a:p>
                  </a:txBody>
                  <a:tcPr marL="12891" marR="12891" marT="1289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0" i="0" u="none" strike="noStrike">
                          <a:solidFill>
                            <a:srgbClr val="000000"/>
                          </a:solidFill>
                          <a:effectLst/>
                          <a:latin typeface="Calibri"/>
                        </a:rPr>
                        <a:t>67.0</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r>
              <a:tr h="199405">
                <a:tc>
                  <a:txBody>
                    <a:bodyPr/>
                    <a:lstStyle/>
                    <a:p>
                      <a:pPr algn="l" fontAlgn="b"/>
                      <a:r>
                        <a:rPr lang="en-US" sz="1200" b="0" i="0" u="none" strike="noStrike">
                          <a:solidFill>
                            <a:srgbClr val="000000"/>
                          </a:solidFill>
                          <a:effectLst/>
                          <a:latin typeface="Calibri"/>
                        </a:rPr>
                        <a:t>Network Losses</a:t>
                      </a:r>
                    </a:p>
                  </a:txBody>
                  <a:tcPr marL="12891" marR="12891" marT="1289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FF0000"/>
                          </a:solidFill>
                          <a:effectLst/>
                          <a:latin typeface="Calibri"/>
                        </a:rPr>
                        <a:t>13.0</a:t>
                      </a:r>
                    </a:p>
                  </a:txBody>
                  <a:tcPr marL="12891" marR="12891" marT="1289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effectLst/>
                          <a:latin typeface="Calibri"/>
                        </a:rPr>
                        <a:t>17.0</a:t>
                      </a:r>
                    </a:p>
                  </a:txBody>
                  <a:tcPr marL="12891" marR="12891" marT="1289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a:endParaRPr>
                    </a:p>
                  </a:txBody>
                  <a:tcPr marL="12891" marR="12891" marT="128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200" b="0" i="0" u="none" strike="noStrike">
                          <a:solidFill>
                            <a:srgbClr val="FF0000"/>
                          </a:solidFill>
                          <a:effectLst/>
                          <a:latin typeface="Calibri"/>
                        </a:rPr>
                        <a:t>11.3</a:t>
                      </a:r>
                    </a:p>
                  </a:txBody>
                  <a:tcPr marL="12891" marR="12891" marT="1289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effectLst/>
                          <a:latin typeface="Calibri"/>
                        </a:rPr>
                        <a:t>17.0</a:t>
                      </a:r>
                    </a:p>
                  </a:txBody>
                  <a:tcPr marL="12891" marR="12891" marT="1289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99405">
                <a:tc>
                  <a:txBody>
                    <a:bodyPr/>
                    <a:lstStyle/>
                    <a:p>
                      <a:pPr algn="l" fontAlgn="b"/>
                      <a:endParaRPr lang="en-US" sz="1200" b="0" i="0" u="none" strike="noStrike">
                        <a:solidFill>
                          <a:srgbClr val="000000"/>
                        </a:solidFill>
                        <a:effectLst/>
                        <a:latin typeface="Calibri"/>
                      </a:endParaRPr>
                    </a:p>
                  </a:txBody>
                  <a:tcPr marL="12891" marR="12891" marT="12891"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a:noFill/>
                    </a:lnL>
                    <a:lnR>
                      <a:noFill/>
                    </a:lnR>
                    <a:lnT w="6350" cap="flat" cmpd="sng" algn="ctr">
                      <a:solidFill>
                        <a:srgbClr val="000000"/>
                      </a:solidFill>
                      <a:prstDash val="solid"/>
                      <a:round/>
                      <a:headEnd type="none" w="med" len="med"/>
                      <a:tailEnd type="none" w="med" len="med"/>
                    </a:lnT>
                    <a:lnB>
                      <a:noFill/>
                    </a:lnB>
                  </a:tcPr>
                </a:tc>
              </a:tr>
              <a:tr h="199405">
                <a:tc>
                  <a:txBody>
                    <a:bodyPr/>
                    <a:lstStyle/>
                    <a:p>
                      <a:pPr algn="l" fontAlgn="b"/>
                      <a:r>
                        <a:rPr lang="en-US" sz="1200" b="0" i="0" u="none" strike="noStrike">
                          <a:solidFill>
                            <a:srgbClr val="000000"/>
                          </a:solidFill>
                          <a:effectLst/>
                          <a:latin typeface="Calibri"/>
                        </a:rPr>
                        <a:t>TOTAL POWER [MW]</a:t>
                      </a:r>
                    </a:p>
                  </a:txBody>
                  <a:tcPr marL="12891" marR="12891" marT="12891" marB="0" anchor="b">
                    <a:lnL>
                      <a:noFill/>
                    </a:lnL>
                    <a:lnR>
                      <a:noFill/>
                    </a:lnR>
                    <a:lnT>
                      <a:noFill/>
                    </a:lnT>
                    <a:lnB>
                      <a:noFill/>
                    </a:lnB>
                  </a:tcPr>
                </a:tc>
                <a:tc>
                  <a:txBody>
                    <a:bodyPr/>
                    <a:lstStyle/>
                    <a:p>
                      <a:pPr algn="r" fontAlgn="b"/>
                      <a:r>
                        <a:rPr lang="en-US" sz="1200" b="1" i="0" u="none" strike="noStrike">
                          <a:solidFill>
                            <a:srgbClr val="3366FF"/>
                          </a:solidFill>
                          <a:effectLst/>
                          <a:latin typeface="Calibri"/>
                        </a:rPr>
                        <a:t>272</a:t>
                      </a:r>
                    </a:p>
                  </a:txBody>
                  <a:tcPr marL="12891" marR="12891" marT="12891" marB="0" anchor="b">
                    <a:lnL>
                      <a:noFill/>
                    </a:lnL>
                    <a:lnR>
                      <a:noFill/>
                    </a:lnR>
                    <a:lnT>
                      <a:noFill/>
                    </a:lnT>
                    <a:lnB>
                      <a:noFill/>
                    </a:lnB>
                  </a:tcPr>
                </a:tc>
                <a:tc>
                  <a:txBody>
                    <a:bodyPr/>
                    <a:lstStyle/>
                    <a:p>
                      <a:pPr algn="r" fontAlgn="b"/>
                      <a:r>
                        <a:rPr lang="en-US" sz="1200" b="1" i="0" u="none" strike="noStrike">
                          <a:solidFill>
                            <a:srgbClr val="3366FF"/>
                          </a:solidFill>
                          <a:effectLst/>
                          <a:latin typeface="Calibri"/>
                        </a:rPr>
                        <a:t>364</a:t>
                      </a:r>
                    </a:p>
                  </a:txBody>
                  <a:tcPr marL="12891" marR="12891" marT="12891"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891" marR="12891" marT="12891" marB="0" anchor="b">
                    <a:lnL>
                      <a:noFill/>
                    </a:lnL>
                    <a:lnR>
                      <a:noFill/>
                    </a:lnR>
                    <a:lnT>
                      <a:noFill/>
                    </a:lnT>
                    <a:lnB>
                      <a:noFill/>
                    </a:lnB>
                  </a:tcPr>
                </a:tc>
                <a:tc>
                  <a:txBody>
                    <a:bodyPr/>
                    <a:lstStyle/>
                    <a:p>
                      <a:pPr algn="r" fontAlgn="b"/>
                      <a:r>
                        <a:rPr lang="en-US" sz="1200" b="1" i="0" u="none" strike="noStrike" dirty="0">
                          <a:solidFill>
                            <a:srgbClr val="3366FF"/>
                          </a:solidFill>
                          <a:effectLst/>
                          <a:latin typeface="Calibri"/>
                        </a:rPr>
                        <a:t>235</a:t>
                      </a:r>
                    </a:p>
                  </a:txBody>
                  <a:tcPr marL="12891" marR="12891" marT="12891" marB="0" anchor="b">
                    <a:lnL>
                      <a:noFill/>
                    </a:lnL>
                    <a:lnR>
                      <a:noFill/>
                    </a:lnR>
                    <a:lnT>
                      <a:noFill/>
                    </a:lnT>
                    <a:lnB>
                      <a:noFill/>
                    </a:lnB>
                  </a:tcPr>
                </a:tc>
                <a:tc>
                  <a:txBody>
                    <a:bodyPr/>
                    <a:lstStyle/>
                    <a:p>
                      <a:pPr algn="r" fontAlgn="b"/>
                      <a:r>
                        <a:rPr lang="en-US" sz="1200" b="1" i="0" u="none" strike="noStrike" dirty="0">
                          <a:solidFill>
                            <a:srgbClr val="3366FF"/>
                          </a:solidFill>
                          <a:effectLst/>
                          <a:latin typeface="Calibri"/>
                        </a:rPr>
                        <a:t>364</a:t>
                      </a:r>
                    </a:p>
                  </a:txBody>
                  <a:tcPr marL="12891" marR="12891" marT="12891" marB="0" anchor="b">
                    <a:lnL>
                      <a:noFill/>
                    </a:lnL>
                    <a:lnR>
                      <a:noFill/>
                    </a:lnR>
                    <a:lnT>
                      <a:noFill/>
                    </a:lnT>
                    <a:lnB>
                      <a:noFill/>
                    </a:lnB>
                  </a:tcPr>
                </a:tc>
              </a:tr>
            </a:tbl>
          </a:graphicData>
        </a:graphic>
      </p:graphicFrame>
      <p:sp>
        <p:nvSpPr>
          <p:cNvPr id="2" name="TextBox 1"/>
          <p:cNvSpPr txBox="1"/>
          <p:nvPr/>
        </p:nvSpPr>
        <p:spPr>
          <a:xfrm>
            <a:off x="6999906" y="1537047"/>
            <a:ext cx="1360501" cy="307777"/>
          </a:xfrm>
          <a:prstGeom prst="rect">
            <a:avLst/>
          </a:prstGeom>
          <a:noFill/>
        </p:spPr>
        <p:txBody>
          <a:bodyPr wrap="none" rtlCol="0">
            <a:spAutoFit/>
          </a:bodyPr>
          <a:lstStyle/>
          <a:p>
            <a:r>
              <a:rPr lang="en-US" sz="1400" dirty="0" smtClean="0">
                <a:latin typeface="+mn-lt"/>
              </a:rPr>
              <a:t>Twice fewer e</a:t>
            </a:r>
            <a:r>
              <a:rPr lang="en-US" sz="1400" baseline="30000" dirty="0" smtClean="0">
                <a:latin typeface="+mn-lt"/>
              </a:rPr>
              <a:t>+</a:t>
            </a:r>
            <a:endParaRPr lang="en-US" sz="1400" baseline="30000" dirty="0">
              <a:latin typeface="+mn-lt"/>
            </a:endParaRPr>
          </a:p>
        </p:txBody>
      </p:sp>
      <p:sp>
        <p:nvSpPr>
          <p:cNvPr id="6" name="TextBox 5"/>
          <p:cNvSpPr txBox="1"/>
          <p:nvPr/>
        </p:nvSpPr>
        <p:spPr>
          <a:xfrm>
            <a:off x="6967445" y="2420888"/>
            <a:ext cx="1853027" cy="954107"/>
          </a:xfrm>
          <a:prstGeom prst="rect">
            <a:avLst/>
          </a:prstGeom>
          <a:noFill/>
        </p:spPr>
        <p:txBody>
          <a:bodyPr wrap="square" rtlCol="0">
            <a:spAutoFit/>
          </a:bodyPr>
          <a:lstStyle/>
          <a:p>
            <a:r>
              <a:rPr lang="en-US" sz="1400" dirty="0" smtClean="0"/>
              <a:t>26% gain </a:t>
            </a:r>
          </a:p>
          <a:p>
            <a:r>
              <a:rPr lang="en-US" sz="1400" dirty="0" smtClean="0"/>
              <a:t>16% on beam</a:t>
            </a:r>
          </a:p>
          <a:p>
            <a:r>
              <a:rPr lang="en-US" sz="1400" dirty="0" smtClean="0"/>
              <a:t>10% on klystrons  at optimum yield</a:t>
            </a:r>
            <a:endParaRPr lang="en-US" sz="1400" dirty="0"/>
          </a:p>
        </p:txBody>
      </p:sp>
      <p:sp>
        <p:nvSpPr>
          <p:cNvPr id="9" name="TextBox 8"/>
          <p:cNvSpPr txBox="1"/>
          <p:nvPr/>
        </p:nvSpPr>
        <p:spPr>
          <a:xfrm>
            <a:off x="6753740" y="5219606"/>
            <a:ext cx="1991058" cy="523220"/>
          </a:xfrm>
          <a:prstGeom prst="rect">
            <a:avLst/>
          </a:prstGeom>
          <a:noFill/>
        </p:spPr>
        <p:txBody>
          <a:bodyPr wrap="none" rtlCol="0">
            <a:spAutoFit/>
          </a:bodyPr>
          <a:lstStyle/>
          <a:p>
            <a:r>
              <a:rPr lang="en-US" sz="1400" dirty="0" smtClean="0">
                <a:latin typeface="+mn-lt"/>
              </a:rPr>
              <a:t>Proportional reduction </a:t>
            </a:r>
          </a:p>
          <a:p>
            <a:r>
              <a:rPr lang="en-US" sz="1400" dirty="0" smtClean="0">
                <a:latin typeface="+mn-lt"/>
              </a:rPr>
              <a:t>with the above</a:t>
            </a:r>
            <a:endParaRPr lang="en-US" sz="1400" dirty="0">
              <a:latin typeface="+mn-lt"/>
            </a:endParaRPr>
          </a:p>
        </p:txBody>
      </p:sp>
      <p:cxnSp>
        <p:nvCxnSpPr>
          <p:cNvPr id="11" name="Straight Arrow Connector 10"/>
          <p:cNvCxnSpPr>
            <a:stCxn id="9" idx="1"/>
          </p:cNvCxnSpPr>
          <p:nvPr/>
        </p:nvCxnSpPr>
        <p:spPr>
          <a:xfrm flipH="1">
            <a:off x="5652120" y="5481216"/>
            <a:ext cx="1101620" cy="6840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2" name="Straight Arrow Connector 31"/>
          <p:cNvCxnSpPr/>
          <p:nvPr/>
        </p:nvCxnSpPr>
        <p:spPr>
          <a:xfrm flipH="1">
            <a:off x="6551011" y="1675519"/>
            <a:ext cx="44889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4" name="Straight Arrow Connector 33"/>
          <p:cNvCxnSpPr/>
          <p:nvPr/>
        </p:nvCxnSpPr>
        <p:spPr>
          <a:xfrm flipH="1">
            <a:off x="6529292" y="2868187"/>
            <a:ext cx="44889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14217341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fr-CH" sz="2400"/>
              <a:t>Contents</a:t>
            </a:r>
            <a:endParaRPr lang="en-US" sz="2400"/>
          </a:p>
        </p:txBody>
      </p:sp>
      <p:sp>
        <p:nvSpPr>
          <p:cNvPr id="69635" name="Rectangle 3"/>
          <p:cNvSpPr>
            <a:spLocks noGrp="1" noChangeArrowheads="1"/>
          </p:cNvSpPr>
          <p:nvPr>
            <p:ph type="body" idx="1"/>
          </p:nvPr>
        </p:nvSpPr>
        <p:spPr>
          <a:xfrm>
            <a:off x="1476375" y="2060575"/>
            <a:ext cx="6335713" cy="4065588"/>
          </a:xfrm>
        </p:spPr>
        <p:txBody>
          <a:bodyPr/>
          <a:lstStyle/>
          <a:p>
            <a:r>
              <a:rPr lang="fr-CH" dirty="0" smtClean="0"/>
              <a:t>Scope of the CLIC CDR </a:t>
            </a:r>
            <a:r>
              <a:rPr lang="fr-CH" dirty="0" err="1" smtClean="0"/>
              <a:t>study</a:t>
            </a:r>
            <a:endParaRPr lang="fr-CH" dirty="0" smtClean="0"/>
          </a:p>
          <a:p>
            <a:r>
              <a:rPr lang="fr-CH" dirty="0" smtClean="0"/>
              <a:t>Power, </a:t>
            </a:r>
            <a:r>
              <a:rPr lang="fr-CH" dirty="0" err="1" smtClean="0"/>
              <a:t>energy</a:t>
            </a:r>
            <a:r>
              <a:rPr lang="fr-CH" dirty="0" smtClean="0"/>
              <a:t> and </a:t>
            </a:r>
            <a:r>
              <a:rPr lang="fr-CH" dirty="0" err="1" smtClean="0"/>
              <a:t>efficiency</a:t>
            </a:r>
            <a:r>
              <a:rPr lang="fr-CH" dirty="0" smtClean="0"/>
              <a:t> </a:t>
            </a:r>
            <a:r>
              <a:rPr lang="fr-CH" dirty="0" err="1" smtClean="0"/>
              <a:t>estimates</a:t>
            </a:r>
            <a:endParaRPr lang="fr-CH" dirty="0" smtClean="0"/>
          </a:p>
          <a:p>
            <a:r>
              <a:rPr lang="fr-CH" dirty="0" err="1" smtClean="0"/>
              <a:t>Electrical</a:t>
            </a:r>
            <a:r>
              <a:rPr lang="fr-CH" dirty="0" smtClean="0"/>
              <a:t> power distribution</a:t>
            </a:r>
          </a:p>
          <a:p>
            <a:r>
              <a:rPr lang="fr-CH" dirty="0" err="1" smtClean="0"/>
              <a:t>Cooling</a:t>
            </a:r>
            <a:r>
              <a:rPr lang="fr-CH" dirty="0" smtClean="0"/>
              <a:t> and HVAC</a:t>
            </a:r>
          </a:p>
          <a:p>
            <a:r>
              <a:rPr lang="fr-CH" dirty="0" err="1" smtClean="0"/>
              <a:t>Paths</a:t>
            </a:r>
            <a:r>
              <a:rPr lang="fr-CH" dirty="0" smtClean="0"/>
              <a:t> to power and </a:t>
            </a:r>
            <a:r>
              <a:rPr lang="fr-CH" dirty="0" err="1" smtClean="0"/>
              <a:t>energy</a:t>
            </a:r>
            <a:r>
              <a:rPr lang="fr-CH" dirty="0" smtClean="0"/>
              <a:t> </a:t>
            </a:r>
            <a:r>
              <a:rPr lang="fr-CH" dirty="0" err="1" smtClean="0"/>
              <a:t>savings</a:t>
            </a:r>
            <a:endParaRPr lang="fr-CH" dirty="0" smtClean="0"/>
          </a:p>
          <a:p>
            <a:r>
              <a:rPr lang="fr-CH" dirty="0" smtClean="0"/>
              <a:t>Conclusion</a:t>
            </a:r>
            <a:endParaRPr lang="fr-CH" sz="2000" dirty="0">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endParaRPr lang="fr-CH" sz="2000" dirty="0"/>
          </a:p>
          <a:p>
            <a:endParaRPr lang="en-US"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power to energy</a:t>
            </a:r>
            <a:endParaRPr lang="en-US" dirty="0"/>
          </a:p>
        </p:txBody>
      </p:sp>
      <p:sp>
        <p:nvSpPr>
          <p:cNvPr id="3" name="TextBox 2"/>
          <p:cNvSpPr txBox="1"/>
          <p:nvPr/>
        </p:nvSpPr>
        <p:spPr>
          <a:xfrm>
            <a:off x="971600" y="962719"/>
            <a:ext cx="7509118" cy="3570208"/>
          </a:xfrm>
          <a:prstGeom prst="rect">
            <a:avLst/>
          </a:prstGeom>
          <a:noFill/>
        </p:spPr>
        <p:txBody>
          <a:bodyPr wrap="square" rtlCol="0">
            <a:spAutoFit/>
          </a:bodyPr>
          <a:lstStyle/>
          <a:p>
            <a:r>
              <a:rPr lang="en-US" dirty="0" smtClean="0">
                <a:latin typeface="+mn-lt"/>
              </a:rPr>
              <a:t>For each value of CM energy</a:t>
            </a:r>
          </a:p>
          <a:p>
            <a:pPr marL="285750" indent="-285750">
              <a:buFontTx/>
              <a:buChar char="-"/>
            </a:pPr>
            <a:r>
              <a:rPr lang="en-US" sz="1600" dirty="0" smtClean="0">
                <a:latin typeface="+mn-lt"/>
              </a:rPr>
              <a:t>177 days/year of beam time</a:t>
            </a:r>
          </a:p>
          <a:p>
            <a:pPr marL="285750" indent="-285750">
              <a:buFontTx/>
              <a:buChar char="-"/>
            </a:pPr>
            <a:r>
              <a:rPr lang="en-US" sz="1600" dirty="0" smtClean="0">
                <a:latin typeface="+mn-lt"/>
              </a:rPr>
              <a:t>188 days/year of scheduled and fault stops</a:t>
            </a:r>
          </a:p>
          <a:p>
            <a:pPr marL="285750" indent="-285750">
              <a:buFontTx/>
              <a:buChar char="-"/>
            </a:pPr>
            <a:r>
              <a:rPr lang="en-US" sz="1600" dirty="0" smtClean="0">
                <a:latin typeface="+mn-lt"/>
              </a:rPr>
              <a:t> First year</a:t>
            </a:r>
          </a:p>
          <a:p>
            <a:pPr marL="742950" lvl="1" indent="-285750">
              <a:buFontTx/>
              <a:buChar char="-"/>
            </a:pPr>
            <a:r>
              <a:rPr lang="en-US" sz="1400" dirty="0" smtClean="0">
                <a:latin typeface="+mn-lt"/>
              </a:rPr>
              <a:t>59 days of injector and one-by-one sector commissioning</a:t>
            </a:r>
          </a:p>
          <a:p>
            <a:pPr marL="742950" lvl="1" indent="-285750">
              <a:buFontTx/>
              <a:buChar char="-"/>
            </a:pPr>
            <a:r>
              <a:rPr lang="en-US" sz="1400" dirty="0" smtClean="0">
                <a:latin typeface="+mn-lt"/>
              </a:rPr>
              <a:t>59 days of main </a:t>
            </a:r>
            <a:r>
              <a:rPr lang="en-US" sz="1400" dirty="0" err="1" smtClean="0">
                <a:latin typeface="+mn-lt"/>
              </a:rPr>
              <a:t>linac</a:t>
            </a:r>
            <a:r>
              <a:rPr lang="en-US" sz="1400" dirty="0" smtClean="0">
                <a:latin typeface="+mn-lt"/>
              </a:rPr>
              <a:t> commissioning, one </a:t>
            </a:r>
            <a:r>
              <a:rPr lang="en-US" sz="1400" dirty="0" err="1">
                <a:latin typeface="+mn-lt"/>
              </a:rPr>
              <a:t>l</a:t>
            </a:r>
            <a:r>
              <a:rPr lang="en-US" sz="1400" dirty="0" err="1" smtClean="0">
                <a:latin typeface="+mn-lt"/>
              </a:rPr>
              <a:t>inac</a:t>
            </a:r>
            <a:r>
              <a:rPr lang="en-US" sz="1400" dirty="0" smtClean="0">
                <a:latin typeface="+mn-lt"/>
              </a:rPr>
              <a:t> at a time</a:t>
            </a:r>
          </a:p>
          <a:p>
            <a:pPr marL="742950" lvl="1" indent="-285750">
              <a:buFontTx/>
              <a:buChar char="-"/>
            </a:pPr>
            <a:r>
              <a:rPr lang="en-US" sz="1400" dirty="0" smtClean="0">
                <a:latin typeface="+mn-lt"/>
              </a:rPr>
              <a:t>59 days of luminosity operation</a:t>
            </a:r>
          </a:p>
          <a:p>
            <a:pPr marL="742950" lvl="1" indent="-285750">
              <a:buFontTx/>
              <a:buChar char="-"/>
            </a:pPr>
            <a:r>
              <a:rPr lang="en-US" sz="1400" dirty="0" smtClean="0">
                <a:latin typeface="+mn-lt"/>
              </a:rPr>
              <a:t>All along : 50% of downtime </a:t>
            </a:r>
          </a:p>
          <a:p>
            <a:pPr marL="285750" indent="-285750">
              <a:buFontTx/>
              <a:buChar char="-"/>
            </a:pPr>
            <a:r>
              <a:rPr lang="en-US" sz="1600" dirty="0" smtClean="0">
                <a:latin typeface="+mn-lt"/>
              </a:rPr>
              <a:t>Second year</a:t>
            </a:r>
          </a:p>
          <a:p>
            <a:pPr marL="742950" lvl="1" indent="-285750">
              <a:buFontTx/>
              <a:buChar char="-"/>
            </a:pPr>
            <a:r>
              <a:rPr lang="en-US" sz="1400" dirty="0" smtClean="0">
                <a:latin typeface="+mn-lt"/>
              </a:rPr>
              <a:t>88 days with one </a:t>
            </a:r>
            <a:r>
              <a:rPr lang="en-US" sz="1400" dirty="0" err="1" smtClean="0">
                <a:latin typeface="+mn-lt"/>
              </a:rPr>
              <a:t>linac</a:t>
            </a:r>
            <a:r>
              <a:rPr lang="en-US" sz="1400" dirty="0" smtClean="0">
                <a:latin typeface="+mn-lt"/>
              </a:rPr>
              <a:t> at a time and 30 % of downtime</a:t>
            </a:r>
          </a:p>
          <a:p>
            <a:pPr marL="742950" lvl="1" indent="-285750">
              <a:buFontTx/>
              <a:buChar char="-"/>
            </a:pPr>
            <a:r>
              <a:rPr lang="en-US" sz="1400" dirty="0" smtClean="0">
                <a:latin typeface="+mn-lt"/>
              </a:rPr>
              <a:t>88 days without downtime</a:t>
            </a:r>
            <a:endParaRPr lang="en-US" sz="1600" dirty="0" smtClean="0">
              <a:latin typeface="+mn-lt"/>
            </a:endParaRPr>
          </a:p>
          <a:p>
            <a:pPr marL="285750" indent="-285750">
              <a:buFontTx/>
              <a:buChar char="-"/>
            </a:pPr>
            <a:r>
              <a:rPr lang="en-US" sz="1600" dirty="0" smtClean="0">
                <a:latin typeface="+mn-lt"/>
              </a:rPr>
              <a:t>Third year </a:t>
            </a:r>
          </a:p>
          <a:p>
            <a:pPr marL="742950" lvl="1" indent="-285750">
              <a:buFontTx/>
              <a:buChar char="-"/>
            </a:pPr>
            <a:r>
              <a:rPr lang="en-US" sz="1400" dirty="0" smtClean="0">
                <a:latin typeface="+mn-lt"/>
              </a:rPr>
              <a:t>Still only one e+ target at 0.5 </a:t>
            </a:r>
            <a:r>
              <a:rPr lang="en-US" sz="1400" dirty="0" err="1" smtClean="0">
                <a:latin typeface="+mn-lt"/>
              </a:rPr>
              <a:t>TeV</a:t>
            </a:r>
            <a:r>
              <a:rPr lang="en-US" sz="1400" dirty="0" smtClean="0">
                <a:latin typeface="+mn-lt"/>
              </a:rPr>
              <a:t>, like for years 1 &amp; 2</a:t>
            </a:r>
          </a:p>
          <a:p>
            <a:pPr marL="742950" lvl="1" indent="-285750">
              <a:buFontTx/>
              <a:buChar char="-"/>
            </a:pPr>
            <a:r>
              <a:rPr lang="en-US" sz="1400" dirty="0" smtClean="0">
                <a:latin typeface="+mn-lt"/>
              </a:rPr>
              <a:t>Nominal at 1.5 and 3 </a:t>
            </a:r>
            <a:r>
              <a:rPr lang="en-US" sz="1400" dirty="0" err="1" smtClean="0">
                <a:latin typeface="+mn-lt"/>
              </a:rPr>
              <a:t>TeV</a:t>
            </a:r>
            <a:endParaRPr lang="en-US" sz="1400" dirty="0" smtClean="0">
              <a:latin typeface="+mn-lt"/>
            </a:endParaRPr>
          </a:p>
          <a:p>
            <a:pPr marL="285750" indent="-285750">
              <a:buFontTx/>
              <a:buChar char="-"/>
            </a:pPr>
            <a:r>
              <a:rPr lang="en-US" sz="1600" dirty="0" smtClean="0">
                <a:latin typeface="+mn-lt"/>
              </a:rPr>
              <a:t>Power during stops: scheduled, fault, downtime</a:t>
            </a:r>
            <a:endParaRPr lang="en-US" sz="1400" dirty="0">
              <a:latin typeface="+mn-lt"/>
            </a:endParaRPr>
          </a:p>
        </p:txBody>
      </p:sp>
      <p:pic>
        <p:nvPicPr>
          <p:cNvPr id="4" name="Picture 5"/>
          <p:cNvPicPr>
            <a:picLocks noChangeAspect="1" noChangeArrowheads="1"/>
          </p:cNvPicPr>
          <p:nvPr/>
        </p:nvPicPr>
        <p:blipFill>
          <a:blip r:embed="rId2" cstate="print"/>
          <a:srcRect/>
          <a:stretch>
            <a:fillRect/>
          </a:stretch>
        </p:blipFill>
        <p:spPr bwMode="auto">
          <a:xfrm>
            <a:off x="1331640" y="4509120"/>
            <a:ext cx="6480720" cy="2233781"/>
          </a:xfrm>
          <a:prstGeom prst="rect">
            <a:avLst/>
          </a:prstGeom>
          <a:noFill/>
          <a:ln w="9525">
            <a:noFill/>
            <a:miter lim="800000"/>
            <a:headEnd/>
            <a:tailEnd/>
          </a:ln>
          <a:effectLst/>
        </p:spPr>
      </p:pic>
    </p:spTree>
    <p:extLst>
      <p:ext uri="{BB962C8B-B14F-4D97-AF65-F5344CB8AC3E}">
        <p14:creationId xmlns="" xmlns:p14="http://schemas.microsoft.com/office/powerpoint/2010/main" val="8632146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Yearly</a:t>
            </a:r>
            <a:r>
              <a:rPr lang="fr-CH" dirty="0" smtClean="0"/>
              <a:t> </a:t>
            </a:r>
            <a:r>
              <a:rPr lang="fr-CH" dirty="0" err="1" smtClean="0"/>
              <a:t>energy</a:t>
            </a:r>
            <a:r>
              <a:rPr lang="fr-CH" dirty="0" smtClean="0"/>
              <a:t> </a:t>
            </a:r>
            <a:r>
              <a:rPr lang="fr-CH" dirty="0" err="1" smtClean="0"/>
              <a:t>consumption</a:t>
            </a:r>
            <a:endParaRPr lang="en-US" dirty="0"/>
          </a:p>
        </p:txBody>
      </p:sp>
      <p:pic>
        <p:nvPicPr>
          <p:cNvPr id="4" name="Picture 3"/>
          <p:cNvPicPr>
            <a:picLocks noChangeAspect="1"/>
          </p:cNvPicPr>
          <p:nvPr/>
        </p:nvPicPr>
        <p:blipFill>
          <a:blip r:embed="rId2" cstate="print"/>
          <a:stretch>
            <a:fillRect/>
          </a:stretch>
        </p:blipFill>
        <p:spPr>
          <a:xfrm>
            <a:off x="1302200" y="1970870"/>
            <a:ext cx="6582168" cy="4698490"/>
          </a:xfrm>
          <a:prstGeom prst="rect">
            <a:avLst/>
          </a:prstGeom>
        </p:spPr>
      </p:pic>
      <p:sp>
        <p:nvSpPr>
          <p:cNvPr id="5" name="Content Placeholder 2"/>
          <p:cNvSpPr txBox="1">
            <a:spLocks/>
          </p:cNvSpPr>
          <p:nvPr/>
        </p:nvSpPr>
        <p:spPr>
          <a:xfrm>
            <a:off x="2736304" y="980728"/>
            <a:ext cx="3563888" cy="936104"/>
          </a:xfrm>
          <a:prstGeom prst="rect">
            <a:avLst/>
          </a:prstGeom>
        </p:spPr>
        <p:txBody>
          <a:bodyPr>
            <a:normAutofit/>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en-US" sz="1600" b="0" i="0" u="none" strike="noStrike" kern="0" cap="none" spc="0" normalizeH="0" baseline="0" noProof="0" dirty="0" smtClean="0">
                <a:ln>
                  <a:noFill/>
                </a:ln>
                <a:effectLst/>
                <a:uLnTx/>
                <a:uFillTx/>
                <a:latin typeface="+mn-lt"/>
                <a:ea typeface="+mn-ea"/>
                <a:cs typeface="+mn-cs"/>
              </a:rPr>
              <a:t>Integral over the whole </a:t>
            </a:r>
            <a:r>
              <a:rPr kumimoji="0" lang="en-US" sz="1600" b="0" i="0" u="none" strike="noStrike" kern="0" cap="none" spc="0" normalizeH="0" baseline="0" noProof="0" dirty="0" err="1" smtClean="0">
                <a:ln>
                  <a:noFill/>
                </a:ln>
                <a:effectLst/>
                <a:uLnTx/>
                <a:uFillTx/>
                <a:latin typeface="+mn-lt"/>
                <a:ea typeface="+mn-ea"/>
                <a:cs typeface="+mn-cs"/>
              </a:rPr>
              <a:t>programme</a:t>
            </a:r>
            <a:r>
              <a:rPr kumimoji="0" lang="en-US" sz="1600" b="0" i="0" u="none" strike="noStrike" kern="0" cap="none" spc="0" normalizeH="0" baseline="0" noProof="0" dirty="0" smtClean="0">
                <a:ln>
                  <a:noFill/>
                </a:ln>
                <a:effectLst/>
                <a:uLnTx/>
                <a:uFillTx/>
                <a:latin typeface="+mn-lt"/>
                <a:ea typeface="+mn-ea"/>
                <a:cs typeface="+mn-cs"/>
              </a:rPr>
              <a:t> </a:t>
            </a:r>
          </a:p>
          <a:p>
            <a:pPr marL="742950" marR="0" lvl="1" indent="-285750" algn="l" defTabSz="914400" rtl="0" eaLnBrk="1" fontAlgn="base" latinLnBrk="0" hangingPunct="1">
              <a:lnSpc>
                <a:spcPct val="100000"/>
              </a:lnSpc>
              <a:spcBef>
                <a:spcPct val="20000"/>
              </a:spcBef>
              <a:spcAft>
                <a:spcPct val="0"/>
              </a:spcAft>
              <a:buClrTx/>
              <a:buSzTx/>
              <a:buFontTx/>
              <a:buChar char="–"/>
              <a:tabLst/>
              <a:defRPr/>
            </a:pPr>
            <a:r>
              <a:rPr kumimoji="0" lang="en-US" sz="1600" b="0" i="0" u="none" strike="noStrike" kern="0" cap="none" spc="0" normalizeH="0" baseline="0" noProof="0" dirty="0" smtClean="0">
                <a:ln>
                  <a:noFill/>
                </a:ln>
                <a:effectLst/>
                <a:uLnTx/>
                <a:uFillTx/>
                <a:latin typeface="+mn-lt"/>
              </a:rPr>
              <a:t>Scenario A : 25.6 </a:t>
            </a:r>
            <a:r>
              <a:rPr kumimoji="0" lang="en-US" sz="1600" b="0" i="0" u="none" strike="noStrike" kern="0" cap="none" spc="0" normalizeH="0" baseline="0" noProof="0" dirty="0" err="1" smtClean="0">
                <a:ln>
                  <a:noFill/>
                </a:ln>
                <a:effectLst/>
                <a:uLnTx/>
                <a:uFillTx/>
                <a:latin typeface="+mn-lt"/>
              </a:rPr>
              <a:t>TWh</a:t>
            </a:r>
            <a:endParaRPr kumimoji="0" lang="en-US" sz="1600" b="0" i="0" u="none" strike="noStrike" kern="0" cap="none" spc="0" normalizeH="0" baseline="0" noProof="0" dirty="0" smtClean="0">
              <a:ln>
                <a:noFill/>
              </a:ln>
              <a:effectLst/>
              <a:uLnTx/>
              <a:uFillTx/>
              <a:latin typeface="+mn-lt"/>
            </a:endParaRPr>
          </a:p>
          <a:p>
            <a:pPr marL="742950" marR="0" lvl="1" indent="-285750" algn="l" defTabSz="914400" rtl="0" eaLnBrk="1" fontAlgn="base" latinLnBrk="0" hangingPunct="1">
              <a:lnSpc>
                <a:spcPct val="100000"/>
              </a:lnSpc>
              <a:spcBef>
                <a:spcPct val="20000"/>
              </a:spcBef>
              <a:spcAft>
                <a:spcPct val="0"/>
              </a:spcAft>
              <a:buClrTx/>
              <a:buSzTx/>
              <a:buFontTx/>
              <a:buChar char="–"/>
              <a:tabLst/>
              <a:defRPr/>
            </a:pPr>
            <a:r>
              <a:rPr kumimoji="0" lang="en-US" sz="1600" b="0" i="0" u="none" strike="noStrike" kern="0" cap="none" spc="0" normalizeH="0" baseline="0" noProof="0" dirty="0" smtClean="0">
                <a:ln>
                  <a:noFill/>
                </a:ln>
                <a:effectLst/>
                <a:uLnTx/>
                <a:uFillTx/>
                <a:latin typeface="+mn-lt"/>
              </a:rPr>
              <a:t>Scenario B : 25.3 </a:t>
            </a:r>
            <a:r>
              <a:rPr kumimoji="0" lang="en-US" sz="1600" b="0" i="0" u="none" strike="noStrike" kern="0" cap="none" spc="0" normalizeH="0" baseline="0" noProof="0" dirty="0" err="1" smtClean="0">
                <a:ln>
                  <a:noFill/>
                </a:ln>
                <a:effectLst/>
                <a:uLnTx/>
                <a:uFillTx/>
                <a:latin typeface="+mn-lt"/>
              </a:rPr>
              <a:t>TWh</a:t>
            </a:r>
            <a:endParaRPr kumimoji="0" lang="en-US" sz="1600" b="0" i="0" u="none" strike="noStrike" kern="0" cap="none" spc="0" normalizeH="0" baseline="0" noProof="0" dirty="0" smtClean="0">
              <a:ln>
                <a:noFill/>
              </a:ln>
              <a:effectLst/>
              <a:uLnTx/>
              <a:uFillTx/>
              <a:latin typeface="+mn-lt"/>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1600" b="0" i="0" u="none" strike="noStrike" kern="0" cap="none" spc="0" normalizeH="0" baseline="0" noProof="0" dirty="0">
              <a:ln>
                <a:noFill/>
              </a:ln>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fr-CH" sz="2400"/>
              <a:t>Contents</a:t>
            </a:r>
            <a:endParaRPr lang="en-US" sz="2400"/>
          </a:p>
        </p:txBody>
      </p:sp>
      <p:sp>
        <p:nvSpPr>
          <p:cNvPr id="69635" name="Rectangle 3"/>
          <p:cNvSpPr>
            <a:spLocks noGrp="1" noChangeArrowheads="1"/>
          </p:cNvSpPr>
          <p:nvPr>
            <p:ph type="body" idx="1"/>
          </p:nvPr>
        </p:nvSpPr>
        <p:spPr>
          <a:xfrm>
            <a:off x="1476375" y="2060575"/>
            <a:ext cx="6335713" cy="4065588"/>
          </a:xfrm>
        </p:spPr>
        <p:txBody>
          <a:bodyPr/>
          <a:lstStyle/>
          <a:p>
            <a:r>
              <a:rPr lang="fr-CH" sz="2000"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Scope of the CLIC CDR </a:t>
            </a:r>
            <a:r>
              <a:rPr lang="fr-CH" sz="2000"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study</a:t>
            </a:r>
            <a:endParaRPr lang="fr-CH" sz="20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Power,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energy</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and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efficiency</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estimates</a:t>
            </a:r>
            <a:endParaRPr lang="fr-CH" sz="20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err="1" smtClean="0"/>
              <a:t>Electrical</a:t>
            </a:r>
            <a:r>
              <a:rPr lang="fr-CH" dirty="0" smtClean="0"/>
              <a:t> power distribution</a:t>
            </a:r>
            <a:endParaRPr lang="fr-CH" sz="2000" dirty="0">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Cooling</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and HVAC</a:t>
            </a:r>
          </a:p>
          <a:p>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Paths</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to power and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energy</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savings</a:t>
            </a:r>
            <a:endPar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Conclusion</a:t>
            </a:r>
            <a:endParaRPr lang="fr-CH" sz="2000"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endParaRPr lang="fr-CH" sz="20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endParaRPr lang="fr-CH" sz="2000" dirty="0"/>
          </a:p>
          <a:p>
            <a:endParaRPr lang="en-US" sz="2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Electrical</a:t>
            </a:r>
            <a:r>
              <a:rPr lang="fr-CH" dirty="0" smtClean="0"/>
              <a:t> power distribution, main </a:t>
            </a:r>
            <a:r>
              <a:rPr lang="fr-CH" dirty="0" err="1" smtClean="0"/>
              <a:t>substation</a:t>
            </a:r>
            <a:endParaRPr lang="en-US" dirty="0"/>
          </a:p>
        </p:txBody>
      </p:sp>
      <p:graphicFrame>
        <p:nvGraphicFramePr>
          <p:cNvPr id="5122" name="Object 2"/>
          <p:cNvGraphicFramePr>
            <a:graphicFrameLocks noChangeAspect="1"/>
          </p:cNvGraphicFramePr>
          <p:nvPr/>
        </p:nvGraphicFramePr>
        <p:xfrm>
          <a:off x="618306" y="1196752"/>
          <a:ext cx="8058150" cy="5284788"/>
        </p:xfrm>
        <a:graphic>
          <a:graphicData uri="http://schemas.openxmlformats.org/presentationml/2006/ole">
            <p:oleObj spid="_x0000_s5122" name="Visio" r:id="rId3" imgW="8485198" imgH="5563887" progId="">
              <p:embed/>
            </p:oleObj>
          </a:graphicData>
        </a:graphic>
      </p:graphicFrame>
      <p:sp>
        <p:nvSpPr>
          <p:cNvPr id="4" name="Text Box 62"/>
          <p:cNvSpPr txBox="1">
            <a:spLocks noChangeArrowheads="1"/>
          </p:cNvSpPr>
          <p:nvPr/>
        </p:nvSpPr>
        <p:spPr bwMode="auto">
          <a:xfrm>
            <a:off x="7452320" y="6309320"/>
            <a:ext cx="1439863" cy="317500"/>
          </a:xfrm>
          <a:prstGeom prst="rect">
            <a:avLst/>
          </a:prstGeom>
          <a:solidFill>
            <a:schemeClr val="bg1"/>
          </a:solidFill>
          <a:ln w="12700">
            <a:solidFill>
              <a:srgbClr val="0066CC"/>
            </a:solidFill>
            <a:miter lim="800000"/>
            <a:headEnd/>
            <a:tailEnd/>
          </a:ln>
        </p:spPr>
        <p:txBody>
          <a:bodyPr>
            <a:spAutoFit/>
          </a:bodyPr>
          <a:lstStyle/>
          <a:p>
            <a:pPr algn="ctr">
              <a:spcBef>
                <a:spcPct val="50000"/>
              </a:spcBef>
            </a:pPr>
            <a:r>
              <a:rPr lang="fr-CH" sz="1400" dirty="0" smtClean="0">
                <a:solidFill>
                  <a:srgbClr val="0066CC"/>
                </a:solidFill>
                <a:latin typeface="Tahoma" pitchFamily="34" charset="0"/>
              </a:rPr>
              <a:t>C. Jach</a:t>
            </a:r>
            <a:endParaRPr lang="en-US" sz="1400" dirty="0">
              <a:solidFill>
                <a:srgbClr val="0066CC"/>
              </a:solidFill>
              <a:latin typeface="Tahoma"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153" name="Object 1"/>
          <p:cNvGraphicFramePr>
            <a:graphicFrameLocks noChangeAspect="1"/>
          </p:cNvGraphicFramePr>
          <p:nvPr/>
        </p:nvGraphicFramePr>
        <p:xfrm>
          <a:off x="1187624" y="750595"/>
          <a:ext cx="6984776" cy="5786740"/>
        </p:xfrm>
        <a:graphic>
          <a:graphicData uri="http://schemas.openxmlformats.org/presentationml/2006/ole">
            <p:oleObj spid="_x0000_s2050" name="Visio" r:id="rId3" imgW="8328547" imgH="6905549" progId="">
              <p:embed/>
            </p:oleObj>
          </a:graphicData>
        </a:graphic>
      </p:graphicFrame>
      <p:sp>
        <p:nvSpPr>
          <p:cNvPr id="3" name="Text Box 62"/>
          <p:cNvSpPr txBox="1">
            <a:spLocks noChangeArrowheads="1"/>
          </p:cNvSpPr>
          <p:nvPr/>
        </p:nvSpPr>
        <p:spPr bwMode="auto">
          <a:xfrm>
            <a:off x="7452320" y="6309320"/>
            <a:ext cx="1439863" cy="317500"/>
          </a:xfrm>
          <a:prstGeom prst="rect">
            <a:avLst/>
          </a:prstGeom>
          <a:solidFill>
            <a:schemeClr val="bg1"/>
          </a:solidFill>
          <a:ln w="12700">
            <a:solidFill>
              <a:srgbClr val="0066CC"/>
            </a:solidFill>
            <a:miter lim="800000"/>
            <a:headEnd/>
            <a:tailEnd/>
          </a:ln>
        </p:spPr>
        <p:txBody>
          <a:bodyPr>
            <a:spAutoFit/>
          </a:bodyPr>
          <a:lstStyle/>
          <a:p>
            <a:pPr algn="ctr">
              <a:spcBef>
                <a:spcPct val="50000"/>
              </a:spcBef>
            </a:pPr>
            <a:r>
              <a:rPr lang="fr-CH" sz="1400" dirty="0" smtClean="0">
                <a:solidFill>
                  <a:srgbClr val="0066CC"/>
                </a:solidFill>
                <a:latin typeface="Tahoma" pitchFamily="34" charset="0"/>
              </a:rPr>
              <a:t>C. Jach</a:t>
            </a:r>
            <a:endParaRPr lang="en-US" sz="1400" dirty="0">
              <a:solidFill>
                <a:srgbClr val="0066CC"/>
              </a:solidFill>
              <a:latin typeface="Tahoma"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fr-CH" sz="2400"/>
              <a:t>Contents</a:t>
            </a:r>
            <a:endParaRPr lang="en-US" sz="2400"/>
          </a:p>
        </p:txBody>
      </p:sp>
      <p:sp>
        <p:nvSpPr>
          <p:cNvPr id="69635" name="Rectangle 3"/>
          <p:cNvSpPr>
            <a:spLocks noGrp="1" noChangeArrowheads="1"/>
          </p:cNvSpPr>
          <p:nvPr>
            <p:ph type="body" idx="1"/>
          </p:nvPr>
        </p:nvSpPr>
        <p:spPr>
          <a:xfrm>
            <a:off x="1476375" y="2060575"/>
            <a:ext cx="6335713" cy="4065588"/>
          </a:xfrm>
        </p:spPr>
        <p:txBody>
          <a:bodyPr/>
          <a:lstStyle/>
          <a:p>
            <a:r>
              <a:rPr lang="fr-CH" sz="2000"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Scope of the CLIC CDR </a:t>
            </a:r>
            <a:r>
              <a:rPr lang="fr-CH" sz="2000"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study</a:t>
            </a:r>
            <a:endParaRPr lang="fr-CH" sz="20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Power,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energy</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and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efficiency</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estimates</a:t>
            </a:r>
            <a:endParaRPr lang="fr-CH" sz="20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Electrical</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power distribution</a:t>
            </a:r>
            <a:endParaRPr lang="fr-CH" sz="20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err="1" smtClean="0"/>
              <a:t>Cooling</a:t>
            </a:r>
            <a:r>
              <a:rPr lang="fr-CH" dirty="0" smtClean="0"/>
              <a:t> and HVAC </a:t>
            </a:r>
          </a:p>
          <a:p>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Paths</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to power and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energy</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savings</a:t>
            </a:r>
            <a:endPar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Conclusion</a:t>
            </a:r>
            <a:endParaRPr lang="fr-CH" sz="2000"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endParaRPr lang="fr-CH" sz="20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endParaRPr lang="fr-CH" sz="2000" dirty="0"/>
          </a:p>
          <a:p>
            <a:endParaRPr lang="en-US"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Cooling</a:t>
            </a:r>
            <a:endParaRPr lang="en-US" dirty="0"/>
          </a:p>
        </p:txBody>
      </p:sp>
      <p:sp>
        <p:nvSpPr>
          <p:cNvPr id="3" name="Content Placeholder 2"/>
          <p:cNvSpPr>
            <a:spLocks noGrp="1"/>
          </p:cNvSpPr>
          <p:nvPr>
            <p:ph idx="1"/>
          </p:nvPr>
        </p:nvSpPr>
        <p:spPr>
          <a:xfrm>
            <a:off x="323850" y="1268413"/>
            <a:ext cx="8496300" cy="3240707"/>
          </a:xfrm>
        </p:spPr>
        <p:txBody>
          <a:bodyPr/>
          <a:lstStyle/>
          <a:p>
            <a:r>
              <a:rPr lang="fr-CH" sz="1800" dirty="0" err="1" smtClean="0"/>
              <a:t>Primary</a:t>
            </a:r>
            <a:r>
              <a:rPr lang="fr-CH" sz="1800" dirty="0" smtClean="0"/>
              <a:t> circuits</a:t>
            </a:r>
          </a:p>
          <a:p>
            <a:pPr lvl="1"/>
            <a:r>
              <a:rPr lang="fr-CH" sz="1600" dirty="0" err="1" smtClean="0"/>
              <a:t>Raw</a:t>
            </a:r>
            <a:r>
              <a:rPr lang="fr-CH" sz="1600" dirty="0" smtClean="0"/>
              <a:t> </a:t>
            </a:r>
            <a:r>
              <a:rPr lang="fr-CH" sz="1600" dirty="0" err="1" smtClean="0"/>
              <a:t>industrial</a:t>
            </a:r>
            <a:r>
              <a:rPr lang="fr-CH" sz="1600" dirty="0" smtClean="0"/>
              <a:t> water, make-up of </a:t>
            </a:r>
            <a:r>
              <a:rPr lang="fr-CH" sz="1600" dirty="0" err="1" smtClean="0"/>
              <a:t>drinking</a:t>
            </a:r>
            <a:r>
              <a:rPr lang="fr-CH" sz="1600" dirty="0" smtClean="0"/>
              <a:t> water</a:t>
            </a:r>
          </a:p>
          <a:p>
            <a:pPr lvl="1"/>
            <a:r>
              <a:rPr lang="fr-CH" sz="1600" dirty="0" err="1" smtClean="0"/>
              <a:t>Treatment</a:t>
            </a:r>
            <a:r>
              <a:rPr lang="fr-CH" sz="1600" dirty="0" smtClean="0"/>
              <a:t> </a:t>
            </a:r>
            <a:r>
              <a:rPr lang="fr-CH" sz="1600" dirty="0" err="1" smtClean="0"/>
              <a:t>against</a:t>
            </a:r>
            <a:r>
              <a:rPr lang="fr-CH" sz="1600" dirty="0" smtClean="0"/>
              <a:t> </a:t>
            </a:r>
            <a:r>
              <a:rPr lang="fr-CH" sz="1600" dirty="0" err="1" smtClean="0"/>
              <a:t>scaling</a:t>
            </a:r>
            <a:r>
              <a:rPr lang="fr-CH" sz="1600" dirty="0" smtClean="0"/>
              <a:t> and </a:t>
            </a:r>
            <a:r>
              <a:rPr lang="fr-CH" sz="1600" dirty="0" err="1" smtClean="0"/>
              <a:t>algae</a:t>
            </a:r>
            <a:endParaRPr lang="fr-CH" sz="1600" dirty="0" smtClean="0"/>
          </a:p>
          <a:p>
            <a:pPr lvl="1"/>
            <a:r>
              <a:rPr lang="fr-CH" sz="1600" dirty="0" err="1" smtClean="0"/>
              <a:t>Evaporative</a:t>
            </a:r>
            <a:r>
              <a:rPr lang="fr-CH" sz="1600" dirty="0" smtClean="0"/>
              <a:t> </a:t>
            </a:r>
            <a:r>
              <a:rPr lang="fr-CH" sz="1600" dirty="0" err="1" smtClean="0"/>
              <a:t>cooling</a:t>
            </a:r>
            <a:r>
              <a:rPr lang="fr-CH" sz="1600" dirty="0" smtClean="0"/>
              <a:t> </a:t>
            </a:r>
            <a:r>
              <a:rPr lang="fr-CH" sz="1600" dirty="0" err="1" smtClean="0"/>
              <a:t>towers</a:t>
            </a:r>
            <a:r>
              <a:rPr lang="fr-CH" sz="1600" dirty="0" smtClean="0"/>
              <a:t> on main campus</a:t>
            </a:r>
          </a:p>
          <a:p>
            <a:r>
              <a:rPr lang="fr-CH" sz="1800" dirty="0" err="1" smtClean="0"/>
              <a:t>Secondary</a:t>
            </a:r>
            <a:r>
              <a:rPr lang="fr-CH" sz="1800" dirty="0" smtClean="0"/>
              <a:t> circuits</a:t>
            </a:r>
          </a:p>
          <a:p>
            <a:pPr lvl="1"/>
            <a:r>
              <a:rPr lang="fr-CH" sz="1600" dirty="0" err="1" smtClean="0"/>
              <a:t>Demineralized</a:t>
            </a:r>
            <a:r>
              <a:rPr lang="fr-CH" sz="1600" dirty="0" smtClean="0"/>
              <a:t> water </a:t>
            </a:r>
            <a:r>
              <a:rPr lang="fr-CH" sz="1600" dirty="0" smtClean="0">
                <a:latin typeface="Symbol" pitchFamily="18" charset="2"/>
              </a:rPr>
              <a:t>s</a:t>
            </a:r>
            <a:r>
              <a:rPr lang="fr-CH" sz="1600" dirty="0" smtClean="0"/>
              <a:t> &lt; 0.1 </a:t>
            </a:r>
            <a:r>
              <a:rPr lang="fr-CH" sz="1600" dirty="0" err="1" smtClean="0">
                <a:latin typeface="Symbol" pitchFamily="18" charset="2"/>
              </a:rPr>
              <a:t>m</a:t>
            </a:r>
            <a:r>
              <a:rPr lang="fr-CH" sz="1600" dirty="0" err="1" smtClean="0"/>
              <a:t>S</a:t>
            </a:r>
            <a:r>
              <a:rPr lang="fr-CH" sz="1600" dirty="0" smtClean="0"/>
              <a:t>/cm</a:t>
            </a:r>
          </a:p>
          <a:p>
            <a:pPr lvl="1"/>
            <a:r>
              <a:rPr lang="fr-CH" sz="1600" dirty="0" smtClean="0"/>
              <a:t>Make-up </a:t>
            </a:r>
            <a:r>
              <a:rPr lang="fr-CH" sz="1600" dirty="0" err="1" smtClean="0"/>
              <a:t>from</a:t>
            </a:r>
            <a:r>
              <a:rPr lang="fr-CH" sz="1600" dirty="0" smtClean="0"/>
              <a:t> </a:t>
            </a:r>
            <a:r>
              <a:rPr lang="fr-CH" sz="1600" dirty="0" err="1" smtClean="0"/>
              <a:t>independent</a:t>
            </a:r>
            <a:r>
              <a:rPr lang="fr-CH" sz="1600" dirty="0" smtClean="0"/>
              <a:t> central station</a:t>
            </a:r>
          </a:p>
          <a:p>
            <a:r>
              <a:rPr lang="fr-CH" sz="1800" dirty="0" err="1" smtClean="0"/>
              <a:t>Chilled</a:t>
            </a:r>
            <a:r>
              <a:rPr lang="fr-CH" sz="1800" dirty="0" smtClean="0"/>
              <a:t> water</a:t>
            </a:r>
          </a:p>
          <a:p>
            <a:pPr lvl="1"/>
            <a:r>
              <a:rPr lang="fr-CH" sz="1600" dirty="0" smtClean="0"/>
              <a:t>For </a:t>
            </a:r>
            <a:r>
              <a:rPr lang="fr-CH" sz="1600" dirty="0" err="1" smtClean="0"/>
              <a:t>cooling</a:t>
            </a:r>
            <a:r>
              <a:rPr lang="fr-CH" sz="1600" dirty="0" smtClean="0"/>
              <a:t> of ventilation plants</a:t>
            </a:r>
            <a:endParaRPr lang="en-US" sz="1600" dirty="0"/>
          </a:p>
        </p:txBody>
      </p:sp>
      <p:pic>
        <p:nvPicPr>
          <p:cNvPr id="3074" name="Picture 2"/>
          <p:cNvPicPr>
            <a:picLocks noChangeAspect="1" noChangeArrowheads="1"/>
          </p:cNvPicPr>
          <p:nvPr/>
        </p:nvPicPr>
        <p:blipFill>
          <a:blip r:embed="rId2" cstate="print"/>
          <a:srcRect/>
          <a:stretch>
            <a:fillRect/>
          </a:stretch>
        </p:blipFill>
        <p:spPr bwMode="auto">
          <a:xfrm>
            <a:off x="47625" y="4437112"/>
            <a:ext cx="9048750" cy="1409700"/>
          </a:xfrm>
          <a:prstGeom prst="rect">
            <a:avLst/>
          </a:prstGeom>
          <a:noFill/>
          <a:ln w="9525">
            <a:noFill/>
            <a:miter lim="800000"/>
            <a:headEnd/>
            <a:tailEnd/>
          </a:ln>
        </p:spPr>
      </p:pic>
      <p:sp>
        <p:nvSpPr>
          <p:cNvPr id="5" name="Text Box 62"/>
          <p:cNvSpPr txBox="1">
            <a:spLocks noChangeArrowheads="1"/>
          </p:cNvSpPr>
          <p:nvPr/>
        </p:nvSpPr>
        <p:spPr bwMode="auto">
          <a:xfrm>
            <a:off x="7452320" y="6309320"/>
            <a:ext cx="1439863" cy="317500"/>
          </a:xfrm>
          <a:prstGeom prst="rect">
            <a:avLst/>
          </a:prstGeom>
          <a:solidFill>
            <a:schemeClr val="bg1"/>
          </a:solidFill>
          <a:ln w="12700">
            <a:solidFill>
              <a:srgbClr val="0066CC"/>
            </a:solidFill>
            <a:miter lim="800000"/>
            <a:headEnd/>
            <a:tailEnd/>
          </a:ln>
        </p:spPr>
        <p:txBody>
          <a:bodyPr>
            <a:spAutoFit/>
          </a:bodyPr>
          <a:lstStyle/>
          <a:p>
            <a:pPr algn="ctr">
              <a:spcBef>
                <a:spcPct val="50000"/>
              </a:spcBef>
            </a:pPr>
            <a:r>
              <a:rPr lang="fr-CH" sz="1400" dirty="0" smtClean="0">
                <a:solidFill>
                  <a:srgbClr val="0066CC"/>
                </a:solidFill>
                <a:latin typeface="Tahoma" pitchFamily="34" charset="0"/>
              </a:rPr>
              <a:t>M. Nonis</a:t>
            </a:r>
            <a:endParaRPr lang="en-US" sz="1400" dirty="0">
              <a:solidFill>
                <a:srgbClr val="0066CC"/>
              </a:solidFill>
              <a:latin typeface="Tahoma"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038" y="116632"/>
            <a:ext cx="6911975" cy="706437"/>
          </a:xfrm>
        </p:spPr>
        <p:txBody>
          <a:bodyPr/>
          <a:lstStyle/>
          <a:p>
            <a:r>
              <a:rPr lang="fr-CH" dirty="0" err="1" smtClean="0"/>
              <a:t>Sizing</a:t>
            </a:r>
            <a:r>
              <a:rPr lang="fr-CH" dirty="0" smtClean="0"/>
              <a:t> of </a:t>
            </a:r>
            <a:r>
              <a:rPr lang="fr-CH" dirty="0" err="1" smtClean="0"/>
              <a:t>cooling</a:t>
            </a:r>
            <a:r>
              <a:rPr lang="fr-CH" dirty="0" smtClean="0"/>
              <a:t> water circuits</a:t>
            </a:r>
            <a:br>
              <a:rPr lang="fr-CH" dirty="0" smtClean="0"/>
            </a:br>
            <a:r>
              <a:rPr lang="fr-CH" sz="2000" dirty="0" smtClean="0"/>
              <a:t>3 </a:t>
            </a:r>
            <a:r>
              <a:rPr lang="fr-CH" sz="2000" dirty="0" err="1" smtClean="0"/>
              <a:t>TeV</a:t>
            </a:r>
            <a:endParaRPr lang="en-US" dirty="0"/>
          </a:p>
        </p:txBody>
      </p:sp>
      <p:pic>
        <p:nvPicPr>
          <p:cNvPr id="4098" name="Picture 2"/>
          <p:cNvPicPr>
            <a:picLocks noChangeAspect="1" noChangeArrowheads="1"/>
          </p:cNvPicPr>
          <p:nvPr/>
        </p:nvPicPr>
        <p:blipFill>
          <a:blip r:embed="rId2" cstate="print"/>
          <a:srcRect t="5789" b="5789"/>
          <a:stretch>
            <a:fillRect/>
          </a:stretch>
        </p:blipFill>
        <p:spPr bwMode="auto">
          <a:xfrm>
            <a:off x="1187624" y="860797"/>
            <a:ext cx="4120515" cy="5865917"/>
          </a:xfrm>
          <a:prstGeom prst="rect">
            <a:avLst/>
          </a:prstGeom>
          <a:noFill/>
          <a:ln w="9525">
            <a:noFill/>
            <a:miter lim="800000"/>
            <a:headEnd/>
            <a:tailEnd/>
          </a:ln>
        </p:spPr>
      </p:pic>
      <p:sp>
        <p:nvSpPr>
          <p:cNvPr id="4" name="TextBox 3"/>
          <p:cNvSpPr txBox="1"/>
          <p:nvPr/>
        </p:nvSpPr>
        <p:spPr>
          <a:xfrm>
            <a:off x="6012160" y="3501008"/>
            <a:ext cx="2376264" cy="338554"/>
          </a:xfrm>
          <a:prstGeom prst="rect">
            <a:avLst/>
          </a:prstGeom>
          <a:noFill/>
        </p:spPr>
        <p:txBody>
          <a:bodyPr wrap="square" rtlCol="0">
            <a:spAutoFit/>
          </a:bodyPr>
          <a:lstStyle/>
          <a:p>
            <a:r>
              <a:rPr lang="fr-CH" sz="1600" dirty="0" smtClean="0">
                <a:latin typeface="+mn-lt"/>
              </a:rPr>
              <a:t>Total </a:t>
            </a:r>
            <a:r>
              <a:rPr lang="fr-CH" sz="1600" dirty="0" err="1" smtClean="0">
                <a:latin typeface="+mn-lt"/>
              </a:rPr>
              <a:t>capacity</a:t>
            </a:r>
            <a:r>
              <a:rPr lang="fr-CH" sz="1600" dirty="0" smtClean="0">
                <a:latin typeface="+mn-lt"/>
              </a:rPr>
              <a:t> 611 MW</a:t>
            </a:r>
            <a:endParaRPr lang="en-US" sz="1600" dirty="0">
              <a:latin typeface="+mn-lt"/>
            </a:endParaRPr>
          </a:p>
        </p:txBody>
      </p:sp>
      <p:sp>
        <p:nvSpPr>
          <p:cNvPr id="5" name="Text Box 62"/>
          <p:cNvSpPr txBox="1">
            <a:spLocks noChangeArrowheads="1"/>
          </p:cNvSpPr>
          <p:nvPr/>
        </p:nvSpPr>
        <p:spPr bwMode="auto">
          <a:xfrm>
            <a:off x="7452320" y="6309320"/>
            <a:ext cx="1439863" cy="317500"/>
          </a:xfrm>
          <a:prstGeom prst="rect">
            <a:avLst/>
          </a:prstGeom>
          <a:solidFill>
            <a:schemeClr val="bg1"/>
          </a:solidFill>
          <a:ln w="12700">
            <a:solidFill>
              <a:srgbClr val="0066CC"/>
            </a:solidFill>
            <a:miter lim="800000"/>
            <a:headEnd/>
            <a:tailEnd/>
          </a:ln>
        </p:spPr>
        <p:txBody>
          <a:bodyPr>
            <a:spAutoFit/>
          </a:bodyPr>
          <a:lstStyle/>
          <a:p>
            <a:pPr algn="ctr">
              <a:spcBef>
                <a:spcPct val="50000"/>
              </a:spcBef>
            </a:pPr>
            <a:r>
              <a:rPr lang="fr-CH" sz="1400" dirty="0" smtClean="0">
                <a:solidFill>
                  <a:srgbClr val="0066CC"/>
                </a:solidFill>
                <a:latin typeface="Tahoma" pitchFamily="34" charset="0"/>
              </a:rPr>
              <a:t>M. Nonis</a:t>
            </a:r>
            <a:endParaRPr lang="en-US" sz="1400" dirty="0">
              <a:solidFill>
                <a:srgbClr val="0066CC"/>
              </a:solidFill>
              <a:latin typeface="Tahoma"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Ventilation</a:t>
            </a:r>
            <a:endParaRPr lang="en-US" dirty="0"/>
          </a:p>
        </p:txBody>
      </p:sp>
      <p:sp>
        <p:nvSpPr>
          <p:cNvPr id="3" name="Content Placeholder 2"/>
          <p:cNvSpPr>
            <a:spLocks noGrp="1"/>
          </p:cNvSpPr>
          <p:nvPr>
            <p:ph idx="1"/>
          </p:nvPr>
        </p:nvSpPr>
        <p:spPr>
          <a:xfrm>
            <a:off x="323850" y="1052737"/>
            <a:ext cx="8496300" cy="1872208"/>
          </a:xfrm>
        </p:spPr>
        <p:txBody>
          <a:bodyPr/>
          <a:lstStyle/>
          <a:p>
            <a:r>
              <a:rPr lang="fr-CH" sz="1800" dirty="0" err="1" smtClean="0"/>
              <a:t>Functions</a:t>
            </a:r>
            <a:endParaRPr lang="fr-CH" sz="1800" dirty="0" smtClean="0"/>
          </a:p>
          <a:p>
            <a:pPr lvl="1"/>
            <a:r>
              <a:rPr lang="fr-CH" sz="1600" dirty="0" err="1" smtClean="0"/>
              <a:t>Supply</a:t>
            </a:r>
            <a:r>
              <a:rPr lang="fr-CH" sz="1600" dirty="0" smtClean="0"/>
              <a:t> </a:t>
            </a:r>
            <a:r>
              <a:rPr lang="fr-CH" sz="1600" dirty="0" err="1" smtClean="0"/>
              <a:t>fresh</a:t>
            </a:r>
            <a:r>
              <a:rPr lang="fr-CH" sz="1600" dirty="0" smtClean="0"/>
              <a:t> air for people</a:t>
            </a:r>
          </a:p>
          <a:p>
            <a:pPr lvl="1"/>
            <a:r>
              <a:rPr lang="fr-CH" sz="1600" dirty="0" err="1" smtClean="0"/>
              <a:t>Provide</a:t>
            </a:r>
            <a:r>
              <a:rPr lang="fr-CH" sz="1600" dirty="0" smtClean="0"/>
              <a:t> </a:t>
            </a:r>
            <a:r>
              <a:rPr lang="fr-CH" sz="1600" dirty="0" err="1" smtClean="0"/>
              <a:t>heating</a:t>
            </a:r>
            <a:r>
              <a:rPr lang="fr-CH" sz="1600" dirty="0" smtClean="0"/>
              <a:t> &amp; ventilation</a:t>
            </a:r>
          </a:p>
          <a:p>
            <a:pPr lvl="1"/>
            <a:r>
              <a:rPr lang="fr-CH" sz="1600" dirty="0" err="1" smtClean="0"/>
              <a:t>Maintain</a:t>
            </a:r>
            <a:r>
              <a:rPr lang="fr-CH" sz="1600" dirty="0" smtClean="0"/>
              <a:t> </a:t>
            </a:r>
            <a:r>
              <a:rPr lang="fr-CH" sz="1600" dirty="0" err="1" smtClean="0"/>
              <a:t>suitable</a:t>
            </a:r>
            <a:r>
              <a:rPr lang="fr-CH" sz="1600" dirty="0" smtClean="0"/>
              <a:t> </a:t>
            </a:r>
            <a:r>
              <a:rPr lang="fr-CH" sz="1600" dirty="0" err="1" smtClean="0"/>
              <a:t>temperature</a:t>
            </a:r>
            <a:r>
              <a:rPr lang="fr-CH" sz="1600" dirty="0" smtClean="0"/>
              <a:t> </a:t>
            </a:r>
            <a:r>
              <a:rPr lang="fr-CH" sz="1600" dirty="0" err="1" smtClean="0"/>
              <a:t>at</a:t>
            </a:r>
            <a:r>
              <a:rPr lang="fr-CH" sz="1600" dirty="0" smtClean="0"/>
              <a:t> surface of </a:t>
            </a:r>
            <a:r>
              <a:rPr lang="fr-CH" sz="1600" dirty="0" err="1" smtClean="0"/>
              <a:t>equipment</a:t>
            </a:r>
            <a:endParaRPr lang="fr-CH" sz="1600" dirty="0" smtClean="0"/>
          </a:p>
          <a:p>
            <a:pPr lvl="1"/>
            <a:r>
              <a:rPr lang="fr-CH" sz="1600" dirty="0" err="1" smtClean="0"/>
              <a:t>Dehumidify</a:t>
            </a:r>
            <a:r>
              <a:rPr lang="fr-CH" sz="1600" dirty="0" smtClean="0"/>
              <a:t> to </a:t>
            </a:r>
            <a:r>
              <a:rPr lang="fr-CH" sz="1600" dirty="0" err="1" smtClean="0"/>
              <a:t>prevent</a:t>
            </a:r>
            <a:r>
              <a:rPr lang="fr-CH" sz="1600" dirty="0" smtClean="0"/>
              <a:t> condensation (</a:t>
            </a:r>
            <a:r>
              <a:rPr lang="fr-CH" sz="1600" dirty="0" err="1" smtClean="0"/>
              <a:t>dewpoint</a:t>
            </a:r>
            <a:r>
              <a:rPr lang="fr-CH" sz="1600" dirty="0" smtClean="0"/>
              <a:t> </a:t>
            </a:r>
            <a:r>
              <a:rPr lang="fr-CH" sz="1600" dirty="0" err="1" smtClean="0"/>
              <a:t>kept</a:t>
            </a:r>
            <a:r>
              <a:rPr lang="fr-CH" sz="1600" dirty="0" smtClean="0"/>
              <a:t> </a:t>
            </a:r>
            <a:r>
              <a:rPr lang="fr-CH" sz="1600" dirty="0" err="1" smtClean="0"/>
              <a:t>below</a:t>
            </a:r>
            <a:r>
              <a:rPr lang="fr-CH" sz="1600" dirty="0" smtClean="0"/>
              <a:t> 12 </a:t>
            </a:r>
            <a:r>
              <a:rPr lang="fr-CH" sz="1600" dirty="0" smtClean="0">
                <a:sym typeface="Symbol"/>
              </a:rPr>
              <a:t></a:t>
            </a:r>
            <a:r>
              <a:rPr lang="fr-CH" sz="1600" dirty="0" smtClean="0"/>
              <a:t>C)</a:t>
            </a:r>
          </a:p>
          <a:p>
            <a:pPr lvl="1"/>
            <a:r>
              <a:rPr lang="fr-CH" sz="1600" dirty="0" err="1" smtClean="0"/>
              <a:t>Perform</a:t>
            </a:r>
            <a:r>
              <a:rPr lang="fr-CH" sz="1600" dirty="0" smtClean="0"/>
              <a:t> </a:t>
            </a:r>
            <a:r>
              <a:rPr lang="fr-CH" sz="1600" dirty="0" err="1" smtClean="0"/>
              <a:t>smoke</a:t>
            </a:r>
            <a:r>
              <a:rPr lang="fr-CH" sz="1600" dirty="0" smtClean="0"/>
              <a:t> extraction</a:t>
            </a:r>
            <a:endParaRPr lang="en-US" sz="1600" dirty="0"/>
          </a:p>
        </p:txBody>
      </p:sp>
      <p:pic>
        <p:nvPicPr>
          <p:cNvPr id="6146" name="Picture 2"/>
          <p:cNvPicPr>
            <a:picLocks noChangeAspect="1" noChangeArrowheads="1"/>
          </p:cNvPicPr>
          <p:nvPr/>
        </p:nvPicPr>
        <p:blipFill>
          <a:blip r:embed="rId2" cstate="print"/>
          <a:srcRect/>
          <a:stretch>
            <a:fillRect/>
          </a:stretch>
        </p:blipFill>
        <p:spPr bwMode="auto">
          <a:xfrm>
            <a:off x="710892" y="3248957"/>
            <a:ext cx="7749540" cy="1620203"/>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2555776" y="5349195"/>
            <a:ext cx="4114800" cy="1320165"/>
          </a:xfrm>
          <a:prstGeom prst="rect">
            <a:avLst/>
          </a:prstGeom>
          <a:noFill/>
          <a:ln w="9525">
            <a:noFill/>
            <a:miter lim="800000"/>
            <a:headEnd/>
            <a:tailEnd/>
          </a:ln>
        </p:spPr>
      </p:pic>
      <p:sp>
        <p:nvSpPr>
          <p:cNvPr id="6" name="TextBox 5"/>
          <p:cNvSpPr txBox="1"/>
          <p:nvPr/>
        </p:nvSpPr>
        <p:spPr>
          <a:xfrm>
            <a:off x="3491880" y="3018438"/>
            <a:ext cx="2376264" cy="338554"/>
          </a:xfrm>
          <a:prstGeom prst="rect">
            <a:avLst/>
          </a:prstGeom>
          <a:noFill/>
        </p:spPr>
        <p:txBody>
          <a:bodyPr wrap="square" rtlCol="0">
            <a:spAutoFit/>
          </a:bodyPr>
          <a:lstStyle/>
          <a:p>
            <a:pPr algn="ctr"/>
            <a:r>
              <a:rPr lang="fr-CH" sz="1600" dirty="0" smtClean="0">
                <a:latin typeface="+mn-lt"/>
              </a:rPr>
              <a:t>Indoor conditions</a:t>
            </a:r>
            <a:endParaRPr lang="en-US" sz="1600" dirty="0">
              <a:latin typeface="+mn-lt"/>
            </a:endParaRPr>
          </a:p>
        </p:txBody>
      </p:sp>
      <p:sp>
        <p:nvSpPr>
          <p:cNvPr id="7" name="TextBox 6"/>
          <p:cNvSpPr txBox="1"/>
          <p:nvPr/>
        </p:nvSpPr>
        <p:spPr>
          <a:xfrm>
            <a:off x="2915816" y="5034662"/>
            <a:ext cx="3312368" cy="338554"/>
          </a:xfrm>
          <a:prstGeom prst="rect">
            <a:avLst/>
          </a:prstGeom>
          <a:noFill/>
        </p:spPr>
        <p:txBody>
          <a:bodyPr wrap="square" rtlCol="0">
            <a:spAutoFit/>
          </a:bodyPr>
          <a:lstStyle/>
          <a:p>
            <a:pPr algn="ctr"/>
            <a:r>
              <a:rPr lang="fr-CH" sz="1600" dirty="0" err="1" smtClean="0">
                <a:latin typeface="+mn-lt"/>
              </a:rPr>
              <a:t>Outdoor</a:t>
            </a:r>
            <a:r>
              <a:rPr lang="fr-CH" sz="1600" dirty="0" smtClean="0">
                <a:latin typeface="+mn-lt"/>
              </a:rPr>
              <a:t> conditions Geneva</a:t>
            </a:r>
            <a:endParaRPr lang="en-US" sz="1600" dirty="0">
              <a:latin typeface="+mn-lt"/>
            </a:endParaRPr>
          </a:p>
        </p:txBody>
      </p:sp>
      <p:sp>
        <p:nvSpPr>
          <p:cNvPr id="8" name="Text Box 62"/>
          <p:cNvSpPr txBox="1">
            <a:spLocks noChangeArrowheads="1"/>
          </p:cNvSpPr>
          <p:nvPr/>
        </p:nvSpPr>
        <p:spPr bwMode="auto">
          <a:xfrm>
            <a:off x="7452320" y="6309320"/>
            <a:ext cx="1439863" cy="317500"/>
          </a:xfrm>
          <a:prstGeom prst="rect">
            <a:avLst/>
          </a:prstGeom>
          <a:solidFill>
            <a:schemeClr val="bg1"/>
          </a:solidFill>
          <a:ln w="12700">
            <a:solidFill>
              <a:srgbClr val="0066CC"/>
            </a:solidFill>
            <a:miter lim="800000"/>
            <a:headEnd/>
            <a:tailEnd/>
          </a:ln>
        </p:spPr>
        <p:txBody>
          <a:bodyPr>
            <a:spAutoFit/>
          </a:bodyPr>
          <a:lstStyle/>
          <a:p>
            <a:pPr algn="ctr">
              <a:spcBef>
                <a:spcPct val="50000"/>
              </a:spcBef>
            </a:pPr>
            <a:r>
              <a:rPr lang="fr-CH" sz="1400" dirty="0" smtClean="0">
                <a:solidFill>
                  <a:srgbClr val="0066CC"/>
                </a:solidFill>
                <a:latin typeface="Tahoma" pitchFamily="34" charset="0"/>
              </a:rPr>
              <a:t>M. Nonis</a:t>
            </a:r>
            <a:endParaRPr lang="en-US" sz="1400" dirty="0">
              <a:solidFill>
                <a:srgbClr val="0066CC"/>
              </a:solidFill>
              <a:latin typeface="Tahoma"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Ventilation </a:t>
            </a:r>
            <a:r>
              <a:rPr lang="fr-CH" dirty="0" err="1" smtClean="0"/>
              <a:t>schemes</a:t>
            </a:r>
            <a:endParaRPr lang="en-US" dirty="0"/>
          </a:p>
        </p:txBody>
      </p:sp>
      <p:sp>
        <p:nvSpPr>
          <p:cNvPr id="3" name="Content Placeholder 2"/>
          <p:cNvSpPr>
            <a:spLocks noGrp="1"/>
          </p:cNvSpPr>
          <p:nvPr>
            <p:ph idx="1"/>
          </p:nvPr>
        </p:nvSpPr>
        <p:spPr>
          <a:xfrm>
            <a:off x="683568" y="1268412"/>
            <a:ext cx="4032126" cy="5184923"/>
          </a:xfrm>
        </p:spPr>
        <p:txBody>
          <a:bodyPr/>
          <a:lstStyle/>
          <a:p>
            <a:r>
              <a:rPr lang="fr-CH" dirty="0" smtClean="0"/>
              <a:t>Longitudinal</a:t>
            </a:r>
          </a:p>
          <a:p>
            <a:pPr lvl="1"/>
            <a:r>
              <a:rPr lang="fr-CH" dirty="0" smtClean="0"/>
              <a:t>Access or </a:t>
            </a:r>
            <a:r>
              <a:rPr lang="fr-CH" dirty="0" err="1" smtClean="0"/>
              <a:t>equipment</a:t>
            </a:r>
            <a:r>
              <a:rPr lang="fr-CH" dirty="0" smtClean="0"/>
              <a:t> tunnels</a:t>
            </a:r>
          </a:p>
          <a:p>
            <a:endParaRPr lang="fr-CH" dirty="0" smtClean="0"/>
          </a:p>
          <a:p>
            <a:endParaRPr lang="fr-CH" dirty="0" smtClean="0"/>
          </a:p>
          <a:p>
            <a:endParaRPr lang="fr-CH" dirty="0" smtClean="0"/>
          </a:p>
          <a:p>
            <a:endParaRPr lang="fr-CH" dirty="0" smtClean="0"/>
          </a:p>
          <a:p>
            <a:r>
              <a:rPr lang="fr-CH" dirty="0" smtClean="0"/>
              <a:t>Semi-transverse</a:t>
            </a:r>
          </a:p>
          <a:p>
            <a:pPr lvl="1"/>
            <a:r>
              <a:rPr lang="fr-CH" dirty="0" smtClean="0"/>
              <a:t>Main tunnel</a:t>
            </a:r>
          </a:p>
          <a:p>
            <a:endParaRPr lang="fr-CH" dirty="0" smtClean="0"/>
          </a:p>
          <a:p>
            <a:endParaRPr lang="fr-CH" dirty="0" smtClean="0"/>
          </a:p>
          <a:p>
            <a:endParaRPr lang="fr-CH" dirty="0" smtClean="0"/>
          </a:p>
          <a:p>
            <a:endParaRPr lang="fr-CH" dirty="0" smtClean="0"/>
          </a:p>
          <a:p>
            <a:r>
              <a:rPr lang="fr-CH" dirty="0" smtClean="0"/>
              <a:t>Standard</a:t>
            </a:r>
          </a:p>
          <a:p>
            <a:pPr lvl="1"/>
            <a:r>
              <a:rPr lang="fr-CH" dirty="0" err="1" smtClean="0"/>
              <a:t>Caverns</a:t>
            </a:r>
            <a:endParaRPr lang="fr-CH" dirty="0" smtClean="0"/>
          </a:p>
        </p:txBody>
      </p:sp>
      <p:pic>
        <p:nvPicPr>
          <p:cNvPr id="4" name="Picture 3" descr="UNTITLED.tif"/>
          <p:cNvPicPr>
            <a:picLocks noChangeAspect="1"/>
          </p:cNvPicPr>
          <p:nvPr/>
        </p:nvPicPr>
        <p:blipFill>
          <a:blip r:embed="rId2" cstate="print"/>
          <a:srcRect/>
          <a:stretch>
            <a:fillRect/>
          </a:stretch>
        </p:blipFill>
        <p:spPr bwMode="auto">
          <a:xfrm>
            <a:off x="5148066" y="2957308"/>
            <a:ext cx="2797874" cy="1371600"/>
          </a:xfrm>
          <a:prstGeom prst="rect">
            <a:avLst/>
          </a:prstGeom>
          <a:noFill/>
          <a:ln w="9525">
            <a:noFill/>
            <a:miter lim="800000"/>
            <a:headEnd/>
            <a:tailEnd/>
          </a:ln>
        </p:spPr>
      </p:pic>
      <p:pic>
        <p:nvPicPr>
          <p:cNvPr id="5" name="Picture 2" descr="2.tif"/>
          <p:cNvPicPr>
            <a:picLocks noChangeAspect="1"/>
          </p:cNvPicPr>
          <p:nvPr/>
        </p:nvPicPr>
        <p:blipFill>
          <a:blip r:embed="rId3" cstate="print"/>
          <a:srcRect/>
          <a:stretch>
            <a:fillRect/>
          </a:stretch>
        </p:blipFill>
        <p:spPr bwMode="auto">
          <a:xfrm>
            <a:off x="5292080" y="980727"/>
            <a:ext cx="2502638" cy="1828800"/>
          </a:xfrm>
          <a:prstGeom prst="rect">
            <a:avLst/>
          </a:prstGeom>
          <a:noFill/>
          <a:ln w="9525">
            <a:noFill/>
            <a:miter lim="800000"/>
            <a:headEnd/>
            <a:tailEnd/>
          </a:ln>
        </p:spPr>
      </p:pic>
      <p:pic>
        <p:nvPicPr>
          <p:cNvPr id="6" name="Picture 5" descr="1.tif"/>
          <p:cNvPicPr>
            <a:picLocks noChangeAspect="1"/>
          </p:cNvPicPr>
          <p:nvPr/>
        </p:nvPicPr>
        <p:blipFill>
          <a:blip r:embed="rId4" cstate="print"/>
          <a:srcRect/>
          <a:stretch>
            <a:fillRect/>
          </a:stretch>
        </p:blipFill>
        <p:spPr bwMode="auto">
          <a:xfrm>
            <a:off x="5724128" y="4437112"/>
            <a:ext cx="1864183" cy="2286000"/>
          </a:xfrm>
          <a:prstGeom prst="rect">
            <a:avLst/>
          </a:prstGeom>
          <a:noFill/>
          <a:ln w="9525">
            <a:noFill/>
            <a:miter lim="800000"/>
            <a:headEnd/>
            <a:tailEnd/>
          </a:ln>
        </p:spPr>
      </p:pic>
      <p:sp>
        <p:nvSpPr>
          <p:cNvPr id="7" name="Text Box 62"/>
          <p:cNvSpPr txBox="1">
            <a:spLocks noChangeArrowheads="1"/>
          </p:cNvSpPr>
          <p:nvPr/>
        </p:nvSpPr>
        <p:spPr bwMode="auto">
          <a:xfrm>
            <a:off x="7452320" y="6309320"/>
            <a:ext cx="1439863" cy="317500"/>
          </a:xfrm>
          <a:prstGeom prst="rect">
            <a:avLst/>
          </a:prstGeom>
          <a:solidFill>
            <a:schemeClr val="bg1"/>
          </a:solidFill>
          <a:ln w="12700">
            <a:solidFill>
              <a:srgbClr val="0066CC"/>
            </a:solidFill>
            <a:miter lim="800000"/>
            <a:headEnd/>
            <a:tailEnd/>
          </a:ln>
        </p:spPr>
        <p:txBody>
          <a:bodyPr>
            <a:spAutoFit/>
          </a:bodyPr>
          <a:lstStyle/>
          <a:p>
            <a:pPr algn="ctr">
              <a:spcBef>
                <a:spcPct val="50000"/>
              </a:spcBef>
            </a:pPr>
            <a:r>
              <a:rPr lang="fr-CH" sz="1400" dirty="0" smtClean="0">
                <a:solidFill>
                  <a:srgbClr val="0066CC"/>
                </a:solidFill>
                <a:latin typeface="Tahoma" pitchFamily="34" charset="0"/>
              </a:rPr>
              <a:t>M. Nonis</a:t>
            </a:r>
            <a:endParaRPr lang="en-US" sz="1400" dirty="0">
              <a:solidFill>
                <a:srgbClr val="0066CC"/>
              </a:solidFill>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fr-CH" sz="2400"/>
              <a:t>Contents</a:t>
            </a:r>
            <a:endParaRPr lang="en-US" sz="2400"/>
          </a:p>
        </p:txBody>
      </p:sp>
      <p:sp>
        <p:nvSpPr>
          <p:cNvPr id="69635" name="Rectangle 3"/>
          <p:cNvSpPr>
            <a:spLocks noGrp="1" noChangeArrowheads="1"/>
          </p:cNvSpPr>
          <p:nvPr>
            <p:ph type="body" idx="1"/>
          </p:nvPr>
        </p:nvSpPr>
        <p:spPr>
          <a:xfrm>
            <a:off x="1476375" y="2060575"/>
            <a:ext cx="6335713" cy="4065588"/>
          </a:xfrm>
        </p:spPr>
        <p:txBody>
          <a:bodyPr/>
          <a:lstStyle/>
          <a:p>
            <a:r>
              <a:rPr lang="fr-CH" dirty="0" smtClean="0"/>
              <a:t>Scope of the CLIC CDR </a:t>
            </a:r>
            <a:r>
              <a:rPr lang="fr-CH" dirty="0" err="1" smtClean="0"/>
              <a:t>study</a:t>
            </a:r>
            <a:endParaRPr lang="fr-CH" sz="2000" dirty="0">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Power,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energy</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and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efficiency</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estimates</a:t>
            </a:r>
            <a:endParaRPr lang="fr-CH" sz="20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Electrical</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power distribution</a:t>
            </a:r>
            <a:endParaRPr lang="fr-CH" sz="20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Cooling</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and HVAC</a:t>
            </a:r>
          </a:p>
          <a:p>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Paths</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to power and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energy</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savings</a:t>
            </a:r>
            <a:endPar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Conclusion</a:t>
            </a:r>
            <a:endParaRPr lang="fr-CH" sz="2000"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endParaRPr lang="fr-CH" sz="20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endParaRPr lang="fr-CH" sz="2000" dirty="0"/>
          </a:p>
          <a:p>
            <a:endParaRPr lang="en-US" sz="2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038" y="44624"/>
            <a:ext cx="6911975" cy="778718"/>
          </a:xfrm>
        </p:spPr>
        <p:txBody>
          <a:bodyPr/>
          <a:lstStyle/>
          <a:p>
            <a:r>
              <a:rPr lang="fr-CH" dirty="0" smtClean="0"/>
              <a:t>Ventilation, underground </a:t>
            </a:r>
            <a:r>
              <a:rPr lang="fr-CH" dirty="0" err="1" smtClean="0"/>
              <a:t>premises</a:t>
            </a:r>
            <a:r>
              <a:rPr lang="fr-CH" dirty="0" smtClean="0"/>
              <a:t/>
            </a:r>
            <a:br>
              <a:rPr lang="fr-CH" dirty="0" smtClean="0"/>
            </a:br>
            <a:r>
              <a:rPr lang="fr-CH" sz="2000" dirty="0" smtClean="0"/>
              <a:t>3 </a:t>
            </a:r>
            <a:r>
              <a:rPr lang="fr-CH" sz="2000" dirty="0" err="1" smtClean="0"/>
              <a:t>TeV</a:t>
            </a:r>
            <a:endParaRPr lang="en-US" dirty="0"/>
          </a:p>
        </p:txBody>
      </p:sp>
      <p:pic>
        <p:nvPicPr>
          <p:cNvPr id="7170" name="Picture 2"/>
          <p:cNvPicPr>
            <a:picLocks noChangeAspect="1" noChangeArrowheads="1"/>
          </p:cNvPicPr>
          <p:nvPr/>
        </p:nvPicPr>
        <p:blipFill>
          <a:blip r:embed="rId2" cstate="print"/>
          <a:srcRect t="985"/>
          <a:stretch>
            <a:fillRect/>
          </a:stretch>
        </p:blipFill>
        <p:spPr bwMode="auto">
          <a:xfrm>
            <a:off x="695771" y="836343"/>
            <a:ext cx="6036469" cy="5977033"/>
          </a:xfrm>
          <a:prstGeom prst="rect">
            <a:avLst/>
          </a:prstGeom>
          <a:noFill/>
          <a:ln w="9525">
            <a:noFill/>
            <a:miter lim="800000"/>
            <a:headEnd/>
            <a:tailEnd/>
          </a:ln>
        </p:spPr>
      </p:pic>
      <p:sp>
        <p:nvSpPr>
          <p:cNvPr id="4" name="TextBox 3"/>
          <p:cNvSpPr txBox="1"/>
          <p:nvPr/>
        </p:nvSpPr>
        <p:spPr>
          <a:xfrm>
            <a:off x="6804248" y="3501008"/>
            <a:ext cx="2160240" cy="338554"/>
          </a:xfrm>
          <a:prstGeom prst="rect">
            <a:avLst/>
          </a:prstGeom>
          <a:noFill/>
        </p:spPr>
        <p:txBody>
          <a:bodyPr wrap="square" rtlCol="0">
            <a:spAutoFit/>
          </a:bodyPr>
          <a:lstStyle/>
          <a:p>
            <a:r>
              <a:rPr lang="fr-CH" sz="1600" dirty="0" smtClean="0">
                <a:latin typeface="+mn-lt"/>
              </a:rPr>
              <a:t>Total </a:t>
            </a:r>
            <a:r>
              <a:rPr lang="fr-CH" sz="1600" dirty="0" err="1" smtClean="0">
                <a:latin typeface="+mn-lt"/>
              </a:rPr>
              <a:t>capacity</a:t>
            </a:r>
            <a:r>
              <a:rPr lang="fr-CH" sz="1600" dirty="0" smtClean="0">
                <a:latin typeface="+mn-lt"/>
              </a:rPr>
              <a:t> 39 MW</a:t>
            </a:r>
            <a:endParaRPr lang="en-US" sz="1600" dirty="0">
              <a:latin typeface="+mn-lt"/>
            </a:endParaRPr>
          </a:p>
        </p:txBody>
      </p:sp>
      <p:sp>
        <p:nvSpPr>
          <p:cNvPr id="5" name="Text Box 62"/>
          <p:cNvSpPr txBox="1">
            <a:spLocks noChangeArrowheads="1"/>
          </p:cNvSpPr>
          <p:nvPr/>
        </p:nvSpPr>
        <p:spPr bwMode="auto">
          <a:xfrm>
            <a:off x="7452320" y="6309320"/>
            <a:ext cx="1439863" cy="317500"/>
          </a:xfrm>
          <a:prstGeom prst="rect">
            <a:avLst/>
          </a:prstGeom>
          <a:solidFill>
            <a:schemeClr val="bg1"/>
          </a:solidFill>
          <a:ln w="12700">
            <a:solidFill>
              <a:srgbClr val="0066CC"/>
            </a:solidFill>
            <a:miter lim="800000"/>
            <a:headEnd/>
            <a:tailEnd/>
          </a:ln>
        </p:spPr>
        <p:txBody>
          <a:bodyPr>
            <a:spAutoFit/>
          </a:bodyPr>
          <a:lstStyle/>
          <a:p>
            <a:pPr algn="ctr">
              <a:spcBef>
                <a:spcPct val="50000"/>
              </a:spcBef>
            </a:pPr>
            <a:r>
              <a:rPr lang="fr-CH" sz="1400" dirty="0" smtClean="0">
                <a:solidFill>
                  <a:srgbClr val="0066CC"/>
                </a:solidFill>
                <a:latin typeface="Tahoma" pitchFamily="34" charset="0"/>
              </a:rPr>
              <a:t>M. Nonis</a:t>
            </a:r>
            <a:endParaRPr lang="en-US" sz="1400" dirty="0">
              <a:solidFill>
                <a:srgbClr val="0066CC"/>
              </a:solidFill>
              <a:latin typeface="Tahoma"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Ventilation, surface buildings</a:t>
            </a:r>
            <a:br>
              <a:rPr lang="fr-CH" dirty="0" smtClean="0"/>
            </a:br>
            <a:r>
              <a:rPr lang="fr-CH" sz="2000" dirty="0" smtClean="0"/>
              <a:t>3 </a:t>
            </a:r>
            <a:r>
              <a:rPr lang="fr-CH" sz="2000" dirty="0" err="1" smtClean="0"/>
              <a:t>TeV</a:t>
            </a:r>
            <a:endParaRPr lang="en-US" dirty="0"/>
          </a:p>
        </p:txBody>
      </p:sp>
      <p:pic>
        <p:nvPicPr>
          <p:cNvPr id="8194" name="Picture 2"/>
          <p:cNvPicPr>
            <a:picLocks noChangeAspect="1" noChangeArrowheads="1"/>
          </p:cNvPicPr>
          <p:nvPr/>
        </p:nvPicPr>
        <p:blipFill>
          <a:blip r:embed="rId2" cstate="print"/>
          <a:srcRect/>
          <a:stretch>
            <a:fillRect/>
          </a:stretch>
        </p:blipFill>
        <p:spPr bwMode="auto">
          <a:xfrm>
            <a:off x="1043608" y="1628800"/>
            <a:ext cx="6840855" cy="3360420"/>
          </a:xfrm>
          <a:prstGeom prst="rect">
            <a:avLst/>
          </a:prstGeom>
          <a:noFill/>
          <a:ln w="9525">
            <a:noFill/>
            <a:miter lim="800000"/>
            <a:headEnd/>
            <a:tailEnd/>
          </a:ln>
        </p:spPr>
      </p:pic>
      <p:sp>
        <p:nvSpPr>
          <p:cNvPr id="4" name="TextBox 3"/>
          <p:cNvSpPr txBox="1"/>
          <p:nvPr/>
        </p:nvSpPr>
        <p:spPr>
          <a:xfrm>
            <a:off x="3275856" y="5157192"/>
            <a:ext cx="2160240" cy="338554"/>
          </a:xfrm>
          <a:prstGeom prst="rect">
            <a:avLst/>
          </a:prstGeom>
          <a:noFill/>
        </p:spPr>
        <p:txBody>
          <a:bodyPr wrap="square" rtlCol="0">
            <a:spAutoFit/>
          </a:bodyPr>
          <a:lstStyle/>
          <a:p>
            <a:r>
              <a:rPr lang="fr-CH" sz="1600" dirty="0" smtClean="0">
                <a:latin typeface="+mn-lt"/>
              </a:rPr>
              <a:t>Total </a:t>
            </a:r>
            <a:r>
              <a:rPr lang="fr-CH" sz="1600" dirty="0" err="1" smtClean="0">
                <a:latin typeface="+mn-lt"/>
              </a:rPr>
              <a:t>capacity</a:t>
            </a:r>
            <a:r>
              <a:rPr lang="fr-CH" sz="1600" dirty="0" smtClean="0">
                <a:latin typeface="+mn-lt"/>
              </a:rPr>
              <a:t> 17 MW</a:t>
            </a:r>
            <a:endParaRPr lang="en-US" sz="1600" dirty="0">
              <a:latin typeface="+mn-lt"/>
            </a:endParaRPr>
          </a:p>
        </p:txBody>
      </p:sp>
      <p:sp>
        <p:nvSpPr>
          <p:cNvPr id="5" name="Text Box 62"/>
          <p:cNvSpPr txBox="1">
            <a:spLocks noChangeArrowheads="1"/>
          </p:cNvSpPr>
          <p:nvPr/>
        </p:nvSpPr>
        <p:spPr bwMode="auto">
          <a:xfrm>
            <a:off x="7452320" y="6309320"/>
            <a:ext cx="1439863" cy="317500"/>
          </a:xfrm>
          <a:prstGeom prst="rect">
            <a:avLst/>
          </a:prstGeom>
          <a:solidFill>
            <a:schemeClr val="bg1"/>
          </a:solidFill>
          <a:ln w="12700">
            <a:solidFill>
              <a:srgbClr val="0066CC"/>
            </a:solidFill>
            <a:miter lim="800000"/>
            <a:headEnd/>
            <a:tailEnd/>
          </a:ln>
        </p:spPr>
        <p:txBody>
          <a:bodyPr>
            <a:spAutoFit/>
          </a:bodyPr>
          <a:lstStyle/>
          <a:p>
            <a:pPr algn="ctr">
              <a:spcBef>
                <a:spcPct val="50000"/>
              </a:spcBef>
            </a:pPr>
            <a:r>
              <a:rPr lang="fr-CH" sz="1400" dirty="0" smtClean="0">
                <a:solidFill>
                  <a:srgbClr val="0066CC"/>
                </a:solidFill>
                <a:latin typeface="Tahoma" pitchFamily="34" charset="0"/>
              </a:rPr>
              <a:t>M. Nonis</a:t>
            </a:r>
            <a:endParaRPr lang="en-US" sz="1400" dirty="0">
              <a:solidFill>
                <a:srgbClr val="0066CC"/>
              </a:solidFill>
              <a:latin typeface="Tahoma"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fr-CH" sz="2400" dirty="0"/>
              <a:t>Contents</a:t>
            </a:r>
            <a:endParaRPr lang="en-US" sz="2400" dirty="0"/>
          </a:p>
        </p:txBody>
      </p:sp>
      <p:sp>
        <p:nvSpPr>
          <p:cNvPr id="69635" name="Rectangle 3"/>
          <p:cNvSpPr>
            <a:spLocks noGrp="1" noChangeArrowheads="1"/>
          </p:cNvSpPr>
          <p:nvPr>
            <p:ph type="body" idx="1"/>
          </p:nvPr>
        </p:nvSpPr>
        <p:spPr>
          <a:xfrm>
            <a:off x="1476375" y="2060575"/>
            <a:ext cx="6335713" cy="4065588"/>
          </a:xfrm>
        </p:spPr>
        <p:txBody>
          <a:bodyPr/>
          <a:lstStyle/>
          <a:p>
            <a:r>
              <a:rPr lang="fr-CH" sz="2000"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Scope of the CLIC CDR </a:t>
            </a:r>
            <a:r>
              <a:rPr lang="fr-CH" sz="2000"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study</a:t>
            </a:r>
            <a:endParaRPr lang="fr-CH" sz="20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Power,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energy</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and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efficiency</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t>
            </a:r>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estimates</a:t>
            </a:r>
            <a:endParaRPr lang="fr-CH" sz="20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Electrical</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power distribution</a:t>
            </a:r>
            <a:endParaRPr lang="fr-CH" sz="20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err="1"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Cooling</a:t>
            </a:r>
            <a:r>
              <a:rPr lang="fr-CH"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and HVAC</a:t>
            </a:r>
            <a:endParaRPr lang="fr-CH" sz="2000" dirty="0" smtClean="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r>
              <a:rPr lang="fr-CH" dirty="0" err="1" smtClean="0"/>
              <a:t>Paths</a:t>
            </a:r>
            <a:r>
              <a:rPr lang="fr-CH" dirty="0" smtClean="0"/>
              <a:t> to power and </a:t>
            </a:r>
            <a:r>
              <a:rPr lang="fr-CH" dirty="0" err="1" smtClean="0"/>
              <a:t>energy</a:t>
            </a:r>
            <a:r>
              <a:rPr lang="fr-CH" dirty="0" smtClean="0"/>
              <a:t> </a:t>
            </a:r>
            <a:r>
              <a:rPr lang="fr-CH" dirty="0" err="1" smtClean="0"/>
              <a:t>savings</a:t>
            </a:r>
            <a:endParaRPr lang="fr-CH" sz="20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a:p>
            <a:endParaRPr lang="fr-CH" sz="2000" dirty="0"/>
          </a:p>
          <a:p>
            <a:endParaRPr lang="en-US" sz="20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3.bp.blogspot.com/-gQfSsvqg7Hg/Tl9_KF63t4I/AAAAAAAAAYM/dzrw2GIfDWg/s640/l+eclair+touche+la+Tour+Eiffel.jpg"/>
          <p:cNvPicPr>
            <a:picLocks noChangeAspect="1" noChangeArrowheads="1"/>
          </p:cNvPicPr>
          <p:nvPr/>
        </p:nvPicPr>
        <p:blipFill>
          <a:blip r:embed="rId2" cstate="print"/>
          <a:srcRect r="18000"/>
          <a:stretch>
            <a:fillRect/>
          </a:stretch>
        </p:blipFill>
        <p:spPr bwMode="auto">
          <a:xfrm>
            <a:off x="-36512" y="0"/>
            <a:ext cx="9181322" cy="6858000"/>
          </a:xfrm>
          <a:prstGeom prst="rect">
            <a:avLst/>
          </a:prstGeom>
          <a:noFill/>
        </p:spPr>
      </p:pic>
      <p:sp>
        <p:nvSpPr>
          <p:cNvPr id="3" name="TextBox 2"/>
          <p:cNvSpPr txBox="1"/>
          <p:nvPr/>
        </p:nvSpPr>
        <p:spPr>
          <a:xfrm>
            <a:off x="576064" y="5373216"/>
            <a:ext cx="1331640" cy="400110"/>
          </a:xfrm>
          <a:prstGeom prst="rect">
            <a:avLst/>
          </a:prstGeom>
          <a:noFill/>
        </p:spPr>
        <p:txBody>
          <a:bodyPr wrap="square" rtlCol="0">
            <a:spAutoFit/>
          </a:bodyPr>
          <a:lstStyle/>
          <a:p>
            <a:pPr algn="ctr"/>
            <a:r>
              <a:rPr lang="fr-CH" sz="2000" dirty="0" err="1" smtClean="0">
                <a:solidFill>
                  <a:srgbClr val="FFFF00"/>
                </a:solidFill>
                <a:latin typeface="+mn-lt"/>
              </a:rPr>
              <a:t>sobriety</a:t>
            </a:r>
            <a:endParaRPr lang="en-US" sz="2000" dirty="0">
              <a:solidFill>
                <a:srgbClr val="FFFF00"/>
              </a:solidFill>
              <a:latin typeface="+mn-lt"/>
            </a:endParaRPr>
          </a:p>
        </p:txBody>
      </p:sp>
      <p:sp>
        <p:nvSpPr>
          <p:cNvPr id="4" name="TextBox 3"/>
          <p:cNvSpPr txBox="1"/>
          <p:nvPr/>
        </p:nvSpPr>
        <p:spPr>
          <a:xfrm>
            <a:off x="936104" y="6309320"/>
            <a:ext cx="1691680" cy="400110"/>
          </a:xfrm>
          <a:prstGeom prst="rect">
            <a:avLst/>
          </a:prstGeom>
          <a:noFill/>
        </p:spPr>
        <p:txBody>
          <a:bodyPr wrap="square" rtlCol="0">
            <a:spAutoFit/>
          </a:bodyPr>
          <a:lstStyle/>
          <a:p>
            <a:pPr algn="ctr"/>
            <a:r>
              <a:rPr lang="fr-CH" sz="2000" dirty="0" err="1" smtClean="0">
                <a:solidFill>
                  <a:srgbClr val="FFFF00"/>
                </a:solidFill>
                <a:latin typeface="+mn-lt"/>
              </a:rPr>
              <a:t>efficiency</a:t>
            </a:r>
            <a:endParaRPr lang="en-US" sz="2000" dirty="0">
              <a:solidFill>
                <a:srgbClr val="FFFF00"/>
              </a:solidFill>
              <a:latin typeface="+mn-lt"/>
            </a:endParaRPr>
          </a:p>
        </p:txBody>
      </p:sp>
      <p:sp>
        <p:nvSpPr>
          <p:cNvPr id="5" name="TextBox 4"/>
          <p:cNvSpPr txBox="1"/>
          <p:nvPr/>
        </p:nvSpPr>
        <p:spPr>
          <a:xfrm>
            <a:off x="2699792" y="5805264"/>
            <a:ext cx="3131840" cy="400110"/>
          </a:xfrm>
          <a:prstGeom prst="rect">
            <a:avLst/>
          </a:prstGeom>
          <a:noFill/>
        </p:spPr>
        <p:txBody>
          <a:bodyPr wrap="square" rtlCol="0">
            <a:spAutoFit/>
          </a:bodyPr>
          <a:lstStyle/>
          <a:p>
            <a:pPr algn="ctr"/>
            <a:r>
              <a:rPr lang="fr-CH" sz="2000" dirty="0" err="1" smtClean="0">
                <a:solidFill>
                  <a:srgbClr val="FFFF00"/>
                </a:solidFill>
                <a:latin typeface="+mn-lt"/>
              </a:rPr>
              <a:t>energy</a:t>
            </a:r>
            <a:r>
              <a:rPr lang="fr-CH" sz="2000" dirty="0" smtClean="0">
                <a:solidFill>
                  <a:srgbClr val="FFFF00"/>
                </a:solidFill>
                <a:latin typeface="+mn-lt"/>
              </a:rPr>
              <a:t> management</a:t>
            </a:r>
            <a:endParaRPr lang="en-US" sz="2000" dirty="0">
              <a:solidFill>
                <a:srgbClr val="FFFF00"/>
              </a:solidFill>
              <a:latin typeface="+mn-lt"/>
            </a:endParaRPr>
          </a:p>
        </p:txBody>
      </p:sp>
      <p:sp>
        <p:nvSpPr>
          <p:cNvPr id="6" name="TextBox 5"/>
          <p:cNvSpPr txBox="1"/>
          <p:nvPr/>
        </p:nvSpPr>
        <p:spPr>
          <a:xfrm>
            <a:off x="2267744" y="5085184"/>
            <a:ext cx="3131840" cy="400110"/>
          </a:xfrm>
          <a:prstGeom prst="rect">
            <a:avLst/>
          </a:prstGeom>
          <a:noFill/>
        </p:spPr>
        <p:txBody>
          <a:bodyPr wrap="square" rtlCol="0">
            <a:spAutoFit/>
          </a:bodyPr>
          <a:lstStyle/>
          <a:p>
            <a:pPr algn="ctr"/>
            <a:r>
              <a:rPr lang="fr-CH" sz="2000" dirty="0" err="1" smtClean="0">
                <a:solidFill>
                  <a:srgbClr val="FFFF00"/>
                </a:solidFill>
                <a:latin typeface="+mn-lt"/>
              </a:rPr>
              <a:t>waste</a:t>
            </a:r>
            <a:r>
              <a:rPr lang="fr-CH" sz="2000" dirty="0" smtClean="0">
                <a:solidFill>
                  <a:srgbClr val="FFFF00"/>
                </a:solidFill>
                <a:latin typeface="+mn-lt"/>
              </a:rPr>
              <a:t> </a:t>
            </a:r>
            <a:r>
              <a:rPr lang="fr-CH" sz="2000" dirty="0" err="1" smtClean="0">
                <a:solidFill>
                  <a:srgbClr val="FFFF00"/>
                </a:solidFill>
                <a:latin typeface="+mn-lt"/>
              </a:rPr>
              <a:t>heat</a:t>
            </a:r>
            <a:r>
              <a:rPr lang="fr-CH" sz="2000" dirty="0" smtClean="0">
                <a:solidFill>
                  <a:srgbClr val="FFFF00"/>
                </a:solidFill>
                <a:latin typeface="+mn-lt"/>
              </a:rPr>
              <a:t> </a:t>
            </a:r>
            <a:r>
              <a:rPr lang="fr-CH" sz="2000" dirty="0" err="1" smtClean="0">
                <a:solidFill>
                  <a:srgbClr val="FFFF00"/>
                </a:solidFill>
                <a:latin typeface="+mn-lt"/>
              </a:rPr>
              <a:t>recovery</a:t>
            </a:r>
            <a:endParaRPr lang="en-US" sz="2000" dirty="0">
              <a:solidFill>
                <a:srgbClr val="FFFF00"/>
              </a:solidFill>
              <a:latin typeface="+mn-lt"/>
            </a:endParaRPr>
          </a:p>
        </p:txBody>
      </p:sp>
      <p:sp>
        <p:nvSpPr>
          <p:cNvPr id="7" name="TextBox 6"/>
          <p:cNvSpPr txBox="1"/>
          <p:nvPr/>
        </p:nvSpPr>
        <p:spPr>
          <a:xfrm>
            <a:off x="683568" y="1556792"/>
            <a:ext cx="3131840" cy="400110"/>
          </a:xfrm>
          <a:prstGeom prst="rect">
            <a:avLst/>
          </a:prstGeom>
          <a:noFill/>
        </p:spPr>
        <p:txBody>
          <a:bodyPr wrap="square" rtlCol="0">
            <a:spAutoFit/>
          </a:bodyPr>
          <a:lstStyle/>
          <a:p>
            <a:pPr algn="ctr"/>
            <a:r>
              <a:rPr lang="fr-CH" sz="2000" dirty="0" smtClean="0">
                <a:solidFill>
                  <a:srgbClr val="FFFF00"/>
                </a:solidFill>
                <a:latin typeface="+mn-lt"/>
              </a:rPr>
              <a:t>power &amp; </a:t>
            </a:r>
            <a:r>
              <a:rPr lang="fr-CH" sz="2000" dirty="0" err="1" smtClean="0">
                <a:solidFill>
                  <a:srgbClr val="FFFF00"/>
                </a:solidFill>
                <a:latin typeface="+mn-lt"/>
              </a:rPr>
              <a:t>energy</a:t>
            </a:r>
            <a:r>
              <a:rPr lang="fr-CH" sz="2000" dirty="0" smtClean="0">
                <a:solidFill>
                  <a:srgbClr val="FFFF00"/>
                </a:solidFill>
                <a:latin typeface="+mn-lt"/>
              </a:rPr>
              <a:t> </a:t>
            </a:r>
            <a:r>
              <a:rPr lang="fr-CH" sz="2000" dirty="0" err="1" smtClean="0">
                <a:solidFill>
                  <a:srgbClr val="FFFF00"/>
                </a:solidFill>
                <a:latin typeface="+mn-lt"/>
              </a:rPr>
              <a:t>economy</a:t>
            </a:r>
            <a:endParaRPr lang="en-US" sz="2000" dirty="0">
              <a:solidFill>
                <a:srgbClr val="FFFF00"/>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Paths</a:t>
            </a:r>
            <a:r>
              <a:rPr lang="fr-CH" dirty="0" smtClean="0"/>
              <a:t> to power &amp; </a:t>
            </a:r>
            <a:r>
              <a:rPr lang="fr-CH" dirty="0" err="1" smtClean="0"/>
              <a:t>energy</a:t>
            </a:r>
            <a:r>
              <a:rPr lang="fr-CH" dirty="0" smtClean="0"/>
              <a:t> </a:t>
            </a:r>
            <a:r>
              <a:rPr lang="fr-CH" dirty="0" err="1" smtClean="0"/>
              <a:t>savings</a:t>
            </a:r>
            <a:r>
              <a:rPr lang="fr-CH" dirty="0" smtClean="0"/>
              <a:t/>
            </a:r>
            <a:br>
              <a:rPr lang="fr-CH" dirty="0" smtClean="0"/>
            </a:br>
            <a:r>
              <a:rPr lang="fr-CH" sz="2000" dirty="0" err="1" smtClean="0"/>
              <a:t>Sobriety</a:t>
            </a:r>
            <a:endParaRPr lang="en-US" dirty="0"/>
          </a:p>
        </p:txBody>
      </p:sp>
      <p:sp>
        <p:nvSpPr>
          <p:cNvPr id="3" name="Content Placeholder 2"/>
          <p:cNvSpPr>
            <a:spLocks noGrp="1"/>
          </p:cNvSpPr>
          <p:nvPr>
            <p:ph idx="1"/>
          </p:nvPr>
        </p:nvSpPr>
        <p:spPr>
          <a:xfrm>
            <a:off x="323850" y="1268412"/>
            <a:ext cx="8496300" cy="5328940"/>
          </a:xfrm>
        </p:spPr>
        <p:txBody>
          <a:bodyPr/>
          <a:lstStyle/>
          <a:p>
            <a:r>
              <a:rPr lang="fr-CH" dirty="0" err="1" smtClean="0"/>
              <a:t>Reduced</a:t>
            </a:r>
            <a:r>
              <a:rPr lang="fr-CH" dirty="0" smtClean="0"/>
              <a:t> </a:t>
            </a:r>
            <a:r>
              <a:rPr lang="fr-CH" dirty="0" err="1" smtClean="0"/>
              <a:t>current</a:t>
            </a:r>
            <a:r>
              <a:rPr lang="fr-CH" dirty="0" smtClean="0"/>
              <a:t> </a:t>
            </a:r>
            <a:r>
              <a:rPr lang="fr-CH" dirty="0" err="1" smtClean="0"/>
              <a:t>density</a:t>
            </a:r>
            <a:r>
              <a:rPr lang="fr-CH" dirty="0" smtClean="0"/>
              <a:t> in normal-</a:t>
            </a:r>
            <a:r>
              <a:rPr lang="fr-CH" dirty="0" err="1" smtClean="0"/>
              <a:t>conducting</a:t>
            </a:r>
            <a:r>
              <a:rPr lang="fr-CH" dirty="0" smtClean="0"/>
              <a:t> </a:t>
            </a:r>
            <a:r>
              <a:rPr lang="fr-CH" dirty="0" err="1" smtClean="0"/>
              <a:t>magnets</a:t>
            </a:r>
            <a:endParaRPr lang="fr-CH" dirty="0" smtClean="0"/>
          </a:p>
          <a:p>
            <a:pPr lvl="1"/>
            <a:r>
              <a:rPr lang="fr-CH" dirty="0" err="1" smtClean="0"/>
              <a:t>Magnets</a:t>
            </a:r>
            <a:r>
              <a:rPr lang="fr-CH" dirty="0" smtClean="0"/>
              <a:t> &amp; </a:t>
            </a:r>
            <a:r>
              <a:rPr lang="fr-CH" dirty="0" err="1" smtClean="0"/>
              <a:t>overheads</a:t>
            </a:r>
            <a:r>
              <a:rPr lang="fr-CH" dirty="0" smtClean="0"/>
              <a:t> (</a:t>
            </a:r>
            <a:r>
              <a:rPr lang="fr-CH" dirty="0" err="1" smtClean="0"/>
              <a:t>electrical</a:t>
            </a:r>
            <a:r>
              <a:rPr lang="fr-CH" dirty="0" smtClean="0"/>
              <a:t> network </a:t>
            </a:r>
            <a:r>
              <a:rPr lang="fr-CH" dirty="0" err="1" smtClean="0"/>
              <a:t>losses</a:t>
            </a:r>
            <a:r>
              <a:rPr lang="fr-CH" dirty="0" smtClean="0"/>
              <a:t>, </a:t>
            </a:r>
            <a:r>
              <a:rPr lang="fr-CH" dirty="0" err="1" smtClean="0"/>
              <a:t>cooling</a:t>
            </a:r>
            <a:r>
              <a:rPr lang="fr-CH" dirty="0" smtClean="0"/>
              <a:t> &amp; ventilation) </a:t>
            </a:r>
            <a:r>
              <a:rPr lang="fr-CH" dirty="0" err="1" smtClean="0"/>
              <a:t>represent</a:t>
            </a:r>
            <a:r>
              <a:rPr lang="fr-CH" dirty="0" smtClean="0"/>
              <a:t> 27 % of </a:t>
            </a:r>
            <a:r>
              <a:rPr lang="fr-CH" dirty="0" err="1" smtClean="0"/>
              <a:t>overall</a:t>
            </a:r>
            <a:r>
              <a:rPr lang="fr-CH" dirty="0" smtClean="0"/>
              <a:t> power </a:t>
            </a:r>
            <a:r>
              <a:rPr lang="fr-CH" dirty="0" err="1" smtClean="0"/>
              <a:t>at</a:t>
            </a:r>
            <a:r>
              <a:rPr lang="fr-CH" dirty="0" smtClean="0"/>
              <a:t> 3 </a:t>
            </a:r>
            <a:r>
              <a:rPr lang="fr-CH" dirty="0" err="1" smtClean="0"/>
              <a:t>TeV</a:t>
            </a:r>
            <a:endParaRPr lang="fr-CH" dirty="0" smtClean="0"/>
          </a:p>
          <a:p>
            <a:pPr lvl="1"/>
            <a:r>
              <a:rPr lang="fr-CH" dirty="0" smtClean="0"/>
              <a:t>For </a:t>
            </a:r>
            <a:r>
              <a:rPr lang="fr-CH" dirty="0" err="1" smtClean="0"/>
              <a:t>given</a:t>
            </a:r>
            <a:r>
              <a:rPr lang="fr-CH" dirty="0" smtClean="0"/>
              <a:t> </a:t>
            </a:r>
            <a:r>
              <a:rPr lang="fr-CH" dirty="0" err="1" smtClean="0"/>
              <a:t>magnet</a:t>
            </a:r>
            <a:r>
              <a:rPr lang="fr-CH" dirty="0" smtClean="0"/>
              <a:t> size and </a:t>
            </a:r>
            <a:r>
              <a:rPr lang="fr-CH" dirty="0" err="1" smtClean="0"/>
              <a:t>field</a:t>
            </a:r>
            <a:r>
              <a:rPr lang="fr-CH" dirty="0" smtClean="0"/>
              <a:t>, power </a:t>
            </a:r>
            <a:r>
              <a:rPr lang="fr-CH" dirty="0" err="1" smtClean="0"/>
              <a:t>scales</a:t>
            </a:r>
            <a:r>
              <a:rPr lang="fr-CH" dirty="0" smtClean="0"/>
              <a:t> </a:t>
            </a:r>
            <a:r>
              <a:rPr lang="fr-CH" dirty="0" err="1" smtClean="0"/>
              <a:t>with</a:t>
            </a:r>
            <a:r>
              <a:rPr lang="fr-CH" dirty="0" smtClean="0"/>
              <a:t> </a:t>
            </a:r>
            <a:r>
              <a:rPr lang="fr-CH" dirty="0" err="1" smtClean="0"/>
              <a:t>current</a:t>
            </a:r>
            <a:r>
              <a:rPr lang="fr-CH" dirty="0" smtClean="0"/>
              <a:t> </a:t>
            </a:r>
            <a:r>
              <a:rPr lang="fr-CH" dirty="0" err="1" smtClean="0"/>
              <a:t>density</a:t>
            </a:r>
            <a:endParaRPr lang="fr-CH" dirty="0" smtClean="0"/>
          </a:p>
          <a:p>
            <a:pPr lvl="1"/>
            <a:r>
              <a:rPr lang="fr-CH" dirty="0" smtClean="0"/>
              <a:t>Compromise </a:t>
            </a:r>
            <a:r>
              <a:rPr lang="fr-CH" dirty="0" err="1" smtClean="0"/>
              <a:t>between</a:t>
            </a:r>
            <a:r>
              <a:rPr lang="fr-CH" dirty="0" smtClean="0"/>
              <a:t> capital &amp; real </a:t>
            </a:r>
            <a:r>
              <a:rPr lang="fr-CH" dirty="0" err="1" smtClean="0"/>
              <a:t>estate</a:t>
            </a:r>
            <a:r>
              <a:rPr lang="fr-CH" dirty="0" smtClean="0"/>
              <a:t> </a:t>
            </a:r>
            <a:r>
              <a:rPr lang="fr-CH" dirty="0" err="1" smtClean="0"/>
              <a:t>costs</a:t>
            </a:r>
            <a:r>
              <a:rPr lang="fr-CH" dirty="0" smtClean="0"/>
              <a:t> on one hand, and </a:t>
            </a:r>
            <a:r>
              <a:rPr lang="fr-CH" dirty="0" err="1" smtClean="0"/>
              <a:t>operation</a:t>
            </a:r>
            <a:r>
              <a:rPr lang="fr-CH" dirty="0" smtClean="0"/>
              <a:t> </a:t>
            </a:r>
            <a:r>
              <a:rPr lang="fr-CH" dirty="0" err="1" smtClean="0"/>
              <a:t>costs</a:t>
            </a:r>
            <a:r>
              <a:rPr lang="fr-CH" dirty="0" smtClean="0"/>
              <a:t> on the </a:t>
            </a:r>
            <a:r>
              <a:rPr lang="fr-CH" dirty="0" err="1" smtClean="0"/>
              <a:t>other</a:t>
            </a:r>
            <a:r>
              <a:rPr lang="fr-CH" dirty="0" smtClean="0"/>
              <a:t> hand</a:t>
            </a:r>
          </a:p>
          <a:p>
            <a:r>
              <a:rPr lang="fr-CH" dirty="0" err="1" smtClean="0"/>
              <a:t>Reduction</a:t>
            </a:r>
            <a:r>
              <a:rPr lang="fr-CH" dirty="0" smtClean="0"/>
              <a:t> of HVAC </a:t>
            </a:r>
            <a:r>
              <a:rPr lang="fr-CH" dirty="0" err="1" smtClean="0"/>
              <a:t>duty</a:t>
            </a:r>
            <a:endParaRPr lang="fr-CH" dirty="0" smtClean="0"/>
          </a:p>
          <a:p>
            <a:pPr lvl="1"/>
            <a:r>
              <a:rPr lang="fr-CH" dirty="0" smtClean="0"/>
              <a:t>Most </a:t>
            </a:r>
            <a:r>
              <a:rPr lang="fr-CH" dirty="0" err="1" smtClean="0"/>
              <a:t>heat</a:t>
            </a:r>
            <a:r>
              <a:rPr lang="fr-CH" dirty="0" smtClean="0"/>
              <a:t> </a:t>
            </a:r>
            <a:r>
              <a:rPr lang="fr-CH" dirty="0" err="1" smtClean="0"/>
              <a:t>loads</a:t>
            </a:r>
            <a:r>
              <a:rPr lang="fr-CH" dirty="0" smtClean="0"/>
              <a:t> </a:t>
            </a:r>
            <a:r>
              <a:rPr lang="fr-CH" dirty="0" err="1" smtClean="0"/>
              <a:t>already</a:t>
            </a:r>
            <a:r>
              <a:rPr lang="fr-CH" dirty="0" smtClean="0"/>
              <a:t> </a:t>
            </a:r>
            <a:r>
              <a:rPr lang="fr-CH" dirty="0" err="1" smtClean="0"/>
              <a:t>taken</a:t>
            </a:r>
            <a:r>
              <a:rPr lang="fr-CH" dirty="0" smtClean="0"/>
              <a:t> by water </a:t>
            </a:r>
            <a:r>
              <a:rPr lang="fr-CH" dirty="0" err="1" smtClean="0"/>
              <a:t>cooling</a:t>
            </a:r>
            <a:endParaRPr lang="fr-CH" dirty="0" smtClean="0"/>
          </a:p>
          <a:p>
            <a:pPr lvl="1"/>
            <a:r>
              <a:rPr lang="fr-CH" dirty="0" smtClean="0"/>
              <a:t>Possible </a:t>
            </a:r>
            <a:r>
              <a:rPr lang="fr-CH" dirty="0" err="1" smtClean="0"/>
              <a:t>further</a:t>
            </a:r>
            <a:r>
              <a:rPr lang="fr-CH" dirty="0" smtClean="0"/>
              <a:t> </a:t>
            </a:r>
            <a:r>
              <a:rPr lang="fr-CH" dirty="0" err="1" smtClean="0"/>
              <a:t>reduction</a:t>
            </a:r>
            <a:r>
              <a:rPr lang="fr-CH" dirty="0" smtClean="0"/>
              <a:t> in main tunnel by thermal </a:t>
            </a:r>
            <a:r>
              <a:rPr lang="fr-CH" dirty="0" err="1" smtClean="0"/>
              <a:t>shielding</a:t>
            </a:r>
            <a:r>
              <a:rPr lang="fr-CH" dirty="0" smtClean="0"/>
              <a:t> of </a:t>
            </a:r>
            <a:r>
              <a:rPr lang="fr-CH" dirty="0" err="1" smtClean="0"/>
              <a:t>cables</a:t>
            </a:r>
            <a:endParaRPr lang="fr-CH" dirty="0" smtClean="0"/>
          </a:p>
          <a:p>
            <a:pPr lvl="1"/>
            <a:r>
              <a:rPr lang="fr-CH" dirty="0" smtClean="0"/>
              <a:t>Possible </a:t>
            </a:r>
            <a:r>
              <a:rPr lang="fr-CH" dirty="0" err="1" smtClean="0"/>
              <a:t>reduction</a:t>
            </a:r>
            <a:r>
              <a:rPr lang="fr-CH" dirty="0" smtClean="0"/>
              <a:t> in surface buildings by </a:t>
            </a:r>
            <a:r>
              <a:rPr lang="fr-CH" dirty="0" err="1" smtClean="0"/>
              <a:t>improved</a:t>
            </a:r>
            <a:r>
              <a:rPr lang="fr-CH" dirty="0" smtClean="0"/>
              <a:t> thermal </a:t>
            </a:r>
            <a:r>
              <a:rPr lang="fr-CH" dirty="0" err="1" smtClean="0"/>
              <a:t>insulation</a:t>
            </a:r>
            <a:r>
              <a:rPr lang="fr-CH" dirty="0" smtClean="0"/>
              <a:t>, </a:t>
            </a:r>
            <a:r>
              <a:rPr lang="fr-CH" dirty="0" err="1" smtClean="0"/>
              <a:t>natural</a:t>
            </a:r>
            <a:r>
              <a:rPr lang="fr-CH" dirty="0" smtClean="0"/>
              <a:t> ventilation, relaxation of </a:t>
            </a:r>
            <a:r>
              <a:rPr lang="fr-CH" dirty="0" err="1" smtClean="0"/>
              <a:t>temperature</a:t>
            </a:r>
            <a:r>
              <a:rPr lang="fr-CH" dirty="0" smtClean="0"/>
              <a:t> </a:t>
            </a:r>
            <a:r>
              <a:rPr lang="fr-CH" dirty="0" err="1" smtClean="0"/>
              <a:t>limits</a:t>
            </a:r>
            <a:endParaRPr lang="fr-CH"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Paths</a:t>
            </a:r>
            <a:r>
              <a:rPr lang="fr-CH" dirty="0" smtClean="0"/>
              <a:t> to power &amp; </a:t>
            </a:r>
            <a:r>
              <a:rPr lang="fr-CH" dirty="0" err="1" smtClean="0"/>
              <a:t>energy</a:t>
            </a:r>
            <a:r>
              <a:rPr lang="fr-CH" dirty="0" smtClean="0"/>
              <a:t> </a:t>
            </a:r>
            <a:r>
              <a:rPr lang="fr-CH" dirty="0" err="1" smtClean="0"/>
              <a:t>savings</a:t>
            </a:r>
            <a:r>
              <a:rPr lang="fr-CH" dirty="0" smtClean="0"/>
              <a:t/>
            </a:r>
            <a:br>
              <a:rPr lang="fr-CH" dirty="0" smtClean="0"/>
            </a:br>
            <a:r>
              <a:rPr lang="fr-CH" sz="2000" dirty="0" err="1" smtClean="0"/>
              <a:t>Efficiency</a:t>
            </a:r>
            <a:endParaRPr lang="en-US" dirty="0"/>
          </a:p>
        </p:txBody>
      </p:sp>
      <p:sp>
        <p:nvSpPr>
          <p:cNvPr id="3" name="Content Placeholder 2"/>
          <p:cNvSpPr>
            <a:spLocks noGrp="1"/>
          </p:cNvSpPr>
          <p:nvPr>
            <p:ph idx="1"/>
          </p:nvPr>
        </p:nvSpPr>
        <p:spPr>
          <a:xfrm>
            <a:off x="323850" y="1268412"/>
            <a:ext cx="8496300" cy="5328940"/>
          </a:xfrm>
        </p:spPr>
        <p:txBody>
          <a:bodyPr/>
          <a:lstStyle/>
          <a:p>
            <a:r>
              <a:rPr lang="fr-CH" dirty="0" err="1" smtClean="0"/>
              <a:t>Grid</a:t>
            </a:r>
            <a:r>
              <a:rPr lang="fr-CH" dirty="0" smtClean="0"/>
              <a:t>-to-RF power conversion</a:t>
            </a:r>
          </a:p>
          <a:p>
            <a:pPr lvl="1"/>
            <a:r>
              <a:rPr lang="fr-CH" dirty="0" smtClean="0"/>
              <a:t>R&amp;D on klystrons</a:t>
            </a:r>
          </a:p>
          <a:p>
            <a:pPr lvl="1"/>
            <a:r>
              <a:rPr lang="fr-CH" dirty="0" smtClean="0"/>
              <a:t>R&amp;D on </a:t>
            </a:r>
            <a:r>
              <a:rPr lang="fr-CH" dirty="0" err="1" smtClean="0"/>
              <a:t>modulators</a:t>
            </a:r>
            <a:r>
              <a:rPr lang="fr-CH" dirty="0" smtClean="0"/>
              <a:t>, </a:t>
            </a:r>
            <a:r>
              <a:rPr lang="fr-CH" dirty="0" err="1" smtClean="0"/>
              <a:t>powering</a:t>
            </a:r>
            <a:r>
              <a:rPr lang="fr-CH" dirty="0" smtClean="0"/>
              <a:t> </a:t>
            </a:r>
            <a:r>
              <a:rPr lang="fr-CH" dirty="0" err="1" smtClean="0"/>
              <a:t>from</a:t>
            </a:r>
            <a:r>
              <a:rPr lang="fr-CH" dirty="0" smtClean="0"/>
              <a:t> the </a:t>
            </a:r>
            <a:r>
              <a:rPr lang="fr-CH" dirty="0" err="1" smtClean="0"/>
              <a:t>grid</a:t>
            </a:r>
            <a:r>
              <a:rPr lang="fr-CH" dirty="0" smtClean="0"/>
              <a:t> </a:t>
            </a:r>
            <a:r>
              <a:rPr lang="fr-CH" dirty="0" err="1" smtClean="0"/>
              <a:t>at</a:t>
            </a:r>
            <a:r>
              <a:rPr lang="fr-CH" dirty="0" smtClean="0"/>
              <a:t> HV</a:t>
            </a:r>
          </a:p>
          <a:p>
            <a:r>
              <a:rPr lang="fr-CH" dirty="0" smtClean="0"/>
              <a:t>RF-to-</a:t>
            </a:r>
            <a:r>
              <a:rPr lang="fr-CH" dirty="0" err="1" smtClean="0"/>
              <a:t>beam</a:t>
            </a:r>
            <a:r>
              <a:rPr lang="fr-CH" dirty="0" smtClean="0"/>
              <a:t> power conversion</a:t>
            </a:r>
          </a:p>
          <a:p>
            <a:pPr lvl="1"/>
            <a:r>
              <a:rPr lang="fr-CH" dirty="0" err="1" smtClean="0"/>
              <a:t>Re</a:t>
            </a:r>
            <a:r>
              <a:rPr lang="fr-CH" dirty="0" smtClean="0"/>
              <a:t>-</a:t>
            </a:r>
            <a:r>
              <a:rPr lang="fr-CH" dirty="0" err="1" smtClean="0"/>
              <a:t>optimization</a:t>
            </a:r>
            <a:r>
              <a:rPr lang="fr-CH" dirty="0" smtClean="0"/>
              <a:t> of </a:t>
            </a:r>
            <a:r>
              <a:rPr lang="fr-CH" dirty="0" err="1" smtClean="0"/>
              <a:t>accelerating</a:t>
            </a:r>
            <a:r>
              <a:rPr lang="fr-CH" dirty="0" smtClean="0"/>
              <a:t> structures and gradient </a:t>
            </a:r>
            <a:r>
              <a:rPr lang="fr-CH" dirty="0" err="1" smtClean="0"/>
              <a:t>with</a:t>
            </a:r>
            <a:r>
              <a:rPr lang="fr-CH" dirty="0" smtClean="0"/>
              <a:t> </a:t>
            </a:r>
            <a:r>
              <a:rPr lang="fr-CH" dirty="0" err="1" smtClean="0"/>
              <a:t>different</a:t>
            </a:r>
            <a:r>
              <a:rPr lang="fr-CH" dirty="0" smtClean="0"/>
              <a:t> objective </a:t>
            </a:r>
            <a:r>
              <a:rPr lang="fr-CH" dirty="0" err="1" smtClean="0"/>
              <a:t>function</a:t>
            </a:r>
            <a:r>
              <a:rPr lang="fr-CH" dirty="0" smtClean="0"/>
              <a:t> (</a:t>
            </a:r>
            <a:r>
              <a:rPr lang="fr-CH" dirty="0" err="1" smtClean="0"/>
              <a:t>present</a:t>
            </a:r>
            <a:r>
              <a:rPr lang="fr-CH" dirty="0" smtClean="0"/>
              <a:t> value 0.25) </a:t>
            </a:r>
          </a:p>
          <a:p>
            <a:r>
              <a:rPr lang="fr-CH" dirty="0" smtClean="0"/>
              <a:t>Permanent or super-</a:t>
            </a:r>
            <a:r>
              <a:rPr lang="fr-CH" dirty="0" err="1" smtClean="0"/>
              <a:t>ferric</a:t>
            </a:r>
            <a:r>
              <a:rPr lang="fr-CH" dirty="0" smtClean="0"/>
              <a:t> </a:t>
            </a:r>
            <a:r>
              <a:rPr lang="fr-CH" dirty="0" err="1" smtClean="0"/>
              <a:t>superconducting</a:t>
            </a:r>
            <a:r>
              <a:rPr lang="fr-CH" dirty="0" smtClean="0"/>
              <a:t> </a:t>
            </a:r>
            <a:r>
              <a:rPr lang="fr-CH" dirty="0" err="1" smtClean="0"/>
              <a:t>magnets</a:t>
            </a:r>
            <a:endParaRPr lang="fr-CH" dirty="0" smtClean="0"/>
          </a:p>
          <a:p>
            <a:pPr lvl="1"/>
            <a:r>
              <a:rPr lang="fr-CH" dirty="0" smtClean="0"/>
              <a:t>Permanent </a:t>
            </a:r>
            <a:r>
              <a:rPr lang="fr-CH" dirty="0" err="1" smtClean="0"/>
              <a:t>magnets</a:t>
            </a:r>
            <a:endParaRPr lang="fr-CH" dirty="0" smtClean="0"/>
          </a:p>
          <a:p>
            <a:pPr lvl="2"/>
            <a:r>
              <a:rPr lang="fr-CH" dirty="0" err="1" smtClean="0"/>
              <a:t>distributed</a:t>
            </a:r>
            <a:r>
              <a:rPr lang="fr-CH" dirty="0" smtClean="0"/>
              <a:t> uses, </a:t>
            </a:r>
            <a:r>
              <a:rPr lang="fr-CH" dirty="0" err="1" smtClean="0"/>
              <a:t>e.g</a:t>
            </a:r>
            <a:r>
              <a:rPr lang="fr-CH" dirty="0" smtClean="0"/>
              <a:t>. main </a:t>
            </a:r>
            <a:r>
              <a:rPr lang="fr-CH" dirty="0" err="1" smtClean="0"/>
              <a:t>linac</a:t>
            </a:r>
            <a:r>
              <a:rPr lang="fr-CH" dirty="0" smtClean="0"/>
              <a:t> DB quads</a:t>
            </a:r>
          </a:p>
          <a:p>
            <a:pPr lvl="2"/>
            <a:r>
              <a:rPr lang="fr-CH" dirty="0" err="1" smtClean="0"/>
              <a:t>fixed</a:t>
            </a:r>
            <a:r>
              <a:rPr lang="fr-CH" dirty="0" smtClean="0"/>
              <a:t>-</a:t>
            </a:r>
            <a:r>
              <a:rPr lang="fr-CH" dirty="0" err="1" smtClean="0"/>
              <a:t>field</a:t>
            </a:r>
            <a:r>
              <a:rPr lang="fr-CH" dirty="0" smtClean="0"/>
              <a:t>/gradient or </a:t>
            </a:r>
            <a:r>
              <a:rPr lang="fr-CH" dirty="0" err="1" smtClean="0"/>
              <a:t>mechanical</a:t>
            </a:r>
            <a:r>
              <a:rPr lang="fr-CH" dirty="0" smtClean="0"/>
              <a:t> </a:t>
            </a:r>
            <a:r>
              <a:rPr lang="fr-CH" dirty="0" err="1" smtClean="0"/>
              <a:t>tuning</a:t>
            </a:r>
            <a:endParaRPr lang="fr-CH" dirty="0" smtClean="0"/>
          </a:p>
          <a:p>
            <a:pPr lvl="1"/>
            <a:r>
              <a:rPr lang="fr-CH" dirty="0" smtClean="0"/>
              <a:t>Super-</a:t>
            </a:r>
            <a:r>
              <a:rPr lang="fr-CH" dirty="0" err="1" smtClean="0"/>
              <a:t>ferric</a:t>
            </a:r>
            <a:r>
              <a:rPr lang="fr-CH" dirty="0" smtClean="0"/>
              <a:t> </a:t>
            </a:r>
            <a:r>
              <a:rPr lang="fr-CH" dirty="0" err="1" smtClean="0"/>
              <a:t>superconducting</a:t>
            </a:r>
            <a:r>
              <a:rPr lang="fr-CH" dirty="0" smtClean="0"/>
              <a:t> </a:t>
            </a:r>
            <a:r>
              <a:rPr lang="fr-CH" dirty="0" err="1" smtClean="0"/>
              <a:t>magnets</a:t>
            </a:r>
            <a:endParaRPr lang="fr-CH" dirty="0" smtClean="0"/>
          </a:p>
          <a:p>
            <a:pPr lvl="2"/>
            <a:r>
              <a:rPr lang="fr-CH" dirty="0" smtClean="0"/>
              <a:t>« </a:t>
            </a:r>
            <a:r>
              <a:rPr lang="fr-CH" dirty="0" err="1" smtClean="0"/>
              <a:t>grouped</a:t>
            </a:r>
            <a:r>
              <a:rPr lang="fr-CH" dirty="0" smtClean="0"/>
              <a:t> » and DC uses, </a:t>
            </a:r>
            <a:r>
              <a:rPr lang="fr-CH" dirty="0" err="1" smtClean="0"/>
              <a:t>e.g</a:t>
            </a:r>
            <a:r>
              <a:rPr lang="fr-CH" dirty="0" smtClean="0"/>
              <a:t>. combiner rings, DB return </a:t>
            </a:r>
            <a:r>
              <a:rPr lang="fr-CH" dirty="0" err="1" smtClean="0"/>
              <a:t>loops</a:t>
            </a:r>
            <a:r>
              <a:rPr lang="fr-CH" dirty="0" smtClean="0"/>
              <a:t> in main </a:t>
            </a:r>
            <a:r>
              <a:rPr lang="fr-CH" dirty="0" err="1" smtClean="0"/>
              <a:t>linacs</a:t>
            </a:r>
            <a:r>
              <a:rPr lang="fr-CH" dirty="0" smtClean="0"/>
              <a:t>  </a:t>
            </a:r>
          </a:p>
        </p:txBody>
      </p:sp>
      <p:sp>
        <p:nvSpPr>
          <p:cNvPr id="4" name="TextBox 3"/>
          <p:cNvSpPr txBox="1"/>
          <p:nvPr/>
        </p:nvSpPr>
        <p:spPr>
          <a:xfrm>
            <a:off x="683568" y="5445224"/>
            <a:ext cx="7920880" cy="923330"/>
          </a:xfrm>
          <a:prstGeom prst="rect">
            <a:avLst/>
          </a:prstGeom>
          <a:noFill/>
        </p:spPr>
        <p:txBody>
          <a:bodyPr wrap="square" rtlCol="0">
            <a:spAutoFit/>
          </a:bodyPr>
          <a:lstStyle/>
          <a:p>
            <a:r>
              <a:rPr lang="fr-CH" dirty="0" smtClean="0">
                <a:solidFill>
                  <a:srgbClr val="FF0000"/>
                </a:solidFill>
                <a:latin typeface="+mn-lt"/>
                <a:sym typeface="Symbol"/>
              </a:rPr>
              <a:t> </a:t>
            </a:r>
            <a:r>
              <a:rPr lang="fr-CH" dirty="0" err="1" smtClean="0">
                <a:solidFill>
                  <a:srgbClr val="FF0000"/>
                </a:solidFill>
                <a:latin typeface="+mn-lt"/>
              </a:rPr>
              <a:t>Potential</a:t>
            </a:r>
            <a:r>
              <a:rPr lang="fr-CH" dirty="0" smtClean="0">
                <a:solidFill>
                  <a:srgbClr val="FF0000"/>
                </a:solidFill>
                <a:latin typeface="+mn-lt"/>
              </a:rPr>
              <a:t> for power </a:t>
            </a:r>
            <a:r>
              <a:rPr lang="fr-CH" dirty="0" err="1" smtClean="0">
                <a:solidFill>
                  <a:srgbClr val="FF0000"/>
                </a:solidFill>
                <a:latin typeface="+mn-lt"/>
              </a:rPr>
              <a:t>savings</a:t>
            </a:r>
            <a:r>
              <a:rPr lang="fr-CH" dirty="0" smtClean="0">
                <a:solidFill>
                  <a:srgbClr val="FF0000"/>
                </a:solidFill>
                <a:latin typeface="+mn-lt"/>
              </a:rPr>
              <a:t> </a:t>
            </a:r>
            <a:r>
              <a:rPr lang="fr-CH" dirty="0" err="1" smtClean="0">
                <a:solidFill>
                  <a:srgbClr val="FF0000"/>
                </a:solidFill>
                <a:latin typeface="+mn-lt"/>
              </a:rPr>
              <a:t>at</a:t>
            </a:r>
            <a:r>
              <a:rPr lang="fr-CH" dirty="0" smtClean="0">
                <a:solidFill>
                  <a:srgbClr val="FF0000"/>
                </a:solidFill>
                <a:latin typeface="+mn-lt"/>
              </a:rPr>
              <a:t> 3 </a:t>
            </a:r>
            <a:r>
              <a:rPr lang="fr-CH" dirty="0" err="1" smtClean="0">
                <a:solidFill>
                  <a:srgbClr val="FF0000"/>
                </a:solidFill>
                <a:latin typeface="+mn-lt"/>
              </a:rPr>
              <a:t>TeV</a:t>
            </a:r>
            <a:endParaRPr lang="fr-CH" dirty="0" smtClean="0">
              <a:solidFill>
                <a:srgbClr val="FF0000"/>
              </a:solidFill>
              <a:latin typeface="+mn-lt"/>
            </a:endParaRPr>
          </a:p>
          <a:p>
            <a:r>
              <a:rPr lang="fr-CH" dirty="0" smtClean="0">
                <a:solidFill>
                  <a:srgbClr val="FF0000"/>
                </a:solidFill>
                <a:latin typeface="+mn-lt"/>
              </a:rPr>
              <a:t>	- </a:t>
            </a:r>
            <a:r>
              <a:rPr lang="fr-CH" dirty="0" err="1" smtClean="0">
                <a:solidFill>
                  <a:srgbClr val="FF0000"/>
                </a:solidFill>
                <a:latin typeface="+mn-lt"/>
              </a:rPr>
              <a:t>magnets</a:t>
            </a:r>
            <a:r>
              <a:rPr lang="fr-CH" dirty="0" smtClean="0">
                <a:solidFill>
                  <a:srgbClr val="FF0000"/>
                </a:solidFill>
                <a:latin typeface="+mn-lt"/>
              </a:rPr>
              <a:t> ~ 86 MW</a:t>
            </a:r>
          </a:p>
          <a:p>
            <a:r>
              <a:rPr lang="fr-CH" dirty="0" smtClean="0">
                <a:solidFill>
                  <a:srgbClr val="FF0000"/>
                </a:solidFill>
                <a:latin typeface="+mn-lt"/>
              </a:rPr>
              <a:t>	- </a:t>
            </a:r>
            <a:r>
              <a:rPr lang="fr-CH" dirty="0" err="1" smtClean="0">
                <a:solidFill>
                  <a:srgbClr val="FF0000"/>
                </a:solidFill>
                <a:latin typeface="+mn-lt"/>
              </a:rPr>
              <a:t>cooling</a:t>
            </a:r>
            <a:r>
              <a:rPr lang="fr-CH" dirty="0" smtClean="0">
                <a:solidFill>
                  <a:srgbClr val="FF0000"/>
                </a:solidFill>
                <a:latin typeface="+mn-lt"/>
              </a:rPr>
              <a:t> &amp; ventilation ~24 MW </a:t>
            </a:r>
            <a:endParaRPr lang="en-US" dirty="0">
              <a:solidFill>
                <a:srgbClr val="FF0000"/>
              </a:solidFill>
              <a:latin typeface="+mn-lt"/>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of high-efficiency modulators</a:t>
            </a:r>
            <a:endParaRPr lang="en-US" dirty="0"/>
          </a:p>
        </p:txBody>
      </p:sp>
      <p:pic>
        <p:nvPicPr>
          <p:cNvPr id="5" name="Picture 2"/>
          <p:cNvPicPr>
            <a:picLocks noChangeAspect="1" noChangeArrowheads="1"/>
          </p:cNvPicPr>
          <p:nvPr/>
        </p:nvPicPr>
        <p:blipFill>
          <a:blip r:embed="rId2" cstate="print"/>
          <a:srcRect/>
          <a:stretch>
            <a:fillRect/>
          </a:stretch>
        </p:blipFill>
        <p:spPr bwMode="auto">
          <a:xfrm>
            <a:off x="228600" y="980728"/>
            <a:ext cx="4114800" cy="3357774"/>
          </a:xfrm>
          <a:prstGeom prst="rect">
            <a:avLst/>
          </a:prstGeom>
          <a:noFill/>
          <a:ln w="9525">
            <a:noFill/>
            <a:miter lim="800000"/>
            <a:headEnd/>
            <a:tailEnd/>
          </a:ln>
        </p:spPr>
      </p:pic>
      <p:graphicFrame>
        <p:nvGraphicFramePr>
          <p:cNvPr id="6" name="Table 5"/>
          <p:cNvGraphicFramePr>
            <a:graphicFrameLocks noGrp="1"/>
          </p:cNvGraphicFramePr>
          <p:nvPr/>
        </p:nvGraphicFramePr>
        <p:xfrm>
          <a:off x="4572000" y="1138102"/>
          <a:ext cx="4114800" cy="2768212"/>
        </p:xfrm>
        <a:graphic>
          <a:graphicData uri="http://schemas.openxmlformats.org/drawingml/2006/table">
            <a:tbl>
              <a:tblPr firstRow="1" bandRow="1">
                <a:tableStyleId>{69CF1AB2-1976-4502-BF36-3FF5EA218861}</a:tableStyleId>
              </a:tblPr>
              <a:tblGrid>
                <a:gridCol w="1981200"/>
                <a:gridCol w="2133600"/>
              </a:tblGrid>
              <a:tr h="305284">
                <a:tc>
                  <a:txBody>
                    <a:bodyPr/>
                    <a:lstStyle/>
                    <a:p>
                      <a:pPr>
                        <a:lnSpc>
                          <a:spcPct val="115000"/>
                        </a:lnSpc>
                        <a:spcAft>
                          <a:spcPts val="0"/>
                        </a:spcAft>
                      </a:pPr>
                      <a:r>
                        <a:rPr lang="en-GB" sz="1200" b="0" dirty="0" smtClean="0"/>
                        <a:t>Useful flat-top </a:t>
                      </a:r>
                      <a:r>
                        <a:rPr lang="en-GB" sz="1200" b="0" dirty="0"/>
                        <a:t>Energy</a:t>
                      </a:r>
                      <a:endParaRPr lang="en-US" sz="1200" b="0" dirty="0">
                        <a:latin typeface="Calibri"/>
                        <a:ea typeface="Calibri"/>
                        <a:cs typeface="Times New Roman"/>
                      </a:endParaRPr>
                    </a:p>
                  </a:txBody>
                  <a:tcPr marL="68580" marR="68580" marT="0" marB="0"/>
                </a:tc>
                <a:tc>
                  <a:txBody>
                    <a:bodyPr/>
                    <a:lstStyle/>
                    <a:p>
                      <a:pPr marL="0" algn="l" defTabSz="914400" rtl="0" eaLnBrk="1" latinLnBrk="0" hangingPunct="1">
                        <a:lnSpc>
                          <a:spcPct val="115000"/>
                        </a:lnSpc>
                        <a:spcAft>
                          <a:spcPts val="0"/>
                        </a:spcAft>
                      </a:pPr>
                      <a:r>
                        <a:rPr lang="en-GB" sz="1200" b="0" kern="1200" dirty="0" smtClean="0">
                          <a:solidFill>
                            <a:schemeClr val="dk1"/>
                          </a:solidFill>
                          <a:latin typeface="+mn-lt"/>
                          <a:ea typeface="+mn-ea"/>
                          <a:cs typeface="+mn-cs"/>
                        </a:rPr>
                        <a:t>22MW*140</a:t>
                      </a:r>
                      <a:r>
                        <a:rPr lang="el-GR" sz="1200" b="0" kern="1200" dirty="0" smtClean="0">
                          <a:solidFill>
                            <a:schemeClr val="dk1"/>
                          </a:solidFill>
                          <a:latin typeface="Calibri"/>
                          <a:ea typeface="+mn-ea"/>
                          <a:cs typeface="+mn-cs"/>
                        </a:rPr>
                        <a:t>μ</a:t>
                      </a:r>
                      <a:r>
                        <a:rPr lang="en-GB" sz="1200" b="0" kern="1200" dirty="0" smtClean="0">
                          <a:solidFill>
                            <a:schemeClr val="dk1"/>
                          </a:solidFill>
                          <a:latin typeface="+mn-lt"/>
                          <a:ea typeface="+mn-ea"/>
                          <a:cs typeface="+mn-cs"/>
                        </a:rPr>
                        <a:t>s </a:t>
                      </a:r>
                      <a:r>
                        <a:rPr lang="en-GB" sz="1200" b="0" kern="1200" dirty="0">
                          <a:solidFill>
                            <a:schemeClr val="dk1"/>
                          </a:solidFill>
                          <a:latin typeface="+mn-lt"/>
                          <a:ea typeface="+mn-ea"/>
                          <a:cs typeface="+mn-cs"/>
                        </a:rPr>
                        <a:t>= 3.08kJ</a:t>
                      </a:r>
                      <a:endParaRPr lang="en-US" sz="1200" b="0" kern="1200" dirty="0">
                        <a:solidFill>
                          <a:schemeClr val="dk1"/>
                        </a:solidFill>
                        <a:latin typeface="+mn-lt"/>
                        <a:ea typeface="+mn-ea"/>
                        <a:cs typeface="+mn-cs"/>
                      </a:endParaRPr>
                    </a:p>
                  </a:txBody>
                  <a:tcPr marL="68580" marR="68580" marT="0" marB="0"/>
                </a:tc>
              </a:tr>
              <a:tr h="324336">
                <a:tc>
                  <a:txBody>
                    <a:bodyPr/>
                    <a:lstStyle/>
                    <a:p>
                      <a:pPr>
                        <a:lnSpc>
                          <a:spcPct val="115000"/>
                        </a:lnSpc>
                        <a:spcAft>
                          <a:spcPts val="0"/>
                        </a:spcAft>
                      </a:pPr>
                      <a:r>
                        <a:rPr lang="en-GB" sz="1200" dirty="0"/>
                        <a:t>Rise/fall time energy</a:t>
                      </a:r>
                      <a:endParaRPr lang="en-US" sz="1200" dirty="0">
                        <a:latin typeface="Calibri"/>
                        <a:ea typeface="Calibri"/>
                        <a:cs typeface="Times New Roman"/>
                      </a:endParaRPr>
                    </a:p>
                  </a:txBody>
                  <a:tcPr marL="68580" marR="68580" marT="0" marB="0"/>
                </a:tc>
                <a:tc>
                  <a:txBody>
                    <a:bodyPr/>
                    <a:lstStyle/>
                    <a:p>
                      <a:pPr marL="0" algn="l" defTabSz="914400" rtl="0" eaLnBrk="1" latinLnBrk="0" hangingPunct="1">
                        <a:lnSpc>
                          <a:spcPct val="115000"/>
                        </a:lnSpc>
                        <a:spcAft>
                          <a:spcPts val="0"/>
                        </a:spcAft>
                      </a:pPr>
                      <a:r>
                        <a:rPr lang="en-GB" sz="1200" b="0" kern="1200" dirty="0" smtClean="0">
                          <a:solidFill>
                            <a:schemeClr val="dk1"/>
                          </a:solidFill>
                          <a:latin typeface="+mn-lt"/>
                          <a:ea typeface="+mn-ea"/>
                          <a:cs typeface="+mn-cs"/>
                        </a:rPr>
                        <a:t>22MW*5</a:t>
                      </a:r>
                      <a:r>
                        <a:rPr lang="el-GR" sz="1200" b="0" kern="1200" dirty="0" smtClean="0">
                          <a:solidFill>
                            <a:schemeClr val="dk1"/>
                          </a:solidFill>
                          <a:latin typeface="+mn-lt"/>
                          <a:ea typeface="+mn-ea"/>
                          <a:cs typeface="+mn-cs"/>
                        </a:rPr>
                        <a:t>μ</a:t>
                      </a:r>
                      <a:r>
                        <a:rPr lang="en-GB" sz="1200" b="0" kern="1200" dirty="0" smtClean="0">
                          <a:solidFill>
                            <a:schemeClr val="dk1"/>
                          </a:solidFill>
                          <a:latin typeface="+mn-lt"/>
                          <a:ea typeface="+mn-ea"/>
                          <a:cs typeface="+mn-cs"/>
                        </a:rPr>
                        <a:t>s*2/3</a:t>
                      </a:r>
                      <a:r>
                        <a:rPr lang="en-GB" sz="1200" b="0" kern="1200" dirty="0">
                          <a:solidFill>
                            <a:schemeClr val="dk1"/>
                          </a:solidFill>
                          <a:latin typeface="+mn-lt"/>
                          <a:ea typeface="+mn-ea"/>
                          <a:cs typeface="+mn-cs"/>
                        </a:rPr>
                        <a:t>= </a:t>
                      </a:r>
                      <a:r>
                        <a:rPr lang="en-GB" sz="1200" b="0" kern="1200" dirty="0" smtClean="0">
                          <a:solidFill>
                            <a:schemeClr val="dk1"/>
                          </a:solidFill>
                          <a:latin typeface="+mn-lt"/>
                          <a:ea typeface="+mn-ea"/>
                          <a:cs typeface="+mn-cs"/>
                        </a:rPr>
                        <a:t>0.07kJ</a:t>
                      </a:r>
                      <a:endParaRPr lang="en-US" sz="1200" b="0" kern="1200" dirty="0">
                        <a:solidFill>
                          <a:schemeClr val="dk1"/>
                        </a:solidFill>
                        <a:latin typeface="+mn-lt"/>
                        <a:ea typeface="+mn-ea"/>
                        <a:cs typeface="+mn-cs"/>
                      </a:endParaRPr>
                    </a:p>
                  </a:txBody>
                  <a:tcPr marL="68580" marR="68580" marT="0" marB="0"/>
                </a:tc>
              </a:tr>
              <a:tr h="324336">
                <a:tc>
                  <a:txBody>
                    <a:bodyPr/>
                    <a:lstStyle/>
                    <a:p>
                      <a:pPr>
                        <a:lnSpc>
                          <a:spcPct val="115000"/>
                        </a:lnSpc>
                        <a:spcAft>
                          <a:spcPts val="0"/>
                        </a:spcAft>
                      </a:pPr>
                      <a:r>
                        <a:rPr lang="en-GB" sz="1200" dirty="0" smtClean="0"/>
                        <a:t>Set-up time energy</a:t>
                      </a:r>
                      <a:endParaRPr lang="en-US" sz="1200" dirty="0">
                        <a:latin typeface="+mn-lt"/>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b="0" kern="1200" dirty="0" smtClean="0">
                          <a:solidFill>
                            <a:schemeClr val="dk1"/>
                          </a:solidFill>
                          <a:latin typeface="+mn-lt"/>
                          <a:ea typeface="+mn-ea"/>
                          <a:cs typeface="+mn-cs"/>
                        </a:rPr>
                        <a:t>22MW*5</a:t>
                      </a:r>
                      <a:r>
                        <a:rPr lang="el-GR" sz="1200" b="0" kern="1200" dirty="0" smtClean="0">
                          <a:solidFill>
                            <a:schemeClr val="dk1"/>
                          </a:solidFill>
                          <a:latin typeface="+mn-lt"/>
                          <a:ea typeface="+mn-ea"/>
                          <a:cs typeface="+mn-cs"/>
                        </a:rPr>
                        <a:t>μ</a:t>
                      </a:r>
                      <a:r>
                        <a:rPr lang="en-GB" sz="1200" b="0" kern="1200" dirty="0" smtClean="0">
                          <a:solidFill>
                            <a:schemeClr val="dk1"/>
                          </a:solidFill>
                          <a:latin typeface="+mn-lt"/>
                          <a:ea typeface="+mn-ea"/>
                          <a:cs typeface="+mn-cs"/>
                        </a:rPr>
                        <a:t>s </a:t>
                      </a:r>
                      <a:r>
                        <a:rPr lang="en-GB" sz="1200" b="0" kern="1200" dirty="0">
                          <a:solidFill>
                            <a:schemeClr val="dk1"/>
                          </a:solidFill>
                          <a:latin typeface="+mn-lt"/>
                          <a:ea typeface="+mn-ea"/>
                          <a:cs typeface="+mn-cs"/>
                        </a:rPr>
                        <a:t>= </a:t>
                      </a:r>
                      <a:r>
                        <a:rPr lang="en-GB" sz="1200" b="0" kern="1200" dirty="0" smtClean="0">
                          <a:solidFill>
                            <a:schemeClr val="dk1"/>
                          </a:solidFill>
                          <a:latin typeface="+mn-lt"/>
                          <a:ea typeface="+mn-ea"/>
                          <a:cs typeface="+mn-cs"/>
                        </a:rPr>
                        <a:t>0.09kJ</a:t>
                      </a:r>
                      <a:endParaRPr lang="en-US" sz="1200" b="0" kern="1200" dirty="0">
                        <a:solidFill>
                          <a:schemeClr val="dk1"/>
                        </a:solidFill>
                        <a:latin typeface="+mn-lt"/>
                        <a:ea typeface="+mn-ea"/>
                        <a:cs typeface="+mn-cs"/>
                      </a:endParaRPr>
                    </a:p>
                  </a:txBody>
                  <a:tcPr marL="68580" marR="68580" marT="0" marB="0"/>
                </a:tc>
              </a:tr>
              <a:tr h="324336">
                <a:tc>
                  <a:txBody>
                    <a:bodyPr/>
                    <a:lstStyle/>
                    <a:p>
                      <a:pPr>
                        <a:lnSpc>
                          <a:spcPct val="115000"/>
                        </a:lnSpc>
                        <a:spcAft>
                          <a:spcPts val="0"/>
                        </a:spcAft>
                      </a:pPr>
                      <a:r>
                        <a:rPr lang="en-US" sz="1200" b="1" dirty="0" smtClean="0">
                          <a:latin typeface="+mn-lt"/>
                          <a:ea typeface="Calibri"/>
                          <a:cs typeface="Times New Roman"/>
                        </a:rPr>
                        <a:t>Pulse efficiency</a:t>
                      </a:r>
                      <a:endParaRPr lang="en-US" sz="1200" b="1" dirty="0">
                        <a:latin typeface="+mn-lt"/>
                        <a:ea typeface="Calibri"/>
                        <a:cs typeface="Times New Roman"/>
                      </a:endParaRPr>
                    </a:p>
                  </a:txBody>
                  <a:tcPr marL="68580" marR="68580" marT="0" marB="0"/>
                </a:tc>
                <a:tc>
                  <a:txBody>
                    <a:bodyPr/>
                    <a:lstStyle/>
                    <a:p>
                      <a:pPr marL="0" algn="l" defTabSz="914400" rtl="0" eaLnBrk="1" latinLnBrk="0" hangingPunct="1">
                        <a:lnSpc>
                          <a:spcPct val="115000"/>
                        </a:lnSpc>
                        <a:spcAft>
                          <a:spcPts val="0"/>
                        </a:spcAft>
                      </a:pPr>
                      <a:r>
                        <a:rPr lang="en-US" sz="1200" b="1" kern="1200" dirty="0" smtClean="0">
                          <a:solidFill>
                            <a:schemeClr val="dk1"/>
                          </a:solidFill>
                          <a:latin typeface="+mn-lt"/>
                          <a:ea typeface="+mn-ea"/>
                          <a:cs typeface="+mn-cs"/>
                        </a:rPr>
                        <a:t>0.95</a:t>
                      </a:r>
                      <a:endParaRPr lang="en-US" sz="1200" b="1" kern="1200" dirty="0">
                        <a:solidFill>
                          <a:schemeClr val="dk1"/>
                        </a:solidFill>
                        <a:latin typeface="+mn-lt"/>
                        <a:ea typeface="+mn-ea"/>
                        <a:cs typeface="+mn-cs"/>
                      </a:endParaRPr>
                    </a:p>
                  </a:txBody>
                  <a:tcPr marL="68580" marR="68580" marT="0" marB="0"/>
                </a:tc>
              </a:tr>
              <a:tr h="324336">
                <a:tc>
                  <a:txBody>
                    <a:bodyPr/>
                    <a:lstStyle/>
                    <a:p>
                      <a:pPr>
                        <a:lnSpc>
                          <a:spcPct val="115000"/>
                        </a:lnSpc>
                        <a:spcAft>
                          <a:spcPts val="0"/>
                        </a:spcAft>
                      </a:pPr>
                      <a:r>
                        <a:rPr lang="en-GB" sz="1200" dirty="0" smtClean="0"/>
                        <a:t>Pulse forming</a:t>
                      </a:r>
                      <a:r>
                        <a:rPr lang="en-GB" sz="1200" baseline="0" dirty="0" smtClean="0"/>
                        <a:t> system efficiency</a:t>
                      </a:r>
                      <a:endParaRPr lang="en-US" sz="1200" dirty="0">
                        <a:latin typeface="+mn-lt"/>
                        <a:ea typeface="Calibri"/>
                        <a:cs typeface="Times New Roman"/>
                      </a:endParaRPr>
                    </a:p>
                  </a:txBody>
                  <a:tcPr marL="68580" marR="68580" marT="0" marB="0"/>
                </a:tc>
                <a:tc>
                  <a:txBody>
                    <a:bodyPr/>
                    <a:lstStyle/>
                    <a:p>
                      <a:pPr marL="0" algn="l" defTabSz="914400" rtl="0" eaLnBrk="1" latinLnBrk="0" hangingPunct="1">
                        <a:lnSpc>
                          <a:spcPct val="115000"/>
                        </a:lnSpc>
                        <a:spcAft>
                          <a:spcPts val="0"/>
                        </a:spcAft>
                      </a:pPr>
                      <a:r>
                        <a:rPr lang="en-US" sz="1200" b="0" kern="1200" dirty="0" smtClean="0">
                          <a:solidFill>
                            <a:schemeClr val="dk1"/>
                          </a:solidFill>
                          <a:latin typeface="+mn-lt"/>
                          <a:ea typeface="+mn-ea"/>
                          <a:cs typeface="+mn-cs"/>
                        </a:rPr>
                        <a:t>0.98</a:t>
                      </a:r>
                      <a:endParaRPr lang="en-US" sz="1200" b="0" kern="1200" dirty="0">
                        <a:solidFill>
                          <a:schemeClr val="dk1"/>
                        </a:solidFill>
                        <a:latin typeface="+mn-lt"/>
                        <a:ea typeface="+mn-ea"/>
                        <a:cs typeface="+mn-cs"/>
                      </a:endParaRPr>
                    </a:p>
                  </a:txBody>
                  <a:tcPr marL="68580" marR="68580" marT="0" marB="0"/>
                </a:tc>
              </a:tr>
              <a:tr h="324336">
                <a:tc>
                  <a:txBody>
                    <a:bodyPr/>
                    <a:lstStyle/>
                    <a:p>
                      <a:pPr>
                        <a:lnSpc>
                          <a:spcPct val="115000"/>
                        </a:lnSpc>
                        <a:spcAft>
                          <a:spcPts val="0"/>
                        </a:spcAft>
                      </a:pPr>
                      <a:r>
                        <a:rPr lang="en-GB" sz="1200" b="0" dirty="0"/>
                        <a:t>Charger efficiency</a:t>
                      </a:r>
                      <a:endParaRPr lang="en-US" sz="1200" b="0" dirty="0">
                        <a:latin typeface="Calibri"/>
                        <a:ea typeface="Calibri"/>
                        <a:cs typeface="Times New Roman"/>
                      </a:endParaRPr>
                    </a:p>
                  </a:txBody>
                  <a:tcPr marL="68580" marR="68580" marT="0" marB="0"/>
                </a:tc>
                <a:tc>
                  <a:txBody>
                    <a:bodyPr/>
                    <a:lstStyle/>
                    <a:p>
                      <a:pPr marL="0" algn="l" defTabSz="914400" rtl="0" eaLnBrk="1" latinLnBrk="0" hangingPunct="1">
                        <a:lnSpc>
                          <a:spcPct val="115000"/>
                        </a:lnSpc>
                        <a:spcAft>
                          <a:spcPts val="0"/>
                        </a:spcAft>
                      </a:pPr>
                      <a:r>
                        <a:rPr lang="en-GB" sz="1200" b="0" kern="1200" dirty="0" smtClean="0">
                          <a:solidFill>
                            <a:schemeClr val="dk1"/>
                          </a:solidFill>
                          <a:latin typeface="+mn-lt"/>
                          <a:ea typeface="+mn-ea"/>
                          <a:cs typeface="+mn-cs"/>
                        </a:rPr>
                        <a:t>0.96</a:t>
                      </a:r>
                      <a:endParaRPr lang="en-US" sz="1200" b="0" kern="1200" dirty="0">
                        <a:solidFill>
                          <a:schemeClr val="dk1"/>
                        </a:solidFill>
                        <a:latin typeface="+mn-lt"/>
                        <a:ea typeface="+mn-ea"/>
                        <a:cs typeface="+mn-cs"/>
                      </a:endParaRPr>
                    </a:p>
                  </a:txBody>
                  <a:tcPr marL="68580" marR="68580" marT="0" marB="0"/>
                </a:tc>
              </a:tr>
              <a:tr h="324336">
                <a:tc>
                  <a:txBody>
                    <a:bodyPr/>
                    <a:lstStyle/>
                    <a:p>
                      <a:pPr>
                        <a:lnSpc>
                          <a:spcPct val="115000"/>
                        </a:lnSpc>
                        <a:spcAft>
                          <a:spcPts val="0"/>
                        </a:spcAft>
                      </a:pPr>
                      <a:r>
                        <a:rPr lang="en-GB" sz="1200" b="1" dirty="0" smtClean="0"/>
                        <a:t>Power efficiency</a:t>
                      </a:r>
                      <a:endParaRPr lang="en-US" sz="1200" b="1" dirty="0">
                        <a:latin typeface="Calibri"/>
                        <a:ea typeface="Calibri"/>
                        <a:cs typeface="Times New Roman"/>
                      </a:endParaRPr>
                    </a:p>
                  </a:txBody>
                  <a:tcPr marL="68580" marR="68580" marT="0" marB="0"/>
                </a:tc>
                <a:tc>
                  <a:txBody>
                    <a:bodyPr/>
                    <a:lstStyle/>
                    <a:p>
                      <a:pPr marL="0" algn="l" defTabSz="914400" rtl="0" eaLnBrk="1" latinLnBrk="0" hangingPunct="1">
                        <a:lnSpc>
                          <a:spcPct val="115000"/>
                        </a:lnSpc>
                        <a:spcAft>
                          <a:spcPts val="0"/>
                        </a:spcAft>
                      </a:pPr>
                      <a:r>
                        <a:rPr lang="en-GB" sz="1200" b="1" kern="1200" dirty="0" smtClean="0">
                          <a:solidFill>
                            <a:schemeClr val="dk1"/>
                          </a:solidFill>
                          <a:latin typeface="+mn-lt"/>
                          <a:ea typeface="+mn-ea"/>
                          <a:cs typeface="+mn-cs"/>
                        </a:rPr>
                        <a:t>0.94</a:t>
                      </a:r>
                      <a:endParaRPr lang="en-US" sz="1200" b="1" kern="1200" dirty="0">
                        <a:solidFill>
                          <a:schemeClr val="dk1"/>
                        </a:solidFill>
                        <a:latin typeface="+mn-lt"/>
                        <a:ea typeface="+mn-ea"/>
                        <a:cs typeface="+mn-cs"/>
                      </a:endParaRPr>
                    </a:p>
                  </a:txBody>
                  <a:tcPr marL="68580" marR="68580" marT="0" marB="0"/>
                </a:tc>
              </a:tr>
              <a:tr h="305284">
                <a:tc>
                  <a:txBody>
                    <a:bodyPr/>
                    <a:lstStyle/>
                    <a:p>
                      <a:pPr>
                        <a:lnSpc>
                          <a:spcPct val="115000"/>
                        </a:lnSpc>
                        <a:spcAft>
                          <a:spcPts val="0"/>
                        </a:spcAft>
                      </a:pPr>
                      <a:r>
                        <a:rPr lang="en-GB" sz="1200" b="1" dirty="0">
                          <a:solidFill>
                            <a:srgbClr val="FF0000"/>
                          </a:solidFill>
                        </a:rPr>
                        <a:t>Overall Modulator efficiency</a:t>
                      </a:r>
                      <a:endParaRPr lang="en-US" sz="1200" b="1" dirty="0">
                        <a:solidFill>
                          <a:srgbClr val="FF0000"/>
                        </a:solidFill>
                        <a:latin typeface="Calibri"/>
                        <a:ea typeface="Calibri"/>
                        <a:cs typeface="Times New Roman"/>
                      </a:endParaRPr>
                    </a:p>
                  </a:txBody>
                  <a:tcPr marL="68580" marR="68580" marT="0" marB="0"/>
                </a:tc>
                <a:tc>
                  <a:txBody>
                    <a:bodyPr/>
                    <a:lstStyle/>
                    <a:p>
                      <a:pPr marL="0" algn="l" defTabSz="914400" rtl="0" eaLnBrk="1" latinLnBrk="0" hangingPunct="1">
                        <a:lnSpc>
                          <a:spcPct val="115000"/>
                        </a:lnSpc>
                        <a:spcAft>
                          <a:spcPts val="0"/>
                        </a:spcAft>
                      </a:pPr>
                      <a:r>
                        <a:rPr lang="en-US" sz="1200" b="1" kern="1200" dirty="0" smtClean="0">
                          <a:solidFill>
                            <a:srgbClr val="FF0000"/>
                          </a:solidFill>
                          <a:latin typeface="+mn-lt"/>
                          <a:ea typeface="+mn-ea"/>
                          <a:cs typeface="+mn-cs"/>
                        </a:rPr>
                        <a:t>89%</a:t>
                      </a:r>
                      <a:endParaRPr lang="en-US" sz="1200" b="1" kern="1200" dirty="0">
                        <a:solidFill>
                          <a:srgbClr val="FF0000"/>
                        </a:solidFill>
                        <a:latin typeface="+mn-lt"/>
                        <a:ea typeface="+mn-ea"/>
                        <a:cs typeface="+mn-cs"/>
                      </a:endParaRPr>
                    </a:p>
                  </a:txBody>
                  <a:tcPr marL="68580" marR="68580" marT="0" marB="0"/>
                </a:tc>
              </a:tr>
            </a:tbl>
          </a:graphicData>
        </a:graphic>
      </p:graphicFrame>
      <p:pic>
        <p:nvPicPr>
          <p:cNvPr id="8" name="Content Placeholder 10" descr="voltage_selection.emf"/>
          <p:cNvPicPr>
            <a:picLocks noChangeAspect="1"/>
          </p:cNvPicPr>
          <p:nvPr/>
        </p:nvPicPr>
        <p:blipFill>
          <a:blip r:embed="rId3" cstate="print"/>
          <a:stretch>
            <a:fillRect/>
          </a:stretch>
        </p:blipFill>
        <p:spPr bwMode="auto">
          <a:xfrm>
            <a:off x="827584" y="4797152"/>
            <a:ext cx="5498930" cy="1800200"/>
          </a:xfrm>
          <a:prstGeom prst="rect">
            <a:avLst/>
          </a:prstGeom>
          <a:noFill/>
          <a:ln w="9525">
            <a:noFill/>
            <a:miter lim="800000"/>
            <a:headEnd/>
            <a:tailEnd/>
          </a:ln>
          <a:effectLst/>
        </p:spPr>
      </p:pic>
      <p:sp>
        <p:nvSpPr>
          <p:cNvPr id="9" name="Text Box 62"/>
          <p:cNvSpPr txBox="1">
            <a:spLocks noChangeArrowheads="1"/>
          </p:cNvSpPr>
          <p:nvPr/>
        </p:nvSpPr>
        <p:spPr bwMode="auto">
          <a:xfrm>
            <a:off x="6732240" y="6309320"/>
            <a:ext cx="2159943" cy="307777"/>
          </a:xfrm>
          <a:prstGeom prst="rect">
            <a:avLst/>
          </a:prstGeom>
          <a:solidFill>
            <a:schemeClr val="bg1"/>
          </a:solidFill>
          <a:ln w="12700">
            <a:solidFill>
              <a:srgbClr val="0066CC"/>
            </a:solidFill>
            <a:miter lim="800000"/>
            <a:headEnd/>
            <a:tailEnd/>
          </a:ln>
        </p:spPr>
        <p:txBody>
          <a:bodyPr wrap="square">
            <a:spAutoFit/>
          </a:bodyPr>
          <a:lstStyle/>
          <a:p>
            <a:pPr algn="ctr">
              <a:spcBef>
                <a:spcPct val="50000"/>
              </a:spcBef>
            </a:pPr>
            <a:r>
              <a:rPr lang="fr-CH" sz="1400" dirty="0" smtClean="0">
                <a:solidFill>
                  <a:srgbClr val="0066CC"/>
                </a:solidFill>
                <a:latin typeface="Tahoma" pitchFamily="34" charset="0"/>
              </a:rPr>
              <a:t>D. Nisbet &amp; D. </a:t>
            </a:r>
            <a:r>
              <a:rPr lang="fr-CH" sz="1400" dirty="0" err="1" smtClean="0">
                <a:solidFill>
                  <a:srgbClr val="0066CC"/>
                </a:solidFill>
                <a:latin typeface="Tahoma" pitchFamily="34" charset="0"/>
              </a:rPr>
              <a:t>Aguglia</a:t>
            </a:r>
            <a:endParaRPr lang="en-US" sz="1400" dirty="0">
              <a:solidFill>
                <a:srgbClr val="0066CC"/>
              </a:solidFill>
              <a:latin typeface="Tahoma"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Main </a:t>
            </a:r>
            <a:r>
              <a:rPr lang="fr-CH" dirty="0" err="1" smtClean="0"/>
              <a:t>linac</a:t>
            </a:r>
            <a:r>
              <a:rPr lang="fr-CH" dirty="0" smtClean="0"/>
              <a:t> DB </a:t>
            </a:r>
            <a:r>
              <a:rPr lang="fr-CH" dirty="0" err="1" smtClean="0"/>
              <a:t>quadrupoles</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41901" y="1196752"/>
            <a:ext cx="4669383" cy="216024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4860032" y="889992"/>
            <a:ext cx="4038773" cy="2467000"/>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1252701" y="4005064"/>
            <a:ext cx="3247291" cy="2684293"/>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5004048" y="3912071"/>
            <a:ext cx="3867118" cy="2829297"/>
          </a:xfrm>
          <a:prstGeom prst="rect">
            <a:avLst/>
          </a:prstGeom>
          <a:noFill/>
          <a:ln w="9525">
            <a:noFill/>
            <a:miter lim="800000"/>
            <a:headEnd/>
            <a:tailEnd/>
          </a:ln>
        </p:spPr>
      </p:pic>
      <p:sp>
        <p:nvSpPr>
          <p:cNvPr id="7" name="TextBox 6"/>
          <p:cNvSpPr txBox="1"/>
          <p:nvPr/>
        </p:nvSpPr>
        <p:spPr>
          <a:xfrm>
            <a:off x="1547664" y="3594502"/>
            <a:ext cx="2808312" cy="338554"/>
          </a:xfrm>
          <a:prstGeom prst="rect">
            <a:avLst/>
          </a:prstGeom>
          <a:noFill/>
        </p:spPr>
        <p:txBody>
          <a:bodyPr wrap="square" rtlCol="0">
            <a:spAutoFit/>
          </a:bodyPr>
          <a:lstStyle/>
          <a:p>
            <a:pPr algn="ctr"/>
            <a:r>
              <a:rPr lang="fr-CH" sz="1600" dirty="0" err="1" smtClean="0">
                <a:latin typeface="+mn-lt"/>
              </a:rPr>
              <a:t>Conventional</a:t>
            </a:r>
            <a:r>
              <a:rPr lang="fr-CH" sz="1600" dirty="0" smtClean="0">
                <a:latin typeface="+mn-lt"/>
              </a:rPr>
              <a:t> </a:t>
            </a:r>
            <a:r>
              <a:rPr lang="fr-CH" sz="1600" dirty="0" err="1" smtClean="0">
                <a:latin typeface="+mn-lt"/>
              </a:rPr>
              <a:t>electromagnet</a:t>
            </a:r>
            <a:endParaRPr lang="en-US" sz="1600" dirty="0">
              <a:latin typeface="+mn-lt"/>
            </a:endParaRPr>
          </a:p>
        </p:txBody>
      </p:sp>
      <p:sp>
        <p:nvSpPr>
          <p:cNvPr id="8" name="TextBox 7"/>
          <p:cNvSpPr txBox="1"/>
          <p:nvPr/>
        </p:nvSpPr>
        <p:spPr>
          <a:xfrm>
            <a:off x="5652120" y="3594502"/>
            <a:ext cx="2808312" cy="338554"/>
          </a:xfrm>
          <a:prstGeom prst="rect">
            <a:avLst/>
          </a:prstGeom>
          <a:noFill/>
        </p:spPr>
        <p:txBody>
          <a:bodyPr wrap="square" rtlCol="0">
            <a:spAutoFit/>
          </a:bodyPr>
          <a:lstStyle/>
          <a:p>
            <a:pPr algn="ctr"/>
            <a:r>
              <a:rPr lang="fr-CH" sz="1600" dirty="0" err="1" smtClean="0">
                <a:latin typeface="+mn-lt"/>
              </a:rPr>
              <a:t>Tunable</a:t>
            </a:r>
            <a:r>
              <a:rPr lang="fr-CH" sz="1600" dirty="0" smtClean="0">
                <a:latin typeface="+mn-lt"/>
              </a:rPr>
              <a:t> permanent </a:t>
            </a:r>
            <a:r>
              <a:rPr lang="fr-CH" sz="1600" dirty="0" err="1" smtClean="0">
                <a:latin typeface="+mn-lt"/>
              </a:rPr>
              <a:t>magnet</a:t>
            </a:r>
            <a:endParaRPr lang="en-US" sz="1600" dirty="0">
              <a:latin typeface="+mn-lt"/>
            </a:endParaRPr>
          </a:p>
        </p:txBody>
      </p:sp>
      <p:sp>
        <p:nvSpPr>
          <p:cNvPr id="9" name="Text Box 62"/>
          <p:cNvSpPr txBox="1">
            <a:spLocks noChangeArrowheads="1"/>
          </p:cNvSpPr>
          <p:nvPr/>
        </p:nvSpPr>
        <p:spPr bwMode="auto">
          <a:xfrm>
            <a:off x="179512" y="6351860"/>
            <a:ext cx="1439863" cy="317500"/>
          </a:xfrm>
          <a:prstGeom prst="rect">
            <a:avLst/>
          </a:prstGeom>
          <a:solidFill>
            <a:schemeClr val="bg1"/>
          </a:solidFill>
          <a:ln w="12700">
            <a:solidFill>
              <a:srgbClr val="0066CC"/>
            </a:solidFill>
            <a:miter lim="800000"/>
            <a:headEnd/>
            <a:tailEnd/>
          </a:ln>
        </p:spPr>
        <p:txBody>
          <a:bodyPr>
            <a:spAutoFit/>
          </a:bodyPr>
          <a:lstStyle/>
          <a:p>
            <a:pPr algn="ctr">
              <a:spcBef>
                <a:spcPct val="50000"/>
              </a:spcBef>
            </a:pPr>
            <a:r>
              <a:rPr lang="fr-CH" sz="1400" dirty="0" smtClean="0">
                <a:solidFill>
                  <a:srgbClr val="0066CC"/>
                </a:solidFill>
                <a:latin typeface="Tahoma" pitchFamily="34" charset="0"/>
              </a:rPr>
              <a:t>M. Modena</a:t>
            </a:r>
            <a:endParaRPr lang="en-US" sz="1400" dirty="0">
              <a:solidFill>
                <a:srgbClr val="0066CC"/>
              </a:solidFill>
              <a:latin typeface="Tahoma"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26028"/>
            <a:ext cx="6912768" cy="710684"/>
          </a:xfrm>
        </p:spPr>
        <p:txBody>
          <a:bodyPr>
            <a:normAutofit/>
          </a:bodyPr>
          <a:lstStyle/>
          <a:p>
            <a:r>
              <a:rPr lang="fr-CH" dirty="0" smtClean="0">
                <a:latin typeface="+mn-lt"/>
              </a:rPr>
              <a:t>Power </a:t>
            </a:r>
            <a:r>
              <a:rPr lang="fr-CH" dirty="0" err="1" smtClean="0">
                <a:latin typeface="+mn-lt"/>
              </a:rPr>
              <a:t>consumption</a:t>
            </a:r>
            <a:r>
              <a:rPr lang="fr-CH" dirty="0" smtClean="0">
                <a:latin typeface="+mn-lt"/>
              </a:rPr>
              <a:t> versus cm </a:t>
            </a:r>
            <a:r>
              <a:rPr lang="fr-CH" dirty="0" err="1" smtClean="0">
                <a:latin typeface="+mn-lt"/>
              </a:rPr>
              <a:t>energy</a:t>
            </a:r>
            <a:endParaRPr lang="en-US" dirty="0">
              <a:latin typeface="+mn-lt"/>
            </a:endParaRPr>
          </a:p>
        </p:txBody>
      </p:sp>
      <p:grpSp>
        <p:nvGrpSpPr>
          <p:cNvPr id="14" name="Group 13"/>
          <p:cNvGrpSpPr/>
          <p:nvPr/>
        </p:nvGrpSpPr>
        <p:grpSpPr>
          <a:xfrm>
            <a:off x="903850" y="1302980"/>
            <a:ext cx="7412566" cy="5015333"/>
            <a:chOff x="1572728" y="1302980"/>
            <a:chExt cx="7412566" cy="5015333"/>
          </a:xfrm>
        </p:grpSpPr>
        <p:pic>
          <p:nvPicPr>
            <p:cNvPr id="6" name="Picture 5"/>
            <p:cNvPicPr>
              <a:picLocks noChangeAspect="1"/>
            </p:cNvPicPr>
            <p:nvPr/>
          </p:nvPicPr>
          <p:blipFill>
            <a:blip r:embed="rId2" cstate="print"/>
            <a:stretch>
              <a:fillRect/>
            </a:stretch>
          </p:blipFill>
          <p:spPr>
            <a:xfrm>
              <a:off x="2698794" y="1302980"/>
              <a:ext cx="6286500" cy="5015333"/>
            </a:xfrm>
            <a:prstGeom prst="rect">
              <a:avLst/>
            </a:prstGeom>
          </p:spPr>
        </p:pic>
        <p:cxnSp>
          <p:nvCxnSpPr>
            <p:cNvPr id="8" name="Straight Arrow Connector 7"/>
            <p:cNvCxnSpPr/>
            <p:nvPr/>
          </p:nvCxnSpPr>
          <p:spPr>
            <a:xfrm>
              <a:off x="2644746" y="3872888"/>
              <a:ext cx="124307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9" name="TextBox 8"/>
            <p:cNvSpPr txBox="1"/>
            <p:nvPr/>
          </p:nvSpPr>
          <p:spPr>
            <a:xfrm>
              <a:off x="1572728" y="3652166"/>
              <a:ext cx="1016136" cy="369332"/>
            </a:xfrm>
            <a:prstGeom prst="rect">
              <a:avLst/>
            </a:prstGeom>
            <a:noFill/>
          </p:spPr>
          <p:txBody>
            <a:bodyPr wrap="none" rtlCol="0">
              <a:spAutoFit/>
            </a:bodyPr>
            <a:lstStyle/>
            <a:p>
              <a:r>
                <a:rPr lang="en-US" dirty="0" smtClean="0"/>
                <a:t>Option A</a:t>
              </a:r>
              <a:endParaRPr lang="en-US" dirty="0"/>
            </a:p>
          </p:txBody>
        </p:sp>
        <p:cxnSp>
          <p:nvCxnSpPr>
            <p:cNvPr id="10" name="Straight Arrow Connector 9"/>
            <p:cNvCxnSpPr/>
            <p:nvPr/>
          </p:nvCxnSpPr>
          <p:spPr>
            <a:xfrm flipV="1">
              <a:off x="2644746" y="4056100"/>
              <a:ext cx="1449275" cy="1996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1" name="TextBox 10"/>
            <p:cNvSpPr txBox="1"/>
            <p:nvPr/>
          </p:nvSpPr>
          <p:spPr>
            <a:xfrm>
              <a:off x="1578100" y="4062028"/>
              <a:ext cx="1008134" cy="369332"/>
            </a:xfrm>
            <a:prstGeom prst="rect">
              <a:avLst/>
            </a:prstGeom>
            <a:noFill/>
          </p:spPr>
          <p:txBody>
            <a:bodyPr wrap="none" rtlCol="0">
              <a:spAutoFit/>
            </a:bodyPr>
            <a:lstStyle/>
            <a:p>
              <a:r>
                <a:rPr lang="en-US" dirty="0" smtClean="0"/>
                <a:t>Option B</a:t>
              </a:r>
              <a:endParaRPr lang="en-US" dirty="0"/>
            </a:p>
          </p:txBody>
        </p:sp>
      </p:grpSp>
    </p:spTree>
    <p:extLst>
      <p:ext uri="{BB962C8B-B14F-4D97-AF65-F5344CB8AC3E}">
        <p14:creationId xmlns:p14="http://schemas.microsoft.com/office/powerpoint/2010/main" xmlns="" val="368514758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Paths</a:t>
            </a:r>
            <a:r>
              <a:rPr lang="fr-CH" dirty="0" smtClean="0"/>
              <a:t> to power &amp; </a:t>
            </a:r>
            <a:r>
              <a:rPr lang="fr-CH" dirty="0" err="1" smtClean="0"/>
              <a:t>energy</a:t>
            </a:r>
            <a:r>
              <a:rPr lang="fr-CH" dirty="0" smtClean="0"/>
              <a:t> </a:t>
            </a:r>
            <a:r>
              <a:rPr lang="fr-CH" dirty="0" err="1" smtClean="0"/>
              <a:t>savings</a:t>
            </a:r>
            <a:r>
              <a:rPr lang="fr-CH" dirty="0" smtClean="0"/>
              <a:t/>
            </a:r>
            <a:br>
              <a:rPr lang="fr-CH" dirty="0" smtClean="0"/>
            </a:br>
            <a:r>
              <a:rPr lang="fr-CH" sz="2000" dirty="0" err="1" smtClean="0"/>
              <a:t>Energy</a:t>
            </a:r>
            <a:r>
              <a:rPr lang="fr-CH" sz="2000" dirty="0" smtClean="0"/>
              <a:t> management</a:t>
            </a:r>
            <a:endParaRPr lang="en-US" dirty="0"/>
          </a:p>
        </p:txBody>
      </p:sp>
      <p:sp>
        <p:nvSpPr>
          <p:cNvPr id="3" name="Content Placeholder 2"/>
          <p:cNvSpPr>
            <a:spLocks noGrp="1"/>
          </p:cNvSpPr>
          <p:nvPr>
            <p:ph idx="1"/>
          </p:nvPr>
        </p:nvSpPr>
        <p:spPr>
          <a:xfrm>
            <a:off x="323850" y="1268412"/>
            <a:ext cx="8496300" cy="576412"/>
          </a:xfrm>
        </p:spPr>
        <p:txBody>
          <a:bodyPr/>
          <a:lstStyle/>
          <a:p>
            <a:r>
              <a:rPr lang="fr-CH" dirty="0" err="1" smtClean="0"/>
              <a:t>Low</a:t>
            </a:r>
            <a:r>
              <a:rPr lang="fr-CH" dirty="0" smtClean="0"/>
              <a:t>-power configurations in case of </a:t>
            </a:r>
            <a:r>
              <a:rPr lang="fr-CH" dirty="0" err="1" smtClean="0"/>
              <a:t>beam</a:t>
            </a:r>
            <a:r>
              <a:rPr lang="fr-CH" dirty="0" smtClean="0"/>
              <a:t> interruption</a:t>
            </a:r>
          </a:p>
        </p:txBody>
      </p:sp>
      <p:sp>
        <p:nvSpPr>
          <p:cNvPr id="6" name="Content Placeholder 2"/>
          <p:cNvSpPr txBox="1">
            <a:spLocks/>
          </p:cNvSpPr>
          <p:nvPr/>
        </p:nvSpPr>
        <p:spPr bwMode="auto">
          <a:xfrm>
            <a:off x="323528" y="4149080"/>
            <a:ext cx="8496300" cy="115247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fr-CH" sz="2000" b="0" i="0" u="none" strike="noStrike" kern="0" cap="none" spc="0" normalizeH="0" baseline="0" noProof="0" dirty="0" smtClean="0">
                <a:ln>
                  <a:noFill/>
                </a:ln>
                <a:solidFill>
                  <a:schemeClr val="tx1"/>
                </a:solidFill>
                <a:effectLst/>
                <a:uLnTx/>
                <a:uFillTx/>
                <a:latin typeface="+mn-lt"/>
                <a:ea typeface="+mn-ea"/>
                <a:cs typeface="+mn-cs"/>
              </a:rPr>
              <a:t>Modulation of </a:t>
            </a:r>
            <a:r>
              <a:rPr kumimoji="0" lang="fr-CH" sz="2000" b="0" i="0" u="none" strike="noStrike" kern="0" cap="none" spc="0" normalizeH="0" baseline="0" noProof="0" dirty="0" err="1" smtClean="0">
                <a:ln>
                  <a:noFill/>
                </a:ln>
                <a:solidFill>
                  <a:schemeClr val="tx1"/>
                </a:solidFill>
                <a:effectLst/>
                <a:uLnTx/>
                <a:uFillTx/>
                <a:latin typeface="+mn-lt"/>
                <a:ea typeface="+mn-ea"/>
                <a:cs typeface="+mn-cs"/>
              </a:rPr>
              <a:t>scheduled</a:t>
            </a:r>
            <a:r>
              <a:rPr kumimoji="0" lang="fr-CH" sz="2000" b="0" i="0" u="none" strike="noStrike" kern="0" cap="none" spc="0" normalizeH="0" baseline="0" noProof="0" dirty="0" smtClean="0">
                <a:ln>
                  <a:noFill/>
                </a:ln>
                <a:solidFill>
                  <a:schemeClr val="tx1"/>
                </a:solidFill>
                <a:effectLst/>
                <a:uLnTx/>
                <a:uFillTx/>
                <a:latin typeface="+mn-lt"/>
                <a:ea typeface="+mn-ea"/>
                <a:cs typeface="+mn-cs"/>
              </a:rPr>
              <a:t> </a:t>
            </a:r>
            <a:r>
              <a:rPr kumimoji="0" lang="fr-CH" sz="2000" b="0" i="0" u="none" strike="noStrike" kern="0" cap="none" spc="0" normalizeH="0" baseline="0" noProof="0" dirty="0" err="1" smtClean="0">
                <a:ln>
                  <a:noFill/>
                </a:ln>
                <a:solidFill>
                  <a:schemeClr val="tx1"/>
                </a:solidFill>
                <a:effectLst/>
                <a:uLnTx/>
                <a:uFillTx/>
                <a:latin typeface="+mn-lt"/>
                <a:ea typeface="+mn-ea"/>
                <a:cs typeface="+mn-cs"/>
              </a:rPr>
              <a:t>operation</a:t>
            </a:r>
            <a:r>
              <a:rPr kumimoji="0" lang="fr-CH" sz="2000" b="0" i="0" u="none" strike="noStrike" kern="0" cap="none" spc="0" normalizeH="0" baseline="0" noProof="0" dirty="0" smtClean="0">
                <a:ln>
                  <a:noFill/>
                </a:ln>
                <a:solidFill>
                  <a:schemeClr val="tx1"/>
                </a:solidFill>
                <a:effectLst/>
                <a:uLnTx/>
                <a:uFillTx/>
                <a:latin typeface="+mn-lt"/>
                <a:ea typeface="+mn-ea"/>
                <a:cs typeface="+mn-cs"/>
              </a:rPr>
              <a:t> to match </a:t>
            </a:r>
            <a:r>
              <a:rPr kumimoji="0" lang="fr-CH" sz="2000" b="0" i="0" u="none" strike="noStrike" kern="0" cap="none" spc="0" normalizeH="0" baseline="0" noProof="0" dirty="0" err="1" smtClean="0">
                <a:ln>
                  <a:noFill/>
                </a:ln>
                <a:solidFill>
                  <a:schemeClr val="tx1"/>
                </a:solidFill>
                <a:effectLst/>
                <a:uLnTx/>
                <a:uFillTx/>
                <a:latin typeface="+mn-lt"/>
                <a:ea typeface="+mn-ea"/>
                <a:cs typeface="+mn-cs"/>
              </a:rPr>
              <a:t>electricity</a:t>
            </a:r>
            <a:r>
              <a:rPr kumimoji="0" lang="fr-CH" sz="2000" b="0" i="0" u="none" strike="noStrike" kern="0" cap="none" spc="0" normalizeH="0" baseline="0" noProof="0" dirty="0" smtClean="0">
                <a:ln>
                  <a:noFill/>
                </a:ln>
                <a:solidFill>
                  <a:schemeClr val="tx1"/>
                </a:solidFill>
                <a:effectLst/>
                <a:uLnTx/>
                <a:uFillTx/>
                <a:latin typeface="+mn-lt"/>
                <a:ea typeface="+mn-ea"/>
                <a:cs typeface="+mn-cs"/>
              </a:rPr>
              <a:t> </a:t>
            </a:r>
            <a:r>
              <a:rPr kumimoji="0" lang="fr-CH" sz="2000" b="0" i="0" u="none" strike="noStrike" kern="0" cap="none" spc="0" normalizeH="0" baseline="0" noProof="0" dirty="0" err="1" smtClean="0">
                <a:ln>
                  <a:noFill/>
                </a:ln>
                <a:solidFill>
                  <a:schemeClr val="tx1"/>
                </a:solidFill>
                <a:effectLst/>
                <a:uLnTx/>
                <a:uFillTx/>
                <a:latin typeface="+mn-lt"/>
                <a:ea typeface="+mn-ea"/>
                <a:cs typeface="+mn-cs"/>
              </a:rPr>
              <a:t>demand</a:t>
            </a:r>
            <a:endParaRPr kumimoji="0" lang="fr-CH" sz="2000" b="0" i="0" u="none" strike="noStrike" kern="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base" latinLnBrk="0" hangingPunct="1">
              <a:lnSpc>
                <a:spcPct val="100000"/>
              </a:lnSpc>
              <a:spcBef>
                <a:spcPct val="20000"/>
              </a:spcBef>
              <a:spcAft>
                <a:spcPct val="0"/>
              </a:spcAft>
              <a:buClrTx/>
              <a:buSzTx/>
              <a:buFontTx/>
              <a:buChar char="–"/>
              <a:tabLst/>
              <a:defRPr/>
            </a:pPr>
            <a:r>
              <a:rPr kumimoji="0" lang="fr-CH" sz="1800" b="0" i="0" u="none" strike="noStrike" kern="0" cap="none" spc="0" normalizeH="0" baseline="0" noProof="0" dirty="0" err="1" smtClean="0">
                <a:ln>
                  <a:noFill/>
                </a:ln>
                <a:solidFill>
                  <a:schemeClr val="tx1"/>
                </a:solidFill>
                <a:effectLst/>
                <a:uLnTx/>
                <a:uFillTx/>
                <a:latin typeface="+mn-lt"/>
              </a:rPr>
              <a:t>Seasonal</a:t>
            </a:r>
            <a:r>
              <a:rPr kumimoji="0" lang="fr-CH" sz="1800" b="0" i="0" u="none" strike="noStrike" kern="0" cap="none" spc="0" normalizeH="0" baseline="0" noProof="0" dirty="0" smtClean="0">
                <a:ln>
                  <a:noFill/>
                </a:ln>
                <a:solidFill>
                  <a:schemeClr val="tx1"/>
                </a:solidFill>
                <a:effectLst/>
                <a:uLnTx/>
                <a:uFillTx/>
                <a:latin typeface="+mn-lt"/>
              </a:rPr>
              <a:t> </a:t>
            </a:r>
            <a:r>
              <a:rPr kumimoji="0" lang="fr-CH" sz="1800" b="0" i="0" u="none" strike="noStrike" kern="0" cap="none" spc="0" normalizeH="0" baseline="0" noProof="0" dirty="0" err="1" smtClean="0">
                <a:ln>
                  <a:noFill/>
                </a:ln>
                <a:solidFill>
                  <a:schemeClr val="tx1"/>
                </a:solidFill>
                <a:effectLst/>
                <a:uLnTx/>
                <a:uFillTx/>
                <a:latin typeface="+mn-lt"/>
              </a:rPr>
              <a:t>load</a:t>
            </a:r>
            <a:r>
              <a:rPr kumimoji="0" lang="fr-CH" sz="1800" b="0" i="0" u="none" strike="noStrike" kern="0" cap="none" spc="0" normalizeH="0" baseline="0" noProof="0" dirty="0" smtClean="0">
                <a:ln>
                  <a:noFill/>
                </a:ln>
                <a:solidFill>
                  <a:schemeClr val="tx1"/>
                </a:solidFill>
                <a:effectLst/>
                <a:uLnTx/>
                <a:uFillTx/>
                <a:latin typeface="+mn-lt"/>
              </a:rPr>
              <a:t> </a:t>
            </a:r>
            <a:r>
              <a:rPr kumimoji="0" lang="fr-CH" sz="1800" b="0" i="0" u="none" strike="noStrike" kern="0" cap="none" spc="0" normalizeH="0" baseline="0" noProof="0" dirty="0" err="1" smtClean="0">
                <a:ln>
                  <a:noFill/>
                </a:ln>
                <a:solidFill>
                  <a:schemeClr val="tx1"/>
                </a:solidFill>
                <a:effectLst/>
                <a:uLnTx/>
                <a:uFillTx/>
                <a:latin typeface="+mn-lt"/>
              </a:rPr>
              <a:t>shedding</a:t>
            </a:r>
            <a:endParaRPr kumimoji="0" lang="fr-CH" sz="1800" b="0" i="0" u="none" strike="noStrike" kern="0" cap="none" spc="0" normalizeH="0" baseline="0" noProof="0" dirty="0" smtClean="0">
              <a:ln>
                <a:noFill/>
              </a:ln>
              <a:solidFill>
                <a:schemeClr val="tx1"/>
              </a:solidFill>
              <a:effectLst/>
              <a:uLnTx/>
              <a:uFillTx/>
              <a:latin typeface="+mn-lt"/>
            </a:endParaRPr>
          </a:p>
          <a:p>
            <a:pPr marL="742950" marR="0" lvl="1" indent="-285750" algn="l" defTabSz="914400" rtl="0" eaLnBrk="1" fontAlgn="base" latinLnBrk="0" hangingPunct="1">
              <a:lnSpc>
                <a:spcPct val="100000"/>
              </a:lnSpc>
              <a:spcBef>
                <a:spcPct val="20000"/>
              </a:spcBef>
              <a:spcAft>
                <a:spcPct val="0"/>
              </a:spcAft>
              <a:buClrTx/>
              <a:buSzTx/>
              <a:buFontTx/>
              <a:buChar char="–"/>
              <a:tabLst/>
              <a:defRPr/>
            </a:pPr>
            <a:r>
              <a:rPr kumimoji="0" lang="fr-CH" sz="1800" b="0" i="0" u="none" strike="noStrike" kern="0" cap="none" spc="0" normalizeH="0" baseline="0" noProof="0" dirty="0" smtClean="0">
                <a:ln>
                  <a:noFill/>
                </a:ln>
                <a:solidFill>
                  <a:schemeClr val="tx1"/>
                </a:solidFill>
                <a:effectLst/>
                <a:uLnTx/>
                <a:uFillTx/>
                <a:latin typeface="+mn-lt"/>
              </a:rPr>
              <a:t>Diurnal </a:t>
            </a:r>
            <a:r>
              <a:rPr kumimoji="0" lang="fr-CH" sz="1800" b="0" i="0" u="none" strike="noStrike" kern="0" cap="none" spc="0" normalizeH="0" baseline="0" noProof="0" dirty="0" err="1" smtClean="0">
                <a:ln>
                  <a:noFill/>
                </a:ln>
                <a:solidFill>
                  <a:schemeClr val="tx1"/>
                </a:solidFill>
                <a:effectLst/>
                <a:uLnTx/>
                <a:uFillTx/>
                <a:latin typeface="+mn-lt"/>
              </a:rPr>
              <a:t>peak</a:t>
            </a:r>
            <a:r>
              <a:rPr kumimoji="0" lang="fr-CH" sz="1800" b="0" i="0" u="none" strike="noStrike" kern="0" cap="none" spc="0" normalizeH="0" baseline="0" noProof="0" dirty="0" smtClean="0">
                <a:ln>
                  <a:noFill/>
                </a:ln>
                <a:solidFill>
                  <a:schemeClr val="tx1"/>
                </a:solidFill>
                <a:effectLst/>
                <a:uLnTx/>
                <a:uFillTx/>
                <a:latin typeface="+mn-lt"/>
              </a:rPr>
              <a:t> shaving</a:t>
            </a:r>
          </a:p>
        </p:txBody>
      </p:sp>
      <p:pic>
        <p:nvPicPr>
          <p:cNvPr id="3077" name="Picture 5"/>
          <p:cNvPicPr>
            <a:picLocks noChangeAspect="1" noChangeArrowheads="1"/>
          </p:cNvPicPr>
          <p:nvPr/>
        </p:nvPicPr>
        <p:blipFill>
          <a:blip r:embed="rId2" cstate="print"/>
          <a:srcRect/>
          <a:stretch>
            <a:fillRect/>
          </a:stretch>
        </p:blipFill>
        <p:spPr bwMode="auto">
          <a:xfrm>
            <a:off x="1475656" y="1916832"/>
            <a:ext cx="6120680" cy="210968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Scope of the CLIC CDR </a:t>
            </a:r>
            <a:r>
              <a:rPr lang="fr-CH" dirty="0" err="1" smtClean="0"/>
              <a:t>study</a:t>
            </a:r>
            <a:r>
              <a:rPr lang="fr-CH" dirty="0" smtClean="0"/>
              <a:t/>
            </a:r>
            <a:br>
              <a:rPr lang="fr-CH" dirty="0" smtClean="0"/>
            </a:br>
            <a:r>
              <a:rPr lang="fr-CH" sz="2000" dirty="0" smtClean="0"/>
              <a:t>CDR Volume 1</a:t>
            </a:r>
            <a:endParaRPr lang="en-US" sz="2000" dirty="0"/>
          </a:p>
        </p:txBody>
      </p:sp>
      <p:sp>
        <p:nvSpPr>
          <p:cNvPr id="3" name="Content Placeholder 2"/>
          <p:cNvSpPr>
            <a:spLocks noGrp="1"/>
          </p:cNvSpPr>
          <p:nvPr>
            <p:ph idx="1"/>
          </p:nvPr>
        </p:nvSpPr>
        <p:spPr>
          <a:xfrm>
            <a:off x="179512" y="1196752"/>
            <a:ext cx="8784976" cy="5400600"/>
          </a:xfrm>
        </p:spPr>
        <p:txBody>
          <a:bodyPr/>
          <a:lstStyle/>
          <a:p>
            <a:r>
              <a:rPr lang="fr-CH" sz="1800" dirty="0" smtClean="0"/>
              <a:t>The basic </a:t>
            </a:r>
            <a:r>
              <a:rPr lang="fr-CH" sz="1800" dirty="0" err="1" smtClean="0"/>
              <a:t>parameters</a:t>
            </a:r>
            <a:r>
              <a:rPr lang="fr-CH" sz="1800" dirty="0" smtClean="0"/>
              <a:t> for the CLIC CDR </a:t>
            </a:r>
            <a:r>
              <a:rPr lang="fr-CH" sz="1800" dirty="0" err="1" smtClean="0"/>
              <a:t>study</a:t>
            </a:r>
            <a:r>
              <a:rPr lang="fr-CH" sz="1800" dirty="0" smtClean="0"/>
              <a:t> are </a:t>
            </a:r>
            <a:r>
              <a:rPr lang="fr-CH" sz="1800" dirty="0" err="1" smtClean="0"/>
              <a:t>optimized</a:t>
            </a:r>
            <a:r>
              <a:rPr lang="fr-CH" sz="1800" dirty="0" smtClean="0"/>
              <a:t> for a collision </a:t>
            </a:r>
            <a:r>
              <a:rPr lang="fr-CH" sz="1800" dirty="0" err="1" smtClean="0"/>
              <a:t>energy</a:t>
            </a:r>
            <a:r>
              <a:rPr lang="fr-CH" sz="1800" dirty="0" smtClean="0"/>
              <a:t> of 3 </a:t>
            </a:r>
            <a:r>
              <a:rPr lang="fr-CH" sz="1800" dirty="0" err="1" smtClean="0"/>
              <a:t>TeV</a:t>
            </a:r>
            <a:r>
              <a:rPr lang="fr-CH" sz="1800" dirty="0" smtClean="0"/>
              <a:t> and a </a:t>
            </a:r>
            <a:r>
              <a:rPr lang="fr-CH" sz="1800" dirty="0" err="1" smtClean="0"/>
              <a:t>peak</a:t>
            </a:r>
            <a:r>
              <a:rPr lang="fr-CH" sz="1800" dirty="0" smtClean="0"/>
              <a:t> </a:t>
            </a:r>
            <a:r>
              <a:rPr lang="fr-CH" sz="1800" dirty="0" err="1" smtClean="0"/>
              <a:t>luminosity</a:t>
            </a:r>
            <a:r>
              <a:rPr lang="fr-CH" sz="1800" dirty="0" smtClean="0"/>
              <a:t> of 2 E34 cm</a:t>
            </a:r>
            <a:r>
              <a:rPr lang="fr-CH" sz="1800" baseline="30000" dirty="0" smtClean="0"/>
              <a:t>-2</a:t>
            </a:r>
            <a:r>
              <a:rPr lang="fr-CH" sz="1800" dirty="0" smtClean="0"/>
              <a:t> s</a:t>
            </a:r>
            <a:r>
              <a:rPr lang="fr-CH" sz="1800" baseline="30000" dirty="0" smtClean="0"/>
              <a:t>-1</a:t>
            </a:r>
          </a:p>
          <a:p>
            <a:r>
              <a:rPr lang="fr-CH" sz="1800" dirty="0" smtClean="0"/>
              <a:t>The </a:t>
            </a:r>
            <a:r>
              <a:rPr lang="fr-CH" sz="1800" dirty="0" err="1" smtClean="0"/>
              <a:t>study</a:t>
            </a:r>
            <a:r>
              <a:rPr lang="fr-CH" sz="1800" dirty="0" smtClean="0"/>
              <a:t> </a:t>
            </a:r>
            <a:r>
              <a:rPr lang="fr-CH" sz="1800" dirty="0" err="1" smtClean="0"/>
              <a:t>includes</a:t>
            </a:r>
            <a:r>
              <a:rPr lang="fr-CH" sz="1800" dirty="0" smtClean="0"/>
              <a:t> a first stage </a:t>
            </a:r>
            <a:r>
              <a:rPr lang="fr-CH" sz="1800" dirty="0" err="1" smtClean="0"/>
              <a:t>at</a:t>
            </a:r>
            <a:r>
              <a:rPr lang="fr-CH" sz="1800" dirty="0" smtClean="0"/>
              <a:t> 500 </a:t>
            </a:r>
            <a:r>
              <a:rPr lang="fr-CH" sz="1800" dirty="0" err="1" smtClean="0"/>
              <a:t>GeV</a:t>
            </a:r>
            <a:r>
              <a:rPr lang="fr-CH" sz="1800" dirty="0" smtClean="0"/>
              <a:t> and a second stage </a:t>
            </a:r>
            <a:r>
              <a:rPr lang="fr-CH" sz="1800" dirty="0" err="1" smtClean="0"/>
              <a:t>at</a:t>
            </a:r>
            <a:r>
              <a:rPr lang="fr-CH" sz="1800" dirty="0" smtClean="0"/>
              <a:t> ~1.5 </a:t>
            </a:r>
            <a:r>
              <a:rPr lang="fr-CH" sz="1800" dirty="0" err="1" smtClean="0"/>
              <a:t>TeV</a:t>
            </a:r>
            <a:r>
              <a:rPr lang="fr-CH" sz="1800" dirty="0" smtClean="0"/>
              <a:t>, for </a:t>
            </a:r>
            <a:r>
              <a:rPr lang="fr-CH" sz="1800" dirty="0" err="1" smtClean="0"/>
              <a:t>which</a:t>
            </a:r>
            <a:r>
              <a:rPr lang="fr-CH" sz="1800" dirty="0" smtClean="0"/>
              <a:t> a single drive-</a:t>
            </a:r>
            <a:r>
              <a:rPr lang="fr-CH" sz="1800" dirty="0" err="1" smtClean="0"/>
              <a:t>beam</a:t>
            </a:r>
            <a:r>
              <a:rPr lang="fr-CH" sz="1800" dirty="0" smtClean="0"/>
              <a:t> production </a:t>
            </a:r>
            <a:r>
              <a:rPr lang="fr-CH" sz="1800" dirty="0" err="1" smtClean="0"/>
              <a:t>complex</a:t>
            </a:r>
            <a:r>
              <a:rPr lang="fr-CH" sz="1800" dirty="0" smtClean="0"/>
              <a:t> </a:t>
            </a:r>
            <a:r>
              <a:rPr lang="fr-CH" sz="1800" dirty="0" err="1" smtClean="0"/>
              <a:t>is</a:t>
            </a:r>
            <a:r>
              <a:rPr lang="fr-CH" sz="1800" dirty="0" smtClean="0"/>
              <a:t> </a:t>
            </a:r>
            <a:r>
              <a:rPr lang="fr-CH" sz="1800" dirty="0" err="1" smtClean="0"/>
              <a:t>sufficient</a:t>
            </a:r>
            <a:r>
              <a:rPr lang="fr-CH" sz="1800" dirty="0" smtClean="0"/>
              <a:t> to power </a:t>
            </a:r>
            <a:r>
              <a:rPr lang="fr-CH" sz="1800" dirty="0" err="1" smtClean="0"/>
              <a:t>both</a:t>
            </a:r>
            <a:r>
              <a:rPr lang="fr-CH" sz="1800" dirty="0" smtClean="0"/>
              <a:t> main </a:t>
            </a:r>
            <a:r>
              <a:rPr lang="fr-CH" sz="1800" dirty="0" err="1" smtClean="0"/>
              <a:t>linacs</a:t>
            </a:r>
            <a:endParaRPr lang="fr-CH" sz="1800" dirty="0" smtClean="0"/>
          </a:p>
          <a:p>
            <a:r>
              <a:rPr lang="fr-CH" sz="1800" dirty="0" smtClean="0"/>
              <a:t>The </a:t>
            </a:r>
            <a:r>
              <a:rPr lang="fr-CH" sz="1800" dirty="0" err="1" smtClean="0"/>
              <a:t>bunch</a:t>
            </a:r>
            <a:r>
              <a:rPr lang="fr-CH" sz="1800" dirty="0" smtClean="0"/>
              <a:t> charge must </a:t>
            </a:r>
            <a:r>
              <a:rPr lang="fr-CH" sz="1800" dirty="0" err="1" smtClean="0"/>
              <a:t>be</a:t>
            </a:r>
            <a:r>
              <a:rPr lang="fr-CH" sz="1800" dirty="0" smtClean="0"/>
              <a:t> </a:t>
            </a:r>
            <a:r>
              <a:rPr lang="fr-CH" sz="1800" dirty="0" err="1" smtClean="0"/>
              <a:t>almost</a:t>
            </a:r>
            <a:r>
              <a:rPr lang="fr-CH" sz="1800" dirty="0" smtClean="0"/>
              <a:t> </a:t>
            </a:r>
            <a:r>
              <a:rPr lang="fr-CH" sz="1800" dirty="0" err="1" smtClean="0"/>
              <a:t>doubled</a:t>
            </a:r>
            <a:r>
              <a:rPr lang="fr-CH" sz="1800" dirty="0" smtClean="0"/>
              <a:t> to </a:t>
            </a:r>
            <a:r>
              <a:rPr lang="fr-CH" sz="1800" dirty="0" err="1" smtClean="0"/>
              <a:t>preserve</a:t>
            </a:r>
            <a:r>
              <a:rPr lang="fr-CH" sz="1800" dirty="0" smtClean="0"/>
              <a:t> </a:t>
            </a:r>
            <a:r>
              <a:rPr lang="fr-CH" sz="1800" dirty="0" err="1" smtClean="0"/>
              <a:t>luminosity</a:t>
            </a:r>
            <a:r>
              <a:rPr lang="fr-CH" sz="1800" dirty="0" smtClean="0"/>
              <a:t> </a:t>
            </a:r>
            <a:r>
              <a:rPr lang="fr-CH" sz="1800" dirty="0" err="1" smtClean="0"/>
              <a:t>at</a:t>
            </a:r>
            <a:r>
              <a:rPr lang="fr-CH" sz="1800" dirty="0" smtClean="0"/>
              <a:t> 500 </a:t>
            </a:r>
            <a:r>
              <a:rPr lang="fr-CH" sz="1800" dirty="0" err="1" smtClean="0"/>
              <a:t>GeV</a:t>
            </a:r>
            <a:r>
              <a:rPr lang="fr-CH" sz="1800" dirty="0" smtClean="0"/>
              <a:t>. This </a:t>
            </a:r>
            <a:r>
              <a:rPr lang="fr-CH" sz="1800" dirty="0" err="1" smtClean="0"/>
              <a:t>results</a:t>
            </a:r>
            <a:r>
              <a:rPr lang="fr-CH" sz="1800" dirty="0" smtClean="0"/>
              <a:t> in</a:t>
            </a:r>
          </a:p>
          <a:p>
            <a:pPr lvl="1"/>
            <a:r>
              <a:rPr lang="fr-CH" sz="1600" dirty="0" smtClean="0"/>
              <a:t>Main </a:t>
            </a:r>
            <a:r>
              <a:rPr lang="fr-CH" sz="1600" dirty="0" err="1" smtClean="0"/>
              <a:t>linac</a:t>
            </a:r>
            <a:r>
              <a:rPr lang="fr-CH" sz="1600" dirty="0" smtClean="0"/>
              <a:t> </a:t>
            </a:r>
            <a:r>
              <a:rPr lang="fr-CH" sz="1600" dirty="0" err="1" smtClean="0"/>
              <a:t>accelerating</a:t>
            </a:r>
            <a:r>
              <a:rPr lang="fr-CH" sz="1600" dirty="0" smtClean="0"/>
              <a:t> structures </a:t>
            </a:r>
            <a:r>
              <a:rPr lang="fr-CH" sz="1600" dirty="0" err="1" smtClean="0"/>
              <a:t>with</a:t>
            </a:r>
            <a:r>
              <a:rPr lang="fr-CH" sz="1600" dirty="0" smtClean="0"/>
              <a:t> </a:t>
            </a:r>
            <a:r>
              <a:rPr lang="fr-CH" sz="1600" dirty="0" err="1" smtClean="0"/>
              <a:t>larger</a:t>
            </a:r>
            <a:r>
              <a:rPr lang="fr-CH" sz="1600" dirty="0" smtClean="0"/>
              <a:t> iris and </a:t>
            </a:r>
            <a:r>
              <a:rPr lang="fr-CH" sz="1600" dirty="0" err="1" smtClean="0"/>
              <a:t>lower</a:t>
            </a:r>
            <a:r>
              <a:rPr lang="fr-CH" sz="1600" dirty="0" smtClean="0"/>
              <a:t> gradient (80 MV/m)</a:t>
            </a:r>
          </a:p>
          <a:p>
            <a:pPr lvl="1"/>
            <a:r>
              <a:rPr lang="fr-CH" sz="1600" dirty="0" smtClean="0"/>
              <a:t>Longer main </a:t>
            </a:r>
            <a:r>
              <a:rPr lang="fr-CH" sz="1600" dirty="0" err="1" smtClean="0"/>
              <a:t>linacs</a:t>
            </a:r>
            <a:r>
              <a:rPr lang="fr-CH" sz="1600" dirty="0" smtClean="0"/>
              <a:t> (2 x 5 </a:t>
            </a:r>
            <a:r>
              <a:rPr lang="fr-CH" sz="1600" dirty="0" err="1" smtClean="0"/>
              <a:t>sectors</a:t>
            </a:r>
            <a:r>
              <a:rPr lang="fr-CH" sz="1600" dirty="0" smtClean="0"/>
              <a:t>)</a:t>
            </a:r>
          </a:p>
          <a:p>
            <a:pPr lvl="1"/>
            <a:r>
              <a:rPr lang="fr-CH" sz="1600" dirty="0" err="1" smtClean="0"/>
              <a:t>Increased</a:t>
            </a:r>
            <a:r>
              <a:rPr lang="fr-CH" sz="1600" dirty="0" smtClean="0"/>
              <a:t> RF power in the drive-</a:t>
            </a:r>
            <a:r>
              <a:rPr lang="fr-CH" sz="1600" dirty="0" err="1" smtClean="0"/>
              <a:t>beam</a:t>
            </a:r>
            <a:r>
              <a:rPr lang="fr-CH" sz="1600" dirty="0" smtClean="0"/>
              <a:t> and main-</a:t>
            </a:r>
            <a:r>
              <a:rPr lang="fr-CH" sz="1600" dirty="0" err="1" smtClean="0"/>
              <a:t>beam</a:t>
            </a:r>
            <a:r>
              <a:rPr lang="fr-CH" sz="1600" dirty="0" smtClean="0"/>
              <a:t> production complexes</a:t>
            </a:r>
          </a:p>
          <a:p>
            <a:r>
              <a:rPr lang="fr-CH" sz="1800" dirty="0" smtClean="0"/>
              <a:t>Accelerator and </a:t>
            </a:r>
            <a:r>
              <a:rPr lang="fr-CH" sz="1800" dirty="0" err="1" smtClean="0"/>
              <a:t>technical</a:t>
            </a:r>
            <a:r>
              <a:rPr lang="fr-CH" sz="1800" dirty="0" smtClean="0"/>
              <a:t> </a:t>
            </a:r>
            <a:r>
              <a:rPr lang="fr-CH" sz="1800" dirty="0" err="1" smtClean="0"/>
              <a:t>systems</a:t>
            </a:r>
            <a:r>
              <a:rPr lang="fr-CH" sz="1800" dirty="0" smtClean="0"/>
              <a:t> are </a:t>
            </a:r>
            <a:r>
              <a:rPr lang="fr-CH" sz="1800" dirty="0" err="1" smtClean="0"/>
              <a:t>built</a:t>
            </a:r>
            <a:r>
              <a:rPr lang="fr-CH" sz="1800" dirty="0" smtClean="0"/>
              <a:t> as far as possible in a </a:t>
            </a:r>
            <a:r>
              <a:rPr lang="fr-CH" sz="1800" dirty="0" err="1" smtClean="0"/>
              <a:t>modular</a:t>
            </a:r>
            <a:r>
              <a:rPr lang="fr-CH" sz="1800" dirty="0" smtClean="0"/>
              <a:t> </a:t>
            </a:r>
            <a:r>
              <a:rPr lang="fr-CH" sz="1800" dirty="0" err="1" smtClean="0"/>
              <a:t>way</a:t>
            </a:r>
            <a:r>
              <a:rPr lang="fr-CH" sz="1800" dirty="0" smtClean="0"/>
              <a:t>, </a:t>
            </a:r>
            <a:r>
              <a:rPr lang="fr-CH" sz="1800" dirty="0" err="1" smtClean="0"/>
              <a:t>so</a:t>
            </a:r>
            <a:r>
              <a:rPr lang="fr-CH" sz="1800" dirty="0" smtClean="0"/>
              <a:t> as to </a:t>
            </a:r>
            <a:r>
              <a:rPr lang="fr-CH" sz="1800" dirty="0" err="1" smtClean="0"/>
              <a:t>follow</a:t>
            </a:r>
            <a:r>
              <a:rPr lang="fr-CH" sz="1800" dirty="0" smtClean="0"/>
              <a:t> the </a:t>
            </a:r>
            <a:r>
              <a:rPr lang="fr-CH" sz="1800" dirty="0" err="1" smtClean="0"/>
              <a:t>staged</a:t>
            </a:r>
            <a:r>
              <a:rPr lang="fr-CH" sz="1800" dirty="0" smtClean="0"/>
              <a:t> construction. Part of the infrastructure </a:t>
            </a:r>
            <a:r>
              <a:rPr lang="fr-CH" sz="1800" dirty="0" err="1" smtClean="0"/>
              <a:t>is</a:t>
            </a:r>
            <a:r>
              <a:rPr lang="fr-CH" sz="1800" dirty="0" smtClean="0"/>
              <a:t> </a:t>
            </a:r>
            <a:r>
              <a:rPr lang="fr-CH" sz="1800" dirty="0" err="1" smtClean="0"/>
              <a:t>however</a:t>
            </a:r>
            <a:r>
              <a:rPr lang="fr-CH" sz="1800" dirty="0" smtClean="0"/>
              <a:t> </a:t>
            </a:r>
            <a:r>
              <a:rPr lang="fr-CH" sz="1800" dirty="0" err="1" smtClean="0"/>
              <a:t>defined</a:t>
            </a:r>
            <a:r>
              <a:rPr lang="fr-CH" sz="1800" dirty="0" smtClean="0"/>
              <a:t> by the 3 </a:t>
            </a:r>
            <a:r>
              <a:rPr lang="fr-CH" sz="1800" dirty="0" err="1" smtClean="0"/>
              <a:t>TeV</a:t>
            </a:r>
            <a:r>
              <a:rPr lang="fr-CH" sz="1800" dirty="0" smtClean="0"/>
              <a:t> horizon</a:t>
            </a:r>
          </a:p>
          <a:p>
            <a:r>
              <a:rPr lang="fr-CH" sz="1800" dirty="0" smtClean="0"/>
              <a:t>A possible </a:t>
            </a:r>
            <a:r>
              <a:rPr lang="fr-CH" sz="1800" dirty="0" err="1" smtClean="0"/>
              <a:t>operation</a:t>
            </a:r>
            <a:r>
              <a:rPr lang="fr-CH" sz="1800" dirty="0" smtClean="0"/>
              <a:t> </a:t>
            </a:r>
            <a:r>
              <a:rPr lang="fr-CH" sz="1800" dirty="0" err="1" smtClean="0"/>
              <a:t>schedule</a:t>
            </a:r>
            <a:r>
              <a:rPr lang="fr-CH" sz="1800" dirty="0" smtClean="0"/>
              <a:t> </a:t>
            </a:r>
            <a:r>
              <a:rPr lang="fr-CH" sz="1800" dirty="0" err="1" smtClean="0"/>
              <a:t>based</a:t>
            </a:r>
            <a:r>
              <a:rPr lang="fr-CH" sz="1800" dirty="0" smtClean="0"/>
              <a:t> on </a:t>
            </a:r>
            <a:r>
              <a:rPr lang="fr-CH" sz="1800" dirty="0" err="1" smtClean="0"/>
              <a:t>physics</a:t>
            </a:r>
            <a:r>
              <a:rPr lang="fr-CH" sz="1800" dirty="0" smtClean="0"/>
              <a:t> </a:t>
            </a:r>
            <a:r>
              <a:rPr lang="fr-CH" sz="1800" dirty="0" err="1" smtClean="0"/>
              <a:t>requirements</a:t>
            </a:r>
            <a:r>
              <a:rPr lang="fr-CH" sz="1800" dirty="0" smtClean="0"/>
              <a:t> and </a:t>
            </a:r>
            <a:r>
              <a:rPr lang="fr-CH" sz="1800" dirty="0" err="1" smtClean="0"/>
              <a:t>expected</a:t>
            </a:r>
            <a:r>
              <a:rPr lang="fr-CH" sz="1800" dirty="0" smtClean="0"/>
              <a:t> machine performance </a:t>
            </a:r>
            <a:r>
              <a:rPr lang="fr-CH" sz="1800" dirty="0" err="1" smtClean="0"/>
              <a:t>enables</a:t>
            </a:r>
            <a:r>
              <a:rPr lang="fr-CH" sz="1800" dirty="0" smtClean="0"/>
              <a:t> to </a:t>
            </a:r>
            <a:r>
              <a:rPr lang="fr-CH" sz="1800" dirty="0" err="1" smtClean="0"/>
              <a:t>estimate</a:t>
            </a:r>
            <a:r>
              <a:rPr lang="fr-CH" sz="1800" dirty="0" smtClean="0"/>
              <a:t> </a:t>
            </a:r>
            <a:r>
              <a:rPr lang="fr-CH" sz="1800" dirty="0" err="1" smtClean="0"/>
              <a:t>energy</a:t>
            </a:r>
            <a:r>
              <a:rPr lang="fr-CH" sz="1800" dirty="0" smtClean="0"/>
              <a:t> </a:t>
            </a:r>
            <a:r>
              <a:rPr lang="fr-CH" sz="1800" dirty="0" err="1" smtClean="0"/>
              <a:t>consumption</a:t>
            </a:r>
            <a:endParaRPr lang="fr-CH" sz="1800" dirty="0" smtClean="0"/>
          </a:p>
          <a:p>
            <a:pPr lvl="1"/>
            <a:r>
              <a:rPr lang="fr-CH" sz="1600" dirty="0" err="1" smtClean="0"/>
              <a:t>Integrated</a:t>
            </a:r>
            <a:r>
              <a:rPr lang="fr-CH" sz="1600" dirty="0" smtClean="0"/>
              <a:t> </a:t>
            </a:r>
            <a:r>
              <a:rPr lang="fr-CH" sz="1600" dirty="0" err="1" smtClean="0"/>
              <a:t>luminosity</a:t>
            </a:r>
            <a:r>
              <a:rPr lang="fr-CH" sz="1600" dirty="0" smtClean="0"/>
              <a:t> of 500 fb</a:t>
            </a:r>
            <a:r>
              <a:rPr lang="fr-CH" sz="1600" baseline="30000" dirty="0" smtClean="0"/>
              <a:t>-1</a:t>
            </a:r>
            <a:r>
              <a:rPr lang="fr-CH" sz="1600" dirty="0" smtClean="0"/>
              <a:t> </a:t>
            </a:r>
            <a:r>
              <a:rPr lang="fr-CH" sz="1600" dirty="0" err="1" smtClean="0"/>
              <a:t>at</a:t>
            </a:r>
            <a:r>
              <a:rPr lang="fr-CH" sz="1600" dirty="0" smtClean="0"/>
              <a:t> 500 </a:t>
            </a:r>
            <a:r>
              <a:rPr lang="fr-CH" sz="1600" dirty="0" err="1" smtClean="0"/>
              <a:t>GeV</a:t>
            </a:r>
            <a:r>
              <a:rPr lang="fr-CH" sz="1600" dirty="0" smtClean="0"/>
              <a:t>, 1.5 ab</a:t>
            </a:r>
            <a:r>
              <a:rPr lang="fr-CH" sz="1600" baseline="30000" dirty="0" smtClean="0"/>
              <a:t>-1</a:t>
            </a:r>
            <a:r>
              <a:rPr lang="fr-CH" sz="1600" dirty="0" smtClean="0"/>
              <a:t> </a:t>
            </a:r>
            <a:r>
              <a:rPr lang="fr-CH" sz="1600" dirty="0" err="1" smtClean="0"/>
              <a:t>at</a:t>
            </a:r>
            <a:r>
              <a:rPr lang="fr-CH" sz="1600" dirty="0" smtClean="0"/>
              <a:t> ~1.5 </a:t>
            </a:r>
            <a:r>
              <a:rPr lang="fr-CH" sz="1600" dirty="0" err="1" smtClean="0"/>
              <a:t>TeV</a:t>
            </a:r>
            <a:r>
              <a:rPr lang="fr-CH" sz="1600" dirty="0" smtClean="0"/>
              <a:t>, and 2 ab</a:t>
            </a:r>
            <a:r>
              <a:rPr lang="fr-CH" sz="1600" baseline="30000" dirty="0" smtClean="0"/>
              <a:t>-1</a:t>
            </a:r>
            <a:r>
              <a:rPr lang="fr-CH" sz="1600" dirty="0" smtClean="0"/>
              <a:t> </a:t>
            </a:r>
            <a:r>
              <a:rPr lang="fr-CH" sz="1600" dirty="0" err="1" smtClean="0"/>
              <a:t>at</a:t>
            </a:r>
            <a:r>
              <a:rPr lang="fr-CH" sz="1600" dirty="0" smtClean="0"/>
              <a:t> 3 </a:t>
            </a:r>
            <a:r>
              <a:rPr lang="fr-CH" sz="1600" dirty="0" err="1" smtClean="0"/>
              <a:t>TeV</a:t>
            </a:r>
            <a:endParaRPr lang="fr-CH" sz="1600" dirty="0" smtClean="0"/>
          </a:p>
          <a:p>
            <a:pPr lvl="1"/>
            <a:r>
              <a:rPr lang="fr-CH" sz="1600" dirty="0" err="1" smtClean="0"/>
              <a:t>Operational</a:t>
            </a:r>
            <a:r>
              <a:rPr lang="fr-CH" sz="1600" dirty="0" smtClean="0"/>
              <a:t> </a:t>
            </a:r>
            <a:r>
              <a:rPr lang="fr-CH" sz="1600" dirty="0" err="1" smtClean="0"/>
              <a:t>efficiency</a:t>
            </a:r>
            <a:r>
              <a:rPr lang="fr-CH" sz="1600" dirty="0" smtClean="0"/>
              <a:t> (</a:t>
            </a:r>
            <a:r>
              <a:rPr lang="fr-CH" sz="1600" dirty="0" err="1" smtClean="0"/>
              <a:t>collider</a:t>
            </a:r>
            <a:r>
              <a:rPr lang="fr-CH" sz="1600" dirty="0" smtClean="0"/>
              <a:t> &amp; detectors) </a:t>
            </a:r>
            <a:r>
              <a:rPr lang="fr-CH" sz="1600" dirty="0" err="1" smtClean="0"/>
              <a:t>taken</a:t>
            </a:r>
            <a:r>
              <a:rPr lang="fr-CH" sz="1600" dirty="0" smtClean="0"/>
              <a:t> </a:t>
            </a:r>
            <a:r>
              <a:rPr lang="fr-CH" sz="1600" dirty="0" err="1" smtClean="0"/>
              <a:t>at</a:t>
            </a:r>
            <a:r>
              <a:rPr lang="fr-CH" sz="1600" dirty="0" smtClean="0"/>
              <a:t> 0.5 for 200 </a:t>
            </a:r>
            <a:r>
              <a:rPr lang="fr-CH" sz="1600" dirty="0" err="1" smtClean="0"/>
              <a:t>days</a:t>
            </a:r>
            <a:r>
              <a:rPr lang="fr-CH" sz="1600" dirty="0" smtClean="0"/>
              <a:t>/</a:t>
            </a:r>
            <a:r>
              <a:rPr lang="fr-CH" sz="1600" dirty="0" err="1" smtClean="0"/>
              <a:t>year</a:t>
            </a:r>
            <a:r>
              <a:rPr lang="fr-CH" sz="1600" dirty="0" smtClean="0"/>
              <a:t>, </a:t>
            </a:r>
            <a:r>
              <a:rPr lang="fr-CH" sz="1600" dirty="0" err="1" smtClean="0"/>
              <a:t>with</a:t>
            </a:r>
            <a:r>
              <a:rPr lang="fr-CH" sz="1600" dirty="0" smtClean="0"/>
              <a:t> </a:t>
            </a:r>
            <a:r>
              <a:rPr lang="fr-CH" sz="1600" dirty="0" err="1" smtClean="0"/>
              <a:t>ramp</a:t>
            </a:r>
            <a:r>
              <a:rPr lang="fr-CH" sz="1600" dirty="0" smtClean="0"/>
              <a:t>-up in initial </a:t>
            </a:r>
            <a:r>
              <a:rPr lang="fr-CH" sz="1600" dirty="0" err="1" smtClean="0"/>
              <a:t>years</a:t>
            </a:r>
            <a:endParaRPr lang="fr-CH" sz="1600" dirty="0" smtClean="0"/>
          </a:p>
          <a:p>
            <a:endParaRPr lang="en-US" sz="1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Variations of </a:t>
            </a:r>
            <a:r>
              <a:rPr lang="fr-CH" dirty="0" err="1" smtClean="0"/>
              <a:t>electricity</a:t>
            </a:r>
            <a:r>
              <a:rPr lang="fr-CH" dirty="0" smtClean="0"/>
              <a:t> </a:t>
            </a:r>
            <a:r>
              <a:rPr lang="fr-CH" dirty="0" err="1" smtClean="0"/>
              <a:t>demand</a:t>
            </a:r>
            <a:r>
              <a:rPr lang="fr-CH" dirty="0" smtClean="0"/>
              <a:t> in France</a:t>
            </a:r>
            <a:br>
              <a:rPr lang="fr-CH" dirty="0" smtClean="0"/>
            </a:br>
            <a:r>
              <a:rPr lang="fr-CH" sz="2000" dirty="0" smtClean="0"/>
              <a:t>(source: RTE)</a:t>
            </a:r>
            <a:endParaRPr lang="en-US" dirty="0"/>
          </a:p>
        </p:txBody>
      </p:sp>
      <p:pic>
        <p:nvPicPr>
          <p:cNvPr id="46082" name="Picture 2"/>
          <p:cNvPicPr>
            <a:picLocks noChangeAspect="1" noChangeArrowheads="1"/>
          </p:cNvPicPr>
          <p:nvPr/>
        </p:nvPicPr>
        <p:blipFill>
          <a:blip r:embed="rId2" cstate="print"/>
          <a:srcRect/>
          <a:stretch>
            <a:fillRect/>
          </a:stretch>
        </p:blipFill>
        <p:spPr bwMode="auto">
          <a:xfrm>
            <a:off x="35496" y="980728"/>
            <a:ext cx="5170300" cy="2869610"/>
          </a:xfrm>
          <a:prstGeom prst="rect">
            <a:avLst/>
          </a:prstGeom>
          <a:noFill/>
          <a:ln w="9525">
            <a:noFill/>
            <a:miter lim="800000"/>
            <a:headEnd/>
            <a:tailEnd/>
          </a:ln>
        </p:spPr>
      </p:pic>
      <p:pic>
        <p:nvPicPr>
          <p:cNvPr id="46083" name="Picture 3"/>
          <p:cNvPicPr>
            <a:picLocks noChangeAspect="1" noChangeArrowheads="1"/>
          </p:cNvPicPr>
          <p:nvPr/>
        </p:nvPicPr>
        <p:blipFill>
          <a:blip r:embed="rId3" cstate="print"/>
          <a:srcRect/>
          <a:stretch>
            <a:fillRect/>
          </a:stretch>
        </p:blipFill>
        <p:spPr bwMode="auto">
          <a:xfrm>
            <a:off x="3851920" y="4142937"/>
            <a:ext cx="5234161" cy="2598431"/>
          </a:xfrm>
          <a:prstGeom prst="rect">
            <a:avLst/>
          </a:prstGeom>
          <a:noFill/>
          <a:ln w="9525">
            <a:noFill/>
            <a:miter lim="800000"/>
            <a:headEnd/>
            <a:tailEnd/>
          </a:ln>
        </p:spPr>
      </p:pic>
      <p:sp>
        <p:nvSpPr>
          <p:cNvPr id="5" name="TextBox 4"/>
          <p:cNvSpPr txBox="1"/>
          <p:nvPr/>
        </p:nvSpPr>
        <p:spPr>
          <a:xfrm>
            <a:off x="5220072" y="2052137"/>
            <a:ext cx="3384376" cy="584775"/>
          </a:xfrm>
          <a:prstGeom prst="rect">
            <a:avLst/>
          </a:prstGeom>
          <a:noFill/>
        </p:spPr>
        <p:txBody>
          <a:bodyPr wrap="square" rtlCol="0">
            <a:spAutoFit/>
          </a:bodyPr>
          <a:lstStyle/>
          <a:p>
            <a:pPr algn="ctr"/>
            <a:r>
              <a:rPr lang="fr-CH" sz="1600" dirty="0" err="1" smtClean="0">
                <a:latin typeface="+mn-lt"/>
              </a:rPr>
              <a:t>Annual</a:t>
            </a:r>
            <a:r>
              <a:rPr lang="fr-CH" sz="1600" dirty="0" smtClean="0">
                <a:latin typeface="+mn-lt"/>
              </a:rPr>
              <a:t> variations of power </a:t>
            </a:r>
            <a:r>
              <a:rPr lang="fr-CH" sz="1600" dirty="0" err="1" smtClean="0">
                <a:latin typeface="+mn-lt"/>
              </a:rPr>
              <a:t>consumption</a:t>
            </a:r>
            <a:r>
              <a:rPr lang="fr-CH" sz="1600" dirty="0" smtClean="0">
                <a:latin typeface="+mn-lt"/>
              </a:rPr>
              <a:t> (</a:t>
            </a:r>
            <a:r>
              <a:rPr lang="fr-CH" sz="1600" dirty="0" err="1" smtClean="0">
                <a:latin typeface="+mn-lt"/>
              </a:rPr>
              <a:t>integrated</a:t>
            </a:r>
            <a:r>
              <a:rPr lang="fr-CH" sz="1600" dirty="0" smtClean="0">
                <a:latin typeface="+mn-lt"/>
              </a:rPr>
              <a:t> </a:t>
            </a:r>
            <a:r>
              <a:rPr lang="fr-CH" sz="1600" dirty="0" err="1" smtClean="0">
                <a:latin typeface="+mn-lt"/>
              </a:rPr>
              <a:t>weekly</a:t>
            </a:r>
            <a:r>
              <a:rPr lang="fr-CH" sz="1600" dirty="0" smtClean="0">
                <a:latin typeface="+mn-lt"/>
              </a:rPr>
              <a:t>)</a:t>
            </a:r>
            <a:endParaRPr lang="en-US" sz="1600" dirty="0">
              <a:latin typeface="+mn-lt"/>
            </a:endParaRPr>
          </a:p>
        </p:txBody>
      </p:sp>
      <p:sp>
        <p:nvSpPr>
          <p:cNvPr id="6" name="TextBox 5"/>
          <p:cNvSpPr txBox="1"/>
          <p:nvPr/>
        </p:nvSpPr>
        <p:spPr>
          <a:xfrm>
            <a:off x="827584" y="5148481"/>
            <a:ext cx="2952328" cy="584775"/>
          </a:xfrm>
          <a:prstGeom prst="rect">
            <a:avLst/>
          </a:prstGeom>
          <a:noFill/>
        </p:spPr>
        <p:txBody>
          <a:bodyPr wrap="square" rtlCol="0">
            <a:spAutoFit/>
          </a:bodyPr>
          <a:lstStyle/>
          <a:p>
            <a:pPr algn="ctr"/>
            <a:r>
              <a:rPr lang="fr-CH" sz="1600" dirty="0" smtClean="0">
                <a:latin typeface="+mn-lt"/>
              </a:rPr>
              <a:t>Diurnal variations of power </a:t>
            </a:r>
            <a:r>
              <a:rPr lang="fr-CH" sz="1600" dirty="0" err="1" smtClean="0">
                <a:latin typeface="+mn-lt"/>
              </a:rPr>
              <a:t>consumption</a:t>
            </a:r>
            <a:r>
              <a:rPr lang="fr-CH" sz="1600" dirty="0" smtClean="0">
                <a:latin typeface="+mn-lt"/>
              </a:rPr>
              <a:t> (</a:t>
            </a:r>
            <a:r>
              <a:rPr lang="fr-CH" sz="1600" dirty="0" err="1" smtClean="0">
                <a:latin typeface="+mn-lt"/>
              </a:rPr>
              <a:t>winter</a:t>
            </a:r>
            <a:r>
              <a:rPr lang="fr-CH" sz="1600" dirty="0" smtClean="0">
                <a:latin typeface="+mn-lt"/>
              </a:rPr>
              <a:t> </a:t>
            </a:r>
            <a:r>
              <a:rPr lang="fr-CH" sz="1600" dirty="0" err="1" smtClean="0">
                <a:latin typeface="+mn-lt"/>
              </a:rPr>
              <a:t>day</a:t>
            </a:r>
            <a:r>
              <a:rPr lang="fr-CH" sz="1600" dirty="0" smtClean="0">
                <a:latin typeface="+mn-lt"/>
              </a:rPr>
              <a:t>)</a:t>
            </a:r>
            <a:endParaRPr lang="en-US" sz="1600" dirty="0">
              <a:latin typeface="+mn-lt"/>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Paths</a:t>
            </a:r>
            <a:r>
              <a:rPr lang="fr-CH" dirty="0" smtClean="0"/>
              <a:t> to power &amp; </a:t>
            </a:r>
            <a:r>
              <a:rPr lang="fr-CH" dirty="0" err="1" smtClean="0"/>
              <a:t>energy</a:t>
            </a:r>
            <a:r>
              <a:rPr lang="fr-CH" dirty="0" smtClean="0"/>
              <a:t> </a:t>
            </a:r>
            <a:r>
              <a:rPr lang="fr-CH" dirty="0" err="1" smtClean="0"/>
              <a:t>savings</a:t>
            </a:r>
            <a:r>
              <a:rPr lang="fr-CH" dirty="0" smtClean="0"/>
              <a:t/>
            </a:r>
            <a:br>
              <a:rPr lang="fr-CH" dirty="0" smtClean="0"/>
            </a:br>
            <a:r>
              <a:rPr lang="fr-CH" sz="2000" dirty="0" err="1" smtClean="0"/>
              <a:t>Waste</a:t>
            </a:r>
            <a:r>
              <a:rPr lang="fr-CH" sz="2000" dirty="0" smtClean="0"/>
              <a:t> </a:t>
            </a:r>
            <a:r>
              <a:rPr lang="fr-CH" sz="2000" dirty="0" err="1" smtClean="0"/>
              <a:t>heat</a:t>
            </a:r>
            <a:r>
              <a:rPr lang="fr-CH" sz="2000" dirty="0" smtClean="0"/>
              <a:t> </a:t>
            </a:r>
            <a:r>
              <a:rPr lang="fr-CH" sz="2000" dirty="0" err="1" smtClean="0"/>
              <a:t>recovery</a:t>
            </a:r>
            <a:endParaRPr lang="en-US" dirty="0"/>
          </a:p>
        </p:txBody>
      </p:sp>
      <p:sp>
        <p:nvSpPr>
          <p:cNvPr id="3" name="Content Placeholder 2"/>
          <p:cNvSpPr>
            <a:spLocks noGrp="1"/>
          </p:cNvSpPr>
          <p:nvPr>
            <p:ph idx="1"/>
          </p:nvPr>
        </p:nvSpPr>
        <p:spPr>
          <a:xfrm>
            <a:off x="323850" y="1196752"/>
            <a:ext cx="8496300" cy="1368152"/>
          </a:xfrm>
        </p:spPr>
        <p:txBody>
          <a:bodyPr/>
          <a:lstStyle/>
          <a:p>
            <a:r>
              <a:rPr lang="fr-CH" dirty="0" err="1" smtClean="0"/>
              <a:t>Possibilities</a:t>
            </a:r>
            <a:r>
              <a:rPr lang="fr-CH" dirty="0" smtClean="0"/>
              <a:t> of </a:t>
            </a:r>
            <a:r>
              <a:rPr lang="fr-CH" dirty="0" err="1" smtClean="0"/>
              <a:t>heat</a:t>
            </a:r>
            <a:r>
              <a:rPr lang="fr-CH" dirty="0" smtClean="0"/>
              <a:t> rejection </a:t>
            </a:r>
            <a:r>
              <a:rPr lang="fr-CH" dirty="0" err="1" smtClean="0"/>
              <a:t>at</a:t>
            </a:r>
            <a:r>
              <a:rPr lang="fr-CH" dirty="0" smtClean="0"/>
              <a:t> </a:t>
            </a:r>
            <a:r>
              <a:rPr lang="fr-CH" dirty="0" err="1" smtClean="0"/>
              <a:t>higher</a:t>
            </a:r>
            <a:r>
              <a:rPr lang="fr-CH" dirty="0" smtClean="0"/>
              <a:t> </a:t>
            </a:r>
            <a:r>
              <a:rPr lang="fr-CH" dirty="0" err="1" smtClean="0"/>
              <a:t>temperature</a:t>
            </a:r>
            <a:r>
              <a:rPr lang="fr-CH" dirty="0" smtClean="0"/>
              <a:t>, </a:t>
            </a:r>
            <a:r>
              <a:rPr lang="fr-CH" dirty="0" err="1" smtClean="0"/>
              <a:t>e.g</a:t>
            </a:r>
            <a:r>
              <a:rPr lang="fr-CH" dirty="0" smtClean="0"/>
              <a:t>. </a:t>
            </a:r>
            <a:r>
              <a:rPr lang="fr-CH" dirty="0" err="1" smtClean="0"/>
              <a:t>beam</a:t>
            </a:r>
            <a:r>
              <a:rPr lang="fr-CH" dirty="0" smtClean="0"/>
              <a:t> dumps</a:t>
            </a:r>
          </a:p>
          <a:p>
            <a:r>
              <a:rPr lang="fr-CH" dirty="0" err="1" smtClean="0"/>
              <a:t>Valorization</a:t>
            </a:r>
            <a:r>
              <a:rPr lang="fr-CH" dirty="0" smtClean="0"/>
              <a:t> of </a:t>
            </a:r>
            <a:r>
              <a:rPr lang="fr-CH" dirty="0" err="1" smtClean="0"/>
              <a:t>low</a:t>
            </a:r>
            <a:r>
              <a:rPr lang="fr-CH" dirty="0" smtClean="0"/>
              <a:t>-grade </a:t>
            </a:r>
            <a:r>
              <a:rPr lang="fr-CH" dirty="0" err="1" smtClean="0"/>
              <a:t>waste</a:t>
            </a:r>
            <a:r>
              <a:rPr lang="fr-CH" dirty="0" smtClean="0"/>
              <a:t> </a:t>
            </a:r>
            <a:r>
              <a:rPr lang="fr-CH" dirty="0" err="1" smtClean="0"/>
              <a:t>heat</a:t>
            </a:r>
            <a:r>
              <a:rPr lang="fr-CH" dirty="0" smtClean="0"/>
              <a:t> for concomitant </a:t>
            </a:r>
            <a:r>
              <a:rPr lang="fr-CH" dirty="0" err="1" smtClean="0"/>
              <a:t>needs</a:t>
            </a:r>
            <a:r>
              <a:rPr lang="fr-CH" dirty="0" smtClean="0"/>
              <a:t>, </a:t>
            </a:r>
            <a:r>
              <a:rPr lang="fr-CH" dirty="0" err="1" smtClean="0"/>
              <a:t>e.g</a:t>
            </a:r>
            <a:r>
              <a:rPr lang="fr-CH" dirty="0" smtClean="0"/>
              <a:t>. </a:t>
            </a:r>
            <a:r>
              <a:rPr lang="fr-CH" dirty="0" err="1" smtClean="0"/>
              <a:t>residential</a:t>
            </a:r>
            <a:r>
              <a:rPr lang="fr-CH" dirty="0" smtClean="0"/>
              <a:t> </a:t>
            </a:r>
            <a:r>
              <a:rPr lang="fr-CH" dirty="0" err="1" smtClean="0"/>
              <a:t>heating</a:t>
            </a:r>
            <a:r>
              <a:rPr lang="fr-CH" dirty="0" smtClean="0"/>
              <a:t> or absorption </a:t>
            </a:r>
            <a:r>
              <a:rPr lang="fr-CH" dirty="0" err="1" smtClean="0"/>
              <a:t>cooling</a:t>
            </a:r>
            <a:endParaRPr lang="en-US" dirty="0"/>
          </a:p>
        </p:txBody>
      </p:sp>
      <p:pic>
        <p:nvPicPr>
          <p:cNvPr id="4" name="Picture 3" descr="Bed arrangement.jpg"/>
          <p:cNvPicPr>
            <a:picLocks noChangeAspect="1"/>
          </p:cNvPicPr>
          <p:nvPr/>
        </p:nvPicPr>
        <p:blipFill>
          <a:blip r:embed="rId2" cstate="print"/>
          <a:srcRect l="25446" t="14669" r="26217" b="4890"/>
          <a:stretch>
            <a:fillRect/>
          </a:stretch>
        </p:blipFill>
        <p:spPr>
          <a:xfrm>
            <a:off x="5509626" y="4232768"/>
            <a:ext cx="3094822" cy="2436592"/>
          </a:xfrm>
          <a:prstGeom prst="rect">
            <a:avLst/>
          </a:prstGeom>
        </p:spPr>
      </p:pic>
      <p:pic>
        <p:nvPicPr>
          <p:cNvPr id="4098" name="Picture 2"/>
          <p:cNvPicPr>
            <a:picLocks noChangeAspect="1" noChangeArrowheads="1"/>
          </p:cNvPicPr>
          <p:nvPr/>
        </p:nvPicPr>
        <p:blipFill>
          <a:blip r:embed="rId3" cstate="print"/>
          <a:srcRect/>
          <a:stretch>
            <a:fillRect/>
          </a:stretch>
        </p:blipFill>
        <p:spPr bwMode="auto">
          <a:xfrm>
            <a:off x="5436096" y="2695783"/>
            <a:ext cx="3240360" cy="1525305"/>
          </a:xfrm>
          <a:prstGeom prst="rect">
            <a:avLst/>
          </a:prstGeom>
          <a:noFill/>
          <a:ln w="9525">
            <a:noFill/>
            <a:miter lim="800000"/>
            <a:headEnd/>
            <a:tailEnd/>
          </a:ln>
          <a:effectLst/>
        </p:spPr>
      </p:pic>
      <p:pic>
        <p:nvPicPr>
          <p:cNvPr id="7" name="Content Placeholder 3" descr="3-Bed 2-evap.jpg"/>
          <p:cNvPicPr>
            <a:picLocks noChangeAspect="1"/>
          </p:cNvPicPr>
          <p:nvPr/>
        </p:nvPicPr>
        <p:blipFill>
          <a:blip r:embed="rId4" cstate="print"/>
          <a:stretch>
            <a:fillRect/>
          </a:stretch>
        </p:blipFill>
        <p:spPr bwMode="auto">
          <a:xfrm>
            <a:off x="755576" y="3317236"/>
            <a:ext cx="3923928" cy="3424132"/>
          </a:xfrm>
          <a:prstGeom prst="rect">
            <a:avLst/>
          </a:prstGeom>
          <a:noFill/>
          <a:ln w="9525">
            <a:noFill/>
            <a:miter lim="800000"/>
            <a:headEnd/>
            <a:tailEnd/>
          </a:ln>
          <a:effectLst/>
        </p:spPr>
      </p:pic>
      <p:sp>
        <p:nvSpPr>
          <p:cNvPr id="8" name="TextBox 7"/>
          <p:cNvSpPr txBox="1"/>
          <p:nvPr/>
        </p:nvSpPr>
        <p:spPr>
          <a:xfrm>
            <a:off x="395536" y="2761764"/>
            <a:ext cx="4680520" cy="523220"/>
          </a:xfrm>
          <a:prstGeom prst="rect">
            <a:avLst/>
          </a:prstGeom>
          <a:noFill/>
        </p:spPr>
        <p:txBody>
          <a:bodyPr wrap="square" rtlCol="0">
            <a:spAutoFit/>
          </a:bodyPr>
          <a:lstStyle/>
          <a:p>
            <a:pPr algn="ctr"/>
            <a:r>
              <a:rPr lang="fr-CH" sz="1400" dirty="0" err="1" smtClean="0">
                <a:latin typeface="+mn-lt"/>
              </a:rPr>
              <a:t>Three</a:t>
            </a:r>
            <a:r>
              <a:rPr lang="fr-CH" sz="1400" dirty="0" smtClean="0">
                <a:latin typeface="+mn-lt"/>
              </a:rPr>
              <a:t>-</a:t>
            </a:r>
            <a:r>
              <a:rPr lang="fr-CH" sz="1400" dirty="0" err="1" smtClean="0">
                <a:latin typeface="+mn-lt"/>
              </a:rPr>
              <a:t>bed</a:t>
            </a:r>
            <a:r>
              <a:rPr lang="fr-CH" sz="1400" dirty="0" smtClean="0">
                <a:latin typeface="+mn-lt"/>
              </a:rPr>
              <a:t>, </a:t>
            </a:r>
            <a:r>
              <a:rPr lang="fr-CH" sz="1400" dirty="0" err="1" smtClean="0">
                <a:latin typeface="+mn-lt"/>
              </a:rPr>
              <a:t>two</a:t>
            </a:r>
            <a:r>
              <a:rPr lang="fr-CH" sz="1400" dirty="0" smtClean="0">
                <a:latin typeface="+mn-lt"/>
              </a:rPr>
              <a:t> </a:t>
            </a:r>
            <a:r>
              <a:rPr lang="fr-CH" sz="1400" dirty="0" err="1" smtClean="0">
                <a:latin typeface="+mn-lt"/>
              </a:rPr>
              <a:t>evaporator</a:t>
            </a:r>
            <a:r>
              <a:rPr lang="fr-CH" sz="1400" dirty="0" smtClean="0">
                <a:latin typeface="+mn-lt"/>
              </a:rPr>
              <a:t> adsorption </a:t>
            </a:r>
            <a:r>
              <a:rPr lang="fr-CH" sz="1400" dirty="0" err="1" smtClean="0">
                <a:latin typeface="+mn-lt"/>
              </a:rPr>
              <a:t>chiller</a:t>
            </a:r>
            <a:endParaRPr lang="fr-CH" sz="1400" dirty="0" smtClean="0">
              <a:latin typeface="+mn-lt"/>
            </a:endParaRPr>
          </a:p>
          <a:p>
            <a:pPr algn="ctr"/>
            <a:r>
              <a:rPr lang="fr-CH" sz="1400" dirty="0" smtClean="0">
                <a:latin typeface="+mn-lt"/>
              </a:rPr>
              <a:t>(Wroclaw </a:t>
            </a:r>
            <a:r>
              <a:rPr lang="fr-CH" sz="1400" dirty="0" err="1" smtClean="0">
                <a:latin typeface="+mn-lt"/>
              </a:rPr>
              <a:t>Technology</a:t>
            </a:r>
            <a:r>
              <a:rPr lang="fr-CH" sz="1400" dirty="0" smtClean="0">
                <a:latin typeface="+mn-lt"/>
              </a:rPr>
              <a:t> Park)</a:t>
            </a:r>
            <a:endParaRPr lang="en-US" sz="1400" dirty="0">
              <a:latin typeface="+mn-lt"/>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Conclusions</a:t>
            </a:r>
            <a:endParaRPr lang="en-US" dirty="0"/>
          </a:p>
        </p:txBody>
      </p:sp>
      <p:sp>
        <p:nvSpPr>
          <p:cNvPr id="3" name="Content Placeholder 2"/>
          <p:cNvSpPr>
            <a:spLocks noGrp="1"/>
          </p:cNvSpPr>
          <p:nvPr>
            <p:ph idx="1"/>
          </p:nvPr>
        </p:nvSpPr>
        <p:spPr>
          <a:xfrm>
            <a:off x="323850" y="980728"/>
            <a:ext cx="8496300" cy="5616624"/>
          </a:xfrm>
        </p:spPr>
        <p:txBody>
          <a:bodyPr/>
          <a:lstStyle/>
          <a:p>
            <a:r>
              <a:rPr lang="fr-CH" sz="1800" dirty="0" err="1" smtClean="0"/>
              <a:t>Linear</a:t>
            </a:r>
            <a:r>
              <a:rPr lang="fr-CH" sz="1800" dirty="0" smtClean="0"/>
              <a:t> </a:t>
            </a:r>
            <a:r>
              <a:rPr lang="fr-CH" sz="1800" dirty="0" err="1" smtClean="0"/>
              <a:t>colliders</a:t>
            </a:r>
            <a:r>
              <a:rPr lang="fr-CH" sz="1800" dirty="0" smtClean="0"/>
              <a:t> are single</a:t>
            </a:r>
            <a:r>
              <a:rPr lang="en-US" sz="1800" dirty="0" smtClean="0"/>
              <a:t>-pass machines and thus unavoidably show low energy efficiency</a:t>
            </a:r>
          </a:p>
          <a:p>
            <a:r>
              <a:rPr lang="en-US" sz="1800" dirty="0" smtClean="0"/>
              <a:t>Optimization of the RF chain is therefore an essential issue, from power grid to RF and from RF to beam. Well identified by CLIC (and ILC), this has driven design choices and triggered specific R&amp;D. The RF system however uses only about half of the total power consumed</a:t>
            </a:r>
          </a:p>
          <a:p>
            <a:r>
              <a:rPr lang="en-US" sz="1800" dirty="0" smtClean="0"/>
              <a:t>CLIC is a large complex of accelerators and beam lines, resulting in significant power being used in magnet systems (21 % of total). Several approaches to mitigating this demand are being explored</a:t>
            </a:r>
          </a:p>
          <a:p>
            <a:r>
              <a:rPr lang="en-US" sz="1800" dirty="0" smtClean="0"/>
              <a:t>In view of the large size and installed power of the CLIC complex, conventional services such as electrical distribution and cooling &amp; HVAC are also large power consumers (21 % of total)</a:t>
            </a:r>
          </a:p>
          <a:p>
            <a:r>
              <a:rPr lang="en-US" sz="1800" dirty="0" smtClean="0"/>
              <a:t>Re-optimizing machine parameters for 500 </a:t>
            </a:r>
            <a:r>
              <a:rPr lang="en-US" sz="1800" dirty="0" err="1" smtClean="0"/>
              <a:t>GeV</a:t>
            </a:r>
            <a:r>
              <a:rPr lang="en-US" sz="1800" dirty="0" smtClean="0"/>
              <a:t> collision energy (or below) with comprehensive accounting of power consumption constitutes the main path of power savings</a:t>
            </a:r>
          </a:p>
          <a:p>
            <a:r>
              <a:rPr lang="en-US" sz="1800" dirty="0" smtClean="0"/>
              <a:t>Significant and swift decrease of power consumption in standby modes opens the way for running CLIC as peak-shaving facility</a:t>
            </a:r>
          </a:p>
          <a:p>
            <a:r>
              <a:rPr lang="en-US" sz="1800" dirty="0" smtClean="0"/>
              <a:t>Recovery and valorization of low-grade waste heat appears feasible in specific cases and requires further study     </a:t>
            </a:r>
            <a:endParaRPr 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CLIC </a:t>
            </a:r>
            <a:r>
              <a:rPr lang="fr-CH" dirty="0" err="1" smtClean="0"/>
              <a:t>footprints</a:t>
            </a:r>
            <a:r>
              <a:rPr lang="fr-CH" dirty="0" smtClean="0"/>
              <a:t> </a:t>
            </a:r>
            <a:r>
              <a:rPr lang="fr-CH" dirty="0" err="1" smtClean="0"/>
              <a:t>near</a:t>
            </a:r>
            <a:r>
              <a:rPr lang="fr-CH" dirty="0" smtClean="0"/>
              <a:t> CERN</a:t>
            </a:r>
            <a:endParaRPr lang="en-US" dirty="0"/>
          </a:p>
        </p:txBody>
      </p:sp>
      <p:pic>
        <p:nvPicPr>
          <p:cNvPr id="12291" name="Picture 3"/>
          <p:cNvPicPr>
            <a:picLocks noChangeAspect="1" noChangeArrowheads="1"/>
          </p:cNvPicPr>
          <p:nvPr/>
        </p:nvPicPr>
        <p:blipFill>
          <a:blip r:embed="rId2" cstate="print"/>
          <a:srcRect/>
          <a:stretch>
            <a:fillRect/>
          </a:stretch>
        </p:blipFill>
        <p:spPr bwMode="auto">
          <a:xfrm>
            <a:off x="704850" y="1139527"/>
            <a:ext cx="7734300" cy="5457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CLIC </a:t>
            </a:r>
            <a:r>
              <a:rPr lang="fr-CH" dirty="0" err="1" smtClean="0"/>
              <a:t>layout</a:t>
            </a:r>
            <a:r>
              <a:rPr lang="fr-CH" dirty="0" smtClean="0"/>
              <a:t> </a:t>
            </a:r>
            <a:r>
              <a:rPr lang="fr-CH" dirty="0" err="1" smtClean="0"/>
              <a:t>at</a:t>
            </a:r>
            <a:r>
              <a:rPr lang="fr-CH" dirty="0" smtClean="0"/>
              <a:t> 3 </a:t>
            </a:r>
            <a:r>
              <a:rPr lang="fr-CH" dirty="0" err="1" smtClean="0"/>
              <a:t>TeV</a:t>
            </a:r>
            <a:endParaRPr lang="en-US" dirty="0"/>
          </a:p>
        </p:txBody>
      </p:sp>
      <p:pic>
        <p:nvPicPr>
          <p:cNvPr id="2051" name="Picture 3"/>
          <p:cNvPicPr>
            <a:picLocks noChangeAspect="1" noChangeArrowheads="1"/>
          </p:cNvPicPr>
          <p:nvPr/>
        </p:nvPicPr>
        <p:blipFill>
          <a:blip r:embed="rId2" cstate="print"/>
          <a:srcRect/>
          <a:stretch>
            <a:fillRect/>
          </a:stretch>
        </p:blipFill>
        <p:spPr bwMode="auto">
          <a:xfrm>
            <a:off x="237683" y="1356131"/>
            <a:ext cx="8726805" cy="48091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CLIC </a:t>
            </a:r>
            <a:r>
              <a:rPr lang="fr-CH" dirty="0" err="1" smtClean="0"/>
              <a:t>layout</a:t>
            </a:r>
            <a:r>
              <a:rPr lang="fr-CH" dirty="0" smtClean="0"/>
              <a:t> </a:t>
            </a:r>
            <a:r>
              <a:rPr lang="fr-CH" dirty="0" err="1" smtClean="0"/>
              <a:t>at</a:t>
            </a:r>
            <a:r>
              <a:rPr lang="fr-CH" dirty="0" smtClean="0"/>
              <a:t> 500 </a:t>
            </a:r>
            <a:r>
              <a:rPr lang="fr-CH" dirty="0" err="1" smtClean="0"/>
              <a:t>GeV</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141193" y="1196752"/>
            <a:ext cx="8967311" cy="5067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Scope of the CLIC CDR </a:t>
            </a:r>
            <a:r>
              <a:rPr lang="fr-CH" dirty="0" err="1" smtClean="0"/>
              <a:t>study</a:t>
            </a:r>
            <a:r>
              <a:rPr lang="fr-CH" dirty="0" smtClean="0"/>
              <a:t/>
            </a:r>
            <a:br>
              <a:rPr lang="fr-CH" dirty="0" smtClean="0"/>
            </a:br>
            <a:r>
              <a:rPr lang="fr-CH" sz="2000" dirty="0" smtClean="0"/>
              <a:t>Changes in CDR Volume 3</a:t>
            </a:r>
            <a:endParaRPr lang="en-US" sz="2000" dirty="0"/>
          </a:p>
        </p:txBody>
      </p:sp>
      <p:sp>
        <p:nvSpPr>
          <p:cNvPr id="3" name="Content Placeholder 2"/>
          <p:cNvSpPr>
            <a:spLocks noGrp="1"/>
          </p:cNvSpPr>
          <p:nvPr>
            <p:ph idx="1"/>
          </p:nvPr>
        </p:nvSpPr>
        <p:spPr>
          <a:xfrm>
            <a:off x="323850" y="1412776"/>
            <a:ext cx="8496300" cy="4713387"/>
          </a:xfrm>
        </p:spPr>
        <p:txBody>
          <a:bodyPr/>
          <a:lstStyle/>
          <a:p>
            <a:r>
              <a:rPr lang="fr-CH" dirty="0" err="1" smtClean="0"/>
              <a:t>Two</a:t>
            </a:r>
            <a:r>
              <a:rPr lang="fr-CH" dirty="0" smtClean="0"/>
              <a:t> </a:t>
            </a:r>
            <a:r>
              <a:rPr lang="fr-CH" u="sng" dirty="0" smtClean="0"/>
              <a:t>alternative </a:t>
            </a:r>
            <a:r>
              <a:rPr lang="fr-CH" u="sng" dirty="0" err="1" smtClean="0"/>
              <a:t>staging</a:t>
            </a:r>
            <a:r>
              <a:rPr lang="fr-CH" u="sng" dirty="0" smtClean="0"/>
              <a:t> scenarios</a:t>
            </a:r>
          </a:p>
          <a:p>
            <a:pPr lvl="1"/>
            <a:r>
              <a:rPr lang="fr-CH" dirty="0" err="1" smtClean="0"/>
              <a:t>Each</a:t>
            </a:r>
            <a:r>
              <a:rPr lang="fr-CH" dirty="0" smtClean="0"/>
              <a:t> </a:t>
            </a:r>
            <a:r>
              <a:rPr lang="fr-CH" dirty="0" err="1" smtClean="0"/>
              <a:t>with</a:t>
            </a:r>
            <a:r>
              <a:rPr lang="fr-CH" dirty="0" smtClean="0"/>
              <a:t> </a:t>
            </a:r>
            <a:r>
              <a:rPr lang="fr-CH" dirty="0" err="1" smtClean="0"/>
              <a:t>three</a:t>
            </a:r>
            <a:r>
              <a:rPr lang="fr-CH" dirty="0" smtClean="0"/>
              <a:t> stages: 500 </a:t>
            </a:r>
            <a:r>
              <a:rPr lang="fr-CH" dirty="0" err="1" smtClean="0"/>
              <a:t>GeV</a:t>
            </a:r>
            <a:r>
              <a:rPr lang="fr-CH" dirty="0" smtClean="0"/>
              <a:t>, ~1.5 </a:t>
            </a:r>
            <a:r>
              <a:rPr lang="fr-CH" dirty="0" err="1" smtClean="0"/>
              <a:t>TeV</a:t>
            </a:r>
            <a:r>
              <a:rPr lang="fr-CH" dirty="0" smtClean="0"/>
              <a:t> and 3 </a:t>
            </a:r>
            <a:r>
              <a:rPr lang="fr-CH" dirty="0" err="1" smtClean="0"/>
              <a:t>TeV</a:t>
            </a:r>
            <a:endParaRPr lang="fr-CH" dirty="0" smtClean="0"/>
          </a:p>
          <a:p>
            <a:pPr lvl="1"/>
            <a:r>
              <a:rPr lang="fr-CH" dirty="0" smtClean="0"/>
              <a:t>Scenario A: « </a:t>
            </a:r>
            <a:r>
              <a:rPr lang="fr-CH" dirty="0" err="1" smtClean="0"/>
              <a:t>optimized</a:t>
            </a:r>
            <a:r>
              <a:rPr lang="fr-CH" dirty="0" smtClean="0"/>
              <a:t> for </a:t>
            </a:r>
            <a:r>
              <a:rPr lang="fr-CH" dirty="0" err="1" smtClean="0"/>
              <a:t>luminosity</a:t>
            </a:r>
            <a:r>
              <a:rPr lang="fr-CH" dirty="0" smtClean="0"/>
              <a:t> in the first stage »</a:t>
            </a:r>
          </a:p>
          <a:p>
            <a:pPr lvl="1"/>
            <a:r>
              <a:rPr lang="fr-CH" dirty="0" smtClean="0"/>
              <a:t>Scenario B: « </a:t>
            </a:r>
            <a:r>
              <a:rPr lang="fr-CH" dirty="0" err="1" smtClean="0"/>
              <a:t>optimized</a:t>
            </a:r>
            <a:r>
              <a:rPr lang="fr-CH" dirty="0" smtClean="0"/>
              <a:t> for </a:t>
            </a:r>
            <a:r>
              <a:rPr lang="fr-CH" dirty="0" err="1" smtClean="0"/>
              <a:t>lower</a:t>
            </a:r>
            <a:r>
              <a:rPr lang="fr-CH" dirty="0" smtClean="0"/>
              <a:t> entry </a:t>
            </a:r>
            <a:r>
              <a:rPr lang="fr-CH" dirty="0" err="1" smtClean="0"/>
              <a:t>cost</a:t>
            </a:r>
            <a:r>
              <a:rPr lang="fr-CH" dirty="0" smtClean="0"/>
              <a:t> »</a:t>
            </a:r>
          </a:p>
          <a:p>
            <a:pPr lvl="1"/>
            <a:r>
              <a:rPr lang="fr-CH" dirty="0" smtClean="0"/>
              <a:t>First and last stages of scenario A are </a:t>
            </a:r>
            <a:r>
              <a:rPr lang="fr-CH" dirty="0" err="1" smtClean="0"/>
              <a:t>identical</a:t>
            </a:r>
            <a:r>
              <a:rPr lang="fr-CH" dirty="0" smtClean="0"/>
              <a:t> to CDR Volume 1</a:t>
            </a:r>
          </a:p>
          <a:p>
            <a:pPr lvl="1"/>
            <a:r>
              <a:rPr lang="fr-CH" dirty="0" err="1" smtClean="0"/>
              <a:t>Reuse</a:t>
            </a:r>
            <a:r>
              <a:rPr lang="fr-CH" dirty="0" smtClean="0"/>
              <a:t> of 80 MV/m structures in scenario A </a:t>
            </a:r>
            <a:r>
              <a:rPr lang="fr-CH" dirty="0" err="1" smtClean="0"/>
              <a:t>limits</a:t>
            </a:r>
            <a:r>
              <a:rPr lang="fr-CH" dirty="0" smtClean="0"/>
              <a:t> the </a:t>
            </a:r>
            <a:r>
              <a:rPr lang="fr-CH" dirty="0" err="1" smtClean="0"/>
              <a:t>energy</a:t>
            </a:r>
            <a:r>
              <a:rPr lang="fr-CH" dirty="0" smtClean="0"/>
              <a:t> of the second stage to 1.4 </a:t>
            </a:r>
            <a:r>
              <a:rPr lang="fr-CH" dirty="0" err="1" smtClean="0"/>
              <a:t>TeV</a:t>
            </a:r>
            <a:endParaRPr lang="fr-CH" dirty="0" smtClean="0"/>
          </a:p>
          <a:p>
            <a:pPr lvl="1"/>
            <a:r>
              <a:rPr lang="fr-CH" dirty="0" smtClean="0"/>
              <a:t>Scenario B has nominal </a:t>
            </a:r>
            <a:r>
              <a:rPr lang="fr-CH" dirty="0" err="1" smtClean="0"/>
              <a:t>bunch</a:t>
            </a:r>
            <a:r>
              <a:rPr lang="fr-CH" dirty="0" smtClean="0"/>
              <a:t> charge </a:t>
            </a:r>
            <a:r>
              <a:rPr lang="fr-CH" dirty="0" err="1" smtClean="0"/>
              <a:t>at</a:t>
            </a:r>
            <a:r>
              <a:rPr lang="fr-CH" dirty="0" smtClean="0"/>
              <a:t> all stages, </a:t>
            </a:r>
            <a:r>
              <a:rPr lang="fr-CH" dirty="0" err="1" smtClean="0"/>
              <a:t>resulting</a:t>
            </a:r>
            <a:r>
              <a:rPr lang="fr-CH" dirty="0" smtClean="0"/>
              <a:t> in</a:t>
            </a:r>
          </a:p>
          <a:p>
            <a:pPr lvl="2"/>
            <a:r>
              <a:rPr lang="fr-CH" dirty="0" smtClean="0"/>
              <a:t>Use of final (100 MV/m) gradient structures </a:t>
            </a:r>
            <a:r>
              <a:rPr lang="fr-CH" dirty="0" err="1" smtClean="0"/>
              <a:t>already</a:t>
            </a:r>
            <a:r>
              <a:rPr lang="fr-CH" dirty="0" smtClean="0"/>
              <a:t> </a:t>
            </a:r>
            <a:r>
              <a:rPr lang="fr-CH" dirty="0" err="1" smtClean="0"/>
              <a:t>at</a:t>
            </a:r>
            <a:r>
              <a:rPr lang="fr-CH" dirty="0" smtClean="0"/>
              <a:t> 500 </a:t>
            </a:r>
            <a:r>
              <a:rPr lang="fr-CH" dirty="0" err="1" smtClean="0"/>
              <a:t>GeV</a:t>
            </a:r>
            <a:endParaRPr lang="fr-CH" dirty="0" smtClean="0"/>
          </a:p>
          <a:p>
            <a:pPr lvl="2"/>
            <a:r>
              <a:rPr lang="fr-CH" dirty="0" err="1" smtClean="0"/>
              <a:t>Shorter</a:t>
            </a:r>
            <a:r>
              <a:rPr lang="fr-CH" dirty="0" smtClean="0"/>
              <a:t> main </a:t>
            </a:r>
            <a:r>
              <a:rPr lang="fr-CH" dirty="0" err="1" smtClean="0"/>
              <a:t>linacs</a:t>
            </a:r>
            <a:r>
              <a:rPr lang="fr-CH" dirty="0" smtClean="0"/>
              <a:t> (2 x 4 </a:t>
            </a:r>
            <a:r>
              <a:rPr lang="fr-CH" dirty="0" err="1" smtClean="0"/>
              <a:t>sectors</a:t>
            </a:r>
            <a:r>
              <a:rPr lang="fr-CH" dirty="0" smtClean="0"/>
              <a:t>)</a:t>
            </a:r>
          </a:p>
          <a:p>
            <a:pPr lvl="2"/>
            <a:r>
              <a:rPr lang="fr-CH" dirty="0" err="1" smtClean="0"/>
              <a:t>Lower</a:t>
            </a:r>
            <a:r>
              <a:rPr lang="fr-CH" dirty="0" smtClean="0"/>
              <a:t> </a:t>
            </a:r>
            <a:r>
              <a:rPr lang="fr-CH" dirty="0" err="1" smtClean="0"/>
              <a:t>installed</a:t>
            </a:r>
            <a:r>
              <a:rPr lang="fr-CH" dirty="0" smtClean="0"/>
              <a:t> RF power in the main-</a:t>
            </a:r>
            <a:r>
              <a:rPr lang="fr-CH" dirty="0" err="1" smtClean="0"/>
              <a:t>beam</a:t>
            </a:r>
            <a:r>
              <a:rPr lang="fr-CH" dirty="0" smtClean="0"/>
              <a:t> and drive-</a:t>
            </a:r>
            <a:r>
              <a:rPr lang="fr-CH" dirty="0" err="1" smtClean="0"/>
              <a:t>beam</a:t>
            </a:r>
            <a:r>
              <a:rPr lang="fr-CH" dirty="0" smtClean="0"/>
              <a:t> production complexes </a:t>
            </a:r>
          </a:p>
          <a:p>
            <a:pPr lvl="1"/>
            <a:endParaRPr lang="fr-CH" dirty="0" smtClean="0"/>
          </a:p>
          <a:p>
            <a:pPr lvl="1"/>
            <a:endParaRPr lang="fr-CH"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Parameters</a:t>
            </a:r>
            <a:r>
              <a:rPr lang="fr-CH" dirty="0" smtClean="0"/>
              <a:t> for Scenario A</a:t>
            </a:r>
            <a:br>
              <a:rPr lang="fr-CH" dirty="0" smtClean="0"/>
            </a:br>
            <a:r>
              <a:rPr lang="fr-CH" sz="2000" i="1" dirty="0" smtClean="0"/>
              <a:t>« </a:t>
            </a:r>
            <a:r>
              <a:rPr lang="fr-CH" sz="2000" i="1" dirty="0" err="1" smtClean="0"/>
              <a:t>optimized</a:t>
            </a:r>
            <a:r>
              <a:rPr lang="fr-CH" sz="2000" i="1" dirty="0" smtClean="0"/>
              <a:t> for </a:t>
            </a:r>
            <a:r>
              <a:rPr lang="fr-CH" sz="2000" i="1" dirty="0" err="1" smtClean="0"/>
              <a:t>luminosity</a:t>
            </a:r>
            <a:r>
              <a:rPr lang="fr-CH" sz="2000" i="1" dirty="0" smtClean="0"/>
              <a:t> </a:t>
            </a:r>
            <a:r>
              <a:rPr lang="fr-CH" sz="2000" i="1" dirty="0" err="1" smtClean="0"/>
              <a:t>at</a:t>
            </a:r>
            <a:r>
              <a:rPr lang="fr-CH" sz="2000" i="1" dirty="0" smtClean="0"/>
              <a:t> 500 </a:t>
            </a:r>
            <a:r>
              <a:rPr lang="fr-CH" sz="2000" i="1" dirty="0" err="1" smtClean="0"/>
              <a:t>GeV</a:t>
            </a:r>
            <a:r>
              <a:rPr lang="fr-CH" sz="2000" i="1" dirty="0" smtClean="0"/>
              <a:t> »</a:t>
            </a:r>
            <a:endParaRPr lang="en-US" i="1" dirty="0"/>
          </a:p>
        </p:txBody>
      </p:sp>
      <p:pic>
        <p:nvPicPr>
          <p:cNvPr id="4098" name="Picture 2"/>
          <p:cNvPicPr>
            <a:picLocks noChangeAspect="1" noChangeArrowheads="1"/>
          </p:cNvPicPr>
          <p:nvPr/>
        </p:nvPicPr>
        <p:blipFill>
          <a:blip r:embed="rId2" cstate="print"/>
          <a:srcRect/>
          <a:stretch>
            <a:fillRect/>
          </a:stretch>
        </p:blipFill>
        <p:spPr bwMode="auto">
          <a:xfrm>
            <a:off x="561975" y="1185863"/>
            <a:ext cx="8020050" cy="4486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1699</TotalTime>
  <Words>1827</Words>
  <Application>Microsoft Office PowerPoint</Application>
  <PresentationFormat>On-screen Show (4:3)</PresentationFormat>
  <Paragraphs>412</Paragraphs>
  <Slides>42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4" baseType="lpstr">
      <vt:lpstr>Default Design</vt:lpstr>
      <vt:lpstr>Visio</vt:lpstr>
      <vt:lpstr>CLIC CDR Power &amp; Energy</vt:lpstr>
      <vt:lpstr>Contents</vt:lpstr>
      <vt:lpstr>Contents</vt:lpstr>
      <vt:lpstr>Scope of the CLIC CDR study CDR Volume 1</vt:lpstr>
      <vt:lpstr>CLIC footprints near CERN</vt:lpstr>
      <vt:lpstr>CLIC layout at 3 TeV</vt:lpstr>
      <vt:lpstr>CLIC layout at 500 GeV</vt:lpstr>
      <vt:lpstr>Scope of the CLIC CDR study Changes in CDR Volume 3</vt:lpstr>
      <vt:lpstr>Parameters for Scenario A « optimized for luminosity at 500 GeV »</vt:lpstr>
      <vt:lpstr>Parameters for Scenario B « lower entry cost »</vt:lpstr>
      <vt:lpstr>Slide 11</vt:lpstr>
      <vt:lpstr>Contents</vt:lpstr>
      <vt:lpstr>CLIC functional schematics</vt:lpstr>
      <vt:lpstr>Assumptions &amp; boundary conditions for power estimates</vt:lpstr>
      <vt:lpstr>Power consumption by WBS domain </vt:lpstr>
      <vt:lpstr>Power consumption by technical system </vt:lpstr>
      <vt:lpstr>Slide 17</vt:lpstr>
      <vt:lpstr>Power flow at 3 TeV</vt:lpstr>
      <vt:lpstr>Slide 19</vt:lpstr>
      <vt:lpstr>From power to energy</vt:lpstr>
      <vt:lpstr>Yearly energy consumption</vt:lpstr>
      <vt:lpstr>Contents</vt:lpstr>
      <vt:lpstr>Electrical power distribution, main substation</vt:lpstr>
      <vt:lpstr>Slide 24</vt:lpstr>
      <vt:lpstr>Contents</vt:lpstr>
      <vt:lpstr>Cooling</vt:lpstr>
      <vt:lpstr>Sizing of cooling water circuits 3 TeV</vt:lpstr>
      <vt:lpstr>Ventilation</vt:lpstr>
      <vt:lpstr>Ventilation schemes</vt:lpstr>
      <vt:lpstr>Ventilation, underground premises 3 TeV</vt:lpstr>
      <vt:lpstr>Ventilation, surface buildings 3 TeV</vt:lpstr>
      <vt:lpstr>Contents</vt:lpstr>
      <vt:lpstr>Slide 33</vt:lpstr>
      <vt:lpstr>Paths to power &amp; energy savings Sobriety</vt:lpstr>
      <vt:lpstr>Paths to power &amp; energy savings Efficiency</vt:lpstr>
      <vt:lpstr>Development of high-efficiency modulators</vt:lpstr>
      <vt:lpstr>Main linac DB quadrupoles</vt:lpstr>
      <vt:lpstr>Power consumption versus cm energy</vt:lpstr>
      <vt:lpstr>Paths to power &amp; energy savings Energy management</vt:lpstr>
      <vt:lpstr>Variations of electricity demand in France (source: RTE)</vt:lpstr>
      <vt:lpstr>Paths to power &amp; energy savings Waste heat recovery</vt:lpstr>
      <vt:lpstr>Conclusions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plebrun</dc:creator>
  <cp:lastModifiedBy>plebrun</cp:lastModifiedBy>
  <cp:revision>220</cp:revision>
  <dcterms:created xsi:type="dcterms:W3CDTF">2006-09-22T09:17:37Z</dcterms:created>
  <dcterms:modified xsi:type="dcterms:W3CDTF">2012-10-25T15:24:23Z</dcterms:modified>
</cp:coreProperties>
</file>