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1" r:id="rId3"/>
    <p:sldId id="272" r:id="rId4"/>
    <p:sldId id="273" r:id="rId5"/>
    <p:sldId id="274" r:id="rId6"/>
    <p:sldId id="275" r:id="rId7"/>
    <p:sldId id="279" r:id="rId8"/>
    <p:sldId id="276" r:id="rId9"/>
    <p:sldId id="277" r:id="rId10"/>
    <p:sldId id="278" r:id="rId11"/>
    <p:sldId id="270" r:id="rId12"/>
    <p:sldId id="258" r:id="rId13"/>
    <p:sldId id="259" r:id="rId14"/>
    <p:sldId id="260" r:id="rId15"/>
    <p:sldId id="261" r:id="rId16"/>
    <p:sldId id="269" r:id="rId17"/>
  </p:sldIdLst>
  <p:sldSz cx="9906000" cy="6858000" type="A4"/>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C1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3" d="100"/>
          <a:sy n="123" d="100"/>
        </p:scale>
        <p:origin x="-876" y="-90"/>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021138" y="0"/>
            <a:ext cx="3076575" cy="511175"/>
          </a:xfrm>
          <a:prstGeom prst="rect">
            <a:avLst/>
          </a:prstGeom>
        </p:spPr>
        <p:txBody>
          <a:bodyPr vert="horz" lIns="91440" tIns="45720" rIns="91440" bIns="45720" rtlCol="0"/>
          <a:lstStyle>
            <a:lvl1pPr algn="r">
              <a:defRPr sz="1200"/>
            </a:lvl1pPr>
          </a:lstStyle>
          <a:p>
            <a:fld id="{48034A67-27BC-4C6D-B2AA-DF6674E26930}" type="datetimeFigureOut">
              <a:rPr lang="en-GB" smtClean="0"/>
              <a:t>25/10/2012</a:t>
            </a:fld>
            <a:endParaRPr lang="en-GB"/>
          </a:p>
        </p:txBody>
      </p:sp>
      <p:sp>
        <p:nvSpPr>
          <p:cNvPr id="4" name="Slide Image Placeholder 3"/>
          <p:cNvSpPr>
            <a:spLocks noGrp="1" noRot="1" noChangeAspect="1"/>
          </p:cNvSpPr>
          <p:nvPr>
            <p:ph type="sldImg" idx="2"/>
          </p:nvPr>
        </p:nvSpPr>
        <p:spPr>
          <a:xfrm>
            <a:off x="779463" y="768350"/>
            <a:ext cx="5540375" cy="383698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09613" y="4860925"/>
            <a:ext cx="5680075" cy="460533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721850"/>
            <a:ext cx="3076575" cy="51117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021138" y="9721850"/>
            <a:ext cx="3076575" cy="511175"/>
          </a:xfrm>
          <a:prstGeom prst="rect">
            <a:avLst/>
          </a:prstGeom>
        </p:spPr>
        <p:txBody>
          <a:bodyPr vert="horz" lIns="91440" tIns="45720" rIns="91440" bIns="45720" rtlCol="0" anchor="b"/>
          <a:lstStyle>
            <a:lvl1pPr algn="r">
              <a:defRPr sz="1200"/>
            </a:lvl1pPr>
          </a:lstStyle>
          <a:p>
            <a:fld id="{255EAD55-9828-4B67-B547-7867571CA894}" type="slidenum">
              <a:rPr lang="en-GB" smtClean="0"/>
              <a:t>‹#›</a:t>
            </a:fld>
            <a:endParaRPr lang="en-GB"/>
          </a:p>
        </p:txBody>
      </p:sp>
    </p:spTree>
    <p:extLst>
      <p:ext uri="{BB962C8B-B14F-4D97-AF65-F5344CB8AC3E}">
        <p14:creationId xmlns:p14="http://schemas.microsoft.com/office/powerpoint/2010/main" val="3471361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55EAD55-9828-4B67-B547-7867571CA894}" type="slidenum">
              <a:rPr lang="en-GB" smtClean="0"/>
              <a:t>6</a:t>
            </a:fld>
            <a:endParaRPr lang="en-GB"/>
          </a:p>
        </p:txBody>
      </p:sp>
    </p:spTree>
    <p:extLst>
      <p:ext uri="{BB962C8B-B14F-4D97-AF65-F5344CB8AC3E}">
        <p14:creationId xmlns:p14="http://schemas.microsoft.com/office/powerpoint/2010/main" val="1817275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55EAD55-9828-4B67-B547-7867571CA894}" type="slidenum">
              <a:rPr lang="en-GB" smtClean="0"/>
              <a:t>7</a:t>
            </a:fld>
            <a:endParaRPr lang="en-GB"/>
          </a:p>
        </p:txBody>
      </p:sp>
    </p:spTree>
    <p:extLst>
      <p:ext uri="{BB962C8B-B14F-4D97-AF65-F5344CB8AC3E}">
        <p14:creationId xmlns:p14="http://schemas.microsoft.com/office/powerpoint/2010/main" val="1817275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55EAD55-9828-4B67-B547-7867571CA894}" type="slidenum">
              <a:rPr lang="en-GB" smtClean="0"/>
              <a:t>8</a:t>
            </a:fld>
            <a:endParaRPr lang="en-GB"/>
          </a:p>
        </p:txBody>
      </p:sp>
    </p:spTree>
    <p:extLst>
      <p:ext uri="{BB962C8B-B14F-4D97-AF65-F5344CB8AC3E}">
        <p14:creationId xmlns:p14="http://schemas.microsoft.com/office/powerpoint/2010/main" val="18172751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55EAD55-9828-4B67-B547-7867571CA894}" type="slidenum">
              <a:rPr lang="en-GB" smtClean="0"/>
              <a:t>9</a:t>
            </a:fld>
            <a:endParaRPr lang="en-GB"/>
          </a:p>
        </p:txBody>
      </p:sp>
    </p:spTree>
    <p:extLst>
      <p:ext uri="{BB962C8B-B14F-4D97-AF65-F5344CB8AC3E}">
        <p14:creationId xmlns:p14="http://schemas.microsoft.com/office/powerpoint/2010/main" val="1817275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55EAD55-9828-4B67-B547-7867571CA894}" type="slidenum">
              <a:rPr lang="en-GB" smtClean="0"/>
              <a:t>10</a:t>
            </a:fld>
            <a:endParaRPr lang="en-GB"/>
          </a:p>
        </p:txBody>
      </p:sp>
    </p:spTree>
    <p:extLst>
      <p:ext uri="{BB962C8B-B14F-4D97-AF65-F5344CB8AC3E}">
        <p14:creationId xmlns:p14="http://schemas.microsoft.com/office/powerpoint/2010/main" val="1817275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A5081264-DA94-4DE1-8403-3BBD741FCAFC}" type="datetimeFigureOut">
              <a:rPr lang="en-GB" smtClean="0"/>
              <a:t>25/10/2012</a:t>
            </a:fld>
            <a:endParaRPr lang="en-GB"/>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53EF470B-AD70-4898-9B85-A1736F6E562F}" type="slidenum">
              <a:rPr lang="en-GB" smtClean="0"/>
              <a:t>‹#›</a:t>
            </a:fld>
            <a:endParaRPr lang="en-GB"/>
          </a:p>
        </p:txBody>
      </p:sp>
    </p:spTree>
    <p:extLst>
      <p:ext uri="{BB962C8B-B14F-4D97-AF65-F5344CB8AC3E}">
        <p14:creationId xmlns:p14="http://schemas.microsoft.com/office/powerpoint/2010/main" val="1707597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95300" y="1600201"/>
            <a:ext cx="89154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A5081264-DA94-4DE1-8403-3BBD741FCAFC}" type="datetimeFigureOut">
              <a:rPr lang="en-GB" smtClean="0"/>
              <a:t>25/10/2012</a:t>
            </a:fld>
            <a:endParaRPr lang="en-GB"/>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53EF470B-AD70-4898-9B85-A1736F6E562F}" type="slidenum">
              <a:rPr lang="en-GB" smtClean="0"/>
              <a:t>‹#›</a:t>
            </a:fld>
            <a:endParaRPr lang="en-GB"/>
          </a:p>
        </p:txBody>
      </p:sp>
    </p:spTree>
    <p:extLst>
      <p:ext uri="{BB962C8B-B14F-4D97-AF65-F5344CB8AC3E}">
        <p14:creationId xmlns:p14="http://schemas.microsoft.com/office/powerpoint/2010/main" val="1039635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6575" y="274639"/>
            <a:ext cx="7078663"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A5081264-DA94-4DE1-8403-3BBD741FCAFC}" type="datetimeFigureOut">
              <a:rPr lang="en-GB" smtClean="0"/>
              <a:t>25/10/2012</a:t>
            </a:fld>
            <a:endParaRPr lang="en-GB"/>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53EF470B-AD70-4898-9B85-A1736F6E562F}" type="slidenum">
              <a:rPr lang="en-GB" smtClean="0"/>
              <a:t>‹#›</a:t>
            </a:fld>
            <a:endParaRPr lang="en-GB"/>
          </a:p>
        </p:txBody>
      </p:sp>
    </p:spTree>
    <p:extLst>
      <p:ext uri="{BB962C8B-B14F-4D97-AF65-F5344CB8AC3E}">
        <p14:creationId xmlns:p14="http://schemas.microsoft.com/office/powerpoint/2010/main" val="1857008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95300" y="1600201"/>
            <a:ext cx="89154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A5081264-DA94-4DE1-8403-3BBD741FCAFC}" type="datetimeFigureOut">
              <a:rPr lang="en-GB" smtClean="0"/>
              <a:t>25/10/2012</a:t>
            </a:fld>
            <a:endParaRPr lang="en-GB"/>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53EF470B-AD70-4898-9B85-A1736F6E562F}" type="slidenum">
              <a:rPr lang="en-GB" smtClean="0"/>
              <a:t>‹#›</a:t>
            </a:fld>
            <a:endParaRPr lang="en-GB"/>
          </a:p>
        </p:txBody>
      </p:sp>
    </p:spTree>
    <p:extLst>
      <p:ext uri="{BB962C8B-B14F-4D97-AF65-F5344CB8AC3E}">
        <p14:creationId xmlns:p14="http://schemas.microsoft.com/office/powerpoint/2010/main" val="508079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1"/>
            <a:ext cx="84201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506" y="2906713"/>
            <a:ext cx="84201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95300" y="6356351"/>
            <a:ext cx="2311400" cy="365125"/>
          </a:xfrm>
          <a:prstGeom prst="rect">
            <a:avLst/>
          </a:prstGeom>
        </p:spPr>
        <p:txBody>
          <a:bodyPr/>
          <a:lstStyle/>
          <a:p>
            <a:fld id="{A5081264-DA94-4DE1-8403-3BBD741FCAFC}" type="datetimeFigureOut">
              <a:rPr lang="en-GB" smtClean="0"/>
              <a:t>25/10/2012</a:t>
            </a:fld>
            <a:endParaRPr lang="en-GB"/>
          </a:p>
        </p:txBody>
      </p:sp>
      <p:sp>
        <p:nvSpPr>
          <p:cNvPr id="5" name="Footer Placeholder 4"/>
          <p:cNvSpPr>
            <a:spLocks noGrp="1"/>
          </p:cNvSpPr>
          <p:nvPr>
            <p:ph type="ftr" sz="quarter" idx="11"/>
          </p:nvPr>
        </p:nvSpPr>
        <p:spPr>
          <a:xfrm>
            <a:off x="3384550" y="6356351"/>
            <a:ext cx="31369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7099300" y="6356351"/>
            <a:ext cx="2311400" cy="365125"/>
          </a:xfrm>
          <a:prstGeom prst="rect">
            <a:avLst/>
          </a:prstGeom>
        </p:spPr>
        <p:txBody>
          <a:bodyPr/>
          <a:lstStyle/>
          <a:p>
            <a:fld id="{53EF470B-AD70-4898-9B85-A1736F6E562F}" type="slidenum">
              <a:rPr lang="en-GB" smtClean="0"/>
              <a:t>‹#›</a:t>
            </a:fld>
            <a:endParaRPr lang="en-GB"/>
          </a:p>
        </p:txBody>
      </p:sp>
    </p:spTree>
    <p:extLst>
      <p:ext uri="{BB962C8B-B14F-4D97-AF65-F5344CB8AC3E}">
        <p14:creationId xmlns:p14="http://schemas.microsoft.com/office/powerpoint/2010/main" val="4127051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536575" y="1600201"/>
            <a:ext cx="474662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448300" y="1600201"/>
            <a:ext cx="474662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95300" y="6356351"/>
            <a:ext cx="2311400" cy="365125"/>
          </a:xfrm>
          <a:prstGeom prst="rect">
            <a:avLst/>
          </a:prstGeom>
        </p:spPr>
        <p:txBody>
          <a:bodyPr/>
          <a:lstStyle/>
          <a:p>
            <a:fld id="{A5081264-DA94-4DE1-8403-3BBD741FCAFC}" type="datetimeFigureOut">
              <a:rPr lang="en-GB" smtClean="0"/>
              <a:t>25/10/2012</a:t>
            </a:fld>
            <a:endParaRPr lang="en-GB"/>
          </a:p>
        </p:txBody>
      </p:sp>
      <p:sp>
        <p:nvSpPr>
          <p:cNvPr id="6" name="Footer Placeholder 5"/>
          <p:cNvSpPr>
            <a:spLocks noGrp="1"/>
          </p:cNvSpPr>
          <p:nvPr>
            <p:ph type="ftr" sz="quarter" idx="11"/>
          </p:nvPr>
        </p:nvSpPr>
        <p:spPr>
          <a:xfrm>
            <a:off x="3384550" y="6356351"/>
            <a:ext cx="31369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7099300" y="6356351"/>
            <a:ext cx="2311400" cy="365125"/>
          </a:xfrm>
          <a:prstGeom prst="rect">
            <a:avLst/>
          </a:prstGeom>
        </p:spPr>
        <p:txBody>
          <a:bodyPr/>
          <a:lstStyle/>
          <a:p>
            <a:fld id="{53EF470B-AD70-4898-9B85-A1736F6E562F}" type="slidenum">
              <a:rPr lang="en-GB" smtClean="0"/>
              <a:t>‹#›</a:t>
            </a:fld>
            <a:endParaRPr lang="en-GB"/>
          </a:p>
        </p:txBody>
      </p:sp>
    </p:spTree>
    <p:extLst>
      <p:ext uri="{BB962C8B-B14F-4D97-AF65-F5344CB8AC3E}">
        <p14:creationId xmlns:p14="http://schemas.microsoft.com/office/powerpoint/2010/main" val="3858599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87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111" y="1535113"/>
            <a:ext cx="437859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1" y="2174875"/>
            <a:ext cx="437859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95300" y="6356351"/>
            <a:ext cx="2311400" cy="365125"/>
          </a:xfrm>
          <a:prstGeom prst="rect">
            <a:avLst/>
          </a:prstGeom>
        </p:spPr>
        <p:txBody>
          <a:bodyPr/>
          <a:lstStyle/>
          <a:p>
            <a:fld id="{A5081264-DA94-4DE1-8403-3BBD741FCAFC}" type="datetimeFigureOut">
              <a:rPr lang="en-GB" smtClean="0"/>
              <a:t>25/10/2012</a:t>
            </a:fld>
            <a:endParaRPr lang="en-GB"/>
          </a:p>
        </p:txBody>
      </p:sp>
      <p:sp>
        <p:nvSpPr>
          <p:cNvPr id="8" name="Footer Placeholder 7"/>
          <p:cNvSpPr>
            <a:spLocks noGrp="1"/>
          </p:cNvSpPr>
          <p:nvPr>
            <p:ph type="ftr" sz="quarter" idx="11"/>
          </p:nvPr>
        </p:nvSpPr>
        <p:spPr>
          <a:xfrm>
            <a:off x="3384550" y="6356351"/>
            <a:ext cx="31369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7099300" y="6356351"/>
            <a:ext cx="2311400" cy="365125"/>
          </a:xfrm>
          <a:prstGeom prst="rect">
            <a:avLst/>
          </a:prstGeom>
        </p:spPr>
        <p:txBody>
          <a:bodyPr/>
          <a:lstStyle/>
          <a:p>
            <a:fld id="{53EF470B-AD70-4898-9B85-A1736F6E562F}" type="slidenum">
              <a:rPr lang="en-GB" smtClean="0"/>
              <a:t>‹#›</a:t>
            </a:fld>
            <a:endParaRPr lang="en-GB"/>
          </a:p>
        </p:txBody>
      </p:sp>
    </p:spTree>
    <p:extLst>
      <p:ext uri="{BB962C8B-B14F-4D97-AF65-F5344CB8AC3E}">
        <p14:creationId xmlns:p14="http://schemas.microsoft.com/office/powerpoint/2010/main" val="2428733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95300" y="6356351"/>
            <a:ext cx="2311400" cy="365125"/>
          </a:xfrm>
          <a:prstGeom prst="rect">
            <a:avLst/>
          </a:prstGeom>
        </p:spPr>
        <p:txBody>
          <a:bodyPr/>
          <a:lstStyle/>
          <a:p>
            <a:fld id="{A5081264-DA94-4DE1-8403-3BBD741FCAFC}" type="datetimeFigureOut">
              <a:rPr lang="en-GB" smtClean="0"/>
              <a:t>25/10/2012</a:t>
            </a:fld>
            <a:endParaRPr lang="en-GB"/>
          </a:p>
        </p:txBody>
      </p:sp>
      <p:sp>
        <p:nvSpPr>
          <p:cNvPr id="4" name="Footer Placeholder 3"/>
          <p:cNvSpPr>
            <a:spLocks noGrp="1"/>
          </p:cNvSpPr>
          <p:nvPr>
            <p:ph type="ftr" sz="quarter" idx="11"/>
          </p:nvPr>
        </p:nvSpPr>
        <p:spPr>
          <a:xfrm>
            <a:off x="3384550" y="6356351"/>
            <a:ext cx="31369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7099300" y="6356351"/>
            <a:ext cx="2311400" cy="365125"/>
          </a:xfrm>
          <a:prstGeom prst="rect">
            <a:avLst/>
          </a:prstGeom>
        </p:spPr>
        <p:txBody>
          <a:bodyPr/>
          <a:lstStyle/>
          <a:p>
            <a:fld id="{53EF470B-AD70-4898-9B85-A1736F6E562F}" type="slidenum">
              <a:rPr lang="en-GB" smtClean="0"/>
              <a:t>‹#›</a:t>
            </a:fld>
            <a:endParaRPr lang="en-GB"/>
          </a:p>
        </p:txBody>
      </p:sp>
    </p:spTree>
    <p:extLst>
      <p:ext uri="{BB962C8B-B14F-4D97-AF65-F5344CB8AC3E}">
        <p14:creationId xmlns:p14="http://schemas.microsoft.com/office/powerpoint/2010/main" val="3242935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95300" y="6356351"/>
            <a:ext cx="2311400" cy="365125"/>
          </a:xfrm>
          <a:prstGeom prst="rect">
            <a:avLst/>
          </a:prstGeom>
        </p:spPr>
        <p:txBody>
          <a:bodyPr/>
          <a:lstStyle/>
          <a:p>
            <a:fld id="{A5081264-DA94-4DE1-8403-3BBD741FCAFC}" type="datetimeFigureOut">
              <a:rPr lang="en-GB" smtClean="0"/>
              <a:t>25/10/2012</a:t>
            </a:fld>
            <a:endParaRPr lang="en-GB"/>
          </a:p>
        </p:txBody>
      </p:sp>
      <p:sp>
        <p:nvSpPr>
          <p:cNvPr id="3" name="Footer Placeholder 2"/>
          <p:cNvSpPr>
            <a:spLocks noGrp="1"/>
          </p:cNvSpPr>
          <p:nvPr>
            <p:ph type="ftr" sz="quarter" idx="11"/>
          </p:nvPr>
        </p:nvSpPr>
        <p:spPr>
          <a:xfrm>
            <a:off x="3384550" y="6356351"/>
            <a:ext cx="3136900" cy="365125"/>
          </a:xfrm>
          <a:prstGeom prst="rect">
            <a:avLst/>
          </a:prstGeom>
        </p:spPr>
        <p:txBody>
          <a:bodyPr/>
          <a:lstStyle/>
          <a:p>
            <a:endParaRPr lang="en-GB"/>
          </a:p>
        </p:txBody>
      </p:sp>
      <p:sp>
        <p:nvSpPr>
          <p:cNvPr id="4" name="Slide Number Placeholder 3"/>
          <p:cNvSpPr>
            <a:spLocks noGrp="1"/>
          </p:cNvSpPr>
          <p:nvPr>
            <p:ph type="sldNum" sz="quarter" idx="12"/>
          </p:nvPr>
        </p:nvSpPr>
        <p:spPr>
          <a:xfrm>
            <a:off x="7099300" y="6356351"/>
            <a:ext cx="2311400" cy="365125"/>
          </a:xfrm>
          <a:prstGeom prst="rect">
            <a:avLst/>
          </a:prstGeom>
        </p:spPr>
        <p:txBody>
          <a:bodyPr/>
          <a:lstStyle/>
          <a:p>
            <a:fld id="{53EF470B-AD70-4898-9B85-A1736F6E562F}" type="slidenum">
              <a:rPr lang="en-GB" smtClean="0"/>
              <a:t>‹#›</a:t>
            </a:fld>
            <a:endParaRPr lang="en-GB"/>
          </a:p>
        </p:txBody>
      </p:sp>
    </p:spTree>
    <p:extLst>
      <p:ext uri="{BB962C8B-B14F-4D97-AF65-F5344CB8AC3E}">
        <p14:creationId xmlns:p14="http://schemas.microsoft.com/office/powerpoint/2010/main" val="772165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2971" y="273051"/>
            <a:ext cx="5537729"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1"/>
            <a:ext cx="3259006"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1"/>
            <a:ext cx="2311400" cy="365125"/>
          </a:xfrm>
          <a:prstGeom prst="rect">
            <a:avLst/>
          </a:prstGeom>
        </p:spPr>
        <p:txBody>
          <a:bodyPr/>
          <a:lstStyle/>
          <a:p>
            <a:fld id="{A5081264-DA94-4DE1-8403-3BBD741FCAFC}" type="datetimeFigureOut">
              <a:rPr lang="en-GB" smtClean="0"/>
              <a:t>25/10/2012</a:t>
            </a:fld>
            <a:endParaRPr lang="en-GB"/>
          </a:p>
        </p:txBody>
      </p:sp>
      <p:sp>
        <p:nvSpPr>
          <p:cNvPr id="6" name="Footer Placeholder 5"/>
          <p:cNvSpPr>
            <a:spLocks noGrp="1"/>
          </p:cNvSpPr>
          <p:nvPr>
            <p:ph type="ftr" sz="quarter" idx="11"/>
          </p:nvPr>
        </p:nvSpPr>
        <p:spPr>
          <a:xfrm>
            <a:off x="3384550" y="6356351"/>
            <a:ext cx="31369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7099300" y="6356351"/>
            <a:ext cx="2311400" cy="365125"/>
          </a:xfrm>
          <a:prstGeom prst="rect">
            <a:avLst/>
          </a:prstGeom>
        </p:spPr>
        <p:txBody>
          <a:bodyPr/>
          <a:lstStyle/>
          <a:p>
            <a:fld id="{53EF470B-AD70-4898-9B85-A1736F6E562F}" type="slidenum">
              <a:rPr lang="en-GB" smtClean="0"/>
              <a:t>‹#›</a:t>
            </a:fld>
            <a:endParaRPr lang="en-GB"/>
          </a:p>
        </p:txBody>
      </p:sp>
    </p:spTree>
    <p:extLst>
      <p:ext uri="{BB962C8B-B14F-4D97-AF65-F5344CB8AC3E}">
        <p14:creationId xmlns:p14="http://schemas.microsoft.com/office/powerpoint/2010/main" val="40125571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645"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941645"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1"/>
            <a:ext cx="2311400" cy="365125"/>
          </a:xfrm>
          <a:prstGeom prst="rect">
            <a:avLst/>
          </a:prstGeom>
        </p:spPr>
        <p:txBody>
          <a:bodyPr/>
          <a:lstStyle/>
          <a:p>
            <a:fld id="{A5081264-DA94-4DE1-8403-3BBD741FCAFC}" type="datetimeFigureOut">
              <a:rPr lang="en-GB" smtClean="0"/>
              <a:t>25/10/2012</a:t>
            </a:fld>
            <a:endParaRPr lang="en-GB"/>
          </a:p>
        </p:txBody>
      </p:sp>
      <p:sp>
        <p:nvSpPr>
          <p:cNvPr id="6" name="Footer Placeholder 5"/>
          <p:cNvSpPr>
            <a:spLocks noGrp="1"/>
          </p:cNvSpPr>
          <p:nvPr>
            <p:ph type="ftr" sz="quarter" idx="11"/>
          </p:nvPr>
        </p:nvSpPr>
        <p:spPr>
          <a:xfrm>
            <a:off x="3384550" y="6356351"/>
            <a:ext cx="31369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7099300" y="6356351"/>
            <a:ext cx="2311400" cy="365125"/>
          </a:xfrm>
          <a:prstGeom prst="rect">
            <a:avLst/>
          </a:prstGeom>
        </p:spPr>
        <p:txBody>
          <a:bodyPr/>
          <a:lstStyle/>
          <a:p>
            <a:fld id="{53EF470B-AD70-4898-9B85-A1736F6E562F}" type="slidenum">
              <a:rPr lang="en-GB" smtClean="0"/>
              <a:t>‹#›</a:t>
            </a:fld>
            <a:endParaRPr lang="en-GB"/>
          </a:p>
        </p:txBody>
      </p:sp>
    </p:spTree>
    <p:extLst>
      <p:ext uri="{BB962C8B-B14F-4D97-AF65-F5344CB8AC3E}">
        <p14:creationId xmlns:p14="http://schemas.microsoft.com/office/powerpoint/2010/main" val="2568195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LIC-logo"/>
          <p:cNvPicPr>
            <a:picLocks noChangeAspect="1" noChangeArrowheads="1"/>
          </p:cNvPicPr>
          <p:nvPr userDrawn="1"/>
        </p:nvPicPr>
        <p:blipFill>
          <a:blip r:embed="rId13">
            <a:extLst>
              <a:ext uri="{28A0092B-C50C-407E-A947-70E740481C1C}">
                <a14:useLocalDpi xmlns:a14="http://schemas.microsoft.com/office/drawing/2010/main" val="0"/>
              </a:ext>
            </a:extLst>
          </a:blip>
          <a:srcRect b="10159"/>
          <a:stretch>
            <a:fillRect/>
          </a:stretch>
        </p:blipFill>
        <p:spPr bwMode="auto">
          <a:xfrm>
            <a:off x="128464" y="51732"/>
            <a:ext cx="582612" cy="61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65519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9.jpeg"/><Relationship Id="rId2" Type="http://schemas.openxmlformats.org/officeDocument/2006/relationships/image" Target="../media/image24.png"/><Relationship Id="rId1" Type="http://schemas.openxmlformats.org/officeDocument/2006/relationships/slideLayout" Target="../slideLayouts/slideLayout7.xml"/><Relationship Id="rId6" Type="http://schemas.openxmlformats.org/officeDocument/2006/relationships/image" Target="../media/image28.jpeg"/><Relationship Id="rId5" Type="http://schemas.openxmlformats.org/officeDocument/2006/relationships/image" Target="../media/image27.png"/><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76536" y="1873017"/>
            <a:ext cx="8524449" cy="3354765"/>
          </a:xfrm>
          <a:prstGeom prst="rect">
            <a:avLst/>
          </a:prstGeom>
        </p:spPr>
        <p:txBody>
          <a:bodyPr wrap="none">
            <a:spAutoFit/>
          </a:bodyPr>
          <a:lstStyle/>
          <a:p>
            <a:pPr algn="ctr"/>
            <a:r>
              <a:rPr lang="en-GB" sz="4400" dirty="0"/>
              <a:t>Structure testing and RF tests </a:t>
            </a:r>
            <a:r>
              <a:rPr lang="en-GB" sz="4400" dirty="0" smtClean="0"/>
              <a:t>stands</a:t>
            </a:r>
          </a:p>
          <a:p>
            <a:pPr algn="ctr"/>
            <a:r>
              <a:rPr lang="en-GB" sz="4400" dirty="0" smtClean="0"/>
              <a:t> </a:t>
            </a:r>
          </a:p>
          <a:p>
            <a:pPr algn="ctr"/>
            <a:endParaRPr lang="en-GB" sz="4400" dirty="0"/>
          </a:p>
          <a:p>
            <a:pPr algn="ctr"/>
            <a:r>
              <a:rPr lang="en-GB" sz="2000" dirty="0" smtClean="0">
                <a:solidFill>
                  <a:schemeClr val="bg1">
                    <a:lumMod val="50000"/>
                  </a:schemeClr>
                </a:solidFill>
              </a:rPr>
              <a:t>Jan </a:t>
            </a:r>
            <a:r>
              <a:rPr lang="en-GB" sz="2000" dirty="0" smtClean="0">
                <a:solidFill>
                  <a:schemeClr val="bg1">
                    <a:lumMod val="50000"/>
                  </a:schemeClr>
                </a:solidFill>
              </a:rPr>
              <a:t>Kovermann</a:t>
            </a:r>
          </a:p>
          <a:p>
            <a:pPr algn="ctr"/>
            <a:r>
              <a:rPr lang="en-GB" sz="2000" dirty="0">
                <a:solidFill>
                  <a:schemeClr val="bg1">
                    <a:lumMod val="50000"/>
                  </a:schemeClr>
                </a:solidFill>
              </a:rPr>
              <a:t>CERN</a:t>
            </a:r>
          </a:p>
          <a:p>
            <a:pPr algn="ctr"/>
            <a:endParaRPr lang="en-GB" sz="2000" dirty="0" smtClean="0">
              <a:solidFill>
                <a:schemeClr val="bg1">
                  <a:lumMod val="50000"/>
                </a:schemeClr>
              </a:solidFill>
            </a:endParaRPr>
          </a:p>
          <a:p>
            <a:pPr algn="ctr"/>
            <a:r>
              <a:rPr lang="en-GB" sz="2000" dirty="0" smtClean="0">
                <a:solidFill>
                  <a:schemeClr val="bg1">
                    <a:lumMod val="50000"/>
                  </a:schemeClr>
                </a:solidFill>
              </a:rPr>
              <a:t>On behalf of the CLIC structure test team</a:t>
            </a:r>
            <a:endParaRPr lang="en-GB" sz="2000" dirty="0" smtClean="0">
              <a:solidFill>
                <a:schemeClr val="bg1">
                  <a:lumMod val="50000"/>
                </a:schemeClr>
              </a:solidFill>
            </a:endParaRPr>
          </a:p>
        </p:txBody>
      </p:sp>
    </p:spTree>
    <p:extLst>
      <p:ext uri="{BB962C8B-B14F-4D97-AF65-F5344CB8AC3E}">
        <p14:creationId xmlns:p14="http://schemas.microsoft.com/office/powerpoint/2010/main" val="9143895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48544" y="234067"/>
            <a:ext cx="8640960" cy="461665"/>
          </a:xfrm>
          <a:prstGeom prst="rect">
            <a:avLst/>
          </a:prstGeom>
        </p:spPr>
        <p:txBody>
          <a:bodyPr wrap="square">
            <a:spAutoFit/>
          </a:bodyPr>
          <a:lstStyle/>
          <a:p>
            <a:pPr algn="ctr"/>
            <a:r>
              <a:rPr lang="en-GB" sz="2400" b="1" u="sng" dirty="0" smtClean="0"/>
              <a:t>Development of improved DAQ system for Xbox 2</a:t>
            </a:r>
          </a:p>
        </p:txBody>
      </p:sp>
      <p:pic>
        <p:nvPicPr>
          <p:cNvPr id="14" name="Picture 2"/>
          <p:cNvPicPr>
            <a:picLocks noChangeAspect="1" noChangeArrowheads="1"/>
          </p:cNvPicPr>
          <p:nvPr/>
        </p:nvPicPr>
        <p:blipFill>
          <a:blip r:embed="rId3" cstate="print"/>
          <a:srcRect/>
          <a:stretch>
            <a:fillRect/>
          </a:stretch>
        </p:blipFill>
        <p:spPr bwMode="auto">
          <a:xfrm>
            <a:off x="3293522" y="1152128"/>
            <a:ext cx="6484014" cy="4581128"/>
          </a:xfrm>
          <a:prstGeom prst="rect">
            <a:avLst/>
          </a:prstGeom>
          <a:noFill/>
          <a:ln w="9525">
            <a:noFill/>
            <a:miter lim="800000"/>
            <a:headEnd/>
            <a:tailEnd/>
          </a:ln>
        </p:spPr>
      </p:pic>
      <p:sp>
        <p:nvSpPr>
          <p:cNvPr id="15" name="TextBox 14"/>
          <p:cNvSpPr txBox="1"/>
          <p:nvPr/>
        </p:nvSpPr>
        <p:spPr>
          <a:xfrm>
            <a:off x="128464" y="915450"/>
            <a:ext cx="3240360" cy="5755422"/>
          </a:xfrm>
          <a:prstGeom prst="rect">
            <a:avLst/>
          </a:prstGeom>
          <a:noFill/>
        </p:spPr>
        <p:txBody>
          <a:bodyPr wrap="square" rtlCol="0">
            <a:spAutoFit/>
          </a:bodyPr>
          <a:lstStyle/>
          <a:p>
            <a:pPr marL="285750" indent="-285750">
              <a:buFont typeface="Arial" pitchFamily="34" charset="0"/>
              <a:buChar char="•"/>
            </a:pPr>
            <a:r>
              <a:rPr lang="en-GB" sz="1600" dirty="0" smtClean="0"/>
              <a:t>Improve </a:t>
            </a:r>
            <a:r>
              <a:rPr lang="en-GB" sz="1600" dirty="0" err="1" smtClean="0"/>
              <a:t>rf</a:t>
            </a:r>
            <a:r>
              <a:rPr lang="en-GB" sz="1600" dirty="0" smtClean="0"/>
              <a:t> DAQ by using faster ADCs with higher dynamic range (1.6Gsps/s, 800MHz analogue BW)</a:t>
            </a:r>
          </a:p>
          <a:p>
            <a:pPr marL="285750" indent="-285750">
              <a:buFont typeface="Arial" pitchFamily="34" charset="0"/>
              <a:buChar char="•"/>
            </a:pPr>
            <a:r>
              <a:rPr lang="en-GB" sz="1600" dirty="0" smtClean="0"/>
              <a:t>Decrease system complexity and calibration issues by using a down mixing and direct IF sampling scheme</a:t>
            </a:r>
          </a:p>
          <a:p>
            <a:pPr marL="285750" indent="-285750">
              <a:buFont typeface="Arial" pitchFamily="34" charset="0"/>
              <a:buChar char="•"/>
            </a:pPr>
            <a:r>
              <a:rPr lang="en-GB" sz="1600" dirty="0" smtClean="0"/>
              <a:t>Low-level synthesis of driving </a:t>
            </a:r>
            <a:r>
              <a:rPr lang="en-GB" sz="1600" dirty="0" err="1" smtClean="0"/>
              <a:t>rf</a:t>
            </a:r>
            <a:r>
              <a:rPr lang="en-GB" sz="1600" dirty="0" smtClean="0"/>
              <a:t> signal with I/Q modulator and two 400Msps/s DACs allows very flexible pulse shaping</a:t>
            </a:r>
          </a:p>
          <a:p>
            <a:pPr marL="285750" indent="-285750">
              <a:buFont typeface="Arial" pitchFamily="34" charset="0"/>
              <a:buChar char="•"/>
            </a:pPr>
            <a:r>
              <a:rPr lang="en-GB" sz="1600" dirty="0" smtClean="0"/>
              <a:t>Only one PXI crate for timing, interlocks, low level </a:t>
            </a:r>
            <a:r>
              <a:rPr lang="en-GB" sz="1600" dirty="0" err="1" smtClean="0"/>
              <a:t>rf</a:t>
            </a:r>
            <a:r>
              <a:rPr lang="en-GB" sz="1600" dirty="0" smtClean="0"/>
              <a:t> synthesis and </a:t>
            </a:r>
            <a:r>
              <a:rPr lang="en-GB" sz="1600" dirty="0" err="1" smtClean="0"/>
              <a:t>rf</a:t>
            </a:r>
            <a:r>
              <a:rPr lang="en-GB" sz="1600" dirty="0" smtClean="0"/>
              <a:t> data acquisition</a:t>
            </a:r>
          </a:p>
          <a:p>
            <a:pPr marL="285750" indent="-285750">
              <a:buFont typeface="Arial" pitchFamily="34" charset="0"/>
              <a:buChar char="•"/>
            </a:pPr>
            <a:r>
              <a:rPr lang="en-GB" sz="1600" dirty="0" smtClean="0"/>
              <a:t>All interlocks as FPGA logic with watchdog and multiple instances gives high reliability</a:t>
            </a:r>
          </a:p>
          <a:p>
            <a:pPr marL="285750" indent="-285750">
              <a:buFont typeface="Arial" pitchFamily="34" charset="0"/>
              <a:buChar char="•"/>
            </a:pPr>
            <a:r>
              <a:rPr lang="en-GB" sz="1600" dirty="0" smtClean="0"/>
              <a:t>Independent of CERN control system</a:t>
            </a:r>
          </a:p>
          <a:p>
            <a:pPr marL="285750" indent="-285750">
              <a:buFont typeface="Arial" pitchFamily="34" charset="0"/>
              <a:buChar char="•"/>
            </a:pPr>
            <a:r>
              <a:rPr lang="en-GB" sz="1600" dirty="0" smtClean="0"/>
              <a:t>Operation at 400Hz repetition rate seems feasible</a:t>
            </a:r>
          </a:p>
          <a:p>
            <a:pPr marL="285750" indent="-285750">
              <a:buFont typeface="Wingdings"/>
              <a:buChar char="è"/>
            </a:pPr>
            <a:endParaRPr lang="en-GB" sz="1600" dirty="0" smtClean="0"/>
          </a:p>
        </p:txBody>
      </p:sp>
      <p:sp>
        <p:nvSpPr>
          <p:cNvPr id="16" name="TextBox 15"/>
          <p:cNvSpPr txBox="1"/>
          <p:nvPr/>
        </p:nvSpPr>
        <p:spPr>
          <a:xfrm>
            <a:off x="3691213" y="6080960"/>
            <a:ext cx="5688632" cy="461665"/>
          </a:xfrm>
          <a:prstGeom prst="rect">
            <a:avLst/>
          </a:prstGeom>
          <a:noFill/>
        </p:spPr>
        <p:txBody>
          <a:bodyPr wrap="square" rtlCol="0">
            <a:spAutoFit/>
          </a:bodyPr>
          <a:lstStyle/>
          <a:p>
            <a:pPr marL="285750" indent="-285750">
              <a:buFont typeface="Wingdings"/>
              <a:buChar char="è"/>
            </a:pPr>
            <a:r>
              <a:rPr lang="en-GB" sz="2400" dirty="0" smtClean="0">
                <a:solidFill>
                  <a:srgbClr val="FF0000"/>
                </a:solidFill>
              </a:rPr>
              <a:t>Proof of concept until beginning of 2013</a:t>
            </a:r>
          </a:p>
        </p:txBody>
      </p:sp>
    </p:spTree>
    <p:extLst>
      <p:ext uri="{BB962C8B-B14F-4D97-AF65-F5344CB8AC3E}">
        <p14:creationId xmlns:p14="http://schemas.microsoft.com/office/powerpoint/2010/main" val="22364580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76536" y="1873017"/>
            <a:ext cx="8507522" cy="769441"/>
          </a:xfrm>
          <a:prstGeom prst="rect">
            <a:avLst/>
          </a:prstGeom>
        </p:spPr>
        <p:txBody>
          <a:bodyPr wrap="none">
            <a:spAutoFit/>
          </a:bodyPr>
          <a:lstStyle/>
          <a:p>
            <a:r>
              <a:rPr lang="en-GB" sz="4400" dirty="0" smtClean="0"/>
              <a:t>Future CERN RF test-stands progress</a:t>
            </a:r>
            <a:endParaRPr lang="en-GB" sz="4400" dirty="0"/>
          </a:p>
        </p:txBody>
      </p:sp>
    </p:spTree>
    <p:extLst>
      <p:ext uri="{BB962C8B-B14F-4D97-AF65-F5344CB8AC3E}">
        <p14:creationId xmlns:p14="http://schemas.microsoft.com/office/powerpoint/2010/main" val="11458037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8544" y="234067"/>
            <a:ext cx="8640960" cy="492443"/>
          </a:xfrm>
          <a:prstGeom prst="rect">
            <a:avLst/>
          </a:prstGeom>
        </p:spPr>
        <p:txBody>
          <a:bodyPr wrap="square">
            <a:spAutoFit/>
          </a:bodyPr>
          <a:lstStyle/>
          <a:p>
            <a:pPr algn="ctr"/>
            <a:r>
              <a:rPr lang="en-GB" sz="2600" dirty="0" smtClean="0">
                <a:solidFill>
                  <a:schemeClr val="accent3">
                    <a:lumMod val="50000"/>
                  </a:schemeClr>
                </a:solidFill>
              </a:rPr>
              <a:t>50 MW klystron station #2 (X-Box 2).</a:t>
            </a:r>
          </a:p>
        </p:txBody>
      </p:sp>
      <p:sp>
        <p:nvSpPr>
          <p:cNvPr id="3" name="TextBox 2"/>
          <p:cNvSpPr txBox="1"/>
          <p:nvPr/>
        </p:nvSpPr>
        <p:spPr>
          <a:xfrm>
            <a:off x="293164" y="908720"/>
            <a:ext cx="9289032" cy="4893647"/>
          </a:xfrm>
          <a:prstGeom prst="rect">
            <a:avLst/>
          </a:prstGeom>
          <a:noFill/>
        </p:spPr>
        <p:txBody>
          <a:bodyPr wrap="square" rtlCol="0">
            <a:spAutoFit/>
          </a:bodyPr>
          <a:lstStyle/>
          <a:p>
            <a:pPr marL="457200" indent="-457200">
              <a:buFont typeface="+mj-lt"/>
              <a:buAutoNum type="arabicPeriod"/>
            </a:pPr>
            <a:r>
              <a:rPr lang="en-GB" sz="2400" dirty="0"/>
              <a:t> </a:t>
            </a:r>
            <a:r>
              <a:rPr lang="en-GB" sz="2400" u="sng" dirty="0"/>
              <a:t>50 MW CPI klystron</a:t>
            </a:r>
            <a:r>
              <a:rPr lang="en-GB" sz="2400" dirty="0"/>
              <a:t>. </a:t>
            </a:r>
            <a:r>
              <a:rPr lang="en-GB" sz="2400" dirty="0" smtClean="0"/>
              <a:t>Some </a:t>
            </a:r>
            <a:r>
              <a:rPr lang="en-GB" sz="2400" dirty="0"/>
              <a:t>brazing problems in </a:t>
            </a:r>
            <a:r>
              <a:rPr lang="en-GB" sz="2400" dirty="0" smtClean="0"/>
              <a:t>production </a:t>
            </a:r>
            <a:r>
              <a:rPr lang="en-GB" sz="2400" dirty="0"/>
              <a:t>of </a:t>
            </a:r>
            <a:r>
              <a:rPr lang="en-GB" sz="2400" dirty="0" smtClean="0"/>
              <a:t>the first tube. Hopefully </a:t>
            </a:r>
            <a:r>
              <a:rPr lang="en-GB" sz="2400" dirty="0"/>
              <a:t>final brazing </a:t>
            </a:r>
            <a:r>
              <a:rPr lang="en-GB" sz="2400" dirty="0" smtClean="0"/>
              <a:t>will be done towards end of October 2012. If successful, the </a:t>
            </a:r>
            <a:r>
              <a:rPr lang="en-GB" sz="2400" dirty="0"/>
              <a:t>testing </a:t>
            </a:r>
            <a:r>
              <a:rPr lang="en-GB" sz="2400" dirty="0" smtClean="0"/>
              <a:t>will start in December 2012. The delivery to CERN is expected in March 2012.</a:t>
            </a:r>
            <a:endParaRPr lang="en-GB" sz="2400" dirty="0"/>
          </a:p>
          <a:p>
            <a:pPr marL="457200" indent="-457200">
              <a:buFont typeface="+mj-lt"/>
              <a:buAutoNum type="arabicPeriod"/>
            </a:pPr>
            <a:r>
              <a:rPr lang="en-GB" sz="2400" u="sng" dirty="0" smtClean="0"/>
              <a:t>“ScandiNova” HV modulator </a:t>
            </a:r>
            <a:r>
              <a:rPr lang="en-GB" sz="2400" dirty="0" smtClean="0"/>
              <a:t>has been ordered from the company. Following the schedule, it will be delivered to CERN in March 2013.</a:t>
            </a:r>
          </a:p>
          <a:p>
            <a:pPr marL="457200" indent="-457200">
              <a:buFont typeface="+mj-lt"/>
              <a:buAutoNum type="arabicPeriod"/>
            </a:pPr>
            <a:r>
              <a:rPr lang="en-GB" sz="2400" u="sng" dirty="0" smtClean="0"/>
              <a:t>New SLED type RF pulse compressor</a:t>
            </a:r>
            <a:r>
              <a:rPr lang="en-GB" sz="2400" dirty="0" smtClean="0"/>
              <a:t>. All the pieces are fabricated at CERN. Going trough the final brazing steps. Ready for the low RF power  tests in November 2012.</a:t>
            </a:r>
          </a:p>
          <a:p>
            <a:pPr marL="457200" indent="-457200">
              <a:buFont typeface="+mj-lt"/>
              <a:buAutoNum type="arabicPeriod"/>
            </a:pPr>
            <a:r>
              <a:rPr lang="en-GB" sz="2400" u="sng" dirty="0"/>
              <a:t>The various RF components </a:t>
            </a:r>
            <a:r>
              <a:rPr lang="en-GB" sz="2400" dirty="0" smtClean="0"/>
              <a:t>of are </a:t>
            </a:r>
            <a:r>
              <a:rPr lang="en-GB" sz="2400" dirty="0"/>
              <a:t>ordered from the industry. </a:t>
            </a:r>
            <a:r>
              <a:rPr lang="en-GB" sz="2400" dirty="0" smtClean="0"/>
              <a:t> First prototypes will arrive to CERN in November 2012 for the acceptance RF check. The rest will be delivered to CERN before March 2012.</a:t>
            </a:r>
          </a:p>
          <a:p>
            <a:pPr marL="457200" indent="-457200">
              <a:buFont typeface="+mj-lt"/>
              <a:buAutoNum type="arabicPeriod"/>
            </a:pPr>
            <a:r>
              <a:rPr lang="en-GB" sz="2400" dirty="0" smtClean="0"/>
              <a:t>The detailed 3D layout and integration of the test stand are ready.</a:t>
            </a:r>
          </a:p>
        </p:txBody>
      </p:sp>
    </p:spTree>
    <p:extLst>
      <p:ext uri="{BB962C8B-B14F-4D97-AF65-F5344CB8AC3E}">
        <p14:creationId xmlns:p14="http://schemas.microsoft.com/office/powerpoint/2010/main" val="2150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25008" y="118863"/>
            <a:ext cx="4752528" cy="430887"/>
          </a:xfrm>
          <a:prstGeom prst="rect">
            <a:avLst/>
          </a:prstGeom>
          <a:noFill/>
        </p:spPr>
        <p:txBody>
          <a:bodyPr wrap="square" rtlCol="0">
            <a:spAutoFit/>
          </a:bodyPr>
          <a:lstStyle/>
          <a:p>
            <a:r>
              <a:rPr lang="en-GB" sz="2200" dirty="0" smtClean="0"/>
              <a:t>X-Box#2 at one of its possible location.</a:t>
            </a:r>
            <a:endParaRPr lang="en-GB" sz="2200" dirty="0"/>
          </a:p>
        </p:txBody>
      </p:sp>
      <p:pic>
        <p:nvPicPr>
          <p:cNvPr id="5"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0472" y="2636912"/>
            <a:ext cx="6120680" cy="4009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8552"/>
          <a:stretch/>
        </p:blipFill>
        <p:spPr bwMode="auto">
          <a:xfrm>
            <a:off x="5241032" y="692696"/>
            <a:ext cx="4365660"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1192" y="3517641"/>
            <a:ext cx="2191240" cy="303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8544" y="188640"/>
            <a:ext cx="3969432" cy="23459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Parallelogram 7"/>
          <p:cNvSpPr/>
          <p:nvPr/>
        </p:nvSpPr>
        <p:spPr>
          <a:xfrm rot="1779777">
            <a:off x="2592300" y="938076"/>
            <a:ext cx="204082" cy="171418"/>
          </a:xfrm>
          <a:prstGeom prst="parallelogram">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125374" y="549750"/>
            <a:ext cx="692818" cy="276999"/>
          </a:xfrm>
          <a:prstGeom prst="rect">
            <a:avLst/>
          </a:prstGeom>
          <a:noFill/>
        </p:spPr>
        <p:txBody>
          <a:bodyPr wrap="none" rtlCol="0">
            <a:spAutoFit/>
          </a:bodyPr>
          <a:lstStyle/>
          <a:p>
            <a:r>
              <a:rPr lang="en-GB" sz="1200" dirty="0" smtClean="0">
                <a:solidFill>
                  <a:schemeClr val="bg1"/>
                </a:solidFill>
              </a:rPr>
              <a:t>Bld. 150</a:t>
            </a:r>
            <a:endParaRPr lang="en-GB" sz="1200" dirty="0">
              <a:solidFill>
                <a:schemeClr val="bg1"/>
              </a:solidFill>
            </a:endParaRPr>
          </a:p>
        </p:txBody>
      </p:sp>
      <p:sp>
        <p:nvSpPr>
          <p:cNvPr id="3" name="TextBox 2"/>
          <p:cNvSpPr txBox="1"/>
          <p:nvPr/>
        </p:nvSpPr>
        <p:spPr>
          <a:xfrm>
            <a:off x="4782267" y="6309320"/>
            <a:ext cx="1872208" cy="307777"/>
          </a:xfrm>
          <a:prstGeom prst="rect">
            <a:avLst/>
          </a:prstGeom>
          <a:noFill/>
        </p:spPr>
        <p:txBody>
          <a:bodyPr wrap="square" rtlCol="0">
            <a:spAutoFit/>
          </a:bodyPr>
          <a:lstStyle/>
          <a:p>
            <a:r>
              <a:rPr lang="en-GB" sz="1400" dirty="0" smtClean="0"/>
              <a:t>D. </a:t>
            </a:r>
            <a:r>
              <a:rPr lang="en-GB" sz="1400" dirty="0" err="1" smtClean="0"/>
              <a:t>Gudkov</a:t>
            </a:r>
            <a:r>
              <a:rPr lang="en-GB" sz="1400" dirty="0" smtClean="0"/>
              <a:t>, CERN</a:t>
            </a:r>
            <a:endParaRPr lang="en-GB" sz="1400" dirty="0"/>
          </a:p>
        </p:txBody>
      </p:sp>
    </p:spTree>
    <p:extLst>
      <p:ext uri="{BB962C8B-B14F-4D97-AF65-F5344CB8AC3E}">
        <p14:creationId xmlns:p14="http://schemas.microsoft.com/office/powerpoint/2010/main" val="38621387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08584" y="264181"/>
            <a:ext cx="7009139" cy="523220"/>
          </a:xfrm>
          <a:prstGeom prst="rect">
            <a:avLst/>
          </a:prstGeom>
        </p:spPr>
        <p:txBody>
          <a:bodyPr wrap="square">
            <a:spAutoFit/>
          </a:bodyPr>
          <a:lstStyle/>
          <a:p>
            <a:r>
              <a:rPr lang="en-GB" sz="2800" dirty="0" smtClean="0">
                <a:solidFill>
                  <a:schemeClr val="accent3">
                    <a:lumMod val="50000"/>
                  </a:schemeClr>
                </a:solidFill>
              </a:rPr>
              <a:t>4x (6 MW + SLED) cluster station (X-Box#3). </a:t>
            </a:r>
            <a:endParaRPr lang="en-GB" sz="2800" dirty="0"/>
          </a:p>
        </p:txBody>
      </p:sp>
      <p:sp>
        <p:nvSpPr>
          <p:cNvPr id="3" name="TextBox 2"/>
          <p:cNvSpPr txBox="1"/>
          <p:nvPr/>
        </p:nvSpPr>
        <p:spPr>
          <a:xfrm>
            <a:off x="272480" y="908720"/>
            <a:ext cx="9217024" cy="3046988"/>
          </a:xfrm>
          <a:prstGeom prst="rect">
            <a:avLst/>
          </a:prstGeom>
          <a:noFill/>
        </p:spPr>
        <p:txBody>
          <a:bodyPr wrap="square" rtlCol="0">
            <a:spAutoFit/>
          </a:bodyPr>
          <a:lstStyle/>
          <a:p>
            <a:pPr marL="342900" indent="-342900">
              <a:buAutoNum type="arabicPeriod"/>
            </a:pPr>
            <a:r>
              <a:rPr lang="en-GB" sz="2400" dirty="0"/>
              <a:t>Market survey </a:t>
            </a:r>
            <a:r>
              <a:rPr lang="en-GB" sz="2400" dirty="0" smtClean="0"/>
              <a:t>completed. Three klystron manufacturing companies are qualified. Invitation </a:t>
            </a:r>
            <a:r>
              <a:rPr lang="en-GB" sz="2400" dirty="0"/>
              <a:t>for tender </a:t>
            </a:r>
            <a:r>
              <a:rPr lang="en-GB" sz="2400" dirty="0" smtClean="0"/>
              <a:t>is now prepared. We </a:t>
            </a:r>
            <a:r>
              <a:rPr lang="en-GB" sz="2400" dirty="0"/>
              <a:t>expect to go to finance </a:t>
            </a:r>
            <a:r>
              <a:rPr lang="en-GB" sz="2400" dirty="0" smtClean="0"/>
              <a:t>committee </a:t>
            </a:r>
            <a:r>
              <a:rPr lang="en-GB" sz="2400" dirty="0"/>
              <a:t>in March </a:t>
            </a:r>
            <a:r>
              <a:rPr lang="en-GB" sz="2400" dirty="0" smtClean="0"/>
              <a:t>2013 for </a:t>
            </a:r>
            <a:r>
              <a:rPr lang="en-GB" sz="2400" dirty="0"/>
              <a:t>approval with delivery of 4 turnkey 6 MW </a:t>
            </a:r>
            <a:r>
              <a:rPr lang="en-GB" sz="2400" dirty="0" smtClean="0"/>
              <a:t>klystron / </a:t>
            </a:r>
            <a:r>
              <a:rPr lang="en-GB" sz="2400" dirty="0"/>
              <a:t>modulators for Q2/Q3 </a:t>
            </a:r>
            <a:r>
              <a:rPr lang="en-GB" sz="2400" dirty="0" smtClean="0"/>
              <a:t>2015. </a:t>
            </a:r>
            <a:endParaRPr lang="en-GB" sz="2400" dirty="0"/>
          </a:p>
          <a:p>
            <a:pPr marL="342900" indent="-342900">
              <a:buAutoNum type="arabicPeriod"/>
            </a:pPr>
            <a:r>
              <a:rPr lang="en-GB" sz="2400" dirty="0" smtClean="0"/>
              <a:t>The RF components are similar to the ones used in X-Box-2. Some of them are already in the production pipeline. </a:t>
            </a:r>
          </a:p>
          <a:p>
            <a:pPr marL="342900" indent="-342900">
              <a:buAutoNum type="arabicPeriod"/>
            </a:pPr>
            <a:r>
              <a:rPr lang="en-GB" sz="2400" dirty="0" smtClean="0"/>
              <a:t>The detailed 3D layout and integration of the cluster test stand is under way.</a:t>
            </a:r>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76736" y="3645024"/>
            <a:ext cx="4215424" cy="3072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p:cNvPicPr>
            <a:picLocks noChangeAspect="1" noChangeArrowheads="1"/>
          </p:cNvPicPr>
          <p:nvPr/>
        </p:nvPicPr>
        <p:blipFill>
          <a:blip r:embed="rId3" cstate="print"/>
          <a:srcRect/>
          <a:stretch>
            <a:fillRect/>
          </a:stretch>
        </p:blipFill>
        <p:spPr bwMode="auto">
          <a:xfrm>
            <a:off x="7041232" y="3861048"/>
            <a:ext cx="1944216" cy="2638578"/>
          </a:xfrm>
          <a:prstGeom prst="rect">
            <a:avLst/>
          </a:prstGeom>
          <a:noFill/>
          <a:ln w="9525">
            <a:noFill/>
            <a:miter lim="800000"/>
            <a:headEnd/>
            <a:tailEnd/>
          </a:ln>
        </p:spPr>
      </p:pic>
    </p:spTree>
    <p:extLst>
      <p:ext uri="{BB962C8B-B14F-4D97-AF65-F5344CB8AC3E}">
        <p14:creationId xmlns:p14="http://schemas.microsoft.com/office/powerpoint/2010/main" val="27159043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96616" y="184775"/>
            <a:ext cx="7632848" cy="461665"/>
          </a:xfrm>
          <a:prstGeom prst="rect">
            <a:avLst/>
          </a:prstGeom>
        </p:spPr>
        <p:txBody>
          <a:bodyPr wrap="square">
            <a:spAutoFit/>
          </a:bodyPr>
          <a:lstStyle/>
          <a:p>
            <a:r>
              <a:rPr lang="en-GB" sz="2400" dirty="0" smtClean="0">
                <a:solidFill>
                  <a:schemeClr val="accent3">
                    <a:lumMod val="50000"/>
                  </a:schemeClr>
                </a:solidFill>
              </a:rPr>
              <a:t>Dog-leg test area for the experiments with beam loading </a:t>
            </a:r>
            <a:endParaRPr lang="en-GB" sz="2400" dirty="0"/>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782" y="627142"/>
            <a:ext cx="3457575" cy="307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 name="Straight Arrow Connector 3"/>
          <p:cNvCxnSpPr/>
          <p:nvPr/>
        </p:nvCxnSpPr>
        <p:spPr>
          <a:xfrm>
            <a:off x="3369102" y="1737573"/>
            <a:ext cx="0" cy="86409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406553" y="1383049"/>
            <a:ext cx="792205" cy="276999"/>
          </a:xfrm>
          <a:prstGeom prst="rect">
            <a:avLst/>
          </a:prstGeom>
          <a:noFill/>
        </p:spPr>
        <p:txBody>
          <a:bodyPr wrap="none" rtlCol="0">
            <a:spAutoFit/>
          </a:bodyPr>
          <a:lstStyle/>
          <a:p>
            <a:r>
              <a:rPr lang="en-GB" sz="1200" dirty="0">
                <a:solidFill>
                  <a:srgbClr val="FF0000"/>
                </a:solidFill>
              </a:rPr>
              <a:t>U</a:t>
            </a:r>
            <a:r>
              <a:rPr lang="en-GB" sz="1200" dirty="0" smtClean="0">
                <a:solidFill>
                  <a:srgbClr val="FF0000"/>
                </a:solidFill>
              </a:rPr>
              <a:t>nloaded</a:t>
            </a:r>
            <a:endParaRPr lang="en-GB" sz="1200" dirty="0">
              <a:solidFill>
                <a:srgbClr val="FF0000"/>
              </a:solidFill>
            </a:endParaRPr>
          </a:p>
        </p:txBody>
      </p:sp>
      <p:sp>
        <p:nvSpPr>
          <p:cNvPr id="6" name="TextBox 5"/>
          <p:cNvSpPr txBox="1"/>
          <p:nvPr/>
        </p:nvSpPr>
        <p:spPr>
          <a:xfrm>
            <a:off x="2217569" y="2463169"/>
            <a:ext cx="1035861" cy="276999"/>
          </a:xfrm>
          <a:prstGeom prst="rect">
            <a:avLst/>
          </a:prstGeom>
          <a:noFill/>
        </p:spPr>
        <p:txBody>
          <a:bodyPr wrap="none" rtlCol="0">
            <a:spAutoFit/>
          </a:bodyPr>
          <a:lstStyle/>
          <a:p>
            <a:r>
              <a:rPr lang="en-GB" sz="1200" dirty="0" smtClean="0">
                <a:solidFill>
                  <a:srgbClr val="7030A0"/>
                </a:solidFill>
              </a:rPr>
              <a:t>Loaded (CLIC)</a:t>
            </a:r>
            <a:endParaRPr lang="en-GB" sz="1200" dirty="0">
              <a:solidFill>
                <a:srgbClr val="7030A0"/>
              </a:solidFill>
            </a:endParaRPr>
          </a:p>
        </p:txBody>
      </p:sp>
      <p:sp>
        <p:nvSpPr>
          <p:cNvPr id="8" name="TextBox 7"/>
          <p:cNvSpPr txBox="1"/>
          <p:nvPr/>
        </p:nvSpPr>
        <p:spPr>
          <a:xfrm>
            <a:off x="4016896" y="1262840"/>
            <a:ext cx="5112568" cy="1477328"/>
          </a:xfrm>
          <a:prstGeom prst="rect">
            <a:avLst/>
          </a:prstGeom>
          <a:noFill/>
        </p:spPr>
        <p:txBody>
          <a:bodyPr wrap="square" rtlCol="0">
            <a:spAutoFit/>
          </a:bodyPr>
          <a:lstStyle/>
          <a:p>
            <a:r>
              <a:rPr lang="en-GB" dirty="0" smtClean="0"/>
              <a:t>Testing of accelerating structure with nominal beam loading  is a missing block in our testing program.</a:t>
            </a:r>
          </a:p>
          <a:p>
            <a:r>
              <a:rPr lang="en-GB" dirty="0" smtClean="0"/>
              <a:t>Such a test will be done using CTF3 drive beam and RF power delivered from X-box#1 via modified 30 GHz low loss transfer line.</a:t>
            </a:r>
            <a:endParaRPr lang="en-GB" dirty="0"/>
          </a:p>
        </p:txBody>
      </p:sp>
      <p:sp>
        <p:nvSpPr>
          <p:cNvPr id="9" name="TextBox 8"/>
          <p:cNvSpPr txBox="1"/>
          <p:nvPr/>
        </p:nvSpPr>
        <p:spPr>
          <a:xfrm>
            <a:off x="279547" y="3703717"/>
            <a:ext cx="9217024" cy="2800767"/>
          </a:xfrm>
          <a:prstGeom prst="rect">
            <a:avLst/>
          </a:prstGeom>
          <a:noFill/>
        </p:spPr>
        <p:txBody>
          <a:bodyPr wrap="square" rtlCol="0">
            <a:spAutoFit/>
          </a:bodyPr>
          <a:lstStyle/>
          <a:p>
            <a:pPr marL="342900" indent="-342900">
              <a:buAutoNum type="arabicPeriod"/>
            </a:pPr>
            <a:r>
              <a:rPr lang="en-GB" sz="2200" dirty="0" smtClean="0"/>
              <a:t>All overmoded RF components (designed and fabricated in CEA) are in stock.  </a:t>
            </a:r>
          </a:p>
          <a:p>
            <a:pPr marL="342900" indent="-342900">
              <a:buAutoNum type="arabicPeriod"/>
            </a:pPr>
            <a:r>
              <a:rPr lang="en-GB" sz="2200" dirty="0" smtClean="0"/>
              <a:t>The accelerating structure (T24) is prepared and placed on its final girder.</a:t>
            </a:r>
          </a:p>
          <a:p>
            <a:pPr marL="342900" indent="-342900">
              <a:buAutoNum type="arabicPeriod"/>
            </a:pPr>
            <a:r>
              <a:rPr lang="en-GB" sz="2200" dirty="0" smtClean="0"/>
              <a:t> The other RF components (pumping ports, gate valves) are ordered from the industry and will arrive to CERN in </a:t>
            </a:r>
            <a:r>
              <a:rPr lang="en-GB" sz="2200" dirty="0"/>
              <a:t>N</a:t>
            </a:r>
            <a:r>
              <a:rPr lang="en-GB" sz="2200" dirty="0" smtClean="0"/>
              <a:t>ovember 2012. </a:t>
            </a:r>
          </a:p>
          <a:p>
            <a:pPr marL="342900" indent="-342900">
              <a:buFontTx/>
              <a:buAutoNum type="arabicPeriod"/>
            </a:pPr>
            <a:r>
              <a:rPr lang="en-GB" sz="2200" dirty="0" smtClean="0"/>
              <a:t>The installation of the T24 on the beam line will be done during 2013 winter shutdown.</a:t>
            </a:r>
          </a:p>
          <a:p>
            <a:pPr marL="342900" indent="-342900">
              <a:buFontTx/>
              <a:buAutoNum type="arabicPeriod"/>
            </a:pPr>
            <a:r>
              <a:rPr lang="en-GB" sz="2200" dirty="0" smtClean="0"/>
              <a:t>The RF low loss transfer line network from CTF2 to CTF3 will be modified in May 2013.</a:t>
            </a:r>
            <a:endParaRPr lang="en-GB" sz="2200" dirty="0"/>
          </a:p>
        </p:txBody>
      </p:sp>
      <p:sp>
        <p:nvSpPr>
          <p:cNvPr id="10" name="TextBox 9"/>
          <p:cNvSpPr txBox="1"/>
          <p:nvPr/>
        </p:nvSpPr>
        <p:spPr>
          <a:xfrm rot="16200000">
            <a:off x="2852167" y="1946232"/>
            <a:ext cx="1310872" cy="276999"/>
          </a:xfrm>
          <a:prstGeom prst="rect">
            <a:avLst/>
          </a:prstGeom>
          <a:noFill/>
        </p:spPr>
        <p:txBody>
          <a:bodyPr wrap="none" rtlCol="0">
            <a:spAutoFit/>
          </a:bodyPr>
          <a:lstStyle/>
          <a:p>
            <a:r>
              <a:rPr lang="en-GB" sz="1200" dirty="0" smtClean="0">
                <a:solidFill>
                  <a:schemeClr val="tx2">
                    <a:lumMod val="60000"/>
                    <a:lumOff val="40000"/>
                  </a:schemeClr>
                </a:solidFill>
              </a:rPr>
              <a:t>Increasing current</a:t>
            </a:r>
            <a:endParaRPr lang="en-GB" sz="1200" dirty="0">
              <a:solidFill>
                <a:schemeClr val="tx2">
                  <a:lumMod val="60000"/>
                  <a:lumOff val="40000"/>
                </a:schemeClr>
              </a:solidFill>
            </a:endParaRPr>
          </a:p>
        </p:txBody>
      </p:sp>
    </p:spTree>
    <p:extLst>
      <p:ext uri="{BB962C8B-B14F-4D97-AF65-F5344CB8AC3E}">
        <p14:creationId xmlns:p14="http://schemas.microsoft.com/office/powerpoint/2010/main" val="36267229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847" t="7011" r="7065" b="4750"/>
          <a:stretch/>
        </p:blipFill>
        <p:spPr bwMode="auto">
          <a:xfrm>
            <a:off x="171857" y="764705"/>
            <a:ext cx="9542542" cy="5777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1284" t="30669" r="45639" b="40051"/>
          <a:stretch/>
        </p:blipFill>
        <p:spPr bwMode="auto">
          <a:xfrm>
            <a:off x="2801630" y="908720"/>
            <a:ext cx="1452884" cy="1152128"/>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7594" t="7916" r="19295" b="25884"/>
          <a:stretch/>
        </p:blipFill>
        <p:spPr bwMode="auto">
          <a:xfrm>
            <a:off x="7842190" y="1000658"/>
            <a:ext cx="1800200" cy="1402428"/>
          </a:xfrm>
          <a:prstGeom prst="rect">
            <a:avLst/>
          </a:prstGeom>
          <a:noFill/>
          <a:ln w="127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1706" t="7541" r="30498" b="22595"/>
          <a:stretch/>
        </p:blipFill>
        <p:spPr bwMode="auto">
          <a:xfrm>
            <a:off x="332361" y="1863241"/>
            <a:ext cx="2742188" cy="2505176"/>
          </a:xfrm>
          <a:prstGeom prst="rect">
            <a:avLst/>
          </a:prstGeom>
          <a:noFill/>
          <a:ln w="9525">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Straight Arrow Connector 6"/>
          <p:cNvCxnSpPr>
            <a:stCxn id="4" idx="3"/>
          </p:cNvCxnSpPr>
          <p:nvPr/>
        </p:nvCxnSpPr>
        <p:spPr>
          <a:xfrm flipV="1">
            <a:off x="4254514" y="1196752"/>
            <a:ext cx="347316"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5" idx="2"/>
          </p:cNvCxnSpPr>
          <p:nvPr/>
        </p:nvCxnSpPr>
        <p:spPr>
          <a:xfrm flipH="1">
            <a:off x="8202230" y="2403086"/>
            <a:ext cx="540060" cy="3778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6" idx="3"/>
          </p:cNvCxnSpPr>
          <p:nvPr/>
        </p:nvCxnSpPr>
        <p:spPr>
          <a:xfrm>
            <a:off x="3074549" y="3115829"/>
            <a:ext cx="432527" cy="112367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10" name="Image 5"/>
          <p:cNvPicPr>
            <a:picLocks noChangeAspect="1"/>
          </p:cNvPicPr>
          <p:nvPr/>
        </p:nvPicPr>
        <p:blipFill rotWithShape="1">
          <a:blip r:embed="rId6" cstate="print">
            <a:extLst>
              <a:ext uri="{28A0092B-C50C-407E-A947-70E740481C1C}">
                <a14:useLocalDpi xmlns:a14="http://schemas.microsoft.com/office/drawing/2010/main" val="0"/>
              </a:ext>
            </a:extLst>
          </a:blip>
          <a:srcRect l="53787" t="46458" r="3171" b="16951"/>
          <a:stretch/>
        </p:blipFill>
        <p:spPr>
          <a:xfrm>
            <a:off x="6690062" y="883518"/>
            <a:ext cx="1507707" cy="961306"/>
          </a:xfrm>
          <a:prstGeom prst="rect">
            <a:avLst/>
          </a:prstGeom>
        </p:spPr>
      </p:pic>
      <p:pic>
        <p:nvPicPr>
          <p:cNvPr id="11" name="Image 6"/>
          <p:cNvPicPr>
            <a:picLocks noChangeAspect="1"/>
          </p:cNvPicPr>
          <p:nvPr/>
        </p:nvPicPr>
        <p:blipFill>
          <a:blip r:embed="rId7" cstate="print"/>
          <a:srcRect/>
          <a:stretch>
            <a:fillRect/>
          </a:stretch>
        </p:blipFill>
        <p:spPr bwMode="auto">
          <a:xfrm>
            <a:off x="4031193" y="1701872"/>
            <a:ext cx="1064821" cy="1131153"/>
          </a:xfrm>
          <a:prstGeom prst="rect">
            <a:avLst/>
          </a:prstGeom>
          <a:noFill/>
          <a:ln w="9525">
            <a:noFill/>
            <a:miter lim="800000"/>
            <a:headEnd/>
            <a:tailEnd/>
          </a:ln>
        </p:spPr>
      </p:pic>
      <p:cxnSp>
        <p:nvCxnSpPr>
          <p:cNvPr id="12" name="Straight Arrow Connector 11"/>
          <p:cNvCxnSpPr/>
          <p:nvPr/>
        </p:nvCxnSpPr>
        <p:spPr>
          <a:xfrm>
            <a:off x="5115370" y="908720"/>
            <a:ext cx="782604" cy="45545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681950" y="1000658"/>
            <a:ext cx="364202" cy="307777"/>
          </a:xfrm>
          <a:prstGeom prst="rect">
            <a:avLst/>
          </a:prstGeom>
          <a:noFill/>
        </p:spPr>
        <p:txBody>
          <a:bodyPr wrap="none" rtlCol="0">
            <a:spAutoFit/>
          </a:bodyPr>
          <a:lstStyle/>
          <a:p>
            <a:r>
              <a:rPr lang="en-GB" sz="1400" b="1" dirty="0" smtClean="0">
                <a:solidFill>
                  <a:srgbClr val="FF0000"/>
                </a:solidFill>
              </a:rPr>
              <a:t>RF</a:t>
            </a:r>
            <a:endParaRPr lang="en-GB" sz="1400" b="1" dirty="0">
              <a:solidFill>
                <a:srgbClr val="FF0000"/>
              </a:solidFill>
            </a:endParaRPr>
          </a:p>
        </p:txBody>
      </p:sp>
      <p:cxnSp>
        <p:nvCxnSpPr>
          <p:cNvPr id="14" name="Straight Arrow Connector 13"/>
          <p:cNvCxnSpPr/>
          <p:nvPr/>
        </p:nvCxnSpPr>
        <p:spPr>
          <a:xfrm flipH="1">
            <a:off x="8845028" y="2725013"/>
            <a:ext cx="684076" cy="21602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767717" y="2525248"/>
            <a:ext cx="609462" cy="307777"/>
          </a:xfrm>
          <a:prstGeom prst="rect">
            <a:avLst/>
          </a:prstGeom>
          <a:noFill/>
        </p:spPr>
        <p:txBody>
          <a:bodyPr wrap="none" rtlCol="0">
            <a:spAutoFit/>
          </a:bodyPr>
          <a:lstStyle/>
          <a:p>
            <a:r>
              <a:rPr lang="en-GB" sz="1400" b="1" dirty="0" smtClean="0">
                <a:solidFill>
                  <a:srgbClr val="FF0000"/>
                </a:solidFill>
              </a:rPr>
              <a:t>Beam</a:t>
            </a:r>
            <a:endParaRPr lang="en-GB" sz="1400" b="1" dirty="0">
              <a:solidFill>
                <a:srgbClr val="FF0000"/>
              </a:solidFill>
            </a:endParaRPr>
          </a:p>
        </p:txBody>
      </p:sp>
      <p:sp>
        <p:nvSpPr>
          <p:cNvPr id="17" name="Rectangle 16"/>
          <p:cNvSpPr/>
          <p:nvPr/>
        </p:nvSpPr>
        <p:spPr>
          <a:xfrm>
            <a:off x="3881750" y="184571"/>
            <a:ext cx="3096344" cy="461665"/>
          </a:xfrm>
          <a:prstGeom prst="rect">
            <a:avLst/>
          </a:prstGeom>
        </p:spPr>
        <p:txBody>
          <a:bodyPr wrap="square">
            <a:spAutoFit/>
          </a:bodyPr>
          <a:lstStyle/>
          <a:p>
            <a:r>
              <a:rPr lang="en-GB" sz="2400" dirty="0" smtClean="0">
                <a:solidFill>
                  <a:schemeClr val="accent3">
                    <a:lumMod val="50000"/>
                  </a:schemeClr>
                </a:solidFill>
              </a:rPr>
              <a:t>Dog-leg test layout</a:t>
            </a:r>
            <a:endParaRPr lang="en-GB" sz="2400" dirty="0"/>
          </a:p>
        </p:txBody>
      </p:sp>
      <p:sp>
        <p:nvSpPr>
          <p:cNvPr id="16" name="TextBox 15"/>
          <p:cNvSpPr txBox="1"/>
          <p:nvPr/>
        </p:nvSpPr>
        <p:spPr>
          <a:xfrm>
            <a:off x="7806186" y="6237763"/>
            <a:ext cx="1872208" cy="307777"/>
          </a:xfrm>
          <a:prstGeom prst="rect">
            <a:avLst/>
          </a:prstGeom>
          <a:noFill/>
        </p:spPr>
        <p:txBody>
          <a:bodyPr wrap="square" rtlCol="0">
            <a:spAutoFit/>
          </a:bodyPr>
          <a:lstStyle/>
          <a:p>
            <a:r>
              <a:rPr lang="en-GB" sz="1400" dirty="0" smtClean="0"/>
              <a:t>A. </a:t>
            </a:r>
            <a:r>
              <a:rPr lang="en-GB" sz="1400" smtClean="0"/>
              <a:t>Solodko, </a:t>
            </a:r>
            <a:r>
              <a:rPr lang="en-GB" sz="1400" dirty="0" smtClean="0"/>
              <a:t>CERN</a:t>
            </a:r>
            <a:endParaRPr lang="en-GB" sz="1400" dirty="0"/>
          </a:p>
        </p:txBody>
      </p:sp>
    </p:spTree>
    <p:extLst>
      <p:ext uri="{BB962C8B-B14F-4D97-AF65-F5344CB8AC3E}">
        <p14:creationId xmlns:p14="http://schemas.microsoft.com/office/powerpoint/2010/main" val="18048126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96244" y="4221088"/>
            <a:ext cx="3202427" cy="2391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descr="C:\Users\jkoverma\AppData\Local\Microsoft\Windows\Temporary Internet Files\Content.Outlook\N86D1O7I\photo (1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08784" y="1408584"/>
            <a:ext cx="2603000" cy="194421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Users\jkoverma\AppData\Local\Microsoft\Windows\Temporary Internet Files\Content.Outlook\N86D1O7I\photo (1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78392" y="1484784"/>
            <a:ext cx="2603000" cy="194421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C:\Users\jkoverma\AppData\Local\Microsoft\Windows\Temporary Internet Files\Content.Outlook\N86D1O7I\photo (19).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1672" y="3662560"/>
            <a:ext cx="3950208" cy="2950464"/>
          </a:xfrm>
          <a:prstGeom prst="rect">
            <a:avLst/>
          </a:prstGeom>
          <a:noFill/>
          <a:ln w="28575">
            <a:solidFill>
              <a:schemeClr val="accent1"/>
            </a:solidFill>
          </a:ln>
          <a:extLst>
            <a:ext uri="{909E8E84-426E-40DD-AFC4-6F175D3DCCD1}">
              <a14:hiddenFill xmlns:a14="http://schemas.microsoft.com/office/drawing/2010/main">
                <a:solidFill>
                  <a:srgbClr val="FFFFFF"/>
                </a:solidFill>
              </a14:hiddenFill>
            </a:ext>
          </a:extLst>
        </p:spPr>
      </p:pic>
      <p:sp>
        <p:nvSpPr>
          <p:cNvPr id="8" name="Rectangle 7"/>
          <p:cNvSpPr/>
          <p:nvPr/>
        </p:nvSpPr>
        <p:spPr>
          <a:xfrm>
            <a:off x="6198806" y="5417056"/>
            <a:ext cx="1152128" cy="604232"/>
          </a:xfrm>
          <a:prstGeom prst="rect">
            <a:avLst/>
          </a:prstGeom>
          <a:noFill/>
          <a:ln w="317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 name="Straight Connector 8"/>
          <p:cNvCxnSpPr/>
          <p:nvPr/>
        </p:nvCxnSpPr>
        <p:spPr>
          <a:xfrm>
            <a:off x="4929216" y="3645024"/>
            <a:ext cx="1265256" cy="177203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4929216" y="6029956"/>
            <a:ext cx="1265256" cy="591736"/>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 name="Elbow Connector 10"/>
          <p:cNvCxnSpPr/>
          <p:nvPr/>
        </p:nvCxnSpPr>
        <p:spPr>
          <a:xfrm rot="16200000" flipH="1">
            <a:off x="7323584" y="2971800"/>
            <a:ext cx="2438400" cy="152400"/>
          </a:xfrm>
          <a:prstGeom prst="bentConnector3">
            <a:avLst>
              <a:gd name="adj1" fmla="val 0"/>
            </a:avLst>
          </a:prstGeom>
          <a:ln w="34925">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570984" y="1752600"/>
            <a:ext cx="284460" cy="72008"/>
          </a:xfrm>
          <a:prstGeom prst="line">
            <a:avLst/>
          </a:prstGeom>
          <a:ln w="254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193360" y="3429000"/>
            <a:ext cx="792088" cy="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8622792" y="3213556"/>
            <a:ext cx="504056" cy="215444"/>
          </a:xfrm>
          <a:prstGeom prst="rect">
            <a:avLst/>
          </a:prstGeom>
          <a:noFill/>
        </p:spPr>
        <p:txBody>
          <a:bodyPr wrap="square" rtlCol="0">
            <a:spAutoFit/>
          </a:bodyPr>
          <a:lstStyle/>
          <a:p>
            <a:r>
              <a:rPr lang="en-GB" sz="800" dirty="0" smtClean="0"/>
              <a:t>Gallery</a:t>
            </a:r>
            <a:endParaRPr lang="en-GB" sz="800" dirty="0"/>
          </a:p>
        </p:txBody>
      </p:sp>
      <p:sp>
        <p:nvSpPr>
          <p:cNvPr id="15" name="TextBox 14"/>
          <p:cNvSpPr txBox="1"/>
          <p:nvPr/>
        </p:nvSpPr>
        <p:spPr>
          <a:xfrm>
            <a:off x="8625408" y="3429580"/>
            <a:ext cx="504056" cy="215444"/>
          </a:xfrm>
          <a:prstGeom prst="rect">
            <a:avLst/>
          </a:prstGeom>
          <a:noFill/>
        </p:spPr>
        <p:txBody>
          <a:bodyPr wrap="square" rtlCol="0">
            <a:spAutoFit/>
          </a:bodyPr>
          <a:lstStyle/>
          <a:p>
            <a:r>
              <a:rPr lang="en-GB" sz="800" dirty="0" smtClean="0"/>
              <a:t>Bunker</a:t>
            </a:r>
            <a:endParaRPr lang="en-GB" sz="800" dirty="0"/>
          </a:p>
        </p:txBody>
      </p:sp>
      <p:sp>
        <p:nvSpPr>
          <p:cNvPr id="16" name="Title 15"/>
          <p:cNvSpPr txBox="1">
            <a:spLocks/>
          </p:cNvSpPr>
          <p:nvPr/>
        </p:nvSpPr>
        <p:spPr>
          <a:xfrm>
            <a:off x="971872" y="197768"/>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u="sng" dirty="0" smtClean="0"/>
              <a:t>Layout of the CERN x-band test stand </a:t>
            </a:r>
          </a:p>
          <a:p>
            <a:r>
              <a:rPr lang="en-US" sz="2800" u="sng" dirty="0" smtClean="0"/>
              <a:t>(X-box 1)</a:t>
            </a:r>
            <a:endParaRPr lang="en-US" sz="2800" u="sng" dirty="0"/>
          </a:p>
        </p:txBody>
      </p:sp>
      <p:sp>
        <p:nvSpPr>
          <p:cNvPr id="17" name="TextBox 16"/>
          <p:cNvSpPr txBox="1"/>
          <p:nvPr/>
        </p:nvSpPr>
        <p:spPr>
          <a:xfrm>
            <a:off x="389384" y="1676400"/>
            <a:ext cx="2514600" cy="1754326"/>
          </a:xfrm>
          <a:prstGeom prst="rect">
            <a:avLst/>
          </a:prstGeom>
          <a:noFill/>
        </p:spPr>
        <p:txBody>
          <a:bodyPr wrap="square" rtlCol="0">
            <a:spAutoFit/>
          </a:bodyPr>
          <a:lstStyle/>
          <a:p>
            <a:r>
              <a:rPr lang="en-US" b="1" dirty="0" smtClean="0"/>
              <a:t>Clockwise from top-left:</a:t>
            </a:r>
          </a:p>
          <a:p>
            <a:pPr marL="285750" indent="-285750">
              <a:buFont typeface="Arial" pitchFamily="34" charset="0"/>
              <a:buChar char="•"/>
            </a:pPr>
            <a:r>
              <a:rPr lang="en-US" dirty="0" smtClean="0"/>
              <a:t>Modulator</a:t>
            </a:r>
          </a:p>
          <a:p>
            <a:pPr marL="285750" indent="-285750">
              <a:buFont typeface="Arial" pitchFamily="34" charset="0"/>
              <a:buChar char="•"/>
            </a:pPr>
            <a:r>
              <a:rPr lang="en-US" dirty="0" smtClean="0"/>
              <a:t>Pulse compressor</a:t>
            </a:r>
          </a:p>
          <a:p>
            <a:pPr marL="285750" indent="-285750">
              <a:buFont typeface="Arial" pitchFamily="34" charset="0"/>
              <a:buChar char="•"/>
            </a:pPr>
            <a:r>
              <a:rPr lang="en-US" dirty="0" smtClean="0"/>
              <a:t>DUT + connections</a:t>
            </a:r>
          </a:p>
          <a:p>
            <a:pPr marL="285750" indent="-285750">
              <a:buFont typeface="Arial" pitchFamily="34" charset="0"/>
              <a:buChar char="•"/>
            </a:pPr>
            <a:r>
              <a:rPr lang="en-US" dirty="0" smtClean="0"/>
              <a:t>Accelerating structure</a:t>
            </a:r>
            <a:endParaRPr lang="en-US" dirty="0"/>
          </a:p>
        </p:txBody>
      </p:sp>
    </p:spTree>
    <p:extLst>
      <p:ext uri="{BB962C8B-B14F-4D97-AF65-F5344CB8AC3E}">
        <p14:creationId xmlns:p14="http://schemas.microsoft.com/office/powerpoint/2010/main" val="38683250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48544" y="519063"/>
            <a:ext cx="8640960" cy="461665"/>
          </a:xfrm>
          <a:prstGeom prst="rect">
            <a:avLst/>
          </a:prstGeom>
        </p:spPr>
        <p:txBody>
          <a:bodyPr wrap="square">
            <a:spAutoFit/>
          </a:bodyPr>
          <a:lstStyle/>
          <a:p>
            <a:pPr algn="ctr"/>
            <a:r>
              <a:rPr lang="en-GB" sz="2400" b="1" u="sng" dirty="0" smtClean="0"/>
              <a:t>Components of X-box 1</a:t>
            </a:r>
            <a:endParaRPr lang="en-GB" sz="2400" b="1" u="sng" dirty="0"/>
          </a:p>
        </p:txBody>
      </p:sp>
      <p:sp>
        <p:nvSpPr>
          <p:cNvPr id="5" name="TextBox 4"/>
          <p:cNvSpPr txBox="1"/>
          <p:nvPr/>
        </p:nvSpPr>
        <p:spPr>
          <a:xfrm>
            <a:off x="293164" y="1352957"/>
            <a:ext cx="9289032" cy="4524315"/>
          </a:xfrm>
          <a:prstGeom prst="rect">
            <a:avLst/>
          </a:prstGeom>
          <a:noFill/>
        </p:spPr>
        <p:txBody>
          <a:bodyPr wrap="square" rtlCol="0">
            <a:spAutoFit/>
          </a:bodyPr>
          <a:lstStyle/>
          <a:p>
            <a:pPr algn="ctr"/>
            <a:r>
              <a:rPr lang="en-US" b="1" dirty="0"/>
              <a:t>Klystron</a:t>
            </a:r>
            <a:r>
              <a:rPr lang="en-US" dirty="0"/>
              <a:t> (SLAC XL5, #1 prototype)</a:t>
            </a:r>
          </a:p>
          <a:p>
            <a:pPr lvl="1" algn="ctr"/>
            <a:r>
              <a:rPr lang="en-US" dirty="0"/>
              <a:t>50 MW, 1.5us pulse width, 50Hz rep. </a:t>
            </a:r>
            <a:r>
              <a:rPr lang="en-US" dirty="0" smtClean="0"/>
              <a:t>rate</a:t>
            </a:r>
          </a:p>
          <a:p>
            <a:pPr lvl="1" algn="ctr"/>
            <a:endParaRPr lang="en-US" dirty="0"/>
          </a:p>
          <a:p>
            <a:pPr algn="ctr"/>
            <a:r>
              <a:rPr lang="en-US" b="1" dirty="0"/>
              <a:t>Modulator</a:t>
            </a:r>
            <a:r>
              <a:rPr lang="en-US" dirty="0"/>
              <a:t> (</a:t>
            </a:r>
            <a:r>
              <a:rPr lang="en-US" dirty="0" err="1"/>
              <a:t>ScandiNova</a:t>
            </a:r>
            <a:r>
              <a:rPr lang="en-US" dirty="0"/>
              <a:t> K2-3X solid state, #1 prototype)</a:t>
            </a:r>
          </a:p>
          <a:p>
            <a:pPr lvl="1" algn="ctr"/>
            <a:r>
              <a:rPr lang="en-US" dirty="0"/>
              <a:t>Max. 450kV, 350A, 3.5us pulse width, 50Hz rep. </a:t>
            </a:r>
            <a:r>
              <a:rPr lang="en-US" dirty="0" smtClean="0"/>
              <a:t>rate</a:t>
            </a:r>
          </a:p>
          <a:p>
            <a:pPr lvl="1" algn="ctr"/>
            <a:endParaRPr lang="en-US" dirty="0"/>
          </a:p>
          <a:p>
            <a:pPr algn="ctr"/>
            <a:r>
              <a:rPr lang="en-US" b="1" dirty="0"/>
              <a:t>Pulse compressor </a:t>
            </a:r>
            <a:r>
              <a:rPr lang="en-US" dirty="0"/>
              <a:t>(GYCOM Russia, #1 prototype)</a:t>
            </a:r>
          </a:p>
          <a:p>
            <a:pPr lvl="1" algn="ctr"/>
            <a:r>
              <a:rPr lang="en-US" dirty="0"/>
              <a:t>50MW, 1.5us </a:t>
            </a:r>
            <a:r>
              <a:rPr lang="en-US" dirty="0" err="1"/>
              <a:t>rf</a:t>
            </a:r>
            <a:r>
              <a:rPr lang="en-US" dirty="0"/>
              <a:t> </a:t>
            </a:r>
            <a:r>
              <a:rPr lang="en-US" dirty="0">
                <a:sym typeface="Wingdings" pitchFamily="2" charset="2"/>
              </a:rPr>
              <a:t> 140MW, 250ns </a:t>
            </a:r>
            <a:r>
              <a:rPr lang="en-US" dirty="0" err="1" smtClean="0">
                <a:sym typeface="Wingdings" pitchFamily="2" charset="2"/>
              </a:rPr>
              <a:t>rf</a:t>
            </a:r>
            <a:endParaRPr lang="en-US" dirty="0" smtClean="0">
              <a:sym typeface="Wingdings" pitchFamily="2" charset="2"/>
            </a:endParaRPr>
          </a:p>
          <a:p>
            <a:pPr lvl="1" algn="ctr"/>
            <a:endParaRPr lang="en-US" dirty="0">
              <a:sym typeface="Wingdings" pitchFamily="2" charset="2"/>
            </a:endParaRPr>
          </a:p>
          <a:p>
            <a:pPr algn="ctr"/>
            <a:r>
              <a:rPr lang="en-US" b="1" dirty="0">
                <a:sym typeface="Wingdings" pitchFamily="2" charset="2"/>
              </a:rPr>
              <a:t>DUT</a:t>
            </a:r>
            <a:r>
              <a:rPr lang="en-US" dirty="0">
                <a:sym typeface="Wingdings" pitchFamily="2" charset="2"/>
              </a:rPr>
              <a:t> (CLIC T24 accelerating </a:t>
            </a:r>
            <a:r>
              <a:rPr lang="en-US" dirty="0" smtClean="0">
                <a:sym typeface="Wingdings" pitchFamily="2" charset="2"/>
              </a:rPr>
              <a:t>structure)</a:t>
            </a:r>
            <a:endParaRPr lang="en-US" dirty="0">
              <a:sym typeface="Wingdings" pitchFamily="2" charset="2"/>
            </a:endParaRPr>
          </a:p>
          <a:p>
            <a:pPr lvl="1" algn="ctr"/>
            <a:r>
              <a:rPr lang="en-US" dirty="0">
                <a:sym typeface="Wingdings" pitchFamily="2" charset="2"/>
              </a:rPr>
              <a:t>11.99424GHz, 24 regular cells, 2 coupling cells, </a:t>
            </a:r>
            <a:endParaRPr lang="en-US" dirty="0" smtClean="0">
              <a:sym typeface="Wingdings" pitchFamily="2" charset="2"/>
            </a:endParaRPr>
          </a:p>
          <a:p>
            <a:pPr lvl="1" algn="ctr"/>
            <a:r>
              <a:rPr lang="en-US" dirty="0" smtClean="0">
                <a:sym typeface="Wingdings" pitchFamily="2" charset="2"/>
              </a:rPr>
              <a:t>2 </a:t>
            </a:r>
            <a:r>
              <a:rPr lang="en-US" dirty="0">
                <a:sym typeface="Wingdings" pitchFamily="2" charset="2"/>
              </a:rPr>
              <a:t>symmetric in/out couplers, </a:t>
            </a:r>
            <a:endParaRPr lang="en-US" dirty="0" smtClean="0">
              <a:sym typeface="Wingdings" pitchFamily="2" charset="2"/>
            </a:endParaRPr>
          </a:p>
          <a:p>
            <a:pPr lvl="1" algn="ctr"/>
            <a:r>
              <a:rPr lang="en-US" dirty="0" smtClean="0">
                <a:sym typeface="Wingdings" pitchFamily="2" charset="2"/>
              </a:rPr>
              <a:t>100MV/m </a:t>
            </a:r>
            <a:r>
              <a:rPr lang="en-US" dirty="0">
                <a:sym typeface="Wingdings" pitchFamily="2" charset="2"/>
              </a:rPr>
              <a:t>acc. Gradient @ 42MW </a:t>
            </a:r>
            <a:r>
              <a:rPr lang="en-US" dirty="0" err="1">
                <a:sym typeface="Wingdings" pitchFamily="2" charset="2"/>
              </a:rPr>
              <a:t>rf</a:t>
            </a:r>
            <a:r>
              <a:rPr lang="en-US" dirty="0">
                <a:sym typeface="Wingdings" pitchFamily="2" charset="2"/>
              </a:rPr>
              <a:t> </a:t>
            </a:r>
            <a:r>
              <a:rPr lang="en-US" dirty="0" smtClean="0">
                <a:sym typeface="Wingdings" pitchFamily="2" charset="2"/>
              </a:rPr>
              <a:t>input power</a:t>
            </a:r>
          </a:p>
          <a:p>
            <a:pPr lvl="1"/>
            <a:endParaRPr lang="en-US" dirty="0">
              <a:sym typeface="Wingdings" pitchFamily="2" charset="2"/>
            </a:endParaRPr>
          </a:p>
          <a:p>
            <a:pPr lvl="1" algn="ctr"/>
            <a:r>
              <a:rPr lang="en-US" dirty="0" smtClean="0">
                <a:sym typeface="Wingdings" pitchFamily="2" charset="2"/>
              </a:rPr>
              <a:t>And several other new high-power </a:t>
            </a:r>
            <a:r>
              <a:rPr lang="en-US" dirty="0" err="1" smtClean="0">
                <a:sym typeface="Wingdings" pitchFamily="2" charset="2"/>
              </a:rPr>
              <a:t>rf</a:t>
            </a:r>
            <a:r>
              <a:rPr lang="en-US" dirty="0" smtClean="0">
                <a:sym typeface="Wingdings" pitchFamily="2" charset="2"/>
              </a:rPr>
              <a:t> components like valves, directional couplers, mode converters etc.</a:t>
            </a:r>
            <a:endParaRPr lang="en-US" dirty="0">
              <a:sym typeface="Wingdings" pitchFamily="2" charset="2"/>
            </a:endParaRPr>
          </a:p>
        </p:txBody>
      </p:sp>
    </p:spTree>
    <p:extLst>
      <p:ext uri="{BB962C8B-B14F-4D97-AF65-F5344CB8AC3E}">
        <p14:creationId xmlns:p14="http://schemas.microsoft.com/office/powerpoint/2010/main" val="1605397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48544" y="234067"/>
            <a:ext cx="8640960" cy="461665"/>
          </a:xfrm>
          <a:prstGeom prst="rect">
            <a:avLst/>
          </a:prstGeom>
        </p:spPr>
        <p:txBody>
          <a:bodyPr wrap="square">
            <a:spAutoFit/>
          </a:bodyPr>
          <a:lstStyle/>
          <a:p>
            <a:pPr algn="ctr"/>
            <a:r>
              <a:rPr lang="en-GB" sz="2400" b="1" u="sng" dirty="0" smtClean="0"/>
              <a:t>Status of X-box 1</a:t>
            </a:r>
            <a:endParaRPr lang="en-GB" sz="2400" b="1" u="sng" dirty="0"/>
          </a:p>
        </p:txBody>
      </p:sp>
      <p:sp>
        <p:nvSpPr>
          <p:cNvPr id="5" name="TextBox 4"/>
          <p:cNvSpPr txBox="1"/>
          <p:nvPr/>
        </p:nvSpPr>
        <p:spPr>
          <a:xfrm>
            <a:off x="293164" y="908720"/>
            <a:ext cx="9289032" cy="6001643"/>
          </a:xfrm>
          <a:prstGeom prst="rect">
            <a:avLst/>
          </a:prstGeom>
          <a:noFill/>
        </p:spPr>
        <p:txBody>
          <a:bodyPr wrap="square" rtlCol="0">
            <a:spAutoFit/>
          </a:bodyPr>
          <a:lstStyle/>
          <a:p>
            <a:pPr marL="457200" indent="-457200">
              <a:buFont typeface="Arial" pitchFamily="34" charset="0"/>
              <a:buChar char="•"/>
            </a:pPr>
            <a:r>
              <a:rPr lang="en-GB" sz="2400" dirty="0" smtClean="0"/>
              <a:t>Hardware installation finished this summer</a:t>
            </a:r>
          </a:p>
          <a:p>
            <a:pPr marL="457200" indent="-457200">
              <a:buFont typeface="Arial" pitchFamily="34" charset="0"/>
              <a:buChar char="•"/>
            </a:pPr>
            <a:r>
              <a:rPr lang="en-GB" sz="2400" dirty="0" smtClean="0"/>
              <a:t>Development of control and DAQ software on-going</a:t>
            </a:r>
          </a:p>
          <a:p>
            <a:pPr marL="457200" indent="-457200">
              <a:buFont typeface="Arial" pitchFamily="34" charset="0"/>
              <a:buChar char="•"/>
            </a:pPr>
            <a:r>
              <a:rPr lang="en-GB" sz="2400" dirty="0" smtClean="0"/>
              <a:t>Waveguide network including pulse compressor conditioned up to 20MW av., 1.5us, 50Hz into compressor, 170ns, 30MW, 50Hz out of compressor into structure. Pulse compressor needed about 200h of </a:t>
            </a:r>
            <a:r>
              <a:rPr lang="en-GB" sz="2400" dirty="0" err="1" smtClean="0"/>
              <a:t>rf</a:t>
            </a:r>
            <a:r>
              <a:rPr lang="en-GB" sz="2400" dirty="0" smtClean="0"/>
              <a:t> cleaning to reduce outgassing (chem. cleaning/baking not possible)</a:t>
            </a:r>
          </a:p>
          <a:p>
            <a:pPr marL="457200" indent="-457200">
              <a:buFont typeface="Arial" pitchFamily="34" charset="0"/>
              <a:buChar char="•"/>
            </a:pPr>
            <a:r>
              <a:rPr lang="en-GB" sz="2400" dirty="0" smtClean="0"/>
              <a:t>SC solid state modulator is running without major problems, pulse-to-pulse stability is excellent (10^-4)</a:t>
            </a:r>
          </a:p>
          <a:p>
            <a:pPr marL="457200" indent="-457200">
              <a:buFont typeface="Arial" pitchFamily="34" charset="0"/>
              <a:buChar char="•"/>
            </a:pPr>
            <a:r>
              <a:rPr lang="en-GB" sz="2400" dirty="0" smtClean="0"/>
              <a:t>Klystron output window showed activity when arriving in the 20MW, 1.5us regime, but calmed down after ~25h of conditioning</a:t>
            </a:r>
          </a:p>
          <a:p>
            <a:pPr marL="457200" indent="-457200">
              <a:buFont typeface="Arial" pitchFamily="34" charset="0"/>
              <a:buChar char="•"/>
            </a:pPr>
            <a:r>
              <a:rPr lang="en-GB" sz="2400" dirty="0" smtClean="0"/>
              <a:t>T24 structure reached 80MV/m@10^-6/pulse and 170ns PW</a:t>
            </a:r>
          </a:p>
          <a:p>
            <a:pPr marL="457200" indent="-457200">
              <a:buFont typeface="+mj-lt"/>
              <a:buAutoNum type="arabicPeriod"/>
            </a:pPr>
            <a:endParaRPr lang="en-GB" sz="2400" dirty="0"/>
          </a:p>
          <a:p>
            <a:pPr algn="ctr"/>
            <a:r>
              <a:rPr lang="en-GB" sz="2400" dirty="0" smtClean="0">
                <a:solidFill>
                  <a:srgbClr val="FF0000"/>
                </a:solidFill>
              </a:rPr>
              <a:t>24/7 operation still limited due to pulse compressor instability at increased breakdown rate, working on new operating schemes to overcome that limitation</a:t>
            </a:r>
          </a:p>
          <a:p>
            <a:pPr marL="457200" indent="-457200">
              <a:buFont typeface="+mj-lt"/>
              <a:buAutoNum type="arabicPeriod"/>
            </a:pPr>
            <a:endParaRPr lang="en-GB" sz="2400" dirty="0" smtClean="0"/>
          </a:p>
        </p:txBody>
      </p:sp>
    </p:spTree>
    <p:extLst>
      <p:ext uri="{BB962C8B-B14F-4D97-AF65-F5344CB8AC3E}">
        <p14:creationId xmlns:p14="http://schemas.microsoft.com/office/powerpoint/2010/main" val="1093500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48544" y="234067"/>
            <a:ext cx="8640960" cy="461665"/>
          </a:xfrm>
          <a:prstGeom prst="rect">
            <a:avLst/>
          </a:prstGeom>
        </p:spPr>
        <p:txBody>
          <a:bodyPr wrap="square">
            <a:spAutoFit/>
          </a:bodyPr>
          <a:lstStyle/>
          <a:p>
            <a:pPr algn="ctr"/>
            <a:r>
              <a:rPr lang="en-GB" sz="2400" b="1" u="sng" dirty="0" smtClean="0"/>
              <a:t>Current results with new X-box 1 DAQ system</a:t>
            </a:r>
            <a:endParaRPr lang="en-GB" sz="2400" b="1" u="sng" dirty="0"/>
          </a:p>
        </p:txBody>
      </p:sp>
      <p:sp>
        <p:nvSpPr>
          <p:cNvPr id="5" name="TextBox 4"/>
          <p:cNvSpPr txBox="1"/>
          <p:nvPr/>
        </p:nvSpPr>
        <p:spPr>
          <a:xfrm>
            <a:off x="293164" y="908720"/>
            <a:ext cx="9289032" cy="461665"/>
          </a:xfrm>
          <a:prstGeom prst="rect">
            <a:avLst/>
          </a:prstGeom>
          <a:noFill/>
        </p:spPr>
        <p:txBody>
          <a:bodyPr wrap="square" rtlCol="0">
            <a:spAutoFit/>
          </a:bodyPr>
          <a:lstStyle/>
          <a:p>
            <a:pPr marL="457200" indent="-457200">
              <a:buFont typeface="+mj-lt"/>
              <a:buAutoNum type="arabicPeriod"/>
            </a:pPr>
            <a:endParaRPr lang="en-GB" sz="2400" dirty="0" smtClean="0"/>
          </a:p>
        </p:txBody>
      </p:sp>
      <p:pic>
        <p:nvPicPr>
          <p:cNvPr id="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472" y="764704"/>
            <a:ext cx="9624245" cy="4896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19661" y="5661248"/>
            <a:ext cx="9289032" cy="1015663"/>
          </a:xfrm>
          <a:prstGeom prst="rect">
            <a:avLst/>
          </a:prstGeom>
          <a:noFill/>
        </p:spPr>
        <p:txBody>
          <a:bodyPr wrap="square" rtlCol="0">
            <a:spAutoFit/>
          </a:bodyPr>
          <a:lstStyle/>
          <a:p>
            <a:pPr algn="ctr"/>
            <a:r>
              <a:rPr lang="en-GB" sz="2000" dirty="0" smtClean="0"/>
              <a:t>11385142 pulses (63h@50Hz), 138 structure BDs, 86 system BDs</a:t>
            </a:r>
          </a:p>
          <a:p>
            <a:pPr algn="ctr"/>
            <a:r>
              <a:rPr lang="en-GB" sz="2000" dirty="0" smtClean="0">
                <a:solidFill>
                  <a:srgbClr val="FF0000"/>
                </a:solidFill>
              </a:rPr>
              <a:t>DAQ system logging deployed first time mid of October, but software development not yet completely finished! Just starting to take data!</a:t>
            </a:r>
          </a:p>
        </p:txBody>
      </p:sp>
      <p:sp>
        <p:nvSpPr>
          <p:cNvPr id="2" name="TextBox 1"/>
          <p:cNvSpPr txBox="1"/>
          <p:nvPr/>
        </p:nvSpPr>
        <p:spPr>
          <a:xfrm>
            <a:off x="2175684" y="2778661"/>
            <a:ext cx="1800200" cy="338554"/>
          </a:xfrm>
          <a:prstGeom prst="rect">
            <a:avLst/>
          </a:prstGeom>
          <a:noFill/>
        </p:spPr>
        <p:txBody>
          <a:bodyPr wrap="square" rtlCol="0">
            <a:spAutoFit/>
          </a:bodyPr>
          <a:lstStyle/>
          <a:p>
            <a:pPr algn="ctr"/>
            <a:r>
              <a:rPr lang="en-GB" sz="1600" dirty="0" smtClean="0"/>
              <a:t>Structure BDs</a:t>
            </a:r>
            <a:endParaRPr lang="en-GB" sz="1600" dirty="0"/>
          </a:p>
        </p:txBody>
      </p:sp>
      <p:sp>
        <p:nvSpPr>
          <p:cNvPr id="7" name="TextBox 6"/>
          <p:cNvSpPr txBox="1"/>
          <p:nvPr/>
        </p:nvSpPr>
        <p:spPr>
          <a:xfrm>
            <a:off x="3008784" y="3448373"/>
            <a:ext cx="1800200" cy="338554"/>
          </a:xfrm>
          <a:prstGeom prst="rect">
            <a:avLst/>
          </a:prstGeom>
          <a:noFill/>
        </p:spPr>
        <p:txBody>
          <a:bodyPr wrap="square" rtlCol="0">
            <a:spAutoFit/>
          </a:bodyPr>
          <a:lstStyle/>
          <a:p>
            <a:pPr algn="ctr"/>
            <a:r>
              <a:rPr lang="en-GB" sz="1600" dirty="0" smtClean="0">
                <a:solidFill>
                  <a:srgbClr val="FF0000"/>
                </a:solidFill>
              </a:rPr>
              <a:t>Network BDs</a:t>
            </a:r>
            <a:endParaRPr lang="en-GB" sz="1600" dirty="0">
              <a:solidFill>
                <a:srgbClr val="FF0000"/>
              </a:solidFill>
            </a:endParaRPr>
          </a:p>
        </p:txBody>
      </p:sp>
      <p:sp>
        <p:nvSpPr>
          <p:cNvPr id="9" name="TextBox 8"/>
          <p:cNvSpPr txBox="1"/>
          <p:nvPr/>
        </p:nvSpPr>
        <p:spPr>
          <a:xfrm>
            <a:off x="1185904" y="908720"/>
            <a:ext cx="2110911" cy="338554"/>
          </a:xfrm>
          <a:prstGeom prst="rect">
            <a:avLst/>
          </a:prstGeom>
          <a:noFill/>
        </p:spPr>
        <p:txBody>
          <a:bodyPr wrap="square" rtlCol="0">
            <a:spAutoFit/>
          </a:bodyPr>
          <a:lstStyle/>
          <a:p>
            <a:pPr algn="ctr"/>
            <a:r>
              <a:rPr lang="en-GB" sz="1600" dirty="0" smtClean="0"/>
              <a:t>All data @ 170ns PW </a:t>
            </a:r>
            <a:endParaRPr lang="en-GB" sz="1600" dirty="0"/>
          </a:p>
        </p:txBody>
      </p:sp>
    </p:spTree>
    <p:extLst>
      <p:ext uri="{BB962C8B-B14F-4D97-AF65-F5344CB8AC3E}">
        <p14:creationId xmlns:p14="http://schemas.microsoft.com/office/powerpoint/2010/main" val="10627724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48544" y="234067"/>
            <a:ext cx="8640960" cy="461665"/>
          </a:xfrm>
          <a:prstGeom prst="rect">
            <a:avLst/>
          </a:prstGeom>
        </p:spPr>
        <p:txBody>
          <a:bodyPr wrap="square">
            <a:spAutoFit/>
          </a:bodyPr>
          <a:lstStyle/>
          <a:p>
            <a:pPr algn="ctr"/>
            <a:r>
              <a:rPr lang="en-GB" sz="2400" b="1" u="sng" dirty="0" smtClean="0"/>
              <a:t>Current results with new X-box 1 DAQ system</a:t>
            </a:r>
            <a:endParaRPr lang="en-GB" sz="2400" b="1" u="sng" dirty="0"/>
          </a:p>
        </p:txBody>
      </p:sp>
      <p:sp>
        <p:nvSpPr>
          <p:cNvPr id="5" name="TextBox 4"/>
          <p:cNvSpPr txBox="1"/>
          <p:nvPr/>
        </p:nvSpPr>
        <p:spPr>
          <a:xfrm>
            <a:off x="293164" y="908720"/>
            <a:ext cx="9289032" cy="461665"/>
          </a:xfrm>
          <a:prstGeom prst="rect">
            <a:avLst/>
          </a:prstGeom>
          <a:noFill/>
        </p:spPr>
        <p:txBody>
          <a:bodyPr wrap="square" rtlCol="0">
            <a:spAutoFit/>
          </a:bodyPr>
          <a:lstStyle/>
          <a:p>
            <a:pPr marL="457200" indent="-457200">
              <a:buFont typeface="+mj-lt"/>
              <a:buAutoNum type="arabicPeriod"/>
            </a:pPr>
            <a:endParaRPr lang="en-GB" sz="2400" dirty="0" smtClean="0"/>
          </a:p>
        </p:txBody>
      </p:sp>
      <p:sp>
        <p:nvSpPr>
          <p:cNvPr id="6" name="TextBox 5"/>
          <p:cNvSpPr txBox="1"/>
          <p:nvPr/>
        </p:nvSpPr>
        <p:spPr>
          <a:xfrm>
            <a:off x="217623" y="5805264"/>
            <a:ext cx="9289032" cy="1015663"/>
          </a:xfrm>
          <a:prstGeom prst="rect">
            <a:avLst/>
          </a:prstGeom>
          <a:noFill/>
        </p:spPr>
        <p:txBody>
          <a:bodyPr wrap="square" rtlCol="0">
            <a:spAutoFit/>
          </a:bodyPr>
          <a:lstStyle/>
          <a:p>
            <a:pPr algn="ctr"/>
            <a:r>
              <a:rPr lang="en-GB" sz="2000" dirty="0" smtClean="0"/>
              <a:t>In real time, several hours of running missing due to instable pulse compressor:</a:t>
            </a:r>
          </a:p>
          <a:p>
            <a:pPr algn="ctr"/>
            <a:r>
              <a:rPr lang="en-GB" sz="2000" dirty="0" smtClean="0">
                <a:solidFill>
                  <a:srgbClr val="FF0000"/>
                </a:solidFill>
              </a:rPr>
              <a:t>BDs stop </a:t>
            </a:r>
            <a:r>
              <a:rPr lang="en-GB" sz="2000" dirty="0" err="1" smtClean="0">
                <a:solidFill>
                  <a:srgbClr val="FF0000"/>
                </a:solidFill>
              </a:rPr>
              <a:t>rf</a:t>
            </a:r>
            <a:r>
              <a:rPr lang="en-GB" sz="2000" dirty="0" smtClean="0">
                <a:solidFill>
                  <a:srgbClr val="FF0000"/>
                </a:solidFill>
              </a:rPr>
              <a:t>, pulse compressor cools down and detunes, compensation using frequency tuning seems to increase structure BDR</a:t>
            </a:r>
          </a:p>
        </p:txBody>
      </p:sp>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38" y="764704"/>
            <a:ext cx="9765775"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119803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48544" y="234067"/>
            <a:ext cx="8640960" cy="461665"/>
          </a:xfrm>
          <a:prstGeom prst="rect">
            <a:avLst/>
          </a:prstGeom>
        </p:spPr>
        <p:txBody>
          <a:bodyPr wrap="square">
            <a:spAutoFit/>
          </a:bodyPr>
          <a:lstStyle/>
          <a:p>
            <a:pPr algn="ctr"/>
            <a:r>
              <a:rPr lang="en-GB" sz="2400" b="1" u="sng" dirty="0" smtClean="0"/>
              <a:t>Current results with new X-box 1 DAQ system</a:t>
            </a:r>
            <a:endParaRPr lang="en-GB" sz="2400" b="1" u="sng" dirty="0"/>
          </a:p>
        </p:txBody>
      </p:sp>
      <p:sp>
        <p:nvSpPr>
          <p:cNvPr id="5" name="TextBox 4"/>
          <p:cNvSpPr txBox="1"/>
          <p:nvPr/>
        </p:nvSpPr>
        <p:spPr>
          <a:xfrm>
            <a:off x="293164" y="908720"/>
            <a:ext cx="9289032" cy="461665"/>
          </a:xfrm>
          <a:prstGeom prst="rect">
            <a:avLst/>
          </a:prstGeom>
          <a:noFill/>
        </p:spPr>
        <p:txBody>
          <a:bodyPr wrap="square" rtlCol="0">
            <a:spAutoFit/>
          </a:bodyPr>
          <a:lstStyle/>
          <a:p>
            <a:pPr marL="457200" indent="-457200">
              <a:buFont typeface="+mj-lt"/>
              <a:buAutoNum type="arabicPeriod"/>
            </a:pPr>
            <a:endParaRPr lang="en-GB" sz="2400" dirty="0" smtClean="0"/>
          </a:p>
        </p:txBody>
      </p:sp>
      <p:sp>
        <p:nvSpPr>
          <p:cNvPr id="6" name="TextBox 5"/>
          <p:cNvSpPr txBox="1"/>
          <p:nvPr/>
        </p:nvSpPr>
        <p:spPr>
          <a:xfrm>
            <a:off x="293164" y="5157192"/>
            <a:ext cx="9289032" cy="1323439"/>
          </a:xfrm>
          <a:prstGeom prst="rect">
            <a:avLst/>
          </a:prstGeom>
          <a:noFill/>
        </p:spPr>
        <p:txBody>
          <a:bodyPr wrap="square" rtlCol="0">
            <a:spAutoFit/>
          </a:bodyPr>
          <a:lstStyle/>
          <a:p>
            <a:pPr algn="ctr"/>
            <a:r>
              <a:rPr lang="en-GB" sz="2000" dirty="0" smtClean="0"/>
              <a:t>Phase modulation for pulse compression works well, </a:t>
            </a:r>
            <a:r>
              <a:rPr lang="en-GB" sz="2000" dirty="0" err="1" smtClean="0"/>
              <a:t>rf</a:t>
            </a:r>
            <a:r>
              <a:rPr lang="en-GB" sz="2000" dirty="0" smtClean="0"/>
              <a:t> flat top can be easily controlled using the dark current emission waveform. Logarithmic power detectors ease operation at all power levels and help to obtain good power resolution without saturation effects during breakdown.</a:t>
            </a:r>
            <a:endParaRPr lang="en-GB" sz="2000" dirty="0" smtClean="0">
              <a:solidFill>
                <a:srgbClr val="FF0000"/>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8464" y="980728"/>
            <a:ext cx="9612836" cy="4018684"/>
          </a:xfrm>
          <a:prstGeom prst="rect">
            <a:avLst/>
          </a:prstGeom>
        </p:spPr>
      </p:pic>
    </p:spTree>
    <p:extLst>
      <p:ext uri="{BB962C8B-B14F-4D97-AF65-F5344CB8AC3E}">
        <p14:creationId xmlns:p14="http://schemas.microsoft.com/office/powerpoint/2010/main" val="33381749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48544" y="234067"/>
            <a:ext cx="8640960" cy="707886"/>
          </a:xfrm>
          <a:prstGeom prst="rect">
            <a:avLst/>
          </a:prstGeom>
        </p:spPr>
        <p:txBody>
          <a:bodyPr wrap="square">
            <a:spAutoFit/>
          </a:bodyPr>
          <a:lstStyle/>
          <a:p>
            <a:pPr algn="ctr"/>
            <a:r>
              <a:rPr lang="en-GB" sz="2400" b="1" u="sng" dirty="0" smtClean="0"/>
              <a:t>New X-box 1 DAQ system</a:t>
            </a:r>
          </a:p>
          <a:p>
            <a:pPr algn="ctr"/>
            <a:r>
              <a:rPr lang="en-GB" sz="1600" dirty="0"/>
              <a:t>Based on NI </a:t>
            </a:r>
            <a:r>
              <a:rPr lang="en-GB" sz="1600" dirty="0" err="1" smtClean="0"/>
              <a:t>LabView</a:t>
            </a:r>
            <a:r>
              <a:rPr lang="en-GB" sz="1600" dirty="0" smtClean="0"/>
              <a:t> </a:t>
            </a:r>
            <a:r>
              <a:rPr lang="en-GB" sz="1600" dirty="0"/>
              <a:t>and NI PXI hardware</a:t>
            </a:r>
          </a:p>
        </p:txBody>
      </p:sp>
      <p:sp>
        <p:nvSpPr>
          <p:cNvPr id="5" name="TextBox 4"/>
          <p:cNvSpPr txBox="1"/>
          <p:nvPr/>
        </p:nvSpPr>
        <p:spPr>
          <a:xfrm>
            <a:off x="293164" y="908720"/>
            <a:ext cx="5739956" cy="461665"/>
          </a:xfrm>
          <a:prstGeom prst="rect">
            <a:avLst/>
          </a:prstGeom>
          <a:noFill/>
        </p:spPr>
        <p:txBody>
          <a:bodyPr wrap="square" rtlCol="0">
            <a:spAutoFit/>
          </a:bodyPr>
          <a:lstStyle/>
          <a:p>
            <a:pPr marL="457200" indent="-457200">
              <a:buFont typeface="+mj-lt"/>
              <a:buAutoNum type="arabicPeriod"/>
            </a:pPr>
            <a:endParaRPr lang="en-GB" sz="2400" dirty="0" smtClean="0"/>
          </a:p>
        </p:txBody>
      </p:sp>
      <p:sp>
        <p:nvSpPr>
          <p:cNvPr id="6" name="TextBox 5"/>
          <p:cNvSpPr txBox="1"/>
          <p:nvPr/>
        </p:nvSpPr>
        <p:spPr>
          <a:xfrm>
            <a:off x="-121951" y="1022257"/>
            <a:ext cx="5434991" cy="338554"/>
          </a:xfrm>
          <a:prstGeom prst="rect">
            <a:avLst/>
          </a:prstGeom>
          <a:noFill/>
        </p:spPr>
        <p:txBody>
          <a:bodyPr wrap="square" rtlCol="0">
            <a:spAutoFit/>
          </a:bodyPr>
          <a:lstStyle/>
          <a:p>
            <a:pPr algn="ctr"/>
            <a:r>
              <a:rPr lang="en-GB" sz="1600" dirty="0" smtClean="0"/>
              <a:t>50dB log detector into 14bit 250MSps/s ADC for controls</a:t>
            </a:r>
            <a:endParaRPr lang="en-GB" sz="1600" dirty="0" smtClean="0">
              <a:solidFill>
                <a:srgbClr val="FF0000"/>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488" y="1556792"/>
            <a:ext cx="8026886" cy="4866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44488" y="1844824"/>
            <a:ext cx="3960440" cy="439248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4357931" y="1916832"/>
            <a:ext cx="3960440" cy="15121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p:nvSpPr>
        <p:spPr>
          <a:xfrm>
            <a:off x="4336620" y="4797152"/>
            <a:ext cx="2560596" cy="15121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6928908" y="5013176"/>
            <a:ext cx="1280298" cy="12961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4304928" y="3573016"/>
            <a:ext cx="3904278" cy="115212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p:nvPr/>
        </p:nvCxnSpPr>
        <p:spPr>
          <a:xfrm flipH="1">
            <a:off x="2432721" y="1350789"/>
            <a:ext cx="162824" cy="4120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016895" y="1231858"/>
            <a:ext cx="5760641" cy="338554"/>
          </a:xfrm>
          <a:prstGeom prst="rect">
            <a:avLst/>
          </a:prstGeom>
          <a:noFill/>
        </p:spPr>
        <p:txBody>
          <a:bodyPr wrap="square" rtlCol="0">
            <a:spAutoFit/>
          </a:bodyPr>
          <a:lstStyle/>
          <a:p>
            <a:pPr algn="ctr"/>
            <a:r>
              <a:rPr lang="en-GB" sz="1600" dirty="0" smtClean="0"/>
              <a:t>Last interlock event display (plus two previous pulses)</a:t>
            </a:r>
            <a:endParaRPr lang="en-GB" sz="1600" dirty="0" smtClean="0">
              <a:solidFill>
                <a:srgbClr val="FF0000"/>
              </a:solidFill>
            </a:endParaRPr>
          </a:p>
        </p:txBody>
      </p:sp>
      <p:cxnSp>
        <p:nvCxnSpPr>
          <p:cNvPr id="17" name="Straight Arrow Connector 16"/>
          <p:cNvCxnSpPr>
            <a:stCxn id="15" idx="2"/>
          </p:cNvCxnSpPr>
          <p:nvPr/>
        </p:nvCxnSpPr>
        <p:spPr>
          <a:xfrm flipH="1">
            <a:off x="6734391" y="1570412"/>
            <a:ext cx="162825" cy="34642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8466676" y="2420888"/>
            <a:ext cx="1310860" cy="1077218"/>
          </a:xfrm>
          <a:prstGeom prst="rect">
            <a:avLst/>
          </a:prstGeom>
          <a:noFill/>
        </p:spPr>
        <p:txBody>
          <a:bodyPr wrap="square" rtlCol="0">
            <a:spAutoFit/>
          </a:bodyPr>
          <a:lstStyle/>
          <a:p>
            <a:pPr algn="ctr"/>
            <a:r>
              <a:rPr lang="en-GB" sz="1600" dirty="0" smtClean="0"/>
              <a:t>Interlock levels, calibration etc.</a:t>
            </a:r>
            <a:endParaRPr lang="en-GB" sz="1600" dirty="0" smtClean="0">
              <a:solidFill>
                <a:srgbClr val="FF0000"/>
              </a:solidFill>
            </a:endParaRPr>
          </a:p>
        </p:txBody>
      </p:sp>
      <p:cxnSp>
        <p:nvCxnSpPr>
          <p:cNvPr id="20" name="Straight Arrow Connector 19"/>
          <p:cNvCxnSpPr/>
          <p:nvPr/>
        </p:nvCxnSpPr>
        <p:spPr>
          <a:xfrm flipH="1">
            <a:off x="8274908" y="3284984"/>
            <a:ext cx="350500" cy="56925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595140" y="4014279"/>
            <a:ext cx="1310860" cy="584775"/>
          </a:xfrm>
          <a:prstGeom prst="rect">
            <a:avLst/>
          </a:prstGeom>
          <a:noFill/>
        </p:spPr>
        <p:txBody>
          <a:bodyPr wrap="square" rtlCol="0">
            <a:spAutoFit/>
          </a:bodyPr>
          <a:lstStyle/>
          <a:p>
            <a:pPr algn="ctr"/>
            <a:r>
              <a:rPr lang="en-GB" sz="1600" dirty="0" smtClean="0"/>
              <a:t>Power, DC, beta history</a:t>
            </a:r>
            <a:endParaRPr lang="en-GB" sz="1600" dirty="0" smtClean="0">
              <a:solidFill>
                <a:srgbClr val="FF0000"/>
              </a:solidFill>
            </a:endParaRPr>
          </a:p>
        </p:txBody>
      </p:sp>
      <p:cxnSp>
        <p:nvCxnSpPr>
          <p:cNvPr id="24" name="Straight Arrow Connector 23"/>
          <p:cNvCxnSpPr>
            <a:stCxn id="23" idx="1"/>
          </p:cNvCxnSpPr>
          <p:nvPr/>
        </p:nvCxnSpPr>
        <p:spPr>
          <a:xfrm flipH="1">
            <a:off x="6969224" y="4306667"/>
            <a:ext cx="1625916" cy="60185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8466676" y="5553236"/>
            <a:ext cx="1310860" cy="1077218"/>
          </a:xfrm>
          <a:prstGeom prst="rect">
            <a:avLst/>
          </a:prstGeom>
          <a:noFill/>
        </p:spPr>
        <p:txBody>
          <a:bodyPr wrap="square" rtlCol="0">
            <a:spAutoFit/>
          </a:bodyPr>
          <a:lstStyle/>
          <a:p>
            <a:pPr algn="ctr"/>
            <a:r>
              <a:rPr lang="en-GB" sz="1600" b="1" dirty="0" smtClean="0">
                <a:solidFill>
                  <a:srgbClr val="FF0000"/>
                </a:solidFill>
              </a:rPr>
              <a:t>All at 50Hz rep. rate! 400Hz possible!</a:t>
            </a:r>
          </a:p>
        </p:txBody>
      </p:sp>
      <p:sp>
        <p:nvSpPr>
          <p:cNvPr id="29" name="TextBox 28"/>
          <p:cNvSpPr txBox="1"/>
          <p:nvPr/>
        </p:nvSpPr>
        <p:spPr>
          <a:xfrm>
            <a:off x="8466676" y="4746422"/>
            <a:ext cx="1310860" cy="584775"/>
          </a:xfrm>
          <a:prstGeom prst="rect">
            <a:avLst/>
          </a:prstGeom>
          <a:noFill/>
        </p:spPr>
        <p:txBody>
          <a:bodyPr wrap="square" rtlCol="0">
            <a:spAutoFit/>
          </a:bodyPr>
          <a:lstStyle/>
          <a:p>
            <a:pPr algn="ctr"/>
            <a:r>
              <a:rPr lang="en-GB" sz="1600" dirty="0" smtClean="0"/>
              <a:t>Single shot FN-plot</a:t>
            </a:r>
            <a:endParaRPr lang="en-GB" sz="1600" dirty="0" smtClean="0">
              <a:solidFill>
                <a:srgbClr val="FF0000"/>
              </a:solidFill>
            </a:endParaRPr>
          </a:p>
        </p:txBody>
      </p:sp>
      <p:cxnSp>
        <p:nvCxnSpPr>
          <p:cNvPr id="30" name="Straight Arrow Connector 29"/>
          <p:cNvCxnSpPr/>
          <p:nvPr/>
        </p:nvCxnSpPr>
        <p:spPr>
          <a:xfrm flipH="1">
            <a:off x="8252058" y="5087317"/>
            <a:ext cx="350500" cy="56925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31" name="Picture 2"/>
          <p:cNvPicPr>
            <a:picLocks noChangeAspect="1" noChangeArrowheads="1"/>
          </p:cNvPicPr>
          <p:nvPr/>
        </p:nvPicPr>
        <p:blipFill>
          <a:blip r:embed="rId4" cstate="print"/>
          <a:srcRect t="10825" b="10309"/>
          <a:stretch>
            <a:fillRect/>
          </a:stretch>
        </p:blipFill>
        <p:spPr bwMode="auto">
          <a:xfrm>
            <a:off x="7351669" y="234067"/>
            <a:ext cx="2230014" cy="1053062"/>
          </a:xfrm>
          <a:prstGeom prst="rect">
            <a:avLst/>
          </a:prstGeom>
          <a:noFill/>
          <a:ln w="9525">
            <a:noFill/>
            <a:miter lim="800000"/>
            <a:headEnd/>
            <a:tailEnd/>
          </a:ln>
          <a:effectLst/>
        </p:spPr>
      </p:pic>
      <p:sp>
        <p:nvSpPr>
          <p:cNvPr id="4" name="TextBox 3"/>
          <p:cNvSpPr txBox="1"/>
          <p:nvPr/>
        </p:nvSpPr>
        <p:spPr>
          <a:xfrm>
            <a:off x="480755" y="2027585"/>
            <a:ext cx="1881613" cy="276999"/>
          </a:xfrm>
          <a:prstGeom prst="rect">
            <a:avLst/>
          </a:prstGeom>
          <a:noFill/>
        </p:spPr>
        <p:txBody>
          <a:bodyPr wrap="square" rtlCol="0">
            <a:spAutoFit/>
          </a:bodyPr>
          <a:lstStyle/>
          <a:p>
            <a:r>
              <a:rPr lang="en-GB" sz="1200" dirty="0" smtClean="0">
                <a:solidFill>
                  <a:schemeClr val="bg1">
                    <a:lumMod val="95000"/>
                  </a:schemeClr>
                </a:solidFill>
              </a:rPr>
              <a:t>Log </a:t>
            </a:r>
            <a:r>
              <a:rPr lang="en-GB" sz="1200" dirty="0" err="1" smtClean="0">
                <a:solidFill>
                  <a:schemeClr val="bg1">
                    <a:lumMod val="95000"/>
                  </a:schemeClr>
                </a:solidFill>
              </a:rPr>
              <a:t>det</a:t>
            </a:r>
            <a:r>
              <a:rPr lang="en-GB" sz="1200" dirty="0" smtClean="0">
                <a:solidFill>
                  <a:schemeClr val="bg1">
                    <a:lumMod val="95000"/>
                  </a:schemeClr>
                </a:solidFill>
              </a:rPr>
              <a:t> raw data</a:t>
            </a:r>
            <a:endParaRPr lang="en-GB" sz="1200" dirty="0">
              <a:solidFill>
                <a:schemeClr val="bg1">
                  <a:lumMod val="95000"/>
                </a:schemeClr>
              </a:solidFill>
            </a:endParaRPr>
          </a:p>
        </p:txBody>
      </p:sp>
      <p:sp>
        <p:nvSpPr>
          <p:cNvPr id="25" name="TextBox 24"/>
          <p:cNvSpPr txBox="1"/>
          <p:nvPr/>
        </p:nvSpPr>
        <p:spPr>
          <a:xfrm>
            <a:off x="2599504" y="2891681"/>
            <a:ext cx="1881613" cy="276999"/>
          </a:xfrm>
          <a:prstGeom prst="rect">
            <a:avLst/>
          </a:prstGeom>
          <a:noFill/>
        </p:spPr>
        <p:txBody>
          <a:bodyPr wrap="square" rtlCol="0">
            <a:spAutoFit/>
          </a:bodyPr>
          <a:lstStyle/>
          <a:p>
            <a:r>
              <a:rPr lang="en-GB" sz="1200" dirty="0" smtClean="0">
                <a:solidFill>
                  <a:schemeClr val="bg1">
                    <a:lumMod val="95000"/>
                  </a:schemeClr>
                </a:solidFill>
              </a:rPr>
              <a:t>Dark current</a:t>
            </a:r>
            <a:endParaRPr lang="en-GB" sz="1200" dirty="0">
              <a:solidFill>
                <a:schemeClr val="bg1">
                  <a:lumMod val="95000"/>
                </a:schemeClr>
              </a:solidFill>
            </a:endParaRPr>
          </a:p>
        </p:txBody>
      </p:sp>
      <p:sp>
        <p:nvSpPr>
          <p:cNvPr id="27" name="TextBox 26"/>
          <p:cNvSpPr txBox="1"/>
          <p:nvPr/>
        </p:nvSpPr>
        <p:spPr>
          <a:xfrm>
            <a:off x="496253" y="3444498"/>
            <a:ext cx="1881613" cy="276999"/>
          </a:xfrm>
          <a:prstGeom prst="rect">
            <a:avLst/>
          </a:prstGeom>
          <a:noFill/>
        </p:spPr>
        <p:txBody>
          <a:bodyPr wrap="square" rtlCol="0">
            <a:spAutoFit/>
          </a:bodyPr>
          <a:lstStyle/>
          <a:p>
            <a:r>
              <a:rPr lang="en-GB" sz="1200" dirty="0" smtClean="0">
                <a:solidFill>
                  <a:schemeClr val="bg1">
                    <a:lumMod val="95000"/>
                  </a:schemeClr>
                </a:solidFill>
              </a:rPr>
              <a:t>Inc. power</a:t>
            </a:r>
            <a:endParaRPr lang="en-GB" sz="1200" dirty="0">
              <a:solidFill>
                <a:schemeClr val="bg1">
                  <a:lumMod val="95000"/>
                </a:schemeClr>
              </a:solidFill>
            </a:endParaRPr>
          </a:p>
        </p:txBody>
      </p:sp>
      <p:sp>
        <p:nvSpPr>
          <p:cNvPr id="28" name="TextBox 27"/>
          <p:cNvSpPr txBox="1"/>
          <p:nvPr/>
        </p:nvSpPr>
        <p:spPr>
          <a:xfrm>
            <a:off x="2567331" y="3444498"/>
            <a:ext cx="1881613" cy="276999"/>
          </a:xfrm>
          <a:prstGeom prst="rect">
            <a:avLst/>
          </a:prstGeom>
          <a:noFill/>
        </p:spPr>
        <p:txBody>
          <a:bodyPr wrap="square" rtlCol="0">
            <a:spAutoFit/>
          </a:bodyPr>
          <a:lstStyle/>
          <a:p>
            <a:r>
              <a:rPr lang="en-GB" sz="1200" dirty="0" err="1" smtClean="0">
                <a:solidFill>
                  <a:schemeClr val="bg1">
                    <a:lumMod val="95000"/>
                  </a:schemeClr>
                </a:solidFill>
              </a:rPr>
              <a:t>Tra</a:t>
            </a:r>
            <a:r>
              <a:rPr lang="en-GB" sz="1200" dirty="0" smtClean="0">
                <a:solidFill>
                  <a:schemeClr val="bg1">
                    <a:lumMod val="95000"/>
                  </a:schemeClr>
                </a:solidFill>
              </a:rPr>
              <a:t>. power</a:t>
            </a:r>
            <a:endParaRPr lang="en-GB" sz="1200" dirty="0">
              <a:solidFill>
                <a:schemeClr val="bg1">
                  <a:lumMod val="95000"/>
                </a:schemeClr>
              </a:solidFill>
            </a:endParaRPr>
          </a:p>
        </p:txBody>
      </p:sp>
      <p:sp>
        <p:nvSpPr>
          <p:cNvPr id="32" name="TextBox 31"/>
          <p:cNvSpPr txBox="1"/>
          <p:nvPr/>
        </p:nvSpPr>
        <p:spPr>
          <a:xfrm>
            <a:off x="552763" y="4849197"/>
            <a:ext cx="1881613" cy="276999"/>
          </a:xfrm>
          <a:prstGeom prst="rect">
            <a:avLst/>
          </a:prstGeom>
          <a:noFill/>
        </p:spPr>
        <p:txBody>
          <a:bodyPr wrap="square" rtlCol="0">
            <a:spAutoFit/>
          </a:bodyPr>
          <a:lstStyle/>
          <a:p>
            <a:r>
              <a:rPr lang="en-GB" sz="1200" dirty="0" smtClean="0">
                <a:solidFill>
                  <a:schemeClr val="bg1">
                    <a:lumMod val="95000"/>
                  </a:schemeClr>
                </a:solidFill>
              </a:rPr>
              <a:t>Ref. power</a:t>
            </a:r>
            <a:endParaRPr lang="en-GB" sz="1200" dirty="0">
              <a:solidFill>
                <a:schemeClr val="bg1">
                  <a:lumMod val="95000"/>
                </a:schemeClr>
              </a:solidFill>
            </a:endParaRPr>
          </a:p>
        </p:txBody>
      </p:sp>
      <p:sp>
        <p:nvSpPr>
          <p:cNvPr id="33" name="TextBox 32"/>
          <p:cNvSpPr txBox="1"/>
          <p:nvPr/>
        </p:nvSpPr>
        <p:spPr>
          <a:xfrm>
            <a:off x="2567331" y="4863097"/>
            <a:ext cx="1881613" cy="276999"/>
          </a:xfrm>
          <a:prstGeom prst="rect">
            <a:avLst/>
          </a:prstGeom>
          <a:noFill/>
        </p:spPr>
        <p:txBody>
          <a:bodyPr wrap="square" rtlCol="0">
            <a:spAutoFit/>
          </a:bodyPr>
          <a:lstStyle/>
          <a:p>
            <a:r>
              <a:rPr lang="en-GB" sz="1200" dirty="0" smtClean="0">
                <a:solidFill>
                  <a:schemeClr val="bg1">
                    <a:lumMod val="95000"/>
                  </a:schemeClr>
                </a:solidFill>
              </a:rPr>
              <a:t>Ref. power to klystron</a:t>
            </a:r>
            <a:endParaRPr lang="en-GB" sz="1200" dirty="0">
              <a:solidFill>
                <a:schemeClr val="bg1">
                  <a:lumMod val="95000"/>
                </a:schemeClr>
              </a:solidFill>
            </a:endParaRPr>
          </a:p>
        </p:txBody>
      </p:sp>
    </p:spTree>
    <p:extLst>
      <p:ext uri="{BB962C8B-B14F-4D97-AF65-F5344CB8AC3E}">
        <p14:creationId xmlns:p14="http://schemas.microsoft.com/office/powerpoint/2010/main" val="283663064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48544" y="234067"/>
            <a:ext cx="8640960" cy="707886"/>
          </a:xfrm>
          <a:prstGeom prst="rect">
            <a:avLst/>
          </a:prstGeom>
        </p:spPr>
        <p:txBody>
          <a:bodyPr wrap="square">
            <a:spAutoFit/>
          </a:bodyPr>
          <a:lstStyle/>
          <a:p>
            <a:pPr algn="ctr"/>
            <a:r>
              <a:rPr lang="en-GB" sz="2400" b="1" u="sng" dirty="0" smtClean="0"/>
              <a:t>New X-box 1 DAQ system</a:t>
            </a:r>
          </a:p>
          <a:p>
            <a:pPr algn="ctr"/>
            <a:r>
              <a:rPr lang="en-GB" sz="1600" dirty="0"/>
              <a:t>Based on NI </a:t>
            </a:r>
            <a:r>
              <a:rPr lang="en-GB" sz="1600" dirty="0" err="1" smtClean="0"/>
              <a:t>LabView</a:t>
            </a:r>
            <a:r>
              <a:rPr lang="en-GB" sz="1600" dirty="0" smtClean="0"/>
              <a:t> </a:t>
            </a:r>
            <a:r>
              <a:rPr lang="en-GB" sz="1600" dirty="0"/>
              <a:t>and NI PXI hardware</a:t>
            </a:r>
          </a:p>
        </p:txBody>
      </p:sp>
      <p:sp>
        <p:nvSpPr>
          <p:cNvPr id="10" name="Rectangle 9"/>
          <p:cNvSpPr/>
          <p:nvPr/>
        </p:nvSpPr>
        <p:spPr>
          <a:xfrm>
            <a:off x="128464" y="935118"/>
            <a:ext cx="3528392" cy="56622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p:cNvSpPr txBox="1"/>
          <p:nvPr/>
        </p:nvSpPr>
        <p:spPr>
          <a:xfrm>
            <a:off x="-102880" y="3249184"/>
            <a:ext cx="3888432" cy="338554"/>
          </a:xfrm>
          <a:prstGeom prst="rect">
            <a:avLst/>
          </a:prstGeom>
          <a:noFill/>
        </p:spPr>
        <p:txBody>
          <a:bodyPr wrap="square" rtlCol="0">
            <a:spAutoFit/>
          </a:bodyPr>
          <a:lstStyle/>
          <a:p>
            <a:pPr algn="ctr"/>
            <a:r>
              <a:rPr lang="en-GB" sz="1600" dirty="0" smtClean="0"/>
              <a:t>Vac history plot</a:t>
            </a:r>
            <a:endParaRPr lang="en-GB" sz="1600" dirty="0" smtClean="0">
              <a:solidFill>
                <a:srgbClr val="FF0000"/>
              </a:solidFill>
            </a:endParaRPr>
          </a:p>
        </p:txBody>
      </p:sp>
      <p:sp>
        <p:nvSpPr>
          <p:cNvPr id="29" name="TextBox 28"/>
          <p:cNvSpPr txBox="1"/>
          <p:nvPr/>
        </p:nvSpPr>
        <p:spPr>
          <a:xfrm>
            <a:off x="6070159" y="6134496"/>
            <a:ext cx="1512168" cy="338554"/>
          </a:xfrm>
          <a:prstGeom prst="rect">
            <a:avLst/>
          </a:prstGeom>
          <a:noFill/>
        </p:spPr>
        <p:txBody>
          <a:bodyPr wrap="square" rtlCol="0">
            <a:spAutoFit/>
          </a:bodyPr>
          <a:lstStyle/>
          <a:p>
            <a:pPr algn="ctr"/>
            <a:r>
              <a:rPr lang="en-GB" sz="1600" dirty="0" smtClean="0"/>
              <a:t>Beta = 70 +/- 5</a:t>
            </a:r>
            <a:endParaRPr lang="en-GB" sz="1600" dirty="0" smtClean="0">
              <a:solidFill>
                <a:srgbClr val="FF0000"/>
              </a:solidFill>
            </a:endParaRP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3164" y="1139552"/>
            <a:ext cx="3096344" cy="2093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468" y="3789040"/>
            <a:ext cx="2649736" cy="2156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TextBox 24"/>
          <p:cNvSpPr txBox="1"/>
          <p:nvPr/>
        </p:nvSpPr>
        <p:spPr>
          <a:xfrm>
            <a:off x="49520" y="6165304"/>
            <a:ext cx="3888432" cy="338554"/>
          </a:xfrm>
          <a:prstGeom prst="rect">
            <a:avLst/>
          </a:prstGeom>
          <a:noFill/>
        </p:spPr>
        <p:txBody>
          <a:bodyPr wrap="square" rtlCol="0">
            <a:spAutoFit/>
          </a:bodyPr>
          <a:lstStyle/>
          <a:p>
            <a:pPr algn="ctr"/>
            <a:r>
              <a:rPr lang="en-GB" sz="1600" dirty="0" smtClean="0"/>
              <a:t>Automatic conditioning</a:t>
            </a:r>
            <a:endParaRPr lang="en-GB" sz="1600" dirty="0" smtClean="0">
              <a:solidFill>
                <a:srgbClr val="FF0000"/>
              </a:solidFill>
            </a:endParaRPr>
          </a:p>
        </p:txBody>
      </p:sp>
      <p:pic>
        <p:nvPicPr>
          <p:cNvPr id="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0912" y="1268760"/>
            <a:ext cx="2502064" cy="1832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28908" y="1269875"/>
            <a:ext cx="2599247" cy="183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Rectangle 30"/>
          <p:cNvSpPr/>
          <p:nvPr/>
        </p:nvSpPr>
        <p:spPr>
          <a:xfrm>
            <a:off x="4016896" y="931967"/>
            <a:ext cx="5688632" cy="56622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31134" y="3532540"/>
            <a:ext cx="2590218" cy="240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Left Brace 3"/>
          <p:cNvSpPr/>
          <p:nvPr/>
        </p:nvSpPr>
        <p:spPr>
          <a:xfrm rot="16200000">
            <a:off x="6645188" y="2299156"/>
            <a:ext cx="432048" cy="2069329"/>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35714774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3315</TotalTime>
  <Words>1097</Words>
  <Application>Microsoft Office PowerPoint</Application>
  <PresentationFormat>A4 Paper (210x297 mm)</PresentationFormat>
  <Paragraphs>114</Paragraphs>
  <Slides>16</Slides>
  <Notes>5</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syratche</dc:creator>
  <cp:lastModifiedBy>Jan Kovermann</cp:lastModifiedBy>
  <cp:revision>73</cp:revision>
  <cp:lastPrinted>2012-08-28T09:44:39Z</cp:lastPrinted>
  <dcterms:created xsi:type="dcterms:W3CDTF">2012-08-28T08:12:01Z</dcterms:created>
  <dcterms:modified xsi:type="dcterms:W3CDTF">2012-10-25T07:29:14Z</dcterms:modified>
</cp:coreProperties>
</file>