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s/slide22.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18.xml" ContentType="application/vnd.openxmlformats-officedocument.presentationml.slide+xml"/>
  <Override PartName="/ppt/theme/theme3.xml" ContentType="application/vnd.openxmlformats-officedocument.them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embeddings/oleObject2.bin" ContentType="application/vnd.openxmlformats-officedocument.oleObject"/>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notesSlides/notesSlide4.xml" ContentType="application/vnd.openxmlformats-officedocument.presentationml.notesSlide+xml"/>
  <Override PartName="/ppt/handoutMasters/handoutMaster1.xml" ContentType="application/vnd.openxmlformats-officedocument.presentationml.handoutMaster+xml"/>
  <Override PartName="/ppt/slides/slide13.xml" ContentType="application/vnd.openxmlformats-officedocument.presentationml.slide+xml"/>
  <Override PartName="/ppt/slides/slide14.xml" ContentType="application/vnd.openxmlformats-officedocument.presentationml.slide+xml"/>
  <Override PartName="/ppt/embeddings/oleObject1.bin" ContentType="application/vnd.openxmlformats-officedocument.oleObject"/>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5.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vml" ContentType="application/vnd.openxmlformats-officedocument.vmlDrawing"/>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Layouts/slideLayout16.xml" ContentType="application/vnd.openxmlformats-officedocument.presentationml.slideLayout+xml"/>
  <Override PartName="/ppt/slideLayouts/slideLayout13.xml" ContentType="application/vnd.openxmlformats-officedocument.presentationml.slideLayout+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slideLayouts/slideLayout15.xml" ContentType="application/vnd.openxmlformats-officedocument.presentationml.slideLayout+xml"/>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Layouts/slideLayout12.xml" ContentType="application/vnd.openxmlformats-officedocument.presentationml.slideLayout+xml"/>
  <Override PartName="/ppt/slides/slide19.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3648" r:id="rId1"/>
  </p:sldMasterIdLst>
  <p:notesMasterIdLst>
    <p:notesMasterId r:id="rId25"/>
  </p:notesMasterIdLst>
  <p:handoutMasterIdLst>
    <p:handoutMasterId r:id="rId26"/>
  </p:handoutMasterIdLst>
  <p:sldIdLst>
    <p:sldId id="304" r:id="rId2"/>
    <p:sldId id="305" r:id="rId3"/>
    <p:sldId id="306" r:id="rId4"/>
    <p:sldId id="307" r:id="rId5"/>
    <p:sldId id="312" r:id="rId6"/>
    <p:sldId id="324" r:id="rId7"/>
    <p:sldId id="325" r:id="rId8"/>
    <p:sldId id="326" r:id="rId9"/>
    <p:sldId id="311" r:id="rId10"/>
    <p:sldId id="290" r:id="rId11"/>
    <p:sldId id="303" r:id="rId12"/>
    <p:sldId id="329" r:id="rId13"/>
    <p:sldId id="294" r:id="rId14"/>
    <p:sldId id="295" r:id="rId15"/>
    <p:sldId id="296" r:id="rId16"/>
    <p:sldId id="297" r:id="rId17"/>
    <p:sldId id="301" r:id="rId18"/>
    <p:sldId id="293" r:id="rId19"/>
    <p:sldId id="320" r:id="rId20"/>
    <p:sldId id="321" r:id="rId21"/>
    <p:sldId id="322" r:id="rId22"/>
    <p:sldId id="323" r:id="rId23"/>
    <p:sldId id="310"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Bookman Old Style" pitchFamily="-108" charset="0"/>
        <a:ea typeface="+mn-ea"/>
        <a:cs typeface="+mn-cs"/>
      </a:defRPr>
    </a:lvl1pPr>
    <a:lvl2pPr marL="457200" algn="l" rtl="0" fontAlgn="base">
      <a:spcBef>
        <a:spcPct val="0"/>
      </a:spcBef>
      <a:spcAft>
        <a:spcPct val="0"/>
      </a:spcAft>
      <a:defRPr kern="1200">
        <a:solidFill>
          <a:schemeClr val="tx1"/>
        </a:solidFill>
        <a:latin typeface="Bookman Old Style" pitchFamily="-108" charset="0"/>
        <a:ea typeface="+mn-ea"/>
        <a:cs typeface="+mn-cs"/>
      </a:defRPr>
    </a:lvl2pPr>
    <a:lvl3pPr marL="914400" algn="l" rtl="0" fontAlgn="base">
      <a:spcBef>
        <a:spcPct val="0"/>
      </a:spcBef>
      <a:spcAft>
        <a:spcPct val="0"/>
      </a:spcAft>
      <a:defRPr kern="1200">
        <a:solidFill>
          <a:schemeClr val="tx1"/>
        </a:solidFill>
        <a:latin typeface="Bookman Old Style" pitchFamily="-108" charset="0"/>
        <a:ea typeface="+mn-ea"/>
        <a:cs typeface="+mn-cs"/>
      </a:defRPr>
    </a:lvl3pPr>
    <a:lvl4pPr marL="1371600" algn="l" rtl="0" fontAlgn="base">
      <a:spcBef>
        <a:spcPct val="0"/>
      </a:spcBef>
      <a:spcAft>
        <a:spcPct val="0"/>
      </a:spcAft>
      <a:defRPr kern="1200">
        <a:solidFill>
          <a:schemeClr val="tx1"/>
        </a:solidFill>
        <a:latin typeface="Bookman Old Style" pitchFamily="-108" charset="0"/>
        <a:ea typeface="+mn-ea"/>
        <a:cs typeface="+mn-cs"/>
      </a:defRPr>
    </a:lvl4pPr>
    <a:lvl5pPr marL="1828800" algn="l" rtl="0" fontAlgn="base">
      <a:spcBef>
        <a:spcPct val="0"/>
      </a:spcBef>
      <a:spcAft>
        <a:spcPct val="0"/>
      </a:spcAft>
      <a:defRPr kern="1200">
        <a:solidFill>
          <a:schemeClr val="tx1"/>
        </a:solidFill>
        <a:latin typeface="Bookman Old Style" pitchFamily="-108" charset="0"/>
        <a:ea typeface="+mn-ea"/>
        <a:cs typeface="+mn-cs"/>
      </a:defRPr>
    </a:lvl5pPr>
    <a:lvl6pPr marL="2286000" algn="l" defTabSz="457200" rtl="0" eaLnBrk="1" latinLnBrk="0" hangingPunct="1">
      <a:defRPr kern="1200">
        <a:solidFill>
          <a:schemeClr val="tx1"/>
        </a:solidFill>
        <a:latin typeface="Bookman Old Style" pitchFamily="-108" charset="0"/>
        <a:ea typeface="+mn-ea"/>
        <a:cs typeface="+mn-cs"/>
      </a:defRPr>
    </a:lvl6pPr>
    <a:lvl7pPr marL="2743200" algn="l" defTabSz="457200" rtl="0" eaLnBrk="1" latinLnBrk="0" hangingPunct="1">
      <a:defRPr kern="1200">
        <a:solidFill>
          <a:schemeClr val="tx1"/>
        </a:solidFill>
        <a:latin typeface="Bookman Old Style" pitchFamily="-108" charset="0"/>
        <a:ea typeface="+mn-ea"/>
        <a:cs typeface="+mn-cs"/>
      </a:defRPr>
    </a:lvl7pPr>
    <a:lvl8pPr marL="3200400" algn="l" defTabSz="457200" rtl="0" eaLnBrk="1" latinLnBrk="0" hangingPunct="1">
      <a:defRPr kern="1200">
        <a:solidFill>
          <a:schemeClr val="tx1"/>
        </a:solidFill>
        <a:latin typeface="Bookman Old Style" pitchFamily="-108" charset="0"/>
        <a:ea typeface="+mn-ea"/>
        <a:cs typeface="+mn-cs"/>
      </a:defRPr>
    </a:lvl8pPr>
    <a:lvl9pPr marL="3657600" algn="l" defTabSz="457200" rtl="0" eaLnBrk="1" latinLnBrk="0" hangingPunct="1">
      <a:defRPr kern="1200">
        <a:solidFill>
          <a:schemeClr val="tx1"/>
        </a:solidFill>
        <a:latin typeface="Bookman Old Style" pitchFamily="-10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99CCFF"/>
    <a:srgbClr val="0000FF"/>
    <a:srgbClr val="FF0000"/>
    <a:srgbClr val="FFFF00"/>
    <a:srgbClr val="3399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6327" autoAdjust="0"/>
    <p:restoredTop sz="94660"/>
  </p:normalViewPr>
  <p:slideViewPr>
    <p:cSldViewPr snapToGrid="0">
      <p:cViewPr>
        <p:scale>
          <a:sx n="75" d="100"/>
          <a:sy n="75" d="100"/>
        </p:scale>
        <p:origin x="-1808" y="-10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31" Type="http://schemas.openxmlformats.org/officeDocument/2006/relationships/tableStyles" Target="tableStyles.xml"/><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notesMaster" Target="notesMasters/notesMaster1.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printerSettings" Target="printerSettings/printerSettings1.bin"/><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presProps" Target="presProps.xml"/><Relationship Id="rId26" Type="http://schemas.openxmlformats.org/officeDocument/2006/relationships/handoutMaster" Target="handoutMasters/handoutMaster1.xml"/><Relationship Id="rId30" Type="http://schemas.openxmlformats.org/officeDocument/2006/relationships/theme" Target="theme/theme1.xml"/><Relationship Id="rId11" Type="http://schemas.openxmlformats.org/officeDocument/2006/relationships/slide" Target="slides/slide10.xml"/><Relationship Id="rId29" Type="http://schemas.openxmlformats.org/officeDocument/2006/relationships/viewProps" Target="viewProps.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97C0F23-8E0A-5A48-8677-DABF046527E2}" type="datetimeFigureOut">
              <a:rPr lang="en-US" smtClean="0"/>
              <a:pPr/>
              <a:t>11/19/08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A1C8EBB-1262-5D46-BD40-2670D74688D1}"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108" charset="0"/>
              </a:defRPr>
            </a:lvl1pPr>
          </a:lstStyle>
          <a:p>
            <a:endParaRPr lang="en-US"/>
          </a:p>
        </p:txBody>
      </p:sp>
      <p:sp>
        <p:nvSpPr>
          <p:cNvPr id="1229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108" charset="0"/>
              </a:defRPr>
            </a:lvl1pPr>
          </a:lstStyle>
          <a:p>
            <a:endParaRPr lang="en-US"/>
          </a:p>
        </p:txBody>
      </p:sp>
      <p:sp>
        <p:nvSpPr>
          <p:cNvPr id="1229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229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29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108" charset="0"/>
              </a:defRPr>
            </a:lvl1pPr>
          </a:lstStyle>
          <a:p>
            <a:endParaRPr lang="en-US"/>
          </a:p>
        </p:txBody>
      </p:sp>
      <p:sp>
        <p:nvSpPr>
          <p:cNvPr id="1229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108" charset="0"/>
              </a:defRPr>
            </a:lvl1pPr>
          </a:lstStyle>
          <a:p>
            <a:fld id="{EC2E23DF-8381-934C-ABCD-0F8775303EF7}" type="slidenum">
              <a:rPr lang="en-US"/>
              <a:pPr/>
              <a:t>‹#›</a:t>
            </a:fld>
            <a:endParaRPr lang="en-US"/>
          </a:p>
        </p:txBody>
      </p:sp>
    </p:spTree>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Arial" pitchFamily="-108" charset="0"/>
        <a:ea typeface="+mn-ea"/>
        <a:cs typeface="+mn-cs"/>
      </a:defRPr>
    </a:lvl1pPr>
    <a:lvl2pPr marL="457200" algn="l" rtl="0" fontAlgn="base">
      <a:spcBef>
        <a:spcPct val="30000"/>
      </a:spcBef>
      <a:spcAft>
        <a:spcPct val="0"/>
      </a:spcAft>
      <a:defRPr sz="1200" kern="1200">
        <a:solidFill>
          <a:schemeClr val="tx1"/>
        </a:solidFill>
        <a:latin typeface="Arial" pitchFamily="-108" charset="0"/>
        <a:ea typeface="ＭＳ Ｐゴシック" pitchFamily="-108" charset="-128"/>
        <a:cs typeface="+mn-cs"/>
      </a:defRPr>
    </a:lvl2pPr>
    <a:lvl3pPr marL="914400" algn="l" rtl="0" fontAlgn="base">
      <a:spcBef>
        <a:spcPct val="30000"/>
      </a:spcBef>
      <a:spcAft>
        <a:spcPct val="0"/>
      </a:spcAft>
      <a:defRPr sz="1200" kern="1200">
        <a:solidFill>
          <a:schemeClr val="tx1"/>
        </a:solidFill>
        <a:latin typeface="Arial" pitchFamily="-108" charset="0"/>
        <a:ea typeface="ＭＳ Ｐゴシック" pitchFamily="-108" charset="-128"/>
        <a:cs typeface="+mn-cs"/>
      </a:defRPr>
    </a:lvl3pPr>
    <a:lvl4pPr marL="1371600" algn="l" rtl="0" fontAlgn="base">
      <a:spcBef>
        <a:spcPct val="30000"/>
      </a:spcBef>
      <a:spcAft>
        <a:spcPct val="0"/>
      </a:spcAft>
      <a:defRPr sz="1200" kern="1200">
        <a:solidFill>
          <a:schemeClr val="tx1"/>
        </a:solidFill>
        <a:latin typeface="Arial" pitchFamily="-108" charset="0"/>
        <a:ea typeface="ＭＳ Ｐゴシック" pitchFamily="-108" charset="-128"/>
        <a:cs typeface="+mn-cs"/>
      </a:defRPr>
    </a:lvl4pPr>
    <a:lvl5pPr marL="1828800" algn="l" rtl="0" fontAlgn="base">
      <a:spcBef>
        <a:spcPct val="30000"/>
      </a:spcBef>
      <a:spcAft>
        <a:spcPct val="0"/>
      </a:spcAft>
      <a:defRPr sz="1200" kern="1200">
        <a:solidFill>
          <a:schemeClr val="tx1"/>
        </a:solidFill>
        <a:latin typeface="Arial" pitchFamily="-108" charset="0"/>
        <a:ea typeface="ＭＳ Ｐゴシック" pitchFamily="-108"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DD934B-5C39-6143-97F3-85F6CE57AC4B}" type="slidenum">
              <a:rPr lang="en-US"/>
              <a:pPr/>
              <a:t>5</a:t>
            </a:fld>
            <a:endParaRPr lang="en-US"/>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DA5F19-8F41-B94D-BF40-345F522D11EA}" type="slidenum">
              <a:rPr lang="en-US"/>
              <a:pPr/>
              <a:t>9</a:t>
            </a:fld>
            <a:endParaRPr lang="en-US"/>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37493B-3CCA-FA40-A952-78DDCDA97CB8}" type="slidenum">
              <a:rPr lang="en-US"/>
              <a:pPr/>
              <a:t>19</a:t>
            </a:fld>
            <a:endParaRPr lang="en-US"/>
          </a:p>
        </p:txBody>
      </p:sp>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ED7547-4823-7E47-9BE9-3B3975363544}" type="slidenum">
              <a:rPr lang="en-US"/>
              <a:pPr/>
              <a:t>20</a:t>
            </a:fld>
            <a:endParaRPr lang="en-US"/>
          </a:p>
        </p:txBody>
      </p:sp>
      <p:sp>
        <p:nvSpPr>
          <p:cNvPr id="126978" name="Rectangle 2"/>
          <p:cNvSpPr>
            <a:spLocks noGrp="1" noRot="1" noChangeAspect="1" noChangeArrowheads="1" noTextEdit="1"/>
          </p:cNvSpPr>
          <p:nvPr>
            <p:ph type="sldImg"/>
          </p:nvPr>
        </p:nvSpPr>
        <p:spPr>
          <a:ln/>
        </p:spPr>
      </p:sp>
      <p:sp>
        <p:nvSpPr>
          <p:cNvPr id="1269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DA9236-6D0F-DC44-B7AF-7E2871A8FAEC}" type="slidenum">
              <a:rPr lang="en-US"/>
              <a:pPr/>
              <a:t>21</a:t>
            </a:fld>
            <a:endParaRPr lang="en-US"/>
          </a:p>
        </p:txBody>
      </p:sp>
      <p:sp>
        <p:nvSpPr>
          <p:cNvPr id="129026" name="Rectangle 2"/>
          <p:cNvSpPr>
            <a:spLocks noGrp="1" noRot="1" noChangeAspect="1" noChangeArrowheads="1" noTextEdit="1"/>
          </p:cNvSpPr>
          <p:nvPr>
            <p:ph type="sldImg"/>
          </p:nvPr>
        </p:nvSpPr>
        <p:spPr>
          <a:ln/>
        </p:spPr>
      </p:sp>
      <p:sp>
        <p:nvSpPr>
          <p:cNvPr id="1290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E08D34-40A9-DD45-8869-280710A91397}" type="slidenum">
              <a:rPr lang="en-US"/>
              <a:pPr/>
              <a:t>22</a:t>
            </a:fld>
            <a:endParaRPr lang="en-US"/>
          </a:p>
        </p:txBody>
      </p:sp>
      <p:sp>
        <p:nvSpPr>
          <p:cNvPr id="138242" name="Rectangle 2"/>
          <p:cNvSpPr>
            <a:spLocks noGrp="1" noRot="1" noChangeAspect="1" noChangeArrowheads="1" noTextEdit="1"/>
          </p:cNvSpPr>
          <p:nvPr>
            <p:ph type="sldImg"/>
          </p:nvPr>
        </p:nvSpPr>
        <p:spPr>
          <a:ln/>
        </p:spPr>
      </p:sp>
      <p:sp>
        <p:nvSpPr>
          <p:cNvPr id="13824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394A3F41-AE8A-2E42-A50D-8D58E2557321}" type="datetime1">
              <a:rPr lang="en-US" smtClean="0"/>
              <a:pPr/>
              <a:t>11/19/08</a:t>
            </a:fld>
            <a:endParaRPr lang="en-US"/>
          </a:p>
        </p:txBody>
      </p:sp>
      <p:sp>
        <p:nvSpPr>
          <p:cNvPr id="5" name="Footer Placeholder 4"/>
          <p:cNvSpPr>
            <a:spLocks noGrp="1"/>
          </p:cNvSpPr>
          <p:nvPr>
            <p:ph type="ftr" sz="quarter" idx="11"/>
          </p:nvPr>
        </p:nvSpPr>
        <p:spPr/>
        <p:txBody>
          <a:bodyPr/>
          <a:lstStyle>
            <a:lvl1pPr>
              <a:defRPr/>
            </a:lvl1pPr>
          </a:lstStyle>
          <a:p>
            <a:r>
              <a:rPr lang="en-US" smtClean="0"/>
              <a:t>LCWS08    B. Chase</a:t>
            </a:r>
            <a:endParaRPr lang="en-US" dirty="0"/>
          </a:p>
        </p:txBody>
      </p:sp>
      <p:sp>
        <p:nvSpPr>
          <p:cNvPr id="6" name="Slide Number Placeholder 5"/>
          <p:cNvSpPr>
            <a:spLocks noGrp="1"/>
          </p:cNvSpPr>
          <p:nvPr>
            <p:ph type="sldNum" sz="quarter" idx="12"/>
          </p:nvPr>
        </p:nvSpPr>
        <p:spPr/>
        <p:txBody>
          <a:bodyPr/>
          <a:lstStyle>
            <a:lvl1pPr>
              <a:defRPr smtClean="0"/>
            </a:lvl1pPr>
          </a:lstStyle>
          <a:p>
            <a:fld id="{D639111B-394B-8747-A56D-25626DF2D69B}"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21ED3265-2375-2B4D-B0FD-EF1B9D7611EE}" type="datetime1">
              <a:rPr lang="en-US" smtClean="0"/>
              <a:pPr/>
              <a:t>11/19/08</a:t>
            </a:fld>
            <a:endParaRPr lang="en-US"/>
          </a:p>
        </p:txBody>
      </p:sp>
      <p:sp>
        <p:nvSpPr>
          <p:cNvPr id="5" name="Footer Placeholder 4"/>
          <p:cNvSpPr>
            <a:spLocks noGrp="1"/>
          </p:cNvSpPr>
          <p:nvPr>
            <p:ph type="ftr" sz="quarter" idx="11"/>
          </p:nvPr>
        </p:nvSpPr>
        <p:spPr/>
        <p:txBody>
          <a:bodyPr/>
          <a:lstStyle>
            <a:lvl1pPr>
              <a:defRPr/>
            </a:lvl1pPr>
          </a:lstStyle>
          <a:p>
            <a:r>
              <a:rPr lang="en-US" smtClean="0"/>
              <a:t>LCWS08    B. Chase</a:t>
            </a:r>
            <a:endParaRPr lang="en-US"/>
          </a:p>
        </p:txBody>
      </p:sp>
      <p:sp>
        <p:nvSpPr>
          <p:cNvPr id="6" name="Slide Number Placeholder 5"/>
          <p:cNvSpPr>
            <a:spLocks noGrp="1"/>
          </p:cNvSpPr>
          <p:nvPr>
            <p:ph type="sldNum" sz="quarter" idx="12"/>
          </p:nvPr>
        </p:nvSpPr>
        <p:spPr/>
        <p:txBody>
          <a:bodyPr/>
          <a:lstStyle>
            <a:lvl1pPr>
              <a:defRPr smtClean="0"/>
            </a:lvl1pPr>
          </a:lstStyle>
          <a:p>
            <a:fld id="{72461F85-9A6D-C945-9705-1D7E6EACFC05}"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805F5F87-3FC1-784F-A9BD-5CA367A1C958}" type="datetime1">
              <a:rPr lang="en-US" smtClean="0"/>
              <a:pPr/>
              <a:t>11/19/08</a:t>
            </a:fld>
            <a:endParaRPr lang="en-US"/>
          </a:p>
        </p:txBody>
      </p:sp>
      <p:sp>
        <p:nvSpPr>
          <p:cNvPr id="5" name="Footer Placeholder 4"/>
          <p:cNvSpPr>
            <a:spLocks noGrp="1"/>
          </p:cNvSpPr>
          <p:nvPr>
            <p:ph type="ftr" sz="quarter" idx="11"/>
          </p:nvPr>
        </p:nvSpPr>
        <p:spPr/>
        <p:txBody>
          <a:bodyPr/>
          <a:lstStyle>
            <a:lvl1pPr>
              <a:defRPr/>
            </a:lvl1pPr>
          </a:lstStyle>
          <a:p>
            <a:r>
              <a:rPr lang="en-US" smtClean="0"/>
              <a:t>LCWS08    B. Chase</a:t>
            </a:r>
            <a:endParaRPr lang="en-US"/>
          </a:p>
        </p:txBody>
      </p:sp>
      <p:sp>
        <p:nvSpPr>
          <p:cNvPr id="6" name="Slide Number Placeholder 5"/>
          <p:cNvSpPr>
            <a:spLocks noGrp="1"/>
          </p:cNvSpPr>
          <p:nvPr>
            <p:ph type="sldNum" sz="quarter" idx="12"/>
          </p:nvPr>
        </p:nvSpPr>
        <p:spPr/>
        <p:txBody>
          <a:bodyPr/>
          <a:lstStyle>
            <a:lvl1pPr>
              <a:defRPr smtClean="0"/>
            </a:lvl1pPr>
          </a:lstStyle>
          <a:p>
            <a:fld id="{25522685-56D0-4D40-A4C0-E3617D6D8B34}"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fld id="{434E4468-EBCF-224C-BB93-F96199CBDFBD}" type="datetime1">
              <a:rPr lang="en-US" smtClean="0"/>
              <a:pPr/>
              <a:t>11/19/08</a:t>
            </a:fld>
            <a:endParaRPr lang="en-US"/>
          </a:p>
        </p:txBody>
      </p:sp>
      <p:sp>
        <p:nvSpPr>
          <p:cNvPr id="4" name="Footer Placeholder 3"/>
          <p:cNvSpPr>
            <a:spLocks noGrp="1"/>
          </p:cNvSpPr>
          <p:nvPr>
            <p:ph type="ftr" sz="quarter" idx="11"/>
          </p:nvPr>
        </p:nvSpPr>
        <p:spPr>
          <a:xfrm>
            <a:off x="2590800" y="6540500"/>
            <a:ext cx="3676650" cy="317500"/>
          </a:xfrm>
        </p:spPr>
        <p:txBody>
          <a:bodyPr/>
          <a:lstStyle>
            <a:lvl1pPr>
              <a:defRPr/>
            </a:lvl1pPr>
          </a:lstStyle>
          <a:p>
            <a:r>
              <a:rPr lang="en-US" smtClean="0"/>
              <a:t>LCWS08    B. Chase</a:t>
            </a:r>
            <a:endParaRPr lang="en-US"/>
          </a:p>
        </p:txBody>
      </p:sp>
      <p:sp>
        <p:nvSpPr>
          <p:cNvPr id="5" name="Slide Number Placeholder 4"/>
          <p:cNvSpPr>
            <a:spLocks noGrp="1"/>
          </p:cNvSpPr>
          <p:nvPr>
            <p:ph type="sldNum" sz="quarter" idx="12"/>
          </p:nvPr>
        </p:nvSpPr>
        <p:spPr>
          <a:xfrm>
            <a:off x="8734425" y="6581775"/>
            <a:ext cx="400050" cy="266700"/>
          </a:xfrm>
        </p:spPr>
        <p:txBody>
          <a:bodyPr/>
          <a:lstStyle>
            <a:lvl1pPr>
              <a:defRPr smtClean="0"/>
            </a:lvl1pPr>
          </a:lstStyle>
          <a:p>
            <a:fld id="{F51A64AF-F790-9641-AD8F-B52C31747080}"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fld id="{706F6F55-8B94-FC41-AA05-2490F80BC02C}" type="datetime1">
              <a:rPr lang="en-US" smtClean="0"/>
              <a:pPr/>
              <a:t>11/19/08</a:t>
            </a:fld>
            <a:endParaRPr lang="en-US"/>
          </a:p>
        </p:txBody>
      </p:sp>
      <p:sp>
        <p:nvSpPr>
          <p:cNvPr id="6" name="Footer Placeholder 5"/>
          <p:cNvSpPr>
            <a:spLocks noGrp="1"/>
          </p:cNvSpPr>
          <p:nvPr>
            <p:ph type="ftr" sz="quarter" idx="11"/>
          </p:nvPr>
        </p:nvSpPr>
        <p:spPr>
          <a:xfrm>
            <a:off x="2590800" y="6540500"/>
            <a:ext cx="3676650" cy="317500"/>
          </a:xfrm>
        </p:spPr>
        <p:txBody>
          <a:bodyPr/>
          <a:lstStyle>
            <a:lvl1pPr>
              <a:defRPr/>
            </a:lvl1pPr>
          </a:lstStyle>
          <a:p>
            <a:r>
              <a:rPr lang="en-US" smtClean="0"/>
              <a:t>LCWS08    B. Chase</a:t>
            </a:r>
            <a:endParaRPr lang="en-US"/>
          </a:p>
        </p:txBody>
      </p:sp>
      <p:sp>
        <p:nvSpPr>
          <p:cNvPr id="7" name="Slide Number Placeholder 6"/>
          <p:cNvSpPr>
            <a:spLocks noGrp="1"/>
          </p:cNvSpPr>
          <p:nvPr>
            <p:ph type="sldNum" sz="quarter" idx="12"/>
          </p:nvPr>
        </p:nvSpPr>
        <p:spPr>
          <a:xfrm>
            <a:off x="8734425" y="6581775"/>
            <a:ext cx="400050" cy="266700"/>
          </a:xfrm>
        </p:spPr>
        <p:txBody>
          <a:bodyPr/>
          <a:lstStyle>
            <a:lvl1pPr>
              <a:defRPr smtClean="0"/>
            </a:lvl1pPr>
          </a:lstStyle>
          <a:p>
            <a:fld id="{E6B85CD7-AEB3-8348-AA68-CC9C9469B31B}"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fld id="{FEBC4159-3D2A-FB4C-A763-330D46B61E67}" type="datetime1">
              <a:rPr lang="en-US" smtClean="0"/>
              <a:pPr/>
              <a:t>11/19/08</a:t>
            </a:fld>
            <a:endParaRPr lang="en-US"/>
          </a:p>
        </p:txBody>
      </p:sp>
      <p:sp>
        <p:nvSpPr>
          <p:cNvPr id="7" name="Footer Placeholder 6"/>
          <p:cNvSpPr>
            <a:spLocks noGrp="1"/>
          </p:cNvSpPr>
          <p:nvPr>
            <p:ph type="ftr" sz="quarter" idx="11"/>
          </p:nvPr>
        </p:nvSpPr>
        <p:spPr>
          <a:xfrm>
            <a:off x="2590800" y="6540500"/>
            <a:ext cx="3676650" cy="317500"/>
          </a:xfrm>
        </p:spPr>
        <p:txBody>
          <a:bodyPr/>
          <a:lstStyle>
            <a:lvl1pPr>
              <a:defRPr/>
            </a:lvl1pPr>
          </a:lstStyle>
          <a:p>
            <a:r>
              <a:rPr lang="en-US" smtClean="0"/>
              <a:t>LCWS08    B. Chase</a:t>
            </a:r>
            <a:endParaRPr lang="en-US"/>
          </a:p>
        </p:txBody>
      </p:sp>
      <p:sp>
        <p:nvSpPr>
          <p:cNvPr id="8" name="Slide Number Placeholder 7"/>
          <p:cNvSpPr>
            <a:spLocks noGrp="1"/>
          </p:cNvSpPr>
          <p:nvPr>
            <p:ph type="sldNum" sz="quarter" idx="12"/>
          </p:nvPr>
        </p:nvSpPr>
        <p:spPr>
          <a:xfrm>
            <a:off x="8734425" y="6581775"/>
            <a:ext cx="400050" cy="266700"/>
          </a:xfrm>
        </p:spPr>
        <p:txBody>
          <a:bodyPr/>
          <a:lstStyle>
            <a:lvl1pPr>
              <a:defRPr smtClean="0"/>
            </a:lvl1pPr>
          </a:lstStyle>
          <a:p>
            <a:fld id="{DDAAF6FA-1AA2-744A-8E97-B1828AFF83AB}"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endParaRPr lang="en-US"/>
          </a:p>
        </p:txBody>
      </p:sp>
      <p:sp>
        <p:nvSpPr>
          <p:cNvPr id="4" name="Date Placeholder 3"/>
          <p:cNvSpPr>
            <a:spLocks noGrp="1"/>
          </p:cNvSpPr>
          <p:nvPr>
            <p:ph type="dt" sz="half" idx="10"/>
          </p:nvPr>
        </p:nvSpPr>
        <p:spPr>
          <a:xfrm>
            <a:off x="4724400" y="6248400"/>
            <a:ext cx="1905000" cy="457200"/>
          </a:xfrm>
        </p:spPr>
        <p:txBody>
          <a:bodyPr/>
          <a:lstStyle>
            <a:lvl1pPr>
              <a:defRPr/>
            </a:lvl1pPr>
          </a:lstStyle>
          <a:p>
            <a:fld id="{4DB01FD9-764C-DF4F-A2A9-6B515CFB0FED}" type="datetime1">
              <a:rPr lang="en-US" smtClean="0"/>
              <a:pPr/>
              <a:t>11/19/08</a:t>
            </a:fld>
            <a:endParaRPr lang="en-US"/>
          </a:p>
        </p:txBody>
      </p:sp>
      <p:sp>
        <p:nvSpPr>
          <p:cNvPr id="5" name="Footer Placeholder 4"/>
          <p:cNvSpPr>
            <a:spLocks noGrp="1"/>
          </p:cNvSpPr>
          <p:nvPr>
            <p:ph type="ftr" sz="quarter" idx="11"/>
          </p:nvPr>
        </p:nvSpPr>
        <p:spPr>
          <a:xfrm>
            <a:off x="228600" y="6477000"/>
            <a:ext cx="2895600" cy="228600"/>
          </a:xfrm>
        </p:spPr>
        <p:txBody>
          <a:bodyPr/>
          <a:lstStyle>
            <a:lvl1pPr>
              <a:defRPr smtClean="0"/>
            </a:lvl1pPr>
          </a:lstStyle>
          <a:p>
            <a:r>
              <a:rPr lang="en-US" smtClean="0"/>
              <a:t>LCWS08    B. Chase</a:t>
            </a:r>
            <a:endParaRPr lang="en-US" sz="1400"/>
          </a:p>
        </p:txBody>
      </p:sp>
      <p:sp>
        <p:nvSpPr>
          <p:cNvPr id="6" name="Slide Number Placeholder 5"/>
          <p:cNvSpPr>
            <a:spLocks noGrp="1"/>
          </p:cNvSpPr>
          <p:nvPr>
            <p:ph type="sldNum" sz="quarter" idx="12"/>
          </p:nvPr>
        </p:nvSpPr>
        <p:spPr>
          <a:xfrm>
            <a:off x="6553200" y="6248400"/>
            <a:ext cx="1905000" cy="457200"/>
          </a:xfrm>
        </p:spPr>
        <p:txBody>
          <a:bodyPr/>
          <a:lstStyle>
            <a:lvl1pPr>
              <a:defRPr smtClean="0"/>
            </a:lvl1pPr>
          </a:lstStyle>
          <a:p>
            <a:fld id="{7806CCDD-666E-4741-9CB8-1764CA53E9FA}"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fld id="{E806803D-2F5C-9945-B1E0-17795FE524E6}" type="datetime1">
              <a:rPr lang="en-US" smtClean="0"/>
              <a:pPr/>
              <a:t>11/19/08</a:t>
            </a:fld>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r>
              <a:rPr lang="en-US" smtClean="0"/>
              <a:t>LCWS08    B. Chase</a:t>
            </a:r>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smtClean="0"/>
            </a:lvl1pPr>
          </a:lstStyle>
          <a:p>
            <a:fld id="{D1F471C6-5A8A-7C40-9833-7F451373C6A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FB368858-E0FF-3C4B-A49E-83F6EB45F73D}" type="datetime1">
              <a:rPr lang="en-US" smtClean="0"/>
              <a:pPr/>
              <a:t>11/19/08</a:t>
            </a:fld>
            <a:endParaRPr lang="en-US"/>
          </a:p>
        </p:txBody>
      </p:sp>
      <p:sp>
        <p:nvSpPr>
          <p:cNvPr id="5" name="Footer Placeholder 4"/>
          <p:cNvSpPr>
            <a:spLocks noGrp="1"/>
          </p:cNvSpPr>
          <p:nvPr>
            <p:ph type="ftr" sz="quarter" idx="11"/>
          </p:nvPr>
        </p:nvSpPr>
        <p:spPr/>
        <p:txBody>
          <a:bodyPr/>
          <a:lstStyle>
            <a:lvl1pPr>
              <a:defRPr/>
            </a:lvl1pPr>
          </a:lstStyle>
          <a:p>
            <a:r>
              <a:rPr lang="en-US" smtClean="0"/>
              <a:t>LCWS08    B. Chase</a:t>
            </a:r>
            <a:endParaRPr lang="en-US" dirty="0"/>
          </a:p>
        </p:txBody>
      </p:sp>
      <p:sp>
        <p:nvSpPr>
          <p:cNvPr id="6" name="Slide Number Placeholder 5"/>
          <p:cNvSpPr>
            <a:spLocks noGrp="1"/>
          </p:cNvSpPr>
          <p:nvPr>
            <p:ph type="sldNum" sz="quarter" idx="12"/>
          </p:nvPr>
        </p:nvSpPr>
        <p:spPr/>
        <p:txBody>
          <a:bodyPr/>
          <a:lstStyle>
            <a:lvl1pPr>
              <a:defRPr smtClean="0"/>
            </a:lvl1pPr>
          </a:lstStyle>
          <a:p>
            <a:fld id="{1D40B301-5A88-2340-9389-59DB1D1E68A8}"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2D390217-0CCE-7143-91E3-DE2910D8978A}" type="datetime1">
              <a:rPr lang="en-US" smtClean="0"/>
              <a:pPr/>
              <a:t>11/19/08</a:t>
            </a:fld>
            <a:endParaRPr lang="en-US"/>
          </a:p>
        </p:txBody>
      </p:sp>
      <p:sp>
        <p:nvSpPr>
          <p:cNvPr id="5" name="Footer Placeholder 4"/>
          <p:cNvSpPr>
            <a:spLocks noGrp="1"/>
          </p:cNvSpPr>
          <p:nvPr>
            <p:ph type="ftr" sz="quarter" idx="11"/>
          </p:nvPr>
        </p:nvSpPr>
        <p:spPr/>
        <p:txBody>
          <a:bodyPr/>
          <a:lstStyle>
            <a:lvl1pPr>
              <a:defRPr/>
            </a:lvl1pPr>
          </a:lstStyle>
          <a:p>
            <a:r>
              <a:rPr lang="en-US" smtClean="0"/>
              <a:t>LCWS08    B. Chase</a:t>
            </a:r>
            <a:endParaRPr lang="en-US"/>
          </a:p>
        </p:txBody>
      </p:sp>
      <p:sp>
        <p:nvSpPr>
          <p:cNvPr id="6" name="Slide Number Placeholder 5"/>
          <p:cNvSpPr>
            <a:spLocks noGrp="1"/>
          </p:cNvSpPr>
          <p:nvPr>
            <p:ph type="sldNum" sz="quarter" idx="12"/>
          </p:nvPr>
        </p:nvSpPr>
        <p:spPr/>
        <p:txBody>
          <a:bodyPr/>
          <a:lstStyle>
            <a:lvl1pPr>
              <a:defRPr smtClean="0"/>
            </a:lvl1pPr>
          </a:lstStyle>
          <a:p>
            <a:fld id="{B23C4B7B-A081-3843-8E2C-CE22CCD08B35}"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000E1BD1-2A5E-2F47-A696-8DFC41EE584D}" type="datetime1">
              <a:rPr lang="en-US" smtClean="0"/>
              <a:pPr/>
              <a:t>11/19/08</a:t>
            </a:fld>
            <a:endParaRPr lang="en-US"/>
          </a:p>
        </p:txBody>
      </p:sp>
      <p:sp>
        <p:nvSpPr>
          <p:cNvPr id="6" name="Footer Placeholder 5"/>
          <p:cNvSpPr>
            <a:spLocks noGrp="1"/>
          </p:cNvSpPr>
          <p:nvPr>
            <p:ph type="ftr" sz="quarter" idx="11"/>
          </p:nvPr>
        </p:nvSpPr>
        <p:spPr/>
        <p:txBody>
          <a:bodyPr/>
          <a:lstStyle>
            <a:lvl1pPr>
              <a:defRPr/>
            </a:lvl1pPr>
          </a:lstStyle>
          <a:p>
            <a:r>
              <a:rPr lang="en-US" smtClean="0"/>
              <a:t>LCWS08    B. Chase</a:t>
            </a:r>
            <a:endParaRPr lang="en-US"/>
          </a:p>
        </p:txBody>
      </p:sp>
      <p:sp>
        <p:nvSpPr>
          <p:cNvPr id="7" name="Slide Number Placeholder 6"/>
          <p:cNvSpPr>
            <a:spLocks noGrp="1"/>
          </p:cNvSpPr>
          <p:nvPr>
            <p:ph type="sldNum" sz="quarter" idx="12"/>
          </p:nvPr>
        </p:nvSpPr>
        <p:spPr/>
        <p:txBody>
          <a:bodyPr/>
          <a:lstStyle>
            <a:lvl1pPr>
              <a:defRPr smtClean="0"/>
            </a:lvl1pPr>
          </a:lstStyle>
          <a:p>
            <a:fld id="{5681B217-18AE-344D-9BC0-5B3EAEFE29A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DC442733-B096-CD47-B7D2-EB254885041C}" type="datetime1">
              <a:rPr lang="en-US" smtClean="0"/>
              <a:pPr/>
              <a:t>11/19/08</a:t>
            </a:fld>
            <a:endParaRPr lang="en-US"/>
          </a:p>
        </p:txBody>
      </p:sp>
      <p:sp>
        <p:nvSpPr>
          <p:cNvPr id="8" name="Footer Placeholder 7"/>
          <p:cNvSpPr>
            <a:spLocks noGrp="1"/>
          </p:cNvSpPr>
          <p:nvPr>
            <p:ph type="ftr" sz="quarter" idx="11"/>
          </p:nvPr>
        </p:nvSpPr>
        <p:spPr/>
        <p:txBody>
          <a:bodyPr/>
          <a:lstStyle>
            <a:lvl1pPr>
              <a:defRPr/>
            </a:lvl1pPr>
          </a:lstStyle>
          <a:p>
            <a:r>
              <a:rPr lang="en-US" smtClean="0"/>
              <a:t>LCWS08    B. Chase</a:t>
            </a:r>
            <a:endParaRPr lang="en-US"/>
          </a:p>
        </p:txBody>
      </p:sp>
      <p:sp>
        <p:nvSpPr>
          <p:cNvPr id="9" name="Slide Number Placeholder 8"/>
          <p:cNvSpPr>
            <a:spLocks noGrp="1"/>
          </p:cNvSpPr>
          <p:nvPr>
            <p:ph type="sldNum" sz="quarter" idx="12"/>
          </p:nvPr>
        </p:nvSpPr>
        <p:spPr/>
        <p:txBody>
          <a:bodyPr/>
          <a:lstStyle>
            <a:lvl1pPr>
              <a:defRPr smtClean="0"/>
            </a:lvl1pPr>
          </a:lstStyle>
          <a:p>
            <a:fld id="{17A07F57-2DEE-3549-BC06-69FB8583E95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1C531E09-3384-6048-A16B-659DA61E6C13}" type="datetime1">
              <a:rPr lang="en-US" smtClean="0"/>
              <a:pPr/>
              <a:t>11/19/08</a:t>
            </a:fld>
            <a:endParaRPr lang="en-US"/>
          </a:p>
        </p:txBody>
      </p:sp>
      <p:sp>
        <p:nvSpPr>
          <p:cNvPr id="4" name="Footer Placeholder 3"/>
          <p:cNvSpPr>
            <a:spLocks noGrp="1"/>
          </p:cNvSpPr>
          <p:nvPr>
            <p:ph type="ftr" sz="quarter" idx="11"/>
          </p:nvPr>
        </p:nvSpPr>
        <p:spPr/>
        <p:txBody>
          <a:bodyPr/>
          <a:lstStyle>
            <a:lvl1pPr>
              <a:defRPr/>
            </a:lvl1pPr>
          </a:lstStyle>
          <a:p>
            <a:r>
              <a:rPr lang="en-US" smtClean="0"/>
              <a:t>LCWS08    B. Chase</a:t>
            </a:r>
            <a:endParaRPr lang="en-US"/>
          </a:p>
        </p:txBody>
      </p:sp>
      <p:sp>
        <p:nvSpPr>
          <p:cNvPr id="5" name="Slide Number Placeholder 4"/>
          <p:cNvSpPr>
            <a:spLocks noGrp="1"/>
          </p:cNvSpPr>
          <p:nvPr>
            <p:ph type="sldNum" sz="quarter" idx="12"/>
          </p:nvPr>
        </p:nvSpPr>
        <p:spPr/>
        <p:txBody>
          <a:bodyPr/>
          <a:lstStyle>
            <a:lvl1pPr>
              <a:defRPr smtClean="0"/>
            </a:lvl1pPr>
          </a:lstStyle>
          <a:p>
            <a:fld id="{C41DBAA8-A982-D04E-928A-5AA2621F99B9}"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11FF9DEA-9234-B042-9EA4-0B93ACA473BB}" type="datetime1">
              <a:rPr lang="en-US" smtClean="0"/>
              <a:pPr/>
              <a:t>11/19/08</a:t>
            </a:fld>
            <a:endParaRPr lang="en-US"/>
          </a:p>
        </p:txBody>
      </p:sp>
      <p:sp>
        <p:nvSpPr>
          <p:cNvPr id="3" name="Footer Placeholder 2"/>
          <p:cNvSpPr>
            <a:spLocks noGrp="1"/>
          </p:cNvSpPr>
          <p:nvPr>
            <p:ph type="ftr" sz="quarter" idx="11"/>
          </p:nvPr>
        </p:nvSpPr>
        <p:spPr/>
        <p:txBody>
          <a:bodyPr/>
          <a:lstStyle>
            <a:lvl1pPr>
              <a:defRPr/>
            </a:lvl1pPr>
          </a:lstStyle>
          <a:p>
            <a:r>
              <a:rPr lang="en-US" smtClean="0"/>
              <a:t>LCWS08    B. Chase</a:t>
            </a:r>
            <a:endParaRPr lang="en-US"/>
          </a:p>
        </p:txBody>
      </p:sp>
      <p:sp>
        <p:nvSpPr>
          <p:cNvPr id="4" name="Slide Number Placeholder 3"/>
          <p:cNvSpPr>
            <a:spLocks noGrp="1"/>
          </p:cNvSpPr>
          <p:nvPr>
            <p:ph type="sldNum" sz="quarter" idx="12"/>
          </p:nvPr>
        </p:nvSpPr>
        <p:spPr/>
        <p:txBody>
          <a:bodyPr/>
          <a:lstStyle>
            <a:lvl1pPr>
              <a:defRPr smtClean="0"/>
            </a:lvl1pPr>
          </a:lstStyle>
          <a:p>
            <a:fld id="{0A718C38-8A8F-9548-AD1A-70F0406990EF}"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57EA290-E384-454F-A4BC-B3CE1902C5C4}" type="datetime1">
              <a:rPr lang="en-US" smtClean="0"/>
              <a:pPr/>
              <a:t>11/19/08</a:t>
            </a:fld>
            <a:endParaRPr lang="en-US"/>
          </a:p>
        </p:txBody>
      </p:sp>
      <p:sp>
        <p:nvSpPr>
          <p:cNvPr id="6" name="Footer Placeholder 5"/>
          <p:cNvSpPr>
            <a:spLocks noGrp="1"/>
          </p:cNvSpPr>
          <p:nvPr>
            <p:ph type="ftr" sz="quarter" idx="11"/>
          </p:nvPr>
        </p:nvSpPr>
        <p:spPr/>
        <p:txBody>
          <a:bodyPr/>
          <a:lstStyle>
            <a:lvl1pPr>
              <a:defRPr/>
            </a:lvl1pPr>
          </a:lstStyle>
          <a:p>
            <a:r>
              <a:rPr lang="en-US" smtClean="0"/>
              <a:t>LCWS08    B. Chase</a:t>
            </a:r>
            <a:endParaRPr lang="en-US"/>
          </a:p>
        </p:txBody>
      </p:sp>
      <p:sp>
        <p:nvSpPr>
          <p:cNvPr id="7" name="Slide Number Placeholder 6"/>
          <p:cNvSpPr>
            <a:spLocks noGrp="1"/>
          </p:cNvSpPr>
          <p:nvPr>
            <p:ph type="sldNum" sz="quarter" idx="12"/>
          </p:nvPr>
        </p:nvSpPr>
        <p:spPr/>
        <p:txBody>
          <a:bodyPr/>
          <a:lstStyle>
            <a:lvl1pPr>
              <a:defRPr smtClean="0"/>
            </a:lvl1pPr>
          </a:lstStyle>
          <a:p>
            <a:fld id="{2D36B6C3-9C23-004E-9FEF-1EB06E36CF0B}"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522E6186-6401-E240-A134-0D6F583901AA}" type="datetime1">
              <a:rPr lang="en-US" smtClean="0"/>
              <a:pPr/>
              <a:t>11/19/08</a:t>
            </a:fld>
            <a:endParaRPr lang="en-US"/>
          </a:p>
        </p:txBody>
      </p:sp>
      <p:sp>
        <p:nvSpPr>
          <p:cNvPr id="6" name="Footer Placeholder 5"/>
          <p:cNvSpPr>
            <a:spLocks noGrp="1"/>
          </p:cNvSpPr>
          <p:nvPr>
            <p:ph type="ftr" sz="quarter" idx="11"/>
          </p:nvPr>
        </p:nvSpPr>
        <p:spPr/>
        <p:txBody>
          <a:bodyPr/>
          <a:lstStyle>
            <a:lvl1pPr>
              <a:defRPr/>
            </a:lvl1pPr>
          </a:lstStyle>
          <a:p>
            <a:r>
              <a:rPr lang="en-US" smtClean="0"/>
              <a:t>LCWS08    B. Chase</a:t>
            </a:r>
            <a:endParaRPr lang="en-US"/>
          </a:p>
        </p:txBody>
      </p:sp>
      <p:sp>
        <p:nvSpPr>
          <p:cNvPr id="7" name="Slide Number Placeholder 6"/>
          <p:cNvSpPr>
            <a:spLocks noGrp="1"/>
          </p:cNvSpPr>
          <p:nvPr>
            <p:ph type="sldNum" sz="quarter" idx="12"/>
          </p:nvPr>
        </p:nvSpPr>
        <p:spPr/>
        <p:txBody>
          <a:bodyPr/>
          <a:lstStyle>
            <a:lvl1pPr>
              <a:defRPr smtClean="0"/>
            </a:lvl1pPr>
          </a:lstStyle>
          <a:p>
            <a:fld id="{3030355E-9341-DA41-94F7-9A8EA38637F1}"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slideLayout" Target="../slideLayouts/slideLayout1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2" Type="http://schemas.openxmlformats.org/officeDocument/2006/relationships/slideLayout" Target="../slideLayouts/slideLayout12.xml"/><Relationship Id="rId17" Type="http://schemas.openxmlformats.org/officeDocument/2006/relationships/theme" Target="../theme/theme1.xml"/><Relationship Id="rId19" Type="http://schemas.openxmlformats.org/officeDocument/2006/relationships/image" Target="../media/image2.png"/><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18"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1405467" y="6553200"/>
            <a:ext cx="2133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fld id="{FA9B6356-2662-884A-ABBF-B9844C678B32}" type="datetime1">
              <a:rPr lang="en-US" smtClean="0"/>
              <a:pPr/>
              <a:t>11/19/08</a:t>
            </a:fld>
            <a:endParaRPr lang="en-US" dirty="0"/>
          </a:p>
        </p:txBody>
      </p:sp>
      <p:sp>
        <p:nvSpPr>
          <p:cNvPr id="1029" name="Rectangle 5"/>
          <p:cNvSpPr>
            <a:spLocks noGrp="1" noChangeArrowheads="1"/>
          </p:cNvSpPr>
          <p:nvPr>
            <p:ph type="ftr" sz="quarter" idx="3"/>
          </p:nvPr>
        </p:nvSpPr>
        <p:spPr bwMode="auto">
          <a:xfrm>
            <a:off x="2590800" y="6540500"/>
            <a:ext cx="3676650" cy="3175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r>
              <a:rPr lang="en-US" smtClean="0"/>
              <a:t>LCWS08    B. Chase</a:t>
            </a:r>
            <a:endParaRPr lang="en-US" dirty="0"/>
          </a:p>
        </p:txBody>
      </p:sp>
      <p:sp>
        <p:nvSpPr>
          <p:cNvPr id="1030" name="Rectangle 6"/>
          <p:cNvSpPr>
            <a:spLocks noGrp="1" noChangeArrowheads="1"/>
          </p:cNvSpPr>
          <p:nvPr>
            <p:ph type="sldNum" sz="quarter" idx="4"/>
          </p:nvPr>
        </p:nvSpPr>
        <p:spPr bwMode="auto">
          <a:xfrm>
            <a:off x="8734425" y="6581775"/>
            <a:ext cx="400050" cy="266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C0A2D4C6-A1D8-9D4E-A52D-7EB77DDC3E76}" type="slidenum">
              <a:rPr lang="en-US"/>
              <a:pPr/>
              <a:t>‹#›</a:t>
            </a:fld>
            <a:endParaRPr lang="en-US"/>
          </a:p>
        </p:txBody>
      </p:sp>
      <p:pic>
        <p:nvPicPr>
          <p:cNvPr id="1031" name="Picture 7" descr="FNAL_b&amp;w"/>
          <p:cNvPicPr>
            <a:picLocks noChangeAspect="1" noChangeArrowheads="1"/>
          </p:cNvPicPr>
          <p:nvPr userDrawn="1"/>
        </p:nvPicPr>
        <p:blipFill>
          <a:blip r:embed="rId18"/>
          <a:srcRect/>
          <a:stretch>
            <a:fillRect/>
          </a:stretch>
        </p:blipFill>
        <p:spPr bwMode="auto">
          <a:xfrm>
            <a:off x="85725" y="6559550"/>
            <a:ext cx="1100138" cy="231775"/>
          </a:xfrm>
          <a:prstGeom prst="rect">
            <a:avLst/>
          </a:prstGeom>
          <a:noFill/>
        </p:spPr>
      </p:pic>
      <p:pic>
        <p:nvPicPr>
          <p:cNvPr id="8" name="Picture 21" descr="ilccolor"/>
          <p:cNvPicPr>
            <a:picLocks noChangeAspect="1" noChangeArrowheads="1"/>
          </p:cNvPicPr>
          <p:nvPr userDrawn="1"/>
        </p:nvPicPr>
        <p:blipFill>
          <a:blip r:embed="rId19"/>
          <a:srcRect/>
          <a:stretch>
            <a:fillRect/>
          </a:stretch>
        </p:blipFill>
        <p:spPr bwMode="auto">
          <a:xfrm>
            <a:off x="0" y="0"/>
            <a:ext cx="1066800" cy="696913"/>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iming>
    <p:tnLst>
      <p:par>
        <p:cTn id="1" dur="indefinite" restart="never" nodeType="tmRoot"/>
      </p:par>
    </p:tnLst>
  </p:timing>
  <p:hf hdr="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108" charset="0"/>
        </a:defRPr>
      </a:lvl2pPr>
      <a:lvl3pPr algn="ctr" rtl="0" fontAlgn="base">
        <a:spcBef>
          <a:spcPct val="0"/>
        </a:spcBef>
        <a:spcAft>
          <a:spcPct val="0"/>
        </a:spcAft>
        <a:defRPr sz="4400">
          <a:solidFill>
            <a:schemeClr val="tx2"/>
          </a:solidFill>
          <a:latin typeface="Arial" pitchFamily="-108" charset="0"/>
        </a:defRPr>
      </a:lvl3pPr>
      <a:lvl4pPr algn="ctr" rtl="0" fontAlgn="base">
        <a:spcBef>
          <a:spcPct val="0"/>
        </a:spcBef>
        <a:spcAft>
          <a:spcPct val="0"/>
        </a:spcAft>
        <a:defRPr sz="4400">
          <a:solidFill>
            <a:schemeClr val="tx2"/>
          </a:solidFill>
          <a:latin typeface="Arial" pitchFamily="-108" charset="0"/>
        </a:defRPr>
      </a:lvl4pPr>
      <a:lvl5pPr algn="ctr" rtl="0" fontAlgn="base">
        <a:spcBef>
          <a:spcPct val="0"/>
        </a:spcBef>
        <a:spcAft>
          <a:spcPct val="0"/>
        </a:spcAft>
        <a:defRPr sz="4400">
          <a:solidFill>
            <a:schemeClr val="tx2"/>
          </a:solidFill>
          <a:latin typeface="Arial" pitchFamily="-108" charset="0"/>
        </a:defRPr>
      </a:lvl5pPr>
      <a:lvl6pPr marL="457200" algn="ctr" rtl="0" fontAlgn="base">
        <a:spcBef>
          <a:spcPct val="0"/>
        </a:spcBef>
        <a:spcAft>
          <a:spcPct val="0"/>
        </a:spcAft>
        <a:defRPr sz="4400">
          <a:solidFill>
            <a:schemeClr val="tx2"/>
          </a:solidFill>
          <a:latin typeface="Arial" pitchFamily="-108" charset="0"/>
        </a:defRPr>
      </a:lvl6pPr>
      <a:lvl7pPr marL="914400" algn="ctr" rtl="0" fontAlgn="base">
        <a:spcBef>
          <a:spcPct val="0"/>
        </a:spcBef>
        <a:spcAft>
          <a:spcPct val="0"/>
        </a:spcAft>
        <a:defRPr sz="4400">
          <a:solidFill>
            <a:schemeClr val="tx2"/>
          </a:solidFill>
          <a:latin typeface="Arial" pitchFamily="-108" charset="0"/>
        </a:defRPr>
      </a:lvl7pPr>
      <a:lvl8pPr marL="1371600" algn="ctr" rtl="0" fontAlgn="base">
        <a:spcBef>
          <a:spcPct val="0"/>
        </a:spcBef>
        <a:spcAft>
          <a:spcPct val="0"/>
        </a:spcAft>
        <a:defRPr sz="4400">
          <a:solidFill>
            <a:schemeClr val="tx2"/>
          </a:solidFill>
          <a:latin typeface="Arial" pitchFamily="-108" charset="0"/>
        </a:defRPr>
      </a:lvl8pPr>
      <a:lvl9pPr marL="1828800" algn="ctr" rtl="0" fontAlgn="base">
        <a:spcBef>
          <a:spcPct val="0"/>
        </a:spcBef>
        <a:spcAft>
          <a:spcPct val="0"/>
        </a:spcAft>
        <a:defRPr sz="4400">
          <a:solidFill>
            <a:schemeClr val="tx2"/>
          </a:solidFill>
          <a:latin typeface="Arial" pitchFamily="-10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ＭＳ Ｐゴシック" pitchFamily="-108" charset="-128"/>
        </a:defRPr>
      </a:lvl2pPr>
      <a:lvl3pPr marL="1143000" indent="-228600" algn="l" rtl="0" fontAlgn="base">
        <a:spcBef>
          <a:spcPct val="20000"/>
        </a:spcBef>
        <a:spcAft>
          <a:spcPct val="0"/>
        </a:spcAft>
        <a:buChar char="•"/>
        <a:defRPr sz="2400">
          <a:solidFill>
            <a:schemeClr val="tx1"/>
          </a:solidFill>
          <a:latin typeface="+mn-lt"/>
          <a:ea typeface="ＭＳ Ｐゴシック" pitchFamily="-108" charset="-128"/>
        </a:defRPr>
      </a:lvl3pPr>
      <a:lvl4pPr marL="1600200" indent="-228600" algn="l" rtl="0" fontAlgn="base">
        <a:spcBef>
          <a:spcPct val="20000"/>
        </a:spcBef>
        <a:spcAft>
          <a:spcPct val="0"/>
        </a:spcAft>
        <a:buChar char="–"/>
        <a:defRPr sz="2000">
          <a:solidFill>
            <a:schemeClr val="tx1"/>
          </a:solidFill>
          <a:latin typeface="+mn-lt"/>
          <a:ea typeface="ＭＳ Ｐゴシック" pitchFamily="-108" charset="-128"/>
        </a:defRPr>
      </a:lvl4pPr>
      <a:lvl5pPr marL="2057400" indent="-228600" algn="l" rtl="0" fontAlgn="base">
        <a:spcBef>
          <a:spcPct val="20000"/>
        </a:spcBef>
        <a:spcAft>
          <a:spcPct val="0"/>
        </a:spcAft>
        <a:buChar char="»"/>
        <a:defRPr sz="2000">
          <a:solidFill>
            <a:schemeClr val="tx1"/>
          </a:solidFill>
          <a:latin typeface="+mn-lt"/>
          <a:ea typeface="ＭＳ Ｐゴシック" pitchFamily="-108"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08"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08"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08"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08"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6" Type="http://schemas.openxmlformats.org/officeDocument/2006/relationships/image" Target="../media/image18.png"/><Relationship Id="rId4" Type="http://schemas.openxmlformats.org/officeDocument/2006/relationships/image" Target="../media/image16.png"/><Relationship Id="rId1" Type="http://schemas.openxmlformats.org/officeDocument/2006/relationships/slideLayout" Target="../slideLayouts/slideLayout6.xml"/><Relationship Id="rId2" Type="http://schemas.openxmlformats.org/officeDocument/2006/relationships/image" Target="../media/image14.png"/><Relationship Id="rId3" Type="http://schemas.openxmlformats.org/officeDocument/2006/relationships/image" Target="../media/image15.png"/><Relationship Id="rId5"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4" Type="http://schemas.openxmlformats.org/officeDocument/2006/relationships/image" Target="../media/image26.png"/><Relationship Id="rId1" Type="http://schemas.openxmlformats.org/officeDocument/2006/relationships/slideLayout" Target="../slideLayouts/slideLayout16.xml"/><Relationship Id="rId2" Type="http://schemas.openxmlformats.org/officeDocument/2006/relationships/notesSlide" Target="../notesSlides/notesSlide3.xml"/><Relationship Id="rId3"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4" Type="http://schemas.openxmlformats.org/officeDocument/2006/relationships/image" Target="../media/image28.png"/><Relationship Id="rId5" Type="http://schemas.openxmlformats.org/officeDocument/2006/relationships/image" Target="../media/image29.png"/><Relationship Id="rId7" Type="http://schemas.openxmlformats.org/officeDocument/2006/relationships/image" Target="../media/image31.png"/><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7.png"/><Relationship Id="rId6" Type="http://schemas.openxmlformats.org/officeDocument/2006/relationships/image" Target="../media/image30.png"/></Relationships>
</file>

<file path=ppt/slides/_rels/slide21.xml.rels><?xml version="1.0" encoding="UTF-8" standalone="yes"?>
<Relationships xmlns="http://schemas.openxmlformats.org/package/2006/relationships"><Relationship Id="rId4"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2.png"/><Relationship Id="rId5" Type="http://schemas.openxmlformats.org/officeDocument/2006/relationships/image" Target="../media/image34.png"/></Relationships>
</file>

<file path=ppt/slides/_rels/slide22.xml.rels><?xml version="1.0" encoding="UTF-8" standalone="yes"?>
<Relationships xmlns="http://schemas.openxmlformats.org/package/2006/relationships"><Relationship Id="rId4" Type="http://schemas.openxmlformats.org/officeDocument/2006/relationships/image" Target="../media/image36.png"/><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3.xml"/><Relationship Id="rId3" Type="http://schemas.openxmlformats.org/officeDocument/2006/relationships/oleObject" Target="../embeddings/oleObject1.bin"/><Relationship Id="rId1" Type="http://schemas.openxmlformats.org/officeDocument/2006/relationships/vmlDrawing" Target="../drawings/vmlDrawing1.v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2.xml"/><Relationship Id="rId3" Type="http://schemas.openxmlformats.org/officeDocument/2006/relationships/oleObject" Target="../embeddings/oleObject2.bin"/><Relationship Id="rId1" Type="http://schemas.openxmlformats.org/officeDocument/2006/relationships/vmlDrawing" Target="../drawings/vmlDrawing2.v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3"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4" Type="http://schemas.openxmlformats.org/officeDocument/2006/relationships/image" Target="../media/image10.jpeg"/><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9.png"/><Relationship Id="rId5"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effectLst>
            <a:outerShdw blurRad="63500" dist="38099" dir="2700000" algn="ctr" rotWithShape="0">
              <a:schemeClr val="bg2">
                <a:alpha val="74998"/>
              </a:schemeClr>
            </a:outerShdw>
          </a:effectLst>
        </p:spPr>
        <p:txBody>
          <a:bodyPr/>
          <a:lstStyle/>
          <a:p>
            <a:r>
              <a:rPr lang="en-US" dirty="0" smtClean="0">
                <a:latin typeface="Bookman Old Style" pitchFamily="-108" charset="0"/>
              </a:rPr>
              <a:t>Current LLRF Activities at FNAL</a:t>
            </a:r>
            <a:endParaRPr lang="en-US" dirty="0">
              <a:latin typeface="Bookman Old Style" pitchFamily="-108" charset="0"/>
            </a:endParaRPr>
          </a:p>
        </p:txBody>
      </p:sp>
      <p:sp>
        <p:nvSpPr>
          <p:cNvPr id="2051" name="Rectangle 3"/>
          <p:cNvSpPr>
            <a:spLocks noGrp="1" noChangeArrowheads="1"/>
          </p:cNvSpPr>
          <p:nvPr>
            <p:ph type="subTitle" idx="1"/>
          </p:nvPr>
        </p:nvSpPr>
        <p:spPr/>
        <p:txBody>
          <a:bodyPr/>
          <a:lstStyle/>
          <a:p>
            <a:r>
              <a:rPr lang="en-US" sz="1400" dirty="0" smtClean="0">
                <a:latin typeface="Bookman Old Style" pitchFamily="-108" charset="0"/>
              </a:rPr>
              <a:t> B. Chase</a:t>
            </a:r>
          </a:p>
          <a:p>
            <a:r>
              <a:rPr lang="en-US" sz="1400" dirty="0" smtClean="0">
                <a:latin typeface="Bookman Old Style" pitchFamily="-108" charset="0"/>
              </a:rPr>
              <a:t>Gustavo </a:t>
            </a:r>
            <a:r>
              <a:rPr lang="en-US" sz="1400" dirty="0" err="1" smtClean="0">
                <a:latin typeface="Bookman Old Style" pitchFamily="-108" charset="0"/>
              </a:rPr>
              <a:t>Cancelo</a:t>
            </a:r>
            <a:r>
              <a:rPr lang="en-US" sz="1400" dirty="0" smtClean="0">
                <a:latin typeface="Bookman Old Style" pitchFamily="-108" charset="0"/>
              </a:rPr>
              <a:t>, </a:t>
            </a:r>
            <a:r>
              <a:rPr lang="en-US" sz="1400" dirty="0" err="1" smtClean="0">
                <a:latin typeface="Bookman Old Style" pitchFamily="-108" charset="0"/>
              </a:rPr>
              <a:t>Yuriy</a:t>
            </a:r>
            <a:r>
              <a:rPr lang="en-US" sz="1400" dirty="0" smtClean="0">
                <a:latin typeface="Bookman Old Style" pitchFamily="-108" charset="0"/>
              </a:rPr>
              <a:t> </a:t>
            </a:r>
            <a:r>
              <a:rPr lang="en-US" sz="1400" dirty="0" err="1" smtClean="0">
                <a:latin typeface="Bookman Old Style" pitchFamily="-108" charset="0"/>
              </a:rPr>
              <a:t>Picshainikov</a:t>
            </a:r>
            <a:r>
              <a:rPr lang="en-US" sz="1400" dirty="0" smtClean="0">
                <a:latin typeface="Bookman Old Style" pitchFamily="-108" charset="0"/>
              </a:rPr>
              <a:t>, Warren </a:t>
            </a:r>
            <a:r>
              <a:rPr lang="en-US" sz="1400" dirty="0" err="1" smtClean="0">
                <a:latin typeface="Bookman Old Style" pitchFamily="-108" charset="0"/>
              </a:rPr>
              <a:t>Schappent</a:t>
            </a:r>
            <a:r>
              <a:rPr lang="en-US" sz="1400" dirty="0" smtClean="0">
                <a:latin typeface="Bookman Old Style" pitchFamily="-108" charset="0"/>
              </a:rPr>
              <a:t>, </a:t>
            </a:r>
            <a:r>
              <a:rPr lang="en-US" sz="1400" dirty="0" err="1" smtClean="0">
                <a:latin typeface="Bookman Old Style" pitchFamily="-108" charset="0"/>
              </a:rPr>
              <a:t>Ruban</a:t>
            </a:r>
            <a:r>
              <a:rPr lang="en-US" sz="1400" dirty="0" smtClean="0">
                <a:latin typeface="Bookman Old Style" pitchFamily="-108" charset="0"/>
              </a:rPr>
              <a:t> </a:t>
            </a:r>
            <a:r>
              <a:rPr lang="en-US" sz="1400" dirty="0" err="1" smtClean="0">
                <a:latin typeface="Bookman Old Style" pitchFamily="-108" charset="0"/>
              </a:rPr>
              <a:t>CarcagnoJulien</a:t>
            </a:r>
            <a:r>
              <a:rPr lang="en-US" sz="1400" dirty="0" smtClean="0">
                <a:latin typeface="Bookman Old Style" pitchFamily="-108" charset="0"/>
              </a:rPr>
              <a:t> </a:t>
            </a:r>
            <a:r>
              <a:rPr lang="en-US" sz="1400" dirty="0" err="1" smtClean="0">
                <a:latin typeface="Bookman Old Style" pitchFamily="-108" charset="0"/>
              </a:rPr>
              <a:t>Branlard</a:t>
            </a:r>
            <a:r>
              <a:rPr lang="en-US" sz="1400" dirty="0" smtClean="0">
                <a:latin typeface="Bookman Old Style" pitchFamily="-108" charset="0"/>
              </a:rPr>
              <a:t>, Ed </a:t>
            </a:r>
            <a:r>
              <a:rPr lang="en-US" sz="1400" dirty="0" err="1" smtClean="0">
                <a:latin typeface="Bookman Old Style" pitchFamily="-108" charset="0"/>
              </a:rPr>
              <a:t>Cullerton</a:t>
            </a:r>
            <a:r>
              <a:rPr lang="en-US" sz="1400" dirty="0" smtClean="0">
                <a:latin typeface="Bookman Old Style" pitchFamily="-108" charset="0"/>
              </a:rPr>
              <a:t>, Paul </a:t>
            </a:r>
            <a:r>
              <a:rPr lang="en-US" sz="1400" dirty="0" err="1" smtClean="0">
                <a:latin typeface="Bookman Old Style" pitchFamily="-108" charset="0"/>
              </a:rPr>
              <a:t>Joireman</a:t>
            </a:r>
            <a:r>
              <a:rPr lang="en-US" sz="1400" dirty="0" smtClean="0">
                <a:latin typeface="Bookman Old Style" pitchFamily="-108" charset="0"/>
              </a:rPr>
              <a:t>,  </a:t>
            </a:r>
            <a:r>
              <a:rPr lang="en-US" sz="1400" dirty="0" err="1" smtClean="0">
                <a:latin typeface="Bookman Old Style" pitchFamily="-108" charset="0"/>
              </a:rPr>
              <a:t>Uros</a:t>
            </a:r>
            <a:r>
              <a:rPr lang="en-US" sz="1400" dirty="0" smtClean="0">
                <a:latin typeface="Bookman Old Style" pitchFamily="-108" charset="0"/>
              </a:rPr>
              <a:t> </a:t>
            </a:r>
            <a:r>
              <a:rPr lang="en-US" sz="1400" dirty="0" err="1" smtClean="0">
                <a:latin typeface="Bookman Old Style" pitchFamily="-108" charset="0"/>
              </a:rPr>
              <a:t>Mavric</a:t>
            </a:r>
            <a:r>
              <a:rPr lang="en-US" sz="1400" dirty="0" smtClean="0">
                <a:latin typeface="Bookman Old Style" pitchFamily="-108" charset="0"/>
              </a:rPr>
              <a:t>, </a:t>
            </a:r>
            <a:r>
              <a:rPr lang="en-US" sz="1400" dirty="0" err="1" smtClean="0">
                <a:latin typeface="Bookman Old Style" pitchFamily="-108" charset="0"/>
              </a:rPr>
              <a:t>Vitali</a:t>
            </a:r>
            <a:r>
              <a:rPr lang="en-US" sz="1400" dirty="0" smtClean="0">
                <a:latin typeface="Bookman Old Style" pitchFamily="-108" charset="0"/>
              </a:rPr>
              <a:t> </a:t>
            </a:r>
            <a:r>
              <a:rPr lang="en-US" sz="1400" dirty="0" err="1" smtClean="0">
                <a:latin typeface="Bookman Old Style" pitchFamily="-108" charset="0"/>
              </a:rPr>
              <a:t>Tupokov</a:t>
            </a:r>
            <a:r>
              <a:rPr lang="en-US" sz="1400" dirty="0" smtClean="0">
                <a:latin typeface="Bookman Old Style" pitchFamily="-108" charset="0"/>
              </a:rPr>
              <a:t>, Philip Varghese</a:t>
            </a:r>
          </a:p>
          <a:p>
            <a:r>
              <a:rPr lang="en-US" sz="1400" dirty="0" smtClean="0">
                <a:latin typeface="Bookman Old Style" pitchFamily="-108" charset="0"/>
              </a:rPr>
              <a:t>FNAL, AD/RF - LLRF</a:t>
            </a:r>
            <a:endParaRPr lang="en-US" sz="1400" dirty="0">
              <a:latin typeface="Bookman Old Style" pitchFamily="-10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z="4000" dirty="0" smtClean="0"/>
              <a:t>Modified </a:t>
            </a:r>
            <a:r>
              <a:rPr lang="en-US" sz="4000" dirty="0"/>
              <a:t>1.3 GHz Board for</a:t>
            </a:r>
            <a:r>
              <a:rPr lang="en-US" sz="4000" dirty="0" smtClean="0"/>
              <a:t> </a:t>
            </a:r>
            <a:r>
              <a:rPr lang="en-US" sz="4000" dirty="0"/>
              <a:t/>
            </a:r>
            <a:br>
              <a:rPr lang="en-US" sz="4000" dirty="0"/>
            </a:br>
            <a:r>
              <a:rPr lang="en-US" sz="4000" dirty="0" smtClean="0"/>
              <a:t> </a:t>
            </a:r>
            <a:r>
              <a:rPr lang="en-US" sz="4000" dirty="0"/>
              <a:t>3.9 GHz System</a:t>
            </a:r>
          </a:p>
        </p:txBody>
      </p:sp>
      <p:pic>
        <p:nvPicPr>
          <p:cNvPr id="24580" name="Picture 4" descr="Photo"/>
          <p:cNvPicPr>
            <a:picLocks noChangeAspect="1" noChangeArrowheads="1"/>
          </p:cNvPicPr>
          <p:nvPr/>
        </p:nvPicPr>
        <p:blipFill>
          <a:blip r:embed="rId2"/>
          <a:srcRect/>
          <a:stretch>
            <a:fillRect/>
          </a:stretch>
        </p:blipFill>
        <p:spPr bwMode="auto">
          <a:xfrm>
            <a:off x="781567" y="1434406"/>
            <a:ext cx="7408346" cy="4702689"/>
          </a:xfrm>
          <a:prstGeom prst="rect">
            <a:avLst/>
          </a:prstGeom>
          <a:noFill/>
        </p:spPr>
      </p:pic>
      <p:sp>
        <p:nvSpPr>
          <p:cNvPr id="4" name="Date Placeholder 3"/>
          <p:cNvSpPr>
            <a:spLocks noGrp="1"/>
          </p:cNvSpPr>
          <p:nvPr>
            <p:ph type="dt" sz="half" idx="10"/>
          </p:nvPr>
        </p:nvSpPr>
        <p:spPr/>
        <p:txBody>
          <a:bodyPr/>
          <a:lstStyle/>
          <a:p>
            <a:fld id="{BC183AE9-168A-0046-A2D9-FE6E1F090D54}" type="datetime1">
              <a:rPr lang="en-US" smtClean="0"/>
              <a:pPr/>
              <a:t>11/19/08</a:t>
            </a:fld>
            <a:endParaRPr lang="en-US"/>
          </a:p>
        </p:txBody>
      </p:sp>
      <p:sp>
        <p:nvSpPr>
          <p:cNvPr id="5" name="Slide Number Placeholder 4"/>
          <p:cNvSpPr>
            <a:spLocks noGrp="1"/>
          </p:cNvSpPr>
          <p:nvPr>
            <p:ph type="sldNum" sz="quarter" idx="12"/>
          </p:nvPr>
        </p:nvSpPr>
        <p:spPr/>
        <p:txBody>
          <a:bodyPr/>
          <a:lstStyle/>
          <a:p>
            <a:fld id="{1D40B301-5A88-2340-9389-59DB1D1E68A8}" type="slidenum">
              <a:rPr lang="en-US" smtClean="0"/>
              <a:pPr/>
              <a:t>10</a:t>
            </a:fld>
            <a:endParaRPr lang="en-US"/>
          </a:p>
        </p:txBody>
      </p:sp>
      <p:sp>
        <p:nvSpPr>
          <p:cNvPr id="6" name="Footer Placeholder 5"/>
          <p:cNvSpPr>
            <a:spLocks noGrp="1"/>
          </p:cNvSpPr>
          <p:nvPr>
            <p:ph type="ftr" sz="quarter" idx="11"/>
          </p:nvPr>
        </p:nvSpPr>
        <p:spPr/>
        <p:txBody>
          <a:bodyPr/>
          <a:lstStyle/>
          <a:p>
            <a:r>
              <a:rPr lang="en-US" smtClean="0"/>
              <a:t>LCWS08    B. Chase</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3.9GHz Regulation - ESECON</a:t>
            </a:r>
            <a:endParaRPr lang="en-US" dirty="0"/>
          </a:p>
        </p:txBody>
      </p:sp>
      <p:sp>
        <p:nvSpPr>
          <p:cNvPr id="4" name="Footer Placeholder 3"/>
          <p:cNvSpPr>
            <a:spLocks noGrp="1"/>
          </p:cNvSpPr>
          <p:nvPr>
            <p:ph type="ftr" sz="quarter" idx="11"/>
          </p:nvPr>
        </p:nvSpPr>
        <p:spPr>
          <a:xfrm>
            <a:off x="2034520" y="6540500"/>
            <a:ext cx="4232930" cy="317500"/>
          </a:xfrm>
        </p:spPr>
        <p:txBody>
          <a:bodyPr/>
          <a:lstStyle/>
          <a:p>
            <a:r>
              <a:rPr lang="en-US" smtClean="0"/>
              <a:t>LCWS08    B. Chase</a:t>
            </a:r>
            <a:endParaRPr lang="en-US" dirty="0"/>
          </a:p>
        </p:txBody>
      </p:sp>
      <p:sp>
        <p:nvSpPr>
          <p:cNvPr id="5" name="Slide Number Placeholder 4"/>
          <p:cNvSpPr>
            <a:spLocks noGrp="1"/>
          </p:cNvSpPr>
          <p:nvPr>
            <p:ph type="sldNum" sz="quarter" idx="12"/>
          </p:nvPr>
        </p:nvSpPr>
        <p:spPr/>
        <p:txBody>
          <a:bodyPr/>
          <a:lstStyle/>
          <a:p>
            <a:fld id="{1D40B301-5A88-2340-9389-59DB1D1E68A8}" type="slidenum">
              <a:rPr lang="en-US" smtClean="0"/>
              <a:pPr/>
              <a:t>11</a:t>
            </a:fld>
            <a:endParaRPr lang="en-US"/>
          </a:p>
        </p:txBody>
      </p:sp>
      <p:pic>
        <p:nvPicPr>
          <p:cNvPr id="6" name="Picture 5"/>
          <p:cNvPicPr>
            <a:picLocks noChangeAspect="1"/>
          </p:cNvPicPr>
          <p:nvPr/>
        </p:nvPicPr>
        <p:blipFill>
          <a:blip r:embed="rId2"/>
          <a:stretch>
            <a:fillRect/>
          </a:stretch>
        </p:blipFill>
        <p:spPr>
          <a:xfrm>
            <a:off x="293096" y="1436122"/>
            <a:ext cx="6155026" cy="5023944"/>
          </a:xfrm>
          <a:prstGeom prst="rect">
            <a:avLst/>
          </a:prstGeom>
        </p:spPr>
      </p:pic>
      <p:sp>
        <p:nvSpPr>
          <p:cNvPr id="7" name="TextBox 6"/>
          <p:cNvSpPr txBox="1"/>
          <p:nvPr/>
        </p:nvSpPr>
        <p:spPr>
          <a:xfrm>
            <a:off x="6526916" y="1856071"/>
            <a:ext cx="2395019" cy="1477328"/>
          </a:xfrm>
          <a:prstGeom prst="rect">
            <a:avLst/>
          </a:prstGeom>
          <a:noFill/>
        </p:spPr>
        <p:txBody>
          <a:bodyPr wrap="none" rtlCol="0">
            <a:spAutoFit/>
          </a:bodyPr>
          <a:lstStyle/>
          <a:p>
            <a:r>
              <a:rPr lang="en-US" dirty="0" smtClean="0"/>
              <a:t>HTS </a:t>
            </a:r>
            <a:r>
              <a:rPr lang="en-US" dirty="0"/>
              <a:t>cavity 3  QL =</a:t>
            </a:r>
            <a:r>
              <a:rPr lang="en-US" dirty="0" smtClean="0"/>
              <a:t> 1.2e6</a:t>
            </a:r>
          </a:p>
          <a:p>
            <a:r>
              <a:rPr lang="en-US" dirty="0" smtClean="0"/>
              <a:t>w12 </a:t>
            </a:r>
            <a:r>
              <a:rPr lang="en-US" dirty="0"/>
              <a:t>= 9.42 </a:t>
            </a:r>
            <a:r>
              <a:rPr lang="en-US" dirty="0" err="1"/>
              <a:t>Krad/</a:t>
            </a:r>
            <a:r>
              <a:rPr lang="en-US" dirty="0" err="1" smtClean="0"/>
              <a:t>s Pgain</a:t>
            </a:r>
            <a:r>
              <a:rPr lang="en-US" dirty="0" smtClean="0"/>
              <a:t> </a:t>
            </a:r>
            <a:r>
              <a:rPr lang="en-US" dirty="0"/>
              <a:t>= </a:t>
            </a:r>
            <a:r>
              <a:rPr lang="en-US" dirty="0" smtClean="0"/>
              <a:t>28 </a:t>
            </a:r>
          </a:p>
          <a:p>
            <a:r>
              <a:rPr lang="en-US" dirty="0" err="1" smtClean="0"/>
              <a:t>Igain</a:t>
            </a:r>
            <a:r>
              <a:rPr lang="en-US" dirty="0" smtClean="0"/>
              <a:t> </a:t>
            </a:r>
            <a:r>
              <a:rPr lang="en-US" dirty="0"/>
              <a:t>285000.</a:t>
            </a:r>
          </a:p>
        </p:txBody>
      </p:sp>
      <p:sp>
        <p:nvSpPr>
          <p:cNvPr id="8" name="Date Placeholder 7"/>
          <p:cNvSpPr>
            <a:spLocks noGrp="1"/>
          </p:cNvSpPr>
          <p:nvPr>
            <p:ph type="dt" sz="half" idx="10"/>
          </p:nvPr>
        </p:nvSpPr>
        <p:spPr/>
        <p:txBody>
          <a:bodyPr/>
          <a:lstStyle/>
          <a:p>
            <a:fld id="{FEEA2C5E-E7CF-A747-8E19-2E8C63DE342C}" type="datetime1">
              <a:rPr lang="en-US" smtClean="0"/>
              <a:pPr/>
              <a:t>11/19/08</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715962"/>
          </a:xfrm>
        </p:spPr>
        <p:txBody>
          <a:bodyPr>
            <a:normAutofit fontScale="90000"/>
          </a:bodyPr>
          <a:lstStyle/>
          <a:p>
            <a:r>
              <a:rPr lang="en-US" sz="3200" b="1" dirty="0" smtClean="0">
                <a:solidFill>
                  <a:srgbClr val="FF0000"/>
                </a:solidFill>
              </a:rPr>
              <a:t>Real Time RF Simulator (RTS) and control</a:t>
            </a:r>
            <a:endParaRPr lang="en-US" sz="3200" dirty="0"/>
          </a:p>
        </p:txBody>
      </p:sp>
      <p:pic>
        <p:nvPicPr>
          <p:cNvPr id="5" name="149 Imagen" descr="general_scheme_cavs.png"/>
          <p:cNvPicPr>
            <a:picLocks noChangeAspect="1"/>
          </p:cNvPicPr>
          <p:nvPr/>
        </p:nvPicPr>
        <p:blipFill>
          <a:blip r:embed="rId2" cstate="print"/>
          <a:srcRect/>
          <a:stretch>
            <a:fillRect/>
          </a:stretch>
        </p:blipFill>
        <p:spPr bwMode="auto">
          <a:xfrm>
            <a:off x="0" y="1828800"/>
            <a:ext cx="4191000" cy="2321642"/>
          </a:xfrm>
          <a:prstGeom prst="rect">
            <a:avLst/>
          </a:prstGeom>
          <a:noFill/>
          <a:ln w="9525">
            <a:noFill/>
            <a:miter lim="800000"/>
            <a:headEnd/>
            <a:tailEnd/>
          </a:ln>
        </p:spPr>
      </p:pic>
      <p:pic>
        <p:nvPicPr>
          <p:cNvPr id="6" name="145 Imagen" descr="cs_cp-4c-ff.png"/>
          <p:cNvPicPr>
            <a:picLocks noChangeAspect="1"/>
          </p:cNvPicPr>
          <p:nvPr/>
        </p:nvPicPr>
        <p:blipFill>
          <a:blip r:embed="rId3"/>
          <a:srcRect/>
          <a:stretch>
            <a:fillRect/>
          </a:stretch>
        </p:blipFill>
        <p:spPr bwMode="auto">
          <a:xfrm>
            <a:off x="65088" y="4495800"/>
            <a:ext cx="4354512" cy="2021354"/>
          </a:xfrm>
          <a:prstGeom prst="rect">
            <a:avLst/>
          </a:prstGeom>
          <a:noFill/>
          <a:ln w="9525">
            <a:noFill/>
            <a:miter lim="800000"/>
            <a:headEnd/>
            <a:tailEnd/>
          </a:ln>
        </p:spPr>
      </p:pic>
      <p:pic>
        <p:nvPicPr>
          <p:cNvPr id="7" name="144 Imagen" descr="scope_ff.png"/>
          <p:cNvPicPr>
            <a:picLocks noChangeAspect="1"/>
          </p:cNvPicPr>
          <p:nvPr/>
        </p:nvPicPr>
        <p:blipFill>
          <a:blip r:embed="rId4" cstate="print"/>
          <a:srcRect/>
          <a:stretch>
            <a:fillRect/>
          </a:stretch>
        </p:blipFill>
        <p:spPr bwMode="auto">
          <a:xfrm>
            <a:off x="6781800" y="4495800"/>
            <a:ext cx="2362200" cy="1666509"/>
          </a:xfrm>
          <a:prstGeom prst="rect">
            <a:avLst/>
          </a:prstGeom>
          <a:noFill/>
          <a:ln w="9525">
            <a:noFill/>
            <a:miter lim="800000"/>
            <a:headEnd/>
            <a:tailEnd/>
          </a:ln>
        </p:spPr>
      </p:pic>
      <p:pic>
        <p:nvPicPr>
          <p:cNvPr id="8" name="53 Imagen" descr="4cav-plot_lfd.png"/>
          <p:cNvPicPr>
            <a:picLocks noChangeAspect="1"/>
          </p:cNvPicPr>
          <p:nvPr/>
        </p:nvPicPr>
        <p:blipFill>
          <a:blip r:embed="rId5"/>
          <a:srcRect/>
          <a:stretch>
            <a:fillRect/>
          </a:stretch>
        </p:blipFill>
        <p:spPr bwMode="auto">
          <a:xfrm>
            <a:off x="4495800" y="4495800"/>
            <a:ext cx="2362200" cy="1703467"/>
          </a:xfrm>
          <a:prstGeom prst="rect">
            <a:avLst/>
          </a:prstGeom>
          <a:noFill/>
          <a:ln w="9525">
            <a:noFill/>
            <a:miter lim="800000"/>
            <a:headEnd/>
            <a:tailEnd/>
          </a:ln>
        </p:spPr>
      </p:pic>
      <p:sp>
        <p:nvSpPr>
          <p:cNvPr id="9" name="TextBox 8"/>
          <p:cNvSpPr txBox="1"/>
          <p:nvPr/>
        </p:nvSpPr>
        <p:spPr>
          <a:xfrm>
            <a:off x="228600" y="685800"/>
            <a:ext cx="7086600" cy="1169551"/>
          </a:xfrm>
          <a:prstGeom prst="rect">
            <a:avLst/>
          </a:prstGeom>
          <a:noFill/>
        </p:spPr>
        <p:txBody>
          <a:bodyPr wrap="square" rtlCol="0">
            <a:spAutoFit/>
          </a:bodyPr>
          <a:lstStyle/>
          <a:p>
            <a:r>
              <a:rPr lang="en-US" sz="1400" dirty="0" smtClean="0"/>
              <a:t>The RTS simulates the amplitude and phase dynamics of multiple RF cavities.  The RTS implements the TTF electrical and mechanical dynamic models. It also includes several noise and disturbance sources. Al simulation parameters can be uploaded or saved to a file, or entered through the RTS control panel. The simulator outputs can be displayed on an oscilloscope and they are also logged on file through the DAQ for off line analysis.</a:t>
            </a:r>
            <a:endParaRPr lang="en-US" sz="1400" dirty="0"/>
          </a:p>
        </p:txBody>
      </p:sp>
      <p:pic>
        <p:nvPicPr>
          <p:cNvPr id="10" name="40 Imagen" descr="esecon.gif"/>
          <p:cNvPicPr>
            <a:picLocks noChangeAspect="1"/>
          </p:cNvPicPr>
          <p:nvPr/>
        </p:nvPicPr>
        <p:blipFill>
          <a:blip r:embed="rId6" cstate="print"/>
          <a:srcRect/>
          <a:stretch>
            <a:fillRect/>
          </a:stretch>
        </p:blipFill>
        <p:spPr bwMode="auto">
          <a:xfrm>
            <a:off x="5562600" y="1905000"/>
            <a:ext cx="3429000" cy="2220278"/>
          </a:xfrm>
          <a:prstGeom prst="rect">
            <a:avLst/>
          </a:prstGeom>
          <a:noFill/>
          <a:ln w="9525">
            <a:noFill/>
            <a:miter lim="800000"/>
            <a:headEnd/>
            <a:tailEnd/>
          </a:ln>
        </p:spPr>
      </p:pic>
      <p:sp>
        <p:nvSpPr>
          <p:cNvPr id="11" name="TextBox 10"/>
          <p:cNvSpPr txBox="1"/>
          <p:nvPr/>
        </p:nvSpPr>
        <p:spPr>
          <a:xfrm>
            <a:off x="1295400" y="4038600"/>
            <a:ext cx="1513684" cy="307777"/>
          </a:xfrm>
          <a:prstGeom prst="rect">
            <a:avLst/>
          </a:prstGeom>
          <a:noFill/>
        </p:spPr>
        <p:txBody>
          <a:bodyPr wrap="none" rtlCol="0">
            <a:spAutoFit/>
          </a:bodyPr>
          <a:lstStyle/>
          <a:p>
            <a:r>
              <a:rPr lang="en-US" sz="1400" dirty="0" smtClean="0"/>
              <a:t>RTS block diagram</a:t>
            </a:r>
            <a:endParaRPr lang="en-US" sz="1400" dirty="0"/>
          </a:p>
        </p:txBody>
      </p:sp>
      <p:sp>
        <p:nvSpPr>
          <p:cNvPr id="12" name="TextBox 11"/>
          <p:cNvSpPr txBox="1"/>
          <p:nvPr/>
        </p:nvSpPr>
        <p:spPr>
          <a:xfrm>
            <a:off x="1447800" y="6474023"/>
            <a:ext cx="1455207" cy="307777"/>
          </a:xfrm>
          <a:prstGeom prst="rect">
            <a:avLst/>
          </a:prstGeom>
          <a:noFill/>
        </p:spPr>
        <p:txBody>
          <a:bodyPr wrap="none" rtlCol="0">
            <a:spAutoFit/>
          </a:bodyPr>
          <a:lstStyle/>
          <a:p>
            <a:r>
              <a:rPr lang="en-US" sz="1400" dirty="0" smtClean="0"/>
              <a:t>RTS control panel</a:t>
            </a:r>
            <a:endParaRPr lang="en-US" sz="1400" dirty="0"/>
          </a:p>
        </p:txBody>
      </p:sp>
      <p:sp>
        <p:nvSpPr>
          <p:cNvPr id="13" name="TextBox 12"/>
          <p:cNvSpPr txBox="1"/>
          <p:nvPr/>
        </p:nvSpPr>
        <p:spPr>
          <a:xfrm>
            <a:off x="6019800" y="3810000"/>
            <a:ext cx="2592889" cy="307777"/>
          </a:xfrm>
          <a:prstGeom prst="rect">
            <a:avLst/>
          </a:prstGeom>
          <a:noFill/>
        </p:spPr>
        <p:txBody>
          <a:bodyPr wrap="none" rtlCol="0">
            <a:spAutoFit/>
          </a:bodyPr>
          <a:lstStyle/>
          <a:p>
            <a:r>
              <a:rPr lang="en-US" sz="1400" dirty="0" smtClean="0"/>
              <a:t>RTS hardware platform (ESECON)</a:t>
            </a:r>
            <a:endParaRPr lang="en-US" sz="1400" dirty="0"/>
          </a:p>
        </p:txBody>
      </p:sp>
      <p:sp>
        <p:nvSpPr>
          <p:cNvPr id="14" name="TextBox 13"/>
          <p:cNvSpPr txBox="1"/>
          <p:nvPr/>
        </p:nvSpPr>
        <p:spPr>
          <a:xfrm>
            <a:off x="4887116" y="6245423"/>
            <a:ext cx="1852558" cy="523220"/>
          </a:xfrm>
          <a:prstGeom prst="rect">
            <a:avLst/>
          </a:prstGeom>
          <a:noFill/>
        </p:spPr>
        <p:txBody>
          <a:bodyPr wrap="none" rtlCol="0">
            <a:spAutoFit/>
          </a:bodyPr>
          <a:lstStyle/>
          <a:p>
            <a:r>
              <a:rPr lang="en-US" sz="1400" dirty="0" smtClean="0"/>
              <a:t>RTS cavity outputs into</a:t>
            </a:r>
          </a:p>
          <a:p>
            <a:r>
              <a:rPr lang="en-US" sz="1400" dirty="0" smtClean="0"/>
              <a:t>DAQ log file</a:t>
            </a:r>
            <a:endParaRPr lang="en-US" sz="1400" dirty="0"/>
          </a:p>
        </p:txBody>
      </p:sp>
      <p:sp>
        <p:nvSpPr>
          <p:cNvPr id="15" name="TextBox 14"/>
          <p:cNvSpPr txBox="1"/>
          <p:nvPr/>
        </p:nvSpPr>
        <p:spPr>
          <a:xfrm>
            <a:off x="7173116" y="6248400"/>
            <a:ext cx="1575047" cy="523220"/>
          </a:xfrm>
          <a:prstGeom prst="rect">
            <a:avLst/>
          </a:prstGeom>
          <a:noFill/>
        </p:spPr>
        <p:txBody>
          <a:bodyPr wrap="none" rtlCol="0">
            <a:spAutoFit/>
          </a:bodyPr>
          <a:lstStyle/>
          <a:p>
            <a:r>
              <a:rPr lang="en-US" sz="1400" dirty="0" smtClean="0"/>
              <a:t>RTS outputs on the</a:t>
            </a:r>
          </a:p>
          <a:p>
            <a:r>
              <a:rPr lang="en-US" sz="1400" dirty="0" smtClean="0"/>
              <a:t>oscilloscope</a:t>
            </a:r>
            <a:endParaRPr lang="en-US" sz="1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of CC1 at A0</a:t>
            </a:r>
            <a:endParaRPr lang="en-US" dirty="0"/>
          </a:p>
        </p:txBody>
      </p:sp>
      <p:sp>
        <p:nvSpPr>
          <p:cNvPr id="4" name="Footer Placeholder 3"/>
          <p:cNvSpPr>
            <a:spLocks noGrp="1"/>
          </p:cNvSpPr>
          <p:nvPr>
            <p:ph type="ftr" sz="quarter" idx="11"/>
          </p:nvPr>
        </p:nvSpPr>
        <p:spPr/>
        <p:txBody>
          <a:bodyPr/>
          <a:lstStyle/>
          <a:p>
            <a:r>
              <a:rPr lang="en-US" smtClean="0"/>
              <a:t>LCWS08    B. Chase</a:t>
            </a:r>
            <a:endParaRPr lang="en-US" dirty="0"/>
          </a:p>
        </p:txBody>
      </p:sp>
      <p:sp>
        <p:nvSpPr>
          <p:cNvPr id="5" name="Slide Number Placeholder 4"/>
          <p:cNvSpPr>
            <a:spLocks noGrp="1"/>
          </p:cNvSpPr>
          <p:nvPr>
            <p:ph type="sldNum" sz="quarter" idx="12"/>
          </p:nvPr>
        </p:nvSpPr>
        <p:spPr/>
        <p:txBody>
          <a:bodyPr/>
          <a:lstStyle/>
          <a:p>
            <a:fld id="{1D40B301-5A88-2340-9389-59DB1D1E68A8}" type="slidenum">
              <a:rPr lang="en-US" smtClean="0"/>
              <a:pPr/>
              <a:t>13</a:t>
            </a:fld>
            <a:endParaRPr lang="en-US"/>
          </a:p>
        </p:txBody>
      </p:sp>
      <p:pic>
        <p:nvPicPr>
          <p:cNvPr id="6" name="Picture 5"/>
          <p:cNvPicPr>
            <a:picLocks noChangeAspect="1" noChangeArrowheads="1"/>
          </p:cNvPicPr>
          <p:nvPr/>
        </p:nvPicPr>
        <p:blipFill>
          <a:blip r:embed="rId2"/>
          <a:srcRect r="3883" b="3844"/>
          <a:stretch>
            <a:fillRect/>
          </a:stretch>
        </p:blipFill>
        <p:spPr bwMode="auto">
          <a:xfrm>
            <a:off x="1111615" y="1259587"/>
            <a:ext cx="6624181" cy="4209115"/>
          </a:xfrm>
          <a:prstGeom prst="rect">
            <a:avLst/>
          </a:prstGeom>
          <a:noFill/>
          <a:ln w="9525">
            <a:noFill/>
            <a:miter lim="800000"/>
            <a:headEnd/>
            <a:tailEnd/>
          </a:ln>
        </p:spPr>
      </p:pic>
      <p:sp>
        <p:nvSpPr>
          <p:cNvPr id="7" name="TextBox 6"/>
          <p:cNvSpPr txBox="1"/>
          <p:nvPr/>
        </p:nvSpPr>
        <p:spPr>
          <a:xfrm>
            <a:off x="348168" y="5542791"/>
            <a:ext cx="5981851" cy="646331"/>
          </a:xfrm>
          <a:prstGeom prst="rect">
            <a:avLst/>
          </a:prstGeom>
          <a:noFill/>
        </p:spPr>
        <p:txBody>
          <a:bodyPr wrap="none" rtlCol="0">
            <a:spAutoFit/>
          </a:bodyPr>
          <a:lstStyle/>
          <a:p>
            <a:r>
              <a:rPr lang="en-US" b="1" dirty="0" smtClean="0">
                <a:latin typeface="Times New Roman" pitchFamily="-108" charset="0"/>
              </a:rPr>
              <a:t> loop gain up to 1200 </a:t>
            </a:r>
          </a:p>
          <a:p>
            <a:r>
              <a:rPr lang="en-US" b="1" dirty="0" smtClean="0">
                <a:latin typeface="Times New Roman" pitchFamily="-108" charset="0"/>
              </a:rPr>
              <a:t> 0.016% of amplitude stability and 0.007deg phase stability</a:t>
            </a:r>
            <a:endParaRPr lang="en-US" dirty="0"/>
          </a:p>
        </p:txBody>
      </p:sp>
      <p:sp>
        <p:nvSpPr>
          <p:cNvPr id="8" name="Date Placeholder 7"/>
          <p:cNvSpPr>
            <a:spLocks noGrp="1"/>
          </p:cNvSpPr>
          <p:nvPr>
            <p:ph type="dt" sz="half" idx="10"/>
          </p:nvPr>
        </p:nvSpPr>
        <p:spPr/>
        <p:txBody>
          <a:bodyPr/>
          <a:lstStyle/>
          <a:p>
            <a:fld id="{0B0B4CBE-51CD-1945-ACFD-801C58C915DD}" type="datetime1">
              <a:rPr lang="en-US" smtClean="0"/>
              <a:pPr/>
              <a:t>11/19/08</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CC1- Error as a Function of Gain</a:t>
            </a:r>
            <a:endParaRPr lang="en-US" dirty="0"/>
          </a:p>
        </p:txBody>
      </p:sp>
      <p:sp>
        <p:nvSpPr>
          <p:cNvPr id="4" name="Footer Placeholder 3"/>
          <p:cNvSpPr>
            <a:spLocks noGrp="1"/>
          </p:cNvSpPr>
          <p:nvPr>
            <p:ph type="ftr" sz="quarter" idx="11"/>
          </p:nvPr>
        </p:nvSpPr>
        <p:spPr/>
        <p:txBody>
          <a:bodyPr/>
          <a:lstStyle/>
          <a:p>
            <a:r>
              <a:rPr lang="en-US" smtClean="0"/>
              <a:t>LCWS08    B. Chase</a:t>
            </a:r>
            <a:endParaRPr lang="en-US"/>
          </a:p>
        </p:txBody>
      </p:sp>
      <p:sp>
        <p:nvSpPr>
          <p:cNvPr id="5" name="Slide Number Placeholder 4"/>
          <p:cNvSpPr>
            <a:spLocks noGrp="1"/>
          </p:cNvSpPr>
          <p:nvPr>
            <p:ph type="sldNum" sz="quarter" idx="12"/>
          </p:nvPr>
        </p:nvSpPr>
        <p:spPr/>
        <p:txBody>
          <a:bodyPr/>
          <a:lstStyle/>
          <a:p>
            <a:fld id="{1D40B301-5A88-2340-9389-59DB1D1E68A8}" type="slidenum">
              <a:rPr lang="en-US" smtClean="0"/>
              <a:pPr/>
              <a:t>14</a:t>
            </a:fld>
            <a:endParaRPr lang="en-US"/>
          </a:p>
        </p:txBody>
      </p:sp>
      <p:pic>
        <p:nvPicPr>
          <p:cNvPr id="8" name="Picture 7" descr="loop_gain_vs_std_pha_amp"/>
          <p:cNvPicPr>
            <a:picLocks noChangeAspect="1" noChangeArrowheads="1"/>
          </p:cNvPicPr>
          <p:nvPr/>
        </p:nvPicPr>
        <p:blipFill>
          <a:blip r:embed="rId2"/>
          <a:srcRect/>
          <a:stretch>
            <a:fillRect/>
          </a:stretch>
        </p:blipFill>
        <p:spPr bwMode="auto">
          <a:xfrm>
            <a:off x="1252952" y="1309742"/>
            <a:ext cx="7115837" cy="5091344"/>
          </a:xfrm>
          <a:prstGeom prst="rect">
            <a:avLst/>
          </a:prstGeom>
          <a:noFill/>
        </p:spPr>
      </p:pic>
      <p:sp>
        <p:nvSpPr>
          <p:cNvPr id="6" name="Date Placeholder 5"/>
          <p:cNvSpPr>
            <a:spLocks noGrp="1"/>
          </p:cNvSpPr>
          <p:nvPr>
            <p:ph type="dt" sz="half" idx="10"/>
          </p:nvPr>
        </p:nvSpPr>
        <p:spPr/>
        <p:txBody>
          <a:bodyPr/>
          <a:lstStyle/>
          <a:p>
            <a:fld id="{B17F97E1-80C0-284A-8883-9938C4B066E6}" type="datetime1">
              <a:rPr lang="en-US" smtClean="0"/>
              <a:pPr/>
              <a:t>11/19/08</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Response to Disturbance</a:t>
            </a:r>
            <a:endParaRPr lang="en-US" dirty="0"/>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LCWS08    B. Chase</a:t>
            </a:r>
            <a:endParaRPr lang="en-US"/>
          </a:p>
        </p:txBody>
      </p:sp>
      <p:sp>
        <p:nvSpPr>
          <p:cNvPr id="5" name="Slide Number Placeholder 4"/>
          <p:cNvSpPr>
            <a:spLocks noGrp="1"/>
          </p:cNvSpPr>
          <p:nvPr>
            <p:ph type="sldNum" sz="quarter" idx="12"/>
          </p:nvPr>
        </p:nvSpPr>
        <p:spPr/>
        <p:txBody>
          <a:bodyPr/>
          <a:lstStyle/>
          <a:p>
            <a:fld id="{1D40B301-5A88-2340-9389-59DB1D1E68A8}" type="slidenum">
              <a:rPr lang="en-US" smtClean="0"/>
              <a:pPr/>
              <a:t>15</a:t>
            </a:fld>
            <a:endParaRPr lang="en-US"/>
          </a:p>
        </p:txBody>
      </p:sp>
      <p:pic>
        <p:nvPicPr>
          <p:cNvPr id="6" name="Picture 5" descr="measurements_gain_calibrated"/>
          <p:cNvPicPr>
            <a:picLocks noChangeAspect="1" noChangeArrowheads="1"/>
          </p:cNvPicPr>
          <p:nvPr/>
        </p:nvPicPr>
        <p:blipFill>
          <a:blip r:embed="rId2"/>
          <a:srcRect/>
          <a:stretch>
            <a:fillRect/>
          </a:stretch>
        </p:blipFill>
        <p:spPr bwMode="auto">
          <a:xfrm>
            <a:off x="553638" y="1365013"/>
            <a:ext cx="8228925" cy="5226416"/>
          </a:xfrm>
          <a:prstGeom prst="rect">
            <a:avLst/>
          </a:prstGeom>
          <a:noFill/>
        </p:spPr>
      </p:pic>
      <p:sp>
        <p:nvSpPr>
          <p:cNvPr id="7" name="Date Placeholder 6"/>
          <p:cNvSpPr>
            <a:spLocks noGrp="1"/>
          </p:cNvSpPr>
          <p:nvPr>
            <p:ph type="dt" sz="half" idx="10"/>
          </p:nvPr>
        </p:nvSpPr>
        <p:spPr/>
        <p:txBody>
          <a:bodyPr/>
          <a:lstStyle/>
          <a:p>
            <a:fld id="{8E557BC1-402E-A94A-84AC-16BD11BE4E6D}" type="datetime1">
              <a:rPr lang="en-US" smtClean="0"/>
              <a:pPr/>
              <a:t>11/19/08</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Beam Jitter Measurements</a:t>
            </a:r>
            <a:endParaRPr lang="en-US" dirty="0"/>
          </a:p>
        </p:txBody>
      </p:sp>
      <p:sp>
        <p:nvSpPr>
          <p:cNvPr id="4" name="Footer Placeholder 3"/>
          <p:cNvSpPr>
            <a:spLocks noGrp="1"/>
          </p:cNvSpPr>
          <p:nvPr>
            <p:ph type="ftr" sz="quarter" idx="11"/>
          </p:nvPr>
        </p:nvSpPr>
        <p:spPr>
          <a:xfrm>
            <a:off x="2810931" y="6604000"/>
            <a:ext cx="4097867" cy="254000"/>
          </a:xfrm>
        </p:spPr>
        <p:txBody>
          <a:bodyPr/>
          <a:lstStyle/>
          <a:p>
            <a:r>
              <a:rPr lang="en-US" smtClean="0"/>
              <a:t>LCWS08    B. Chase</a:t>
            </a:r>
            <a:endParaRPr lang="en-US" dirty="0" smtClean="0"/>
          </a:p>
        </p:txBody>
      </p:sp>
      <p:sp>
        <p:nvSpPr>
          <p:cNvPr id="5" name="Slide Number Placeholder 4"/>
          <p:cNvSpPr>
            <a:spLocks noGrp="1"/>
          </p:cNvSpPr>
          <p:nvPr>
            <p:ph type="sldNum" sz="quarter" idx="12"/>
          </p:nvPr>
        </p:nvSpPr>
        <p:spPr/>
        <p:txBody>
          <a:bodyPr/>
          <a:lstStyle/>
          <a:p>
            <a:fld id="{1D40B301-5A88-2340-9389-59DB1D1E68A8}" type="slidenum">
              <a:rPr lang="en-US" smtClean="0"/>
              <a:pPr/>
              <a:t>16</a:t>
            </a:fld>
            <a:endParaRPr lang="en-US"/>
          </a:p>
        </p:txBody>
      </p:sp>
      <p:pic>
        <p:nvPicPr>
          <p:cNvPr id="6" name="Picture 5" descr="energy_dispersion"/>
          <p:cNvPicPr>
            <a:picLocks noChangeAspect="1" noChangeArrowheads="1"/>
          </p:cNvPicPr>
          <p:nvPr/>
        </p:nvPicPr>
        <p:blipFill>
          <a:blip r:embed="rId2"/>
          <a:srcRect/>
          <a:stretch>
            <a:fillRect/>
          </a:stretch>
        </p:blipFill>
        <p:spPr bwMode="auto">
          <a:xfrm>
            <a:off x="1297117" y="1442616"/>
            <a:ext cx="6701772" cy="4860530"/>
          </a:xfrm>
          <a:prstGeom prst="rect">
            <a:avLst/>
          </a:prstGeom>
          <a:noFill/>
        </p:spPr>
      </p:pic>
      <p:sp>
        <p:nvSpPr>
          <p:cNvPr id="7" name="Date Placeholder 6"/>
          <p:cNvSpPr>
            <a:spLocks noGrp="1"/>
          </p:cNvSpPr>
          <p:nvPr>
            <p:ph type="dt" sz="half" idx="10"/>
          </p:nvPr>
        </p:nvSpPr>
        <p:spPr/>
        <p:txBody>
          <a:bodyPr/>
          <a:lstStyle/>
          <a:p>
            <a:fld id="{6A801D54-78D7-074F-A84F-94E6F76A864B}" type="datetime1">
              <a:rPr lang="en-US" smtClean="0"/>
              <a:pPr/>
              <a:t>11/19/08</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Closed Loop Response of</a:t>
            </a:r>
            <a:br>
              <a:rPr lang="en-US" sz="3600" dirty="0" smtClean="0"/>
            </a:br>
            <a:r>
              <a:rPr lang="en-US" sz="3600" dirty="0" smtClean="0"/>
              <a:t>Cavity Model and Controller</a:t>
            </a:r>
            <a:endParaRPr lang="en-US" sz="3600" dirty="0"/>
          </a:p>
        </p:txBody>
      </p:sp>
      <p:sp>
        <p:nvSpPr>
          <p:cNvPr id="4" name="Footer Placeholder 3"/>
          <p:cNvSpPr>
            <a:spLocks noGrp="1"/>
          </p:cNvSpPr>
          <p:nvPr>
            <p:ph type="ftr" sz="quarter" idx="11"/>
          </p:nvPr>
        </p:nvSpPr>
        <p:spPr>
          <a:xfrm>
            <a:off x="2590799" y="6553200"/>
            <a:ext cx="4453467" cy="304800"/>
          </a:xfrm>
        </p:spPr>
        <p:txBody>
          <a:bodyPr/>
          <a:lstStyle/>
          <a:p>
            <a:r>
              <a:rPr lang="en-US" smtClean="0"/>
              <a:t>LCWS08    B. Chase</a:t>
            </a:r>
            <a:endParaRPr lang="en-US" dirty="0" smtClean="0"/>
          </a:p>
        </p:txBody>
      </p:sp>
      <p:sp>
        <p:nvSpPr>
          <p:cNvPr id="5" name="Slide Number Placeholder 4"/>
          <p:cNvSpPr>
            <a:spLocks noGrp="1"/>
          </p:cNvSpPr>
          <p:nvPr>
            <p:ph type="sldNum" sz="quarter" idx="12"/>
          </p:nvPr>
        </p:nvSpPr>
        <p:spPr/>
        <p:txBody>
          <a:bodyPr/>
          <a:lstStyle/>
          <a:p>
            <a:fld id="{1D40B301-5A88-2340-9389-59DB1D1E68A8}" type="slidenum">
              <a:rPr lang="en-US" smtClean="0"/>
              <a:pPr/>
              <a:t>17</a:t>
            </a:fld>
            <a:endParaRPr lang="en-US"/>
          </a:p>
        </p:txBody>
      </p:sp>
      <p:pic>
        <p:nvPicPr>
          <p:cNvPr id="6" name="Picture 5" descr="closed_lopp_picture"/>
          <p:cNvPicPr>
            <a:picLocks noChangeAspect="1" noChangeArrowheads="1"/>
          </p:cNvPicPr>
          <p:nvPr/>
        </p:nvPicPr>
        <p:blipFill>
          <a:blip r:embed="rId2"/>
          <a:srcRect/>
          <a:stretch>
            <a:fillRect/>
          </a:stretch>
        </p:blipFill>
        <p:spPr bwMode="auto">
          <a:xfrm>
            <a:off x="1567387" y="1868669"/>
            <a:ext cx="5943600" cy="4202112"/>
          </a:xfrm>
          <a:prstGeom prst="rect">
            <a:avLst/>
          </a:prstGeom>
          <a:noFill/>
        </p:spPr>
      </p:pic>
      <p:sp>
        <p:nvSpPr>
          <p:cNvPr id="7" name="Date Placeholder 6"/>
          <p:cNvSpPr>
            <a:spLocks noGrp="1"/>
          </p:cNvSpPr>
          <p:nvPr>
            <p:ph type="dt" sz="half" idx="10"/>
          </p:nvPr>
        </p:nvSpPr>
        <p:spPr/>
        <p:txBody>
          <a:bodyPr/>
          <a:lstStyle/>
          <a:p>
            <a:fld id="{C7AB54E6-E3C7-D249-AF63-DF166EE879BC}" type="datetime1">
              <a:rPr lang="en-US" smtClean="0"/>
              <a:pPr/>
              <a:t>11/19/08</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latin typeface="Comic Sans MS" pitchFamily="-108" charset="0"/>
              </a:rPr>
              <a:t>Drift Calibration</a:t>
            </a:r>
          </a:p>
        </p:txBody>
      </p:sp>
      <p:pic>
        <p:nvPicPr>
          <p:cNvPr id="18435" name="Picture 3" descr="schematic_one_channel"/>
          <p:cNvPicPr>
            <a:picLocks noGrp="1" noChangeAspect="1" noChangeArrowheads="1"/>
          </p:cNvPicPr>
          <p:nvPr>
            <p:ph type="body" idx="1"/>
          </p:nvPr>
        </p:nvPicPr>
        <p:blipFill>
          <a:blip r:embed="rId2"/>
          <a:srcRect/>
          <a:stretch>
            <a:fillRect/>
          </a:stretch>
        </p:blipFill>
        <p:spPr>
          <a:xfrm>
            <a:off x="457200" y="1412875"/>
            <a:ext cx="8229600" cy="4752975"/>
          </a:xfrm>
          <a:ln/>
        </p:spPr>
      </p:pic>
      <p:sp>
        <p:nvSpPr>
          <p:cNvPr id="4" name="Date Placeholder 3"/>
          <p:cNvSpPr>
            <a:spLocks noGrp="1"/>
          </p:cNvSpPr>
          <p:nvPr>
            <p:ph type="dt" sz="half" idx="10"/>
          </p:nvPr>
        </p:nvSpPr>
        <p:spPr/>
        <p:txBody>
          <a:bodyPr/>
          <a:lstStyle/>
          <a:p>
            <a:fld id="{06932B9C-4EC0-BB41-BEA7-62BF51758000}" type="datetime1">
              <a:rPr lang="en-US" smtClean="0"/>
              <a:pPr/>
              <a:t>11/19/08</a:t>
            </a:fld>
            <a:endParaRPr lang="en-US"/>
          </a:p>
        </p:txBody>
      </p:sp>
      <p:sp>
        <p:nvSpPr>
          <p:cNvPr id="5" name="Slide Number Placeholder 4"/>
          <p:cNvSpPr>
            <a:spLocks noGrp="1"/>
          </p:cNvSpPr>
          <p:nvPr>
            <p:ph type="sldNum" sz="quarter" idx="12"/>
          </p:nvPr>
        </p:nvSpPr>
        <p:spPr/>
        <p:txBody>
          <a:bodyPr/>
          <a:lstStyle/>
          <a:p>
            <a:fld id="{1D40B301-5A88-2340-9389-59DB1D1E68A8}" type="slidenum">
              <a:rPr lang="en-US" smtClean="0"/>
              <a:pPr/>
              <a:t>18</a:t>
            </a:fld>
            <a:endParaRPr lang="en-US"/>
          </a:p>
        </p:txBody>
      </p:sp>
      <p:sp>
        <p:nvSpPr>
          <p:cNvPr id="6" name="Footer Placeholder 5"/>
          <p:cNvSpPr>
            <a:spLocks noGrp="1"/>
          </p:cNvSpPr>
          <p:nvPr>
            <p:ph type="ftr" sz="quarter" idx="11"/>
          </p:nvPr>
        </p:nvSpPr>
        <p:spPr/>
        <p:txBody>
          <a:bodyPr/>
          <a:lstStyle/>
          <a:p>
            <a:r>
              <a:rPr lang="en-US" smtClean="0"/>
              <a:t>LCWS08    B. Chase</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 name="Slide Number Placeholder 6"/>
          <p:cNvSpPr>
            <a:spLocks noGrp="1"/>
          </p:cNvSpPr>
          <p:nvPr>
            <p:ph type="sldNum" sz="quarter" idx="12"/>
          </p:nvPr>
        </p:nvSpPr>
        <p:spPr/>
        <p:txBody>
          <a:bodyPr/>
          <a:lstStyle/>
          <a:p>
            <a:fld id="{CC3325CF-7A76-2645-98C2-C3149FE527B6}" type="slidenum">
              <a:rPr lang="en-US"/>
              <a:pPr/>
              <a:t>19</a:t>
            </a:fld>
            <a:endParaRPr lang="en-US"/>
          </a:p>
        </p:txBody>
      </p:sp>
      <p:sp>
        <p:nvSpPr>
          <p:cNvPr id="134148" name="Rectangle 4"/>
          <p:cNvSpPr>
            <a:spLocks noGrp="1" noChangeArrowheads="1"/>
          </p:cNvSpPr>
          <p:nvPr>
            <p:ph type="title"/>
          </p:nvPr>
        </p:nvSpPr>
        <p:spPr>
          <a:xfrm>
            <a:off x="457200" y="274638"/>
            <a:ext cx="8229600" cy="411162"/>
          </a:xfrm>
        </p:spPr>
        <p:txBody>
          <a:bodyPr/>
          <a:lstStyle/>
          <a:p>
            <a:r>
              <a:rPr lang="en-US" sz="2000">
                <a:latin typeface="Comic Sans MS" pitchFamily="-107" charset="0"/>
              </a:rPr>
              <a:t>Active Compensation of Microphonics in CCII</a:t>
            </a:r>
          </a:p>
        </p:txBody>
      </p:sp>
      <p:sp>
        <p:nvSpPr>
          <p:cNvPr id="134152" name="Rectangle 8"/>
          <p:cNvSpPr>
            <a:spLocks noGrp="1" noChangeArrowheads="1"/>
          </p:cNvSpPr>
          <p:nvPr>
            <p:ph type="body" sz="half" idx="1"/>
          </p:nvPr>
        </p:nvSpPr>
        <p:spPr>
          <a:xfrm>
            <a:off x="457200" y="685800"/>
            <a:ext cx="8229600" cy="2185988"/>
          </a:xfrm>
          <a:noFill/>
          <a:ln/>
        </p:spPr>
        <p:txBody>
          <a:bodyPr/>
          <a:lstStyle/>
          <a:p>
            <a:r>
              <a:rPr lang="en-US" sz="1200">
                <a:latin typeface="Comic Sans MS" pitchFamily="-107" charset="0"/>
              </a:rPr>
              <a:t>Reviewed 3 different algorithms used with SCRF cavities to actively dump random vibrations. </a:t>
            </a:r>
          </a:p>
          <a:p>
            <a:pPr lvl="1"/>
            <a:r>
              <a:rPr lang="en-US" sz="1200" i="1">
                <a:latin typeface="Comic Sans MS" pitchFamily="-107" charset="0"/>
              </a:rPr>
              <a:t>High Order Transfer Function (DESY)</a:t>
            </a:r>
          </a:p>
          <a:p>
            <a:pPr lvl="1"/>
            <a:r>
              <a:rPr lang="en-US" sz="1200" i="1">
                <a:latin typeface="Comic Sans MS" pitchFamily="-107" charset="0"/>
              </a:rPr>
              <a:t>LMS Adaptive Filter (FNAL)</a:t>
            </a:r>
          </a:p>
          <a:p>
            <a:pPr lvl="1"/>
            <a:r>
              <a:rPr lang="en-US" sz="1200" b="1" i="1">
                <a:latin typeface="Comic Sans MS" pitchFamily="-107" charset="0"/>
              </a:rPr>
              <a:t>Narrow Band Filter Bank (Michigan State)</a:t>
            </a:r>
          </a:p>
          <a:p>
            <a:endParaRPr lang="en-US" sz="1200" i="1">
              <a:latin typeface="Comic Sans MS" pitchFamily="-107" charset="0"/>
            </a:endParaRPr>
          </a:p>
          <a:p>
            <a:r>
              <a:rPr lang="en-US" sz="1200">
                <a:latin typeface="Comic Sans MS" pitchFamily="-107" charset="0"/>
              </a:rPr>
              <a:t>Developed code and implemented on NI FPGA PXI-7833R  “ </a:t>
            </a:r>
            <a:r>
              <a:rPr lang="en-US" sz="1200" b="1">
                <a:latin typeface="Comic Sans MS" pitchFamily="-107" charset="0"/>
              </a:rPr>
              <a:t>Narrow Band Filter Bank </a:t>
            </a:r>
            <a:r>
              <a:rPr lang="en-US" sz="1200">
                <a:latin typeface="Comic Sans MS" pitchFamily="-107" charset="0"/>
              </a:rPr>
              <a:t>” algorithm (with up to 5 resonances/poles). </a:t>
            </a:r>
          </a:p>
          <a:p>
            <a:r>
              <a:rPr lang="en-US" sz="1200">
                <a:latin typeface="Comic Sans MS" pitchFamily="-107" charset="0"/>
              </a:rPr>
              <a:t>Matlab simulation of NBFB in CW cavity. Two mode system (55 Hz and 180 Hz) driven by white noise. Predicts 15 dB of suppression possible.</a:t>
            </a:r>
          </a:p>
          <a:p>
            <a:endParaRPr lang="en-US" sz="1200">
              <a:latin typeface="Comic Sans MS" pitchFamily="-107" charset="0"/>
            </a:endParaRPr>
          </a:p>
        </p:txBody>
      </p:sp>
      <p:pic>
        <p:nvPicPr>
          <p:cNvPr id="134153" name="Picture 9" descr="Microphonics"/>
          <p:cNvPicPr>
            <a:picLocks noGrp="1" noChangeAspect="1" noChangeArrowheads="1"/>
          </p:cNvPicPr>
          <p:nvPr>
            <p:ph sz="half" idx="2"/>
          </p:nvPr>
        </p:nvPicPr>
        <p:blipFill>
          <a:blip r:embed="rId3"/>
          <a:srcRect/>
          <a:stretch>
            <a:fillRect/>
          </a:stretch>
        </p:blipFill>
        <p:spPr>
          <a:xfrm>
            <a:off x="609600" y="3276600"/>
            <a:ext cx="2971800" cy="2228850"/>
          </a:xfrm>
          <a:noFill/>
          <a:ln/>
        </p:spPr>
      </p:pic>
      <p:pic>
        <p:nvPicPr>
          <p:cNvPr id="134154" name="Picture 10"/>
          <p:cNvPicPr>
            <a:picLocks noChangeAspect="1" noChangeArrowheads="1"/>
          </p:cNvPicPr>
          <p:nvPr/>
        </p:nvPicPr>
        <p:blipFill>
          <a:blip r:embed="rId4"/>
          <a:srcRect/>
          <a:stretch>
            <a:fillRect/>
          </a:stretch>
        </p:blipFill>
        <p:spPr bwMode="auto">
          <a:xfrm>
            <a:off x="4648200" y="2971800"/>
            <a:ext cx="3492500" cy="2840038"/>
          </a:xfrm>
          <a:prstGeom prst="rect">
            <a:avLst/>
          </a:prstGeom>
          <a:noFill/>
          <a:ln w="9525">
            <a:noFill/>
            <a:miter lim="800000"/>
            <a:headEnd/>
            <a:tailEnd/>
          </a:ln>
        </p:spPr>
      </p:pic>
      <p:sp>
        <p:nvSpPr>
          <p:cNvPr id="134155" name="Rectangle 11"/>
          <p:cNvSpPr>
            <a:spLocks noChangeArrowheads="1"/>
          </p:cNvSpPr>
          <p:nvPr/>
        </p:nvSpPr>
        <p:spPr bwMode="auto">
          <a:xfrm>
            <a:off x="457200" y="5616575"/>
            <a:ext cx="3487738" cy="304800"/>
          </a:xfrm>
          <a:prstGeom prst="rect">
            <a:avLst/>
          </a:prstGeom>
          <a:noFill/>
          <a:ln w="9525">
            <a:noFill/>
            <a:miter lim="800000"/>
            <a:headEnd/>
            <a:tailEnd/>
          </a:ln>
          <a:effectLst/>
        </p:spPr>
        <p:txBody>
          <a:bodyPr wrap="none">
            <a:prstTxWarp prst="textNoShape">
              <a:avLst/>
            </a:prstTxWarp>
            <a:spAutoFit/>
          </a:bodyPr>
          <a:lstStyle/>
          <a:p>
            <a:r>
              <a:rPr lang="en-US" sz="1400">
                <a:effectLst>
                  <a:outerShdw blurRad="38100" dist="38100" dir="2700000" algn="tl">
                    <a:srgbClr val="DDDDDD"/>
                  </a:outerShdw>
                </a:effectLst>
                <a:latin typeface="Comic Sans MS" pitchFamily="-107" charset="0"/>
              </a:rPr>
              <a:t>Matlab simulation of NBFB in CW cavity</a:t>
            </a:r>
          </a:p>
        </p:txBody>
      </p:sp>
      <p:sp>
        <p:nvSpPr>
          <p:cNvPr id="134156" name="Line 12"/>
          <p:cNvSpPr>
            <a:spLocks noChangeShapeType="1"/>
          </p:cNvSpPr>
          <p:nvPr/>
        </p:nvSpPr>
        <p:spPr bwMode="auto">
          <a:xfrm>
            <a:off x="5410200" y="1981200"/>
            <a:ext cx="609600" cy="914400"/>
          </a:xfrm>
          <a:prstGeom prst="line">
            <a:avLst/>
          </a:prstGeom>
          <a:noFill/>
          <a:ln w="57150">
            <a:solidFill>
              <a:srgbClr val="00FF00"/>
            </a:solidFill>
            <a:round/>
            <a:headEnd/>
            <a:tailEnd type="triangle" w="med" len="med"/>
          </a:ln>
          <a:effectLst/>
        </p:spPr>
        <p:txBody>
          <a:bodyPr>
            <a:prstTxWarp prst="textNoShape">
              <a:avLst/>
            </a:prstTxWarp>
          </a:bodyPr>
          <a:lstStyle/>
          <a:p>
            <a:endParaRPr lang="en-US"/>
          </a:p>
        </p:txBody>
      </p:sp>
      <p:sp>
        <p:nvSpPr>
          <p:cNvPr id="134157" name="Line 13"/>
          <p:cNvSpPr>
            <a:spLocks noChangeShapeType="1"/>
          </p:cNvSpPr>
          <p:nvPr/>
        </p:nvSpPr>
        <p:spPr bwMode="auto">
          <a:xfrm>
            <a:off x="1752600" y="2362200"/>
            <a:ext cx="76200" cy="1066800"/>
          </a:xfrm>
          <a:prstGeom prst="line">
            <a:avLst/>
          </a:prstGeom>
          <a:noFill/>
          <a:ln w="57150">
            <a:solidFill>
              <a:srgbClr val="00FF00"/>
            </a:solidFill>
            <a:round/>
            <a:headEnd/>
            <a:tailEnd type="triangle" w="med" len="med"/>
          </a:ln>
          <a:effectLst/>
        </p:spPr>
        <p:txBody>
          <a:bodyPr>
            <a:prstTxWarp prst="textNoShape">
              <a:avLst/>
            </a:prstTxWarp>
          </a:bodyPr>
          <a:lstStyle/>
          <a:p>
            <a:endParaRPr lang="en-US"/>
          </a:p>
        </p:txBody>
      </p:sp>
      <p:sp>
        <p:nvSpPr>
          <p:cNvPr id="10" name="Date Placeholder 9"/>
          <p:cNvSpPr>
            <a:spLocks noGrp="1"/>
          </p:cNvSpPr>
          <p:nvPr>
            <p:ph type="dt" sz="half" idx="10"/>
          </p:nvPr>
        </p:nvSpPr>
        <p:spPr/>
        <p:txBody>
          <a:bodyPr/>
          <a:lstStyle/>
          <a:p>
            <a:fld id="{B765C37D-5527-8D4F-8BEB-5D1F711568EF}" type="datetime1">
              <a:rPr lang="en-US" smtClean="0"/>
              <a:pPr/>
              <a:t>11/19/08</a:t>
            </a:fld>
            <a:endParaRPr lang="en-US"/>
          </a:p>
        </p:txBody>
      </p:sp>
      <p:sp>
        <p:nvSpPr>
          <p:cNvPr id="12" name="Footer Placeholder 11"/>
          <p:cNvSpPr>
            <a:spLocks noGrp="1"/>
          </p:cNvSpPr>
          <p:nvPr>
            <p:ph type="ftr" sz="quarter" idx="11"/>
          </p:nvPr>
        </p:nvSpPr>
        <p:spPr/>
        <p:txBody>
          <a:bodyPr/>
          <a:lstStyle/>
          <a:p>
            <a:r>
              <a:rPr lang="en-US" smtClean="0"/>
              <a:t>LCWS08    B. Chase</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Projects</a:t>
            </a:r>
            <a:endParaRPr lang="en-US" dirty="0"/>
          </a:p>
        </p:txBody>
      </p:sp>
      <p:sp>
        <p:nvSpPr>
          <p:cNvPr id="3" name="Content Placeholder 2"/>
          <p:cNvSpPr>
            <a:spLocks noGrp="1"/>
          </p:cNvSpPr>
          <p:nvPr>
            <p:ph idx="1"/>
          </p:nvPr>
        </p:nvSpPr>
        <p:spPr>
          <a:xfrm>
            <a:off x="499016" y="1457512"/>
            <a:ext cx="8229600" cy="4525963"/>
          </a:xfrm>
        </p:spPr>
        <p:txBody>
          <a:bodyPr>
            <a:normAutofit fontScale="77500" lnSpcReduction="20000"/>
          </a:bodyPr>
          <a:lstStyle/>
          <a:p>
            <a:r>
              <a:rPr lang="en-US" dirty="0" smtClean="0"/>
              <a:t>Low Energy </a:t>
            </a:r>
            <a:r>
              <a:rPr lang="en-US" dirty="0" err="1" smtClean="0"/>
              <a:t>Linac</a:t>
            </a:r>
            <a:r>
              <a:rPr lang="en-US" dirty="0" smtClean="0"/>
              <a:t> LLRF Upgrade</a:t>
            </a:r>
          </a:p>
          <a:p>
            <a:pPr lvl="1"/>
            <a:r>
              <a:rPr lang="en-US" dirty="0" smtClean="0"/>
              <a:t>Based on MFC Module </a:t>
            </a:r>
          </a:p>
          <a:p>
            <a:pPr lvl="2"/>
            <a:r>
              <a:rPr lang="en-US" dirty="0" smtClean="0"/>
              <a:t> Commissioning in progress</a:t>
            </a:r>
          </a:p>
          <a:p>
            <a:r>
              <a:rPr lang="en-US" dirty="0" smtClean="0"/>
              <a:t>Main Injector Comb Filter</a:t>
            </a:r>
          </a:p>
          <a:p>
            <a:pPr lvl="1"/>
            <a:r>
              <a:rPr lang="en-US" dirty="0" smtClean="0"/>
              <a:t>Based on MFC Module </a:t>
            </a:r>
          </a:p>
          <a:p>
            <a:pPr lvl="2"/>
            <a:r>
              <a:rPr lang="en-US" dirty="0" smtClean="0"/>
              <a:t> Operational tests on one station</a:t>
            </a:r>
          </a:p>
          <a:p>
            <a:pPr lvl="2"/>
            <a:r>
              <a:rPr lang="en-US" dirty="0" smtClean="0"/>
              <a:t>Production in progress (35 cards)</a:t>
            </a:r>
          </a:p>
          <a:p>
            <a:r>
              <a:rPr lang="en-US" sz="2800" dirty="0" smtClean="0"/>
              <a:t>HINS 325 MHz copper cavities</a:t>
            </a:r>
          </a:p>
          <a:p>
            <a:r>
              <a:rPr lang="en-US" sz="2800" dirty="0" smtClean="0"/>
              <a:t>SRF at A0, HTS, CC2, NML, </a:t>
            </a:r>
          </a:p>
          <a:p>
            <a:pPr lvl="1"/>
            <a:r>
              <a:rPr lang="en-US" dirty="0" smtClean="0"/>
              <a:t>MFC and ESECON</a:t>
            </a:r>
          </a:p>
          <a:p>
            <a:r>
              <a:rPr lang="en-US" dirty="0" smtClean="0"/>
              <a:t>ILC design efforts </a:t>
            </a:r>
          </a:p>
          <a:p>
            <a:pPr lvl="1"/>
            <a:r>
              <a:rPr lang="en-US" dirty="0" err="1" smtClean="0"/>
              <a:t>Piezo</a:t>
            </a:r>
            <a:r>
              <a:rPr lang="en-US" dirty="0" smtClean="0"/>
              <a:t> control </a:t>
            </a:r>
          </a:p>
          <a:p>
            <a:pPr lvl="1"/>
            <a:r>
              <a:rPr lang="en-US" dirty="0" smtClean="0"/>
              <a:t>9mA tests at</a:t>
            </a:r>
            <a:r>
              <a:rPr lang="en-US" dirty="0" smtClean="0"/>
              <a:t> </a:t>
            </a:r>
            <a:r>
              <a:rPr lang="en-US" dirty="0" smtClean="0"/>
              <a:t>FLASH</a:t>
            </a:r>
            <a:endParaRPr lang="en-US" dirty="0"/>
          </a:p>
        </p:txBody>
      </p:sp>
      <p:sp>
        <p:nvSpPr>
          <p:cNvPr id="4" name="Footer Placeholder 3"/>
          <p:cNvSpPr>
            <a:spLocks noGrp="1"/>
          </p:cNvSpPr>
          <p:nvPr>
            <p:ph type="ftr" sz="quarter" idx="11"/>
          </p:nvPr>
        </p:nvSpPr>
        <p:spPr>
          <a:xfrm>
            <a:off x="1995644" y="6540500"/>
            <a:ext cx="4271806" cy="317500"/>
          </a:xfrm>
        </p:spPr>
        <p:txBody>
          <a:bodyPr/>
          <a:lstStyle/>
          <a:p>
            <a:r>
              <a:rPr lang="en-US" smtClean="0"/>
              <a:t>LCWS08    B. Chase</a:t>
            </a:r>
            <a:endParaRPr lang="en-US" dirty="0"/>
          </a:p>
        </p:txBody>
      </p:sp>
      <p:sp>
        <p:nvSpPr>
          <p:cNvPr id="5" name="Slide Number Placeholder 4"/>
          <p:cNvSpPr>
            <a:spLocks noGrp="1"/>
          </p:cNvSpPr>
          <p:nvPr>
            <p:ph type="sldNum" sz="quarter" idx="12"/>
          </p:nvPr>
        </p:nvSpPr>
        <p:spPr/>
        <p:txBody>
          <a:bodyPr/>
          <a:lstStyle/>
          <a:p>
            <a:fld id="{1D40B301-5A88-2340-9389-59DB1D1E68A8}" type="slidenum">
              <a:rPr lang="en-US" smtClean="0"/>
              <a:pPr/>
              <a:t>2</a:t>
            </a:fld>
            <a:endParaRPr lang="en-US"/>
          </a:p>
        </p:txBody>
      </p:sp>
      <p:sp>
        <p:nvSpPr>
          <p:cNvPr id="6" name="Date Placeholder 5"/>
          <p:cNvSpPr>
            <a:spLocks noGrp="1"/>
          </p:cNvSpPr>
          <p:nvPr>
            <p:ph type="dt" sz="half" idx="10"/>
          </p:nvPr>
        </p:nvSpPr>
        <p:spPr/>
        <p:txBody>
          <a:bodyPr/>
          <a:lstStyle/>
          <a:p>
            <a:fld id="{FB528431-C969-C649-8ED8-CB8C06948055}" type="datetime1">
              <a:rPr lang="en-US" smtClean="0"/>
              <a:pPr/>
              <a:t>11/19/08</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 name="Slide Number Placeholder 5"/>
          <p:cNvSpPr>
            <a:spLocks noGrp="1"/>
          </p:cNvSpPr>
          <p:nvPr>
            <p:ph type="sldNum" sz="quarter" idx="12"/>
          </p:nvPr>
        </p:nvSpPr>
        <p:spPr/>
        <p:txBody>
          <a:bodyPr/>
          <a:lstStyle/>
          <a:p>
            <a:fld id="{82AB5F70-0FB1-EB4F-832A-8E9C49F55303}" type="slidenum">
              <a:rPr lang="en-US"/>
              <a:pPr/>
              <a:t>20</a:t>
            </a:fld>
            <a:endParaRPr lang="en-US"/>
          </a:p>
        </p:txBody>
      </p:sp>
      <p:sp>
        <p:nvSpPr>
          <p:cNvPr id="125956" name="Rectangle 4"/>
          <p:cNvSpPr>
            <a:spLocks noChangeArrowheads="1"/>
          </p:cNvSpPr>
          <p:nvPr/>
        </p:nvSpPr>
        <p:spPr bwMode="auto">
          <a:xfrm>
            <a:off x="457200" y="0"/>
            <a:ext cx="8229600" cy="503238"/>
          </a:xfrm>
          <a:prstGeom prst="rect">
            <a:avLst/>
          </a:prstGeom>
          <a:noFill/>
          <a:ln w="9525">
            <a:noFill/>
            <a:miter lim="800000"/>
            <a:headEnd/>
            <a:tailEnd/>
          </a:ln>
          <a:effectLst/>
        </p:spPr>
        <p:txBody>
          <a:bodyPr anchor="ctr">
            <a:prstTxWarp prst="textNoShape">
              <a:avLst/>
            </a:prstTxWarp>
          </a:bodyPr>
          <a:lstStyle/>
          <a:p>
            <a:pPr algn="ctr"/>
            <a:r>
              <a:rPr lang="en-US">
                <a:solidFill>
                  <a:schemeClr val="tx2"/>
                </a:solidFill>
                <a:latin typeface="Comic Sans MS" pitchFamily="-107" charset="0"/>
              </a:rPr>
              <a:t>Active Compensation of Microphonics in CCII (cont.)</a:t>
            </a:r>
          </a:p>
        </p:txBody>
      </p:sp>
      <p:pic>
        <p:nvPicPr>
          <p:cNvPr id="125960" name="Picture 8"/>
          <p:cNvPicPr>
            <a:picLocks noChangeAspect="1" noChangeArrowheads="1"/>
          </p:cNvPicPr>
          <p:nvPr/>
        </p:nvPicPr>
        <p:blipFill>
          <a:blip r:embed="rId3"/>
          <a:srcRect/>
          <a:stretch>
            <a:fillRect/>
          </a:stretch>
        </p:blipFill>
        <p:spPr bwMode="auto">
          <a:xfrm>
            <a:off x="2895600" y="4565650"/>
            <a:ext cx="2667000" cy="1758950"/>
          </a:xfrm>
          <a:prstGeom prst="rect">
            <a:avLst/>
          </a:prstGeom>
          <a:noFill/>
          <a:ln w="9525">
            <a:noFill/>
            <a:miter lim="800000"/>
            <a:headEnd/>
            <a:tailEnd/>
          </a:ln>
          <a:effectLst/>
        </p:spPr>
      </p:pic>
      <p:sp>
        <p:nvSpPr>
          <p:cNvPr id="125962" name="Line 10"/>
          <p:cNvSpPr>
            <a:spLocks noChangeShapeType="1"/>
          </p:cNvSpPr>
          <p:nvPr/>
        </p:nvSpPr>
        <p:spPr bwMode="auto">
          <a:xfrm flipH="1">
            <a:off x="2867025" y="2593975"/>
            <a:ext cx="71438" cy="2174875"/>
          </a:xfrm>
          <a:prstGeom prst="line">
            <a:avLst/>
          </a:prstGeom>
          <a:noFill/>
          <a:ln w="9525">
            <a:solidFill>
              <a:srgbClr val="000000"/>
            </a:solidFill>
            <a:round/>
            <a:headEnd/>
            <a:tailEnd type="triangle" w="med" len="med"/>
          </a:ln>
          <a:effectLst/>
        </p:spPr>
        <p:txBody>
          <a:bodyPr>
            <a:prstTxWarp prst="textNoShape">
              <a:avLst/>
            </a:prstTxWarp>
          </a:bodyPr>
          <a:lstStyle/>
          <a:p>
            <a:endParaRPr lang="en-US"/>
          </a:p>
        </p:txBody>
      </p:sp>
      <p:pic>
        <p:nvPicPr>
          <p:cNvPr id="125963" name="Picture 11" descr="92Hz-mesh"/>
          <p:cNvPicPr>
            <a:picLocks noChangeAspect="1" noChangeArrowheads="1"/>
          </p:cNvPicPr>
          <p:nvPr/>
        </p:nvPicPr>
        <p:blipFill>
          <a:blip r:embed="rId4"/>
          <a:srcRect/>
          <a:stretch>
            <a:fillRect/>
          </a:stretch>
        </p:blipFill>
        <p:spPr bwMode="auto">
          <a:xfrm>
            <a:off x="304800" y="2971800"/>
            <a:ext cx="2840038" cy="3306763"/>
          </a:xfrm>
          <a:prstGeom prst="rect">
            <a:avLst/>
          </a:prstGeom>
          <a:noFill/>
        </p:spPr>
      </p:pic>
      <p:pic>
        <p:nvPicPr>
          <p:cNvPr id="125959" name="Picture 7"/>
          <p:cNvPicPr>
            <a:picLocks noChangeAspect="1" noChangeArrowheads="1"/>
          </p:cNvPicPr>
          <p:nvPr/>
        </p:nvPicPr>
        <p:blipFill>
          <a:blip r:embed="rId5"/>
          <a:srcRect/>
          <a:stretch>
            <a:fillRect/>
          </a:stretch>
        </p:blipFill>
        <p:spPr bwMode="auto">
          <a:xfrm>
            <a:off x="1600200" y="1354138"/>
            <a:ext cx="3900488" cy="2760662"/>
          </a:xfrm>
          <a:prstGeom prst="rect">
            <a:avLst/>
          </a:prstGeom>
          <a:noFill/>
          <a:ln w="9525">
            <a:noFill/>
            <a:miter lim="800000"/>
            <a:headEnd/>
            <a:tailEnd/>
          </a:ln>
          <a:effectLst/>
        </p:spPr>
      </p:pic>
      <p:sp>
        <p:nvSpPr>
          <p:cNvPr id="125957" name="Rectangle 5"/>
          <p:cNvSpPr>
            <a:spLocks noChangeArrowheads="1"/>
          </p:cNvSpPr>
          <p:nvPr/>
        </p:nvSpPr>
        <p:spPr bwMode="auto">
          <a:xfrm>
            <a:off x="685800" y="76200"/>
            <a:ext cx="7772400" cy="4343400"/>
          </a:xfrm>
          <a:prstGeom prst="rect">
            <a:avLst/>
          </a:prstGeom>
          <a:noFill/>
          <a:ln w="9525">
            <a:noFill/>
            <a:miter lim="800000"/>
            <a:headEnd/>
            <a:tailEnd/>
          </a:ln>
          <a:effectLst/>
        </p:spPr>
        <p:txBody>
          <a:bodyPr>
            <a:prstTxWarp prst="textNoShape">
              <a:avLst/>
            </a:prstTxWarp>
          </a:bodyPr>
          <a:lstStyle/>
          <a:p>
            <a:pPr marL="342900" indent="-342900">
              <a:spcBef>
                <a:spcPct val="20000"/>
              </a:spcBef>
            </a:pPr>
            <a:endParaRPr lang="en-US" sz="2000">
              <a:latin typeface="Comic Sans MS" pitchFamily="-107" charset="0"/>
            </a:endParaRPr>
          </a:p>
          <a:p>
            <a:pPr marL="342900" indent="-342900">
              <a:spcBef>
                <a:spcPct val="20000"/>
              </a:spcBef>
              <a:buFontTx/>
              <a:buChar char="•"/>
            </a:pPr>
            <a:r>
              <a:rPr lang="en-US" sz="1400">
                <a:latin typeface="Comic Sans MS" pitchFamily="-107" charset="0"/>
              </a:rPr>
              <a:t>Run CCII in CW mode (low power). Forward Power and Probe signals feed to </a:t>
            </a:r>
            <a:r>
              <a:rPr lang="en-US" sz="1400">
                <a:solidFill>
                  <a:srgbClr val="000000"/>
                </a:solidFill>
                <a:latin typeface="Comic Sans MS" pitchFamily="-107" charset="0"/>
              </a:rPr>
              <a:t>AD8302EB (RF/IF  Gain and Phase Detector board from Analog Devices).</a:t>
            </a:r>
            <a:r>
              <a:rPr lang="en-US" sz="1400">
                <a:latin typeface="Comic Sans MS" pitchFamily="-107" charset="0"/>
              </a:rPr>
              <a:t> Analog Phase detector signal used as input signal for “</a:t>
            </a:r>
            <a:r>
              <a:rPr lang="en-US" sz="1400" b="1">
                <a:latin typeface="Comic Sans MS" pitchFamily="-107" charset="0"/>
              </a:rPr>
              <a:t>Narrow Band Filter</a:t>
            </a:r>
            <a:r>
              <a:rPr lang="en-US" sz="1400">
                <a:latin typeface="Comic Sans MS" pitchFamily="-107" charset="0"/>
              </a:rPr>
              <a:t>”. </a:t>
            </a:r>
            <a:r>
              <a:rPr lang="en-US" sz="1000">
                <a:effectLst>
                  <a:outerShdw blurRad="38100" dist="38100" dir="2700000" algn="tl">
                    <a:srgbClr val="DDDDDD"/>
                  </a:outerShdw>
                </a:effectLst>
              </a:rPr>
              <a:t>	</a:t>
            </a:r>
            <a:endParaRPr lang="en-US" sz="1000" b="1" i="1"/>
          </a:p>
          <a:p>
            <a:pPr marL="342900" indent="-342900">
              <a:spcBef>
                <a:spcPct val="20000"/>
              </a:spcBef>
              <a:buFontTx/>
              <a:buChar char="•"/>
            </a:pPr>
            <a:r>
              <a:rPr lang="en-US" sz="1400">
                <a:latin typeface="Comic Sans MS" pitchFamily="-107" charset="0"/>
              </a:rPr>
              <a:t>Illustrated dumping vibration of CCII (at 52Hz, 92Hz, 155Hz, etc.) up to 15db. </a:t>
            </a:r>
          </a:p>
        </p:txBody>
      </p:sp>
      <p:pic>
        <p:nvPicPr>
          <p:cNvPr id="125964" name="Picture 12" descr="155Hz-Q=2-spectrog"/>
          <p:cNvPicPr>
            <a:picLocks noChangeAspect="1" noChangeArrowheads="1"/>
          </p:cNvPicPr>
          <p:nvPr/>
        </p:nvPicPr>
        <p:blipFill>
          <a:blip r:embed="rId6"/>
          <a:srcRect/>
          <a:stretch>
            <a:fillRect/>
          </a:stretch>
        </p:blipFill>
        <p:spPr bwMode="auto">
          <a:xfrm>
            <a:off x="5410200" y="1981200"/>
            <a:ext cx="3498850" cy="1965325"/>
          </a:xfrm>
          <a:prstGeom prst="rect">
            <a:avLst/>
          </a:prstGeom>
          <a:noFill/>
        </p:spPr>
      </p:pic>
      <p:pic>
        <p:nvPicPr>
          <p:cNvPr id="125965" name="Picture 13" descr="Microphonics Compensation of a Band between 150 and 165 Hz"/>
          <p:cNvPicPr>
            <a:picLocks noGrp="1" noChangeAspect="1" noChangeArrowheads="1"/>
          </p:cNvPicPr>
          <p:nvPr>
            <p:ph type="body" idx="1"/>
          </p:nvPr>
        </p:nvPicPr>
        <p:blipFill>
          <a:blip r:embed="rId7"/>
          <a:srcRect/>
          <a:stretch>
            <a:fillRect/>
          </a:stretch>
        </p:blipFill>
        <p:spPr>
          <a:xfrm>
            <a:off x="5715000" y="4429125"/>
            <a:ext cx="3092450" cy="1819275"/>
          </a:xfrm>
          <a:noFill/>
          <a:ln/>
        </p:spPr>
      </p:pic>
      <p:sp>
        <p:nvSpPr>
          <p:cNvPr id="125966" name="Rectangle 14"/>
          <p:cNvSpPr>
            <a:spLocks noChangeArrowheads="1"/>
          </p:cNvSpPr>
          <p:nvPr/>
        </p:nvSpPr>
        <p:spPr bwMode="auto">
          <a:xfrm>
            <a:off x="381000" y="1447800"/>
            <a:ext cx="5105400" cy="4953000"/>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125967" name="Rectangle 15"/>
          <p:cNvSpPr>
            <a:spLocks noChangeArrowheads="1"/>
          </p:cNvSpPr>
          <p:nvPr/>
        </p:nvSpPr>
        <p:spPr bwMode="auto">
          <a:xfrm>
            <a:off x="5562600" y="1447800"/>
            <a:ext cx="3352800" cy="4953000"/>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a:p>
        </p:txBody>
      </p:sp>
      <p:sp>
        <p:nvSpPr>
          <p:cNvPr id="125968" name="Line 16"/>
          <p:cNvSpPr>
            <a:spLocks noChangeShapeType="1"/>
          </p:cNvSpPr>
          <p:nvPr/>
        </p:nvSpPr>
        <p:spPr bwMode="auto">
          <a:xfrm>
            <a:off x="2362200" y="2667000"/>
            <a:ext cx="1066800" cy="2133600"/>
          </a:xfrm>
          <a:prstGeom prst="line">
            <a:avLst/>
          </a:prstGeom>
          <a:noFill/>
          <a:ln w="9525">
            <a:solidFill>
              <a:srgbClr val="00FF00"/>
            </a:solidFill>
            <a:round/>
            <a:headEnd/>
            <a:tailEnd type="triangle" w="med" len="med"/>
          </a:ln>
          <a:effectLst/>
        </p:spPr>
        <p:txBody>
          <a:bodyPr>
            <a:prstTxWarp prst="textNoShape">
              <a:avLst/>
            </a:prstTxWarp>
          </a:bodyPr>
          <a:lstStyle/>
          <a:p>
            <a:endParaRPr lang="en-US"/>
          </a:p>
        </p:txBody>
      </p:sp>
      <p:sp>
        <p:nvSpPr>
          <p:cNvPr id="125969" name="Line 17"/>
          <p:cNvSpPr>
            <a:spLocks noChangeShapeType="1"/>
          </p:cNvSpPr>
          <p:nvPr/>
        </p:nvSpPr>
        <p:spPr bwMode="auto">
          <a:xfrm flipH="1">
            <a:off x="1752600" y="2667000"/>
            <a:ext cx="609600" cy="2133600"/>
          </a:xfrm>
          <a:prstGeom prst="line">
            <a:avLst/>
          </a:prstGeom>
          <a:noFill/>
          <a:ln w="9525">
            <a:solidFill>
              <a:srgbClr val="00FF00"/>
            </a:solidFill>
            <a:round/>
            <a:headEnd/>
            <a:tailEnd type="triangle" w="med" len="med"/>
          </a:ln>
          <a:effectLst/>
        </p:spPr>
        <p:txBody>
          <a:bodyPr>
            <a:prstTxWarp prst="textNoShape">
              <a:avLst/>
            </a:prstTxWarp>
          </a:bodyPr>
          <a:lstStyle/>
          <a:p>
            <a:endParaRPr lang="en-US"/>
          </a:p>
        </p:txBody>
      </p:sp>
      <p:sp>
        <p:nvSpPr>
          <p:cNvPr id="125970" name="Line 18"/>
          <p:cNvSpPr>
            <a:spLocks noChangeShapeType="1"/>
          </p:cNvSpPr>
          <p:nvPr/>
        </p:nvSpPr>
        <p:spPr bwMode="auto">
          <a:xfrm>
            <a:off x="3581400" y="2667000"/>
            <a:ext cx="838200" cy="2209800"/>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125971" name="Line 19"/>
          <p:cNvSpPr>
            <a:spLocks noChangeShapeType="1"/>
          </p:cNvSpPr>
          <p:nvPr/>
        </p:nvSpPr>
        <p:spPr bwMode="auto">
          <a:xfrm flipH="1">
            <a:off x="1600200" y="2667000"/>
            <a:ext cx="1981200" cy="1524000"/>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125972" name="Line 20"/>
          <p:cNvSpPr>
            <a:spLocks noChangeShapeType="1"/>
          </p:cNvSpPr>
          <p:nvPr/>
        </p:nvSpPr>
        <p:spPr bwMode="auto">
          <a:xfrm>
            <a:off x="6248400" y="3276600"/>
            <a:ext cx="152400" cy="1676400"/>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125973" name="Line 21"/>
          <p:cNvSpPr>
            <a:spLocks noChangeShapeType="1"/>
          </p:cNvSpPr>
          <p:nvPr/>
        </p:nvSpPr>
        <p:spPr bwMode="auto">
          <a:xfrm>
            <a:off x="7010400" y="3276600"/>
            <a:ext cx="152400" cy="1828800"/>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sp>
        <p:nvSpPr>
          <p:cNvPr id="125974" name="Text Box 22"/>
          <p:cNvSpPr txBox="1">
            <a:spLocks noChangeArrowheads="1"/>
          </p:cNvSpPr>
          <p:nvPr/>
        </p:nvSpPr>
        <p:spPr bwMode="auto">
          <a:xfrm>
            <a:off x="5492750" y="1447800"/>
            <a:ext cx="3498850" cy="731838"/>
          </a:xfrm>
          <a:prstGeom prst="rect">
            <a:avLst/>
          </a:prstGeom>
          <a:noFill/>
          <a:ln w="9525">
            <a:noFill/>
            <a:miter lim="800000"/>
            <a:headEnd/>
            <a:tailEnd/>
          </a:ln>
          <a:effectLst/>
        </p:spPr>
        <p:txBody>
          <a:bodyPr wrap="none">
            <a:prstTxWarp prst="textNoShape">
              <a:avLst/>
            </a:prstTxWarp>
            <a:spAutoFit/>
          </a:bodyPr>
          <a:lstStyle/>
          <a:p>
            <a:r>
              <a:rPr lang="en-US" sz="1200">
                <a:effectLst>
                  <a:outerShdw blurRad="38100" dist="38100" dir="2700000" algn="tl">
                    <a:srgbClr val="DDDDDD"/>
                  </a:outerShdw>
                </a:effectLst>
              </a:rPr>
              <a:t>	Single Resonance (III)</a:t>
            </a:r>
            <a:br>
              <a:rPr lang="en-US" sz="1200">
                <a:effectLst>
                  <a:outerShdw blurRad="38100" dist="38100" dir="2700000" algn="tl">
                    <a:srgbClr val="DDDDDD"/>
                  </a:outerShdw>
                </a:effectLst>
              </a:rPr>
            </a:br>
            <a:r>
              <a:rPr lang="en-US" sz="1200" b="1" i="1"/>
              <a:t>T=2K, 155Hz (wide) Resonance compensation</a:t>
            </a:r>
            <a:r>
              <a:rPr lang="en-US" b="1" i="1"/>
              <a:t/>
            </a:r>
            <a:br>
              <a:rPr lang="en-US" b="1" i="1"/>
            </a:br>
            <a:endParaRPr lang="en-US" b="1" i="1"/>
          </a:p>
        </p:txBody>
      </p:sp>
      <p:sp>
        <p:nvSpPr>
          <p:cNvPr id="125975" name="Text Box 23"/>
          <p:cNvSpPr txBox="1">
            <a:spLocks noChangeArrowheads="1"/>
          </p:cNvSpPr>
          <p:nvPr/>
        </p:nvSpPr>
        <p:spPr bwMode="auto">
          <a:xfrm>
            <a:off x="304800" y="1473200"/>
            <a:ext cx="1787525" cy="701675"/>
          </a:xfrm>
          <a:prstGeom prst="rect">
            <a:avLst/>
          </a:prstGeom>
          <a:noFill/>
          <a:ln w="9525">
            <a:noFill/>
            <a:miter lim="800000"/>
            <a:headEnd/>
            <a:tailEnd/>
          </a:ln>
          <a:effectLst/>
        </p:spPr>
        <p:txBody>
          <a:bodyPr wrap="none">
            <a:prstTxWarp prst="textNoShape">
              <a:avLst/>
            </a:prstTxWarp>
            <a:spAutoFit/>
          </a:bodyPr>
          <a:lstStyle/>
          <a:p>
            <a:r>
              <a:rPr lang="en-US" sz="1000">
                <a:effectLst>
                  <a:outerShdw blurRad="38100" dist="38100" dir="2700000" algn="tl">
                    <a:srgbClr val="DDDDDD"/>
                  </a:outerShdw>
                </a:effectLst>
              </a:rPr>
              <a:t>Single Resonance (III)</a:t>
            </a:r>
            <a:br>
              <a:rPr lang="en-US" sz="1000">
                <a:effectLst>
                  <a:outerShdw blurRad="38100" dist="38100" dir="2700000" algn="tl">
                    <a:srgbClr val="DDDDDD"/>
                  </a:outerShdw>
                </a:effectLst>
              </a:rPr>
            </a:br>
            <a:r>
              <a:rPr lang="en-US" sz="1000">
                <a:effectLst>
                  <a:outerShdw blurRad="38100" dist="38100" dir="2700000" algn="tl">
                    <a:srgbClr val="DDDDDD"/>
                  </a:outerShdw>
                </a:effectLst>
              </a:rPr>
              <a:t>      </a:t>
            </a:r>
            <a:r>
              <a:rPr lang="en-US" sz="1000" b="1" i="1"/>
              <a:t>T=2K, 92Hz </a:t>
            </a:r>
          </a:p>
          <a:p>
            <a:r>
              <a:rPr lang="en-US" sz="1000" b="1" i="1"/>
              <a:t> Resonance compensation</a:t>
            </a:r>
            <a:br>
              <a:rPr lang="en-US" sz="1000" b="1" i="1"/>
            </a:br>
            <a:endParaRPr lang="en-US" sz="1000" b="1" i="1"/>
          </a:p>
        </p:txBody>
      </p:sp>
      <p:sp>
        <p:nvSpPr>
          <p:cNvPr id="125976" name="Text Box 24"/>
          <p:cNvSpPr txBox="1">
            <a:spLocks noChangeArrowheads="1"/>
          </p:cNvSpPr>
          <p:nvPr/>
        </p:nvSpPr>
        <p:spPr bwMode="auto">
          <a:xfrm>
            <a:off x="4038600" y="3987800"/>
            <a:ext cx="1152525" cy="517525"/>
          </a:xfrm>
          <a:prstGeom prst="rect">
            <a:avLst/>
          </a:prstGeom>
          <a:noFill/>
          <a:ln w="9525">
            <a:noFill/>
            <a:miter lim="800000"/>
            <a:headEnd/>
            <a:tailEnd/>
          </a:ln>
          <a:effectLst/>
        </p:spPr>
        <p:txBody>
          <a:bodyPr wrap="none">
            <a:prstTxWarp prst="textNoShape">
              <a:avLst/>
            </a:prstTxWarp>
            <a:spAutoFit/>
          </a:bodyPr>
          <a:lstStyle/>
          <a:p>
            <a:r>
              <a:rPr lang="en-US" sz="1400">
                <a:latin typeface="Comic Sans MS" pitchFamily="-107" charset="0"/>
              </a:rPr>
              <a:t>Piezo Tuner</a:t>
            </a:r>
          </a:p>
          <a:p>
            <a:r>
              <a:rPr lang="en-US" sz="1400">
                <a:solidFill>
                  <a:srgbClr val="CC0000"/>
                </a:solidFill>
                <a:latin typeface="Comic Sans MS" pitchFamily="-107" charset="0"/>
              </a:rPr>
              <a:t>OFF </a:t>
            </a:r>
            <a:r>
              <a:rPr lang="en-US" sz="1400">
                <a:latin typeface="Comic Sans MS" pitchFamily="-107" charset="0"/>
              </a:rPr>
              <a:t>/</a:t>
            </a:r>
            <a:r>
              <a:rPr lang="en-US" sz="1400">
                <a:solidFill>
                  <a:srgbClr val="006600"/>
                </a:solidFill>
                <a:latin typeface="Comic Sans MS" pitchFamily="-107" charset="0"/>
              </a:rPr>
              <a:t>ON</a:t>
            </a:r>
          </a:p>
        </p:txBody>
      </p:sp>
      <p:sp>
        <p:nvSpPr>
          <p:cNvPr id="125977" name="Line 25"/>
          <p:cNvSpPr>
            <a:spLocks noChangeShapeType="1"/>
          </p:cNvSpPr>
          <p:nvPr/>
        </p:nvSpPr>
        <p:spPr bwMode="auto">
          <a:xfrm flipH="1">
            <a:off x="3505200" y="4419600"/>
            <a:ext cx="838200" cy="381000"/>
          </a:xfrm>
          <a:prstGeom prst="line">
            <a:avLst/>
          </a:prstGeom>
          <a:noFill/>
          <a:ln w="9525">
            <a:solidFill>
              <a:srgbClr val="CC0000"/>
            </a:solidFill>
            <a:round/>
            <a:headEnd/>
            <a:tailEnd type="triangle" w="med" len="med"/>
          </a:ln>
          <a:effectLst/>
        </p:spPr>
        <p:txBody>
          <a:bodyPr>
            <a:prstTxWarp prst="textNoShape">
              <a:avLst/>
            </a:prstTxWarp>
          </a:bodyPr>
          <a:lstStyle/>
          <a:p>
            <a:endParaRPr lang="en-US"/>
          </a:p>
        </p:txBody>
      </p:sp>
      <p:sp>
        <p:nvSpPr>
          <p:cNvPr id="125978" name="Line 26"/>
          <p:cNvSpPr>
            <a:spLocks noChangeShapeType="1"/>
          </p:cNvSpPr>
          <p:nvPr/>
        </p:nvSpPr>
        <p:spPr bwMode="auto">
          <a:xfrm flipH="1">
            <a:off x="4114800" y="4419600"/>
            <a:ext cx="228600" cy="457200"/>
          </a:xfrm>
          <a:prstGeom prst="line">
            <a:avLst/>
          </a:prstGeom>
          <a:noFill/>
          <a:ln w="9525">
            <a:solidFill>
              <a:srgbClr val="CC0000"/>
            </a:solidFill>
            <a:round/>
            <a:headEnd/>
            <a:tailEnd type="triangle" w="med" len="med"/>
          </a:ln>
          <a:effectLst/>
        </p:spPr>
        <p:txBody>
          <a:bodyPr>
            <a:prstTxWarp prst="textNoShape">
              <a:avLst/>
            </a:prstTxWarp>
          </a:bodyPr>
          <a:lstStyle/>
          <a:p>
            <a:endParaRPr lang="en-US"/>
          </a:p>
        </p:txBody>
      </p:sp>
      <p:sp>
        <p:nvSpPr>
          <p:cNvPr id="125979" name="Line 27"/>
          <p:cNvSpPr>
            <a:spLocks noChangeShapeType="1"/>
          </p:cNvSpPr>
          <p:nvPr/>
        </p:nvSpPr>
        <p:spPr bwMode="auto">
          <a:xfrm flipH="1">
            <a:off x="3657600" y="4419600"/>
            <a:ext cx="1066800" cy="914400"/>
          </a:xfrm>
          <a:prstGeom prst="line">
            <a:avLst/>
          </a:prstGeom>
          <a:noFill/>
          <a:ln w="9525">
            <a:solidFill>
              <a:srgbClr val="006600"/>
            </a:solidFill>
            <a:round/>
            <a:headEnd/>
            <a:tailEnd type="triangle" w="med" len="med"/>
          </a:ln>
          <a:effectLst/>
        </p:spPr>
        <p:txBody>
          <a:bodyPr>
            <a:prstTxWarp prst="textNoShape">
              <a:avLst/>
            </a:prstTxWarp>
          </a:bodyPr>
          <a:lstStyle/>
          <a:p>
            <a:endParaRPr lang="en-US"/>
          </a:p>
        </p:txBody>
      </p:sp>
      <p:sp>
        <p:nvSpPr>
          <p:cNvPr id="125980" name="Line 28"/>
          <p:cNvSpPr>
            <a:spLocks noChangeShapeType="1"/>
          </p:cNvSpPr>
          <p:nvPr/>
        </p:nvSpPr>
        <p:spPr bwMode="auto">
          <a:xfrm>
            <a:off x="4724400" y="4419600"/>
            <a:ext cx="152400" cy="914400"/>
          </a:xfrm>
          <a:prstGeom prst="line">
            <a:avLst/>
          </a:prstGeom>
          <a:noFill/>
          <a:ln w="9525">
            <a:solidFill>
              <a:srgbClr val="006600"/>
            </a:solidFill>
            <a:round/>
            <a:headEnd/>
            <a:tailEnd type="triangle" w="med" len="med"/>
          </a:ln>
          <a:effectLst/>
        </p:spPr>
        <p:txBody>
          <a:bodyPr>
            <a:prstTxWarp prst="textNoShape">
              <a:avLst/>
            </a:prstTxWarp>
          </a:bodyPr>
          <a:lstStyle/>
          <a:p>
            <a:endParaRPr lang="en-US"/>
          </a:p>
        </p:txBody>
      </p:sp>
      <p:sp>
        <p:nvSpPr>
          <p:cNvPr id="26" name="Date Placeholder 25"/>
          <p:cNvSpPr>
            <a:spLocks noGrp="1"/>
          </p:cNvSpPr>
          <p:nvPr>
            <p:ph type="dt" sz="half" idx="10"/>
          </p:nvPr>
        </p:nvSpPr>
        <p:spPr/>
        <p:txBody>
          <a:bodyPr/>
          <a:lstStyle/>
          <a:p>
            <a:fld id="{3EF8E6BC-17E9-5444-826E-C8C622855DCF}" type="datetime1">
              <a:rPr lang="en-US" smtClean="0"/>
              <a:pPr/>
              <a:t>11/19/08</a:t>
            </a:fld>
            <a:endParaRPr lang="en-US"/>
          </a:p>
        </p:txBody>
      </p:sp>
      <p:sp>
        <p:nvSpPr>
          <p:cNvPr id="28" name="Footer Placeholder 27"/>
          <p:cNvSpPr>
            <a:spLocks noGrp="1"/>
          </p:cNvSpPr>
          <p:nvPr>
            <p:ph type="ftr" sz="quarter" idx="11"/>
          </p:nvPr>
        </p:nvSpPr>
        <p:spPr/>
        <p:txBody>
          <a:bodyPr/>
          <a:lstStyle/>
          <a:p>
            <a:r>
              <a:rPr lang="en-US" smtClean="0"/>
              <a:t>LCWS08    B. Chase</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Slide Number Placeholder 5"/>
          <p:cNvSpPr>
            <a:spLocks noGrp="1"/>
          </p:cNvSpPr>
          <p:nvPr>
            <p:ph type="sldNum" sz="quarter" idx="12"/>
          </p:nvPr>
        </p:nvSpPr>
        <p:spPr/>
        <p:txBody>
          <a:bodyPr/>
          <a:lstStyle/>
          <a:p>
            <a:fld id="{5F0BA48B-71D4-0749-B3E1-D35AEFABD92A}" type="slidenum">
              <a:rPr lang="en-US"/>
              <a:pPr/>
              <a:t>21</a:t>
            </a:fld>
            <a:endParaRPr lang="en-US"/>
          </a:p>
        </p:txBody>
      </p:sp>
      <p:sp>
        <p:nvSpPr>
          <p:cNvPr id="128003" name="Rectangle 3"/>
          <p:cNvSpPr>
            <a:spLocks noGrp="1" noChangeArrowheads="1"/>
          </p:cNvSpPr>
          <p:nvPr>
            <p:ph type="body" idx="1"/>
          </p:nvPr>
        </p:nvSpPr>
        <p:spPr>
          <a:xfrm>
            <a:off x="381000" y="381000"/>
            <a:ext cx="8229600" cy="838200"/>
          </a:xfrm>
        </p:spPr>
        <p:txBody>
          <a:bodyPr/>
          <a:lstStyle/>
          <a:p>
            <a:pPr>
              <a:buFontTx/>
              <a:buNone/>
            </a:pPr>
            <a:endParaRPr lang="en-US" sz="1400">
              <a:latin typeface="Comic Sans MS" pitchFamily="-107" charset="0"/>
            </a:endParaRPr>
          </a:p>
          <a:p>
            <a:r>
              <a:rPr lang="en-US" sz="1400">
                <a:latin typeface="Comic Sans MS" pitchFamily="-107" charset="0"/>
              </a:rPr>
              <a:t>Measured CCII vibration at 4K, 2K during many hours of operation (long term stability of microphonics vibrations).</a:t>
            </a:r>
          </a:p>
          <a:p>
            <a:endParaRPr lang="en-US"/>
          </a:p>
        </p:txBody>
      </p:sp>
      <p:sp>
        <p:nvSpPr>
          <p:cNvPr id="128004" name="Rectangle 4"/>
          <p:cNvSpPr>
            <a:spLocks noGrp="1" noChangeArrowheads="1"/>
          </p:cNvSpPr>
          <p:nvPr>
            <p:ph type="title"/>
          </p:nvPr>
        </p:nvSpPr>
        <p:spPr>
          <a:xfrm>
            <a:off x="457200" y="274638"/>
            <a:ext cx="8229600" cy="334962"/>
          </a:xfrm>
          <a:noFill/>
          <a:ln/>
        </p:spPr>
        <p:txBody>
          <a:bodyPr/>
          <a:lstStyle/>
          <a:p>
            <a:r>
              <a:rPr lang="en-US" sz="1600">
                <a:latin typeface="Comic Sans MS" pitchFamily="-107" charset="0"/>
              </a:rPr>
              <a:t>Active Compensation of Microphonics in CCII (cont.)</a:t>
            </a:r>
          </a:p>
        </p:txBody>
      </p:sp>
      <p:pic>
        <p:nvPicPr>
          <p:cNvPr id="128006" name="Picture 6" descr="Microphonics Spectrogram at 4K"/>
          <p:cNvPicPr>
            <a:picLocks noChangeAspect="1" noChangeArrowheads="1"/>
          </p:cNvPicPr>
          <p:nvPr/>
        </p:nvPicPr>
        <p:blipFill>
          <a:blip r:embed="rId3"/>
          <a:srcRect/>
          <a:stretch>
            <a:fillRect/>
          </a:stretch>
        </p:blipFill>
        <p:spPr bwMode="auto">
          <a:xfrm>
            <a:off x="457200" y="1071563"/>
            <a:ext cx="4572000" cy="3043237"/>
          </a:xfrm>
          <a:prstGeom prst="rect">
            <a:avLst/>
          </a:prstGeom>
          <a:noFill/>
        </p:spPr>
      </p:pic>
      <p:pic>
        <p:nvPicPr>
          <p:cNvPr id="128007" name="Picture 7" descr="External Source Fundmental (4K)"/>
          <p:cNvPicPr>
            <a:picLocks noChangeAspect="1" noChangeArrowheads="1"/>
          </p:cNvPicPr>
          <p:nvPr/>
        </p:nvPicPr>
        <p:blipFill>
          <a:blip r:embed="rId4"/>
          <a:srcRect/>
          <a:stretch>
            <a:fillRect/>
          </a:stretch>
        </p:blipFill>
        <p:spPr bwMode="auto">
          <a:xfrm>
            <a:off x="4648200" y="1096963"/>
            <a:ext cx="4191000" cy="2789237"/>
          </a:xfrm>
          <a:prstGeom prst="rect">
            <a:avLst/>
          </a:prstGeom>
          <a:noFill/>
        </p:spPr>
      </p:pic>
      <p:grpSp>
        <p:nvGrpSpPr>
          <p:cNvPr id="2" name="Group 14"/>
          <p:cNvGrpSpPr>
            <a:grpSpLocks/>
          </p:cNvGrpSpPr>
          <p:nvPr/>
        </p:nvGrpSpPr>
        <p:grpSpPr bwMode="auto">
          <a:xfrm>
            <a:off x="2057400" y="3962400"/>
            <a:ext cx="5008563" cy="2667000"/>
            <a:chOff x="624" y="864"/>
            <a:chExt cx="4608" cy="3240"/>
          </a:xfrm>
        </p:grpSpPr>
        <p:pic>
          <p:nvPicPr>
            <p:cNvPr id="128009" name="Picture 9" descr="Phase Oscillations at 4K"/>
            <p:cNvPicPr>
              <a:picLocks noChangeAspect="1" noChangeArrowheads="1"/>
            </p:cNvPicPr>
            <p:nvPr/>
          </p:nvPicPr>
          <p:blipFill>
            <a:blip r:embed="rId5"/>
            <a:srcRect/>
            <a:stretch>
              <a:fillRect/>
            </a:stretch>
          </p:blipFill>
          <p:spPr bwMode="auto">
            <a:xfrm>
              <a:off x="624" y="864"/>
              <a:ext cx="4320" cy="3240"/>
            </a:xfrm>
            <a:prstGeom prst="rect">
              <a:avLst/>
            </a:prstGeom>
            <a:noFill/>
          </p:spPr>
        </p:pic>
        <p:sp>
          <p:nvSpPr>
            <p:cNvPr id="128010" name="Line 10"/>
            <p:cNvSpPr>
              <a:spLocks noChangeShapeType="1"/>
            </p:cNvSpPr>
            <p:nvPr/>
          </p:nvSpPr>
          <p:spPr bwMode="auto">
            <a:xfrm>
              <a:off x="768" y="1488"/>
              <a:ext cx="3984" cy="1"/>
            </a:xfrm>
            <a:prstGeom prst="line">
              <a:avLst/>
            </a:prstGeom>
            <a:noFill/>
            <a:ln w="9525">
              <a:solidFill>
                <a:srgbClr val="000000"/>
              </a:solidFill>
              <a:round/>
              <a:headEnd/>
              <a:tailEnd/>
            </a:ln>
            <a:effectLst/>
          </p:spPr>
          <p:txBody>
            <a:bodyPr>
              <a:prstTxWarp prst="textNoShape">
                <a:avLst/>
              </a:prstTxWarp>
            </a:bodyPr>
            <a:lstStyle/>
            <a:p>
              <a:endParaRPr lang="en-US"/>
            </a:p>
          </p:txBody>
        </p:sp>
        <p:sp>
          <p:nvSpPr>
            <p:cNvPr id="128011" name="Line 11"/>
            <p:cNvSpPr>
              <a:spLocks noChangeShapeType="1"/>
            </p:cNvSpPr>
            <p:nvPr/>
          </p:nvSpPr>
          <p:spPr bwMode="auto">
            <a:xfrm>
              <a:off x="720" y="3024"/>
              <a:ext cx="3984" cy="1"/>
            </a:xfrm>
            <a:prstGeom prst="line">
              <a:avLst/>
            </a:prstGeom>
            <a:noFill/>
            <a:ln w="9525">
              <a:solidFill>
                <a:srgbClr val="000000"/>
              </a:solidFill>
              <a:round/>
              <a:headEnd/>
              <a:tailEnd/>
            </a:ln>
            <a:effectLst/>
          </p:spPr>
          <p:txBody>
            <a:bodyPr>
              <a:prstTxWarp prst="textNoShape">
                <a:avLst/>
              </a:prstTxWarp>
            </a:bodyPr>
            <a:lstStyle/>
            <a:p>
              <a:endParaRPr lang="en-US"/>
            </a:p>
          </p:txBody>
        </p:sp>
        <p:sp>
          <p:nvSpPr>
            <p:cNvPr id="128012" name="Line 12"/>
            <p:cNvSpPr>
              <a:spLocks noChangeShapeType="1"/>
            </p:cNvSpPr>
            <p:nvPr/>
          </p:nvSpPr>
          <p:spPr bwMode="auto">
            <a:xfrm>
              <a:off x="4608" y="1488"/>
              <a:ext cx="1" cy="1536"/>
            </a:xfrm>
            <a:prstGeom prst="line">
              <a:avLst/>
            </a:prstGeom>
            <a:noFill/>
            <a:ln w="9525">
              <a:solidFill>
                <a:srgbClr val="000000"/>
              </a:solidFill>
              <a:round/>
              <a:headEnd type="triangle" w="med" len="med"/>
              <a:tailEnd type="triangle" w="med" len="med"/>
            </a:ln>
            <a:effectLst/>
          </p:spPr>
          <p:txBody>
            <a:bodyPr>
              <a:prstTxWarp prst="textNoShape">
                <a:avLst/>
              </a:prstTxWarp>
            </a:bodyPr>
            <a:lstStyle/>
            <a:p>
              <a:endParaRPr lang="en-US"/>
            </a:p>
          </p:txBody>
        </p:sp>
        <p:sp>
          <p:nvSpPr>
            <p:cNvPr id="128013" name="Text Box 13"/>
            <p:cNvSpPr txBox="1">
              <a:spLocks noChangeArrowheads="1"/>
            </p:cNvSpPr>
            <p:nvPr/>
          </p:nvSpPr>
          <p:spPr bwMode="auto">
            <a:xfrm>
              <a:off x="4559" y="2160"/>
              <a:ext cx="673" cy="446"/>
            </a:xfrm>
            <a:prstGeom prst="rect">
              <a:avLst/>
            </a:prstGeom>
            <a:noFill/>
            <a:ln w="9525">
              <a:noFill/>
              <a:miter lim="800000"/>
              <a:headEnd/>
              <a:tailEnd/>
            </a:ln>
            <a:effectLst/>
          </p:spPr>
          <p:txBody>
            <a:bodyPr wrap="none">
              <a:prstTxWarp prst="textNoShape">
                <a:avLst/>
              </a:prstTxWarp>
              <a:spAutoFit/>
            </a:bodyPr>
            <a:lstStyle/>
            <a:p>
              <a:pPr eaLnBrk="0" hangingPunct="0"/>
              <a:r>
                <a:rPr lang="en-US">
                  <a:solidFill>
                    <a:srgbClr val="000000"/>
                  </a:solidFill>
                </a:rPr>
                <a:t>~</a:t>
              </a:r>
              <a:r>
                <a:rPr lang="en-US" sz="1400">
                  <a:solidFill>
                    <a:srgbClr val="000000"/>
                  </a:solidFill>
                </a:rPr>
                <a:t>80Hz</a:t>
              </a:r>
            </a:p>
          </p:txBody>
        </p:sp>
      </p:grpSp>
      <p:sp>
        <p:nvSpPr>
          <p:cNvPr id="13" name="Date Placeholder 12"/>
          <p:cNvSpPr>
            <a:spLocks noGrp="1"/>
          </p:cNvSpPr>
          <p:nvPr>
            <p:ph type="dt" sz="half" idx="10"/>
          </p:nvPr>
        </p:nvSpPr>
        <p:spPr/>
        <p:txBody>
          <a:bodyPr/>
          <a:lstStyle/>
          <a:p>
            <a:fld id="{639012D9-B687-D848-9D4E-A37FFA76A5EF}" type="datetime1">
              <a:rPr lang="en-US" smtClean="0"/>
              <a:pPr/>
              <a:t>11/19/08</a:t>
            </a:fld>
            <a:endParaRPr lang="en-US"/>
          </a:p>
        </p:txBody>
      </p:sp>
      <p:sp>
        <p:nvSpPr>
          <p:cNvPr id="15" name="Footer Placeholder 14"/>
          <p:cNvSpPr>
            <a:spLocks noGrp="1"/>
          </p:cNvSpPr>
          <p:nvPr>
            <p:ph type="ftr" sz="quarter" idx="11"/>
          </p:nvPr>
        </p:nvSpPr>
        <p:spPr/>
        <p:txBody>
          <a:bodyPr/>
          <a:lstStyle/>
          <a:p>
            <a:r>
              <a:rPr lang="en-US" smtClean="0"/>
              <a:t>LCWS08    B. Chase</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 name="Slide Number Placeholder 5"/>
          <p:cNvSpPr>
            <a:spLocks noGrp="1"/>
          </p:cNvSpPr>
          <p:nvPr>
            <p:ph type="sldNum" sz="quarter" idx="12"/>
          </p:nvPr>
        </p:nvSpPr>
        <p:spPr/>
        <p:txBody>
          <a:bodyPr/>
          <a:lstStyle/>
          <a:p>
            <a:fld id="{8777EE12-907E-114F-A139-2000A54EFA17}" type="slidenum">
              <a:rPr lang="en-US"/>
              <a:pPr/>
              <a:t>22</a:t>
            </a:fld>
            <a:endParaRPr lang="en-US"/>
          </a:p>
        </p:txBody>
      </p:sp>
      <p:grpSp>
        <p:nvGrpSpPr>
          <p:cNvPr id="2" name="Group 14"/>
          <p:cNvGrpSpPr>
            <a:grpSpLocks/>
          </p:cNvGrpSpPr>
          <p:nvPr/>
        </p:nvGrpSpPr>
        <p:grpSpPr bwMode="auto">
          <a:xfrm>
            <a:off x="381000" y="1676400"/>
            <a:ext cx="8229600" cy="4114800"/>
            <a:chOff x="96" y="672"/>
            <a:chExt cx="5568" cy="2784"/>
          </a:xfrm>
        </p:grpSpPr>
        <p:sp>
          <p:nvSpPr>
            <p:cNvPr id="137220" name="Rectangle 4"/>
            <p:cNvSpPr>
              <a:spLocks noChangeArrowheads="1"/>
            </p:cNvSpPr>
            <p:nvPr/>
          </p:nvSpPr>
          <p:spPr bwMode="auto">
            <a:xfrm>
              <a:off x="2832" y="672"/>
              <a:ext cx="2832" cy="2784"/>
            </a:xfrm>
            <a:prstGeom prst="rect">
              <a:avLst/>
            </a:prstGeom>
            <a:solidFill>
              <a:srgbClr val="FFFF99"/>
            </a:solidFill>
            <a:ln w="9525">
              <a:solidFill>
                <a:schemeClr val="tx1"/>
              </a:solidFill>
              <a:miter lim="800000"/>
              <a:headEnd/>
              <a:tailEnd/>
            </a:ln>
            <a:effectLst/>
          </p:spPr>
          <p:txBody>
            <a:bodyPr wrap="none" anchor="ctr">
              <a:prstTxWarp prst="textNoShape">
                <a:avLst/>
              </a:prstTxWarp>
            </a:bodyPr>
            <a:lstStyle/>
            <a:p>
              <a:pPr algn="ctr"/>
              <a:endParaRPr lang="en-US" b="1"/>
            </a:p>
          </p:txBody>
        </p:sp>
        <p:sp>
          <p:nvSpPr>
            <p:cNvPr id="137221" name="Rectangle 5"/>
            <p:cNvSpPr>
              <a:spLocks noChangeArrowheads="1"/>
            </p:cNvSpPr>
            <p:nvPr/>
          </p:nvSpPr>
          <p:spPr bwMode="auto">
            <a:xfrm>
              <a:off x="96" y="672"/>
              <a:ext cx="2688" cy="2784"/>
            </a:xfrm>
            <a:prstGeom prst="rect">
              <a:avLst/>
            </a:prstGeom>
            <a:solidFill>
              <a:srgbClr val="F8FF9F"/>
            </a:solidFill>
            <a:ln w="9525">
              <a:solidFill>
                <a:schemeClr val="tx1"/>
              </a:solidFill>
              <a:miter lim="800000"/>
              <a:headEnd/>
              <a:tailEnd/>
            </a:ln>
            <a:effectLst/>
          </p:spPr>
          <p:txBody>
            <a:bodyPr wrap="none" anchor="ctr">
              <a:prstTxWarp prst="textNoShape">
                <a:avLst/>
              </a:prstTxWarp>
            </a:bodyPr>
            <a:lstStyle/>
            <a:p>
              <a:endParaRPr lang="en-US"/>
            </a:p>
          </p:txBody>
        </p:sp>
        <p:pic>
          <p:nvPicPr>
            <p:cNvPr id="137222" name="Picture 6"/>
            <p:cNvPicPr>
              <a:picLocks noChangeAspect="1" noChangeArrowheads="1"/>
            </p:cNvPicPr>
            <p:nvPr/>
          </p:nvPicPr>
          <p:blipFill>
            <a:blip r:embed="rId3"/>
            <a:srcRect/>
            <a:stretch>
              <a:fillRect/>
            </a:stretch>
          </p:blipFill>
          <p:spPr bwMode="auto">
            <a:xfrm>
              <a:off x="144" y="1643"/>
              <a:ext cx="2592" cy="1748"/>
            </a:xfrm>
            <a:prstGeom prst="rect">
              <a:avLst/>
            </a:prstGeom>
            <a:noFill/>
            <a:ln w="9525">
              <a:noFill/>
              <a:miter lim="800000"/>
              <a:headEnd/>
              <a:tailEnd/>
            </a:ln>
          </p:spPr>
        </p:pic>
        <p:sp>
          <p:nvSpPr>
            <p:cNvPr id="137223" name="Rectangle 7"/>
            <p:cNvSpPr>
              <a:spLocks noChangeArrowheads="1"/>
            </p:cNvSpPr>
            <p:nvPr/>
          </p:nvSpPr>
          <p:spPr bwMode="auto">
            <a:xfrm>
              <a:off x="144" y="768"/>
              <a:ext cx="2736" cy="558"/>
            </a:xfrm>
            <a:prstGeom prst="rect">
              <a:avLst/>
            </a:prstGeom>
            <a:noFill/>
            <a:ln w="9525">
              <a:noFill/>
              <a:miter lim="800000"/>
              <a:headEnd/>
              <a:tailEnd/>
            </a:ln>
            <a:effectLst/>
          </p:spPr>
          <p:txBody>
            <a:bodyPr>
              <a:prstTxWarp prst="textNoShape">
                <a:avLst/>
              </a:prstTxWarp>
              <a:spAutoFit/>
            </a:bodyPr>
            <a:lstStyle/>
            <a:p>
              <a:r>
                <a:rPr lang="en-US" sz="1600" b="1">
                  <a:latin typeface="Comic Sans MS" pitchFamily="-107" charset="0"/>
                </a:rPr>
                <a:t>FNAL’s</a:t>
              </a:r>
              <a:r>
                <a:rPr lang="en-US" sz="1600">
                  <a:latin typeface="Comic Sans MS" pitchFamily="-107" charset="0"/>
                </a:rPr>
                <a:t> Resonance Control Group used this system for LFD compensation at </a:t>
              </a:r>
              <a:r>
                <a:rPr lang="en-US" sz="1600" b="1">
                  <a:latin typeface="Comic Sans MS" pitchFamily="-107" charset="0"/>
                </a:rPr>
                <a:t>CC2</a:t>
              </a:r>
              <a:r>
                <a:rPr lang="en-US" sz="1600">
                  <a:latin typeface="Comic Sans MS" pitchFamily="-107" charset="0"/>
                </a:rPr>
                <a:t>.</a:t>
              </a:r>
            </a:p>
          </p:txBody>
        </p:sp>
        <p:pic>
          <p:nvPicPr>
            <p:cNvPr id="137224" name="Picture 8"/>
            <p:cNvPicPr>
              <a:picLocks noChangeAspect="1" noChangeArrowheads="1"/>
            </p:cNvPicPr>
            <p:nvPr/>
          </p:nvPicPr>
          <p:blipFill>
            <a:blip r:embed="rId4"/>
            <a:srcRect/>
            <a:stretch>
              <a:fillRect/>
            </a:stretch>
          </p:blipFill>
          <p:spPr bwMode="auto">
            <a:xfrm>
              <a:off x="2880" y="1392"/>
              <a:ext cx="2784" cy="1680"/>
            </a:xfrm>
            <a:prstGeom prst="rect">
              <a:avLst/>
            </a:prstGeom>
            <a:noFill/>
            <a:ln w="9525">
              <a:noFill/>
              <a:miter lim="800000"/>
              <a:headEnd/>
              <a:tailEnd/>
            </a:ln>
          </p:spPr>
        </p:pic>
        <p:sp>
          <p:nvSpPr>
            <p:cNvPr id="137225" name="Rectangle 9"/>
            <p:cNvSpPr>
              <a:spLocks noChangeArrowheads="1"/>
            </p:cNvSpPr>
            <p:nvPr/>
          </p:nvSpPr>
          <p:spPr bwMode="auto">
            <a:xfrm>
              <a:off x="3072" y="720"/>
              <a:ext cx="2352" cy="826"/>
            </a:xfrm>
            <a:prstGeom prst="rect">
              <a:avLst/>
            </a:prstGeom>
            <a:noFill/>
            <a:ln w="9525">
              <a:noFill/>
              <a:miter lim="800000"/>
              <a:headEnd/>
              <a:tailEnd/>
            </a:ln>
            <a:effectLst/>
          </p:spPr>
          <p:txBody>
            <a:bodyPr>
              <a:prstTxWarp prst="textNoShape">
                <a:avLst/>
              </a:prstTxWarp>
              <a:spAutoFit/>
            </a:bodyPr>
            <a:lstStyle/>
            <a:p>
              <a:pPr algn="ctr"/>
              <a:r>
                <a:rPr lang="en-US" sz="1600" b="1">
                  <a:latin typeface="Comic Sans MS" pitchFamily="-107" charset="0"/>
                </a:rPr>
                <a:t>DESY</a:t>
              </a:r>
            </a:p>
            <a:p>
              <a:pPr algn="ctr"/>
              <a:r>
                <a:rPr lang="en-US" sz="1600">
                  <a:latin typeface="Comic Sans MS" pitchFamily="-107" charset="0"/>
                </a:rPr>
                <a:t>Experimental results from </a:t>
              </a:r>
              <a:r>
                <a:rPr lang="en-US" sz="1600" b="1">
                  <a:latin typeface="Comic Sans MS" pitchFamily="-107" charset="0"/>
                </a:rPr>
                <a:t>FLASH</a:t>
              </a:r>
              <a:r>
                <a:rPr lang="en-US" sz="1600">
                  <a:latin typeface="Comic Sans MS" pitchFamily="-107" charset="0"/>
                </a:rPr>
                <a:t>, Module#6 (</a:t>
              </a:r>
              <a:r>
                <a:rPr lang="en-US"/>
                <a:t>L. Lilje)</a:t>
              </a:r>
            </a:p>
            <a:p>
              <a:pPr algn="ctr"/>
              <a:r>
                <a:rPr lang="en-US" sz="1200">
                  <a:solidFill>
                    <a:schemeClr val="accent2"/>
                  </a:solidFill>
                  <a:latin typeface="Comic Sans MS" pitchFamily="-107" charset="0"/>
                </a:rPr>
                <a:t>Maximum Compensation per Cavity</a:t>
              </a:r>
              <a:endParaRPr lang="en-US" sz="1200">
                <a:latin typeface="Comic Sans MS" pitchFamily="-107" charset="0"/>
              </a:endParaRPr>
            </a:p>
            <a:p>
              <a:r>
                <a:rPr lang="en-US" sz="1200" b="1">
                  <a:latin typeface="Comic Sans MS" pitchFamily="-107" charset="0"/>
                </a:rPr>
                <a:t> </a:t>
              </a:r>
              <a:endParaRPr lang="en-US" sz="1200" i="1">
                <a:latin typeface="Comic Sans MS" pitchFamily="-107" charset="0"/>
              </a:endParaRPr>
            </a:p>
          </p:txBody>
        </p:sp>
        <p:sp>
          <p:nvSpPr>
            <p:cNvPr id="137226" name="Oval 10"/>
            <p:cNvSpPr>
              <a:spLocks noChangeArrowheads="1"/>
            </p:cNvSpPr>
            <p:nvPr/>
          </p:nvSpPr>
          <p:spPr bwMode="auto">
            <a:xfrm>
              <a:off x="5184" y="2016"/>
              <a:ext cx="480" cy="1200"/>
            </a:xfrm>
            <a:prstGeom prst="ellipse">
              <a:avLst/>
            </a:prstGeom>
            <a:noFill/>
            <a:ln w="9525">
              <a:solidFill>
                <a:srgbClr val="008000"/>
              </a:solidFill>
              <a:round/>
              <a:headEnd/>
              <a:tailEnd/>
            </a:ln>
            <a:effectLst/>
          </p:spPr>
          <p:txBody>
            <a:bodyPr wrap="none" anchor="ctr">
              <a:prstTxWarp prst="textNoShape">
                <a:avLst/>
              </a:prstTxWarp>
            </a:bodyPr>
            <a:lstStyle/>
            <a:p>
              <a:endParaRPr lang="en-US"/>
            </a:p>
          </p:txBody>
        </p:sp>
        <p:sp>
          <p:nvSpPr>
            <p:cNvPr id="137227" name="Text Box 11"/>
            <p:cNvSpPr txBox="1">
              <a:spLocks noChangeArrowheads="1"/>
            </p:cNvSpPr>
            <p:nvPr/>
          </p:nvSpPr>
          <p:spPr bwMode="auto">
            <a:xfrm>
              <a:off x="4512" y="3024"/>
              <a:ext cx="863" cy="228"/>
            </a:xfrm>
            <a:prstGeom prst="rect">
              <a:avLst/>
            </a:prstGeom>
            <a:noFill/>
            <a:ln w="9525">
              <a:noFill/>
              <a:miter lim="800000"/>
              <a:headEnd/>
              <a:tailEnd/>
            </a:ln>
            <a:effectLst/>
          </p:spPr>
          <p:txBody>
            <a:bodyPr wrap="none">
              <a:prstTxWarp prst="textNoShape">
                <a:avLst/>
              </a:prstTxWarp>
              <a:spAutoFit/>
            </a:bodyPr>
            <a:lstStyle/>
            <a:p>
              <a:r>
                <a:rPr lang="en-US" sz="1600">
                  <a:solidFill>
                    <a:srgbClr val="008000"/>
                  </a:solidFill>
                  <a:latin typeface="Comic Sans MS" pitchFamily="-107" charset="0"/>
                </a:rPr>
                <a:t>CC2 results</a:t>
              </a:r>
            </a:p>
          </p:txBody>
        </p:sp>
        <p:sp>
          <p:nvSpPr>
            <p:cNvPr id="137228" name="Line 12"/>
            <p:cNvSpPr>
              <a:spLocks noChangeShapeType="1"/>
            </p:cNvSpPr>
            <p:nvPr/>
          </p:nvSpPr>
          <p:spPr bwMode="auto">
            <a:xfrm flipV="1">
              <a:off x="5040" y="3024"/>
              <a:ext cx="192" cy="96"/>
            </a:xfrm>
            <a:prstGeom prst="line">
              <a:avLst/>
            </a:prstGeom>
            <a:noFill/>
            <a:ln w="9525">
              <a:solidFill>
                <a:srgbClr val="008000"/>
              </a:solidFill>
              <a:round/>
              <a:headEnd/>
              <a:tailEnd type="triangle" w="med" len="med"/>
            </a:ln>
            <a:effectLst/>
          </p:spPr>
          <p:txBody>
            <a:bodyPr>
              <a:prstTxWarp prst="textNoShape">
                <a:avLst/>
              </a:prstTxWarp>
            </a:bodyPr>
            <a:lstStyle/>
            <a:p>
              <a:endParaRPr lang="en-US"/>
            </a:p>
          </p:txBody>
        </p:sp>
        <p:sp>
          <p:nvSpPr>
            <p:cNvPr id="137229" name="Rectangle 13"/>
            <p:cNvSpPr>
              <a:spLocks noChangeArrowheads="1"/>
            </p:cNvSpPr>
            <p:nvPr/>
          </p:nvSpPr>
          <p:spPr bwMode="auto">
            <a:xfrm>
              <a:off x="2976" y="3264"/>
              <a:ext cx="124" cy="186"/>
            </a:xfrm>
            <a:prstGeom prst="rect">
              <a:avLst/>
            </a:prstGeom>
            <a:noFill/>
            <a:ln w="9525">
              <a:noFill/>
              <a:miter lim="800000"/>
              <a:headEnd/>
              <a:tailEnd/>
            </a:ln>
            <a:effectLst/>
          </p:spPr>
          <p:txBody>
            <a:bodyPr wrap="none">
              <a:prstTxWarp prst="textNoShape">
                <a:avLst/>
              </a:prstTxWarp>
              <a:spAutoFit/>
            </a:bodyPr>
            <a:lstStyle/>
            <a:p>
              <a:endParaRPr lang="en-US" sz="1200" b="1" i="1" u="sng">
                <a:solidFill>
                  <a:srgbClr val="660033"/>
                </a:solidFill>
              </a:endParaRPr>
            </a:p>
          </p:txBody>
        </p:sp>
      </p:grpSp>
      <p:sp>
        <p:nvSpPr>
          <p:cNvPr id="137231" name="Rectangle 15"/>
          <p:cNvSpPr>
            <a:spLocks noGrp="1" noChangeArrowheads="1"/>
          </p:cNvSpPr>
          <p:nvPr>
            <p:ph type="title"/>
          </p:nvPr>
        </p:nvSpPr>
        <p:spPr>
          <a:xfrm>
            <a:off x="457200" y="533400"/>
            <a:ext cx="8229600" cy="1143000"/>
          </a:xfrm>
          <a:noFill/>
          <a:ln/>
        </p:spPr>
        <p:txBody>
          <a:bodyPr/>
          <a:lstStyle/>
          <a:p>
            <a:r>
              <a:rPr lang="en-US" sz="2400" u="sng">
                <a:latin typeface="Comic Sans MS" pitchFamily="-107" charset="0"/>
              </a:rPr>
              <a:t>Experimental results with LFDC system </a:t>
            </a:r>
            <a:br>
              <a:rPr lang="en-US" sz="2400" u="sng">
                <a:latin typeface="Comic Sans MS" pitchFamily="-107" charset="0"/>
              </a:rPr>
            </a:br>
            <a:r>
              <a:rPr lang="en-US" sz="2400" u="sng">
                <a:latin typeface="Comic Sans MS" pitchFamily="-107" charset="0"/>
              </a:rPr>
              <a:t>proposed for NML/CM1/CC2</a:t>
            </a:r>
            <a:r>
              <a:rPr lang="en-US" u="sng"/>
              <a:t/>
            </a:r>
            <a:br>
              <a:rPr lang="en-US" u="sng"/>
            </a:br>
            <a:endParaRPr lang="en-US" u="sng"/>
          </a:p>
        </p:txBody>
      </p:sp>
      <p:sp>
        <p:nvSpPr>
          <p:cNvPr id="15" name="Date Placeholder 14"/>
          <p:cNvSpPr>
            <a:spLocks noGrp="1"/>
          </p:cNvSpPr>
          <p:nvPr>
            <p:ph type="dt" sz="half" idx="10"/>
          </p:nvPr>
        </p:nvSpPr>
        <p:spPr/>
        <p:txBody>
          <a:bodyPr/>
          <a:lstStyle/>
          <a:p>
            <a:fld id="{7932F805-754B-D14D-AA93-8ABE09519A86}" type="datetime1">
              <a:rPr lang="en-US" smtClean="0"/>
              <a:pPr/>
              <a:t>11/19/08</a:t>
            </a:fld>
            <a:endParaRPr lang="en-US"/>
          </a:p>
        </p:txBody>
      </p:sp>
      <p:sp>
        <p:nvSpPr>
          <p:cNvPr id="17" name="Footer Placeholder 16"/>
          <p:cNvSpPr>
            <a:spLocks noGrp="1"/>
          </p:cNvSpPr>
          <p:nvPr>
            <p:ph type="ftr" sz="quarter" idx="11"/>
          </p:nvPr>
        </p:nvSpPr>
        <p:spPr/>
        <p:txBody>
          <a:bodyPr/>
          <a:lstStyle/>
          <a:p>
            <a:r>
              <a:rPr lang="en-US" smtClean="0"/>
              <a:t>LCWS08    B. Chase</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Plans for 2009</a:t>
            </a:r>
            <a:endParaRPr lang="en-US" dirty="0"/>
          </a:p>
        </p:txBody>
      </p:sp>
      <p:sp>
        <p:nvSpPr>
          <p:cNvPr id="3" name="Content Placeholder 2"/>
          <p:cNvSpPr>
            <a:spLocks noGrp="1"/>
          </p:cNvSpPr>
          <p:nvPr>
            <p:ph idx="1"/>
          </p:nvPr>
        </p:nvSpPr>
        <p:spPr/>
        <p:txBody>
          <a:bodyPr/>
          <a:lstStyle/>
          <a:p>
            <a:r>
              <a:rPr lang="en-US" dirty="0" smtClean="0"/>
              <a:t>Complete </a:t>
            </a:r>
            <a:r>
              <a:rPr lang="en-US" dirty="0" err="1" smtClean="0"/>
              <a:t>Linac</a:t>
            </a:r>
            <a:r>
              <a:rPr lang="en-US" dirty="0" smtClean="0"/>
              <a:t> and Comb Filter projects</a:t>
            </a:r>
          </a:p>
          <a:p>
            <a:r>
              <a:rPr lang="en-US" dirty="0" smtClean="0"/>
              <a:t>Control 8 cavity </a:t>
            </a:r>
            <a:r>
              <a:rPr lang="en-US" dirty="0" err="1" smtClean="0"/>
              <a:t>cryomodule</a:t>
            </a:r>
            <a:r>
              <a:rPr lang="en-US" dirty="0" smtClean="0"/>
              <a:t> at NML</a:t>
            </a:r>
          </a:p>
          <a:p>
            <a:pPr lvl="1"/>
            <a:r>
              <a:rPr lang="en-US" dirty="0" smtClean="0"/>
              <a:t>MFC and ESECON drive and monitor</a:t>
            </a:r>
          </a:p>
          <a:p>
            <a:r>
              <a:rPr lang="en-US" dirty="0" smtClean="0"/>
              <a:t>Control 6 copper cavities for HINS</a:t>
            </a:r>
          </a:p>
          <a:p>
            <a:r>
              <a:rPr lang="en-US" dirty="0" smtClean="0"/>
              <a:t>Build new Recycler LLRF for NOVA</a:t>
            </a:r>
          </a:p>
          <a:p>
            <a:r>
              <a:rPr lang="en-US" dirty="0" smtClean="0"/>
              <a:t>Continue with 9mA tests at FLASH </a:t>
            </a:r>
            <a:endParaRPr lang="en-US" dirty="0"/>
          </a:p>
        </p:txBody>
      </p:sp>
      <p:sp>
        <p:nvSpPr>
          <p:cNvPr id="4" name="Footer Placeholder 3"/>
          <p:cNvSpPr>
            <a:spLocks noGrp="1"/>
          </p:cNvSpPr>
          <p:nvPr>
            <p:ph type="ftr" sz="quarter" idx="11"/>
          </p:nvPr>
        </p:nvSpPr>
        <p:spPr/>
        <p:txBody>
          <a:bodyPr/>
          <a:lstStyle/>
          <a:p>
            <a:r>
              <a:rPr lang="en-US" smtClean="0"/>
              <a:t>LCWS08    B. Chase</a:t>
            </a:r>
            <a:endParaRPr lang="en-US" dirty="0"/>
          </a:p>
        </p:txBody>
      </p:sp>
      <p:sp>
        <p:nvSpPr>
          <p:cNvPr id="5" name="Slide Number Placeholder 4"/>
          <p:cNvSpPr>
            <a:spLocks noGrp="1"/>
          </p:cNvSpPr>
          <p:nvPr>
            <p:ph type="sldNum" sz="quarter" idx="12"/>
          </p:nvPr>
        </p:nvSpPr>
        <p:spPr/>
        <p:txBody>
          <a:bodyPr/>
          <a:lstStyle/>
          <a:p>
            <a:fld id="{1D40B301-5A88-2340-9389-59DB1D1E68A8}" type="slidenum">
              <a:rPr lang="en-US" smtClean="0"/>
              <a:pPr/>
              <a:t>23</a:t>
            </a:fld>
            <a:endParaRPr lang="en-US"/>
          </a:p>
        </p:txBody>
      </p:sp>
      <p:sp>
        <p:nvSpPr>
          <p:cNvPr id="6" name="Date Placeholder 5"/>
          <p:cNvSpPr>
            <a:spLocks noGrp="1"/>
          </p:cNvSpPr>
          <p:nvPr>
            <p:ph type="dt" sz="half" idx="10"/>
          </p:nvPr>
        </p:nvSpPr>
        <p:spPr/>
        <p:txBody>
          <a:bodyPr/>
          <a:lstStyle/>
          <a:p>
            <a:fld id="{967A4C6E-AD71-B644-8BBC-F389084C26D1}" type="datetime1">
              <a:rPr lang="en-US" smtClean="0"/>
              <a:pPr/>
              <a:t>11/19/08</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Linac</a:t>
            </a:r>
            <a:r>
              <a:rPr lang="en-US" dirty="0" smtClean="0"/>
              <a:t> LLRF Upgrade (MFC)</a:t>
            </a:r>
            <a:endParaRPr lang="en-US" dirty="0"/>
          </a:p>
        </p:txBody>
      </p:sp>
      <p:pic>
        <p:nvPicPr>
          <p:cNvPr id="4" name="Picture 3"/>
          <p:cNvPicPr>
            <a:picLocks noChangeAspect="1"/>
          </p:cNvPicPr>
          <p:nvPr/>
        </p:nvPicPr>
        <p:blipFill>
          <a:blip r:embed="rId2"/>
          <a:stretch>
            <a:fillRect/>
          </a:stretch>
        </p:blipFill>
        <p:spPr>
          <a:xfrm>
            <a:off x="355600" y="1532467"/>
            <a:ext cx="5702300" cy="4740362"/>
          </a:xfrm>
          <a:prstGeom prst="rect">
            <a:avLst/>
          </a:prstGeom>
        </p:spPr>
      </p:pic>
      <p:sp>
        <p:nvSpPr>
          <p:cNvPr id="5" name="TextBox 4"/>
          <p:cNvSpPr txBox="1"/>
          <p:nvPr/>
        </p:nvSpPr>
        <p:spPr>
          <a:xfrm>
            <a:off x="6096000" y="2065867"/>
            <a:ext cx="3048001" cy="1200329"/>
          </a:xfrm>
          <a:prstGeom prst="rect">
            <a:avLst/>
          </a:prstGeom>
          <a:noFill/>
        </p:spPr>
        <p:txBody>
          <a:bodyPr wrap="square" rtlCol="0">
            <a:spAutoFit/>
          </a:bodyPr>
          <a:lstStyle/>
          <a:p>
            <a:r>
              <a:rPr lang="en-US" dirty="0" smtClean="0"/>
              <a:t>Amp and phase loop</a:t>
            </a:r>
          </a:p>
          <a:p>
            <a:r>
              <a:rPr lang="en-US" dirty="0" smtClean="0"/>
              <a:t>Adaptive </a:t>
            </a:r>
            <a:r>
              <a:rPr lang="en-US" dirty="0" err="1" smtClean="0"/>
              <a:t>Feedforward</a:t>
            </a:r>
            <a:endParaRPr lang="en-US" dirty="0" smtClean="0"/>
          </a:p>
          <a:p>
            <a:r>
              <a:rPr lang="en-US" dirty="0" smtClean="0"/>
              <a:t>0.5 % 0.5 degree</a:t>
            </a:r>
          </a:p>
          <a:p>
            <a:r>
              <a:rPr lang="en-US" dirty="0" err="1" smtClean="0"/>
              <a:t>Acnet</a:t>
            </a:r>
            <a:r>
              <a:rPr lang="en-US" dirty="0" smtClean="0"/>
              <a:t> control</a:t>
            </a:r>
            <a:endParaRPr lang="en-US" dirty="0"/>
          </a:p>
        </p:txBody>
      </p:sp>
      <p:sp>
        <p:nvSpPr>
          <p:cNvPr id="6" name="Date Placeholder 5"/>
          <p:cNvSpPr>
            <a:spLocks noGrp="1"/>
          </p:cNvSpPr>
          <p:nvPr>
            <p:ph type="dt" sz="half" idx="10"/>
          </p:nvPr>
        </p:nvSpPr>
        <p:spPr/>
        <p:txBody>
          <a:bodyPr/>
          <a:lstStyle/>
          <a:p>
            <a:fld id="{5D1B90D9-6A5D-9349-975E-9C67327C0420}" type="datetime1">
              <a:rPr lang="en-US" smtClean="0"/>
              <a:pPr/>
              <a:t>11/19/08</a:t>
            </a:fld>
            <a:endParaRPr lang="en-US"/>
          </a:p>
        </p:txBody>
      </p:sp>
      <p:sp>
        <p:nvSpPr>
          <p:cNvPr id="7" name="Slide Number Placeholder 6"/>
          <p:cNvSpPr>
            <a:spLocks noGrp="1"/>
          </p:cNvSpPr>
          <p:nvPr>
            <p:ph type="sldNum" sz="quarter" idx="12"/>
          </p:nvPr>
        </p:nvSpPr>
        <p:spPr/>
        <p:txBody>
          <a:bodyPr/>
          <a:lstStyle/>
          <a:p>
            <a:fld id="{1D40B301-5A88-2340-9389-59DB1D1E68A8}" type="slidenum">
              <a:rPr lang="en-US" smtClean="0"/>
              <a:pPr/>
              <a:t>3</a:t>
            </a:fld>
            <a:endParaRPr lang="en-US"/>
          </a:p>
        </p:txBody>
      </p:sp>
      <p:sp>
        <p:nvSpPr>
          <p:cNvPr id="8" name="Footer Placeholder 7"/>
          <p:cNvSpPr>
            <a:spLocks noGrp="1"/>
          </p:cNvSpPr>
          <p:nvPr>
            <p:ph type="ftr" sz="quarter" idx="11"/>
          </p:nvPr>
        </p:nvSpPr>
        <p:spPr/>
        <p:txBody>
          <a:bodyPr/>
          <a:lstStyle/>
          <a:p>
            <a:r>
              <a:rPr lang="en-US" smtClean="0"/>
              <a:t>LCWS08    B. Chase</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Injector Comb Filter</a:t>
            </a:r>
            <a:endParaRPr lang="en-US" dirty="0"/>
          </a:p>
        </p:txBody>
      </p:sp>
      <p:sp>
        <p:nvSpPr>
          <p:cNvPr id="3" name="Content Placeholder 2"/>
          <p:cNvSpPr>
            <a:spLocks noGrp="1"/>
          </p:cNvSpPr>
          <p:nvPr>
            <p:ph idx="1"/>
          </p:nvPr>
        </p:nvSpPr>
        <p:spPr>
          <a:xfrm>
            <a:off x="6058812" y="2616200"/>
            <a:ext cx="2627988" cy="4525963"/>
          </a:xfrm>
        </p:spPr>
        <p:txBody>
          <a:bodyPr/>
          <a:lstStyle/>
          <a:p>
            <a:r>
              <a:rPr lang="en-US" sz="1600" dirty="0" smtClean="0"/>
              <a:t>FF + Comb at injection</a:t>
            </a:r>
          </a:p>
          <a:p>
            <a:r>
              <a:rPr lang="en-US" sz="1600" dirty="0" smtClean="0"/>
              <a:t>20 dB suppression of revolution lines</a:t>
            </a:r>
            <a:endParaRPr lang="en-US" sz="1600" dirty="0"/>
          </a:p>
        </p:txBody>
      </p:sp>
      <p:sp>
        <p:nvSpPr>
          <p:cNvPr id="4" name="Footer Placeholder 3"/>
          <p:cNvSpPr>
            <a:spLocks noGrp="1"/>
          </p:cNvSpPr>
          <p:nvPr>
            <p:ph type="ftr" sz="quarter" idx="11"/>
          </p:nvPr>
        </p:nvSpPr>
        <p:spPr/>
        <p:txBody>
          <a:bodyPr/>
          <a:lstStyle/>
          <a:p>
            <a:r>
              <a:rPr lang="en-US" smtClean="0"/>
              <a:t>LCWS08    B. Chase</a:t>
            </a:r>
            <a:endParaRPr lang="en-US" dirty="0"/>
          </a:p>
        </p:txBody>
      </p:sp>
      <p:sp>
        <p:nvSpPr>
          <p:cNvPr id="5" name="Slide Number Placeholder 4"/>
          <p:cNvSpPr>
            <a:spLocks noGrp="1"/>
          </p:cNvSpPr>
          <p:nvPr>
            <p:ph type="sldNum" sz="quarter" idx="12"/>
          </p:nvPr>
        </p:nvSpPr>
        <p:spPr/>
        <p:txBody>
          <a:bodyPr/>
          <a:lstStyle/>
          <a:p>
            <a:fld id="{1D40B301-5A88-2340-9389-59DB1D1E68A8}" type="slidenum">
              <a:rPr lang="en-US" smtClean="0"/>
              <a:pPr/>
              <a:t>4</a:t>
            </a:fld>
            <a:endParaRPr lang="en-US"/>
          </a:p>
        </p:txBody>
      </p:sp>
      <p:pic>
        <p:nvPicPr>
          <p:cNvPr id="6" name="Picture 5"/>
          <p:cNvPicPr>
            <a:picLocks noChangeAspect="1"/>
          </p:cNvPicPr>
          <p:nvPr/>
        </p:nvPicPr>
        <p:blipFill>
          <a:blip r:embed="rId2"/>
          <a:stretch>
            <a:fillRect/>
          </a:stretch>
        </p:blipFill>
        <p:spPr>
          <a:xfrm>
            <a:off x="806698" y="1598351"/>
            <a:ext cx="5072908" cy="4477393"/>
          </a:xfrm>
          <a:prstGeom prst="rect">
            <a:avLst/>
          </a:prstGeom>
        </p:spPr>
      </p:pic>
      <p:sp>
        <p:nvSpPr>
          <p:cNvPr id="7" name="Date Placeholder 6"/>
          <p:cNvSpPr>
            <a:spLocks noGrp="1"/>
          </p:cNvSpPr>
          <p:nvPr>
            <p:ph type="dt" sz="half" idx="10"/>
          </p:nvPr>
        </p:nvSpPr>
        <p:spPr/>
        <p:txBody>
          <a:bodyPr/>
          <a:lstStyle/>
          <a:p>
            <a:fld id="{E61E9E2E-F362-E94B-B1B3-5D54E445B35E}" type="datetime1">
              <a:rPr lang="en-US" smtClean="0"/>
              <a:pPr/>
              <a:t>11/19/08</a:t>
            </a:fld>
            <a:endParaRPr lang="en-US"/>
          </a:p>
        </p:txBody>
      </p:sp>
      <p:sp>
        <p:nvSpPr>
          <p:cNvPr id="8" name="TextBox 7"/>
          <p:cNvSpPr txBox="1"/>
          <p:nvPr/>
        </p:nvSpPr>
        <p:spPr>
          <a:xfrm>
            <a:off x="6180666" y="1744133"/>
            <a:ext cx="2048933" cy="461665"/>
          </a:xfrm>
          <a:prstGeom prst="rect">
            <a:avLst/>
          </a:prstGeom>
          <a:noFill/>
        </p:spPr>
        <p:txBody>
          <a:bodyPr wrap="square" rtlCol="0">
            <a:spAutoFit/>
          </a:bodyPr>
          <a:lstStyle/>
          <a:p>
            <a:r>
              <a:rPr lang="en-US" sz="2400" dirty="0" smtClean="0"/>
              <a:t>MFC based</a:t>
            </a:r>
            <a:endParaRPr lang="en-US"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5" name="Footer Placeholder 4"/>
          <p:cNvSpPr>
            <a:spLocks noGrp="1"/>
          </p:cNvSpPr>
          <p:nvPr>
            <p:ph type="ftr" sz="quarter" idx="11"/>
          </p:nvPr>
        </p:nvSpPr>
        <p:spPr/>
        <p:txBody>
          <a:bodyPr/>
          <a:lstStyle/>
          <a:p>
            <a:r>
              <a:rPr lang="en-US" smtClean="0"/>
              <a:t>LCWS08    B. Chase</a:t>
            </a:r>
            <a:endParaRPr lang="en-US" sz="1400"/>
          </a:p>
        </p:txBody>
      </p:sp>
      <p:graphicFrame>
        <p:nvGraphicFramePr>
          <p:cNvPr id="4220" name="Group 124"/>
          <p:cNvGraphicFramePr>
            <a:graphicFrameLocks noGrp="1"/>
          </p:cNvGraphicFramePr>
          <p:nvPr>
            <p:ph idx="1"/>
          </p:nvPr>
        </p:nvGraphicFramePr>
        <p:xfrm>
          <a:off x="76200" y="3238500"/>
          <a:ext cx="8991600" cy="3536950"/>
        </p:xfrm>
        <a:graphic>
          <a:graphicData uri="http://schemas.openxmlformats.org/drawingml/2006/table">
            <a:tbl>
              <a:tblPr/>
              <a:tblGrid>
                <a:gridCol w="838200"/>
                <a:gridCol w="838200"/>
                <a:gridCol w="838200"/>
                <a:gridCol w="1219200"/>
                <a:gridCol w="1295400"/>
                <a:gridCol w="1371600"/>
                <a:gridCol w="1317625"/>
                <a:gridCol w="1273175"/>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endParaRPr>
                    </a:p>
                  </a:txBody>
                  <a:tcPr marL="45720" marR="4572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bg1"/>
                          </a:solidFill>
                          <a:effectLst/>
                          <a:latin typeface="Chalkboard" pitchFamily="-65" charset="0"/>
                          <a:ea typeface="ＭＳ Ｐゴシック" pitchFamily="-65" charset="-128"/>
                          <a:cs typeface="ＭＳ Ｐゴシック" pitchFamily="-65" charset="-128"/>
                        </a:rPr>
                        <a:t>Ion Source</a:t>
                      </a: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bg1"/>
                          </a:solidFill>
                          <a:effectLst/>
                          <a:latin typeface="Chalkboard" pitchFamily="-65" charset="0"/>
                          <a:ea typeface="ＭＳ Ｐゴシック" pitchFamily="-65" charset="-128"/>
                          <a:cs typeface="ＭＳ Ｐゴシック" pitchFamily="-65" charset="-128"/>
                        </a:rPr>
                        <a:t>RFQ</a:t>
                      </a: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rgbClr val="FF99CC"/>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bg1"/>
                          </a:solidFill>
                          <a:effectLst/>
                          <a:latin typeface="Chalkboard" pitchFamily="-65" charset="0"/>
                          <a:ea typeface="ＭＳ Ｐゴシック" pitchFamily="-65" charset="-128"/>
                          <a:cs typeface="ＭＳ Ｐゴシック" pitchFamily="-65" charset="-128"/>
                        </a:rPr>
                        <a:t>MEBT</a:t>
                      </a: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rgbClr val="FF9933"/>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bg1"/>
                          </a:solidFill>
                          <a:effectLst/>
                          <a:latin typeface="Chalkboard" pitchFamily="-65" charset="0"/>
                          <a:ea typeface="ＭＳ Ｐゴシック" pitchFamily="-65" charset="-128"/>
                          <a:cs typeface="ＭＳ Ｐゴシック" pitchFamily="-65" charset="-128"/>
                        </a:rPr>
                        <a:t>Room Temp</a:t>
                      </a: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rgbClr val="FFCC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bg1"/>
                          </a:solidFill>
                          <a:effectLst/>
                          <a:latin typeface="Chalkboard" pitchFamily="-65" charset="0"/>
                          <a:ea typeface="ＭＳ Ｐゴシック" pitchFamily="-65" charset="-128"/>
                          <a:cs typeface="ＭＳ Ｐゴシック" pitchFamily="-65" charset="-128"/>
                        </a:rPr>
                        <a:t>SSR1</a:t>
                      </a: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bg1"/>
                          </a:solidFill>
                          <a:effectLst/>
                          <a:latin typeface="Chalkboard" pitchFamily="-65" charset="0"/>
                          <a:ea typeface="ＭＳ Ｐゴシック" pitchFamily="-65" charset="-128"/>
                          <a:cs typeface="ＭＳ Ｐゴシック" pitchFamily="-65" charset="-128"/>
                        </a:rPr>
                        <a:t>SSR2</a:t>
                      </a: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rgbClr val="33CC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bg1"/>
                          </a:solidFill>
                          <a:effectLst/>
                          <a:latin typeface="Chalkboard" pitchFamily="-65" charset="0"/>
                          <a:ea typeface="ＭＳ Ｐゴシック" pitchFamily="-65" charset="-128"/>
                          <a:cs typeface="ＭＳ Ｐゴシック" pitchFamily="-65" charset="-128"/>
                        </a:rPr>
                        <a:t>TSR</a:t>
                      </a:r>
                    </a:p>
                  </a:txBody>
                  <a:tcPr marL="45720" marR="45720" anchor="ctr" horzOverflow="overflow">
                    <a:lnL w="1270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solidFill>
                      <a:schemeClr val="accent2"/>
                    </a:solidFill>
                  </a:tcPr>
                </a:tc>
              </a:tr>
              <a:tr h="3476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Eout</a:t>
                      </a:r>
                    </a:p>
                  </a:txBody>
                  <a:tcPr marL="45720" marR="4572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50 keV</a:t>
                      </a: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2.5 MeV</a:t>
                      </a: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2.5 MeV</a:t>
                      </a: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10 MeV</a:t>
                      </a: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30 MeV</a:t>
                      </a: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120 MeV</a:t>
                      </a: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~600 MeV</a:t>
                      </a:r>
                    </a:p>
                  </a:txBody>
                  <a:tcPr marL="45720" marR="45720" anchor="ctr" horzOverflow="overflow">
                    <a:lnL w="1270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Zout</a:t>
                      </a:r>
                    </a:p>
                  </a:txBody>
                  <a:tcPr marL="45720" marR="4572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0.7 m</a:t>
                      </a: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3.7 m</a:t>
                      </a: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5.7 m</a:t>
                      </a: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15.8 m</a:t>
                      </a: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31 m</a:t>
                      </a: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61 m</a:t>
                      </a: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188m</a:t>
                      </a:r>
                    </a:p>
                  </a:txBody>
                  <a:tcPr marL="45720" marR="45720" anchor="ctr" horzOverflow="overflow">
                    <a:lnL w="1270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r>
              <a:tr h="8826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Cavities</a:t>
                      </a:r>
                    </a:p>
                  </a:txBody>
                  <a:tcPr marL="45720" marR="4572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endParaRP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endParaRP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2 buncher cavities and fast beam chopper</a:t>
                      </a: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16 copper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CH-spoke cavities</a:t>
                      </a: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18 single-spoke SC  </a:t>
                      </a:r>
                      <a:r>
                        <a:rPr kumimoji="0" lang="el-GR" sz="1400" b="0" i="0" u="none" strike="noStrike" cap="none" normalizeH="0" baseline="0">
                          <a:ln>
                            <a:noFill/>
                          </a:ln>
                          <a:solidFill>
                            <a:schemeClr val="tx1"/>
                          </a:solidFill>
                          <a:effectLst/>
                          <a:latin typeface="Times New Roman" pitchFamily="-65" charset="0"/>
                          <a:ea typeface="Times New Roman" pitchFamily="-65" charset="0"/>
                          <a:cs typeface="Times New Roman" pitchFamily="-65" charset="0"/>
                        </a:rPr>
                        <a:t>β</a:t>
                      </a: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=0.2 cavities</a:t>
                      </a: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33 single-spoke SC  </a:t>
                      </a:r>
                      <a:r>
                        <a:rPr kumimoji="0" lang="el-GR" sz="1400" b="0" i="0" u="none" strike="noStrike" cap="none" normalizeH="0" baseline="0">
                          <a:ln>
                            <a:noFill/>
                          </a:ln>
                          <a:solidFill>
                            <a:schemeClr val="tx1"/>
                          </a:solidFill>
                          <a:effectLst/>
                          <a:latin typeface="Times New Roman" pitchFamily="-65" charset="0"/>
                          <a:ea typeface="Times New Roman" pitchFamily="-65" charset="0"/>
                          <a:cs typeface="Times New Roman" pitchFamily="-65" charset="0"/>
                        </a:rPr>
                        <a:t>β</a:t>
                      </a: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=0.4 cavities</a:t>
                      </a: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66 triple-spoke SC  </a:t>
                      </a:r>
                      <a:r>
                        <a:rPr kumimoji="0" lang="el-GR" sz="1400" b="0" i="0" u="none" strike="noStrike" cap="none" normalizeH="0" baseline="0">
                          <a:ln>
                            <a:noFill/>
                          </a:ln>
                          <a:solidFill>
                            <a:schemeClr val="tx1"/>
                          </a:solidFill>
                          <a:effectLst/>
                          <a:latin typeface="Times New Roman" pitchFamily="-65" charset="0"/>
                          <a:ea typeface="Times New Roman" pitchFamily="-65" charset="0"/>
                          <a:cs typeface="Times New Roman" pitchFamily="-65" charset="0"/>
                        </a:rPr>
                        <a:t>β</a:t>
                      </a:r>
                      <a:r>
                        <a:rPr kumimoji="0" lang="en-US" sz="1400" b="0" i="0" u="none" strike="noStrike" cap="none" normalizeH="0" baseline="0">
                          <a:ln>
                            <a:noFill/>
                          </a:ln>
                          <a:solidFill>
                            <a:schemeClr val="tx1"/>
                          </a:solidFill>
                          <a:effectLst/>
                          <a:latin typeface="Times New Roman" pitchFamily="-65" charset="0"/>
                          <a:ea typeface="Times New Roman" pitchFamily="-65" charset="0"/>
                          <a:cs typeface="Times New Roman" pitchFamily="-65" charset="0"/>
                        </a:rPr>
                        <a:t>=</a:t>
                      </a: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0.6 cavities</a:t>
                      </a:r>
                    </a:p>
                  </a:txBody>
                  <a:tcPr marL="45720" marR="45720" anchor="ctr" horzOverflow="overflow">
                    <a:lnL w="1270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r>
              <a:tr h="3429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Gradient</a:t>
                      </a:r>
                    </a:p>
                  </a:txBody>
                  <a:tcPr marL="45720" marR="4572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endParaRP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endParaRP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endParaRP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endParaRP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10 MV/m</a:t>
                      </a: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10 MV/m</a:t>
                      </a: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10 MV/m</a:t>
                      </a:r>
                    </a:p>
                  </a:txBody>
                  <a:tcPr marL="45720" marR="45720" anchor="ctr" horzOverflow="overflow">
                    <a:lnL w="1270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r>
              <a:tr h="3429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Focusing</a:t>
                      </a:r>
                    </a:p>
                  </a:txBody>
                  <a:tcPr marL="45720" marR="4572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endParaRP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endParaRP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3 SC solenoids</a:t>
                      </a: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16 SC solenoids</a:t>
                      </a: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18 SC solenoids</a:t>
                      </a: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18 SC solenoids</a:t>
                      </a: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66 SC quads</a:t>
                      </a:r>
                    </a:p>
                  </a:txBody>
                  <a:tcPr marL="45720" marR="45720" anchor="ctr" horzOverflow="overflow">
                    <a:lnL w="1270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lnTlToBr>
                      <a:noFill/>
                    </a:lnTlToBr>
                    <a:lnBlToTr>
                      <a:noFill/>
                    </a:lnBlToTr>
                    <a:noFill/>
                  </a:tcPr>
                </a:tc>
              </a:tr>
              <a:tr h="493713">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Cryomodules</a:t>
                      </a:r>
                    </a:p>
                  </a:txBody>
                  <a:tcPr marL="45720" marR="4572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endParaRP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endParaRP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endParaRP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2</a:t>
                      </a: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3</a:t>
                      </a:r>
                    </a:p>
                  </a:txBody>
                  <a:tcPr marL="45720" marR="45720" anchor="ctr" horzOverflow="overflow">
                    <a:lnL w="12700" cap="flat" cmpd="sng" algn="ctr">
                      <a:solidFill>
                        <a:schemeClr val="tx1"/>
                      </a:solidFill>
                      <a:prstDash val="sysDot"/>
                      <a:round/>
                      <a:headEnd type="none" w="med" len="med"/>
                      <a:tailEnd type="none" w="med" len="med"/>
                    </a:lnL>
                    <a:lnR w="12700" cap="flat" cmpd="sng" algn="ctr">
                      <a:solidFill>
                        <a:schemeClr val="tx1"/>
                      </a:solidFill>
                      <a:prstDash val="sysDot"/>
                      <a:round/>
                      <a:headEnd type="none" w="med" len="med"/>
                      <a:tailEnd type="none" w="med" len="med"/>
                    </a:lnR>
                    <a:lnT w="1270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Chalkboard" pitchFamily="-65" charset="0"/>
                          <a:ea typeface="ＭＳ Ｐゴシック" pitchFamily="-65" charset="-128"/>
                          <a:cs typeface="ＭＳ Ｐゴシック" pitchFamily="-65" charset="-128"/>
                        </a:rPr>
                        <a:t>11</a:t>
                      </a:r>
                    </a:p>
                  </a:txBody>
                  <a:tcPr marL="45720" marR="45720" anchor="ctr" horzOverflow="overflow">
                    <a:lnL w="1270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171" name="Rectangle 75"/>
          <p:cNvSpPr>
            <a:spLocks noGrp="1" noChangeArrowheads="1"/>
          </p:cNvSpPr>
          <p:nvPr>
            <p:ph type="title"/>
          </p:nvPr>
        </p:nvSpPr>
        <p:spPr>
          <a:xfrm>
            <a:off x="533400" y="228600"/>
            <a:ext cx="8077200" cy="1143000"/>
          </a:xfrm>
        </p:spPr>
        <p:txBody>
          <a:bodyPr/>
          <a:lstStyle/>
          <a:p>
            <a:r>
              <a:rPr lang="en-US" sz="4000" dirty="0" smtClean="0"/>
              <a:t>HINS Low</a:t>
            </a:r>
            <a:r>
              <a:rPr lang="en-US" sz="4000" dirty="0"/>
              <a:t>-Energy </a:t>
            </a:r>
            <a:r>
              <a:rPr lang="en-US" sz="4000" dirty="0" err="1"/>
              <a:t>Linac</a:t>
            </a:r>
            <a:r>
              <a:rPr lang="en-US" sz="4000" dirty="0"/>
              <a:t> </a:t>
            </a:r>
            <a:r>
              <a:rPr lang="en-US" sz="4000" dirty="0" smtClean="0"/>
              <a:t>Layout</a:t>
            </a:r>
            <a:endParaRPr lang="en-US" sz="4000" dirty="0"/>
          </a:p>
        </p:txBody>
      </p:sp>
      <p:sp>
        <p:nvSpPr>
          <p:cNvPr id="4172" name="Rectangle 76"/>
          <p:cNvSpPr>
            <a:spLocks noChangeArrowheads="1"/>
          </p:cNvSpPr>
          <p:nvPr/>
        </p:nvSpPr>
        <p:spPr bwMode="auto">
          <a:xfrm>
            <a:off x="914400" y="2527300"/>
            <a:ext cx="381000" cy="228600"/>
          </a:xfrm>
          <a:prstGeom prst="rect">
            <a:avLst/>
          </a:prstGeom>
          <a:solidFill>
            <a:srgbClr val="FF99CC"/>
          </a:solidFill>
          <a:ln w="9525">
            <a:solidFill>
              <a:schemeClr val="tx1"/>
            </a:solidFill>
            <a:miter lim="800000"/>
            <a:headEnd/>
            <a:tailEnd/>
          </a:ln>
          <a:effectLst/>
        </p:spPr>
        <p:txBody>
          <a:bodyPr wrap="none" anchor="ctr">
            <a:prstTxWarp prst="textNoShape">
              <a:avLst/>
            </a:prstTxWarp>
          </a:bodyPr>
          <a:lstStyle/>
          <a:p>
            <a:endParaRPr lang="en-US"/>
          </a:p>
        </p:txBody>
      </p:sp>
      <p:sp>
        <p:nvSpPr>
          <p:cNvPr id="4173" name="Rectangle 77"/>
          <p:cNvSpPr>
            <a:spLocks noChangeArrowheads="1"/>
          </p:cNvSpPr>
          <p:nvPr/>
        </p:nvSpPr>
        <p:spPr bwMode="auto">
          <a:xfrm>
            <a:off x="1323975" y="2527300"/>
            <a:ext cx="381000" cy="228600"/>
          </a:xfrm>
          <a:prstGeom prst="rect">
            <a:avLst/>
          </a:prstGeom>
          <a:solidFill>
            <a:srgbClr val="FF66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4174" name="Rectangle 78"/>
          <p:cNvSpPr>
            <a:spLocks noChangeArrowheads="1"/>
          </p:cNvSpPr>
          <p:nvPr/>
        </p:nvSpPr>
        <p:spPr bwMode="auto">
          <a:xfrm>
            <a:off x="1735138" y="2527300"/>
            <a:ext cx="381000" cy="228600"/>
          </a:xfrm>
          <a:prstGeom prst="rect">
            <a:avLst/>
          </a:prstGeom>
          <a:solidFill>
            <a:srgbClr val="FFCC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4175" name="Rectangle 79"/>
          <p:cNvSpPr>
            <a:spLocks noChangeArrowheads="1"/>
          </p:cNvSpPr>
          <p:nvPr/>
        </p:nvSpPr>
        <p:spPr bwMode="auto">
          <a:xfrm>
            <a:off x="2146300" y="2527300"/>
            <a:ext cx="381000" cy="228600"/>
          </a:xfrm>
          <a:prstGeom prst="rect">
            <a:avLst/>
          </a:prstGeom>
          <a:solidFill>
            <a:srgbClr val="00FF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4176" name="Rectangle 80"/>
          <p:cNvSpPr>
            <a:spLocks noChangeArrowheads="1"/>
          </p:cNvSpPr>
          <p:nvPr/>
        </p:nvSpPr>
        <p:spPr bwMode="auto">
          <a:xfrm>
            <a:off x="2555875" y="2527300"/>
            <a:ext cx="381000" cy="228600"/>
          </a:xfrm>
          <a:prstGeom prst="rect">
            <a:avLst/>
          </a:prstGeom>
          <a:solidFill>
            <a:srgbClr val="00FF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4177" name="Rectangle 81"/>
          <p:cNvSpPr>
            <a:spLocks noChangeArrowheads="1"/>
          </p:cNvSpPr>
          <p:nvPr/>
        </p:nvSpPr>
        <p:spPr bwMode="auto">
          <a:xfrm>
            <a:off x="2967038" y="2527300"/>
            <a:ext cx="381000" cy="228600"/>
          </a:xfrm>
          <a:prstGeom prst="rect">
            <a:avLst/>
          </a:prstGeom>
          <a:solidFill>
            <a:srgbClr val="00CCFF"/>
          </a:solidFill>
          <a:ln w="9525">
            <a:solidFill>
              <a:schemeClr val="tx1"/>
            </a:solidFill>
            <a:miter lim="800000"/>
            <a:headEnd/>
            <a:tailEnd/>
          </a:ln>
          <a:effectLst/>
        </p:spPr>
        <p:txBody>
          <a:bodyPr wrap="none" anchor="ctr">
            <a:prstTxWarp prst="textNoShape">
              <a:avLst/>
            </a:prstTxWarp>
          </a:bodyPr>
          <a:lstStyle/>
          <a:p>
            <a:endParaRPr lang="en-US"/>
          </a:p>
        </p:txBody>
      </p:sp>
      <p:sp>
        <p:nvSpPr>
          <p:cNvPr id="4178" name="Rectangle 82"/>
          <p:cNvSpPr>
            <a:spLocks noChangeArrowheads="1"/>
          </p:cNvSpPr>
          <p:nvPr/>
        </p:nvSpPr>
        <p:spPr bwMode="auto">
          <a:xfrm>
            <a:off x="3378200" y="2527300"/>
            <a:ext cx="381000" cy="228600"/>
          </a:xfrm>
          <a:prstGeom prst="rect">
            <a:avLst/>
          </a:prstGeom>
          <a:solidFill>
            <a:srgbClr val="00CCFF"/>
          </a:solidFill>
          <a:ln w="9525">
            <a:solidFill>
              <a:schemeClr val="tx1"/>
            </a:solidFill>
            <a:miter lim="800000"/>
            <a:headEnd/>
            <a:tailEnd/>
          </a:ln>
          <a:effectLst/>
        </p:spPr>
        <p:txBody>
          <a:bodyPr wrap="none" anchor="ctr">
            <a:prstTxWarp prst="textNoShape">
              <a:avLst/>
            </a:prstTxWarp>
          </a:bodyPr>
          <a:lstStyle/>
          <a:p>
            <a:endParaRPr lang="en-US"/>
          </a:p>
        </p:txBody>
      </p:sp>
      <p:sp>
        <p:nvSpPr>
          <p:cNvPr id="4179" name="Rectangle 83"/>
          <p:cNvSpPr>
            <a:spLocks noChangeArrowheads="1"/>
          </p:cNvSpPr>
          <p:nvPr/>
        </p:nvSpPr>
        <p:spPr bwMode="auto">
          <a:xfrm>
            <a:off x="3787775" y="2527300"/>
            <a:ext cx="381000" cy="228600"/>
          </a:xfrm>
          <a:prstGeom prst="rect">
            <a:avLst/>
          </a:prstGeom>
          <a:solidFill>
            <a:srgbClr val="00CCFF"/>
          </a:solidFill>
          <a:ln w="9525">
            <a:solidFill>
              <a:schemeClr val="tx1"/>
            </a:solidFill>
            <a:miter lim="800000"/>
            <a:headEnd/>
            <a:tailEnd/>
          </a:ln>
          <a:effectLst/>
        </p:spPr>
        <p:txBody>
          <a:bodyPr wrap="none" anchor="ctr">
            <a:prstTxWarp prst="textNoShape">
              <a:avLst/>
            </a:prstTxWarp>
          </a:bodyPr>
          <a:lstStyle/>
          <a:p>
            <a:endParaRPr lang="en-US"/>
          </a:p>
        </p:txBody>
      </p:sp>
      <p:sp>
        <p:nvSpPr>
          <p:cNvPr id="4180" name="Rectangle 84"/>
          <p:cNvSpPr>
            <a:spLocks noChangeArrowheads="1"/>
          </p:cNvSpPr>
          <p:nvPr/>
        </p:nvSpPr>
        <p:spPr bwMode="auto">
          <a:xfrm>
            <a:off x="4198938" y="2527300"/>
            <a:ext cx="381000" cy="228600"/>
          </a:xfrm>
          <a:prstGeom prst="rect">
            <a:avLst/>
          </a:prstGeom>
          <a:solidFill>
            <a:srgbClr val="0000FF"/>
          </a:solidFill>
          <a:ln w="9525">
            <a:solidFill>
              <a:schemeClr val="tx1"/>
            </a:solidFill>
            <a:miter lim="800000"/>
            <a:headEnd/>
            <a:tailEnd/>
          </a:ln>
          <a:effectLst/>
        </p:spPr>
        <p:txBody>
          <a:bodyPr wrap="none" anchor="ctr">
            <a:prstTxWarp prst="textNoShape">
              <a:avLst/>
            </a:prstTxWarp>
          </a:bodyPr>
          <a:lstStyle/>
          <a:p>
            <a:endParaRPr lang="en-US"/>
          </a:p>
        </p:txBody>
      </p:sp>
      <p:sp>
        <p:nvSpPr>
          <p:cNvPr id="4181" name="Rectangle 85"/>
          <p:cNvSpPr>
            <a:spLocks noChangeArrowheads="1"/>
          </p:cNvSpPr>
          <p:nvPr/>
        </p:nvSpPr>
        <p:spPr bwMode="auto">
          <a:xfrm>
            <a:off x="4610100" y="2527300"/>
            <a:ext cx="381000" cy="228600"/>
          </a:xfrm>
          <a:prstGeom prst="rect">
            <a:avLst/>
          </a:prstGeom>
          <a:solidFill>
            <a:srgbClr val="0000FF"/>
          </a:solidFill>
          <a:ln w="9525">
            <a:solidFill>
              <a:schemeClr val="tx1"/>
            </a:solidFill>
            <a:miter lim="800000"/>
            <a:headEnd/>
            <a:tailEnd/>
          </a:ln>
          <a:effectLst/>
        </p:spPr>
        <p:txBody>
          <a:bodyPr wrap="none" anchor="ctr">
            <a:prstTxWarp prst="textNoShape">
              <a:avLst/>
            </a:prstTxWarp>
          </a:bodyPr>
          <a:lstStyle/>
          <a:p>
            <a:endParaRPr lang="en-US"/>
          </a:p>
        </p:txBody>
      </p:sp>
      <p:sp>
        <p:nvSpPr>
          <p:cNvPr id="4182" name="Rectangle 86"/>
          <p:cNvSpPr>
            <a:spLocks noChangeArrowheads="1"/>
          </p:cNvSpPr>
          <p:nvPr/>
        </p:nvSpPr>
        <p:spPr bwMode="auto">
          <a:xfrm>
            <a:off x="5019675" y="2527300"/>
            <a:ext cx="381000" cy="228600"/>
          </a:xfrm>
          <a:prstGeom prst="rect">
            <a:avLst/>
          </a:prstGeom>
          <a:solidFill>
            <a:srgbClr val="0000FF"/>
          </a:solidFill>
          <a:ln w="9525">
            <a:solidFill>
              <a:schemeClr val="tx1"/>
            </a:solidFill>
            <a:miter lim="800000"/>
            <a:headEnd/>
            <a:tailEnd/>
          </a:ln>
          <a:effectLst/>
        </p:spPr>
        <p:txBody>
          <a:bodyPr wrap="none" anchor="ctr">
            <a:prstTxWarp prst="textNoShape">
              <a:avLst/>
            </a:prstTxWarp>
          </a:bodyPr>
          <a:lstStyle/>
          <a:p>
            <a:endParaRPr lang="en-US"/>
          </a:p>
        </p:txBody>
      </p:sp>
      <p:sp>
        <p:nvSpPr>
          <p:cNvPr id="4183" name="Rectangle 87"/>
          <p:cNvSpPr>
            <a:spLocks noChangeArrowheads="1"/>
          </p:cNvSpPr>
          <p:nvPr/>
        </p:nvSpPr>
        <p:spPr bwMode="auto">
          <a:xfrm>
            <a:off x="5430838" y="2527300"/>
            <a:ext cx="381000" cy="228600"/>
          </a:xfrm>
          <a:prstGeom prst="rect">
            <a:avLst/>
          </a:prstGeom>
          <a:solidFill>
            <a:srgbClr val="0000FF"/>
          </a:solidFill>
          <a:ln w="9525">
            <a:solidFill>
              <a:schemeClr val="tx1"/>
            </a:solidFill>
            <a:miter lim="800000"/>
            <a:headEnd/>
            <a:tailEnd/>
          </a:ln>
          <a:effectLst/>
        </p:spPr>
        <p:txBody>
          <a:bodyPr wrap="none" anchor="ctr">
            <a:prstTxWarp prst="textNoShape">
              <a:avLst/>
            </a:prstTxWarp>
          </a:bodyPr>
          <a:lstStyle/>
          <a:p>
            <a:endParaRPr lang="en-US"/>
          </a:p>
        </p:txBody>
      </p:sp>
      <p:sp>
        <p:nvSpPr>
          <p:cNvPr id="4184" name="Rectangle 88"/>
          <p:cNvSpPr>
            <a:spLocks noChangeArrowheads="1"/>
          </p:cNvSpPr>
          <p:nvPr/>
        </p:nvSpPr>
        <p:spPr bwMode="auto">
          <a:xfrm>
            <a:off x="5842000" y="2527300"/>
            <a:ext cx="381000" cy="228600"/>
          </a:xfrm>
          <a:prstGeom prst="rect">
            <a:avLst/>
          </a:prstGeom>
          <a:solidFill>
            <a:srgbClr val="0000FF"/>
          </a:solidFill>
          <a:ln w="9525">
            <a:solidFill>
              <a:schemeClr val="tx1"/>
            </a:solidFill>
            <a:miter lim="800000"/>
            <a:headEnd/>
            <a:tailEnd/>
          </a:ln>
          <a:effectLst/>
        </p:spPr>
        <p:txBody>
          <a:bodyPr wrap="none" anchor="ctr">
            <a:prstTxWarp prst="textNoShape">
              <a:avLst/>
            </a:prstTxWarp>
          </a:bodyPr>
          <a:lstStyle/>
          <a:p>
            <a:endParaRPr lang="en-US"/>
          </a:p>
        </p:txBody>
      </p:sp>
      <p:sp>
        <p:nvSpPr>
          <p:cNvPr id="4185" name="Rectangle 89"/>
          <p:cNvSpPr>
            <a:spLocks noChangeArrowheads="1"/>
          </p:cNvSpPr>
          <p:nvPr/>
        </p:nvSpPr>
        <p:spPr bwMode="auto">
          <a:xfrm>
            <a:off x="6251575" y="2527300"/>
            <a:ext cx="381000" cy="228600"/>
          </a:xfrm>
          <a:prstGeom prst="rect">
            <a:avLst/>
          </a:prstGeom>
          <a:solidFill>
            <a:srgbClr val="0000FF"/>
          </a:solidFill>
          <a:ln w="9525">
            <a:solidFill>
              <a:schemeClr val="tx1"/>
            </a:solidFill>
            <a:miter lim="800000"/>
            <a:headEnd/>
            <a:tailEnd/>
          </a:ln>
          <a:effectLst/>
        </p:spPr>
        <p:txBody>
          <a:bodyPr wrap="none" anchor="ctr">
            <a:prstTxWarp prst="textNoShape">
              <a:avLst/>
            </a:prstTxWarp>
          </a:bodyPr>
          <a:lstStyle/>
          <a:p>
            <a:endParaRPr lang="en-US"/>
          </a:p>
        </p:txBody>
      </p:sp>
      <p:sp>
        <p:nvSpPr>
          <p:cNvPr id="4186" name="Rectangle 90"/>
          <p:cNvSpPr>
            <a:spLocks noChangeArrowheads="1"/>
          </p:cNvSpPr>
          <p:nvPr/>
        </p:nvSpPr>
        <p:spPr bwMode="auto">
          <a:xfrm>
            <a:off x="6662738" y="2527300"/>
            <a:ext cx="381000" cy="228600"/>
          </a:xfrm>
          <a:prstGeom prst="rect">
            <a:avLst/>
          </a:prstGeom>
          <a:solidFill>
            <a:srgbClr val="0000FF"/>
          </a:solidFill>
          <a:ln w="9525">
            <a:solidFill>
              <a:schemeClr val="tx1"/>
            </a:solidFill>
            <a:miter lim="800000"/>
            <a:headEnd/>
            <a:tailEnd/>
          </a:ln>
          <a:effectLst/>
        </p:spPr>
        <p:txBody>
          <a:bodyPr wrap="none" anchor="ctr">
            <a:prstTxWarp prst="textNoShape">
              <a:avLst/>
            </a:prstTxWarp>
          </a:bodyPr>
          <a:lstStyle/>
          <a:p>
            <a:endParaRPr lang="en-US"/>
          </a:p>
        </p:txBody>
      </p:sp>
      <p:sp>
        <p:nvSpPr>
          <p:cNvPr id="4187" name="Rectangle 91"/>
          <p:cNvSpPr>
            <a:spLocks noChangeArrowheads="1"/>
          </p:cNvSpPr>
          <p:nvPr/>
        </p:nvSpPr>
        <p:spPr bwMode="auto">
          <a:xfrm>
            <a:off x="7073900" y="2527300"/>
            <a:ext cx="381000" cy="228600"/>
          </a:xfrm>
          <a:prstGeom prst="rect">
            <a:avLst/>
          </a:prstGeom>
          <a:solidFill>
            <a:srgbClr val="0000FF"/>
          </a:solidFill>
          <a:ln w="9525">
            <a:solidFill>
              <a:schemeClr val="tx1"/>
            </a:solidFill>
            <a:miter lim="800000"/>
            <a:headEnd/>
            <a:tailEnd/>
          </a:ln>
          <a:effectLst/>
        </p:spPr>
        <p:txBody>
          <a:bodyPr wrap="none" anchor="ctr">
            <a:prstTxWarp prst="textNoShape">
              <a:avLst/>
            </a:prstTxWarp>
          </a:bodyPr>
          <a:lstStyle/>
          <a:p>
            <a:endParaRPr lang="en-US"/>
          </a:p>
        </p:txBody>
      </p:sp>
      <p:sp>
        <p:nvSpPr>
          <p:cNvPr id="4188" name="Rectangle 92"/>
          <p:cNvSpPr>
            <a:spLocks noChangeArrowheads="1"/>
          </p:cNvSpPr>
          <p:nvPr/>
        </p:nvSpPr>
        <p:spPr bwMode="auto">
          <a:xfrm>
            <a:off x="7483475" y="2527300"/>
            <a:ext cx="381000" cy="228600"/>
          </a:xfrm>
          <a:prstGeom prst="rect">
            <a:avLst/>
          </a:prstGeom>
          <a:solidFill>
            <a:srgbClr val="0000FF"/>
          </a:solidFill>
          <a:ln w="9525">
            <a:solidFill>
              <a:schemeClr val="tx1"/>
            </a:solidFill>
            <a:miter lim="800000"/>
            <a:headEnd/>
            <a:tailEnd/>
          </a:ln>
          <a:effectLst/>
        </p:spPr>
        <p:txBody>
          <a:bodyPr wrap="none" anchor="ctr">
            <a:prstTxWarp prst="textNoShape">
              <a:avLst/>
            </a:prstTxWarp>
          </a:bodyPr>
          <a:lstStyle/>
          <a:p>
            <a:endParaRPr lang="en-US"/>
          </a:p>
        </p:txBody>
      </p:sp>
      <p:sp>
        <p:nvSpPr>
          <p:cNvPr id="4189" name="Rectangle 93"/>
          <p:cNvSpPr>
            <a:spLocks noChangeArrowheads="1"/>
          </p:cNvSpPr>
          <p:nvPr/>
        </p:nvSpPr>
        <p:spPr bwMode="auto">
          <a:xfrm>
            <a:off x="7894638" y="2527300"/>
            <a:ext cx="381000" cy="228600"/>
          </a:xfrm>
          <a:prstGeom prst="rect">
            <a:avLst/>
          </a:prstGeom>
          <a:solidFill>
            <a:srgbClr val="0000FF"/>
          </a:solidFill>
          <a:ln w="9525">
            <a:solidFill>
              <a:schemeClr val="tx1"/>
            </a:solidFill>
            <a:miter lim="800000"/>
            <a:headEnd/>
            <a:tailEnd/>
          </a:ln>
          <a:effectLst/>
        </p:spPr>
        <p:txBody>
          <a:bodyPr wrap="none" anchor="ctr">
            <a:prstTxWarp prst="textNoShape">
              <a:avLst/>
            </a:prstTxWarp>
          </a:bodyPr>
          <a:lstStyle/>
          <a:p>
            <a:endParaRPr lang="en-US"/>
          </a:p>
        </p:txBody>
      </p:sp>
      <p:sp>
        <p:nvSpPr>
          <p:cNvPr id="4190" name="Rectangle 94"/>
          <p:cNvSpPr>
            <a:spLocks noChangeArrowheads="1"/>
          </p:cNvSpPr>
          <p:nvPr/>
        </p:nvSpPr>
        <p:spPr bwMode="auto">
          <a:xfrm>
            <a:off x="8305800" y="2527300"/>
            <a:ext cx="381000" cy="228600"/>
          </a:xfrm>
          <a:prstGeom prst="rect">
            <a:avLst/>
          </a:prstGeom>
          <a:solidFill>
            <a:srgbClr val="0000FF"/>
          </a:solidFill>
          <a:ln w="9525">
            <a:solidFill>
              <a:schemeClr val="tx1"/>
            </a:solidFill>
            <a:miter lim="800000"/>
            <a:headEnd/>
            <a:tailEnd/>
          </a:ln>
          <a:effectLst/>
        </p:spPr>
        <p:txBody>
          <a:bodyPr wrap="none" anchor="ctr">
            <a:prstTxWarp prst="textNoShape">
              <a:avLst/>
            </a:prstTxWarp>
          </a:bodyPr>
          <a:lstStyle/>
          <a:p>
            <a:endParaRPr lang="en-US"/>
          </a:p>
        </p:txBody>
      </p:sp>
      <p:sp>
        <p:nvSpPr>
          <p:cNvPr id="4191" name="Rectangle 95"/>
          <p:cNvSpPr>
            <a:spLocks noChangeArrowheads="1"/>
          </p:cNvSpPr>
          <p:nvPr/>
        </p:nvSpPr>
        <p:spPr bwMode="auto">
          <a:xfrm>
            <a:off x="508000" y="2527300"/>
            <a:ext cx="381000" cy="228600"/>
          </a:xfrm>
          <a:prstGeom prst="rect">
            <a:avLst/>
          </a:prstGeom>
          <a:solidFill>
            <a:srgbClr val="FF0000"/>
          </a:solidFill>
          <a:ln w="9525">
            <a:solidFill>
              <a:schemeClr val="tx1"/>
            </a:solidFill>
            <a:miter lim="800000"/>
            <a:headEnd/>
            <a:tailEnd/>
          </a:ln>
          <a:effectLst/>
        </p:spPr>
        <p:txBody>
          <a:bodyPr wrap="none" anchor="ctr">
            <a:prstTxWarp prst="textNoShape">
              <a:avLst/>
            </a:prstTxWarp>
          </a:bodyPr>
          <a:lstStyle/>
          <a:p>
            <a:endParaRPr lang="en-US"/>
          </a:p>
        </p:txBody>
      </p:sp>
      <p:sp>
        <p:nvSpPr>
          <p:cNvPr id="4192" name="WordArt 96"/>
          <p:cNvSpPr>
            <a:spLocks noChangeArrowheads="1" noChangeShapeType="1" noTextEdit="1"/>
          </p:cNvSpPr>
          <p:nvPr/>
        </p:nvSpPr>
        <p:spPr bwMode="auto">
          <a:xfrm rot="5400000">
            <a:off x="1417638" y="1693863"/>
            <a:ext cx="177800" cy="1193800"/>
          </a:xfrm>
          <a:prstGeom prst="rect">
            <a:avLst/>
          </a:prstGeom>
        </p:spPr>
        <p:txBody>
          <a:bodyPr wrap="none" fromWordArt="1">
            <a:prstTxWarp prst="textPlain">
              <a:avLst>
                <a:gd name="adj" fmla="val 50000"/>
              </a:avLst>
            </a:prstTxWarp>
            <a:scene3d>
              <a:camera prst="legacyPerspectiveTopLeft"/>
              <a:lightRig rig="legacyNormal3" dir="r"/>
            </a:scene3d>
            <a:sp3d extrusionH="201600" prstMaterial="legacyMetal">
              <a:extrusionClr>
                <a:srgbClr val="FFFFFF"/>
              </a:extrusionClr>
            </a:sp3d>
          </a:bodyPr>
          <a:lstStyle/>
          <a:p>
            <a:pPr algn="ctr"/>
            <a:r>
              <a:rPr lang="en-US" sz="3600" kern="10">
                <a:ln w="9525">
                  <a:round/>
                  <a:headEnd/>
                  <a:tailEnd/>
                </a:ln>
                <a:solidFill>
                  <a:schemeClr val="tx2"/>
                </a:solidFill>
                <a:latin typeface="Times New Roman"/>
                <a:ea typeface="Times New Roman"/>
                <a:cs typeface="Times New Roman"/>
              </a:rPr>
              <a:t>{</a:t>
            </a:r>
          </a:p>
        </p:txBody>
      </p:sp>
      <p:sp>
        <p:nvSpPr>
          <p:cNvPr id="4193" name="WordArt 97"/>
          <p:cNvSpPr>
            <a:spLocks noChangeArrowheads="1" noChangeShapeType="1" noTextEdit="1"/>
          </p:cNvSpPr>
          <p:nvPr/>
        </p:nvSpPr>
        <p:spPr bwMode="auto">
          <a:xfrm rot="5400000">
            <a:off x="3059113" y="1300163"/>
            <a:ext cx="180975" cy="1971675"/>
          </a:xfrm>
          <a:prstGeom prst="rect">
            <a:avLst/>
          </a:prstGeom>
        </p:spPr>
        <p:txBody>
          <a:bodyPr wrap="none" fromWordArt="1">
            <a:prstTxWarp prst="textPlain">
              <a:avLst>
                <a:gd name="adj" fmla="val 50000"/>
              </a:avLst>
            </a:prstTxWarp>
            <a:scene3d>
              <a:camera prst="legacyPerspectiveTopLeft"/>
              <a:lightRig rig="legacyNormal3" dir="r"/>
            </a:scene3d>
            <a:sp3d extrusionH="201600" prstMaterial="legacyMetal">
              <a:extrusionClr>
                <a:srgbClr val="FFFFFF"/>
              </a:extrusionClr>
            </a:sp3d>
          </a:bodyPr>
          <a:lstStyle/>
          <a:p>
            <a:pPr algn="ctr"/>
            <a:r>
              <a:rPr lang="en-US" sz="3600" kern="10">
                <a:ln w="9525">
                  <a:round/>
                  <a:headEnd/>
                  <a:tailEnd/>
                </a:ln>
                <a:solidFill>
                  <a:schemeClr val="tx2"/>
                </a:solidFill>
                <a:latin typeface="Times New Roman"/>
                <a:ea typeface="Times New Roman"/>
                <a:cs typeface="Times New Roman"/>
              </a:rPr>
              <a:t>{</a:t>
            </a:r>
          </a:p>
        </p:txBody>
      </p:sp>
      <p:sp>
        <p:nvSpPr>
          <p:cNvPr id="4194" name="WordArt 98"/>
          <p:cNvSpPr>
            <a:spLocks noChangeArrowheads="1" noChangeShapeType="1" noTextEdit="1"/>
          </p:cNvSpPr>
          <p:nvPr/>
        </p:nvSpPr>
        <p:spPr bwMode="auto">
          <a:xfrm rot="5400000">
            <a:off x="4862513" y="1573213"/>
            <a:ext cx="168275" cy="1425575"/>
          </a:xfrm>
          <a:prstGeom prst="rect">
            <a:avLst/>
          </a:prstGeom>
        </p:spPr>
        <p:txBody>
          <a:bodyPr wrap="none" fromWordArt="1">
            <a:prstTxWarp prst="textPlain">
              <a:avLst>
                <a:gd name="adj" fmla="val 50000"/>
              </a:avLst>
            </a:prstTxWarp>
            <a:scene3d>
              <a:camera prst="legacyPerspectiveTopLeft"/>
              <a:lightRig rig="legacyNormal3" dir="r"/>
            </a:scene3d>
            <a:sp3d extrusionH="201600" prstMaterial="legacyMetal">
              <a:extrusionClr>
                <a:srgbClr val="FFFFFF"/>
              </a:extrusionClr>
            </a:sp3d>
          </a:bodyPr>
          <a:lstStyle/>
          <a:p>
            <a:pPr algn="ctr"/>
            <a:r>
              <a:rPr lang="en-US" sz="3600" kern="10">
                <a:ln w="9525">
                  <a:round/>
                  <a:headEnd/>
                  <a:tailEnd/>
                </a:ln>
                <a:solidFill>
                  <a:schemeClr val="tx2"/>
                </a:solidFill>
                <a:latin typeface="Times New Roman"/>
                <a:ea typeface="Times New Roman"/>
                <a:cs typeface="Times New Roman"/>
              </a:rPr>
              <a:t>{</a:t>
            </a:r>
          </a:p>
        </p:txBody>
      </p:sp>
      <p:sp>
        <p:nvSpPr>
          <p:cNvPr id="4195" name="WordArt 99"/>
          <p:cNvSpPr>
            <a:spLocks noChangeArrowheads="1" noChangeShapeType="1" noTextEdit="1"/>
          </p:cNvSpPr>
          <p:nvPr/>
        </p:nvSpPr>
        <p:spPr bwMode="auto">
          <a:xfrm rot="5400000">
            <a:off x="6399213" y="1560513"/>
            <a:ext cx="168275" cy="1450975"/>
          </a:xfrm>
          <a:prstGeom prst="rect">
            <a:avLst/>
          </a:prstGeom>
        </p:spPr>
        <p:txBody>
          <a:bodyPr wrap="none" fromWordArt="1">
            <a:prstTxWarp prst="textPlain">
              <a:avLst>
                <a:gd name="adj" fmla="val 50000"/>
              </a:avLst>
            </a:prstTxWarp>
            <a:scene3d>
              <a:camera prst="legacyPerspectiveTopLeft"/>
              <a:lightRig rig="legacyNormal3" dir="r"/>
            </a:scene3d>
            <a:sp3d extrusionH="201600" prstMaterial="legacyMetal">
              <a:extrusionClr>
                <a:srgbClr val="FFFFFF"/>
              </a:extrusionClr>
            </a:sp3d>
          </a:bodyPr>
          <a:lstStyle/>
          <a:p>
            <a:pPr algn="ctr"/>
            <a:r>
              <a:rPr lang="en-US" sz="3600" kern="10">
                <a:ln w="9525">
                  <a:round/>
                  <a:headEnd/>
                  <a:tailEnd/>
                </a:ln>
                <a:solidFill>
                  <a:schemeClr val="tx2"/>
                </a:solidFill>
                <a:latin typeface="Times New Roman"/>
                <a:ea typeface="Times New Roman"/>
                <a:cs typeface="Times New Roman"/>
              </a:rPr>
              <a:t>{</a:t>
            </a:r>
          </a:p>
        </p:txBody>
      </p:sp>
      <p:sp>
        <p:nvSpPr>
          <p:cNvPr id="4196" name="WordArt 100"/>
          <p:cNvSpPr>
            <a:spLocks noChangeArrowheads="1" noChangeShapeType="1" noTextEdit="1"/>
          </p:cNvSpPr>
          <p:nvPr/>
        </p:nvSpPr>
        <p:spPr bwMode="auto">
          <a:xfrm rot="5400000">
            <a:off x="7910513" y="1566863"/>
            <a:ext cx="155575" cy="1438275"/>
          </a:xfrm>
          <a:prstGeom prst="rect">
            <a:avLst/>
          </a:prstGeom>
        </p:spPr>
        <p:txBody>
          <a:bodyPr wrap="none" fromWordArt="1">
            <a:prstTxWarp prst="textPlain">
              <a:avLst>
                <a:gd name="adj" fmla="val 50000"/>
              </a:avLst>
            </a:prstTxWarp>
            <a:scene3d>
              <a:camera prst="legacyPerspectiveTopLeft"/>
              <a:lightRig rig="legacyNormal3" dir="r"/>
            </a:scene3d>
            <a:sp3d extrusionH="201600" prstMaterial="legacyMetal">
              <a:extrusionClr>
                <a:srgbClr val="FFFFFF"/>
              </a:extrusionClr>
            </a:sp3d>
          </a:bodyPr>
          <a:lstStyle/>
          <a:p>
            <a:pPr algn="ctr"/>
            <a:r>
              <a:rPr lang="en-US" sz="3600" kern="10">
                <a:ln w="9525">
                  <a:round/>
                  <a:headEnd/>
                  <a:tailEnd/>
                </a:ln>
                <a:solidFill>
                  <a:schemeClr val="tx2"/>
                </a:solidFill>
                <a:latin typeface="Times New Roman"/>
                <a:ea typeface="Times New Roman"/>
                <a:cs typeface="Times New Roman"/>
              </a:rPr>
              <a:t>{</a:t>
            </a:r>
          </a:p>
        </p:txBody>
      </p:sp>
      <p:grpSp>
        <p:nvGrpSpPr>
          <p:cNvPr id="2" name="Group 101"/>
          <p:cNvGrpSpPr>
            <a:grpSpLocks/>
          </p:cNvGrpSpPr>
          <p:nvPr/>
        </p:nvGrpSpPr>
        <p:grpSpPr bwMode="auto">
          <a:xfrm>
            <a:off x="1289050" y="1512888"/>
            <a:ext cx="360363" cy="620712"/>
            <a:chOff x="950" y="947"/>
            <a:chExt cx="227" cy="391"/>
          </a:xfrm>
        </p:grpSpPr>
        <p:sp>
          <p:nvSpPr>
            <p:cNvPr id="4198" name="AutoShape 102"/>
            <p:cNvSpPr>
              <a:spLocks noChangeArrowheads="1"/>
            </p:cNvSpPr>
            <p:nvPr/>
          </p:nvSpPr>
          <p:spPr bwMode="auto">
            <a:xfrm rot="10800000">
              <a:off x="950" y="947"/>
              <a:ext cx="227" cy="295"/>
            </a:xfrm>
            <a:prstGeom prst="triangle">
              <a:avLst>
                <a:gd name="adj" fmla="val 50000"/>
              </a:avLst>
            </a:prstGeom>
            <a:gradFill rotWithShape="1">
              <a:gsLst>
                <a:gs pos="0">
                  <a:srgbClr val="FF0000">
                    <a:gamma/>
                    <a:tint val="0"/>
                    <a:invGamma/>
                  </a:srgbClr>
                </a:gs>
                <a:gs pos="50000">
                  <a:srgbClr val="FF0000"/>
                </a:gs>
                <a:gs pos="100000">
                  <a:srgbClr val="FF0000">
                    <a:gamma/>
                    <a:tint val="0"/>
                    <a:invGamma/>
                  </a:srgbClr>
                </a:gs>
              </a:gsLst>
              <a:lin ang="2700000" scaled="1"/>
            </a:gradFill>
            <a:ln w="9525">
              <a:solidFill>
                <a:schemeClr val="tx1"/>
              </a:solidFill>
              <a:miter lim="800000"/>
              <a:headEnd/>
              <a:tailEnd/>
            </a:ln>
            <a:effectLst/>
          </p:spPr>
          <p:txBody>
            <a:bodyPr wrap="none" anchor="ctr">
              <a:prstTxWarp prst="textNoShape">
                <a:avLst/>
              </a:prstTxWarp>
            </a:bodyPr>
            <a:lstStyle/>
            <a:p>
              <a:endParaRPr lang="en-US"/>
            </a:p>
          </p:txBody>
        </p:sp>
        <p:sp>
          <p:nvSpPr>
            <p:cNvPr id="4199" name="Line 103"/>
            <p:cNvSpPr>
              <a:spLocks noChangeShapeType="1"/>
            </p:cNvSpPr>
            <p:nvPr/>
          </p:nvSpPr>
          <p:spPr bwMode="auto">
            <a:xfrm>
              <a:off x="1065" y="1242"/>
              <a:ext cx="0" cy="96"/>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grpSp>
      <p:grpSp>
        <p:nvGrpSpPr>
          <p:cNvPr id="3" name="Group 104"/>
          <p:cNvGrpSpPr>
            <a:grpSpLocks/>
          </p:cNvGrpSpPr>
          <p:nvPr/>
        </p:nvGrpSpPr>
        <p:grpSpPr bwMode="auto">
          <a:xfrm>
            <a:off x="2927350" y="1512888"/>
            <a:ext cx="360363" cy="620712"/>
            <a:chOff x="950" y="947"/>
            <a:chExt cx="227" cy="391"/>
          </a:xfrm>
        </p:grpSpPr>
        <p:sp>
          <p:nvSpPr>
            <p:cNvPr id="4201" name="AutoShape 105"/>
            <p:cNvSpPr>
              <a:spLocks noChangeArrowheads="1"/>
            </p:cNvSpPr>
            <p:nvPr/>
          </p:nvSpPr>
          <p:spPr bwMode="auto">
            <a:xfrm rot="10800000">
              <a:off x="950" y="947"/>
              <a:ext cx="227" cy="295"/>
            </a:xfrm>
            <a:prstGeom prst="triangle">
              <a:avLst>
                <a:gd name="adj" fmla="val 50000"/>
              </a:avLst>
            </a:prstGeom>
            <a:gradFill rotWithShape="1">
              <a:gsLst>
                <a:gs pos="0">
                  <a:srgbClr val="FF0000">
                    <a:gamma/>
                    <a:tint val="0"/>
                    <a:invGamma/>
                  </a:srgbClr>
                </a:gs>
                <a:gs pos="50000">
                  <a:srgbClr val="FF0000"/>
                </a:gs>
                <a:gs pos="100000">
                  <a:srgbClr val="FF0000">
                    <a:gamma/>
                    <a:tint val="0"/>
                    <a:invGamma/>
                  </a:srgbClr>
                </a:gs>
              </a:gsLst>
              <a:lin ang="2700000" scaled="1"/>
            </a:gradFill>
            <a:ln w="9525">
              <a:solidFill>
                <a:schemeClr val="tx1"/>
              </a:solidFill>
              <a:miter lim="800000"/>
              <a:headEnd/>
              <a:tailEnd/>
            </a:ln>
            <a:effectLst/>
          </p:spPr>
          <p:txBody>
            <a:bodyPr wrap="none" anchor="ctr">
              <a:prstTxWarp prst="textNoShape">
                <a:avLst/>
              </a:prstTxWarp>
            </a:bodyPr>
            <a:lstStyle/>
            <a:p>
              <a:endParaRPr lang="en-US"/>
            </a:p>
          </p:txBody>
        </p:sp>
        <p:sp>
          <p:nvSpPr>
            <p:cNvPr id="4202" name="Line 106"/>
            <p:cNvSpPr>
              <a:spLocks noChangeShapeType="1"/>
            </p:cNvSpPr>
            <p:nvPr/>
          </p:nvSpPr>
          <p:spPr bwMode="auto">
            <a:xfrm>
              <a:off x="1065" y="1242"/>
              <a:ext cx="0" cy="96"/>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grpSp>
      <p:grpSp>
        <p:nvGrpSpPr>
          <p:cNvPr id="4" name="Group 107"/>
          <p:cNvGrpSpPr>
            <a:grpSpLocks/>
          </p:cNvGrpSpPr>
          <p:nvPr/>
        </p:nvGrpSpPr>
        <p:grpSpPr bwMode="auto">
          <a:xfrm>
            <a:off x="4727575" y="1512888"/>
            <a:ext cx="360363" cy="620712"/>
            <a:chOff x="950" y="947"/>
            <a:chExt cx="227" cy="391"/>
          </a:xfrm>
        </p:grpSpPr>
        <p:sp>
          <p:nvSpPr>
            <p:cNvPr id="4204" name="AutoShape 108"/>
            <p:cNvSpPr>
              <a:spLocks noChangeArrowheads="1"/>
            </p:cNvSpPr>
            <p:nvPr/>
          </p:nvSpPr>
          <p:spPr bwMode="auto">
            <a:xfrm rot="10800000">
              <a:off x="950" y="947"/>
              <a:ext cx="227" cy="295"/>
            </a:xfrm>
            <a:prstGeom prst="triangle">
              <a:avLst>
                <a:gd name="adj" fmla="val 50000"/>
              </a:avLst>
            </a:prstGeom>
            <a:gradFill rotWithShape="1">
              <a:gsLst>
                <a:gs pos="0">
                  <a:srgbClr val="FF0000">
                    <a:gamma/>
                    <a:tint val="0"/>
                    <a:invGamma/>
                  </a:srgbClr>
                </a:gs>
                <a:gs pos="50000">
                  <a:srgbClr val="FF0000"/>
                </a:gs>
                <a:gs pos="100000">
                  <a:srgbClr val="FF0000">
                    <a:gamma/>
                    <a:tint val="0"/>
                    <a:invGamma/>
                  </a:srgbClr>
                </a:gs>
              </a:gsLst>
              <a:lin ang="2700000" scaled="1"/>
            </a:gradFill>
            <a:ln w="9525">
              <a:solidFill>
                <a:schemeClr val="tx1"/>
              </a:solidFill>
              <a:miter lim="800000"/>
              <a:headEnd/>
              <a:tailEnd/>
            </a:ln>
            <a:effectLst/>
          </p:spPr>
          <p:txBody>
            <a:bodyPr wrap="none" anchor="ctr">
              <a:prstTxWarp prst="textNoShape">
                <a:avLst/>
              </a:prstTxWarp>
            </a:bodyPr>
            <a:lstStyle/>
            <a:p>
              <a:endParaRPr lang="en-US"/>
            </a:p>
          </p:txBody>
        </p:sp>
        <p:sp>
          <p:nvSpPr>
            <p:cNvPr id="4205" name="Line 109"/>
            <p:cNvSpPr>
              <a:spLocks noChangeShapeType="1"/>
            </p:cNvSpPr>
            <p:nvPr/>
          </p:nvSpPr>
          <p:spPr bwMode="auto">
            <a:xfrm>
              <a:off x="1065" y="1242"/>
              <a:ext cx="0" cy="96"/>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grpSp>
      <p:grpSp>
        <p:nvGrpSpPr>
          <p:cNvPr id="5" name="Group 110"/>
          <p:cNvGrpSpPr>
            <a:grpSpLocks/>
          </p:cNvGrpSpPr>
          <p:nvPr/>
        </p:nvGrpSpPr>
        <p:grpSpPr bwMode="auto">
          <a:xfrm>
            <a:off x="6270625" y="1512888"/>
            <a:ext cx="360363" cy="620712"/>
            <a:chOff x="950" y="947"/>
            <a:chExt cx="227" cy="391"/>
          </a:xfrm>
        </p:grpSpPr>
        <p:sp>
          <p:nvSpPr>
            <p:cNvPr id="4207" name="AutoShape 111"/>
            <p:cNvSpPr>
              <a:spLocks noChangeArrowheads="1"/>
            </p:cNvSpPr>
            <p:nvPr/>
          </p:nvSpPr>
          <p:spPr bwMode="auto">
            <a:xfrm rot="10800000">
              <a:off x="950" y="947"/>
              <a:ext cx="227" cy="295"/>
            </a:xfrm>
            <a:prstGeom prst="triangle">
              <a:avLst>
                <a:gd name="adj" fmla="val 50000"/>
              </a:avLst>
            </a:prstGeom>
            <a:gradFill rotWithShape="1">
              <a:gsLst>
                <a:gs pos="0">
                  <a:srgbClr val="FF0000">
                    <a:gamma/>
                    <a:tint val="0"/>
                    <a:invGamma/>
                  </a:srgbClr>
                </a:gs>
                <a:gs pos="50000">
                  <a:srgbClr val="FF0000"/>
                </a:gs>
                <a:gs pos="100000">
                  <a:srgbClr val="FF0000">
                    <a:gamma/>
                    <a:tint val="0"/>
                    <a:invGamma/>
                  </a:srgbClr>
                </a:gs>
              </a:gsLst>
              <a:lin ang="2700000" scaled="1"/>
            </a:gradFill>
            <a:ln w="9525">
              <a:solidFill>
                <a:schemeClr val="tx1"/>
              </a:solidFill>
              <a:miter lim="800000"/>
              <a:headEnd/>
              <a:tailEnd/>
            </a:ln>
            <a:effectLst/>
          </p:spPr>
          <p:txBody>
            <a:bodyPr wrap="none" anchor="ctr">
              <a:prstTxWarp prst="textNoShape">
                <a:avLst/>
              </a:prstTxWarp>
            </a:bodyPr>
            <a:lstStyle/>
            <a:p>
              <a:endParaRPr lang="en-US"/>
            </a:p>
          </p:txBody>
        </p:sp>
        <p:sp>
          <p:nvSpPr>
            <p:cNvPr id="4208" name="Line 112"/>
            <p:cNvSpPr>
              <a:spLocks noChangeShapeType="1"/>
            </p:cNvSpPr>
            <p:nvPr/>
          </p:nvSpPr>
          <p:spPr bwMode="auto">
            <a:xfrm>
              <a:off x="1065" y="1242"/>
              <a:ext cx="0" cy="96"/>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grpSp>
      <p:grpSp>
        <p:nvGrpSpPr>
          <p:cNvPr id="6" name="Group 113"/>
          <p:cNvGrpSpPr>
            <a:grpSpLocks/>
          </p:cNvGrpSpPr>
          <p:nvPr/>
        </p:nvGrpSpPr>
        <p:grpSpPr bwMode="auto">
          <a:xfrm>
            <a:off x="7766050" y="1512888"/>
            <a:ext cx="360363" cy="620712"/>
            <a:chOff x="950" y="947"/>
            <a:chExt cx="227" cy="391"/>
          </a:xfrm>
        </p:grpSpPr>
        <p:sp>
          <p:nvSpPr>
            <p:cNvPr id="4210" name="AutoShape 114"/>
            <p:cNvSpPr>
              <a:spLocks noChangeArrowheads="1"/>
            </p:cNvSpPr>
            <p:nvPr/>
          </p:nvSpPr>
          <p:spPr bwMode="auto">
            <a:xfrm rot="10800000">
              <a:off x="950" y="947"/>
              <a:ext cx="227" cy="295"/>
            </a:xfrm>
            <a:prstGeom prst="triangle">
              <a:avLst>
                <a:gd name="adj" fmla="val 50000"/>
              </a:avLst>
            </a:prstGeom>
            <a:gradFill rotWithShape="1">
              <a:gsLst>
                <a:gs pos="0">
                  <a:srgbClr val="FF0000">
                    <a:gamma/>
                    <a:tint val="0"/>
                    <a:invGamma/>
                  </a:srgbClr>
                </a:gs>
                <a:gs pos="50000">
                  <a:srgbClr val="FF0000"/>
                </a:gs>
                <a:gs pos="100000">
                  <a:srgbClr val="FF0000">
                    <a:gamma/>
                    <a:tint val="0"/>
                    <a:invGamma/>
                  </a:srgbClr>
                </a:gs>
              </a:gsLst>
              <a:lin ang="2700000" scaled="1"/>
            </a:gradFill>
            <a:ln w="9525">
              <a:solidFill>
                <a:schemeClr val="tx1"/>
              </a:solidFill>
              <a:miter lim="800000"/>
              <a:headEnd/>
              <a:tailEnd/>
            </a:ln>
            <a:effectLst/>
          </p:spPr>
          <p:txBody>
            <a:bodyPr wrap="none" anchor="ctr">
              <a:prstTxWarp prst="textNoShape">
                <a:avLst/>
              </a:prstTxWarp>
            </a:bodyPr>
            <a:lstStyle/>
            <a:p>
              <a:endParaRPr lang="en-US"/>
            </a:p>
          </p:txBody>
        </p:sp>
        <p:sp>
          <p:nvSpPr>
            <p:cNvPr id="4211" name="Line 115"/>
            <p:cNvSpPr>
              <a:spLocks noChangeShapeType="1"/>
            </p:cNvSpPr>
            <p:nvPr/>
          </p:nvSpPr>
          <p:spPr bwMode="auto">
            <a:xfrm>
              <a:off x="1065" y="1242"/>
              <a:ext cx="0" cy="96"/>
            </a:xfrm>
            <a:prstGeom prst="line">
              <a:avLst/>
            </a:prstGeom>
            <a:noFill/>
            <a:ln w="9525">
              <a:solidFill>
                <a:schemeClr val="tx1"/>
              </a:solidFill>
              <a:round/>
              <a:headEnd/>
              <a:tailEnd type="triangle" w="med" len="med"/>
            </a:ln>
            <a:effectLst/>
          </p:spPr>
          <p:txBody>
            <a:bodyPr>
              <a:prstTxWarp prst="textNoShape">
                <a:avLst/>
              </a:prstTxWarp>
            </a:bodyPr>
            <a:lstStyle/>
            <a:p>
              <a:endParaRPr lang="en-US"/>
            </a:p>
          </p:txBody>
        </p:sp>
      </p:grpSp>
      <p:sp>
        <p:nvSpPr>
          <p:cNvPr id="4212" name="Text Box 116"/>
          <p:cNvSpPr txBox="1">
            <a:spLocks noChangeArrowheads="1"/>
          </p:cNvSpPr>
          <p:nvPr/>
        </p:nvSpPr>
        <p:spPr bwMode="auto">
          <a:xfrm>
            <a:off x="5910263" y="2838450"/>
            <a:ext cx="1573212" cy="244475"/>
          </a:xfrm>
          <a:prstGeom prst="rect">
            <a:avLst/>
          </a:prstGeom>
          <a:noFill/>
          <a:ln w="9525">
            <a:noFill/>
            <a:miter lim="800000"/>
            <a:headEnd/>
            <a:tailEnd/>
          </a:ln>
          <a:effectLst/>
        </p:spPr>
        <p:txBody>
          <a:bodyPr wrap="none">
            <a:prstTxWarp prst="textNoShape">
              <a:avLst/>
            </a:prstTxWarp>
            <a:spAutoFit/>
          </a:bodyPr>
          <a:lstStyle/>
          <a:p>
            <a:pPr algn="r" eaLnBrk="1" hangingPunct="1"/>
            <a:r>
              <a:rPr lang="en-US" sz="1000" b="1">
                <a:solidFill>
                  <a:srgbClr val="0000FF"/>
                </a:solidFill>
                <a:latin typeface="Comic Sans MS" pitchFamily="-65" charset="0"/>
              </a:rPr>
              <a:t>triple-spoke SC </a:t>
            </a:r>
            <a:r>
              <a:rPr lang="el-GR" sz="1000" b="1">
                <a:solidFill>
                  <a:srgbClr val="0000FF"/>
                </a:solidFill>
                <a:latin typeface="Lucida Grande" pitchFamily="-65" charset="0"/>
              </a:rPr>
              <a:t>β</a:t>
            </a:r>
            <a:r>
              <a:rPr lang="en-US" sz="1000" b="1">
                <a:solidFill>
                  <a:srgbClr val="0000FF"/>
                </a:solidFill>
                <a:latin typeface="Comic Sans MS" pitchFamily="-65" charset="0"/>
              </a:rPr>
              <a:t>=0.6</a:t>
            </a:r>
          </a:p>
        </p:txBody>
      </p:sp>
      <p:sp>
        <p:nvSpPr>
          <p:cNvPr id="4213" name="Text Box 117"/>
          <p:cNvSpPr txBox="1">
            <a:spLocks noChangeArrowheads="1"/>
          </p:cNvSpPr>
          <p:nvPr/>
        </p:nvSpPr>
        <p:spPr bwMode="auto">
          <a:xfrm>
            <a:off x="3059113" y="2762250"/>
            <a:ext cx="1020762" cy="396875"/>
          </a:xfrm>
          <a:prstGeom prst="rect">
            <a:avLst/>
          </a:prstGeom>
          <a:noFill/>
          <a:ln w="9525">
            <a:noFill/>
            <a:miter lim="800000"/>
            <a:headEnd/>
            <a:tailEnd/>
          </a:ln>
          <a:effectLst/>
        </p:spPr>
        <p:txBody>
          <a:bodyPr>
            <a:prstTxWarp prst="textNoShape">
              <a:avLst/>
            </a:prstTxWarp>
            <a:spAutoFit/>
          </a:bodyPr>
          <a:lstStyle/>
          <a:p>
            <a:pPr algn="ctr" eaLnBrk="1" hangingPunct="1"/>
            <a:r>
              <a:rPr lang="en-US" sz="1000" b="1">
                <a:solidFill>
                  <a:schemeClr val="accent2"/>
                </a:solidFill>
                <a:latin typeface="Comic Sans MS" pitchFamily="-65" charset="0"/>
              </a:rPr>
              <a:t>single-spoke SC </a:t>
            </a:r>
            <a:r>
              <a:rPr lang="el-GR" sz="1000" b="1">
                <a:solidFill>
                  <a:schemeClr val="accent2"/>
                </a:solidFill>
                <a:latin typeface="Lucida Grande" pitchFamily="-65" charset="0"/>
              </a:rPr>
              <a:t>β</a:t>
            </a:r>
            <a:r>
              <a:rPr lang="en-US" sz="1000" b="1">
                <a:solidFill>
                  <a:schemeClr val="accent2"/>
                </a:solidFill>
                <a:latin typeface="Comic Sans MS" pitchFamily="-65" charset="0"/>
              </a:rPr>
              <a:t>=0.4</a:t>
            </a:r>
          </a:p>
        </p:txBody>
      </p:sp>
      <p:sp>
        <p:nvSpPr>
          <p:cNvPr id="4214" name="Text Box 118"/>
          <p:cNvSpPr txBox="1">
            <a:spLocks noChangeArrowheads="1"/>
          </p:cNvSpPr>
          <p:nvPr/>
        </p:nvSpPr>
        <p:spPr bwMode="auto">
          <a:xfrm>
            <a:off x="473075" y="2838450"/>
            <a:ext cx="452438" cy="244475"/>
          </a:xfrm>
          <a:prstGeom prst="rect">
            <a:avLst/>
          </a:prstGeom>
          <a:noFill/>
          <a:ln w="9525">
            <a:noFill/>
            <a:miter lim="800000"/>
            <a:headEnd/>
            <a:tailEnd/>
          </a:ln>
          <a:effectLst/>
        </p:spPr>
        <p:txBody>
          <a:bodyPr wrap="none">
            <a:prstTxWarp prst="textNoShape">
              <a:avLst/>
            </a:prstTxWarp>
            <a:spAutoFit/>
          </a:bodyPr>
          <a:lstStyle/>
          <a:p>
            <a:pPr algn="ctr" eaLnBrk="1" hangingPunct="1"/>
            <a:r>
              <a:rPr lang="en-US" sz="1000" b="1">
                <a:solidFill>
                  <a:schemeClr val="accent2"/>
                </a:solidFill>
                <a:latin typeface="Comic Sans MS" pitchFamily="-65" charset="0"/>
              </a:rPr>
              <a:t>I.S.</a:t>
            </a:r>
          </a:p>
        </p:txBody>
      </p:sp>
      <p:sp>
        <p:nvSpPr>
          <p:cNvPr id="4215" name="Text Box 119"/>
          <p:cNvSpPr txBox="1">
            <a:spLocks noChangeArrowheads="1"/>
          </p:cNvSpPr>
          <p:nvPr/>
        </p:nvSpPr>
        <p:spPr bwMode="auto">
          <a:xfrm>
            <a:off x="881063" y="2838450"/>
            <a:ext cx="454025" cy="244475"/>
          </a:xfrm>
          <a:prstGeom prst="rect">
            <a:avLst/>
          </a:prstGeom>
          <a:noFill/>
          <a:ln w="9525">
            <a:noFill/>
            <a:miter lim="800000"/>
            <a:headEnd/>
            <a:tailEnd/>
          </a:ln>
          <a:effectLst/>
        </p:spPr>
        <p:txBody>
          <a:bodyPr wrap="none">
            <a:prstTxWarp prst="textNoShape">
              <a:avLst/>
            </a:prstTxWarp>
            <a:spAutoFit/>
          </a:bodyPr>
          <a:lstStyle/>
          <a:p>
            <a:pPr algn="ctr" eaLnBrk="1" hangingPunct="1"/>
            <a:r>
              <a:rPr lang="en-US" sz="1000" b="1">
                <a:solidFill>
                  <a:schemeClr val="accent2"/>
                </a:solidFill>
                <a:latin typeface="Comic Sans MS" pitchFamily="-65" charset="0"/>
              </a:rPr>
              <a:t>RFQ</a:t>
            </a:r>
          </a:p>
        </p:txBody>
      </p:sp>
      <p:sp>
        <p:nvSpPr>
          <p:cNvPr id="4216" name="Text Box 120"/>
          <p:cNvSpPr txBox="1">
            <a:spLocks noChangeArrowheads="1"/>
          </p:cNvSpPr>
          <p:nvPr/>
        </p:nvSpPr>
        <p:spPr bwMode="auto">
          <a:xfrm>
            <a:off x="1238250" y="2838450"/>
            <a:ext cx="544513" cy="244475"/>
          </a:xfrm>
          <a:prstGeom prst="rect">
            <a:avLst/>
          </a:prstGeom>
          <a:noFill/>
          <a:ln w="9525">
            <a:noFill/>
            <a:miter lim="800000"/>
            <a:headEnd/>
            <a:tailEnd/>
          </a:ln>
          <a:effectLst/>
        </p:spPr>
        <p:txBody>
          <a:bodyPr wrap="none">
            <a:prstTxWarp prst="textNoShape">
              <a:avLst/>
            </a:prstTxWarp>
            <a:spAutoFit/>
          </a:bodyPr>
          <a:lstStyle/>
          <a:p>
            <a:pPr algn="ctr" eaLnBrk="1" hangingPunct="1"/>
            <a:r>
              <a:rPr lang="en-US" sz="1000" b="1">
                <a:solidFill>
                  <a:schemeClr val="accent2"/>
                </a:solidFill>
                <a:latin typeface="Comic Sans MS" pitchFamily="-65" charset="0"/>
              </a:rPr>
              <a:t>MEBT</a:t>
            </a:r>
          </a:p>
        </p:txBody>
      </p:sp>
      <p:sp>
        <p:nvSpPr>
          <p:cNvPr id="4217" name="Text Box 121"/>
          <p:cNvSpPr txBox="1">
            <a:spLocks noChangeArrowheads="1"/>
          </p:cNvSpPr>
          <p:nvPr/>
        </p:nvSpPr>
        <p:spPr bwMode="auto">
          <a:xfrm>
            <a:off x="1751013" y="2838450"/>
            <a:ext cx="354012" cy="244475"/>
          </a:xfrm>
          <a:prstGeom prst="rect">
            <a:avLst/>
          </a:prstGeom>
          <a:noFill/>
          <a:ln w="9525">
            <a:noFill/>
            <a:miter lim="800000"/>
            <a:headEnd/>
            <a:tailEnd/>
          </a:ln>
          <a:effectLst/>
        </p:spPr>
        <p:txBody>
          <a:bodyPr wrap="none">
            <a:prstTxWarp prst="textNoShape">
              <a:avLst/>
            </a:prstTxWarp>
            <a:spAutoFit/>
          </a:bodyPr>
          <a:lstStyle/>
          <a:p>
            <a:pPr algn="ctr" eaLnBrk="1" hangingPunct="1"/>
            <a:r>
              <a:rPr lang="en-US" sz="1000" b="1">
                <a:solidFill>
                  <a:schemeClr val="accent2"/>
                </a:solidFill>
                <a:latin typeface="Comic Sans MS" pitchFamily="-65" charset="0"/>
              </a:rPr>
              <a:t>RT</a:t>
            </a:r>
          </a:p>
        </p:txBody>
      </p:sp>
      <p:sp>
        <p:nvSpPr>
          <p:cNvPr id="4218" name="Text Box 122"/>
          <p:cNvSpPr txBox="1">
            <a:spLocks noChangeArrowheads="1"/>
          </p:cNvSpPr>
          <p:nvPr/>
        </p:nvSpPr>
        <p:spPr bwMode="auto">
          <a:xfrm>
            <a:off x="2030413" y="2752725"/>
            <a:ext cx="1020762" cy="396875"/>
          </a:xfrm>
          <a:prstGeom prst="rect">
            <a:avLst/>
          </a:prstGeom>
          <a:noFill/>
          <a:ln w="9525">
            <a:noFill/>
            <a:miter lim="800000"/>
            <a:headEnd/>
            <a:tailEnd/>
          </a:ln>
          <a:effectLst/>
        </p:spPr>
        <p:txBody>
          <a:bodyPr>
            <a:prstTxWarp prst="textNoShape">
              <a:avLst/>
            </a:prstTxWarp>
            <a:spAutoFit/>
          </a:bodyPr>
          <a:lstStyle/>
          <a:p>
            <a:pPr algn="ctr" eaLnBrk="1" hangingPunct="1"/>
            <a:r>
              <a:rPr lang="en-US" sz="1000" b="1">
                <a:solidFill>
                  <a:schemeClr val="accent2"/>
                </a:solidFill>
                <a:latin typeface="Comic Sans MS" pitchFamily="-65" charset="0"/>
              </a:rPr>
              <a:t>single-spoke SC </a:t>
            </a:r>
            <a:r>
              <a:rPr lang="el-GR" sz="1000" b="1">
                <a:solidFill>
                  <a:schemeClr val="accent2"/>
                </a:solidFill>
                <a:latin typeface="Lucida Grande" pitchFamily="-65" charset="0"/>
              </a:rPr>
              <a:t>β</a:t>
            </a:r>
            <a:r>
              <a:rPr lang="en-US" sz="1000" b="1">
                <a:solidFill>
                  <a:schemeClr val="accent2"/>
                </a:solidFill>
                <a:latin typeface="Comic Sans MS" pitchFamily="-65" charset="0"/>
              </a:rPr>
              <a:t>=0.2</a:t>
            </a:r>
          </a:p>
        </p:txBody>
      </p:sp>
      <p:sp>
        <p:nvSpPr>
          <p:cNvPr id="4219" name="Text Box 123"/>
          <p:cNvSpPr txBox="1">
            <a:spLocks noChangeArrowheads="1"/>
          </p:cNvSpPr>
          <p:nvPr/>
        </p:nvSpPr>
        <p:spPr bwMode="auto">
          <a:xfrm>
            <a:off x="3486150" y="1279525"/>
            <a:ext cx="1290638" cy="1004888"/>
          </a:xfrm>
          <a:prstGeom prst="rect">
            <a:avLst/>
          </a:prstGeom>
          <a:noFill/>
          <a:ln w="9525">
            <a:noFill/>
            <a:miter lim="800000"/>
            <a:headEnd/>
            <a:tailEnd/>
          </a:ln>
          <a:effectLst/>
        </p:spPr>
        <p:txBody>
          <a:bodyPr>
            <a:prstTxWarp prst="textNoShape">
              <a:avLst/>
            </a:prstTxWarp>
            <a:spAutoFit/>
          </a:bodyPr>
          <a:lstStyle/>
          <a:p>
            <a:pPr algn="ctr" eaLnBrk="1" hangingPunct="1"/>
            <a:r>
              <a:rPr lang="en-US" sz="1200" b="1">
                <a:solidFill>
                  <a:srgbClr val="0000FF"/>
                </a:solidFill>
                <a:latin typeface="Comic Sans MS" pitchFamily="-65" charset="0"/>
              </a:rPr>
              <a:t>Five 2.5 MW</a:t>
            </a:r>
            <a:r>
              <a:rPr lang="en-US" sz="1200" b="1">
                <a:latin typeface="Comic Sans MS" pitchFamily="-65" charset="0"/>
              </a:rPr>
              <a:t> </a:t>
            </a:r>
            <a:r>
              <a:rPr lang="en-US" sz="1200" b="1">
                <a:solidFill>
                  <a:srgbClr val="0000FF"/>
                </a:solidFill>
                <a:latin typeface="Comic Sans MS" pitchFamily="-65" charset="0"/>
              </a:rPr>
              <a:t>325 MHz Toshiba JPARC-type klystrons</a:t>
            </a:r>
          </a:p>
        </p:txBody>
      </p:sp>
      <p:sp>
        <p:nvSpPr>
          <p:cNvPr id="53" name="Date Placeholder 52"/>
          <p:cNvSpPr>
            <a:spLocks noGrp="1"/>
          </p:cNvSpPr>
          <p:nvPr>
            <p:ph type="dt" sz="half" idx="10"/>
          </p:nvPr>
        </p:nvSpPr>
        <p:spPr/>
        <p:txBody>
          <a:bodyPr/>
          <a:lstStyle/>
          <a:p>
            <a:fld id="{E53EA824-6E06-DB4F-8946-5E66AC697B3D}" type="datetime1">
              <a:rPr lang="en-US" smtClean="0"/>
              <a:pPr/>
              <a:t>11/19/08</a:t>
            </a:fld>
            <a:endParaRPr lang="en-US"/>
          </a:p>
        </p:txBody>
      </p:sp>
      <p:sp>
        <p:nvSpPr>
          <p:cNvPr id="54" name="Slide Number Placeholder 53"/>
          <p:cNvSpPr>
            <a:spLocks noGrp="1"/>
          </p:cNvSpPr>
          <p:nvPr>
            <p:ph type="sldNum" sz="quarter" idx="12"/>
          </p:nvPr>
        </p:nvSpPr>
        <p:spPr/>
        <p:txBody>
          <a:bodyPr/>
          <a:lstStyle/>
          <a:p>
            <a:fld id="{7806CCDD-666E-4741-9CB8-1764CA53E9FA}"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Footer Placeholder 5"/>
          <p:cNvSpPr>
            <a:spLocks noGrp="1"/>
          </p:cNvSpPr>
          <p:nvPr>
            <p:ph type="ftr" sz="quarter" idx="11"/>
          </p:nvPr>
        </p:nvSpPr>
        <p:spPr/>
        <p:txBody>
          <a:bodyPr/>
          <a:lstStyle/>
          <a:p>
            <a:r>
              <a:rPr lang="en-US"/>
              <a:t>Julien Branlard – 11/10/2008 - ANL</a:t>
            </a:r>
          </a:p>
        </p:txBody>
      </p:sp>
      <p:sp>
        <p:nvSpPr>
          <p:cNvPr id="10" name="Slide Number Placeholder 6"/>
          <p:cNvSpPr>
            <a:spLocks noGrp="1"/>
          </p:cNvSpPr>
          <p:nvPr>
            <p:ph type="sldNum" sz="quarter" idx="12"/>
          </p:nvPr>
        </p:nvSpPr>
        <p:spPr/>
        <p:txBody>
          <a:bodyPr/>
          <a:lstStyle/>
          <a:p>
            <a:fld id="{8CAA0021-ACD6-074E-8909-70DA09822C8B}" type="slidenum">
              <a:rPr lang="en-US"/>
              <a:pPr/>
              <a:t>6</a:t>
            </a:fld>
            <a:endParaRPr lang="en-US"/>
          </a:p>
        </p:txBody>
      </p:sp>
      <p:sp>
        <p:nvSpPr>
          <p:cNvPr id="21508" name="Rectangle 4"/>
          <p:cNvSpPr>
            <a:spLocks noChangeArrowheads="1"/>
          </p:cNvSpPr>
          <p:nvPr/>
        </p:nvSpPr>
        <p:spPr bwMode="auto">
          <a:xfrm>
            <a:off x="228600" y="228600"/>
            <a:ext cx="8648700" cy="762000"/>
          </a:xfrm>
          <a:prstGeom prst="rect">
            <a:avLst/>
          </a:prstGeom>
          <a:noFill/>
          <a:ln w="9525">
            <a:noFill/>
            <a:miter lim="800000"/>
            <a:headEnd/>
            <a:tailEnd/>
          </a:ln>
          <a:effectLst>
            <a:outerShdw blurRad="63500" dist="29783" dir="1514402" algn="ctr" rotWithShape="0">
              <a:schemeClr val="bg2">
                <a:alpha val="74998"/>
              </a:schemeClr>
            </a:outerShdw>
          </a:effectLst>
        </p:spPr>
        <p:txBody>
          <a:bodyPr wrap="none">
            <a:prstTxWarp prst="textNoShape">
              <a:avLst/>
            </a:prstTxWarp>
            <a:spAutoFit/>
          </a:bodyPr>
          <a:lstStyle/>
          <a:p>
            <a:pPr algn="ctr"/>
            <a:r>
              <a:rPr lang="en-US" sz="2400">
                <a:solidFill>
                  <a:schemeClr val="tx2"/>
                </a:solidFill>
              </a:rPr>
              <a:t>Cavities operating at different synchronous phase angles</a:t>
            </a:r>
          </a:p>
          <a:p>
            <a:pPr algn="ctr"/>
            <a:endParaRPr lang="en-US" sz="2000" b="1" i="1">
              <a:solidFill>
                <a:schemeClr val="tx2"/>
              </a:solidFill>
            </a:endParaRPr>
          </a:p>
        </p:txBody>
      </p:sp>
      <p:graphicFrame>
        <p:nvGraphicFramePr>
          <p:cNvPr id="21510" name="Object 6"/>
          <p:cNvGraphicFramePr>
            <a:graphicFrameLocks noChangeAspect="1"/>
          </p:cNvGraphicFramePr>
          <p:nvPr>
            <p:ph sz="half" idx="2"/>
          </p:nvPr>
        </p:nvGraphicFramePr>
        <p:xfrm>
          <a:off x="228600" y="1371600"/>
          <a:ext cx="8839200" cy="3829050"/>
        </p:xfrm>
        <a:graphic>
          <a:graphicData uri="http://schemas.openxmlformats.org/presentationml/2006/ole">
            <p:oleObj spid="_x0000_s66562" name="Visio" r:id="rId3" imgW="8691292" imgH="3765519" progId="">
              <p:embed/>
            </p:oleObj>
          </a:graphicData>
        </a:graphic>
      </p:graphicFrame>
      <p:sp>
        <p:nvSpPr>
          <p:cNvPr id="21513" name="Rectangle 9"/>
          <p:cNvSpPr>
            <a:spLocks noChangeArrowheads="1"/>
          </p:cNvSpPr>
          <p:nvPr/>
        </p:nvSpPr>
        <p:spPr bwMode="auto">
          <a:xfrm>
            <a:off x="381000" y="1143000"/>
            <a:ext cx="5943600" cy="1905000"/>
          </a:xfrm>
          <a:prstGeom prst="rect">
            <a:avLst/>
          </a:prstGeom>
          <a:solidFill>
            <a:schemeClr val="bg1"/>
          </a:solidFill>
          <a:ln w="9525">
            <a:noFill/>
            <a:miter lim="800000"/>
            <a:headEnd/>
            <a:tailEnd/>
          </a:ln>
          <a:effectLst/>
        </p:spPr>
        <p:txBody>
          <a:bodyPr wrap="none" anchor="ctr">
            <a:prstTxWarp prst="textNoShape">
              <a:avLst/>
            </a:prstTxWarp>
          </a:bodyPr>
          <a:lstStyle/>
          <a:p>
            <a:endParaRPr lang="en-US"/>
          </a:p>
        </p:txBody>
      </p:sp>
      <p:sp>
        <p:nvSpPr>
          <p:cNvPr id="21507" name="Rectangle 3"/>
          <p:cNvSpPr>
            <a:spLocks noGrp="1" noChangeArrowheads="1"/>
          </p:cNvSpPr>
          <p:nvPr>
            <p:ph type="body" sz="half" idx="1"/>
          </p:nvPr>
        </p:nvSpPr>
        <p:spPr>
          <a:xfrm>
            <a:off x="419100" y="990600"/>
            <a:ext cx="7848600" cy="4525963"/>
          </a:xfrm>
        </p:spPr>
        <p:txBody>
          <a:bodyPr/>
          <a:lstStyle/>
          <a:p>
            <a:pPr>
              <a:buFontTx/>
              <a:buNone/>
            </a:pPr>
            <a:r>
              <a:rPr lang="en-US" sz="2000">
                <a:solidFill>
                  <a:srgbClr val="FF0000"/>
                </a:solidFill>
                <a:latin typeface="Bookman Old Style" pitchFamily="-107" charset="0"/>
              </a:rPr>
              <a:t>What’s unique</a:t>
            </a:r>
          </a:p>
          <a:p>
            <a:pPr lvl="1"/>
            <a:r>
              <a:rPr lang="en-US" sz="1800">
                <a:latin typeface="Bookman Old Style" pitchFamily="-107" charset="0"/>
              </a:rPr>
              <a:t>normal and super conducting cavities with 1 klystron ?</a:t>
            </a:r>
          </a:p>
          <a:p>
            <a:pPr lvl="1"/>
            <a:r>
              <a:rPr lang="en-US" sz="1800">
                <a:latin typeface="Bookman Old Style" pitchFamily="-107" charset="0"/>
              </a:rPr>
              <a:t>each cavity has its own: </a:t>
            </a:r>
            <a:r>
              <a:rPr lang="en-US" sz="1800" i="1">
                <a:latin typeface="Bookman Old Style" pitchFamily="-107" charset="0"/>
              </a:rPr>
              <a:t>Q</a:t>
            </a:r>
            <a:r>
              <a:rPr lang="en-US" sz="1800" i="1" baseline="-25000">
                <a:latin typeface="Bookman Old Style" pitchFamily="-107" charset="0"/>
              </a:rPr>
              <a:t>0</a:t>
            </a:r>
            <a:r>
              <a:rPr lang="en-US" sz="1800">
                <a:latin typeface="Bookman Old Style" pitchFamily="-107" charset="0"/>
              </a:rPr>
              <a:t>, </a:t>
            </a:r>
            <a:r>
              <a:rPr lang="en-US" sz="1800" i="1">
                <a:latin typeface="Bookman Old Style" pitchFamily="-107" charset="0"/>
              </a:rPr>
              <a:t>V</a:t>
            </a:r>
            <a:r>
              <a:rPr lang="en-US" sz="1800" i="1" baseline="-25000">
                <a:latin typeface="Bookman Old Style" pitchFamily="-107" charset="0"/>
              </a:rPr>
              <a:t>0</a:t>
            </a:r>
            <a:r>
              <a:rPr lang="en-US" sz="1800">
                <a:latin typeface="Bookman Old Style" pitchFamily="-107" charset="0"/>
              </a:rPr>
              <a:t>, </a:t>
            </a:r>
            <a:r>
              <a:rPr lang="en-US" sz="1800" i="1">
                <a:latin typeface="Bookman Old Style" pitchFamily="-107" charset="0"/>
                <a:sym typeface="Symbol" pitchFamily="-107" charset="2"/>
              </a:rPr>
              <a:t></a:t>
            </a:r>
            <a:r>
              <a:rPr lang="en-US" sz="1800" i="1" baseline="-25000">
                <a:latin typeface="Bookman Old Style" pitchFamily="-107" charset="0"/>
                <a:sym typeface="Symbol" pitchFamily="-107" charset="2"/>
              </a:rPr>
              <a:t>s</a:t>
            </a:r>
            <a:r>
              <a:rPr lang="en-US" sz="1800" i="1">
                <a:latin typeface="Bookman Old Style" pitchFamily="-107" charset="0"/>
                <a:sym typeface="Symbol" pitchFamily="-107" charset="2"/>
              </a:rPr>
              <a:t>, </a:t>
            </a:r>
            <a:r>
              <a:rPr lang="en-US" sz="2400" i="1">
                <a:latin typeface="Bookman Old Style" pitchFamily="-107" charset="0"/>
                <a:sym typeface="Symbol" pitchFamily="-107" charset="2"/>
              </a:rPr>
              <a:t></a:t>
            </a:r>
            <a:r>
              <a:rPr lang="en-US" sz="1800">
                <a:latin typeface="Bookman Old Style" pitchFamily="-107" charset="0"/>
                <a:sym typeface="Symbol" pitchFamily="-107" charset="2"/>
              </a:rPr>
              <a:t>, </a:t>
            </a:r>
            <a:r>
              <a:rPr lang="en-US" sz="1800" i="1">
                <a:latin typeface="Bookman Old Style" pitchFamily="-107" charset="0"/>
                <a:sym typeface="Symbol" pitchFamily="-107" charset="2"/>
              </a:rPr>
              <a:t>Q</a:t>
            </a:r>
            <a:r>
              <a:rPr lang="en-US" sz="1800" i="1" baseline="-25000">
                <a:latin typeface="Bookman Old Style" pitchFamily="-107" charset="0"/>
                <a:sym typeface="Symbol" pitchFamily="-107" charset="2"/>
              </a:rPr>
              <a:t>L</a:t>
            </a:r>
            <a:endParaRPr lang="en-US" sz="2400"/>
          </a:p>
        </p:txBody>
      </p:sp>
      <p:sp>
        <p:nvSpPr>
          <p:cNvPr id="21509" name="Rectangle 5"/>
          <p:cNvSpPr>
            <a:spLocks noChangeArrowheads="1"/>
          </p:cNvSpPr>
          <p:nvPr/>
        </p:nvSpPr>
        <p:spPr bwMode="auto">
          <a:xfrm>
            <a:off x="423863" y="2590800"/>
            <a:ext cx="6346825" cy="396875"/>
          </a:xfrm>
          <a:prstGeom prst="rect">
            <a:avLst/>
          </a:prstGeom>
          <a:noFill/>
          <a:ln w="9525">
            <a:noFill/>
            <a:miter lim="800000"/>
            <a:headEnd/>
            <a:tailEnd/>
          </a:ln>
          <a:effectLst/>
        </p:spPr>
        <p:txBody>
          <a:bodyPr wrap="none">
            <a:prstTxWarp prst="textNoShape">
              <a:avLst/>
            </a:prstTxWarp>
            <a:spAutoFit/>
          </a:bodyPr>
          <a:lstStyle/>
          <a:p>
            <a:r>
              <a:rPr lang="en-US" sz="2000">
                <a:solidFill>
                  <a:srgbClr val="FF0000"/>
                </a:solidFill>
              </a:rPr>
              <a:t>Use of high power Ferrite Vector Modulator (FVM)</a:t>
            </a:r>
          </a:p>
        </p:txBody>
      </p:sp>
      <p:sp>
        <p:nvSpPr>
          <p:cNvPr id="21514" name="Rectangle 10"/>
          <p:cNvSpPr>
            <a:spLocks noChangeArrowheads="1"/>
          </p:cNvSpPr>
          <p:nvPr/>
        </p:nvSpPr>
        <p:spPr bwMode="auto">
          <a:xfrm>
            <a:off x="428625" y="5505450"/>
            <a:ext cx="4008438" cy="396875"/>
          </a:xfrm>
          <a:prstGeom prst="rect">
            <a:avLst/>
          </a:prstGeom>
          <a:noFill/>
          <a:ln w="9525">
            <a:noFill/>
            <a:miter lim="800000"/>
            <a:headEnd/>
            <a:tailEnd/>
          </a:ln>
          <a:effectLst/>
        </p:spPr>
        <p:txBody>
          <a:bodyPr wrap="none">
            <a:prstTxWarp prst="textNoShape">
              <a:avLst/>
            </a:prstTxWarp>
            <a:spAutoFit/>
          </a:bodyPr>
          <a:lstStyle/>
          <a:p>
            <a:r>
              <a:rPr lang="en-US" sz="2000">
                <a:solidFill>
                  <a:srgbClr val="FF0000"/>
                </a:solidFill>
              </a:rPr>
              <a:t>Can HINS work without FVM ?</a:t>
            </a:r>
          </a:p>
        </p:txBody>
      </p:sp>
      <p:sp>
        <p:nvSpPr>
          <p:cNvPr id="21515" name="Rectangle 11"/>
          <p:cNvSpPr>
            <a:spLocks noChangeArrowheads="1"/>
          </p:cNvSpPr>
          <p:nvPr/>
        </p:nvSpPr>
        <p:spPr bwMode="auto">
          <a:xfrm>
            <a:off x="3471863" y="682625"/>
            <a:ext cx="2328862" cy="366713"/>
          </a:xfrm>
          <a:prstGeom prst="rect">
            <a:avLst/>
          </a:prstGeom>
          <a:noFill/>
          <a:ln w="9525">
            <a:noFill/>
            <a:miter lim="800000"/>
            <a:headEnd/>
            <a:tailEnd/>
          </a:ln>
          <a:effectLst/>
        </p:spPr>
        <p:txBody>
          <a:bodyPr wrap="none">
            <a:prstTxWarp prst="textNoShape">
              <a:avLst/>
            </a:prstTxWarp>
            <a:spAutoFit/>
          </a:bodyPr>
          <a:lstStyle/>
          <a:p>
            <a:r>
              <a:rPr lang="en-US" b="1">
                <a:solidFill>
                  <a:schemeClr val="tx2"/>
                </a:solidFill>
              </a:rPr>
              <a:t>HINS/PROJECT X</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a:t>Julien Branlard – 11/10/2008 - ANL</a:t>
            </a:r>
          </a:p>
        </p:txBody>
      </p:sp>
      <p:sp>
        <p:nvSpPr>
          <p:cNvPr id="5" name="Slide Number Placeholder 4"/>
          <p:cNvSpPr>
            <a:spLocks noGrp="1"/>
          </p:cNvSpPr>
          <p:nvPr>
            <p:ph type="sldNum" sz="quarter" idx="12"/>
          </p:nvPr>
        </p:nvSpPr>
        <p:spPr/>
        <p:txBody>
          <a:bodyPr/>
          <a:lstStyle/>
          <a:p>
            <a:fld id="{3E6E7F85-389D-D14F-A152-A7DB21D5EC32}" type="slidenum">
              <a:rPr lang="en-US"/>
              <a:pPr/>
              <a:t>7</a:t>
            </a:fld>
            <a:endParaRPr lang="en-US"/>
          </a:p>
        </p:txBody>
      </p:sp>
      <p:graphicFrame>
        <p:nvGraphicFramePr>
          <p:cNvPr id="23554" name="Object 2"/>
          <p:cNvGraphicFramePr>
            <a:graphicFrameLocks noChangeAspect="1"/>
          </p:cNvGraphicFramePr>
          <p:nvPr>
            <p:ph/>
          </p:nvPr>
        </p:nvGraphicFramePr>
        <p:xfrm>
          <a:off x="457200" y="685800"/>
          <a:ext cx="8229600" cy="5722938"/>
        </p:xfrm>
        <a:graphic>
          <a:graphicData uri="http://schemas.openxmlformats.org/presentationml/2006/ole">
            <p:oleObj spid="_x0000_s67586" name="Visio" r:id="rId3" imgW="8339007" imgH="5799616" progId="">
              <p:embed/>
            </p:oleObj>
          </a:graphicData>
        </a:graphic>
      </p:graphicFrame>
      <p:sp>
        <p:nvSpPr>
          <p:cNvPr id="23555" name="Text Box 3"/>
          <p:cNvSpPr txBox="1">
            <a:spLocks noChangeArrowheads="1"/>
          </p:cNvSpPr>
          <p:nvPr/>
        </p:nvSpPr>
        <p:spPr bwMode="auto">
          <a:xfrm>
            <a:off x="381000" y="228600"/>
            <a:ext cx="8382000" cy="457200"/>
          </a:xfrm>
          <a:prstGeom prst="rect">
            <a:avLst/>
          </a:prstGeom>
          <a:noFill/>
          <a:ln w="9525">
            <a:noFill/>
            <a:miter lim="800000"/>
            <a:headEnd/>
            <a:tailEnd/>
          </a:ln>
          <a:effectLst>
            <a:outerShdw blurRad="63500" dist="29783" dir="1514402" algn="ctr" rotWithShape="0">
              <a:schemeClr val="bg2">
                <a:alpha val="74998"/>
              </a:schemeClr>
            </a:outerShdw>
          </a:effectLst>
        </p:spPr>
        <p:txBody>
          <a:bodyPr>
            <a:prstTxWarp prst="textNoShape">
              <a:avLst/>
            </a:prstTxWarp>
            <a:spAutoFit/>
          </a:bodyPr>
          <a:lstStyle/>
          <a:p>
            <a:pPr algn="ctr">
              <a:spcBef>
                <a:spcPct val="50000"/>
              </a:spcBef>
            </a:pPr>
            <a:r>
              <a:rPr lang="en-US" sz="2400"/>
              <a:t>HINS with FVM: individual Cavity Feedback Control</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 name="Footer Placeholder 4"/>
          <p:cNvSpPr>
            <a:spLocks noGrp="1"/>
          </p:cNvSpPr>
          <p:nvPr>
            <p:ph type="ftr" sz="quarter" idx="11"/>
          </p:nvPr>
        </p:nvSpPr>
        <p:spPr/>
        <p:txBody>
          <a:bodyPr/>
          <a:lstStyle/>
          <a:p>
            <a:r>
              <a:rPr lang="en-US"/>
              <a:t>Julien Branlard – 11/10/2008 - ANL</a:t>
            </a:r>
          </a:p>
        </p:txBody>
      </p:sp>
      <p:sp>
        <p:nvSpPr>
          <p:cNvPr id="37" name="Slide Number Placeholder 5"/>
          <p:cNvSpPr>
            <a:spLocks noGrp="1"/>
          </p:cNvSpPr>
          <p:nvPr>
            <p:ph type="sldNum" sz="quarter" idx="12"/>
          </p:nvPr>
        </p:nvSpPr>
        <p:spPr/>
        <p:txBody>
          <a:bodyPr/>
          <a:lstStyle/>
          <a:p>
            <a:fld id="{04C93798-99FE-3C48-A593-0ECE91E1D521}" type="slidenum">
              <a:rPr lang="en-US"/>
              <a:pPr/>
              <a:t>8</a:t>
            </a:fld>
            <a:endParaRPr lang="en-US"/>
          </a:p>
        </p:txBody>
      </p:sp>
      <p:sp>
        <p:nvSpPr>
          <p:cNvPr id="25604" name="Text Box 4"/>
          <p:cNvSpPr txBox="1">
            <a:spLocks noChangeArrowheads="1"/>
          </p:cNvSpPr>
          <p:nvPr/>
        </p:nvSpPr>
        <p:spPr bwMode="auto">
          <a:xfrm>
            <a:off x="381000" y="228600"/>
            <a:ext cx="8382000" cy="457200"/>
          </a:xfrm>
          <a:prstGeom prst="rect">
            <a:avLst/>
          </a:prstGeom>
          <a:noFill/>
          <a:ln w="9525">
            <a:noFill/>
            <a:miter lim="800000"/>
            <a:headEnd/>
            <a:tailEnd/>
          </a:ln>
          <a:effectLst>
            <a:outerShdw blurRad="63500" dist="29783" dir="1514402" algn="ctr" rotWithShape="0">
              <a:schemeClr val="bg2">
                <a:alpha val="74998"/>
              </a:schemeClr>
            </a:outerShdw>
          </a:effectLst>
        </p:spPr>
        <p:txBody>
          <a:bodyPr>
            <a:prstTxWarp prst="textNoShape">
              <a:avLst/>
            </a:prstTxWarp>
            <a:spAutoFit/>
          </a:bodyPr>
          <a:lstStyle/>
          <a:p>
            <a:pPr algn="ctr">
              <a:spcBef>
                <a:spcPct val="50000"/>
              </a:spcBef>
            </a:pPr>
            <a:r>
              <a:rPr lang="en-US" sz="2400"/>
              <a:t>Using the klystron FF to compensate for beam loading</a:t>
            </a:r>
          </a:p>
        </p:txBody>
      </p:sp>
      <p:sp>
        <p:nvSpPr>
          <p:cNvPr id="25605" name="Rectangle 5"/>
          <p:cNvSpPr>
            <a:spLocks noChangeArrowheads="1"/>
          </p:cNvSpPr>
          <p:nvPr/>
        </p:nvSpPr>
        <p:spPr bwMode="auto">
          <a:xfrm>
            <a:off x="5791200" y="5915025"/>
            <a:ext cx="2514600" cy="377825"/>
          </a:xfrm>
          <a:prstGeom prst="rect">
            <a:avLst/>
          </a:prstGeom>
          <a:gradFill rotWithShape="1">
            <a:gsLst>
              <a:gs pos="0">
                <a:srgbClr val="666699">
                  <a:gamma/>
                  <a:tint val="54510"/>
                  <a:invGamma/>
                </a:srgbClr>
              </a:gs>
              <a:gs pos="50000">
                <a:srgbClr val="666699"/>
              </a:gs>
              <a:gs pos="100000">
                <a:srgbClr val="666699">
                  <a:gamma/>
                  <a:tint val="54510"/>
                  <a:invGamma/>
                </a:srgbClr>
              </a:gs>
            </a:gsLst>
            <a:lin ang="5400000" scaled="1"/>
          </a:gradFill>
          <a:ln w="15875">
            <a:solidFill>
              <a:schemeClr val="tx1"/>
            </a:solidFill>
            <a:miter lim="800000"/>
            <a:headEnd/>
            <a:tailEnd/>
          </a:ln>
          <a:effectLst/>
        </p:spPr>
        <p:txBody>
          <a:bodyPr wrap="none" anchor="ctr">
            <a:prstTxWarp prst="textNoShape">
              <a:avLst/>
            </a:prstTxWarp>
          </a:bodyPr>
          <a:lstStyle/>
          <a:p>
            <a:endParaRPr lang="en-US"/>
          </a:p>
        </p:txBody>
      </p:sp>
      <p:sp>
        <p:nvSpPr>
          <p:cNvPr id="25606" name="Text Box 6"/>
          <p:cNvSpPr txBox="1">
            <a:spLocks noChangeArrowheads="1"/>
          </p:cNvSpPr>
          <p:nvPr/>
        </p:nvSpPr>
        <p:spPr bwMode="auto">
          <a:xfrm>
            <a:off x="6324600" y="5029200"/>
            <a:ext cx="1371600" cy="366713"/>
          </a:xfrm>
          <a:prstGeom prst="rect">
            <a:avLst/>
          </a:prstGeom>
          <a:noFill/>
          <a:ln w="9525">
            <a:noFill/>
            <a:miter lim="800000"/>
            <a:headEnd/>
            <a:tailEnd/>
          </a:ln>
          <a:effectLst>
            <a:outerShdw blurRad="63500" dist="38099" dir="2700000" algn="ctr" rotWithShape="0">
              <a:srgbClr val="FFFF00">
                <a:alpha val="74998"/>
              </a:srgbClr>
            </a:outerShdw>
          </a:effectLst>
        </p:spPr>
        <p:txBody>
          <a:bodyPr>
            <a:prstTxWarp prst="textNoShape">
              <a:avLst/>
            </a:prstTxWarp>
            <a:spAutoFit/>
          </a:bodyPr>
          <a:lstStyle/>
          <a:p>
            <a:pPr>
              <a:spcBef>
                <a:spcPct val="50000"/>
              </a:spcBef>
            </a:pPr>
            <a:r>
              <a:rPr lang="en-US">
                <a:latin typeface="Arial" pitchFamily="-107" charset="0"/>
              </a:rPr>
              <a:t>Beam ON</a:t>
            </a:r>
          </a:p>
        </p:txBody>
      </p:sp>
      <p:sp>
        <p:nvSpPr>
          <p:cNvPr id="25607" name="Text Box 7"/>
          <p:cNvSpPr txBox="1">
            <a:spLocks noChangeArrowheads="1"/>
          </p:cNvSpPr>
          <p:nvPr/>
        </p:nvSpPr>
        <p:spPr bwMode="auto">
          <a:xfrm>
            <a:off x="1752600" y="5029200"/>
            <a:ext cx="1371600" cy="366713"/>
          </a:xfrm>
          <a:prstGeom prst="rect">
            <a:avLst/>
          </a:prstGeom>
          <a:noFill/>
          <a:ln w="9525">
            <a:noFill/>
            <a:miter lim="800000"/>
            <a:headEnd/>
            <a:tailEnd/>
          </a:ln>
          <a:effectLst>
            <a:outerShdw blurRad="63500" dist="38099" dir="2700000" algn="ctr" rotWithShape="0">
              <a:srgbClr val="66FFFF">
                <a:alpha val="74998"/>
              </a:srgbClr>
            </a:outerShdw>
          </a:effectLst>
        </p:spPr>
        <p:txBody>
          <a:bodyPr>
            <a:prstTxWarp prst="textNoShape">
              <a:avLst/>
            </a:prstTxWarp>
            <a:spAutoFit/>
          </a:bodyPr>
          <a:lstStyle/>
          <a:p>
            <a:pPr>
              <a:spcBef>
                <a:spcPct val="50000"/>
              </a:spcBef>
            </a:pPr>
            <a:r>
              <a:rPr lang="en-US">
                <a:latin typeface="Arial" pitchFamily="-107" charset="0"/>
              </a:rPr>
              <a:t>Beam OFF</a:t>
            </a:r>
          </a:p>
        </p:txBody>
      </p:sp>
      <p:grpSp>
        <p:nvGrpSpPr>
          <p:cNvPr id="2" name="Group 8"/>
          <p:cNvGrpSpPr>
            <a:grpSpLocks/>
          </p:cNvGrpSpPr>
          <p:nvPr/>
        </p:nvGrpSpPr>
        <p:grpSpPr bwMode="auto">
          <a:xfrm>
            <a:off x="304800" y="1066800"/>
            <a:ext cx="3886200" cy="4000500"/>
            <a:chOff x="192" y="672"/>
            <a:chExt cx="2448" cy="2520"/>
          </a:xfrm>
        </p:grpSpPr>
        <p:grpSp>
          <p:nvGrpSpPr>
            <p:cNvPr id="3" name="Group 9"/>
            <p:cNvGrpSpPr>
              <a:grpSpLocks/>
            </p:cNvGrpSpPr>
            <p:nvPr/>
          </p:nvGrpSpPr>
          <p:grpSpPr bwMode="auto">
            <a:xfrm>
              <a:off x="192" y="672"/>
              <a:ext cx="2448" cy="2520"/>
              <a:chOff x="192" y="1008"/>
              <a:chExt cx="2448" cy="2520"/>
            </a:xfrm>
          </p:grpSpPr>
          <p:pic>
            <p:nvPicPr>
              <p:cNvPr id="25610" name="Picture 10" descr="beamOFF"/>
              <p:cNvPicPr>
                <a:picLocks noChangeAspect="1" noChangeArrowheads="1"/>
              </p:cNvPicPr>
              <p:nvPr/>
            </p:nvPicPr>
            <p:blipFill>
              <a:blip r:embed="rId2"/>
              <a:srcRect l="11429" r="15714"/>
              <a:stretch>
                <a:fillRect/>
              </a:stretch>
            </p:blipFill>
            <p:spPr bwMode="auto">
              <a:xfrm>
                <a:off x="192" y="1008"/>
                <a:ext cx="2448" cy="2520"/>
              </a:xfrm>
              <a:prstGeom prst="rect">
                <a:avLst/>
              </a:prstGeom>
              <a:noFill/>
            </p:spPr>
          </p:pic>
          <p:sp>
            <p:nvSpPr>
              <p:cNvPr id="25611" name="Text Box 11"/>
              <p:cNvSpPr txBox="1">
                <a:spLocks noChangeArrowheads="1"/>
              </p:cNvSpPr>
              <p:nvPr/>
            </p:nvSpPr>
            <p:spPr bwMode="auto">
              <a:xfrm>
                <a:off x="1680" y="2208"/>
                <a:ext cx="480" cy="231"/>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i="1">
                    <a:latin typeface="Bodoni MT" pitchFamily="18" charset="0"/>
                  </a:rPr>
                  <a:t>I</a:t>
                </a:r>
                <a:r>
                  <a:rPr lang="en-US" i="1" baseline="-25000">
                    <a:latin typeface="Bodoni MT" pitchFamily="18" charset="0"/>
                  </a:rPr>
                  <a:t>cav</a:t>
                </a:r>
              </a:p>
            </p:txBody>
          </p:sp>
          <p:sp>
            <p:nvSpPr>
              <p:cNvPr id="25612" name="Text Box 12"/>
              <p:cNvSpPr txBox="1">
                <a:spLocks noChangeArrowheads="1"/>
              </p:cNvSpPr>
              <p:nvPr/>
            </p:nvSpPr>
            <p:spPr bwMode="auto">
              <a:xfrm>
                <a:off x="1632" y="1872"/>
                <a:ext cx="480" cy="231"/>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i="1">
                    <a:solidFill>
                      <a:srgbClr val="0066FF"/>
                    </a:solidFill>
                    <a:latin typeface="Bodoni MT" pitchFamily="18" charset="0"/>
                  </a:rPr>
                  <a:t>I</a:t>
                </a:r>
                <a:r>
                  <a:rPr lang="en-US" i="1" baseline="-25000">
                    <a:solidFill>
                      <a:srgbClr val="0066FF"/>
                    </a:solidFill>
                    <a:latin typeface="Bodoni MT" pitchFamily="18" charset="0"/>
                  </a:rPr>
                  <a:t>gen</a:t>
                </a:r>
              </a:p>
            </p:txBody>
          </p:sp>
        </p:grpSp>
        <p:sp>
          <p:nvSpPr>
            <p:cNvPr id="25613" name="Text Box 13"/>
            <p:cNvSpPr txBox="1">
              <a:spLocks noChangeArrowheads="1"/>
            </p:cNvSpPr>
            <p:nvPr/>
          </p:nvSpPr>
          <p:spPr bwMode="auto">
            <a:xfrm>
              <a:off x="1808" y="1702"/>
              <a:ext cx="288" cy="19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1400" i="1">
                  <a:latin typeface="Arial" pitchFamily="-107" charset="0"/>
                  <a:sym typeface="Symbol" pitchFamily="-107" charset="2"/>
                </a:rPr>
                <a:t></a:t>
              </a:r>
            </a:p>
          </p:txBody>
        </p:sp>
        <p:sp>
          <p:nvSpPr>
            <p:cNvPr id="25614" name="Arc 14"/>
            <p:cNvSpPr>
              <a:spLocks/>
            </p:cNvSpPr>
            <p:nvPr/>
          </p:nvSpPr>
          <p:spPr bwMode="auto">
            <a:xfrm>
              <a:off x="1790" y="1792"/>
              <a:ext cx="48" cy="92"/>
            </a:xfrm>
            <a:custGeom>
              <a:avLst/>
              <a:gdLst>
                <a:gd name="G0" fmla="+- 0 0 0"/>
                <a:gd name="G1" fmla="+- 19855 0 0"/>
                <a:gd name="G2" fmla="+- 21600 0 0"/>
                <a:gd name="T0" fmla="*/ 8506 w 21600"/>
                <a:gd name="T1" fmla="*/ 0 h 20424"/>
                <a:gd name="T2" fmla="*/ 21593 w 21600"/>
                <a:gd name="T3" fmla="*/ 20424 h 20424"/>
                <a:gd name="T4" fmla="*/ 0 w 21600"/>
                <a:gd name="T5" fmla="*/ 19855 h 20424"/>
              </a:gdLst>
              <a:ahLst/>
              <a:cxnLst>
                <a:cxn ang="0">
                  <a:pos x="T0" y="T1"/>
                </a:cxn>
                <a:cxn ang="0">
                  <a:pos x="T2" y="T3"/>
                </a:cxn>
                <a:cxn ang="0">
                  <a:pos x="T4" y="T5"/>
                </a:cxn>
              </a:cxnLst>
              <a:rect l="0" t="0" r="r" b="b"/>
              <a:pathLst>
                <a:path w="21600" h="20424" fill="none" extrusionOk="0">
                  <a:moveTo>
                    <a:pt x="8505" y="0"/>
                  </a:moveTo>
                  <a:cubicBezTo>
                    <a:pt x="16449" y="3403"/>
                    <a:pt x="21600" y="11213"/>
                    <a:pt x="21600" y="19855"/>
                  </a:cubicBezTo>
                  <a:cubicBezTo>
                    <a:pt x="21600" y="20044"/>
                    <a:pt x="21597" y="20234"/>
                    <a:pt x="21592" y="20423"/>
                  </a:cubicBezTo>
                </a:path>
                <a:path w="21600" h="20424" stroke="0" extrusionOk="0">
                  <a:moveTo>
                    <a:pt x="8505" y="0"/>
                  </a:moveTo>
                  <a:cubicBezTo>
                    <a:pt x="16449" y="3403"/>
                    <a:pt x="21600" y="11213"/>
                    <a:pt x="21600" y="19855"/>
                  </a:cubicBezTo>
                  <a:cubicBezTo>
                    <a:pt x="21600" y="20044"/>
                    <a:pt x="21597" y="20234"/>
                    <a:pt x="21592" y="20423"/>
                  </a:cubicBezTo>
                  <a:lnTo>
                    <a:pt x="0" y="19855"/>
                  </a:lnTo>
                  <a:close/>
                </a:path>
              </a:pathLst>
            </a:custGeom>
            <a:noFill/>
            <a:ln w="9525">
              <a:solidFill>
                <a:schemeClr val="tx1"/>
              </a:solidFill>
              <a:round/>
              <a:headEnd type="none" w="sm" len="sm"/>
              <a:tailEnd type="arrow" w="sm" len="sm"/>
            </a:ln>
            <a:effectLst/>
          </p:spPr>
          <p:txBody>
            <a:bodyPr wrap="none" anchor="ctr">
              <a:prstTxWarp prst="textNoShape">
                <a:avLst/>
              </a:prstTxWarp>
            </a:bodyPr>
            <a:lstStyle/>
            <a:p>
              <a:endParaRPr lang="en-US"/>
            </a:p>
          </p:txBody>
        </p:sp>
      </p:grpSp>
      <p:sp>
        <p:nvSpPr>
          <p:cNvPr id="25616" name="Text Box 16"/>
          <p:cNvSpPr txBox="1">
            <a:spLocks noChangeArrowheads="1"/>
          </p:cNvSpPr>
          <p:nvPr/>
        </p:nvSpPr>
        <p:spPr bwMode="auto">
          <a:xfrm>
            <a:off x="1143000" y="3962400"/>
            <a:ext cx="2667000" cy="3667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i="1">
                <a:latin typeface="Arial" pitchFamily="-107" charset="0"/>
                <a:sym typeface="Symbol" pitchFamily="-107" charset="2"/>
              </a:rPr>
              <a:t>  </a:t>
            </a:r>
            <a:r>
              <a:rPr lang="en-US" sz="1400">
                <a:latin typeface="Arial" pitchFamily="-107" charset="0"/>
                <a:sym typeface="Symbol" pitchFamily="-107" charset="2"/>
              </a:rPr>
              <a:t>= cavity detuning angle</a:t>
            </a:r>
          </a:p>
        </p:txBody>
      </p:sp>
      <p:sp>
        <p:nvSpPr>
          <p:cNvPr id="25617" name="Text Box 17"/>
          <p:cNvSpPr txBox="1">
            <a:spLocks noChangeArrowheads="1"/>
          </p:cNvSpPr>
          <p:nvPr/>
        </p:nvSpPr>
        <p:spPr bwMode="auto">
          <a:xfrm>
            <a:off x="552450" y="5534025"/>
            <a:ext cx="8305800" cy="752475"/>
          </a:xfrm>
          <a:prstGeom prst="rect">
            <a:avLst/>
          </a:prstGeom>
          <a:noFill/>
          <a:ln w="9525">
            <a:noFill/>
            <a:miter lim="800000"/>
            <a:headEnd/>
            <a:tailEnd/>
          </a:ln>
          <a:effectLst/>
        </p:spPr>
        <p:txBody>
          <a:bodyPr>
            <a:prstTxWarp prst="textNoShape">
              <a:avLst/>
            </a:prstTxWarp>
            <a:spAutoFit/>
          </a:bodyPr>
          <a:lstStyle/>
          <a:p>
            <a:pPr>
              <a:lnSpc>
                <a:spcPct val="120000"/>
              </a:lnSpc>
              <a:spcBef>
                <a:spcPct val="50000"/>
              </a:spcBef>
            </a:pPr>
            <a:r>
              <a:rPr lang="en-US">
                <a:latin typeface="Arial" pitchFamily="-107" charset="0"/>
              </a:rPr>
              <a:t>Assuming nominal beam loading, there is no need to modulate the klystron forward power using the ferrite vector modulator if   </a:t>
            </a:r>
            <a:r>
              <a:rPr lang="en-US" i="1">
                <a:solidFill>
                  <a:srgbClr val="FFFF00"/>
                </a:solidFill>
                <a:latin typeface="Bodoni MT" pitchFamily="18" charset="0"/>
              </a:rPr>
              <a:t>I</a:t>
            </a:r>
            <a:r>
              <a:rPr lang="en-US" i="1" baseline="-25000">
                <a:solidFill>
                  <a:srgbClr val="FFFF00"/>
                </a:solidFill>
                <a:latin typeface="Bodoni MT" pitchFamily="18" charset="0"/>
              </a:rPr>
              <a:t>tot</a:t>
            </a:r>
            <a:r>
              <a:rPr lang="en-US" sz="1200">
                <a:solidFill>
                  <a:srgbClr val="FFFF00"/>
                </a:solidFill>
                <a:latin typeface="Arial" pitchFamily="-107" charset="0"/>
              </a:rPr>
              <a:t>(beam OFF)</a:t>
            </a:r>
            <a:r>
              <a:rPr lang="en-US">
                <a:solidFill>
                  <a:srgbClr val="FFFF00"/>
                </a:solidFill>
                <a:latin typeface="Arial" pitchFamily="-107" charset="0"/>
              </a:rPr>
              <a:t> = </a:t>
            </a:r>
            <a:r>
              <a:rPr lang="en-US" i="1">
                <a:solidFill>
                  <a:srgbClr val="FFFF00"/>
                </a:solidFill>
                <a:latin typeface="Bodoni MT" pitchFamily="18" charset="0"/>
              </a:rPr>
              <a:t>I</a:t>
            </a:r>
            <a:r>
              <a:rPr lang="en-US" i="1" baseline="-25000">
                <a:solidFill>
                  <a:srgbClr val="FFFF00"/>
                </a:solidFill>
                <a:latin typeface="Bodoni MT" pitchFamily="18" charset="0"/>
              </a:rPr>
              <a:t>tot</a:t>
            </a:r>
            <a:r>
              <a:rPr lang="en-US" sz="1200">
                <a:solidFill>
                  <a:srgbClr val="FFFF00"/>
                </a:solidFill>
                <a:latin typeface="Arial" pitchFamily="-107" charset="0"/>
              </a:rPr>
              <a:t>(beam ON)</a:t>
            </a:r>
          </a:p>
        </p:txBody>
      </p:sp>
      <p:grpSp>
        <p:nvGrpSpPr>
          <p:cNvPr id="4" name="Group 18"/>
          <p:cNvGrpSpPr>
            <a:grpSpLocks/>
          </p:cNvGrpSpPr>
          <p:nvPr/>
        </p:nvGrpSpPr>
        <p:grpSpPr bwMode="auto">
          <a:xfrm>
            <a:off x="4724400" y="1066800"/>
            <a:ext cx="4191000" cy="4000500"/>
            <a:chOff x="2976" y="672"/>
            <a:chExt cx="2640" cy="2520"/>
          </a:xfrm>
        </p:grpSpPr>
        <p:grpSp>
          <p:nvGrpSpPr>
            <p:cNvPr id="5" name="Group 19"/>
            <p:cNvGrpSpPr>
              <a:grpSpLocks/>
            </p:cNvGrpSpPr>
            <p:nvPr/>
          </p:nvGrpSpPr>
          <p:grpSpPr bwMode="auto">
            <a:xfrm>
              <a:off x="2976" y="672"/>
              <a:ext cx="2640" cy="2520"/>
              <a:chOff x="2976" y="672"/>
              <a:chExt cx="2640" cy="2520"/>
            </a:xfrm>
          </p:grpSpPr>
          <p:grpSp>
            <p:nvGrpSpPr>
              <p:cNvPr id="6" name="Group 20"/>
              <p:cNvGrpSpPr>
                <a:grpSpLocks/>
              </p:cNvGrpSpPr>
              <p:nvPr/>
            </p:nvGrpSpPr>
            <p:grpSpPr bwMode="auto">
              <a:xfrm>
                <a:off x="2976" y="672"/>
                <a:ext cx="2496" cy="2520"/>
                <a:chOff x="2976" y="672"/>
                <a:chExt cx="2496" cy="2520"/>
              </a:xfrm>
            </p:grpSpPr>
            <p:pic>
              <p:nvPicPr>
                <p:cNvPr id="25621" name="Picture 21" descr="beamON"/>
                <p:cNvPicPr>
                  <a:picLocks noChangeAspect="1" noChangeArrowheads="1"/>
                </p:cNvPicPr>
                <p:nvPr/>
              </p:nvPicPr>
              <p:blipFill>
                <a:blip r:embed="rId3"/>
                <a:srcRect l="11429" r="14285"/>
                <a:stretch>
                  <a:fillRect/>
                </a:stretch>
              </p:blipFill>
              <p:spPr bwMode="auto">
                <a:xfrm>
                  <a:off x="2976" y="672"/>
                  <a:ext cx="2496" cy="2520"/>
                </a:xfrm>
                <a:prstGeom prst="rect">
                  <a:avLst/>
                </a:prstGeom>
                <a:noFill/>
              </p:spPr>
            </p:pic>
            <p:sp>
              <p:nvSpPr>
                <p:cNvPr id="25622" name="Text Box 22"/>
                <p:cNvSpPr txBox="1">
                  <a:spLocks noChangeArrowheads="1"/>
                </p:cNvSpPr>
                <p:nvPr/>
              </p:nvSpPr>
              <p:spPr bwMode="auto">
                <a:xfrm>
                  <a:off x="4416" y="1872"/>
                  <a:ext cx="480" cy="231"/>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i="1">
                      <a:latin typeface="Bodoni MT" pitchFamily="18" charset="0"/>
                    </a:rPr>
                    <a:t>I</a:t>
                  </a:r>
                  <a:r>
                    <a:rPr lang="en-US" i="1" baseline="-25000">
                      <a:latin typeface="Bodoni MT" pitchFamily="18" charset="0"/>
                    </a:rPr>
                    <a:t>cav</a:t>
                  </a:r>
                </a:p>
              </p:txBody>
            </p:sp>
            <p:sp>
              <p:nvSpPr>
                <p:cNvPr id="25623" name="Text Box 23"/>
                <p:cNvSpPr txBox="1">
                  <a:spLocks noChangeArrowheads="1"/>
                </p:cNvSpPr>
                <p:nvPr/>
              </p:nvSpPr>
              <p:spPr bwMode="auto">
                <a:xfrm>
                  <a:off x="3888" y="1968"/>
                  <a:ext cx="480" cy="231"/>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i="1">
                      <a:solidFill>
                        <a:srgbClr val="FF0000"/>
                      </a:solidFill>
                      <a:latin typeface="Bodoni MT" pitchFamily="18" charset="0"/>
                    </a:rPr>
                    <a:t>I</a:t>
                  </a:r>
                  <a:r>
                    <a:rPr lang="en-US" i="1" baseline="-25000">
                      <a:solidFill>
                        <a:srgbClr val="FF0000"/>
                      </a:solidFill>
                      <a:latin typeface="Bodoni MT" pitchFamily="18" charset="0"/>
                    </a:rPr>
                    <a:t>beam</a:t>
                  </a:r>
                </a:p>
              </p:txBody>
            </p:sp>
            <p:sp>
              <p:nvSpPr>
                <p:cNvPr id="25624" name="Text Box 24"/>
                <p:cNvSpPr txBox="1">
                  <a:spLocks noChangeArrowheads="1"/>
                </p:cNvSpPr>
                <p:nvPr/>
              </p:nvSpPr>
              <p:spPr bwMode="auto">
                <a:xfrm>
                  <a:off x="4944" y="1344"/>
                  <a:ext cx="480" cy="231"/>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i="1">
                      <a:solidFill>
                        <a:srgbClr val="FF0000"/>
                      </a:solidFill>
                      <a:latin typeface="Bodoni MT" pitchFamily="18" charset="0"/>
                    </a:rPr>
                    <a:t>I</a:t>
                  </a:r>
                  <a:r>
                    <a:rPr lang="en-US" i="1" baseline="-25000">
                      <a:solidFill>
                        <a:srgbClr val="FF0000"/>
                      </a:solidFill>
                      <a:latin typeface="Bodoni MT" pitchFamily="18" charset="0"/>
                    </a:rPr>
                    <a:t>beam</a:t>
                  </a:r>
                </a:p>
              </p:txBody>
            </p:sp>
            <p:sp>
              <p:nvSpPr>
                <p:cNvPr id="25625" name="Text Box 25"/>
                <p:cNvSpPr txBox="1">
                  <a:spLocks noChangeArrowheads="1"/>
                </p:cNvSpPr>
                <p:nvPr/>
              </p:nvSpPr>
              <p:spPr bwMode="auto">
                <a:xfrm>
                  <a:off x="4464" y="1344"/>
                  <a:ext cx="480" cy="231"/>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i="1">
                      <a:solidFill>
                        <a:srgbClr val="0066FF"/>
                      </a:solidFill>
                      <a:latin typeface="Bodoni MT" pitchFamily="18" charset="0"/>
                    </a:rPr>
                    <a:t>I</a:t>
                  </a:r>
                  <a:r>
                    <a:rPr lang="en-US" i="1" baseline="-25000">
                      <a:solidFill>
                        <a:srgbClr val="0066FF"/>
                      </a:solidFill>
                      <a:latin typeface="Bodoni MT" pitchFamily="18" charset="0"/>
                    </a:rPr>
                    <a:t>gen</a:t>
                  </a:r>
                </a:p>
              </p:txBody>
            </p:sp>
            <p:sp>
              <p:nvSpPr>
                <p:cNvPr id="25626" name="Text Box 26"/>
                <p:cNvSpPr txBox="1">
                  <a:spLocks noChangeArrowheads="1"/>
                </p:cNvSpPr>
                <p:nvPr/>
              </p:nvSpPr>
              <p:spPr bwMode="auto">
                <a:xfrm>
                  <a:off x="4759" y="1675"/>
                  <a:ext cx="480" cy="231"/>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i="1">
                      <a:solidFill>
                        <a:srgbClr val="00FF00"/>
                      </a:solidFill>
                      <a:latin typeface="Bodoni MT" pitchFamily="18" charset="0"/>
                    </a:rPr>
                    <a:t>I</a:t>
                  </a:r>
                  <a:r>
                    <a:rPr lang="en-US" i="1" baseline="-25000">
                      <a:solidFill>
                        <a:srgbClr val="00FF00"/>
                      </a:solidFill>
                      <a:latin typeface="Bodoni MT" pitchFamily="18" charset="0"/>
                    </a:rPr>
                    <a:t>tot</a:t>
                  </a:r>
                </a:p>
              </p:txBody>
            </p:sp>
          </p:grpSp>
          <p:sp>
            <p:nvSpPr>
              <p:cNvPr id="25627" name="Text Box 27"/>
              <p:cNvSpPr txBox="1">
                <a:spLocks noChangeArrowheads="1"/>
              </p:cNvSpPr>
              <p:nvPr/>
            </p:nvSpPr>
            <p:spPr bwMode="auto">
              <a:xfrm>
                <a:off x="4602" y="1602"/>
                <a:ext cx="384" cy="17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1200">
                    <a:latin typeface="Arial" pitchFamily="-107" charset="0"/>
                    <a:sym typeface="Symbol" pitchFamily="-107" charset="2"/>
                  </a:rPr>
                  <a:t></a:t>
                </a:r>
              </a:p>
            </p:txBody>
          </p:sp>
          <p:sp>
            <p:nvSpPr>
              <p:cNvPr id="25628" name="Text Box 28"/>
              <p:cNvSpPr txBox="1">
                <a:spLocks noChangeArrowheads="1"/>
              </p:cNvSpPr>
              <p:nvPr/>
            </p:nvSpPr>
            <p:spPr bwMode="auto">
              <a:xfrm>
                <a:off x="4767" y="1422"/>
                <a:ext cx="336" cy="17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1200">
                    <a:latin typeface="Arial" pitchFamily="-107" charset="0"/>
                    <a:sym typeface="Symbol" pitchFamily="-107" charset="2"/>
                  </a:rPr>
                  <a:t></a:t>
                </a:r>
                <a:r>
                  <a:rPr lang="en-US" sz="1200" baseline="-25000">
                    <a:latin typeface="Arial" pitchFamily="-107" charset="0"/>
                    <a:sym typeface="Symbol" pitchFamily="-107" charset="2"/>
                  </a:rPr>
                  <a:t>s</a:t>
                </a:r>
              </a:p>
            </p:txBody>
          </p:sp>
          <p:sp>
            <p:nvSpPr>
              <p:cNvPr id="25629" name="Arc 29"/>
              <p:cNvSpPr>
                <a:spLocks/>
              </p:cNvSpPr>
              <p:nvPr/>
            </p:nvSpPr>
            <p:spPr bwMode="auto">
              <a:xfrm>
                <a:off x="4495" y="1671"/>
                <a:ext cx="158" cy="98"/>
              </a:xfrm>
              <a:custGeom>
                <a:avLst/>
                <a:gdLst>
                  <a:gd name="G0" fmla="+- 0 0 0"/>
                  <a:gd name="G1" fmla="+- 19217 0 0"/>
                  <a:gd name="G2" fmla="+- 21600 0 0"/>
                  <a:gd name="T0" fmla="*/ 9863 w 21600"/>
                  <a:gd name="T1" fmla="*/ 0 h 19899"/>
                  <a:gd name="T2" fmla="*/ 21589 w 21600"/>
                  <a:gd name="T3" fmla="*/ 19899 h 19899"/>
                  <a:gd name="T4" fmla="*/ 0 w 21600"/>
                  <a:gd name="T5" fmla="*/ 19217 h 19899"/>
                </a:gdLst>
                <a:ahLst/>
                <a:cxnLst>
                  <a:cxn ang="0">
                    <a:pos x="T0" y="T1"/>
                  </a:cxn>
                  <a:cxn ang="0">
                    <a:pos x="T2" y="T3"/>
                  </a:cxn>
                  <a:cxn ang="0">
                    <a:pos x="T4" y="T5"/>
                  </a:cxn>
                </a:cxnLst>
                <a:rect l="0" t="0" r="r" b="b"/>
                <a:pathLst>
                  <a:path w="21600" h="19899" fill="none" extrusionOk="0">
                    <a:moveTo>
                      <a:pt x="9862" y="0"/>
                    </a:moveTo>
                    <a:cubicBezTo>
                      <a:pt x="17068" y="3698"/>
                      <a:pt x="21600" y="11117"/>
                      <a:pt x="21600" y="19217"/>
                    </a:cubicBezTo>
                    <a:cubicBezTo>
                      <a:pt x="21600" y="19444"/>
                      <a:pt x="21596" y="19671"/>
                      <a:pt x="21589" y="19899"/>
                    </a:cubicBezTo>
                  </a:path>
                  <a:path w="21600" h="19899" stroke="0" extrusionOk="0">
                    <a:moveTo>
                      <a:pt x="9862" y="0"/>
                    </a:moveTo>
                    <a:cubicBezTo>
                      <a:pt x="17068" y="3698"/>
                      <a:pt x="21600" y="11117"/>
                      <a:pt x="21600" y="19217"/>
                    </a:cubicBezTo>
                    <a:cubicBezTo>
                      <a:pt x="21600" y="19444"/>
                      <a:pt x="21596" y="19671"/>
                      <a:pt x="21589" y="19899"/>
                    </a:cubicBezTo>
                    <a:lnTo>
                      <a:pt x="0" y="19217"/>
                    </a:lnTo>
                    <a:close/>
                  </a:path>
                </a:pathLst>
              </a:custGeom>
              <a:noFill/>
              <a:ln w="9525">
                <a:solidFill>
                  <a:schemeClr val="tx1"/>
                </a:solidFill>
                <a:round/>
                <a:headEnd type="arrow" w="sm" len="sm"/>
                <a:tailEnd/>
              </a:ln>
              <a:effectLst/>
            </p:spPr>
            <p:txBody>
              <a:bodyPr wrap="none" anchor="ctr">
                <a:prstTxWarp prst="textNoShape">
                  <a:avLst/>
                </a:prstTxWarp>
              </a:bodyPr>
              <a:lstStyle/>
              <a:p>
                <a:endParaRPr lang="en-US"/>
              </a:p>
            </p:txBody>
          </p:sp>
          <p:sp>
            <p:nvSpPr>
              <p:cNvPr id="25630" name="Arc 30"/>
              <p:cNvSpPr>
                <a:spLocks/>
              </p:cNvSpPr>
              <p:nvPr/>
            </p:nvSpPr>
            <p:spPr bwMode="auto">
              <a:xfrm rot="10514182">
                <a:off x="4893" y="1410"/>
                <a:ext cx="158" cy="98"/>
              </a:xfrm>
              <a:custGeom>
                <a:avLst/>
                <a:gdLst>
                  <a:gd name="G0" fmla="+- 0 0 0"/>
                  <a:gd name="G1" fmla="+- 19217 0 0"/>
                  <a:gd name="G2" fmla="+- 21600 0 0"/>
                  <a:gd name="T0" fmla="*/ 9863 w 21600"/>
                  <a:gd name="T1" fmla="*/ 0 h 19899"/>
                  <a:gd name="T2" fmla="*/ 21589 w 21600"/>
                  <a:gd name="T3" fmla="*/ 19899 h 19899"/>
                  <a:gd name="T4" fmla="*/ 0 w 21600"/>
                  <a:gd name="T5" fmla="*/ 19217 h 19899"/>
                </a:gdLst>
                <a:ahLst/>
                <a:cxnLst>
                  <a:cxn ang="0">
                    <a:pos x="T0" y="T1"/>
                  </a:cxn>
                  <a:cxn ang="0">
                    <a:pos x="T2" y="T3"/>
                  </a:cxn>
                  <a:cxn ang="0">
                    <a:pos x="T4" y="T5"/>
                  </a:cxn>
                </a:cxnLst>
                <a:rect l="0" t="0" r="r" b="b"/>
                <a:pathLst>
                  <a:path w="21600" h="19899" fill="none" extrusionOk="0">
                    <a:moveTo>
                      <a:pt x="9862" y="0"/>
                    </a:moveTo>
                    <a:cubicBezTo>
                      <a:pt x="17068" y="3698"/>
                      <a:pt x="21600" y="11117"/>
                      <a:pt x="21600" y="19217"/>
                    </a:cubicBezTo>
                    <a:cubicBezTo>
                      <a:pt x="21600" y="19444"/>
                      <a:pt x="21596" y="19671"/>
                      <a:pt x="21589" y="19899"/>
                    </a:cubicBezTo>
                  </a:path>
                  <a:path w="21600" h="19899" stroke="0" extrusionOk="0">
                    <a:moveTo>
                      <a:pt x="9862" y="0"/>
                    </a:moveTo>
                    <a:cubicBezTo>
                      <a:pt x="17068" y="3698"/>
                      <a:pt x="21600" y="11117"/>
                      <a:pt x="21600" y="19217"/>
                    </a:cubicBezTo>
                    <a:cubicBezTo>
                      <a:pt x="21600" y="19444"/>
                      <a:pt x="21596" y="19671"/>
                      <a:pt x="21589" y="19899"/>
                    </a:cubicBezTo>
                    <a:lnTo>
                      <a:pt x="0" y="19217"/>
                    </a:lnTo>
                    <a:close/>
                  </a:path>
                </a:pathLst>
              </a:custGeom>
              <a:noFill/>
              <a:ln w="9525">
                <a:solidFill>
                  <a:schemeClr val="tx1"/>
                </a:solidFill>
                <a:round/>
                <a:headEnd type="arrow" w="sm" len="sm"/>
                <a:tailEnd/>
              </a:ln>
              <a:effectLst/>
            </p:spPr>
            <p:txBody>
              <a:bodyPr wrap="none" anchor="ctr">
                <a:prstTxWarp prst="textNoShape">
                  <a:avLst/>
                </a:prstTxWarp>
              </a:bodyPr>
              <a:lstStyle/>
              <a:p>
                <a:endParaRPr lang="en-US"/>
              </a:p>
            </p:txBody>
          </p:sp>
          <p:sp>
            <p:nvSpPr>
              <p:cNvPr id="25631" name="Text Box 31"/>
              <p:cNvSpPr txBox="1">
                <a:spLocks noChangeArrowheads="1"/>
              </p:cNvSpPr>
              <p:nvPr/>
            </p:nvSpPr>
            <p:spPr bwMode="auto">
              <a:xfrm>
                <a:off x="3360" y="2544"/>
                <a:ext cx="2256" cy="231"/>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i="1">
                    <a:solidFill>
                      <a:srgbClr val="0066FF"/>
                    </a:solidFill>
                    <a:latin typeface="Bodoni MT" pitchFamily="18" charset="0"/>
                  </a:rPr>
                  <a:t>I</a:t>
                </a:r>
                <a:r>
                  <a:rPr lang="en-US" i="1" baseline="-25000">
                    <a:solidFill>
                      <a:srgbClr val="0066FF"/>
                    </a:solidFill>
                    <a:latin typeface="Bodoni MT" pitchFamily="18" charset="0"/>
                  </a:rPr>
                  <a:t>gen</a:t>
                </a:r>
                <a:r>
                  <a:rPr lang="en-US" sz="1200">
                    <a:solidFill>
                      <a:srgbClr val="0066FF"/>
                    </a:solidFill>
                    <a:latin typeface="Arial" pitchFamily="-107" charset="0"/>
                  </a:rPr>
                  <a:t>(beam)</a:t>
                </a:r>
                <a:r>
                  <a:rPr lang="en-US">
                    <a:latin typeface="Arial" pitchFamily="-107" charset="0"/>
                  </a:rPr>
                  <a:t> = </a:t>
                </a:r>
                <a:r>
                  <a:rPr lang="en-US" i="1">
                    <a:solidFill>
                      <a:srgbClr val="0066FF"/>
                    </a:solidFill>
                    <a:latin typeface="Bodoni MT" pitchFamily="18" charset="0"/>
                  </a:rPr>
                  <a:t>I</a:t>
                </a:r>
                <a:r>
                  <a:rPr lang="en-US" i="1" baseline="-25000">
                    <a:solidFill>
                      <a:srgbClr val="0066FF"/>
                    </a:solidFill>
                    <a:latin typeface="Bodoni MT" pitchFamily="18" charset="0"/>
                  </a:rPr>
                  <a:t>gen</a:t>
                </a:r>
                <a:r>
                  <a:rPr lang="en-US" sz="1200">
                    <a:solidFill>
                      <a:srgbClr val="0066FF"/>
                    </a:solidFill>
                    <a:latin typeface="Arial" pitchFamily="-107" charset="0"/>
                  </a:rPr>
                  <a:t>(no beam)</a:t>
                </a:r>
                <a:r>
                  <a:rPr lang="en-US">
                    <a:latin typeface="Arial" pitchFamily="-107" charset="0"/>
                  </a:rPr>
                  <a:t> x Ae</a:t>
                </a:r>
                <a:r>
                  <a:rPr lang="en-US" baseline="30000">
                    <a:latin typeface="Arial" pitchFamily="-107" charset="0"/>
                  </a:rPr>
                  <a:t>i</a:t>
                </a:r>
                <a:r>
                  <a:rPr lang="en-US" baseline="30000">
                    <a:latin typeface="Arial" pitchFamily="-107" charset="0"/>
                    <a:sym typeface="Symbol" pitchFamily="-107" charset="2"/>
                  </a:rPr>
                  <a:t></a:t>
                </a:r>
                <a:endParaRPr lang="en-US">
                  <a:latin typeface="Arial" pitchFamily="-107" charset="0"/>
                </a:endParaRPr>
              </a:p>
            </p:txBody>
          </p:sp>
          <p:sp>
            <p:nvSpPr>
              <p:cNvPr id="25632" name="Text Box 32"/>
              <p:cNvSpPr txBox="1">
                <a:spLocks noChangeArrowheads="1"/>
              </p:cNvSpPr>
              <p:nvPr/>
            </p:nvSpPr>
            <p:spPr bwMode="auto">
              <a:xfrm>
                <a:off x="4084" y="1894"/>
                <a:ext cx="336" cy="17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1200">
                    <a:latin typeface="Arial" pitchFamily="-107" charset="0"/>
                    <a:sym typeface="Symbol" pitchFamily="-107" charset="2"/>
                  </a:rPr>
                  <a:t></a:t>
                </a:r>
                <a:r>
                  <a:rPr lang="en-US" sz="1200" baseline="-25000">
                    <a:latin typeface="Arial" pitchFamily="-107" charset="0"/>
                    <a:sym typeface="Symbol" pitchFamily="-107" charset="2"/>
                  </a:rPr>
                  <a:t>s</a:t>
                </a:r>
              </a:p>
            </p:txBody>
          </p:sp>
          <p:sp>
            <p:nvSpPr>
              <p:cNvPr id="25633" name="Arc 33"/>
              <p:cNvSpPr>
                <a:spLocks/>
              </p:cNvSpPr>
              <p:nvPr/>
            </p:nvSpPr>
            <p:spPr bwMode="auto">
              <a:xfrm rot="10514182">
                <a:off x="4210" y="1882"/>
                <a:ext cx="158" cy="98"/>
              </a:xfrm>
              <a:custGeom>
                <a:avLst/>
                <a:gdLst>
                  <a:gd name="G0" fmla="+- 0 0 0"/>
                  <a:gd name="G1" fmla="+- 19217 0 0"/>
                  <a:gd name="G2" fmla="+- 21600 0 0"/>
                  <a:gd name="T0" fmla="*/ 9863 w 21600"/>
                  <a:gd name="T1" fmla="*/ 0 h 19899"/>
                  <a:gd name="T2" fmla="*/ 21589 w 21600"/>
                  <a:gd name="T3" fmla="*/ 19899 h 19899"/>
                  <a:gd name="T4" fmla="*/ 0 w 21600"/>
                  <a:gd name="T5" fmla="*/ 19217 h 19899"/>
                </a:gdLst>
                <a:ahLst/>
                <a:cxnLst>
                  <a:cxn ang="0">
                    <a:pos x="T0" y="T1"/>
                  </a:cxn>
                  <a:cxn ang="0">
                    <a:pos x="T2" y="T3"/>
                  </a:cxn>
                  <a:cxn ang="0">
                    <a:pos x="T4" y="T5"/>
                  </a:cxn>
                </a:cxnLst>
                <a:rect l="0" t="0" r="r" b="b"/>
                <a:pathLst>
                  <a:path w="21600" h="19899" fill="none" extrusionOk="0">
                    <a:moveTo>
                      <a:pt x="9862" y="0"/>
                    </a:moveTo>
                    <a:cubicBezTo>
                      <a:pt x="17068" y="3698"/>
                      <a:pt x="21600" y="11117"/>
                      <a:pt x="21600" y="19217"/>
                    </a:cubicBezTo>
                    <a:cubicBezTo>
                      <a:pt x="21600" y="19444"/>
                      <a:pt x="21596" y="19671"/>
                      <a:pt x="21589" y="19899"/>
                    </a:cubicBezTo>
                  </a:path>
                  <a:path w="21600" h="19899" stroke="0" extrusionOk="0">
                    <a:moveTo>
                      <a:pt x="9862" y="0"/>
                    </a:moveTo>
                    <a:cubicBezTo>
                      <a:pt x="17068" y="3698"/>
                      <a:pt x="21600" y="11117"/>
                      <a:pt x="21600" y="19217"/>
                    </a:cubicBezTo>
                    <a:cubicBezTo>
                      <a:pt x="21600" y="19444"/>
                      <a:pt x="21596" y="19671"/>
                      <a:pt x="21589" y="19899"/>
                    </a:cubicBezTo>
                    <a:lnTo>
                      <a:pt x="0" y="19217"/>
                    </a:lnTo>
                    <a:close/>
                  </a:path>
                </a:pathLst>
              </a:custGeom>
              <a:noFill/>
              <a:ln w="9525">
                <a:solidFill>
                  <a:schemeClr val="tx1"/>
                </a:solidFill>
                <a:round/>
                <a:headEnd type="arrow" w="sm" len="sm"/>
                <a:tailEnd/>
              </a:ln>
              <a:effectLst/>
            </p:spPr>
            <p:txBody>
              <a:bodyPr wrap="none" anchor="ctr">
                <a:prstTxWarp prst="textNoShape">
                  <a:avLst/>
                </a:prstTxWarp>
              </a:bodyPr>
              <a:lstStyle/>
              <a:p>
                <a:endParaRPr lang="en-US"/>
              </a:p>
            </p:txBody>
          </p:sp>
        </p:grpSp>
        <p:sp>
          <p:nvSpPr>
            <p:cNvPr id="25634" name="Line 34"/>
            <p:cNvSpPr>
              <a:spLocks noChangeShapeType="1"/>
            </p:cNvSpPr>
            <p:nvPr/>
          </p:nvSpPr>
          <p:spPr bwMode="auto">
            <a:xfrm flipV="1">
              <a:off x="4340" y="1682"/>
              <a:ext cx="576" cy="202"/>
            </a:xfrm>
            <a:prstGeom prst="line">
              <a:avLst/>
            </a:prstGeom>
            <a:noFill/>
            <a:ln w="19050">
              <a:solidFill>
                <a:srgbClr val="339966"/>
              </a:solidFill>
              <a:round/>
              <a:headEnd/>
              <a:tailEnd type="triangle" w="lg" len="lg"/>
            </a:ln>
            <a:effectLst/>
          </p:spPr>
          <p:txBody>
            <a:bodyPr>
              <a:prstTxWarp prst="textNoShape">
                <a:avLst/>
              </a:prstTxWarp>
            </a:bodyPr>
            <a:lstStyle/>
            <a:p>
              <a:endParaRPr lang="en-US"/>
            </a:p>
          </p:txBody>
        </p:sp>
        <p:sp>
          <p:nvSpPr>
            <p:cNvPr id="25635" name="Rectangle 35"/>
            <p:cNvSpPr>
              <a:spLocks noChangeArrowheads="1"/>
            </p:cNvSpPr>
            <p:nvPr/>
          </p:nvSpPr>
          <p:spPr bwMode="auto">
            <a:xfrm>
              <a:off x="4814" y="1740"/>
              <a:ext cx="200" cy="106"/>
            </a:xfrm>
            <a:prstGeom prst="rect">
              <a:avLst/>
            </a:prstGeom>
            <a:solidFill>
              <a:schemeClr val="bg1"/>
            </a:solidFill>
            <a:ln w="9525">
              <a:noFill/>
              <a:miter lim="800000"/>
              <a:headEnd/>
              <a:tailEnd/>
            </a:ln>
            <a:effectLst/>
          </p:spPr>
          <p:txBody>
            <a:bodyPr wrap="none" anchor="ctr">
              <a:prstTxWarp prst="textNoShape">
                <a:avLst/>
              </a:prstTxWarp>
            </a:bodyPr>
            <a:lstStyle/>
            <a:p>
              <a:endParaRPr lang="en-US"/>
            </a:p>
          </p:txBody>
        </p:sp>
        <p:sp>
          <p:nvSpPr>
            <p:cNvPr id="25636" name="Rectangle 36"/>
            <p:cNvSpPr>
              <a:spLocks noChangeArrowheads="1"/>
            </p:cNvSpPr>
            <p:nvPr/>
          </p:nvSpPr>
          <p:spPr bwMode="auto">
            <a:xfrm>
              <a:off x="4886" y="1764"/>
              <a:ext cx="200" cy="108"/>
            </a:xfrm>
            <a:prstGeom prst="rect">
              <a:avLst/>
            </a:prstGeom>
            <a:solidFill>
              <a:schemeClr val="bg1"/>
            </a:solidFill>
            <a:ln w="9525">
              <a:noFill/>
              <a:miter lim="800000"/>
              <a:headEnd/>
              <a:tailEnd/>
            </a:ln>
            <a:effectLst/>
          </p:spPr>
          <p:txBody>
            <a:bodyPr wrap="none" anchor="ctr">
              <a:prstTxWarp prst="textNoShape">
                <a:avLst/>
              </a:prstTxWarp>
            </a:bodyPr>
            <a:lstStyle/>
            <a:p>
              <a:endParaRPr lang="en-US"/>
            </a:p>
          </p:txBody>
        </p:sp>
        <p:sp>
          <p:nvSpPr>
            <p:cNvPr id="25637" name="Text Box 37"/>
            <p:cNvSpPr txBox="1">
              <a:spLocks noChangeArrowheads="1"/>
            </p:cNvSpPr>
            <p:nvPr/>
          </p:nvSpPr>
          <p:spPr bwMode="auto">
            <a:xfrm>
              <a:off x="4778" y="1664"/>
              <a:ext cx="318" cy="231"/>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i="1">
                  <a:solidFill>
                    <a:srgbClr val="339966"/>
                  </a:solidFill>
                  <a:latin typeface="Times New Roman" pitchFamily="-107" charset="0"/>
                </a:rPr>
                <a:t>I</a:t>
              </a:r>
              <a:r>
                <a:rPr lang="en-US" i="1" baseline="-25000">
                  <a:solidFill>
                    <a:srgbClr val="339966"/>
                  </a:solidFill>
                  <a:latin typeface="Times New Roman" pitchFamily="-107" charset="0"/>
                </a:rPr>
                <a:t>tot</a:t>
              </a:r>
            </a:p>
          </p:txBody>
        </p:sp>
      </p:grpSp>
      <p:sp>
        <p:nvSpPr>
          <p:cNvPr id="25638" name="Text Box 38"/>
          <p:cNvSpPr txBox="1">
            <a:spLocks noChangeArrowheads="1"/>
          </p:cNvSpPr>
          <p:nvPr/>
        </p:nvSpPr>
        <p:spPr bwMode="auto">
          <a:xfrm>
            <a:off x="2719388" y="633413"/>
            <a:ext cx="3317875" cy="36671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a:solidFill>
                  <a:srgbClr val="FF0000"/>
                </a:solidFill>
                <a:sym typeface="Wingdings" pitchFamily="-107" charset="2"/>
              </a:rPr>
              <a:t> </a:t>
            </a:r>
            <a:r>
              <a:rPr lang="en-US">
                <a:solidFill>
                  <a:srgbClr val="FF0000"/>
                </a:solidFill>
              </a:rPr>
              <a:t>No dynamic use of FVM</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Footer Placeholder 4"/>
          <p:cNvSpPr>
            <a:spLocks noGrp="1"/>
          </p:cNvSpPr>
          <p:nvPr>
            <p:ph type="ftr" sz="quarter" idx="11"/>
          </p:nvPr>
        </p:nvSpPr>
        <p:spPr/>
        <p:txBody>
          <a:bodyPr/>
          <a:lstStyle/>
          <a:p>
            <a:r>
              <a:rPr lang="en-US" smtClean="0"/>
              <a:t>LCWS08    B. Chase</a:t>
            </a:r>
            <a:endParaRPr lang="en-US" sz="1400"/>
          </a:p>
        </p:txBody>
      </p:sp>
      <p:pic>
        <p:nvPicPr>
          <p:cNvPr id="12290" name="Picture 2" descr="block_diagram_wholesystem_for_present_hins"/>
          <p:cNvPicPr>
            <a:picLocks noChangeAspect="1" noChangeArrowheads="1"/>
          </p:cNvPicPr>
          <p:nvPr/>
        </p:nvPicPr>
        <p:blipFill>
          <a:blip r:embed="rId3"/>
          <a:srcRect/>
          <a:stretch>
            <a:fillRect/>
          </a:stretch>
        </p:blipFill>
        <p:spPr bwMode="auto">
          <a:xfrm>
            <a:off x="0" y="2492375"/>
            <a:ext cx="9144000" cy="3959225"/>
          </a:xfrm>
          <a:prstGeom prst="rect">
            <a:avLst/>
          </a:prstGeom>
          <a:noFill/>
        </p:spPr>
      </p:pic>
      <p:sp>
        <p:nvSpPr>
          <p:cNvPr id="12291" name="Rectangle 3"/>
          <p:cNvSpPr>
            <a:spLocks noGrp="1" noChangeArrowheads="1"/>
          </p:cNvSpPr>
          <p:nvPr>
            <p:ph type="title"/>
          </p:nvPr>
        </p:nvSpPr>
        <p:spPr/>
        <p:txBody>
          <a:bodyPr/>
          <a:lstStyle/>
          <a:p>
            <a:r>
              <a:rPr lang="en-US" sz="4000"/>
              <a:t>325 MHz LLRF System With MO and LO Generation</a:t>
            </a:r>
          </a:p>
        </p:txBody>
      </p:sp>
      <p:pic>
        <p:nvPicPr>
          <p:cNvPr id="12292" name="Picture 4" descr="MFC 018"/>
          <p:cNvPicPr>
            <a:picLocks noChangeAspect="1" noChangeArrowheads="1"/>
          </p:cNvPicPr>
          <p:nvPr/>
        </p:nvPicPr>
        <p:blipFill>
          <a:blip r:embed="rId4"/>
          <a:srcRect/>
          <a:stretch>
            <a:fillRect/>
          </a:stretch>
        </p:blipFill>
        <p:spPr bwMode="auto">
          <a:xfrm>
            <a:off x="7011988" y="1412875"/>
            <a:ext cx="1979612" cy="1509713"/>
          </a:xfrm>
          <a:prstGeom prst="rect">
            <a:avLst/>
          </a:prstGeom>
          <a:noFill/>
        </p:spPr>
      </p:pic>
      <p:pic>
        <p:nvPicPr>
          <p:cNvPr id="12293" name="Picture 5" descr="rack_and_analog_board"/>
          <p:cNvPicPr>
            <a:picLocks noChangeAspect="1" noChangeArrowheads="1"/>
          </p:cNvPicPr>
          <p:nvPr/>
        </p:nvPicPr>
        <p:blipFill>
          <a:blip r:embed="rId5"/>
          <a:srcRect/>
          <a:stretch>
            <a:fillRect/>
          </a:stretch>
        </p:blipFill>
        <p:spPr bwMode="auto">
          <a:xfrm>
            <a:off x="5795963" y="5008563"/>
            <a:ext cx="3097212" cy="1638300"/>
          </a:xfrm>
          <a:prstGeom prst="rect">
            <a:avLst/>
          </a:prstGeom>
          <a:noFill/>
        </p:spPr>
      </p:pic>
      <p:sp>
        <p:nvSpPr>
          <p:cNvPr id="8" name="Date Placeholder 7"/>
          <p:cNvSpPr>
            <a:spLocks noGrp="1"/>
          </p:cNvSpPr>
          <p:nvPr>
            <p:ph type="dt" sz="half" idx="10"/>
          </p:nvPr>
        </p:nvSpPr>
        <p:spPr/>
        <p:txBody>
          <a:bodyPr/>
          <a:lstStyle/>
          <a:p>
            <a:fld id="{E083B5C4-E1DE-8B46-95E7-B4477BB9C2D0}" type="datetime1">
              <a:rPr lang="en-US" smtClean="0"/>
              <a:pPr/>
              <a:t>11/19/08</a:t>
            </a:fld>
            <a:endParaRPr lang="en-US"/>
          </a:p>
        </p:txBody>
      </p:sp>
      <p:sp>
        <p:nvSpPr>
          <p:cNvPr id="9" name="Slide Number Placeholder 8"/>
          <p:cNvSpPr>
            <a:spLocks noGrp="1"/>
          </p:cNvSpPr>
          <p:nvPr>
            <p:ph type="sldNum" sz="quarter" idx="12"/>
          </p:nvPr>
        </p:nvSpPr>
        <p:spPr/>
        <p:txBody>
          <a:bodyPr/>
          <a:lstStyle/>
          <a:p>
            <a:fld id="{1D40B301-5A88-2340-9389-59DB1D1E68A8}" type="slidenum">
              <a:rPr lang="en-US" smtClean="0"/>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2622</TotalTime>
  <Words>1135</Words>
  <Application>Microsoft Office PowerPoint</Application>
  <PresentationFormat>On-screen Show (4:3)</PresentationFormat>
  <Paragraphs>237</Paragraphs>
  <Slides>23</Slides>
  <Notes>6</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23</vt:i4>
      </vt:variant>
    </vt:vector>
  </HeadingPairs>
  <TitlesOfParts>
    <vt:vector size="25" baseType="lpstr">
      <vt:lpstr>Default Design</vt:lpstr>
      <vt:lpstr>Visio</vt:lpstr>
      <vt:lpstr>Current LLRF Activities at FNAL</vt:lpstr>
      <vt:lpstr>Projects</vt:lpstr>
      <vt:lpstr>Linac LLRF Upgrade (MFC)</vt:lpstr>
      <vt:lpstr>Main Injector Comb Filter</vt:lpstr>
      <vt:lpstr>HINS Low-Energy Linac Layout</vt:lpstr>
      <vt:lpstr>Slide 6</vt:lpstr>
      <vt:lpstr>Slide 7</vt:lpstr>
      <vt:lpstr>Slide 8</vt:lpstr>
      <vt:lpstr>325 MHz LLRF System With MO and LO Generation</vt:lpstr>
      <vt:lpstr>Modified 1.3 GHz Board for   3.9 GHz System</vt:lpstr>
      <vt:lpstr>3.9GHz Regulation - ESECON</vt:lpstr>
      <vt:lpstr>Real Time RF Simulator (RTS) and control</vt:lpstr>
      <vt:lpstr>Regulation of CC1 at A0</vt:lpstr>
      <vt:lpstr>CC1- Error as a Function of Gain</vt:lpstr>
      <vt:lpstr>Response to Disturbance</vt:lpstr>
      <vt:lpstr>Beam Jitter Measurements</vt:lpstr>
      <vt:lpstr>Closed Loop Response of Cavity Model and Controller</vt:lpstr>
      <vt:lpstr>Drift Calibration</vt:lpstr>
      <vt:lpstr>Active Compensation of Microphonics in CCII</vt:lpstr>
      <vt:lpstr>Slide 20</vt:lpstr>
      <vt:lpstr>Active Compensation of Microphonics in CCII (cont.)</vt:lpstr>
      <vt:lpstr>Experimental results with LFDC system  proposed for NML/CM1/CC2 </vt:lpstr>
      <vt:lpstr>Plans for 2009</vt:lpstr>
    </vt:vector>
  </TitlesOfParts>
  <Company>Fermilab | Accelerator Division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Julien Branlard</dc:creator>
  <cp:lastModifiedBy>Brian Chase</cp:lastModifiedBy>
  <cp:revision>67</cp:revision>
  <dcterms:created xsi:type="dcterms:W3CDTF">2008-11-19T13:05:57Z</dcterms:created>
  <dcterms:modified xsi:type="dcterms:W3CDTF">2008-11-19T19:34:14Z</dcterms:modified>
</cp:coreProperties>
</file>