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75" r:id="rId7"/>
    <p:sldId id="260" r:id="rId8"/>
    <p:sldId id="269" r:id="rId9"/>
    <p:sldId id="270" r:id="rId10"/>
    <p:sldId id="261" r:id="rId11"/>
    <p:sldId id="262" r:id="rId12"/>
    <p:sldId id="272" r:id="rId13"/>
    <p:sldId id="266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4F81B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99253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111323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32304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7802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8572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538349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9203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6091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11678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23405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0788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0F9BB-1D0C-4FD4-A7EB-0FE7E669DEF8}" type="datetimeFigureOut">
              <a:rPr kumimoji="1" lang="ja-JP" altLang="en-US" smtClean="0"/>
              <a:pPr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559AF-10A9-4D6B-B7C2-04B324E61A9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47566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FPCCD option of ILD vertex detector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Yasuhiro Sugimoto</a:t>
            </a:r>
          </a:p>
          <a:p>
            <a:r>
              <a:rPr lang="en-US" altLang="ja-JP" dirty="0" smtClean="0"/>
              <a:t>KEK</a:t>
            </a:r>
          </a:p>
          <a:p>
            <a:r>
              <a:rPr lang="en-US" altLang="ja-JP" dirty="0" smtClean="0"/>
              <a:t>for FPCCD VTX group</a:t>
            </a:r>
          </a:p>
          <a:p>
            <a:r>
              <a:rPr kumimoji="1" lang="en-US" altLang="ja-JP" dirty="0" smtClean="0"/>
              <a:t>@LCWS2012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84244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gimoto\Dropbox\CCD\Ladder2012CFRP100umx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60" y="2780928"/>
            <a:ext cx="4156126" cy="31170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Support structure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Ladder deformation by self weight</a:t>
            </a:r>
          </a:p>
          <a:p>
            <a:pPr lvl="1"/>
            <a:r>
              <a:rPr lang="en-US" altLang="ja-JP" dirty="0" smtClean="0"/>
              <a:t>Simplified geometry of 50um Si sensors (200um gap between two sensors) + CFRP sheets and RVC core </a:t>
            </a:r>
            <a:endParaRPr kumimoji="1"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6058162"/>
            <a:ext cx="3563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Two edges support:</a:t>
            </a:r>
          </a:p>
          <a:p>
            <a:r>
              <a:rPr kumimoji="1" lang="en-US" altLang="ja-JP" dirty="0" smtClean="0"/>
              <a:t>Maximum deformation ~ 8.66 um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44008" y="6052651"/>
            <a:ext cx="3563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One edge</a:t>
            </a:r>
            <a:r>
              <a:rPr kumimoji="1" lang="en-US" altLang="ja-JP" dirty="0" smtClean="0"/>
              <a:t> fix, one edge support:</a:t>
            </a:r>
          </a:p>
          <a:p>
            <a:r>
              <a:rPr kumimoji="1" lang="en-US" altLang="ja-JP" dirty="0" smtClean="0"/>
              <a:t>Maximum deformation ~ </a:t>
            </a:r>
            <a:r>
              <a:rPr lang="en-US" altLang="ja-JP" dirty="0" smtClean="0"/>
              <a:t>4.76</a:t>
            </a:r>
            <a:r>
              <a:rPr kumimoji="1" lang="en-US" altLang="ja-JP" dirty="0" smtClean="0"/>
              <a:t> um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518" y="2876984"/>
            <a:ext cx="4028053" cy="30210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Support structure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Design in ILD simulation model</a:t>
            </a:r>
          </a:p>
          <a:p>
            <a:pPr lvl="1"/>
            <a:r>
              <a:rPr lang="en-US" altLang="ja-JP" dirty="0"/>
              <a:t>Similar to SLD vertex detector</a:t>
            </a:r>
          </a:p>
          <a:p>
            <a:pPr lvl="1"/>
            <a:r>
              <a:rPr lang="en-US" altLang="ja-JP" dirty="0"/>
              <a:t>2 mm thick Be end plate, 0.5 mm thick Be support shell</a:t>
            </a:r>
          </a:p>
          <a:p>
            <a:pPr lvl="1"/>
            <a:r>
              <a:rPr lang="en-US" altLang="ja-JP" dirty="0" err="1"/>
              <a:t>Kapton+Cu</a:t>
            </a:r>
            <a:r>
              <a:rPr lang="en-US" altLang="ja-JP" dirty="0"/>
              <a:t> flexible cables</a:t>
            </a:r>
          </a:p>
          <a:p>
            <a:pPr lvl="1"/>
            <a:r>
              <a:rPr lang="en-US" altLang="ja-JP" dirty="0"/>
              <a:t>Ladders</a:t>
            </a:r>
          </a:p>
          <a:p>
            <a:pPr lvl="1"/>
            <a:r>
              <a:rPr lang="en-US" altLang="ja-JP" dirty="0"/>
              <a:t>1 cm thick foam of the </a:t>
            </a:r>
            <a:r>
              <a:rPr lang="en-US" altLang="ja-JP" dirty="0" smtClean="0"/>
              <a:t>cryostat</a:t>
            </a:r>
            <a:endParaRPr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4" y="3258609"/>
            <a:ext cx="8964489" cy="34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図 3" descr="Shell1108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3579"/>
            <a:ext cx="5076056" cy="5074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Beryllium support shell</a:t>
            </a:r>
            <a:endParaRPr lang="ja-JP" altLang="en-US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1446" y="1607890"/>
            <a:ext cx="4298546" cy="4823866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FEA calculation of deformation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1kgf (9.8N) is applied in z-direction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Maximum deformation is less than 2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m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Total weight is less than 500g </a:t>
            </a:r>
            <a:r>
              <a:rPr lang="en-US" altLang="ja-JP" dirty="0" smtClean="0">
                <a:sym typeface="Wingdings" pitchFamily="2" charset="2"/>
              </a:rPr>
              <a:t> max force caused by the friction at the kinematic mount would be less than 500gf</a:t>
            </a:r>
            <a:endParaRPr lang="en-US" altLang="ja-JP" dirty="0" smtClean="0"/>
          </a:p>
        </p:txBody>
      </p:sp>
      <p:sp>
        <p:nvSpPr>
          <p:cNvPr id="30725" name="テキスト ボックス 4"/>
          <p:cNvSpPr txBox="1">
            <a:spLocks noChangeArrowheads="1"/>
          </p:cNvSpPr>
          <p:nvPr/>
        </p:nvSpPr>
        <p:spPr bwMode="auto">
          <a:xfrm>
            <a:off x="8599488" y="6308725"/>
            <a:ext cx="487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/>
              <a:t>(mm)</a:t>
            </a:r>
            <a:endParaRPr lang="ja-JP" altLang="en-US" sz="1000"/>
          </a:p>
        </p:txBody>
      </p:sp>
      <p:sp>
        <p:nvSpPr>
          <p:cNvPr id="30726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DCE4D82B-0904-4DAD-A55F-46EBAD90EFA0}" type="slidenum">
              <a:rPr lang="en-US" altLang="ja-JP" smtClean="0"/>
              <a:pPr eaLnBrk="1" hangingPunct="1"/>
              <a:t>12</a:t>
            </a:fld>
            <a:endParaRPr lang="en-US" altLang="ja-JP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FPCCD vertex detector design for DBD</a:t>
            </a:r>
          </a:p>
          <a:p>
            <a:pPr lvl="1"/>
            <a:r>
              <a:rPr lang="en-US" altLang="ja-JP" dirty="0" smtClean="0"/>
              <a:t>3 sets of double-layer ladders: total 6 layers</a:t>
            </a:r>
          </a:p>
          <a:p>
            <a:pPr lvl="1"/>
            <a:r>
              <a:rPr lang="en-US" altLang="ja-JP" dirty="0" err="1" smtClean="0"/>
              <a:t>Rin</a:t>
            </a:r>
            <a:r>
              <a:rPr lang="en-US" altLang="ja-JP" dirty="0" smtClean="0"/>
              <a:t>=16mm, Rout=60mm</a:t>
            </a:r>
          </a:p>
          <a:p>
            <a:pPr lvl="1"/>
            <a:r>
              <a:rPr lang="en-US" altLang="ja-JP" dirty="0" smtClean="0"/>
              <a:t>Pixels size is 5um for inner two layers and 10um for outer 4 layers: Impact parameter resolution is almost same as the all 5um pixel case</a:t>
            </a:r>
          </a:p>
          <a:p>
            <a:pPr lvl="1"/>
            <a:r>
              <a:rPr lang="en-US" altLang="ja-JP" dirty="0" smtClean="0"/>
              <a:t>Material budget ~ 0.3%X0/ladder = 0.15%X0/layer</a:t>
            </a:r>
          </a:p>
          <a:p>
            <a:pPr lvl="1"/>
            <a:r>
              <a:rPr lang="en-US" altLang="ja-JP" dirty="0" smtClean="0"/>
              <a:t>Ladders are supported by a Beryllium support structure: 2mm-thick end-plate and 0.5mm-thick  cylindrical support shell</a:t>
            </a:r>
          </a:p>
          <a:p>
            <a:pPr lvl="1"/>
            <a:r>
              <a:rPr lang="en-US" altLang="ja-JP" dirty="0" smtClean="0"/>
              <a:t>The support structure is enclosed in a rigid foam cryostat and operated at </a:t>
            </a:r>
            <a:r>
              <a:rPr lang="en-US" altLang="ja-JP" dirty="0" smtClean="0">
                <a:latin typeface="Arial Unicode MS"/>
                <a:ea typeface="Arial Unicode MS"/>
                <a:cs typeface="Arial Unicode MS"/>
              </a:rPr>
              <a:t>−</a:t>
            </a:r>
            <a:r>
              <a:rPr lang="en-US" altLang="ja-JP" dirty="0"/>
              <a:t>40</a:t>
            </a:r>
            <a:r>
              <a:rPr lang="en-US" altLang="ja-JP" dirty="0">
                <a:latin typeface="Arial Unicode MS"/>
                <a:ea typeface="Arial Unicode MS"/>
                <a:cs typeface="Arial Unicode MS"/>
              </a:rPr>
              <a:t>℃</a:t>
            </a:r>
            <a:r>
              <a:rPr lang="en-US" altLang="ja-JP" dirty="0"/>
              <a:t> </a:t>
            </a:r>
            <a:endParaRPr lang="en-US" altLang="ja-JP" dirty="0" smtClean="0"/>
          </a:p>
          <a:p>
            <a:r>
              <a:rPr lang="en-US" altLang="ja-JP" dirty="0" smtClean="0"/>
              <a:t>Sensor </a:t>
            </a:r>
            <a:r>
              <a:rPr lang="en-US" altLang="ja-JP" dirty="0" smtClean="0"/>
              <a:t>R&amp;D status</a:t>
            </a:r>
          </a:p>
          <a:p>
            <a:pPr lvl="1"/>
            <a:r>
              <a:rPr lang="en-US" altLang="ja-JP" dirty="0" smtClean="0"/>
              <a:t>A small size prototype with 6um pixel size has been made and it works</a:t>
            </a:r>
          </a:p>
          <a:p>
            <a:pPr lvl="1"/>
            <a:r>
              <a:rPr lang="en-US" altLang="ja-JP" dirty="0" smtClean="0"/>
              <a:t>Almost real size large prototype with 6 – 12um pixel size has been made: to be tested soon</a:t>
            </a:r>
            <a:endParaRPr lang="en-US" altLang="ja-JP" dirty="0"/>
          </a:p>
          <a:p>
            <a:pPr lvl="1"/>
            <a:r>
              <a:rPr lang="en-US" altLang="ja-JP" dirty="0" smtClean="0"/>
              <a:t>Detailed characterization is expected in coming 1~2 years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FPCCD VTX design parameter</a:t>
            </a:r>
          </a:p>
          <a:p>
            <a:r>
              <a:rPr lang="en-US" altLang="ja-JP" dirty="0" smtClean="0"/>
              <a:t>FPCCD sensors</a:t>
            </a:r>
          </a:p>
          <a:p>
            <a:r>
              <a:rPr kumimoji="1" lang="en-US" altLang="ja-JP" dirty="0" smtClean="0"/>
              <a:t>Support </a:t>
            </a:r>
            <a:r>
              <a:rPr kumimoji="1" lang="en-US" altLang="ja-JP" dirty="0" smtClean="0"/>
              <a:t>structure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="" xmlns:p14="http://schemas.microsoft.com/office/powerpoint/2010/main" val="1747421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FPCCD VTX design parameter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4581128"/>
            <a:ext cx="8229600" cy="1512168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Pixel size</a:t>
            </a:r>
            <a:r>
              <a:rPr lang="ja-JP" altLang="en-US" dirty="0" smtClean="0"/>
              <a:t> </a:t>
            </a:r>
            <a:r>
              <a:rPr lang="en-US" altLang="ja-JP" dirty="0" smtClean="0"/>
              <a:t>of outer layers</a:t>
            </a:r>
          </a:p>
          <a:p>
            <a:pPr lvl="1"/>
            <a:r>
              <a:rPr kumimoji="1" lang="en-US" altLang="ja-JP" dirty="0" smtClean="0"/>
              <a:t>It was 5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m, but changed to 10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m</a:t>
            </a:r>
          </a:p>
          <a:p>
            <a:pPr lvl="1">
              <a:buNone/>
            </a:pPr>
            <a:r>
              <a:rPr lang="en-US" altLang="ja-JP" dirty="0" smtClean="0">
                <a:sym typeface="Wingdings" pitchFamily="2" charset="2"/>
              </a:rPr>
              <a:t> Reduction of number of readout channels and power consumption</a:t>
            </a:r>
            <a:endParaRPr kumimoji="1" lang="en-US" altLang="ja-JP" dirty="0" smtClean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94925145"/>
              </p:ext>
            </p:extLst>
          </p:nvPr>
        </p:nvGraphicFramePr>
        <p:xfrm>
          <a:off x="1403648" y="1556792"/>
          <a:ext cx="672040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224136"/>
                <a:gridCol w="1296144"/>
                <a:gridCol w="1368152"/>
                <a:gridCol w="189587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 (mm)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|Z| (mm)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|</a:t>
                      </a:r>
                      <a:r>
                        <a:rPr kumimoji="1" lang="en-US" altLang="ja-JP" dirty="0" err="1" smtClean="0"/>
                        <a:t>cos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q</a:t>
                      </a:r>
                      <a:r>
                        <a:rPr kumimoji="1" lang="en-US" altLang="ja-JP" dirty="0" smtClean="0"/>
                        <a:t>|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Pixel size (</a:t>
                      </a:r>
                      <a:r>
                        <a:rPr kumimoji="1" lang="en-US" altLang="ja-JP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m)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62.5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62.5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04003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Power consumption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3528392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Assumptions</a:t>
            </a:r>
          </a:p>
          <a:p>
            <a:endParaRPr lang="en-US" altLang="ja-JP" dirty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/>
          </a:p>
          <a:p>
            <a:r>
              <a:rPr kumimoji="1" lang="en-US" altLang="ja-JP" dirty="0" smtClean="0"/>
              <a:t>Results</a:t>
            </a:r>
          </a:p>
          <a:p>
            <a:pPr lvl="1">
              <a:buNone/>
            </a:pP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98734591"/>
              </p:ext>
            </p:extLst>
          </p:nvPr>
        </p:nvGraphicFramePr>
        <p:xfrm>
          <a:off x="1043608" y="1844824"/>
          <a:ext cx="6624736" cy="2133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622291"/>
                <a:gridCol w="4002445"/>
              </a:tblGrid>
              <a:tr h="24002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Readout frequency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 </a:t>
                      </a:r>
                      <a:r>
                        <a:rPr kumimoji="1" lang="en-US" altLang="ja-JP" sz="1400" dirty="0" err="1" smtClean="0"/>
                        <a:t>Mpix</a:t>
                      </a:r>
                      <a:r>
                        <a:rPr kumimoji="1" lang="en-US" altLang="ja-JP" sz="1400" dirty="0" smtClean="0"/>
                        <a:t>/s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Readout time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200 ms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Clock timing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Same for inner and outer layers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Vertical shift</a:t>
                      </a:r>
                      <a:r>
                        <a:rPr kumimoji="1" lang="en-US" altLang="ja-JP" sz="1400" baseline="0" dirty="0" smtClean="0"/>
                        <a:t> time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40 us/line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Power consumption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 </a:t>
                      </a:r>
                      <a:r>
                        <a:rPr kumimoji="1" lang="en-US" altLang="ja-JP" sz="1400" dirty="0" err="1" smtClean="0"/>
                        <a:t>mW</a:t>
                      </a:r>
                      <a:r>
                        <a:rPr kumimoji="1" lang="en-US" altLang="ja-JP" sz="1400" dirty="0" smtClean="0"/>
                        <a:t>/</a:t>
                      </a:r>
                      <a:r>
                        <a:rPr kumimoji="1" lang="en-US" altLang="ja-JP" sz="1400" dirty="0" err="1" smtClean="0"/>
                        <a:t>ch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Chip size (in/out)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11x62.5mm</a:t>
                      </a:r>
                      <a:r>
                        <a:rPr kumimoji="1" lang="en-US" altLang="ja-JP" sz="1400" baseline="30000" dirty="0" smtClean="0"/>
                        <a:t>2</a:t>
                      </a:r>
                      <a:r>
                        <a:rPr kumimoji="1" lang="en-US" altLang="ja-JP" sz="1400" baseline="0" dirty="0" smtClean="0"/>
                        <a:t> / 22x125mm</a:t>
                      </a:r>
                      <a:r>
                        <a:rPr kumimoji="1" lang="en-US" altLang="ja-JP" sz="1400" baseline="30000" dirty="0" smtClean="0"/>
                        <a:t>2</a:t>
                      </a:r>
                      <a:endParaRPr kumimoji="1" lang="ja-JP" altLang="en-US" sz="1400" baseline="30000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Number of chips (in/out)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40 (=10x2x2) </a:t>
                      </a:r>
                      <a:r>
                        <a:rPr kumimoji="1" lang="en-US" altLang="ja-JP" sz="1400" baseline="0" dirty="0" smtClean="0"/>
                        <a:t> / 112 (=(11+17)x2x2)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89826812"/>
              </p:ext>
            </p:extLst>
          </p:nvPr>
        </p:nvGraphicFramePr>
        <p:xfrm>
          <a:off x="1043606" y="4725144"/>
          <a:ext cx="6984779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130"/>
                <a:gridCol w="1068120"/>
                <a:gridCol w="1224136"/>
                <a:gridCol w="1200134"/>
                <a:gridCol w="904177"/>
                <a:gridCol w="1424082"/>
              </a:tblGrid>
              <a:tr h="37661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Pixel size (in)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Pixel</a:t>
                      </a:r>
                      <a:r>
                        <a:rPr kumimoji="1" lang="en-US" altLang="ja-JP" sz="1400" baseline="0" dirty="0" smtClean="0"/>
                        <a:t> size (out)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# of </a:t>
                      </a:r>
                      <a:r>
                        <a:rPr kumimoji="1" lang="en-US" altLang="ja-JP" sz="1400" dirty="0" err="1" smtClean="0"/>
                        <a:t>ch</a:t>
                      </a:r>
                      <a:r>
                        <a:rPr kumimoji="1" lang="en-US" altLang="ja-JP" sz="1400" dirty="0" smtClean="0"/>
                        <a:t>/chip (in)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# of </a:t>
                      </a:r>
                      <a:r>
                        <a:rPr kumimoji="1" lang="en-US" altLang="ja-JP" sz="1400" dirty="0" err="1" smtClean="0"/>
                        <a:t>ch</a:t>
                      </a:r>
                      <a:r>
                        <a:rPr kumimoji="1" lang="en-US" altLang="ja-JP" sz="1400" dirty="0" smtClean="0"/>
                        <a:t>/chip (out)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# of </a:t>
                      </a:r>
                      <a:r>
                        <a:rPr kumimoji="1" lang="en-US" altLang="ja-JP" sz="1400" dirty="0" err="1" smtClean="0"/>
                        <a:t>ch</a:t>
                      </a:r>
                      <a:r>
                        <a:rPr kumimoji="1" lang="en-US" altLang="ja-JP" sz="1400" dirty="0" smtClean="0"/>
                        <a:t> (total)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Power consumption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69535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 um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28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7392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111 W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69535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 um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 um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2280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34 W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Expected IP resolution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Increase of pixel size of outer layers does not affect the IP resolution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7056783" cy="418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Pixel occupancy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12775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Simulation results for pixel occupancy at  1TeV (statictics:10BX)</a:t>
            </a:r>
          </a:p>
          <a:p>
            <a:r>
              <a:rPr lang="en-US" altLang="ja-JP" dirty="0" smtClean="0"/>
              <a:t>Increase of occupancy due to decrease of # of pixels (1/4) is less than x4</a:t>
            </a:r>
            <a:endParaRPr kumimoji="1"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/>
          </p:cNvGraphicFramePr>
          <p:nvPr/>
        </p:nvGraphicFramePr>
        <p:xfrm>
          <a:off x="539552" y="3501008"/>
          <a:ext cx="822959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Layer</a:t>
                      </a:r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dirty="0" smtClean="0"/>
                        <a:t>Occupancy for 5um (%)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dirty="0" smtClean="0"/>
                        <a:t>Occupancy for</a:t>
                      </a:r>
                      <a:r>
                        <a:rPr kumimoji="1" lang="en-US" altLang="ja-JP" baseline="0" dirty="0" smtClean="0"/>
                        <a:t> 10um (%)</a:t>
                      </a:r>
                      <a:endParaRPr kumimoji="1" lang="ja-JP" altLang="en-US" dirty="0"/>
                    </a:p>
                  </a:txBody>
                  <a:tcP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Direct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B.S.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Direct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B.S.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19.6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7.3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10.4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0.41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0.55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0.46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0.033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0.047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0.075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0.032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0.107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0.029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0.017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0.046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0.064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0.039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0.104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FPCCD sensors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355699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Small prototype</a:t>
            </a:r>
            <a:r>
              <a:rPr lang="ja-JP" altLang="en-US" dirty="0"/>
              <a:t> </a:t>
            </a:r>
            <a:r>
              <a:rPr lang="en-US" altLang="ja-JP" dirty="0" smtClean="0"/>
              <a:t>in FY2012</a:t>
            </a:r>
          </a:p>
          <a:p>
            <a:pPr lvl="1"/>
            <a:r>
              <a:rPr kumimoji="1" lang="en-US" altLang="ja-JP" dirty="0" smtClean="0"/>
              <a:t>6mm square image area</a:t>
            </a:r>
          </a:p>
          <a:p>
            <a:pPr lvl="1"/>
            <a:r>
              <a:rPr lang="en-US" altLang="ja-JP" dirty="0" smtClean="0"/>
              <a:t>6um pixel size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4ch/chip with different horizontal shift register size: 6x6, 6x12, 6x18, 6x24 um</a:t>
            </a:r>
            <a:r>
              <a:rPr lang="en-US" altLang="ja-JP" baseline="30000" dirty="0" smtClean="0"/>
              <a:t>2</a:t>
            </a:r>
          </a:p>
          <a:p>
            <a:pPr lvl="1"/>
            <a:r>
              <a:rPr kumimoji="1" lang="en-US" altLang="ja-JP" dirty="0" smtClean="0"/>
              <a:t>It works except for the channel with 6x6um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 horizontal shift register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FPCCD sensors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84784"/>
            <a:ext cx="8075240" cy="2304255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Large prototype</a:t>
            </a:r>
          </a:p>
          <a:p>
            <a:pPr lvl="1"/>
            <a:r>
              <a:rPr lang="en-US" altLang="ja-JP" dirty="0" smtClean="0"/>
              <a:t>62.4x12.3mm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image area ~ </a:t>
            </a:r>
            <a:r>
              <a:rPr lang="en-US" altLang="ja-JP" dirty="0"/>
              <a:t>Real size prototype for inner layers</a:t>
            </a:r>
          </a:p>
          <a:p>
            <a:pPr lvl="1"/>
            <a:r>
              <a:rPr lang="en-US" altLang="ja-JP" dirty="0"/>
              <a:t>8ch/chip with several pixel sizes: 4chx6um, 2chx8um, 2chx12um</a:t>
            </a:r>
          </a:p>
          <a:p>
            <a:pPr lvl="1"/>
            <a:r>
              <a:rPr lang="en-US" altLang="ja-JP" dirty="0"/>
              <a:t>Si wafer has been made, but waiting for </a:t>
            </a:r>
            <a:r>
              <a:rPr lang="en-US" altLang="ja-JP" dirty="0" smtClean="0"/>
              <a:t>packaging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013" y="3645024"/>
            <a:ext cx="4128458" cy="309634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6" y="4118144"/>
            <a:ext cx="4644007" cy="262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85934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863" cy="31242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altLang="ja-JP" dirty="0" smtClean="0"/>
              <a:t>Ladder design</a:t>
            </a:r>
          </a:p>
          <a:p>
            <a:pPr lvl="1">
              <a:defRPr/>
            </a:pPr>
            <a:r>
              <a:rPr lang="en-US" altLang="ja-JP" dirty="0" smtClean="0"/>
              <a:t>Ladder has a tricky shape to allow overlapping of sensors with adjacent ladder</a:t>
            </a:r>
          </a:p>
          <a:p>
            <a:pPr lvl="1">
              <a:defRPr/>
            </a:pPr>
            <a:r>
              <a:rPr lang="en-US" altLang="ja-JP" dirty="0" smtClean="0"/>
              <a:t>Material budget ~0.3%X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/ladder = 0.15%X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/sensor layer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5688013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Support structure</a:t>
            </a:r>
            <a:endParaRPr lang="ja-JP" altLang="en-US" dirty="0" smtClean="0"/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5580063" y="1268413"/>
          <a:ext cx="3419475" cy="4979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482"/>
                <a:gridCol w="706894"/>
                <a:gridCol w="614835"/>
                <a:gridCol w="666360"/>
                <a:gridCol w="754904"/>
              </a:tblGrid>
              <a:tr h="457256">
                <a:tc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t (</a:t>
                      </a:r>
                      <a:r>
                        <a:rPr kumimoji="1" lang="en-US" altLang="ja-JP" sz="1200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1200" baseline="0" dirty="0" smtClean="0"/>
                        <a:t>m)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Total t (</a:t>
                      </a:r>
                      <a:r>
                        <a:rPr kumimoji="1" lang="en-US" altLang="ja-JP" sz="1200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1200" baseline="0" dirty="0" smtClean="0"/>
                        <a:t>m)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aseline="0" dirty="0" smtClean="0"/>
                        <a:t>X0 (%)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Si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50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50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0.0534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err="1" smtClean="0"/>
                        <a:t>Epoxi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10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rowSpan="13"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2000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0.0028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FPC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Cu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9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0.0125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</a:tr>
              <a:tr h="307495">
                <a:tc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err="1" smtClean="0"/>
                        <a:t>Kapton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51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0.0179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err="1" smtClean="0"/>
                        <a:t>Epoxi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10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0.0028</a:t>
                      </a:r>
                      <a:endParaRPr kumimoji="1" lang="ja-JP" altLang="en-US" sz="1200" baseline="0" dirty="0" smtClean="0"/>
                    </a:p>
                  </a:txBody>
                  <a:tcPr marL="91429" marR="91429" marT="45726" marB="45726"/>
                </a:tc>
              </a:tr>
              <a:tr h="307750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CFRP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100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0.0383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err="1" smtClean="0"/>
                        <a:t>Epoxi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20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0.0056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RVC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1600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0.0300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err="1" smtClean="0"/>
                        <a:t>Epoxi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20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0.0056</a:t>
                      </a:r>
                      <a:endParaRPr kumimoji="1" lang="ja-JP" altLang="en-US" sz="1200" baseline="0" dirty="0" smtClean="0"/>
                    </a:p>
                  </a:txBody>
                  <a:tcPr marL="91429" marR="91429" marT="45726" marB="45726"/>
                </a:tc>
              </a:tr>
              <a:tr h="307750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CFRP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100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0.0383</a:t>
                      </a:r>
                      <a:endParaRPr kumimoji="1" lang="ja-JP" altLang="en-US" sz="1200" baseline="0" dirty="0" smtClean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err="1" smtClean="0"/>
                        <a:t>Epoxi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10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0.0028</a:t>
                      </a:r>
                      <a:endParaRPr kumimoji="1" lang="ja-JP" altLang="en-US" sz="1200" baseline="0" dirty="0" smtClean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FPC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Cu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9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0.0125</a:t>
                      </a:r>
                      <a:endParaRPr kumimoji="1" lang="ja-JP" altLang="en-US" sz="1200" baseline="0" dirty="0" smtClean="0"/>
                    </a:p>
                  </a:txBody>
                  <a:tcPr marL="91429" marR="91429" marT="45726" marB="45726"/>
                </a:tc>
              </a:tr>
              <a:tr h="307495">
                <a:tc>
                  <a:txBody>
                    <a:bodyPr/>
                    <a:lstStyle/>
                    <a:p>
                      <a:endParaRPr kumimoji="1" lang="ja-JP" altLang="en-US" sz="1200" baseline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err="1" smtClean="0"/>
                        <a:t>Kapton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51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0.0179</a:t>
                      </a:r>
                      <a:endParaRPr kumimoji="1" lang="ja-JP" altLang="en-US" sz="1200" baseline="0" dirty="0" smtClean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err="1" smtClean="0"/>
                        <a:t>Epoxi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10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 vMerge="1">
                  <a:txBody>
                    <a:bodyPr/>
                    <a:lstStyle/>
                    <a:p>
                      <a:endParaRPr kumimoji="1" lang="ja-JP" altLang="en-US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0.0028</a:t>
                      </a:r>
                      <a:endParaRPr kumimoji="1" lang="ja-JP" altLang="en-US" sz="1200" baseline="0" dirty="0" smtClean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Si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aseline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50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aseline="0" dirty="0" smtClean="0"/>
                        <a:t>50</a:t>
                      </a:r>
                      <a:endParaRPr kumimoji="1" lang="ja-JP" altLang="en-US" sz="1200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0.0534</a:t>
                      </a:r>
                      <a:endParaRPr kumimoji="1" lang="ja-JP" altLang="en-US" sz="1200" baseline="0" dirty="0" smtClean="0"/>
                    </a:p>
                  </a:txBody>
                  <a:tcPr marL="91429" marR="91429" marT="45726" marB="45726"/>
                </a:tc>
              </a:tr>
              <a:tr h="274353">
                <a:tc>
                  <a:txBody>
                    <a:bodyPr/>
                    <a:lstStyle/>
                    <a:p>
                      <a:r>
                        <a:rPr kumimoji="1" lang="en-US" altLang="ja-JP" sz="1200" b="1" baseline="0" dirty="0" smtClean="0"/>
                        <a:t>Total</a:t>
                      </a:r>
                      <a:endParaRPr kumimoji="1" lang="ja-JP" altLang="en-US" sz="1200" b="1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endParaRPr kumimoji="1" lang="ja-JP" altLang="en-US" sz="1200" b="1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200" b="1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baseline="0" dirty="0" smtClean="0"/>
                        <a:t>2100</a:t>
                      </a:r>
                      <a:endParaRPr kumimoji="1" lang="ja-JP" altLang="en-US" sz="1200" b="1" baseline="0" dirty="0"/>
                    </a:p>
                  </a:txBody>
                  <a:tcPr marL="91429" marR="91429" marT="45726" marB="45726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200" b="1" baseline="0" dirty="0" smtClean="0"/>
                        <a:t>0.2966</a:t>
                      </a:r>
                      <a:endParaRPr kumimoji="1" lang="ja-JP" altLang="en-US" sz="1200" b="1" baseline="0" dirty="0"/>
                    </a:p>
                  </a:txBody>
                  <a:tcPr marL="91429" marR="91429" marT="45726" marB="45726"/>
                </a:tc>
              </a:tr>
            </a:tbl>
          </a:graphicData>
        </a:graphic>
      </p:graphicFrame>
      <p:sp>
        <p:nvSpPr>
          <p:cNvPr id="25715" name="スライド番号プレースホルダ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A2CA3A6-224D-4C1E-B848-CBD476C07547}" type="slidenum">
              <a:rPr lang="en-US" altLang="ja-JP" smtClean="0"/>
              <a:pPr eaLnBrk="1" hangingPunct="1"/>
              <a:t>9</a:t>
            </a:fld>
            <a:endParaRPr lang="en-US" altLang="ja-JP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721</Words>
  <Application>Microsoft Office PowerPoint</Application>
  <PresentationFormat>画面に合わせる (4:3)</PresentationFormat>
  <Paragraphs>244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​​テーマ</vt:lpstr>
      <vt:lpstr>FPCCD option of ILD vertex detector </vt:lpstr>
      <vt:lpstr>Outline</vt:lpstr>
      <vt:lpstr>FPCCD VTX design parameter</vt:lpstr>
      <vt:lpstr>Power consumption</vt:lpstr>
      <vt:lpstr>Expected IP resolution</vt:lpstr>
      <vt:lpstr>Pixel occupancy</vt:lpstr>
      <vt:lpstr>FPCCD sensors</vt:lpstr>
      <vt:lpstr>FPCCD sensors</vt:lpstr>
      <vt:lpstr>Support structure</vt:lpstr>
      <vt:lpstr>Support structure</vt:lpstr>
      <vt:lpstr>Support structure</vt:lpstr>
      <vt:lpstr>Beryllium support shell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FPCCD option of ILD vertex detector</dc:title>
  <dc:creator>sugimoto</dc:creator>
  <cp:lastModifiedBy>sugimoto</cp:lastModifiedBy>
  <cp:revision>26</cp:revision>
  <dcterms:created xsi:type="dcterms:W3CDTF">2012-10-12T09:01:49Z</dcterms:created>
  <dcterms:modified xsi:type="dcterms:W3CDTF">2012-10-23T03:31:01Z</dcterms:modified>
</cp:coreProperties>
</file>