
<file path=[Content_Types].xml><?xml version="1.0" encoding="utf-8"?>
<Types xmlns="http://schemas.openxmlformats.org/package/2006/content-types">
  <Override PartName="/ppt/slides/slide18.xml" ContentType="application/vnd.openxmlformats-officedocument.presentationml.slide+xml"/>
  <Override PartName="/ppt/slides/slide9.xml" ContentType="application/vnd.openxmlformats-officedocument.presentationml.slide+xml"/>
  <Default Extension="emf" ContentType="image/x-emf"/>
  <Override PartName="/ppt/slides/slide14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s/slide5.xml" ContentType="application/vnd.openxmlformats-officedocument.presentationml.slide+xml"/>
  <Default Extension="rels" ContentType="application/vnd.openxmlformats-package.relationships+xml"/>
  <Override PartName="/ppt/slides/slide10.xml" ContentType="application/vnd.openxmlformats-officedocument.presentationml.slide+xml"/>
  <Override PartName="/ppt/slideLayouts/slideLayout5.xml" ContentType="application/vnd.openxmlformats-officedocument.presentationml.slideLayout+xml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slides/slide26.xml" ContentType="application/vnd.openxmlformats-officedocument.presentationml.slide+xml"/>
  <Override PartName="/ppt/handoutMasters/handoutMaster1.xml" ContentType="application/vnd.openxmlformats-officedocument.presentationml.handoutMaster+xml"/>
  <Default Extension="jpeg" ContentType="image/jpeg"/>
  <Override PartName="/ppt/theme/theme2.xml" ContentType="application/vnd.openxmlformats-officedocument.them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22.xml" ContentType="application/vnd.openxmlformats-officedocument.presentationml.slide+xml"/>
  <Override PartName="/ppt/slides/slide30.xml" ContentType="application/vnd.openxmlformats-officedocument.presentationml.slide+xml"/>
  <Default Extension="xml" ContentType="application/xml"/>
  <Override PartName="/ppt/slides/slide19.xml" ContentType="application/vnd.openxmlformats-officedocument.presentationml.slide+xml"/>
  <Override PartName="/ppt/tableStyles.xml" ContentType="application/vnd.openxmlformats-officedocument.presentationml.tableStyles+xml"/>
  <Override PartName="/ppt/slides/slide15.xml" ContentType="application/vnd.openxmlformats-officedocument.presentationml.slide+xml"/>
  <Override PartName="/ppt/slides/slide6.xml" ContentType="application/vnd.openxmlformats-officedocument.presentationml.slide+xml"/>
  <Override PartName="/ppt/embeddings/oleObject1.bin" ContentType="application/vnd.openxmlformats-officedocument.oleObject"/>
  <Override PartName="/docProps/core.xml" ContentType="application/vnd.openxmlformats-package.core-properties+xml"/>
  <Override PartName="/ppt/slides/slide11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7.xml" ContentType="application/vnd.openxmlformats-officedocument.presentationml.slide+xml"/>
  <Override PartName="/ppt/slides/slide2.xml" ContentType="application/vnd.openxmlformats-officedocument.presentationml.slide+xml"/>
  <Default Extension="png" ContentType="image/png"/>
  <Override PartName="/ppt/slideLayouts/slideLayout2.xml" ContentType="application/vnd.openxmlformats-officedocument.presentationml.slideLayout+xml"/>
  <Override PartName="/ppt/theme/theme3.xml" ContentType="application/vnd.openxmlformats-officedocument.theme+xml"/>
  <Override PartName="/ppt/slides/slide23.xml" ContentType="application/vnd.openxmlformats-officedocument.presentationml.slide+xml"/>
  <Override PartName="/ppt/slides/slide1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12.xml" ContentType="application/vnd.openxmlformats-officedocument.presentationml.slide+xml"/>
  <Override PartName="/ppt/slideLayouts/slideLayout7.xml" ContentType="application/vnd.openxmlformats-officedocument.presentationml.slideLayout+xml"/>
  <Default Extension="vml" ContentType="application/vnd.openxmlformats-officedocument.vmlDrawing"/>
  <Override PartName="/ppt/slides/slide3.xml" ContentType="application/vnd.openxmlformats-officedocument.presentationml.slide+xml"/>
  <Override PartName="/ppt/slides/slide28.xml" ContentType="application/vnd.openxmlformats-officedocument.presentationml.slide+xml"/>
  <Override PartName="/ppt/slideLayouts/slideLayout3.xml" ContentType="application/vnd.openxmlformats-officedocument.presentationml.slideLayout+xml"/>
  <Override PartName="/ppt/slides/slide24.xml" ContentType="application/vnd.openxmlformats-officedocument.presentationml.slide+xml"/>
  <Default Extension="tiff" ContentType="image/tiff"/>
  <Override PartName="/ppt/slides/slide20.xml" ContentType="application/vnd.openxmlformats-officedocument.presentationml.slide+xml"/>
  <Override PartName="/ppt/slides/slide1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slides/slide13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4.xml" ContentType="application/vnd.openxmlformats-officedocument.presentationml.slide+xml"/>
  <Override PartName="/ppt/slides/slide29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5.xml" ContentType="application/vnd.openxmlformats-officedocument.presentationml.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slides/slide2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SpecialPlsOnTitleSld="0" saveSubsetFonts="1" autoCompressPictures="0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502" r:id="rId2"/>
    <p:sldId id="499" r:id="rId3"/>
    <p:sldId id="627" r:id="rId4"/>
    <p:sldId id="621" r:id="rId5"/>
    <p:sldId id="583" r:id="rId6"/>
    <p:sldId id="629" r:id="rId7"/>
    <p:sldId id="630" r:id="rId8"/>
    <p:sldId id="631" r:id="rId9"/>
    <p:sldId id="632" r:id="rId10"/>
    <p:sldId id="658" r:id="rId11"/>
    <p:sldId id="652" r:id="rId12"/>
    <p:sldId id="644" r:id="rId13"/>
    <p:sldId id="603" r:id="rId14"/>
    <p:sldId id="646" r:id="rId15"/>
    <p:sldId id="643" r:id="rId16"/>
    <p:sldId id="674" r:id="rId17"/>
    <p:sldId id="675" r:id="rId18"/>
    <p:sldId id="633" r:id="rId19"/>
    <p:sldId id="645" r:id="rId20"/>
    <p:sldId id="588" r:id="rId21"/>
    <p:sldId id="665" r:id="rId22"/>
    <p:sldId id="660" r:id="rId23"/>
    <p:sldId id="673" r:id="rId24"/>
    <p:sldId id="666" r:id="rId25"/>
    <p:sldId id="667" r:id="rId26"/>
    <p:sldId id="672" r:id="rId27"/>
    <p:sldId id="668" r:id="rId28"/>
    <p:sldId id="669" r:id="rId29"/>
    <p:sldId id="670" r:id="rId30"/>
    <p:sldId id="581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prnPr/>
  <p:clrMru>
    <a:srgbClr val="000000"/>
    <a:srgbClr val="FFCC66"/>
    <a:srgbClr val="F4612E"/>
    <a:srgbClr val="DEDEDE"/>
    <a:srgbClr val="F5E0D3"/>
    <a:srgbClr val="F2F2F2"/>
    <a:srgbClr val="C00000"/>
    <a:srgbClr val="5C92B5"/>
    <a:srgbClr val="007091"/>
    <a:srgbClr val="00A3D2"/>
  </p:clrMru>
  <p:extLst>
    <p:ext uri="{E76CE94A-603C-4142-B9EB-6D1370010A27}">
      <p14:discardImageEditData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4="http://schemas.microsoft.com/office/powerpoint/2010/main" val="0"/>
    </p:ext>
    <p:ext uri="{D31A062A-798A-4329-ABDD-BBA856620510}">
      <p14:defaultImageDpi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A107856-5554-42FB-B03E-39F5DBC370BA}" styleName="Medium Style 4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horzBarState="maximized">
    <p:restoredLeft sz="16297" autoAdjust="0"/>
    <p:restoredTop sz="98828" autoAdjust="0"/>
  </p:normalViewPr>
  <p:slideViewPr>
    <p:cSldViewPr snapToGrid="0">
      <p:cViewPr varScale="1">
        <p:scale>
          <a:sx n="134" d="100"/>
          <a:sy n="134" d="100"/>
        </p:scale>
        <p:origin x="-8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1" d="100"/>
          <a:sy n="101" d="100"/>
        </p:scale>
        <p:origin x="-4376" y="-104"/>
      </p:cViewPr>
      <p:guideLst>
        <p:guide orient="horz" pos="2880"/>
        <p:guide pos="2160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9.xml"/><Relationship Id="rId21" Type="http://schemas.openxmlformats.org/officeDocument/2006/relationships/slide" Target="slides/slide20.xml"/><Relationship Id="rId22" Type="http://schemas.openxmlformats.org/officeDocument/2006/relationships/slide" Target="slides/slide21.xml"/><Relationship Id="rId23" Type="http://schemas.openxmlformats.org/officeDocument/2006/relationships/slide" Target="slides/slide22.xml"/><Relationship Id="rId24" Type="http://schemas.openxmlformats.org/officeDocument/2006/relationships/slide" Target="slides/slide23.xml"/><Relationship Id="rId25" Type="http://schemas.openxmlformats.org/officeDocument/2006/relationships/slide" Target="slides/slide24.xml"/><Relationship Id="rId26" Type="http://schemas.openxmlformats.org/officeDocument/2006/relationships/slide" Target="slides/slide25.xml"/><Relationship Id="rId27" Type="http://schemas.openxmlformats.org/officeDocument/2006/relationships/slide" Target="slides/slide26.xml"/><Relationship Id="rId28" Type="http://schemas.openxmlformats.org/officeDocument/2006/relationships/slide" Target="slides/slide27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30" Type="http://schemas.openxmlformats.org/officeDocument/2006/relationships/slide" Target="slides/slide29.xml"/><Relationship Id="rId31" Type="http://schemas.openxmlformats.org/officeDocument/2006/relationships/slide" Target="slides/slide30.xml"/><Relationship Id="rId32" Type="http://schemas.openxmlformats.org/officeDocument/2006/relationships/notesMaster" Target="notesMasters/notesMaster1.xml"/><Relationship Id="rId9" Type="http://schemas.openxmlformats.org/officeDocument/2006/relationships/slide" Target="slides/slide8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33" Type="http://schemas.openxmlformats.org/officeDocument/2006/relationships/handoutMaster" Target="handoutMasters/handoutMaster1.xml"/><Relationship Id="rId34" Type="http://schemas.openxmlformats.org/officeDocument/2006/relationships/printerSettings" Target="printerSettings/printerSettings1.bin"/><Relationship Id="rId35" Type="http://schemas.openxmlformats.org/officeDocument/2006/relationships/presProps" Target="presProps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37" Type="http://schemas.openxmlformats.org/officeDocument/2006/relationships/theme" Target="theme/theme1.xml"/><Relationship Id="rId38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4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BE87EF-D88D-5B48-A6F8-FF196B181D66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819F10-DD4F-5B45-9DD8-EA20D2076DD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4="http://schemas.microsoft.com/office/powerpoint/2010/main" val="40242973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B203D5-0E6A-4742-9ABF-101796CE0C4B}" type="datetimeFigureOut">
              <a:rPr lang="en-US" smtClean="0"/>
              <a:pPr/>
              <a:t>10/22/12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21C7C2D-F447-1C4C-A715-C1923AE57A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4="http://schemas.microsoft.com/office/powerpoint/2010/main" val="3739173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1700" y="0"/>
            <a:ext cx="5052059" cy="61511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79320" y="0"/>
            <a:ext cx="5288279" cy="615112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1680" y="0"/>
            <a:ext cx="5570219" cy="615112"/>
          </a:xfrm>
          <a:prstGeom prst="rect">
            <a:avLst/>
          </a:prstGeom>
        </p:spPr>
        <p:txBody>
          <a:bodyPr/>
          <a:lstStyle/>
          <a:p>
            <a:r>
              <a:rPr lang="de-DE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58340" y="0"/>
            <a:ext cx="5411203" cy="61511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260" y="0"/>
            <a:ext cx="5143499" cy="615112"/>
          </a:xfrm>
          <a:prstGeom prst="rect">
            <a:avLst/>
          </a:prstGeom>
        </p:spPr>
        <p:txBody>
          <a:bodyPr/>
          <a:lstStyle/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40144"/>
            <a:ext cx="8229600" cy="48860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text </a:t>
            </a:r>
            <a:r>
              <a:rPr lang="de-DE" dirty="0" err="1" smtClean="0"/>
              <a:t>styles</a:t>
            </a:r>
            <a:endParaRPr lang="de-DE" dirty="0" smtClean="0"/>
          </a:p>
          <a:p>
            <a:pPr lvl="1"/>
            <a:r>
              <a:rPr lang="de-DE" dirty="0" smtClean="0"/>
              <a:t>Second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2"/>
            <a:r>
              <a:rPr lang="de-DE" dirty="0" err="1" smtClean="0"/>
              <a:t>Third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3"/>
            <a:r>
              <a:rPr lang="de-DE" dirty="0" err="1" smtClean="0"/>
              <a:t>Fourth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de-DE" dirty="0" smtClean="0"/>
          </a:p>
          <a:p>
            <a:pPr lvl="4"/>
            <a:r>
              <a:rPr lang="de-DE" dirty="0" err="1" smtClean="0"/>
              <a:t>Fifth</a:t>
            </a:r>
            <a:r>
              <a:rPr lang="de-DE" dirty="0" smtClean="0"/>
              <a:t> </a:t>
            </a:r>
            <a:r>
              <a:rPr lang="de-DE" dirty="0" err="1" smtClean="0"/>
              <a:t>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808720" y="6492875"/>
            <a:ext cx="3352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1D6AF9-1F0E-2547-B7C2-EBD1501318D2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>
            <a:cxnSpLocks noChangeShapeType="1"/>
          </p:cNvCxnSpPr>
          <p:nvPr userDrawn="1"/>
        </p:nvCxnSpPr>
        <p:spPr bwMode="auto">
          <a:xfrm flipH="1" flipV="1">
            <a:off x="1744980" y="305126"/>
            <a:ext cx="6891022" cy="1591"/>
          </a:xfrm>
          <a:prstGeom prst="line">
            <a:avLst/>
          </a:prstGeom>
          <a:noFill/>
          <a:ln w="9525">
            <a:solidFill>
              <a:schemeClr val="accent6">
                <a:lumMod val="75000"/>
              </a:schemeClr>
            </a:solidFill>
            <a:round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cxnSp>
      <p:pic>
        <p:nvPicPr>
          <p:cNvPr id="11" name="Picture 10" descr="CLIC-Logo-Color-72.png"/>
          <p:cNvPicPr>
            <a:picLocks noChangeAspect="1"/>
          </p:cNvPicPr>
          <p:nvPr userDrawn="1"/>
        </p:nvPicPr>
        <p:blipFill>
          <a:blip r:embed="rId13" cstate="print"/>
          <a:srcRect l="15208" t="13635" r="16617" b="15903"/>
          <a:stretch>
            <a:fillRect/>
          </a:stretch>
        </p:blipFill>
        <p:spPr bwMode="auto">
          <a:xfrm>
            <a:off x="8686800" y="49213"/>
            <a:ext cx="395624" cy="407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Date Placeholder 3"/>
          <p:cNvSpPr txBox="1">
            <a:spLocks/>
          </p:cNvSpPr>
          <p:nvPr userDrawn="1"/>
        </p:nvSpPr>
        <p:spPr>
          <a:xfrm>
            <a:off x="6974889" y="0"/>
            <a:ext cx="1711911" cy="336740"/>
          </a:xfrm>
          <a:prstGeom prst="rect">
            <a:avLst/>
          </a:prstGeom>
          <a:effectLst/>
        </p:spPr>
        <p:txBody>
          <a:bodyPr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Calibri"/>
                <a:ea typeface="+mn-ea"/>
                <a:cs typeface="Calibri"/>
              </a:rPr>
              <a:t>R. Corsini</a:t>
            </a:r>
          </a:p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 smtClean="0">
                <a:latin typeface="Calibri"/>
                <a:ea typeface="+mn-ea"/>
                <a:cs typeface="Calibri"/>
              </a:rPr>
              <a:t>LCWS12 – Arlington 22 Oct.</a:t>
            </a:r>
            <a:r>
              <a:rPr lang="en-US" baseline="0" dirty="0" smtClean="0">
                <a:latin typeface="Calibri"/>
                <a:ea typeface="+mn-ea"/>
                <a:cs typeface="Calibri"/>
              </a:rPr>
              <a:t> 2012</a:t>
            </a:r>
            <a:endParaRPr lang="en-US" dirty="0" smtClean="0">
              <a:latin typeface="Calibri"/>
              <a:ea typeface="+mn-ea"/>
              <a:cs typeface="Calibri"/>
            </a:endParaRPr>
          </a:p>
        </p:txBody>
      </p:sp>
      <p:sp>
        <p:nvSpPr>
          <p:cNvPr id="16" name="Title Placeholder 1"/>
          <p:cNvSpPr>
            <a:spLocks noGrp="1"/>
          </p:cNvSpPr>
          <p:nvPr>
            <p:ph type="title"/>
          </p:nvPr>
        </p:nvSpPr>
        <p:spPr>
          <a:xfrm>
            <a:off x="1355726" y="457200"/>
            <a:ext cx="6779991" cy="615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de-DE" dirty="0" err="1" smtClean="0"/>
              <a:t>Click</a:t>
            </a:r>
            <a:r>
              <a:rPr lang="de-DE" dirty="0" smtClean="0"/>
              <a:t> to </a:t>
            </a:r>
            <a:r>
              <a:rPr lang="de-DE" dirty="0" err="1" smtClean="0"/>
              <a:t>edit</a:t>
            </a:r>
            <a:r>
              <a:rPr lang="de-DE" dirty="0" smtClean="0"/>
              <a:t> Master title style</a:t>
            </a:r>
            <a:endParaRPr lang="en-US" dirty="0"/>
          </a:p>
        </p:txBody>
      </p:sp>
      <p:pic>
        <p:nvPicPr>
          <p:cNvPr id="43010" name="Picture 2" descr="http://www.uta.edu/physics/lcws12/images/logoHeader.jpg"/>
          <p:cNvPicPr>
            <a:picLocks noChangeAspect="1" noChangeArrowheads="1"/>
          </p:cNvPicPr>
          <p:nvPr userDrawn="1"/>
        </p:nvPicPr>
        <p:blipFill>
          <a:blip r:embed="rId14"/>
          <a:srcRect/>
          <a:stretch>
            <a:fillRect/>
          </a:stretch>
        </p:blipFill>
        <p:spPr bwMode="auto">
          <a:xfrm>
            <a:off x="45244" y="49213"/>
            <a:ext cx="1638300" cy="405263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3.em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31.jpeg"/><Relationship Id="rId5" Type="http://schemas.openxmlformats.org/officeDocument/2006/relationships/image" Target="../media/image33.jpeg"/><Relationship Id="rId6" Type="http://schemas.openxmlformats.org/officeDocument/2006/relationships/image" Target="../media/image34.tif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4" Type="http://schemas.openxmlformats.org/officeDocument/2006/relationships/image" Target="../media/image33.jpe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7.png"/><Relationship Id="rId5" Type="http://schemas.openxmlformats.org/officeDocument/2006/relationships/image" Target="../media/image38.png"/><Relationship Id="rId6" Type="http://schemas.openxmlformats.org/officeDocument/2006/relationships/image" Target="../media/image3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4" Type="http://schemas.openxmlformats.org/officeDocument/2006/relationships/image" Target="../media/image4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4" Type="http://schemas.openxmlformats.org/officeDocument/2006/relationships/image" Target="../media/image4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4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4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4" Type="http://schemas.openxmlformats.org/officeDocument/2006/relationships/image" Target="../media/image49.jpeg"/><Relationship Id="rId5" Type="http://schemas.openxmlformats.org/officeDocument/2006/relationships/image" Target="../media/image50.jpeg"/><Relationship Id="rId6" Type="http://schemas.openxmlformats.org/officeDocument/2006/relationships/image" Target="../media/image51.jpeg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2.png"/><Relationship Id="rId3" Type="http://schemas.openxmlformats.org/officeDocument/2006/relationships/image" Target="../media/image5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jpeg"/><Relationship Id="rId4" Type="http://schemas.openxmlformats.org/officeDocument/2006/relationships/image" Target="../media/image56.jpeg"/><Relationship Id="rId5" Type="http://schemas.openxmlformats.org/officeDocument/2006/relationships/image" Target="../media/image31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4" Type="http://schemas.openxmlformats.org/officeDocument/2006/relationships/image" Target="../media/image5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4.png"/><Relationship Id="rId3" Type="http://schemas.openxmlformats.org/officeDocument/2006/relationships/image" Target="../media/image5.e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0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png"/><Relationship Id="rId4" Type="http://schemas.openxmlformats.org/officeDocument/2006/relationships/image" Target="../media/image6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1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4" Type="http://schemas.openxmlformats.org/officeDocument/2006/relationships/image" Target="../media/image66.png"/><Relationship Id="rId5" Type="http://schemas.openxmlformats.org/officeDocument/2006/relationships/image" Target="../media/image67.png"/><Relationship Id="rId6" Type="http://schemas.openxmlformats.org/officeDocument/2006/relationships/image" Target="../media/image68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4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4" Type="http://schemas.openxmlformats.org/officeDocument/2006/relationships/image" Target="../media/image7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9.em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4" Type="http://schemas.openxmlformats.org/officeDocument/2006/relationships/image" Target="../media/image74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2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4" Type="http://schemas.openxmlformats.org/officeDocument/2006/relationships/image" Target="../media/image77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5.e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4" Type="http://schemas.openxmlformats.org/officeDocument/2006/relationships/image" Target="../media/image80.jpeg"/><Relationship Id="rId5" Type="http://schemas.openxmlformats.org/officeDocument/2006/relationships/image" Target="../media/image81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8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9" Type="http://schemas.openxmlformats.org/officeDocument/2006/relationships/image" Target="../media/image90.png"/><Relationship Id="rId20" Type="http://schemas.openxmlformats.org/officeDocument/2006/relationships/image" Target="../media/image101.png"/><Relationship Id="rId21" Type="http://schemas.openxmlformats.org/officeDocument/2006/relationships/image" Target="../media/image102.png"/><Relationship Id="rId22" Type="http://schemas.openxmlformats.org/officeDocument/2006/relationships/image" Target="../media/image103.png"/><Relationship Id="rId23" Type="http://schemas.openxmlformats.org/officeDocument/2006/relationships/image" Target="../media/image104.png"/><Relationship Id="rId24" Type="http://schemas.openxmlformats.org/officeDocument/2006/relationships/image" Target="../media/image105.png"/><Relationship Id="rId25" Type="http://schemas.openxmlformats.org/officeDocument/2006/relationships/image" Target="../media/image106.png"/><Relationship Id="rId26" Type="http://schemas.openxmlformats.org/officeDocument/2006/relationships/image" Target="../media/image107.png"/><Relationship Id="rId27" Type="http://schemas.openxmlformats.org/officeDocument/2006/relationships/image" Target="../media/image108.png"/><Relationship Id="rId10" Type="http://schemas.openxmlformats.org/officeDocument/2006/relationships/image" Target="../media/image91.png"/><Relationship Id="rId11" Type="http://schemas.openxmlformats.org/officeDocument/2006/relationships/image" Target="../media/image92.png"/><Relationship Id="rId12" Type="http://schemas.openxmlformats.org/officeDocument/2006/relationships/image" Target="../media/image93.png"/><Relationship Id="rId13" Type="http://schemas.openxmlformats.org/officeDocument/2006/relationships/image" Target="../media/image94.png"/><Relationship Id="rId14" Type="http://schemas.openxmlformats.org/officeDocument/2006/relationships/image" Target="../media/image95.png"/><Relationship Id="rId15" Type="http://schemas.openxmlformats.org/officeDocument/2006/relationships/image" Target="../media/image96.png"/><Relationship Id="rId16" Type="http://schemas.openxmlformats.org/officeDocument/2006/relationships/image" Target="../media/image97.png"/><Relationship Id="rId17" Type="http://schemas.openxmlformats.org/officeDocument/2006/relationships/image" Target="../media/image98.png"/><Relationship Id="rId18" Type="http://schemas.openxmlformats.org/officeDocument/2006/relationships/image" Target="../media/image99.png"/><Relationship Id="rId19" Type="http://schemas.openxmlformats.org/officeDocument/2006/relationships/image" Target="../media/image100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3.png"/><Relationship Id="rId3" Type="http://schemas.openxmlformats.org/officeDocument/2006/relationships/image" Target="../media/image84.png"/><Relationship Id="rId4" Type="http://schemas.openxmlformats.org/officeDocument/2006/relationships/image" Target="../media/image85.png"/><Relationship Id="rId5" Type="http://schemas.openxmlformats.org/officeDocument/2006/relationships/image" Target="../media/image86.png"/><Relationship Id="rId6" Type="http://schemas.openxmlformats.org/officeDocument/2006/relationships/image" Target="../media/image87.png"/><Relationship Id="rId7" Type="http://schemas.openxmlformats.org/officeDocument/2006/relationships/image" Target="../media/image88.png"/><Relationship Id="rId8" Type="http://schemas.openxmlformats.org/officeDocument/2006/relationships/image" Target="../media/image8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jpeg"/><Relationship Id="rId5" Type="http://schemas.openxmlformats.org/officeDocument/2006/relationships/image" Target="../media/image10.jpeg"/><Relationship Id="rId6" Type="http://schemas.openxmlformats.org/officeDocument/2006/relationships/image" Target="../media/image11.jpeg"/><Relationship Id="rId7" Type="http://schemas.openxmlformats.org/officeDocument/2006/relationships/image" Target="../media/image12.jpeg"/><Relationship Id="rId8" Type="http://schemas.openxmlformats.org/officeDocument/2006/relationships/image" Target="../media/image13.jpeg"/><Relationship Id="rId9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4" Type="http://schemas.openxmlformats.org/officeDocument/2006/relationships/image" Target="../media/image17.jpe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4" Type="http://schemas.openxmlformats.org/officeDocument/2006/relationships/image" Target="../media/image22.png"/><Relationship Id="rId5" Type="http://schemas.openxmlformats.org/officeDocument/2006/relationships/image" Target="../media/image23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4" Type="http://schemas.openxmlformats.org/officeDocument/2006/relationships/image" Target="../media/image26.png"/><Relationship Id="rId5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8.png"/><Relationship Id="rId3" Type="http://schemas.openxmlformats.org/officeDocument/2006/relationships/image" Target="../media/image1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4" Type="http://schemas.openxmlformats.org/officeDocument/2006/relationships/image" Target="../media/image31.jpeg"/><Relationship Id="rId5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27258" y="714181"/>
            <a:ext cx="7156341" cy="1470025"/>
          </a:xfrm>
          <a:noFill/>
          <a:effectLst/>
        </p:spPr>
        <p:txBody>
          <a:bodyPr>
            <a:normAutofit/>
          </a:bodyPr>
          <a:lstStyle/>
          <a:p>
            <a:r>
              <a:rPr lang="en-US" sz="3600" dirty="0" smtClean="0">
                <a:solidFill>
                  <a:srgbClr val="5C92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CTF3 Results</a:t>
            </a:r>
            <a:br>
              <a:rPr lang="en-US" sz="3600" dirty="0" smtClean="0">
                <a:solidFill>
                  <a:srgbClr val="5C92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dirty="0" smtClean="0">
                <a:solidFill>
                  <a:srgbClr val="00A3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dirty="0" smtClean="0">
                <a:solidFill>
                  <a:srgbClr val="00A3D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1600" dirty="0" smtClean="0">
                <a:solidFill>
                  <a:srgbClr val="5C92B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R. Corsini for the CTF3 Team &amp; the CLIC Collaboration</a:t>
            </a:r>
            <a:endParaRPr lang="en-US" sz="1600" dirty="0">
              <a:solidFill>
                <a:srgbClr val="5C92B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4545" y="2842854"/>
            <a:ext cx="5789444" cy="3437315"/>
          </a:xfrm>
          <a:solidFill>
            <a:srgbClr val="F2F2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 lnSpcReduction="10000"/>
          </a:bodyPr>
          <a:lstStyle/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OUTLINE:</a:t>
            </a:r>
          </a:p>
          <a:p>
            <a:pPr algn="l"/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Short introduction to CTF3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Feasibility studies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008000"/>
                </a:solidFill>
              </a:rPr>
              <a:t>Drive beam generation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F4612E"/>
                </a:solidFill>
              </a:rPr>
              <a:t>Deceleration and RF power production</a:t>
            </a:r>
          </a:p>
          <a:p>
            <a:pPr marL="742950" lvl="1" indent="-285750" algn="l">
              <a:buFont typeface="Arial"/>
              <a:buChar char="•"/>
            </a:pPr>
            <a:r>
              <a:rPr lang="en-US" sz="1800" dirty="0" smtClean="0">
                <a:solidFill>
                  <a:srgbClr val="F4612E"/>
                </a:solidFill>
              </a:rPr>
              <a:t>Two-Beam acceleration</a:t>
            </a:r>
          </a:p>
          <a:p>
            <a:pPr marL="1200150" lvl="2" indent="-285750" algn="l">
              <a:buFont typeface="Wingdings" charset="2"/>
              <a:buChar char="è"/>
            </a:pPr>
            <a:r>
              <a:rPr lang="en-US" sz="2000" dirty="0" smtClean="0">
                <a:solidFill>
                  <a:schemeClr val="tx1"/>
                </a:solidFill>
              </a:rPr>
              <a:t>(Conceptual Design Report)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Timelines and program for the coming years </a:t>
            </a:r>
          </a:p>
          <a:p>
            <a:pPr marL="285750" indent="-285750" algn="l">
              <a:buFont typeface="Arial"/>
              <a:buChar char="•"/>
            </a:pPr>
            <a:r>
              <a:rPr lang="en-US" sz="2000" dirty="0" smtClean="0">
                <a:solidFill>
                  <a:schemeClr val="tx1"/>
                </a:solidFill>
              </a:rPr>
              <a:t>Conclusions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000" dirty="0" smtClean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000" dirty="0">
              <a:solidFill>
                <a:schemeClr val="tx1"/>
              </a:solidFill>
            </a:endParaRPr>
          </a:p>
          <a:p>
            <a:pPr marL="285750" indent="-285750" algn="l">
              <a:buFont typeface="Arial"/>
              <a:buChar char="•"/>
            </a:pPr>
            <a:endParaRPr lang="en-US" sz="2400" dirty="0" smtClean="0">
              <a:solidFill>
                <a:schemeClr val="tx1"/>
              </a:solidFill>
            </a:endParaRPr>
          </a:p>
          <a:p>
            <a:pPr algn="l"/>
            <a:endParaRPr lang="en-US" sz="2400" dirty="0" smtClean="0">
              <a:solidFill>
                <a:schemeClr val="tx1"/>
              </a:solidFill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8302" y="725812"/>
            <a:ext cx="1867431" cy="126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reflection blurRad="6350" stA="50000" endA="300" endPos="38500" dist="50800" dir="5400000" sy="-100000" algn="bl" rotWithShape="0"/>
          </a:effectLst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4="http://schemas.microsoft.com/office/powerpoint/2010/main" val="19321345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1" descr="1006091_06-A4-at-144-dpi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5543" y="2947113"/>
            <a:ext cx="5544256" cy="3691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8100" dir="2700000" algn="br" rotWithShape="0">
              <a:srgbClr val="808080">
                <a:alpha val="42999"/>
              </a:srgbClr>
            </a:outerShdw>
          </a:effectLst>
        </p:spPr>
      </p:pic>
      <p:pic>
        <p:nvPicPr>
          <p:cNvPr id="17" name="Picture 16" descr="CLIC-Logo-Color-72.png"/>
          <p:cNvPicPr>
            <a:picLocks noChangeAspect="1"/>
          </p:cNvPicPr>
          <p:nvPr/>
        </p:nvPicPr>
        <p:blipFill>
          <a:blip r:embed="rId3" cstate="print"/>
          <a:srcRect l="15208" t="13635" r="16617" b="15903"/>
          <a:stretch>
            <a:fillRect/>
          </a:stretch>
        </p:blipFill>
        <p:spPr bwMode="auto">
          <a:xfrm>
            <a:off x="8566150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961724" y="533073"/>
            <a:ext cx="2507066" cy="18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Oval 21"/>
          <p:cNvSpPr/>
          <p:nvPr/>
        </p:nvSpPr>
        <p:spPr>
          <a:xfrm rot="19344077">
            <a:off x="6902899" y="1554037"/>
            <a:ext cx="496829" cy="1344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2" name="Picture 6" descr="\\cern.ch\dfs\Users\w\wfarabol\Desktop\TBTS-instrumentation-20120315-PetsOnOff.jpg"/>
          <p:cNvPicPr>
            <a:picLocks noChangeAspect="1" noChangeArrowheads="1"/>
          </p:cNvPicPr>
          <p:nvPr/>
        </p:nvPicPr>
        <p:blipFill>
          <a:blip r:embed="rId5" cstate="print"/>
          <a:srcRect l="13391" t="15082" r="8927" b="15082"/>
          <a:stretch>
            <a:fillRect/>
          </a:stretch>
        </p:blipFill>
        <p:spPr bwMode="auto">
          <a:xfrm>
            <a:off x="230521" y="3547069"/>
            <a:ext cx="2289842" cy="3218721"/>
          </a:xfrm>
          <a:prstGeom prst="rect">
            <a:avLst/>
          </a:prstGeom>
          <a:noFill/>
        </p:spPr>
      </p:pic>
      <p:sp>
        <p:nvSpPr>
          <p:cNvPr id="56" name="Rectangle 55"/>
          <p:cNvSpPr/>
          <p:nvPr/>
        </p:nvSpPr>
        <p:spPr>
          <a:xfrm>
            <a:off x="1445732" y="5038561"/>
            <a:ext cx="1520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187E"/>
                </a:solidFill>
                <a:latin typeface="Calibri"/>
                <a:cs typeface="Calibri"/>
              </a:rPr>
              <a:t>Two-Beam Test Stand</a:t>
            </a:r>
          </a:p>
          <a:p>
            <a:r>
              <a:rPr lang="en-US" sz="1200" dirty="0" smtClean="0">
                <a:solidFill>
                  <a:srgbClr val="00187E"/>
                </a:solidFill>
                <a:latin typeface="Calibri"/>
                <a:cs typeface="Calibri"/>
              </a:rPr>
              <a:t>(TBTS) Layout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67" name="Rectangle 2"/>
          <p:cNvSpPr txBox="1">
            <a:spLocks noChangeArrowheads="1"/>
          </p:cNvSpPr>
          <p:nvPr/>
        </p:nvSpPr>
        <p:spPr>
          <a:xfrm>
            <a:off x="799139" y="461042"/>
            <a:ext cx="5217459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chemeClr val="accent6"/>
                </a:solidFill>
                <a:latin typeface="Calibri" charset="0"/>
                <a:ea typeface="+mj-ea"/>
                <a:cs typeface="ＭＳ Ｐゴシック" charset="-128"/>
              </a:rPr>
              <a:t>The Two-Beam Test Stand (TBTS)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  <p:pic>
        <p:nvPicPr>
          <p:cNvPr id="69" name="Picture 68" descr="p5.tif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49835" y="1296231"/>
            <a:ext cx="2862305" cy="1788137"/>
          </a:xfrm>
          <a:prstGeom prst="rect">
            <a:avLst/>
          </a:prstGeom>
        </p:spPr>
      </p:pic>
      <p:sp>
        <p:nvSpPr>
          <p:cNvPr id="23" name="Rectangle 22"/>
          <p:cNvSpPr/>
          <p:nvPr/>
        </p:nvSpPr>
        <p:spPr>
          <a:xfrm>
            <a:off x="3016108" y="1363146"/>
            <a:ext cx="1340739" cy="64633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/>
                <a:cs typeface="Calibri"/>
              </a:rPr>
              <a:t>PETS – Power Extraction &amp; Transfer Structure</a:t>
            </a:r>
            <a:endParaRPr lang="en-US" sz="1200" dirty="0">
              <a:latin typeface="Calibri"/>
              <a:cs typeface="Calibri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6684962" y="2632178"/>
            <a:ext cx="206715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00187E"/>
                </a:solidFill>
                <a:latin typeface="Calibri"/>
                <a:cs typeface="Calibri"/>
              </a:rPr>
              <a:t>Two-Beam Test Stand in CLEX</a:t>
            </a:r>
          </a:p>
        </p:txBody>
      </p:sp>
      <p:sp>
        <p:nvSpPr>
          <p:cNvPr id="25" name="Rectangle 24"/>
          <p:cNvSpPr/>
          <p:nvPr/>
        </p:nvSpPr>
        <p:spPr>
          <a:xfrm>
            <a:off x="7030891" y="3898763"/>
            <a:ext cx="1244813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latin typeface="Calibri"/>
                <a:cs typeface="Calibri"/>
              </a:rPr>
              <a:t>PETS tank</a:t>
            </a:r>
          </a:p>
        </p:txBody>
      </p:sp>
      <p:cxnSp>
        <p:nvCxnSpPr>
          <p:cNvPr id="28" name="Straight Arrow Connector 27"/>
          <p:cNvCxnSpPr/>
          <p:nvPr/>
        </p:nvCxnSpPr>
        <p:spPr>
          <a:xfrm flipH="1">
            <a:off x="7445829" y="4210850"/>
            <a:ext cx="115260" cy="222837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" name="Rectangle 28"/>
          <p:cNvSpPr/>
          <p:nvPr/>
        </p:nvSpPr>
        <p:spPr>
          <a:xfrm>
            <a:off x="4632192" y="5034719"/>
            <a:ext cx="146124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 smtClean="0">
                <a:solidFill>
                  <a:schemeClr val="bg1">
                    <a:lumMod val="95000"/>
                  </a:schemeClr>
                </a:solidFill>
                <a:latin typeface="Calibri"/>
                <a:cs typeface="Calibri"/>
              </a:rPr>
              <a:t>Structure tank</a:t>
            </a:r>
          </a:p>
        </p:txBody>
      </p:sp>
      <p:cxnSp>
        <p:nvCxnSpPr>
          <p:cNvPr id="30" name="Straight Arrow Connector 29"/>
          <p:cNvCxnSpPr>
            <a:stCxn id="29" idx="0"/>
          </p:cNvCxnSpPr>
          <p:nvPr/>
        </p:nvCxnSpPr>
        <p:spPr>
          <a:xfrm flipV="1">
            <a:off x="5362816" y="4856309"/>
            <a:ext cx="185056" cy="17841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rot="5400000">
            <a:off x="5990224" y="2208174"/>
            <a:ext cx="1450025" cy="767726"/>
          </a:xfrm>
          <a:prstGeom prst="straightConnector1">
            <a:avLst/>
          </a:prstGeom>
          <a:ln>
            <a:solidFill>
              <a:srgbClr val="FFCC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122944" y="1074005"/>
            <a:ext cx="5367592" cy="1261884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>
                <a:latin typeface="Calibri"/>
                <a:cs typeface="Calibri"/>
              </a:rPr>
              <a:t>PETS </a:t>
            </a:r>
            <a:r>
              <a:rPr lang="en-US" sz="1600" dirty="0" smtClean="0">
                <a:latin typeface="Calibri"/>
                <a:cs typeface="Calibri"/>
              </a:rPr>
              <a:t>operated routinely above </a:t>
            </a:r>
            <a:r>
              <a:rPr lang="en-US" sz="1600" b="1" dirty="0" smtClean="0">
                <a:solidFill>
                  <a:srgbClr val="C00000"/>
                </a:solidFill>
                <a:latin typeface="Calibri"/>
                <a:cs typeface="Calibri"/>
              </a:rPr>
              <a:t>200 </a:t>
            </a:r>
            <a:r>
              <a:rPr lang="en-US" sz="1600" b="1" dirty="0">
                <a:solidFill>
                  <a:srgbClr val="C00000"/>
                </a:solidFill>
                <a:latin typeface="Calibri"/>
                <a:cs typeface="Calibri"/>
              </a:rPr>
              <a:t>MW </a:t>
            </a:r>
            <a:r>
              <a:rPr lang="en-US" sz="1600" dirty="0">
                <a:latin typeface="Calibri"/>
                <a:cs typeface="Calibri"/>
              </a:rPr>
              <a:t>peak RF </a:t>
            </a:r>
            <a:r>
              <a:rPr lang="en-US" sz="1600" dirty="0" smtClean="0">
                <a:latin typeface="Calibri"/>
                <a:cs typeface="Calibri"/>
              </a:rPr>
              <a:t>power</a:t>
            </a:r>
          </a:p>
          <a:p>
            <a:endParaRPr lang="en-US" sz="1000" dirty="0" smtClean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providing </a:t>
            </a:r>
            <a:r>
              <a:rPr lang="en-US" sz="1400" dirty="0">
                <a:latin typeface="Calibri"/>
                <a:cs typeface="Calibri"/>
              </a:rPr>
              <a:t>reliably pulses ~ </a:t>
            </a:r>
            <a:r>
              <a:rPr lang="en-US" sz="1400" dirty="0" smtClean="0">
                <a:solidFill>
                  <a:srgbClr val="C00000"/>
                </a:solidFill>
                <a:latin typeface="Calibri"/>
                <a:cs typeface="Calibri"/>
              </a:rPr>
              <a:t>100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MW </a:t>
            </a:r>
            <a:r>
              <a:rPr lang="en-US" sz="1400" dirty="0">
                <a:latin typeface="Calibri"/>
                <a:cs typeface="Calibri"/>
              </a:rPr>
              <a:t>peak to accelerating structure.</a:t>
            </a:r>
          </a:p>
          <a:p>
            <a:endParaRPr lang="en-US" sz="800" dirty="0">
              <a:latin typeface="Calibri"/>
              <a:cs typeface="Calibri"/>
            </a:endParaRPr>
          </a:p>
          <a:p>
            <a:r>
              <a:rPr lang="en-US" sz="1400" dirty="0">
                <a:latin typeface="Calibri"/>
                <a:cs typeface="Calibri"/>
              </a:rPr>
              <a:t>About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twice</a:t>
            </a:r>
            <a:r>
              <a:rPr lang="en-US" sz="1400" dirty="0">
                <a:latin typeface="Calibri"/>
                <a:cs typeface="Calibri"/>
              </a:rPr>
              <a:t> the power needed to demonstrate </a:t>
            </a:r>
            <a:r>
              <a:rPr lang="en-US" sz="1400" dirty="0">
                <a:solidFill>
                  <a:srgbClr val="C00000"/>
                </a:solidFill>
                <a:latin typeface="Calibri"/>
                <a:cs typeface="Calibri"/>
              </a:rPr>
              <a:t>100 MV/m </a:t>
            </a:r>
            <a:r>
              <a:rPr lang="en-US" sz="1400" dirty="0">
                <a:latin typeface="Calibri"/>
                <a:cs typeface="Calibri"/>
              </a:rPr>
              <a:t>acceleration in a </a:t>
            </a:r>
            <a:r>
              <a:rPr lang="en-US" sz="1400" dirty="0" smtClean="0">
                <a:latin typeface="Calibri"/>
                <a:cs typeface="Calibri"/>
              </a:rPr>
              <a:t>two-beam </a:t>
            </a:r>
            <a:r>
              <a:rPr lang="en-US" sz="1400" dirty="0">
                <a:latin typeface="Calibri"/>
                <a:cs typeface="Calibri"/>
              </a:rPr>
              <a:t>experiment with </a:t>
            </a:r>
            <a:r>
              <a:rPr lang="en-US" sz="1400" dirty="0" smtClean="0">
                <a:latin typeface="Calibri"/>
                <a:cs typeface="Calibri"/>
              </a:rPr>
              <a:t>TD24 </a:t>
            </a:r>
            <a:r>
              <a:rPr lang="en-US" sz="1400" dirty="0">
                <a:latin typeface="Calibri"/>
                <a:cs typeface="Calibri"/>
              </a:rPr>
              <a:t>structure.</a:t>
            </a:r>
          </a:p>
        </p:txBody>
      </p:sp>
      <p:pic>
        <p:nvPicPr>
          <p:cNvPr id="17" name="Picture 16" descr="CLIC-Logo-Color-72.png"/>
          <p:cNvPicPr>
            <a:picLocks noChangeAspect="1"/>
          </p:cNvPicPr>
          <p:nvPr/>
        </p:nvPicPr>
        <p:blipFill>
          <a:blip r:embed="rId2" cstate="print"/>
          <a:srcRect l="15208" t="13635" r="16617" b="15903"/>
          <a:stretch>
            <a:fillRect/>
          </a:stretch>
        </p:blipFill>
        <p:spPr bwMode="auto">
          <a:xfrm>
            <a:off x="8566150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61724" y="533073"/>
            <a:ext cx="2507066" cy="1825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" name="Oval 21"/>
          <p:cNvSpPr/>
          <p:nvPr/>
        </p:nvSpPr>
        <p:spPr>
          <a:xfrm rot="19344077">
            <a:off x="6902899" y="1554037"/>
            <a:ext cx="496829" cy="1344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/>
        </p:nvSpPr>
        <p:spPr>
          <a:xfrm rot="10800000" flipV="1">
            <a:off x="1557139" y="6443840"/>
            <a:ext cx="702129" cy="276999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r>
              <a:rPr lang="en-US" sz="1200" b="1" dirty="0" smtClean="0">
                <a:latin typeface="+mn-lt"/>
              </a:rPr>
              <a:t>t [ns]</a:t>
            </a:r>
            <a:endParaRPr lang="en-US" sz="1200" b="1" dirty="0"/>
          </a:p>
        </p:txBody>
      </p:sp>
      <p:cxnSp>
        <p:nvCxnSpPr>
          <p:cNvPr id="34" name="Straight Arrow Connector 33"/>
          <p:cNvCxnSpPr>
            <a:cxnSpLocks noChangeShapeType="1"/>
          </p:cNvCxnSpPr>
          <p:nvPr/>
        </p:nvCxnSpPr>
        <p:spPr bwMode="auto">
          <a:xfrm>
            <a:off x="607040" y="4879362"/>
            <a:ext cx="422622" cy="706931"/>
          </a:xfrm>
          <a:prstGeom prst="straightConnector1">
            <a:avLst/>
          </a:prstGeom>
          <a:noFill/>
          <a:ln w="12700">
            <a:solidFill>
              <a:srgbClr val="C00000"/>
            </a:solidFill>
            <a:round/>
            <a:headEnd/>
            <a:tailEnd type="stealth" w="lg" len="lg"/>
          </a:ln>
          <a:effectLst>
            <a:outerShdw dist="20000" dir="5400000" rotWithShape="0">
              <a:srgbClr val="808080">
                <a:alpha val="37999"/>
              </a:srgbClr>
            </a:outerShdw>
          </a:effectLst>
        </p:spPr>
      </p:cxnSp>
      <p:sp>
        <p:nvSpPr>
          <p:cNvPr id="38" name="Rectangle 37"/>
          <p:cNvSpPr/>
          <p:nvPr/>
        </p:nvSpPr>
        <p:spPr>
          <a:xfrm>
            <a:off x="695523" y="5616549"/>
            <a:ext cx="83668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Calibri"/>
                <a:cs typeface="Calibri"/>
              </a:rPr>
              <a:t>135 MW</a:t>
            </a:r>
            <a:endParaRPr lang="en-US" sz="1200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pic>
        <p:nvPicPr>
          <p:cNvPr id="42" name="Picture 6" descr="\\cern.ch\dfs\Users\w\wfarabol\Desktop\TBTS-instrumentation-20120315-PetsOnOff.jpg"/>
          <p:cNvPicPr>
            <a:picLocks noChangeAspect="1" noChangeArrowheads="1"/>
          </p:cNvPicPr>
          <p:nvPr/>
        </p:nvPicPr>
        <p:blipFill>
          <a:blip r:embed="rId4" cstate="print"/>
          <a:srcRect l="13391" t="15082" r="8927" b="15082"/>
          <a:stretch>
            <a:fillRect/>
          </a:stretch>
        </p:blipFill>
        <p:spPr bwMode="auto">
          <a:xfrm>
            <a:off x="4671893" y="2660277"/>
            <a:ext cx="2804672" cy="4163916"/>
          </a:xfrm>
          <a:prstGeom prst="rect">
            <a:avLst/>
          </a:prstGeom>
          <a:noFill/>
        </p:spPr>
      </p:pic>
      <p:pic>
        <p:nvPicPr>
          <p:cNvPr id="21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7576" y="2989088"/>
            <a:ext cx="3496305" cy="33355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TextBox 27"/>
          <p:cNvSpPr txBox="1">
            <a:spLocks noChangeArrowheads="1"/>
          </p:cNvSpPr>
          <p:nvPr/>
        </p:nvSpPr>
        <p:spPr bwMode="auto">
          <a:xfrm rot="16200000">
            <a:off x="689005" y="4507542"/>
            <a:ext cx="353943" cy="7576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vert"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</a:t>
            </a:r>
            <a:r>
              <a:rPr lang="en-US" sz="1100" dirty="0">
                <a:solidFill>
                  <a:srgbClr val="C00000"/>
                </a:solidFill>
                <a:latin typeface="Calibri"/>
                <a:cs typeface="Calibri"/>
              </a:rPr>
              <a:t> </a:t>
            </a:r>
            <a:r>
              <a:rPr lang="en-US" sz="1100" dirty="0" smtClean="0">
                <a:solidFill>
                  <a:srgbClr val="C00000"/>
                </a:solidFill>
                <a:latin typeface="Calibri"/>
                <a:cs typeface="Calibri"/>
              </a:rPr>
              <a:t>target</a:t>
            </a:r>
            <a:endParaRPr lang="en-US" sz="1100" dirty="0" smtClean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6555614" y="4685095"/>
            <a:ext cx="152021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>
                <a:solidFill>
                  <a:srgbClr val="00187E"/>
                </a:solidFill>
                <a:latin typeface="Calibri"/>
                <a:cs typeface="Calibri"/>
              </a:rPr>
              <a:t>Two-Beam Test Stand</a:t>
            </a:r>
          </a:p>
          <a:p>
            <a:r>
              <a:rPr lang="en-US" sz="1200" dirty="0" smtClean="0">
                <a:solidFill>
                  <a:srgbClr val="00187E"/>
                </a:solidFill>
                <a:latin typeface="Calibri"/>
                <a:cs typeface="Calibri"/>
              </a:rPr>
              <a:t>(TBTS) Layout</a:t>
            </a:r>
            <a:endParaRPr lang="en-US" sz="1200" dirty="0">
              <a:latin typeface="Calibri"/>
              <a:cs typeface="Calibri"/>
            </a:endParaRPr>
          </a:p>
        </p:txBody>
      </p:sp>
      <p:cxnSp>
        <p:nvCxnSpPr>
          <p:cNvPr id="58" name="Straight Connector 57"/>
          <p:cNvCxnSpPr/>
          <p:nvPr/>
        </p:nvCxnSpPr>
        <p:spPr>
          <a:xfrm flipH="1">
            <a:off x="3496235" y="3765176"/>
            <a:ext cx="2036269" cy="207469"/>
          </a:xfrm>
          <a:prstGeom prst="line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 flipV="1">
            <a:off x="3471904" y="5293019"/>
            <a:ext cx="1883867" cy="154961"/>
          </a:xfrm>
          <a:prstGeom prst="line">
            <a:avLst/>
          </a:prstGeom>
          <a:ln>
            <a:solidFill>
              <a:srgbClr val="C00000"/>
            </a:solidFill>
            <a:tailEnd type="stealth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4" name="Freeform 63"/>
          <p:cNvSpPr/>
          <p:nvPr/>
        </p:nvSpPr>
        <p:spPr>
          <a:xfrm>
            <a:off x="841561" y="3772299"/>
            <a:ext cx="1030101" cy="628251"/>
          </a:xfrm>
          <a:custGeom>
            <a:avLst/>
            <a:gdLst>
              <a:gd name="connsiteX0" fmla="*/ 0 w 3027510"/>
              <a:gd name="connsiteY0" fmla="*/ 868296 h 883664"/>
              <a:gd name="connsiteX1" fmla="*/ 753036 w 3027510"/>
              <a:gd name="connsiteY1" fmla="*/ 868296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68296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6225"/>
              <a:gd name="connsiteX1" fmla="*/ 753037 w 3027510"/>
              <a:gd name="connsiteY1" fmla="*/ 883664 h 886225"/>
              <a:gd name="connsiteX2" fmla="*/ 753036 w 3027510"/>
              <a:gd name="connsiteY2" fmla="*/ 883664 h 886225"/>
              <a:gd name="connsiteX3" fmla="*/ 852928 w 3027510"/>
              <a:gd name="connsiteY3" fmla="*/ 422622 h 886225"/>
              <a:gd name="connsiteX4" fmla="*/ 1144921 w 3027510"/>
              <a:gd name="connsiteY4" fmla="*/ 0 h 886225"/>
              <a:gd name="connsiteX5" fmla="*/ 1967113 w 3027510"/>
              <a:gd name="connsiteY5" fmla="*/ 0 h 886225"/>
              <a:gd name="connsiteX6" fmla="*/ 2036269 w 3027510"/>
              <a:gd name="connsiteY6" fmla="*/ 883664 h 886225"/>
              <a:gd name="connsiteX7" fmla="*/ 3027510 w 3027510"/>
              <a:gd name="connsiteY7" fmla="*/ 875980 h 886225"/>
              <a:gd name="connsiteX0" fmla="*/ 0 w 2036270"/>
              <a:gd name="connsiteY0" fmla="*/ 883664 h 886225"/>
              <a:gd name="connsiteX1" fmla="*/ 753037 w 2036270"/>
              <a:gd name="connsiteY1" fmla="*/ 883664 h 886225"/>
              <a:gd name="connsiteX2" fmla="*/ 753036 w 2036270"/>
              <a:gd name="connsiteY2" fmla="*/ 883664 h 886225"/>
              <a:gd name="connsiteX3" fmla="*/ 852928 w 2036270"/>
              <a:gd name="connsiteY3" fmla="*/ 422622 h 886225"/>
              <a:gd name="connsiteX4" fmla="*/ 1144921 w 2036270"/>
              <a:gd name="connsiteY4" fmla="*/ 0 h 886225"/>
              <a:gd name="connsiteX5" fmla="*/ 1967113 w 2036270"/>
              <a:gd name="connsiteY5" fmla="*/ 0 h 886225"/>
              <a:gd name="connsiteX6" fmla="*/ 2036269 w 2036270"/>
              <a:gd name="connsiteY6" fmla="*/ 883664 h 886225"/>
              <a:gd name="connsiteX7" fmla="*/ 2036270 w 2036270"/>
              <a:gd name="connsiteY7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6225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3234" h="886225">
                <a:moveTo>
                  <a:pt x="1" y="883664"/>
                </a:moveTo>
                <a:cubicBezTo>
                  <a:pt x="1" y="884518"/>
                  <a:pt x="0" y="885371"/>
                  <a:pt x="0" y="886225"/>
                </a:cubicBezTo>
                <a:lnTo>
                  <a:pt x="99892" y="422622"/>
                </a:lnTo>
                <a:lnTo>
                  <a:pt x="391885" y="0"/>
                </a:lnTo>
                <a:lnTo>
                  <a:pt x="1214077" y="0"/>
                </a:lnTo>
                <a:lnTo>
                  <a:pt x="1283233" y="883664"/>
                </a:lnTo>
                <a:cubicBezTo>
                  <a:pt x="1283233" y="884518"/>
                  <a:pt x="1283234" y="885371"/>
                  <a:pt x="1283234" y="886225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Freeform 64"/>
          <p:cNvSpPr/>
          <p:nvPr/>
        </p:nvSpPr>
        <p:spPr>
          <a:xfrm>
            <a:off x="1841686" y="5476875"/>
            <a:ext cx="1015814" cy="619125"/>
          </a:xfrm>
          <a:custGeom>
            <a:avLst/>
            <a:gdLst>
              <a:gd name="connsiteX0" fmla="*/ 0 w 3027510"/>
              <a:gd name="connsiteY0" fmla="*/ 868296 h 883664"/>
              <a:gd name="connsiteX1" fmla="*/ 753036 w 3027510"/>
              <a:gd name="connsiteY1" fmla="*/ 868296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68296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3664"/>
              <a:gd name="connsiteX1" fmla="*/ 753036 w 3027510"/>
              <a:gd name="connsiteY1" fmla="*/ 883664 h 883664"/>
              <a:gd name="connsiteX2" fmla="*/ 852928 w 3027510"/>
              <a:gd name="connsiteY2" fmla="*/ 422622 h 883664"/>
              <a:gd name="connsiteX3" fmla="*/ 1144921 w 3027510"/>
              <a:gd name="connsiteY3" fmla="*/ 0 h 883664"/>
              <a:gd name="connsiteX4" fmla="*/ 1967113 w 3027510"/>
              <a:gd name="connsiteY4" fmla="*/ 0 h 883664"/>
              <a:gd name="connsiteX5" fmla="*/ 2036269 w 3027510"/>
              <a:gd name="connsiteY5" fmla="*/ 883664 h 883664"/>
              <a:gd name="connsiteX6" fmla="*/ 3027510 w 3027510"/>
              <a:gd name="connsiteY6" fmla="*/ 875980 h 883664"/>
              <a:gd name="connsiteX0" fmla="*/ 0 w 3027510"/>
              <a:gd name="connsiteY0" fmla="*/ 883664 h 886225"/>
              <a:gd name="connsiteX1" fmla="*/ 753037 w 3027510"/>
              <a:gd name="connsiteY1" fmla="*/ 883664 h 886225"/>
              <a:gd name="connsiteX2" fmla="*/ 753036 w 3027510"/>
              <a:gd name="connsiteY2" fmla="*/ 883664 h 886225"/>
              <a:gd name="connsiteX3" fmla="*/ 852928 w 3027510"/>
              <a:gd name="connsiteY3" fmla="*/ 422622 h 886225"/>
              <a:gd name="connsiteX4" fmla="*/ 1144921 w 3027510"/>
              <a:gd name="connsiteY4" fmla="*/ 0 h 886225"/>
              <a:gd name="connsiteX5" fmla="*/ 1967113 w 3027510"/>
              <a:gd name="connsiteY5" fmla="*/ 0 h 886225"/>
              <a:gd name="connsiteX6" fmla="*/ 2036269 w 3027510"/>
              <a:gd name="connsiteY6" fmla="*/ 883664 h 886225"/>
              <a:gd name="connsiteX7" fmla="*/ 3027510 w 3027510"/>
              <a:gd name="connsiteY7" fmla="*/ 875980 h 886225"/>
              <a:gd name="connsiteX0" fmla="*/ 0 w 2036270"/>
              <a:gd name="connsiteY0" fmla="*/ 883664 h 886225"/>
              <a:gd name="connsiteX1" fmla="*/ 753037 w 2036270"/>
              <a:gd name="connsiteY1" fmla="*/ 883664 h 886225"/>
              <a:gd name="connsiteX2" fmla="*/ 753036 w 2036270"/>
              <a:gd name="connsiteY2" fmla="*/ 883664 h 886225"/>
              <a:gd name="connsiteX3" fmla="*/ 852928 w 2036270"/>
              <a:gd name="connsiteY3" fmla="*/ 422622 h 886225"/>
              <a:gd name="connsiteX4" fmla="*/ 1144921 w 2036270"/>
              <a:gd name="connsiteY4" fmla="*/ 0 h 886225"/>
              <a:gd name="connsiteX5" fmla="*/ 1967113 w 2036270"/>
              <a:gd name="connsiteY5" fmla="*/ 0 h 886225"/>
              <a:gd name="connsiteX6" fmla="*/ 2036269 w 2036270"/>
              <a:gd name="connsiteY6" fmla="*/ 883664 h 886225"/>
              <a:gd name="connsiteX7" fmla="*/ 2036270 w 2036270"/>
              <a:gd name="connsiteY7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3664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  <a:gd name="connsiteX0" fmla="*/ 1 w 1283234"/>
              <a:gd name="connsiteY0" fmla="*/ 883664 h 886225"/>
              <a:gd name="connsiteX1" fmla="*/ 0 w 1283234"/>
              <a:gd name="connsiteY1" fmla="*/ 886225 h 886225"/>
              <a:gd name="connsiteX2" fmla="*/ 99892 w 1283234"/>
              <a:gd name="connsiteY2" fmla="*/ 422622 h 886225"/>
              <a:gd name="connsiteX3" fmla="*/ 391885 w 1283234"/>
              <a:gd name="connsiteY3" fmla="*/ 0 h 886225"/>
              <a:gd name="connsiteX4" fmla="*/ 1214077 w 1283234"/>
              <a:gd name="connsiteY4" fmla="*/ 0 h 886225"/>
              <a:gd name="connsiteX5" fmla="*/ 1283233 w 1283234"/>
              <a:gd name="connsiteY5" fmla="*/ 883664 h 886225"/>
              <a:gd name="connsiteX6" fmla="*/ 1283234 w 1283234"/>
              <a:gd name="connsiteY6" fmla="*/ 886225 h 8862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83234" h="886225">
                <a:moveTo>
                  <a:pt x="1" y="883664"/>
                </a:moveTo>
                <a:cubicBezTo>
                  <a:pt x="1" y="884518"/>
                  <a:pt x="0" y="885371"/>
                  <a:pt x="0" y="886225"/>
                </a:cubicBezTo>
                <a:lnTo>
                  <a:pt x="99892" y="422622"/>
                </a:lnTo>
                <a:lnTo>
                  <a:pt x="391885" y="0"/>
                </a:lnTo>
                <a:lnTo>
                  <a:pt x="1214077" y="0"/>
                </a:lnTo>
                <a:lnTo>
                  <a:pt x="1283233" y="883664"/>
                </a:lnTo>
                <a:cubicBezTo>
                  <a:pt x="1283233" y="884518"/>
                  <a:pt x="1283234" y="885371"/>
                  <a:pt x="1283234" y="886225"/>
                </a:cubicBezTo>
              </a:path>
            </a:pathLst>
          </a:custGeom>
          <a:ln>
            <a:solidFill>
              <a:srgbClr val="C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Rectangle 2"/>
          <p:cNvSpPr txBox="1">
            <a:spLocks noChangeArrowheads="1"/>
          </p:cNvSpPr>
          <p:nvPr/>
        </p:nvSpPr>
        <p:spPr>
          <a:xfrm>
            <a:off x="783771" y="324594"/>
            <a:ext cx="5217459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chemeClr val="accent6"/>
                </a:solidFill>
                <a:latin typeface="Calibri" charset="0"/>
                <a:ea typeface="+mj-ea"/>
                <a:cs typeface="ＭＳ Ｐゴシック" charset="-128"/>
              </a:rPr>
              <a:t>Power production in TBTS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38" grpId="0"/>
      <p:bldP spid="27" grpId="0"/>
      <p:bldP spid="64" grpId="0" animBg="1"/>
      <p:bldP spid="6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CLIC-Logo-Color-72.png"/>
          <p:cNvPicPr>
            <a:picLocks noChangeAspect="1"/>
          </p:cNvPicPr>
          <p:nvPr/>
        </p:nvPicPr>
        <p:blipFill>
          <a:blip r:embed="rId2" cstate="print"/>
          <a:srcRect l="15208" t="13635" r="16617" b="15903"/>
          <a:stretch>
            <a:fillRect/>
          </a:stretch>
        </p:blipFill>
        <p:spPr bwMode="auto">
          <a:xfrm>
            <a:off x="8566150" y="49213"/>
            <a:ext cx="50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947408" y="0"/>
            <a:ext cx="5176488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endParaRPr lang="en-US" sz="2000" dirty="0" smtClean="0">
              <a:solidFill>
                <a:srgbClr val="00187E"/>
              </a:solidFill>
            </a:endParaRPr>
          </a:p>
        </p:txBody>
      </p:sp>
      <p:pic>
        <p:nvPicPr>
          <p:cNvPr id="17" name="Picture 3" descr="p1.tif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45393"/>
            <a:ext cx="3751381" cy="21798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" name="Text Box 32"/>
          <p:cNvSpPr txBox="1">
            <a:spLocks noChangeArrowheads="1"/>
          </p:cNvSpPr>
          <p:nvPr/>
        </p:nvSpPr>
        <p:spPr bwMode="auto">
          <a:xfrm>
            <a:off x="184897" y="3862829"/>
            <a:ext cx="3188396" cy="2708434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 pitchFamily="34" charset="0"/>
              </a:rPr>
              <a:t>Demonstration of PETS of-off mechanism</a:t>
            </a:r>
          </a:p>
          <a:p>
            <a:endParaRPr lang="en-US" sz="1400" dirty="0" smtClean="0">
              <a:latin typeface="Calibri" pitchFamily="34" charset="0"/>
            </a:endParaRPr>
          </a:p>
          <a:p>
            <a:pPr marL="114300" indent="-1143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Considered a feasibility issue</a:t>
            </a:r>
          </a:p>
          <a:p>
            <a:pPr marL="114300" indent="-114300">
              <a:buFont typeface="Arial" pitchFamily="34" charset="0"/>
              <a:buChar char="•"/>
            </a:pPr>
            <a:endParaRPr lang="en-US" sz="1200" dirty="0" smtClean="0">
              <a:latin typeface="Calibri" pitchFamily="34" charset="0"/>
            </a:endParaRPr>
          </a:p>
          <a:p>
            <a:pPr marL="114300" indent="-114300">
              <a:buFont typeface="Arial" pitchFamily="34" charset="0"/>
              <a:buChar char="•"/>
            </a:pPr>
            <a:r>
              <a:rPr lang="en-US" sz="1200" dirty="0" smtClean="0">
                <a:latin typeface="Calibri" pitchFamily="34" charset="0"/>
              </a:rPr>
              <a:t> Ability to: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Switch off power from individual PETS to accelerating structure in case of breakdown</a:t>
            </a:r>
          </a:p>
          <a:p>
            <a:pPr marL="228600" lvl="1" indent="-114300">
              <a:buFont typeface="Arial" pitchFamily="34" charset="0"/>
              <a:buChar char="•"/>
            </a:pPr>
            <a:r>
              <a:rPr lang="en-US" sz="1000" dirty="0" smtClean="0">
                <a:latin typeface="Calibri" pitchFamily="34" charset="0"/>
              </a:rPr>
              <a:t>Reduce substantially power in PETS, to cope with PETS breakdowns</a:t>
            </a:r>
          </a:p>
          <a:p>
            <a:pPr marL="114300" indent="-114300">
              <a:buFont typeface="Arial" pitchFamily="34" charset="0"/>
              <a:buChar char="•"/>
            </a:pPr>
            <a:endParaRPr lang="en-US" sz="1200" dirty="0" smtClean="0">
              <a:latin typeface="Calibri" pitchFamily="34" charset="0"/>
            </a:endParaRPr>
          </a:p>
          <a:p>
            <a:pPr marL="114300" indent="-114300">
              <a:buFont typeface="Arial" pitchFamily="34" charset="0"/>
              <a:buChar char="•"/>
            </a:pPr>
            <a:r>
              <a:rPr lang="en-US" sz="1400" dirty="0" smtClean="0">
                <a:latin typeface="Calibri" pitchFamily="34" charset="0"/>
              </a:rPr>
              <a:t>PETS on-off principle </a:t>
            </a:r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fully tested</a:t>
            </a:r>
            <a:endParaRPr lang="en-US" sz="1400" dirty="0" smtClean="0">
              <a:latin typeface="Calibri" pitchFamily="34" charset="0"/>
            </a:endParaRPr>
          </a:p>
          <a:p>
            <a:pPr marL="114300" indent="-114300">
              <a:buFont typeface="Arial" pitchFamily="34" charset="0"/>
              <a:buChar char="•"/>
            </a:pPr>
            <a:endParaRPr lang="en-US" sz="1200" dirty="0" smtClean="0">
              <a:latin typeface="Calibri" pitchFamily="34" charset="0"/>
            </a:endParaRPr>
          </a:p>
          <a:p>
            <a:pPr marL="114300" indent="-114300">
              <a:buFont typeface="Arial" pitchFamily="34" charset="0"/>
              <a:buChar char="•"/>
            </a:pPr>
            <a:r>
              <a:rPr lang="en-US" sz="1400" dirty="0" smtClean="0">
                <a:latin typeface="Calibri" pitchFamily="34" charset="0"/>
              </a:rPr>
              <a:t>Conditioned at high power </a:t>
            </a:r>
          </a:p>
          <a:p>
            <a:pPr marL="114300" indent="-114300"/>
            <a:r>
              <a:rPr lang="en-US" sz="1400" dirty="0" smtClean="0">
                <a:latin typeface="Calibri" pitchFamily="34" charset="0"/>
              </a:rPr>
              <a:t>	(</a:t>
            </a:r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135 MW </a:t>
            </a:r>
            <a:r>
              <a:rPr lang="en-US" sz="1400" dirty="0" smtClean="0">
                <a:latin typeface="Calibri" pitchFamily="34" charset="0"/>
              </a:rPr>
              <a:t>- nominal) by recirculation</a:t>
            </a:r>
          </a:p>
        </p:txBody>
      </p:sp>
      <p:pic>
        <p:nvPicPr>
          <p:cNvPr id="23" name="Picture 1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65283" y="4297818"/>
            <a:ext cx="2881513" cy="2444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" name="TextBox 24"/>
          <p:cNvSpPr txBox="1"/>
          <p:nvPr/>
        </p:nvSpPr>
        <p:spPr>
          <a:xfrm>
            <a:off x="4556632" y="4180381"/>
            <a:ext cx="1431715" cy="24622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alibri" pitchFamily="34" charset="0"/>
              </a:rPr>
              <a:t>PETS , forward RF</a:t>
            </a:r>
            <a:endParaRPr lang="en-GB" sz="1000" dirty="0">
              <a:latin typeface="Calibri" pitchFamily="34" charset="0"/>
            </a:endParaRPr>
          </a:p>
        </p:txBody>
      </p: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38061" y="784110"/>
            <a:ext cx="4833257" cy="3462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" name="TextBox 28"/>
          <p:cNvSpPr txBox="1"/>
          <p:nvPr/>
        </p:nvSpPr>
        <p:spPr>
          <a:xfrm>
            <a:off x="5084516" y="5185708"/>
            <a:ext cx="3711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rgbClr val="008000"/>
                </a:solidFill>
                <a:latin typeface="Calibri" pitchFamily="34" charset="0"/>
              </a:rPr>
              <a:t>ON</a:t>
            </a:r>
            <a:endParaRPr lang="en-GB" sz="1000" dirty="0">
              <a:solidFill>
                <a:srgbClr val="008000"/>
              </a:solidFill>
              <a:latin typeface="Calibri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575016" y="5806833"/>
            <a:ext cx="42621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latin typeface="Calibri" pitchFamily="34" charset="0"/>
              </a:rPr>
              <a:t>OFF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3711389" y="2412787"/>
            <a:ext cx="2597204" cy="175195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4017720" y="3730265"/>
            <a:ext cx="202193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rgbClr val="C00000"/>
                </a:solidFill>
                <a:latin typeface="Calibri" pitchFamily="34" charset="0"/>
              </a:rPr>
              <a:t>Simulation</a:t>
            </a:r>
            <a:r>
              <a:rPr lang="en-GB" sz="1200" dirty="0" smtClean="0">
                <a:solidFill>
                  <a:srgbClr val="00187E"/>
                </a:solidFill>
                <a:latin typeface="Calibri" pitchFamily="34" charset="0"/>
              </a:rPr>
              <a:t>  </a:t>
            </a:r>
            <a:r>
              <a:rPr lang="en-GB" sz="1200" dirty="0" smtClean="0">
                <a:latin typeface="Calibri" pitchFamily="34" charset="0"/>
              </a:rPr>
              <a:t>vs. </a:t>
            </a:r>
            <a:r>
              <a:rPr lang="en-GB" sz="1200" dirty="0" smtClean="0">
                <a:solidFill>
                  <a:srgbClr val="00187E"/>
                </a:solidFill>
                <a:latin typeface="Calibri" pitchFamily="34" charset="0"/>
              </a:rPr>
              <a:t>experiment</a:t>
            </a:r>
            <a:endParaRPr lang="en-GB" sz="1200" dirty="0">
              <a:solidFill>
                <a:srgbClr val="00187E"/>
              </a:solidFill>
              <a:latin typeface="Calibri" pitchFamily="34" charset="0"/>
            </a:endParaRPr>
          </a:p>
        </p:txBody>
      </p:sp>
      <p:pic>
        <p:nvPicPr>
          <p:cNvPr id="22" name="Picture 1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5833" y="4364529"/>
            <a:ext cx="2698167" cy="19901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TextBox 31"/>
          <p:cNvSpPr txBox="1"/>
          <p:nvPr/>
        </p:nvSpPr>
        <p:spPr>
          <a:xfrm>
            <a:off x="8141122" y="4737331"/>
            <a:ext cx="79541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 smtClean="0">
                <a:latin typeface="Calibri" pitchFamily="34" charset="0"/>
              </a:rPr>
              <a:t>Spectra </a:t>
            </a:r>
          </a:p>
          <a:p>
            <a:r>
              <a:rPr lang="en-GB" sz="1000" dirty="0" smtClean="0">
                <a:latin typeface="Calibri" pitchFamily="34" charset="0"/>
              </a:rPr>
              <a:t>comparison</a:t>
            </a:r>
            <a:endParaRPr lang="en-GB" sz="1000" dirty="0">
              <a:latin typeface="Calibri" pitchFamily="34" charset="0"/>
            </a:endParaRPr>
          </a:p>
        </p:txBody>
      </p:sp>
      <p:sp>
        <p:nvSpPr>
          <p:cNvPr id="18" name="Rectangle 2"/>
          <p:cNvSpPr txBox="1">
            <a:spLocks noChangeArrowheads="1"/>
          </p:cNvSpPr>
          <p:nvPr/>
        </p:nvSpPr>
        <p:spPr>
          <a:xfrm>
            <a:off x="1709204" y="295950"/>
            <a:ext cx="5561994" cy="45835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chemeClr val="accent6"/>
                </a:solidFill>
                <a:latin typeface="Calibri" charset="0"/>
                <a:ea typeface="+mj-ea"/>
                <a:cs typeface="ＭＳ Ｐゴシック" charset="-128"/>
              </a:rPr>
              <a:t>TBTS – PETS On-off mechanism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9" grpId="0"/>
      <p:bldP spid="30" grpId="0"/>
      <p:bldP spid="19" grpId="0" animBg="1"/>
      <p:bldP spid="21" grpId="0"/>
      <p:bldP spid="3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TD24.JPG"/>
          <p:cNvPicPr>
            <a:picLocks noChangeAspect="1"/>
          </p:cNvPicPr>
          <p:nvPr/>
        </p:nvPicPr>
        <p:blipFill>
          <a:blip r:embed="rId2" cstate="print"/>
          <a:srcRect t="31111" r="41667" b="31111"/>
          <a:stretch>
            <a:fillRect/>
          </a:stretch>
        </p:blipFill>
        <p:spPr bwMode="auto">
          <a:xfrm>
            <a:off x="5591244" y="983363"/>
            <a:ext cx="2856070" cy="13880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6838468" y="821872"/>
            <a:ext cx="685800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D9D9D9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spAutoFit/>
          </a:bodyPr>
          <a:lstStyle/>
          <a:p>
            <a:r>
              <a:rPr lang="en-US" sz="1400" dirty="0">
                <a:latin typeface="Calibri"/>
                <a:cs typeface="Calibri"/>
              </a:rPr>
              <a:t>TD24</a:t>
            </a:r>
          </a:p>
        </p:txBody>
      </p:sp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3788228" y="2699614"/>
            <a:ext cx="4679577" cy="735149"/>
          </a:xfrm>
          <a:prstGeom prst="rect">
            <a:avLst/>
          </a:prstGeom>
          <a:solidFill>
            <a:srgbClr val="F5E0D3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Calibri" pitchFamily="34" charset="0"/>
              </a:rPr>
              <a:t>Maximum</a:t>
            </a: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 stable probe </a:t>
            </a:r>
            <a:r>
              <a:rPr lang="en-US" sz="1400" dirty="0">
                <a:solidFill>
                  <a:srgbClr val="00187E"/>
                </a:solidFill>
                <a:latin typeface="Calibri" pitchFamily="34" charset="0"/>
              </a:rPr>
              <a:t>beam acceleration measured: </a:t>
            </a:r>
            <a:r>
              <a:rPr lang="en-US" sz="1400" dirty="0">
                <a:solidFill>
                  <a:srgbClr val="C00000"/>
                </a:solidFill>
                <a:latin typeface="Calibri" pitchFamily="34" charset="0"/>
              </a:rPr>
              <a:t>31 </a:t>
            </a:r>
            <a:r>
              <a:rPr lang="en-US" sz="1400" dirty="0" err="1">
                <a:solidFill>
                  <a:srgbClr val="C00000"/>
                </a:solidFill>
                <a:latin typeface="Calibri" pitchFamily="34" charset="0"/>
              </a:rPr>
              <a:t>MeV</a:t>
            </a:r>
            <a:endParaRPr lang="en-US" sz="1400" dirty="0">
              <a:solidFill>
                <a:srgbClr val="00187E"/>
              </a:solidFill>
              <a:latin typeface="Calibri" pitchFamily="34" charset="0"/>
            </a:endParaRPr>
          </a:p>
          <a:p>
            <a:pPr marL="87313" indent="9525" defTabSz="414338" eaLnBrk="0" hangingPunct="0">
              <a:lnSpc>
                <a:spcPct val="93000"/>
              </a:lnSpc>
              <a:spcAft>
                <a:spcPts val="2488"/>
              </a:spcAft>
              <a:buClr>
                <a:srgbClr val="000000"/>
              </a:buClr>
              <a:buSzPct val="56000"/>
            </a:pPr>
            <a:r>
              <a:rPr lang="en-US" sz="1400" dirty="0">
                <a:solidFill>
                  <a:srgbClr val="00187E"/>
                </a:solidFill>
                <a:latin typeface="Calibri" pitchFamily="34" charset="0"/>
                <a:sym typeface="Symbol" pitchFamily="18" charset="2"/>
              </a:rPr>
              <a:t></a:t>
            </a:r>
            <a:r>
              <a:rPr lang="en-US" sz="1400" dirty="0">
                <a:solidFill>
                  <a:srgbClr val="00187E"/>
                </a:solidFill>
                <a:latin typeface="Calibri" pitchFamily="34" charset="0"/>
              </a:rPr>
              <a:t>    Corresponding to a gradient of </a:t>
            </a:r>
            <a:r>
              <a:rPr lang="en-US" sz="1400" b="1" dirty="0">
                <a:solidFill>
                  <a:srgbClr val="C00000"/>
                </a:solidFill>
                <a:latin typeface="Calibri" pitchFamily="34" charset="0"/>
              </a:rPr>
              <a:t>145 MV/m</a:t>
            </a:r>
          </a:p>
        </p:txBody>
      </p:sp>
      <p:pic>
        <p:nvPicPr>
          <p:cNvPr id="9" name="Picture 8" descr="PowerVsGradient3_2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6962" y="3928301"/>
            <a:ext cx="4280659" cy="2670532"/>
          </a:xfrm>
          <a:prstGeom prst="rect">
            <a:avLst/>
          </a:prstGeom>
        </p:spPr>
      </p:pic>
      <p:sp>
        <p:nvSpPr>
          <p:cNvPr id="10" name="Rectangle 8"/>
          <p:cNvSpPr>
            <a:spLocks noChangeArrowheads="1"/>
          </p:cNvSpPr>
          <p:nvPr/>
        </p:nvSpPr>
        <p:spPr bwMode="auto">
          <a:xfrm>
            <a:off x="316480" y="983363"/>
            <a:ext cx="3573626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eaLnBrk="0" hangingPunct="0">
              <a:spcBef>
                <a:spcPct val="20000"/>
              </a:spcBef>
            </a:pPr>
            <a:endParaRPr lang="en-US" sz="1600" dirty="0" smtClean="0">
              <a:solidFill>
                <a:srgbClr val="00187E"/>
              </a:solidFill>
            </a:endParaRPr>
          </a:p>
        </p:txBody>
      </p:sp>
      <p:sp>
        <p:nvSpPr>
          <p:cNvPr id="16" name="Text Box 32"/>
          <p:cNvSpPr txBox="1">
            <a:spLocks noChangeArrowheads="1"/>
          </p:cNvSpPr>
          <p:nvPr/>
        </p:nvSpPr>
        <p:spPr bwMode="auto">
          <a:xfrm>
            <a:off x="415629" y="1010290"/>
            <a:ext cx="4389418" cy="1231106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600" dirty="0" smtClean="0">
                <a:latin typeface="Calibri"/>
                <a:cs typeface="Calibri"/>
              </a:rPr>
              <a:t>Two-Beam Acceleration demonstration in TBTS</a:t>
            </a: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600" dirty="0" smtClean="0">
                <a:latin typeface="Calibri"/>
                <a:cs typeface="Calibri"/>
              </a:rPr>
              <a:t>Up to </a:t>
            </a:r>
            <a:r>
              <a:rPr lang="en-US" sz="1600" dirty="0" smtClean="0">
                <a:solidFill>
                  <a:srgbClr val="C00000"/>
                </a:solidFill>
                <a:latin typeface="Calibri"/>
                <a:cs typeface="Calibri"/>
              </a:rPr>
              <a:t>145 MV/m </a:t>
            </a:r>
            <a:r>
              <a:rPr lang="en-US" sz="1600" dirty="0" smtClean="0">
                <a:latin typeface="Calibri"/>
                <a:cs typeface="Calibri"/>
              </a:rPr>
              <a:t>measured gradient</a:t>
            </a:r>
          </a:p>
          <a:p>
            <a:endParaRPr lang="en-US" sz="1400" dirty="0" smtClean="0">
              <a:latin typeface="Calibri"/>
              <a:cs typeface="Calibri"/>
            </a:endParaRPr>
          </a:p>
          <a:p>
            <a:r>
              <a:rPr lang="en-US" sz="1400" dirty="0" smtClean="0">
                <a:latin typeface="Calibri"/>
                <a:cs typeface="Calibri"/>
              </a:rPr>
              <a:t>Good agreement with expectations (power vs. gradient)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432976" y="4823651"/>
            <a:ext cx="114300" cy="122464"/>
          </a:xfrm>
          <a:prstGeom prst="ellipse">
            <a:avLst/>
          </a:prstGeom>
          <a:solidFill>
            <a:srgbClr val="C00000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/>
          <p:nvPr/>
        </p:nvSpPr>
        <p:spPr>
          <a:xfrm>
            <a:off x="6724168" y="4682137"/>
            <a:ext cx="114300" cy="122464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solidFill>
              <a:schemeClr val="accent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 bwMode="auto">
          <a:xfrm>
            <a:off x="6360905" y="4994967"/>
            <a:ext cx="1111975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rgbClr val="C00000"/>
                </a:solidFill>
                <a:latin typeface="Calibri"/>
                <a:ea typeface="+mn-ea"/>
                <a:cs typeface="Calibri"/>
              </a:rPr>
              <a:t>CLIC Nominal, loaded</a:t>
            </a:r>
            <a:endParaRPr lang="en-US" sz="1100" dirty="0">
              <a:solidFill>
                <a:srgbClr val="C00000"/>
              </a:solidFill>
              <a:latin typeface="Calibri"/>
              <a:ea typeface="+mn-ea"/>
              <a:cs typeface="Calibri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 bwMode="auto">
          <a:xfrm>
            <a:off x="5985380" y="4217813"/>
            <a:ext cx="1061357" cy="43088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100" dirty="0" smtClean="0">
                <a:solidFill>
                  <a:schemeClr val="tx2">
                    <a:lumMod val="75000"/>
                  </a:schemeClr>
                </a:solidFill>
                <a:latin typeface="Calibri"/>
                <a:ea typeface="+mn-ea"/>
                <a:cs typeface="Calibri"/>
              </a:rPr>
              <a:t>CLIC Nominal, unloaded</a:t>
            </a:r>
            <a:endParaRPr lang="en-US" sz="1100" dirty="0">
              <a:solidFill>
                <a:schemeClr val="tx2">
                  <a:lumMod val="75000"/>
                </a:schemeClr>
              </a:solidFill>
              <a:latin typeface="Calibri"/>
              <a:ea typeface="+mn-ea"/>
              <a:cs typeface="Calibri"/>
            </a:endParaRPr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45353" y="2749883"/>
            <a:ext cx="3483123" cy="3402120"/>
          </a:xfrm>
          <a:prstGeom prst="rect">
            <a:avLst/>
          </a:prstGeom>
        </p:spPr>
      </p:pic>
      <p:sp>
        <p:nvSpPr>
          <p:cNvPr id="28" name="Content Placeholder 2"/>
          <p:cNvSpPr txBox="1">
            <a:spLocks/>
          </p:cNvSpPr>
          <p:nvPr/>
        </p:nvSpPr>
        <p:spPr bwMode="auto">
          <a:xfrm>
            <a:off x="3140809" y="4055525"/>
            <a:ext cx="1111975" cy="246221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>
              <a:spcBef>
                <a:spcPct val="20000"/>
              </a:spcBef>
            </a:pPr>
            <a:r>
              <a:rPr lang="en-US" sz="1000" b="1" dirty="0">
                <a:solidFill>
                  <a:srgbClr val="17375E"/>
                </a:solidFill>
                <a:latin typeface="Calibri" pitchFamily="34" charset="0"/>
              </a:rPr>
              <a:t>Drive </a:t>
            </a:r>
            <a:r>
              <a:rPr lang="en-US" sz="1000" b="1" dirty="0" smtClean="0">
                <a:solidFill>
                  <a:srgbClr val="17375E"/>
                </a:solidFill>
                <a:latin typeface="Calibri" pitchFamily="34" charset="0"/>
              </a:rPr>
              <a:t>beam </a:t>
            </a:r>
            <a:r>
              <a:rPr lang="en-US" sz="1000" b="1" dirty="0" smtClean="0">
                <a:solidFill>
                  <a:srgbClr val="00B050"/>
                </a:solidFill>
                <a:latin typeface="Calibri" pitchFamily="34" charset="0"/>
              </a:rPr>
              <a:t>ON</a:t>
            </a:r>
            <a:endParaRPr lang="en-US" sz="1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29" name="Content Placeholder 2"/>
          <p:cNvSpPr txBox="1">
            <a:spLocks/>
          </p:cNvSpPr>
          <p:nvPr/>
        </p:nvSpPr>
        <p:spPr bwMode="auto">
          <a:xfrm>
            <a:off x="3122745" y="5250614"/>
            <a:ext cx="1111975" cy="249636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28600" indent="-22860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000" b="1" dirty="0">
                <a:solidFill>
                  <a:schemeClr val="tx2">
                    <a:lumMod val="75000"/>
                  </a:schemeClr>
                </a:solidFill>
                <a:latin typeface="Calibri" pitchFamily="34" charset="0"/>
                <a:ea typeface="+mn-ea"/>
              </a:rPr>
              <a:t>Drive beam </a:t>
            </a:r>
            <a:r>
              <a:rPr lang="en-US" sz="1000" b="1" dirty="0">
                <a:solidFill>
                  <a:srgbClr val="FF0000"/>
                </a:solidFill>
                <a:latin typeface="Calibri" pitchFamily="34" charset="0"/>
                <a:ea typeface="+mn-ea"/>
              </a:rPr>
              <a:t>OFF</a:t>
            </a:r>
          </a:p>
        </p:txBody>
      </p:sp>
      <p:sp>
        <p:nvSpPr>
          <p:cNvPr id="35" name="Rectangle 2"/>
          <p:cNvSpPr txBox="1">
            <a:spLocks noChangeArrowheads="1"/>
          </p:cNvSpPr>
          <p:nvPr/>
        </p:nvSpPr>
        <p:spPr>
          <a:xfrm>
            <a:off x="783771" y="315046"/>
            <a:ext cx="708201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Two-Beam Acceleration</a:t>
            </a:r>
          </a:p>
        </p:txBody>
      </p:sp>
      <p:sp>
        <p:nvSpPr>
          <p:cNvPr id="36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8808720" y="6492875"/>
            <a:ext cx="335280" cy="365125"/>
          </a:xfrm>
        </p:spPr>
        <p:txBody>
          <a:bodyPr/>
          <a:lstStyle/>
          <a:p>
            <a:fld id="{0D1D6AF9-1F0E-2547-B7C2-EBD1501318D2}" type="slidenum">
              <a:rPr lang="en-US" smtClean="0"/>
              <a:pPr/>
              <a:t>13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 animBg="1"/>
      <p:bldP spid="20" grpId="0" animBg="1"/>
      <p:bldP spid="21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14</a:t>
            </a:fld>
            <a:endParaRPr lang="en-US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88866" y="563809"/>
            <a:ext cx="2819854" cy="205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Oval 4"/>
          <p:cNvSpPr/>
          <p:nvPr/>
        </p:nvSpPr>
        <p:spPr>
          <a:xfrm rot="19344077">
            <a:off x="7058411" y="1746138"/>
            <a:ext cx="496829" cy="134450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3769" y="885011"/>
            <a:ext cx="4917453" cy="2094199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74481" y="2928405"/>
            <a:ext cx="7643788" cy="3929595"/>
          </a:xfrm>
          <a:prstGeom prst="rect">
            <a:avLst/>
          </a:prstGeom>
        </p:spPr>
      </p:pic>
      <p:sp>
        <p:nvSpPr>
          <p:cNvPr id="11" name="Text Box 32"/>
          <p:cNvSpPr txBox="1">
            <a:spLocks noChangeArrowheads="1"/>
          </p:cNvSpPr>
          <p:nvPr/>
        </p:nvSpPr>
        <p:spPr bwMode="auto">
          <a:xfrm>
            <a:off x="6493151" y="3417080"/>
            <a:ext cx="1955586" cy="338554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TBTS  layout</a:t>
            </a: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783771" y="315046"/>
            <a:ext cx="563290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Breakdown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lang="en-GB" sz="2800" dirty="0" smtClean="0">
                <a:solidFill>
                  <a:schemeClr val="accent6"/>
                </a:solidFill>
                <a:latin typeface="Calibri" charset="0"/>
                <a:ea typeface="+mj-ea"/>
                <a:cs typeface="ＭＳ Ｐゴシック" charset="-128"/>
              </a:rPr>
              <a:t>kick studies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  <p:cxnSp>
        <p:nvCxnSpPr>
          <p:cNvPr id="17" name="Straight Arrow Connector 16"/>
          <p:cNvCxnSpPr/>
          <p:nvPr/>
        </p:nvCxnSpPr>
        <p:spPr>
          <a:xfrm rot="10800000">
            <a:off x="2603601" y="5094248"/>
            <a:ext cx="5853305" cy="9547"/>
          </a:xfrm>
          <a:prstGeom prst="straightConnector1">
            <a:avLst/>
          </a:prstGeom>
          <a:ln w="19050" cap="flat" cmpd="sng" algn="ctr">
            <a:solidFill>
              <a:schemeClr val="accent1"/>
            </a:solidFill>
            <a:prstDash val="sysDash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rot="10800000">
            <a:off x="2616201" y="4981576"/>
            <a:ext cx="3114679" cy="117475"/>
          </a:xfrm>
          <a:prstGeom prst="straightConnector1">
            <a:avLst/>
          </a:prstGeom>
          <a:ln w="19050" cap="flat" cmpd="sng" algn="ctr">
            <a:solidFill>
              <a:srgbClr val="FF6600"/>
            </a:solidFill>
            <a:prstDash val="solid"/>
            <a:round/>
            <a:headEnd type="none" w="med" len="med"/>
            <a:tailEnd type="arrow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rot="16200000" flipH="1">
            <a:off x="1055176" y="3298893"/>
            <a:ext cx="2329759" cy="563370"/>
          </a:xfrm>
          <a:prstGeom prst="straightConnector1">
            <a:avLst/>
          </a:prstGeom>
          <a:ln>
            <a:solidFill>
              <a:srgbClr val="FFCC6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rot="16200000" flipH="1">
            <a:off x="2291719" y="3380057"/>
            <a:ext cx="2348863" cy="42014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 rot="10800000">
            <a:off x="5730876" y="5095876"/>
            <a:ext cx="2759081" cy="3"/>
          </a:xfrm>
          <a:prstGeom prst="line">
            <a:avLst/>
          </a:prstGeom>
          <a:ln w="19050" cap="flat" cmpd="sng" algn="ctr">
            <a:solidFill>
              <a:srgbClr val="F4612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6252" y="6120297"/>
            <a:ext cx="1115380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Uppsala </a:t>
            </a:r>
          </a:p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University</a:t>
            </a:r>
            <a:endParaRPr lang="en-US" sz="1400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2625871" y="1604099"/>
            <a:ext cx="5614591" cy="4296693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6314" y="3515785"/>
            <a:ext cx="4976280" cy="514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 Box 32"/>
          <p:cNvSpPr txBox="1">
            <a:spLocks noChangeArrowheads="1"/>
          </p:cNvSpPr>
          <p:nvPr/>
        </p:nvSpPr>
        <p:spPr bwMode="auto">
          <a:xfrm>
            <a:off x="443584" y="1582683"/>
            <a:ext cx="2373260" cy="892552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2011 run</a:t>
            </a:r>
          </a:p>
          <a:p>
            <a:pPr algn="ctr"/>
            <a:endParaRPr lang="en-US" sz="800" dirty="0" smtClean="0">
              <a:latin typeface="Calibri"/>
              <a:cs typeface="Calibri"/>
            </a:endParaRPr>
          </a:p>
          <a:p>
            <a:pPr marL="180975" indent="-180975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Limited amount of events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Using only screen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1655" y="872333"/>
            <a:ext cx="4493681" cy="2660503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48264" y="4168680"/>
            <a:ext cx="5039019" cy="2689320"/>
          </a:xfrm>
          <a:prstGeom prst="rect">
            <a:avLst/>
          </a:prstGeom>
        </p:spPr>
      </p:pic>
      <p:sp>
        <p:nvSpPr>
          <p:cNvPr id="8" name="Text Box 32"/>
          <p:cNvSpPr txBox="1">
            <a:spLocks noChangeArrowheads="1"/>
          </p:cNvSpPr>
          <p:nvPr/>
        </p:nvSpPr>
        <p:spPr bwMode="auto">
          <a:xfrm>
            <a:off x="6048248" y="4656834"/>
            <a:ext cx="2631450" cy="1846659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algn="ctr"/>
            <a:r>
              <a:rPr lang="en-US" sz="1600" dirty="0" smtClean="0">
                <a:latin typeface="Calibri"/>
                <a:cs typeface="Calibri"/>
              </a:rPr>
              <a:t>2012 run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Many events, larger statistics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Using </a:t>
            </a:r>
            <a:r>
              <a:rPr lang="en-US" sz="1400" dirty="0" err="1" smtClean="0">
                <a:latin typeface="Calibri"/>
                <a:cs typeface="Calibri"/>
              </a:rPr>
              <a:t>BPMs</a:t>
            </a:r>
            <a:r>
              <a:rPr lang="en-US" sz="1400" dirty="0" smtClean="0">
                <a:latin typeface="Calibri"/>
                <a:cs typeface="Calibri"/>
              </a:rPr>
              <a:t> and screen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Time resolution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Subtraction of systematic effects</a:t>
            </a:r>
          </a:p>
          <a:p>
            <a:pPr marL="180975" indent="-180975"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Analysis ongoing, but basically confirming 2011 results</a:t>
            </a:r>
          </a:p>
        </p:txBody>
      </p:sp>
      <p:sp>
        <p:nvSpPr>
          <p:cNvPr id="9" name="Rectangle 2"/>
          <p:cNvSpPr txBox="1">
            <a:spLocks noChangeArrowheads="1"/>
          </p:cNvSpPr>
          <p:nvPr/>
        </p:nvSpPr>
        <p:spPr>
          <a:xfrm>
            <a:off x="783771" y="315046"/>
            <a:ext cx="563290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Breakdown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lang="en-GB" sz="2800" dirty="0" smtClean="0">
                <a:solidFill>
                  <a:schemeClr val="accent6"/>
                </a:solidFill>
                <a:latin typeface="Calibri" charset="0"/>
                <a:ea typeface="+mj-ea"/>
                <a:cs typeface="ＭＳ Ｐゴシック" charset="-128"/>
              </a:rPr>
              <a:t>kick studies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126252" y="6120297"/>
            <a:ext cx="1115380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Uppsala </a:t>
            </a:r>
          </a:p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University</a:t>
            </a:r>
            <a:endParaRPr lang="en-US" sz="1400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16</a:t>
            </a:fld>
            <a:endParaRPr lang="en-US"/>
          </a:p>
        </p:txBody>
      </p:sp>
      <p:graphicFrame>
        <p:nvGraphicFramePr>
          <p:cNvPr id="7" name="Object 3"/>
          <p:cNvGraphicFramePr>
            <a:graphicFrameLocks noChangeAspect="1"/>
          </p:cNvGraphicFramePr>
          <p:nvPr/>
        </p:nvGraphicFramePr>
        <p:xfrm>
          <a:off x="0" y="3693752"/>
          <a:ext cx="3810197" cy="3164248"/>
        </p:xfrm>
        <a:graphic>
          <a:graphicData uri="http://schemas.openxmlformats.org/presentationml/2006/ole">
            <p:oleObj spid="_x0000_s93186" name="Acrobat Document" r:id="rId3" imgW="3683000" imgH="4775200" progId="">
              <p:embed/>
            </p:oleObj>
          </a:graphicData>
        </a:graphic>
      </p:graphicFrame>
      <p:sp>
        <p:nvSpPr>
          <p:cNvPr id="8" name="Content Placeholder 2"/>
          <p:cNvSpPr txBox="1">
            <a:spLocks/>
          </p:cNvSpPr>
          <p:nvPr/>
        </p:nvSpPr>
        <p:spPr>
          <a:xfrm>
            <a:off x="1221463" y="4665146"/>
            <a:ext cx="2588336" cy="72644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R="0" lvl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</a:rPr>
              <a:t>Histogram of number of pulses between breakdowns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</a:rPr>
              <a:t>,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</a:rPr>
              <a:t>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</a:rPr>
              <a:t>showing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6600"/>
                </a:solidFill>
                <a:effectLst/>
                <a:uLnTx/>
                <a:uFillTx/>
                <a:latin typeface="Calibri" pitchFamily="34" charset="0"/>
              </a:rPr>
              <a:t>the presence of clusters.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6600"/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10" name="Picture 3" descr="G:\Users\w\wfarabol\Documents\Presentations\CTF3 WS 10oct2012\Power histogram record 16.jpg"/>
          <p:cNvPicPr>
            <a:picLocks noChangeAspect="1" noChangeArrowheads="1"/>
          </p:cNvPicPr>
          <p:nvPr/>
        </p:nvPicPr>
        <p:blipFill>
          <a:blip r:embed="rId4" cstate="print"/>
          <a:srcRect l="1823" r="6684"/>
          <a:stretch>
            <a:fillRect/>
          </a:stretch>
        </p:blipFill>
        <p:spPr bwMode="auto">
          <a:xfrm>
            <a:off x="339222" y="934452"/>
            <a:ext cx="3645071" cy="2914414"/>
          </a:xfrm>
          <a:prstGeom prst="rect">
            <a:avLst/>
          </a:prstGeom>
          <a:noFill/>
        </p:spPr>
      </p:pic>
      <p:pic>
        <p:nvPicPr>
          <p:cNvPr id="11" name="Picture 2" descr="G:\Users\w\wfarabol\Documents\Presentations\CTF3 WS 10oct2012\BD count evolution record 12.jpg"/>
          <p:cNvPicPr>
            <a:picLocks noChangeAspect="1" noChangeArrowheads="1"/>
          </p:cNvPicPr>
          <p:nvPr/>
        </p:nvPicPr>
        <p:blipFill>
          <a:blip r:embed="rId5" cstate="print"/>
          <a:srcRect l="6916" r="6916" b="4799"/>
          <a:stretch>
            <a:fillRect/>
          </a:stretch>
        </p:blipFill>
        <p:spPr bwMode="auto">
          <a:xfrm>
            <a:off x="4614412" y="928991"/>
            <a:ext cx="3538360" cy="2853420"/>
          </a:xfrm>
          <a:prstGeom prst="rect">
            <a:avLst/>
          </a:prstGeom>
          <a:noFill/>
        </p:spPr>
      </p:pic>
      <p:pic>
        <p:nvPicPr>
          <p:cNvPr id="12" name="Picture 4" descr="G:\Users\w\wfarabol\Documents\Presentations\CTF3 WS 10oct2012\Repartition function record 12.jpg"/>
          <p:cNvPicPr>
            <a:picLocks noChangeAspect="1" noChangeArrowheads="1"/>
          </p:cNvPicPr>
          <p:nvPr/>
        </p:nvPicPr>
        <p:blipFill>
          <a:blip r:embed="rId6" cstate="print"/>
          <a:srcRect l="3277" r="6554" b="3951"/>
          <a:stretch>
            <a:fillRect/>
          </a:stretch>
        </p:blipFill>
        <p:spPr bwMode="auto">
          <a:xfrm>
            <a:off x="4706717" y="3897390"/>
            <a:ext cx="3350768" cy="2960610"/>
          </a:xfrm>
          <a:prstGeom prst="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6939843" y="2302949"/>
            <a:ext cx="1891521" cy="954107"/>
          </a:xfrm>
          <a:prstGeom prst="rect">
            <a:avLst/>
          </a:prstGeom>
          <a:solidFill>
            <a:srgbClr val="FFFFFF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2060"/>
                </a:solidFill>
              </a:rPr>
              <a:t>BD count evolution shows several period of intense BDs activity: </a:t>
            </a:r>
            <a:r>
              <a:rPr lang="en-US" sz="1400" b="1" dirty="0" smtClean="0">
                <a:solidFill>
                  <a:srgbClr val="002060"/>
                </a:solidFill>
              </a:rPr>
              <a:t>clusters</a:t>
            </a:r>
            <a:endParaRPr lang="en-US" sz="14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015551" y="4760383"/>
            <a:ext cx="2786730" cy="1169551"/>
          </a:xfrm>
          <a:prstGeom prst="rect">
            <a:avLst/>
          </a:prstGeom>
          <a:solidFill>
            <a:srgbClr val="FFFFFF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rtlCol="0">
            <a:spAutoFit/>
          </a:bodyPr>
          <a:lstStyle/>
          <a:p>
            <a:pPr marL="184150" indent="-184150">
              <a:buFont typeface="Arial" pitchFamily="34" charset="0"/>
              <a:buChar char="•"/>
            </a:pPr>
            <a:r>
              <a:rPr lang="en-US" sz="1400" dirty="0" smtClean="0">
                <a:solidFill>
                  <a:srgbClr val="002060"/>
                </a:solidFill>
              </a:rPr>
              <a:t> Inside </a:t>
            </a:r>
            <a:r>
              <a:rPr lang="en-US" sz="1400" dirty="0" smtClean="0">
                <a:solidFill>
                  <a:srgbClr val="002060"/>
                </a:solidFill>
              </a:rPr>
              <a:t>clusters the BD probability</a:t>
            </a:r>
            <a:r>
              <a:rPr lang="en-US" sz="1400" dirty="0" smtClean="0">
                <a:solidFill>
                  <a:srgbClr val="002060"/>
                </a:solidFill>
              </a:rPr>
              <a:t> becomes </a:t>
            </a:r>
            <a:r>
              <a:rPr lang="en-US" sz="1400" b="1" dirty="0" smtClean="0">
                <a:solidFill>
                  <a:srgbClr val="002060"/>
                </a:solidFill>
              </a:rPr>
              <a:t>very high</a:t>
            </a:r>
            <a:r>
              <a:rPr lang="en-US" sz="1400" dirty="0" smtClean="0">
                <a:solidFill>
                  <a:srgbClr val="002060"/>
                </a:solidFill>
              </a:rPr>
              <a:t>.</a:t>
            </a:r>
            <a:endParaRPr lang="en-US" sz="1400" dirty="0" smtClean="0">
              <a:solidFill>
                <a:srgbClr val="002060"/>
              </a:solidFill>
            </a:endParaRPr>
          </a:p>
          <a:p>
            <a:pPr marL="184150" indent="-184150">
              <a:buFont typeface="Arial" pitchFamily="34" charset="0"/>
              <a:buChar char="•"/>
            </a:pPr>
            <a:r>
              <a:rPr lang="en-US" sz="1400" b="1" dirty="0" smtClean="0">
                <a:solidFill>
                  <a:srgbClr val="002060"/>
                </a:solidFill>
              </a:rPr>
              <a:t>Discarding clusters, </a:t>
            </a:r>
            <a:r>
              <a:rPr lang="en-US" sz="1400" dirty="0" smtClean="0">
                <a:solidFill>
                  <a:srgbClr val="002060"/>
                </a:solidFill>
              </a:rPr>
              <a:t>good fit by </a:t>
            </a:r>
            <a:r>
              <a:rPr lang="en-US" sz="1400" dirty="0" smtClean="0">
                <a:solidFill>
                  <a:srgbClr val="002060"/>
                </a:solidFill>
              </a:rPr>
              <a:t>a </a:t>
            </a:r>
            <a:r>
              <a:rPr lang="en-US" sz="1400" b="1" dirty="0" smtClean="0">
                <a:solidFill>
                  <a:srgbClr val="002060"/>
                </a:solidFill>
              </a:rPr>
              <a:t>Poisson </a:t>
            </a:r>
            <a:r>
              <a:rPr lang="en-US" sz="1400" b="1" dirty="0" smtClean="0">
                <a:solidFill>
                  <a:srgbClr val="002060"/>
                </a:solidFill>
              </a:rPr>
              <a:t>law </a:t>
            </a:r>
            <a:r>
              <a:rPr lang="en-US" sz="1400" dirty="0" smtClean="0">
                <a:solidFill>
                  <a:srgbClr val="002060"/>
                </a:solidFill>
              </a:rPr>
              <a:t>as in low BD rate regime</a:t>
            </a:r>
            <a:endParaRPr lang="en-US" sz="1400" dirty="0">
              <a:solidFill>
                <a:srgbClr val="002060"/>
              </a:solidFill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1750537" y="305569"/>
            <a:ext cx="563290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Breakdown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lang="en-GB" sz="2800" noProof="0" dirty="0" smtClean="0">
                <a:solidFill>
                  <a:schemeClr val="accent6"/>
                </a:solidFill>
                <a:latin typeface="Calibri" charset="0"/>
                <a:ea typeface="+mj-ea"/>
                <a:cs typeface="ＭＳ Ｐゴシック" charset="-128"/>
              </a:rPr>
              <a:t>physics &amp; statistics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0" y="6550223"/>
            <a:ext cx="3563767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CEA-</a:t>
            </a:r>
            <a:r>
              <a:rPr lang="en-US" sz="1400" i="1" dirty="0" err="1" smtClean="0">
                <a:solidFill>
                  <a:srgbClr val="00187E"/>
                </a:solidFill>
                <a:cs typeface="Calibri"/>
              </a:rPr>
              <a:t>Dapnia</a:t>
            </a: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 &amp; </a:t>
            </a: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Uppsala University</a:t>
            </a:r>
            <a:endParaRPr lang="en-US" sz="1400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4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1750537" y="305569"/>
            <a:ext cx="5632903" cy="533400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Breakdown</a:t>
            </a:r>
            <a:r>
              <a:rPr kumimoji="0" lang="en-GB" sz="2800" b="0" i="0" u="none" strike="noStrike" kern="1200" cap="none" spc="0" normalizeH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lang="en-GB" sz="2800" noProof="0" dirty="0" smtClean="0">
                <a:solidFill>
                  <a:schemeClr val="accent6"/>
                </a:solidFill>
                <a:latin typeface="Calibri" charset="0"/>
                <a:ea typeface="+mj-ea"/>
                <a:cs typeface="ＭＳ Ｐゴシック" charset="-128"/>
              </a:rPr>
              <a:t>physics &amp; statistics</a:t>
            </a:r>
            <a:endParaRPr kumimoji="0" lang="en-GB" sz="2800" b="0" i="0" u="none" strike="noStrike" kern="1200" cap="none" spc="0" normalizeH="0" baseline="0" noProof="0" dirty="0" smtClean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  <p:pic>
        <p:nvPicPr>
          <p:cNvPr id="71" name="Picture 7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786" y="1033376"/>
            <a:ext cx="5485931" cy="3762601"/>
          </a:xfrm>
          <a:prstGeom prst="rect">
            <a:avLst/>
          </a:prstGeom>
        </p:spPr>
      </p:pic>
      <p:pic>
        <p:nvPicPr>
          <p:cNvPr id="72" name="Picture 7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37377" y="3463089"/>
            <a:ext cx="4044048" cy="3230096"/>
          </a:xfrm>
          <a:prstGeom prst="rect">
            <a:avLst/>
          </a:prstGeom>
        </p:spPr>
      </p:pic>
      <p:sp>
        <p:nvSpPr>
          <p:cNvPr id="73" name="TextBox 72"/>
          <p:cNvSpPr txBox="1"/>
          <p:nvPr/>
        </p:nvSpPr>
        <p:spPr>
          <a:xfrm>
            <a:off x="510988" y="5143958"/>
            <a:ext cx="403411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</a:rPr>
              <a:t>Measurement of intensity and energy distribution of electrons/ions produced during a break-down event</a:t>
            </a:r>
            <a:endParaRPr lang="en-US" b="1" dirty="0">
              <a:solidFill>
                <a:srgbClr val="002060"/>
              </a:solidFill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0" y="6291691"/>
            <a:ext cx="1097683" cy="5663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Uppsala </a:t>
            </a:r>
          </a:p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University</a:t>
            </a:r>
            <a:endParaRPr lang="en-US" sz="1400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18</a:t>
            </a:fld>
            <a:endParaRPr lang="en-US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38688" y="3513917"/>
            <a:ext cx="5305312" cy="3096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 Box 32"/>
          <p:cNvSpPr txBox="1">
            <a:spLocks noChangeArrowheads="1"/>
          </p:cNvSpPr>
          <p:nvPr/>
        </p:nvSpPr>
        <p:spPr bwMode="auto">
          <a:xfrm>
            <a:off x="320447" y="803871"/>
            <a:ext cx="2958978" cy="2277547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88900"/>
            <a:r>
              <a:rPr lang="en-US" sz="1400" dirty="0" smtClean="0">
                <a:latin typeface="Calibri" pitchFamily="34" charset="0"/>
              </a:rPr>
              <a:t>13 </a:t>
            </a:r>
            <a:r>
              <a:rPr lang="en-US" sz="1400" dirty="0" smtClean="0">
                <a:solidFill>
                  <a:srgbClr val="C00000"/>
                </a:solidFill>
                <a:latin typeface="Calibri" pitchFamily="34" charset="0"/>
              </a:rPr>
              <a:t>Power Extraction &amp;  Transfer Structures (PETS) </a:t>
            </a:r>
          </a:p>
          <a:p>
            <a:pPr marL="88900"/>
            <a:r>
              <a:rPr lang="en-US" sz="1400" dirty="0" smtClean="0">
                <a:latin typeface="Calibri" pitchFamily="34" charset="0"/>
              </a:rPr>
              <a:t>installed and running in 2012</a:t>
            </a:r>
          </a:p>
          <a:p>
            <a:pPr marL="88900"/>
            <a:r>
              <a:rPr lang="en-US" sz="1400" dirty="0" smtClean="0">
                <a:latin typeface="Calibri" pitchFamily="34" charset="0"/>
              </a:rPr>
              <a:t>(9 PETS in 2011)</a:t>
            </a:r>
          </a:p>
          <a:p>
            <a:pPr marL="88900"/>
            <a:endParaRPr lang="en-US" sz="800" dirty="0" smtClean="0">
              <a:latin typeface="Calibri" pitchFamily="34" charset="0"/>
            </a:endParaRPr>
          </a:p>
          <a:p>
            <a:pPr marL="88900"/>
            <a:r>
              <a:rPr lang="en-US" sz="1400" dirty="0" smtClean="0">
                <a:latin typeface="Calibri" pitchFamily="34" charset="0"/>
              </a:rPr>
              <a:t>Full beam transport to end-of-line spectrometer, stable beam</a:t>
            </a:r>
          </a:p>
          <a:p>
            <a:pPr marL="88900"/>
            <a:endParaRPr lang="en-US" sz="800" dirty="0" smtClean="0">
              <a:latin typeface="Calibri" pitchFamily="34" charset="0"/>
            </a:endParaRPr>
          </a:p>
          <a:p>
            <a:pPr marL="88900"/>
            <a:r>
              <a:rPr lang="en-US" sz="1400" dirty="0" smtClean="0">
                <a:latin typeface="Calibri" pitchFamily="34" charset="0"/>
              </a:rPr>
              <a:t>Power produced (</a:t>
            </a:r>
            <a:r>
              <a:rPr lang="en-US" sz="1400" dirty="0" smtClean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70 MW/PETS</a:t>
            </a:r>
            <a:r>
              <a:rPr lang="en-US" sz="1400" dirty="0" smtClean="0">
                <a:latin typeface="Calibri" pitchFamily="34" charset="0"/>
              </a:rPr>
              <a:t>) fully consistent with drive beam current (</a:t>
            </a:r>
            <a:r>
              <a:rPr lang="en-US" sz="1400" dirty="0" smtClean="0">
                <a:solidFill>
                  <a:srgbClr val="953735"/>
                </a:solidFill>
                <a:latin typeface="Calibri" pitchFamily="34" charset="0"/>
              </a:rPr>
              <a:t>21 A</a:t>
            </a:r>
            <a:r>
              <a:rPr lang="en-US" sz="1400" dirty="0" smtClean="0">
                <a:latin typeface="Calibri" pitchFamily="34" charset="0"/>
              </a:rPr>
              <a:t>) and measured deceleration. </a:t>
            </a:r>
          </a:p>
        </p:txBody>
      </p:sp>
      <p:pic>
        <p:nvPicPr>
          <p:cNvPr id="5" name="Picture 4" descr="23032009(011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85525" y="847048"/>
            <a:ext cx="1862132" cy="139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Rectangle 5"/>
          <p:cNvSpPr/>
          <p:nvPr/>
        </p:nvSpPr>
        <p:spPr>
          <a:xfrm>
            <a:off x="4330078" y="2301124"/>
            <a:ext cx="1409894" cy="46166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200" dirty="0" smtClean="0">
                <a:latin typeface="Calibri"/>
                <a:cs typeface="Calibri"/>
              </a:rPr>
              <a:t>PETS tank during installation</a:t>
            </a:r>
            <a:endParaRPr lang="en-US" sz="1200" dirty="0">
              <a:latin typeface="Calibri"/>
              <a:cs typeface="Calibri"/>
            </a:endParaRPr>
          </a:p>
        </p:txBody>
      </p:sp>
      <p:pic>
        <p:nvPicPr>
          <p:cNvPr id="7" name="Picture 6" descr="P100005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993" y="3901051"/>
            <a:ext cx="3064490" cy="2329012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Rectangle 7"/>
          <p:cNvSpPr/>
          <p:nvPr/>
        </p:nvSpPr>
        <p:spPr>
          <a:xfrm>
            <a:off x="380927" y="3719371"/>
            <a:ext cx="1393218" cy="307777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400" dirty="0" smtClean="0">
                <a:latin typeface="Calibri"/>
                <a:cs typeface="Calibri"/>
              </a:rPr>
              <a:t>TBL line in CLEX</a:t>
            </a:r>
            <a:endParaRPr lang="en-US" sz="1400" dirty="0">
              <a:latin typeface="Calibri"/>
              <a:cs typeface="Calibri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1498655" y="3232865"/>
            <a:ext cx="3586176" cy="338554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53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Calibri"/>
                <a:ea typeface="+mn-ea"/>
                <a:cs typeface="Calibri"/>
              </a:rPr>
              <a:t>More than half a GW of 12 GHz power!</a:t>
            </a:r>
            <a:endParaRPr lang="en-US" sz="1600" dirty="0">
              <a:latin typeface="Calibri"/>
              <a:ea typeface="+mn-ea"/>
              <a:cs typeface="Calibri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405596" y="3144597"/>
            <a:ext cx="3600262" cy="52322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r"/>
            <a:r>
              <a:rPr lang="en-US" sz="1400" dirty="0" smtClean="0">
                <a:latin typeface="Calibri"/>
                <a:cs typeface="Calibri"/>
              </a:rPr>
              <a:t>Beam deceleration, measured in spectrometer and compared with expectations</a:t>
            </a:r>
            <a:endParaRPr lang="en-US" sz="1400" dirty="0">
              <a:latin typeface="Calibri"/>
              <a:cs typeface="Calibri"/>
            </a:endParaRPr>
          </a:p>
        </p:txBody>
      </p:sp>
      <p:cxnSp>
        <p:nvCxnSpPr>
          <p:cNvPr id="11" name="Straight Connector 10"/>
          <p:cNvCxnSpPr/>
          <p:nvPr/>
        </p:nvCxnSpPr>
        <p:spPr>
          <a:xfrm flipV="1">
            <a:off x="4456036" y="5888284"/>
            <a:ext cx="1843517" cy="9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 flipV="1">
            <a:off x="4278652" y="3804667"/>
            <a:ext cx="982513" cy="12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 flipV="1">
            <a:off x="4616750" y="3808028"/>
            <a:ext cx="2751" cy="2080256"/>
          </a:xfrm>
          <a:prstGeom prst="straightConnector1">
            <a:avLst/>
          </a:prstGeom>
          <a:ln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54838" y="4728982"/>
            <a:ext cx="985677" cy="666849"/>
          </a:xfrm>
          <a:prstGeom prst="rect">
            <a:avLst/>
          </a:prstGeom>
          <a:noFill/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~ 30 </a:t>
            </a:r>
            <a:r>
              <a:rPr lang="en-US" sz="1400" dirty="0" err="1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MeV</a:t>
            </a:r>
            <a:endParaRPr lang="en-US" sz="14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  <a:p>
            <a:pPr marL="179388" indent="-179388"/>
            <a:endParaRPr lang="en-US" sz="1400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  <a:p>
            <a:pPr marL="179388" indent="-179388"/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  <a:cs typeface="Arial" pitchFamily="34" charset="0"/>
              </a:rPr>
              <a:t>   26%</a:t>
            </a:r>
            <a:endParaRPr lang="en-US" sz="1400" baseline="30000" dirty="0" smtClean="0">
              <a:solidFill>
                <a:srgbClr val="00187E"/>
              </a:solidFill>
              <a:latin typeface="Calibri" pitchFamily="34" charset="0"/>
              <a:cs typeface="Arial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71699" y="839534"/>
            <a:ext cx="2819854" cy="2053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6" name="Oval 15"/>
          <p:cNvSpPr/>
          <p:nvPr/>
        </p:nvSpPr>
        <p:spPr>
          <a:xfrm rot="19344077">
            <a:off x="7076368" y="2026153"/>
            <a:ext cx="611618" cy="136706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2"/>
          <p:cNvSpPr txBox="1">
            <a:spLocks noChangeArrowheads="1"/>
          </p:cNvSpPr>
          <p:nvPr/>
        </p:nvSpPr>
        <p:spPr>
          <a:xfrm>
            <a:off x="2590801" y="324179"/>
            <a:ext cx="4239846" cy="461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Test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Beam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Line</a:t>
            </a:r>
          </a:p>
        </p:txBody>
      </p:sp>
      <p:sp>
        <p:nvSpPr>
          <p:cNvPr id="18" name="Rectangle 17"/>
          <p:cNvSpPr/>
          <p:nvPr/>
        </p:nvSpPr>
        <p:spPr>
          <a:xfrm>
            <a:off x="7913714" y="5469067"/>
            <a:ext cx="106223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latin typeface="Calibri" pitchFamily="34" charset="0"/>
              </a:rPr>
              <a:t>end 2011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14" grpId="0"/>
      <p:bldP spid="18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19</a:t>
            </a:fld>
            <a:endParaRPr lang="en-US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34586" y="436813"/>
            <a:ext cx="5526016" cy="31428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2093" y="3656963"/>
            <a:ext cx="4577195" cy="28835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9700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354929" y="3652507"/>
            <a:ext cx="6789071" cy="3205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0" y="658367"/>
            <a:ext cx="3131948" cy="461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Test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Beam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Line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782509" y="1886568"/>
            <a:ext cx="2187114" cy="584776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53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Calibri"/>
                <a:ea typeface="+mn-ea"/>
                <a:cs typeface="Calibri"/>
              </a:rPr>
              <a:t>2012: Reached 30% deceleration</a:t>
            </a:r>
            <a:endParaRPr lang="en-US" sz="1600" dirty="0">
              <a:latin typeface="Calibri"/>
              <a:ea typeface="+mn-ea"/>
              <a:cs typeface="Calibri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963555" y="4149121"/>
            <a:ext cx="1280372" cy="584776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5397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dirty="0" smtClean="0">
                <a:latin typeface="Calibri"/>
                <a:ea typeface="+mn-ea"/>
                <a:cs typeface="Calibri"/>
              </a:rPr>
              <a:t>Potential to exceed 40% </a:t>
            </a:r>
            <a:endParaRPr lang="en-US" sz="1600" dirty="0">
              <a:latin typeface="Calibri"/>
              <a:ea typeface="+mn-ea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383439"/>
            <a:ext cx="9144000" cy="4972911"/>
          </a:xfrm>
          <a:prstGeom prst="rect">
            <a:avLst/>
          </a:prstGeom>
          <a:effectLst/>
        </p:spPr>
      </p:pic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2671881" y="333989"/>
            <a:ext cx="4405193" cy="654215"/>
          </a:xfr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rgbClr val="5C92B5"/>
                </a:solidFill>
              </a:rPr>
              <a:t>CLIC Layout at 3 TeV</a:t>
            </a:r>
            <a:endParaRPr lang="en-US" sz="2800" dirty="0">
              <a:solidFill>
                <a:srgbClr val="5C92B5"/>
              </a:solidFill>
            </a:endParaRPr>
          </a:p>
        </p:txBody>
      </p:sp>
      <p:sp>
        <p:nvSpPr>
          <p:cNvPr id="10" name="Rectangle 3"/>
          <p:cNvSpPr>
            <a:spLocks noChangeArrowheads="1"/>
          </p:cNvSpPr>
          <p:nvPr/>
        </p:nvSpPr>
        <p:spPr bwMode="auto">
          <a:xfrm>
            <a:off x="3327492" y="1237129"/>
            <a:ext cx="2203938" cy="101564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Drive Beam Generation Complex</a:t>
            </a:r>
          </a:p>
        </p:txBody>
      </p:sp>
      <p:sp>
        <p:nvSpPr>
          <p:cNvPr id="11" name="Rectangle 3"/>
          <p:cNvSpPr>
            <a:spLocks noChangeArrowheads="1"/>
          </p:cNvSpPr>
          <p:nvPr/>
        </p:nvSpPr>
        <p:spPr bwMode="auto">
          <a:xfrm>
            <a:off x="2901240" y="6399898"/>
            <a:ext cx="3651960" cy="400091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 lIns="91422" tIns="45711" rIns="91422" bIns="45711">
            <a:prstTxWarp prst="textNoShape">
              <a:avLst/>
            </a:prstTxWarp>
            <a:spAutoFit/>
          </a:bodyPr>
          <a:lstStyle/>
          <a:p>
            <a:pPr defTabSz="91366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Main Beam 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Generation Complex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</a:t>
            </a:fld>
            <a:endParaRPr lang="en-US" dirty="0"/>
          </a:p>
        </p:txBody>
      </p:sp>
      <p:grpSp>
        <p:nvGrpSpPr>
          <p:cNvPr id="457" name="Group 456"/>
          <p:cNvGrpSpPr/>
          <p:nvPr/>
        </p:nvGrpSpPr>
        <p:grpSpPr>
          <a:xfrm>
            <a:off x="113899" y="988204"/>
            <a:ext cx="8839200" cy="2164862"/>
            <a:chOff x="259796" y="3998658"/>
            <a:chExt cx="8839200" cy="2164862"/>
          </a:xfrm>
        </p:grpSpPr>
        <p:sp>
          <p:nvSpPr>
            <p:cNvPr id="232" name="Rectangle 231"/>
            <p:cNvSpPr/>
            <p:nvPr/>
          </p:nvSpPr>
          <p:spPr>
            <a:xfrm>
              <a:off x="259796" y="3998658"/>
              <a:ext cx="8839200" cy="21648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456" name="Group 455"/>
            <p:cNvGrpSpPr/>
            <p:nvPr/>
          </p:nvGrpSpPr>
          <p:grpSpPr>
            <a:xfrm>
              <a:off x="404175" y="4177067"/>
              <a:ext cx="8621888" cy="1421663"/>
              <a:chOff x="259796" y="1119950"/>
              <a:chExt cx="8621888" cy="1421663"/>
            </a:xfrm>
          </p:grpSpPr>
          <p:sp>
            <p:nvSpPr>
              <p:cNvPr id="234" name="Rectangle 3"/>
              <p:cNvSpPr>
                <a:spLocks noChangeArrowheads="1"/>
              </p:cNvSpPr>
              <p:nvPr/>
            </p:nvSpPr>
            <p:spPr bwMode="auto">
              <a:xfrm>
                <a:off x="259796" y="1119950"/>
                <a:ext cx="8621888" cy="1421663"/>
              </a:xfrm>
              <a:prstGeom prst="rect">
                <a:avLst/>
              </a:prstGeom>
              <a:solidFill>
                <a:schemeClr val="accent4">
                  <a:lumMod val="20000"/>
                  <a:lumOff val="80000"/>
                </a:schemeClr>
              </a:solidFill>
              <a:ln w="0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</a:pPr>
                <a:endParaRPr lang="fr-FR" sz="2500">
                  <a:solidFill>
                    <a:srgbClr val="FF0000"/>
                  </a:solidFill>
                </a:endParaRPr>
              </a:p>
            </p:txBody>
          </p:sp>
          <p:grpSp>
            <p:nvGrpSpPr>
              <p:cNvPr id="231" name="Group 230"/>
              <p:cNvGrpSpPr/>
              <p:nvPr/>
            </p:nvGrpSpPr>
            <p:grpSpPr>
              <a:xfrm>
                <a:off x="416918" y="1560010"/>
                <a:ext cx="3487197" cy="927505"/>
                <a:chOff x="416918" y="1560009"/>
                <a:chExt cx="3487197" cy="927505"/>
              </a:xfrm>
            </p:grpSpPr>
            <p:sp>
              <p:nvSpPr>
                <p:cNvPr id="236" name="Rectangle 5"/>
                <p:cNvSpPr>
                  <a:spLocks noChangeArrowheads="1"/>
                </p:cNvSpPr>
                <p:nvPr/>
              </p:nvSpPr>
              <p:spPr bwMode="auto">
                <a:xfrm>
                  <a:off x="416918" y="1588432"/>
                  <a:ext cx="3487197" cy="899082"/>
                </a:xfrm>
                <a:prstGeom prst="rect">
                  <a:avLst/>
                </a:prstGeom>
                <a:solidFill>
                  <a:schemeClr val="bg1"/>
                </a:solidFill>
                <a:ln w="0">
                  <a:solidFill>
                    <a:srgbClr val="3333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 sz="25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37" name="Line 6"/>
                <p:cNvSpPr>
                  <a:spLocks noChangeShapeType="1"/>
                </p:cNvSpPr>
                <p:nvPr/>
              </p:nvSpPr>
              <p:spPr bwMode="auto">
                <a:xfrm>
                  <a:off x="589295" y="2061161"/>
                  <a:ext cx="3177529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8" name="Rectangle 7"/>
                <p:cNvSpPr>
                  <a:spLocks noChangeArrowheads="1"/>
                </p:cNvSpPr>
                <p:nvPr/>
              </p:nvSpPr>
              <p:spPr bwMode="auto">
                <a:xfrm>
                  <a:off x="542006" y="2141944"/>
                  <a:ext cx="3240072" cy="3365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100" dirty="0">
                      <a:solidFill>
                        <a:srgbClr val="000000"/>
                      </a:solidFill>
                    </a:rPr>
                    <a:t>140 ms train length - 24 </a:t>
                  </a:r>
                  <a:r>
                    <a:rPr lang="en-US" sz="1100" dirty="0">
                      <a:solidFill>
                        <a:srgbClr val="000000"/>
                      </a:solidFill>
                      <a:sym typeface="Symbol" charset="2"/>
                    </a:rPr>
                    <a:t> 24 </a:t>
                  </a:r>
                  <a:r>
                    <a:rPr lang="en-US" sz="1100" dirty="0">
                      <a:solidFill>
                        <a:srgbClr val="000000"/>
                      </a:solidFill>
                    </a:rPr>
                    <a:t>sub-pulses</a:t>
                  </a:r>
                </a:p>
                <a:p>
                  <a:pPr defTabSz="957263">
                    <a:buFont typeface="StarSymbol" charset="0"/>
                    <a:buNone/>
                  </a:pPr>
                  <a:r>
                    <a:rPr lang="en-US" sz="1100" b="1" dirty="0">
                      <a:solidFill>
                        <a:srgbClr val="C00000"/>
                      </a:solidFill>
                    </a:rPr>
                    <a:t>4.2 A</a:t>
                  </a:r>
                  <a:r>
                    <a:rPr lang="en-US" sz="1100" dirty="0">
                      <a:solidFill>
                        <a:srgbClr val="C00000"/>
                      </a:solidFill>
                    </a:rPr>
                    <a:t> </a:t>
                  </a:r>
                  <a:r>
                    <a:rPr lang="en-US" sz="1100" dirty="0">
                      <a:solidFill>
                        <a:srgbClr val="000000"/>
                      </a:solidFill>
                    </a:rPr>
                    <a:t>- 2.4 GeV – 60 cm between bunches</a:t>
                  </a:r>
                </a:p>
              </p:txBody>
            </p:sp>
            <p:grpSp>
              <p:nvGrpSpPr>
                <p:cNvPr id="239" name="Group 8"/>
                <p:cNvGrpSpPr>
                  <a:grpSpLocks/>
                </p:cNvGrpSpPr>
                <p:nvPr/>
              </p:nvGrpSpPr>
              <p:grpSpPr bwMode="auto">
                <a:xfrm>
                  <a:off x="837945" y="1917547"/>
                  <a:ext cx="512554" cy="143614"/>
                  <a:chOff x="288" y="3600"/>
                  <a:chExt cx="336" cy="96"/>
                </a:xfrm>
              </p:grpSpPr>
              <p:sp>
                <p:nvSpPr>
                  <p:cNvPr id="446" name="Line 9"/>
                  <p:cNvSpPr>
                    <a:spLocks noChangeShapeType="1"/>
                  </p:cNvSpPr>
                  <p:nvPr/>
                </p:nvSpPr>
                <p:spPr bwMode="auto">
                  <a:xfrm>
                    <a:off x="28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7" name="Line 10"/>
                  <p:cNvSpPr>
                    <a:spLocks noChangeShapeType="1"/>
                  </p:cNvSpPr>
                  <p:nvPr/>
                </p:nvSpPr>
                <p:spPr bwMode="auto">
                  <a:xfrm>
                    <a:off x="33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8" name="Line 11"/>
                  <p:cNvSpPr>
                    <a:spLocks noChangeShapeType="1"/>
                  </p:cNvSpPr>
                  <p:nvPr/>
                </p:nvSpPr>
                <p:spPr bwMode="auto">
                  <a:xfrm>
                    <a:off x="38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9" name="Line 12"/>
                  <p:cNvSpPr>
                    <a:spLocks noChangeShapeType="1"/>
                  </p:cNvSpPr>
                  <p:nvPr/>
                </p:nvSpPr>
                <p:spPr bwMode="auto">
                  <a:xfrm>
                    <a:off x="432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0" name="Line 13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1" name="Line 14"/>
                  <p:cNvSpPr>
                    <a:spLocks noChangeShapeType="1"/>
                  </p:cNvSpPr>
                  <p:nvPr/>
                </p:nvSpPr>
                <p:spPr bwMode="auto">
                  <a:xfrm>
                    <a:off x="52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2" name="Line 15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53" name="Line 16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0" name="Group 17"/>
                <p:cNvGrpSpPr>
                  <a:grpSpLocks/>
                </p:cNvGrpSpPr>
                <p:nvPr/>
              </p:nvGrpSpPr>
              <p:grpSpPr bwMode="auto">
                <a:xfrm>
                  <a:off x="2009496" y="1917547"/>
                  <a:ext cx="512554" cy="143614"/>
                  <a:chOff x="288" y="3600"/>
                  <a:chExt cx="336" cy="96"/>
                </a:xfrm>
              </p:grpSpPr>
              <p:sp>
                <p:nvSpPr>
                  <p:cNvPr id="438" name="Line 18"/>
                  <p:cNvSpPr>
                    <a:spLocks noChangeShapeType="1"/>
                  </p:cNvSpPr>
                  <p:nvPr/>
                </p:nvSpPr>
                <p:spPr bwMode="auto">
                  <a:xfrm>
                    <a:off x="28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9" name="Line 19"/>
                  <p:cNvSpPr>
                    <a:spLocks noChangeShapeType="1"/>
                  </p:cNvSpPr>
                  <p:nvPr/>
                </p:nvSpPr>
                <p:spPr bwMode="auto">
                  <a:xfrm>
                    <a:off x="33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0" name="Line 20"/>
                  <p:cNvSpPr>
                    <a:spLocks noChangeShapeType="1"/>
                  </p:cNvSpPr>
                  <p:nvPr/>
                </p:nvSpPr>
                <p:spPr bwMode="auto">
                  <a:xfrm>
                    <a:off x="38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1" name="Line 21"/>
                  <p:cNvSpPr>
                    <a:spLocks noChangeShapeType="1"/>
                  </p:cNvSpPr>
                  <p:nvPr/>
                </p:nvSpPr>
                <p:spPr bwMode="auto">
                  <a:xfrm>
                    <a:off x="432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2" name="Line 22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3" name="Line 23"/>
                  <p:cNvSpPr>
                    <a:spLocks noChangeShapeType="1"/>
                  </p:cNvSpPr>
                  <p:nvPr/>
                </p:nvSpPr>
                <p:spPr bwMode="auto">
                  <a:xfrm>
                    <a:off x="52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4" name="Line 24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45" name="Line 25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1" name="Group 26"/>
                <p:cNvGrpSpPr>
                  <a:grpSpLocks/>
                </p:cNvGrpSpPr>
                <p:nvPr/>
              </p:nvGrpSpPr>
              <p:grpSpPr bwMode="auto">
                <a:xfrm>
                  <a:off x="1423720" y="1917547"/>
                  <a:ext cx="512554" cy="143614"/>
                  <a:chOff x="288" y="3600"/>
                  <a:chExt cx="336" cy="96"/>
                </a:xfrm>
              </p:grpSpPr>
              <p:sp>
                <p:nvSpPr>
                  <p:cNvPr id="430" name="Line 27"/>
                  <p:cNvSpPr>
                    <a:spLocks noChangeShapeType="1"/>
                  </p:cNvSpPr>
                  <p:nvPr/>
                </p:nvSpPr>
                <p:spPr bwMode="auto">
                  <a:xfrm>
                    <a:off x="28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1" name="Line 28"/>
                  <p:cNvSpPr>
                    <a:spLocks noChangeShapeType="1"/>
                  </p:cNvSpPr>
                  <p:nvPr/>
                </p:nvSpPr>
                <p:spPr bwMode="auto">
                  <a:xfrm>
                    <a:off x="33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2" name="Line 29"/>
                  <p:cNvSpPr>
                    <a:spLocks noChangeShapeType="1"/>
                  </p:cNvSpPr>
                  <p:nvPr/>
                </p:nvSpPr>
                <p:spPr bwMode="auto">
                  <a:xfrm>
                    <a:off x="38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3" name="Line 30"/>
                  <p:cNvSpPr>
                    <a:spLocks noChangeShapeType="1"/>
                  </p:cNvSpPr>
                  <p:nvPr/>
                </p:nvSpPr>
                <p:spPr bwMode="auto">
                  <a:xfrm>
                    <a:off x="432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4" name="Line 31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5" name="Line 32"/>
                  <p:cNvSpPr>
                    <a:spLocks noChangeShapeType="1"/>
                  </p:cNvSpPr>
                  <p:nvPr/>
                </p:nvSpPr>
                <p:spPr bwMode="auto">
                  <a:xfrm>
                    <a:off x="52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6" name="Line 33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37" name="Line 34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2" name="Group 35"/>
                <p:cNvGrpSpPr>
                  <a:grpSpLocks/>
                </p:cNvGrpSpPr>
                <p:nvPr/>
              </p:nvGrpSpPr>
              <p:grpSpPr bwMode="auto">
                <a:xfrm>
                  <a:off x="2522050" y="1917547"/>
                  <a:ext cx="512554" cy="143614"/>
                  <a:chOff x="288" y="3600"/>
                  <a:chExt cx="336" cy="96"/>
                </a:xfrm>
              </p:grpSpPr>
              <p:sp>
                <p:nvSpPr>
                  <p:cNvPr id="422" name="Line 36"/>
                  <p:cNvSpPr>
                    <a:spLocks noChangeShapeType="1"/>
                  </p:cNvSpPr>
                  <p:nvPr/>
                </p:nvSpPr>
                <p:spPr bwMode="auto">
                  <a:xfrm>
                    <a:off x="28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3" name="Line 37"/>
                  <p:cNvSpPr>
                    <a:spLocks noChangeShapeType="1"/>
                  </p:cNvSpPr>
                  <p:nvPr/>
                </p:nvSpPr>
                <p:spPr bwMode="auto">
                  <a:xfrm>
                    <a:off x="33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4" name="Line 38"/>
                  <p:cNvSpPr>
                    <a:spLocks noChangeShapeType="1"/>
                  </p:cNvSpPr>
                  <p:nvPr/>
                </p:nvSpPr>
                <p:spPr bwMode="auto">
                  <a:xfrm>
                    <a:off x="38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5" name="Line 39"/>
                  <p:cNvSpPr>
                    <a:spLocks noChangeShapeType="1"/>
                  </p:cNvSpPr>
                  <p:nvPr/>
                </p:nvSpPr>
                <p:spPr bwMode="auto">
                  <a:xfrm>
                    <a:off x="432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6" name="Line 40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7" name="Line 41"/>
                  <p:cNvSpPr>
                    <a:spLocks noChangeShapeType="1"/>
                  </p:cNvSpPr>
                  <p:nvPr/>
                </p:nvSpPr>
                <p:spPr bwMode="auto">
                  <a:xfrm>
                    <a:off x="52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8" name="Line 42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9" name="Line 43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FF0000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3" name="Group 44"/>
                <p:cNvGrpSpPr>
                  <a:grpSpLocks/>
                </p:cNvGrpSpPr>
                <p:nvPr/>
              </p:nvGrpSpPr>
              <p:grpSpPr bwMode="auto">
                <a:xfrm>
                  <a:off x="3107826" y="1917547"/>
                  <a:ext cx="512554" cy="143614"/>
                  <a:chOff x="288" y="3600"/>
                  <a:chExt cx="336" cy="96"/>
                </a:xfrm>
              </p:grpSpPr>
              <p:sp>
                <p:nvSpPr>
                  <p:cNvPr id="414" name="Line 45"/>
                  <p:cNvSpPr>
                    <a:spLocks noChangeShapeType="1"/>
                  </p:cNvSpPr>
                  <p:nvPr/>
                </p:nvSpPr>
                <p:spPr bwMode="auto">
                  <a:xfrm>
                    <a:off x="28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5" name="Line 46"/>
                  <p:cNvSpPr>
                    <a:spLocks noChangeShapeType="1"/>
                  </p:cNvSpPr>
                  <p:nvPr/>
                </p:nvSpPr>
                <p:spPr bwMode="auto">
                  <a:xfrm>
                    <a:off x="33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6" name="Line 47"/>
                  <p:cNvSpPr>
                    <a:spLocks noChangeShapeType="1"/>
                  </p:cNvSpPr>
                  <p:nvPr/>
                </p:nvSpPr>
                <p:spPr bwMode="auto">
                  <a:xfrm>
                    <a:off x="38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7" name="Line 48"/>
                  <p:cNvSpPr>
                    <a:spLocks noChangeShapeType="1"/>
                  </p:cNvSpPr>
                  <p:nvPr/>
                </p:nvSpPr>
                <p:spPr bwMode="auto">
                  <a:xfrm>
                    <a:off x="432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8" name="Line 49"/>
                  <p:cNvSpPr>
                    <a:spLocks noChangeShapeType="1"/>
                  </p:cNvSpPr>
                  <p:nvPr/>
                </p:nvSpPr>
                <p:spPr bwMode="auto">
                  <a:xfrm>
                    <a:off x="480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19" name="Line 50"/>
                  <p:cNvSpPr>
                    <a:spLocks noChangeShapeType="1"/>
                  </p:cNvSpPr>
                  <p:nvPr/>
                </p:nvSpPr>
                <p:spPr bwMode="auto">
                  <a:xfrm>
                    <a:off x="528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0" name="Line 51"/>
                  <p:cNvSpPr>
                    <a:spLocks noChangeShapeType="1"/>
                  </p:cNvSpPr>
                  <p:nvPr/>
                </p:nvSpPr>
                <p:spPr bwMode="auto">
                  <a:xfrm>
                    <a:off x="576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21" name="Line 52"/>
                  <p:cNvSpPr>
                    <a:spLocks noChangeShapeType="1"/>
                  </p:cNvSpPr>
                  <p:nvPr/>
                </p:nvSpPr>
                <p:spPr bwMode="auto">
                  <a:xfrm>
                    <a:off x="624" y="3600"/>
                    <a:ext cx="0" cy="96"/>
                  </a:xfrm>
                  <a:prstGeom prst="line">
                    <a:avLst/>
                  </a:prstGeom>
                  <a:noFill/>
                  <a:ln w="0">
                    <a:solidFill>
                      <a:srgbClr val="0000FF"/>
                    </a:solidFill>
                    <a:round/>
                    <a:headEnd/>
                    <a:tailEnd/>
                  </a:ln>
                </p:spPr>
                <p:txBody>
                  <a:bodyPr wrap="none" anchor="ctr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244" name="Line 53"/>
                <p:cNvSpPr>
                  <a:spLocks noChangeShapeType="1"/>
                </p:cNvSpPr>
                <p:nvPr/>
              </p:nvSpPr>
              <p:spPr bwMode="auto">
                <a:xfrm>
                  <a:off x="2528152" y="1847236"/>
                  <a:ext cx="512554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Rectangle 54"/>
                <p:cNvSpPr>
                  <a:spLocks noChangeArrowheads="1"/>
                </p:cNvSpPr>
                <p:nvPr/>
              </p:nvSpPr>
              <p:spPr bwMode="auto">
                <a:xfrm>
                  <a:off x="2506795" y="1560009"/>
                  <a:ext cx="579674" cy="270772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wrap="none" lIns="100772" tIns="50387" rIns="100772" bIns="50387" anchor="ctr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100">
                      <a:solidFill>
                        <a:srgbClr val="000000"/>
                      </a:solidFill>
                    </a:rPr>
                    <a:t>240 ns</a:t>
                  </a:r>
                </a:p>
              </p:txBody>
            </p:sp>
          </p:grpSp>
          <p:grpSp>
            <p:nvGrpSpPr>
              <p:cNvPr id="455" name="Group 454"/>
              <p:cNvGrpSpPr/>
              <p:nvPr/>
            </p:nvGrpSpPr>
            <p:grpSpPr>
              <a:xfrm>
                <a:off x="5084819" y="1574221"/>
                <a:ext cx="3680930" cy="899082"/>
                <a:chOff x="5084819" y="1588433"/>
                <a:chExt cx="3680930" cy="899082"/>
              </a:xfrm>
            </p:grpSpPr>
            <p:sp>
              <p:nvSpPr>
                <p:cNvPr id="235" name="Rectangle 4"/>
                <p:cNvSpPr>
                  <a:spLocks noChangeArrowheads="1"/>
                </p:cNvSpPr>
                <p:nvPr/>
              </p:nvSpPr>
              <p:spPr bwMode="auto">
                <a:xfrm>
                  <a:off x="5084819" y="1588433"/>
                  <a:ext cx="3680930" cy="899082"/>
                </a:xfrm>
                <a:prstGeom prst="rect">
                  <a:avLst/>
                </a:prstGeom>
                <a:solidFill>
                  <a:schemeClr val="bg1"/>
                </a:solidFill>
                <a:ln w="0">
                  <a:solidFill>
                    <a:srgbClr val="333399"/>
                  </a:solidFill>
                  <a:miter lim="800000"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93000"/>
                    </a:lnSpc>
                    <a:spcBef>
                      <a:spcPct val="50000"/>
                    </a:spcBef>
                    <a:spcAft>
                      <a:spcPts val="1075"/>
                    </a:spcAft>
                    <a:buClr>
                      <a:srgbClr val="000000"/>
                    </a:buClr>
                    <a:buSzPct val="68000"/>
                    <a:buFont typeface="StarSymbol" charset="0"/>
                    <a:buNone/>
                  </a:pPr>
                  <a:endParaRPr lang="fr-FR" sz="250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6" name="Line 55"/>
                <p:cNvSpPr>
                  <a:spLocks noChangeShapeType="1"/>
                </p:cNvSpPr>
                <p:nvPr/>
              </p:nvSpPr>
              <p:spPr bwMode="auto">
                <a:xfrm>
                  <a:off x="5174821" y="2237686"/>
                  <a:ext cx="3221767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Rectangle 56"/>
                <p:cNvSpPr>
                  <a:spLocks noChangeArrowheads="1"/>
                </p:cNvSpPr>
                <p:nvPr/>
              </p:nvSpPr>
              <p:spPr bwMode="auto">
                <a:xfrm>
                  <a:off x="5687375" y="2309493"/>
                  <a:ext cx="3075323" cy="16904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lIns="0" tIns="0" rIns="0" bIns="0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100" dirty="0">
                      <a:solidFill>
                        <a:srgbClr val="000000"/>
                      </a:solidFill>
                      <a:sym typeface="Symbol" charset="2"/>
                    </a:rPr>
                    <a:t> 24</a:t>
                  </a:r>
                  <a:r>
                    <a:rPr lang="en-US" sz="1100" dirty="0">
                      <a:solidFill>
                        <a:srgbClr val="000000"/>
                      </a:solidFill>
                    </a:rPr>
                    <a:t> pulses – </a:t>
                  </a:r>
                  <a:r>
                    <a:rPr lang="en-US" sz="1100" b="1" dirty="0">
                      <a:solidFill>
                        <a:srgbClr val="C00000"/>
                      </a:solidFill>
                    </a:rPr>
                    <a:t>101 A</a:t>
                  </a:r>
                  <a:r>
                    <a:rPr lang="en-US" sz="1100" b="1" dirty="0">
                      <a:solidFill>
                        <a:srgbClr val="FF0000"/>
                      </a:solidFill>
                    </a:rPr>
                    <a:t> </a:t>
                  </a:r>
                  <a:r>
                    <a:rPr lang="en-US" sz="1100" dirty="0"/>
                    <a:t>– 2.5 cm between bunches</a:t>
                  </a:r>
                </a:p>
              </p:txBody>
            </p:sp>
            <p:sp>
              <p:nvSpPr>
                <p:cNvPr id="248" name="Line 57"/>
                <p:cNvSpPr>
                  <a:spLocks noChangeShapeType="1"/>
                </p:cNvSpPr>
                <p:nvPr/>
              </p:nvSpPr>
              <p:spPr bwMode="auto">
                <a:xfrm flipV="1">
                  <a:off x="5248043" y="1950458"/>
                  <a:ext cx="512554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Line 58"/>
                <p:cNvSpPr>
                  <a:spLocks noChangeShapeType="1"/>
                </p:cNvSpPr>
                <p:nvPr/>
              </p:nvSpPr>
              <p:spPr bwMode="auto">
                <a:xfrm flipV="1">
                  <a:off x="5760597" y="2022265"/>
                  <a:ext cx="2635991" cy="0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round/>
                  <a:headEnd type="stealth" w="med" len="med"/>
                  <a:tailEnd type="stealth" w="med" len="med"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0" name="Rectangle 59"/>
                <p:cNvSpPr>
                  <a:spLocks noChangeArrowheads="1"/>
                </p:cNvSpPr>
                <p:nvPr/>
              </p:nvSpPr>
              <p:spPr bwMode="auto">
                <a:xfrm>
                  <a:off x="5229738" y="1655751"/>
                  <a:ext cx="579674" cy="270772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wrap="none" lIns="100772" tIns="50387" rIns="100772" bIns="50387" anchor="ctr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100">
                      <a:solidFill>
                        <a:srgbClr val="000000"/>
                      </a:solidFill>
                    </a:rPr>
                    <a:t>240 ns</a:t>
                  </a:r>
                </a:p>
              </p:txBody>
            </p:sp>
            <p:sp>
              <p:nvSpPr>
                <p:cNvPr id="251" name="Rectangle 60"/>
                <p:cNvSpPr>
                  <a:spLocks noChangeArrowheads="1"/>
                </p:cNvSpPr>
                <p:nvPr/>
              </p:nvSpPr>
              <p:spPr bwMode="auto">
                <a:xfrm>
                  <a:off x="6482138" y="1752989"/>
                  <a:ext cx="596454" cy="269276"/>
                </a:xfrm>
                <a:prstGeom prst="rect">
                  <a:avLst/>
                </a:prstGeom>
                <a:noFill/>
                <a:ln w="0">
                  <a:noFill/>
                  <a:miter lim="800000"/>
                  <a:headEnd/>
                  <a:tailEnd/>
                </a:ln>
              </p:spPr>
              <p:txBody>
                <a:bodyPr wrap="none" lIns="100772" tIns="50387" rIns="100772" bIns="50387" anchor="ctr">
                  <a:prstTxWarp prst="textNoShape">
                    <a:avLst/>
                  </a:prstTxWarp>
                  <a:spAutoFit/>
                </a:bodyPr>
                <a:lstStyle/>
                <a:p>
                  <a:pPr defTabSz="957263">
                    <a:buFont typeface="StarSymbol" charset="0"/>
                    <a:buNone/>
                  </a:pPr>
                  <a:r>
                    <a:rPr lang="en-US" sz="1100">
                      <a:solidFill>
                        <a:srgbClr val="000000"/>
                      </a:solidFill>
                    </a:rPr>
                    <a:t>5.8 ms</a:t>
                  </a:r>
                </a:p>
              </p:txBody>
            </p:sp>
            <p:sp>
              <p:nvSpPr>
                <p:cNvPr id="252" name="Line 61"/>
                <p:cNvSpPr>
                  <a:spLocks noChangeShapeType="1"/>
                </p:cNvSpPr>
                <p:nvPr/>
              </p:nvSpPr>
              <p:spPr bwMode="auto">
                <a:xfrm flipV="1">
                  <a:off x="8388961" y="2234694"/>
                  <a:ext cx="308142" cy="2992"/>
                </a:xfrm>
                <a:prstGeom prst="line">
                  <a:avLst/>
                </a:prstGeom>
                <a:noFill/>
                <a:ln w="0">
                  <a:solidFill>
                    <a:srgbClr val="000000"/>
                  </a:solidFill>
                  <a:prstDash val="dash"/>
                  <a:round/>
                  <a:headEnd/>
                  <a:tailEnd/>
                </a:ln>
              </p:spPr>
              <p:txBody>
                <a:bodyPr wrap="none" anchor="ctr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grpSp>
              <p:nvGrpSpPr>
                <p:cNvPr id="253" name="Group 62"/>
                <p:cNvGrpSpPr>
                  <a:grpSpLocks/>
                </p:cNvGrpSpPr>
                <p:nvPr/>
              </p:nvGrpSpPr>
              <p:grpSpPr bwMode="auto">
                <a:xfrm>
                  <a:off x="5248043" y="2094072"/>
                  <a:ext cx="512554" cy="143614"/>
                  <a:chOff x="1488" y="3360"/>
                  <a:chExt cx="672" cy="96"/>
                </a:xfrm>
              </p:grpSpPr>
              <p:grpSp>
                <p:nvGrpSpPr>
                  <p:cNvPr id="336" name="Group 63"/>
                  <p:cNvGrpSpPr>
                    <a:grpSpLocks/>
                  </p:cNvGrpSpPr>
                  <p:nvPr/>
                </p:nvGrpSpPr>
                <p:grpSpPr bwMode="auto">
                  <a:xfrm>
                    <a:off x="1488" y="3360"/>
                    <a:ext cx="336" cy="96"/>
                    <a:chOff x="1056" y="1968"/>
                    <a:chExt cx="672" cy="96"/>
                  </a:xfrm>
                </p:grpSpPr>
                <p:grpSp>
                  <p:nvGrpSpPr>
                    <p:cNvPr id="376" name="Group 6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92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396" name="Group 65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406" name="Line 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7" name="Line 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8" name="Line 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9" name="Line 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0" name="Line 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1" name="Line 7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2" name="Line 7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13" name="Line 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97" name="Group 7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98" name="Line 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9" name="Line 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0" name="Line 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1" name="Line 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2" name="Line 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3" name="Line 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4" name="Line 8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405" name="Line 8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77" name="Group 8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56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378" name="Group 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88" name="Line 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9" name="Line 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0" name="Line 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1" name="Line 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2" name="Line 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3" name="Line 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4" name="Line 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95" name="Line 9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79" name="Group 9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80" name="Line 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1" name="Line 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2" name="Line 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3" name="Line 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4" name="Line 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5" name="Line 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6" name="Line 1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87" name="Line 10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337" name="Group 102"/>
                  <p:cNvGrpSpPr>
                    <a:grpSpLocks/>
                  </p:cNvGrpSpPr>
                  <p:nvPr/>
                </p:nvGrpSpPr>
                <p:grpSpPr bwMode="auto">
                  <a:xfrm>
                    <a:off x="1824" y="3360"/>
                    <a:ext cx="336" cy="96"/>
                    <a:chOff x="1056" y="1968"/>
                    <a:chExt cx="672" cy="96"/>
                  </a:xfrm>
                </p:grpSpPr>
                <p:grpSp>
                  <p:nvGrpSpPr>
                    <p:cNvPr id="338" name="Group 10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92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358" name="Group 10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68" name="Line 1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9" name="Line 1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0" name="Line 10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1" name="Line 10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2" name="Line 1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3" name="Line 11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4" name="Line 11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75" name="Line 1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59" name="Group 11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60" name="Line 1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1" name="Line 1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2" name="Line 1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3" name="Line 1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4" name="Line 1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5" name="Line 1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6" name="Line 12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67" name="Line 12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339" name="Group 12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56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340" name="Group 12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50" name="Line 12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1" name="Line 12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2" name="Line 12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3" name="Line 12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4" name="Line 12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5" name="Line 12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6" name="Line 13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57" name="Line 13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41" name="Group 13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42" name="Line 13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43" name="Line 13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44" name="Line 13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45" name="Line 13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46" name="Line 13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47" name="Line 13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48" name="Line 13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49" name="Line 14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</p:grpSp>
            <p:grpSp>
              <p:nvGrpSpPr>
                <p:cNvPr id="254" name="Group 141"/>
                <p:cNvGrpSpPr>
                  <a:grpSpLocks/>
                </p:cNvGrpSpPr>
                <p:nvPr/>
              </p:nvGrpSpPr>
              <p:grpSpPr bwMode="auto">
                <a:xfrm>
                  <a:off x="7884034" y="2094072"/>
                  <a:ext cx="512554" cy="143614"/>
                  <a:chOff x="1488" y="3360"/>
                  <a:chExt cx="672" cy="96"/>
                </a:xfrm>
              </p:grpSpPr>
              <p:grpSp>
                <p:nvGrpSpPr>
                  <p:cNvPr id="258" name="Group 142"/>
                  <p:cNvGrpSpPr>
                    <a:grpSpLocks/>
                  </p:cNvGrpSpPr>
                  <p:nvPr/>
                </p:nvGrpSpPr>
                <p:grpSpPr bwMode="auto">
                  <a:xfrm>
                    <a:off x="1488" y="3360"/>
                    <a:ext cx="336" cy="96"/>
                    <a:chOff x="1056" y="1968"/>
                    <a:chExt cx="672" cy="96"/>
                  </a:xfrm>
                </p:grpSpPr>
                <p:grpSp>
                  <p:nvGrpSpPr>
                    <p:cNvPr id="298" name="Group 14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92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318" name="Group 14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28" name="Line 14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9" name="Line 14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0" name="Line 14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1" name="Line 14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2" name="Line 14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3" name="Line 15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4" name="Line 15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35" name="Line 15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19" name="Group 15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20" name="Line 15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1" name="Line 15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2" name="Line 15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3" name="Line 15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4" name="Line 15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5" name="Line 15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6" name="Line 16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27" name="Line 16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99" name="Group 1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56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300" name="Group 16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10" name="Line 16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1" name="Line 16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2" name="Line 16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3" name="Line 16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4" name="Line 16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5" name="Line 16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6" name="Line 17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17" name="Line 17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301" name="Group 17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302" name="Line 17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3" name="Line 17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4" name="Line 17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5" name="Line 17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6" name="Line 17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7" name="Line 17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8" name="Line 17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309" name="Line 18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  <p:grpSp>
                <p:nvGrpSpPr>
                  <p:cNvPr id="259" name="Group 181"/>
                  <p:cNvGrpSpPr>
                    <a:grpSpLocks/>
                  </p:cNvGrpSpPr>
                  <p:nvPr/>
                </p:nvGrpSpPr>
                <p:grpSpPr bwMode="auto">
                  <a:xfrm>
                    <a:off x="1824" y="3360"/>
                    <a:ext cx="336" cy="96"/>
                    <a:chOff x="1056" y="1968"/>
                    <a:chExt cx="672" cy="96"/>
                  </a:xfrm>
                </p:grpSpPr>
                <p:grpSp>
                  <p:nvGrpSpPr>
                    <p:cNvPr id="260" name="Group 1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392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280" name="Group 18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290" name="Line 18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91" name="Line 18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92" name="Line 18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93" name="Line 18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94" name="Line 18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95" name="Line 18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96" name="Line 19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97" name="Line 191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81" name="Group 19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282" name="Line 19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83" name="Line 19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84" name="Line 19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85" name="Line 19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86" name="Line 19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87" name="Line 19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88" name="Line 19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89" name="Line 20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  <p:grpSp>
                  <p:nvGrpSpPr>
                    <p:cNvPr id="261" name="Group 20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1056" y="1968"/>
                      <a:ext cx="336" cy="96"/>
                      <a:chOff x="1632" y="1248"/>
                      <a:chExt cx="720" cy="96"/>
                    </a:xfrm>
                  </p:grpSpPr>
                  <p:grpSp>
                    <p:nvGrpSpPr>
                      <p:cNvPr id="262" name="Group 20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80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272" name="Line 20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3" name="Line 20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4" name="Line 20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5" name="Line 20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6" name="Line 20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7" name="Line 20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8" name="Line 20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9" name="Line 210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FF0000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grpSp>
                    <p:nvGrpSpPr>
                      <p:cNvPr id="263" name="Group 21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1632" y="1248"/>
                        <a:ext cx="672" cy="96"/>
                        <a:chOff x="288" y="3600"/>
                        <a:chExt cx="336" cy="96"/>
                      </a:xfrm>
                    </p:grpSpPr>
                    <p:sp>
                      <p:nvSpPr>
                        <p:cNvPr id="264" name="Line 212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28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65" name="Line 213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3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66" name="Line 214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38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67" name="Line 215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32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68" name="Line 216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480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69" name="Line 217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28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0" name="Line 218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576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  <p:sp>
                      <p:nvSpPr>
                        <p:cNvPr id="271" name="Line 219"/>
                        <p:cNvSpPr>
                          <a:spLocks noChangeShapeType="1"/>
                        </p:cNvSpPr>
                        <p:nvPr/>
                      </p:nvSpPr>
                      <p:spPr bwMode="auto">
                        <a:xfrm>
                          <a:off x="624" y="3600"/>
                          <a:ext cx="0" cy="96"/>
                        </a:xfrm>
                        <a:prstGeom prst="line">
                          <a:avLst/>
                        </a:prstGeom>
                        <a:noFill/>
                        <a:ln w="0">
                          <a:solidFill>
                            <a:srgbClr val="0000F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 wrap="none" anchor="ctr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</p:grpSp>
              </p:grpSp>
            </p:grpSp>
          </p:grpSp>
          <p:sp>
            <p:nvSpPr>
              <p:cNvPr id="255" name="AutoShape 220"/>
              <p:cNvSpPr>
                <a:spLocks noChangeArrowheads="1"/>
              </p:cNvSpPr>
              <p:nvPr/>
            </p:nvSpPr>
            <p:spPr bwMode="auto">
              <a:xfrm rot="16200000">
                <a:off x="4367349" y="1771387"/>
                <a:ext cx="344075" cy="495774"/>
              </a:xfrm>
              <a:prstGeom prst="downArrow">
                <a:avLst>
                  <a:gd name="adj1" fmla="val 51389"/>
                  <a:gd name="adj2" fmla="val 57001"/>
                </a:avLst>
              </a:prstGeom>
              <a:solidFill>
                <a:srgbClr val="002060"/>
              </a:solidFill>
              <a:ln w="9525">
                <a:noFill/>
                <a:miter lim="800000"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wrap="none" anchor="ctr">
                <a:prstTxWarp prst="textNoShape">
                  <a:avLst/>
                </a:prstTxWarp>
              </a:bodyPr>
              <a:lstStyle/>
              <a:p>
                <a:pPr>
                  <a:lnSpc>
                    <a:spcPct val="93000"/>
                  </a:lnSpc>
                  <a:spcBef>
                    <a:spcPct val="50000"/>
                  </a:spcBef>
                  <a:spcAft>
                    <a:spcPts val="1075"/>
                  </a:spcAft>
                  <a:buClr>
                    <a:srgbClr val="000000"/>
                  </a:buClr>
                  <a:buSzPct val="68000"/>
                  <a:buFont typeface="StarSymbol" charset="0"/>
                  <a:buNone/>
                  <a:defRPr/>
                </a:pPr>
                <a:endParaRPr lang="en-US" sz="2500">
                  <a:solidFill>
                    <a:srgbClr val="FF0000"/>
                  </a:solidFill>
                  <a:ea typeface="+mn-ea"/>
                  <a:cs typeface="+mn-cs"/>
                </a:endParaRPr>
              </a:p>
            </p:txBody>
          </p:sp>
          <p:sp>
            <p:nvSpPr>
              <p:cNvPr id="256" name="Rectangle 221"/>
              <p:cNvSpPr>
                <a:spLocks noChangeArrowheads="1"/>
              </p:cNvSpPr>
              <p:nvPr/>
            </p:nvSpPr>
            <p:spPr bwMode="auto">
              <a:xfrm>
                <a:off x="326153" y="1233885"/>
                <a:ext cx="3806017" cy="360530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700" dirty="0">
                    <a:solidFill>
                      <a:srgbClr val="002060"/>
                    </a:solidFill>
                  </a:rPr>
                  <a:t>Drive beam time structure - initial</a:t>
                </a:r>
                <a:endParaRPr lang="en-US" sz="1700" dirty="0">
                  <a:solidFill>
                    <a:srgbClr val="002060"/>
                  </a:solidFill>
                  <a:sym typeface="Symbol" charset="2"/>
                </a:endParaRPr>
              </a:p>
            </p:txBody>
          </p:sp>
          <p:sp>
            <p:nvSpPr>
              <p:cNvPr id="257" name="Rectangle 222"/>
              <p:cNvSpPr>
                <a:spLocks noChangeArrowheads="1"/>
              </p:cNvSpPr>
              <p:nvPr/>
            </p:nvSpPr>
            <p:spPr bwMode="auto">
              <a:xfrm>
                <a:off x="5001177" y="1233885"/>
                <a:ext cx="3807543" cy="363522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 type="none" w="sm" len="sm"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lIns="100772" tIns="50387" rIns="100772" bIns="50387">
                <a:prstTxWarp prst="textNoShape">
                  <a:avLst/>
                </a:prstTxWarp>
                <a:spAutoFit/>
              </a:bodyPr>
              <a:lstStyle/>
              <a:p>
                <a:pPr defTabSz="957263">
                  <a:buFont typeface="StarSymbol" charset="0"/>
                  <a:buNone/>
                </a:pPr>
                <a:r>
                  <a:rPr lang="en-US" sz="1700" dirty="0">
                    <a:solidFill>
                      <a:srgbClr val="002060"/>
                    </a:solidFill>
                  </a:rPr>
                  <a:t>Drive beam time structure - final</a:t>
                </a:r>
                <a:endParaRPr lang="en-US" sz="1700" dirty="0">
                  <a:solidFill>
                    <a:srgbClr val="002060"/>
                  </a:solidFill>
                  <a:sym typeface="Symbol" charset="2"/>
                </a:endParaRPr>
              </a:p>
            </p:txBody>
          </p:sp>
        </p:grpSp>
      </p:grpSp>
      <p:pic>
        <p:nvPicPr>
          <p:cNvPr id="230" name="Picture 229" descr="CLIC_twobeam-nocaption.eps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119" y="2847793"/>
            <a:ext cx="4395261" cy="1928356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a="http://schemas.openxmlformats.org/drawingml/2006/main" xmlns:r="http://schemas.openxmlformats.org/officeDocument/2006/relationships" xmlns:p="http://schemas.openxmlformats.org/presentationml/2006/main" xmlns:mc="http://schemas.openxmlformats.org/markup-compatibility/2006" xmlns:mv="urn:schemas-microsoft-com:mac:vml" xmlns="" xmlns:p14="http://schemas.microsoft.com/office/powerpoint/2010/main" val="18575843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3" name="Title 1"/>
          <p:cNvSpPr txBox="1">
            <a:spLocks/>
          </p:cNvSpPr>
          <p:nvPr/>
        </p:nvSpPr>
        <p:spPr>
          <a:xfrm>
            <a:off x="798520" y="308011"/>
            <a:ext cx="7566923" cy="61602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Conclusion of our CDR studies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200" y="1902578"/>
            <a:ext cx="3169664" cy="3091951"/>
          </a:xfrm>
          <a:prstGeom prst="rect">
            <a:avLst/>
          </a:prstGeom>
          <a:solidFill>
            <a:srgbClr val="E4F8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Two</a:t>
            </a:r>
            <a:r>
              <a:rPr lang="en-GB" sz="2000" dirty="0" smtClean="0">
                <a:solidFill>
                  <a:srgbClr val="000000"/>
                </a:solidFill>
                <a:latin typeface="Calibri" charset="0"/>
                <a:cs typeface="ＭＳ Ｐゴシック" charset="-128"/>
              </a:rPr>
              <a:t>-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beam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scheme</a:t>
            </a: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626864" y="1902580"/>
            <a:ext cx="5059936" cy="3091949"/>
          </a:xfrm>
          <a:prstGeom prst="rect">
            <a:avLst/>
          </a:prstGeom>
          <a:solidFill>
            <a:srgbClr val="E4F8E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dirty="0" smtClean="0">
                <a:latin typeface="Calibri" charset="0"/>
              </a:rPr>
              <a:t>Drive Beam generation fully tested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dirty="0" smtClean="0">
                <a:cs typeface="Calibri"/>
              </a:rPr>
              <a:t>Nominal parameters for RF production</a:t>
            </a:r>
            <a:r>
              <a:rPr lang="en-GB" dirty="0" smtClean="0">
                <a:cs typeface="Calibri"/>
              </a:rPr>
              <a:t> reached </a:t>
            </a:r>
            <a:r>
              <a:rPr lang="en-GB" dirty="0" smtClean="0">
                <a:cs typeface="Calibri"/>
              </a:rPr>
              <a:t>and exceeded</a:t>
            </a:r>
            <a:r>
              <a:rPr lang="en-GB" dirty="0" smtClean="0">
                <a:cs typeface="Calibri"/>
              </a:rPr>
              <a:t> 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dirty="0" smtClean="0">
                <a:latin typeface="Calibri" charset="0"/>
              </a:rPr>
              <a:t>Deceleration </a:t>
            </a:r>
            <a:r>
              <a:rPr lang="en-GB" dirty="0" smtClean="0">
                <a:latin typeface="Calibri" charset="0"/>
              </a:rPr>
              <a:t>as </a:t>
            </a:r>
            <a:r>
              <a:rPr lang="en-GB" dirty="0" smtClean="0">
                <a:latin typeface="Calibri" charset="0"/>
              </a:rPr>
              <a:t>expected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dirty="0" smtClean="0">
                <a:latin typeface="Calibri" charset="0"/>
              </a:rPr>
              <a:t>Used </a:t>
            </a:r>
            <a:r>
              <a:rPr lang="en-GB" dirty="0" smtClean="0">
                <a:latin typeface="Calibri" charset="0"/>
              </a:rPr>
              <a:t>to accelerate test </a:t>
            </a:r>
            <a:r>
              <a:rPr lang="en-GB" dirty="0" smtClean="0">
                <a:latin typeface="Calibri" charset="0"/>
              </a:rPr>
              <a:t>beam - </a:t>
            </a:r>
            <a:r>
              <a:rPr lang="en-GB" dirty="0" smtClean="0">
                <a:cs typeface="Calibri"/>
              </a:rPr>
              <a:t>150 </a:t>
            </a:r>
            <a:r>
              <a:rPr lang="en-GB" dirty="0" smtClean="0">
                <a:cs typeface="Calibri"/>
              </a:rPr>
              <a:t>MV/</a:t>
            </a:r>
            <a:r>
              <a:rPr lang="en-GB" dirty="0" err="1" smtClean="0">
                <a:cs typeface="Calibri"/>
              </a:rPr>
              <a:t>m</a:t>
            </a:r>
            <a:r>
              <a:rPr lang="en-GB" dirty="0" smtClean="0">
                <a:cs typeface="Calibri"/>
              </a:rPr>
              <a:t> gradient measured with beam </a:t>
            </a:r>
            <a:endParaRPr lang="en-GB" dirty="0" smtClean="0"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dirty="0" smtClean="0">
                <a:latin typeface="Calibri" charset="0"/>
              </a:rPr>
              <a:t>Improvements on operation, reliability, losses</a:t>
            </a:r>
            <a:endParaRPr lang="en-GB" dirty="0" smtClean="0">
              <a:latin typeface="Calibri" charset="0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dirty="0" smtClean="0">
                <a:latin typeface="Calibri" charset="0"/>
              </a:rPr>
              <a:t>More deceleration and improvements on drive beam quality </a:t>
            </a:r>
            <a:r>
              <a:rPr lang="en-GB" dirty="0" smtClean="0">
                <a:latin typeface="Calibri" charset="0"/>
              </a:rPr>
              <a:t>expected this year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11817" y="5621298"/>
            <a:ext cx="8141690" cy="7517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en-GB" sz="2000" dirty="0" smtClean="0">
                <a:solidFill>
                  <a:srgbClr val="00187E"/>
                </a:solidFill>
                <a:cs typeface="Calibri"/>
              </a:rPr>
              <a:t>Feasibility of the CLIC Two-Beam scheme has been established in the CLIC Test Facility CTF3 </a:t>
            </a:r>
            <a:endParaRPr lang="en-GB" sz="2000" dirty="0" smtClean="0">
              <a:solidFill>
                <a:srgbClr val="00187E"/>
              </a:solidFill>
              <a:cs typeface="Calibri"/>
            </a:endParaRP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GB" sz="1050" dirty="0" smtClean="0"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21</a:t>
            </a:fld>
            <a:endParaRPr 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9071" y="1038195"/>
            <a:ext cx="8619649" cy="5454680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Title 412"/>
          <p:cNvSpPr txBox="1">
            <a:spLocks/>
          </p:cNvSpPr>
          <p:nvPr/>
        </p:nvSpPr>
        <p:spPr>
          <a:xfrm>
            <a:off x="1246627" y="345783"/>
            <a:ext cx="5913718" cy="5301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accent6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 project time-line 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chemeClr val="accent6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Rounded Rectangle 4"/>
          <p:cNvSpPr/>
          <p:nvPr/>
        </p:nvSpPr>
        <p:spPr>
          <a:xfrm>
            <a:off x="189071" y="1038195"/>
            <a:ext cx="2678273" cy="3753724"/>
          </a:xfrm>
          <a:prstGeom prst="roundRect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3" name="Rectangle 43"/>
          <p:cNvSpPr>
            <a:spLocks noChangeArrowheads="1"/>
          </p:cNvSpPr>
          <p:nvPr/>
        </p:nvSpPr>
        <p:spPr bwMode="auto">
          <a:xfrm>
            <a:off x="1762656" y="324617"/>
            <a:ext cx="5768556" cy="34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Drive Beam phase feed-forward tests</a:t>
            </a:r>
            <a:endParaRPr lang="en-US" sz="24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77661" y="2674220"/>
            <a:ext cx="1011527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dirty="0" smtClean="0"/>
              <a:t>Phase monitor</a:t>
            </a:r>
            <a:endParaRPr lang="en-US" sz="1000" dirty="0"/>
          </a:p>
        </p:txBody>
      </p:sp>
      <p:grpSp>
        <p:nvGrpSpPr>
          <p:cNvPr id="5" name="Group 34"/>
          <p:cNvGrpSpPr/>
          <p:nvPr/>
        </p:nvGrpSpPr>
        <p:grpSpPr>
          <a:xfrm>
            <a:off x="596042" y="1341931"/>
            <a:ext cx="4727473" cy="1300180"/>
            <a:chOff x="231176" y="4109781"/>
            <a:chExt cx="7973283" cy="2321164"/>
          </a:xfrm>
        </p:grpSpPr>
        <p:cxnSp>
          <p:nvCxnSpPr>
            <p:cNvPr id="6" name="Straight Connector 5"/>
            <p:cNvCxnSpPr/>
            <p:nvPr/>
          </p:nvCxnSpPr>
          <p:spPr bwMode="auto">
            <a:xfrm rot="10800000">
              <a:off x="5618965" y="5297152"/>
              <a:ext cx="862222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7" name="Straight Connector 6"/>
            <p:cNvCxnSpPr/>
            <p:nvPr/>
          </p:nvCxnSpPr>
          <p:spPr bwMode="auto">
            <a:xfrm>
              <a:off x="4092456" y="4474279"/>
              <a:ext cx="1169623" cy="783517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8" name="Straight Connector 7"/>
            <p:cNvCxnSpPr/>
            <p:nvPr/>
          </p:nvCxnSpPr>
          <p:spPr bwMode="auto">
            <a:xfrm rot="10800000">
              <a:off x="231176" y="5266672"/>
              <a:ext cx="491110" cy="4692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9" name="Straight Connector 8"/>
            <p:cNvCxnSpPr/>
            <p:nvPr/>
          </p:nvCxnSpPr>
          <p:spPr bwMode="auto">
            <a:xfrm rot="10800000" flipV="1">
              <a:off x="2595077" y="4443025"/>
              <a:ext cx="1163084" cy="1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0" name="Straight Connector 9"/>
            <p:cNvCxnSpPr/>
            <p:nvPr/>
          </p:nvCxnSpPr>
          <p:spPr bwMode="auto">
            <a:xfrm flipV="1">
              <a:off x="1099762" y="4474279"/>
              <a:ext cx="1162727" cy="73112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1" name="Straight Connector 10"/>
            <p:cNvCxnSpPr/>
            <p:nvPr/>
          </p:nvCxnSpPr>
          <p:spPr bwMode="auto">
            <a:xfrm rot="10800000">
              <a:off x="2618380" y="4573909"/>
              <a:ext cx="112859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2" name="Straight Connector 11"/>
            <p:cNvCxnSpPr/>
            <p:nvPr/>
          </p:nvCxnSpPr>
          <p:spPr bwMode="auto">
            <a:xfrm rot="10800000">
              <a:off x="4096299" y="4607093"/>
              <a:ext cx="1147762" cy="65960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3" name="Straight Connector 12"/>
            <p:cNvCxnSpPr/>
            <p:nvPr/>
          </p:nvCxnSpPr>
          <p:spPr bwMode="auto">
            <a:xfrm flipV="1">
              <a:off x="1103068" y="4590422"/>
              <a:ext cx="1154906" cy="633414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4" name="Straight Connector 13"/>
            <p:cNvCxnSpPr/>
            <p:nvPr/>
          </p:nvCxnSpPr>
          <p:spPr bwMode="auto">
            <a:xfrm flipV="1">
              <a:off x="1100686" y="4354678"/>
              <a:ext cx="1164432" cy="831058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5" name="Straight Connector 14"/>
            <p:cNvCxnSpPr/>
            <p:nvPr/>
          </p:nvCxnSpPr>
          <p:spPr bwMode="auto">
            <a:xfrm rot="10800000">
              <a:off x="2620172" y="4328276"/>
              <a:ext cx="1128595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cxnSp>
          <p:nvCxnSpPr>
            <p:cNvPr id="16" name="Straight Connector 15"/>
            <p:cNvCxnSpPr/>
            <p:nvPr/>
          </p:nvCxnSpPr>
          <p:spPr bwMode="auto">
            <a:xfrm rot="10800000">
              <a:off x="4100513" y="4367214"/>
              <a:ext cx="1161566" cy="890583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rgbClr val="0070C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17" name="Down Arrow 16"/>
            <p:cNvSpPr/>
            <p:nvPr/>
          </p:nvSpPr>
          <p:spPr bwMode="auto">
            <a:xfrm>
              <a:off x="422031" y="5119339"/>
              <a:ext cx="268940" cy="336915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8" name="Down Arrow 17"/>
            <p:cNvSpPr/>
            <p:nvPr/>
          </p:nvSpPr>
          <p:spPr bwMode="auto">
            <a:xfrm>
              <a:off x="5662797" y="5124450"/>
              <a:ext cx="265730" cy="350044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19" name="Down Arrow 18"/>
            <p:cNvSpPr/>
            <p:nvPr/>
          </p:nvSpPr>
          <p:spPr bwMode="auto">
            <a:xfrm rot="10800000">
              <a:off x="3426486" y="4290999"/>
              <a:ext cx="265866" cy="292249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0" name="Down Arrow 19"/>
            <p:cNvSpPr/>
            <p:nvPr/>
          </p:nvSpPr>
          <p:spPr bwMode="auto">
            <a:xfrm rot="10800000">
              <a:off x="2652764" y="4290998"/>
              <a:ext cx="287971" cy="292249"/>
            </a:xfrm>
            <a:prstGeom prst="downArrow">
              <a:avLst/>
            </a:prstGeom>
            <a:noFill/>
            <a:ln w="19050" cap="flat" cmpd="sng" algn="ctr">
              <a:solidFill>
                <a:srgbClr val="7030A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1" name="Straight Connector 20"/>
            <p:cNvCxnSpPr/>
            <p:nvPr/>
          </p:nvCxnSpPr>
          <p:spPr bwMode="auto">
            <a:xfrm rot="10800000">
              <a:off x="376066" y="6233310"/>
              <a:ext cx="7180294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</p:cxnSp>
        <p:sp>
          <p:nvSpPr>
            <p:cNvPr id="22" name="Arc 21"/>
            <p:cNvSpPr/>
            <p:nvPr/>
          </p:nvSpPr>
          <p:spPr bwMode="auto">
            <a:xfrm rot="5400000">
              <a:off x="5888335" y="3999248"/>
              <a:ext cx="1185703" cy="1406770"/>
            </a:xfrm>
            <a:prstGeom prst="arc">
              <a:avLst>
                <a:gd name="adj1" fmla="val 18273141"/>
                <a:gd name="adj2" fmla="val 0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3" name="Arc 22"/>
            <p:cNvSpPr/>
            <p:nvPr/>
          </p:nvSpPr>
          <p:spPr bwMode="auto">
            <a:xfrm rot="15666827">
              <a:off x="6833012" y="4858435"/>
              <a:ext cx="1404701" cy="1338193"/>
            </a:xfrm>
            <a:prstGeom prst="arc">
              <a:avLst>
                <a:gd name="adj1" fmla="val 18986144"/>
                <a:gd name="adj2" fmla="val 11400797"/>
              </a:avLst>
            </a:prstGeom>
            <a:noFill/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4" name="Flowchart: Summing Junction 31"/>
            <p:cNvSpPr/>
            <p:nvPr/>
          </p:nvSpPr>
          <p:spPr bwMode="auto">
            <a:xfrm>
              <a:off x="2873828" y="6002135"/>
              <a:ext cx="423859" cy="428810"/>
            </a:xfrm>
            <a:prstGeom prst="flowChartSummingJunction">
              <a:avLst/>
            </a:prstGeom>
            <a:solidFill>
              <a:schemeClr val="accent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5" name="Lightning Bolt 24"/>
            <p:cNvSpPr/>
            <p:nvPr/>
          </p:nvSpPr>
          <p:spPr bwMode="auto">
            <a:xfrm>
              <a:off x="452174" y="5174901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6" name="Lightning Bolt 25"/>
            <p:cNvSpPr/>
            <p:nvPr/>
          </p:nvSpPr>
          <p:spPr bwMode="auto">
            <a:xfrm>
              <a:off x="2684582" y="4342562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7" name="Lightning Bolt 26"/>
            <p:cNvSpPr/>
            <p:nvPr/>
          </p:nvSpPr>
          <p:spPr bwMode="auto">
            <a:xfrm>
              <a:off x="3448258" y="4322466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sp>
          <p:nvSpPr>
            <p:cNvPr id="28" name="Lightning Bolt 27"/>
            <p:cNvSpPr/>
            <p:nvPr/>
          </p:nvSpPr>
          <p:spPr bwMode="auto">
            <a:xfrm>
              <a:off x="5709136" y="5166527"/>
              <a:ext cx="200967" cy="231112"/>
            </a:xfrm>
            <a:prstGeom prst="lightningBolt">
              <a:avLst/>
            </a:prstGeom>
            <a:solidFill>
              <a:srgbClr val="FF0000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</a:endParaRPr>
            </a:p>
          </p:txBody>
        </p:sp>
        <p:cxnSp>
          <p:nvCxnSpPr>
            <p:cNvPr id="29" name="Straight Arrow Connector 28"/>
            <p:cNvCxnSpPr>
              <a:stCxn id="24" idx="1"/>
              <a:endCxn id="17" idx="2"/>
            </p:cNvCxnSpPr>
            <p:nvPr/>
          </p:nvCxnSpPr>
          <p:spPr bwMode="auto">
            <a:xfrm flipH="1" flipV="1">
              <a:off x="556501" y="5456254"/>
              <a:ext cx="2379400" cy="60868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0" name="Straight Arrow Connector 29"/>
            <p:cNvCxnSpPr>
              <a:stCxn id="24" idx="0"/>
              <a:endCxn id="20" idx="0"/>
            </p:cNvCxnSpPr>
            <p:nvPr/>
          </p:nvCxnSpPr>
          <p:spPr bwMode="auto">
            <a:xfrm flipH="1" flipV="1">
              <a:off x="2796749" y="4583247"/>
              <a:ext cx="289008" cy="141888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1" name="Straight Arrow Connector 30"/>
            <p:cNvCxnSpPr>
              <a:stCxn id="24" idx="0"/>
              <a:endCxn id="19" idx="0"/>
            </p:cNvCxnSpPr>
            <p:nvPr/>
          </p:nvCxnSpPr>
          <p:spPr bwMode="auto">
            <a:xfrm flipV="1">
              <a:off x="3085757" y="4583249"/>
              <a:ext cx="473662" cy="1418886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  <p:cxnSp>
          <p:nvCxnSpPr>
            <p:cNvPr id="32" name="Straight Arrow Connector 31"/>
            <p:cNvCxnSpPr>
              <a:stCxn id="24" idx="7"/>
              <a:endCxn id="18" idx="2"/>
            </p:cNvCxnSpPr>
            <p:nvPr/>
          </p:nvCxnSpPr>
          <p:spPr bwMode="auto">
            <a:xfrm flipV="1">
              <a:off x="3235614" y="5474494"/>
              <a:ext cx="2560050" cy="590440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chemeClr val="accent3">
                  <a:lumMod val="50000"/>
                </a:schemeClr>
              </a:solidFill>
              <a:prstDash val="sysDash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34" name="Rectangle 8"/>
          <p:cNvSpPr>
            <a:spLocks noChangeArrowheads="1"/>
          </p:cNvSpPr>
          <p:nvPr/>
        </p:nvSpPr>
        <p:spPr bwMode="auto">
          <a:xfrm>
            <a:off x="202076" y="3914820"/>
            <a:ext cx="4410707" cy="1631552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179388" lvl="1" eaLnBrk="0" hangingPunct="0">
              <a:spcBef>
                <a:spcPct val="20000"/>
              </a:spcBef>
            </a:pPr>
            <a:r>
              <a:rPr lang="en-US" sz="1600" dirty="0" smtClean="0">
                <a:solidFill>
                  <a:srgbClr val="00187E"/>
                </a:solidFill>
                <a:latin typeface="Calibri"/>
                <a:cs typeface="Calibri"/>
              </a:rPr>
              <a:t>Not just a single experiment – series of related studies: 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endParaRPr lang="en-US" sz="1400" dirty="0" smtClean="0">
              <a:latin typeface="Calibri"/>
              <a:cs typeface="Calibri"/>
            </a:endParaRP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Measure phase and energy jitter, identify sources, devise &amp; implement cures, extrapolate to CLIC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dirty="0" smtClean="0">
                <a:latin typeface="Calibri"/>
                <a:cs typeface="Calibri"/>
              </a:rPr>
              <a:t>Show principle of CLIC fast feed-forward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endParaRPr lang="en-US" sz="1400" dirty="0" smtClean="0">
              <a:latin typeface="Calibri"/>
              <a:cs typeface="Calibri"/>
            </a:endParaRP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endParaRPr lang="en-US" sz="1400" dirty="0" smtClean="0">
              <a:latin typeface="Calibri"/>
              <a:cs typeface="Calibri"/>
            </a:endParaRPr>
          </a:p>
          <a:p>
            <a:pPr marL="179388" lvl="1" eaLnBrk="0" hangingPunct="0">
              <a:spcBef>
                <a:spcPct val="20000"/>
              </a:spcBef>
            </a:pPr>
            <a:endParaRPr lang="en-US" sz="1400" i="1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marL="179388" lvl="1" eaLnBrk="0" hangingPunct="0">
              <a:spcBef>
                <a:spcPct val="20000"/>
              </a:spcBef>
            </a:pPr>
            <a:endParaRPr lang="en-US" sz="1400" i="1" dirty="0" smtClean="0">
              <a:solidFill>
                <a:srgbClr val="00187E"/>
              </a:solidFill>
              <a:latin typeface="Calibri"/>
              <a:cs typeface="Calibri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948604" y="1964445"/>
            <a:ext cx="868697" cy="24622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US" sz="1000" dirty="0" smtClean="0"/>
              <a:t>Fast kickers</a:t>
            </a:r>
            <a:endParaRPr lang="en-US" sz="1000" dirty="0"/>
          </a:p>
        </p:txBody>
      </p:sp>
      <p:sp>
        <p:nvSpPr>
          <p:cNvPr id="36" name="TextBox 35"/>
          <p:cNvSpPr txBox="1"/>
          <p:nvPr/>
        </p:nvSpPr>
        <p:spPr>
          <a:xfrm>
            <a:off x="3067276" y="2631639"/>
            <a:ext cx="165955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CLIC drive beam phase feed-forward concept</a:t>
            </a:r>
            <a:endParaRPr lang="en-US" sz="1000" dirty="0"/>
          </a:p>
        </p:txBody>
      </p:sp>
      <p:sp>
        <p:nvSpPr>
          <p:cNvPr id="42" name="Rectangle 41"/>
          <p:cNvSpPr/>
          <p:nvPr/>
        </p:nvSpPr>
        <p:spPr>
          <a:xfrm>
            <a:off x="202076" y="5646433"/>
            <a:ext cx="4572000" cy="972574"/>
          </a:xfrm>
          <a:prstGeom prst="rect">
            <a:avLst/>
          </a:prstGeom>
        </p:spPr>
        <p:txBody>
          <a:bodyPr>
            <a:spAutoFit/>
          </a:bodyPr>
          <a:lstStyle/>
          <a:p>
            <a:pPr marL="361950" lvl="1" indent="-182563" eaLnBrk="0" hangingPunct="0">
              <a:spcBef>
                <a:spcPct val="20000"/>
              </a:spcBef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Close link to collaborating partners:</a:t>
            </a:r>
          </a:p>
          <a:p>
            <a:pPr marL="361950" lvl="1" indent="-182563" eaLnBrk="0" hangingPunct="0">
              <a:spcBef>
                <a:spcPct val="20000"/>
              </a:spcBef>
            </a:pPr>
            <a:endParaRPr lang="en-US" sz="800" i="1" dirty="0" smtClean="0">
              <a:solidFill>
                <a:srgbClr val="00187E"/>
              </a:solidFill>
              <a:cs typeface="Calibri"/>
            </a:endParaRP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i="1" dirty="0" smtClean="0">
                <a:solidFill>
                  <a:srgbClr val="00187E"/>
                </a:solidFill>
                <a:cs typeface="Calibri"/>
              </a:rPr>
              <a:t> </a:t>
            </a:r>
            <a:r>
              <a:rPr lang="en-US" sz="1400" dirty="0" smtClean="0">
                <a:cs typeface="Calibri"/>
              </a:rPr>
              <a:t>INFN-LNF: Phase monitors, </a:t>
            </a:r>
            <a:r>
              <a:rPr lang="en-US" sz="1400" dirty="0" err="1" smtClean="0">
                <a:cs typeface="Calibri"/>
              </a:rPr>
              <a:t>stripline</a:t>
            </a:r>
            <a:r>
              <a:rPr lang="en-US" sz="1400" dirty="0" smtClean="0">
                <a:cs typeface="Calibri"/>
              </a:rPr>
              <a:t> kickers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400" dirty="0" smtClean="0">
                <a:cs typeface="Calibri"/>
              </a:rPr>
              <a:t>Oxford University/JAI: feedback electronics, amplifiers</a:t>
            </a:r>
          </a:p>
        </p:txBody>
      </p:sp>
      <p:sp>
        <p:nvSpPr>
          <p:cNvPr id="45" name="Rectangle 44"/>
          <p:cNvSpPr/>
          <p:nvPr/>
        </p:nvSpPr>
        <p:spPr bwMode="auto">
          <a:xfrm>
            <a:off x="3578937" y="1781104"/>
            <a:ext cx="204799" cy="40775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6" name="Rectangle 45"/>
          <p:cNvSpPr/>
          <p:nvPr/>
        </p:nvSpPr>
        <p:spPr bwMode="auto">
          <a:xfrm>
            <a:off x="2680651" y="1342223"/>
            <a:ext cx="204799" cy="40775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7" name="Rectangle 46"/>
          <p:cNvSpPr/>
          <p:nvPr/>
        </p:nvSpPr>
        <p:spPr bwMode="auto">
          <a:xfrm>
            <a:off x="1800437" y="1342223"/>
            <a:ext cx="204799" cy="40775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8" name="Rectangle 47"/>
          <p:cNvSpPr/>
          <p:nvPr/>
        </p:nvSpPr>
        <p:spPr bwMode="auto">
          <a:xfrm>
            <a:off x="900024" y="1781104"/>
            <a:ext cx="204799" cy="407755"/>
          </a:xfrm>
          <a:prstGeom prst="rect">
            <a:avLst/>
          </a:prstGeom>
          <a:noFill/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0"/>
            </a:camera>
            <a:lightRig rig="threePt" dir="t"/>
          </a:scene3d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pic>
        <p:nvPicPr>
          <p:cNvPr id="4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1128" y="943985"/>
            <a:ext cx="3420464" cy="25922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0" name="TextBox 49"/>
          <p:cNvSpPr txBox="1"/>
          <p:nvPr/>
        </p:nvSpPr>
        <p:spPr>
          <a:xfrm>
            <a:off x="5978769" y="805485"/>
            <a:ext cx="1875537" cy="27699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CTF3 - Phase feed-forward</a:t>
            </a:r>
            <a:endParaRPr lang="en-US" sz="1200" dirty="0"/>
          </a:p>
        </p:txBody>
      </p:sp>
      <p:cxnSp>
        <p:nvCxnSpPr>
          <p:cNvPr id="54" name="Straight Connector 53"/>
          <p:cNvCxnSpPr/>
          <p:nvPr/>
        </p:nvCxnSpPr>
        <p:spPr>
          <a:xfrm rot="16200000" flipH="1">
            <a:off x="327014" y="1540048"/>
            <a:ext cx="454911" cy="236952"/>
          </a:xfrm>
          <a:prstGeom prst="line">
            <a:avLst/>
          </a:prstGeom>
          <a:ln>
            <a:solidFill>
              <a:schemeClr val="accent4">
                <a:lumMod val="20000"/>
                <a:lumOff val="80000"/>
              </a:schemeClr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 rot="10800000" flipV="1">
            <a:off x="664219" y="2568343"/>
            <a:ext cx="492111" cy="474627"/>
          </a:xfrm>
          <a:prstGeom prst="line">
            <a:avLst/>
          </a:prstGeom>
          <a:ln>
            <a:solidFill>
              <a:srgbClr val="F5E0D3"/>
            </a:solidFill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>
            <a:spLocks noChangeArrowheads="1"/>
          </p:cNvSpPr>
          <p:nvPr/>
        </p:nvSpPr>
        <p:spPr bwMode="auto">
          <a:xfrm>
            <a:off x="244078" y="2951557"/>
            <a:ext cx="2171794" cy="461665"/>
          </a:xfrm>
          <a:prstGeom prst="rect">
            <a:avLst/>
          </a:prstGeom>
          <a:solidFill>
            <a:srgbClr val="FDEADA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rgbClr val="376092"/>
                </a:solidFill>
              </a:rPr>
              <a:t>Phase stability 2.5° @ 12GHz</a:t>
            </a:r>
          </a:p>
          <a:p>
            <a:r>
              <a:rPr lang="en-US" sz="1200" dirty="0">
                <a:solidFill>
                  <a:srgbClr val="376092"/>
                </a:solidFill>
              </a:rPr>
              <a:t>0.2° @ 1GHz</a:t>
            </a:r>
          </a:p>
        </p:txBody>
      </p:sp>
      <p:sp>
        <p:nvSpPr>
          <p:cNvPr id="58" name="Content Placeholder 2"/>
          <p:cNvSpPr txBox="1">
            <a:spLocks/>
          </p:cNvSpPr>
          <p:nvPr/>
        </p:nvSpPr>
        <p:spPr bwMode="auto">
          <a:xfrm>
            <a:off x="160043" y="922838"/>
            <a:ext cx="1346975" cy="508231"/>
          </a:xfrm>
          <a:prstGeom prst="rect">
            <a:avLst/>
          </a:prstGeom>
          <a:solidFill>
            <a:srgbClr val="FDEADA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defTabSz="457200">
              <a:spcBef>
                <a:spcPct val="20000"/>
              </a:spcBef>
            </a:pPr>
            <a:r>
              <a:rPr lang="en-US" sz="1200" dirty="0" smtClean="0">
                <a:solidFill>
                  <a:srgbClr val="376092"/>
                </a:solidFill>
              </a:rPr>
              <a:t>Phase </a:t>
            </a:r>
            <a:r>
              <a:rPr lang="en-US" sz="1200" dirty="0">
                <a:solidFill>
                  <a:srgbClr val="376092"/>
                </a:solidFill>
              </a:rPr>
              <a:t>stability 0.2° @ </a:t>
            </a:r>
            <a:r>
              <a:rPr lang="en-US" sz="1200" dirty="0" smtClean="0">
                <a:solidFill>
                  <a:srgbClr val="376092"/>
                </a:solidFill>
              </a:rPr>
              <a:t>12GHz</a:t>
            </a:r>
            <a:endParaRPr lang="en-US" sz="1200" dirty="0">
              <a:solidFill>
                <a:srgbClr val="376092"/>
              </a:solidFill>
            </a:endParaRPr>
          </a:p>
        </p:txBody>
      </p:sp>
      <p:pic>
        <p:nvPicPr>
          <p:cNvPr id="60" name="Picture 5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48175" y="3734050"/>
            <a:ext cx="1882544" cy="1459502"/>
          </a:xfrm>
          <a:prstGeom prst="rect">
            <a:avLst/>
          </a:prstGeom>
        </p:spPr>
      </p:pic>
      <p:sp>
        <p:nvSpPr>
          <p:cNvPr id="61" name="TextBox 60"/>
          <p:cNvSpPr txBox="1"/>
          <p:nvPr/>
        </p:nvSpPr>
        <p:spPr>
          <a:xfrm>
            <a:off x="5819555" y="3762554"/>
            <a:ext cx="1030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smtClean="0"/>
              <a:t>FONT5 board</a:t>
            </a:r>
          </a:p>
          <a:p>
            <a:pPr>
              <a:buNone/>
            </a:pPr>
            <a:r>
              <a:rPr lang="en-US" sz="1000" dirty="0" smtClean="0"/>
              <a:t>(Oxford)</a:t>
            </a:r>
            <a:endParaRPr lang="en-US" sz="1000" dirty="0"/>
          </a:p>
        </p:txBody>
      </p:sp>
      <p:pic>
        <p:nvPicPr>
          <p:cNvPr id="62" name="Picture 61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545486" y="5266663"/>
            <a:ext cx="3188474" cy="1433778"/>
          </a:xfrm>
          <a:prstGeom prst="rect">
            <a:avLst/>
          </a:prstGeom>
        </p:spPr>
      </p:pic>
      <p:sp>
        <p:nvSpPr>
          <p:cNvPr id="63" name="TextBox 62"/>
          <p:cNvSpPr txBox="1"/>
          <p:nvPr/>
        </p:nvSpPr>
        <p:spPr>
          <a:xfrm>
            <a:off x="5551837" y="4882428"/>
            <a:ext cx="105123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1000" dirty="0" err="1" smtClean="0"/>
              <a:t>Stripline</a:t>
            </a:r>
            <a:r>
              <a:rPr lang="en-US" sz="1000" dirty="0" smtClean="0"/>
              <a:t> kicker (INFN-LNF)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42" grpId="0"/>
      <p:bldP spid="61" grpId="0"/>
      <p:bldP spid="63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rcRect l="45778" t="35151" r="6293" b="15687"/>
          <a:stretch/>
        </p:blipFill>
        <p:spPr bwMode="auto">
          <a:xfrm>
            <a:off x="1489796" y="2776845"/>
            <a:ext cx="6142052" cy="2796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solidFill>
                  <a:schemeClr val="accent1"/>
                </a:solidFill>
              </a14:hiddenFill>
            </a:ext>
            <a:ext uri="{91240B29-F687-4F45-9708-019B960494DF}">
              <a14:hiddenLine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5" name="Rectangle 14"/>
          <p:cNvSpPr/>
          <p:nvPr/>
        </p:nvSpPr>
        <p:spPr>
          <a:xfrm>
            <a:off x="430471" y="1132156"/>
            <a:ext cx="3486150" cy="1421928"/>
          </a:xfrm>
          <a:prstGeom prst="rect">
            <a:avLst/>
          </a:prstGeom>
          <a:solidFill>
            <a:srgbClr val="DCE6F2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Phase monitor tests – 2 monitors installed in summer 2012</a:t>
            </a: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endParaRPr lang="en-US" sz="1600" dirty="0" smtClean="0">
              <a:latin typeface="Calibri"/>
              <a:cs typeface="Calibri"/>
            </a:endParaRPr>
          </a:p>
          <a:p>
            <a:pPr marL="361950" lvl="1" indent="-182563" eaLnBrk="0" hangingPunct="0">
              <a:spcBef>
                <a:spcPct val="20000"/>
              </a:spcBef>
              <a:buFont typeface="Arial"/>
              <a:buChar char="•"/>
            </a:pPr>
            <a:r>
              <a:rPr lang="en-US" sz="1600" dirty="0" smtClean="0">
                <a:latin typeface="Calibri"/>
                <a:cs typeface="Calibri"/>
              </a:rPr>
              <a:t>First system tests planned in summer 2013</a:t>
            </a:r>
            <a:endParaRPr lang="en-US" sz="1600" dirty="0" smtClean="0">
              <a:solidFill>
                <a:srgbClr val="00187E"/>
              </a:solidFill>
              <a:latin typeface="Calibri"/>
              <a:cs typeface="Calibri"/>
            </a:endParaRPr>
          </a:p>
        </p:txBody>
      </p:sp>
      <p:grpSp>
        <p:nvGrpSpPr>
          <p:cNvPr id="2" name="Group 23"/>
          <p:cNvGrpSpPr/>
          <p:nvPr/>
        </p:nvGrpSpPr>
        <p:grpSpPr>
          <a:xfrm>
            <a:off x="212851" y="4278324"/>
            <a:ext cx="3512044" cy="2317865"/>
            <a:chOff x="376517" y="3775796"/>
            <a:chExt cx="3307127" cy="2102490"/>
          </a:xfrm>
        </p:grpSpPr>
        <p:grpSp>
          <p:nvGrpSpPr>
            <p:cNvPr id="3" name="Group 5"/>
            <p:cNvGrpSpPr/>
            <p:nvPr/>
          </p:nvGrpSpPr>
          <p:grpSpPr>
            <a:xfrm>
              <a:off x="376517" y="3775796"/>
              <a:ext cx="3307127" cy="2102490"/>
              <a:chOff x="4996716" y="3497043"/>
              <a:chExt cx="4147283" cy="3110463"/>
            </a:xfrm>
          </p:grpSpPr>
          <p:pic>
            <p:nvPicPr>
              <p:cNvPr id="7" name="Picture 3" descr="\\cern.ch\dfs\Users\s\skowron\Desktop\2012-02-13 12.36.21.jpg"/>
              <p:cNvPicPr>
                <a:picLocks noChangeAspect="1" noChangeArrowheads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996716" y="3497043"/>
                <a:ext cx="4147283" cy="311046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8" name="Rectangle 7"/>
              <p:cNvSpPr/>
              <p:nvPr/>
            </p:nvSpPr>
            <p:spPr>
              <a:xfrm>
                <a:off x="7591921" y="3536437"/>
                <a:ext cx="910533" cy="2891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pPr>
                  <a:buNone/>
                </a:pPr>
                <a:r>
                  <a:rPr lang="en-US" sz="800" dirty="0" smtClean="0"/>
                  <a:t>Cable hole</a:t>
                </a:r>
                <a:endParaRPr lang="en-GB" sz="800" dirty="0"/>
              </a:p>
            </p:txBody>
          </p:sp>
          <p:grpSp>
            <p:nvGrpSpPr>
              <p:cNvPr id="4" name="Group 17"/>
              <p:cNvGrpSpPr/>
              <p:nvPr/>
            </p:nvGrpSpPr>
            <p:grpSpPr>
              <a:xfrm rot="182929">
                <a:off x="6763660" y="5148150"/>
                <a:ext cx="1165903" cy="356803"/>
                <a:chOff x="6771127" y="5391108"/>
                <a:chExt cx="1165903" cy="356803"/>
              </a:xfrm>
            </p:grpSpPr>
            <p:sp>
              <p:nvSpPr>
                <p:cNvPr id="11" name="Right Arrow 10"/>
                <p:cNvSpPr/>
                <p:nvPr/>
              </p:nvSpPr>
              <p:spPr bwMode="auto">
                <a:xfrm rot="9922168">
                  <a:off x="6771127" y="5418301"/>
                  <a:ext cx="1165903" cy="329610"/>
                </a:xfrm>
                <a:prstGeom prst="rightArrow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0" lang="en-GB" sz="2400" b="0" i="0" u="none" strike="noStrike" cap="none" normalizeH="0" baseline="0" dirty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Times New Roman" pitchFamily="18" charset="0"/>
                  </a:endParaRPr>
                </a:p>
              </p:txBody>
            </p:sp>
            <p:sp>
              <p:nvSpPr>
                <p:cNvPr id="12" name="Rectangle 11"/>
                <p:cNvSpPr/>
                <p:nvPr/>
              </p:nvSpPr>
              <p:spPr>
                <a:xfrm rot="20740354">
                  <a:off x="6945275" y="5391108"/>
                  <a:ext cx="952511" cy="26846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lang="en-US" sz="700" b="0" kern="0" dirty="0">
                      <a:solidFill>
                        <a:sysClr val="windowText" lastClr="000000"/>
                      </a:solidFill>
                    </a:rPr>
                    <a:t>Beam direction</a:t>
                  </a:r>
                  <a:endParaRPr lang="en-GB" sz="700" b="0" kern="0" dirty="0">
                    <a:solidFill>
                      <a:sysClr val="windowText" lastClr="000000"/>
                    </a:solidFill>
                  </a:endParaRPr>
                </a:p>
              </p:txBody>
            </p:sp>
          </p:grpSp>
        </p:grpSp>
        <p:cxnSp>
          <p:nvCxnSpPr>
            <p:cNvPr id="22" name="Straight Arrow Connector 21"/>
            <p:cNvCxnSpPr>
              <a:stCxn id="8" idx="1"/>
            </p:cNvCxnSpPr>
            <p:nvPr/>
          </p:nvCxnSpPr>
          <p:spPr>
            <a:xfrm rot="10800000">
              <a:off x="1931578" y="3818968"/>
              <a:ext cx="514408" cy="81169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27"/>
          <p:cNvGrpSpPr/>
          <p:nvPr/>
        </p:nvGrpSpPr>
        <p:grpSpPr>
          <a:xfrm>
            <a:off x="3781249" y="3512309"/>
            <a:ext cx="181450" cy="70437"/>
            <a:chOff x="3550409" y="2811075"/>
            <a:chExt cx="181450" cy="70437"/>
          </a:xfrm>
          <a:solidFill>
            <a:srgbClr val="FFFF00"/>
          </a:solidFill>
        </p:grpSpPr>
        <p:sp>
          <p:nvSpPr>
            <p:cNvPr id="25" name="Rounded Rectangle 24"/>
            <p:cNvSpPr/>
            <p:nvPr/>
          </p:nvSpPr>
          <p:spPr>
            <a:xfrm flipH="1">
              <a:off x="3550409" y="2811075"/>
              <a:ext cx="45719" cy="70437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ounded Rectangle 25"/>
            <p:cNvSpPr/>
            <p:nvPr/>
          </p:nvSpPr>
          <p:spPr>
            <a:xfrm flipH="1">
              <a:off x="3619465" y="2811075"/>
              <a:ext cx="45719" cy="70437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b="1" dirty="0"/>
            </a:p>
          </p:txBody>
        </p:sp>
        <p:sp>
          <p:nvSpPr>
            <p:cNvPr id="27" name="Rounded Rectangle 26"/>
            <p:cNvSpPr/>
            <p:nvPr/>
          </p:nvSpPr>
          <p:spPr>
            <a:xfrm flipH="1">
              <a:off x="3686140" y="2811075"/>
              <a:ext cx="45719" cy="70437"/>
            </a:xfrm>
            <a:prstGeom prst="roundRect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36" name="Straight Arrow Connector 35"/>
          <p:cNvCxnSpPr/>
          <p:nvPr/>
        </p:nvCxnSpPr>
        <p:spPr>
          <a:xfrm rot="5400000">
            <a:off x="2910674" y="3554921"/>
            <a:ext cx="803743" cy="597018"/>
          </a:xfrm>
          <a:prstGeom prst="straightConnector1">
            <a:avLst/>
          </a:prstGeom>
          <a:ln w="19050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Rectangle 43"/>
          <p:cNvSpPr>
            <a:spLocks noChangeArrowheads="1"/>
          </p:cNvSpPr>
          <p:nvPr/>
        </p:nvSpPr>
        <p:spPr bwMode="auto">
          <a:xfrm>
            <a:off x="1412236" y="380489"/>
            <a:ext cx="5746655" cy="34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Feed-forward tests in CTF3</a:t>
            </a:r>
            <a:endParaRPr lang="en-US" sz="24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5257025" y="1488340"/>
            <a:ext cx="30321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dirty="0" smtClean="0"/>
              <a:t>Test starting in 1-2 weeks</a:t>
            </a:r>
          </a:p>
        </p:txBody>
      </p:sp>
      <p:sp>
        <p:nvSpPr>
          <p:cNvPr id="38" name="Rounded Rectangle 37"/>
          <p:cNvSpPr/>
          <p:nvPr/>
        </p:nvSpPr>
        <p:spPr>
          <a:xfrm>
            <a:off x="5219404" y="1459696"/>
            <a:ext cx="2859663" cy="410573"/>
          </a:xfrm>
          <a:prstGeom prst="roundRect">
            <a:avLst/>
          </a:prstGeom>
          <a:noFill/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angle 39"/>
          <p:cNvSpPr/>
          <p:nvPr/>
        </p:nvSpPr>
        <p:spPr>
          <a:xfrm>
            <a:off x="4890701" y="3885687"/>
            <a:ext cx="3999760" cy="2824230"/>
          </a:xfrm>
          <a:prstGeom prst="rect">
            <a:avLst/>
          </a:prstGeom>
          <a:solidFill>
            <a:srgbClr val="FFFFFF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45" name="Group 44"/>
          <p:cNvGrpSpPr/>
          <p:nvPr/>
        </p:nvGrpSpPr>
        <p:grpSpPr>
          <a:xfrm>
            <a:off x="5046174" y="3971341"/>
            <a:ext cx="3904446" cy="2574729"/>
            <a:chOff x="5196080" y="3921631"/>
            <a:chExt cx="3551464" cy="2341960"/>
          </a:xfrm>
          <a:solidFill>
            <a:srgbClr val="FFFFFF"/>
          </a:solidFill>
        </p:grpSpPr>
        <p:sp>
          <p:nvSpPr>
            <p:cNvPr id="46" name="TextBox 45"/>
            <p:cNvSpPr txBox="1"/>
            <p:nvPr/>
          </p:nvSpPr>
          <p:spPr>
            <a:xfrm>
              <a:off x="7387470" y="5582624"/>
              <a:ext cx="1360074" cy="4199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buNone/>
              </a:pPr>
              <a:r>
                <a:rPr lang="en-US" sz="1200" dirty="0" smtClean="0"/>
                <a:t>Phase monitor</a:t>
              </a:r>
            </a:p>
            <a:p>
              <a:pPr>
                <a:buNone/>
              </a:pPr>
              <a:r>
                <a:rPr lang="en-US" sz="1200" dirty="0" smtClean="0"/>
                <a:t>(INF-LNF, </a:t>
              </a:r>
              <a:r>
                <a:rPr lang="en-US" sz="1200" dirty="0" err="1" smtClean="0"/>
                <a:t>EuCARD</a:t>
              </a:r>
              <a:r>
                <a:rPr lang="en-US" sz="1200" dirty="0" smtClean="0"/>
                <a:t>)</a:t>
              </a:r>
              <a:endParaRPr lang="en-US" sz="1200" dirty="0"/>
            </a:p>
          </p:txBody>
        </p:sp>
        <p:pic>
          <p:nvPicPr>
            <p:cNvPr id="47" name="Picture 46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6426760" y="3921631"/>
              <a:ext cx="2123072" cy="1528804"/>
            </a:xfrm>
            <a:prstGeom prst="rect">
              <a:avLst/>
            </a:prstGeom>
            <a:grpFill/>
          </p:spPr>
        </p:pic>
        <p:pic>
          <p:nvPicPr>
            <p:cNvPr id="48" name="Picture 47"/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5204243" y="4869467"/>
              <a:ext cx="2205531" cy="1394124"/>
            </a:xfrm>
            <a:prstGeom prst="rect">
              <a:avLst/>
            </a:prstGeom>
            <a:grpFill/>
          </p:spPr>
        </p:pic>
        <p:pic>
          <p:nvPicPr>
            <p:cNvPr id="49" name="Picture 48"/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>
              <a:off x="5196080" y="3945086"/>
              <a:ext cx="1091317" cy="854712"/>
            </a:xfrm>
            <a:prstGeom prst="rect">
              <a:avLst/>
            </a:prstGeom>
            <a:grpFill/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/>
      <p:bldP spid="38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469954" y="768402"/>
            <a:ext cx="2581838" cy="1971309"/>
            <a:chOff x="5224886" y="587031"/>
            <a:chExt cx="3262388" cy="2342704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5224886" y="587031"/>
              <a:ext cx="3173985" cy="23427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5" name="Rectangle 8"/>
            <p:cNvSpPr>
              <a:spLocks noChangeArrowheads="1"/>
            </p:cNvSpPr>
            <p:nvPr/>
          </p:nvSpPr>
          <p:spPr bwMode="auto">
            <a:xfrm>
              <a:off x="6930597" y="2078138"/>
              <a:ext cx="593291" cy="1818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CLEX</a:t>
              </a:r>
            </a:p>
          </p:txBody>
        </p:sp>
        <p:sp>
          <p:nvSpPr>
            <p:cNvPr id="6" name="Rectangle 5"/>
            <p:cNvSpPr>
              <a:spLocks noChangeArrowheads="1"/>
            </p:cNvSpPr>
            <p:nvPr/>
          </p:nvSpPr>
          <p:spPr bwMode="auto">
            <a:xfrm>
              <a:off x="5410289" y="1823559"/>
              <a:ext cx="852856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LINAC</a:t>
              </a: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6224963" y="914347"/>
              <a:ext cx="928119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DELAY LOOP</a:t>
              </a: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7481210" y="1387612"/>
              <a:ext cx="1006064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chemeClr val="bg1"/>
                  </a:solidFill>
                  <a:latin typeface="Arial" pitchFamily="34" charset="0"/>
                  <a:cs typeface="Arial" pitchFamily="34" charset="0"/>
                </a:rPr>
                <a:t>COMBINER RING</a:t>
              </a: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>
              <a:off x="5496754" y="1286848"/>
              <a:ext cx="1070992" cy="2909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92075" tIns="46038" rIns="92075" bIns="46038"/>
            <a:lstStyle/>
            <a:p>
              <a:pPr algn="ctr" eaLnBrk="0" hangingPunct="0">
                <a:spcBef>
                  <a:spcPct val="20000"/>
                </a:spcBef>
              </a:pPr>
              <a:r>
                <a:rPr lang="en-US" sz="800" dirty="0" smtClean="0">
                  <a:solidFill>
                    <a:srgbClr val="FF0000"/>
                  </a:solidFill>
                  <a:latin typeface="Arial" pitchFamily="34" charset="0"/>
                  <a:cs typeface="Arial" pitchFamily="34" charset="0"/>
                </a:rPr>
                <a:t>BL - BDR experiment</a:t>
              </a:r>
            </a:p>
          </p:txBody>
        </p:sp>
        <p:cxnSp>
          <p:nvCxnSpPr>
            <p:cNvPr id="10" name="Straight Connector 9"/>
            <p:cNvCxnSpPr/>
            <p:nvPr/>
          </p:nvCxnSpPr>
          <p:spPr>
            <a:xfrm flipH="1">
              <a:off x="6037936" y="1701104"/>
              <a:ext cx="99643" cy="558875"/>
            </a:xfrm>
            <a:prstGeom prst="line">
              <a:avLst/>
            </a:prstGeom>
            <a:ln>
              <a:solidFill>
                <a:srgbClr val="FF33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 flipV="1">
              <a:off x="6329364" y="2138362"/>
              <a:ext cx="245269" cy="197644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0800000" flipV="1">
              <a:off x="6353175" y="2164016"/>
              <a:ext cx="251106" cy="210089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49" name="Picture 2"/>
          <p:cNvPicPr>
            <a:picLocks noChangeAspect="1" noChangeArrowheads="1"/>
          </p:cNvPicPr>
          <p:nvPr/>
        </p:nvPicPr>
        <p:blipFill>
          <a:blip r:embed="rId3" cstate="print"/>
          <a:srcRect l="6245" t="7494" r="18747" b="8497"/>
          <a:stretch>
            <a:fillRect/>
          </a:stretch>
        </p:blipFill>
        <p:spPr bwMode="auto">
          <a:xfrm>
            <a:off x="3598124" y="3132312"/>
            <a:ext cx="5082439" cy="35577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0" name="Rectangle 49"/>
          <p:cNvSpPr/>
          <p:nvPr/>
        </p:nvSpPr>
        <p:spPr>
          <a:xfrm>
            <a:off x="4505561" y="3244334"/>
            <a:ext cx="11729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From X-band klystron</a:t>
            </a:r>
            <a:endParaRPr lang="en-US" sz="1200" dirty="0"/>
          </a:p>
        </p:txBody>
      </p:sp>
      <p:sp>
        <p:nvSpPr>
          <p:cNvPr id="51" name="Rectangle 50"/>
          <p:cNvSpPr/>
          <p:nvPr/>
        </p:nvSpPr>
        <p:spPr>
          <a:xfrm>
            <a:off x="6525181" y="6024673"/>
            <a:ext cx="9821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X-band structure TD24</a:t>
            </a:r>
            <a:endParaRPr lang="en-US" sz="1200" dirty="0"/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5909023" y="5855233"/>
            <a:ext cx="607038" cy="26125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Rectangle 52"/>
          <p:cNvSpPr/>
          <p:nvPr/>
        </p:nvSpPr>
        <p:spPr>
          <a:xfrm>
            <a:off x="5432768" y="3802706"/>
            <a:ext cx="105255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X-band components</a:t>
            </a:r>
            <a:endParaRPr lang="en-US" sz="1200" dirty="0"/>
          </a:p>
        </p:txBody>
      </p:sp>
      <p:cxnSp>
        <p:nvCxnSpPr>
          <p:cNvPr id="54" name="Straight Arrow Connector 53"/>
          <p:cNvCxnSpPr>
            <a:stCxn id="53" idx="0"/>
          </p:cNvCxnSpPr>
          <p:nvPr/>
        </p:nvCxnSpPr>
        <p:spPr>
          <a:xfrm flipH="1" flipV="1">
            <a:off x="5501769" y="3296450"/>
            <a:ext cx="457278" cy="50625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6193332" y="3949593"/>
            <a:ext cx="1252497" cy="19978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>
            <a:stCxn id="53" idx="2"/>
          </p:cNvCxnSpPr>
          <p:nvPr/>
        </p:nvCxnSpPr>
        <p:spPr>
          <a:xfrm flipH="1">
            <a:off x="5893655" y="4264371"/>
            <a:ext cx="65392" cy="107603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/>
          <p:nvPr/>
        </p:nvCxnSpPr>
        <p:spPr>
          <a:xfrm flipH="1">
            <a:off x="7999079" y="3888121"/>
            <a:ext cx="414938" cy="2612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Rectangle 57"/>
          <p:cNvSpPr/>
          <p:nvPr/>
        </p:nvSpPr>
        <p:spPr>
          <a:xfrm>
            <a:off x="7700838" y="3318612"/>
            <a:ext cx="126643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 smtClean="0">
                <a:latin typeface="Calibri" pitchFamily="34" charset="0"/>
              </a:rPr>
              <a:t>1 A, 240 ns pulse from CTF3 </a:t>
            </a:r>
            <a:r>
              <a:rPr lang="en-US" sz="1200" dirty="0" err="1" smtClean="0">
                <a:latin typeface="Calibri" pitchFamily="34" charset="0"/>
              </a:rPr>
              <a:t>linac</a:t>
            </a:r>
            <a:endParaRPr lang="en-US" sz="1200" dirty="0"/>
          </a:p>
        </p:txBody>
      </p:sp>
      <p:sp>
        <p:nvSpPr>
          <p:cNvPr id="60" name="TextBox 59"/>
          <p:cNvSpPr txBox="1"/>
          <p:nvPr/>
        </p:nvSpPr>
        <p:spPr>
          <a:xfrm>
            <a:off x="7688481" y="5627196"/>
            <a:ext cx="869612" cy="40011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  <a:tabLst>
                <a:tab pos="4687888" algn="l"/>
                <a:tab pos="5145088" algn="l"/>
              </a:tabLst>
              <a:defRPr/>
            </a:pPr>
            <a:r>
              <a:rPr lang="en-US" sz="1000" i="1" u="sng" dirty="0" smtClean="0">
                <a:solidFill>
                  <a:srgbClr val="00187E"/>
                </a:solidFill>
                <a:latin typeface="Calibri"/>
                <a:cs typeface="Calibri"/>
              </a:rPr>
              <a:t>G. Riddone, A. Solodko</a:t>
            </a:r>
            <a:endParaRPr lang="en-US" sz="1000" i="1" u="sng" dirty="0" smtClean="0">
              <a:latin typeface="Calibri"/>
              <a:cs typeface="Calibri"/>
            </a:endParaRPr>
          </a:p>
        </p:txBody>
      </p:sp>
      <p:sp>
        <p:nvSpPr>
          <p:cNvPr id="61" name="Content Placeholder 3"/>
          <p:cNvSpPr txBox="1">
            <a:spLocks/>
          </p:cNvSpPr>
          <p:nvPr/>
        </p:nvSpPr>
        <p:spPr>
          <a:xfrm>
            <a:off x="253574" y="833868"/>
            <a:ext cx="6162596" cy="2147340"/>
          </a:xfrm>
          <a:prstGeom prst="rect">
            <a:avLst/>
          </a:prstGeom>
        </p:spPr>
        <p:txBody>
          <a:bodyPr/>
          <a:lstStyle/>
          <a:p>
            <a:pPr marL="342900" lvl="0" indent="-174625">
              <a:spcBef>
                <a:spcPct val="20000"/>
              </a:spcBef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  <a:t>Beam loading reduces field locally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  <a:t> in the structure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  <a:t> 			</a:t>
            </a:r>
            <a:b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</a:br>
            <a:r>
              <a:rPr lang="en-US" sz="1400" dirty="0" smtClean="0">
                <a:solidFill>
                  <a:srgbClr val="C00000"/>
                </a:solidFill>
                <a:latin typeface="Mathcad UniMath"/>
              </a:rPr>
              <a:t>⇨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itchFamily="34" charset="0"/>
              </a:rPr>
              <a:t> is it the break-down rate lower (or higher)?</a:t>
            </a: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CLEX probe beam has only limited current/pulse length, CLEX Drive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beam has limited rep rate</a:t>
            </a:r>
            <a:endParaRPr kumimoji="0" lang="en-US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Mathcad UniMath"/>
              </a:rPr>
              <a:t>	⇨ </a:t>
            </a: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use CTF3 drive beam and klystron driven X-band structure</a:t>
            </a: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Reactivate the old ‘30 GHz PETS’ line, 1 A DB current, can</a:t>
            </a:r>
            <a:r>
              <a:rPr kumimoji="0" lang="en-US" sz="14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pitchFamily="34" charset="0"/>
              </a:rPr>
              <a:t> reach 50 Hz</a:t>
            </a: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1400" baseline="0" dirty="0" smtClean="0">
                <a:latin typeface="Calibri" pitchFamily="34" charset="0"/>
              </a:rPr>
              <a:t>Measure</a:t>
            </a:r>
            <a:r>
              <a:rPr lang="en-US" sz="1400" dirty="0" smtClean="0">
                <a:latin typeface="Calibri" pitchFamily="34" charset="0"/>
              </a:rPr>
              <a:t> BDR with/without beam to get a direct comparison</a:t>
            </a: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US" sz="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pitchFamily="34" charset="0"/>
            </a:endParaRP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Present schedule: 	Install in winter shutdown 2012-2013</a:t>
            </a:r>
          </a:p>
          <a:p>
            <a:pPr marL="342900" marR="0" lvl="0" indent="-17462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			Run experiment in 2013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0187E"/>
              </a:solidFill>
              <a:effectLst/>
              <a:uLnTx/>
              <a:uFillTx/>
              <a:latin typeface="Calibri" pitchFamily="34" charset="0"/>
            </a:endParaRPr>
          </a:p>
        </p:txBody>
      </p:sp>
      <p:pic>
        <p:nvPicPr>
          <p:cNvPr id="29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8131" y="3497602"/>
            <a:ext cx="4075771" cy="31836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" name="Right Arrow 29"/>
          <p:cNvSpPr/>
          <p:nvPr/>
        </p:nvSpPr>
        <p:spPr>
          <a:xfrm>
            <a:off x="4080222" y="4817889"/>
            <a:ext cx="499462" cy="299677"/>
          </a:xfrm>
          <a:prstGeom prst="rightArrow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43"/>
          <p:cNvSpPr>
            <a:spLocks noChangeArrowheads="1"/>
          </p:cNvSpPr>
          <p:nvPr/>
        </p:nvSpPr>
        <p:spPr bwMode="auto">
          <a:xfrm>
            <a:off x="122944" y="380489"/>
            <a:ext cx="7035948" cy="34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0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Experiment on the effect of Beam-Loading on BD rate</a:t>
            </a:r>
            <a:endParaRPr lang="en-US" sz="20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1" grpId="0"/>
      <p:bldP spid="53" grpId="0"/>
      <p:bldP spid="58" grpId="0"/>
      <p:bldP spid="60" grpId="0"/>
      <p:bldP spid="61" grpId="0" build="p"/>
      <p:bldP spid="30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47054" y="3318427"/>
            <a:ext cx="3296946" cy="3043519"/>
          </a:xfrm>
          <a:prstGeom prst="rect">
            <a:avLst/>
          </a:prstGeom>
          <a:noFill/>
          <a:ln w="9525" cmpd="dbl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25211" y="667215"/>
            <a:ext cx="5390973" cy="3536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76213">
              <a:lnSpc>
                <a:spcPct val="150000"/>
              </a:lnSpc>
              <a:defRPr/>
            </a:pP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Upgrade </a:t>
            </a:r>
            <a:r>
              <a:rPr lang="en-US" sz="1400" dirty="0">
                <a:solidFill>
                  <a:srgbClr val="00187E"/>
                </a:solidFill>
                <a:latin typeface="Calibri"/>
                <a:cs typeface="Calibri"/>
              </a:rPr>
              <a:t>TBL to a test facility relevant for</a:t>
            </a: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 future CLIC program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endParaRPr lang="en-US" sz="800" dirty="0" smtClean="0"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u="sng" dirty="0" smtClean="0">
                <a:latin typeface="Calibri"/>
                <a:cs typeface="Calibri"/>
              </a:rPr>
              <a:t>12 </a:t>
            </a:r>
            <a:r>
              <a:rPr lang="en-US" sz="1400" u="sng" dirty="0">
                <a:latin typeface="Calibri"/>
                <a:cs typeface="Calibri"/>
              </a:rPr>
              <a:t>GHz power production for structure conditioning</a:t>
            </a:r>
            <a:endParaRPr lang="en-US" sz="1400" u="sng" dirty="0" smtClean="0">
              <a:latin typeface="Calibri"/>
              <a:cs typeface="Calibri"/>
            </a:endParaRPr>
          </a:p>
          <a:p>
            <a:pPr lvl="1"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Working </a:t>
            </a:r>
            <a:r>
              <a:rPr lang="en-US" sz="1400" dirty="0">
                <a:latin typeface="Calibri"/>
                <a:cs typeface="Calibri"/>
              </a:rPr>
              <a:t>experience with a real decelerator</a:t>
            </a:r>
            <a:endParaRPr lang="en-US" sz="1400" dirty="0" smtClean="0">
              <a:latin typeface="Calibri"/>
              <a:cs typeface="Calibri"/>
            </a:endParaRPr>
          </a:p>
          <a:p>
            <a:pPr lvl="1"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Beam </a:t>
            </a:r>
            <a:r>
              <a:rPr lang="en-US" sz="1400" dirty="0">
                <a:latin typeface="Calibri"/>
                <a:cs typeface="Calibri"/>
              </a:rPr>
              <a:t>dynamics studies, pulse shaping, feedbacks, </a:t>
            </a:r>
            <a:r>
              <a:rPr lang="en-US" sz="1400" dirty="0" smtClean="0">
                <a:latin typeface="Calibri"/>
                <a:cs typeface="Calibri"/>
              </a:rPr>
              <a:t>etc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endParaRPr lang="en-US" sz="8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defRPr/>
            </a:pP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Timeline: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endParaRPr lang="en-US" sz="8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indent="176213">
              <a:lnSpc>
                <a:spcPct val="150000"/>
              </a:lnSpc>
              <a:buFont typeface="Arial"/>
              <a:buChar char="•"/>
              <a:tabLst>
                <a:tab pos="230188" algn="l"/>
              </a:tabLst>
              <a:defRPr/>
            </a:pPr>
            <a:r>
              <a:rPr lang="en-US" sz="1400" dirty="0" smtClean="0">
                <a:latin typeface="Calibri"/>
                <a:cs typeface="Calibri"/>
              </a:rPr>
              <a:t>Last batch of PETS will  be adapted to high-power testing               	(using internal recirculation)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One (or two slots) tested at beginning of 2013</a:t>
            </a:r>
          </a:p>
          <a:p>
            <a:pPr indent="176213">
              <a:lnSpc>
                <a:spcPct val="150000"/>
              </a:lnSpc>
              <a:buFont typeface="Arial"/>
              <a:buChar char="•"/>
              <a:defRPr/>
            </a:pPr>
            <a:r>
              <a:rPr lang="en-US" sz="1400" dirty="0" smtClean="0">
                <a:latin typeface="Calibri"/>
                <a:cs typeface="Calibri"/>
              </a:rPr>
              <a:t>Gradual increase of slots to 4-8 slots and rep rate to 25-50 Hz 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943810" y="5871167"/>
            <a:ext cx="79438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PETS tank</a:t>
            </a:r>
            <a:endParaRPr lang="en-US" sz="12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63142" y="3149211"/>
            <a:ext cx="138695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Accelerating structure under test</a:t>
            </a:r>
            <a:endParaRPr lang="en-US" sz="12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6640" y="3566393"/>
            <a:ext cx="5421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Beam</a:t>
            </a:r>
            <a:endParaRPr lang="en-US" sz="1200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9" name="Picture 8" descr="DSCN017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866945" y="645043"/>
            <a:ext cx="2894185" cy="2170639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2" name="Straight Arrow Connector 11"/>
          <p:cNvCxnSpPr/>
          <p:nvPr/>
        </p:nvCxnSpPr>
        <p:spPr>
          <a:xfrm rot="10800000" flipV="1">
            <a:off x="8522097" y="3877400"/>
            <a:ext cx="370812" cy="222496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5683784" y="4636593"/>
            <a:ext cx="3385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C00000"/>
                </a:solidFill>
                <a:latin typeface="Calibri" pitchFamily="34" charset="0"/>
                <a:cs typeface="Tahoma" pitchFamily="34" charset="0"/>
              </a:rPr>
              <a:t>RF</a:t>
            </a:r>
            <a:endParaRPr lang="en-US" sz="1200" dirty="0">
              <a:solidFill>
                <a:srgbClr val="C00000"/>
              </a:solidFill>
              <a:latin typeface="Calibri" pitchFamily="34" charset="0"/>
              <a:cs typeface="Tahoma" pitchFamily="34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 flipH="1" flipV="1">
            <a:off x="5592672" y="4378017"/>
            <a:ext cx="444993" cy="1588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7270946" y="6426546"/>
            <a:ext cx="72167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i="1" u="sng" dirty="0" smtClean="0">
                <a:latin typeface="Calibri" pitchFamily="34" charset="0"/>
                <a:cs typeface="Tahoma" pitchFamily="34" charset="0"/>
              </a:rPr>
              <a:t>S. Doebert</a:t>
            </a:r>
            <a:endParaRPr lang="en-US" sz="1000" i="1" u="sng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18" name="Picture 3" descr="Picture1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6625" y="4279790"/>
            <a:ext cx="4633472" cy="2276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9" name="Down Arrow 18"/>
          <p:cNvSpPr/>
          <p:nvPr/>
        </p:nvSpPr>
        <p:spPr>
          <a:xfrm>
            <a:off x="7080143" y="2937958"/>
            <a:ext cx="540252" cy="322228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TextBox 16"/>
          <p:cNvSpPr txBox="1"/>
          <p:nvPr/>
        </p:nvSpPr>
        <p:spPr>
          <a:xfrm>
            <a:off x="2087295" y="6434322"/>
            <a:ext cx="3208955" cy="276999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none" rtlCol="0">
            <a:spAutoFit/>
          </a:bodyPr>
          <a:lstStyle/>
          <a:p>
            <a:r>
              <a:rPr lang="en-US" sz="1200" dirty="0" smtClean="0">
                <a:latin typeface="Calibri" pitchFamily="34" charset="0"/>
                <a:cs typeface="Tahoma" pitchFamily="34" charset="0"/>
              </a:rPr>
              <a:t>Improved PETS design, mini-tank + input coupler</a:t>
            </a:r>
            <a:endParaRPr lang="en-US" sz="12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20" name="Rectangle 43"/>
          <p:cNvSpPr>
            <a:spLocks noChangeArrowheads="1"/>
          </p:cNvSpPr>
          <p:nvPr/>
        </p:nvSpPr>
        <p:spPr bwMode="auto">
          <a:xfrm>
            <a:off x="122944" y="380489"/>
            <a:ext cx="7035948" cy="34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Evolution of TBL</a:t>
            </a:r>
            <a:endParaRPr lang="en-US" sz="24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14" grpId="0"/>
      <p:bldP spid="19" grpId="0" animBg="1"/>
      <p:bldP spid="17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3" name="Rectangle 43"/>
          <p:cNvSpPr>
            <a:spLocks noChangeArrowheads="1"/>
          </p:cNvSpPr>
          <p:nvPr/>
        </p:nvSpPr>
        <p:spPr bwMode="auto">
          <a:xfrm>
            <a:off x="122944" y="553249"/>
            <a:ext cx="8552329" cy="34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Two-Beam Modules</a:t>
            </a:r>
            <a:endParaRPr lang="en-US" sz="24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08" y="3487941"/>
            <a:ext cx="4779469" cy="3004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 descr="G:\Departments\AB\Projects\CLIC Structures\RF structure development\photos\20120215 Installation of AS and PETS for TM0\DSC03848.JPG"/>
          <p:cNvPicPr>
            <a:picLocks noChangeAspect="1" noChangeArrowheads="1"/>
          </p:cNvPicPr>
          <p:nvPr/>
        </p:nvPicPr>
        <p:blipFill>
          <a:blip r:embed="rId3" cstate="print"/>
          <a:srcRect l="7207" t="2402"/>
          <a:stretch>
            <a:fillRect/>
          </a:stretch>
        </p:blipFill>
        <p:spPr bwMode="auto">
          <a:xfrm>
            <a:off x="5578273" y="3487941"/>
            <a:ext cx="3230447" cy="254829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6" name="Picture 4" descr="G:\Departments\AB\Projects\CLIC Structures\RF structure development\photos\20120215 Installation of AS and PETS for TM0\DSC03855.JPG"/>
          <p:cNvPicPr>
            <a:picLocks noChangeAspect="1" noChangeArrowheads="1"/>
          </p:cNvPicPr>
          <p:nvPr/>
        </p:nvPicPr>
        <p:blipFill>
          <a:blip r:embed="rId4" cstate="print"/>
          <a:srcRect t="15647" r="3029"/>
          <a:stretch>
            <a:fillRect/>
          </a:stretch>
        </p:blipFill>
        <p:spPr bwMode="auto">
          <a:xfrm>
            <a:off x="5591636" y="1219200"/>
            <a:ext cx="3217084" cy="2098848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7" name="Content Placeholder 3"/>
          <p:cNvSpPr txBox="1">
            <a:spLocks/>
          </p:cNvSpPr>
          <p:nvPr/>
        </p:nvSpPr>
        <p:spPr bwMode="auto">
          <a:xfrm>
            <a:off x="284309" y="1922906"/>
            <a:ext cx="4779469" cy="1196191"/>
          </a:xfrm>
          <a:prstGeom prst="rect">
            <a:avLst/>
          </a:prstGeom>
          <a:solidFill>
            <a:srgbClr val="F2F2F2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968375" algn="l"/>
              </a:tabLst>
            </a:pP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Next Step:	Installation and test of full-fledged 			Two-Beam Modules in CLEX</a:t>
            </a:r>
          </a:p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968375" algn="l"/>
              </a:tabLst>
            </a:pP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	First module in development, installation end 2013</a:t>
            </a:r>
          </a:p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968375" algn="l"/>
              </a:tabLst>
            </a:pP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	Three modules in 2014-2016 	</a:t>
            </a:r>
          </a:p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1198563" algn="l"/>
              </a:tabLst>
            </a:pPr>
            <a:endParaRPr lang="en-US" sz="14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sp>
        <p:nvSpPr>
          <p:cNvPr id="8" name="Content Placeholder 3"/>
          <p:cNvSpPr txBox="1">
            <a:spLocks/>
          </p:cNvSpPr>
          <p:nvPr/>
        </p:nvSpPr>
        <p:spPr bwMode="auto">
          <a:xfrm>
            <a:off x="284309" y="1219200"/>
            <a:ext cx="4779469" cy="46110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rIns="0" bIns="0"/>
          <a:lstStyle/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968375" algn="l"/>
              </a:tabLst>
            </a:pP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Ongoing:	Fabrication of 4 modules to be mechanically tested</a:t>
            </a:r>
            <a:b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</a:br>
            <a:r>
              <a:rPr lang="en-US" sz="1400" dirty="0" smtClean="0">
                <a:solidFill>
                  <a:srgbClr val="00187E"/>
                </a:solidFill>
                <a:latin typeface="Calibri" pitchFamily="34" charset="0"/>
              </a:rPr>
              <a:t>	in laboratory</a:t>
            </a:r>
          </a:p>
          <a:p>
            <a:pPr marL="87313" indent="9525" defTabSz="414338" eaLnBrk="0" hangingPunct="0">
              <a:lnSpc>
                <a:spcPct val="93000"/>
              </a:lnSpc>
              <a:spcAft>
                <a:spcPts val="1288"/>
              </a:spcAft>
              <a:buClr>
                <a:srgbClr val="000000"/>
              </a:buClr>
              <a:buSzPct val="56000"/>
              <a:tabLst>
                <a:tab pos="1198563" algn="l"/>
              </a:tabLst>
            </a:pPr>
            <a:endParaRPr lang="en-US" sz="1400" b="1" dirty="0">
              <a:solidFill>
                <a:srgbClr val="C0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2605" y="774249"/>
            <a:ext cx="7473016" cy="22224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964754" y="2458829"/>
            <a:ext cx="279486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Tahoma" pitchFamily="34" charset="0"/>
              </a:rPr>
              <a:t>3D model of integration of </a:t>
            </a:r>
          </a:p>
          <a:p>
            <a:r>
              <a:rPr lang="en-US" sz="1400" dirty="0" smtClean="0">
                <a:latin typeface="Calibri" pitchFamily="34" charset="0"/>
                <a:cs typeface="Tahoma" pitchFamily="34" charset="0"/>
              </a:rPr>
              <a:t>the first CLIC Module in CLEX (2013)</a:t>
            </a:r>
            <a:endParaRPr lang="en-US" sz="1400" dirty="0">
              <a:latin typeface="Calibri" pitchFamily="34" charset="0"/>
              <a:cs typeface="Tahoma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print"/>
          <a:srcRect l="3175" t="22578" r="7925" b="25211"/>
          <a:stretch>
            <a:fillRect/>
          </a:stretch>
        </p:blipFill>
        <p:spPr bwMode="auto">
          <a:xfrm>
            <a:off x="368408" y="3251423"/>
            <a:ext cx="5731454" cy="2330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8"/>
          <p:cNvSpPr>
            <a:spLocks noChangeArrowheads="1"/>
          </p:cNvSpPr>
          <p:nvPr/>
        </p:nvSpPr>
        <p:spPr bwMode="auto">
          <a:xfrm>
            <a:off x="296447" y="3299811"/>
            <a:ext cx="2530998" cy="504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CLEX - Three two-beam modules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sz="1400" dirty="0" smtClean="0">
                <a:solidFill>
                  <a:srgbClr val="00187E"/>
                </a:solidFill>
                <a:latin typeface="Calibri"/>
                <a:cs typeface="Calibri"/>
              </a:rPr>
              <a:t>(2014)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144517" y="3090826"/>
            <a:ext cx="128529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latin typeface="Calibri" pitchFamily="34" charset="0"/>
                <a:cs typeface="Tahoma" pitchFamily="34" charset="0"/>
              </a:rPr>
              <a:t>TBTS PETS tank</a:t>
            </a:r>
            <a:endParaRPr lang="en-US" sz="1400" dirty="0">
              <a:latin typeface="Calibri" pitchFamily="34" charset="0"/>
              <a:cs typeface="Tahoma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2862" y="2685913"/>
            <a:ext cx="1569514" cy="307777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400" dirty="0" smtClean="0">
                <a:latin typeface="Calibri" pitchFamily="34" charset="0"/>
                <a:cs typeface="Tahoma" pitchFamily="34" charset="0"/>
              </a:rPr>
              <a:t>Module T0</a:t>
            </a:r>
            <a:endParaRPr lang="en-US" sz="1400" dirty="0">
              <a:latin typeface="Calibri" pitchFamily="34" charset="0"/>
              <a:cs typeface="Tahoma" pitchFamily="34" charset="0"/>
            </a:endParaRPr>
          </a:p>
        </p:txBody>
      </p:sp>
      <p:cxnSp>
        <p:nvCxnSpPr>
          <p:cNvPr id="25" name="Elbow Connector 24"/>
          <p:cNvCxnSpPr/>
          <p:nvPr/>
        </p:nvCxnSpPr>
        <p:spPr>
          <a:xfrm rot="16200000" flipV="1">
            <a:off x="6910966" y="1711300"/>
            <a:ext cx="2410381" cy="1010460"/>
          </a:xfrm>
          <a:prstGeom prst="bentConnector3">
            <a:avLst>
              <a:gd name="adj1" fmla="val 108462"/>
            </a:avLst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1" name="Picture 16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6490" y="3391599"/>
            <a:ext cx="1846415" cy="1387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Picture 21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388190" y="3885899"/>
            <a:ext cx="4276589" cy="2843184"/>
          </a:xfrm>
          <a:prstGeom prst="rect">
            <a:avLst/>
          </a:prstGeom>
        </p:spPr>
      </p:pic>
      <p:sp>
        <p:nvSpPr>
          <p:cNvPr id="23" name="Rectangle 8"/>
          <p:cNvSpPr>
            <a:spLocks noChangeArrowheads="1"/>
          </p:cNvSpPr>
          <p:nvPr/>
        </p:nvSpPr>
        <p:spPr bwMode="auto">
          <a:xfrm>
            <a:off x="1648623" y="5138245"/>
            <a:ext cx="4048615" cy="1388729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00187E"/>
                </a:solidFill>
                <a:latin typeface="Calibri"/>
                <a:cs typeface="Calibri"/>
              </a:rPr>
              <a:t>Present schedule: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C00000"/>
                </a:solidFill>
                <a:latin typeface="Calibri"/>
                <a:cs typeface="Calibri"/>
              </a:rPr>
              <a:t>First module installation end 2013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00187E"/>
                </a:solidFill>
                <a:latin typeface="Calibri"/>
                <a:cs typeface="Calibri"/>
              </a:rPr>
              <a:t>(At least one year of testing)</a:t>
            </a:r>
          </a:p>
          <a:p>
            <a:pPr marL="342900" indent="-342900" eaLnBrk="0" hangingPunct="0">
              <a:spcBef>
                <a:spcPct val="20000"/>
              </a:spcBef>
            </a:pPr>
            <a:r>
              <a:rPr lang="en-US" dirty="0" smtClean="0">
                <a:solidFill>
                  <a:srgbClr val="00187E"/>
                </a:solidFill>
                <a:latin typeface="Calibri"/>
                <a:cs typeface="Calibri"/>
              </a:rPr>
              <a:t>Module string installation end 2014</a:t>
            </a:r>
          </a:p>
        </p:txBody>
      </p:sp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4430623" y="4703026"/>
            <a:ext cx="1479975" cy="37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Drive Beam line</a:t>
            </a:r>
          </a:p>
        </p:txBody>
      </p:sp>
      <p:sp>
        <p:nvSpPr>
          <p:cNvPr id="18" name="Rectangle 8"/>
          <p:cNvSpPr>
            <a:spLocks noChangeArrowheads="1"/>
          </p:cNvSpPr>
          <p:nvPr/>
        </p:nvSpPr>
        <p:spPr bwMode="auto">
          <a:xfrm>
            <a:off x="6807852" y="4511690"/>
            <a:ext cx="1479975" cy="3766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2075" tIns="46038" rIns="92075" bIns="46038"/>
          <a:lstStyle/>
          <a:p>
            <a:pPr marL="342900" indent="-342900" eaLnBrk="0" hangingPunct="0">
              <a:spcBef>
                <a:spcPct val="20000"/>
              </a:spcBef>
            </a:pPr>
            <a:r>
              <a:rPr lang="en-US" sz="1400" dirty="0" smtClean="0">
                <a:solidFill>
                  <a:schemeClr val="bg1"/>
                </a:solidFill>
                <a:latin typeface="Calibri"/>
                <a:cs typeface="Calibri"/>
              </a:rPr>
              <a:t>Main Beam line</a:t>
            </a:r>
          </a:p>
        </p:txBody>
      </p:sp>
      <p:sp>
        <p:nvSpPr>
          <p:cNvPr id="19" name="Rectangle 43"/>
          <p:cNvSpPr>
            <a:spLocks noChangeArrowheads="1"/>
          </p:cNvSpPr>
          <p:nvPr/>
        </p:nvSpPr>
        <p:spPr bwMode="auto">
          <a:xfrm>
            <a:off x="151590" y="381382"/>
            <a:ext cx="8552329" cy="34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24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Two-Beam Modules</a:t>
            </a:r>
            <a:endParaRPr lang="en-US" sz="24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5" grpId="0"/>
      <p:bldP spid="23" grpId="0" animBg="1"/>
      <p:bldP spid="14" grpId="0"/>
      <p:bldP spid="1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0033" y="574157"/>
            <a:ext cx="7974179" cy="598919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525174" y="3935833"/>
            <a:ext cx="1395837" cy="461665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Beam loading/BDR 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experiment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4651693" y="4616566"/>
            <a:ext cx="2232863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Two-Beam Modules, Wake-field monitors, Two-beam studies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RF pulse shaping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cxnSp>
        <p:nvCxnSpPr>
          <p:cNvPr id="6" name="Straight Arrow Connector 5"/>
          <p:cNvCxnSpPr>
            <a:stCxn id="3" idx="3"/>
          </p:cNvCxnSpPr>
          <p:nvPr/>
        </p:nvCxnSpPr>
        <p:spPr>
          <a:xfrm>
            <a:off x="1921011" y="4166666"/>
            <a:ext cx="514828" cy="251653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Rectangle 9"/>
          <p:cNvSpPr/>
          <p:nvPr/>
        </p:nvSpPr>
        <p:spPr>
          <a:xfrm>
            <a:off x="3495497" y="5593023"/>
            <a:ext cx="1889925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Power production, 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high-power testing, 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RF conditioning with DB &amp; further decelerator tests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704002" y="3333319"/>
            <a:ext cx="1507351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Phase feed-forward,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DB quality, 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DB stability studies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5040726" y="3534655"/>
            <a:ext cx="651865" cy="23693"/>
          </a:xfrm>
          <a:prstGeom prst="straightConnector1">
            <a:avLst/>
          </a:prstGeom>
          <a:ln w="12700">
            <a:solidFill>
              <a:srgbClr val="C000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1004322" y="1314297"/>
            <a:ext cx="1554461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Consolidation, energy upgrade, 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Increased rep-rate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CLIC Diagnostics tests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907092" y="0"/>
            <a:ext cx="6255707" cy="615950"/>
          </a:xfrm>
          <a:prstGeom prst="rect">
            <a:avLst/>
          </a:prstGeom>
        </p:spPr>
        <p:txBody>
          <a:bodyPr>
            <a:normAutofit/>
          </a:bodyPr>
          <a:lstStyle/>
          <a:p>
            <a:endParaRPr lang="en-US" sz="16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  <p:sp>
        <p:nvSpPr>
          <p:cNvPr id="14" name="Title 412"/>
          <p:cNvSpPr txBox="1">
            <a:spLocks/>
          </p:cNvSpPr>
          <p:nvPr/>
        </p:nvSpPr>
        <p:spPr>
          <a:xfrm>
            <a:off x="1246627" y="345783"/>
            <a:ext cx="5913718" cy="53019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en-US" sz="2800" dirty="0" smtClean="0">
                <a:solidFill>
                  <a:schemeClr val="accent6"/>
                </a:solidFill>
                <a:latin typeface="+mj-lt"/>
                <a:ea typeface="+mj-ea"/>
                <a:cs typeface="+mj-cs"/>
              </a:rPr>
              <a:t>CTF3 program in 2012-2017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0" grpId="0" animBg="1"/>
      <p:bldP spid="11" grpId="0" animBg="1"/>
      <p:bldP spid="17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 txBox="1">
            <a:spLocks/>
          </p:cNvSpPr>
          <p:nvPr/>
        </p:nvSpPr>
        <p:spPr bwMode="auto">
          <a:xfrm>
            <a:off x="401042" y="1515752"/>
            <a:ext cx="8498274" cy="4776518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dirty="0" smtClean="0">
                <a:solidFill>
                  <a:srgbClr val="00187E"/>
                </a:solidFill>
                <a:latin typeface="Calibri"/>
                <a:cs typeface="Calibri"/>
              </a:rPr>
              <a:t>Feasibility of the CLIC Two-Beam scheme has been established in the CLIC Test Facility CTF3 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900" dirty="0" smtClean="0"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Original experimental program basically completed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400" dirty="0" smtClean="0"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Drive Beam generation demonstrated – </a:t>
            </a:r>
            <a:r>
              <a:rPr lang="en-GB" sz="1400" dirty="0" err="1" smtClean="0">
                <a:latin typeface="Calibri"/>
                <a:cs typeface="Calibri"/>
              </a:rPr>
              <a:t>emittance</a:t>
            </a:r>
            <a:r>
              <a:rPr lang="en-GB" sz="1400" dirty="0" smtClean="0">
                <a:latin typeface="Calibri"/>
                <a:cs typeface="Calibri"/>
              </a:rPr>
              <a:t> and stability</a:t>
            </a:r>
            <a:r>
              <a:rPr lang="en-GB" sz="1400" dirty="0" smtClean="0">
                <a:latin typeface="Calibri"/>
                <a:cs typeface="Calibri"/>
              </a:rPr>
              <a:t> shall </a:t>
            </a:r>
            <a:r>
              <a:rPr lang="en-GB" sz="1400" dirty="0" smtClean="0">
                <a:latin typeface="Calibri"/>
                <a:cs typeface="Calibri"/>
              </a:rPr>
              <a:t>be further improved this year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400" dirty="0" smtClean="0"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Nominal parameters for RF production &amp; two-beam acceleration reached and exceeded – 150 MV/</a:t>
            </a:r>
            <a:r>
              <a:rPr lang="en-GB" sz="1400" dirty="0" err="1" smtClean="0">
                <a:latin typeface="Calibri"/>
                <a:cs typeface="Calibri"/>
              </a:rPr>
              <a:t>m</a:t>
            </a:r>
            <a:r>
              <a:rPr lang="en-GB" sz="1400" dirty="0" smtClean="0">
                <a:latin typeface="Calibri"/>
                <a:cs typeface="Calibri"/>
              </a:rPr>
              <a:t> gradient measured with beam  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400" dirty="0" smtClean="0">
              <a:solidFill>
                <a:srgbClr val="DCE6F2"/>
              </a:solidFill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Deceleration by 30% of a 20 A beam of the drive beam with no losses, expect &gt; 40% this year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0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dirty="0" smtClean="0">
                <a:solidFill>
                  <a:srgbClr val="00187E"/>
                </a:solidFill>
                <a:latin typeface="Calibri"/>
                <a:cs typeface="Calibri"/>
              </a:rPr>
              <a:t>CTF3 experimental program for the next five years established and under way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800" dirty="0" smtClean="0">
              <a:solidFill>
                <a:srgbClr val="00187E"/>
              </a:solidFill>
              <a:latin typeface="Calibri"/>
              <a:cs typeface="Calibri"/>
            </a:endParaRP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1400" dirty="0" smtClean="0">
                <a:latin typeface="Calibri"/>
                <a:cs typeface="Calibri"/>
              </a:rPr>
              <a:t>Drive beam phase feed-forward experiment</a:t>
            </a: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endParaRPr lang="en-GB" sz="1400" dirty="0" smtClean="0">
              <a:latin typeface="Calibri"/>
              <a:cs typeface="Calibri"/>
            </a:endParaRP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1400" dirty="0" smtClean="0">
                <a:latin typeface="Calibri"/>
                <a:cs typeface="Calibri"/>
              </a:rPr>
              <a:t>Beam loading / breakdown experiment</a:t>
            </a: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endParaRPr lang="en-GB" sz="1400" dirty="0" smtClean="0">
              <a:latin typeface="Calibri"/>
              <a:cs typeface="Calibri"/>
            </a:endParaRP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1400" dirty="0" smtClean="0">
                <a:latin typeface="Calibri"/>
                <a:cs typeface="Calibri"/>
              </a:rPr>
              <a:t>High-power testing of structures in TBL</a:t>
            </a: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endParaRPr lang="en-GB" sz="1400" dirty="0" smtClean="0">
              <a:latin typeface="Calibri"/>
              <a:cs typeface="Calibri"/>
            </a:endParaRP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r>
              <a:rPr lang="en-GB" sz="1400" dirty="0" smtClean="0">
                <a:latin typeface="Calibri"/>
                <a:cs typeface="Calibri"/>
              </a:rPr>
              <a:t>Full fledged two-beam modules tested with beam in CLEX</a:t>
            </a: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</a:pPr>
            <a:endParaRPr lang="en-GB" sz="1200" dirty="0" smtClean="0">
              <a:latin typeface="Calibri"/>
              <a:cs typeface="Calibri"/>
            </a:endParaRPr>
          </a:p>
          <a:p>
            <a:pPr marL="266700" indent="-266700" defTabSz="457200">
              <a:lnSpc>
                <a:spcPct val="80000"/>
              </a:lnSpc>
              <a:spcBef>
                <a:spcPct val="20000"/>
              </a:spcBef>
              <a:buFont typeface="Arial"/>
              <a:buChar char="•"/>
            </a:pPr>
            <a:endParaRPr lang="en-GB" sz="1200" dirty="0" smtClean="0">
              <a:latin typeface="Calibri"/>
              <a:cs typeface="Calibri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dirty="0" smtClean="0">
                <a:solidFill>
                  <a:srgbClr val="00187E"/>
                </a:solidFill>
                <a:latin typeface="Calibri"/>
                <a:cs typeface="Calibri"/>
              </a:rPr>
              <a:t> 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800" dirty="0" smtClean="0"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</a:pPr>
            <a:endParaRPr lang="en-GB" sz="1200" dirty="0" smtClean="0">
              <a:latin typeface="Calibri"/>
              <a:cs typeface="Calibri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Calibri"/>
              <a:cs typeface="Calibri"/>
            </a:endParaRPr>
          </a:p>
        </p:txBody>
      </p:sp>
      <p:pic>
        <p:nvPicPr>
          <p:cNvPr id="4" name="Picture 3" descr="CLIC-twobea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95385" y="4210759"/>
            <a:ext cx="3606910" cy="1869991"/>
          </a:xfrm>
          <a:prstGeom prst="rect">
            <a:avLst/>
          </a:prstGeom>
          <a:effectLst/>
        </p:spPr>
      </p:pic>
      <p:sp>
        <p:nvSpPr>
          <p:cNvPr id="5" name="Rectangle 43"/>
          <p:cNvSpPr>
            <a:spLocks noChangeArrowheads="1"/>
          </p:cNvSpPr>
          <p:nvPr/>
        </p:nvSpPr>
        <p:spPr bwMode="auto">
          <a:xfrm>
            <a:off x="151590" y="667828"/>
            <a:ext cx="8552329" cy="345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US" sz="32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CONCLUSIONS</a:t>
            </a:r>
            <a:endParaRPr lang="en-US" sz="32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3" name="Content Placeholder 2"/>
          <p:cNvSpPr txBox="1">
            <a:spLocks/>
          </p:cNvSpPr>
          <p:nvPr/>
        </p:nvSpPr>
        <p:spPr>
          <a:xfrm>
            <a:off x="457200" y="1801987"/>
            <a:ext cx="3378200" cy="200939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Drive beam scheme</a:t>
            </a: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57200" y="5743222"/>
            <a:ext cx="8229600" cy="6131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Detector (experimental conditions)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3683509"/>
            <a:ext cx="3378200" cy="13259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Luminosity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" y="5013033"/>
            <a:ext cx="8229600" cy="730189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Operation and Machine Protection System (robustness)</a:t>
            </a: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57200" y="1080585"/>
            <a:ext cx="3378200" cy="72140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GB" sz="2400" dirty="0" smtClean="0">
                <a:latin typeface="Calibri" charset="0"/>
                <a:cs typeface="ＭＳ Ｐゴシック" charset="-128"/>
              </a:rPr>
              <a:t>Main </a:t>
            </a:r>
            <a:r>
              <a:rPr lang="en-GB" sz="2400" dirty="0" err="1" smtClean="0">
                <a:latin typeface="Calibri" charset="0"/>
                <a:cs typeface="ＭＳ Ｐゴシック" charset="-128"/>
              </a:rPr>
              <a:t>linac</a:t>
            </a:r>
            <a:r>
              <a:rPr lang="en-GB" sz="2400" dirty="0" smtClean="0">
                <a:latin typeface="Calibri" charset="0"/>
                <a:cs typeface="ＭＳ Ｐゴシック" charset="-128"/>
              </a:rPr>
              <a:t> gradient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ＭＳ Ｐゴシック" charset="-128"/>
            </a:endParaRPr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>
            <a:off x="3835400" y="1080586"/>
            <a:ext cx="4851400" cy="72140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lang="en-GB" sz="2000" dirty="0" smtClean="0">
                <a:latin typeface="Calibri" charset="0"/>
              </a:rPr>
              <a:t>Accelerating structure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Calibri" charset="0"/>
              <a:ea typeface="+mn-ea"/>
              <a:cs typeface="+mn-cs"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3835400" y="1801986"/>
            <a:ext cx="4851400" cy="1881523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generation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PETS </a:t>
            </a:r>
            <a:r>
              <a:rPr lang="en-GB" sz="2000" dirty="0" smtClean="0">
                <a:latin typeface="Calibri" charset="0"/>
              </a:rPr>
              <a:t>(power extraction and transfer structures)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Two beam </a:t>
            </a:r>
            <a:r>
              <a:rPr lang="en-GB" sz="2000" dirty="0" smtClean="0">
                <a:latin typeface="Calibri" charset="0"/>
              </a:rPr>
              <a:t>acceleration</a:t>
            </a:r>
            <a:endParaRPr kumimoji="0" lang="en-GB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alibri" charset="0"/>
              <a:ea typeface="+mn-ea"/>
              <a:cs typeface="+mn-cs"/>
            </a:endParaRP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Drive beam deceleration</a:t>
            </a:r>
          </a:p>
        </p:txBody>
      </p:sp>
      <p:sp>
        <p:nvSpPr>
          <p:cNvPr id="10" name="Content Placeholder 2"/>
          <p:cNvSpPr txBox="1">
            <a:spLocks/>
          </p:cNvSpPr>
          <p:nvPr/>
        </p:nvSpPr>
        <p:spPr>
          <a:xfrm>
            <a:off x="3835400" y="3683509"/>
            <a:ext cx="4851400" cy="132593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vert="horz" lIns="91440" tIns="45720" rIns="91440" bIns="45720" rtlCol="0">
            <a:normAutofit/>
          </a:bodyPr>
          <a:lstStyle/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Main beam </a:t>
            </a:r>
            <a:r>
              <a:rPr kumimoji="0" lang="en-GB" sz="20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emittance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generation,</a:t>
            </a:r>
            <a:r>
              <a:rPr kumimoji="0" lang="en-GB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preservation</a:t>
            </a:r>
            <a:r>
              <a:rPr lang="en-GB" sz="2000" dirty="0" smtClean="0">
                <a:latin typeface="Calibri" charset="0"/>
              </a:rPr>
              <a:t> and</a:t>
            </a: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 focusing</a:t>
            </a:r>
          </a:p>
          <a:p>
            <a:pPr marL="457200" indent="-457200">
              <a:spcBef>
                <a:spcPct val="20000"/>
              </a:spcBef>
              <a:buFont typeface="Arial"/>
              <a:buChar char="–"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+mn-cs"/>
              </a:rPr>
              <a:t>Alignment and stabilisation</a:t>
            </a:r>
          </a:p>
        </p:txBody>
      </p:sp>
      <p:sp>
        <p:nvSpPr>
          <p:cNvPr id="11" name="Title 7"/>
          <p:cNvSpPr txBox="1">
            <a:spLocks/>
          </p:cNvSpPr>
          <p:nvPr/>
        </p:nvSpPr>
        <p:spPr>
          <a:xfrm>
            <a:off x="1682502" y="2616494"/>
            <a:ext cx="800761" cy="511010"/>
          </a:xfrm>
          <a:prstGeom prst="rect">
            <a:avLst/>
          </a:prstGeom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r>
              <a:rPr lang="en-US" sz="2300" dirty="0" smtClean="0">
                <a:solidFill>
                  <a:srgbClr val="00187E"/>
                </a:solidFill>
                <a:latin typeface="Calibri"/>
                <a:cs typeface="Calibri"/>
              </a:rPr>
              <a:t>CTF3</a:t>
            </a:r>
            <a:endParaRPr lang="en-US" sz="23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  <p:sp>
        <p:nvSpPr>
          <p:cNvPr id="12" name="Title 7"/>
          <p:cNvSpPr txBox="1">
            <a:spLocks/>
          </p:cNvSpPr>
          <p:nvPr/>
        </p:nvSpPr>
        <p:spPr>
          <a:xfrm>
            <a:off x="7872453" y="5157170"/>
            <a:ext cx="800761" cy="51101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300" dirty="0" smtClean="0">
                <a:solidFill>
                  <a:srgbClr val="00187E"/>
                </a:solidFill>
                <a:latin typeface="Calibri"/>
                <a:cs typeface="Calibri"/>
              </a:rPr>
              <a:t>(CTF3)</a:t>
            </a:r>
            <a:endParaRPr lang="en-US" sz="23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  <p:sp>
        <p:nvSpPr>
          <p:cNvPr id="13" name="Title 7"/>
          <p:cNvSpPr txBox="1">
            <a:spLocks/>
          </p:cNvSpPr>
          <p:nvPr/>
        </p:nvSpPr>
        <p:spPr>
          <a:xfrm>
            <a:off x="7873204" y="1186952"/>
            <a:ext cx="800761" cy="51101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300" dirty="0" smtClean="0">
                <a:solidFill>
                  <a:srgbClr val="00187E"/>
                </a:solidFill>
                <a:latin typeface="Calibri"/>
                <a:cs typeface="Calibri"/>
              </a:rPr>
              <a:t>(CTF3)</a:t>
            </a:r>
            <a:endParaRPr lang="en-US" sz="23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426515" y="1781729"/>
            <a:ext cx="8264906" cy="1914412"/>
          </a:xfrm>
          <a:prstGeom prst="rect">
            <a:avLst/>
          </a:prstGeom>
          <a:noFill/>
          <a:ln w="19050" cap="flat" cmpd="sng" algn="ctr">
            <a:solidFill>
              <a:srgbClr val="00187E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itle 7"/>
          <p:cNvSpPr txBox="1">
            <a:spLocks/>
          </p:cNvSpPr>
          <p:nvPr/>
        </p:nvSpPr>
        <p:spPr>
          <a:xfrm>
            <a:off x="7873203" y="4333410"/>
            <a:ext cx="800761" cy="511010"/>
          </a:xfrm>
          <a:prstGeom prst="rect">
            <a:avLst/>
          </a:prstGeom>
        </p:spPr>
        <p:txBody>
          <a:bodyPr>
            <a:normAutofit fontScale="77500" lnSpcReduction="20000"/>
          </a:bodyPr>
          <a:lstStyle/>
          <a:p>
            <a:r>
              <a:rPr lang="en-US" sz="2300" dirty="0" smtClean="0">
                <a:solidFill>
                  <a:srgbClr val="00187E"/>
                </a:solidFill>
                <a:latin typeface="Calibri"/>
                <a:cs typeface="Calibri"/>
              </a:rPr>
              <a:t>(CTF3)</a:t>
            </a:r>
            <a:endParaRPr lang="en-US" sz="23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3728" y="3821870"/>
            <a:ext cx="5569678" cy="2887581"/>
          </a:xfrm>
          <a:prstGeom prst="rect">
            <a:avLst/>
          </a:prstGeom>
          <a:solidFill>
            <a:schemeClr val="bg1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</p:pic>
      <p:sp>
        <p:nvSpPr>
          <p:cNvPr id="18" name="Title 7"/>
          <p:cNvSpPr txBox="1">
            <a:spLocks/>
          </p:cNvSpPr>
          <p:nvPr/>
        </p:nvSpPr>
        <p:spPr>
          <a:xfrm>
            <a:off x="2671881" y="333989"/>
            <a:ext cx="4405193" cy="654215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CLIC Feasibility Benchmarks</a:t>
            </a:r>
            <a:endParaRPr kumimoji="0" lang="en-US" sz="2800" b="0" i="0" u="none" strike="noStrike" kern="1200" cap="none" spc="0" normalizeH="0" baseline="0" noProof="0" dirty="0">
              <a:ln>
                <a:noFill/>
              </a:ln>
              <a:solidFill>
                <a:srgbClr val="5C92B5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 animBg="1"/>
      <p:bldP spid="15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30</a:t>
            </a:fld>
            <a:endParaRPr lang="en-US"/>
          </a:p>
        </p:txBody>
      </p:sp>
      <p:pic>
        <p:nvPicPr>
          <p:cNvPr id="3" name="Image 1" descr="CLIC-CollabMap.png"/>
          <p:cNvPicPr>
            <a:picLocks noChangeAspect="1"/>
          </p:cNvPicPr>
          <p:nvPr/>
        </p:nvPicPr>
        <p:blipFill>
          <a:blip r:embed="rId2" cstate="print"/>
          <a:srcRect t="2928" b="7321"/>
          <a:stretch>
            <a:fillRect/>
          </a:stretch>
        </p:blipFill>
        <p:spPr>
          <a:xfrm>
            <a:off x="-177800" y="894716"/>
            <a:ext cx="9461500" cy="4261484"/>
          </a:xfrm>
          <a:prstGeom prst="rect">
            <a:avLst/>
          </a:prstGeom>
        </p:spPr>
      </p:pic>
      <p:sp>
        <p:nvSpPr>
          <p:cNvPr id="4" name="Oval 33"/>
          <p:cNvSpPr>
            <a:spLocks noChangeArrowheads="1"/>
          </p:cNvSpPr>
          <p:nvPr/>
        </p:nvSpPr>
        <p:spPr bwMode="auto">
          <a:xfrm>
            <a:off x="2292350" y="2430381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5" name="Oval 33"/>
          <p:cNvSpPr>
            <a:spLocks noChangeArrowheads="1"/>
          </p:cNvSpPr>
          <p:nvPr/>
        </p:nvSpPr>
        <p:spPr bwMode="auto">
          <a:xfrm>
            <a:off x="2254250" y="2351006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6" name="Oval 33"/>
          <p:cNvSpPr>
            <a:spLocks noChangeArrowheads="1"/>
          </p:cNvSpPr>
          <p:nvPr/>
        </p:nvSpPr>
        <p:spPr bwMode="auto">
          <a:xfrm>
            <a:off x="2362200" y="2379581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7" name="Oval 33"/>
          <p:cNvSpPr>
            <a:spLocks noChangeArrowheads="1"/>
          </p:cNvSpPr>
          <p:nvPr/>
        </p:nvSpPr>
        <p:spPr bwMode="auto">
          <a:xfrm>
            <a:off x="2536825" y="2490706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8" name="Oval 33"/>
          <p:cNvSpPr>
            <a:spLocks noChangeArrowheads="1"/>
          </p:cNvSpPr>
          <p:nvPr/>
        </p:nvSpPr>
        <p:spPr bwMode="auto">
          <a:xfrm>
            <a:off x="1520825" y="2439906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9" name="Oval 33"/>
          <p:cNvSpPr>
            <a:spLocks noChangeArrowheads="1"/>
          </p:cNvSpPr>
          <p:nvPr/>
        </p:nvSpPr>
        <p:spPr bwMode="auto">
          <a:xfrm>
            <a:off x="1597025" y="2592306"/>
            <a:ext cx="76200" cy="762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0" name="Oval 33"/>
          <p:cNvSpPr>
            <a:spLocks noChangeArrowheads="1"/>
          </p:cNvSpPr>
          <p:nvPr/>
        </p:nvSpPr>
        <p:spPr bwMode="auto">
          <a:xfrm>
            <a:off x="4264025" y="22875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1" name="Oval 33"/>
          <p:cNvSpPr>
            <a:spLocks noChangeArrowheads="1"/>
          </p:cNvSpPr>
          <p:nvPr/>
        </p:nvSpPr>
        <p:spPr bwMode="auto">
          <a:xfrm>
            <a:off x="4219575" y="210653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2" name="Oval 33"/>
          <p:cNvSpPr>
            <a:spLocks noChangeArrowheads="1"/>
          </p:cNvSpPr>
          <p:nvPr/>
        </p:nvSpPr>
        <p:spPr bwMode="auto">
          <a:xfrm>
            <a:off x="4264025" y="217003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3" name="Oval 33"/>
          <p:cNvSpPr>
            <a:spLocks noChangeArrowheads="1"/>
          </p:cNvSpPr>
          <p:nvPr/>
        </p:nvSpPr>
        <p:spPr bwMode="auto">
          <a:xfrm>
            <a:off x="4200525" y="21795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4" name="Oval 33"/>
          <p:cNvSpPr>
            <a:spLocks noChangeArrowheads="1"/>
          </p:cNvSpPr>
          <p:nvPr/>
        </p:nvSpPr>
        <p:spPr bwMode="auto">
          <a:xfrm>
            <a:off x="4340225" y="22875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5" name="Oval 33"/>
          <p:cNvSpPr>
            <a:spLocks noChangeArrowheads="1"/>
          </p:cNvSpPr>
          <p:nvPr/>
        </p:nvSpPr>
        <p:spPr bwMode="auto">
          <a:xfrm>
            <a:off x="4340225" y="23637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6" name="Oval 33"/>
          <p:cNvSpPr>
            <a:spLocks noChangeArrowheads="1"/>
          </p:cNvSpPr>
          <p:nvPr/>
        </p:nvSpPr>
        <p:spPr bwMode="auto">
          <a:xfrm>
            <a:off x="4191000" y="23827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7" name="Oval 33"/>
          <p:cNvSpPr>
            <a:spLocks noChangeArrowheads="1"/>
          </p:cNvSpPr>
          <p:nvPr/>
        </p:nvSpPr>
        <p:spPr bwMode="auto">
          <a:xfrm>
            <a:off x="4270375" y="245578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8" name="Oval 33"/>
          <p:cNvSpPr>
            <a:spLocks noChangeArrowheads="1"/>
          </p:cNvSpPr>
          <p:nvPr/>
        </p:nvSpPr>
        <p:spPr bwMode="auto">
          <a:xfrm>
            <a:off x="4175125" y="24653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19" name="Oval 33"/>
          <p:cNvSpPr>
            <a:spLocks noChangeArrowheads="1"/>
          </p:cNvSpPr>
          <p:nvPr/>
        </p:nvSpPr>
        <p:spPr bwMode="auto">
          <a:xfrm>
            <a:off x="4568825" y="24399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0" name="Oval 19"/>
          <p:cNvSpPr>
            <a:spLocks noChangeArrowheads="1"/>
          </p:cNvSpPr>
          <p:nvPr/>
        </p:nvSpPr>
        <p:spPr bwMode="auto">
          <a:xfrm>
            <a:off x="4489450" y="21097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1" name="Oval 33"/>
          <p:cNvSpPr>
            <a:spLocks noChangeArrowheads="1"/>
          </p:cNvSpPr>
          <p:nvPr/>
        </p:nvSpPr>
        <p:spPr bwMode="auto">
          <a:xfrm>
            <a:off x="5156200" y="206843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2" name="Oval 33"/>
          <p:cNvSpPr>
            <a:spLocks noChangeArrowheads="1"/>
          </p:cNvSpPr>
          <p:nvPr/>
        </p:nvSpPr>
        <p:spPr bwMode="auto">
          <a:xfrm>
            <a:off x="4518660" y="20462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3" name="Oval 33"/>
          <p:cNvSpPr>
            <a:spLocks noChangeArrowheads="1"/>
          </p:cNvSpPr>
          <p:nvPr/>
        </p:nvSpPr>
        <p:spPr bwMode="auto">
          <a:xfrm>
            <a:off x="4451350" y="19700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4" name="Oval 33"/>
          <p:cNvSpPr>
            <a:spLocks noChangeArrowheads="1"/>
          </p:cNvSpPr>
          <p:nvPr/>
        </p:nvSpPr>
        <p:spPr bwMode="auto">
          <a:xfrm>
            <a:off x="5229225" y="21351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5" name="Oval 33"/>
          <p:cNvSpPr>
            <a:spLocks noChangeArrowheads="1"/>
          </p:cNvSpPr>
          <p:nvPr/>
        </p:nvSpPr>
        <p:spPr bwMode="auto">
          <a:xfrm>
            <a:off x="4851400" y="19192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6" name="Oval 33"/>
          <p:cNvSpPr>
            <a:spLocks noChangeArrowheads="1"/>
          </p:cNvSpPr>
          <p:nvPr/>
        </p:nvSpPr>
        <p:spPr bwMode="auto">
          <a:xfrm>
            <a:off x="6165850" y="212558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7" name="Oval 33"/>
          <p:cNvSpPr>
            <a:spLocks noChangeArrowheads="1"/>
          </p:cNvSpPr>
          <p:nvPr/>
        </p:nvSpPr>
        <p:spPr bwMode="auto">
          <a:xfrm>
            <a:off x="7429500" y="25224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8" name="Oval 33"/>
          <p:cNvSpPr>
            <a:spLocks noChangeArrowheads="1"/>
          </p:cNvSpPr>
          <p:nvPr/>
        </p:nvSpPr>
        <p:spPr bwMode="auto">
          <a:xfrm>
            <a:off x="7000875" y="24208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29" name="Oval 33"/>
          <p:cNvSpPr>
            <a:spLocks noChangeArrowheads="1"/>
          </p:cNvSpPr>
          <p:nvPr/>
        </p:nvSpPr>
        <p:spPr bwMode="auto">
          <a:xfrm>
            <a:off x="6911975" y="24780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0" name="Oval 33"/>
          <p:cNvSpPr>
            <a:spLocks noChangeArrowheads="1"/>
          </p:cNvSpPr>
          <p:nvPr/>
        </p:nvSpPr>
        <p:spPr bwMode="auto">
          <a:xfrm>
            <a:off x="7578725" y="42179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1" name="Oval 33"/>
          <p:cNvSpPr>
            <a:spLocks noChangeArrowheads="1"/>
          </p:cNvSpPr>
          <p:nvPr/>
        </p:nvSpPr>
        <p:spPr bwMode="auto">
          <a:xfrm>
            <a:off x="5880100" y="28844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2" name="Oval 33"/>
          <p:cNvSpPr>
            <a:spLocks noChangeArrowheads="1"/>
          </p:cNvSpPr>
          <p:nvPr/>
        </p:nvSpPr>
        <p:spPr bwMode="auto">
          <a:xfrm>
            <a:off x="5737225" y="269708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3" name="Oval 33"/>
          <p:cNvSpPr>
            <a:spLocks noChangeArrowheads="1"/>
          </p:cNvSpPr>
          <p:nvPr/>
        </p:nvSpPr>
        <p:spPr bwMode="auto">
          <a:xfrm>
            <a:off x="4413250" y="21922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4" name="Oval 33"/>
          <p:cNvSpPr>
            <a:spLocks noChangeArrowheads="1"/>
          </p:cNvSpPr>
          <p:nvPr/>
        </p:nvSpPr>
        <p:spPr bwMode="auto">
          <a:xfrm>
            <a:off x="4492625" y="21922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5" name="Oval 33"/>
          <p:cNvSpPr>
            <a:spLocks noChangeArrowheads="1"/>
          </p:cNvSpPr>
          <p:nvPr/>
        </p:nvSpPr>
        <p:spPr bwMode="auto">
          <a:xfrm>
            <a:off x="4486275" y="22557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6" name="Oval 33"/>
          <p:cNvSpPr>
            <a:spLocks noChangeArrowheads="1"/>
          </p:cNvSpPr>
          <p:nvPr/>
        </p:nvSpPr>
        <p:spPr bwMode="auto">
          <a:xfrm>
            <a:off x="4422775" y="227163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7" name="Oval 33"/>
          <p:cNvSpPr>
            <a:spLocks noChangeArrowheads="1"/>
          </p:cNvSpPr>
          <p:nvPr/>
        </p:nvSpPr>
        <p:spPr bwMode="auto">
          <a:xfrm>
            <a:off x="4467225" y="23129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8" name="Oval 33"/>
          <p:cNvSpPr>
            <a:spLocks noChangeArrowheads="1"/>
          </p:cNvSpPr>
          <p:nvPr/>
        </p:nvSpPr>
        <p:spPr bwMode="auto">
          <a:xfrm>
            <a:off x="4899025" y="21541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39" name="Oval 33"/>
          <p:cNvSpPr>
            <a:spLocks noChangeArrowheads="1"/>
          </p:cNvSpPr>
          <p:nvPr/>
        </p:nvSpPr>
        <p:spPr bwMode="auto">
          <a:xfrm>
            <a:off x="4721225" y="2455781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0" name="Oval 33"/>
          <p:cNvSpPr>
            <a:spLocks noChangeArrowheads="1"/>
          </p:cNvSpPr>
          <p:nvPr/>
        </p:nvSpPr>
        <p:spPr bwMode="auto">
          <a:xfrm>
            <a:off x="4784725" y="24526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1" name="Oval 33"/>
          <p:cNvSpPr>
            <a:spLocks noChangeArrowheads="1"/>
          </p:cNvSpPr>
          <p:nvPr/>
        </p:nvSpPr>
        <p:spPr bwMode="auto">
          <a:xfrm>
            <a:off x="4845050" y="245260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2" name="Oval 33"/>
          <p:cNvSpPr>
            <a:spLocks noChangeArrowheads="1"/>
          </p:cNvSpPr>
          <p:nvPr/>
        </p:nvSpPr>
        <p:spPr bwMode="auto">
          <a:xfrm>
            <a:off x="4956175" y="24589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3" name="Oval 33"/>
          <p:cNvSpPr>
            <a:spLocks noChangeArrowheads="1"/>
          </p:cNvSpPr>
          <p:nvPr/>
        </p:nvSpPr>
        <p:spPr bwMode="auto">
          <a:xfrm>
            <a:off x="5045075" y="2484356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sp>
        <p:nvSpPr>
          <p:cNvPr id="44" name="Rectangle 62"/>
          <p:cNvSpPr>
            <a:spLocks noChangeArrowheads="1"/>
          </p:cNvSpPr>
          <p:nvPr/>
        </p:nvSpPr>
        <p:spPr bwMode="auto">
          <a:xfrm>
            <a:off x="1810126" y="289169"/>
            <a:ext cx="5550418" cy="6055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lIns="0" tIns="0" bIns="0" anchor="ctr"/>
          <a:lstStyle/>
          <a:p>
            <a:pPr algn="ctr" eaLnBrk="0" hangingPunct="0"/>
            <a:r>
              <a:rPr lang="en-US" sz="2800" dirty="0" smtClean="0">
                <a:solidFill>
                  <a:schemeClr val="accent6"/>
                </a:solidFill>
                <a:latin typeface="+mj-lt"/>
                <a:ea typeface="ＭＳ Ｐゴシック"/>
                <a:cs typeface="Arial"/>
              </a:rPr>
              <a:t>Current CLIC &amp; CTF3 </a:t>
            </a:r>
            <a:r>
              <a:rPr lang="en-US" sz="2800" dirty="0">
                <a:solidFill>
                  <a:schemeClr val="accent6"/>
                </a:solidFill>
                <a:latin typeface="+mj-lt"/>
                <a:ea typeface="ＭＳ Ｐゴシック"/>
                <a:cs typeface="Arial"/>
              </a:rPr>
              <a:t>Collaboration</a:t>
            </a:r>
          </a:p>
        </p:txBody>
      </p:sp>
      <p:sp>
        <p:nvSpPr>
          <p:cNvPr id="45" name="Rectangle 7"/>
          <p:cNvSpPr>
            <a:spLocks noChangeArrowheads="1"/>
          </p:cNvSpPr>
          <p:nvPr/>
        </p:nvSpPr>
        <p:spPr bwMode="auto">
          <a:xfrm>
            <a:off x="2419350" y="5196007"/>
            <a:ext cx="2095500" cy="1661993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Gazi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Universities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Helsinki Institute of Physics (Finland)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IAP NASU (Ukraine)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IHEP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INFN / LNF (Italy)</a:t>
            </a:r>
          </a:p>
          <a:p>
            <a:pPr eaLnBrk="0" hangingPunct="0"/>
            <a:r>
              <a:rPr lang="pt-BR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Instituto de Fisica Corpuscular (Spain)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IRFU / </a:t>
            </a:r>
            <a:r>
              <a:rPr lang="en-US" sz="900" b="1" noProof="1">
                <a:solidFill>
                  <a:srgbClr val="7F7F7F"/>
                </a:solidFill>
                <a:ea typeface="ＭＳ Ｐゴシック"/>
                <a:cs typeface="ＭＳ Ｐゴシック"/>
              </a:rPr>
              <a:t>Saclay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Jefferson Lab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John Adams Institute/Oxford (UK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Joint Institute for Power and Nuclear Research SOSNY 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/Minsk (Belarus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46" name="Rectangle 18"/>
          <p:cNvSpPr>
            <a:spLocks noChangeArrowheads="1"/>
          </p:cNvSpPr>
          <p:nvPr/>
        </p:nvSpPr>
        <p:spPr bwMode="auto">
          <a:xfrm>
            <a:off x="6856590" y="5196007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PSI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RAL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RRCAT / Indore (India)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SLAC (USA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Sincrotrone Trieste/ELETTRA (Italy)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Thrace University (Greece)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Tsinghua</a:t>
            </a:r>
            <a:r>
              <a:rPr lang="en-US" sz="900" b="1" dirty="0">
                <a:solidFill>
                  <a:srgbClr val="7F7F7F"/>
                </a:solidFill>
              </a:rPr>
              <a:t> University (China)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University of Oslo (Norway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University of Vigo (Spain)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Uppsala University (Sweden)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UCSC SCIPP (USA)</a:t>
            </a:r>
          </a:p>
        </p:txBody>
      </p:sp>
      <p:sp>
        <p:nvSpPr>
          <p:cNvPr id="47" name="Rectangle 20"/>
          <p:cNvSpPr>
            <a:spLocks noChangeArrowheads="1"/>
          </p:cNvSpPr>
          <p:nvPr/>
        </p:nvSpPr>
        <p:spPr bwMode="auto">
          <a:xfrm>
            <a:off x="200730" y="5196007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ACAS (</a:t>
            </a:r>
            <a:r>
              <a:rPr lang="fr-CH" sz="900" b="1" dirty="0" err="1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Australia</a:t>
            </a:r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fr-CH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Aarhus 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University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 (</a:t>
            </a:r>
            <a:r>
              <a:rPr lang="fr-CH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Denmark</a:t>
            </a:r>
            <a:r>
              <a:rPr lang="fr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Ankara University (Turkey)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Argonne National Laboratory (USA)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Athens University (Greece)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BINP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CERN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CIEMAT (Spain)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Cockcroft Institute (UK)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ETH Zurich 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(Switzerland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FNAL (USA)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</p:txBody>
      </p:sp>
      <p:sp>
        <p:nvSpPr>
          <p:cNvPr id="48" name="Rectangle 21"/>
          <p:cNvSpPr>
            <a:spLocks noChangeArrowheads="1"/>
          </p:cNvSpPr>
          <p:nvPr/>
        </p:nvSpPr>
        <p:spPr bwMode="auto">
          <a:xfrm>
            <a:off x="4637970" y="5196007"/>
            <a:ext cx="2095500" cy="1523494"/>
          </a:xfrm>
          <a:prstGeom prst="rect">
            <a:avLst/>
          </a:prstGeom>
          <a:noFill/>
          <a:ln w="0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eaLnBrk="0" hangingPunct="0"/>
            <a:r>
              <a:rPr lang="en-US" sz="900" b="1" dirty="0">
                <a:solidFill>
                  <a:srgbClr val="7F7F7F"/>
                </a:solidFill>
              </a:rPr>
              <a:t>John Adams Institute/RHUL (UK)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JINR (Russia)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Karlsruhe University (Germany)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KEK (Japan)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LAL / </a:t>
            </a:r>
            <a:r>
              <a:rPr lang="en-US" sz="900" b="1" dirty="0" err="1">
                <a:solidFill>
                  <a:srgbClr val="7F7F7F"/>
                </a:solidFill>
                <a:ea typeface="ＭＳ Ｐゴシック"/>
                <a:cs typeface="ＭＳ Ｐゴシック"/>
              </a:rPr>
              <a:t>Orsay</a:t>
            </a:r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 (France) 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LAPP / ESIA (France</a:t>
            </a:r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)</a:t>
            </a:r>
          </a:p>
          <a:p>
            <a:pPr eaLnBrk="0" hangingPunct="0"/>
            <a:r>
              <a:rPr lang="en-US" sz="900" b="1" dirty="0" smtClean="0">
                <a:solidFill>
                  <a:srgbClr val="7F7F7F"/>
                </a:solidFill>
                <a:ea typeface="ＭＳ Ｐゴシック"/>
                <a:cs typeface="ＭＳ Ｐゴシック"/>
              </a:rPr>
              <a:t>NIKHEF/Amsterdam (Netherland) </a:t>
            </a:r>
            <a:endParaRPr lang="en-US" sz="900" b="1" dirty="0">
              <a:solidFill>
                <a:srgbClr val="7F7F7F"/>
              </a:solidFill>
              <a:ea typeface="ＭＳ Ｐゴシック"/>
              <a:cs typeface="ＭＳ Ｐゴシック"/>
            </a:endParaRPr>
          </a:p>
          <a:p>
            <a:pPr eaLnBrk="0" hangingPunct="0"/>
            <a:r>
              <a:rPr lang="de-CH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NCP (Pakistan)</a:t>
            </a:r>
          </a:p>
          <a:p>
            <a:pPr eaLnBrk="0" hangingPunct="0"/>
            <a:r>
              <a:rPr lang="en-US" sz="900" b="1" dirty="0">
                <a:solidFill>
                  <a:srgbClr val="7F7F7F"/>
                </a:solidFill>
                <a:ea typeface="ＭＳ Ｐゴシック"/>
                <a:cs typeface="ＭＳ Ｐゴシック"/>
              </a:rPr>
              <a:t>North-West. Univ. Illinois (USA)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Patras</a:t>
            </a:r>
            <a:r>
              <a:rPr lang="en-US" sz="900" b="1" dirty="0">
                <a:solidFill>
                  <a:srgbClr val="7F7F7F"/>
                </a:solidFill>
              </a:rPr>
              <a:t> University (Greece</a:t>
            </a:r>
            <a:r>
              <a:rPr lang="en-US" sz="900" b="1" dirty="0" smtClean="0">
                <a:solidFill>
                  <a:srgbClr val="7F7F7F"/>
                </a:solidFill>
              </a:rPr>
              <a:t>)</a:t>
            </a:r>
          </a:p>
          <a:p>
            <a:pPr eaLnBrk="0" hangingPunct="0"/>
            <a:r>
              <a:rPr lang="en-US" sz="900" b="1" dirty="0" err="1">
                <a:solidFill>
                  <a:srgbClr val="7F7F7F"/>
                </a:solidFill>
              </a:rPr>
              <a:t>Polytech</a:t>
            </a:r>
            <a:r>
              <a:rPr lang="en-US" sz="900" b="1" dirty="0">
                <a:solidFill>
                  <a:srgbClr val="7F7F7F"/>
                </a:solidFill>
              </a:rPr>
              <a:t>. Univ. of Catalonia (</a:t>
            </a:r>
            <a:r>
              <a:rPr lang="en-US" sz="900" b="1" dirty="0" smtClean="0">
                <a:solidFill>
                  <a:srgbClr val="7F7F7F"/>
                </a:solidFill>
              </a:rPr>
              <a:t>Spain)</a:t>
            </a:r>
            <a:endParaRPr lang="en-US" sz="900" b="1" dirty="0">
              <a:solidFill>
                <a:srgbClr val="7F7F7F"/>
              </a:solidFill>
            </a:endParaRPr>
          </a:p>
        </p:txBody>
      </p:sp>
      <p:pic>
        <p:nvPicPr>
          <p:cNvPr id="49" name="Image 66" descr="Australi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671" y="1765695"/>
            <a:ext cx="625687" cy="609600"/>
          </a:xfrm>
          <a:prstGeom prst="rect">
            <a:avLst/>
          </a:prstGeom>
        </p:spPr>
      </p:pic>
      <p:pic>
        <p:nvPicPr>
          <p:cNvPr id="50" name="Image 67" descr="China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9292" y="3297866"/>
            <a:ext cx="609600" cy="609600"/>
          </a:xfrm>
          <a:prstGeom prst="rect">
            <a:avLst/>
          </a:prstGeom>
        </p:spPr>
      </p:pic>
      <p:pic>
        <p:nvPicPr>
          <p:cNvPr id="51" name="Image 68" descr="Denmark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9292" y="3800228"/>
            <a:ext cx="609600" cy="609600"/>
          </a:xfrm>
          <a:prstGeom prst="rect">
            <a:avLst/>
          </a:prstGeom>
        </p:spPr>
      </p:pic>
      <p:pic>
        <p:nvPicPr>
          <p:cNvPr id="52" name="Image 71" descr="European-Union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8170545" y="1189963"/>
            <a:ext cx="609600" cy="609600"/>
          </a:xfrm>
          <a:prstGeom prst="rect">
            <a:avLst/>
          </a:prstGeom>
        </p:spPr>
      </p:pic>
      <p:pic>
        <p:nvPicPr>
          <p:cNvPr id="53" name="Image 72" descr="France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67759" y="4302590"/>
            <a:ext cx="609600" cy="609600"/>
          </a:xfrm>
          <a:prstGeom prst="rect">
            <a:avLst/>
          </a:prstGeom>
        </p:spPr>
      </p:pic>
      <p:pic>
        <p:nvPicPr>
          <p:cNvPr id="54" name="Image 73" descr="Germany.pn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926045" y="4302590"/>
            <a:ext cx="609600" cy="609600"/>
          </a:xfrm>
          <a:prstGeom prst="rect">
            <a:avLst/>
          </a:prstGeom>
        </p:spPr>
      </p:pic>
      <p:pic>
        <p:nvPicPr>
          <p:cNvPr id="55" name="Image 74" descr="Greece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584331" y="4302590"/>
            <a:ext cx="609600" cy="609600"/>
          </a:xfrm>
          <a:prstGeom prst="rect">
            <a:avLst/>
          </a:prstGeom>
        </p:spPr>
      </p:pic>
      <p:pic>
        <p:nvPicPr>
          <p:cNvPr id="56" name="Image 75" descr="India.pn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2242617" y="4302590"/>
            <a:ext cx="609600" cy="609600"/>
          </a:xfrm>
          <a:prstGeom prst="rect">
            <a:avLst/>
          </a:prstGeom>
        </p:spPr>
      </p:pic>
      <p:pic>
        <p:nvPicPr>
          <p:cNvPr id="57" name="Image 76" descr="Italy.pn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2900903" y="4302590"/>
            <a:ext cx="609600" cy="609600"/>
          </a:xfrm>
          <a:prstGeom prst="rect">
            <a:avLst/>
          </a:prstGeom>
        </p:spPr>
      </p:pic>
      <p:pic>
        <p:nvPicPr>
          <p:cNvPr id="58" name="Image 77" descr="Japan.pn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3559189" y="4302590"/>
            <a:ext cx="609600" cy="609600"/>
          </a:xfrm>
          <a:prstGeom prst="rect">
            <a:avLst/>
          </a:prstGeom>
        </p:spPr>
      </p:pic>
      <p:pic>
        <p:nvPicPr>
          <p:cNvPr id="59" name="Image 78" descr="Netherlands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4217475" y="4302590"/>
            <a:ext cx="609600" cy="609600"/>
          </a:xfrm>
          <a:prstGeom prst="rect">
            <a:avLst/>
          </a:prstGeom>
        </p:spPr>
      </p:pic>
      <p:pic>
        <p:nvPicPr>
          <p:cNvPr id="60" name="Image 79" descr="Pakistan.png"/>
          <p:cNvPicPr>
            <a:picLocks noChangeAspect="1"/>
          </p:cNvPicPr>
          <p:nvPr/>
        </p:nvPicPr>
        <p:blipFill>
          <a:blip r:embed="rId14" cstate="print"/>
          <a:stretch>
            <a:fillRect/>
          </a:stretch>
        </p:blipFill>
        <p:spPr>
          <a:xfrm>
            <a:off x="4875761" y="4302590"/>
            <a:ext cx="609600" cy="609600"/>
          </a:xfrm>
          <a:prstGeom prst="rect">
            <a:avLst/>
          </a:prstGeom>
        </p:spPr>
      </p:pic>
      <p:pic>
        <p:nvPicPr>
          <p:cNvPr id="61" name="Image 80" descr="Norway.png"/>
          <p:cNvPicPr>
            <a:picLocks noChangeAspect="1"/>
          </p:cNvPicPr>
          <p:nvPr/>
        </p:nvPicPr>
        <p:blipFill>
          <a:blip r:embed="rId15" cstate="print"/>
          <a:stretch>
            <a:fillRect/>
          </a:stretch>
        </p:blipFill>
        <p:spPr>
          <a:xfrm>
            <a:off x="5534047" y="4302590"/>
            <a:ext cx="609600" cy="609600"/>
          </a:xfrm>
          <a:prstGeom prst="rect">
            <a:avLst/>
          </a:prstGeom>
        </p:spPr>
      </p:pic>
      <p:pic>
        <p:nvPicPr>
          <p:cNvPr id="62" name="Image 81" descr="Russia.png"/>
          <p:cNvPicPr>
            <a:picLocks noChangeAspect="1"/>
          </p:cNvPicPr>
          <p:nvPr/>
        </p:nvPicPr>
        <p:blipFill>
          <a:blip r:embed="rId16" cstate="print"/>
          <a:stretch>
            <a:fillRect/>
          </a:stretch>
        </p:blipFill>
        <p:spPr>
          <a:xfrm>
            <a:off x="6192333" y="4302590"/>
            <a:ext cx="609600" cy="609600"/>
          </a:xfrm>
          <a:prstGeom prst="rect">
            <a:avLst/>
          </a:prstGeom>
        </p:spPr>
      </p:pic>
      <p:pic>
        <p:nvPicPr>
          <p:cNvPr id="63" name="Image 82" descr="Spain.png"/>
          <p:cNvPicPr>
            <a:picLocks noChangeAspect="1"/>
          </p:cNvPicPr>
          <p:nvPr/>
        </p:nvPicPr>
        <p:blipFill>
          <a:blip r:embed="rId17" cstate="print"/>
          <a:stretch>
            <a:fillRect/>
          </a:stretch>
        </p:blipFill>
        <p:spPr>
          <a:xfrm>
            <a:off x="6850619" y="4302590"/>
            <a:ext cx="609600" cy="609600"/>
          </a:xfrm>
          <a:prstGeom prst="rect">
            <a:avLst/>
          </a:prstGeom>
        </p:spPr>
      </p:pic>
      <p:pic>
        <p:nvPicPr>
          <p:cNvPr id="64" name="Image 83" descr="Sweden.png"/>
          <p:cNvPicPr>
            <a:picLocks noChangeAspect="1"/>
          </p:cNvPicPr>
          <p:nvPr/>
        </p:nvPicPr>
        <p:blipFill>
          <a:blip r:embed="rId18" cstate="print"/>
          <a:stretch>
            <a:fillRect/>
          </a:stretch>
        </p:blipFill>
        <p:spPr>
          <a:xfrm>
            <a:off x="7508905" y="4302590"/>
            <a:ext cx="609600" cy="609600"/>
          </a:xfrm>
          <a:prstGeom prst="rect">
            <a:avLst/>
          </a:prstGeom>
        </p:spPr>
      </p:pic>
      <p:pic>
        <p:nvPicPr>
          <p:cNvPr id="65" name="Image 85" descr="United-States.png"/>
          <p:cNvPicPr>
            <a:picLocks noChangeAspect="1"/>
          </p:cNvPicPr>
          <p:nvPr/>
        </p:nvPicPr>
        <p:blipFill>
          <a:blip r:embed="rId19" cstate="print"/>
          <a:stretch>
            <a:fillRect/>
          </a:stretch>
        </p:blipFill>
        <p:spPr>
          <a:xfrm>
            <a:off x="8154458" y="2278775"/>
            <a:ext cx="609600" cy="609600"/>
          </a:xfrm>
          <a:prstGeom prst="rect">
            <a:avLst/>
          </a:prstGeom>
        </p:spPr>
      </p:pic>
      <p:pic>
        <p:nvPicPr>
          <p:cNvPr id="66" name="Image 86" descr="Turkey.png"/>
          <p:cNvPicPr>
            <a:picLocks noChangeAspect="1"/>
          </p:cNvPicPr>
          <p:nvPr/>
        </p:nvPicPr>
        <p:blipFill>
          <a:blip r:embed="rId20" cstate="print"/>
          <a:stretch>
            <a:fillRect/>
          </a:stretch>
        </p:blipFill>
        <p:spPr>
          <a:xfrm>
            <a:off x="8154458" y="3797255"/>
            <a:ext cx="609600" cy="609600"/>
          </a:xfrm>
          <a:prstGeom prst="rect">
            <a:avLst/>
          </a:prstGeom>
        </p:spPr>
      </p:pic>
      <p:pic>
        <p:nvPicPr>
          <p:cNvPr id="67" name="Image 87" descr="United-Kindom.png"/>
          <p:cNvPicPr>
            <a:picLocks noChangeAspect="1"/>
          </p:cNvPicPr>
          <p:nvPr/>
        </p:nvPicPr>
        <p:blipFill>
          <a:blip r:embed="rId21" cstate="print"/>
          <a:stretch>
            <a:fillRect/>
          </a:stretch>
        </p:blipFill>
        <p:spPr>
          <a:xfrm>
            <a:off x="8154458" y="2786509"/>
            <a:ext cx="609600" cy="609600"/>
          </a:xfrm>
          <a:prstGeom prst="rect">
            <a:avLst/>
          </a:prstGeom>
        </p:spPr>
      </p:pic>
      <p:pic>
        <p:nvPicPr>
          <p:cNvPr id="68" name="Image 88" descr="Ukraine.png"/>
          <p:cNvPicPr>
            <a:picLocks noChangeAspect="1"/>
          </p:cNvPicPr>
          <p:nvPr/>
        </p:nvPicPr>
        <p:blipFill>
          <a:blip r:embed="rId22" cstate="print"/>
          <a:stretch>
            <a:fillRect/>
          </a:stretch>
        </p:blipFill>
        <p:spPr>
          <a:xfrm>
            <a:off x="8154458" y="3291882"/>
            <a:ext cx="609600" cy="609600"/>
          </a:xfrm>
          <a:prstGeom prst="rect">
            <a:avLst/>
          </a:prstGeom>
        </p:spPr>
      </p:pic>
      <p:pic>
        <p:nvPicPr>
          <p:cNvPr id="69" name="Image 90" descr="Switzerland-apo.png"/>
          <p:cNvPicPr>
            <a:picLocks noChangeAspect="1"/>
          </p:cNvPicPr>
          <p:nvPr/>
        </p:nvPicPr>
        <p:blipFill>
          <a:blip r:embed="rId23" cstate="print"/>
          <a:stretch>
            <a:fillRect/>
          </a:stretch>
        </p:blipFill>
        <p:spPr>
          <a:xfrm>
            <a:off x="8167196" y="4302628"/>
            <a:ext cx="609524" cy="609524"/>
          </a:xfrm>
          <a:prstGeom prst="rect">
            <a:avLst/>
          </a:prstGeom>
        </p:spPr>
      </p:pic>
      <p:sp>
        <p:nvSpPr>
          <p:cNvPr id="70" name="ZoneTexte 91"/>
          <p:cNvSpPr txBox="1"/>
          <p:nvPr/>
        </p:nvSpPr>
        <p:spPr>
          <a:xfrm>
            <a:off x="394758" y="975169"/>
            <a:ext cx="834813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 eaLnBrk="0" hangingPunct="0"/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CLIC multi-lateral collaboration - 44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Institutes from </a:t>
            </a:r>
            <a:r>
              <a:rPr lang="en-US" dirty="0" smtClean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22 </a:t>
            </a:r>
            <a:r>
              <a:rPr lang="en-US" dirty="0">
                <a:solidFill>
                  <a:schemeClr val="bg1"/>
                </a:solidFill>
                <a:latin typeface="Arial"/>
                <a:ea typeface="ＭＳ Ｐゴシック"/>
                <a:cs typeface="Arial"/>
              </a:rPr>
              <a:t>countries</a:t>
            </a:r>
          </a:p>
        </p:txBody>
      </p:sp>
      <p:pic>
        <p:nvPicPr>
          <p:cNvPr id="71" name="Image 89" descr="Cern.png"/>
          <p:cNvPicPr>
            <a:picLocks noChangeAspect="1"/>
          </p:cNvPicPr>
          <p:nvPr/>
        </p:nvPicPr>
        <p:blipFill>
          <a:blip r:embed="rId24" cstate="print"/>
          <a:stretch>
            <a:fillRect/>
          </a:stretch>
        </p:blipFill>
        <p:spPr>
          <a:xfrm>
            <a:off x="258271" y="2786509"/>
            <a:ext cx="609524" cy="609524"/>
          </a:xfrm>
          <a:prstGeom prst="rect">
            <a:avLst/>
          </a:prstGeom>
        </p:spPr>
      </p:pic>
      <p:pic>
        <p:nvPicPr>
          <p:cNvPr id="72" name="Image 93" descr="Belarus.png"/>
          <p:cNvPicPr>
            <a:picLocks noChangeAspect="1"/>
          </p:cNvPicPr>
          <p:nvPr/>
        </p:nvPicPr>
        <p:blipFill>
          <a:blip r:embed="rId25" cstate="print"/>
          <a:stretch>
            <a:fillRect/>
          </a:stretch>
        </p:blipFill>
        <p:spPr>
          <a:xfrm>
            <a:off x="252025" y="2276921"/>
            <a:ext cx="621100" cy="621100"/>
          </a:xfrm>
          <a:prstGeom prst="rect">
            <a:avLst/>
          </a:prstGeom>
        </p:spPr>
      </p:pic>
      <p:sp>
        <p:nvSpPr>
          <p:cNvPr id="73" name="Oval 33"/>
          <p:cNvSpPr>
            <a:spLocks noChangeArrowheads="1"/>
          </p:cNvSpPr>
          <p:nvPr/>
        </p:nvSpPr>
        <p:spPr bwMode="auto">
          <a:xfrm>
            <a:off x="4811102" y="2066233"/>
            <a:ext cx="63500" cy="63500"/>
          </a:xfrm>
          <a:prstGeom prst="ellipse">
            <a:avLst/>
          </a:prstGeom>
          <a:solidFill>
            <a:srgbClr val="FF0000"/>
          </a:solidFill>
          <a:ln w="12700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anchor="ctr"/>
          <a:lstStyle/>
          <a:p>
            <a:pPr eaLnBrk="0" hangingPunct="0"/>
            <a:endParaRPr lang="en-US" sz="2400">
              <a:ea typeface="ＭＳ Ｐゴシック"/>
              <a:cs typeface="ＭＳ Ｐゴシック"/>
            </a:endParaRPr>
          </a:p>
        </p:txBody>
      </p:sp>
      <p:pic>
        <p:nvPicPr>
          <p:cNvPr id="75" name="Picture 74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247642" y="1252168"/>
            <a:ext cx="620153" cy="620153"/>
          </a:xfrm>
          <a:prstGeom prst="rect">
            <a:avLst/>
          </a:prstGeom>
        </p:spPr>
      </p:pic>
      <p:pic>
        <p:nvPicPr>
          <p:cNvPr id="76" name="Picture 75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8170545" y="1807949"/>
            <a:ext cx="593513" cy="425582"/>
          </a:xfrm>
          <a:prstGeom prst="rect">
            <a:avLst/>
          </a:prstGeom>
          <a:ln>
            <a:noFill/>
          </a:ln>
          <a:effectLst>
            <a:outerShdw blurRad="57785" dist="33020" dir="318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rightRoom" dir="t">
              <a:rot lat="0" lon="0" rev="600000"/>
            </a:lightRig>
          </a:scene3d>
          <a:sp3d prstMaterial="metal">
            <a:bevelT w="38100" h="57150" prst="angle"/>
          </a:sp3d>
        </p:spPr>
      </p:pic>
      <p:sp>
        <p:nvSpPr>
          <p:cNvPr id="77" name="TextBox 76"/>
          <p:cNvSpPr txBox="1"/>
          <p:nvPr/>
        </p:nvSpPr>
        <p:spPr>
          <a:xfrm>
            <a:off x="1336460" y="3064908"/>
            <a:ext cx="6184900" cy="10156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  <p:txBody>
          <a:bodyPr wrap="square" rtlCol="0">
            <a:spAutoFit/>
          </a:bodyPr>
          <a:lstStyle/>
          <a:p>
            <a:pPr algn="ctr"/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  <a:p>
            <a:pPr algn="ctr"/>
            <a:r>
              <a:rPr lang="en-US" sz="2000" dirty="0" smtClean="0">
                <a:solidFill>
                  <a:srgbClr val="000000"/>
                </a:solidFill>
                <a:latin typeface="Calibri"/>
                <a:cs typeface="Calibri"/>
              </a:rPr>
              <a:t>MANY THANKS TO ALL COLLABORATION MEMBERS! </a:t>
            </a:r>
          </a:p>
          <a:p>
            <a:endParaRPr lang="en-US" sz="2000" dirty="0" smtClean="0">
              <a:solidFill>
                <a:srgbClr val="000000"/>
              </a:solidFill>
              <a:latin typeface="Calibri"/>
              <a:cs typeface="Calibri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3" name="Rectangle 43"/>
          <p:cNvSpPr>
            <a:spLocks noChangeArrowheads="1"/>
          </p:cNvSpPr>
          <p:nvPr/>
        </p:nvSpPr>
        <p:spPr bwMode="auto">
          <a:xfrm>
            <a:off x="2322236" y="365369"/>
            <a:ext cx="4964532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anchor="ctr">
            <a:prstTxWarp prst="textNoShape">
              <a:avLst/>
            </a:prstTxWarp>
          </a:bodyPr>
          <a:lstStyle/>
          <a:p>
            <a:pPr algn="ctr"/>
            <a:r>
              <a:rPr lang="en-GB" sz="2800" dirty="0" smtClean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CLIC </a:t>
            </a:r>
            <a:r>
              <a:rPr lang="en-GB" sz="2800" dirty="0">
                <a:solidFill>
                  <a:srgbClr val="5C92B5"/>
                </a:solidFill>
                <a:latin typeface="Calibri" charset="0"/>
                <a:ea typeface="Calibri" charset="0"/>
                <a:cs typeface="Calibri" charset="0"/>
              </a:rPr>
              <a:t>Test Facility (CTF3)</a:t>
            </a:r>
            <a:endParaRPr lang="en-US" sz="2800" dirty="0">
              <a:solidFill>
                <a:srgbClr val="5C92B5"/>
              </a:solidFill>
              <a:latin typeface="Calibri" charset="0"/>
              <a:ea typeface="Calibri" charset="0"/>
              <a:cs typeface="Calibri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08217" y="1177977"/>
            <a:ext cx="7410931" cy="538319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340252" y="3901368"/>
            <a:ext cx="1285717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High current, full</a:t>
            </a: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beam-loading operation</a:t>
            </a:r>
          </a:p>
        </p:txBody>
      </p:sp>
      <p:sp>
        <p:nvSpPr>
          <p:cNvPr id="6" name="Rectangle 5"/>
          <p:cNvSpPr/>
          <p:nvPr/>
        </p:nvSpPr>
        <p:spPr>
          <a:xfrm>
            <a:off x="3985985" y="1177977"/>
            <a:ext cx="170039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Operation of isochronous lines and rings</a:t>
            </a:r>
          </a:p>
        </p:txBody>
      </p:sp>
      <p:sp>
        <p:nvSpPr>
          <p:cNvPr id="7" name="Rectangle 6"/>
          <p:cNvSpPr/>
          <p:nvPr/>
        </p:nvSpPr>
        <p:spPr>
          <a:xfrm>
            <a:off x="1569973" y="6470682"/>
            <a:ext cx="1581251" cy="248972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Bunch phase coding</a:t>
            </a:r>
          </a:p>
        </p:txBody>
      </p:sp>
      <p:sp>
        <p:nvSpPr>
          <p:cNvPr id="8" name="Rectangle 7"/>
          <p:cNvSpPr/>
          <p:nvPr/>
        </p:nvSpPr>
        <p:spPr>
          <a:xfrm>
            <a:off x="7286768" y="3922391"/>
            <a:ext cx="1732754" cy="830997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Beam recombination and current multiplication  by RF deflectors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7113966" y="5354160"/>
            <a:ext cx="1623634" cy="1200329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>
            <a:spAutoFit/>
          </a:bodyPr>
          <a:lstStyle/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12 GHz power generation by drive beam deceleration</a:t>
            </a:r>
          </a:p>
          <a:p>
            <a:endParaRPr lang="en-US" sz="1200" b="1" dirty="0" smtClean="0">
              <a:solidFill>
                <a:srgbClr val="C00000"/>
              </a:solidFill>
              <a:latin typeface="Calibri"/>
              <a:cs typeface="Calibri"/>
            </a:endParaRPr>
          </a:p>
          <a:p>
            <a:r>
              <a:rPr lang="en-US" sz="1200" b="1" dirty="0" smtClean="0">
                <a:solidFill>
                  <a:srgbClr val="C00000"/>
                </a:solidFill>
                <a:latin typeface="Calibri"/>
                <a:cs typeface="Calibri"/>
              </a:rPr>
              <a:t>High-gradient two-beam acceleration</a:t>
            </a:r>
            <a:endParaRPr lang="en-US" sz="1200" b="1" dirty="0">
              <a:solidFill>
                <a:srgbClr val="C00000"/>
              </a:solidFill>
              <a:latin typeface="Calibri"/>
              <a:cs typeface="Calibri"/>
            </a:endParaRPr>
          </a:p>
        </p:txBody>
      </p:sp>
      <p:pic>
        <p:nvPicPr>
          <p:cNvPr id="10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9629" y="992553"/>
            <a:ext cx="2941596" cy="17115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cxnSp>
        <p:nvCxnSpPr>
          <p:cNvPr id="11" name="Straight Connector 10"/>
          <p:cNvCxnSpPr/>
          <p:nvPr/>
        </p:nvCxnSpPr>
        <p:spPr>
          <a:xfrm>
            <a:off x="4237031" y="3451096"/>
            <a:ext cx="257352" cy="20597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ontent Placeholder 2"/>
          <p:cNvSpPr txBox="1">
            <a:spLocks/>
          </p:cNvSpPr>
          <p:nvPr/>
        </p:nvSpPr>
        <p:spPr bwMode="auto">
          <a:xfrm>
            <a:off x="3210198" y="2921108"/>
            <a:ext cx="1062330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4 A, 1.4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us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5425819" y="3545165"/>
            <a:ext cx="541675" cy="137648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Content Placeholder 2"/>
          <p:cNvSpPr txBox="1">
            <a:spLocks/>
          </p:cNvSpPr>
          <p:nvPr/>
        </p:nvSpPr>
        <p:spPr bwMode="auto">
          <a:xfrm>
            <a:off x="5907592" y="3590178"/>
            <a:ext cx="1071547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120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cxnSp>
        <p:nvCxnSpPr>
          <p:cNvPr id="15" name="Straight Connector 14"/>
          <p:cNvCxnSpPr/>
          <p:nvPr/>
        </p:nvCxnSpPr>
        <p:spPr>
          <a:xfrm rot="5400000">
            <a:off x="3225641" y="5081554"/>
            <a:ext cx="797798" cy="248830"/>
          </a:xfrm>
          <a:prstGeom prst="line">
            <a:avLst/>
          </a:prstGeom>
          <a:ln>
            <a:solidFill>
              <a:srgbClr val="00187E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/>
          <p:cNvSpPr txBox="1">
            <a:spLocks/>
          </p:cNvSpPr>
          <p:nvPr/>
        </p:nvSpPr>
        <p:spPr bwMode="auto">
          <a:xfrm>
            <a:off x="3188303" y="5615219"/>
            <a:ext cx="1084225" cy="547153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dist="38100" dir="2700000" rotWithShape="0">
              <a:srgbClr val="808080">
                <a:alpha val="42999"/>
              </a:srgbClr>
            </a:outerShdw>
          </a:effectLst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30 A, 140</a:t>
            </a:r>
            <a:r>
              <a:rPr lang="en-GB" sz="1400" dirty="0" smtClean="0">
                <a:solidFill>
                  <a:srgbClr val="00187E"/>
                </a:solidFill>
                <a:latin typeface="Calibri"/>
                <a:cs typeface="Calibri"/>
              </a:rPr>
              <a:t> ns</a:t>
            </a:r>
            <a:endParaRPr lang="en-GB" sz="1400" dirty="0" smtClean="0">
              <a:solidFill>
                <a:srgbClr val="00187E"/>
              </a:solidFill>
              <a:latin typeface="Calibri"/>
              <a:ea typeface="+mn-ea"/>
              <a:cs typeface="Calibri"/>
            </a:endParaRPr>
          </a:p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60 </a:t>
            </a:r>
            <a:r>
              <a:rPr lang="en-GB" sz="1400" dirty="0" err="1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MeV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pic>
        <p:nvPicPr>
          <p:cNvPr id="17" name="Picture 6" descr="DSC_015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09629" y="472097"/>
            <a:ext cx="2416340" cy="2810069"/>
          </a:xfrm>
          <a:prstGeom prst="rect">
            <a:avLst/>
          </a:prstGeom>
          <a:noFill/>
        </p:spPr>
      </p:pic>
      <p:pic>
        <p:nvPicPr>
          <p:cNvPr id="18" name="Picture 11" descr="DSCN589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908217" y="1078642"/>
            <a:ext cx="2416340" cy="1625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8" descr="DSCN589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396988" y="1177977"/>
            <a:ext cx="2411732" cy="18085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1" descr="1006091_06-A4-at-144-dpi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569973" y="1700896"/>
            <a:ext cx="2924410" cy="2109707"/>
          </a:xfrm>
          <a:prstGeom prst="rect">
            <a:avLst/>
          </a:prstGeom>
          <a:noFill/>
        </p:spPr>
      </p:pic>
      <p:pic>
        <p:nvPicPr>
          <p:cNvPr id="21" name="Picture 12" descr="1006091_05-A4-at-144-dpi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7324" y="4137332"/>
            <a:ext cx="2610268" cy="2604948"/>
          </a:xfrm>
          <a:prstGeom prst="rect">
            <a:avLst/>
          </a:prstGeom>
          <a:noFill/>
        </p:spPr>
      </p:pic>
      <p:pic>
        <p:nvPicPr>
          <p:cNvPr id="22" name="Picture 21" descr="RR201004080027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967494" y="2054508"/>
            <a:ext cx="3052028" cy="2082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set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2" grpId="0" animBg="1"/>
      <p:bldP spid="14" grpId="0" animBg="1"/>
      <p:bldP spid="1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11" name="Picture 10" descr="2010MeasureFBon_modified_factor8.eps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949668"/>
            <a:ext cx="4535746" cy="1908332"/>
          </a:xfrm>
          <a:prstGeom prst="rect">
            <a:avLst/>
          </a:prstGeom>
        </p:spPr>
      </p:pic>
      <p:sp>
        <p:nvSpPr>
          <p:cNvPr id="16" name="Rectangle 2"/>
          <p:cNvSpPr txBox="1">
            <a:spLocks noChangeArrowheads="1"/>
          </p:cNvSpPr>
          <p:nvPr/>
        </p:nvSpPr>
        <p:spPr>
          <a:xfrm>
            <a:off x="2590801" y="324179"/>
            <a:ext cx="4239846" cy="461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Drive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Beam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Generation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rgbClr val="5C92B5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  <p:grpSp>
        <p:nvGrpSpPr>
          <p:cNvPr id="17" name="Group 5"/>
          <p:cNvGrpSpPr>
            <a:grpSpLocks/>
          </p:cNvGrpSpPr>
          <p:nvPr/>
        </p:nvGrpSpPr>
        <p:grpSpPr bwMode="auto">
          <a:xfrm>
            <a:off x="207769" y="1043438"/>
            <a:ext cx="1812408" cy="1722813"/>
            <a:chOff x="3919" y="2156"/>
            <a:chExt cx="2032" cy="184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pic>
          <p:nvPicPr>
            <p:cNvPr id="18" name="Picture 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919" y="2156"/>
              <a:ext cx="2032" cy="18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9" name="Rectangle 7"/>
            <p:cNvSpPr>
              <a:spLocks noChangeArrowheads="1"/>
            </p:cNvSpPr>
            <p:nvPr/>
          </p:nvSpPr>
          <p:spPr bwMode="auto">
            <a:xfrm>
              <a:off x="3929" y="3660"/>
              <a:ext cx="810" cy="2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 err="1">
                  <a:solidFill>
                    <a:srgbClr val="FFFF00"/>
                  </a:solidFill>
                </a:rPr>
                <a:t>SiC</a:t>
              </a:r>
              <a:r>
                <a:rPr lang="en-US" sz="1000" dirty="0">
                  <a:solidFill>
                    <a:srgbClr val="FFFF00"/>
                  </a:solidFill>
                </a:rPr>
                <a:t> load</a:t>
              </a:r>
              <a:endParaRPr lang="en-US" sz="1000" noProof="1">
                <a:solidFill>
                  <a:srgbClr val="FFFF00"/>
                </a:solidFill>
              </a:endParaRPr>
            </a:p>
          </p:txBody>
        </p:sp>
        <p:sp>
          <p:nvSpPr>
            <p:cNvPr id="20" name="Line 8"/>
            <p:cNvSpPr>
              <a:spLocks noChangeShapeType="1"/>
            </p:cNvSpPr>
            <p:nvPr/>
          </p:nvSpPr>
          <p:spPr bwMode="auto">
            <a:xfrm>
              <a:off x="4301" y="2475"/>
              <a:ext cx="364" cy="64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800"/>
            </a:p>
          </p:txBody>
        </p:sp>
        <p:sp>
          <p:nvSpPr>
            <p:cNvPr id="21" name="Rectangle 9"/>
            <p:cNvSpPr>
              <a:spLocks noChangeArrowheads="1"/>
            </p:cNvSpPr>
            <p:nvPr/>
          </p:nvSpPr>
          <p:spPr bwMode="auto">
            <a:xfrm>
              <a:off x="3921" y="2165"/>
              <a:ext cx="926" cy="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pPr algn="l"/>
              <a:r>
                <a:rPr lang="en-US" sz="1000" dirty="0"/>
                <a:t>damping </a:t>
              </a:r>
            </a:p>
            <a:p>
              <a:pPr algn="l"/>
              <a:r>
                <a:rPr lang="en-US" sz="1000" dirty="0"/>
                <a:t>slot</a:t>
              </a:r>
              <a:endParaRPr lang="en-US" sz="1000" noProof="1"/>
            </a:p>
          </p:txBody>
        </p:sp>
        <p:sp>
          <p:nvSpPr>
            <p:cNvPr id="22" name="Line 10"/>
            <p:cNvSpPr>
              <a:spLocks noChangeShapeType="1"/>
            </p:cNvSpPr>
            <p:nvPr/>
          </p:nvSpPr>
          <p:spPr bwMode="auto">
            <a:xfrm flipV="1">
              <a:off x="4234" y="3270"/>
              <a:ext cx="129" cy="447"/>
            </a:xfrm>
            <a:prstGeom prst="line">
              <a:avLst/>
            </a:prstGeom>
            <a:noFill/>
            <a:ln w="12700">
              <a:solidFill>
                <a:srgbClr val="FFFF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US" sz="800"/>
            </a:p>
          </p:txBody>
        </p:sp>
      </p:grpSp>
      <p:grpSp>
        <p:nvGrpSpPr>
          <p:cNvPr id="23" name="Group 24"/>
          <p:cNvGrpSpPr>
            <a:grpSpLocks/>
          </p:cNvGrpSpPr>
          <p:nvPr/>
        </p:nvGrpSpPr>
        <p:grpSpPr bwMode="auto">
          <a:xfrm>
            <a:off x="1778373" y="1455144"/>
            <a:ext cx="2678367" cy="1752019"/>
            <a:chOff x="-254" y="2769"/>
            <a:chExt cx="2206" cy="910"/>
          </a:xfrm>
        </p:grpSpPr>
        <p:sp>
          <p:nvSpPr>
            <p:cNvPr id="24" name="Line 25"/>
            <p:cNvSpPr>
              <a:spLocks noChangeAspect="1" noChangeShapeType="1"/>
            </p:cNvSpPr>
            <p:nvPr/>
          </p:nvSpPr>
          <p:spPr bwMode="auto">
            <a:xfrm flipV="1">
              <a:off x="1547" y="3127"/>
              <a:ext cx="242" cy="200"/>
            </a:xfrm>
            <a:prstGeom prst="line">
              <a:avLst/>
            </a:prstGeom>
            <a:noFill/>
            <a:ln w="9525">
              <a:solidFill>
                <a:schemeClr val="bg1"/>
              </a:solidFill>
              <a:round/>
              <a:headEnd type="diamond" w="med" len="med"/>
              <a:tailEnd type="diamond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26"/>
            <p:cNvSpPr>
              <a:spLocks noChangeArrowheads="1"/>
            </p:cNvSpPr>
            <p:nvPr/>
          </p:nvSpPr>
          <p:spPr bwMode="auto">
            <a:xfrm>
              <a:off x="1476" y="3090"/>
              <a:ext cx="262" cy="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spAutoFit/>
            </a:bodyPr>
            <a:lstStyle/>
            <a:p>
              <a:r>
                <a:rPr lang="en-US" sz="1000">
                  <a:solidFill>
                    <a:schemeClr val="bg1"/>
                  </a:solidFill>
                </a:rPr>
                <a:t>10 m</a:t>
              </a:r>
              <a:endParaRPr lang="en-US" sz="1000" noProof="1">
                <a:solidFill>
                  <a:schemeClr val="bg1"/>
                </a:solidFill>
              </a:endParaRPr>
            </a:p>
          </p:txBody>
        </p:sp>
        <p:grpSp>
          <p:nvGrpSpPr>
            <p:cNvPr id="26" name="Group 27"/>
            <p:cNvGrpSpPr>
              <a:grpSpLocks/>
            </p:cNvGrpSpPr>
            <p:nvPr/>
          </p:nvGrpSpPr>
          <p:grpSpPr bwMode="auto">
            <a:xfrm>
              <a:off x="-254" y="2769"/>
              <a:ext cx="2206" cy="910"/>
              <a:chOff x="597" y="1011"/>
              <a:chExt cx="2206" cy="910"/>
            </a:xfrm>
          </p:grpSpPr>
          <p:pic>
            <p:nvPicPr>
              <p:cNvPr id="27" name="Picture 28" descr="beam_loading_MKS06_power"/>
              <p:cNvPicPr>
                <a:picLocks noChangeAspect="1" noChangeArrowheads="1"/>
              </p:cNvPicPr>
              <p:nvPr/>
            </p:nvPicPr>
            <p:blipFill>
              <a:blip r:embed="rId4" cstate="print"/>
              <a:srcRect/>
              <a:stretch>
                <a:fillRect/>
              </a:stretch>
            </p:blipFill>
            <p:spPr bwMode="auto">
              <a:xfrm>
                <a:off x="1025" y="1011"/>
                <a:ext cx="1778" cy="677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  <a:miter lim="800000"/>
                <a:headEnd/>
                <a:tailEnd/>
              </a:ln>
            </p:spPr>
          </p:pic>
          <p:sp>
            <p:nvSpPr>
              <p:cNvPr id="28" name="Text Box 29"/>
              <p:cNvSpPr txBox="1">
                <a:spLocks noChangeArrowheads="1"/>
              </p:cNvSpPr>
              <p:nvPr/>
            </p:nvSpPr>
            <p:spPr bwMode="auto">
              <a:xfrm>
                <a:off x="1597" y="1436"/>
                <a:ext cx="978" cy="12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square">
                <a:spAutoFit/>
              </a:bodyPr>
              <a:lstStyle/>
              <a:p>
                <a:r>
                  <a:rPr lang="en-US" sz="1000" dirty="0"/>
                  <a:t>RF pulse at output</a:t>
                </a:r>
                <a:endParaRPr lang="el-GR" sz="1000" dirty="0">
                  <a:cs typeface="Arial" pitchFamily="34" charset="0"/>
                </a:endParaRPr>
              </a:p>
            </p:txBody>
          </p:sp>
          <p:sp>
            <p:nvSpPr>
              <p:cNvPr id="29" name="Text Box 30"/>
              <p:cNvSpPr txBox="1">
                <a:spLocks noChangeArrowheads="1"/>
              </p:cNvSpPr>
              <p:nvPr/>
            </p:nvSpPr>
            <p:spPr bwMode="auto">
              <a:xfrm>
                <a:off x="1364" y="1135"/>
                <a:ext cx="1280" cy="1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r>
                  <a:rPr lang="en-US" sz="1000" dirty="0"/>
                  <a:t>RF pulse at structure input</a:t>
                </a:r>
                <a:endParaRPr lang="el-GR" sz="1000" dirty="0">
                  <a:cs typeface="Arial" pitchFamily="34" charset="0"/>
                </a:endParaRPr>
              </a:p>
            </p:txBody>
          </p:sp>
          <p:sp>
            <p:nvSpPr>
              <p:cNvPr id="30" name="Line 31"/>
              <p:cNvSpPr>
                <a:spLocks noChangeShapeType="1"/>
              </p:cNvSpPr>
              <p:nvPr/>
            </p:nvSpPr>
            <p:spPr bwMode="auto">
              <a:xfrm flipV="1">
                <a:off x="597" y="1281"/>
                <a:ext cx="858" cy="640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31" name="Line 32"/>
              <p:cNvSpPr>
                <a:spLocks noChangeShapeType="1"/>
              </p:cNvSpPr>
              <p:nvPr/>
            </p:nvSpPr>
            <p:spPr bwMode="auto">
              <a:xfrm flipV="1">
                <a:off x="2290" y="1576"/>
                <a:ext cx="120" cy="212"/>
              </a:xfrm>
              <a:prstGeom prst="line">
                <a:avLst/>
              </a:prstGeom>
              <a:noFill/>
              <a:ln w="9525">
                <a:solidFill>
                  <a:schemeClr val="tx1"/>
                </a:solidFill>
                <a:round/>
                <a:headEnd/>
                <a:tailEnd type="triangle" w="med" len="med"/>
              </a:ln>
            </p:spPr>
            <p:txBody>
              <a:bodyPr/>
              <a:lstStyle/>
              <a:p>
                <a:endParaRPr lang="en-US"/>
              </a:p>
            </p:txBody>
          </p:sp>
        </p:grpSp>
      </p:grpSp>
      <p:sp>
        <p:nvSpPr>
          <p:cNvPr id="34" name="Content Placeholder 2"/>
          <p:cNvSpPr txBox="1">
            <a:spLocks/>
          </p:cNvSpPr>
          <p:nvPr/>
        </p:nvSpPr>
        <p:spPr>
          <a:xfrm>
            <a:off x="5060063" y="1043438"/>
            <a:ext cx="3765176" cy="1623834"/>
          </a:xfrm>
          <a:prstGeom prst="rect">
            <a:avLst/>
          </a:prstGeom>
          <a:solidFill>
            <a:srgbClr val="F2F2F2"/>
          </a:solidFill>
          <a:ln>
            <a:noFill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>
            <a:normAutofit/>
          </a:bodyPr>
          <a:lstStyle/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95.3% RF to beam efficiency</a:t>
            </a: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Stable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 high current acceleration</a:t>
            </a:r>
          </a:p>
          <a:p>
            <a:pPr marL="533400" indent="-533400">
              <a:spcBef>
                <a:spcPct val="20000"/>
              </a:spcBef>
              <a:defRPr/>
            </a:pPr>
            <a:r>
              <a:rPr lang="en-GB" sz="1600" dirty="0" smtClean="0">
                <a:latin typeface="Calibri" charset="0"/>
                <a:cs typeface="ＭＳ Ｐゴシック" charset="-128"/>
              </a:rPr>
              <a:t>Current stability</a:t>
            </a: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lang="en-GB" sz="1600" baseline="0" dirty="0" err="1" smtClean="0">
                <a:latin typeface="Calibri" charset="0"/>
                <a:cs typeface="ＭＳ Ｐゴシック" charset="-128"/>
              </a:rPr>
              <a:t>Isochronicity</a:t>
            </a:r>
            <a:r>
              <a:rPr lang="en-GB" sz="1600" baseline="0" dirty="0" smtClean="0">
                <a:latin typeface="Calibri" charset="0"/>
                <a:cs typeface="ＭＳ Ｐゴシック" charset="-128"/>
              </a:rPr>
              <a:t>,</a:t>
            </a:r>
            <a:r>
              <a:rPr lang="en-GB" sz="1600" dirty="0" smtClean="0">
                <a:latin typeface="Calibri" charset="0"/>
                <a:cs typeface="ＭＳ Ｐゴシック" charset="-128"/>
              </a:rPr>
              <a:t> phase coding</a:t>
            </a:r>
          </a:p>
          <a:p>
            <a:pPr marL="533400" marR="0" lvl="0" indent="-5334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Factor</a:t>
            </a:r>
            <a:r>
              <a:rPr kumimoji="0" lang="en-GB" sz="16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libri" charset="0"/>
                <a:ea typeface="+mn-ea"/>
                <a:cs typeface="ＭＳ Ｐゴシック" charset="-128"/>
              </a:rPr>
              <a:t> 8 current &amp; frequency multiplication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198569" y="4734490"/>
            <a:ext cx="2164439" cy="3077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Pulse charge measurement</a:t>
            </a:r>
            <a:endParaRPr lang="en-US" sz="1400" dirty="0"/>
          </a:p>
        </p:txBody>
      </p:sp>
      <p:sp>
        <p:nvSpPr>
          <p:cNvPr id="36" name="TextBox 35"/>
          <p:cNvSpPr txBox="1"/>
          <p:nvPr/>
        </p:nvSpPr>
        <p:spPr>
          <a:xfrm>
            <a:off x="2212656" y="1052557"/>
            <a:ext cx="2451552" cy="307777"/>
          </a:xfrm>
          <a:prstGeom prst="rect">
            <a:avLst/>
          </a:prstGeom>
          <a:solidFill>
            <a:srgbClr val="F5E0D3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Full beam loading acceleration</a:t>
            </a:r>
            <a:endParaRPr lang="en-US" sz="1400" dirty="0"/>
          </a:p>
        </p:txBody>
      </p:sp>
      <p:sp>
        <p:nvSpPr>
          <p:cNvPr id="37" name="TextBox 36"/>
          <p:cNvSpPr txBox="1"/>
          <p:nvPr/>
        </p:nvSpPr>
        <p:spPr>
          <a:xfrm>
            <a:off x="7025559" y="6338986"/>
            <a:ext cx="1729897" cy="307777"/>
          </a:xfrm>
          <a:prstGeom prst="rect">
            <a:avLst/>
          </a:prstGeom>
          <a:solidFill>
            <a:srgbClr val="F5E0D3"/>
          </a:solidFill>
        </p:spPr>
        <p:txBody>
          <a:bodyPr wrap="none" rtlCol="0">
            <a:spAutoFit/>
          </a:bodyPr>
          <a:lstStyle/>
          <a:p>
            <a:r>
              <a:rPr lang="en-US" sz="1400" dirty="0" smtClean="0"/>
              <a:t>Factor 8 combination</a:t>
            </a:r>
            <a:endParaRPr lang="en-US" sz="1400" dirty="0"/>
          </a:p>
        </p:txBody>
      </p:sp>
      <p:grpSp>
        <p:nvGrpSpPr>
          <p:cNvPr id="38" name="Group 37"/>
          <p:cNvGrpSpPr/>
          <p:nvPr/>
        </p:nvGrpSpPr>
        <p:grpSpPr>
          <a:xfrm>
            <a:off x="0" y="2812724"/>
            <a:ext cx="5060063" cy="1759275"/>
            <a:chOff x="1529123" y="1859904"/>
            <a:chExt cx="5060063" cy="1759275"/>
          </a:xfrm>
        </p:grpSpPr>
        <p:pic>
          <p:nvPicPr>
            <p:cNvPr id="39" name="Picture 22"/>
            <p:cNvPicPr>
              <a:picLocks noChangeAspect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1529123" y="1859904"/>
              <a:ext cx="5060063" cy="17592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0" name="TextBox 39"/>
            <p:cNvSpPr txBox="1"/>
            <p:nvPr/>
          </p:nvSpPr>
          <p:spPr>
            <a:xfrm>
              <a:off x="5114794" y="2956916"/>
              <a:ext cx="1346332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Most RF power</a:t>
              </a:r>
            </a:p>
            <a:p>
              <a:r>
                <a:rPr lang="en-US" sz="1200" dirty="0" smtClean="0"/>
                <a:t>to beam</a:t>
              </a:r>
              <a:endParaRPr lang="en-US" sz="1200" dirty="0"/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736892" y="2956916"/>
              <a:ext cx="986464" cy="461665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/>
                <a:t>High beam current</a:t>
              </a:r>
              <a:endParaRPr lang="en-US" sz="1200" dirty="0"/>
            </a:p>
          </p:txBody>
        </p:sp>
        <p:sp>
          <p:nvSpPr>
            <p:cNvPr id="42" name="TextBox 41"/>
            <p:cNvSpPr txBox="1"/>
            <p:nvPr/>
          </p:nvSpPr>
          <p:spPr>
            <a:xfrm>
              <a:off x="2625031" y="1909325"/>
              <a:ext cx="52542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RF in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4421813" y="1909325"/>
              <a:ext cx="104153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No RF to load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2625031" y="3255312"/>
              <a:ext cx="2507903" cy="276999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C00000"/>
                  </a:solidFill>
                </a:rPr>
                <a:t>“short” structure – low </a:t>
              </a:r>
              <a:r>
                <a:rPr lang="en-US" sz="1200" dirty="0" err="1" smtClean="0">
                  <a:solidFill>
                    <a:srgbClr val="C00000"/>
                  </a:solidFill>
                </a:rPr>
                <a:t>Ohmic</a:t>
              </a:r>
              <a:r>
                <a:rPr lang="en-US" sz="1200" dirty="0" smtClean="0">
                  <a:solidFill>
                    <a:srgbClr val="C00000"/>
                  </a:solidFill>
                </a:rPr>
                <a:t> losses</a:t>
              </a:r>
              <a:endParaRPr lang="en-US" sz="1200" dirty="0">
                <a:solidFill>
                  <a:srgbClr val="C00000"/>
                </a:solidFill>
              </a:endParaRP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979253" y="3156749"/>
            <a:ext cx="3776203" cy="30283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6</a:t>
            </a:fld>
            <a:endParaRPr lang="en-US"/>
          </a:p>
        </p:txBody>
      </p:sp>
      <p:grpSp>
        <p:nvGrpSpPr>
          <p:cNvPr id="3" name="Group 3"/>
          <p:cNvGrpSpPr/>
          <p:nvPr/>
        </p:nvGrpSpPr>
        <p:grpSpPr>
          <a:xfrm>
            <a:off x="152400" y="2633785"/>
            <a:ext cx="3766298" cy="3849315"/>
            <a:chOff x="309045" y="2660900"/>
            <a:chExt cx="3577155" cy="3663700"/>
          </a:xfrm>
        </p:grpSpPr>
        <p:pic>
          <p:nvPicPr>
            <p:cNvPr id="4" name="Picture 5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309045" y="2660900"/>
              <a:ext cx="3562350" cy="3429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pic>
          <p:nvPicPr>
            <p:cNvPr id="5" name="Picture 36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81000" y="4038600"/>
              <a:ext cx="3505200" cy="2286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6" name="Content Placeholder 2"/>
          <p:cNvSpPr txBox="1">
            <a:spLocks/>
          </p:cNvSpPr>
          <p:nvPr/>
        </p:nvSpPr>
        <p:spPr bwMode="auto">
          <a:xfrm>
            <a:off x="457200" y="1070708"/>
            <a:ext cx="3810000" cy="1219200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dirty="0">
                <a:solidFill>
                  <a:srgbClr val="00187E"/>
                </a:solidFill>
                <a:latin typeface="Calibri"/>
                <a:cs typeface="Calibri"/>
              </a:rPr>
              <a:t>Beam recombination 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900" dirty="0" smtClean="0"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 smtClean="0">
                <a:latin typeface="Calibri"/>
                <a:cs typeface="Calibri"/>
              </a:rPr>
              <a:t>Fast bunch phase switch in SHB system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200" dirty="0" smtClean="0">
              <a:solidFill>
                <a:srgbClr val="DCE6F2"/>
              </a:solidFill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200" dirty="0">
                <a:latin typeface="Calibri"/>
                <a:cs typeface="Calibri"/>
              </a:rPr>
              <a:t>Operation of isochronous rings and beam </a:t>
            </a:r>
            <a:r>
              <a:rPr lang="en-GB" sz="1200" dirty="0" smtClean="0">
                <a:latin typeface="Calibri"/>
                <a:cs typeface="Calibri"/>
              </a:rPr>
              <a:t>lines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200" dirty="0" smtClean="0">
              <a:latin typeface="Calibri"/>
              <a:cs typeface="Calibri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Calibri"/>
              <a:cs typeface="Calibri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608872" y="4300724"/>
            <a:ext cx="2823928" cy="2343160"/>
          </a:xfrm>
          <a:prstGeom prst="rect">
            <a:avLst/>
          </a:prstGeom>
          <a:effectLst/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882289" y="943678"/>
            <a:ext cx="2448911" cy="3206037"/>
          </a:xfrm>
          <a:prstGeom prst="rect">
            <a:avLst/>
          </a:prstGeom>
          <a:effectLst/>
        </p:spPr>
      </p:pic>
      <p:cxnSp>
        <p:nvCxnSpPr>
          <p:cNvPr id="9" name="Straight Arrow Connector 8"/>
          <p:cNvCxnSpPr/>
          <p:nvPr/>
        </p:nvCxnSpPr>
        <p:spPr>
          <a:xfrm>
            <a:off x="549444" y="4673600"/>
            <a:ext cx="3108156" cy="0"/>
          </a:xfrm>
          <a:prstGeom prst="straightConnector1">
            <a:avLst/>
          </a:prstGeom>
          <a:ln>
            <a:headEnd type="arrow"/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 bwMode="auto">
          <a:xfrm>
            <a:off x="1772764" y="4525108"/>
            <a:ext cx="642190" cy="29698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 defTabSz="457200" fontAlgn="auto">
              <a:spcBef>
                <a:spcPct val="20000"/>
              </a:spcBef>
              <a:spcAft>
                <a:spcPts val="0"/>
              </a:spcAft>
              <a:buFont typeface="Arial"/>
              <a:buNone/>
              <a:defRPr/>
            </a:pPr>
            <a:r>
              <a:rPr lang="en-GB" sz="1400" dirty="0" smtClean="0">
                <a:solidFill>
                  <a:srgbClr val="00187E"/>
                </a:solidFill>
                <a:latin typeface="Calibri"/>
                <a:ea typeface="+mn-ea"/>
                <a:cs typeface="Calibri"/>
              </a:rPr>
              <a:t>6 ns</a:t>
            </a:r>
            <a:endParaRPr lang="en-GB" sz="1400" dirty="0">
              <a:latin typeface="Calibri"/>
              <a:ea typeface="+mn-ea"/>
              <a:cs typeface="Calibri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2590801" y="324179"/>
            <a:ext cx="4239846" cy="461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Drive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Beam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Generation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rgbClr val="5C92B5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2381250" y="2060575"/>
            <a:ext cx="4122738" cy="2584450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>
            <a:prstTxWarp prst="textNoShape">
              <a:avLst/>
            </a:prstTxWarp>
          </a:bodyPr>
          <a:lstStyle/>
          <a:p>
            <a:endParaRPr lang="en-US">
              <a:latin typeface="Calibri"/>
              <a:cs typeface="Calibri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438400" y="2138363"/>
            <a:ext cx="3995738" cy="2471737"/>
            <a:chOff x="294" y="1262"/>
            <a:chExt cx="2517" cy="1557"/>
          </a:xfrm>
        </p:grpSpPr>
        <p:pic>
          <p:nvPicPr>
            <p:cNvPr id="5" name="Picture 6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94" y="1262"/>
              <a:ext cx="2517" cy="15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6" name="Line 7"/>
            <p:cNvSpPr>
              <a:spLocks noChangeShapeType="1"/>
            </p:cNvSpPr>
            <p:nvPr/>
          </p:nvSpPr>
          <p:spPr bwMode="auto">
            <a:xfrm>
              <a:off x="1631" y="1502"/>
              <a:ext cx="487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 type="triangle" w="med" len="med"/>
              <a:tailEnd type="triangle" w="med" len="med"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7" name="Rectangle 8"/>
            <p:cNvSpPr>
              <a:spLocks noChangeArrowheads="1"/>
            </p:cNvSpPr>
            <p:nvPr/>
          </p:nvSpPr>
          <p:spPr bwMode="auto">
            <a:xfrm>
              <a:off x="1657" y="1545"/>
              <a:ext cx="417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400">
                  <a:solidFill>
                    <a:srgbClr val="CCECFF"/>
                  </a:solidFill>
                  <a:latin typeface="Calibri"/>
                  <a:cs typeface="Calibri"/>
                </a:rPr>
                <a:t>333 ps</a:t>
              </a:r>
              <a:endParaRPr sz="1400" noProof="1">
                <a:solidFill>
                  <a:srgbClr val="CCECFF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8" name="Rectangle 9"/>
          <p:cNvSpPr>
            <a:spLocks noChangeArrowheads="1"/>
          </p:cNvSpPr>
          <p:nvPr/>
        </p:nvSpPr>
        <p:spPr bwMode="auto">
          <a:xfrm>
            <a:off x="2122488" y="4914900"/>
            <a:ext cx="4667250" cy="58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prstTxWarp prst="textNoShape">
              <a:avLst/>
            </a:prstTxWarp>
            <a:spAutoFit/>
          </a:bodyPr>
          <a:lstStyle/>
          <a:p>
            <a:pPr eaLnBrk="1" hangingPunct="1"/>
            <a:r>
              <a:rPr lang="en-US" sz="1600" dirty="0">
                <a:solidFill>
                  <a:srgbClr val="00187E"/>
                </a:solidFill>
                <a:latin typeface="Calibri"/>
                <a:cs typeface="Calibri"/>
              </a:rPr>
              <a:t>Streak camera </a:t>
            </a:r>
            <a:r>
              <a:rPr lang="en-US" sz="1600" dirty="0" smtClean="0">
                <a:solidFill>
                  <a:srgbClr val="00187E"/>
                </a:solidFill>
                <a:latin typeface="Calibri"/>
                <a:cs typeface="Calibri"/>
              </a:rPr>
              <a:t>images </a:t>
            </a:r>
            <a:r>
              <a:rPr lang="en-US" sz="1600" dirty="0">
                <a:solidFill>
                  <a:srgbClr val="00187E"/>
                </a:solidFill>
                <a:latin typeface="Calibri"/>
                <a:cs typeface="Calibri"/>
              </a:rPr>
              <a:t>of the beam, illustrating the bunch combination </a:t>
            </a:r>
            <a:r>
              <a:rPr lang="en-US" sz="1600" dirty="0" smtClean="0">
                <a:solidFill>
                  <a:srgbClr val="00187E"/>
                </a:solidFill>
                <a:latin typeface="Calibri"/>
                <a:cs typeface="Calibri"/>
              </a:rPr>
              <a:t>process in the ring</a:t>
            </a:r>
            <a:endParaRPr lang="en-US" sz="1600" dirty="0">
              <a:solidFill>
                <a:srgbClr val="00187E"/>
              </a:solidFill>
              <a:latin typeface="Calibri"/>
              <a:cs typeface="Calibri"/>
            </a:endParaRPr>
          </a:p>
        </p:txBody>
      </p:sp>
      <p:sp>
        <p:nvSpPr>
          <p:cNvPr id="9" name="Line 10"/>
          <p:cNvSpPr>
            <a:spLocks noChangeShapeType="1"/>
          </p:cNvSpPr>
          <p:nvPr/>
        </p:nvSpPr>
        <p:spPr bwMode="auto">
          <a:xfrm flipV="1">
            <a:off x="2289175" y="4757738"/>
            <a:ext cx="4572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0" name="Line 11"/>
          <p:cNvSpPr>
            <a:spLocks noChangeShapeType="1"/>
          </p:cNvSpPr>
          <p:nvPr/>
        </p:nvSpPr>
        <p:spPr bwMode="auto">
          <a:xfrm flipH="1" flipV="1">
            <a:off x="2289175" y="1709738"/>
            <a:ext cx="0" cy="30480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stealth" w="lg" len="lg"/>
          </a:ln>
          <a:effectLst/>
        </p:spPr>
        <p:txBody>
          <a:bodyPr>
            <a:prstTxWarp prst="textNoShape">
              <a:avLst/>
            </a:prstTxWarp>
          </a:bodyPr>
          <a:lstStyle/>
          <a:p>
            <a:endParaRPr lang="en-US">
              <a:latin typeface="Calibri"/>
              <a:cs typeface="Calibri"/>
            </a:endParaRPr>
          </a:p>
        </p:txBody>
      </p:sp>
      <p:sp>
        <p:nvSpPr>
          <p:cNvPr id="11" name="Rectangle 12"/>
          <p:cNvSpPr>
            <a:spLocks noChangeArrowheads="1"/>
          </p:cNvSpPr>
          <p:nvPr/>
        </p:nvSpPr>
        <p:spPr bwMode="auto">
          <a:xfrm>
            <a:off x="6670675" y="4784725"/>
            <a:ext cx="25549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600">
                <a:latin typeface="Calibri"/>
                <a:cs typeface="Calibri"/>
              </a:rPr>
              <a:t>t</a:t>
            </a:r>
            <a:endParaRPr sz="1600" noProof="1">
              <a:latin typeface="Calibri"/>
              <a:cs typeface="Calibri"/>
            </a:endParaRPr>
          </a:p>
        </p:txBody>
      </p:sp>
      <p:sp>
        <p:nvSpPr>
          <p:cNvPr id="12" name="Rectangle 13"/>
          <p:cNvSpPr>
            <a:spLocks noChangeArrowheads="1"/>
          </p:cNvSpPr>
          <p:nvPr/>
        </p:nvSpPr>
        <p:spPr bwMode="auto">
          <a:xfrm>
            <a:off x="2578100" y="1555750"/>
            <a:ext cx="274434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prstTxWarp prst="textNoShape">
              <a:avLst/>
            </a:prstTxWarp>
            <a:spAutoFit/>
          </a:bodyPr>
          <a:lstStyle/>
          <a:p>
            <a:pPr algn="l" eaLnBrk="1" hangingPunct="1"/>
            <a:r>
              <a:rPr lang="en-US" sz="1600">
                <a:latin typeface="Calibri"/>
                <a:cs typeface="Calibri"/>
              </a:rPr>
              <a:t>x</a:t>
            </a:r>
            <a:endParaRPr sz="1600" noProof="1">
              <a:latin typeface="Calibri"/>
              <a:cs typeface="Calibri"/>
            </a:endParaRPr>
          </a:p>
        </p:txBody>
      </p:sp>
      <p:pic>
        <p:nvPicPr>
          <p:cNvPr id="13" name="Picture 1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55863" y="2135188"/>
            <a:ext cx="3951287" cy="238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" name="Picture 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463800" y="2157413"/>
            <a:ext cx="3943350" cy="2411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grpSp>
        <p:nvGrpSpPr>
          <p:cNvPr id="15" name="Group 19"/>
          <p:cNvGrpSpPr>
            <a:grpSpLocks/>
          </p:cNvGrpSpPr>
          <p:nvPr/>
        </p:nvGrpSpPr>
        <p:grpSpPr bwMode="auto">
          <a:xfrm>
            <a:off x="2478088" y="2205038"/>
            <a:ext cx="3933825" cy="2282825"/>
            <a:chOff x="350" y="2637"/>
            <a:chExt cx="2478" cy="1438"/>
          </a:xfrm>
        </p:grpSpPr>
        <p:pic>
          <p:nvPicPr>
            <p:cNvPr id="16" name="Picture 20"/>
            <p:cNvPicPr>
              <a:picLocks noChangeAspect="1" noChangeArrowheads="1"/>
            </p:cNvPicPr>
            <p:nvPr/>
          </p:nvPicPr>
          <p:blipFill>
            <a:blip r:embed="rId5" cstate="print"/>
            <a:srcRect/>
            <a:stretch>
              <a:fillRect/>
            </a:stretch>
          </p:blipFill>
          <p:spPr bwMode="auto">
            <a:xfrm>
              <a:off x="350" y="2637"/>
              <a:ext cx="2478" cy="14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7" name="Line 21"/>
            <p:cNvSpPr>
              <a:spLocks noChangeShapeType="1"/>
            </p:cNvSpPr>
            <p:nvPr/>
          </p:nvSpPr>
          <p:spPr bwMode="auto">
            <a:xfrm>
              <a:off x="1011" y="3879"/>
              <a:ext cx="122" cy="0"/>
            </a:xfrm>
            <a:prstGeom prst="line">
              <a:avLst/>
            </a:prstGeom>
            <a:noFill/>
            <a:ln w="9525">
              <a:solidFill>
                <a:srgbClr val="CCECFF"/>
              </a:solidFill>
              <a:round/>
              <a:headEnd/>
              <a:tailEnd/>
            </a:ln>
            <a:effectLst/>
          </p:spPr>
          <p:txBody>
            <a:bodyPr>
              <a:prstTxWarp prst="textNoShape">
                <a:avLst/>
              </a:prstTxWarp>
            </a:bodyPr>
            <a:lstStyle/>
            <a:p>
              <a:endParaRPr lang="en-US">
                <a:latin typeface="Calibri"/>
                <a:cs typeface="Calibri"/>
              </a:endParaRPr>
            </a:p>
          </p:txBody>
        </p:sp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>
              <a:off x="885" y="3881"/>
              <a:ext cx="360" cy="1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prstTxWarp prst="textNoShape">
                <a:avLst/>
              </a:prstTxWarp>
              <a:spAutoFit/>
            </a:bodyPr>
            <a:lstStyle/>
            <a:p>
              <a:pPr algn="l"/>
              <a:r>
                <a:rPr lang="en-US" sz="1400">
                  <a:solidFill>
                    <a:srgbClr val="CCECFF"/>
                  </a:solidFill>
                  <a:latin typeface="Calibri"/>
                  <a:cs typeface="Calibri"/>
                </a:rPr>
                <a:t>83 ps</a:t>
              </a:r>
              <a:endParaRPr sz="1400" noProof="1">
                <a:solidFill>
                  <a:srgbClr val="CCECFF"/>
                </a:solidFill>
                <a:latin typeface="Calibri"/>
                <a:cs typeface="Calibri"/>
              </a:endParaRPr>
            </a:p>
          </p:txBody>
        </p:sp>
      </p:grpSp>
      <p:sp>
        <p:nvSpPr>
          <p:cNvPr id="19" name="Rectangle 2"/>
          <p:cNvSpPr txBox="1">
            <a:spLocks noChangeArrowheads="1"/>
          </p:cNvSpPr>
          <p:nvPr/>
        </p:nvSpPr>
        <p:spPr>
          <a:xfrm>
            <a:off x="2590801" y="324179"/>
            <a:ext cx="4239846" cy="461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Drive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Beam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Generation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rgbClr val="5C92B5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8</a:t>
            </a:fld>
            <a:endParaRPr lang="en-US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="http://schemas.openxmlformats.org/drawingml/2006/main" xmlns:r="http://schemas.openxmlformats.org/officeDocument/2006/relationships" xmlns:p="http://schemas.openxmlformats.org/presentationml/2006/main" xmlns:a14="http://schemas.microsoft.com/office/drawing/2010/main" xmlns="" xmlns:mv="urn:schemas-microsoft-com:mac:vml" xmlns:mc="http://schemas.openxmlformats.org/markup-compatibility/2006" val="0"/>
              </a:ext>
            </a:extLst>
          </a:blip>
          <a:stretch>
            <a:fillRect/>
          </a:stretch>
        </p:blipFill>
        <p:spPr>
          <a:xfrm>
            <a:off x="4860249" y="1153340"/>
            <a:ext cx="3494397" cy="2673834"/>
          </a:xfrm>
          <a:prstGeom prst="rect">
            <a:avLst/>
          </a:prstGeom>
          <a:ln>
            <a:solidFill>
              <a:schemeClr val="bg1">
                <a:lumMod val="8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510988" y="1153340"/>
            <a:ext cx="3392502" cy="1921648"/>
          </a:xfrm>
          <a:prstGeom prst="rect">
            <a:avLst/>
          </a:prstGeom>
          <a:solidFill>
            <a:srgbClr val="DCE6F2"/>
          </a:solidFill>
          <a:ln w="9525">
            <a:noFill/>
            <a:miter lim="800000"/>
            <a:headEnd/>
            <a:tailEnd/>
          </a:ln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/>
          <a:lstStyle/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r>
              <a:rPr lang="en-GB" sz="1600" dirty="0">
                <a:solidFill>
                  <a:srgbClr val="00187E"/>
                </a:solidFill>
                <a:latin typeface="Calibri"/>
                <a:cs typeface="Calibri"/>
              </a:rPr>
              <a:t>Beam recombination </a:t>
            </a: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900" dirty="0" smtClean="0"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Factor 4 - OK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400" dirty="0" smtClean="0">
              <a:solidFill>
                <a:srgbClr val="DCE6F2"/>
              </a:solidFill>
              <a:latin typeface="Calibri"/>
              <a:cs typeface="Calibri"/>
            </a:endParaRP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Factor 8 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800" dirty="0" smtClean="0">
              <a:latin typeface="Calibri"/>
              <a:cs typeface="Calibri"/>
            </a:endParaRPr>
          </a:p>
          <a:p>
            <a:pPr marL="346075" lvl="1" indent="-115888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basic principle demonstrated</a:t>
            </a:r>
          </a:p>
          <a:p>
            <a:pPr marL="346075" lvl="1" indent="-115888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r>
              <a:rPr lang="en-GB" sz="1400" dirty="0" smtClean="0">
                <a:latin typeface="Calibri"/>
                <a:cs typeface="Calibri"/>
              </a:rPr>
              <a:t>Still need some improvement </a:t>
            </a:r>
            <a:br>
              <a:rPr lang="en-GB" sz="1400" dirty="0" smtClean="0">
                <a:latin typeface="Calibri"/>
                <a:cs typeface="Calibri"/>
              </a:rPr>
            </a:br>
            <a:r>
              <a:rPr lang="en-GB" sz="1400" dirty="0" smtClean="0">
                <a:latin typeface="Calibri"/>
                <a:cs typeface="Calibri"/>
              </a:rPr>
              <a:t>(stability, </a:t>
            </a:r>
            <a:r>
              <a:rPr lang="en-GB" sz="1400" dirty="0" err="1" smtClean="0">
                <a:latin typeface="Calibri"/>
                <a:cs typeface="Calibri"/>
              </a:rPr>
              <a:t>emittance</a:t>
            </a:r>
            <a:r>
              <a:rPr lang="en-GB" sz="1400" dirty="0" smtClean="0">
                <a:latin typeface="Calibri"/>
                <a:cs typeface="Calibri"/>
              </a:rPr>
              <a:t>)</a:t>
            </a:r>
          </a:p>
          <a:p>
            <a:pPr marL="228600" indent="-228600"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Char char="•"/>
            </a:pPr>
            <a:endParaRPr lang="en-GB" sz="1200" dirty="0" smtClean="0">
              <a:latin typeface="Calibri"/>
              <a:cs typeface="Calibri"/>
            </a:endParaRPr>
          </a:p>
          <a:p>
            <a:pPr defTabSz="457200">
              <a:lnSpc>
                <a:spcPct val="80000"/>
              </a:lnSpc>
              <a:spcBef>
                <a:spcPct val="20000"/>
              </a:spcBef>
              <a:buFont typeface="Arial" pitchFamily="34" charset="0"/>
              <a:buNone/>
            </a:pPr>
            <a:endParaRPr lang="en-GB" sz="1200" dirty="0">
              <a:latin typeface="Calibri"/>
              <a:cs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57783" y="4507207"/>
            <a:ext cx="3122762" cy="1600438"/>
          </a:xfrm>
          <a:prstGeom prst="rect">
            <a:avLst/>
          </a:prstGeom>
          <a:solidFill>
            <a:srgbClr val="DCE6F2"/>
          </a:solidFill>
          <a:effectLst>
            <a:outerShdw blurRad="50800" dist="38100" dir="2700000">
              <a:srgbClr val="000000">
                <a:alpha val="43000"/>
              </a:srgbClr>
            </a:outerShdw>
          </a:effectLst>
        </p:spPr>
        <p:txBody>
          <a:bodyPr wrap="square">
            <a:prstTxWarp prst="textNoShape">
              <a:avLst/>
            </a:prstTxWarp>
            <a:spAutoFit/>
          </a:bodyPr>
          <a:lstStyle/>
          <a:p>
            <a:r>
              <a:rPr lang="en-US" sz="1400" dirty="0" smtClean="0">
                <a:solidFill>
                  <a:srgbClr val="17375E"/>
                </a:solidFill>
                <a:latin typeface="Calibri" pitchFamily="34" charset="0"/>
              </a:rPr>
              <a:t>Beam recombination - </a:t>
            </a:r>
            <a:r>
              <a:rPr lang="en-US" sz="1400" dirty="0" err="1" smtClean="0">
                <a:solidFill>
                  <a:srgbClr val="17375E"/>
                </a:solidFill>
                <a:latin typeface="Calibri" pitchFamily="34" charset="0"/>
              </a:rPr>
              <a:t>Emittance</a:t>
            </a:r>
            <a:endParaRPr lang="en-US" sz="1400" dirty="0" smtClean="0">
              <a:solidFill>
                <a:srgbClr val="17375E"/>
              </a:solidFill>
              <a:latin typeface="Calibri" pitchFamily="34" charset="0"/>
            </a:endParaRPr>
          </a:p>
          <a:p>
            <a:endParaRPr lang="en-US" sz="1200" dirty="0" smtClean="0">
              <a:solidFill>
                <a:srgbClr val="00187E"/>
              </a:solidFill>
              <a:latin typeface="Calibri" pitchFamily="34" charset="0"/>
            </a:endParaRPr>
          </a:p>
          <a:p>
            <a:r>
              <a:rPr lang="en-US" sz="1200" dirty="0" smtClean="0">
                <a:latin typeface="Calibri" pitchFamily="34" charset="0"/>
              </a:rPr>
              <a:t>Best </a:t>
            </a:r>
            <a:r>
              <a:rPr lang="en-US" sz="1200" dirty="0">
                <a:solidFill>
                  <a:srgbClr val="000000"/>
                </a:solidFill>
                <a:latin typeface="Calibri" pitchFamily="34" charset="0"/>
              </a:rPr>
              <a:t>results in CLEX </a:t>
            </a:r>
          </a:p>
          <a:p>
            <a:r>
              <a:rPr lang="en-US" sz="1200" dirty="0">
                <a:solidFill>
                  <a:srgbClr val="000000"/>
                </a:solidFill>
                <a:latin typeface="Calibri" pitchFamily="34" charset="0"/>
              </a:rPr>
              <a:t>for factor 4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: </a:t>
            </a:r>
            <a:r>
              <a:rPr lang="en-US" sz="1200" dirty="0" err="1" smtClean="0">
                <a:solidFill>
                  <a:srgbClr val="000000"/>
                </a:solidFill>
                <a:latin typeface="Symbol" pitchFamily="18" charset="2"/>
                <a:cs typeface="Symbol" charset="2"/>
              </a:rPr>
              <a:t>e</a:t>
            </a:r>
            <a:r>
              <a:rPr lang="en-US" sz="1200" baseline="-25000" dirty="0" err="1" smtClean="0">
                <a:solidFill>
                  <a:srgbClr val="000000"/>
                </a:solidFill>
                <a:latin typeface="Calibri" pitchFamily="34" charset="0"/>
                <a:cs typeface="Symbol" charset="2"/>
              </a:rPr>
              <a:t>H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= </a:t>
            </a:r>
            <a:r>
              <a:rPr lang="en-US" sz="1200" dirty="0">
                <a:solidFill>
                  <a:srgbClr val="000000"/>
                </a:solidFill>
                <a:latin typeface="Calibri" pitchFamily="34" charset="0"/>
              </a:rPr>
              <a:t>250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 um </a:t>
            </a:r>
            <a:r>
              <a:rPr lang="en-US" sz="1200" dirty="0" err="1" smtClean="0">
                <a:latin typeface="Symbol" pitchFamily="18" charset="2"/>
                <a:cs typeface="Symbol" charset="2"/>
              </a:rPr>
              <a:t>e</a:t>
            </a:r>
            <a:r>
              <a:rPr lang="en-US" sz="1200" baseline="-25000" dirty="0" err="1" smtClean="0">
                <a:latin typeface="Calibri" pitchFamily="34" charset="0"/>
              </a:rPr>
              <a:t>V</a:t>
            </a:r>
            <a:r>
              <a:rPr lang="en-US" sz="1200" dirty="0" smtClean="0">
                <a:latin typeface="Calibri" pitchFamily="34" charset="0"/>
              </a:rPr>
              <a:t>= 140 um</a:t>
            </a:r>
          </a:p>
          <a:p>
            <a:r>
              <a:rPr lang="en-US" sz="1200" dirty="0" smtClean="0">
                <a:latin typeface="Calibri" pitchFamily="34" charset="0"/>
              </a:rPr>
              <a:t>for factor 8: </a:t>
            </a:r>
            <a:r>
              <a:rPr lang="en-US" sz="1200" dirty="0" err="1" smtClean="0">
                <a:solidFill>
                  <a:srgbClr val="C00000"/>
                </a:solidFill>
                <a:latin typeface="Symbol" pitchFamily="18" charset="2"/>
                <a:ea typeface="ＭＳ Ｐゴシック"/>
              </a:rPr>
              <a:t>e</a:t>
            </a:r>
            <a:r>
              <a:rPr lang="en-US" sz="1200" baseline="-25000" dirty="0" err="1" smtClean="0">
                <a:solidFill>
                  <a:srgbClr val="C00000"/>
                </a:solidFill>
                <a:latin typeface="Calibri" pitchFamily="34" charset="0"/>
                <a:ea typeface="ＭＳ Ｐゴシック"/>
              </a:rPr>
              <a:t>H</a:t>
            </a:r>
            <a:r>
              <a:rPr lang="en-US" sz="1200" dirty="0" smtClean="0">
                <a:solidFill>
                  <a:srgbClr val="C00000"/>
                </a:solidFill>
                <a:latin typeface="Calibri" pitchFamily="34" charset="0"/>
                <a:ea typeface="ＭＳ Ｐゴシック"/>
              </a:rPr>
              <a:t>=</a:t>
            </a:r>
            <a:r>
              <a:rPr lang="en-US" sz="1200" dirty="0" smtClean="0">
                <a:solidFill>
                  <a:srgbClr val="C00000"/>
                </a:solidFill>
                <a:latin typeface="Calibri" pitchFamily="34" charset="0"/>
                <a:ea typeface="ＭＳ Ｐゴシック"/>
              </a:rPr>
              <a:t> 550 </a:t>
            </a:r>
            <a:r>
              <a:rPr lang="en-US" sz="1200" dirty="0" smtClean="0">
                <a:solidFill>
                  <a:srgbClr val="C00000"/>
                </a:solidFill>
                <a:latin typeface="Calibri" pitchFamily="34" charset="0"/>
                <a:ea typeface="ＭＳ Ｐゴシック"/>
              </a:rPr>
              <a:t>um </a:t>
            </a:r>
            <a:r>
              <a:rPr lang="en-US" sz="1200" dirty="0" err="1" smtClean="0">
                <a:solidFill>
                  <a:srgbClr val="000000"/>
                </a:solidFill>
                <a:latin typeface="Symbol" pitchFamily="18" charset="2"/>
                <a:ea typeface="ＭＳ Ｐゴシック"/>
              </a:rPr>
              <a:t>e</a:t>
            </a:r>
            <a:r>
              <a:rPr lang="en-US" sz="1200" baseline="-25000" dirty="0" err="1" smtClean="0">
                <a:solidFill>
                  <a:srgbClr val="000000"/>
                </a:solidFill>
                <a:latin typeface="Calibri" pitchFamily="34" charset="0"/>
                <a:ea typeface="ＭＳ Ｐゴシック"/>
              </a:rPr>
              <a:t>V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  <a:ea typeface="ＭＳ Ｐゴシック"/>
              </a:rPr>
              <a:t>= 170 um</a:t>
            </a:r>
          </a:p>
          <a:p>
            <a:endParaRPr lang="en-US" sz="1200" dirty="0" smtClean="0">
              <a:solidFill>
                <a:srgbClr val="C00000"/>
              </a:solidFill>
              <a:latin typeface="Calibri" pitchFamily="34" charset="0"/>
              <a:ea typeface="ＭＳ Ｐゴシック"/>
            </a:endParaRPr>
          </a:p>
          <a:p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Different turns are ~ ok, no unknown effects</a:t>
            </a:r>
          </a:p>
          <a:p>
            <a:r>
              <a:rPr lang="en-US" sz="1200" dirty="0" err="1" smtClean="0">
                <a:solidFill>
                  <a:srgbClr val="000000"/>
                </a:solidFill>
                <a:latin typeface="Calibri" pitchFamily="34" charset="0"/>
              </a:rPr>
              <a:t>Emittance</a:t>
            </a:r>
            <a:r>
              <a:rPr lang="en-US" sz="1200" dirty="0" smtClean="0">
                <a:solidFill>
                  <a:srgbClr val="000000"/>
                </a:solidFill>
                <a:latin typeface="Calibri" pitchFamily="34" charset="0"/>
              </a:rPr>
              <a:t> increase due to non perfect orbit</a:t>
            </a:r>
            <a:endParaRPr lang="en-US" sz="1200" dirty="0" smtClean="0">
              <a:solidFill>
                <a:srgbClr val="000000"/>
              </a:solidFill>
              <a:latin typeface="Calibri" pitchFamily="34" charset="0"/>
              <a:ea typeface="ＭＳ Ｐゴシック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250" y="4114109"/>
            <a:ext cx="3494397" cy="249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2590801" y="324179"/>
            <a:ext cx="4239846" cy="461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Drive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Beam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Generation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rgbClr val="5C92B5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1D6AF9-1F0E-2547-B7C2-EBD1501318D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30" name="TextBox 29"/>
          <p:cNvSpPr txBox="1"/>
          <p:nvPr/>
        </p:nvSpPr>
        <p:spPr>
          <a:xfrm>
            <a:off x="139640" y="1008185"/>
            <a:ext cx="5518697" cy="646331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88900"/>
            <a:r>
              <a:rPr lang="en-US" sz="1400" dirty="0" err="1" smtClean="0">
                <a:latin typeface="Calibri"/>
                <a:cs typeface="Calibri"/>
              </a:rPr>
              <a:t>Repeatibility</a:t>
            </a:r>
            <a:r>
              <a:rPr lang="en-US" sz="1400" dirty="0" smtClean="0">
                <a:latin typeface="Calibri"/>
                <a:cs typeface="Calibri"/>
              </a:rPr>
              <a:t> and long term current stability improved</a:t>
            </a:r>
          </a:p>
          <a:p>
            <a:pPr marL="88900"/>
            <a:r>
              <a:rPr lang="en-US" sz="800" dirty="0" smtClean="0">
                <a:latin typeface="Calibri"/>
                <a:cs typeface="Calibri"/>
              </a:rPr>
              <a:t> </a:t>
            </a:r>
          </a:p>
          <a:p>
            <a:pPr marL="88900"/>
            <a:r>
              <a:rPr lang="en-US" sz="1400" dirty="0" smtClean="0">
                <a:latin typeface="Calibri"/>
                <a:cs typeface="Calibri"/>
              </a:rPr>
              <a:t>Pulse charge stability at end of the </a:t>
            </a:r>
            <a:r>
              <a:rPr lang="en-US" sz="1400" dirty="0" err="1" smtClean="0">
                <a:latin typeface="Calibri"/>
                <a:cs typeface="Calibri"/>
              </a:rPr>
              <a:t>linac</a:t>
            </a:r>
            <a:r>
              <a:rPr lang="en-US" sz="1400" dirty="0" smtClean="0">
                <a:latin typeface="Calibri"/>
                <a:cs typeface="Calibri"/>
              </a:rPr>
              <a:t> better than CLIC requirements</a:t>
            </a:r>
          </a:p>
        </p:txBody>
      </p:sp>
      <p:pic>
        <p:nvPicPr>
          <p:cNvPr id="31" name="Picture 30" descr="2010MeasureFBon_modified_factor8.eps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25736" y="3024231"/>
            <a:ext cx="4199163" cy="1766721"/>
          </a:xfrm>
          <a:prstGeom prst="rect">
            <a:avLst/>
          </a:prstGeom>
        </p:spPr>
      </p:pic>
      <p:grpSp>
        <p:nvGrpSpPr>
          <p:cNvPr id="32" name="Group 16"/>
          <p:cNvGrpSpPr/>
          <p:nvPr/>
        </p:nvGrpSpPr>
        <p:grpSpPr>
          <a:xfrm>
            <a:off x="3711958" y="5102223"/>
            <a:ext cx="5176157" cy="1755777"/>
            <a:chOff x="168502" y="3895034"/>
            <a:chExt cx="7498766" cy="2260837"/>
          </a:xfrm>
        </p:grpSpPr>
        <p:pic>
          <p:nvPicPr>
            <p:cNvPr id="33" name="Picture 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661308" y="3895034"/>
              <a:ext cx="7005960" cy="18362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34" name="Text Box 1"/>
            <p:cNvSpPr txBox="1">
              <a:spLocks noChangeArrowheads="1"/>
            </p:cNvSpPr>
            <p:nvPr/>
          </p:nvSpPr>
          <p:spPr bwMode="auto">
            <a:xfrm rot="16200000">
              <a:off x="-91054" y="4701834"/>
              <a:ext cx="900112" cy="381000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P [MW</a:t>
              </a:r>
              <a:r>
                <a:rPr lang="en-GB" sz="800" dirty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]</a:t>
              </a:r>
            </a:p>
          </p:txBody>
        </p:sp>
        <p:sp>
          <p:nvSpPr>
            <p:cNvPr id="35" name="Content Placeholder 2"/>
            <p:cNvSpPr txBox="1">
              <a:spLocks/>
            </p:cNvSpPr>
            <p:nvPr/>
          </p:nvSpPr>
          <p:spPr bwMode="auto">
            <a:xfrm>
              <a:off x="1474988" y="4089600"/>
              <a:ext cx="1921758" cy="451927"/>
            </a:xfrm>
            <a:prstGeom prst="rect">
              <a:avLst/>
            </a:prstGeom>
            <a:solidFill>
              <a:srgbClr val="DCE6F2"/>
            </a:solidFill>
            <a:ln w="9525">
              <a:noFill/>
              <a:miter lim="800000"/>
              <a:headEnd/>
              <a:tailEnd/>
            </a:ln>
            <a:effectLst>
              <a:outerShdw dist="38100" dir="2700000" rotWithShape="0">
                <a:srgbClr val="808080">
                  <a:alpha val="42999"/>
                </a:srgbClr>
              </a:outerShdw>
            </a:effectLst>
          </p:spPr>
          <p:txBody>
            <a:bodyPr/>
            <a:lstStyle/>
            <a:p>
              <a:pPr defTabSz="457200" fontAlgn="auto">
                <a:spcBef>
                  <a:spcPct val="20000"/>
                </a:spcBef>
                <a:spcAft>
                  <a:spcPts val="0"/>
                </a:spcAft>
                <a:buFont typeface="Arial"/>
                <a:buNone/>
                <a:defRPr/>
              </a:pPr>
              <a:r>
                <a:rPr lang="en-GB" sz="1000" dirty="0" smtClean="0">
                  <a:solidFill>
                    <a:srgbClr val="17375E"/>
                  </a:solidFill>
                  <a:latin typeface="Calibri"/>
                  <a:ea typeface="+mn-ea"/>
                  <a:cs typeface="Calibri"/>
                </a:rPr>
                <a:t>RF power feedback, MKS 13</a:t>
              </a:r>
              <a:endParaRPr lang="en-GB" sz="1000" dirty="0">
                <a:solidFill>
                  <a:srgbClr val="17375E"/>
                </a:solidFill>
                <a:latin typeface="Calibri"/>
                <a:ea typeface="+mn-ea"/>
                <a:cs typeface="Calibri"/>
              </a:endParaRPr>
            </a:p>
          </p:txBody>
        </p:sp>
        <p:sp>
          <p:nvSpPr>
            <p:cNvPr id="36" name="Text Box 1"/>
            <p:cNvSpPr txBox="1">
              <a:spLocks noChangeArrowheads="1"/>
            </p:cNvSpPr>
            <p:nvPr/>
          </p:nvSpPr>
          <p:spPr bwMode="auto">
            <a:xfrm>
              <a:off x="3792425" y="5817619"/>
              <a:ext cx="1212282" cy="33825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Time [h:m]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  <p:sp>
          <p:nvSpPr>
            <p:cNvPr id="37" name="Text Box 1"/>
            <p:cNvSpPr txBox="1">
              <a:spLocks noChangeArrowheads="1"/>
            </p:cNvSpPr>
            <p:nvPr/>
          </p:nvSpPr>
          <p:spPr bwMode="auto">
            <a:xfrm>
              <a:off x="1430224" y="4573926"/>
              <a:ext cx="1303664" cy="302658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Feedback on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  <p:sp>
          <p:nvSpPr>
            <p:cNvPr id="38" name="Text Box 1"/>
            <p:cNvSpPr txBox="1">
              <a:spLocks noChangeArrowheads="1"/>
            </p:cNvSpPr>
            <p:nvPr/>
          </p:nvSpPr>
          <p:spPr bwMode="auto">
            <a:xfrm>
              <a:off x="4627903" y="4171154"/>
              <a:ext cx="1155726" cy="283824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Feedback off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  <p:sp>
          <p:nvSpPr>
            <p:cNvPr id="39" name="Text Box 1"/>
            <p:cNvSpPr txBox="1">
              <a:spLocks noChangeArrowheads="1"/>
            </p:cNvSpPr>
            <p:nvPr/>
          </p:nvSpPr>
          <p:spPr bwMode="auto">
            <a:xfrm>
              <a:off x="6183458" y="4551912"/>
              <a:ext cx="1410513" cy="242992"/>
            </a:xfrm>
            <a:prstGeom prst="rect">
              <a:avLst/>
            </a:prstGeom>
            <a:noFill/>
            <a:ln w="9525">
              <a:noFill/>
              <a:round/>
              <a:headEnd/>
              <a:tailEnd/>
            </a:ln>
            <a:effectLst/>
          </p:spPr>
          <p:txBody>
            <a:bodyPr lIns="108000" tIns="63000" rIns="108000" bIns="63000">
              <a:prstTxWarp prst="textNoShape">
                <a:avLst/>
              </a:prstTxWarp>
            </a:bodyPr>
            <a:lstStyle/>
            <a:p>
              <a:pPr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800" dirty="0" smtClean="0">
                  <a:solidFill>
                    <a:srgbClr val="000000"/>
                  </a:solidFill>
                  <a:ea typeface="DejaVu LGC Sans" charset="0"/>
                  <a:cs typeface="DejaVu LGC Sans" charset="0"/>
                </a:rPr>
                <a:t>Feedback on</a:t>
              </a:r>
              <a:endParaRPr lang="en-GB" sz="800" dirty="0">
                <a:solidFill>
                  <a:srgbClr val="000000"/>
                </a:solidFill>
                <a:ea typeface="DejaVu LGC Sans" charset="0"/>
                <a:cs typeface="DejaVu LGC Sans" charset="0"/>
              </a:endParaRPr>
            </a:p>
          </p:txBody>
        </p:sp>
      </p:grpSp>
      <p:pic>
        <p:nvPicPr>
          <p:cNvPr id="4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9335" y="1102884"/>
            <a:ext cx="2738780" cy="19946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1" name="Oval 40"/>
          <p:cNvSpPr/>
          <p:nvPr/>
        </p:nvSpPr>
        <p:spPr>
          <a:xfrm rot="19344077">
            <a:off x="7294799" y="1928907"/>
            <a:ext cx="374203" cy="161439"/>
          </a:xfrm>
          <a:prstGeom prst="ellipse">
            <a:avLst/>
          </a:prstGeom>
          <a:noFill/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TextBox 41"/>
          <p:cNvSpPr txBox="1"/>
          <p:nvPr/>
        </p:nvSpPr>
        <p:spPr>
          <a:xfrm>
            <a:off x="859827" y="5387446"/>
            <a:ext cx="2572762" cy="95410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88900"/>
            <a:r>
              <a:rPr lang="en-US" sz="1400" dirty="0" smtClean="0">
                <a:latin typeface="Calibri"/>
                <a:cs typeface="Calibri"/>
              </a:rPr>
              <a:t>Several feed-back loops operational, for  temperature, RF phase and power and gun current.</a:t>
            </a:r>
          </a:p>
        </p:txBody>
      </p:sp>
      <p:grpSp>
        <p:nvGrpSpPr>
          <p:cNvPr id="44" name="Group 43"/>
          <p:cNvGrpSpPr/>
          <p:nvPr/>
        </p:nvGrpSpPr>
        <p:grpSpPr>
          <a:xfrm>
            <a:off x="139641" y="1809684"/>
            <a:ext cx="4642037" cy="3292539"/>
            <a:chOff x="191383" y="1626204"/>
            <a:chExt cx="4718957" cy="3347097"/>
          </a:xfrm>
        </p:grpSpPr>
        <p:grpSp>
          <p:nvGrpSpPr>
            <p:cNvPr id="45" name="Group 39"/>
            <p:cNvGrpSpPr/>
            <p:nvPr/>
          </p:nvGrpSpPr>
          <p:grpSpPr>
            <a:xfrm>
              <a:off x="191383" y="1626204"/>
              <a:ext cx="4718957" cy="3251356"/>
              <a:chOff x="191383" y="1626204"/>
              <a:chExt cx="4718957" cy="3251356"/>
            </a:xfrm>
          </p:grpSpPr>
          <p:grpSp>
            <p:nvGrpSpPr>
              <p:cNvPr id="50" name="Group 33"/>
              <p:cNvGrpSpPr/>
              <p:nvPr/>
            </p:nvGrpSpPr>
            <p:grpSpPr>
              <a:xfrm>
                <a:off x="191383" y="1626204"/>
                <a:ext cx="4718957" cy="3251356"/>
                <a:chOff x="-1003770" y="2416051"/>
                <a:chExt cx="7381518" cy="5362485"/>
              </a:xfrm>
            </p:grpSpPr>
            <p:pic>
              <p:nvPicPr>
                <p:cNvPr id="52" name="Picture 2"/>
                <p:cNvPicPr>
                  <a:picLocks noChangeAspect="1" noChangeArrowheads="1"/>
                </p:cNvPicPr>
                <p:nvPr/>
              </p:nvPicPr>
              <p:blipFill>
                <a:blip r:embed="rId5" cstate="print"/>
                <a:srcRect/>
                <a:stretch>
                  <a:fillRect/>
                </a:stretch>
              </p:blipFill>
              <p:spPr bwMode="auto">
                <a:xfrm>
                  <a:off x="-914374" y="2416051"/>
                  <a:ext cx="6892580" cy="536248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</p:pic>
            <p:cxnSp>
              <p:nvCxnSpPr>
                <p:cNvPr id="53" name="Straight Connector 52"/>
                <p:cNvCxnSpPr/>
                <p:nvPr/>
              </p:nvCxnSpPr>
              <p:spPr>
                <a:xfrm>
                  <a:off x="1354" y="6929641"/>
                  <a:ext cx="1699352" cy="0"/>
                </a:xfrm>
                <a:prstGeom prst="line">
                  <a:avLst/>
                </a:prstGeom>
                <a:ln w="12700">
                  <a:noFill/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4" name="Straight Connector 53"/>
                <p:cNvCxnSpPr/>
                <p:nvPr/>
              </p:nvCxnSpPr>
              <p:spPr>
                <a:xfrm>
                  <a:off x="1741028" y="6598264"/>
                  <a:ext cx="3412891" cy="0"/>
                </a:xfrm>
                <a:prstGeom prst="line">
                  <a:avLst/>
                </a:prstGeom>
                <a:ln w="12700">
                  <a:noFill/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5" name="Straight Connector 54"/>
                <p:cNvCxnSpPr/>
                <p:nvPr/>
              </p:nvCxnSpPr>
              <p:spPr>
                <a:xfrm>
                  <a:off x="1912144" y="3319503"/>
                  <a:ext cx="4465604" cy="0"/>
                </a:xfrm>
                <a:prstGeom prst="line">
                  <a:avLst/>
                </a:prstGeom>
                <a:ln w="12700">
                  <a:noFill/>
                  <a:prstDash val="lgDash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56" name="TextBox 55"/>
                <p:cNvSpPr txBox="1"/>
                <p:nvPr/>
              </p:nvSpPr>
              <p:spPr>
                <a:xfrm>
                  <a:off x="71373" y="6220983"/>
                  <a:ext cx="1172400" cy="4568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marL="179388" indent="-179388"/>
                  <a:r>
                    <a:rPr lang="en-US" sz="1200" dirty="0" smtClean="0">
                      <a:solidFill>
                        <a:schemeClr val="tx2">
                          <a:lumMod val="50000"/>
                        </a:schemeClr>
                      </a:solidFill>
                      <a:latin typeface="Calibri"/>
                      <a:cs typeface="Calibri"/>
                    </a:rPr>
                    <a:t>5 10</a:t>
                  </a:r>
                  <a:r>
                    <a:rPr lang="en-US" sz="1200" baseline="30000" dirty="0" smtClean="0">
                      <a:solidFill>
                        <a:schemeClr val="tx2">
                          <a:lumMod val="50000"/>
                        </a:schemeClr>
                      </a:solidFill>
                      <a:latin typeface="Calibri"/>
                      <a:cs typeface="Calibri"/>
                    </a:rPr>
                    <a:t>-4</a:t>
                  </a:r>
                </a:p>
              </p:txBody>
            </p:sp>
            <p:sp>
              <p:nvSpPr>
                <p:cNvPr id="57" name="TextBox 56"/>
                <p:cNvSpPr txBox="1"/>
                <p:nvPr/>
              </p:nvSpPr>
              <p:spPr>
                <a:xfrm>
                  <a:off x="2422930" y="5922504"/>
                  <a:ext cx="1093781" cy="456856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</p:spPr>
              <p:txBody>
                <a:bodyPr wrap="square">
                  <a:prstTxWarp prst="textNoShape">
                    <a:avLst/>
                  </a:prstTxWarp>
                  <a:spAutoFit/>
                </a:bodyPr>
                <a:lstStyle/>
                <a:p>
                  <a:pPr marL="179388" indent="-179388"/>
                  <a:r>
                    <a:rPr lang="en-US" sz="1200" dirty="0" smtClean="0">
                      <a:solidFill>
                        <a:srgbClr val="C00000"/>
                      </a:solidFill>
                      <a:latin typeface="Calibri"/>
                      <a:cs typeface="Calibri"/>
                    </a:rPr>
                    <a:t>1 10</a:t>
                  </a:r>
                  <a:r>
                    <a:rPr lang="en-US" sz="1200" baseline="30000" dirty="0" smtClean="0">
                      <a:solidFill>
                        <a:srgbClr val="C00000"/>
                      </a:solidFill>
                      <a:latin typeface="Calibri"/>
                      <a:cs typeface="Calibri"/>
                    </a:rPr>
                    <a:t>-3</a:t>
                  </a:r>
                </a:p>
              </p:txBody>
            </p:sp>
            <p:sp>
              <p:nvSpPr>
                <p:cNvPr id="58" name="TextBox 57"/>
                <p:cNvSpPr txBox="1"/>
                <p:nvPr/>
              </p:nvSpPr>
              <p:spPr>
                <a:xfrm>
                  <a:off x="-1003770" y="2416051"/>
                  <a:ext cx="3620701" cy="516030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>
                      <a:lumMod val="75000"/>
                    </a:schemeClr>
                  </a:solidFill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0"/>
                    </a:spcAft>
                    <a:tabLst>
                      <a:tab pos="4687888" algn="l"/>
                      <a:tab pos="5145088" algn="l"/>
                    </a:tabLst>
                    <a:defRPr/>
                  </a:pPr>
                  <a:r>
                    <a:rPr lang="en-US" sz="1400" dirty="0" smtClean="0">
                      <a:solidFill>
                        <a:srgbClr val="00187E"/>
                      </a:solidFill>
                      <a:latin typeface="Calibri"/>
                      <a:cs typeface="Calibri"/>
                    </a:rPr>
                    <a:t>Charge stability – Factor 4</a:t>
                  </a:r>
                  <a:endParaRPr lang="en-US" sz="800" dirty="0" smtClean="0">
                    <a:latin typeface="Calibri"/>
                    <a:cs typeface="Calibri"/>
                  </a:endParaRPr>
                </a:p>
              </p:txBody>
            </p:sp>
            <p:sp>
              <p:nvSpPr>
                <p:cNvPr id="59" name="TextBox 58"/>
                <p:cNvSpPr txBox="1"/>
                <p:nvPr/>
              </p:nvSpPr>
              <p:spPr>
                <a:xfrm>
                  <a:off x="193941" y="3363750"/>
                  <a:ext cx="1704255" cy="55838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square">
                  <a:spAutoFit/>
                </a:bodyPr>
                <a:lstStyle/>
                <a:p>
                  <a:pPr>
                    <a:spcAft>
                      <a:spcPts val="0"/>
                    </a:spcAft>
                    <a:tabLst>
                      <a:tab pos="4687888" algn="l"/>
                      <a:tab pos="5145088" algn="l"/>
                    </a:tabLst>
                    <a:defRPr/>
                  </a:pPr>
                  <a:r>
                    <a:rPr lang="en-US" sz="800" dirty="0" smtClean="0">
                      <a:solidFill>
                        <a:srgbClr val="00187E"/>
                      </a:solidFill>
                      <a:latin typeface="Calibri"/>
                      <a:cs typeface="Calibri"/>
                    </a:rPr>
                    <a:t>18</a:t>
                  </a:r>
                  <a:r>
                    <a:rPr lang="en-US" sz="800" baseline="30000" dirty="0" smtClean="0">
                      <a:solidFill>
                        <a:srgbClr val="00187E"/>
                      </a:solidFill>
                      <a:latin typeface="Calibri"/>
                      <a:cs typeface="Calibri"/>
                    </a:rPr>
                    <a:t>th</a:t>
                  </a:r>
                  <a:r>
                    <a:rPr lang="en-US" sz="800" dirty="0" smtClean="0">
                      <a:solidFill>
                        <a:srgbClr val="00187E"/>
                      </a:solidFill>
                      <a:latin typeface="Calibri"/>
                      <a:cs typeface="Calibri"/>
                    </a:rPr>
                    <a:t> November 2011</a:t>
                  </a:r>
                </a:p>
                <a:p>
                  <a:pPr>
                    <a:spcAft>
                      <a:spcPts val="0"/>
                    </a:spcAft>
                    <a:tabLst>
                      <a:tab pos="4687888" algn="l"/>
                      <a:tab pos="5145088" algn="l"/>
                    </a:tabLst>
                    <a:defRPr/>
                  </a:pPr>
                  <a:r>
                    <a:rPr lang="en-US" sz="800" dirty="0" smtClean="0">
                      <a:latin typeface="Calibri"/>
                      <a:cs typeface="Calibri"/>
                    </a:rPr>
                    <a:t> </a:t>
                  </a:r>
                </a:p>
              </p:txBody>
            </p:sp>
          </p:grpSp>
          <p:sp>
            <p:nvSpPr>
              <p:cNvPr id="51" name="TextBox 50"/>
              <p:cNvSpPr txBox="1"/>
              <p:nvPr/>
            </p:nvSpPr>
            <p:spPr>
              <a:xfrm>
                <a:off x="2735019" y="2750432"/>
                <a:ext cx="1115366" cy="276999"/>
              </a:xfrm>
              <a:prstGeom prst="rect">
                <a:avLst/>
              </a:prstGeom>
              <a:noFill/>
              <a:effectLst/>
            </p:spPr>
            <p:txBody>
              <a:bodyPr wrap="square">
                <a:prstTxWarp prst="textNoShape">
                  <a:avLst/>
                </a:prstTxWarp>
                <a:spAutoFit/>
              </a:bodyPr>
              <a:lstStyle/>
              <a:p>
                <a:pPr marL="179388" indent="-179388"/>
                <a:r>
                  <a:rPr lang="en-US" sz="12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Arial" pitchFamily="34" charset="0"/>
                  </a:rPr>
                  <a:t>3 to 4  10</a:t>
                </a:r>
                <a:r>
                  <a:rPr lang="en-US" sz="1200" baseline="30000" dirty="0" smtClean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Calibri" pitchFamily="34" charset="0"/>
                    <a:cs typeface="Arial" pitchFamily="34" charset="0"/>
                  </a:rPr>
                  <a:t>-3</a:t>
                </a:r>
              </a:p>
            </p:txBody>
          </p:sp>
        </p:grpSp>
        <p:cxnSp>
          <p:nvCxnSpPr>
            <p:cNvPr id="46" name="Straight Connector 45"/>
            <p:cNvCxnSpPr/>
            <p:nvPr/>
          </p:nvCxnSpPr>
          <p:spPr>
            <a:xfrm flipV="1">
              <a:off x="843261" y="4334613"/>
              <a:ext cx="1099056" cy="3919"/>
            </a:xfrm>
            <a:prstGeom prst="line">
              <a:avLst/>
            </a:prstGeom>
            <a:ln w="12700">
              <a:solidFill>
                <a:schemeClr val="accent1">
                  <a:lumMod val="75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>
              <a:off x="1936471" y="4148342"/>
              <a:ext cx="1083180" cy="1588"/>
            </a:xfrm>
            <a:prstGeom prst="line">
              <a:avLst/>
            </a:prstGeom>
            <a:ln w="12700">
              <a:solidFill>
                <a:srgbClr val="C00000"/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>
              <a:off x="3019651" y="3233164"/>
              <a:ext cx="672318" cy="1"/>
            </a:xfrm>
            <a:prstGeom prst="line">
              <a:avLst/>
            </a:prstGeom>
            <a:ln w="12700">
              <a:solidFill>
                <a:schemeClr val="bg1">
                  <a:lumMod val="50000"/>
                </a:schemeClr>
              </a:solidFill>
              <a:prstDash val="lg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TextBox 48"/>
            <p:cNvSpPr txBox="1"/>
            <p:nvPr/>
          </p:nvSpPr>
          <p:spPr>
            <a:xfrm>
              <a:off x="2281066" y="4634747"/>
              <a:ext cx="429891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spcAft>
                  <a:spcPts val="0"/>
                </a:spcAft>
                <a:tabLst>
                  <a:tab pos="4687888" algn="l"/>
                  <a:tab pos="5145088" algn="l"/>
                </a:tabLst>
                <a:defRPr/>
              </a:pPr>
              <a:r>
                <a:rPr lang="en-US" sz="800" dirty="0" smtClean="0">
                  <a:latin typeface="+mn-lt"/>
                </a:rPr>
                <a:t>S [</a:t>
              </a:r>
              <a:r>
                <a:rPr lang="en-US" sz="800" dirty="0" err="1" smtClean="0">
                  <a:latin typeface="+mn-lt"/>
                </a:rPr>
                <a:t>m</a:t>
              </a:r>
              <a:r>
                <a:rPr lang="en-US" sz="800" dirty="0" smtClean="0">
                  <a:latin typeface="+mn-lt"/>
                </a:rPr>
                <a:t>]</a:t>
              </a:r>
            </a:p>
            <a:p>
              <a:pPr>
                <a:spcAft>
                  <a:spcPts val="0"/>
                </a:spcAft>
                <a:tabLst>
                  <a:tab pos="4687888" algn="l"/>
                  <a:tab pos="5145088" algn="l"/>
                </a:tabLst>
                <a:defRPr/>
              </a:pPr>
              <a:r>
                <a:rPr lang="en-US" sz="800" dirty="0" smtClean="0">
                  <a:latin typeface="+mn-lt"/>
                </a:rPr>
                <a:t> </a:t>
              </a:r>
            </a:p>
          </p:txBody>
        </p:sp>
      </p:grpSp>
      <p:cxnSp>
        <p:nvCxnSpPr>
          <p:cNvPr id="61" name="Straight Arrow Connector 60"/>
          <p:cNvCxnSpPr/>
          <p:nvPr/>
        </p:nvCxnSpPr>
        <p:spPr>
          <a:xfrm flipV="1">
            <a:off x="6830647" y="2195499"/>
            <a:ext cx="554891" cy="1104452"/>
          </a:xfrm>
          <a:prstGeom prst="straightConnector1">
            <a:avLst/>
          </a:prstGeom>
          <a:ln w="12700">
            <a:solidFill>
              <a:srgbClr val="FFFF00"/>
            </a:solidFill>
            <a:tailEnd type="arrow"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787286" y="4378556"/>
            <a:ext cx="3385056" cy="313"/>
          </a:xfrm>
          <a:prstGeom prst="line">
            <a:avLst/>
          </a:prstGeom>
          <a:ln w="12700" cap="flat" cmpd="sng" algn="ctr">
            <a:solidFill>
              <a:srgbClr val="008000"/>
            </a:solidFill>
            <a:prstDash val="dot"/>
            <a:round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2939701" y="4159906"/>
            <a:ext cx="1286932" cy="261610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marL="179388" indent="-179388"/>
            <a:r>
              <a:rPr lang="en-US" sz="1100" dirty="0" smtClean="0">
                <a:solidFill>
                  <a:srgbClr val="008000"/>
                </a:solidFill>
                <a:latin typeface="Calibri"/>
                <a:cs typeface="Calibri"/>
              </a:rPr>
              <a:t>CLIC requirement</a:t>
            </a:r>
            <a:endParaRPr lang="en-US" sz="1100" baseline="30000" dirty="0" smtClean="0">
              <a:solidFill>
                <a:srgbClr val="008000"/>
              </a:solidFill>
              <a:latin typeface="Calibri"/>
              <a:cs typeface="Calibri"/>
            </a:endParaRPr>
          </a:p>
        </p:txBody>
      </p:sp>
      <p:sp>
        <p:nvSpPr>
          <p:cNvPr id="62" name="Rectangle 2"/>
          <p:cNvSpPr txBox="1">
            <a:spLocks noChangeArrowheads="1"/>
          </p:cNvSpPr>
          <p:nvPr/>
        </p:nvSpPr>
        <p:spPr>
          <a:xfrm>
            <a:off x="2590801" y="324179"/>
            <a:ext cx="4239846" cy="461963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t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Drive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Beam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 </a:t>
            </a:r>
            <a:r>
              <a:rPr kumimoji="0" lang="fr-FR" sz="28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5C92B5"/>
                </a:solidFill>
                <a:effectLst/>
                <a:uLnTx/>
                <a:uFillTx/>
                <a:latin typeface="Calibri" charset="0"/>
                <a:ea typeface="+mj-ea"/>
                <a:cs typeface="ＭＳ Ｐゴシック" charset="-128"/>
              </a:rPr>
              <a:t>Stability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rgbClr val="5C92B5"/>
              </a:solidFill>
              <a:effectLst/>
              <a:uLnTx/>
              <a:uFillTx/>
              <a:latin typeface="Calibri" charset="0"/>
              <a:ea typeface="+mj-ea"/>
              <a:cs typeface="ＭＳ Ｐゴシック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64" grpId="0"/>
    </p:bldLst>
  </p:timing>
</p:sld>
</file>

<file path=ppt/theme/theme1.xml><?xml version="1.0" encoding="utf-8"?>
<a:theme xmlns:a="http://schemas.openxmlformats.org/drawingml/2006/main" name="Office Theme">
  <a:themeElements>
    <a:clrScheme name="Urban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117981</TotalTime>
  <Words>2091</Words>
  <Application>Microsoft Macintosh PowerPoint</Application>
  <PresentationFormat>On-screen Show (4:3)</PresentationFormat>
  <Paragraphs>426</Paragraphs>
  <Slides>30</Slides>
  <Notes>0</Notes>
  <HiddenSlides>0</HiddenSlides>
  <MMClips>0</MMClips>
  <ScaleCrop>false</ScaleCrop>
  <HeadingPairs>
    <vt:vector size="6" baseType="variant">
      <vt:variant>
        <vt:lpstr>Design Template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2" baseType="lpstr">
      <vt:lpstr>Office Theme</vt:lpstr>
      <vt:lpstr>Acrobat Document</vt:lpstr>
      <vt:lpstr>CTF3 Results  R. Corsini for the CTF3 Team &amp; the CLIC Collaboration</vt:lpstr>
      <vt:lpstr>CLIC Layout at 3 TeV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Slide 28</vt:lpstr>
      <vt:lpstr>Slide 29</vt:lpstr>
      <vt:lpstr>Slide 30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Daniel Schulte</dc:creator>
  <cp:lastModifiedBy>Roberto Corsini</cp:lastModifiedBy>
  <cp:revision>638</cp:revision>
  <cp:lastPrinted>2012-03-08T15:31:26Z</cp:lastPrinted>
  <dcterms:created xsi:type="dcterms:W3CDTF">2012-10-22T13:57:15Z</dcterms:created>
  <dcterms:modified xsi:type="dcterms:W3CDTF">2012-10-22T17:59:00Z</dcterms:modified>
</cp:coreProperties>
</file>