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5" r:id="rId3"/>
    <p:sldId id="266" r:id="rId4"/>
    <p:sldId id="267" r:id="rId5"/>
    <p:sldId id="264" r:id="rId6"/>
    <p:sldId id="268" r:id="rId7"/>
    <p:sldId id="269" r:id="rId8"/>
    <p:sldId id="271" r:id="rId9"/>
    <p:sldId id="270" r:id="rId10"/>
    <p:sldId id="272" r:id="rId11"/>
    <p:sldId id="259" r:id="rId12"/>
    <p:sldId id="261" r:id="rId13"/>
    <p:sldId id="257" r:id="rId14"/>
    <p:sldId id="258" r:id="rId15"/>
    <p:sldId id="260" r:id="rId16"/>
    <p:sldId id="263" r:id="rId17"/>
    <p:sldId id="26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F1DF9-49EC-7644-ADD2-CF215B823C9B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EC765-074F-2C41-B3E2-3C2EB6E20A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617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Open discussion for physics motivation, </a:t>
            </a:r>
            <a:r>
              <a:rPr lang="en-US" b="1" dirty="0" smtClean="0"/>
              <a:t>future designs, </a:t>
            </a:r>
            <a:r>
              <a:rPr lang="en-US" b="1" dirty="0" smtClean="0"/>
              <a:t> and possible paths for </a:t>
            </a:r>
            <a:r>
              <a:rPr lang="en-US" b="1" dirty="0" err="1" smtClean="0">
                <a:latin typeface="Symbol" charset="2"/>
                <a:cs typeface="Symbol" charset="2"/>
              </a:rPr>
              <a:t>gg</a:t>
            </a:r>
            <a:r>
              <a:rPr lang="en-US" b="1" dirty="0" smtClean="0"/>
              <a:t> colliders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7394"/>
            <a:ext cx="6400800" cy="1752600"/>
          </a:xfrm>
        </p:spPr>
        <p:txBody>
          <a:bodyPr/>
          <a:lstStyle/>
          <a:p>
            <a:r>
              <a:rPr lang="en-US" b="1" dirty="0" smtClean="0"/>
              <a:t>Mayda M. Velasco</a:t>
            </a:r>
          </a:p>
          <a:p>
            <a:r>
              <a:rPr lang="en-US" b="1" dirty="0" smtClean="0"/>
              <a:t>LCWS 2012</a:t>
            </a:r>
          </a:p>
          <a:p>
            <a:r>
              <a:rPr lang="en-US" b="1" dirty="0" smtClean="0"/>
              <a:t>Oct. 25, 2012</a:t>
            </a:r>
            <a:endParaRPr lang="en-US" b="1" dirty="0"/>
          </a:p>
        </p:txBody>
      </p:sp>
      <p:pic>
        <p:nvPicPr>
          <p:cNvPr id="4" name="Picture 3" descr="200px-NU_se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317" y="2170894"/>
            <a:ext cx="25400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106"/>
            <a:ext cx="9144000" cy="6277672"/>
          </a:xfrm>
          <a:prstGeom prst="rect">
            <a:avLst/>
          </a:prstGeom>
        </p:spPr>
      </p:pic>
      <p:pic>
        <p:nvPicPr>
          <p:cNvPr id="5" name="Picture 4" descr="Untitled 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059" y="1546110"/>
            <a:ext cx="5382800" cy="1025525"/>
          </a:xfrm>
          <a:prstGeom prst="rect">
            <a:avLst/>
          </a:prstGeom>
        </p:spPr>
      </p:pic>
      <p:pic>
        <p:nvPicPr>
          <p:cNvPr id="8" name="Picture 7" descr="Untitled 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4088" y="2490788"/>
            <a:ext cx="1422400" cy="419100"/>
          </a:xfrm>
          <a:prstGeom prst="rect">
            <a:avLst/>
          </a:prstGeom>
        </p:spPr>
      </p:pic>
      <p:pic>
        <p:nvPicPr>
          <p:cNvPr id="10" name="Picture 9" descr="Untitled 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556" y="1167687"/>
            <a:ext cx="1841734" cy="17730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13177" y="5794187"/>
            <a:ext cx="2355821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47000"/>
                </a:schemeClr>
              </a:gs>
              <a:gs pos="35000">
                <a:schemeClr val="accent1">
                  <a:tint val="37000"/>
                  <a:satMod val="300000"/>
                  <a:alpha val="47000"/>
                </a:schemeClr>
              </a:gs>
              <a:gs pos="100000">
                <a:schemeClr val="accent1">
                  <a:tint val="15000"/>
                  <a:satMod val="350000"/>
                  <a:alpha val="47000"/>
                </a:schemeClr>
              </a:gs>
            </a:gsLst>
            <a:lin ang="162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Example, at 120 </a:t>
            </a:r>
            <a:r>
              <a:rPr lang="en-US" b="1" dirty="0" err="1" smtClean="0"/>
              <a:t>GeV</a:t>
            </a:r>
            <a:endParaRPr lang="en-US" b="1" dirty="0" smtClean="0"/>
          </a:p>
          <a:p>
            <a:r>
              <a:rPr lang="en-US" b="1" dirty="0" smtClean="0"/>
              <a:t>About 10% of events </a:t>
            </a:r>
          </a:p>
          <a:p>
            <a:r>
              <a:rPr lang="en-US" b="1" dirty="0" smtClean="0"/>
              <a:t>Survive with basic cuts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18178" y="1121332"/>
            <a:ext cx="370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 case of polarization…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 of machines  #1</a:t>
            </a:r>
            <a:endParaRPr lang="en-US" b="1" dirty="0"/>
          </a:p>
        </p:txBody>
      </p:sp>
      <p:pic>
        <p:nvPicPr>
          <p:cNvPr id="4" name="Content Placeholder 3" descr="Untitled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381" r="-9381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 of machines  #2</a:t>
            </a:r>
            <a:endParaRPr lang="en-US" dirty="0"/>
          </a:p>
        </p:txBody>
      </p:sp>
      <p:pic>
        <p:nvPicPr>
          <p:cNvPr id="4" name="Content Placeholder 3" descr="Untitled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829" r="-3829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Comparison of Parameter with Higgs-factory inn mind… need to be revise</a:t>
            </a:r>
            <a:endParaRPr lang="en-US" b="1" dirty="0"/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40" r="-18140"/>
          <a:stretch>
            <a:fillRect/>
          </a:stretch>
        </p:blipFill>
        <p:spPr>
          <a:xfrm>
            <a:off x="-1232937" y="1600200"/>
            <a:ext cx="11365383" cy="5257800"/>
          </a:xfrm>
        </p:spPr>
      </p:pic>
      <p:sp>
        <p:nvSpPr>
          <p:cNvPr id="5" name="Left Arrow 4"/>
          <p:cNvSpPr/>
          <p:nvPr/>
        </p:nvSpPr>
        <p:spPr>
          <a:xfrm>
            <a:off x="7907573" y="3949316"/>
            <a:ext cx="435704" cy="14833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7907573" y="4978366"/>
            <a:ext cx="287379" cy="140914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Laser needs</a:t>
            </a:r>
            <a:endParaRPr lang="en-US" b="1" dirty="0"/>
          </a:p>
        </p:txBody>
      </p:sp>
      <p:pic>
        <p:nvPicPr>
          <p:cNvPr id="4" name="Content Placeholder 3" descr="Untitled 2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6509" b="-16509"/>
          <a:stretch>
            <a:fillRect/>
          </a:stretch>
        </p:blipFill>
        <p:spPr>
          <a:xfrm>
            <a:off x="308880" y="713844"/>
            <a:ext cx="8686800" cy="614415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titled 4.pn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2772" r="-2772"/>
          <a:stretch>
            <a:fillRect/>
          </a:stretch>
        </p:blipFill>
        <p:spPr>
          <a:xfrm>
            <a:off x="0" y="454264"/>
            <a:ext cx="9144000" cy="5979601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titled 7.pn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t="-7942" b="-7942"/>
          <a:stretch>
            <a:fillRect/>
          </a:stretch>
        </p:blipFill>
        <p:spPr>
          <a:xfrm>
            <a:off x="-1" y="166874"/>
            <a:ext cx="9144001" cy="637824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Energy loss not the only issue to be looked at more carefully</a:t>
            </a:r>
            <a:endParaRPr lang="en-US" b="1" dirty="0"/>
          </a:p>
        </p:txBody>
      </p:sp>
      <p:pic>
        <p:nvPicPr>
          <p:cNvPr id="4" name="Content Placeholder 3" descr="Untitled 6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0911" b="-10911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We should request to ICFA &amp; Snowmass study for support to look at the physics case and possible designs of </a:t>
            </a:r>
            <a:r>
              <a:rPr lang="en-US" b="1" dirty="0" err="1" smtClean="0">
                <a:latin typeface="Symbol" charset="2"/>
                <a:cs typeface="Symbol" charset="2"/>
              </a:rPr>
              <a:t>gg</a:t>
            </a:r>
            <a:r>
              <a:rPr lang="en-US" b="1" dirty="0" smtClean="0"/>
              <a:t> colliders 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Independently of the </a:t>
            </a:r>
            <a:r>
              <a:rPr lang="en-US" b="1" dirty="0" err="1" smtClean="0">
                <a:solidFill>
                  <a:srgbClr val="000090"/>
                </a:solidFill>
              </a:rPr>
              <a:t>e</a:t>
            </a:r>
            <a:r>
              <a:rPr lang="en-US" b="1" dirty="0" err="1">
                <a:solidFill>
                  <a:srgbClr val="000090"/>
                </a:solidFill>
              </a:rPr>
              <a:t>+</a:t>
            </a:r>
            <a:r>
              <a:rPr lang="en-US" b="1" dirty="0" err="1" smtClean="0">
                <a:solidFill>
                  <a:srgbClr val="000090"/>
                </a:solidFill>
              </a:rPr>
              <a:t>e</a:t>
            </a:r>
            <a:r>
              <a:rPr lang="en-US" b="1" dirty="0">
                <a:solidFill>
                  <a:srgbClr val="000090"/>
                </a:solidFill>
              </a:rPr>
              <a:t>-</a:t>
            </a:r>
            <a:r>
              <a:rPr lang="en-US" b="1" dirty="0" smtClean="0">
                <a:solidFill>
                  <a:srgbClr val="000090"/>
                </a:solidFill>
              </a:rPr>
              <a:t> collider program</a:t>
            </a:r>
          </a:p>
          <a:p>
            <a:r>
              <a:rPr lang="en-US" b="1" dirty="0" smtClean="0"/>
              <a:t>We need to keep it: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imple and cost effective 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With very interesting and relevant  physics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While Advancing the technical aspects for future high energy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smtClean="0">
                <a:solidFill>
                  <a:srgbClr val="FF0000"/>
                </a:solidFill>
              </a:rPr>
              <a:t> colliders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Physics motivation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err="1" smtClean="0"/>
              <a:t>Complementarity</a:t>
            </a:r>
            <a:r>
              <a:rPr lang="en-US" b="1" dirty="0" smtClean="0"/>
              <a:t>  of  </a:t>
            </a:r>
            <a:r>
              <a:rPr lang="en-US" b="1" dirty="0" err="1" smtClean="0">
                <a:latin typeface="Symbol" charset="2"/>
                <a:cs typeface="Symbol" charset="2"/>
              </a:rPr>
              <a:t>gg</a:t>
            </a:r>
            <a:r>
              <a:rPr lang="en-US" b="1" dirty="0" smtClean="0">
                <a:latin typeface="Symbol" charset="2"/>
                <a:cs typeface="Symbol" charset="2"/>
              </a:rPr>
              <a:t> </a:t>
            </a:r>
            <a:r>
              <a:rPr lang="en-US" b="1" dirty="0" smtClean="0"/>
              <a:t>colliders to </a:t>
            </a:r>
            <a:r>
              <a:rPr lang="en-US" b="1" dirty="0" err="1" smtClean="0"/>
              <a:t>e</a:t>
            </a:r>
            <a:r>
              <a:rPr lang="en-US" b="1" baseline="30000" dirty="0" err="1"/>
              <a:t>+</a:t>
            </a:r>
            <a:r>
              <a:rPr lang="en-US" b="1" dirty="0" err="1" smtClean="0"/>
              <a:t>e</a:t>
            </a:r>
            <a:r>
              <a:rPr lang="en-US" b="1" baseline="30000" dirty="0" smtClean="0"/>
              <a:t>-</a:t>
            </a:r>
            <a:r>
              <a:rPr lang="en-US" b="1" dirty="0" smtClean="0"/>
              <a:t>  Higgs factories due to: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large cross section of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smtClean="0">
                <a:solidFill>
                  <a:srgbClr val="FF0000"/>
                </a:solidFill>
              </a:rPr>
              <a:t> to </a:t>
            </a:r>
            <a:r>
              <a:rPr lang="en-US" b="1" dirty="0" err="1" smtClean="0">
                <a:solidFill>
                  <a:srgbClr val="FF0000"/>
                </a:solidFill>
              </a:rPr>
              <a:t>h</a:t>
            </a:r>
            <a:r>
              <a:rPr lang="en-US" b="1" dirty="0" smtClean="0">
                <a:solidFill>
                  <a:srgbClr val="FF0000"/>
                </a:solidFill>
              </a:rPr>
              <a:t>, H, A and </a:t>
            </a:r>
            <a:r>
              <a:rPr lang="en-US" b="1" dirty="0" err="1" smtClean="0">
                <a:solidFill>
                  <a:srgbClr val="FF0000"/>
                </a:solidFill>
              </a:rPr>
              <a:t>hh</a:t>
            </a:r>
            <a:r>
              <a:rPr lang="en-US" b="1" dirty="0" smtClean="0">
                <a:solidFill>
                  <a:srgbClr val="FF0000"/>
                </a:solidFill>
              </a:rPr>
              <a:t> etc.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strength of having both: 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circular (J=0 or 2) polarization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linear polarization  -- separation of odd and even states</a:t>
            </a:r>
          </a:p>
          <a:p>
            <a:pPr>
              <a:buNone/>
            </a:pPr>
            <a:r>
              <a:rPr lang="en-US" b="1" dirty="0"/>
              <a:t>i</a:t>
            </a:r>
            <a:r>
              <a:rPr lang="en-US" b="1" dirty="0" smtClean="0"/>
              <a:t>s all well documented.  </a:t>
            </a:r>
          </a:p>
          <a:p>
            <a:r>
              <a:rPr lang="en-US" b="1" dirty="0"/>
              <a:t>P</a:t>
            </a:r>
            <a:r>
              <a:rPr lang="en-US" b="1" dirty="0" smtClean="0"/>
              <a:t>roduction of more exotic states also well developed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err="1" smtClean="0">
                <a:solidFill>
                  <a:srgbClr val="000090"/>
                </a:solidFill>
                <a:sym typeface="Wingdings"/>
              </a:rPr>
              <a:t></a:t>
            </a:r>
            <a:r>
              <a:rPr lang="en-US" b="1" dirty="0" smtClean="0">
                <a:solidFill>
                  <a:srgbClr val="000090"/>
                </a:solidFill>
                <a:sym typeface="Wingdings"/>
              </a:rPr>
              <a:t> Question:  Why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b="1" dirty="0" smtClean="0">
                <a:solidFill>
                  <a:srgbClr val="000090"/>
                </a:solidFill>
                <a:sym typeface="Wingdings"/>
              </a:rPr>
              <a:t>-colliders are not more advanced and better known?</a:t>
            </a:r>
            <a:endParaRPr lang="en-US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So what is the problem?… in my opinion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6375"/>
            <a:ext cx="8229600" cy="486506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So far, mostly consider as an </a:t>
            </a:r>
            <a:r>
              <a:rPr lang="en-US" b="1" u="sng" cap="small" dirty="0" smtClean="0">
                <a:solidFill>
                  <a:srgbClr val="FF0000"/>
                </a:solidFill>
              </a:rPr>
              <a:t>extra option</a:t>
            </a:r>
            <a:r>
              <a:rPr lang="en-US" b="1" cap="small" dirty="0" smtClean="0"/>
              <a:t>  </a:t>
            </a:r>
            <a:r>
              <a:rPr lang="en-US" b="1" dirty="0" smtClean="0"/>
              <a:t>of a much bigger project,  like ILC</a:t>
            </a:r>
          </a:p>
          <a:p>
            <a:endParaRPr lang="en-US" b="1" dirty="0" smtClean="0"/>
          </a:p>
          <a:p>
            <a:r>
              <a:rPr lang="en-US" b="1" dirty="0" smtClean="0"/>
              <a:t>Technical issues associated with the Laser Compton Back-Scattering needed to produce high energy photon beams makes the more conservative members of our community </a:t>
            </a:r>
            <a:r>
              <a:rPr lang="en-US" b="1" dirty="0" smtClean="0">
                <a:solidFill>
                  <a:srgbClr val="FF0000"/>
                </a:solidFill>
              </a:rPr>
              <a:t>concern</a:t>
            </a:r>
            <a:r>
              <a:rPr lang="en-US" b="1" dirty="0" smtClean="0"/>
              <a:t> about the design </a:t>
            </a:r>
          </a:p>
          <a:p>
            <a:endParaRPr lang="en-US" b="1" dirty="0" smtClean="0">
              <a:solidFill>
                <a:srgbClr val="000090"/>
              </a:solidFill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0090"/>
                </a:solidFill>
                <a:sym typeface="Wingdings"/>
              </a:rPr>
              <a:t></a:t>
            </a:r>
            <a:r>
              <a:rPr lang="en-US" b="1" dirty="0" smtClean="0">
                <a:solidFill>
                  <a:srgbClr val="000090"/>
                </a:solidFill>
                <a:sym typeface="Wingdings"/>
              </a:rPr>
              <a:t> If we want a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sym typeface="Wingdings"/>
              </a:rPr>
              <a:t>collider,  we need to address these two issues!  </a:t>
            </a:r>
            <a:r>
              <a:rPr lang="en-US" b="1" dirty="0" smtClean="0">
                <a:solidFill>
                  <a:srgbClr val="000090"/>
                </a:solidFill>
              </a:rPr>
              <a:t>  </a:t>
            </a:r>
            <a:endParaRPr lang="en-US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My suggestions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Request </a:t>
            </a:r>
            <a:r>
              <a:rPr lang="en-US" b="1" dirty="0" smtClean="0">
                <a:solidFill>
                  <a:srgbClr val="FF0000"/>
                </a:solidFill>
              </a:rPr>
              <a:t>ICFA (</a:t>
            </a:r>
            <a:r>
              <a:rPr lang="en-US" b="1" dirty="0" smtClean="0"/>
              <a:t>&amp; Snowmass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r>
              <a:rPr lang="en-US" b="1" dirty="0" smtClean="0"/>
              <a:t> support to look at the physics case and possible designs of </a:t>
            </a:r>
            <a:r>
              <a:rPr lang="en-US" b="1" dirty="0" err="1" smtClean="0">
                <a:latin typeface="Symbol" charset="2"/>
                <a:cs typeface="Symbol" charset="2"/>
              </a:rPr>
              <a:t>gg</a:t>
            </a:r>
            <a:r>
              <a:rPr lang="en-US" b="1" dirty="0" smtClean="0"/>
              <a:t> colliders on their own </a:t>
            </a:r>
          </a:p>
          <a:p>
            <a:endParaRPr lang="en-US" b="1" dirty="0" smtClean="0"/>
          </a:p>
          <a:p>
            <a:r>
              <a:rPr lang="en-US" b="1" dirty="0" smtClean="0"/>
              <a:t>Do not necessarily start with the Higgs factory, but a simpler design that can do both: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Interesting and relevant  physics, and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Advance the technical aspects </a:t>
            </a:r>
            <a:endParaRPr lang="en-US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Some examples of physics topics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49695" cy="506543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Lower energy </a:t>
            </a:r>
            <a:r>
              <a:rPr lang="en-US" b="1" dirty="0" err="1" smtClean="0">
                <a:latin typeface="Symbol" charset="2"/>
                <a:cs typeface="Symbol" charset="2"/>
              </a:rPr>
              <a:t>gg</a:t>
            </a:r>
            <a:r>
              <a:rPr lang="en-US" b="1" dirty="0" smtClean="0"/>
              <a:t>  or medium energy </a:t>
            </a:r>
            <a:r>
              <a:rPr lang="en-US" b="1" dirty="0" err="1" smtClean="0"/>
              <a:t>e</a:t>
            </a:r>
            <a:r>
              <a:rPr lang="en-US" b="1" dirty="0" err="1" smtClean="0">
                <a:latin typeface="Symbol" charset="2"/>
                <a:cs typeface="Symbol" charset="2"/>
              </a:rPr>
              <a:t>g</a:t>
            </a:r>
            <a:r>
              <a:rPr lang="en-US" b="1" dirty="0" smtClean="0"/>
              <a:t> machines that can give good physics and serve as stepping  stone for higher energy </a:t>
            </a:r>
            <a:r>
              <a:rPr lang="en-US" b="1" dirty="0" err="1" smtClean="0">
                <a:latin typeface="Symbol" charset="2"/>
                <a:cs typeface="Symbol" charset="2"/>
              </a:rPr>
              <a:t>gg/</a:t>
            </a:r>
            <a:r>
              <a:rPr lang="en-US" b="1" dirty="0" err="1" smtClean="0"/>
              <a:t>e</a:t>
            </a:r>
            <a:r>
              <a:rPr lang="en-US" b="1" dirty="0" err="1" smtClean="0">
                <a:latin typeface="Symbol" charset="2"/>
                <a:cs typeface="Symbol" charset="2"/>
              </a:rPr>
              <a:t>g/</a:t>
            </a:r>
            <a:r>
              <a:rPr lang="en-US" b="1" dirty="0" err="1" smtClean="0">
                <a:cs typeface="Symbol" charset="2"/>
                <a:sym typeface="Wingdings"/>
              </a:rPr>
              <a:t>e</a:t>
            </a:r>
            <a:r>
              <a:rPr lang="en-US" b="1" baseline="30000" dirty="0" err="1" smtClean="0">
                <a:cs typeface="Symbol" charset="2"/>
                <a:sym typeface="Wingdings"/>
              </a:rPr>
              <a:t>-</a:t>
            </a:r>
            <a:r>
              <a:rPr lang="en-US" b="1" dirty="0" err="1" smtClean="0">
                <a:cs typeface="Symbol" charset="2"/>
                <a:sym typeface="Wingdings"/>
              </a:rPr>
              <a:t>e</a:t>
            </a:r>
            <a:r>
              <a:rPr lang="en-US" b="1" baseline="30000" dirty="0" smtClean="0">
                <a:cs typeface="Symbol" charset="2"/>
                <a:sym typeface="Wingdings"/>
              </a:rPr>
              <a:t>-</a:t>
            </a:r>
            <a:r>
              <a:rPr lang="en-US" b="1" dirty="0" smtClean="0"/>
              <a:t> colliders</a:t>
            </a:r>
          </a:p>
          <a:p>
            <a:r>
              <a:rPr lang="en-US" b="1" dirty="0" smtClean="0"/>
              <a:t>Examples, </a:t>
            </a:r>
          </a:p>
          <a:p>
            <a:pPr lvl="1"/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</a:t>
            </a:r>
            <a:r>
              <a:rPr lang="en-US" b="1" dirty="0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b="1" baseline="30000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+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b="1" baseline="30000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-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, 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cs typeface="Symbol" charset="2"/>
                <a:sym typeface="Wingdings"/>
              </a:rPr>
              <a:t></a:t>
            </a:r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b="1" baseline="30000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+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b="1" baseline="30000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-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with  </a:t>
            </a:r>
            <a:r>
              <a:rPr lang="en-US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E</a:t>
            </a:r>
            <a:r>
              <a:rPr lang="en-US" b="1" baseline="-25000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cm</a:t>
            </a:r>
            <a:r>
              <a:rPr lang="en-US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(</a:t>
            </a:r>
            <a:r>
              <a:rPr lang="en-US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e</a:t>
            </a:r>
            <a:r>
              <a:rPr lang="en-US" b="1" baseline="30000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-</a:t>
            </a:r>
            <a:r>
              <a:rPr lang="en-US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  <a:cs typeface="Symbol" charset="2"/>
                <a:sym typeface="Wingdings"/>
              </a:rPr>
              <a:t>-</a:t>
            </a:r>
            <a:r>
              <a:rPr lang="en-US" b="1" dirty="0" smtClean="0">
                <a:solidFill>
                  <a:srgbClr val="FF0000"/>
                </a:solidFill>
                <a:cs typeface="Symbol" charset="2"/>
                <a:sym typeface="Wingdings"/>
              </a:rPr>
              <a:t>) ~ 10 </a:t>
            </a:r>
            <a:r>
              <a:rPr lang="en-US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GeV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 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  <a:cs typeface="Symbol" charset="2"/>
                <a:sym typeface="Wingdings"/>
              </a:rPr>
              <a:t>Tau properties,  including Magnetic-Moment of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t</a:t>
            </a:r>
            <a:endParaRPr lang="en-US" b="1" dirty="0" smtClean="0">
              <a:solidFill>
                <a:srgbClr val="FF0000"/>
              </a:solidFill>
              <a:latin typeface="Symbol" charset="2"/>
              <a:cs typeface="Symbol" charset="2"/>
              <a:sym typeface="Wingdings"/>
            </a:endParaRPr>
          </a:p>
          <a:p>
            <a:pPr lvl="2"/>
            <a:r>
              <a:rPr lang="en-US" b="1" dirty="0" smtClean="0">
                <a:solidFill>
                  <a:srgbClr val="FF0000"/>
                </a:solidFill>
                <a:cs typeface="Symbol" charset="2"/>
                <a:sym typeface="Wingdings"/>
              </a:rPr>
              <a:t>Significant number of inconsistencies among LEP and B-factory based measurements</a:t>
            </a:r>
          </a:p>
          <a:p>
            <a:pPr lvl="3"/>
            <a:r>
              <a:rPr lang="en-US" sz="2353" b="1" dirty="0" smtClean="0">
                <a:solidFill>
                  <a:srgbClr val="FF0000"/>
                </a:solidFill>
                <a:cs typeface="Symbol" charset="2"/>
                <a:sym typeface="Wingdings"/>
              </a:rPr>
              <a:t>Since </a:t>
            </a:r>
            <a:r>
              <a:rPr lang="en-US" sz="2353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taus</a:t>
            </a:r>
            <a:r>
              <a:rPr lang="en-US" sz="2353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are the heaviest lepton, it is very important to understand them well!</a:t>
            </a:r>
            <a:r>
              <a:rPr lang="en-US" sz="2353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353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</a:t>
            </a:r>
          </a:p>
          <a:p>
            <a:pPr lvl="1"/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  <a:cs typeface="Symbol" charset="2"/>
                <a:sym typeface="Wingdings"/>
              </a:rPr>
              <a:t>e</a:t>
            </a:r>
            <a:r>
              <a:rPr lang="en-US" b="1" baseline="30000" dirty="0" smtClean="0">
                <a:solidFill>
                  <a:srgbClr val="000090"/>
                </a:solidFill>
                <a:cs typeface="Symbol" charset="2"/>
                <a:sym typeface="Wingdings"/>
              </a:rPr>
              <a:t>-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  <a:sym typeface="Wingdings"/>
              </a:rPr>
              <a:t>  </a:t>
            </a:r>
            <a:r>
              <a:rPr lang="en-US" sz="2200" b="1" dirty="0" err="1" smtClean="0">
                <a:solidFill>
                  <a:srgbClr val="000090"/>
                </a:solidFill>
                <a:cs typeface="Symbol" charset="2"/>
                <a:sym typeface="Wingdings"/>
              </a:rPr>
              <a:t>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  <a:sym typeface="Wingdings"/>
              </a:rPr>
              <a:t>  W</a:t>
            </a:r>
            <a:r>
              <a:rPr lang="en-US" b="1" baseline="30000" dirty="0" smtClean="0">
                <a:solidFill>
                  <a:srgbClr val="000090"/>
                </a:solidFill>
                <a:cs typeface="Symbol" charset="2"/>
                <a:sym typeface="Wingdings"/>
              </a:rPr>
              <a:t>-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  <a:sym typeface="Wingdings"/>
              </a:rPr>
              <a:t> 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 </a:t>
            </a:r>
            <a:r>
              <a:rPr lang="en-US" sz="2200" b="1" dirty="0" err="1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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 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b="1" baseline="30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- 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b="1" baseline="-25000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b="1" baseline="-25000" dirty="0" smtClean="0">
                <a:solidFill>
                  <a:srgbClr val="000090"/>
                </a:solidFill>
                <a:cs typeface="Symbol" charset="2"/>
                <a:sym typeface="Wingdings"/>
              </a:rPr>
              <a:t>e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  (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  <a:sym typeface="Wingdings"/>
              </a:rPr>
              <a:t>only one </a:t>
            </a:r>
            <a:r>
              <a:rPr lang="en-US" b="1" dirty="0" err="1" smtClean="0">
                <a:solidFill>
                  <a:srgbClr val="000090"/>
                </a:solidFill>
                <a:cs typeface="Symbol" charset="2"/>
                <a:sym typeface="Wingdings"/>
              </a:rPr>
              <a:t>e</a:t>
            </a:r>
            <a:r>
              <a:rPr lang="en-US" b="1" baseline="30000" dirty="0" smtClean="0">
                <a:solidFill>
                  <a:srgbClr val="000090"/>
                </a:solidFill>
                <a:cs typeface="Symbol" charset="2"/>
                <a:sym typeface="Wingdings"/>
              </a:rPr>
              <a:t>-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  <a:sym typeface="Wingdings"/>
              </a:rPr>
              <a:t> converted to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)</a:t>
            </a:r>
            <a:endParaRPr lang="en-US" b="1" dirty="0" smtClean="0">
              <a:solidFill>
                <a:srgbClr val="000090"/>
              </a:solidFill>
              <a:latin typeface="+mj-lt"/>
              <a:cs typeface="Symbol" charset="2"/>
              <a:sym typeface="Wingdings"/>
            </a:endParaRPr>
          </a:p>
          <a:p>
            <a:pPr lvl="2"/>
            <a:r>
              <a:rPr lang="en-US" b="1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Well control environment for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b="1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 production via W</a:t>
            </a:r>
            <a:r>
              <a:rPr lang="en-US" b="1" baseline="30000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-</a:t>
            </a:r>
          </a:p>
          <a:p>
            <a:pPr lvl="2"/>
            <a:r>
              <a:rPr lang="en-US" b="1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Precise measurements of the 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b="1" baseline="-25000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W</a:t>
            </a:r>
            <a:r>
              <a:rPr lang="en-US" b="1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 and M</a:t>
            </a:r>
            <a:r>
              <a:rPr lang="en-US" b="1" baseline="-25000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W </a:t>
            </a:r>
            <a:r>
              <a:rPr lang="en-US" b="1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starting</a:t>
            </a:r>
            <a:r>
              <a:rPr lang="en-US" b="1" baseline="-25000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from</a:t>
            </a:r>
            <a:r>
              <a:rPr lang="en-US" b="1" baseline="-25000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an</a:t>
            </a:r>
            <a:r>
              <a:rPr lang="en-US" b="1" baseline="-25000" dirty="0" smtClean="0">
                <a:solidFill>
                  <a:srgbClr val="000090"/>
                </a:solidFill>
                <a:latin typeface="+mj-lt"/>
                <a:cs typeface="Symbol" charset="2"/>
                <a:sym typeface="Wingdings"/>
              </a:rPr>
              <a:t>                      </a:t>
            </a:r>
            <a:r>
              <a:rPr lang="en-US" b="1" dirty="0" err="1" smtClean="0">
                <a:solidFill>
                  <a:srgbClr val="000090"/>
                </a:solidFill>
                <a:cs typeface="Symbol" charset="2"/>
                <a:sym typeface="Wingdings"/>
              </a:rPr>
              <a:t>E</a:t>
            </a:r>
            <a:r>
              <a:rPr lang="en-US" b="1" baseline="-25000" dirty="0" err="1" smtClean="0">
                <a:solidFill>
                  <a:srgbClr val="000090"/>
                </a:solidFill>
                <a:cs typeface="Symbol" charset="2"/>
                <a:sym typeface="Wingdings"/>
              </a:rPr>
              <a:t>cm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  <a:sym typeface="Wingdings"/>
              </a:rPr>
              <a:t> (</a:t>
            </a:r>
            <a:r>
              <a:rPr lang="en-US" b="1" dirty="0" err="1" smtClean="0">
                <a:solidFill>
                  <a:srgbClr val="000090"/>
                </a:solidFill>
                <a:cs typeface="Symbol" charset="2"/>
                <a:sym typeface="Wingdings"/>
              </a:rPr>
              <a:t>e</a:t>
            </a:r>
            <a:r>
              <a:rPr lang="en-US" b="1" baseline="30000" dirty="0" err="1" smtClean="0">
                <a:solidFill>
                  <a:srgbClr val="000090"/>
                </a:solidFill>
                <a:cs typeface="Symbol" charset="2"/>
                <a:sym typeface="Wingdings"/>
              </a:rPr>
              <a:t>-</a:t>
            </a:r>
            <a:r>
              <a:rPr lang="en-US" b="1" dirty="0" err="1" smtClean="0">
                <a:solidFill>
                  <a:srgbClr val="000090"/>
                </a:solidFill>
                <a:cs typeface="Symbol" charset="2"/>
                <a:sym typeface="Wingdings"/>
              </a:rPr>
              <a:t>e</a:t>
            </a:r>
            <a:r>
              <a:rPr lang="en-US" b="1" baseline="30000" dirty="0" smtClean="0">
                <a:solidFill>
                  <a:srgbClr val="000090"/>
                </a:solidFill>
                <a:cs typeface="Symbol" charset="2"/>
                <a:sym typeface="Wingdings"/>
              </a:rPr>
              <a:t>-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  <a:sym typeface="Wingdings"/>
              </a:rPr>
              <a:t>) = 120 </a:t>
            </a:r>
            <a:r>
              <a:rPr lang="en-US" b="1" dirty="0" err="1" smtClean="0">
                <a:solidFill>
                  <a:srgbClr val="000090"/>
                </a:solidFill>
                <a:cs typeface="Symbol" charset="2"/>
                <a:sym typeface="Wingdings"/>
              </a:rPr>
              <a:t>GeV</a:t>
            </a:r>
            <a:endParaRPr lang="en-US" b="1" dirty="0" smtClean="0">
              <a:solidFill>
                <a:srgbClr val="000090"/>
              </a:solidFill>
              <a:cs typeface="Symbol" charset="2"/>
              <a:sym typeface="Wingdings"/>
            </a:endParaRPr>
          </a:p>
          <a:p>
            <a:pPr lvl="1"/>
            <a:endParaRPr lang="en-US" b="1" baseline="-25000" dirty="0" smtClean="0">
              <a:latin typeface="+mj-lt"/>
              <a:cs typeface="Symbol" charset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360" y="13557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err="1" smtClean="0">
                <a:cs typeface="Symbol" charset="2"/>
                <a:sym typeface="Wingdings"/>
              </a:rPr>
              <a:t>e</a:t>
            </a:r>
            <a:r>
              <a:rPr lang="en-US" b="1" dirty="0" smtClean="0">
                <a:cs typeface="Symbol" charset="2"/>
                <a:sym typeface="Wingdings"/>
              </a:rPr>
              <a:t> </a:t>
            </a:r>
            <a:r>
              <a:rPr lang="en-US" sz="3600" b="1" dirty="0" err="1" smtClean="0">
                <a:cs typeface="Symbol" charset="2"/>
                <a:sym typeface="Wingdings"/>
              </a:rPr>
              <a:t></a:t>
            </a:r>
            <a:r>
              <a:rPr lang="en-US" b="1" dirty="0" smtClean="0">
                <a:cs typeface="Symbol" charset="2"/>
                <a:sym typeface="Wingdings"/>
              </a:rPr>
              <a:t> W </a:t>
            </a:r>
            <a:r>
              <a:rPr lang="en-US" b="1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b="1" dirty="0" smtClean="0">
                <a:latin typeface="Symbol" charset="2"/>
                <a:cs typeface="Symbol" charset="2"/>
                <a:sym typeface="Wingdings"/>
              </a:rPr>
              <a:t>:  </a:t>
            </a:r>
            <a:r>
              <a:rPr lang="en-US" b="1" dirty="0" smtClean="0">
                <a:cs typeface="Symbol" charset="2"/>
                <a:sym typeface="Wingdings"/>
              </a:rPr>
              <a:t>Already discussed by us in the past in a CLIC based design</a:t>
            </a:r>
            <a:endParaRPr lang="en-US" dirty="0"/>
          </a:p>
        </p:txBody>
      </p:sp>
      <p:pic>
        <p:nvPicPr>
          <p:cNvPr id="9" name="Content Placeholder 8" descr="c3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4645" b="-34645"/>
          <a:stretch>
            <a:fillRect/>
          </a:stretch>
        </p:blipFill>
        <p:spPr>
          <a:xfrm>
            <a:off x="3096283" y="-222516"/>
            <a:ext cx="6047717" cy="8628708"/>
          </a:xfrm>
        </p:spPr>
      </p:pic>
      <p:pic>
        <p:nvPicPr>
          <p:cNvPr id="8" name="Content Placeholder 7" descr="c2.pn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33670" b="-33670"/>
          <a:stretch>
            <a:fillRect/>
          </a:stretch>
        </p:blipFill>
        <p:spPr>
          <a:xfrm>
            <a:off x="114209" y="46355"/>
            <a:ext cx="4502403" cy="7221875"/>
          </a:xfrm>
        </p:spPr>
      </p:pic>
      <p:sp>
        <p:nvSpPr>
          <p:cNvPr id="10" name="Rectangle 9"/>
          <p:cNvSpPr/>
          <p:nvPr/>
        </p:nvSpPr>
        <p:spPr>
          <a:xfrm>
            <a:off x="1038271" y="2095178"/>
            <a:ext cx="1270035" cy="6396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1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18000"/>
                </a:schemeClr>
              </a:gs>
            </a:gsLst>
            <a:lin ang="1620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242" r="-5242"/>
          <a:stretch>
            <a:fillRect/>
          </a:stretch>
        </p:blipFill>
        <p:spPr>
          <a:xfrm>
            <a:off x="457200" y="1420312"/>
            <a:ext cx="82296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3600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3600" b="1" dirty="0" err="1" smtClean="0">
                <a:cs typeface="Symbol" charset="2"/>
                <a:sym typeface="Wingdings"/>
              </a:rPr>
              <a:t>e</a:t>
            </a:r>
            <a:r>
              <a:rPr lang="en-US" sz="3600" b="1" dirty="0" smtClean="0">
                <a:cs typeface="Symbol" charset="2"/>
                <a:sym typeface="Wingdings"/>
              </a:rPr>
              <a:t> </a:t>
            </a:r>
            <a:r>
              <a:rPr lang="en-US" sz="2800" b="1" dirty="0" err="1" smtClean="0">
                <a:cs typeface="Symbol" charset="2"/>
                <a:sym typeface="Wingdings"/>
              </a:rPr>
              <a:t></a:t>
            </a:r>
            <a:r>
              <a:rPr lang="en-US" sz="3600" b="1" dirty="0" smtClean="0">
                <a:cs typeface="Symbol" charset="2"/>
                <a:sym typeface="Wingdings"/>
              </a:rPr>
              <a:t> W </a:t>
            </a:r>
            <a:r>
              <a:rPr lang="en-US" sz="3600" b="1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sz="3600" b="1" dirty="0" smtClean="0">
                <a:latin typeface="Symbol" charset="2"/>
                <a:cs typeface="Symbol" charset="2"/>
                <a:sym typeface="Wingdings"/>
              </a:rPr>
              <a:t>:  </a:t>
            </a:r>
            <a:r>
              <a:rPr lang="en-US" sz="3600" b="1" dirty="0" smtClean="0">
                <a:cs typeface="Symbol" charset="2"/>
                <a:sym typeface="Wingdings"/>
              </a:rPr>
              <a:t>CLIC based CLICHÉ Design</a:t>
            </a:r>
            <a:br>
              <a:rPr lang="en-US" sz="3600" b="1" dirty="0" smtClean="0">
                <a:cs typeface="Symbol" charset="2"/>
                <a:sym typeface="Wingdings"/>
              </a:rPr>
            </a:br>
            <a:r>
              <a:rPr lang="en-US" sz="3600" b="1" dirty="0" smtClean="0">
                <a:cs typeface="Symbol" charset="2"/>
                <a:sym typeface="Wingdings"/>
              </a:rPr>
              <a:t>~70% Conversion efficiency for both </a:t>
            </a:r>
            <a:br>
              <a:rPr lang="en-US" sz="3600" b="1" dirty="0" smtClean="0">
                <a:cs typeface="Symbol" charset="2"/>
                <a:sym typeface="Wingdings"/>
              </a:rPr>
            </a:br>
            <a:r>
              <a:rPr lang="en-US" sz="3600" b="1" dirty="0" err="1" smtClean="0">
                <a:cs typeface="Symbol" charset="2"/>
                <a:sym typeface="Wingdings"/>
              </a:rPr>
              <a:t>e</a:t>
            </a:r>
            <a:r>
              <a:rPr lang="en-US" sz="3600" b="1" dirty="0" smtClean="0">
                <a:cs typeface="Symbol" charset="2"/>
                <a:sym typeface="Wingdings"/>
              </a:rPr>
              <a:t>- beams and polarized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46065" y="5868571"/>
            <a:ext cx="77438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For a pure </a:t>
            </a:r>
            <a:r>
              <a:rPr lang="en-US" sz="2400" b="1" dirty="0" err="1" smtClean="0">
                <a:solidFill>
                  <a:srgbClr val="FF0000"/>
                </a:solidFill>
              </a:rPr>
              <a:t>e</a:t>
            </a:r>
            <a:r>
              <a:rPr lang="en-US" sz="24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sz="2400" b="1" dirty="0" smtClean="0">
                <a:solidFill>
                  <a:srgbClr val="FF0000"/>
                </a:solidFill>
              </a:rPr>
              <a:t> designed only one photon beam used and the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Luminosity will be ~2 times large  than this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06" r="-17306"/>
          <a:stretch>
            <a:fillRect/>
          </a:stretch>
        </p:blipFill>
        <p:spPr>
          <a:xfrm>
            <a:off x="95423" y="1631640"/>
            <a:ext cx="9049043" cy="522636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537" y="52134"/>
            <a:ext cx="8473583" cy="197814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In this operation mode we are capable of making measurements to keep beam systematic under control:  Ex. Polarization </a:t>
            </a:r>
            <a:endParaRPr lang="en-US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Some  comments in </a:t>
            </a:r>
            <a:r>
              <a:rPr lang="en-US" b="1" dirty="0" err="1" smtClean="0">
                <a:latin typeface="Symbol" charset="2"/>
                <a:cs typeface="Symbol" charset="2"/>
              </a:rPr>
              <a:t>gg</a:t>
            </a:r>
            <a:r>
              <a:rPr lang="en-US" sz="3600" b="1" dirty="0" err="1" smtClean="0">
                <a:sym typeface="Wingdings"/>
              </a:rPr>
              <a:t></a:t>
            </a:r>
            <a:r>
              <a:rPr lang="en-US" b="1" dirty="0" err="1" smtClean="0">
                <a:sym typeface="Wingdings"/>
              </a:rPr>
              <a:t>ff</a:t>
            </a:r>
            <a:r>
              <a:rPr lang="en-US" b="1" dirty="0" smtClean="0">
                <a:sym typeface="Wingdings"/>
              </a:rPr>
              <a:t> and </a:t>
            </a:r>
            <a:r>
              <a:rPr lang="en-US" b="1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b="1" dirty="0" err="1" smtClean="0">
                <a:sym typeface="Wingdings"/>
              </a:rPr>
              <a:t>ff</a:t>
            </a:r>
            <a:endParaRPr lang="en-US" b="1" dirty="0"/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68" r="-968"/>
          <a:stretch>
            <a:fillRect/>
          </a:stretch>
        </p:blipFill>
        <p:spPr>
          <a:xfrm>
            <a:off x="457200" y="1257173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834349" y="5914692"/>
            <a:ext cx="7622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The  </a:t>
            </a:r>
            <a:r>
              <a:rPr lang="en-US" sz="36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s(gg</a:t>
            </a:r>
            <a:r>
              <a:rPr lang="en-US" sz="2800" b="1" dirty="0" err="1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</a:t>
            </a:r>
            <a:r>
              <a:rPr lang="en-US" sz="3600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sz="3600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)</a:t>
            </a:r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 &gt;&gt; 100 </a:t>
            </a:r>
            <a:r>
              <a:rPr lang="en-US" sz="3600" b="1" dirty="0" err="1" smtClean="0">
                <a:solidFill>
                  <a:srgbClr val="FF0000"/>
                </a:solidFill>
                <a:sym typeface="Wingdings"/>
              </a:rPr>
              <a:t>pb</a:t>
            </a:r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 at low energy</a:t>
            </a:r>
            <a:endParaRPr lang="en-US" sz="3600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860028" y="4755869"/>
            <a:ext cx="78797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2160</TotalTime>
  <Words>603</Words>
  <Application>Microsoft Macintosh PowerPoint</Application>
  <PresentationFormat>On-screen Show (4:3)</PresentationFormat>
  <Paragraphs>59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Open discussion for physics motivation, future designs,  and possible paths for gg colliders</vt:lpstr>
      <vt:lpstr>Physics motivation</vt:lpstr>
      <vt:lpstr>So what is the problem?… in my opinion</vt:lpstr>
      <vt:lpstr>My suggestions</vt:lpstr>
      <vt:lpstr>Some examples of physics topics</vt:lpstr>
      <vt:lpstr>g e  W n:  Already discussed by us in the past in a CLIC based design</vt:lpstr>
      <vt:lpstr>g e  W n:  CLIC based CLICHÉ Design ~70% Conversion efficiency for both  e- beams and polarized</vt:lpstr>
      <vt:lpstr>In this operation mode we are capable of making measurements to keep beam systematic under control:  Ex. Polarization </vt:lpstr>
      <vt:lpstr>Some  comments in ggff and gff</vt:lpstr>
      <vt:lpstr>Slide 10</vt:lpstr>
      <vt:lpstr>Examples of machines  #1</vt:lpstr>
      <vt:lpstr>Examples of machines  #2</vt:lpstr>
      <vt:lpstr>Comparison of Parameter with Higgs-factory inn mind… need to be revise</vt:lpstr>
      <vt:lpstr>Laser needs</vt:lpstr>
      <vt:lpstr>Slide 15</vt:lpstr>
      <vt:lpstr>Slide 16</vt:lpstr>
      <vt:lpstr>Energy loss not the only issue to be looked at more carefully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discussion for physics motivation, future designs,  and possible paths for gg colliders</dc:title>
  <dc:creator>Mayda Velasco</dc:creator>
  <cp:lastModifiedBy>Mayda Velasco</cp:lastModifiedBy>
  <cp:revision>13</cp:revision>
  <cp:lastPrinted>2012-10-25T18:26:31Z</cp:lastPrinted>
  <dcterms:created xsi:type="dcterms:W3CDTF">2012-10-24T06:43:11Z</dcterms:created>
  <dcterms:modified xsi:type="dcterms:W3CDTF">2012-10-25T18:43:30Z</dcterms:modified>
</cp:coreProperties>
</file>