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69" r:id="rId16"/>
    <p:sldId id="270" r:id="rId17"/>
    <p:sldId id="273" r:id="rId18"/>
    <p:sldId id="274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204"/>
  </p:normalViewPr>
  <p:slideViewPr>
    <p:cSldViewPr snapToGrid="0" snapToObjects="1">
      <p:cViewPr varScale="1">
        <p:scale>
          <a:sx n="94" d="100"/>
          <a:sy n="94" d="100"/>
        </p:scale>
        <p:origin x="96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903350-3CC3-AC4C-9BF6-801247459B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645F80C-8D61-0E4A-9110-1FFF92165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0FC390-B020-504E-8C8F-941E00505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1AE0FB-9EC7-704E-8FB6-BBD10A448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CBB35B-5D81-CC41-AB66-72C65F5E8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0501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710DDB-7AD7-5745-A093-E77191BB0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44B08-92DE-374A-8FB3-D7E6DC0D91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885EB6-7B4D-C44A-9789-610B6617D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6B55DD-BA1A-7540-B98F-0B964A464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7C398E-64F2-E845-92AE-93689B5C9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00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E98A895-F380-F94B-AFA5-5FDED8A409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8CC76-D828-AE40-A5DD-8F752C7097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62DC07-E62A-3349-AE25-8970BE23D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1F11C6-AAAC-9E48-A1E6-D71C6415C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E7CEB5-6034-C643-9757-00D91052F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92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EE9E50-641F-6B48-A6F7-1FC2E410F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D19FD9-6829-B04E-B214-AC2169CE0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597CCB-9691-4B42-BC40-61E05CA68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563E71-BDEB-A643-B976-E6FA06E0C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0B6285-37B3-FD45-B75B-007218B1D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94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7944D2-5078-A843-8898-91433F53C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2A3C0A-0366-A34A-A6BB-9DC9166C6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6233AF-F27A-E144-BF46-565F7C630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ABDF72-4ACD-4C4A-A815-E165AE0B9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9E6E51-A02D-1D4A-AF2D-1759694A0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15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769CCF-BC4A-A14E-B89E-BDF6D8F91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580B61-9B9B-AD41-AF53-CE8583095A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EAF60E6-A924-B04C-B34F-3754AF1DA0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1D13DD-10CB-A848-AD8A-95F95248A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A3A385-1C69-BD4D-A6B5-288AC7C29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93B9AD-A0A7-C445-8AC4-90AB543C9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438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EF9BC-CBA5-C14E-9A24-35695B3A7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B02824F-0584-2F46-A71F-936A996A5A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68AA-4299-9849-BF70-572BF62943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9EBDDC4-A0C0-D943-B840-1015AB6B64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1FF6F0-8E6B-2440-A471-9880FDD755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83D5255-F91E-EA4F-88A2-111315311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AD589A1-B126-BF48-8FF8-A207CF9DE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C5AD0E6-D69C-2F4C-9457-02642B704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222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F32A65-8118-E24C-B914-60D46A67D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D46858D-0F1D-BB4B-8563-8716CDC9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4A908C5-9B72-194C-99DF-4DD31C01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EF04E08-E647-E54D-AB9B-B93EC5606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426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6048028-0C0C-AA47-9D1B-55761FD6B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F1630D0-3BE5-E243-A916-D30F8E741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8378594-CABC-0E4A-AFAE-F350505DC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946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25561D-BA2A-E840-9C70-EE1544628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B6CD96-EC82-2B4D-A086-9BC165DD4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02E79D0-DEC8-2347-935C-3DB15C88CC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952CCD-561B-2A46-BC9E-21B00F27E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7EB456-3E81-AD4B-807F-7F342530C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3EFEFE-7F2F-3549-A5AA-73C5A98CD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195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4957EE-91CD-2A45-9813-F5CD2320C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8907932-D8C4-9841-B807-BB233D8E1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C26BCCC-DF18-2744-9C1D-9493CEA494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5D543C-120C-AC41-B88C-F457C745D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CA4745B-BA90-8D46-B3CC-CEC0958C5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F35B2C6-88AE-4944-B6CA-ECC216A06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7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194A608-2BB2-544F-AD74-7FCC84CAF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789B92-FF6E-0348-8282-6DA5506A9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009E9D-082A-BF4B-A074-5A4F10175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FE78F-1823-D642-A64B-AD2B8FBC1D54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15D5A-E7B1-564E-BB0A-9FDF0EF680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2E7B82-3066-224D-9143-D180B9895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714A2-A560-BF4C-B311-0BA2ABB7A3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165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57CC64-5988-8C47-BBC4-5434A169CB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共同研究タスクフォースについて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14C426-325D-A245-93CF-29304C6D30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共同研究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TF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第一回会合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2022/7/1</a:t>
            </a:r>
          </a:p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栗木雅夫（広島大）</a:t>
            </a:r>
          </a:p>
        </p:txBody>
      </p:sp>
    </p:spTree>
    <p:extLst>
      <p:ext uri="{BB962C8B-B14F-4D97-AF65-F5344CB8AC3E}">
        <p14:creationId xmlns:p14="http://schemas.microsoft.com/office/powerpoint/2010/main" val="74031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27381"/>
            <a:ext cx="10515600" cy="1325563"/>
          </a:xfrm>
        </p:spPr>
        <p:txBody>
          <a:bodyPr/>
          <a:lstStyle/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BS-List0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563624"/>
            <a:ext cx="10515600" cy="4750499"/>
          </a:xfrm>
        </p:spPr>
        <p:txBody>
          <a:bodyPr>
            <a:normAutofit/>
          </a:bodyPr>
          <a:lstStyle/>
          <a:p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に参画する場合、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テーマとなり得るものをリストアップ。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分野（理論、物理、検出器、加速器）および特性（野心的、標準的等）の異なるテーマを用意。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例）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修論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のテーマ、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チャレンジングで面白い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テーマ、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基本設計の実現に寄与が大きい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テーマ、等。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既存リストからピックアップ：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物理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(Snowmass question)</a:t>
            </a:r>
            <a:r>
              <a:rPr lang="ja-JP" altLang="ja-JP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物理再構成についての課題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(ILD)</a:t>
            </a:r>
            <a:r>
              <a:rPr lang="ja-JP" altLang="en-US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利用研究会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、等。</a:t>
            </a:r>
            <a:endParaRPr lang="ja-JP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組織的集約：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測定器（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ILD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コンビナー、コラボレーション）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加速器（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IDT-WG2, 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各グループ）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、等。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+ILCWG+α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によるリストアップ。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情報共有ツール（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Doc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など）を利用して集約。</a:t>
            </a:r>
            <a:endParaRPr lang="ja-JP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283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懇談会スパイラル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懇談会は一回で終わらずに、複数回行う。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議論の中から有望と思われるネタを育み、育てていく。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具体性を持ってきた場合、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懇談会（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Topic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）、あるいは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C+ILC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（コミュニティ）として開催。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懇談会（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会）での議論を受けて、さらに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懇談会（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会）で議論を具体化するのもよい。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631" y="4352544"/>
            <a:ext cx="3226169" cy="215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3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角丸四角形 25">
            <a:extLst>
              <a:ext uri="{FF2B5EF4-FFF2-40B4-BE49-F238E27FC236}">
                <a16:creationId xmlns:a16="http://schemas.microsoft.com/office/drawing/2014/main" id="{AEC3798D-F418-7B4B-8BD0-058827EC6E99}"/>
              </a:ext>
            </a:extLst>
          </p:cNvPr>
          <p:cNvSpPr/>
          <p:nvPr/>
        </p:nvSpPr>
        <p:spPr>
          <a:xfrm>
            <a:off x="8856067" y="5185790"/>
            <a:ext cx="2220633" cy="11533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有志の会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9276348" y="2452211"/>
            <a:ext cx="2220633" cy="13881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若手</a:t>
            </a: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の会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楕円 8"/>
          <p:cNvSpPr/>
          <p:nvPr/>
        </p:nvSpPr>
        <p:spPr>
          <a:xfrm>
            <a:off x="2498763" y="3572948"/>
            <a:ext cx="4676537" cy="1066963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会合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楕円 10"/>
          <p:cNvSpPr/>
          <p:nvPr/>
        </p:nvSpPr>
        <p:spPr>
          <a:xfrm>
            <a:off x="4132873" y="1608913"/>
            <a:ext cx="1408320" cy="134416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楕円 11"/>
          <p:cNvSpPr/>
          <p:nvPr/>
        </p:nvSpPr>
        <p:spPr>
          <a:xfrm>
            <a:off x="7772537" y="5251921"/>
            <a:ext cx="1335024" cy="134416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</a:t>
            </a:r>
          </a:p>
        </p:txBody>
      </p:sp>
      <p:sp>
        <p:nvSpPr>
          <p:cNvPr id="21" name="タイトル 1"/>
          <p:cNvSpPr>
            <a:spLocks noGrp="1"/>
          </p:cNvSpPr>
          <p:nvPr>
            <p:ph type="title"/>
          </p:nvPr>
        </p:nvSpPr>
        <p:spPr>
          <a:xfrm>
            <a:off x="143323" y="171512"/>
            <a:ext cx="7629214" cy="1325563"/>
          </a:xfrm>
        </p:spPr>
        <p:txBody>
          <a:bodyPr/>
          <a:lstStyle/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 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diagram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楕円 22"/>
          <p:cNvSpPr/>
          <p:nvPr/>
        </p:nvSpPr>
        <p:spPr>
          <a:xfrm>
            <a:off x="761107" y="1616769"/>
            <a:ext cx="1335024" cy="134416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楕円 24"/>
          <p:cNvSpPr/>
          <p:nvPr/>
        </p:nvSpPr>
        <p:spPr>
          <a:xfrm>
            <a:off x="7075014" y="1616768"/>
            <a:ext cx="1335024" cy="134416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</a:t>
            </a:r>
          </a:p>
        </p:txBody>
      </p:sp>
      <p:cxnSp>
        <p:nvCxnSpPr>
          <p:cNvPr id="4" name="カギ線コネクタ 3"/>
          <p:cNvCxnSpPr>
            <a:stCxn id="11" idx="2"/>
            <a:endCxn id="23" idx="6"/>
          </p:cNvCxnSpPr>
          <p:nvPr/>
        </p:nvCxnSpPr>
        <p:spPr>
          <a:xfrm rot="10800000" flipV="1">
            <a:off x="2096131" y="2280997"/>
            <a:ext cx="2036742" cy="7856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カギ線コネクタ 26"/>
          <p:cNvCxnSpPr>
            <a:stCxn id="11" idx="6"/>
            <a:endCxn id="25" idx="2"/>
          </p:cNvCxnSpPr>
          <p:nvPr/>
        </p:nvCxnSpPr>
        <p:spPr>
          <a:xfrm>
            <a:off x="5541193" y="2280997"/>
            <a:ext cx="1533821" cy="7855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カギ線コネクタ 27"/>
          <p:cNvCxnSpPr>
            <a:stCxn id="11" idx="4"/>
            <a:endCxn id="9" idx="0"/>
          </p:cNvCxnSpPr>
          <p:nvPr/>
        </p:nvCxnSpPr>
        <p:spPr>
          <a:xfrm rot="5400000">
            <a:off x="4527100" y="3263014"/>
            <a:ext cx="619867" cy="1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カギ線コネクタ 31"/>
          <p:cNvCxnSpPr>
            <a:stCxn id="23" idx="4"/>
            <a:endCxn id="9" idx="1"/>
          </p:cNvCxnSpPr>
          <p:nvPr/>
        </p:nvCxnSpPr>
        <p:spPr>
          <a:xfrm rot="16200000" flipH="1">
            <a:off x="1921990" y="2467565"/>
            <a:ext cx="768264" cy="1755007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カギ線コネクタ 34"/>
          <p:cNvCxnSpPr>
            <a:stCxn id="25" idx="4"/>
            <a:endCxn id="9" idx="7"/>
          </p:cNvCxnSpPr>
          <p:nvPr/>
        </p:nvCxnSpPr>
        <p:spPr>
          <a:xfrm rot="5400000">
            <a:off x="6732350" y="2719024"/>
            <a:ext cx="768265" cy="1252089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カギ線コネクタ 77"/>
          <p:cNvCxnSpPr>
            <a:stCxn id="9" idx="4"/>
            <a:endCxn id="12" idx="2"/>
          </p:cNvCxnSpPr>
          <p:nvPr/>
        </p:nvCxnSpPr>
        <p:spPr>
          <a:xfrm rot="16200000" flipH="1">
            <a:off x="5662737" y="3814205"/>
            <a:ext cx="1284094" cy="2935505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カギ線コネクタ 82"/>
          <p:cNvCxnSpPr>
            <a:stCxn id="12" idx="0"/>
            <a:endCxn id="9" idx="6"/>
          </p:cNvCxnSpPr>
          <p:nvPr/>
        </p:nvCxnSpPr>
        <p:spPr>
          <a:xfrm rot="16200000" flipV="1">
            <a:off x="7234930" y="4046801"/>
            <a:ext cx="1145491" cy="1264749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カギ線コネクタ 91"/>
          <p:cNvCxnSpPr>
            <a:stCxn id="9" idx="2"/>
            <a:endCxn id="23" idx="3"/>
          </p:cNvCxnSpPr>
          <p:nvPr/>
        </p:nvCxnSpPr>
        <p:spPr>
          <a:xfrm rot="10800000">
            <a:off x="956617" y="2764088"/>
            <a:ext cx="1542146" cy="1342342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カギ線コネクタ 104"/>
          <p:cNvCxnSpPr>
            <a:stCxn id="9" idx="4"/>
            <a:endCxn id="9" idx="3"/>
          </p:cNvCxnSpPr>
          <p:nvPr/>
        </p:nvCxnSpPr>
        <p:spPr>
          <a:xfrm rot="5400000" flipH="1">
            <a:off x="3932202" y="3735082"/>
            <a:ext cx="156253" cy="1653406"/>
          </a:xfrm>
          <a:prstGeom prst="bentConnector3">
            <a:avLst>
              <a:gd name="adj1" fmla="val -821157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楕円 112"/>
          <p:cNvSpPr/>
          <p:nvPr/>
        </p:nvSpPr>
        <p:spPr>
          <a:xfrm>
            <a:off x="9147086" y="3435259"/>
            <a:ext cx="1335024" cy="134416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</a:t>
            </a:r>
          </a:p>
        </p:txBody>
      </p:sp>
      <p:cxnSp>
        <p:nvCxnSpPr>
          <p:cNvPr id="114" name="カギ線コネクタ 113"/>
          <p:cNvCxnSpPr>
            <a:stCxn id="113" idx="2"/>
            <a:endCxn id="9" idx="6"/>
          </p:cNvCxnSpPr>
          <p:nvPr/>
        </p:nvCxnSpPr>
        <p:spPr>
          <a:xfrm rot="10800000">
            <a:off x="7175300" y="4106431"/>
            <a:ext cx="1971786" cy="913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04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F42548-A737-D14E-855E-6E4603312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0852" y="1391477"/>
            <a:ext cx="6997911" cy="5271604"/>
          </a:xfrm>
        </p:spPr>
        <p:txBody>
          <a:bodyPr anchor="ctr">
            <a:normAutofit fontScale="775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2020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年　</a:t>
            </a: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12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月</a:t>
            </a: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16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日　</a:t>
            </a:r>
            <a:r>
              <a:rPr lang="ja-JP" altLang="ja-JP" sz="34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広島大</a:t>
            </a:r>
            <a:endParaRPr lang="ja-JP" altLang="ja-JP" sz="34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2020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年　</a:t>
            </a: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12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月</a:t>
            </a: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18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日　</a:t>
            </a:r>
            <a:r>
              <a:rPr lang="ja-JP" altLang="ja-JP" sz="34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九州大</a:t>
            </a:r>
            <a:endParaRPr lang="ja-JP" altLang="ja-JP" sz="34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2021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年　</a:t>
            </a: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月</a:t>
            </a: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22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日　</a:t>
            </a:r>
            <a:r>
              <a:rPr lang="ja-JP" altLang="ja-JP" sz="34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名古屋大</a:t>
            </a:r>
            <a:endParaRPr lang="en-US" altLang="ja-JP" sz="34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2021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年　</a:t>
            </a: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月</a:t>
            </a: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5</a:t>
            </a:r>
            <a:r>
              <a:rPr lang="ja-JP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日　</a:t>
            </a:r>
            <a:r>
              <a:rPr lang="ja-JP" altLang="ja-JP" sz="34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東京大</a:t>
            </a:r>
            <a:r>
              <a:rPr lang="en-US" altLang="ja-JP" sz="3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(ICEPP)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2021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年　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日　信州大（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月中）</a:t>
            </a:r>
            <a:endParaRPr lang="en-US" altLang="ja-JP" sz="3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2021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5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日　新潟大</a:t>
            </a:r>
            <a:endParaRPr lang="en-US" altLang="ja-JP" sz="3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2021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6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日　筑波大</a:t>
            </a:r>
            <a:endParaRPr lang="en-US" altLang="ja-JP" sz="3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2021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7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日　第一回機械学習勉強会</a:t>
            </a:r>
            <a:endParaRPr lang="en-US" altLang="ja-JP" sz="3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2021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8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日　第二回機械学習勉強会</a:t>
            </a:r>
            <a:endParaRPr lang="en-US" altLang="ja-JP" sz="3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2021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26</a:t>
            </a:r>
            <a:r>
              <a:rPr lang="ja-JP" altLang="en-US" sz="3400">
                <a:latin typeface="メイリオ" panose="020B0604030504040204" pitchFamily="50" charset="-128"/>
                <a:ea typeface="メイリオ" panose="020B0604030504040204" pitchFamily="50" charset="-128"/>
              </a:rPr>
              <a:t>日　早稲田大</a:t>
            </a:r>
            <a:endParaRPr lang="en-US" altLang="ja-JP" sz="3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3EC7AEBE-CE0B-5D4E-9AA6-30A952CF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434" y="179595"/>
            <a:ext cx="10515600" cy="1325563"/>
          </a:xfrm>
        </p:spPr>
        <p:txBody>
          <a:bodyPr/>
          <a:lstStyle/>
          <a:p>
            <a:r>
              <a:rPr lang="ja-JP" altLang="en-US"/>
              <a:t>これまでに開催された懇談期</a:t>
            </a:r>
          </a:p>
        </p:txBody>
      </p:sp>
    </p:spTree>
    <p:extLst>
      <p:ext uri="{BB962C8B-B14F-4D97-AF65-F5344CB8AC3E}">
        <p14:creationId xmlns:p14="http://schemas.microsoft.com/office/powerpoint/2010/main" val="377227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これまでの話題のまとめ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0822" y="2090319"/>
            <a:ext cx="11154879" cy="5345196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120000"/>
              </a:lnSpc>
              <a:buFont typeface="+mj-lt"/>
              <a:buAutoNum type="arabicPeriod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光渦、ベクトルビームの素粒子物理学、光カソード、検出器などへの応用。</a:t>
            </a:r>
          </a:p>
          <a:p>
            <a:pPr marL="457200" lvl="0" indent="-457200">
              <a:lnSpc>
                <a:spcPct val="120000"/>
              </a:lnSpc>
              <a:buFont typeface="+mj-lt"/>
              <a:buAutoNum type="arabicPeriod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円偏光アンジュレーターから発生する偏極ガンマ線、対生成からの偏極陽電子を利用した研究の検討。</a:t>
            </a:r>
          </a:p>
          <a:p>
            <a:pPr marL="457200" lvl="0" indent="-457200">
              <a:lnSpc>
                <a:spcPct val="120000"/>
              </a:lnSpc>
              <a:buFont typeface="+mj-lt"/>
              <a:buAutoNum type="arabicPeriod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量子干渉効果をもちいた素粒子実験の感度向上。実験および解析。</a:t>
            </a:r>
          </a:p>
          <a:p>
            <a:pPr marL="457200" lvl="0" indent="-457200">
              <a:lnSpc>
                <a:spcPct val="120000"/>
              </a:lnSpc>
              <a:buFont typeface="+mj-lt"/>
              <a:buAutoNum type="arabicPeriod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グラフェン保護膜付きカソードによる電子源、光検出器への応用。</a:t>
            </a:r>
          </a:p>
          <a:p>
            <a:pPr marL="457200" lvl="0" indent="-457200">
              <a:lnSpc>
                <a:spcPct val="120000"/>
              </a:lnSpc>
              <a:buFont typeface="+mj-lt"/>
              <a:buAutoNum type="arabicPeriod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アト秒間隔光波束の応用</a:t>
            </a:r>
          </a:p>
          <a:p>
            <a:pPr marL="457200" lvl="0" indent="-457200">
              <a:lnSpc>
                <a:spcPct val="120000"/>
              </a:lnSpc>
              <a:buFont typeface="+mj-lt"/>
              <a:buAutoNum type="arabicPeriod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非線形光学結晶の検出器への応用</a:t>
            </a:r>
          </a:p>
          <a:p>
            <a:pPr marL="457200" lvl="0" indent="-457200">
              <a:lnSpc>
                <a:spcPct val="120000"/>
              </a:lnSpc>
              <a:buFont typeface="+mj-lt"/>
              <a:buAutoNum type="arabicPeriod"/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とＬＨＣの結合あるいは相補的な解析（ヒッグス、ＳＵＳＹなど）。</a:t>
            </a:r>
          </a:p>
        </p:txBody>
      </p:sp>
    </p:spTree>
    <p:extLst>
      <p:ext uri="{BB962C8B-B14F-4D97-AF65-F5344CB8AC3E}">
        <p14:creationId xmlns:p14="http://schemas.microsoft.com/office/powerpoint/2010/main" val="384939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/>
          <p:cNvSpPr txBox="1">
            <a:spLocks noGrp="1"/>
          </p:cNvSpPr>
          <p:nvPr>
            <p:ph idx="1"/>
          </p:nvPr>
        </p:nvSpPr>
        <p:spPr>
          <a:xfrm>
            <a:off x="262497" y="177718"/>
            <a:ext cx="11677711" cy="6304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lnSpc>
                <a:spcPct val="120000"/>
              </a:lnSpc>
              <a:buFont typeface="+mj-lt"/>
              <a:buAutoNum type="arabicPeriod" startAt="8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フレーバー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Jet</a:t>
            </a:r>
            <a:r>
              <a:rPr lang="ja-JP" altLang="en-US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Quark-gluon 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タギングの感度向上。</a:t>
            </a:r>
          </a:p>
          <a:p>
            <a:pPr marL="457200" lvl="0" indent="-457200">
              <a:lnSpc>
                <a:spcPct val="120000"/>
              </a:lnSpc>
              <a:buFont typeface="+mj-lt"/>
              <a:buAutoNum type="arabicPeriod" startAt="8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機械学習の解析技術への応用。</a:t>
            </a:r>
          </a:p>
          <a:p>
            <a:pPr marL="457200" lvl="0" indent="-457200">
              <a:lnSpc>
                <a:spcPct val="100000"/>
              </a:lnSpc>
              <a:buFont typeface="+mj-lt"/>
              <a:buAutoNum type="arabicPeriod" startAt="8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ビームダンプ（電子・陽電子、ガンマ線）を利用したハドロン物理、エキゾチック物理探索。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0" indent="-457200">
              <a:lnSpc>
                <a:spcPct val="100000"/>
              </a:lnSpc>
              <a:buFont typeface="+mj-lt"/>
              <a:buAutoNum type="arabicPeriod" startAt="8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ＩＬＣ</a:t>
            </a:r>
            <a:r>
              <a:rPr lang="en-US" altLang="ja-JP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e+e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によるエキゾチック物理探索。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 startAt="8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ＩＬＣ加速器と検出器技術の応用によるエキゾチック物理探索。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 startAt="8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ＬＨＣ解析技術の継承、発展。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 startAt="8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量子コンピューティングによる解析、およびＭＣ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simulation</a:t>
            </a: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技術の開発。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 startAt="8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量子光学素子の検出器への応用。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 startAt="8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ＬＨＣにおける検出器の開発、構築、運用体制のノウハウの継承。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 startAt="8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教師なし学習によるアノマリー検出。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 startAt="8"/>
            </a:pPr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検出器の共同</a:t>
            </a:r>
            <a:r>
              <a:rPr lang="ja-JP" altLang="ja-JP" sz="2400">
                <a:latin typeface="メイリオ" panose="020B0604030504040204" pitchFamily="50" charset="-128"/>
                <a:ea typeface="メイリオ" panose="020B0604030504040204" pitchFamily="50" charset="-128"/>
              </a:rPr>
              <a:t>開発。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9242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ピックアップされた課題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9862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30CF077-11B9-A546-B132-A3797AE19302}"/>
              </a:ext>
            </a:extLst>
          </p:cNvPr>
          <p:cNvSpPr/>
          <p:nvPr/>
        </p:nvSpPr>
        <p:spPr>
          <a:xfrm>
            <a:off x="2097232" y="1825624"/>
            <a:ext cx="7249298" cy="34655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ILC+LHC+SKEKB</a:t>
            </a:r>
            <a:r>
              <a:rPr lang="ja-JP" altLang="en-US" sz="28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での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物理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解析技術の共同開発（含む</a:t>
            </a:r>
            <a:r>
              <a:rPr lang="ja-JP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機械学習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ja-JP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900" lvl="0" indent="-342900">
              <a:lnSpc>
                <a:spcPct val="100000"/>
              </a:lnSpc>
              <a:buFont typeface="+mj-lt"/>
              <a:buAutoNum type="arabicPeriod"/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固定標的実験＠ビームダンプ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>
              <a:lnSpc>
                <a:spcPct val="100000"/>
              </a:lnSpc>
            </a:pP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SKEKB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LHC</a:t>
            </a:r>
            <a:r>
              <a:rPr lang="ja-JP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における検出器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、計算機、ネットワークシステム等の</a:t>
            </a:r>
            <a:r>
              <a:rPr lang="ja-JP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開発、構築、運用体制のノウハウの継承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（別途枠組みが必要）</a:t>
            </a:r>
            <a:endParaRPr lang="ja-JP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>
              <a:lnSpc>
                <a:spcPct val="100000"/>
              </a:lnSpc>
            </a:pP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1AA1E39-5572-694E-BC76-AF454C212E04}"/>
              </a:ext>
            </a:extLst>
          </p:cNvPr>
          <p:cNvSpPr/>
          <p:nvPr/>
        </p:nvSpPr>
        <p:spPr>
          <a:xfrm>
            <a:off x="954156" y="5291188"/>
            <a:ext cx="98993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その他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から出てきた課題</a:t>
            </a:r>
            <a:endParaRPr lang="en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</a:t>
            </a:r>
            <a:r>
              <a:rPr lang="en" altLang="ja-JP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docs.google.com</a:t>
            </a:r>
            <a:r>
              <a:rPr lang="en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/spreadsheets/d/190GNc3t7c1j5QKc9dx9nWste2vXtYhmfsxEtKHnC9Nk/</a:t>
            </a:r>
            <a:r>
              <a:rPr lang="en" altLang="ja-JP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edit#gid</a:t>
            </a:r>
            <a:r>
              <a:rPr lang="en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=0</a:t>
            </a:r>
            <a:endParaRPr lang="ja-JP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904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9F4752-F088-7C4E-BE42-A183D3CF2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懇談会の総括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05BEA6E-7700-9E47-A0DB-3C6870D0E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多くのグループ、有志と懇談会を実施してきた。</a:t>
            </a:r>
            <a:endParaRPr kumimoji="1" lang="en-US" altLang="ja-JP" dirty="0"/>
          </a:p>
          <a:p>
            <a:r>
              <a:rPr lang="ja-JP" altLang="en-US" dirty="0"/>
              <a:t>多くの課題（共同研究の種）が指摘されたが、一部を除きまだ具体化する段階には至っていない。</a:t>
            </a:r>
            <a:endParaRPr lang="en-US" altLang="ja-JP" dirty="0"/>
          </a:p>
          <a:p>
            <a:r>
              <a:rPr kumimoji="1" lang="ja-JP" altLang="en-US" dirty="0"/>
              <a:t>より多くの課題を具体化するには、枠組み（すなわ</a:t>
            </a:r>
            <a:r>
              <a:rPr lang="ja-JP" altLang="en-US" dirty="0"/>
              <a:t>ち予算）が必要。</a:t>
            </a:r>
            <a:endParaRPr lang="en-US" altLang="ja-JP" dirty="0"/>
          </a:p>
          <a:p>
            <a:r>
              <a:rPr kumimoji="1" lang="ja-JP" altLang="en-US" dirty="0"/>
              <a:t>組織化を進め、科研費の提案などを行うのも一案。</a:t>
            </a:r>
            <a:endParaRPr kumimoji="1" lang="en-US" altLang="ja-JP" dirty="0"/>
          </a:p>
          <a:p>
            <a:r>
              <a:rPr kumimoji="1" lang="en-US" altLang="ja-JP" dirty="0"/>
              <a:t>ILCJ</a:t>
            </a:r>
            <a:r>
              <a:rPr kumimoji="1" lang="ja-JP" altLang="en-US" dirty="0" err="1"/>
              <a:t>がが</a:t>
            </a:r>
            <a:r>
              <a:rPr kumimoji="1" lang="ja-JP" altLang="en-US" dirty="0"/>
              <a:t>音頭をとり、</a:t>
            </a:r>
            <a:r>
              <a:rPr lang="en-US" altLang="ja-JP" dirty="0"/>
              <a:t>ILC</a:t>
            </a:r>
            <a:r>
              <a:rPr lang="ja-JP" altLang="en-US" dirty="0"/>
              <a:t>加速器＋</a:t>
            </a:r>
            <a:r>
              <a:rPr lang="en-US" altLang="ja-JP" dirty="0"/>
              <a:t>ILC</a:t>
            </a:r>
            <a:r>
              <a:rPr lang="ja-JP" altLang="en-US" dirty="0"/>
              <a:t>素核研＋</a:t>
            </a:r>
            <a:r>
              <a:rPr lang="en-US" altLang="ja-JP" dirty="0"/>
              <a:t>ICEPP</a:t>
            </a:r>
            <a:r>
              <a:rPr lang="ja-JP" altLang="en-US" dirty="0"/>
              <a:t>が基金を作り、それを原資とする。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138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494522"/>
            <a:ext cx="10515600" cy="568244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課題</a:t>
            </a:r>
            <a:endParaRPr lang="en-US" altLang="ja-JP" sz="4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枠組みの設計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基金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方式（加速器＋素核研＋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ICEPP)</a:t>
            </a:r>
          </a:p>
          <a:p>
            <a:pPr lvl="1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科研費（競争的資金）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ハイブリッド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課題設定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既存のリストの中からこちらで設定する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Wish list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方式。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新たな課題を提案してもらう提案型。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CTF</a:t>
            </a:r>
            <a:r>
              <a:rPr kumimoji="1" lang="ja-JP" altLang="en-US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の拡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大：以上の作業、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list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の洗い出しに対応するには人員が不足。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共通する課題を持つ広報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TF</a:t>
            </a:r>
            <a:r>
              <a:rPr lang="ja-JP" altLang="en-US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加速器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RDTF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と協力して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進める。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例えば、近隣分野への広報対象は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CTF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の対象でもある。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981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0E3546-4678-0544-B495-A3320BF63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これまでの経緯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CE6B4B-0BB5-6B4F-97D1-415086502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2020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:</a:t>
            </a:r>
            <a:r>
              <a:rPr kumimoji="1" lang="ja-JP" altLang="en-US" dirty="0"/>
              <a:t>高エネルギー物理</a:t>
            </a:r>
            <a:r>
              <a:rPr lang="ja-JP" altLang="en-US" dirty="0"/>
              <a:t>研究者会議　</a:t>
            </a:r>
            <a:r>
              <a:rPr lang="en-US" altLang="ja-JP" dirty="0"/>
              <a:t>ILC</a:t>
            </a:r>
            <a:r>
              <a:rPr lang="ja-JP" altLang="en-US" dirty="0"/>
              <a:t>パネル下に情報共有</a:t>
            </a:r>
            <a:r>
              <a:rPr lang="en-US" altLang="ja-JP" dirty="0"/>
              <a:t>WG</a:t>
            </a:r>
            <a:r>
              <a:rPr lang="ja-JP" altLang="en-US" dirty="0"/>
              <a:t>が設置される。</a:t>
            </a:r>
            <a:endParaRPr lang="en-US" altLang="ja-JP" dirty="0"/>
          </a:p>
          <a:p>
            <a:r>
              <a:rPr lang="ja-JP" altLang="en-US" dirty="0"/>
              <a:t>コミュニティとの共同のために、</a:t>
            </a:r>
            <a:r>
              <a:rPr lang="en-US" altLang="ja-JP" dirty="0"/>
              <a:t>ILC</a:t>
            </a:r>
            <a:r>
              <a:rPr lang="ja-JP" altLang="en-US" dirty="0"/>
              <a:t>懇談会を行うこととした。その概要を決定し，</a:t>
            </a:r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12</a:t>
            </a:r>
            <a:r>
              <a:rPr lang="ja-JP" altLang="en-US" dirty="0"/>
              <a:t>月から</a:t>
            </a:r>
            <a:r>
              <a:rPr lang="en-US" altLang="ja-JP" dirty="0"/>
              <a:t>ILC</a:t>
            </a:r>
            <a:r>
              <a:rPr lang="ja-JP" altLang="en-US" dirty="0"/>
              <a:t>懇談会を実施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en-US" altLang="ja-JP" dirty="0" smtClean="0"/>
              <a:t>2022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月：</a:t>
            </a:r>
            <a:r>
              <a:rPr lang="en-US" altLang="ja-JP" dirty="0" smtClean="0"/>
              <a:t>ILC-Japan</a:t>
            </a:r>
            <a:r>
              <a:rPr lang="ja-JP" altLang="en-US" dirty="0" smtClean="0"/>
              <a:t>のもとに共同研究</a:t>
            </a:r>
            <a:r>
              <a:rPr lang="en-US" altLang="ja-JP" dirty="0" smtClean="0"/>
              <a:t>TF</a:t>
            </a:r>
            <a:r>
              <a:rPr lang="ja-JP" altLang="en-US" dirty="0" smtClean="0"/>
              <a:t>が設置された。</a:t>
            </a:r>
            <a:r>
              <a:rPr lang="en-US" altLang="ja-JP" smtClean="0"/>
              <a:t>ILC</a:t>
            </a:r>
            <a:r>
              <a:rPr lang="ja-JP" altLang="en-US" dirty="0" smtClean="0"/>
              <a:t>懇談会の活動を発展的に引き継ぐものとしたい。</a:t>
            </a:r>
            <a:endParaRPr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2372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168966"/>
            <a:ext cx="9144000" cy="1655762"/>
          </a:xfrm>
        </p:spPr>
        <p:txBody>
          <a:bodyPr>
            <a:normAutofit/>
          </a:bodyPr>
          <a:lstStyle/>
          <a:p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kumimoji="1"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懇談会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WG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>
                <a:latin typeface="メイリオ" panose="020B0604030504040204" pitchFamily="50" charset="-128"/>
                <a:ea typeface="メイリオ" panose="020B0604030504040204" pitchFamily="50" charset="-128"/>
              </a:rPr>
              <a:t>末原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幹、与那嶺亮、吉岡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瑞樹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、大谷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航、田辺友彦、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藤井恵介、川越清以、栗木雅夫（座長）</a:t>
            </a:r>
          </a:p>
        </p:txBody>
      </p:sp>
    </p:spTree>
    <p:extLst>
      <p:ext uri="{BB962C8B-B14F-4D97-AF65-F5344CB8AC3E}">
        <p14:creationId xmlns:p14="http://schemas.microsoft.com/office/powerpoint/2010/main" val="102697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本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WG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の任務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533017"/>
            <a:ext cx="10515600" cy="4351338"/>
          </a:xfrm>
        </p:spPr>
        <p:txBody>
          <a:bodyPr>
            <a:normAutofit/>
          </a:bodyPr>
          <a:lstStyle/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は全世界が取り組む国際共同プロジェクト。一方で、国内コミュニティからの参加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協力なしには実現できない。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ILC250GeV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に限定しない、幅広い研究テーマへの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の活用を検討する中で、コミュニティ全体の利益となる形を作りたい。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本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WG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は、そのために必要な取り組みを立案する。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キーワードは双方向性、そして企画段階からの協働。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381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懇談会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とは、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X+ILC. 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と異なる要素の結合により、新たな展開を生み出すことを意図している。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X+ILC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懇談会（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会）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大学の一研究室、あるいは実験グループなどを対象とした懇談会。有意義な議論が出来そうなグループと企画段階から協力して開催する。例）名大＋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懇談会（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会）：コミュニティ全体を対象とした懇談会。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会は＋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懇談会シリーズの集約点である。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懇談会（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会）：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Topic</a:t>
            </a:r>
            <a:r>
              <a:rPr lang="ja-JP" altLang="en-US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あるいは、「若手研究者にとっての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」など、特定の話題に特化した懇談会。例）若手＋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主催は若手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有志（本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WG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？）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802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X+ILC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懇談会（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会）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少人数で、より濃密な議論を意図した会合。大学の一研究室を想定。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網羅的な実施ではなく、パネルメンバーのグループなど、有意義な議論が出来そうなグループを中心に実施し、順次対象を拡大。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企画段階から、相手と議論して会合を設定。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についての情報提供だけでなく、相手側の研究活動もプレゼンしてもらい、情報を共有。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議論の中から、共通の課題、協働への発展の芽を探索する。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505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X+ILC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懇談会（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会）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会、あるいは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会において、より議論が必要なテーマが出てきた場合に開催。あるいは、「若手研究者にとっての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」など、特定の話題に特化した懇談会。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各コミュニティにおける「若手の会」などにおいて、一つの話題として議論するという形も模索する。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80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00533"/>
            <a:ext cx="10515600" cy="1325563"/>
          </a:xfrm>
        </p:spPr>
        <p:txBody>
          <a:bodyPr/>
          <a:lstStyle/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懇談会（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会）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250445"/>
            <a:ext cx="10515600" cy="5360667"/>
          </a:xfrm>
        </p:spPr>
        <p:txBody>
          <a:bodyPr>
            <a:no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コミュニティ全体、あるいはその部分集合が対象。以下の三つの形態を提案。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（後述）から出てきた挑戦的な課題についての紹介、議論。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Beyond ILC250 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の物理、測定器、加速器。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における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kumimoji="1"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+e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以外の物理。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+ILC2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en-US" altLang="ja-JP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会合での議論をもとにプログラムを編成。</a:t>
            </a:r>
            <a:endParaRPr lang="en-US" altLang="ja-JP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会合相手グループ（複数）とともにプログラムを編成。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会合で議論された話題・課題の紹介、追加検討、展開の可能性ついての議論が中心。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C+ILC</a:t>
            </a:r>
          </a:p>
          <a:p>
            <a:pPr lvl="1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コミュニティ毎の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懇談会。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SuperKEKB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BelleII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 + ILC, 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Nutrino+ILC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, etc. </a:t>
            </a:r>
          </a:p>
        </p:txBody>
      </p:sp>
    </p:spTree>
    <p:extLst>
      <p:ext uri="{BB962C8B-B14F-4D97-AF65-F5344CB8AC3E}">
        <p14:creationId xmlns:p14="http://schemas.microsoft.com/office/powerpoint/2010/main" val="287348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懇談会への道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19840"/>
          </a:xfrm>
        </p:spPr>
        <p:txBody>
          <a:bodyPr>
            <a:norm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懇談会（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会）は集約点であるから、ここへどのようなプロセスで至るのかが最も重要。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魅力的な議論のネタを用意できるかが勝負である。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+ILCWG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α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メンバーがネタをひねり出す。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(List0)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List0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を、＋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ILCWG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α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でブレーンストーミング（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BS)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により、さらに膨らませる。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(List1)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このネタを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会、あるいは個人的なコネのある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外の人を含めて、さらに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により膨らませる。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(List2)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以上のプロセスにより生成した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List2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+ILC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懇談会（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会）に提示して、議論のネタとする。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14350" indent="-514350">
              <a:buFont typeface="+mj-lt"/>
              <a:buAutoNum type="arabicPeriod"/>
            </a:pP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58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4282</TotalTime>
  <Words>1455</Words>
  <Application>Microsoft Office PowerPoint</Application>
  <PresentationFormat>ワイド画面</PresentationFormat>
  <Paragraphs>128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メイリオ</vt:lpstr>
      <vt:lpstr>游ゴシック</vt:lpstr>
      <vt:lpstr>游ゴシック Light</vt:lpstr>
      <vt:lpstr>Arial</vt:lpstr>
      <vt:lpstr>Times New Roman</vt:lpstr>
      <vt:lpstr>Office テーマ</vt:lpstr>
      <vt:lpstr>共同研究タスクフォースについて</vt:lpstr>
      <vt:lpstr>これまでの経緯</vt:lpstr>
      <vt:lpstr>+ILC懇談会</vt:lpstr>
      <vt:lpstr>本WGの任務</vt:lpstr>
      <vt:lpstr>+ILC懇談会</vt:lpstr>
      <vt:lpstr>X+ILC懇談会（B会）</vt:lpstr>
      <vt:lpstr>X+ILC懇談会（C会）</vt:lpstr>
      <vt:lpstr>+ILC懇談会（A会）</vt:lpstr>
      <vt:lpstr>+ILC懇談会への道</vt:lpstr>
      <vt:lpstr>BS-List0</vt:lpstr>
      <vt:lpstr>+ILC懇談会スパイラル</vt:lpstr>
      <vt:lpstr>+ILC懇談会 diagram</vt:lpstr>
      <vt:lpstr>これまでに開催された懇談期</vt:lpstr>
      <vt:lpstr>これまでの話題のまとめ</vt:lpstr>
      <vt:lpstr>PowerPoint プレゼンテーション</vt:lpstr>
      <vt:lpstr>ピックアップされた課題</vt:lpstr>
      <vt:lpstr>+ILC懇談会の総括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共同研究タスクフォースについて</dc:title>
  <dc:creator>栗木　雅夫</dc:creator>
  <cp:lastModifiedBy>masao.kuriki masao.kuriki</cp:lastModifiedBy>
  <cp:revision>10</cp:revision>
  <dcterms:created xsi:type="dcterms:W3CDTF">2022-07-01T01:19:22Z</dcterms:created>
  <dcterms:modified xsi:type="dcterms:W3CDTF">2022-07-04T00:55:23Z</dcterms:modified>
</cp:coreProperties>
</file>