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1" r:id="rId2"/>
    <p:sldId id="256" r:id="rId3"/>
    <p:sldId id="257" r:id="rId4"/>
    <p:sldId id="260" r:id="rId5"/>
    <p:sldId id="272" r:id="rId6"/>
    <p:sldId id="276" r:id="rId7"/>
    <p:sldId id="280" r:id="rId8"/>
    <p:sldId id="281" r:id="rId9"/>
    <p:sldId id="282" r:id="rId10"/>
    <p:sldId id="283" r:id="rId11"/>
    <p:sldId id="284" r:id="rId12"/>
    <p:sldId id="290" r:id="rId13"/>
    <p:sldId id="285" r:id="rId14"/>
    <p:sldId id="286" r:id="rId15"/>
    <p:sldId id="287" r:id="rId16"/>
    <p:sldId id="288" r:id="rId17"/>
    <p:sldId id="289" r:id="rId18"/>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327"/>
  </p:normalViewPr>
  <p:slideViewPr>
    <p:cSldViewPr snapToGrid="0">
      <p:cViewPr varScale="1">
        <p:scale>
          <a:sx n="128" d="100"/>
          <a:sy n="128" d="100"/>
        </p:scale>
        <p:origin x="4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Asia-Pacific</c:v>
                </c:pt>
              </c:strCache>
            </c:strRef>
          </c:tx>
          <c:spPr>
            <a:ln>
              <a:solidFill>
                <a:srgbClr val="2875DD"/>
              </a:solidFill>
            </a:ln>
          </c:spPr>
          <c:marker>
            <c:symbol val="circle"/>
            <c:size val="5"/>
            <c:spPr>
              <a:solidFill>
                <a:srgbClr val="2875DD"/>
              </a:solidFill>
              <a:ln>
                <a:solidFill>
                  <a:srgbClr val="2875DD"/>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Sheet1!$B$2:$B$12</c:f>
              <c:numCache>
                <c:formatCode>General</c:formatCode>
                <c:ptCount val="11"/>
                <c:pt idx="0">
                  <c:v>686</c:v>
                </c:pt>
                <c:pt idx="1">
                  <c:v>733</c:v>
                </c:pt>
                <c:pt idx="2">
                  <c:v>700</c:v>
                </c:pt>
                <c:pt idx="3">
                  <c:v>662</c:v>
                </c:pt>
                <c:pt idx="4">
                  <c:v>599</c:v>
                </c:pt>
                <c:pt idx="5">
                  <c:v>542</c:v>
                </c:pt>
                <c:pt idx="6">
                  <c:v>462</c:v>
                </c:pt>
                <c:pt idx="7">
                  <c:v>377</c:v>
                </c:pt>
                <c:pt idx="8">
                  <c:v>303</c:v>
                </c:pt>
                <c:pt idx="9">
                  <c:v>257</c:v>
                </c:pt>
                <c:pt idx="10">
                  <c:v>199</c:v>
                </c:pt>
              </c:numCache>
            </c:numRef>
          </c:val>
          <c:smooth val="0"/>
          <c:extLst>
            <c:ext xmlns:c16="http://schemas.microsoft.com/office/drawing/2014/chart" uri="{C3380CC4-5D6E-409C-BE32-E72D297353CC}">
              <c16:uniqueId val="{0000000B-D9F0-C94C-93AB-4E1AC1630877}"/>
            </c:ext>
          </c:extLst>
        </c:ser>
        <c:ser>
          <c:idx val="1"/>
          <c:order val="1"/>
          <c:tx>
            <c:strRef>
              <c:f>Sheet1!$C$1</c:f>
              <c:strCache>
                <c:ptCount val="1"/>
                <c:pt idx="0">
                  <c:v>CIS</c:v>
                </c:pt>
              </c:strCache>
            </c:strRef>
          </c:tx>
          <c:spPr>
            <a:ln>
              <a:solidFill>
                <a:srgbClr val="0F283E"/>
              </a:solidFill>
            </a:ln>
          </c:spPr>
          <c:marker>
            <c:symbol val="circle"/>
            <c:size val="5"/>
            <c:spPr>
              <a:solidFill>
                <a:srgbClr val="0F283E"/>
              </a:solidFill>
              <a:ln>
                <a:solidFill>
                  <a:srgbClr val="0F283E"/>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Sheet1!$C$2:$C$12</c:f>
              <c:numCache>
                <c:formatCode>General</c:formatCode>
                <c:ptCount val="11"/>
                <c:pt idx="0">
                  <c:v>673</c:v>
                </c:pt>
                <c:pt idx="1">
                  <c:v>643</c:v>
                </c:pt>
                <c:pt idx="2">
                  <c:v>608</c:v>
                </c:pt>
                <c:pt idx="3">
                  <c:v>596</c:v>
                </c:pt>
                <c:pt idx="4">
                  <c:v>515</c:v>
                </c:pt>
                <c:pt idx="5">
                  <c:v>463</c:v>
                </c:pt>
                <c:pt idx="6">
                  <c:v>392</c:v>
                </c:pt>
                <c:pt idx="7">
                  <c:v>332</c:v>
                </c:pt>
                <c:pt idx="8">
                  <c:v>276</c:v>
                </c:pt>
                <c:pt idx="9">
                  <c:v>232</c:v>
                </c:pt>
                <c:pt idx="10">
                  <c:v>199</c:v>
                </c:pt>
              </c:numCache>
            </c:numRef>
          </c:val>
          <c:smooth val="0"/>
          <c:extLst>
            <c:ext xmlns:c16="http://schemas.microsoft.com/office/drawing/2014/chart" uri="{C3380CC4-5D6E-409C-BE32-E72D297353CC}">
              <c16:uniqueId val="{00000017-D9F0-C94C-93AB-4E1AC1630877}"/>
            </c:ext>
          </c:extLst>
        </c:ser>
        <c:ser>
          <c:idx val="2"/>
          <c:order val="2"/>
          <c:tx>
            <c:strRef>
              <c:f>Sheet1!$D$1</c:f>
              <c:strCache>
                <c:ptCount val="1"/>
                <c:pt idx="0">
                  <c:v>Middle-East</c:v>
                </c:pt>
              </c:strCache>
            </c:strRef>
          </c:tx>
          <c:spPr>
            <a:ln>
              <a:solidFill>
                <a:srgbClr val="BABABA"/>
              </a:solidFill>
            </a:ln>
          </c:spPr>
          <c:marker>
            <c:symbol val="circle"/>
            <c:size val="5"/>
            <c:spPr>
              <a:solidFill>
                <a:srgbClr val="BABABA"/>
              </a:solidFill>
              <a:ln>
                <a:solidFill>
                  <a:srgbClr val="BABABA"/>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Sheet1!$D$2:$D$12</c:f>
              <c:numCache>
                <c:formatCode>General</c:formatCode>
                <c:ptCount val="11"/>
                <c:pt idx="0">
                  <c:v>715</c:v>
                </c:pt>
                <c:pt idx="1">
                  <c:v>696</c:v>
                </c:pt>
                <c:pt idx="2">
                  <c:v>682</c:v>
                </c:pt>
                <c:pt idx="3">
                  <c:v>650</c:v>
                </c:pt>
                <c:pt idx="4">
                  <c:v>591</c:v>
                </c:pt>
                <c:pt idx="5">
                  <c:v>493</c:v>
                </c:pt>
                <c:pt idx="6">
                  <c:v>392</c:v>
                </c:pt>
                <c:pt idx="7">
                  <c:v>318</c:v>
                </c:pt>
                <c:pt idx="8">
                  <c:v>243</c:v>
                </c:pt>
                <c:pt idx="9">
                  <c:v>169</c:v>
                </c:pt>
                <c:pt idx="10">
                  <c:v>127</c:v>
                </c:pt>
              </c:numCache>
            </c:numRef>
          </c:val>
          <c:smooth val="0"/>
          <c:extLst>
            <c:ext xmlns:c16="http://schemas.microsoft.com/office/drawing/2014/chart" uri="{C3380CC4-5D6E-409C-BE32-E72D297353CC}">
              <c16:uniqueId val="{00000023-D9F0-C94C-93AB-4E1AC1630877}"/>
            </c:ext>
          </c:extLst>
        </c:ser>
        <c:ser>
          <c:idx val="3"/>
          <c:order val="3"/>
          <c:tx>
            <c:strRef>
              <c:f>Sheet1!$E$1</c:f>
              <c:strCache>
                <c:ptCount val="1"/>
                <c:pt idx="0">
                  <c:v>Africa</c:v>
                </c:pt>
              </c:strCache>
            </c:strRef>
          </c:tx>
          <c:spPr>
            <a:ln>
              <a:solidFill>
                <a:srgbClr val="A60B0B"/>
              </a:solidFill>
            </a:ln>
          </c:spPr>
          <c:marker>
            <c:symbol val="circle"/>
            <c:size val="5"/>
            <c:spPr>
              <a:solidFill>
                <a:srgbClr val="A60B0B"/>
              </a:solidFill>
              <a:ln>
                <a:solidFill>
                  <a:srgbClr val="A60B0B"/>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Sheet1!$E$2:$E$12</c:f>
              <c:numCache>
                <c:formatCode>General</c:formatCode>
                <c:ptCount val="11"/>
                <c:pt idx="0">
                  <c:v>672</c:v>
                </c:pt>
                <c:pt idx="1">
                  <c:v>641</c:v>
                </c:pt>
                <c:pt idx="2">
                  <c:v>624</c:v>
                </c:pt>
                <c:pt idx="3">
                  <c:v>606</c:v>
                </c:pt>
                <c:pt idx="4">
                  <c:v>538</c:v>
                </c:pt>
                <c:pt idx="5">
                  <c:v>402</c:v>
                </c:pt>
                <c:pt idx="6">
                  <c:v>297</c:v>
                </c:pt>
                <c:pt idx="7">
                  <c:v>233</c:v>
                </c:pt>
                <c:pt idx="8">
                  <c:v>187</c:v>
                </c:pt>
                <c:pt idx="9">
                  <c:v>151</c:v>
                </c:pt>
                <c:pt idx="10">
                  <c:v>122</c:v>
                </c:pt>
              </c:numCache>
            </c:numRef>
          </c:val>
          <c:smooth val="0"/>
          <c:extLst>
            <c:ext xmlns:c16="http://schemas.microsoft.com/office/drawing/2014/chart" uri="{C3380CC4-5D6E-409C-BE32-E72D297353CC}">
              <c16:uniqueId val="{0000002F-D9F0-C94C-93AB-4E1AC1630877}"/>
            </c:ext>
          </c:extLst>
        </c:ser>
        <c:ser>
          <c:idx val="4"/>
          <c:order val="4"/>
          <c:tx>
            <c:strRef>
              <c:f>Sheet1!$F$1</c:f>
              <c:strCache>
                <c:ptCount val="1"/>
                <c:pt idx="0">
                  <c:v>Latin America</c:v>
                </c:pt>
              </c:strCache>
            </c:strRef>
          </c:tx>
          <c:spPr>
            <a:ln>
              <a:solidFill>
                <a:srgbClr val="87BC24"/>
              </a:solidFill>
            </a:ln>
          </c:spPr>
          <c:marker>
            <c:symbol val="circle"/>
            <c:size val="5"/>
            <c:spPr>
              <a:solidFill>
                <a:srgbClr val="87BC24"/>
              </a:solidFill>
              <a:ln>
                <a:solidFill>
                  <a:srgbClr val="87BC24"/>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Sheet1!$F$2:$F$12</c:f>
              <c:numCache>
                <c:formatCode>General</c:formatCode>
                <c:ptCount val="11"/>
                <c:pt idx="0">
                  <c:v>270</c:v>
                </c:pt>
                <c:pt idx="1">
                  <c:v>266</c:v>
                </c:pt>
                <c:pt idx="2">
                  <c:v>262</c:v>
                </c:pt>
                <c:pt idx="3">
                  <c:v>284</c:v>
                </c:pt>
                <c:pt idx="4">
                  <c:v>208</c:v>
                </c:pt>
                <c:pt idx="5">
                  <c:v>174</c:v>
                </c:pt>
                <c:pt idx="6">
                  <c:v>160</c:v>
                </c:pt>
                <c:pt idx="7">
                  <c:v>143</c:v>
                </c:pt>
                <c:pt idx="8">
                  <c:v>129</c:v>
                </c:pt>
                <c:pt idx="9">
                  <c:v>102</c:v>
                </c:pt>
                <c:pt idx="10">
                  <c:v>71</c:v>
                </c:pt>
              </c:numCache>
            </c:numRef>
          </c:val>
          <c:smooth val="0"/>
          <c:extLst>
            <c:ext xmlns:c16="http://schemas.microsoft.com/office/drawing/2014/chart" uri="{C3380CC4-5D6E-409C-BE32-E72D297353CC}">
              <c16:uniqueId val="{0000003B-D9F0-C94C-93AB-4E1AC1630877}"/>
            </c:ext>
          </c:extLst>
        </c:ser>
        <c:ser>
          <c:idx val="5"/>
          <c:order val="5"/>
          <c:tx>
            <c:strRef>
              <c:f>Sheet1!$G$1</c:f>
              <c:strCache>
                <c:ptCount val="1"/>
                <c:pt idx="0">
                  <c:v>North America</c:v>
                </c:pt>
              </c:strCache>
            </c:strRef>
          </c:tx>
          <c:spPr>
            <a:ln>
              <a:solidFill>
                <a:srgbClr val="EBB523"/>
              </a:solidFill>
            </a:ln>
          </c:spPr>
          <c:marker>
            <c:symbol val="circle"/>
            <c:size val="5"/>
            <c:spPr>
              <a:solidFill>
                <a:srgbClr val="EBB523"/>
              </a:solidFill>
              <a:ln>
                <a:solidFill>
                  <a:srgbClr val="EBB523"/>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Sheet1!$G$2:$G$12</c:f>
              <c:numCache>
                <c:formatCode>General</c:formatCode>
                <c:ptCount val="11"/>
                <c:pt idx="0">
                  <c:v>569</c:v>
                </c:pt>
                <c:pt idx="1">
                  <c:v>535</c:v>
                </c:pt>
                <c:pt idx="2">
                  <c:v>490</c:v>
                </c:pt>
                <c:pt idx="3">
                  <c:v>415</c:v>
                </c:pt>
                <c:pt idx="4">
                  <c:v>322</c:v>
                </c:pt>
                <c:pt idx="5">
                  <c:v>233</c:v>
                </c:pt>
                <c:pt idx="6">
                  <c:v>142</c:v>
                </c:pt>
                <c:pt idx="7">
                  <c:v>104</c:v>
                </c:pt>
                <c:pt idx="8">
                  <c:v>82</c:v>
                </c:pt>
                <c:pt idx="9">
                  <c:v>45</c:v>
                </c:pt>
                <c:pt idx="10">
                  <c:v>19</c:v>
                </c:pt>
              </c:numCache>
            </c:numRef>
          </c:val>
          <c:smooth val="0"/>
          <c:extLst>
            <c:ext xmlns:c16="http://schemas.microsoft.com/office/drawing/2014/chart" uri="{C3380CC4-5D6E-409C-BE32-E72D297353CC}">
              <c16:uniqueId val="{00000047-D9F0-C94C-93AB-4E1AC1630877}"/>
            </c:ext>
          </c:extLst>
        </c:ser>
        <c:ser>
          <c:idx val="6"/>
          <c:order val="6"/>
          <c:tx>
            <c:strRef>
              <c:f>Sheet1!$H$1</c:f>
              <c:strCache>
                <c:ptCount val="1"/>
                <c:pt idx="0">
                  <c:v>Europe</c:v>
                </c:pt>
              </c:strCache>
            </c:strRef>
          </c:tx>
          <c:spPr>
            <a:ln>
              <a:solidFill>
                <a:srgbClr val="5D2B76"/>
              </a:solidFill>
            </a:ln>
          </c:spPr>
          <c:marker>
            <c:symbol val="circle"/>
            <c:size val="5"/>
            <c:spPr>
              <a:solidFill>
                <a:srgbClr val="5D2B76"/>
              </a:solidFill>
              <a:ln>
                <a:solidFill>
                  <a:srgbClr val="5D2B76"/>
                </a:solidFill>
              </a:ln>
            </c:spPr>
          </c:marker>
          <c:cat>
            <c:numRef>
              <c:f>Sheet1!$A$2:$A$12</c:f>
              <c:numCache>
                <c:formatCode>General</c:formatCode>
                <c:ptCount val="11"/>
                <c:pt idx="0">
                  <c:v>2000</c:v>
                </c:pt>
                <c:pt idx="1">
                  <c:v>2005</c:v>
                </c:pt>
                <c:pt idx="2">
                  <c:v>2010</c:v>
                </c:pt>
                <c:pt idx="3">
                  <c:v>2015</c:v>
                </c:pt>
                <c:pt idx="4">
                  <c:v>2020</c:v>
                </c:pt>
                <c:pt idx="5">
                  <c:v>2025</c:v>
                </c:pt>
                <c:pt idx="6">
                  <c:v>2030</c:v>
                </c:pt>
                <c:pt idx="7">
                  <c:v>2035</c:v>
                </c:pt>
                <c:pt idx="8">
                  <c:v>2040</c:v>
                </c:pt>
                <c:pt idx="9">
                  <c:v>2045</c:v>
                </c:pt>
                <c:pt idx="10">
                  <c:v>2050</c:v>
                </c:pt>
              </c:numCache>
            </c:numRef>
          </c:cat>
          <c:val>
            <c:numRef>
              <c:f>Sheet1!$H$2:$H$12</c:f>
              <c:numCache>
                <c:formatCode>General</c:formatCode>
                <c:ptCount val="11"/>
                <c:pt idx="0">
                  <c:v>418</c:v>
                </c:pt>
                <c:pt idx="1">
                  <c:v>411</c:v>
                </c:pt>
                <c:pt idx="2">
                  <c:v>371</c:v>
                </c:pt>
                <c:pt idx="3">
                  <c:v>329</c:v>
                </c:pt>
                <c:pt idx="4">
                  <c:v>239</c:v>
                </c:pt>
                <c:pt idx="5">
                  <c:v>186</c:v>
                </c:pt>
                <c:pt idx="6">
                  <c:v>132</c:v>
                </c:pt>
                <c:pt idx="7">
                  <c:v>103</c:v>
                </c:pt>
                <c:pt idx="8">
                  <c:v>81</c:v>
                </c:pt>
                <c:pt idx="9">
                  <c:v>68</c:v>
                </c:pt>
                <c:pt idx="10">
                  <c:v>57</c:v>
                </c:pt>
              </c:numCache>
            </c:numRef>
          </c:val>
          <c:smooth val="0"/>
          <c:extLst>
            <c:ext xmlns:c16="http://schemas.microsoft.com/office/drawing/2014/chart" uri="{C3380CC4-5D6E-409C-BE32-E72D297353CC}">
              <c16:uniqueId val="{00000053-D9F0-C94C-93AB-4E1AC1630877}"/>
            </c:ext>
          </c:extLst>
        </c:ser>
        <c:dLbls>
          <c:showLegendKey val="0"/>
          <c:showVal val="0"/>
          <c:showCatName val="0"/>
          <c:showSerName val="0"/>
          <c:showPercent val="0"/>
          <c:showBubbleSize val="0"/>
        </c:dLbls>
        <c:marker val="1"/>
        <c:smooth val="0"/>
        <c:axId val="67451136"/>
        <c:axId val="66437120"/>
      </c:lineChart>
      <c:catAx>
        <c:axId val="67451136"/>
        <c:scaling>
          <c:orientation val="minMax"/>
        </c:scaling>
        <c:delete val="0"/>
        <c:axPos val="b"/>
        <c:numFmt formatCode="General" sourceLinked="0"/>
        <c:majorTickMark val="none"/>
        <c:minorTickMark val="none"/>
        <c:tickLblPos val="low"/>
        <c:spPr>
          <a:ln w="25400">
            <a:solidFill>
              <a:srgbClr val="000000"/>
            </a:solidFill>
          </a:ln>
        </c:spPr>
        <c:txPr>
          <a:bodyPr/>
          <a:lstStyle/>
          <a:p>
            <a:pPr>
              <a:defRPr sz="1000" b="0" smtId="4294967295">
                <a:solidFill>
                  <a:srgbClr val="0F283E"/>
                </a:solidFill>
                <a:latin typeface="Open Sans Light"/>
              </a:defRPr>
            </a:pPr>
            <a:endParaRPr lang="en-DE"/>
          </a:p>
        </c:txPr>
        <c:crossAx val="66437120"/>
        <c:crosses val="autoZero"/>
        <c:auto val="0"/>
        <c:lblAlgn val="ctr"/>
        <c:lblOffset val="100"/>
        <c:noMultiLvlLbl val="0"/>
      </c:catAx>
      <c:valAx>
        <c:axId val="66437120"/>
        <c:scaling>
          <c:orientation val="minMax"/>
          <c:min val="0"/>
        </c:scaling>
        <c:delete val="0"/>
        <c:axPos val="l"/>
        <c:majorGridlines>
          <c:spPr>
            <a:ln w="9525">
              <a:solidFill>
                <a:srgbClr val="2F2F2F"/>
              </a:solidFill>
              <a:prstDash val="dot"/>
            </a:ln>
          </c:spPr>
        </c:majorGridlines>
        <c:title>
          <c:tx>
            <c:rich>
              <a:bodyPr/>
              <a:lstStyle/>
              <a:p>
                <a:pPr>
                  <a:defRPr/>
                </a:pPr>
                <a:r>
                  <a:rPr lang="en-GB" sz="1000" b="0">
                    <a:solidFill>
                      <a:srgbClr val="0F283E"/>
                    </a:solidFill>
                    <a:latin typeface="Open Sans Light"/>
                  </a:rPr>
                  <a:t>Emissions intensity in grams of CO2 per kilowatt hour</a:t>
                </a:r>
              </a:p>
            </c:rich>
          </c:tx>
          <c:overlay val="0"/>
        </c:title>
        <c:numFmt formatCode="#,##0" sourceLinked="0"/>
        <c:majorTickMark val="none"/>
        <c:minorTickMark val="none"/>
        <c:tickLblPos val="low"/>
        <c:spPr>
          <a:ln>
            <a:noFill/>
          </a:ln>
        </c:spPr>
        <c:txPr>
          <a:bodyPr/>
          <a:lstStyle/>
          <a:p>
            <a:pPr>
              <a:defRPr sz="1000" b="0" smtId="4294967295">
                <a:solidFill>
                  <a:srgbClr val="0F283E"/>
                </a:solidFill>
                <a:latin typeface="Open Sans Light"/>
              </a:defRPr>
            </a:pPr>
            <a:endParaRPr lang="en-DE"/>
          </a:p>
        </c:txPr>
        <c:crossAx val="67451136"/>
        <c:crosses val="autoZero"/>
        <c:crossBetween val="between"/>
      </c:valAx>
    </c:plotArea>
    <c:legend>
      <c:legendPos val="t"/>
      <c:overlay val="0"/>
      <c:txPr>
        <a:bodyPr/>
        <a:lstStyle/>
        <a:p>
          <a:pPr>
            <a:defRPr sz="1000" smtId="4294967295">
              <a:solidFill>
                <a:srgbClr val="0F283E"/>
              </a:solidFill>
              <a:latin typeface="Open Sans Light"/>
            </a:defRPr>
          </a:pPr>
          <a:endParaRPr lang="en-DE"/>
        </a:p>
      </c:txPr>
    </c:legend>
    <c:plotVisOnly val="1"/>
    <c:dispBlanksAs val="gap"/>
    <c:showDLblsOverMax val="1"/>
  </c:chart>
  <c:txPr>
    <a:bodyPr/>
    <a:lstStyle/>
    <a:p>
      <a:pPr>
        <a:defRPr sz="1800" smtId="4294967295"/>
      </a:pPr>
      <a:endParaRPr lang="en-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Column1</c:v>
                </c:pt>
              </c:strCache>
            </c:strRef>
          </c:tx>
          <c:spPr>
            <a:solidFill>
              <a:srgbClr val="2875DD"/>
            </a:solidFill>
            <a:ln>
              <a:solidFill>
                <a:srgbClr val="2875DD"/>
              </a:solidFill>
            </a:ln>
          </c:spPr>
          <c:invertIfNegative val="0"/>
          <c:dLbls>
            <c:dLbl>
              <c:idx val="0"/>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0-BE10-BF4D-BF50-46164274039B}"/>
                </c:ext>
              </c:extLst>
            </c:dLbl>
            <c:dLbl>
              <c:idx val="1"/>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BE10-BF4D-BF50-46164274039B}"/>
                </c:ext>
              </c:extLst>
            </c:dLbl>
            <c:dLbl>
              <c:idx val="2"/>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BE10-BF4D-BF50-46164274039B}"/>
                </c:ext>
              </c:extLst>
            </c:dLbl>
            <c:dLbl>
              <c:idx val="3"/>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3-BE10-BF4D-BF50-46164274039B}"/>
                </c:ext>
              </c:extLst>
            </c:dLbl>
            <c:dLbl>
              <c:idx val="4"/>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4-BE10-BF4D-BF50-46164274039B}"/>
                </c:ext>
              </c:extLst>
            </c:dLbl>
            <c:dLbl>
              <c:idx val="5"/>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5-BE10-BF4D-BF50-46164274039B}"/>
                </c:ext>
              </c:extLst>
            </c:dLbl>
            <c:dLbl>
              <c:idx val="6"/>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6-BE10-BF4D-BF50-46164274039B}"/>
                </c:ext>
              </c:extLst>
            </c:dLbl>
            <c:dLbl>
              <c:idx val="7"/>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7-BE10-BF4D-BF50-46164274039B}"/>
                </c:ext>
              </c:extLst>
            </c:dLbl>
            <c:dLbl>
              <c:idx val="8"/>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8-BE10-BF4D-BF50-46164274039B}"/>
                </c:ext>
              </c:extLst>
            </c:dLbl>
            <c:dLbl>
              <c:idx val="9"/>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9-BE10-BF4D-BF50-46164274039B}"/>
                </c:ext>
              </c:extLst>
            </c:dLbl>
            <c:dLbl>
              <c:idx val="10"/>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A-BE10-BF4D-BF50-46164274039B}"/>
                </c:ext>
              </c:extLst>
            </c:dLbl>
            <c:dLbl>
              <c:idx val="11"/>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B-BE10-BF4D-BF50-46164274039B}"/>
                </c:ext>
              </c:extLst>
            </c:dLbl>
            <c:dLbl>
              <c:idx val="12"/>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C-BE10-BF4D-BF50-46164274039B}"/>
                </c:ext>
              </c:extLst>
            </c:dLbl>
            <c:dLbl>
              <c:idx val="13"/>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D-BE10-BF4D-BF50-46164274039B}"/>
                </c:ext>
              </c:extLst>
            </c:dLbl>
            <c:dLbl>
              <c:idx val="14"/>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E-BE10-BF4D-BF50-46164274039B}"/>
                </c:ext>
              </c:extLst>
            </c:dLbl>
            <c:dLbl>
              <c:idx val="15"/>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F-BE10-BF4D-BF50-46164274039B}"/>
                </c:ext>
              </c:extLst>
            </c:dLbl>
            <c:dLbl>
              <c:idx val="16"/>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0-BE10-BF4D-BF50-46164274039B}"/>
                </c:ext>
              </c:extLst>
            </c:dLbl>
            <c:dLbl>
              <c:idx val="17"/>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1-BE10-BF4D-BF50-46164274039B}"/>
                </c:ext>
              </c:extLst>
            </c:dLbl>
            <c:dLbl>
              <c:idx val="18"/>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2-BE10-BF4D-BF50-46164274039B}"/>
                </c:ext>
              </c:extLst>
            </c:dLbl>
            <c:dLbl>
              <c:idx val="19"/>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3-BE10-BF4D-BF50-46164274039B}"/>
                </c:ext>
              </c:extLst>
            </c:dLbl>
            <c:dLbl>
              <c:idx val="20"/>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4-BE10-BF4D-BF50-46164274039B}"/>
                </c:ext>
              </c:extLst>
            </c:dLbl>
            <c:dLbl>
              <c:idx val="21"/>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5-BE10-BF4D-BF50-46164274039B}"/>
                </c:ext>
              </c:extLst>
            </c:dLbl>
            <c:dLbl>
              <c:idx val="22"/>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6-BE10-BF4D-BF50-46164274039B}"/>
                </c:ext>
              </c:extLst>
            </c:dLbl>
            <c:dLbl>
              <c:idx val="23"/>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7-BE10-BF4D-BF50-46164274039B}"/>
                </c:ext>
              </c:extLst>
            </c:dLbl>
            <c:dLbl>
              <c:idx val="24"/>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8-BE10-BF4D-BF50-46164274039B}"/>
                </c:ext>
              </c:extLst>
            </c:dLbl>
            <c:dLbl>
              <c:idx val="25"/>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9-BE10-BF4D-BF50-46164274039B}"/>
                </c:ext>
              </c:extLst>
            </c:dLbl>
            <c:dLbl>
              <c:idx val="26"/>
              <c:numFmt formatCode="#,##0" sourceLinked="0"/>
              <c:spPr/>
              <c:txPr>
                <a:bodyPr/>
                <a:lstStyle/>
                <a:p>
                  <a:pPr>
                    <a:defRPr sz="1000" b="0" smtId="4294967295">
                      <a:solidFill>
                        <a:srgbClr val="0F283E"/>
                      </a:solidFill>
                      <a:latin typeface="Open Sans Light"/>
                    </a:defRPr>
                  </a:pPr>
                  <a:endParaRPr lang="en-DE"/>
                </a:p>
              </c:txPr>
              <c:dLblPos val="outEnd"/>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1A-BE10-BF4D-BF50-46164274039B}"/>
                </c:ext>
              </c:extLst>
            </c:dLbl>
            <c:spPr>
              <a:noFill/>
              <a:ln>
                <a:noFill/>
              </a:ln>
              <a:effectLst/>
            </c:spPr>
            <c:txPr>
              <a:bodyPr/>
              <a:lstStyle/>
              <a:p>
                <a:pPr>
                  <a:defRPr sz="1000" b="0" smtId="4294967295">
                    <a:solidFill>
                      <a:srgbClr val="0F283E"/>
                    </a:solidFill>
                    <a:latin typeface="Open Sans Light"/>
                  </a:defRPr>
                </a:pPr>
                <a:endParaRPr lang="en-DE"/>
              </a:p>
            </c:txPr>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0"/>
              </c:ext>
            </c:extLst>
          </c:dLbls>
          <c:cat>
            <c:strRef>
              <c:f>Sheet1!$A$2:$A$28</c:f>
              <c:strCache>
                <c:ptCount val="27"/>
                <c:pt idx="0">
                  <c:v>Poland</c:v>
                </c:pt>
                <c:pt idx="1">
                  <c:v>Estonia</c:v>
                </c:pt>
                <c:pt idx="2">
                  <c:v>Cyprus</c:v>
                </c:pt>
                <c:pt idx="3">
                  <c:v>Greece</c:v>
                </c:pt>
                <c:pt idx="4">
                  <c:v>Bulgaria</c:v>
                </c:pt>
                <c:pt idx="5">
                  <c:v>Czechia</c:v>
                </c:pt>
                <c:pt idx="6">
                  <c:v>Malta</c:v>
                </c:pt>
                <c:pt idx="7">
                  <c:v>Ireland</c:v>
                </c:pt>
                <c:pt idx="8">
                  <c:v>Germany</c:v>
                </c:pt>
                <c:pt idx="9">
                  <c:v>Netherlands</c:v>
                </c:pt>
                <c:pt idx="10">
                  <c:v>Romania</c:v>
                </c:pt>
                <c:pt idx="11">
                  <c:v>Italy</c:v>
                </c:pt>
                <c:pt idx="12">
                  <c:v>Slovakia</c:v>
                </c:pt>
                <c:pt idx="13">
                  <c:v>Hungary</c:v>
                </c:pt>
                <c:pt idx="14">
                  <c:v>Portugal</c:v>
                </c:pt>
                <c:pt idx="15">
                  <c:v>Spain</c:v>
                </c:pt>
                <c:pt idx="16">
                  <c:v>Denmark</c:v>
                </c:pt>
                <c:pt idx="17">
                  <c:v>Croatia</c:v>
                </c:pt>
                <c:pt idx="18">
                  <c:v>Belgium</c:v>
                </c:pt>
                <c:pt idx="19">
                  <c:v>Latvia</c:v>
                </c:pt>
                <c:pt idx="20">
                  <c:v>Slovenia</c:v>
                </c:pt>
                <c:pt idx="21">
                  <c:v>Lithuania</c:v>
                </c:pt>
                <c:pt idx="22">
                  <c:v>Austria</c:v>
                </c:pt>
                <c:pt idx="23">
                  <c:v>Finland</c:v>
                </c:pt>
                <c:pt idx="24">
                  <c:v>France</c:v>
                </c:pt>
                <c:pt idx="25">
                  <c:v>Luxembourg</c:v>
                </c:pt>
                <c:pt idx="26">
                  <c:v>Sweden</c:v>
                </c:pt>
              </c:strCache>
            </c:strRef>
          </c:cat>
          <c:val>
            <c:numRef>
              <c:f>Sheet1!$B$2:$B$28</c:f>
              <c:numCache>
                <c:formatCode>General</c:formatCode>
                <c:ptCount val="27"/>
                <c:pt idx="0">
                  <c:v>736</c:v>
                </c:pt>
                <c:pt idx="1">
                  <c:v>693</c:v>
                </c:pt>
                <c:pt idx="2">
                  <c:v>599</c:v>
                </c:pt>
                <c:pt idx="3">
                  <c:v>452</c:v>
                </c:pt>
                <c:pt idx="4">
                  <c:v>413</c:v>
                </c:pt>
                <c:pt idx="5">
                  <c:v>403</c:v>
                </c:pt>
                <c:pt idx="6">
                  <c:v>401</c:v>
                </c:pt>
                <c:pt idx="7">
                  <c:v>389</c:v>
                </c:pt>
                <c:pt idx="8">
                  <c:v>349</c:v>
                </c:pt>
                <c:pt idx="9">
                  <c:v>325</c:v>
                </c:pt>
                <c:pt idx="10">
                  <c:v>252</c:v>
                </c:pt>
                <c:pt idx="11">
                  <c:v>224</c:v>
                </c:pt>
                <c:pt idx="12">
                  <c:v>215</c:v>
                </c:pt>
                <c:pt idx="13">
                  <c:v>200</c:v>
                </c:pt>
                <c:pt idx="14">
                  <c:v>173</c:v>
                </c:pt>
                <c:pt idx="15">
                  <c:v>166</c:v>
                </c:pt>
                <c:pt idx="16">
                  <c:v>155</c:v>
                </c:pt>
                <c:pt idx="17">
                  <c:v>142</c:v>
                </c:pt>
                <c:pt idx="18">
                  <c:v>140</c:v>
                </c:pt>
                <c:pt idx="19">
                  <c:v>122</c:v>
                </c:pt>
                <c:pt idx="20">
                  <c:v>121</c:v>
                </c:pt>
                <c:pt idx="21">
                  <c:v>117</c:v>
                </c:pt>
                <c:pt idx="22">
                  <c:v>82</c:v>
                </c:pt>
                <c:pt idx="23">
                  <c:v>68</c:v>
                </c:pt>
                <c:pt idx="24">
                  <c:v>58</c:v>
                </c:pt>
                <c:pt idx="25">
                  <c:v>55</c:v>
                </c:pt>
                <c:pt idx="26">
                  <c:v>10</c:v>
                </c:pt>
              </c:numCache>
            </c:numRef>
          </c:val>
          <c:extLst>
            <c:ext xmlns:c16="http://schemas.microsoft.com/office/drawing/2014/chart" uri="{C3380CC4-5D6E-409C-BE32-E72D297353CC}">
              <c16:uniqueId val="{0000001B-BE10-BF4D-BF50-46164274039B}"/>
            </c:ext>
          </c:extLst>
        </c:ser>
        <c:dLbls>
          <c:showLegendKey val="0"/>
          <c:showVal val="0"/>
          <c:showCatName val="0"/>
          <c:showSerName val="0"/>
          <c:showPercent val="0"/>
          <c:showBubbleSize val="0"/>
        </c:dLbls>
        <c:gapWidth val="80"/>
        <c:overlap val="-30"/>
        <c:axId val="67451136"/>
        <c:axId val="66437120"/>
      </c:barChart>
      <c:catAx>
        <c:axId val="67451136"/>
        <c:scaling>
          <c:orientation val="minMax"/>
        </c:scaling>
        <c:delete val="0"/>
        <c:axPos val="b"/>
        <c:numFmt formatCode="General" sourceLinked="0"/>
        <c:majorTickMark val="none"/>
        <c:minorTickMark val="none"/>
        <c:tickLblPos val="low"/>
        <c:spPr>
          <a:ln w="25400">
            <a:solidFill>
              <a:srgbClr val="000000"/>
            </a:solidFill>
          </a:ln>
        </c:spPr>
        <c:txPr>
          <a:bodyPr/>
          <a:lstStyle/>
          <a:p>
            <a:pPr>
              <a:defRPr sz="1000" b="0" smtId="4294967295">
                <a:solidFill>
                  <a:srgbClr val="0F283E"/>
                </a:solidFill>
                <a:latin typeface="Open Sans Light"/>
              </a:defRPr>
            </a:pPr>
            <a:endParaRPr lang="en-DE"/>
          </a:p>
        </c:txPr>
        <c:crossAx val="66437120"/>
        <c:crosses val="autoZero"/>
        <c:auto val="0"/>
        <c:lblAlgn val="ctr"/>
        <c:lblOffset val="100"/>
        <c:noMultiLvlLbl val="0"/>
      </c:catAx>
      <c:valAx>
        <c:axId val="66437120"/>
        <c:scaling>
          <c:orientation val="minMax"/>
          <c:min val="0"/>
        </c:scaling>
        <c:delete val="0"/>
        <c:axPos val="l"/>
        <c:majorGridlines>
          <c:spPr>
            <a:ln w="9525">
              <a:solidFill>
                <a:srgbClr val="2F2F2F"/>
              </a:solidFill>
              <a:prstDash val="dot"/>
            </a:ln>
          </c:spPr>
        </c:majorGridlines>
        <c:title>
          <c:tx>
            <c:rich>
              <a:bodyPr/>
              <a:lstStyle/>
              <a:p>
                <a:pPr>
                  <a:defRPr/>
                </a:pPr>
                <a:r>
                  <a:rPr lang="en-GB" sz="1000" b="0">
                    <a:solidFill>
                      <a:srgbClr val="0F283E"/>
                    </a:solidFill>
                    <a:latin typeface="Open Sans Light"/>
                  </a:rPr>
                  <a:t>Carbon intensity in gCO₂/kWh</a:t>
                </a:r>
              </a:p>
            </c:rich>
          </c:tx>
          <c:overlay val="0"/>
        </c:title>
        <c:numFmt formatCode="#,##0" sourceLinked="0"/>
        <c:majorTickMark val="none"/>
        <c:minorTickMark val="none"/>
        <c:tickLblPos val="low"/>
        <c:spPr>
          <a:ln>
            <a:noFill/>
          </a:ln>
        </c:spPr>
        <c:txPr>
          <a:bodyPr/>
          <a:lstStyle/>
          <a:p>
            <a:pPr>
              <a:defRPr sz="1000" b="0" smtId="4294967295">
                <a:solidFill>
                  <a:srgbClr val="0F283E"/>
                </a:solidFill>
                <a:latin typeface="Open Sans Light"/>
              </a:defRPr>
            </a:pPr>
            <a:endParaRPr lang="en-DE"/>
          </a:p>
        </c:txPr>
        <c:crossAx val="67451136"/>
        <c:crosses val="autoZero"/>
        <c:crossBetween val="between"/>
      </c:valAx>
    </c:plotArea>
    <c:plotVisOnly val="1"/>
    <c:dispBlanksAs val="gap"/>
    <c:showDLblsOverMax val="1"/>
  </c:chart>
  <c:txPr>
    <a:bodyPr/>
    <a:lstStyle/>
    <a:p>
      <a:pPr>
        <a:defRPr sz="1800" smtId="4294967295"/>
      </a:pPr>
      <a:endParaRPr lang="en-DE"/>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France</c:v>
                </c:pt>
              </c:strCache>
            </c:strRef>
          </c:tx>
          <c:spPr>
            <a:ln>
              <a:solidFill>
                <a:srgbClr val="2875DD"/>
              </a:solidFill>
            </a:ln>
          </c:spPr>
          <c:marker>
            <c:symbol val="circle"/>
            <c:size val="5"/>
            <c:spPr>
              <a:solidFill>
                <a:srgbClr val="2875DD"/>
              </a:solidFill>
              <a:ln>
                <a:solidFill>
                  <a:srgbClr val="2875DD"/>
                </a:solidFill>
              </a:ln>
            </c:spPr>
          </c:marker>
          <c:dLbls>
            <c:dLbl>
              <c:idx val="0"/>
              <c:numFmt formatCode="#,##0.0" sourceLinked="0"/>
              <c:spPr/>
              <c:txPr>
                <a:bodyPr/>
                <a:lstStyle/>
                <a:p>
                  <a:pPr>
                    <a:defRPr sz="1000" b="0" smtId="4294967295">
                      <a:solidFill>
                        <a:srgbClr val="0F283E"/>
                      </a:solidFill>
                      <a:latin typeface="Open Sans Light"/>
                    </a:defRPr>
                  </a:pPr>
                  <a:endParaRPr lang="en-DE"/>
                </a:p>
              </c:txPr>
              <c:dLblPos val="t"/>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0-A6DF-5A4A-8F24-153DFF49AEFC}"/>
                </c:ext>
              </c:extLst>
            </c:dLbl>
            <c:dLbl>
              <c:idx val="1"/>
              <c:numFmt formatCode="#,##0.0" sourceLinked="0"/>
              <c:spPr/>
              <c:txPr>
                <a:bodyPr/>
                <a:lstStyle/>
                <a:p>
                  <a:pPr>
                    <a:defRPr sz="1000" b="0" smtId="4294967295">
                      <a:solidFill>
                        <a:srgbClr val="0F283E"/>
                      </a:solidFill>
                      <a:latin typeface="Open Sans Light"/>
                    </a:defRPr>
                  </a:pPr>
                  <a:endParaRPr lang="en-DE"/>
                </a:p>
              </c:txPr>
              <c:dLblPos val="t"/>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1-A6DF-5A4A-8F24-153DFF49AEFC}"/>
                </c:ext>
              </c:extLst>
            </c:dLbl>
            <c:dLbl>
              <c:idx val="2"/>
              <c:numFmt formatCode="#,##0.0" sourceLinked="0"/>
              <c:spPr/>
              <c:txPr>
                <a:bodyPr/>
                <a:lstStyle/>
                <a:p>
                  <a:pPr>
                    <a:defRPr sz="1000" b="0" smtId="4294967295">
                      <a:solidFill>
                        <a:srgbClr val="0F283E"/>
                      </a:solidFill>
                      <a:latin typeface="Open Sans Light"/>
                    </a:defRPr>
                  </a:pPr>
                  <a:endParaRPr lang="en-DE"/>
                </a:p>
              </c:txPr>
              <c:dLblPos val="t"/>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2-A6DF-5A4A-8F24-153DFF49AEFC}"/>
                </c:ext>
              </c:extLst>
            </c:dLbl>
            <c:dLbl>
              <c:idx val="3"/>
              <c:numFmt formatCode="#,##0.0" sourceLinked="0"/>
              <c:spPr/>
              <c:txPr>
                <a:bodyPr/>
                <a:lstStyle/>
                <a:p>
                  <a:pPr>
                    <a:defRPr sz="1000" b="0" smtId="4294967295">
                      <a:solidFill>
                        <a:srgbClr val="0F283E"/>
                      </a:solidFill>
                      <a:latin typeface="Open Sans Light"/>
                    </a:defRPr>
                  </a:pPr>
                  <a:endParaRPr lang="en-DE"/>
                </a:p>
              </c:txPr>
              <c:dLblPos val="t"/>
              <c:showLegendKey val="0"/>
              <c:showVal val="1"/>
              <c:showCatName val="0"/>
              <c:showSerName val="0"/>
              <c:showPercent val="0"/>
              <c:showBubbleSize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ext xmlns:c16="http://schemas.microsoft.com/office/drawing/2014/chart" uri="{C3380CC4-5D6E-409C-BE32-E72D297353CC}">
                  <c16:uniqueId val="{00000003-A6DF-5A4A-8F24-153DFF49AEFC}"/>
                </c:ext>
              </c:extLst>
            </c:dLbl>
            <c:spPr>
              <a:noFill/>
              <a:ln>
                <a:noFill/>
              </a:ln>
              <a:effectLst/>
            </c:spPr>
            <c:txPr>
              <a:bodyPr/>
              <a:lstStyle/>
              <a:p>
                <a:pPr>
                  <a:defRPr sz="800" b="0" smtId="4294967295">
                    <a:solidFill>
                      <a:srgbClr val="0F283E"/>
                    </a:solidFill>
                    <a:latin typeface="Open Sans Light"/>
                  </a:defRPr>
                </a:pPr>
                <a:endParaRPr lang="en-DE"/>
              </a:p>
            </c:txPr>
            <c:showLegendKey val="0"/>
            <c:showVal val="1"/>
            <c:showCatName val="0"/>
            <c:showSerName val="0"/>
            <c:showPercent val="0"/>
            <c:showBubbleSize val="0"/>
            <c:showLeaderLines val="0"/>
            <c:extLst xmlns:m="http://schemas.openxmlformats.org/officeDocument/2006/math" xmlns:w="http://schemas.openxmlformats.org/wordprocessingml/2006/main" xmlns:wp="http://schemas.openxmlformats.org/drawingml/2006/wordprocessingDrawing" xmlns:a14="http://schemas.microsoft.com/office/drawing/2010/main">
              <c:ext xmlns:c15="http://schemas.microsoft.com/office/drawing/2012/chart" uri="{CE6537A1-D6FC-4f65-9D91-7224C49458BB}">
                <c15:showLeaderLines val="0"/>
              </c:ext>
            </c:extLst>
          </c:dLbls>
          <c:cat>
            <c:numRef>
              <c:f>Sheet1!$A$2:$A$5</c:f>
              <c:numCache>
                <c:formatCode>General</c:formatCode>
                <c:ptCount val="4"/>
                <c:pt idx="0">
                  <c:v>2020</c:v>
                </c:pt>
                <c:pt idx="1">
                  <c:v>2030</c:v>
                </c:pt>
                <c:pt idx="2">
                  <c:v>2040</c:v>
                </c:pt>
                <c:pt idx="3">
                  <c:v>2050</c:v>
                </c:pt>
              </c:numCache>
            </c:numRef>
          </c:cat>
          <c:val>
            <c:numRef>
              <c:f>Sheet1!$B$2:$B$5</c:f>
              <c:numCache>
                <c:formatCode>General</c:formatCode>
                <c:ptCount val="4"/>
                <c:pt idx="0">
                  <c:v>57.3</c:v>
                </c:pt>
                <c:pt idx="1">
                  <c:v>33.9</c:v>
                </c:pt>
                <c:pt idx="2">
                  <c:v>39.799999999999997</c:v>
                </c:pt>
                <c:pt idx="3">
                  <c:v>23.2</c:v>
                </c:pt>
              </c:numCache>
            </c:numRef>
          </c:val>
          <c:smooth val="0"/>
          <c:extLst>
            <c:ext xmlns:c16="http://schemas.microsoft.com/office/drawing/2014/chart" uri="{C3380CC4-5D6E-409C-BE32-E72D297353CC}">
              <c16:uniqueId val="{00000004-A6DF-5A4A-8F24-153DFF49AEFC}"/>
            </c:ext>
          </c:extLst>
        </c:ser>
        <c:dLbls>
          <c:showLegendKey val="0"/>
          <c:showVal val="0"/>
          <c:showCatName val="0"/>
          <c:showSerName val="0"/>
          <c:showPercent val="0"/>
          <c:showBubbleSize val="0"/>
        </c:dLbls>
        <c:marker val="1"/>
        <c:smooth val="0"/>
        <c:axId val="67451136"/>
        <c:axId val="66437120"/>
      </c:lineChart>
      <c:catAx>
        <c:axId val="67451136"/>
        <c:scaling>
          <c:orientation val="minMax"/>
        </c:scaling>
        <c:delete val="0"/>
        <c:axPos val="b"/>
        <c:numFmt formatCode="General" sourceLinked="0"/>
        <c:majorTickMark val="none"/>
        <c:minorTickMark val="none"/>
        <c:tickLblPos val="low"/>
        <c:spPr>
          <a:ln w="25400">
            <a:solidFill>
              <a:srgbClr val="000000"/>
            </a:solidFill>
          </a:ln>
        </c:spPr>
        <c:txPr>
          <a:bodyPr/>
          <a:lstStyle/>
          <a:p>
            <a:pPr>
              <a:defRPr sz="1000" b="0" smtId="4294967295">
                <a:solidFill>
                  <a:srgbClr val="0F283E"/>
                </a:solidFill>
                <a:latin typeface="Open Sans Light"/>
              </a:defRPr>
            </a:pPr>
            <a:endParaRPr lang="en-DE"/>
          </a:p>
        </c:txPr>
        <c:crossAx val="66437120"/>
        <c:crosses val="autoZero"/>
        <c:auto val="0"/>
        <c:lblAlgn val="ctr"/>
        <c:lblOffset val="100"/>
        <c:noMultiLvlLbl val="0"/>
      </c:catAx>
      <c:valAx>
        <c:axId val="66437120"/>
        <c:scaling>
          <c:orientation val="minMax"/>
          <c:min val="15"/>
        </c:scaling>
        <c:delete val="0"/>
        <c:axPos val="l"/>
        <c:majorGridlines>
          <c:spPr>
            <a:ln w="9525">
              <a:solidFill>
                <a:srgbClr val="2F2F2F"/>
              </a:solidFill>
              <a:prstDash val="dot"/>
            </a:ln>
          </c:spPr>
        </c:majorGridlines>
        <c:title>
          <c:tx>
            <c:rich>
              <a:bodyPr/>
              <a:lstStyle/>
              <a:p>
                <a:pPr>
                  <a:defRPr/>
                </a:pPr>
                <a:r>
                  <a:rPr lang="en-GB" sz="1000" b="0">
                    <a:solidFill>
                      <a:srgbClr val="0F283E"/>
                    </a:solidFill>
                    <a:latin typeface="Open Sans Light"/>
                  </a:rPr>
                  <a:t>Carbon intensity in gCO2/KWh</a:t>
                </a:r>
              </a:p>
            </c:rich>
          </c:tx>
          <c:overlay val="0"/>
        </c:title>
        <c:numFmt formatCode="#,##0" sourceLinked="0"/>
        <c:majorTickMark val="none"/>
        <c:minorTickMark val="none"/>
        <c:tickLblPos val="low"/>
        <c:spPr>
          <a:ln>
            <a:noFill/>
          </a:ln>
        </c:spPr>
        <c:txPr>
          <a:bodyPr/>
          <a:lstStyle/>
          <a:p>
            <a:pPr>
              <a:defRPr sz="1000" b="0" smtId="4294967295">
                <a:solidFill>
                  <a:srgbClr val="0F283E"/>
                </a:solidFill>
                <a:latin typeface="Open Sans Light"/>
              </a:defRPr>
            </a:pPr>
            <a:endParaRPr lang="en-DE"/>
          </a:p>
        </c:txPr>
        <c:crossAx val="67451136"/>
        <c:crosses val="autoZero"/>
        <c:crossBetween val="between"/>
      </c:valAx>
    </c:plotArea>
    <c:plotVisOnly val="1"/>
    <c:dispBlanksAs val="gap"/>
    <c:showDLblsOverMax val="1"/>
  </c:chart>
  <c:txPr>
    <a:bodyPr/>
    <a:lstStyle/>
    <a:p>
      <a:pPr>
        <a:defRPr sz="800" smtId="4294967295"/>
      </a:pPr>
      <a:endParaRPr lang="en-DE"/>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C0FC8-EE7C-ABDF-E61F-241789788BA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5B8C034-E7B2-66EF-B4F4-BF6D2CE16D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025FE383-F4D8-8925-EC80-3EA338F91D45}"/>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3D0C1DC9-93FB-89CE-5382-9F92D694DD3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F9958B-0FCC-DC0F-C4DE-47BA7A40978D}"/>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1346331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0B742-208A-2FA6-9D6E-5A796EEF70BA}"/>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3B5D6F40-A5BD-4C83-D55A-351D9A7BA58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8A920747-5DE1-C623-6AA5-0610D9B2DE95}"/>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241D59E0-7467-8DEB-4635-6C748B0585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73BDA4-69FB-D650-D0D0-4E1A9BC2D4BD}"/>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2529442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96518E-10D1-A7B0-74E9-8433B2DB982F}"/>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95E50756-887E-99EE-7541-AC10AB8EDE6C}"/>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D279361-9568-E60C-DBA1-E9D5301CCF2E}"/>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5E875480-7E9C-B6C1-7194-0FC68A7C37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8B6D1C-9582-469A-A16D-B759735D8DE2}"/>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218780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2067-42BB-7E0D-4375-B8FE3A7D771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7D1CBEB-E41C-2E2C-F4EB-10AA9F0D023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3339935-5EBB-20B6-A693-66FDA395E6C2}"/>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FCD5A806-6149-E53A-99D3-485A3E7E499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07C313-3AAE-E4B5-E135-29F95C9C12BF}"/>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178591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E9D7A-E2DA-F0F7-E3E8-8EEA2B9ED3A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1BC7E7F-7B7E-CCC1-2FD3-69CBC2184D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F584B52-1AC4-5A9E-5375-D9A92414DA69}"/>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8FA63204-70C4-E3C1-B7B6-65827D55E2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DC9BE0-6644-A213-3EE7-D56EBC5926F8}"/>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766699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0C3F8-8EDA-4DD0-20A9-EAABAB670A85}"/>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4397D38-63AF-FBF4-A67E-2CA2E1595EB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EF5F76E6-F17A-5443-09AE-5636D0736D86}"/>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515F42C9-7707-93AD-7E0A-A51FB117A617}"/>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6" name="Footer Placeholder 5">
            <a:extLst>
              <a:ext uri="{FF2B5EF4-FFF2-40B4-BE49-F238E27FC236}">
                <a16:creationId xmlns:a16="http://schemas.microsoft.com/office/drawing/2014/main" id="{1AA87366-A60F-6313-2CF4-277A7F3BC8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52F06A-35F7-BBF5-C273-A124395CA677}"/>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334320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9F43F-9684-06E9-9CC7-4F08D6EEB71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F500764B-D17D-D9A9-8E5B-7BB70FCF4A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B7145F7-F3C8-4CC7-E712-544149B71C70}"/>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3D3DF33-4ECA-0083-D244-4E96E169D1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D94A086-B90F-43FE-E586-C1C610BD5C2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884E6F2-E947-3990-441A-9755E758F4AD}"/>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8" name="Footer Placeholder 7">
            <a:extLst>
              <a:ext uri="{FF2B5EF4-FFF2-40B4-BE49-F238E27FC236}">
                <a16:creationId xmlns:a16="http://schemas.microsoft.com/office/drawing/2014/main" id="{D96CBDD4-9A3D-2424-5A34-00D7C53275F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C52AAC2-325D-C9F8-14CC-05DC0E781554}"/>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1979902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EBD40-83C4-788E-A79C-B803FB5533FB}"/>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3A6CC486-1026-0D9F-4AC7-91A2C2786B01}"/>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4" name="Footer Placeholder 3">
            <a:extLst>
              <a:ext uri="{FF2B5EF4-FFF2-40B4-BE49-F238E27FC236}">
                <a16:creationId xmlns:a16="http://schemas.microsoft.com/office/drawing/2014/main" id="{996C87FC-2A60-3EEC-AEAC-4156A5C83E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E178A38-7D4E-0EEE-E5B2-96B2E0E88A98}"/>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05406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CE088E-A0DD-8ABD-F0DD-7A726515DC77}"/>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3" name="Footer Placeholder 2">
            <a:extLst>
              <a:ext uri="{FF2B5EF4-FFF2-40B4-BE49-F238E27FC236}">
                <a16:creationId xmlns:a16="http://schemas.microsoft.com/office/drawing/2014/main" id="{850280A6-166B-F9A3-2C1E-7CC2B294F2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7DFB4B4-555E-5BE2-09CB-32AFAB9AFDCC}"/>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356070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A82BB-B208-1C49-D7ED-C765DA7F48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72435A27-A888-0916-7F7A-881E948594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EE55AC3-0B5C-05DF-9C85-E4CA50D68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8276CB2-8DDC-87EA-C8CE-E4B65669A0C0}"/>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6" name="Footer Placeholder 5">
            <a:extLst>
              <a:ext uri="{FF2B5EF4-FFF2-40B4-BE49-F238E27FC236}">
                <a16:creationId xmlns:a16="http://schemas.microsoft.com/office/drawing/2014/main" id="{62527715-2CEA-7C75-9DB6-49BA405009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2BFA8A9-BFB7-05BB-DAFA-60E205C06D3A}"/>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2130512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6ACD3-5C46-9C2C-7CFE-F717CE43FD2E}"/>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6ADE69C7-E041-0602-C7E4-A37FDF9549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837D0B-A13F-9671-0C36-148FBBCB8C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4E61A24-EEC8-5E3E-3343-39EACB860E88}"/>
              </a:ext>
            </a:extLst>
          </p:cNvPr>
          <p:cNvSpPr>
            <a:spLocks noGrp="1"/>
          </p:cNvSpPr>
          <p:nvPr>
            <p:ph type="dt" sz="half" idx="10"/>
          </p:nvPr>
        </p:nvSpPr>
        <p:spPr/>
        <p:txBody>
          <a:bodyPr/>
          <a:lstStyle/>
          <a:p>
            <a:fld id="{29BC3F76-CF13-0344-A656-440F1F71CEDD}" type="datetimeFigureOut">
              <a:rPr lang="en-GB" smtClean="0"/>
              <a:t>05/05/2023</a:t>
            </a:fld>
            <a:endParaRPr lang="en-GB"/>
          </a:p>
        </p:txBody>
      </p:sp>
      <p:sp>
        <p:nvSpPr>
          <p:cNvPr id="6" name="Footer Placeholder 5">
            <a:extLst>
              <a:ext uri="{FF2B5EF4-FFF2-40B4-BE49-F238E27FC236}">
                <a16:creationId xmlns:a16="http://schemas.microsoft.com/office/drawing/2014/main" id="{CFAAD3DF-D892-25AF-B89D-C808CC3A9F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D41092D-2DDF-E6D6-35DF-77DBE7B001A5}"/>
              </a:ext>
            </a:extLst>
          </p:cNvPr>
          <p:cNvSpPr>
            <a:spLocks noGrp="1"/>
          </p:cNvSpPr>
          <p:nvPr>
            <p:ph type="sldNum" sz="quarter" idx="12"/>
          </p:nvPr>
        </p:nvSpPr>
        <p:spPr/>
        <p:txBody>
          <a:bodyPr/>
          <a:lstStyle/>
          <a:p>
            <a:fld id="{6784744B-3AB9-744E-80DA-F0BE3FF9B2AA}" type="slidenum">
              <a:rPr lang="en-GB" smtClean="0"/>
              <a:t>‹#›</a:t>
            </a:fld>
            <a:endParaRPr lang="en-GB"/>
          </a:p>
        </p:txBody>
      </p:sp>
    </p:spTree>
    <p:extLst>
      <p:ext uri="{BB962C8B-B14F-4D97-AF65-F5344CB8AC3E}">
        <p14:creationId xmlns:p14="http://schemas.microsoft.com/office/powerpoint/2010/main" val="3382032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DF54FB-0273-97EB-E73A-5F3412B13F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174A0C21-AE5B-5106-B8D8-9415FAF26A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26C3E67-750B-2DF3-A2F8-611EF45E6B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BC3F76-CF13-0344-A656-440F1F71CEDD}" type="datetimeFigureOut">
              <a:rPr lang="en-GB" smtClean="0"/>
              <a:t>05/05/2023</a:t>
            </a:fld>
            <a:endParaRPr lang="en-GB"/>
          </a:p>
        </p:txBody>
      </p:sp>
      <p:sp>
        <p:nvSpPr>
          <p:cNvPr id="5" name="Footer Placeholder 4">
            <a:extLst>
              <a:ext uri="{FF2B5EF4-FFF2-40B4-BE49-F238E27FC236}">
                <a16:creationId xmlns:a16="http://schemas.microsoft.com/office/drawing/2014/main" id="{981FB528-4D82-FAC8-9C6A-B29F4E7F3C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03CC85D-D4CF-A327-DA26-9C033A73E8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4744B-3AB9-744E-80DA-F0BE3FF9B2AA}" type="slidenum">
              <a:rPr lang="en-GB" smtClean="0"/>
              <a:t>‹#›</a:t>
            </a:fld>
            <a:endParaRPr lang="en-GB"/>
          </a:p>
        </p:txBody>
      </p:sp>
    </p:spTree>
    <p:extLst>
      <p:ext uri="{BB962C8B-B14F-4D97-AF65-F5344CB8AC3E}">
        <p14:creationId xmlns:p14="http://schemas.microsoft.com/office/powerpoint/2010/main" val="2245831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urworldindata.org/grapher/carbon-intensity-electricity?tab=chart&amp;country=FRA~EU-27~OWID_WRL~NOR~JPN~USA" TargetMode="External"/><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unece.org/sites/default/files/2022-04/LCA_3_FINAL%20March%202022.pdf" TargetMode="External"/><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unece.org/sites/default/files/2022-04/LCA_3_FINAL%20March%202022.pdf" TargetMode="Externa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hyperlink" Target="https://unece.org/sites/default/files/2022-04/LCA_3_FINAL%20March%202022.pdf" TargetMode="External"/><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unece.org/sites/default/files/2022-04/LCA_3_FINAL%20March%202022.pdf" TargetMode="External"/><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unece.org/sites/default/files/2022-04/LCA_3_FINAL%20March%202022.pdf" TargetMode="External"/><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unece.org/sites/default/files/2022-04/LCA_3_FINAL%20March%202022.pdf" TargetMode="External"/><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iea.org/reports/world-energy-outlook-2022"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neroutlook.enerdata.net/forecast-world-co2-intensity-of-electricity-generation.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hyperlink" Target="http://www.statista.com/statistics/1257765/global-emission-intensity-electricity-generation-region" TargetMode="Externa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statista.com/statistics/1257765/global-emission-intensity-electricity-generation-regio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hyperlink" Target="http://www.statista.com/statistics/1291750/carbon-intensity-power-sector-eu-country" TargetMode="External"/><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statista.com/statistics/1291750/carbon-intensity-power-sector-eu-country/"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hyperlink" Target="http://www.statista.com/statistics/1190067/carbon-intensity-outlook-of-france" TargetMode="External"/><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www.statista.com/statistics/1190067/carbon-intensity-outlook-of-fr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7935E-4988-1F92-EF70-C341C6E86CFE}"/>
              </a:ext>
            </a:extLst>
          </p:cNvPr>
          <p:cNvSpPr>
            <a:spLocks noGrp="1"/>
          </p:cNvSpPr>
          <p:nvPr>
            <p:ph type="ctrTitle"/>
          </p:nvPr>
        </p:nvSpPr>
        <p:spPr/>
        <p:txBody>
          <a:bodyPr/>
          <a:lstStyle/>
          <a:p>
            <a:r>
              <a:rPr lang="en-GB" dirty="0"/>
              <a:t>Data on Carbon Intensity of Electric Power</a:t>
            </a:r>
          </a:p>
        </p:txBody>
      </p:sp>
      <p:sp>
        <p:nvSpPr>
          <p:cNvPr id="3" name="Subtitle 2">
            <a:extLst>
              <a:ext uri="{FF2B5EF4-FFF2-40B4-BE49-F238E27FC236}">
                <a16:creationId xmlns:a16="http://schemas.microsoft.com/office/drawing/2014/main" id="{F82D7AEF-02AD-C4D5-A703-F92C03307642}"/>
              </a:ext>
            </a:extLst>
          </p:cNvPr>
          <p:cNvSpPr>
            <a:spLocks noGrp="1"/>
          </p:cNvSpPr>
          <p:nvPr>
            <p:ph type="subTitle" idx="1"/>
          </p:nvPr>
        </p:nvSpPr>
        <p:spPr/>
        <p:txBody>
          <a:bodyPr/>
          <a:lstStyle/>
          <a:p>
            <a:r>
              <a:rPr lang="en-GB" dirty="0"/>
              <a:t>Benno List, DESY</a:t>
            </a:r>
          </a:p>
        </p:txBody>
      </p:sp>
    </p:spTree>
    <p:extLst>
      <p:ext uri="{BB962C8B-B14F-4D97-AF65-F5344CB8AC3E}">
        <p14:creationId xmlns:p14="http://schemas.microsoft.com/office/powerpoint/2010/main" val="213163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line chart&#10;&#10;Description automatically generated">
            <a:extLst>
              <a:ext uri="{FF2B5EF4-FFF2-40B4-BE49-F238E27FC236}">
                <a16:creationId xmlns:a16="http://schemas.microsoft.com/office/drawing/2014/main" id="{9309592A-B4E0-BE87-461B-F5BCA7056F25}"/>
              </a:ext>
            </a:extLst>
          </p:cNvPr>
          <p:cNvPicPr>
            <a:picLocks noChangeAspect="1"/>
          </p:cNvPicPr>
          <p:nvPr/>
        </p:nvPicPr>
        <p:blipFill>
          <a:blip r:embed="rId2"/>
          <a:stretch>
            <a:fillRect/>
          </a:stretch>
        </p:blipFill>
        <p:spPr>
          <a:xfrm>
            <a:off x="2151954" y="0"/>
            <a:ext cx="7772400" cy="6757416"/>
          </a:xfrm>
          <a:prstGeom prst="rect">
            <a:avLst/>
          </a:prstGeom>
        </p:spPr>
      </p:pic>
      <p:sp>
        <p:nvSpPr>
          <p:cNvPr id="5" name="TextBox 4">
            <a:extLst>
              <a:ext uri="{FF2B5EF4-FFF2-40B4-BE49-F238E27FC236}">
                <a16:creationId xmlns:a16="http://schemas.microsoft.com/office/drawing/2014/main" id="{292A8A93-A564-0244-C247-20B758541097}"/>
              </a:ext>
            </a:extLst>
          </p:cNvPr>
          <p:cNvSpPr txBox="1"/>
          <p:nvPr/>
        </p:nvSpPr>
        <p:spPr>
          <a:xfrm rot="16200000">
            <a:off x="7750628" y="2967335"/>
            <a:ext cx="6096000" cy="923330"/>
          </a:xfrm>
          <a:prstGeom prst="rect">
            <a:avLst/>
          </a:prstGeom>
          <a:noFill/>
        </p:spPr>
        <p:txBody>
          <a:bodyPr wrap="square">
            <a:spAutoFit/>
          </a:bodyPr>
          <a:lstStyle/>
          <a:p>
            <a:r>
              <a:rPr lang="en-GB" dirty="0">
                <a:hlinkClick r:id="rId3"/>
              </a:rPr>
              <a:t>https://ourworldindata.org/grapher/carbon-intensity-electricity?tab=chart&amp;country=FRA~EU-27~OWID_WRL~NOR~JPN~USA</a:t>
            </a:r>
            <a:r>
              <a:rPr lang="en-GB" dirty="0"/>
              <a:t> </a:t>
            </a:r>
          </a:p>
        </p:txBody>
      </p:sp>
    </p:spTree>
    <p:extLst>
      <p:ext uri="{BB962C8B-B14F-4D97-AF65-F5344CB8AC3E}">
        <p14:creationId xmlns:p14="http://schemas.microsoft.com/office/powerpoint/2010/main" val="2676806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22FF7DBB-B5CE-EB6D-5D27-8C659946679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53269" y="0"/>
            <a:ext cx="7772400" cy="6759669"/>
          </a:xfrm>
          <a:prstGeom prst="rect">
            <a:avLst/>
          </a:prstGeom>
        </p:spPr>
      </p:pic>
    </p:spTree>
    <p:extLst>
      <p:ext uri="{BB962C8B-B14F-4D97-AF65-F5344CB8AC3E}">
        <p14:creationId xmlns:p14="http://schemas.microsoft.com/office/powerpoint/2010/main" val="7501799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1BB2E6A-695B-8492-8ED3-B38A126BB038}"/>
              </a:ext>
            </a:extLst>
          </p:cNvPr>
          <p:cNvPicPr>
            <a:picLocks noChangeAspect="1"/>
          </p:cNvPicPr>
          <p:nvPr/>
        </p:nvPicPr>
        <p:blipFill>
          <a:blip r:embed="rId2"/>
          <a:stretch>
            <a:fillRect/>
          </a:stretch>
        </p:blipFill>
        <p:spPr>
          <a:xfrm>
            <a:off x="8147192" y="949872"/>
            <a:ext cx="3302000" cy="4597400"/>
          </a:xfrm>
          <a:prstGeom prst="rect">
            <a:avLst/>
          </a:prstGeom>
          <a:ln>
            <a:solidFill>
              <a:schemeClr val="bg2">
                <a:lumMod val="75000"/>
              </a:schemeClr>
            </a:solidFill>
          </a:ln>
          <a:effectLst>
            <a:outerShdw blurRad="76200" dist="50800" dir="2700000" algn="tl" rotWithShape="0">
              <a:schemeClr val="bg2">
                <a:lumMod val="90000"/>
              </a:schemeClr>
            </a:outerShdw>
          </a:effectLst>
        </p:spPr>
      </p:pic>
      <p:sp>
        <p:nvSpPr>
          <p:cNvPr id="3" name="TextBox 2">
            <a:extLst>
              <a:ext uri="{FF2B5EF4-FFF2-40B4-BE49-F238E27FC236}">
                <a16:creationId xmlns:a16="http://schemas.microsoft.com/office/drawing/2014/main" id="{0C40B4A0-BD8B-787D-698E-AF78C1A7D2E4}"/>
              </a:ext>
            </a:extLst>
          </p:cNvPr>
          <p:cNvSpPr txBox="1"/>
          <p:nvPr/>
        </p:nvSpPr>
        <p:spPr>
          <a:xfrm rot="16200000">
            <a:off x="9154207" y="2909210"/>
            <a:ext cx="5014514" cy="261610"/>
          </a:xfrm>
          <a:prstGeom prst="rect">
            <a:avLst/>
          </a:prstGeom>
          <a:noFill/>
        </p:spPr>
        <p:txBody>
          <a:bodyPr wrap="none" rtlCol="0">
            <a:spAutoFit/>
          </a:bodyPr>
          <a:lstStyle/>
          <a:p>
            <a:r>
              <a:rPr lang="en-GB" sz="1100" dirty="0">
                <a:hlinkClick r:id="rId3"/>
              </a:rPr>
              <a:t>https://unece.org/sites/default/files/2022-04/LCA_3_FINAL%20March%202022.pdf</a:t>
            </a:r>
            <a:r>
              <a:rPr lang="en-GB" sz="1100" dirty="0"/>
              <a:t> </a:t>
            </a:r>
          </a:p>
        </p:txBody>
      </p:sp>
      <p:sp>
        <p:nvSpPr>
          <p:cNvPr id="4" name="TextBox 3">
            <a:extLst>
              <a:ext uri="{FF2B5EF4-FFF2-40B4-BE49-F238E27FC236}">
                <a16:creationId xmlns:a16="http://schemas.microsoft.com/office/drawing/2014/main" id="{AE47326E-2AD9-E5A9-5448-DDD70F5BBBD3}"/>
              </a:ext>
            </a:extLst>
          </p:cNvPr>
          <p:cNvSpPr txBox="1"/>
          <p:nvPr/>
        </p:nvSpPr>
        <p:spPr>
          <a:xfrm>
            <a:off x="1262270" y="1073426"/>
            <a:ext cx="4996561" cy="646331"/>
          </a:xfrm>
          <a:prstGeom prst="rect">
            <a:avLst/>
          </a:prstGeom>
          <a:noFill/>
        </p:spPr>
        <p:txBody>
          <a:bodyPr wrap="none" rtlCol="0">
            <a:spAutoFit/>
          </a:bodyPr>
          <a:lstStyle/>
          <a:p>
            <a:r>
              <a:rPr lang="en-GB" dirty="0"/>
              <a:t>This UNECE  (UN Economic Commission for Europe)</a:t>
            </a:r>
            <a:br>
              <a:rPr lang="en-GB" dirty="0"/>
            </a:br>
            <a:r>
              <a:rPr lang="en-GB" dirty="0"/>
              <a:t>gives full life cycle analyses for various energy types</a:t>
            </a:r>
          </a:p>
        </p:txBody>
      </p:sp>
    </p:spTree>
    <p:extLst>
      <p:ext uri="{BB962C8B-B14F-4D97-AF65-F5344CB8AC3E}">
        <p14:creationId xmlns:p14="http://schemas.microsoft.com/office/powerpoint/2010/main" val="3602206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A81532-A0A5-1404-60A9-7AEB75B40FF5}"/>
              </a:ext>
            </a:extLst>
          </p:cNvPr>
          <p:cNvSpPr txBox="1"/>
          <p:nvPr/>
        </p:nvSpPr>
        <p:spPr>
          <a:xfrm>
            <a:off x="1393371" y="246743"/>
            <a:ext cx="4213526" cy="369332"/>
          </a:xfrm>
          <a:prstGeom prst="rect">
            <a:avLst/>
          </a:prstGeom>
          <a:noFill/>
        </p:spPr>
        <p:txBody>
          <a:bodyPr wrap="none" rtlCol="0">
            <a:spAutoFit/>
          </a:bodyPr>
          <a:lstStyle/>
          <a:p>
            <a:r>
              <a:rPr lang="en-GB" dirty="0"/>
              <a:t>Carbon Intensity of Electricity Technologies</a:t>
            </a:r>
          </a:p>
        </p:txBody>
      </p:sp>
      <p:pic>
        <p:nvPicPr>
          <p:cNvPr id="3" name="Picture 2" descr="UNITED NATIONS ECONOMIC COMMISSION FOR EUROPE&#10;Carbon Neutrality in the UNECE Region: Integrated Life-cycle Assessment of Electricity Sources&#10;&#10;https://unece.org/sites/default/files/2022-04/LCA_3_FINAL%20March%202022.pdf">
            <a:hlinkClick r:id="rId2"/>
            <a:extLst>
              <a:ext uri="{FF2B5EF4-FFF2-40B4-BE49-F238E27FC236}">
                <a16:creationId xmlns:a16="http://schemas.microsoft.com/office/drawing/2014/main" id="{31E0EAF6-EC47-1F59-531B-F15608899CBE}"/>
              </a:ext>
            </a:extLst>
          </p:cNvPr>
          <p:cNvPicPr>
            <a:picLocks noChangeAspect="1"/>
          </p:cNvPicPr>
          <p:nvPr/>
        </p:nvPicPr>
        <p:blipFill>
          <a:blip r:embed="rId3"/>
          <a:stretch>
            <a:fillRect/>
          </a:stretch>
        </p:blipFill>
        <p:spPr>
          <a:xfrm>
            <a:off x="7099300" y="1116692"/>
            <a:ext cx="3479800" cy="4914900"/>
          </a:xfrm>
          <a:prstGeom prst="rect">
            <a:avLst/>
          </a:prstGeom>
          <a:ln>
            <a:solidFill>
              <a:schemeClr val="bg2">
                <a:lumMod val="75000"/>
              </a:schemeClr>
            </a:solidFill>
          </a:ln>
          <a:effectLst>
            <a:outerShdw blurRad="76200" dist="50800" dir="2700000" algn="tl" rotWithShape="0">
              <a:schemeClr val="bg2">
                <a:lumMod val="90000"/>
              </a:schemeClr>
            </a:outerShdw>
          </a:effectLst>
        </p:spPr>
      </p:pic>
      <p:sp>
        <p:nvSpPr>
          <p:cNvPr id="4" name="TextBox 3">
            <a:extLst>
              <a:ext uri="{FF2B5EF4-FFF2-40B4-BE49-F238E27FC236}">
                <a16:creationId xmlns:a16="http://schemas.microsoft.com/office/drawing/2014/main" id="{6FB5A2AE-1608-9A84-892D-65E63FD48B6E}"/>
              </a:ext>
            </a:extLst>
          </p:cNvPr>
          <p:cNvSpPr txBox="1"/>
          <p:nvPr/>
        </p:nvSpPr>
        <p:spPr>
          <a:xfrm rot="16200000">
            <a:off x="8431156" y="3435642"/>
            <a:ext cx="5443093" cy="276999"/>
          </a:xfrm>
          <a:prstGeom prst="rect">
            <a:avLst/>
          </a:prstGeom>
          <a:noFill/>
        </p:spPr>
        <p:txBody>
          <a:bodyPr wrap="none" rtlCol="0">
            <a:spAutoFit/>
          </a:bodyPr>
          <a:lstStyle/>
          <a:p>
            <a:r>
              <a:rPr lang="en-GB" sz="1200" dirty="0">
                <a:hlinkClick r:id="rId2"/>
              </a:rPr>
              <a:t>https://unece.org/sites/default/files/2022-04/LCA_3_FINAL%20March%202022.pdf</a:t>
            </a:r>
            <a:r>
              <a:rPr lang="en-GB" sz="1200" dirty="0"/>
              <a:t> </a:t>
            </a:r>
          </a:p>
        </p:txBody>
      </p:sp>
      <p:pic>
        <p:nvPicPr>
          <p:cNvPr id="5" name="Picture 4">
            <a:extLst>
              <a:ext uri="{FF2B5EF4-FFF2-40B4-BE49-F238E27FC236}">
                <a16:creationId xmlns:a16="http://schemas.microsoft.com/office/drawing/2014/main" id="{98550531-88F5-520C-6C29-6708792819BB}"/>
              </a:ext>
            </a:extLst>
          </p:cNvPr>
          <p:cNvPicPr>
            <a:picLocks noChangeAspect="1"/>
          </p:cNvPicPr>
          <p:nvPr/>
        </p:nvPicPr>
        <p:blipFill>
          <a:blip r:embed="rId4"/>
          <a:stretch>
            <a:fillRect/>
          </a:stretch>
        </p:blipFill>
        <p:spPr>
          <a:xfrm>
            <a:off x="433084" y="1207406"/>
            <a:ext cx="6134100" cy="4394200"/>
          </a:xfrm>
          <a:prstGeom prst="rect">
            <a:avLst/>
          </a:prstGeom>
          <a:ln>
            <a:solidFill>
              <a:schemeClr val="bg2">
                <a:lumMod val="75000"/>
              </a:schemeClr>
            </a:solidFill>
          </a:ln>
          <a:effectLst>
            <a:outerShdw blurRad="76200" dist="50800" dir="2700000" algn="tl" rotWithShape="0">
              <a:schemeClr val="bg2">
                <a:lumMod val="90000"/>
              </a:schemeClr>
            </a:outerShdw>
          </a:effectLst>
        </p:spPr>
      </p:pic>
    </p:spTree>
    <p:extLst>
      <p:ext uri="{BB962C8B-B14F-4D97-AF65-F5344CB8AC3E}">
        <p14:creationId xmlns:p14="http://schemas.microsoft.com/office/powerpoint/2010/main" val="3534078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883E54-A775-DCC0-C596-4B7B8D7E1C37}"/>
              </a:ext>
            </a:extLst>
          </p:cNvPr>
          <p:cNvPicPr>
            <a:picLocks noChangeAspect="1"/>
          </p:cNvPicPr>
          <p:nvPr/>
        </p:nvPicPr>
        <p:blipFill>
          <a:blip r:embed="rId2"/>
          <a:stretch>
            <a:fillRect/>
          </a:stretch>
        </p:blipFill>
        <p:spPr>
          <a:xfrm>
            <a:off x="408710" y="449943"/>
            <a:ext cx="11471564" cy="6008914"/>
          </a:xfrm>
          <a:prstGeom prst="rect">
            <a:avLst/>
          </a:prstGeom>
        </p:spPr>
      </p:pic>
      <p:sp>
        <p:nvSpPr>
          <p:cNvPr id="3" name="TextBox 2">
            <a:extLst>
              <a:ext uri="{FF2B5EF4-FFF2-40B4-BE49-F238E27FC236}">
                <a16:creationId xmlns:a16="http://schemas.microsoft.com/office/drawing/2014/main" id="{79285E3F-9378-E9E5-D765-0DBCD2810F68}"/>
              </a:ext>
            </a:extLst>
          </p:cNvPr>
          <p:cNvSpPr txBox="1"/>
          <p:nvPr/>
        </p:nvSpPr>
        <p:spPr>
          <a:xfrm rot="16200000">
            <a:off x="9297227" y="3032990"/>
            <a:ext cx="5443093" cy="276999"/>
          </a:xfrm>
          <a:prstGeom prst="rect">
            <a:avLst/>
          </a:prstGeom>
          <a:noFill/>
        </p:spPr>
        <p:txBody>
          <a:bodyPr wrap="none" rtlCol="0">
            <a:spAutoFit/>
          </a:bodyPr>
          <a:lstStyle/>
          <a:p>
            <a:r>
              <a:rPr lang="en-GB" sz="1200" dirty="0">
                <a:hlinkClick r:id="rId3"/>
              </a:rPr>
              <a:t>https://unece.org/sites/default/files/2022-04/LCA_3_FINAL%20March%202022.pdf</a:t>
            </a:r>
            <a:r>
              <a:rPr lang="en-GB" sz="1200" dirty="0"/>
              <a:t> </a:t>
            </a:r>
          </a:p>
        </p:txBody>
      </p:sp>
    </p:spTree>
    <p:extLst>
      <p:ext uri="{BB962C8B-B14F-4D97-AF65-F5344CB8AC3E}">
        <p14:creationId xmlns:p14="http://schemas.microsoft.com/office/powerpoint/2010/main" val="3647421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72DB4-A313-EC05-0527-A44D13BAD6A5}"/>
              </a:ext>
            </a:extLst>
          </p:cNvPr>
          <p:cNvPicPr>
            <a:picLocks noChangeAspect="1"/>
          </p:cNvPicPr>
          <p:nvPr/>
        </p:nvPicPr>
        <p:blipFill>
          <a:blip r:embed="rId2"/>
          <a:stretch>
            <a:fillRect/>
          </a:stretch>
        </p:blipFill>
        <p:spPr>
          <a:xfrm>
            <a:off x="544895" y="435429"/>
            <a:ext cx="11008475" cy="5936594"/>
          </a:xfrm>
          <a:prstGeom prst="rect">
            <a:avLst/>
          </a:prstGeom>
        </p:spPr>
      </p:pic>
      <p:sp>
        <p:nvSpPr>
          <p:cNvPr id="4" name="TextBox 3">
            <a:extLst>
              <a:ext uri="{FF2B5EF4-FFF2-40B4-BE49-F238E27FC236}">
                <a16:creationId xmlns:a16="http://schemas.microsoft.com/office/drawing/2014/main" id="{E6A3BF8D-1489-8369-C5A4-5412627B8791}"/>
              </a:ext>
            </a:extLst>
          </p:cNvPr>
          <p:cNvSpPr txBox="1"/>
          <p:nvPr/>
        </p:nvSpPr>
        <p:spPr>
          <a:xfrm rot="16200000">
            <a:off x="9064058" y="3265226"/>
            <a:ext cx="5443093" cy="276999"/>
          </a:xfrm>
          <a:prstGeom prst="rect">
            <a:avLst/>
          </a:prstGeom>
          <a:noFill/>
        </p:spPr>
        <p:txBody>
          <a:bodyPr wrap="none" rtlCol="0">
            <a:spAutoFit/>
          </a:bodyPr>
          <a:lstStyle/>
          <a:p>
            <a:r>
              <a:rPr lang="en-GB" sz="1200" dirty="0">
                <a:hlinkClick r:id="rId3"/>
              </a:rPr>
              <a:t>https://unece.org/sites/default/files/2022-04/LCA_3_FINAL%20March%202022.pdf</a:t>
            </a:r>
            <a:r>
              <a:rPr lang="en-GB" sz="1200" dirty="0"/>
              <a:t> </a:t>
            </a:r>
          </a:p>
        </p:txBody>
      </p:sp>
    </p:spTree>
    <p:extLst>
      <p:ext uri="{BB962C8B-B14F-4D97-AF65-F5344CB8AC3E}">
        <p14:creationId xmlns:p14="http://schemas.microsoft.com/office/powerpoint/2010/main" val="3355982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E03CBE-5AFA-57A6-CC64-4536179A79F7}"/>
              </a:ext>
            </a:extLst>
          </p:cNvPr>
          <p:cNvPicPr>
            <a:picLocks noChangeAspect="1"/>
          </p:cNvPicPr>
          <p:nvPr/>
        </p:nvPicPr>
        <p:blipFill>
          <a:blip r:embed="rId2"/>
          <a:stretch>
            <a:fillRect/>
          </a:stretch>
        </p:blipFill>
        <p:spPr>
          <a:xfrm>
            <a:off x="2209800" y="1350621"/>
            <a:ext cx="7772400" cy="4156758"/>
          </a:xfrm>
          <a:prstGeom prst="rect">
            <a:avLst/>
          </a:prstGeom>
        </p:spPr>
      </p:pic>
      <p:sp>
        <p:nvSpPr>
          <p:cNvPr id="3" name="TextBox 2">
            <a:extLst>
              <a:ext uri="{FF2B5EF4-FFF2-40B4-BE49-F238E27FC236}">
                <a16:creationId xmlns:a16="http://schemas.microsoft.com/office/drawing/2014/main" id="{3B12D9CB-17BA-D684-D71C-A16DA532202D}"/>
              </a:ext>
            </a:extLst>
          </p:cNvPr>
          <p:cNvSpPr txBox="1"/>
          <p:nvPr/>
        </p:nvSpPr>
        <p:spPr>
          <a:xfrm rot="16200000">
            <a:off x="8431156" y="3435642"/>
            <a:ext cx="5443093" cy="276999"/>
          </a:xfrm>
          <a:prstGeom prst="rect">
            <a:avLst/>
          </a:prstGeom>
          <a:noFill/>
        </p:spPr>
        <p:txBody>
          <a:bodyPr wrap="none" rtlCol="0">
            <a:spAutoFit/>
          </a:bodyPr>
          <a:lstStyle/>
          <a:p>
            <a:r>
              <a:rPr lang="en-GB" sz="1200" dirty="0">
                <a:hlinkClick r:id="rId3"/>
              </a:rPr>
              <a:t>https://unece.org/sites/default/files/2022-04/LCA_3_FINAL%20March%202022.pdf</a:t>
            </a:r>
            <a:r>
              <a:rPr lang="en-GB" sz="1200" dirty="0"/>
              <a:t> </a:t>
            </a:r>
          </a:p>
        </p:txBody>
      </p:sp>
      <p:sp>
        <p:nvSpPr>
          <p:cNvPr id="4" name="TextBox 3">
            <a:extLst>
              <a:ext uri="{FF2B5EF4-FFF2-40B4-BE49-F238E27FC236}">
                <a16:creationId xmlns:a16="http://schemas.microsoft.com/office/drawing/2014/main" id="{837AC673-6C07-2395-74D3-C2C22D27853D}"/>
              </a:ext>
            </a:extLst>
          </p:cNvPr>
          <p:cNvSpPr txBox="1"/>
          <p:nvPr/>
        </p:nvSpPr>
        <p:spPr>
          <a:xfrm>
            <a:off x="5599688" y="5591596"/>
            <a:ext cx="2835584" cy="830997"/>
          </a:xfrm>
          <a:prstGeom prst="rect">
            <a:avLst/>
          </a:prstGeom>
          <a:noFill/>
        </p:spPr>
        <p:txBody>
          <a:bodyPr wrap="none" rtlCol="0">
            <a:spAutoFit/>
          </a:bodyPr>
          <a:lstStyle/>
          <a:p>
            <a:r>
              <a:rPr lang="en-GB" sz="1200" dirty="0"/>
              <a:t>PC: </a:t>
            </a:r>
            <a:r>
              <a:rPr lang="en-GB" sz="1200"/>
              <a:t>Pulverized Coal</a:t>
            </a:r>
          </a:p>
          <a:p>
            <a:r>
              <a:rPr lang="en-GB" sz="1200" dirty="0"/>
              <a:t>CCS: Carbon (dioxide) Capture and Storage</a:t>
            </a:r>
          </a:p>
          <a:p>
            <a:r>
              <a:rPr lang="en-GB" sz="1200" dirty="0"/>
              <a:t>CSP: Concentrated Solar Power</a:t>
            </a:r>
          </a:p>
          <a:p>
            <a:r>
              <a:rPr lang="en-GB" sz="1200" dirty="0"/>
              <a:t>PV: Photovoltaics</a:t>
            </a:r>
          </a:p>
        </p:txBody>
      </p:sp>
    </p:spTree>
    <p:extLst>
      <p:ext uri="{BB962C8B-B14F-4D97-AF65-F5344CB8AC3E}">
        <p14:creationId xmlns:p14="http://schemas.microsoft.com/office/powerpoint/2010/main" val="295568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61B9AEB-E1EE-38B8-DFA8-890550843ED8}"/>
              </a:ext>
            </a:extLst>
          </p:cNvPr>
          <p:cNvPicPr>
            <a:picLocks noChangeAspect="1"/>
          </p:cNvPicPr>
          <p:nvPr/>
        </p:nvPicPr>
        <p:blipFill>
          <a:blip r:embed="rId2"/>
          <a:stretch>
            <a:fillRect/>
          </a:stretch>
        </p:blipFill>
        <p:spPr>
          <a:xfrm>
            <a:off x="2209800" y="1350621"/>
            <a:ext cx="7772400" cy="4156758"/>
          </a:xfrm>
          <a:prstGeom prst="rect">
            <a:avLst/>
          </a:prstGeom>
        </p:spPr>
      </p:pic>
      <p:sp>
        <p:nvSpPr>
          <p:cNvPr id="3" name="TextBox 2">
            <a:extLst>
              <a:ext uri="{FF2B5EF4-FFF2-40B4-BE49-F238E27FC236}">
                <a16:creationId xmlns:a16="http://schemas.microsoft.com/office/drawing/2014/main" id="{3F929840-2BDC-3577-7C9F-61600E03F2F9}"/>
              </a:ext>
            </a:extLst>
          </p:cNvPr>
          <p:cNvSpPr txBox="1"/>
          <p:nvPr/>
        </p:nvSpPr>
        <p:spPr>
          <a:xfrm rot="16200000">
            <a:off x="8431156" y="3435642"/>
            <a:ext cx="5443093" cy="276999"/>
          </a:xfrm>
          <a:prstGeom prst="rect">
            <a:avLst/>
          </a:prstGeom>
          <a:noFill/>
        </p:spPr>
        <p:txBody>
          <a:bodyPr wrap="none" rtlCol="0">
            <a:spAutoFit/>
          </a:bodyPr>
          <a:lstStyle/>
          <a:p>
            <a:r>
              <a:rPr lang="en-GB" sz="1200" dirty="0">
                <a:hlinkClick r:id="rId3"/>
              </a:rPr>
              <a:t>https://unece.org/sites/default/files/2022-04/LCA_3_FINAL%20March%202022.pdf</a:t>
            </a:r>
            <a:r>
              <a:rPr lang="en-GB" sz="1200" dirty="0"/>
              <a:t> </a:t>
            </a:r>
          </a:p>
        </p:txBody>
      </p:sp>
    </p:spTree>
    <p:extLst>
      <p:ext uri="{BB962C8B-B14F-4D97-AF65-F5344CB8AC3E}">
        <p14:creationId xmlns:p14="http://schemas.microsoft.com/office/powerpoint/2010/main" val="1488130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6C72C8EC-0C8E-15B8-CBC1-22D21E99B4D5}"/>
              </a:ext>
            </a:extLst>
          </p:cNvPr>
          <p:cNvPicPr>
            <a:picLocks noChangeAspect="1"/>
          </p:cNvPicPr>
          <p:nvPr/>
        </p:nvPicPr>
        <p:blipFill>
          <a:blip r:embed="rId2"/>
          <a:stretch>
            <a:fillRect/>
          </a:stretch>
        </p:blipFill>
        <p:spPr>
          <a:xfrm>
            <a:off x="2064174" y="1000897"/>
            <a:ext cx="7772400" cy="5193639"/>
          </a:xfrm>
          <a:prstGeom prst="rect">
            <a:avLst/>
          </a:prstGeom>
        </p:spPr>
      </p:pic>
      <p:cxnSp>
        <p:nvCxnSpPr>
          <p:cNvPr id="7" name="Straight Connector 6">
            <a:extLst>
              <a:ext uri="{FF2B5EF4-FFF2-40B4-BE49-F238E27FC236}">
                <a16:creationId xmlns:a16="http://schemas.microsoft.com/office/drawing/2014/main" id="{2789DB75-D70E-C1EA-8447-4AD9A69DB04A}"/>
              </a:ext>
            </a:extLst>
          </p:cNvPr>
          <p:cNvCxnSpPr/>
          <p:nvPr/>
        </p:nvCxnSpPr>
        <p:spPr>
          <a:xfrm flipV="1">
            <a:off x="3721460" y="2214084"/>
            <a:ext cx="0" cy="2767263"/>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279B6D4-EA7A-A88C-F5D8-7CE075C2CAE9}"/>
              </a:ext>
            </a:extLst>
          </p:cNvPr>
          <p:cNvCxnSpPr>
            <a:cxnSpLocks/>
          </p:cNvCxnSpPr>
          <p:nvPr/>
        </p:nvCxnSpPr>
        <p:spPr>
          <a:xfrm flipV="1">
            <a:off x="4435642" y="4833756"/>
            <a:ext cx="0" cy="147591"/>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26B6D8C-73E4-1675-4D8F-C57EB5195829}"/>
              </a:ext>
            </a:extLst>
          </p:cNvPr>
          <p:cNvSpPr txBox="1"/>
          <p:nvPr/>
        </p:nvSpPr>
        <p:spPr>
          <a:xfrm>
            <a:off x="2127739" y="6260123"/>
            <a:ext cx="7463646" cy="461665"/>
          </a:xfrm>
          <a:prstGeom prst="rect">
            <a:avLst/>
          </a:prstGeom>
          <a:noFill/>
        </p:spPr>
        <p:txBody>
          <a:bodyPr wrap="none" rtlCol="0">
            <a:spAutoFit/>
          </a:bodyPr>
          <a:lstStyle/>
          <a:p>
            <a:r>
              <a:rPr lang="en-GB" sz="1200" b="0" i="0" u="none" strike="noStrike" dirty="0">
                <a:solidFill>
                  <a:srgbClr val="000000"/>
                </a:solidFill>
                <a:effectLst/>
                <a:latin typeface="Helvetica" pitchFamily="2" charset="0"/>
              </a:rPr>
              <a:t>IEA (2022), World Energy Outlook 2022, IEA, Paris </a:t>
            </a:r>
            <a:r>
              <a:rPr lang="en-GB" sz="1200" b="0" i="0" dirty="0">
                <a:effectLst/>
                <a:latin typeface="Helvetica" pitchFamily="2" charset="0"/>
                <a:hlinkClick r:id="rId3"/>
              </a:rPr>
              <a:t>https://www.iea.org/reports/world-energy-outlook-2022</a:t>
            </a:r>
            <a:r>
              <a:rPr lang="en-GB" sz="1200" b="0" i="0" u="none" strike="noStrike" dirty="0">
                <a:solidFill>
                  <a:srgbClr val="000000"/>
                </a:solidFill>
                <a:effectLst/>
                <a:latin typeface="Helvetica" pitchFamily="2" charset="0"/>
              </a:rPr>
              <a:t>, </a:t>
            </a:r>
          </a:p>
          <a:p>
            <a:r>
              <a:rPr lang="en-GB" sz="1200" b="0" i="0" u="none" strike="noStrike" dirty="0">
                <a:solidFill>
                  <a:srgbClr val="000000"/>
                </a:solidFill>
                <a:effectLst/>
                <a:latin typeface="Helvetica" pitchFamily="2" charset="0"/>
              </a:rPr>
              <a:t>License: CC BY 4.0 (report); CC BY NC SA 4.0 (Annex A)</a:t>
            </a:r>
            <a:endParaRPr lang="en-GB" sz="1200" dirty="0"/>
          </a:p>
        </p:txBody>
      </p:sp>
    </p:spTree>
    <p:extLst>
      <p:ext uri="{BB962C8B-B14F-4D97-AF65-F5344CB8AC3E}">
        <p14:creationId xmlns:p14="http://schemas.microsoft.com/office/powerpoint/2010/main" val="3605238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7A07741-016B-C008-53C5-16C579E4AD5E}"/>
              </a:ext>
            </a:extLst>
          </p:cNvPr>
          <p:cNvSpPr txBox="1"/>
          <p:nvPr/>
        </p:nvSpPr>
        <p:spPr>
          <a:xfrm>
            <a:off x="2591533" y="5484113"/>
            <a:ext cx="6097464" cy="646331"/>
          </a:xfrm>
          <a:prstGeom prst="rect">
            <a:avLst/>
          </a:prstGeom>
          <a:noFill/>
        </p:spPr>
        <p:txBody>
          <a:bodyPr wrap="square">
            <a:spAutoFit/>
          </a:bodyPr>
          <a:lstStyle/>
          <a:p>
            <a:r>
              <a:rPr lang="en-GB" dirty="0">
                <a:hlinkClick r:id="rId2"/>
              </a:rPr>
              <a:t>https://eneroutlook.enerdata.net/forecast-world-co2-intensity-of-electricity-generation.html</a:t>
            </a:r>
            <a:r>
              <a:rPr lang="en-GB" dirty="0"/>
              <a:t> </a:t>
            </a:r>
          </a:p>
        </p:txBody>
      </p:sp>
      <p:pic>
        <p:nvPicPr>
          <p:cNvPr id="5" name="Picture 4" descr="Chart, line chart&#10;&#10;Description automatically generated">
            <a:extLst>
              <a:ext uri="{FF2B5EF4-FFF2-40B4-BE49-F238E27FC236}">
                <a16:creationId xmlns:a16="http://schemas.microsoft.com/office/drawing/2014/main" id="{A2A6FC06-FE22-6C17-05E3-BF0E80A4B416}"/>
              </a:ext>
            </a:extLst>
          </p:cNvPr>
          <p:cNvPicPr>
            <a:picLocks noChangeAspect="1"/>
          </p:cNvPicPr>
          <p:nvPr/>
        </p:nvPicPr>
        <p:blipFill>
          <a:blip r:embed="rId3"/>
          <a:stretch>
            <a:fillRect/>
          </a:stretch>
        </p:blipFill>
        <p:spPr>
          <a:xfrm>
            <a:off x="1652954" y="1030483"/>
            <a:ext cx="7772400" cy="4235178"/>
          </a:xfrm>
          <a:prstGeom prst="rect">
            <a:avLst/>
          </a:prstGeom>
        </p:spPr>
      </p:pic>
      <p:sp>
        <p:nvSpPr>
          <p:cNvPr id="6" name="TextBox 5">
            <a:extLst>
              <a:ext uri="{FF2B5EF4-FFF2-40B4-BE49-F238E27FC236}">
                <a16:creationId xmlns:a16="http://schemas.microsoft.com/office/drawing/2014/main" id="{8A6707CD-97EB-FDE8-C7B7-CEB74BF7FEFD}"/>
              </a:ext>
            </a:extLst>
          </p:cNvPr>
          <p:cNvSpPr txBox="1"/>
          <p:nvPr/>
        </p:nvSpPr>
        <p:spPr>
          <a:xfrm>
            <a:off x="2039815" y="6304085"/>
            <a:ext cx="2362826" cy="369332"/>
          </a:xfrm>
          <a:prstGeom prst="rect">
            <a:avLst/>
          </a:prstGeom>
          <a:noFill/>
        </p:spPr>
        <p:txBody>
          <a:bodyPr wrap="none" rtlCol="0">
            <a:spAutoFit/>
          </a:bodyPr>
          <a:lstStyle/>
          <a:p>
            <a:r>
              <a:rPr lang="en-GB" dirty="0"/>
              <a:t>Europe 2040: 81g/kWh</a:t>
            </a:r>
          </a:p>
        </p:txBody>
      </p:sp>
    </p:spTree>
    <p:extLst>
      <p:ext uri="{BB962C8B-B14F-4D97-AF65-F5344CB8AC3E}">
        <p14:creationId xmlns:p14="http://schemas.microsoft.com/office/powerpoint/2010/main" val="3608298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Forecasted CO2 intensity of electricity generation worldwide from 2000 to 2050, by region (in grams of carbon dioxide per kilowatt 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CO2 intensity of electricity generation worldwide 2000-2050, by region</a:t>
            </a:r>
          </a:p>
        </p:txBody>
      </p:sp>
      <p:sp>
        <p:nvSpPr>
          <p:cNvPr id="4" name="New shape"/>
          <p:cNvSpPr/>
          <p:nvPr/>
        </p:nvSpPr>
        <p:spPr>
          <a:xfrm>
            <a:off x="1044000" y="5986800"/>
            <a:ext cx="8280000" cy="73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a:bodyPr>
          <a:lstStyle/>
          <a:p>
            <a:pPr algn="l">
              <a:lnSpc>
                <a:spcPct val="100000"/>
              </a:lnSpc>
              <a:spcAft>
                <a:spcPct val="20000"/>
              </a:spcAft>
            </a:pPr>
            <a:r>
              <a:rPr sz="800" b="1">
                <a:solidFill>
                  <a:srgbClr val="555555"/>
                </a:solidFill>
                <a:latin typeface="Open Sans"/>
              </a:rPr>
              <a:t>Note(s):</a:t>
            </a:r>
            <a:r>
              <a:rPr sz="800">
                <a:solidFill>
                  <a:srgbClr val="555555"/>
                </a:solidFill>
                <a:latin typeface="Open Sans"/>
              </a:rPr>
              <a:t> Worldwide; 2022</a:t>
            </a:r>
          </a:p>
          <a:p>
            <a:pPr algn="l"/>
            <a:r>
              <a:rPr sz="800">
                <a:solidFill>
                  <a:srgbClr val="555555"/>
                </a:solidFill>
                <a:latin typeface="Open Sans"/>
              </a:rPr>
              <a:t>Further information regarding this statistic can be found on </a:t>
            </a:r>
            <a:r>
              <a:rPr sz="800">
                <a:solidFill>
                  <a:srgbClr val="555555"/>
                </a:solidFill>
                <a:latin typeface="Open Sans"/>
                <a:hlinkClick r:id="rId4" action="ppaction://hlinksldjump">
                  <a:extLst>
                    <a:ext uri="{A12FA001-AC4F-418D-AE19-62706E023703}">
                      <ahyp:hlinkClr xmlns:ahyp="http://schemas.microsoft.com/office/drawing/2018/hyperlinkcolor" val="tx"/>
                    </a:ext>
                  </a:extLst>
                </a:hlinkClick>
              </a:rPr>
              <a:t>page 8</a:t>
            </a:r>
            <a:r>
              <a:rPr sz="800">
                <a:solidFill>
                  <a:srgbClr val="555555"/>
                </a:solidFill>
                <a:latin typeface="Open Sans"/>
              </a:rPr>
              <a:t>.</a:t>
            </a:r>
          </a:p>
          <a:p>
            <a:pPr algn="l"/>
            <a:r>
              <a:rPr sz="800" b="1">
                <a:solidFill>
                  <a:srgbClr val="555555"/>
                </a:solidFill>
                <a:latin typeface="Open Sans"/>
              </a:rPr>
              <a:t>Source(s): </a:t>
            </a:r>
            <a:r>
              <a:rPr sz="800">
                <a:solidFill>
                  <a:srgbClr val="555555"/>
                </a:solidFill>
                <a:latin typeface="Open Sans"/>
              </a:rPr>
              <a:t>Enerdata; </a:t>
            </a:r>
            <a:r>
              <a:rPr sz="800">
                <a:solidFill>
                  <a:srgbClr val="555555"/>
                </a:solidFill>
                <a:latin typeface="Open Sans"/>
                <a:hlinkClick r:id="rId5">
                  <a:extLst>
                    <a:ext uri="{A12FA001-AC4F-418D-AE19-62706E023703}">
                      <ahyp:hlinkClr xmlns:ahyp="http://schemas.microsoft.com/office/drawing/2018/hyperlinkcolor" val="tx"/>
                    </a:ext>
                  </a:extLst>
                </a:hlinkClick>
              </a:rPr>
              <a:t>ID 1257765</a:t>
            </a:r>
          </a:p>
        </p:txBody>
      </p:sp>
      <p:graphicFrame>
        <p:nvGraphicFramePr>
          <p:cNvPr id="5" name="ChartObject"/>
          <p:cNvGraphicFramePr/>
          <p:nvPr/>
        </p:nvGraphicFramePr>
        <p:xfrm>
          <a:off x="676800" y="1882800"/>
          <a:ext cx="10742400" cy="4104000"/>
        </p:xfrm>
        <a:graphic>
          <a:graphicData uri="http://schemas.openxmlformats.org/drawingml/2006/chart">
            <c:chart xmlns:c="http://schemas.openxmlformats.org/drawingml/2006/chart" xmlns:r="http://schemas.openxmlformats.org/officeDocument/2006/relationships" r:id="rId6"/>
          </a:graphicData>
        </a:graphic>
      </p:graphicFrame>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Forecasted CO2 intensity of electricity generation worldwide from 2000 to 2050, by region (in grams of carbon dioxide per kilowatt 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CO2 intensity of electricity generation worldwide 2000-2050, by region</a:t>
            </a:r>
          </a:p>
        </p:txBody>
      </p:sp>
      <p:graphicFrame>
        <p:nvGraphicFramePr>
          <p:cNvPr id="4" name="New Table"/>
          <p:cNvGraphicFramePr>
            <a:graphicFrameLocks noGrp="1"/>
          </p:cNvGraphicFramePr>
          <p:nvPr/>
        </p:nvGraphicFramePr>
        <p:xfrm>
          <a:off x="676800" y="1882800"/>
          <a:ext cx="5334000" cy="3291840"/>
        </p:xfrm>
        <a:graphic>
          <a:graphicData uri="http://schemas.openxmlformats.org/drawingml/2006/table">
            <a:tbl>
              <a:tblPr firstRow="1" bandRow="1">
                <a:tableStyleId>{5C22544A-7EE6-4342-B048-85BDC9FD1C3A}</a:tableStyleId>
              </a:tblPr>
              <a:tblGrid>
                <a:gridCol w="1778000">
                  <a:extLst>
                    <a:ext uri="{9D8B030D-6E8A-4147-A177-3AD203B41FA5}">
                      <a16:colId xmlns:a16="http://schemas.microsoft.com/office/drawing/2014/main" val="20000"/>
                    </a:ext>
                  </a:extLst>
                </a:gridCol>
                <a:gridCol w="3556000">
                  <a:extLst>
                    <a:ext uri="{9D8B030D-6E8A-4147-A177-3AD203B41FA5}">
                      <a16:colId xmlns:a16="http://schemas.microsoft.com/office/drawing/2014/main" val="20001"/>
                    </a:ext>
                  </a:extLst>
                </a:gridCol>
              </a:tblGrid>
              <a:tr h="0">
                <a:tc gridSpan="2">
                  <a:txBody>
                    <a:bodyPr/>
                    <a:lstStyle/>
                    <a:p>
                      <a:pPr algn="l"/>
                      <a:r>
                        <a:rPr sz="1000" b="1">
                          <a:solidFill>
                            <a:srgbClr val="0F283E"/>
                          </a:solidFill>
                          <a:latin typeface="Open Sans Light"/>
                        </a:rPr>
                        <a:t>Source and methodology information</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hMerge="1">
                  <a:txBody>
                    <a:bodyPr/>
                    <a:lstStyle/>
                    <a:p>
                      <a:endParaRPr/>
                    </a:p>
                  </a:txBody>
                  <a:tcPr>
                    <a:lnL>
                      <a:solidFill>
                        <a:srgbClr val="FFFFFF">
                          <a:alpha val="0"/>
                        </a:srgbClr>
                      </a:solidFill>
                    </a:lnL>
                    <a:lnB>
                      <a:solidFill>
                        <a:srgbClr val="FFFFFF">
                          <a:alpha val="0"/>
                        </a:srgbClr>
                      </a:solidFill>
                    </a:lnB>
                  </a:tcPr>
                </a:tc>
                <a:extLst>
                  <a:ext uri="{0D108BD9-81ED-4DB2-BD59-A6C34878D82A}">
                    <a16:rowId xmlns:a16="http://schemas.microsoft.com/office/drawing/2014/main" val="10000"/>
                  </a:ext>
                </a:extLst>
              </a:tr>
              <a:tr h="0">
                <a:tc>
                  <a:txBody>
                    <a:bodyPr/>
                    <a:lstStyle/>
                    <a:p>
                      <a:r>
                        <a:rPr sz="800">
                          <a:solidFill>
                            <a:srgbClr val="0F283E"/>
                          </a:solidFill>
                          <a:latin typeface="Open Sans Light"/>
                        </a:rPr>
                        <a:t>Source(s)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Enerdata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1"/>
                  </a:ext>
                </a:extLst>
              </a:tr>
              <a:tr h="0">
                <a:tc>
                  <a:txBody>
                    <a:bodyPr/>
                    <a:lstStyle/>
                    <a:p>
                      <a:r>
                        <a:rPr sz="800">
                          <a:solidFill>
                            <a:srgbClr val="0F283E"/>
                          </a:solidFill>
                          <a:latin typeface="Open Sans Light"/>
                        </a:rPr>
                        <a:t>Conducted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Enerdata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2"/>
                  </a:ext>
                </a:extLst>
              </a:tr>
              <a:tr h="0">
                <a:tc>
                  <a:txBody>
                    <a:bodyPr/>
                    <a:lstStyle/>
                    <a:p>
                      <a:r>
                        <a:rPr sz="800">
                          <a:solidFill>
                            <a:srgbClr val="0F283E"/>
                          </a:solidFill>
                          <a:latin typeface="Open Sans Light"/>
                        </a:rPr>
                        <a:t>Survey period</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2022</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3"/>
                  </a:ext>
                </a:extLst>
              </a:tr>
              <a:tr h="0">
                <a:tc>
                  <a:txBody>
                    <a:bodyPr/>
                    <a:lstStyle/>
                    <a:p>
                      <a:r>
                        <a:rPr sz="800">
                          <a:solidFill>
                            <a:srgbClr val="0F283E"/>
                          </a:solidFill>
                          <a:latin typeface="Open Sans Light"/>
                        </a:rPr>
                        <a:t>Region(s)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Worldwide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4"/>
                  </a:ext>
                </a:extLst>
              </a:tr>
              <a:tr h="0">
                <a:tc>
                  <a:txBody>
                    <a:bodyPr/>
                    <a:lstStyle/>
                    <a:p>
                      <a:r>
                        <a:rPr sz="800">
                          <a:solidFill>
                            <a:srgbClr val="0F283E"/>
                          </a:solidFill>
                          <a:latin typeface="Open Sans Light"/>
                        </a:rPr>
                        <a:t>Number of respondents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5"/>
                  </a:ext>
                </a:extLst>
              </a:tr>
              <a:tr h="0">
                <a:tc>
                  <a:txBody>
                    <a:bodyPr/>
                    <a:lstStyle/>
                    <a:p>
                      <a:r>
                        <a:rPr sz="800">
                          <a:solidFill>
                            <a:srgbClr val="0F283E"/>
                          </a:solidFill>
                          <a:latin typeface="Open Sans Light"/>
                        </a:rPr>
                        <a:t>Age group</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6"/>
                  </a:ext>
                </a:extLst>
              </a:tr>
              <a:tr h="0">
                <a:tc>
                  <a:txBody>
                    <a:bodyPr/>
                    <a:lstStyle/>
                    <a:p>
                      <a:r>
                        <a:rPr sz="800">
                          <a:solidFill>
                            <a:srgbClr val="0F283E"/>
                          </a:solidFill>
                          <a:latin typeface="Open Sans Light"/>
                        </a:rPr>
                        <a:t>Special characteristics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7"/>
                  </a:ext>
                </a:extLst>
              </a:tr>
              <a:tr h="0">
                <a:tc>
                  <a:txBody>
                    <a:bodyPr/>
                    <a:lstStyle/>
                    <a:p>
                      <a:r>
                        <a:rPr sz="800">
                          <a:solidFill>
                            <a:srgbClr val="0F283E"/>
                          </a:solidFill>
                          <a:latin typeface="Open Sans Light"/>
                        </a:rPr>
                        <a:t>Published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Enerdata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8"/>
                  </a:ext>
                </a:extLst>
              </a:tr>
              <a:tr h="0">
                <a:tc>
                  <a:txBody>
                    <a:bodyPr/>
                    <a:lstStyle/>
                    <a:p>
                      <a:r>
                        <a:rPr sz="800">
                          <a:solidFill>
                            <a:srgbClr val="0F283E"/>
                          </a:solidFill>
                          <a:latin typeface="Open Sans Light"/>
                        </a:rPr>
                        <a:t>Publication date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June 2022</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9"/>
                  </a:ext>
                </a:extLst>
              </a:tr>
              <a:tr h="0">
                <a:tc>
                  <a:txBody>
                    <a:bodyPr/>
                    <a:lstStyle/>
                    <a:p>
                      <a:r>
                        <a:rPr sz="800">
                          <a:solidFill>
                            <a:srgbClr val="0F283E"/>
                          </a:solidFill>
                          <a:latin typeface="Open Sans Light"/>
                        </a:rPr>
                        <a:t>Original source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EnerOutlook 2050, 2022 Edition</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0"/>
                  </a:ext>
                </a:extLst>
              </a:tr>
              <a:tr h="0">
                <a:tc>
                  <a:txBody>
                    <a:bodyPr/>
                    <a:lstStyle/>
                    <a:p>
                      <a:r>
                        <a:rPr sz="800">
                          <a:solidFill>
                            <a:srgbClr val="0F283E"/>
                          </a:solidFill>
                          <a:latin typeface="Open Sans Light"/>
                        </a:rPr>
                        <a:t>Website URL</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hlinkClick r:id="rId4"/>
                        </a:rPr>
                        <a:t>visit the website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1"/>
                  </a:ext>
                </a:extLst>
              </a:tr>
              <a:tr h="0">
                <a:tc>
                  <a:txBody>
                    <a:bodyPr/>
                    <a:lstStyle/>
                    <a:p>
                      <a:r>
                        <a:rPr sz="800">
                          <a:solidFill>
                            <a:srgbClr val="0F283E"/>
                          </a:solidFill>
                          <a:latin typeface="Open Sans Light"/>
                        </a:rPr>
                        <a:t>Notes: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CO2 intensity of electricity generation represents the amount of anthropogenic CO2 emissions associated to the generation of one kilowatt-hour of electricity. Forecast is based on the successful achievement of NDCs (Nationally Determined Contributions) announced in the 2015 Paris agreement (not incl [...] For more information visit our Website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2"/>
                  </a:ext>
                </a:extLst>
              </a:tr>
            </a:tbl>
          </a:graphicData>
        </a:graphic>
      </p:graphicFrame>
      <p:sp>
        <p:nvSpPr>
          <p:cNvPr id="5" name="New shape"/>
          <p:cNvSpPr/>
          <p:nvPr/>
        </p:nvSpPr>
        <p:spPr>
          <a:xfrm>
            <a:off x="6138000" y="1882800"/>
            <a:ext cx="5281200" cy="4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lstStyle/>
          <a:p>
            <a:pPr algn="l">
              <a:lnSpc>
                <a:spcPct val="1200"/>
              </a:lnSpc>
              <a:spcAft>
                <a:spcPct val="20000"/>
              </a:spcAft>
            </a:pPr>
            <a:r>
              <a:rPr sz="1000" b="1">
                <a:solidFill>
                  <a:srgbClr val="0F283E"/>
                </a:solidFill>
                <a:latin typeface="Open Sans Light"/>
              </a:rPr>
              <a:t>Description</a:t>
            </a:r>
          </a:p>
          <a:p>
            <a:pPr algn="l"/>
            <a:endParaRPr sz="800">
              <a:solidFill>
                <a:srgbClr val="0F283E"/>
              </a:solidFill>
              <a:latin typeface="Open Sans Light"/>
            </a:endParaRPr>
          </a:p>
          <a:p>
            <a:pPr algn="l"/>
            <a:r>
              <a:rPr sz="800">
                <a:solidFill>
                  <a:srgbClr val="0F283E"/>
                </a:solidFill>
                <a:latin typeface="Open Sans Light"/>
              </a:rPr>
              <a:t>The carbon intensity of electricity generation has fallen in all regions since the turn of the century, and this trend is expected to continue in the coming decades. As of 2020, the Asia-Pacific region had the highest CO2 intensity from electricity generation of any region, at 599 grams of CO2 per kilowatt-hour. Projections show that by 2050, should all NDCs be successfully achieved, the CO2 intensity in the Asia-Pacific region will have decreased to 199 grams of CO2 per kilowatt-hour. North America is forecast to have the lowest emissions intensity by 2050, at 19 grams of CO2 per kilowatt-hour. The United States accounts for the majority of electric power emissions in North America.</a:t>
            </a:r>
            <a:endParaRPr sz="800" i="1">
              <a:solidFill>
                <a:srgbClr val="0F283E"/>
              </a:solidFill>
              <a:latin typeface="Open Sans Light"/>
            </a:endParaRPr>
          </a:p>
        </p:txBody>
      </p:sp>
      <p:sp>
        <p:nvSpPr>
          <p:cNvPr id="6" name="New shape"/>
          <p:cNvSpPr/>
          <p:nvPr/>
        </p:nvSpPr>
        <p:spPr>
          <a:xfrm flipH="1">
            <a:off x="6048000" y="1882800"/>
            <a:ext cx="0" cy="4104000"/>
          </a:xfrm>
          <a:prstGeom prst="rect">
            <a:avLst/>
          </a:prstGeom>
          <a:solidFill>
            <a:srgbClr val="0F283E"/>
          </a:solidFill>
          <a:ln w="6350">
            <a:solidFill>
              <a:srgbClr val="0F28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8</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Carbon intensity of the power sector in the European Union in 2021, by country (in grams of CO₂ per kilowatt-hour)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Power sector carbon intensity in the European Union 2021, by country</a:t>
            </a:r>
          </a:p>
        </p:txBody>
      </p:sp>
      <p:sp>
        <p:nvSpPr>
          <p:cNvPr id="4" name="New shape"/>
          <p:cNvSpPr/>
          <p:nvPr/>
        </p:nvSpPr>
        <p:spPr>
          <a:xfrm>
            <a:off x="1044000" y="5986800"/>
            <a:ext cx="8280000" cy="73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a:bodyPr>
          <a:lstStyle/>
          <a:p>
            <a:pPr algn="l">
              <a:lnSpc>
                <a:spcPct val="100000"/>
              </a:lnSpc>
              <a:spcAft>
                <a:spcPct val="20000"/>
              </a:spcAft>
            </a:pPr>
            <a:r>
              <a:rPr sz="800" b="1">
                <a:solidFill>
                  <a:srgbClr val="555555"/>
                </a:solidFill>
                <a:latin typeface="Open Sans"/>
              </a:rPr>
              <a:t>Note(s):</a:t>
            </a:r>
            <a:r>
              <a:rPr sz="800">
                <a:solidFill>
                  <a:srgbClr val="555555"/>
                </a:solidFill>
                <a:latin typeface="Open Sans"/>
              </a:rPr>
              <a:t> EU; 2021</a:t>
            </a:r>
          </a:p>
          <a:p>
            <a:pPr algn="l"/>
            <a:r>
              <a:rPr sz="800">
                <a:solidFill>
                  <a:srgbClr val="555555"/>
                </a:solidFill>
                <a:latin typeface="Open Sans"/>
              </a:rPr>
              <a:t>Further information regarding this statistic can be found on </a:t>
            </a:r>
            <a:r>
              <a:rPr sz="800">
                <a:solidFill>
                  <a:srgbClr val="555555"/>
                </a:solidFill>
                <a:latin typeface="Open Sans"/>
                <a:hlinkClick r:id="rId4" action="ppaction://hlinksldjump">
                  <a:extLst>
                    <a:ext uri="{A12FA001-AC4F-418D-AE19-62706E023703}">
                      <ahyp:hlinkClr xmlns:ahyp="http://schemas.microsoft.com/office/drawing/2018/hyperlinkcolor" val="tx"/>
                    </a:ext>
                  </a:extLst>
                </a:hlinkClick>
              </a:rPr>
              <a:t>page 8</a:t>
            </a:r>
            <a:r>
              <a:rPr sz="800">
                <a:solidFill>
                  <a:srgbClr val="555555"/>
                </a:solidFill>
                <a:latin typeface="Open Sans"/>
              </a:rPr>
              <a:t>.</a:t>
            </a:r>
          </a:p>
          <a:p>
            <a:pPr algn="l"/>
            <a:r>
              <a:rPr sz="800" b="1">
                <a:solidFill>
                  <a:srgbClr val="555555"/>
                </a:solidFill>
                <a:latin typeface="Open Sans"/>
              </a:rPr>
              <a:t>Source(s): </a:t>
            </a:r>
            <a:r>
              <a:rPr sz="800">
                <a:solidFill>
                  <a:srgbClr val="555555"/>
                </a:solidFill>
                <a:latin typeface="Open Sans"/>
              </a:rPr>
              <a:t>Ember; </a:t>
            </a:r>
            <a:r>
              <a:rPr sz="800">
                <a:solidFill>
                  <a:srgbClr val="555555"/>
                </a:solidFill>
                <a:latin typeface="Open Sans"/>
                <a:hlinkClick r:id="rId5">
                  <a:extLst>
                    <a:ext uri="{A12FA001-AC4F-418D-AE19-62706E023703}">
                      <ahyp:hlinkClr xmlns:ahyp="http://schemas.microsoft.com/office/drawing/2018/hyperlinkcolor" val="tx"/>
                    </a:ext>
                  </a:extLst>
                </a:hlinkClick>
              </a:rPr>
              <a:t>ID 1291750</a:t>
            </a:r>
          </a:p>
        </p:txBody>
      </p:sp>
      <p:graphicFrame>
        <p:nvGraphicFramePr>
          <p:cNvPr id="5" name="ChartObject"/>
          <p:cNvGraphicFramePr/>
          <p:nvPr/>
        </p:nvGraphicFramePr>
        <p:xfrm>
          <a:off x="676800" y="1882800"/>
          <a:ext cx="10742400" cy="4104000"/>
        </p:xfrm>
        <a:graphic>
          <a:graphicData uri="http://schemas.openxmlformats.org/drawingml/2006/chart">
            <c:chart xmlns:c="http://schemas.openxmlformats.org/drawingml/2006/chart" xmlns:r="http://schemas.openxmlformats.org/officeDocument/2006/relationships" r:id="rId6"/>
          </a:graphicData>
        </a:graphic>
      </p:graphicFrame>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4</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Carbon intensity of the power sector in the European Union in 2021, by country (in grams of CO₂ per kilowatt-hour)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Power sector carbon intensity in the European Union 2021, by country</a:t>
            </a:r>
          </a:p>
        </p:txBody>
      </p:sp>
      <p:graphicFrame>
        <p:nvGraphicFramePr>
          <p:cNvPr id="4" name="New Table"/>
          <p:cNvGraphicFramePr>
            <a:graphicFrameLocks noGrp="1"/>
          </p:cNvGraphicFramePr>
          <p:nvPr/>
        </p:nvGraphicFramePr>
        <p:xfrm>
          <a:off x="676800" y="1882800"/>
          <a:ext cx="5334000" cy="2804160"/>
        </p:xfrm>
        <a:graphic>
          <a:graphicData uri="http://schemas.openxmlformats.org/drawingml/2006/table">
            <a:tbl>
              <a:tblPr firstRow="1" bandRow="1">
                <a:tableStyleId>{5C22544A-7EE6-4342-B048-85BDC9FD1C3A}</a:tableStyleId>
              </a:tblPr>
              <a:tblGrid>
                <a:gridCol w="1778000">
                  <a:extLst>
                    <a:ext uri="{9D8B030D-6E8A-4147-A177-3AD203B41FA5}">
                      <a16:colId xmlns:a16="http://schemas.microsoft.com/office/drawing/2014/main" val="20000"/>
                    </a:ext>
                  </a:extLst>
                </a:gridCol>
                <a:gridCol w="3556000">
                  <a:extLst>
                    <a:ext uri="{9D8B030D-6E8A-4147-A177-3AD203B41FA5}">
                      <a16:colId xmlns:a16="http://schemas.microsoft.com/office/drawing/2014/main" val="20001"/>
                    </a:ext>
                  </a:extLst>
                </a:gridCol>
              </a:tblGrid>
              <a:tr h="0">
                <a:tc gridSpan="2">
                  <a:txBody>
                    <a:bodyPr/>
                    <a:lstStyle/>
                    <a:p>
                      <a:pPr algn="l"/>
                      <a:r>
                        <a:rPr sz="1000" b="1">
                          <a:solidFill>
                            <a:srgbClr val="0F283E"/>
                          </a:solidFill>
                          <a:latin typeface="Open Sans Light"/>
                        </a:rPr>
                        <a:t>Source and methodology information</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hMerge="1">
                  <a:txBody>
                    <a:bodyPr/>
                    <a:lstStyle/>
                    <a:p>
                      <a:endParaRPr/>
                    </a:p>
                  </a:txBody>
                  <a:tcPr>
                    <a:lnL>
                      <a:solidFill>
                        <a:srgbClr val="FFFFFF">
                          <a:alpha val="0"/>
                        </a:srgbClr>
                      </a:solidFill>
                    </a:lnL>
                    <a:lnB>
                      <a:solidFill>
                        <a:srgbClr val="FFFFFF">
                          <a:alpha val="0"/>
                        </a:srgbClr>
                      </a:solidFill>
                    </a:lnB>
                  </a:tcPr>
                </a:tc>
                <a:extLst>
                  <a:ext uri="{0D108BD9-81ED-4DB2-BD59-A6C34878D82A}">
                    <a16:rowId xmlns:a16="http://schemas.microsoft.com/office/drawing/2014/main" val="10000"/>
                  </a:ext>
                </a:extLst>
              </a:tr>
              <a:tr h="0">
                <a:tc>
                  <a:txBody>
                    <a:bodyPr/>
                    <a:lstStyle/>
                    <a:p>
                      <a:r>
                        <a:rPr sz="800">
                          <a:solidFill>
                            <a:srgbClr val="0F283E"/>
                          </a:solidFill>
                          <a:latin typeface="Open Sans Light"/>
                        </a:rPr>
                        <a:t>Source(s)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Ember</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1"/>
                  </a:ext>
                </a:extLst>
              </a:tr>
              <a:tr h="0">
                <a:tc>
                  <a:txBody>
                    <a:bodyPr/>
                    <a:lstStyle/>
                    <a:p>
                      <a:r>
                        <a:rPr sz="800">
                          <a:solidFill>
                            <a:srgbClr val="0F283E"/>
                          </a:solidFill>
                          <a:latin typeface="Open Sans Light"/>
                        </a:rPr>
                        <a:t>Conducted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Ember</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2"/>
                  </a:ext>
                </a:extLst>
              </a:tr>
              <a:tr h="0">
                <a:tc>
                  <a:txBody>
                    <a:bodyPr/>
                    <a:lstStyle/>
                    <a:p>
                      <a:r>
                        <a:rPr sz="800">
                          <a:solidFill>
                            <a:srgbClr val="0F283E"/>
                          </a:solidFill>
                          <a:latin typeface="Open Sans Light"/>
                        </a:rPr>
                        <a:t>Survey period</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2021</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3"/>
                  </a:ext>
                </a:extLst>
              </a:tr>
              <a:tr h="0">
                <a:tc>
                  <a:txBody>
                    <a:bodyPr/>
                    <a:lstStyle/>
                    <a:p>
                      <a:r>
                        <a:rPr sz="800">
                          <a:solidFill>
                            <a:srgbClr val="0F283E"/>
                          </a:solidFill>
                          <a:latin typeface="Open Sans Light"/>
                        </a:rPr>
                        <a:t>Region(s)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EU</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4"/>
                  </a:ext>
                </a:extLst>
              </a:tr>
              <a:tr h="0">
                <a:tc>
                  <a:txBody>
                    <a:bodyPr/>
                    <a:lstStyle/>
                    <a:p>
                      <a:r>
                        <a:rPr sz="800">
                          <a:solidFill>
                            <a:srgbClr val="0F283E"/>
                          </a:solidFill>
                          <a:latin typeface="Open Sans Light"/>
                        </a:rPr>
                        <a:t>Number of respondents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5"/>
                  </a:ext>
                </a:extLst>
              </a:tr>
              <a:tr h="0">
                <a:tc>
                  <a:txBody>
                    <a:bodyPr/>
                    <a:lstStyle/>
                    <a:p>
                      <a:r>
                        <a:rPr sz="800">
                          <a:solidFill>
                            <a:srgbClr val="0F283E"/>
                          </a:solidFill>
                          <a:latin typeface="Open Sans Light"/>
                        </a:rPr>
                        <a:t>Age group</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6"/>
                  </a:ext>
                </a:extLst>
              </a:tr>
              <a:tr h="0">
                <a:tc>
                  <a:txBody>
                    <a:bodyPr/>
                    <a:lstStyle/>
                    <a:p>
                      <a:r>
                        <a:rPr sz="800">
                          <a:solidFill>
                            <a:srgbClr val="0F283E"/>
                          </a:solidFill>
                          <a:latin typeface="Open Sans Light"/>
                        </a:rPr>
                        <a:t>Special characteristics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7"/>
                  </a:ext>
                </a:extLst>
              </a:tr>
              <a:tr h="0">
                <a:tc>
                  <a:txBody>
                    <a:bodyPr/>
                    <a:lstStyle/>
                    <a:p>
                      <a:r>
                        <a:rPr sz="800">
                          <a:solidFill>
                            <a:srgbClr val="0F283E"/>
                          </a:solidFill>
                          <a:latin typeface="Open Sans Light"/>
                        </a:rPr>
                        <a:t>Published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Ember</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8"/>
                  </a:ext>
                </a:extLst>
              </a:tr>
              <a:tr h="0">
                <a:tc>
                  <a:txBody>
                    <a:bodyPr/>
                    <a:lstStyle/>
                    <a:p>
                      <a:r>
                        <a:rPr sz="800">
                          <a:solidFill>
                            <a:srgbClr val="0F283E"/>
                          </a:solidFill>
                          <a:latin typeface="Open Sans Light"/>
                        </a:rPr>
                        <a:t>Publication date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February 2022</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9"/>
                  </a:ext>
                </a:extLst>
              </a:tr>
              <a:tr h="0">
                <a:tc>
                  <a:txBody>
                    <a:bodyPr/>
                    <a:lstStyle/>
                    <a:p>
                      <a:r>
                        <a:rPr sz="800">
                          <a:solidFill>
                            <a:srgbClr val="0F283E"/>
                          </a:solidFill>
                          <a:latin typeface="Open Sans Light"/>
                        </a:rPr>
                        <a:t>Original source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ember-climate.org</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0"/>
                  </a:ext>
                </a:extLst>
              </a:tr>
              <a:tr h="0">
                <a:tc>
                  <a:txBody>
                    <a:bodyPr/>
                    <a:lstStyle/>
                    <a:p>
                      <a:r>
                        <a:rPr sz="800">
                          <a:solidFill>
                            <a:srgbClr val="0F283E"/>
                          </a:solidFill>
                          <a:latin typeface="Open Sans Light"/>
                        </a:rPr>
                        <a:t>Website URL</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hlinkClick r:id="rId4"/>
                        </a:rPr>
                        <a:t>visit the website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1"/>
                  </a:ext>
                </a:extLst>
              </a:tr>
              <a:tr h="0">
                <a:tc>
                  <a:txBody>
                    <a:bodyPr/>
                    <a:lstStyle/>
                    <a:p>
                      <a:r>
                        <a:rPr sz="800">
                          <a:solidFill>
                            <a:srgbClr val="0F283E"/>
                          </a:solidFill>
                          <a:latin typeface="Open Sans Light"/>
                        </a:rPr>
                        <a:t>Notes: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Figures are estimates.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2"/>
                  </a:ext>
                </a:extLst>
              </a:tr>
            </a:tbl>
          </a:graphicData>
        </a:graphic>
      </p:graphicFrame>
      <p:sp>
        <p:nvSpPr>
          <p:cNvPr id="5" name="New shape"/>
          <p:cNvSpPr/>
          <p:nvPr/>
        </p:nvSpPr>
        <p:spPr>
          <a:xfrm>
            <a:off x="6138000" y="1882800"/>
            <a:ext cx="5281200" cy="4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lstStyle/>
          <a:p>
            <a:pPr algn="l">
              <a:lnSpc>
                <a:spcPct val="1200"/>
              </a:lnSpc>
              <a:spcAft>
                <a:spcPct val="20000"/>
              </a:spcAft>
            </a:pPr>
            <a:r>
              <a:rPr sz="1000" b="1">
                <a:solidFill>
                  <a:srgbClr val="0F283E"/>
                </a:solidFill>
                <a:latin typeface="Open Sans Light"/>
              </a:rPr>
              <a:t>Description</a:t>
            </a:r>
          </a:p>
          <a:p>
            <a:pPr algn="l"/>
            <a:endParaRPr sz="800">
              <a:solidFill>
                <a:srgbClr val="0F283E"/>
              </a:solidFill>
              <a:latin typeface="Open Sans Light"/>
            </a:endParaRPr>
          </a:p>
          <a:p>
            <a:pPr algn="l"/>
            <a:r>
              <a:rPr sz="800">
                <a:solidFill>
                  <a:srgbClr val="0F283E"/>
                </a:solidFill>
                <a:latin typeface="Open Sans Light"/>
              </a:rPr>
              <a:t>In 2021, Poland recorded the largest power sector carbon intensity in the European Union, estimated at 736 grams of CO₂ per kilowatt-hour of electricity generated. Estonia followed in close second, with almost 700 gCO₂/kWh. Meanwhile, Sweden's power sector was the least carbon-intensive in the EU, with 10 gCO₂/kWh. </a:t>
            </a:r>
            <a:endParaRPr sz="800" i="1">
              <a:solidFill>
                <a:srgbClr val="0F283E"/>
              </a:solidFill>
              <a:latin typeface="Open Sans Light"/>
            </a:endParaRPr>
          </a:p>
        </p:txBody>
      </p:sp>
      <p:sp>
        <p:nvSpPr>
          <p:cNvPr id="6" name="New shape"/>
          <p:cNvSpPr/>
          <p:nvPr/>
        </p:nvSpPr>
        <p:spPr>
          <a:xfrm flipH="1">
            <a:off x="6048000" y="1882800"/>
            <a:ext cx="0" cy="4104000"/>
          </a:xfrm>
          <a:prstGeom prst="rect">
            <a:avLst/>
          </a:prstGeom>
          <a:solidFill>
            <a:srgbClr val="0F283E"/>
          </a:solidFill>
          <a:ln w="6350">
            <a:solidFill>
              <a:srgbClr val="0F28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8</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Carbon intensity outlook of the power sector in France from 2020 to 2050 (in grams of CO2 per kilowatt-hour)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Power sector carbon intensity outlook in France 2020-2050</a:t>
            </a:r>
          </a:p>
        </p:txBody>
      </p:sp>
      <p:sp>
        <p:nvSpPr>
          <p:cNvPr id="4" name="New shape"/>
          <p:cNvSpPr/>
          <p:nvPr/>
        </p:nvSpPr>
        <p:spPr>
          <a:xfrm>
            <a:off x="1044000" y="5986800"/>
            <a:ext cx="8280000" cy="73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a:bodyPr>
          <a:lstStyle/>
          <a:p>
            <a:pPr algn="l">
              <a:lnSpc>
                <a:spcPct val="100000"/>
              </a:lnSpc>
              <a:spcAft>
                <a:spcPct val="20000"/>
              </a:spcAft>
            </a:pPr>
            <a:r>
              <a:rPr sz="800" b="1">
                <a:solidFill>
                  <a:srgbClr val="555555"/>
                </a:solidFill>
                <a:latin typeface="Open Sans"/>
              </a:rPr>
              <a:t>Note(s):</a:t>
            </a:r>
            <a:r>
              <a:rPr sz="800">
                <a:solidFill>
                  <a:srgbClr val="555555"/>
                </a:solidFill>
                <a:latin typeface="Open Sans"/>
              </a:rPr>
              <a:t> France; 2020</a:t>
            </a:r>
          </a:p>
          <a:p>
            <a:pPr algn="l"/>
            <a:r>
              <a:rPr sz="800">
                <a:solidFill>
                  <a:srgbClr val="555555"/>
                </a:solidFill>
                <a:latin typeface="Open Sans"/>
              </a:rPr>
              <a:t>Further information regarding this statistic can be found on </a:t>
            </a:r>
            <a:r>
              <a:rPr sz="800">
                <a:solidFill>
                  <a:srgbClr val="555555"/>
                </a:solidFill>
                <a:latin typeface="Open Sans"/>
                <a:hlinkClick r:id="rId4" action="ppaction://hlinksldjump">
                  <a:extLst>
                    <a:ext uri="{A12FA001-AC4F-418D-AE19-62706E023703}">
                      <ahyp:hlinkClr xmlns:ahyp="http://schemas.microsoft.com/office/drawing/2018/hyperlinkcolor" val="tx"/>
                    </a:ext>
                  </a:extLst>
                </a:hlinkClick>
              </a:rPr>
              <a:t>page 8</a:t>
            </a:r>
            <a:r>
              <a:rPr sz="800">
                <a:solidFill>
                  <a:srgbClr val="555555"/>
                </a:solidFill>
                <a:latin typeface="Open Sans"/>
              </a:rPr>
              <a:t>.</a:t>
            </a:r>
          </a:p>
          <a:p>
            <a:pPr algn="l"/>
            <a:r>
              <a:rPr sz="800" b="1">
                <a:solidFill>
                  <a:srgbClr val="555555"/>
                </a:solidFill>
                <a:latin typeface="Open Sans"/>
              </a:rPr>
              <a:t>Source(s): </a:t>
            </a:r>
            <a:r>
              <a:rPr sz="800">
                <a:solidFill>
                  <a:srgbClr val="555555"/>
                </a:solidFill>
                <a:latin typeface="Open Sans"/>
              </a:rPr>
              <a:t>Aurora Energy Research; </a:t>
            </a:r>
            <a:r>
              <a:rPr sz="800">
                <a:solidFill>
                  <a:srgbClr val="555555"/>
                </a:solidFill>
                <a:latin typeface="Open Sans"/>
                <a:hlinkClick r:id="rId5">
                  <a:extLst>
                    <a:ext uri="{A12FA001-AC4F-418D-AE19-62706E023703}">
                      <ahyp:hlinkClr xmlns:ahyp="http://schemas.microsoft.com/office/drawing/2018/hyperlinkcolor" val="tx"/>
                    </a:ext>
                  </a:extLst>
                </a:hlinkClick>
              </a:rPr>
              <a:t>ID 1190067</a:t>
            </a:r>
          </a:p>
        </p:txBody>
      </p:sp>
      <p:graphicFrame>
        <p:nvGraphicFramePr>
          <p:cNvPr id="5" name="ChartObject"/>
          <p:cNvGraphicFramePr/>
          <p:nvPr/>
        </p:nvGraphicFramePr>
        <p:xfrm>
          <a:off x="676800" y="1882800"/>
          <a:ext cx="10742400" cy="4104000"/>
        </p:xfrm>
        <a:graphic>
          <a:graphicData uri="http://schemas.openxmlformats.org/drawingml/2006/chart">
            <c:chart xmlns:c="http://schemas.openxmlformats.org/drawingml/2006/chart" xmlns:r="http://schemas.openxmlformats.org/officeDocument/2006/relationships" r:id="rId6"/>
          </a:graphicData>
        </a:graphic>
      </p:graphicFrame>
      <p:sp>
        <p:nvSpPr>
          <p:cNvPr id="6"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ew shape"/>
          <p:cNvSpPr/>
          <p:nvPr/>
        </p:nvSpPr>
        <p:spPr>
          <a:xfrm>
            <a:off x="10868400" y="6465600"/>
            <a:ext cx="752400" cy="15480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New shape"/>
          <p:cNvSpPr/>
          <p:nvPr/>
        </p:nvSpPr>
        <p:spPr>
          <a:xfrm>
            <a:off x="763200" y="6465600"/>
            <a:ext cx="219600" cy="3996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New shape"/>
          <p:cNvSpPr/>
          <p:nvPr/>
        </p:nvSpPr>
        <p:spPr>
          <a:xfrm>
            <a:off x="676800" y="630000"/>
            <a:ext cx="10836000" cy="58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b">
            <a:normAutofit fontScale="57500" lnSpcReduction="20000"/>
          </a:bodyPr>
          <a:lstStyle/>
          <a:p>
            <a:pPr algn="l">
              <a:lnSpc>
                <a:spcPct val="100000"/>
              </a:lnSpc>
              <a:spcAft>
                <a:spcPct val="20000"/>
              </a:spcAft>
            </a:pPr>
            <a:r>
              <a:rPr sz="3200">
                <a:solidFill>
                  <a:srgbClr val="0A85E6"/>
                </a:solidFill>
                <a:latin typeface="Open Sans Light"/>
              </a:rPr>
              <a:t>Carbon intensity outlook of the power sector in France from 2020 to 2050 (in grams of CO2 per kilowatt-hour)</a:t>
            </a:r>
          </a:p>
        </p:txBody>
      </p:sp>
      <p:sp>
        <p:nvSpPr>
          <p:cNvPr id="3" name="New shape"/>
          <p:cNvSpPr/>
          <p:nvPr/>
        </p:nvSpPr>
        <p:spPr>
          <a:xfrm>
            <a:off x="676800" y="1231200"/>
            <a:ext cx="10836000" cy="327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normAutofit lnSpcReduction="10000"/>
          </a:bodyPr>
          <a:lstStyle/>
          <a:p>
            <a:pPr algn="l">
              <a:lnSpc>
                <a:spcPct val="100000"/>
              </a:lnSpc>
              <a:spcAft>
                <a:spcPct val="20000"/>
              </a:spcAft>
            </a:pPr>
            <a:r>
              <a:rPr sz="1600">
                <a:solidFill>
                  <a:srgbClr val="919191"/>
                </a:solidFill>
                <a:latin typeface="Open Sans"/>
              </a:rPr>
              <a:t>Power sector carbon intensity outlook in France 2020-2050</a:t>
            </a:r>
          </a:p>
        </p:txBody>
      </p:sp>
      <p:graphicFrame>
        <p:nvGraphicFramePr>
          <p:cNvPr id="4" name="New Table"/>
          <p:cNvGraphicFramePr>
            <a:graphicFrameLocks noGrp="1"/>
          </p:cNvGraphicFramePr>
          <p:nvPr/>
        </p:nvGraphicFramePr>
        <p:xfrm>
          <a:off x="676800" y="1882800"/>
          <a:ext cx="5334000" cy="2804160"/>
        </p:xfrm>
        <a:graphic>
          <a:graphicData uri="http://schemas.openxmlformats.org/drawingml/2006/table">
            <a:tbl>
              <a:tblPr firstRow="1" bandRow="1">
                <a:tableStyleId>{5C22544A-7EE6-4342-B048-85BDC9FD1C3A}</a:tableStyleId>
              </a:tblPr>
              <a:tblGrid>
                <a:gridCol w="1778000">
                  <a:extLst>
                    <a:ext uri="{9D8B030D-6E8A-4147-A177-3AD203B41FA5}">
                      <a16:colId xmlns:a16="http://schemas.microsoft.com/office/drawing/2014/main" val="20000"/>
                    </a:ext>
                  </a:extLst>
                </a:gridCol>
                <a:gridCol w="3556000">
                  <a:extLst>
                    <a:ext uri="{9D8B030D-6E8A-4147-A177-3AD203B41FA5}">
                      <a16:colId xmlns:a16="http://schemas.microsoft.com/office/drawing/2014/main" val="20001"/>
                    </a:ext>
                  </a:extLst>
                </a:gridCol>
              </a:tblGrid>
              <a:tr h="0">
                <a:tc gridSpan="2">
                  <a:txBody>
                    <a:bodyPr/>
                    <a:lstStyle/>
                    <a:p>
                      <a:pPr algn="l"/>
                      <a:r>
                        <a:rPr sz="1000" b="1">
                          <a:solidFill>
                            <a:srgbClr val="0F283E"/>
                          </a:solidFill>
                          <a:latin typeface="Open Sans Light"/>
                        </a:rPr>
                        <a:t>Source and methodology information</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hMerge="1">
                  <a:txBody>
                    <a:bodyPr/>
                    <a:lstStyle/>
                    <a:p>
                      <a:endParaRPr/>
                    </a:p>
                  </a:txBody>
                  <a:tcPr>
                    <a:lnL>
                      <a:solidFill>
                        <a:srgbClr val="FFFFFF">
                          <a:alpha val="0"/>
                        </a:srgbClr>
                      </a:solidFill>
                    </a:lnL>
                    <a:lnB>
                      <a:solidFill>
                        <a:srgbClr val="FFFFFF">
                          <a:alpha val="0"/>
                        </a:srgbClr>
                      </a:solidFill>
                    </a:lnB>
                  </a:tcPr>
                </a:tc>
                <a:extLst>
                  <a:ext uri="{0D108BD9-81ED-4DB2-BD59-A6C34878D82A}">
                    <a16:rowId xmlns:a16="http://schemas.microsoft.com/office/drawing/2014/main" val="10000"/>
                  </a:ext>
                </a:extLst>
              </a:tr>
              <a:tr h="0">
                <a:tc>
                  <a:txBody>
                    <a:bodyPr/>
                    <a:lstStyle/>
                    <a:p>
                      <a:r>
                        <a:rPr sz="800">
                          <a:solidFill>
                            <a:srgbClr val="0F283E"/>
                          </a:solidFill>
                          <a:latin typeface="Open Sans Light"/>
                        </a:rPr>
                        <a:t>Source(s)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Aurora Energy Research</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1"/>
                  </a:ext>
                </a:extLst>
              </a:tr>
              <a:tr h="0">
                <a:tc>
                  <a:txBody>
                    <a:bodyPr/>
                    <a:lstStyle/>
                    <a:p>
                      <a:r>
                        <a:rPr sz="800">
                          <a:solidFill>
                            <a:srgbClr val="0F283E"/>
                          </a:solidFill>
                          <a:latin typeface="Open Sans Light"/>
                        </a:rPr>
                        <a:t>Conducted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Aurora Energy Research</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2"/>
                  </a:ext>
                </a:extLst>
              </a:tr>
              <a:tr h="0">
                <a:tc>
                  <a:txBody>
                    <a:bodyPr/>
                    <a:lstStyle/>
                    <a:p>
                      <a:r>
                        <a:rPr sz="800">
                          <a:solidFill>
                            <a:srgbClr val="0F283E"/>
                          </a:solidFill>
                          <a:latin typeface="Open Sans Light"/>
                        </a:rPr>
                        <a:t>Survey period</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2020</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3"/>
                  </a:ext>
                </a:extLst>
              </a:tr>
              <a:tr h="0">
                <a:tc>
                  <a:txBody>
                    <a:bodyPr/>
                    <a:lstStyle/>
                    <a:p>
                      <a:r>
                        <a:rPr sz="800">
                          <a:solidFill>
                            <a:srgbClr val="0F283E"/>
                          </a:solidFill>
                          <a:latin typeface="Open Sans Light"/>
                        </a:rPr>
                        <a:t>Region(s)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France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4"/>
                  </a:ext>
                </a:extLst>
              </a:tr>
              <a:tr h="0">
                <a:tc>
                  <a:txBody>
                    <a:bodyPr/>
                    <a:lstStyle/>
                    <a:p>
                      <a:r>
                        <a:rPr sz="800">
                          <a:solidFill>
                            <a:srgbClr val="0F283E"/>
                          </a:solidFill>
                          <a:latin typeface="Open Sans Light"/>
                        </a:rPr>
                        <a:t>Number of respondents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5"/>
                  </a:ext>
                </a:extLst>
              </a:tr>
              <a:tr h="0">
                <a:tc>
                  <a:txBody>
                    <a:bodyPr/>
                    <a:lstStyle/>
                    <a:p>
                      <a:r>
                        <a:rPr sz="800">
                          <a:solidFill>
                            <a:srgbClr val="0F283E"/>
                          </a:solidFill>
                          <a:latin typeface="Open Sans Light"/>
                        </a:rPr>
                        <a:t>Age group</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6"/>
                  </a:ext>
                </a:extLst>
              </a:tr>
              <a:tr h="0">
                <a:tc>
                  <a:txBody>
                    <a:bodyPr/>
                    <a:lstStyle/>
                    <a:p>
                      <a:r>
                        <a:rPr sz="800">
                          <a:solidFill>
                            <a:srgbClr val="0F283E"/>
                          </a:solidFill>
                          <a:latin typeface="Open Sans Light"/>
                        </a:rPr>
                        <a:t>Special characteristics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7"/>
                  </a:ext>
                </a:extLst>
              </a:tr>
              <a:tr h="0">
                <a:tc>
                  <a:txBody>
                    <a:bodyPr/>
                    <a:lstStyle/>
                    <a:p>
                      <a:r>
                        <a:rPr sz="800">
                          <a:solidFill>
                            <a:srgbClr val="0F283E"/>
                          </a:solidFill>
                          <a:latin typeface="Open Sans Light"/>
                        </a:rPr>
                        <a:t>Published by</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Aurora Energy Research</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8"/>
                  </a:ext>
                </a:extLst>
              </a:tr>
              <a:tr h="0">
                <a:tc>
                  <a:txBody>
                    <a:bodyPr/>
                    <a:lstStyle/>
                    <a:p>
                      <a:r>
                        <a:rPr sz="800">
                          <a:solidFill>
                            <a:srgbClr val="0F283E"/>
                          </a:solidFill>
                          <a:latin typeface="Open Sans Light"/>
                        </a:rPr>
                        <a:t>Publication date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October 2020</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09"/>
                  </a:ext>
                </a:extLst>
              </a:tr>
              <a:tr h="0">
                <a:tc>
                  <a:txBody>
                    <a:bodyPr/>
                    <a:lstStyle/>
                    <a:p>
                      <a:r>
                        <a:rPr sz="800">
                          <a:solidFill>
                            <a:srgbClr val="0F283E"/>
                          </a:solidFill>
                          <a:latin typeface="Open Sans Light"/>
                        </a:rPr>
                        <a:t>Original source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rPr>
                        <a:t>auroraer.com</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0"/>
                  </a:ext>
                </a:extLst>
              </a:tr>
              <a:tr h="0">
                <a:tc>
                  <a:txBody>
                    <a:bodyPr/>
                    <a:lstStyle/>
                    <a:p>
                      <a:r>
                        <a:rPr sz="800">
                          <a:solidFill>
                            <a:srgbClr val="0F283E"/>
                          </a:solidFill>
                          <a:latin typeface="Open Sans Light"/>
                        </a:rPr>
                        <a:t>Website URL</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a:solidFill>
                            <a:srgbClr val="0F283E"/>
                          </a:solidFill>
                          <a:latin typeface="Open Sans Light"/>
                          <a:hlinkClick r:id="rId4"/>
                        </a:rPr>
                        <a:t>visit the website</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1"/>
                  </a:ext>
                </a:extLst>
              </a:tr>
              <a:tr h="0">
                <a:tc>
                  <a:txBody>
                    <a:bodyPr/>
                    <a:lstStyle/>
                    <a:p>
                      <a:r>
                        <a:rPr sz="800">
                          <a:solidFill>
                            <a:srgbClr val="0F283E"/>
                          </a:solidFill>
                          <a:latin typeface="Open Sans Light"/>
                        </a:rPr>
                        <a:t>Notes:</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tc>
                  <a:txBody>
                    <a:bodyPr/>
                    <a:lstStyle/>
                    <a:p>
                      <a:r>
                        <a:rPr sz="800" i="1">
                          <a:solidFill>
                            <a:srgbClr val="0F283E"/>
                          </a:solidFill>
                          <a:latin typeface="Open Sans Light"/>
                        </a:rPr>
                        <a:t>n.a.</a:t>
                      </a:r>
                    </a:p>
                  </a:txBody>
                  <a:tcPr>
                    <a:lnL>
                      <a:solidFill>
                        <a:srgbClr val="FFFFFF">
                          <a:alpha val="0"/>
                        </a:srgbClr>
                      </a:solidFill>
                    </a:lnL>
                    <a:lnR>
                      <a:solidFill>
                        <a:srgbClr val="FFFFFF">
                          <a:alpha val="0"/>
                        </a:srgbClr>
                      </a:solidFill>
                    </a:lnR>
                    <a:lnT>
                      <a:solidFill>
                        <a:srgbClr val="FFFFFF">
                          <a:alpha val="0"/>
                        </a:srgbClr>
                      </a:solidFill>
                    </a:lnT>
                    <a:lnB>
                      <a:solidFill>
                        <a:srgbClr val="FFFFFF">
                          <a:alpha val="0"/>
                        </a:srgbClr>
                      </a:solidFill>
                    </a:lnB>
                    <a:solidFill>
                      <a:srgbClr val="FFFFFF">
                        <a:alpha val="0"/>
                      </a:srgbClr>
                    </a:solidFill>
                  </a:tcPr>
                </a:tc>
                <a:extLst>
                  <a:ext uri="{0D108BD9-81ED-4DB2-BD59-A6C34878D82A}">
                    <a16:rowId xmlns:a16="http://schemas.microsoft.com/office/drawing/2014/main" val="10012"/>
                  </a:ext>
                </a:extLst>
              </a:tr>
            </a:tbl>
          </a:graphicData>
        </a:graphic>
      </p:graphicFrame>
      <p:sp>
        <p:nvSpPr>
          <p:cNvPr id="5" name="New shape"/>
          <p:cNvSpPr/>
          <p:nvPr/>
        </p:nvSpPr>
        <p:spPr>
          <a:xfrm>
            <a:off x="6138000" y="1882800"/>
            <a:ext cx="5281200" cy="410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lstStyle/>
          <a:p>
            <a:pPr algn="l">
              <a:lnSpc>
                <a:spcPct val="1200"/>
              </a:lnSpc>
              <a:spcAft>
                <a:spcPct val="20000"/>
              </a:spcAft>
            </a:pPr>
            <a:r>
              <a:rPr sz="1000" b="1">
                <a:solidFill>
                  <a:srgbClr val="0F283E"/>
                </a:solidFill>
                <a:latin typeface="Open Sans Light"/>
              </a:rPr>
              <a:t>Description</a:t>
            </a:r>
          </a:p>
          <a:p>
            <a:pPr algn="l"/>
            <a:endParaRPr sz="800">
              <a:solidFill>
                <a:srgbClr val="0F283E"/>
              </a:solidFill>
              <a:latin typeface="Open Sans Light"/>
            </a:endParaRPr>
          </a:p>
          <a:p>
            <a:pPr algn="l"/>
            <a:r>
              <a:rPr sz="800">
                <a:solidFill>
                  <a:srgbClr val="0F283E"/>
                </a:solidFill>
                <a:latin typeface="Open Sans Light"/>
              </a:rPr>
              <a:t>The power sector in France emitted 57.3 grams of carbon dioxide per kilowatt-hour (gCO2/KWh) of electricity generated in 2020. Projections show that in 2050, France's power sector will emit roughly 70 gCO2/KWh. One reason for France's relatively low carbon intensity is its use of nuclear power. Unlike fossil fuels such as coal, nuclear power does not produce direct CO2 emissions. Nuclear power in France accounts for more than 70 percent of the country's total power generation. </a:t>
            </a:r>
            <a:endParaRPr sz="800" i="1">
              <a:solidFill>
                <a:srgbClr val="0F283E"/>
              </a:solidFill>
              <a:latin typeface="Open Sans Light"/>
            </a:endParaRPr>
          </a:p>
        </p:txBody>
      </p:sp>
      <p:sp>
        <p:nvSpPr>
          <p:cNvPr id="6" name="New shape"/>
          <p:cNvSpPr/>
          <p:nvPr/>
        </p:nvSpPr>
        <p:spPr>
          <a:xfrm flipH="1">
            <a:off x="6048000" y="1882800"/>
            <a:ext cx="0" cy="4104000"/>
          </a:xfrm>
          <a:prstGeom prst="rect">
            <a:avLst/>
          </a:prstGeom>
          <a:solidFill>
            <a:srgbClr val="0F283E"/>
          </a:solidFill>
          <a:ln w="6350">
            <a:solidFill>
              <a:srgbClr val="0F28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New shape"/>
          <p:cNvSpPr/>
          <p:nvPr/>
        </p:nvSpPr>
        <p:spPr>
          <a:xfrm>
            <a:off x="637200" y="6494400"/>
            <a:ext cx="457200" cy="248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t"/>
          <a:lstStyle/>
          <a:p>
            <a:pPr algn="ctr">
              <a:spcAft>
                <a:spcPct val="20000"/>
              </a:spcAft>
            </a:pPr>
            <a:r>
              <a:rPr sz="1000">
                <a:solidFill>
                  <a:srgbClr val="FFFFFF"/>
                </a:solidFill>
                <a:latin typeface="Open Sans"/>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27355</TotalTime>
  <Words>1154</Words>
  <Application>Microsoft Macintosh PowerPoint</Application>
  <PresentationFormat>Widescreen</PresentationFormat>
  <Paragraphs>164</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Helvetica</vt:lpstr>
      <vt:lpstr>Open Sans</vt:lpstr>
      <vt:lpstr>Open Sans Light</vt:lpstr>
      <vt:lpstr>Office Theme</vt:lpstr>
      <vt:lpstr>Data on Carbon Intensity of Electric Power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Benno List</dc:creator>
  <cp:lastModifiedBy>Benno List</cp:lastModifiedBy>
  <cp:revision>6</cp:revision>
  <dcterms:created xsi:type="dcterms:W3CDTF">2023-03-08T16:04:30Z</dcterms:created>
  <dcterms:modified xsi:type="dcterms:W3CDTF">2023-05-05T07:53:01Z</dcterms:modified>
</cp:coreProperties>
</file>