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5" r:id="rId2"/>
    <p:sldId id="274" r:id="rId3"/>
    <p:sldId id="256" r:id="rId4"/>
    <p:sldId id="304" r:id="rId5"/>
    <p:sldId id="307" r:id="rId6"/>
    <p:sldId id="308" r:id="rId7"/>
    <p:sldId id="298" r:id="rId8"/>
    <p:sldId id="303" r:id="rId9"/>
    <p:sldId id="302" r:id="rId10"/>
    <p:sldId id="310" r:id="rId11"/>
    <p:sldId id="282" r:id="rId12"/>
    <p:sldId id="278" r:id="rId13"/>
    <p:sldId id="294" r:id="rId14"/>
    <p:sldId id="284" r:id="rId15"/>
    <p:sldId id="311" r:id="rId16"/>
    <p:sldId id="312" r:id="rId17"/>
    <p:sldId id="288" r:id="rId18"/>
    <p:sldId id="289" r:id="rId19"/>
    <p:sldId id="290" r:id="rId20"/>
    <p:sldId id="306" r:id="rId21"/>
    <p:sldId id="301"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3300"/>
    <a:srgbClr val="FFFFCC"/>
    <a:srgbClr val="0000CC"/>
    <a:srgbClr val="00FF00"/>
    <a:srgbClr val="996633"/>
    <a:srgbClr val="CC00CC"/>
    <a:srgbClr val="4F81BD"/>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73" autoAdjust="0"/>
    <p:restoredTop sz="94660"/>
  </p:normalViewPr>
  <p:slideViewPr>
    <p:cSldViewPr>
      <p:cViewPr>
        <p:scale>
          <a:sx n="60" d="100"/>
          <a:sy n="60" d="100"/>
        </p:scale>
        <p:origin x="750"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8B733F-34ED-45DD-AD8F-0DC21476E82A}" type="datetimeFigureOut">
              <a:rPr lang="fr-FR" smtClean="0"/>
              <a:t>04/05/2023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3CF4B-35A9-4002-BD4B-A893A2980873}" type="slidenum">
              <a:rPr lang="fr-FR" smtClean="0"/>
              <a:t>‹N°›</a:t>
            </a:fld>
            <a:endParaRPr lang="fr-FR"/>
          </a:p>
        </p:txBody>
      </p:sp>
    </p:spTree>
    <p:extLst>
      <p:ext uri="{BB962C8B-B14F-4D97-AF65-F5344CB8AC3E}">
        <p14:creationId xmlns:p14="http://schemas.microsoft.com/office/powerpoint/2010/main" val="394901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04/05/2023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088650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04/05/2023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735967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04/05/2023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69598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04/05/2023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47044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B5CC98-7D8B-46C4-BF32-BD4A44958553}" type="datetimeFigureOut">
              <a:rPr lang="fr-FR" smtClean="0"/>
              <a:t>04/05/2023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389404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7B5CC98-7D8B-46C4-BF32-BD4A44958553}" type="datetimeFigureOut">
              <a:rPr lang="fr-FR" smtClean="0"/>
              <a:t>04/05/2023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445497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7B5CC98-7D8B-46C4-BF32-BD4A44958553}" type="datetimeFigureOut">
              <a:rPr lang="fr-FR" smtClean="0"/>
              <a:t>04/05/2023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506508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7B5CC98-7D8B-46C4-BF32-BD4A44958553}" type="datetimeFigureOut">
              <a:rPr lang="fr-FR" smtClean="0"/>
              <a:t>04/05/2023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2535979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5CC98-7D8B-46C4-BF32-BD4A44958553}" type="datetimeFigureOut">
              <a:rPr lang="fr-FR" smtClean="0"/>
              <a:t>04/05/2023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31126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04/05/2023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22448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04/05/2023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69425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B5CC98-7D8B-46C4-BF32-BD4A44958553}" type="datetimeFigureOut">
              <a:rPr lang="fr-FR" smtClean="0"/>
              <a:t>04/05/2023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F6A16D-BB29-4BB4-B5E4-9F41AF2923F5}" type="slidenum">
              <a:rPr lang="fr-FR" smtClean="0"/>
              <a:t>‹N°›</a:t>
            </a:fld>
            <a:endParaRPr lang="fr-FR"/>
          </a:p>
        </p:txBody>
      </p:sp>
    </p:spTree>
    <p:extLst>
      <p:ext uri="{BB962C8B-B14F-4D97-AF65-F5344CB8AC3E}">
        <p14:creationId xmlns:p14="http://schemas.microsoft.com/office/powerpoint/2010/main" val="2841004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46.emf"/></Relationships>
</file>

<file path=ppt/slides/_rels/slide1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52.tiff"/><Relationship Id="rId5" Type="http://schemas.openxmlformats.org/officeDocument/2006/relationships/image" Target="../media/image51.emf"/><Relationship Id="rId4" Type="http://schemas.openxmlformats.org/officeDocument/2006/relationships/image" Target="../media/image50.emf"/></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emf"/><Relationship Id="rId4" Type="http://schemas.openxmlformats.org/officeDocument/2006/relationships/image" Target="../media/image23.jpg"/></Relationships>
</file>

<file path=ppt/slides/_rels/slide8.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emf"/></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2"/>
          <p:cNvSpPr/>
          <p:nvPr/>
        </p:nvSpPr>
        <p:spPr>
          <a:xfrm>
            <a:off x="4968042" y="6086647"/>
            <a:ext cx="3816425" cy="584775"/>
          </a:xfrm>
          <a:prstGeom prst="rect">
            <a:avLst/>
          </a:prstGeom>
        </p:spPr>
        <p:txBody>
          <a:bodyPr wrap="square">
            <a:spAutoFit/>
          </a:bodyPr>
          <a:lstStyle/>
          <a:p>
            <a:pPr algn="ctr"/>
            <a:r>
              <a:rPr lang="en-US" sz="1600" i="1" dirty="0" smtClean="0">
                <a:solidFill>
                  <a:schemeClr val="bg1"/>
                </a:solidFill>
                <a:latin typeface="ArialMT"/>
              </a:rPr>
              <a:t>14</a:t>
            </a:r>
            <a:r>
              <a:rPr lang="en-US" sz="1600" i="1" baseline="30000" dirty="0" smtClean="0">
                <a:solidFill>
                  <a:schemeClr val="bg1"/>
                </a:solidFill>
                <a:latin typeface="ArialMT"/>
              </a:rPr>
              <a:t>th</a:t>
            </a:r>
            <a:r>
              <a:rPr lang="en-US" sz="1600" i="1" dirty="0" smtClean="0">
                <a:solidFill>
                  <a:schemeClr val="bg1"/>
                </a:solidFill>
                <a:latin typeface="ArialMT"/>
              </a:rPr>
              <a:t> Particle Accelerator Conference </a:t>
            </a:r>
          </a:p>
          <a:p>
            <a:pPr algn="ctr"/>
            <a:r>
              <a:rPr lang="en-US" sz="1600" i="1" dirty="0" smtClean="0">
                <a:solidFill>
                  <a:schemeClr val="bg1"/>
                </a:solidFill>
                <a:latin typeface="ArialMT"/>
              </a:rPr>
              <a:t>(IPAC23),Venice, Italy, May 7-12, 2023</a:t>
            </a:r>
            <a:endParaRPr lang="fr-FR" sz="1600" i="1" dirty="0">
              <a:solidFill>
                <a:schemeClr val="bg1"/>
              </a:solidFill>
              <a:latin typeface="ArialMT"/>
            </a:endParaRPr>
          </a:p>
        </p:txBody>
      </p:sp>
      <p:pic>
        <p:nvPicPr>
          <p:cNvPr id="8"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1506" y="75662"/>
            <a:ext cx="1702169" cy="2269558"/>
          </a:xfrm>
          <a:prstGeom prst="rect">
            <a:avLst/>
          </a:prstGeom>
        </p:spPr>
      </p:pic>
      <p:pic>
        <p:nvPicPr>
          <p:cNvPr id="9" name="CLIC_map_CLIC380_CLIC1500_CLIC3000_wtext.jpeg" descr="CLIC_map_CLIC380_CLIC1500_CLIC3000_wtext.jpeg">
            <a:extLst>
              <a:ext uri="{FF2B5EF4-FFF2-40B4-BE49-F238E27FC236}">
                <a16:creationId xmlns:a16="http://schemas.microsoft.com/office/drawing/2014/main" id="{ECFA1B98-98AF-6948-A0BC-0B24D1B61121}"/>
              </a:ext>
            </a:extLst>
          </p:cNvPr>
          <p:cNvPicPr>
            <a:picLocks noChangeAspect="1"/>
          </p:cNvPicPr>
          <p:nvPr/>
        </p:nvPicPr>
        <p:blipFill>
          <a:blip r:embed="rId4"/>
          <a:stretch>
            <a:fillRect/>
          </a:stretch>
        </p:blipFill>
        <p:spPr>
          <a:xfrm>
            <a:off x="6309681" y="75661"/>
            <a:ext cx="2726815" cy="2269558"/>
          </a:xfrm>
          <a:prstGeom prst="rect">
            <a:avLst/>
          </a:prstGeom>
          <a:ln w="12700">
            <a:miter lim="400000"/>
          </a:ln>
        </p:spPr>
      </p:pic>
      <p:sp>
        <p:nvSpPr>
          <p:cNvPr id="13" name="ZoneTexte 12"/>
          <p:cNvSpPr txBox="1"/>
          <p:nvPr/>
        </p:nvSpPr>
        <p:spPr>
          <a:xfrm>
            <a:off x="8048777" y="4305081"/>
            <a:ext cx="184731" cy="369332"/>
          </a:xfrm>
          <a:prstGeom prst="rect">
            <a:avLst/>
          </a:prstGeom>
          <a:noFill/>
        </p:spPr>
        <p:txBody>
          <a:bodyPr wrap="none" rtlCol="0">
            <a:spAutoFit/>
          </a:bodyPr>
          <a:lstStyle/>
          <a:p>
            <a:endParaRPr lang="fr-FR" dirty="0"/>
          </a:p>
        </p:txBody>
      </p:sp>
      <p:sp>
        <p:nvSpPr>
          <p:cNvPr id="14" name="Rectangle 1027"/>
          <p:cNvSpPr txBox="1">
            <a:spLocks noChangeArrowheads="1"/>
          </p:cNvSpPr>
          <p:nvPr/>
        </p:nvSpPr>
        <p:spPr bwMode="auto">
          <a:xfrm>
            <a:off x="4427984" y="2492896"/>
            <a:ext cx="489654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600" b="1" i="1" kern="0" dirty="0" smtClean="0">
                <a:solidFill>
                  <a:srgbClr val="FCF933"/>
                </a:solidFill>
                <a:effectLst>
                  <a:outerShdw blurRad="38100" dist="38100" dir="2700000">
                    <a:srgbClr val="000000"/>
                  </a:outerShdw>
                </a:effectLst>
                <a:latin typeface="ArialMT"/>
              </a:rPr>
              <a:t>Sustainability Studies for Future Linear Colliders</a:t>
            </a:r>
            <a:endParaRPr lang="en-GB" sz="2800" b="1" i="1" kern="0" dirty="0">
              <a:solidFill>
                <a:srgbClr val="336699"/>
              </a:solidFill>
              <a:effectLst>
                <a:outerShdw blurRad="38100" dist="38100" dir="2700000">
                  <a:srgbClr val="000000"/>
                </a:outerShdw>
              </a:effectLst>
              <a:latin typeface="ArialMT"/>
            </a:endParaRPr>
          </a:p>
        </p:txBody>
      </p:sp>
      <p:sp>
        <p:nvSpPr>
          <p:cNvPr id="16" name="Rectangle 15"/>
          <p:cNvSpPr/>
          <p:nvPr/>
        </p:nvSpPr>
        <p:spPr>
          <a:xfrm>
            <a:off x="4773174" y="3326372"/>
            <a:ext cx="3989523" cy="1477328"/>
          </a:xfrm>
          <a:prstGeom prst="rect">
            <a:avLst/>
          </a:prstGeom>
        </p:spPr>
        <p:txBody>
          <a:bodyPr wrap="square">
            <a:spAutoFit/>
          </a:bodyPr>
          <a:lstStyle/>
          <a:p>
            <a:pPr algn="ctr"/>
            <a:r>
              <a:rPr lang="en-GB" b="1" i="1" dirty="0">
                <a:solidFill>
                  <a:schemeClr val="bg1"/>
                </a:solidFill>
                <a:latin typeface="ArialMT"/>
              </a:rPr>
              <a:t>Benno List, Shinichiro </a:t>
            </a:r>
            <a:r>
              <a:rPr lang="en-GB" b="1" i="1" dirty="0" err="1">
                <a:solidFill>
                  <a:schemeClr val="bg1"/>
                </a:solidFill>
                <a:latin typeface="ArialMT"/>
              </a:rPr>
              <a:t>Michizono</a:t>
            </a:r>
            <a:r>
              <a:rPr lang="en-GB" b="1" i="1" dirty="0">
                <a:solidFill>
                  <a:schemeClr val="bg1"/>
                </a:solidFill>
                <a:latin typeface="ArialMT"/>
              </a:rPr>
              <a:t>, Takayuki Saeki, Steinar </a:t>
            </a:r>
            <a:r>
              <a:rPr lang="en-GB" b="1" i="1" dirty="0" err="1" smtClean="0">
                <a:solidFill>
                  <a:schemeClr val="bg1"/>
                </a:solidFill>
                <a:latin typeface="ArialMT"/>
              </a:rPr>
              <a:t>Stapnes</a:t>
            </a:r>
            <a:r>
              <a:rPr lang="en-GB" b="1" i="1" dirty="0" smtClean="0">
                <a:solidFill>
                  <a:schemeClr val="bg1"/>
                </a:solidFill>
                <a:latin typeface="ArialMT"/>
              </a:rPr>
              <a:t>, </a:t>
            </a:r>
            <a:r>
              <a:rPr lang="en-GB" b="1" i="1" dirty="0">
                <a:solidFill>
                  <a:schemeClr val="bg1"/>
                </a:solidFill>
                <a:latin typeface="ArialMT"/>
              </a:rPr>
              <a:t>Maxim </a:t>
            </a:r>
            <a:r>
              <a:rPr lang="en-GB" b="1" i="1" dirty="0" err="1" smtClean="0">
                <a:solidFill>
                  <a:schemeClr val="bg1"/>
                </a:solidFill>
                <a:latin typeface="ArialMT"/>
              </a:rPr>
              <a:t>Titov</a:t>
            </a:r>
            <a:r>
              <a:rPr lang="en-GB" b="1" i="1" dirty="0">
                <a:solidFill>
                  <a:schemeClr val="bg1"/>
                </a:solidFill>
                <a:latin typeface="ArialMT"/>
              </a:rPr>
              <a:t>*</a:t>
            </a:r>
            <a:endParaRPr lang="en-GB" b="1" i="1" dirty="0" smtClean="0">
              <a:solidFill>
                <a:schemeClr val="bg1"/>
              </a:solidFill>
              <a:latin typeface="ArialMT"/>
            </a:endParaRPr>
          </a:p>
          <a:p>
            <a:pPr algn="ctr"/>
            <a:endParaRPr lang="en-GB" b="1" i="1" dirty="0">
              <a:solidFill>
                <a:schemeClr val="bg1"/>
              </a:solidFill>
              <a:latin typeface="ArialMT"/>
            </a:endParaRPr>
          </a:p>
          <a:p>
            <a:pPr algn="ctr"/>
            <a:r>
              <a:rPr lang="en-GB" b="1" i="1" dirty="0" smtClean="0">
                <a:solidFill>
                  <a:schemeClr val="bg1"/>
                </a:solidFill>
                <a:latin typeface="ArialMT"/>
              </a:rPr>
              <a:t>CEA</a:t>
            </a:r>
            <a:r>
              <a:rPr lang="en-GB" b="1" i="1" dirty="0">
                <a:solidFill>
                  <a:schemeClr val="bg1"/>
                </a:solidFill>
                <a:latin typeface="ArialMT"/>
              </a:rPr>
              <a:t>, CERN, </a:t>
            </a:r>
            <a:r>
              <a:rPr lang="en-GB" b="1" i="1" dirty="0" smtClean="0">
                <a:solidFill>
                  <a:schemeClr val="bg1"/>
                </a:solidFill>
                <a:latin typeface="ArialMT"/>
              </a:rPr>
              <a:t>DESY, KEK </a:t>
            </a:r>
            <a:endParaRPr lang="en-GB" b="1" i="1" dirty="0">
              <a:solidFill>
                <a:schemeClr val="bg1"/>
              </a:solidFill>
              <a:latin typeface="ArialMT"/>
            </a:endParaRPr>
          </a:p>
        </p:txBody>
      </p:sp>
      <p:pic>
        <p:nvPicPr>
          <p:cNvPr id="17" name="Picture 3" descr="Logo, company name&#10;&#10;Description automatically generated">
            <a:extLst>
              <a:ext uri="{FF2B5EF4-FFF2-40B4-BE49-F238E27FC236}">
                <a16:creationId xmlns:a16="http://schemas.microsoft.com/office/drawing/2014/main" id="{5A22EDDC-CE2C-1747-A965-78BF4AE870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9132" y="4941167"/>
            <a:ext cx="1077364" cy="1042572"/>
          </a:xfrm>
          <a:prstGeom prst="rect">
            <a:avLst/>
          </a:prstGeom>
        </p:spPr>
      </p:pic>
      <p:pic>
        <p:nvPicPr>
          <p:cNvPr id="18" name="Picture 4">
            <a:extLst>
              <a:ext uri="{FF2B5EF4-FFF2-40B4-BE49-F238E27FC236}">
                <a16:creationId xmlns:a16="http://schemas.microsoft.com/office/drawing/2014/main" id="{C62151F0-6711-094A-AB07-A42DB9CA1D4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82266" y="4940164"/>
            <a:ext cx="1012876" cy="1012876"/>
          </a:xfrm>
          <a:prstGeom prst="rect">
            <a:avLst/>
          </a:prstGeom>
          <a:solidFill>
            <a:schemeClr val="bg1"/>
          </a:solidFill>
          <a:extLst/>
        </p:spPr>
      </p:pic>
      <p:pic>
        <p:nvPicPr>
          <p:cNvPr id="19" name="Picture 9" descr="Icon&#10;&#10;Description automatically generated">
            <a:extLst>
              <a:ext uri="{FF2B5EF4-FFF2-40B4-BE49-F238E27FC236}">
                <a16:creationId xmlns:a16="http://schemas.microsoft.com/office/drawing/2014/main" id="{3D76E5A8-2EF7-F34E-AAA3-8A7002E6E2D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10292" y="4941168"/>
            <a:ext cx="1010868" cy="1010868"/>
          </a:xfrm>
          <a:prstGeom prst="rect">
            <a:avLst/>
          </a:prstGeom>
          <a:solidFill>
            <a:schemeClr val="bg1"/>
          </a:solidFill>
        </p:spPr>
      </p:pic>
      <p:pic>
        <p:nvPicPr>
          <p:cNvPr id="21" name="Image 20"/>
          <p:cNvPicPr>
            <a:picLocks noChangeAspect="1"/>
          </p:cNvPicPr>
          <p:nvPr/>
        </p:nvPicPr>
        <p:blipFill>
          <a:blip r:embed="rId8"/>
          <a:stretch>
            <a:fillRect/>
          </a:stretch>
        </p:blipFill>
        <p:spPr>
          <a:xfrm>
            <a:off x="107504" y="75661"/>
            <a:ext cx="4313146" cy="6674417"/>
          </a:xfrm>
          <a:prstGeom prst="rect">
            <a:avLst/>
          </a:prstGeom>
        </p:spPr>
      </p:pic>
      <p:pic>
        <p:nvPicPr>
          <p:cNvPr id="4" name="Imag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35800" y="4952423"/>
            <a:ext cx="1031316" cy="1031316"/>
          </a:xfrm>
          <a:prstGeom prst="rect">
            <a:avLst/>
          </a:prstGeom>
        </p:spPr>
      </p:pic>
    </p:spTree>
    <p:extLst>
      <p:ext uri="{BB962C8B-B14F-4D97-AF65-F5344CB8AC3E}">
        <p14:creationId xmlns:p14="http://schemas.microsoft.com/office/powerpoint/2010/main" val="3629820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174752" y="-43326"/>
            <a:ext cx="982858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200" b="1" kern="0" dirty="0" smtClean="0">
                <a:solidFill>
                  <a:srgbClr val="FCF933"/>
                </a:solidFill>
                <a:effectLst>
                  <a:outerShdw blurRad="38100" dist="38100" dir="2700000">
                    <a:srgbClr val="000000"/>
                  </a:outerShdw>
                </a:effectLst>
                <a:latin typeface="ArialMT"/>
              </a:rPr>
              <a:t>R&amp;D for Permanent Magnets (also important for Higgs Factories)</a:t>
            </a:r>
            <a:endParaRPr lang="en-GB" sz="2200" b="1" kern="0" dirty="0">
              <a:solidFill>
                <a:srgbClr val="336699"/>
              </a:solidFill>
              <a:effectLst>
                <a:outerShdw blurRad="38100" dist="38100" dir="2700000">
                  <a:srgbClr val="000000"/>
                </a:outerShdw>
              </a:effectLst>
              <a:latin typeface="ArialMT"/>
            </a:endParaRPr>
          </a:p>
        </p:txBody>
      </p:sp>
      <p:pic>
        <p:nvPicPr>
          <p:cNvPr id="9" name="Picture 17"/>
          <p:cNvPicPr>
            <a:picLocks noChangeAspect="1"/>
          </p:cNvPicPr>
          <p:nvPr/>
        </p:nvPicPr>
        <p:blipFill>
          <a:blip r:embed="rId3"/>
          <a:stretch>
            <a:fillRect/>
          </a:stretch>
        </p:blipFill>
        <p:spPr>
          <a:xfrm>
            <a:off x="2788325" y="594427"/>
            <a:ext cx="1873620" cy="2671247"/>
          </a:xfrm>
          <a:prstGeom prst="rect">
            <a:avLst/>
          </a:prstGeom>
        </p:spPr>
      </p:pic>
      <p:sp>
        <p:nvSpPr>
          <p:cNvPr id="10" name="TextBox 3"/>
          <p:cNvSpPr txBox="1"/>
          <p:nvPr/>
        </p:nvSpPr>
        <p:spPr>
          <a:xfrm>
            <a:off x="4716016" y="612624"/>
            <a:ext cx="4591721" cy="4339650"/>
          </a:xfrm>
          <a:prstGeom prst="rect">
            <a:avLst/>
          </a:prstGeom>
          <a:noFill/>
        </p:spPr>
        <p:txBody>
          <a:bodyPr wrap="square" rtlCol="0">
            <a:spAutoFit/>
          </a:bodyPr>
          <a:lstStyle/>
          <a:p>
            <a:pPr marL="285750" indent="-285750" fontAlgn="auto">
              <a:spcBef>
                <a:spcPts val="0"/>
              </a:spcBef>
              <a:spcAft>
                <a:spcPts val="0"/>
              </a:spcAft>
              <a:buFont typeface="Arial" panose="020B0604020202020204" pitchFamily="34" charset="0"/>
              <a:buChar char="•"/>
            </a:pPr>
            <a:r>
              <a:rPr lang="en-GB" sz="1400" dirty="0">
                <a:solidFill>
                  <a:schemeClr val="bg1"/>
                </a:solidFill>
                <a:latin typeface="ArialMT"/>
              </a:rPr>
              <a:t>ZEPTO (Zero Power Tuneable Optics) project is a collaboration between CERN and STFC Daresbury Laboratory to save power and costs </a:t>
            </a:r>
            <a:r>
              <a:rPr lang="en-GB" sz="1400" dirty="0" smtClean="0">
                <a:solidFill>
                  <a:schemeClr val="bg1"/>
                </a:solidFill>
                <a:latin typeface="ArialMT"/>
              </a:rPr>
              <a:t>by </a:t>
            </a:r>
            <a:r>
              <a:rPr lang="en-GB" sz="1400" dirty="0" smtClean="0">
                <a:solidFill>
                  <a:srgbClr val="FFFF00"/>
                </a:solidFill>
                <a:latin typeface="ArialMT"/>
              </a:rPr>
              <a:t>switching from resistive electromagnets to permanent magnets</a:t>
            </a:r>
            <a:endParaRPr lang="en-GB" sz="1400" dirty="0">
              <a:solidFill>
                <a:srgbClr val="FFFF00"/>
              </a:solidFill>
              <a:latin typeface="ArialMT"/>
            </a:endParaRPr>
          </a:p>
          <a:p>
            <a:pPr fontAlgn="auto">
              <a:spcBef>
                <a:spcPts val="0"/>
              </a:spcBef>
              <a:spcAft>
                <a:spcPts val="0"/>
              </a:spcAft>
            </a:pPr>
            <a:r>
              <a:rPr lang="en-GB" sz="1400" dirty="0" smtClean="0">
                <a:solidFill>
                  <a:schemeClr val="bg1"/>
                </a:solidFill>
                <a:latin typeface="ArialMT"/>
              </a:rPr>
              <a:t> </a:t>
            </a:r>
            <a:endParaRPr lang="en-GB" sz="1400" dirty="0">
              <a:solidFill>
                <a:schemeClr val="bg1"/>
              </a:solidFill>
              <a:latin typeface="ArialMT"/>
            </a:endParaRPr>
          </a:p>
          <a:p>
            <a:pPr marL="285750" indent="-285750" fontAlgn="auto">
              <a:spcBef>
                <a:spcPts val="0"/>
              </a:spcBef>
              <a:spcAft>
                <a:spcPts val="0"/>
              </a:spcAft>
              <a:buFont typeface="Arial" panose="020B0604020202020204" pitchFamily="34" charset="0"/>
              <a:buChar char="•"/>
            </a:pPr>
            <a:r>
              <a:rPr lang="en-GB" sz="1400" dirty="0">
                <a:solidFill>
                  <a:schemeClr val="bg1"/>
                </a:solidFill>
                <a:latin typeface="ArialMT"/>
              </a:rPr>
              <a:t>For CLIC the dominant power is in the drive-beam quadrupoles, successfully prototyped </a:t>
            </a:r>
            <a:r>
              <a:rPr lang="en-GB" sz="1400" dirty="0">
                <a:solidFill>
                  <a:schemeClr val="bg1"/>
                </a:solidFill>
                <a:latin typeface="ArialMT"/>
              </a:rPr>
              <a:t>&amp;</a:t>
            </a:r>
            <a:r>
              <a:rPr lang="en-GB" sz="1400" dirty="0" smtClean="0">
                <a:solidFill>
                  <a:schemeClr val="bg1"/>
                </a:solidFill>
                <a:latin typeface="ArialMT"/>
              </a:rPr>
              <a:t> </a:t>
            </a:r>
            <a:r>
              <a:rPr lang="en-GB" sz="1400" dirty="0">
                <a:solidFill>
                  <a:schemeClr val="bg1"/>
                </a:solidFill>
                <a:latin typeface="ArialMT"/>
              </a:rPr>
              <a:t>tested as permanent (two different strengths) magnets, and also dipoles (in drivebeam turn arounds)  </a:t>
            </a:r>
          </a:p>
          <a:p>
            <a:pPr marL="285750" indent="-285750" fontAlgn="auto">
              <a:spcBef>
                <a:spcPts val="0"/>
              </a:spcBef>
              <a:spcAft>
                <a:spcPts val="0"/>
              </a:spcAft>
              <a:buFont typeface="Arial" panose="020B0604020202020204" pitchFamily="34" charset="0"/>
              <a:buChar char="•"/>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marL="285750" indent="-285750" fontAlgn="auto">
              <a:spcBef>
                <a:spcPts val="0"/>
              </a:spcBef>
              <a:spcAft>
                <a:spcPts val="0"/>
              </a:spcAft>
              <a:buFont typeface="Arial" panose="020B0604020202020204" pitchFamily="34" charset="0"/>
              <a:buChar char="•"/>
            </a:pPr>
            <a:r>
              <a:rPr lang="en-GB" sz="1400" b="1" dirty="0" smtClean="0">
                <a:solidFill>
                  <a:schemeClr val="bg1"/>
                </a:solidFill>
                <a:latin typeface="ArialMT"/>
              </a:rPr>
              <a:t>Longitudinal </a:t>
            </a:r>
            <a:r>
              <a:rPr lang="en-GB" sz="1400" b="1" dirty="0">
                <a:solidFill>
                  <a:schemeClr val="bg1"/>
                </a:solidFill>
                <a:latin typeface="ArialMT"/>
              </a:rPr>
              <a:t>gradient dipole magnet for the </a:t>
            </a:r>
            <a:endParaRPr lang="en-GB" sz="1400" b="1" dirty="0" smtClean="0">
              <a:solidFill>
                <a:schemeClr val="bg1"/>
              </a:solidFill>
              <a:latin typeface="ArialMT"/>
            </a:endParaRPr>
          </a:p>
          <a:p>
            <a:pPr fontAlgn="auto">
              <a:spcBef>
                <a:spcPts val="0"/>
              </a:spcBef>
              <a:spcAft>
                <a:spcPts val="0"/>
              </a:spcAft>
            </a:pPr>
            <a:r>
              <a:rPr lang="en-GB" sz="1400" b="1" dirty="0">
                <a:solidFill>
                  <a:schemeClr val="bg1"/>
                </a:solidFill>
                <a:latin typeface="ArialMT"/>
              </a:rPr>
              <a:t> </a:t>
            </a:r>
            <a:r>
              <a:rPr lang="en-GB" sz="1400" b="1" dirty="0" smtClean="0">
                <a:solidFill>
                  <a:schemeClr val="bg1"/>
                </a:solidFill>
                <a:latin typeface="ArialMT"/>
              </a:rPr>
              <a:t>     </a:t>
            </a:r>
            <a:r>
              <a:rPr lang="en-GB" sz="1400" b="1" dirty="0" smtClean="0">
                <a:solidFill>
                  <a:schemeClr val="bg1"/>
                </a:solidFill>
                <a:latin typeface="ArialMT"/>
              </a:rPr>
              <a:t>CLIC </a:t>
            </a:r>
            <a:r>
              <a:rPr lang="en-GB" sz="1400" b="1" dirty="0">
                <a:solidFill>
                  <a:schemeClr val="bg1"/>
                </a:solidFill>
                <a:latin typeface="ArialMT"/>
              </a:rPr>
              <a:t>DR (CIEMAT)</a:t>
            </a:r>
          </a:p>
        </p:txBody>
      </p:sp>
      <p:sp>
        <p:nvSpPr>
          <p:cNvPr id="12" name="TextBox 2">
            <a:extLst>
              <a:ext uri="{FF2B5EF4-FFF2-40B4-BE49-F238E27FC236}">
                <a16:creationId xmlns:a16="http://schemas.microsoft.com/office/drawing/2014/main" id="{3D0EBD73-DEB3-3A43-8DE6-0AEA07961A41}"/>
              </a:ext>
            </a:extLst>
          </p:cNvPr>
          <p:cNvSpPr txBox="1"/>
          <p:nvPr/>
        </p:nvSpPr>
        <p:spPr>
          <a:xfrm>
            <a:off x="179512" y="554996"/>
            <a:ext cx="2521844" cy="584775"/>
          </a:xfrm>
          <a:prstGeom prst="rect">
            <a:avLst/>
          </a:prstGeom>
          <a:noFill/>
        </p:spPr>
        <p:txBody>
          <a:bodyPr wrap="none" rtlCol="0">
            <a:spAutoFit/>
          </a:bodyPr>
          <a:lstStyle/>
          <a:p>
            <a:pPr algn="ctr"/>
            <a:r>
              <a:rPr lang="en-US" sz="1600" b="1" i="1" dirty="0">
                <a:solidFill>
                  <a:schemeClr val="bg1"/>
                </a:solidFill>
                <a:latin typeface="ArialMT"/>
              </a:rPr>
              <a:t>1.5 TeV CLIC power</a:t>
            </a:r>
          </a:p>
          <a:p>
            <a:pPr algn="ctr"/>
            <a:r>
              <a:rPr lang="en-US" sz="1600" b="1" i="1" dirty="0">
                <a:solidFill>
                  <a:schemeClr val="bg1"/>
                </a:solidFill>
                <a:latin typeface="ArialMT"/>
              </a:rPr>
              <a:t>Magnets second largest</a:t>
            </a:r>
          </a:p>
        </p:txBody>
      </p:sp>
      <p:pic>
        <p:nvPicPr>
          <p:cNvPr id="15" name="Picture 5">
            <a:extLst>
              <a:ext uri="{FF2B5EF4-FFF2-40B4-BE49-F238E27FC236}">
                <a16:creationId xmlns:a16="http://schemas.microsoft.com/office/drawing/2014/main" id="{75C34AC2-251F-964A-BB0C-EE9834D7074F}"/>
              </a:ext>
            </a:extLst>
          </p:cNvPr>
          <p:cNvPicPr>
            <a:picLocks noChangeAspect="1"/>
          </p:cNvPicPr>
          <p:nvPr/>
        </p:nvPicPr>
        <p:blipFill>
          <a:blip r:embed="rId4"/>
          <a:stretch>
            <a:fillRect/>
          </a:stretch>
        </p:blipFill>
        <p:spPr>
          <a:xfrm>
            <a:off x="179512" y="1197470"/>
            <a:ext cx="2488945" cy="2082191"/>
          </a:xfrm>
          <a:prstGeom prst="rect">
            <a:avLst/>
          </a:prstGeom>
        </p:spPr>
      </p:pic>
      <p:pic>
        <p:nvPicPr>
          <p:cNvPr id="17" name="Picture 9">
            <a:extLst>
              <a:ext uri="{FF2B5EF4-FFF2-40B4-BE49-F238E27FC236}">
                <a16:creationId xmlns:a16="http://schemas.microsoft.com/office/drawing/2014/main" id="{A9CA79FD-6406-0745-DEF3-2CB6E69E6C3A}"/>
              </a:ext>
            </a:extLst>
          </p:cNvPr>
          <p:cNvPicPr>
            <a:picLocks noChangeAspect="1"/>
          </p:cNvPicPr>
          <p:nvPr/>
        </p:nvPicPr>
        <p:blipFill>
          <a:blip r:embed="rId5"/>
          <a:stretch>
            <a:fillRect/>
          </a:stretch>
        </p:blipFill>
        <p:spPr>
          <a:xfrm>
            <a:off x="4957376" y="4992490"/>
            <a:ext cx="2004593" cy="1619343"/>
          </a:xfrm>
          <a:prstGeom prst="rect">
            <a:avLst/>
          </a:prstGeom>
        </p:spPr>
      </p:pic>
      <p:sp>
        <p:nvSpPr>
          <p:cNvPr id="19" name="Slide Number Placeholder 12">
            <a:extLst>
              <a:ext uri="{FF2B5EF4-FFF2-40B4-BE49-F238E27FC236}">
                <a16:creationId xmlns:a16="http://schemas.microsoft.com/office/drawing/2014/main" id="{D114B79C-D1C2-1065-5C69-515AA3AF0953}"/>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10</a:t>
            </a:fld>
            <a:endParaRPr lang="en-US" dirty="0"/>
          </a:p>
        </p:txBody>
      </p:sp>
      <p:pic>
        <p:nvPicPr>
          <p:cNvPr id="21" name="Image 20"/>
          <p:cNvPicPr>
            <a:picLocks noChangeAspect="1"/>
          </p:cNvPicPr>
          <p:nvPr/>
        </p:nvPicPr>
        <p:blipFill>
          <a:blip r:embed="rId6"/>
          <a:stretch>
            <a:fillRect/>
          </a:stretch>
        </p:blipFill>
        <p:spPr>
          <a:xfrm>
            <a:off x="5008410" y="2903711"/>
            <a:ext cx="3907119" cy="1412287"/>
          </a:xfrm>
          <a:prstGeom prst="rect">
            <a:avLst/>
          </a:prstGeom>
        </p:spPr>
      </p:pic>
      <p:sp>
        <p:nvSpPr>
          <p:cNvPr id="25" name="ZoneTexte 24"/>
          <p:cNvSpPr txBox="1"/>
          <p:nvPr/>
        </p:nvSpPr>
        <p:spPr>
          <a:xfrm>
            <a:off x="6961969" y="4987753"/>
            <a:ext cx="2182031" cy="1600438"/>
          </a:xfrm>
          <a:prstGeom prst="rect">
            <a:avLst/>
          </a:prstGeom>
          <a:noFill/>
        </p:spPr>
        <p:txBody>
          <a:bodyPr wrap="square" rtlCol="0">
            <a:spAutoFit/>
          </a:bodyPr>
          <a:lstStyle/>
          <a:p>
            <a:pPr algn="ctr"/>
            <a:r>
              <a:rPr lang="fr-FR" sz="1400" b="1" dirty="0" smtClean="0">
                <a:solidFill>
                  <a:srgbClr val="FFFF00"/>
                </a:solidFill>
                <a:latin typeface="ArialMT"/>
              </a:rPr>
              <a:t>HTS </a:t>
            </a:r>
            <a:r>
              <a:rPr lang="fr-FR" sz="1400" b="1" dirty="0" err="1" smtClean="0">
                <a:solidFill>
                  <a:srgbClr val="FFFF00"/>
                </a:solidFill>
                <a:latin typeface="ArialMT"/>
              </a:rPr>
              <a:t>magnets</a:t>
            </a:r>
            <a:r>
              <a:rPr lang="fr-FR" sz="1400" b="1" dirty="0" smtClean="0">
                <a:solidFill>
                  <a:srgbClr val="FFFF00"/>
                </a:solidFill>
                <a:latin typeface="ArialMT"/>
              </a:rPr>
              <a:t> </a:t>
            </a:r>
            <a:r>
              <a:rPr lang="fr-FR" sz="1400" b="1" dirty="0" err="1" smtClean="0">
                <a:solidFill>
                  <a:schemeClr val="bg1"/>
                </a:solidFill>
                <a:latin typeface="ArialMT"/>
              </a:rPr>
              <a:t>might</a:t>
            </a:r>
            <a:r>
              <a:rPr lang="fr-FR" sz="1400" b="1" dirty="0" smtClean="0">
                <a:solidFill>
                  <a:schemeClr val="bg1"/>
                </a:solidFill>
                <a:latin typeface="ArialMT"/>
              </a:rPr>
              <a:t> </a:t>
            </a:r>
            <a:r>
              <a:rPr lang="fr-FR" sz="1400" b="1" dirty="0" err="1" smtClean="0">
                <a:solidFill>
                  <a:schemeClr val="bg1"/>
                </a:solidFill>
                <a:latin typeface="ArialMT"/>
              </a:rPr>
              <a:t>be</a:t>
            </a:r>
            <a:r>
              <a:rPr lang="fr-FR" sz="1400" b="1" dirty="0" smtClean="0">
                <a:solidFill>
                  <a:schemeClr val="bg1"/>
                </a:solidFill>
                <a:latin typeface="ArialMT"/>
              </a:rPr>
              <a:t> of </a:t>
            </a:r>
            <a:r>
              <a:rPr lang="fr-FR" sz="1400" b="1" dirty="0" err="1" smtClean="0">
                <a:solidFill>
                  <a:schemeClr val="bg1"/>
                </a:solidFill>
                <a:latin typeface="ArialMT"/>
              </a:rPr>
              <a:t>interest</a:t>
            </a:r>
            <a:r>
              <a:rPr lang="fr-FR" sz="1400" b="1" dirty="0" smtClean="0">
                <a:solidFill>
                  <a:schemeClr val="bg1"/>
                </a:solidFill>
                <a:latin typeface="ArialMT"/>
              </a:rPr>
              <a:t> in </a:t>
            </a:r>
            <a:r>
              <a:rPr lang="fr-FR" sz="1400" b="1" dirty="0" err="1" smtClean="0">
                <a:solidFill>
                  <a:schemeClr val="bg1"/>
                </a:solidFill>
                <a:latin typeface="ArialMT"/>
              </a:rPr>
              <a:t>Higgs</a:t>
            </a:r>
            <a:r>
              <a:rPr lang="fr-FR" sz="1400" b="1" dirty="0" smtClean="0">
                <a:solidFill>
                  <a:schemeClr val="bg1"/>
                </a:solidFill>
                <a:latin typeface="ArialMT"/>
              </a:rPr>
              <a:t> </a:t>
            </a:r>
            <a:r>
              <a:rPr lang="fr-FR" sz="1400" b="1" dirty="0" err="1" smtClean="0">
                <a:solidFill>
                  <a:schemeClr val="bg1"/>
                </a:solidFill>
                <a:latin typeface="ArialMT"/>
              </a:rPr>
              <a:t>factories</a:t>
            </a:r>
            <a:r>
              <a:rPr lang="fr-FR" sz="1400" b="1" dirty="0" smtClean="0">
                <a:solidFill>
                  <a:srgbClr val="FFFF00"/>
                </a:solidFill>
                <a:latin typeface="ArialMT"/>
              </a:rPr>
              <a:t> to </a:t>
            </a:r>
            <a:r>
              <a:rPr lang="fr-FR" sz="1400" b="1" dirty="0" err="1" smtClean="0">
                <a:solidFill>
                  <a:srgbClr val="FFFF00"/>
                </a:solidFill>
                <a:latin typeface="ArialMT"/>
              </a:rPr>
              <a:t>reduce</a:t>
            </a:r>
            <a:r>
              <a:rPr lang="fr-FR" sz="1400" b="1" dirty="0" smtClean="0">
                <a:solidFill>
                  <a:srgbClr val="FFFF00"/>
                </a:solidFill>
                <a:latin typeface="ArialMT"/>
              </a:rPr>
              <a:t> power </a:t>
            </a:r>
            <a:r>
              <a:rPr lang="fr-FR" sz="1400" b="1" dirty="0" err="1" smtClean="0">
                <a:solidFill>
                  <a:srgbClr val="FFFF00"/>
                </a:solidFill>
                <a:latin typeface="ArialMT"/>
              </a:rPr>
              <a:t>consumption</a:t>
            </a:r>
            <a:endParaRPr lang="fr-FR" sz="1400" b="1" dirty="0" smtClean="0">
              <a:solidFill>
                <a:srgbClr val="FFFF00"/>
              </a:solidFill>
              <a:latin typeface="ArialMT"/>
            </a:endParaRPr>
          </a:p>
          <a:p>
            <a:pPr algn="ctr"/>
            <a:r>
              <a:rPr lang="fr-FR" sz="1400" b="1" dirty="0" smtClean="0">
                <a:solidFill>
                  <a:schemeClr val="bg1"/>
                </a:solidFill>
                <a:latin typeface="ArialMT"/>
              </a:rPr>
              <a:t>(</a:t>
            </a:r>
            <a:r>
              <a:rPr lang="en-US" sz="1400" b="1" dirty="0">
                <a:solidFill>
                  <a:schemeClr val="bg1"/>
                </a:solidFill>
                <a:latin typeface="ArialMT"/>
              </a:rPr>
              <a:t>CIEAMT/ILC: HTS; N3Ti magnets for </a:t>
            </a:r>
            <a:r>
              <a:rPr lang="en-US" sz="1400" b="1" dirty="0" smtClean="0">
                <a:solidFill>
                  <a:schemeClr val="bg1"/>
                </a:solidFill>
                <a:latin typeface="ArialMT"/>
              </a:rPr>
              <a:t>ULC </a:t>
            </a:r>
            <a:r>
              <a:rPr lang="en-US" sz="1400" b="1" dirty="0">
                <a:solidFill>
                  <a:schemeClr val="bg1"/>
                </a:solidFill>
                <a:latin typeface="ArialMT"/>
              </a:rPr>
              <a:t>main quadrupoles </a:t>
            </a:r>
            <a:r>
              <a:rPr lang="en-US" sz="1400" b="1" dirty="0" smtClean="0">
                <a:solidFill>
                  <a:schemeClr val="bg1"/>
                </a:solidFill>
                <a:latin typeface="ArialMT"/>
              </a:rPr>
              <a:t>for</a:t>
            </a:r>
            <a:r>
              <a:rPr lang="fr-FR" sz="1400" b="1" dirty="0" smtClean="0">
                <a:solidFill>
                  <a:schemeClr val="bg1"/>
                </a:solidFill>
                <a:latin typeface="ArialMT"/>
              </a:rPr>
              <a:t>)</a:t>
            </a:r>
            <a:endParaRPr lang="fr-FR" sz="1400" b="1" dirty="0">
              <a:solidFill>
                <a:schemeClr val="bg1"/>
              </a:solidFill>
              <a:latin typeface="ArialMT"/>
            </a:endParaRPr>
          </a:p>
        </p:txBody>
      </p:sp>
      <p:pic>
        <p:nvPicPr>
          <p:cNvPr id="26" name="Picture 5">
            <a:extLst>
              <a:ext uri="{FF2B5EF4-FFF2-40B4-BE49-F238E27FC236}">
                <a16:creationId xmlns:a16="http://schemas.microsoft.com/office/drawing/2014/main" id="{F34D0004-4D96-8E20-F194-114DDB273F0B}"/>
              </a:ext>
            </a:extLst>
          </p:cNvPr>
          <p:cNvPicPr>
            <a:picLocks noChangeAspect="1"/>
          </p:cNvPicPr>
          <p:nvPr/>
        </p:nvPicPr>
        <p:blipFill>
          <a:blip r:embed="rId7"/>
          <a:stretch>
            <a:fillRect/>
          </a:stretch>
        </p:blipFill>
        <p:spPr>
          <a:xfrm>
            <a:off x="76199" y="3375771"/>
            <a:ext cx="4652706" cy="3236061"/>
          </a:xfrm>
          <a:prstGeom prst="rect">
            <a:avLst/>
          </a:prstGeom>
          <a:ln w="12700">
            <a:solidFill>
              <a:schemeClr val="tx2">
                <a:lumMod val="50000"/>
                <a:lumOff val="50000"/>
              </a:schemeClr>
            </a:solidFill>
          </a:ln>
          <a:effectLst>
            <a:outerShdw blurRad="63500" dist="63500" dir="2700000" algn="tl" rotWithShape="0">
              <a:schemeClr val="bg1">
                <a:lumMod val="50000"/>
              </a:schemeClr>
            </a:outerShdw>
          </a:effectLst>
        </p:spPr>
      </p:pic>
      <p:sp>
        <p:nvSpPr>
          <p:cNvPr id="27" name="TextBox 19"/>
          <p:cNvSpPr txBox="1"/>
          <p:nvPr/>
        </p:nvSpPr>
        <p:spPr>
          <a:xfrm>
            <a:off x="559390" y="6331290"/>
            <a:ext cx="3686324" cy="461665"/>
          </a:xfrm>
          <a:prstGeom prst="rect">
            <a:avLst/>
          </a:prstGeom>
          <a:solidFill>
            <a:srgbClr val="006600"/>
          </a:solidFill>
        </p:spPr>
        <p:txBody>
          <a:bodyPr wrap="square" rtlCol="0">
            <a:spAutoFit/>
          </a:bodyPr>
          <a:lstStyle/>
          <a:p>
            <a:pPr algn="ctr"/>
            <a:r>
              <a:rPr lang="en-US" sz="1200" b="1" dirty="0">
                <a:solidFill>
                  <a:schemeClr val="bg1"/>
                </a:solidFill>
                <a:latin typeface="ArialMT"/>
              </a:rPr>
              <a:t>Ben Shepherd, ESSRI Workshop 2022, https://indico.esrf.fr/event/2/contributions/108</a:t>
            </a:r>
            <a:r>
              <a:rPr lang="en-US" sz="1200" b="1" dirty="0" smtClean="0">
                <a:solidFill>
                  <a:schemeClr val="bg1"/>
                </a:solidFill>
                <a:latin typeface="ArialMT"/>
              </a:rPr>
              <a:t>/</a:t>
            </a:r>
            <a:endParaRPr lang="en-US" sz="1200" b="1" dirty="0">
              <a:solidFill>
                <a:schemeClr val="bg1"/>
              </a:solidFill>
              <a:latin typeface="ArialMT"/>
            </a:endParaRPr>
          </a:p>
        </p:txBody>
      </p:sp>
    </p:spTree>
    <p:extLst>
      <p:ext uri="{BB962C8B-B14F-4D97-AF65-F5344CB8AC3E}">
        <p14:creationId xmlns:p14="http://schemas.microsoft.com/office/powerpoint/2010/main" val="410328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27384"/>
            <a:ext cx="9180512" cy="6885384"/>
          </a:xfrm>
          <a:prstGeom prst="rect">
            <a:avLst/>
          </a:prstGeom>
        </p:spPr>
      </p:pic>
      <p:sp>
        <p:nvSpPr>
          <p:cNvPr id="3" name="Rectangle 1027"/>
          <p:cNvSpPr txBox="1">
            <a:spLocks noChangeArrowheads="1"/>
          </p:cNvSpPr>
          <p:nvPr/>
        </p:nvSpPr>
        <p:spPr bwMode="auto">
          <a:xfrm>
            <a:off x="3022777" y="0"/>
            <a:ext cx="3098447"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Power and Energy</a:t>
            </a:r>
            <a:endParaRPr lang="en-GB" sz="2400" b="1" kern="0" dirty="0">
              <a:solidFill>
                <a:srgbClr val="336699"/>
              </a:solidFill>
              <a:effectLst>
                <a:outerShdw blurRad="38100" dist="38100" dir="2700000">
                  <a:srgbClr val="000000"/>
                </a:outerShdw>
              </a:effectLst>
              <a:latin typeface="ArialMT"/>
            </a:endParaRPr>
          </a:p>
        </p:txBody>
      </p:sp>
      <p:pic>
        <p:nvPicPr>
          <p:cNvPr id="4" name="Picture 3">
            <a:extLst>
              <a:ext uri="{FF2B5EF4-FFF2-40B4-BE49-F238E27FC236}">
                <a16:creationId xmlns:a16="http://schemas.microsoft.com/office/drawing/2014/main" id="{08DEF3FD-C0DE-4945-B874-A94BDC59D20D}"/>
              </a:ext>
            </a:extLst>
          </p:cNvPr>
          <p:cNvPicPr>
            <a:picLocks noChangeAspect="1"/>
          </p:cNvPicPr>
          <p:nvPr/>
        </p:nvPicPr>
        <p:blipFill>
          <a:blip r:embed="rId3"/>
          <a:stretch>
            <a:fillRect/>
          </a:stretch>
        </p:blipFill>
        <p:spPr>
          <a:xfrm>
            <a:off x="107504" y="980728"/>
            <a:ext cx="4280848" cy="2940842"/>
          </a:xfrm>
          <a:prstGeom prst="rect">
            <a:avLst/>
          </a:prstGeom>
        </p:spPr>
      </p:pic>
      <p:sp>
        <p:nvSpPr>
          <p:cNvPr id="5" name="TextBox 5">
            <a:extLst>
              <a:ext uri="{FF2B5EF4-FFF2-40B4-BE49-F238E27FC236}">
                <a16:creationId xmlns:a16="http://schemas.microsoft.com/office/drawing/2014/main" id="{277C67A8-4C10-DD41-BC47-2E8194EC0174}"/>
              </a:ext>
            </a:extLst>
          </p:cNvPr>
          <p:cNvSpPr txBox="1"/>
          <p:nvPr/>
        </p:nvSpPr>
        <p:spPr>
          <a:xfrm>
            <a:off x="31252" y="4020052"/>
            <a:ext cx="4464496" cy="2123658"/>
          </a:xfrm>
          <a:prstGeom prst="rect">
            <a:avLst/>
          </a:prstGeom>
          <a:noFill/>
        </p:spPr>
        <p:txBody>
          <a:bodyPr wrap="square" rtlCol="0">
            <a:spAutoFit/>
          </a:bodyPr>
          <a:lstStyle/>
          <a:p>
            <a:pPr marL="285750" indent="-285750" defTabSz="410766" eaLnBrk="1" fontAlgn="auto">
              <a:spcBef>
                <a:spcPts val="0"/>
              </a:spcBef>
              <a:spcAft>
                <a:spcPts val="0"/>
              </a:spcAft>
              <a:buFont typeface="Arial" charset="0"/>
              <a:buChar char="•"/>
            </a:pPr>
            <a:r>
              <a:rPr lang="en-US" sz="1200" i="1" kern="0" dirty="0" smtClean="0">
                <a:solidFill>
                  <a:schemeClr val="bg1"/>
                </a:solidFill>
                <a:latin typeface="ArialMT"/>
                <a:ea typeface="Avenir Book" charset="0"/>
                <a:cs typeface="Avenir Book" charset="0"/>
                <a:sym typeface="Avenir Book"/>
              </a:rPr>
              <a:t>Very </a:t>
            </a:r>
            <a:r>
              <a:rPr lang="en-US" sz="1200" i="1" kern="0" dirty="0">
                <a:solidFill>
                  <a:schemeClr val="bg1"/>
                </a:solidFill>
                <a:latin typeface="ArialMT"/>
                <a:ea typeface="Avenir Book" charset="0"/>
                <a:cs typeface="Avenir Book" charset="0"/>
                <a:sym typeface="Avenir Book"/>
              </a:rPr>
              <a:t>large reductions </a:t>
            </a:r>
            <a:r>
              <a:rPr lang="en-US" sz="1200" i="1" kern="0" dirty="0" smtClean="0">
                <a:solidFill>
                  <a:schemeClr val="bg1"/>
                </a:solidFill>
                <a:latin typeface="ArialMT"/>
                <a:ea typeface="Avenir Book" charset="0"/>
                <a:cs typeface="Avenir Book" charset="0"/>
                <a:sym typeface="Avenir Book"/>
              </a:rPr>
              <a:t>in power estimate (380 GeV) since </a:t>
            </a:r>
            <a:r>
              <a:rPr lang="en-US" sz="1200" i="1" kern="0" dirty="0">
                <a:solidFill>
                  <a:schemeClr val="bg1"/>
                </a:solidFill>
                <a:latin typeface="ArialMT"/>
                <a:ea typeface="Avenir Book" charset="0"/>
                <a:cs typeface="Avenir Book" charset="0"/>
                <a:sym typeface="Avenir Book"/>
              </a:rPr>
              <a:t>the </a:t>
            </a:r>
            <a:r>
              <a:rPr lang="en-US" sz="1200" i="1" kern="0" dirty="0" smtClean="0">
                <a:solidFill>
                  <a:schemeClr val="bg1"/>
                </a:solidFill>
                <a:latin typeface="ArialMT"/>
                <a:ea typeface="Avenir Book" charset="0"/>
                <a:cs typeface="Avenir Book" charset="0"/>
                <a:sym typeface="Avenir Book"/>
              </a:rPr>
              <a:t>CDR: </a:t>
            </a:r>
            <a:r>
              <a:rPr lang="en-US" sz="1200" i="1" kern="0" dirty="0">
                <a:solidFill>
                  <a:schemeClr val="bg1"/>
                </a:solidFill>
                <a:latin typeface="ArialMT"/>
                <a:ea typeface="Avenir Book" charset="0"/>
                <a:cs typeface="Avenir Book" charset="0"/>
                <a:sym typeface="Avenir Book"/>
              </a:rPr>
              <a:t>better estimates of nominal settings, much more </a:t>
            </a:r>
            <a:r>
              <a:rPr lang="en-US" sz="1200" i="1" kern="0" dirty="0" err="1">
                <a:solidFill>
                  <a:schemeClr val="bg1"/>
                </a:solidFill>
                <a:latin typeface="ArialMT"/>
                <a:ea typeface="Avenir Book" charset="0"/>
                <a:cs typeface="Avenir Book" charset="0"/>
                <a:sym typeface="Avenir Book"/>
              </a:rPr>
              <a:t>optimised</a:t>
            </a:r>
            <a:r>
              <a:rPr lang="en-US" sz="1200" i="1" kern="0" dirty="0">
                <a:solidFill>
                  <a:schemeClr val="bg1"/>
                </a:solidFill>
                <a:latin typeface="ArialMT"/>
                <a:ea typeface="Avenir Book" charset="0"/>
                <a:cs typeface="Avenir Book" charset="0"/>
                <a:sym typeface="Avenir Book"/>
              </a:rPr>
              <a:t> </a:t>
            </a:r>
            <a:r>
              <a:rPr lang="en-US" sz="1200" i="1" kern="0" dirty="0" err="1">
                <a:solidFill>
                  <a:schemeClr val="bg1"/>
                </a:solidFill>
                <a:latin typeface="ArialMT"/>
                <a:ea typeface="Avenir Book" charset="0"/>
                <a:cs typeface="Avenir Book" charset="0"/>
                <a:sym typeface="Avenir Book"/>
              </a:rPr>
              <a:t>drivebeam</a:t>
            </a:r>
            <a:r>
              <a:rPr lang="en-US" sz="1200" i="1" kern="0" dirty="0">
                <a:solidFill>
                  <a:schemeClr val="bg1"/>
                </a:solidFill>
                <a:latin typeface="ArialMT"/>
                <a:ea typeface="Avenir Book" charset="0"/>
                <a:cs typeface="Avenir Book" charset="0"/>
                <a:sym typeface="Avenir Book"/>
              </a:rPr>
              <a:t> complex and more efficient klystrons, injectors more optimized, main target damping ring RF significantly reduced, recent L-band klystron </a:t>
            </a:r>
            <a:r>
              <a:rPr lang="en-US" sz="1200" i="1" kern="0" dirty="0" smtClean="0">
                <a:solidFill>
                  <a:schemeClr val="bg1"/>
                </a:solidFill>
                <a:latin typeface="ArialMT"/>
                <a:ea typeface="Avenir Book" charset="0"/>
                <a:cs typeface="Avenir Book" charset="0"/>
                <a:sym typeface="Avenir Book"/>
              </a:rPr>
              <a:t>studies</a:t>
            </a:r>
          </a:p>
          <a:p>
            <a:pPr marL="285750" indent="-285750" defTabSz="410766" eaLnBrk="1" fontAlgn="auto">
              <a:spcBef>
                <a:spcPts val="0"/>
              </a:spcBef>
              <a:spcAft>
                <a:spcPts val="0"/>
              </a:spcAft>
              <a:buFont typeface="Arial" charset="0"/>
              <a:buChar char="•"/>
            </a:pPr>
            <a:endParaRPr lang="en-US" sz="1200" i="1" kern="0" dirty="0" smtClean="0">
              <a:solidFill>
                <a:schemeClr val="bg1"/>
              </a:solidFill>
              <a:latin typeface="ArialMT"/>
              <a:ea typeface="Avenir Book" charset="0"/>
              <a:cs typeface="Avenir Book" charset="0"/>
              <a:sym typeface="Avenir Book"/>
            </a:endParaRPr>
          </a:p>
          <a:p>
            <a:pPr marL="285750" indent="-285750" defTabSz="410766" eaLnBrk="1" fontAlgn="auto">
              <a:spcBef>
                <a:spcPts val="0"/>
              </a:spcBef>
              <a:spcAft>
                <a:spcPts val="0"/>
              </a:spcAft>
              <a:buFont typeface="Arial" charset="0"/>
              <a:buChar char="•"/>
            </a:pPr>
            <a:r>
              <a:rPr lang="en-US" sz="1200" i="1" kern="0" dirty="0" smtClean="0">
                <a:solidFill>
                  <a:schemeClr val="bg1"/>
                </a:solidFill>
                <a:latin typeface="ArialMT"/>
                <a:ea typeface="Avenir Book" charset="0"/>
                <a:cs typeface="Avenir Book" charset="0"/>
                <a:sym typeface="Avenir Book"/>
              </a:rPr>
              <a:t>1.5 </a:t>
            </a:r>
            <a:r>
              <a:rPr lang="en-US" sz="1200" i="1" kern="0" dirty="0" err="1">
                <a:solidFill>
                  <a:schemeClr val="bg1"/>
                </a:solidFill>
                <a:latin typeface="ArialMT"/>
                <a:ea typeface="Avenir Book" charset="0"/>
                <a:cs typeface="Avenir Book" charset="0"/>
                <a:sym typeface="Avenir Book"/>
              </a:rPr>
              <a:t>TeV</a:t>
            </a:r>
            <a:r>
              <a:rPr lang="en-US" sz="1200" i="1" kern="0" dirty="0">
                <a:solidFill>
                  <a:schemeClr val="bg1"/>
                </a:solidFill>
                <a:latin typeface="ArialMT"/>
                <a:ea typeface="Avenir Book" charset="0"/>
                <a:cs typeface="Avenir Book" charset="0"/>
                <a:sym typeface="Avenir Book"/>
              </a:rPr>
              <a:t> and 3 </a:t>
            </a:r>
            <a:r>
              <a:rPr lang="en-US" sz="1200" i="1" kern="0" dirty="0" err="1">
                <a:solidFill>
                  <a:schemeClr val="bg1"/>
                </a:solidFill>
                <a:latin typeface="ArialMT"/>
                <a:ea typeface="Avenir Book" charset="0"/>
                <a:cs typeface="Avenir Book" charset="0"/>
                <a:sym typeface="Avenir Book"/>
              </a:rPr>
              <a:t>TeV</a:t>
            </a:r>
            <a:r>
              <a:rPr lang="en-US" sz="1200" i="1" kern="0" dirty="0">
                <a:solidFill>
                  <a:schemeClr val="bg1"/>
                </a:solidFill>
                <a:latin typeface="ArialMT"/>
                <a:ea typeface="Avenir Book" charset="0"/>
                <a:cs typeface="Avenir Book" charset="0"/>
                <a:sym typeface="Avenir Book"/>
              </a:rPr>
              <a:t> numbers still from the CDR (but included in the reports), to be re-done the next ~2 years </a:t>
            </a:r>
            <a:endParaRPr lang="en-US" sz="1200" i="1" kern="0" dirty="0" smtClean="0">
              <a:solidFill>
                <a:schemeClr val="bg1"/>
              </a:solidFill>
              <a:latin typeface="ArialMT"/>
              <a:ea typeface="Avenir Book" charset="0"/>
              <a:cs typeface="Avenir Book" charset="0"/>
              <a:sym typeface="Avenir Book"/>
            </a:endParaRPr>
          </a:p>
          <a:p>
            <a:pPr marL="285750" indent="-285750" defTabSz="410766" eaLnBrk="1" fontAlgn="auto">
              <a:spcBef>
                <a:spcPts val="0"/>
              </a:spcBef>
              <a:spcAft>
                <a:spcPts val="0"/>
              </a:spcAft>
              <a:buFont typeface="Arial" charset="0"/>
              <a:buChar char="•"/>
            </a:pPr>
            <a:endParaRPr lang="en-US" sz="1200" i="1" kern="0" dirty="0" smtClean="0">
              <a:solidFill>
                <a:schemeClr val="bg1"/>
              </a:solidFill>
              <a:latin typeface="ArialMT"/>
              <a:ea typeface="Avenir Book" charset="0"/>
              <a:cs typeface="Avenir Book" charset="0"/>
              <a:sym typeface="Avenir Book"/>
            </a:endParaRPr>
          </a:p>
          <a:p>
            <a:pPr marL="285750" indent="-285750" defTabSz="410766" eaLnBrk="1" fontAlgn="auto">
              <a:spcBef>
                <a:spcPts val="0"/>
              </a:spcBef>
              <a:spcAft>
                <a:spcPts val="0"/>
              </a:spcAft>
              <a:buFont typeface="Arial" charset="0"/>
              <a:buChar char="•"/>
            </a:pPr>
            <a:r>
              <a:rPr lang="en-US" sz="1200" i="1" kern="0" dirty="0" smtClean="0">
                <a:solidFill>
                  <a:schemeClr val="bg1"/>
                </a:solidFill>
                <a:latin typeface="ArialMT"/>
                <a:ea typeface="Avenir Book" charset="0"/>
                <a:cs typeface="Avenir Book" charset="0"/>
                <a:sym typeface="Avenir Book"/>
              </a:rPr>
              <a:t>Savings </a:t>
            </a:r>
            <a:r>
              <a:rPr lang="en-US" sz="1200" i="1" kern="0" dirty="0">
                <a:solidFill>
                  <a:schemeClr val="bg1"/>
                </a:solidFill>
                <a:latin typeface="ArialMT"/>
                <a:ea typeface="Avenir Book" charset="0"/>
                <a:cs typeface="Avenir Book" charset="0"/>
                <a:sym typeface="Avenir Book"/>
              </a:rPr>
              <a:t>of high efficiency klystrons, DR RF redesign or permanent magnets not included at this </a:t>
            </a:r>
            <a:r>
              <a:rPr lang="en-US" sz="1200" i="1" kern="0" dirty="0" smtClean="0">
                <a:solidFill>
                  <a:schemeClr val="bg1"/>
                </a:solidFill>
                <a:latin typeface="ArialMT"/>
                <a:ea typeface="Avenir Book" charset="0"/>
                <a:cs typeface="Avenir Book" charset="0"/>
                <a:sym typeface="Avenir Book"/>
              </a:rPr>
              <a:t>stage</a:t>
            </a:r>
            <a:endParaRPr lang="en-US" sz="1200" i="1" kern="0" dirty="0">
              <a:solidFill>
                <a:schemeClr val="bg1"/>
              </a:solidFill>
              <a:latin typeface="ArialMT"/>
              <a:ea typeface="Avenir Book" charset="0"/>
              <a:cs typeface="Avenir Book" charset="0"/>
              <a:sym typeface="Avenir Book"/>
            </a:endParaRPr>
          </a:p>
        </p:txBody>
      </p:sp>
      <p:pic>
        <p:nvPicPr>
          <p:cNvPr id="6" name="Image 5"/>
          <p:cNvPicPr>
            <a:picLocks noChangeAspect="1"/>
          </p:cNvPicPr>
          <p:nvPr/>
        </p:nvPicPr>
        <p:blipFill>
          <a:blip r:embed="rId4"/>
          <a:stretch>
            <a:fillRect/>
          </a:stretch>
        </p:blipFill>
        <p:spPr>
          <a:xfrm>
            <a:off x="4499992" y="980729"/>
            <a:ext cx="4579235" cy="2981961"/>
          </a:xfrm>
          <a:prstGeom prst="rect">
            <a:avLst/>
          </a:prstGeom>
        </p:spPr>
      </p:pic>
      <p:sp>
        <p:nvSpPr>
          <p:cNvPr id="8" name="TextBox 8">
            <a:extLst>
              <a:ext uri="{FF2B5EF4-FFF2-40B4-BE49-F238E27FC236}">
                <a16:creationId xmlns:a16="http://schemas.microsoft.com/office/drawing/2014/main" id="{24A8EEAD-DC07-42FE-8AD7-446D73DCB3E2}"/>
              </a:ext>
            </a:extLst>
          </p:cNvPr>
          <p:cNvSpPr txBox="1"/>
          <p:nvPr/>
        </p:nvSpPr>
        <p:spPr>
          <a:xfrm>
            <a:off x="31252" y="6239053"/>
            <a:ext cx="6268940" cy="646331"/>
          </a:xfrm>
          <a:prstGeom prst="rect">
            <a:avLst/>
          </a:prstGeom>
          <a:noFill/>
        </p:spPr>
        <p:txBody>
          <a:bodyPr wrap="square" lIns="0" tIns="0" rIns="0" bIns="0" rtlCol="0">
            <a:spAutoFit/>
          </a:bodyPr>
          <a:lstStyle/>
          <a:p>
            <a:pPr algn="ctr"/>
            <a:r>
              <a:rPr lang="en-GB" sz="1400" b="1" i="1" dirty="0" smtClean="0">
                <a:solidFill>
                  <a:srgbClr val="FFFF00"/>
                </a:solidFill>
                <a:latin typeface="ArialMT"/>
              </a:rPr>
              <a:t>With </a:t>
            </a:r>
            <a:r>
              <a:rPr lang="en-GB" sz="1400" b="1" i="1" dirty="0" smtClean="0">
                <a:solidFill>
                  <a:srgbClr val="FFFF00"/>
                </a:solidFill>
                <a:latin typeface="ArialMT"/>
              </a:rPr>
              <a:t>standard </a:t>
            </a:r>
            <a:r>
              <a:rPr lang="en-GB" sz="1400" b="1" i="1" dirty="0" smtClean="0">
                <a:solidFill>
                  <a:srgbClr val="FFFF00"/>
                </a:solidFill>
                <a:latin typeface="ArialMT"/>
              </a:rPr>
              <a:t>running scenario every 100MW corresponds to ~ 0.6 </a:t>
            </a:r>
            <a:r>
              <a:rPr lang="en-GB" sz="1400" b="1" i="1" dirty="0" err="1" smtClean="0">
                <a:solidFill>
                  <a:srgbClr val="FFFF00"/>
                </a:solidFill>
                <a:latin typeface="ArialMT"/>
              </a:rPr>
              <a:t>TWh</a:t>
            </a:r>
            <a:r>
              <a:rPr lang="en-GB" sz="1400" b="1" i="1" dirty="0" smtClean="0">
                <a:solidFill>
                  <a:srgbClr val="FFFF00"/>
                </a:solidFill>
                <a:latin typeface="ArialMT"/>
              </a:rPr>
              <a:t> </a:t>
            </a:r>
            <a:r>
              <a:rPr lang="en-GB" sz="1400" b="1" i="1" dirty="0" smtClean="0">
                <a:solidFill>
                  <a:srgbClr val="FFFF00"/>
                </a:solidFill>
                <a:latin typeface="ArialMT"/>
              </a:rPr>
              <a:t> (</a:t>
            </a:r>
            <a:r>
              <a:rPr lang="en-GB" sz="1400" b="1" i="1" dirty="0" smtClean="0">
                <a:solidFill>
                  <a:srgbClr val="FFFF00"/>
                </a:solidFill>
                <a:latin typeface="ArialMT"/>
              </a:rPr>
              <a:t>~85 MCHF) annually </a:t>
            </a:r>
            <a:r>
              <a:rPr lang="en-GB" sz="1400" b="1" i="1" dirty="0" smtClean="0">
                <a:solidFill>
                  <a:srgbClr val="FFFF00"/>
                </a:solidFill>
                <a:latin typeface="ArialMT"/>
                <a:sym typeface="Wingdings" panose="05000000000000000000" pitchFamily="2" charset="2"/>
              </a:rPr>
              <a:t> </a:t>
            </a:r>
            <a:r>
              <a:rPr lang="en-GB" sz="1400" b="1" i="1" dirty="0" smtClean="0">
                <a:solidFill>
                  <a:srgbClr val="FFFF00"/>
                </a:solidFill>
                <a:latin typeface="ArialMT"/>
              </a:rPr>
              <a:t>CERN MTP assumes 140 MCHF/</a:t>
            </a:r>
            <a:r>
              <a:rPr lang="en-GB" sz="1400" b="1" i="1" dirty="0" err="1" smtClean="0">
                <a:solidFill>
                  <a:srgbClr val="FFFF00"/>
                </a:solidFill>
                <a:latin typeface="ArialMT"/>
              </a:rPr>
              <a:t>TWh</a:t>
            </a:r>
            <a:r>
              <a:rPr lang="en-GB" sz="1400" b="1" i="1" dirty="0" smtClean="0">
                <a:solidFill>
                  <a:srgbClr val="FFFF00"/>
                </a:solidFill>
                <a:latin typeface="ArialMT"/>
              </a:rPr>
              <a:t> beyond 2026</a:t>
            </a:r>
            <a:endParaRPr lang="en-GB" sz="1400" b="1" i="1" dirty="0">
              <a:solidFill>
                <a:srgbClr val="FFFF00"/>
              </a:solidFill>
              <a:latin typeface="ArialMT"/>
            </a:endParaRPr>
          </a:p>
          <a:p>
            <a:pPr algn="ctr"/>
            <a:endParaRPr lang="en-GB" sz="1400" b="1" i="1" dirty="0">
              <a:solidFill>
                <a:srgbClr val="FFFF00"/>
              </a:solidFill>
              <a:latin typeface="ArialMT"/>
            </a:endParaRPr>
          </a:p>
        </p:txBody>
      </p:sp>
      <p:pic>
        <p:nvPicPr>
          <p:cNvPr id="10" name="Picture 1">
            <a:extLst>
              <a:ext uri="{FF2B5EF4-FFF2-40B4-BE49-F238E27FC236}">
                <a16:creationId xmlns:a16="http://schemas.microsoft.com/office/drawing/2014/main" id="{ED05CA2C-3AF7-E608-B240-D97BAA867AF4}"/>
              </a:ext>
            </a:extLst>
          </p:cNvPr>
          <p:cNvPicPr>
            <a:picLocks noChangeAspect="1"/>
          </p:cNvPicPr>
          <p:nvPr/>
        </p:nvPicPr>
        <p:blipFill>
          <a:blip r:embed="rId5"/>
          <a:stretch>
            <a:fillRect/>
          </a:stretch>
        </p:blipFill>
        <p:spPr>
          <a:xfrm>
            <a:off x="4495748" y="4061172"/>
            <a:ext cx="2394750" cy="1903096"/>
          </a:xfrm>
          <a:prstGeom prst="rect">
            <a:avLst/>
          </a:prstGeom>
        </p:spPr>
      </p:pic>
      <p:sp>
        <p:nvSpPr>
          <p:cNvPr id="12" name="ZoneTexte 11"/>
          <p:cNvSpPr txBox="1"/>
          <p:nvPr/>
        </p:nvSpPr>
        <p:spPr>
          <a:xfrm>
            <a:off x="7087569" y="4028642"/>
            <a:ext cx="2016777" cy="523220"/>
          </a:xfrm>
          <a:prstGeom prst="rect">
            <a:avLst/>
          </a:prstGeom>
          <a:noFill/>
        </p:spPr>
        <p:txBody>
          <a:bodyPr wrap="square" rtlCol="0">
            <a:spAutoFit/>
          </a:bodyPr>
          <a:lstStyle/>
          <a:p>
            <a:pPr algn="ctr"/>
            <a:r>
              <a:rPr lang="fr-FR" sz="1400" b="1" i="1" dirty="0" smtClean="0">
                <a:solidFill>
                  <a:schemeClr val="bg1"/>
                </a:solidFill>
                <a:latin typeface="ArialMT"/>
              </a:rPr>
              <a:t>«Standard»</a:t>
            </a:r>
            <a:r>
              <a:rPr lang="fr-FR" sz="1400" b="1" i="1" dirty="0" smtClean="0">
                <a:solidFill>
                  <a:schemeClr val="bg1"/>
                </a:solidFill>
                <a:latin typeface="ArialMT"/>
              </a:rPr>
              <a:t> </a:t>
            </a:r>
            <a:r>
              <a:rPr lang="fr-FR" sz="1400" b="1" i="1" dirty="0" smtClean="0">
                <a:solidFill>
                  <a:schemeClr val="bg1"/>
                </a:solidFill>
                <a:latin typeface="ArialMT"/>
              </a:rPr>
              <a:t>LHC </a:t>
            </a:r>
            <a:r>
              <a:rPr lang="fr-FR" sz="1400" b="1" i="1" dirty="0" smtClean="0">
                <a:solidFill>
                  <a:schemeClr val="bg1"/>
                </a:solidFill>
                <a:latin typeface="ArialMT"/>
              </a:rPr>
              <a:t>running </a:t>
            </a:r>
            <a:r>
              <a:rPr lang="fr-FR" sz="1400" b="1" i="1" dirty="0" smtClean="0">
                <a:solidFill>
                  <a:schemeClr val="bg1"/>
                </a:solidFill>
                <a:latin typeface="ArialMT"/>
              </a:rPr>
              <a:t>scenario</a:t>
            </a:r>
            <a:endParaRPr lang="fr-FR" sz="1400" b="1" i="1" dirty="0">
              <a:solidFill>
                <a:schemeClr val="bg1"/>
              </a:solidFill>
              <a:latin typeface="ArialMT"/>
            </a:endParaRPr>
          </a:p>
        </p:txBody>
      </p:sp>
      <p:sp>
        <p:nvSpPr>
          <p:cNvPr id="13" name="ZoneTexte 12"/>
          <p:cNvSpPr txBox="1"/>
          <p:nvPr/>
        </p:nvSpPr>
        <p:spPr>
          <a:xfrm>
            <a:off x="310256" y="574756"/>
            <a:ext cx="8638903" cy="338554"/>
          </a:xfrm>
          <a:prstGeom prst="rect">
            <a:avLst/>
          </a:prstGeom>
          <a:noFill/>
        </p:spPr>
        <p:txBody>
          <a:bodyPr wrap="none" rtlCol="0">
            <a:spAutoFit/>
          </a:bodyPr>
          <a:lstStyle/>
          <a:p>
            <a:r>
              <a:rPr lang="fr-FR" sz="1600" b="1" i="1" dirty="0" smtClean="0">
                <a:solidFill>
                  <a:schemeClr val="bg1"/>
                </a:solidFill>
                <a:latin typeface="ArialMT"/>
              </a:rPr>
              <a:t>Focus on CLIC </a:t>
            </a:r>
            <a:r>
              <a:rPr lang="fr-FR" sz="1600" b="1" i="1" dirty="0" smtClean="0">
                <a:solidFill>
                  <a:schemeClr val="bg1"/>
                </a:solidFill>
                <a:latin typeface="ArialMT"/>
              </a:rPr>
              <a:t>(380 </a:t>
            </a:r>
            <a:r>
              <a:rPr lang="fr-FR" sz="1600" b="1" i="1" dirty="0" err="1" smtClean="0">
                <a:solidFill>
                  <a:schemeClr val="bg1"/>
                </a:solidFill>
                <a:latin typeface="ArialMT"/>
              </a:rPr>
              <a:t>GeV</a:t>
            </a:r>
            <a:r>
              <a:rPr lang="fr-FR" sz="1600" b="1" i="1" dirty="0" smtClean="0">
                <a:solidFill>
                  <a:schemeClr val="bg1"/>
                </a:solidFill>
                <a:latin typeface="ArialMT"/>
              </a:rPr>
              <a:t>)         </a:t>
            </a:r>
            <a:r>
              <a:rPr lang="fr-FR" sz="1600" b="1" i="1" dirty="0" smtClean="0">
                <a:solidFill>
                  <a:srgbClr val="FFFF00"/>
                </a:solidFill>
                <a:latin typeface="ArialMT"/>
                <a:sym typeface="Wingdings" panose="05000000000000000000" pitchFamily="2" charset="2"/>
              </a:rPr>
              <a:t>   Power </a:t>
            </a:r>
            <a:r>
              <a:rPr lang="fr-FR" sz="1600" b="1" i="1" dirty="0" err="1" smtClean="0">
                <a:solidFill>
                  <a:srgbClr val="FFFF00"/>
                </a:solidFill>
                <a:latin typeface="ArialMT"/>
                <a:sym typeface="Wingdings" panose="05000000000000000000" pitchFamily="2" charset="2"/>
              </a:rPr>
              <a:t>Estimate</a:t>
            </a:r>
            <a:r>
              <a:rPr lang="fr-FR" sz="1600" b="1" i="1" dirty="0" smtClean="0">
                <a:solidFill>
                  <a:srgbClr val="FFFF00"/>
                </a:solidFill>
                <a:latin typeface="ArialMT"/>
                <a:sym typeface="Wingdings" panose="05000000000000000000" pitchFamily="2" charset="2"/>
              </a:rPr>
              <a:t>       </a:t>
            </a:r>
            <a:r>
              <a:rPr lang="fr-FR" sz="1600" b="1" i="1" dirty="0" smtClean="0">
                <a:solidFill>
                  <a:schemeClr val="bg1"/>
                </a:solidFill>
                <a:latin typeface="ArialMT"/>
                <a:sym typeface="Wingdings" panose="05000000000000000000" pitchFamily="2" charset="2"/>
              </a:rPr>
              <a:t>ILC (250 </a:t>
            </a:r>
            <a:r>
              <a:rPr lang="fr-FR" sz="1600" b="1" i="1" dirty="0" err="1" smtClean="0">
                <a:solidFill>
                  <a:schemeClr val="bg1"/>
                </a:solidFill>
                <a:latin typeface="ArialMT"/>
                <a:sym typeface="Wingdings" panose="05000000000000000000" pitchFamily="2" charset="2"/>
              </a:rPr>
              <a:t>GeV</a:t>
            </a:r>
            <a:r>
              <a:rPr lang="fr-FR" sz="1600" b="1" i="1" dirty="0" smtClean="0">
                <a:solidFill>
                  <a:schemeClr val="bg1"/>
                </a:solidFill>
                <a:latin typeface="ArialMT"/>
                <a:sym typeface="Wingdings" panose="05000000000000000000" pitchFamily="2" charset="2"/>
              </a:rPr>
              <a:t>) &amp; </a:t>
            </a:r>
            <a:r>
              <a:rPr lang="fr-FR" sz="1600" b="1" i="1" dirty="0" err="1" smtClean="0">
                <a:solidFill>
                  <a:schemeClr val="bg1"/>
                </a:solidFill>
                <a:latin typeface="ArialMT"/>
                <a:sym typeface="Wingdings" panose="05000000000000000000" pitchFamily="2" charset="2"/>
              </a:rPr>
              <a:t>Lumi</a:t>
            </a:r>
            <a:r>
              <a:rPr lang="fr-FR" sz="1600" b="1" i="1" dirty="0" smtClean="0">
                <a:solidFill>
                  <a:schemeClr val="bg1"/>
                </a:solidFill>
                <a:latin typeface="ArialMT"/>
                <a:sym typeface="Wingdings" panose="05000000000000000000" pitchFamily="2" charset="2"/>
              </a:rPr>
              <a:t> Upgrade </a:t>
            </a:r>
            <a:endParaRPr lang="fr-FR" sz="1600" b="1" i="1" dirty="0">
              <a:solidFill>
                <a:schemeClr val="bg1"/>
              </a:solidFill>
              <a:latin typeface="ArialMT"/>
            </a:endParaRPr>
          </a:p>
        </p:txBody>
      </p:sp>
      <p:pic>
        <p:nvPicPr>
          <p:cNvPr id="9" name="Picture 10">
            <a:extLst>
              <a:ext uri="{FF2B5EF4-FFF2-40B4-BE49-F238E27FC236}">
                <a16:creationId xmlns:a16="http://schemas.microsoft.com/office/drawing/2014/main" id="{4CC1AE0A-D874-8063-A87E-52D42062552C}"/>
              </a:ext>
            </a:extLst>
          </p:cNvPr>
          <p:cNvPicPr>
            <a:picLocks noChangeAspect="1"/>
          </p:cNvPicPr>
          <p:nvPr/>
        </p:nvPicPr>
        <p:blipFill>
          <a:blip r:embed="rId6"/>
          <a:stretch>
            <a:fillRect/>
          </a:stretch>
        </p:blipFill>
        <p:spPr>
          <a:xfrm>
            <a:off x="6406776" y="4601620"/>
            <a:ext cx="2627784" cy="1923724"/>
          </a:xfrm>
          <a:prstGeom prst="rect">
            <a:avLst/>
          </a:prstGeom>
        </p:spPr>
      </p:pic>
    </p:spTree>
    <p:extLst>
      <p:ext uri="{BB962C8B-B14F-4D97-AF65-F5344CB8AC3E}">
        <p14:creationId xmlns:p14="http://schemas.microsoft.com/office/powerpoint/2010/main" val="2879191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Picture 2" descr="Green ILC">
            <a:extLst>
              <a:ext uri="{FF2B5EF4-FFF2-40B4-BE49-F238E27FC236}">
                <a16:creationId xmlns:a16="http://schemas.microsoft.com/office/drawing/2014/main" id="{F2FC7847-CF2A-42E2-BF27-EF095DD536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032" r="2453" b="7446"/>
          <a:stretch/>
        </p:blipFill>
        <p:spPr bwMode="auto">
          <a:xfrm>
            <a:off x="90222" y="620688"/>
            <a:ext cx="8963557" cy="6048672"/>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5120266" y="6199705"/>
            <a:ext cx="3933513" cy="369332"/>
          </a:xfrm>
          <a:prstGeom prst="rect">
            <a:avLst/>
          </a:prstGeom>
          <a:noFill/>
        </p:spPr>
        <p:txBody>
          <a:bodyPr wrap="none" rtlCol="0">
            <a:spAutoFit/>
          </a:bodyPr>
          <a:lstStyle/>
          <a:p>
            <a:r>
              <a:rPr lang="fr-FR" b="1" i="1" dirty="0" smtClean="0">
                <a:latin typeface="ArialMT"/>
              </a:rPr>
              <a:t>ILC </a:t>
            </a:r>
            <a:r>
              <a:rPr lang="fr-FR" b="1" i="1" dirty="0" err="1" smtClean="0">
                <a:latin typeface="ArialMT"/>
              </a:rPr>
              <a:t>Energy</a:t>
            </a:r>
            <a:r>
              <a:rPr lang="fr-FR" b="1" i="1" dirty="0" smtClean="0">
                <a:latin typeface="ArialMT"/>
              </a:rPr>
              <a:t> Center (</a:t>
            </a:r>
            <a:r>
              <a:rPr lang="fr-FR" b="1" i="1" dirty="0" err="1" smtClean="0">
                <a:latin typeface="ArialMT"/>
              </a:rPr>
              <a:t>Arthistic</a:t>
            </a:r>
            <a:r>
              <a:rPr lang="fr-FR" b="1" i="1" dirty="0" smtClean="0">
                <a:latin typeface="ArialMT"/>
              </a:rPr>
              <a:t> </a:t>
            </a:r>
            <a:r>
              <a:rPr lang="fr-FR" b="1" i="1" dirty="0" err="1" smtClean="0">
                <a:latin typeface="ArialMT"/>
              </a:rPr>
              <a:t>View</a:t>
            </a:r>
            <a:r>
              <a:rPr lang="fr-FR" b="1" i="1" dirty="0" smtClean="0">
                <a:latin typeface="ArialMT"/>
              </a:rPr>
              <a:t>)</a:t>
            </a:r>
            <a:endParaRPr lang="fr-FR" b="1" i="1" dirty="0">
              <a:latin typeface="ArialMT"/>
            </a:endParaRPr>
          </a:p>
        </p:txBody>
      </p:sp>
      <p:sp>
        <p:nvSpPr>
          <p:cNvPr id="5" name="Rectangle 1027"/>
          <p:cNvSpPr txBox="1">
            <a:spLocks noChangeArrowheads="1"/>
          </p:cNvSpPr>
          <p:nvPr/>
        </p:nvSpPr>
        <p:spPr bwMode="auto">
          <a:xfrm>
            <a:off x="107504" y="-27384"/>
            <a:ext cx="9001001"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From Power and Energy Towards </a:t>
            </a:r>
            <a:r>
              <a:rPr lang="en-GB" sz="2400" b="1" kern="0" dirty="0">
                <a:solidFill>
                  <a:srgbClr val="FCF933"/>
                </a:solidFill>
                <a:effectLst>
                  <a:outerShdw blurRad="38100" dist="38100" dir="2700000">
                    <a:srgbClr val="000000"/>
                  </a:outerShdw>
                </a:effectLst>
                <a:latin typeface="ArialMT"/>
              </a:rPr>
              <a:t>A</a:t>
            </a:r>
            <a:r>
              <a:rPr lang="en-GB" sz="2400" b="1" kern="0" dirty="0" smtClean="0">
                <a:solidFill>
                  <a:srgbClr val="FCF933"/>
                </a:solidFill>
                <a:effectLst>
                  <a:outerShdw blurRad="38100" dist="38100" dir="2700000">
                    <a:srgbClr val="000000"/>
                  </a:outerShdw>
                </a:effectLst>
                <a:latin typeface="ArialMT"/>
              </a:rPr>
              <a:t>ddressing Sustainability</a:t>
            </a:r>
            <a:endParaRPr lang="en-GB" sz="2400" b="1" kern="0" dirty="0">
              <a:solidFill>
                <a:srgbClr val="336699"/>
              </a:solidFill>
              <a:effectLst>
                <a:outerShdw blurRad="38100" dist="38100" dir="2700000">
                  <a:srgbClr val="000000"/>
                </a:outerShdw>
              </a:effectLst>
              <a:latin typeface="ArialMT"/>
            </a:endParaRPr>
          </a:p>
        </p:txBody>
      </p:sp>
      <p:sp>
        <p:nvSpPr>
          <p:cNvPr id="6" name="ZoneTexte 5"/>
          <p:cNvSpPr txBox="1"/>
          <p:nvPr/>
        </p:nvSpPr>
        <p:spPr>
          <a:xfrm>
            <a:off x="136848" y="605692"/>
            <a:ext cx="4721614" cy="769441"/>
          </a:xfrm>
          <a:prstGeom prst="rect">
            <a:avLst/>
          </a:prstGeom>
          <a:noFill/>
        </p:spPr>
        <p:txBody>
          <a:bodyPr wrap="none" rtlCol="0">
            <a:spAutoFit/>
          </a:bodyPr>
          <a:lstStyle/>
          <a:p>
            <a:r>
              <a:rPr lang="fr-FR" sz="2200" b="1" i="1" dirty="0" smtClean="0">
                <a:solidFill>
                  <a:srgbClr val="FF0000"/>
                </a:solidFill>
                <a:latin typeface="ArialMT"/>
              </a:rPr>
              <a:t>«</a:t>
            </a:r>
            <a:r>
              <a:rPr lang="fr-FR" sz="2200" b="1" i="1" dirty="0" smtClean="0">
                <a:solidFill>
                  <a:srgbClr val="FF0000"/>
                </a:solidFill>
                <a:latin typeface="ArialMT"/>
              </a:rPr>
              <a:t>Power, </a:t>
            </a:r>
            <a:r>
              <a:rPr lang="fr-FR" sz="2200" b="1" i="1" dirty="0" err="1" smtClean="0">
                <a:solidFill>
                  <a:srgbClr val="FF0000"/>
                </a:solidFill>
                <a:latin typeface="ArialMT"/>
              </a:rPr>
              <a:t>Energy</a:t>
            </a:r>
            <a:r>
              <a:rPr lang="fr-FR" sz="2200" b="1" i="1" dirty="0" smtClean="0">
                <a:solidFill>
                  <a:srgbClr val="FF0000"/>
                </a:solidFill>
                <a:latin typeface="ArialMT"/>
              </a:rPr>
              <a:t> &amp; </a:t>
            </a:r>
            <a:r>
              <a:rPr lang="fr-FR" sz="2200" b="1" i="1" dirty="0" err="1" smtClean="0">
                <a:solidFill>
                  <a:srgbClr val="FF0000"/>
                </a:solidFill>
                <a:latin typeface="ArialMT"/>
              </a:rPr>
              <a:t>Sustainability</a:t>
            </a:r>
            <a:r>
              <a:rPr lang="fr-FR" sz="2200" b="1" i="1" dirty="0" smtClean="0">
                <a:solidFill>
                  <a:srgbClr val="FF0000"/>
                </a:solidFill>
                <a:latin typeface="ArialMT"/>
              </a:rPr>
              <a:t>» </a:t>
            </a:r>
            <a:br>
              <a:rPr lang="fr-FR" sz="2200" b="1" i="1" dirty="0" smtClean="0">
                <a:solidFill>
                  <a:srgbClr val="FF0000"/>
                </a:solidFill>
                <a:latin typeface="ArialMT"/>
              </a:rPr>
            </a:br>
            <a:r>
              <a:rPr lang="fr-FR" sz="2200" b="1" i="1" dirty="0" smtClean="0">
                <a:solidFill>
                  <a:srgbClr val="FF0000"/>
                </a:solidFill>
                <a:latin typeface="ArialMT"/>
              </a:rPr>
              <a:t> Workshop in </a:t>
            </a:r>
            <a:r>
              <a:rPr lang="fr-FR" sz="2200" b="1" i="1" dirty="0" err="1" smtClean="0">
                <a:solidFill>
                  <a:srgbClr val="FF0000"/>
                </a:solidFill>
                <a:latin typeface="ArialMT"/>
              </a:rPr>
              <a:t>Tohoku</a:t>
            </a:r>
            <a:r>
              <a:rPr lang="fr-FR" sz="2200" b="1" i="1" dirty="0" smtClean="0">
                <a:solidFill>
                  <a:srgbClr val="FF0000"/>
                </a:solidFill>
                <a:latin typeface="ArialMT"/>
              </a:rPr>
              <a:t> </a:t>
            </a:r>
            <a:r>
              <a:rPr lang="fr-FR" sz="2200" b="1" i="1" dirty="0" smtClean="0">
                <a:solidFill>
                  <a:srgbClr val="FF0000"/>
                </a:solidFill>
                <a:latin typeface="ArialMT"/>
                <a:sym typeface="Wingdings" panose="05000000000000000000" pitchFamily="2" charset="2"/>
              </a:rPr>
              <a:t> </a:t>
            </a:r>
            <a:r>
              <a:rPr lang="fr-FR" sz="2200" b="1" i="1" dirty="0" err="1" smtClean="0">
                <a:solidFill>
                  <a:srgbClr val="FF0000"/>
                </a:solidFill>
                <a:latin typeface="ArialMT"/>
                <a:sym typeface="Wingdings" panose="05000000000000000000" pitchFamily="2" charset="2"/>
              </a:rPr>
              <a:t>Fall</a:t>
            </a:r>
            <a:r>
              <a:rPr lang="fr-FR" sz="2200" b="1" i="1" dirty="0" smtClean="0">
                <a:solidFill>
                  <a:srgbClr val="FF0000"/>
                </a:solidFill>
                <a:latin typeface="ArialMT"/>
                <a:sym typeface="Wingdings" panose="05000000000000000000" pitchFamily="2" charset="2"/>
              </a:rPr>
              <a:t> 2023</a:t>
            </a:r>
          </a:p>
        </p:txBody>
      </p:sp>
      <p:sp>
        <p:nvSpPr>
          <p:cNvPr id="7" name="Rectangle 6"/>
          <p:cNvSpPr/>
          <p:nvPr/>
        </p:nvSpPr>
        <p:spPr>
          <a:xfrm>
            <a:off x="3347864" y="1245712"/>
            <a:ext cx="4572000" cy="646331"/>
          </a:xfrm>
          <a:prstGeom prst="rect">
            <a:avLst/>
          </a:prstGeom>
        </p:spPr>
        <p:txBody>
          <a:bodyPr>
            <a:spAutoFit/>
          </a:bodyPr>
          <a:lstStyle/>
          <a:p>
            <a:pPr algn="ctr"/>
            <a:r>
              <a:rPr lang="fr-FR" b="1" i="1" dirty="0">
                <a:solidFill>
                  <a:schemeClr val="bg1"/>
                </a:solidFill>
                <a:latin typeface="ArialMT"/>
                <a:sym typeface="Wingdings" panose="05000000000000000000" pitchFamily="2" charset="2"/>
              </a:rPr>
              <a:t>(</a:t>
            </a:r>
            <a:r>
              <a:rPr lang="fr-FR" b="1" i="1" dirty="0" err="1">
                <a:solidFill>
                  <a:schemeClr val="bg1"/>
                </a:solidFill>
                <a:latin typeface="ArialMT"/>
                <a:sym typeface="Wingdings" panose="05000000000000000000" pitchFamily="2" charset="2"/>
              </a:rPr>
              <a:t>organized</a:t>
            </a:r>
            <a:r>
              <a:rPr lang="fr-FR" b="1" i="1" dirty="0">
                <a:solidFill>
                  <a:schemeClr val="bg1"/>
                </a:solidFill>
                <a:latin typeface="ArialMT"/>
                <a:sym typeface="Wingdings" panose="05000000000000000000" pitchFamily="2" charset="2"/>
              </a:rPr>
              <a:t> by </a:t>
            </a:r>
            <a:r>
              <a:rPr lang="fr-FR" b="1" i="1" dirty="0" err="1">
                <a:solidFill>
                  <a:schemeClr val="bg1"/>
                </a:solidFill>
                <a:latin typeface="ArialMT"/>
                <a:sym typeface="Wingdings" panose="05000000000000000000" pitchFamily="2" charset="2"/>
              </a:rPr>
              <a:t>Tohoku</a:t>
            </a:r>
            <a:r>
              <a:rPr lang="fr-FR" b="1" i="1" dirty="0">
                <a:solidFill>
                  <a:schemeClr val="bg1"/>
                </a:solidFill>
                <a:latin typeface="ArialMT"/>
                <a:sym typeface="Wingdings" panose="05000000000000000000" pitchFamily="2" charset="2"/>
              </a:rPr>
              <a:t> ILC Project Promotion Center, KEK, </a:t>
            </a:r>
            <a:r>
              <a:rPr lang="fr-FR" b="1" i="1" dirty="0" smtClean="0">
                <a:solidFill>
                  <a:schemeClr val="bg1"/>
                </a:solidFill>
                <a:latin typeface="ArialMT"/>
                <a:sym typeface="Wingdings" panose="05000000000000000000" pitchFamily="2" charset="2"/>
              </a:rPr>
              <a:t>AAA/</a:t>
            </a:r>
            <a:r>
              <a:rPr lang="fr-FR" b="1" i="1" dirty="0" err="1" smtClean="0">
                <a:solidFill>
                  <a:schemeClr val="bg1"/>
                </a:solidFill>
                <a:latin typeface="ArialMT"/>
                <a:sym typeface="Wingdings" panose="05000000000000000000" pitchFamily="2" charset="2"/>
              </a:rPr>
              <a:t>Japan</a:t>
            </a:r>
            <a:r>
              <a:rPr lang="fr-FR" b="1" i="1" dirty="0" smtClean="0">
                <a:solidFill>
                  <a:schemeClr val="bg1"/>
                </a:solidFill>
                <a:latin typeface="ArialMT"/>
                <a:sym typeface="Wingdings" panose="05000000000000000000" pitchFamily="2" charset="2"/>
              </a:rPr>
              <a:t>)</a:t>
            </a:r>
            <a:endParaRPr lang="fr-FR" b="1" i="1" dirty="0">
              <a:solidFill>
                <a:schemeClr val="bg1"/>
              </a:solidFill>
              <a:latin typeface="ArialMT"/>
            </a:endParaRPr>
          </a:p>
        </p:txBody>
      </p:sp>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9374" y="1310242"/>
            <a:ext cx="1338808" cy="1736832"/>
          </a:xfrm>
          <a:prstGeom prst="rect">
            <a:avLst/>
          </a:prstGeom>
        </p:spPr>
      </p:pic>
    </p:spTree>
    <p:extLst>
      <p:ext uri="{BB962C8B-B14F-4D97-AF65-F5344CB8AC3E}">
        <p14:creationId xmlns:p14="http://schemas.microsoft.com/office/powerpoint/2010/main" val="1221530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9" name="Image 8"/>
          <p:cNvPicPr>
            <a:picLocks noChangeAspect="1"/>
          </p:cNvPicPr>
          <p:nvPr/>
        </p:nvPicPr>
        <p:blipFill>
          <a:blip r:embed="rId3"/>
          <a:stretch>
            <a:fillRect/>
          </a:stretch>
        </p:blipFill>
        <p:spPr>
          <a:xfrm>
            <a:off x="4557263" y="523929"/>
            <a:ext cx="4430053" cy="3173358"/>
          </a:xfrm>
          <a:prstGeom prst="rect">
            <a:avLst/>
          </a:prstGeom>
        </p:spPr>
      </p:pic>
      <p:sp>
        <p:nvSpPr>
          <p:cNvPr id="18" name="Rectangle 1027"/>
          <p:cNvSpPr txBox="1">
            <a:spLocks noChangeArrowheads="1"/>
          </p:cNvSpPr>
          <p:nvPr/>
        </p:nvSpPr>
        <p:spPr bwMode="auto">
          <a:xfrm>
            <a:off x="216024" y="-65112"/>
            <a:ext cx="9900592"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Green </a:t>
            </a:r>
            <a:r>
              <a:rPr lang="en-GB" sz="2400" b="1" kern="0" dirty="0" smtClean="0">
                <a:solidFill>
                  <a:srgbClr val="FCF933"/>
                </a:solidFill>
                <a:effectLst>
                  <a:outerShdw blurRad="38100" dist="38100" dir="2700000">
                    <a:srgbClr val="000000"/>
                  </a:outerShdw>
                </a:effectLst>
                <a:latin typeface="ArialMT"/>
              </a:rPr>
              <a:t>ILC </a:t>
            </a:r>
            <a:r>
              <a:rPr lang="en-GB" sz="2400" b="1" kern="0" dirty="0" smtClean="0">
                <a:solidFill>
                  <a:srgbClr val="FCF933"/>
                </a:solidFill>
                <a:effectLst>
                  <a:outerShdw blurRad="38100" dist="38100" dir="2700000">
                    <a:srgbClr val="000000"/>
                  </a:outerShdw>
                </a:effectLst>
                <a:latin typeface="ArialMT"/>
              </a:rPr>
              <a:t>and Carbon Neutrality - </a:t>
            </a:r>
            <a:r>
              <a:rPr lang="en-GB" sz="2400" b="1" kern="0" dirty="0" smtClean="0">
                <a:solidFill>
                  <a:srgbClr val="FCF933"/>
                </a:solidFill>
                <a:effectLst>
                  <a:outerShdw blurRad="38100" dist="38100" dir="2700000">
                    <a:srgbClr val="000000"/>
                  </a:outerShdw>
                </a:effectLst>
                <a:latin typeface="ArialMT"/>
              </a:rPr>
              <a:t>Regional Revitalization </a:t>
            </a:r>
            <a:endParaRPr lang="en-GB" sz="2400" b="1" kern="0" dirty="0">
              <a:solidFill>
                <a:srgbClr val="336699"/>
              </a:solidFill>
              <a:effectLst>
                <a:outerShdw blurRad="38100" dist="38100" dir="2700000">
                  <a:srgbClr val="000000"/>
                </a:outerShdw>
              </a:effectLst>
              <a:latin typeface="ArialMT"/>
            </a:endParaRPr>
          </a:p>
        </p:txBody>
      </p:sp>
      <p:sp>
        <p:nvSpPr>
          <p:cNvPr id="19" name="Content Placeholder 2">
            <a:extLst>
              <a:ext uri="{FF2B5EF4-FFF2-40B4-BE49-F238E27FC236}">
                <a16:creationId xmlns:a16="http://schemas.microsoft.com/office/drawing/2014/main" id="{76E43B6F-1188-3A4B-AE07-7E9392850901}"/>
              </a:ext>
            </a:extLst>
          </p:cNvPr>
          <p:cNvSpPr txBox="1">
            <a:spLocks/>
          </p:cNvSpPr>
          <p:nvPr/>
        </p:nvSpPr>
        <p:spPr>
          <a:xfrm>
            <a:off x="62902" y="595937"/>
            <a:ext cx="4365082" cy="30490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i="1" dirty="0">
                <a:solidFill>
                  <a:srgbClr val="FFFF00"/>
                </a:solidFill>
                <a:latin typeface="ArialMT"/>
              </a:rPr>
              <a:t>CO2-neutrality by 2050 is a goal for Tohoku region </a:t>
            </a:r>
            <a:r>
              <a:rPr lang="en-US" sz="1400" b="1" i="1" dirty="0" smtClean="0">
                <a:solidFill>
                  <a:srgbClr val="FFFF00"/>
                </a:solidFill>
                <a:latin typeface="ArialMT"/>
                <a:sym typeface="Wingdings" panose="05000000000000000000" pitchFamily="2" charset="2"/>
              </a:rPr>
              <a:t> </a:t>
            </a:r>
            <a:r>
              <a:rPr lang="en-US" sz="1400" b="1" i="1" dirty="0" smtClean="0">
                <a:solidFill>
                  <a:schemeClr val="bg1"/>
                </a:solidFill>
                <a:latin typeface="ArialMT"/>
                <a:sym typeface="Wingdings" panose="05000000000000000000" pitchFamily="2" charset="2"/>
              </a:rPr>
              <a:t>next generation town development when ILC is operational (</a:t>
            </a:r>
            <a:r>
              <a:rPr lang="en-US" sz="1400" b="1" i="1" dirty="0" smtClean="0">
                <a:solidFill>
                  <a:srgbClr val="FFFF00"/>
                </a:solidFill>
                <a:latin typeface="ArialMT"/>
                <a:sym typeface="Wingdings" panose="05000000000000000000" pitchFamily="2" charset="2"/>
              </a:rPr>
              <a:t>Green ILC Concept):</a:t>
            </a:r>
            <a:endParaRPr lang="en-GB" sz="1600" b="1" i="1" dirty="0" smtClean="0">
              <a:solidFill>
                <a:srgbClr val="FFFF00"/>
              </a:solidFill>
              <a:latin typeface="ArialMT"/>
            </a:endParaRPr>
          </a:p>
          <a:p>
            <a:pPr lvl="1"/>
            <a:r>
              <a:rPr lang="en-GB" sz="1400" b="1" i="1" dirty="0" smtClean="0">
                <a:solidFill>
                  <a:schemeClr val="bg1"/>
                </a:solidFill>
                <a:latin typeface="ArialMT"/>
              </a:rPr>
              <a:t>Exhaust heat recovery from the ILC and the creation of business derived from it</a:t>
            </a:r>
          </a:p>
          <a:p>
            <a:pPr lvl="1"/>
            <a:r>
              <a:rPr lang="en-GB" sz="1400" b="1" i="1" dirty="0" smtClean="0">
                <a:solidFill>
                  <a:schemeClr val="bg1"/>
                </a:solidFill>
                <a:latin typeface="ArialMT"/>
              </a:rPr>
              <a:t>Connecting the ILC with agriculture,  forestry, fisheries industries to reduce CO</a:t>
            </a:r>
            <a:r>
              <a:rPr lang="en-GB" sz="1400" b="1" i="1" baseline="-25000" dirty="0" smtClean="0">
                <a:solidFill>
                  <a:schemeClr val="bg1"/>
                </a:solidFill>
                <a:latin typeface="ArialMT"/>
              </a:rPr>
              <a:t>2</a:t>
            </a:r>
            <a:r>
              <a:rPr lang="en-GB" sz="1400" b="1" i="1" dirty="0" smtClean="0">
                <a:solidFill>
                  <a:schemeClr val="bg1"/>
                </a:solidFill>
                <a:latin typeface="ArialMT"/>
              </a:rPr>
              <a:t> emissions and offset by increasing CO</a:t>
            </a:r>
            <a:r>
              <a:rPr lang="en-GB" sz="1400" b="1" i="1" baseline="-25000" dirty="0" smtClean="0">
                <a:solidFill>
                  <a:schemeClr val="bg1"/>
                </a:solidFill>
                <a:latin typeface="ArialMT"/>
              </a:rPr>
              <a:t>2</a:t>
            </a:r>
            <a:r>
              <a:rPr lang="en-GB" sz="1400" b="1" i="1" dirty="0" smtClean="0">
                <a:solidFill>
                  <a:schemeClr val="bg1"/>
                </a:solidFill>
                <a:latin typeface="ArialMT"/>
              </a:rPr>
              <a:t> absorption</a:t>
            </a:r>
          </a:p>
          <a:p>
            <a:pPr lvl="1"/>
            <a:r>
              <a:rPr lang="en-GB" sz="1400" b="1" i="1" dirty="0">
                <a:solidFill>
                  <a:schemeClr val="bg1"/>
                </a:solidFill>
                <a:latin typeface="ArialMT"/>
              </a:rPr>
              <a:t>B</a:t>
            </a:r>
            <a:r>
              <a:rPr lang="en-GB" sz="1400" b="1" i="1" dirty="0" smtClean="0">
                <a:solidFill>
                  <a:schemeClr val="bg1"/>
                </a:solidFill>
                <a:latin typeface="ArialMT"/>
              </a:rPr>
              <a:t>uilding an energy recycling society based on the Global Village Vision</a:t>
            </a:r>
          </a:p>
          <a:p>
            <a:pPr lvl="1"/>
            <a:r>
              <a:rPr lang="en-US" sz="1400" b="1" i="1" dirty="0">
                <a:solidFill>
                  <a:srgbClr val="FFFF00"/>
                </a:solidFill>
                <a:latin typeface="ArialMT"/>
              </a:rPr>
              <a:t>23% regenerative electricity today – sufficient for ILC operation (ILC is </a:t>
            </a:r>
            <a:r>
              <a:rPr lang="en-US" sz="1400" b="1" i="1" dirty="0" smtClean="0">
                <a:solidFill>
                  <a:srgbClr val="FFFF00"/>
                </a:solidFill>
                <a:latin typeface="ArialMT"/>
              </a:rPr>
              <a:t>&lt; 1</a:t>
            </a:r>
            <a:r>
              <a:rPr lang="en-US" sz="1400" b="1" i="1" dirty="0">
                <a:solidFill>
                  <a:srgbClr val="FFFF00"/>
                </a:solidFill>
                <a:latin typeface="ArialMT"/>
              </a:rPr>
              <a:t>%)</a:t>
            </a:r>
          </a:p>
          <a:p>
            <a:pPr lvl="1"/>
            <a:endParaRPr lang="en-GB" sz="1400" b="1" i="1" dirty="0" smtClean="0">
              <a:solidFill>
                <a:schemeClr val="bg1"/>
              </a:solidFill>
              <a:latin typeface="ArialMT"/>
            </a:endParaRPr>
          </a:p>
          <a:p>
            <a:pPr lvl="1"/>
            <a:endParaRPr lang="en-GB" sz="1400" b="1" i="1" dirty="0">
              <a:solidFill>
                <a:schemeClr val="bg1"/>
              </a:solidFill>
              <a:latin typeface="ArialMT"/>
            </a:endParaRPr>
          </a:p>
        </p:txBody>
      </p:sp>
      <p:pic>
        <p:nvPicPr>
          <p:cNvPr id="20" name="Image 19"/>
          <p:cNvPicPr>
            <a:picLocks noChangeAspect="1"/>
          </p:cNvPicPr>
          <p:nvPr/>
        </p:nvPicPr>
        <p:blipFill>
          <a:blip r:embed="rId4"/>
          <a:stretch>
            <a:fillRect/>
          </a:stretch>
        </p:blipFill>
        <p:spPr>
          <a:xfrm>
            <a:off x="179512" y="4035306"/>
            <a:ext cx="3168352" cy="2016575"/>
          </a:xfrm>
          <a:prstGeom prst="rect">
            <a:avLst/>
          </a:prstGeom>
        </p:spPr>
      </p:pic>
      <p:pic>
        <p:nvPicPr>
          <p:cNvPr id="21" name="Image 20"/>
          <p:cNvPicPr>
            <a:picLocks noChangeAspect="1"/>
          </p:cNvPicPr>
          <p:nvPr/>
        </p:nvPicPr>
        <p:blipFill>
          <a:blip r:embed="rId5"/>
          <a:stretch>
            <a:fillRect/>
          </a:stretch>
        </p:blipFill>
        <p:spPr>
          <a:xfrm>
            <a:off x="1579195" y="4815769"/>
            <a:ext cx="3319866" cy="1909130"/>
          </a:xfrm>
          <a:prstGeom prst="rect">
            <a:avLst/>
          </a:prstGeom>
        </p:spPr>
      </p:pic>
      <p:pic>
        <p:nvPicPr>
          <p:cNvPr id="22" name="Image 21"/>
          <p:cNvPicPr>
            <a:picLocks noChangeAspect="1"/>
          </p:cNvPicPr>
          <p:nvPr/>
        </p:nvPicPr>
        <p:blipFill>
          <a:blip r:embed="rId6"/>
          <a:stretch>
            <a:fillRect/>
          </a:stretch>
        </p:blipFill>
        <p:spPr>
          <a:xfrm>
            <a:off x="5048626" y="4010171"/>
            <a:ext cx="3997574" cy="2495427"/>
          </a:xfrm>
          <a:prstGeom prst="rect">
            <a:avLst/>
          </a:prstGeom>
        </p:spPr>
      </p:pic>
      <p:sp>
        <p:nvSpPr>
          <p:cNvPr id="24" name="ZoneTexte 23"/>
          <p:cNvSpPr txBox="1"/>
          <p:nvPr/>
        </p:nvSpPr>
        <p:spPr>
          <a:xfrm>
            <a:off x="4685590" y="3698731"/>
            <a:ext cx="4304383" cy="307777"/>
          </a:xfrm>
          <a:prstGeom prst="rect">
            <a:avLst/>
          </a:prstGeom>
          <a:noFill/>
        </p:spPr>
        <p:txBody>
          <a:bodyPr wrap="none" rtlCol="0">
            <a:spAutoFit/>
          </a:bodyPr>
          <a:lstStyle/>
          <a:p>
            <a:pPr algn="ctr"/>
            <a:r>
              <a:rPr lang="fr-FR" sz="1400" i="1" dirty="0" smtClean="0">
                <a:solidFill>
                  <a:schemeClr val="bg1"/>
                </a:solidFill>
                <a:latin typeface="ArialMT"/>
              </a:rPr>
              <a:t>ILC Central Collision Point </a:t>
            </a:r>
            <a:r>
              <a:rPr lang="fr-FR" sz="1400" i="1" dirty="0" smtClean="0">
                <a:solidFill>
                  <a:schemeClr val="bg1"/>
                </a:solidFill>
                <a:latin typeface="ArialMT"/>
                <a:sym typeface="Wingdings" panose="05000000000000000000" pitchFamily="2" charset="2"/>
              </a:rPr>
              <a:t> </a:t>
            </a:r>
            <a:r>
              <a:rPr lang="fr-FR" sz="1400" i="1" dirty="0" smtClean="0">
                <a:solidFill>
                  <a:srgbClr val="FFFF00"/>
                </a:solidFill>
                <a:latin typeface="ArialMT"/>
              </a:rPr>
              <a:t>Eco-Campus Concept</a:t>
            </a:r>
            <a:endParaRPr lang="fr-FR" sz="1400" i="1" dirty="0">
              <a:solidFill>
                <a:srgbClr val="FFFF00"/>
              </a:solidFill>
              <a:latin typeface="ArialMT"/>
            </a:endParaRPr>
          </a:p>
        </p:txBody>
      </p:sp>
      <p:sp>
        <p:nvSpPr>
          <p:cNvPr id="25" name="Rectangle 24"/>
          <p:cNvSpPr/>
          <p:nvPr/>
        </p:nvSpPr>
        <p:spPr>
          <a:xfrm>
            <a:off x="-41815" y="3679518"/>
            <a:ext cx="4747802" cy="307777"/>
          </a:xfrm>
          <a:prstGeom prst="rect">
            <a:avLst/>
          </a:prstGeom>
        </p:spPr>
        <p:txBody>
          <a:bodyPr wrap="square">
            <a:spAutoFit/>
          </a:bodyPr>
          <a:lstStyle/>
          <a:p>
            <a:pPr algn="ctr"/>
            <a:r>
              <a:rPr lang="fr-FR" sz="1400" i="1" dirty="0">
                <a:solidFill>
                  <a:srgbClr val="FFFF00"/>
                </a:solidFill>
                <a:latin typeface="ArialMT"/>
              </a:rPr>
              <a:t>Next </a:t>
            </a:r>
            <a:r>
              <a:rPr lang="fr-FR" sz="1400" i="1" dirty="0" err="1">
                <a:solidFill>
                  <a:srgbClr val="FFFF00"/>
                </a:solidFill>
                <a:latin typeface="ArialMT"/>
              </a:rPr>
              <a:t>generation</a:t>
            </a:r>
            <a:r>
              <a:rPr lang="fr-FR" sz="1400" i="1" dirty="0">
                <a:solidFill>
                  <a:srgbClr val="FFFF00"/>
                </a:solidFill>
                <a:latin typeface="ArialMT"/>
              </a:rPr>
              <a:t> </a:t>
            </a:r>
            <a:r>
              <a:rPr lang="fr-FR" sz="1400" i="1" dirty="0" err="1">
                <a:solidFill>
                  <a:srgbClr val="FFFF00"/>
                </a:solidFill>
                <a:latin typeface="ArialMT"/>
              </a:rPr>
              <a:t>town</a:t>
            </a:r>
            <a:r>
              <a:rPr lang="fr-FR" sz="1400" i="1" dirty="0">
                <a:solidFill>
                  <a:srgbClr val="FFFF00"/>
                </a:solidFill>
                <a:latin typeface="ArialMT"/>
              </a:rPr>
              <a:t> </a:t>
            </a:r>
            <a:r>
              <a:rPr lang="fr-FR" sz="1400" i="1" dirty="0" err="1">
                <a:solidFill>
                  <a:schemeClr val="bg1"/>
                </a:solidFill>
                <a:latin typeface="ArialMT"/>
              </a:rPr>
              <a:t>development</a:t>
            </a:r>
            <a:r>
              <a:rPr lang="fr-FR" sz="1400" i="1" dirty="0">
                <a:solidFill>
                  <a:schemeClr val="bg1"/>
                </a:solidFill>
                <a:latin typeface="ArialMT"/>
              </a:rPr>
              <a:t> </a:t>
            </a:r>
            <a:r>
              <a:rPr lang="fr-FR" sz="1400" i="1" dirty="0" smtClean="0">
                <a:solidFill>
                  <a:schemeClr val="bg1"/>
                </a:solidFill>
                <a:latin typeface="ArialMT"/>
              </a:rPr>
              <a:t>for ILC </a:t>
            </a:r>
            <a:r>
              <a:rPr lang="fr-FR" sz="1400" i="1" dirty="0" err="1" smtClean="0">
                <a:solidFill>
                  <a:schemeClr val="bg1"/>
                </a:solidFill>
                <a:latin typeface="ArialMT"/>
              </a:rPr>
              <a:t>operation</a:t>
            </a:r>
            <a:endParaRPr lang="fr-FR" sz="1400" i="1" dirty="0">
              <a:solidFill>
                <a:schemeClr val="bg1"/>
              </a:solidFill>
              <a:latin typeface="ArialMT"/>
            </a:endParaRPr>
          </a:p>
        </p:txBody>
      </p:sp>
      <p:sp>
        <p:nvSpPr>
          <p:cNvPr id="26" name="TextBox 19"/>
          <p:cNvSpPr txBox="1"/>
          <p:nvPr/>
        </p:nvSpPr>
        <p:spPr>
          <a:xfrm>
            <a:off x="209886" y="6182023"/>
            <a:ext cx="1069524" cy="461665"/>
          </a:xfrm>
          <a:prstGeom prst="rect">
            <a:avLst/>
          </a:prstGeom>
          <a:solidFill>
            <a:srgbClr val="006600"/>
          </a:solidFill>
        </p:spPr>
        <p:txBody>
          <a:bodyPr wrap="none" rtlCol="0">
            <a:spAutoFit/>
          </a:bodyPr>
          <a:lstStyle/>
          <a:p>
            <a:pPr algn="ctr"/>
            <a:r>
              <a:rPr lang="en-US" sz="1200" b="1" dirty="0" smtClean="0">
                <a:solidFill>
                  <a:schemeClr val="bg1"/>
                </a:solidFill>
                <a:latin typeface="ArialMT"/>
              </a:rPr>
              <a:t>AAA talk </a:t>
            </a:r>
          </a:p>
          <a:p>
            <a:pPr algn="ctr"/>
            <a:r>
              <a:rPr lang="en-US" sz="1200" b="1" dirty="0" smtClean="0">
                <a:solidFill>
                  <a:schemeClr val="bg1"/>
                </a:solidFill>
                <a:latin typeface="ArialMT"/>
              </a:rPr>
              <a:t>@ ILCX2021</a:t>
            </a:r>
          </a:p>
        </p:txBody>
      </p:sp>
      <p:sp>
        <p:nvSpPr>
          <p:cNvPr id="27" name="Rectangle 26"/>
          <p:cNvSpPr/>
          <p:nvPr/>
        </p:nvSpPr>
        <p:spPr>
          <a:xfrm>
            <a:off x="3327386" y="4069800"/>
            <a:ext cx="1824217" cy="738664"/>
          </a:xfrm>
          <a:prstGeom prst="rect">
            <a:avLst/>
          </a:prstGeom>
        </p:spPr>
        <p:txBody>
          <a:bodyPr wrap="square">
            <a:spAutoFit/>
          </a:bodyPr>
          <a:lstStyle/>
          <a:p>
            <a:r>
              <a:rPr lang="fr-FR" sz="1400" i="1" dirty="0">
                <a:solidFill>
                  <a:srgbClr val="FFFF00"/>
                </a:solidFill>
                <a:latin typeface="ArialMT"/>
              </a:rPr>
              <a:t>ILC Link </a:t>
            </a:r>
            <a:r>
              <a:rPr lang="fr-FR" sz="1400" i="1" dirty="0" err="1">
                <a:solidFill>
                  <a:srgbClr val="FFFF00"/>
                </a:solidFill>
                <a:latin typeface="ArialMT"/>
              </a:rPr>
              <a:t>with</a:t>
            </a:r>
            <a:r>
              <a:rPr lang="fr-FR" sz="1400" i="1" dirty="0">
                <a:solidFill>
                  <a:srgbClr val="FFFF00"/>
                </a:solidFill>
                <a:latin typeface="ArialMT"/>
              </a:rPr>
              <a:t> </a:t>
            </a:r>
            <a:r>
              <a:rPr lang="fr-FR" sz="1400" i="1" dirty="0" err="1" smtClean="0">
                <a:solidFill>
                  <a:srgbClr val="FFFF00"/>
                </a:solidFill>
                <a:latin typeface="ArialMT"/>
              </a:rPr>
              <a:t>Region</a:t>
            </a:r>
            <a:r>
              <a:rPr lang="fr-FR" sz="1400" i="1" dirty="0" smtClean="0">
                <a:solidFill>
                  <a:srgbClr val="FFFF00"/>
                </a:solidFill>
                <a:latin typeface="ArialMT"/>
              </a:rPr>
              <a:t> </a:t>
            </a:r>
            <a:r>
              <a:rPr lang="fr-FR" sz="1400" i="1" dirty="0" smtClean="0">
                <a:solidFill>
                  <a:schemeClr val="bg1"/>
                </a:solidFill>
                <a:latin typeface="ArialMT"/>
                <a:sym typeface="Wingdings" panose="05000000000000000000" pitchFamily="2" charset="2"/>
              </a:rPr>
              <a:t> </a:t>
            </a:r>
            <a:r>
              <a:rPr lang="fr-FR" sz="1400" i="1" dirty="0">
                <a:solidFill>
                  <a:schemeClr val="bg1"/>
                </a:solidFill>
                <a:latin typeface="ArialMT"/>
              </a:rPr>
              <a:t>Wood first, </a:t>
            </a:r>
            <a:r>
              <a:rPr lang="fr-FR" sz="1400" i="1" dirty="0" err="1" smtClean="0">
                <a:solidFill>
                  <a:schemeClr val="bg1"/>
                </a:solidFill>
                <a:latin typeface="ArialMT"/>
              </a:rPr>
              <a:t>Zero</a:t>
            </a:r>
            <a:r>
              <a:rPr lang="fr-FR" sz="1400" i="1" dirty="0">
                <a:solidFill>
                  <a:schemeClr val="bg1"/>
                </a:solidFill>
                <a:latin typeface="ArialMT"/>
              </a:rPr>
              <a:t> </a:t>
            </a:r>
            <a:r>
              <a:rPr lang="fr-FR" sz="1400" i="1" dirty="0" err="1" smtClean="0">
                <a:solidFill>
                  <a:schemeClr val="bg1"/>
                </a:solidFill>
                <a:latin typeface="ArialMT"/>
              </a:rPr>
              <a:t>emissions</a:t>
            </a:r>
            <a:r>
              <a:rPr lang="fr-FR" sz="1400" i="1" dirty="0">
                <a:solidFill>
                  <a:schemeClr val="bg1"/>
                </a:solidFill>
                <a:latin typeface="ArialMT"/>
              </a:rPr>
              <a:t>, </a:t>
            </a:r>
            <a:r>
              <a:rPr lang="fr-FR" sz="1400" i="1" dirty="0" smtClean="0">
                <a:solidFill>
                  <a:schemeClr val="bg1"/>
                </a:solidFill>
                <a:latin typeface="ArialMT"/>
              </a:rPr>
              <a:t>… </a:t>
            </a:r>
            <a:endParaRPr lang="fr-FR" sz="1400" i="1" dirty="0">
              <a:solidFill>
                <a:schemeClr val="bg1"/>
              </a:solidFill>
              <a:latin typeface="ArialMT"/>
            </a:endParaRPr>
          </a:p>
        </p:txBody>
      </p:sp>
      <p:sp>
        <p:nvSpPr>
          <p:cNvPr id="28" name="Rectangle 27"/>
          <p:cNvSpPr/>
          <p:nvPr/>
        </p:nvSpPr>
        <p:spPr>
          <a:xfrm>
            <a:off x="4968552" y="6505599"/>
            <a:ext cx="4572000" cy="307777"/>
          </a:xfrm>
          <a:prstGeom prst="rect">
            <a:avLst/>
          </a:prstGeom>
        </p:spPr>
        <p:txBody>
          <a:bodyPr>
            <a:spAutoFit/>
          </a:bodyPr>
          <a:lstStyle/>
          <a:p>
            <a:r>
              <a:rPr lang="en-US" sz="1400" i="1" dirty="0">
                <a:solidFill>
                  <a:srgbClr val="FFFF00"/>
                </a:solidFill>
                <a:latin typeface="ArialMT"/>
                <a:cs typeface="Arial" panose="020B0604020202020204" pitchFamily="34" charset="0"/>
              </a:rPr>
              <a:t>“Green ILC”: </a:t>
            </a:r>
            <a:r>
              <a:rPr lang="en-US" sz="1400" i="1" dirty="0" smtClean="0">
                <a:solidFill>
                  <a:schemeClr val="bg1"/>
                </a:solidFill>
                <a:latin typeface="ArialMT"/>
                <a:cs typeface="Times New Roman" panose="02020603050405020304" pitchFamily="18" charset="0"/>
              </a:rPr>
              <a:t>https</a:t>
            </a:r>
            <a:r>
              <a:rPr lang="en-US" sz="1400" i="1" dirty="0">
                <a:solidFill>
                  <a:schemeClr val="bg1"/>
                </a:solidFill>
                <a:latin typeface="ArialMT"/>
                <a:cs typeface="Times New Roman" panose="02020603050405020304" pitchFamily="18" charset="0"/>
              </a:rPr>
              <a:t>://green-ilc.in2p3.fr/documents/</a:t>
            </a:r>
            <a:endParaRPr lang="en-US" sz="1400" i="1" dirty="0">
              <a:solidFill>
                <a:schemeClr val="bg1"/>
              </a:solidFill>
              <a:latin typeface="ArialMT"/>
              <a:cs typeface="Arial" panose="020B0604020202020204" pitchFamily="34" charset="0"/>
            </a:endParaRPr>
          </a:p>
        </p:txBody>
      </p:sp>
      <p:sp>
        <p:nvSpPr>
          <p:cNvPr id="30" name="TextBox 19"/>
          <p:cNvSpPr txBox="1"/>
          <p:nvPr/>
        </p:nvSpPr>
        <p:spPr>
          <a:xfrm>
            <a:off x="5379752" y="1879775"/>
            <a:ext cx="3335321" cy="461665"/>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M. Yoshioka;</a:t>
            </a:r>
            <a:r>
              <a:rPr lang="en-US" sz="1200" b="1" dirty="0">
                <a:solidFill>
                  <a:schemeClr val="bg1"/>
                </a:solidFill>
                <a:latin typeface="ArialMT"/>
              </a:rPr>
              <a:t> </a:t>
            </a:r>
            <a:r>
              <a:rPr lang="en-US" sz="1200" b="1" dirty="0" smtClean="0">
                <a:solidFill>
                  <a:schemeClr val="bg1"/>
                </a:solidFill>
                <a:latin typeface="ArialMT"/>
              </a:rPr>
              <a:t>PASJ2020 &amp; PASJ2022 Proceedings</a:t>
            </a:r>
          </a:p>
        </p:txBody>
      </p:sp>
    </p:spTree>
    <p:extLst>
      <p:ext uri="{BB962C8B-B14F-4D97-AF65-F5344CB8AC3E}">
        <p14:creationId xmlns:p14="http://schemas.microsoft.com/office/powerpoint/2010/main" val="42500601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1398047" y="-54216"/>
            <a:ext cx="7488832"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Power Modulation - Running on Renewables</a:t>
            </a:r>
            <a:endParaRPr lang="en-GB" sz="2400" b="1" kern="0" dirty="0">
              <a:solidFill>
                <a:srgbClr val="336699"/>
              </a:solidFill>
              <a:effectLst>
                <a:outerShdw blurRad="38100" dist="38100" dir="2700000">
                  <a:srgbClr val="000000"/>
                </a:outerShdw>
              </a:effectLst>
              <a:latin typeface="ArialMT"/>
            </a:endParaRPr>
          </a:p>
        </p:txBody>
      </p:sp>
      <p:pic>
        <p:nvPicPr>
          <p:cNvPr id="4" name="Picture 2">
            <a:extLst>
              <a:ext uri="{FF2B5EF4-FFF2-40B4-BE49-F238E27FC236}">
                <a16:creationId xmlns:a16="http://schemas.microsoft.com/office/drawing/2014/main" id="{9A784DEE-EC02-AA42-BA5C-D409C2DFF4E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3768"/>
          <a:stretch/>
        </p:blipFill>
        <p:spPr bwMode="auto">
          <a:xfrm>
            <a:off x="111405" y="3881628"/>
            <a:ext cx="1292989" cy="200147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a:extLst>
              <a:ext uri="{FF2B5EF4-FFF2-40B4-BE49-F238E27FC236}">
                <a16:creationId xmlns:a16="http://schemas.microsoft.com/office/drawing/2014/main" id="{A92CADD3-097A-A74C-909A-F0C378126C7E}"/>
              </a:ext>
            </a:extLst>
          </p:cNvPr>
          <p:cNvPicPr>
            <a:picLocks noChangeAspect="1"/>
          </p:cNvPicPr>
          <p:nvPr/>
        </p:nvPicPr>
        <p:blipFill>
          <a:blip r:embed="rId4"/>
          <a:stretch>
            <a:fillRect/>
          </a:stretch>
        </p:blipFill>
        <p:spPr>
          <a:xfrm>
            <a:off x="110331" y="5937315"/>
            <a:ext cx="1274940" cy="897383"/>
          </a:xfrm>
          <a:prstGeom prst="rect">
            <a:avLst/>
          </a:prstGeom>
        </p:spPr>
      </p:pic>
      <p:sp>
        <p:nvSpPr>
          <p:cNvPr id="6" name="Content Placeholder 2">
            <a:extLst>
              <a:ext uri="{FF2B5EF4-FFF2-40B4-BE49-F238E27FC236}">
                <a16:creationId xmlns:a16="http://schemas.microsoft.com/office/drawing/2014/main" id="{7F16CAEB-F101-0D49-BDE7-D46603ED566B}"/>
              </a:ext>
            </a:extLst>
          </p:cNvPr>
          <p:cNvSpPr txBox="1">
            <a:spLocks/>
          </p:cNvSpPr>
          <p:nvPr/>
        </p:nvSpPr>
        <p:spPr>
          <a:xfrm>
            <a:off x="3724191" y="4242133"/>
            <a:ext cx="5419810" cy="2979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400" b="1" i="1" dirty="0" smtClean="0">
                <a:solidFill>
                  <a:srgbClr val="FFFF00"/>
                </a:solidFill>
                <a:latin typeface="ArialMT"/>
              </a:rPr>
              <a:t>FRAUNHOFER STUDY:</a:t>
            </a:r>
          </a:p>
          <a:p>
            <a:pPr>
              <a:spcBef>
                <a:spcPts val="0"/>
              </a:spcBef>
            </a:pPr>
            <a:r>
              <a:rPr lang="en-US" sz="1400" i="1" dirty="0" smtClean="0">
                <a:solidFill>
                  <a:schemeClr val="bg1"/>
                </a:solidFill>
                <a:latin typeface="ArialMT"/>
              </a:rPr>
              <a:t>Supply </a:t>
            </a:r>
            <a:r>
              <a:rPr lang="en-US" sz="1400" i="1" dirty="0" smtClean="0">
                <a:solidFill>
                  <a:schemeClr val="bg1"/>
                </a:solidFill>
                <a:latin typeface="ArialMT"/>
              </a:rPr>
              <a:t>the annual electricity demand of  CLIC (380Gev) by installing local wind and PV generators (this could be e.g. achieved by 330 MW-peak PV and 220 MW-peak wind generators) at a cost of slightly more than 10% of the CLIC</a:t>
            </a:r>
          </a:p>
          <a:p>
            <a:pPr>
              <a:spcBef>
                <a:spcPts val="0"/>
              </a:spcBef>
            </a:pPr>
            <a:r>
              <a:rPr lang="en-US" sz="1400" i="1" dirty="0" smtClean="0">
                <a:solidFill>
                  <a:schemeClr val="bg1"/>
                </a:solidFill>
                <a:latin typeface="ArialMT"/>
              </a:rPr>
              <a:t>Study done </a:t>
            </a:r>
            <a:r>
              <a:rPr lang="en-US" sz="1400" i="1" dirty="0" smtClean="0">
                <a:solidFill>
                  <a:srgbClr val="FFFF00"/>
                </a:solidFill>
                <a:latin typeface="ArialMT"/>
              </a:rPr>
              <a:t>for 200 MW, in reality only  ~110 MW are needed   </a:t>
            </a:r>
          </a:p>
          <a:p>
            <a:pPr>
              <a:spcBef>
                <a:spcPts val="0"/>
              </a:spcBef>
            </a:pPr>
            <a:r>
              <a:rPr lang="en-US" sz="1400" i="1" dirty="0" smtClean="0">
                <a:solidFill>
                  <a:schemeClr val="bg1"/>
                </a:solidFill>
                <a:latin typeface="ArialMT"/>
              </a:rPr>
              <a:t>Self-sufficiency during all times can not be reached but </a:t>
            </a:r>
            <a:r>
              <a:rPr lang="en-US" sz="1400" i="1" dirty="0" smtClean="0">
                <a:solidFill>
                  <a:srgbClr val="FFFF00"/>
                </a:solidFill>
                <a:latin typeface="ArialMT"/>
              </a:rPr>
              <a:t>54% of the time CLIC could run independently from public </a:t>
            </a:r>
            <a:r>
              <a:rPr lang="en-US" sz="1400" i="1" dirty="0" smtClean="0">
                <a:solidFill>
                  <a:schemeClr val="bg1"/>
                </a:solidFill>
                <a:latin typeface="ArialMT"/>
              </a:rPr>
              <a:t>electricity supply with the portfolio simulated.  </a:t>
            </a:r>
          </a:p>
          <a:p>
            <a:pPr>
              <a:spcBef>
                <a:spcPts val="0"/>
              </a:spcBef>
            </a:pPr>
            <a:r>
              <a:rPr lang="en-US" sz="1400" i="1" dirty="0" smtClean="0">
                <a:solidFill>
                  <a:srgbClr val="FFFF00"/>
                </a:solidFill>
                <a:latin typeface="ArialMT"/>
              </a:rPr>
              <a:t>Flexibility </a:t>
            </a:r>
            <a:r>
              <a:rPr lang="en-US" sz="1400" i="1" dirty="0" smtClean="0">
                <a:solidFill>
                  <a:srgbClr val="FFFF00"/>
                </a:solidFill>
                <a:latin typeface="ArialMT"/>
              </a:rPr>
              <a:t>to adjust the power demand </a:t>
            </a:r>
            <a:r>
              <a:rPr lang="en-US" sz="1400" i="1" dirty="0" smtClean="0">
                <a:solidFill>
                  <a:schemeClr val="bg1"/>
                </a:solidFill>
                <a:latin typeface="ArialMT"/>
              </a:rPr>
              <a:t>is expected to become increasingly important and in demand by </a:t>
            </a:r>
            <a:r>
              <a:rPr lang="en-US" sz="1400" i="1" dirty="0" smtClean="0">
                <a:solidFill>
                  <a:srgbClr val="FFFF00"/>
                </a:solidFill>
                <a:latin typeface="ArialMT"/>
              </a:rPr>
              <a:t>energy companies</a:t>
            </a:r>
          </a:p>
          <a:p>
            <a:pPr marL="7938">
              <a:spcBef>
                <a:spcPts val="0"/>
              </a:spcBef>
            </a:pPr>
            <a:endParaRPr lang="en-US" sz="1400" dirty="0">
              <a:solidFill>
                <a:srgbClr val="FFFF00"/>
              </a:solidFill>
            </a:endParaRPr>
          </a:p>
        </p:txBody>
      </p:sp>
      <p:sp>
        <p:nvSpPr>
          <p:cNvPr id="8" name="TextBox 11">
            <a:extLst>
              <a:ext uri="{FF2B5EF4-FFF2-40B4-BE49-F238E27FC236}">
                <a16:creationId xmlns:a16="http://schemas.microsoft.com/office/drawing/2014/main" id="{751B49FE-42CE-69A9-1894-80A1D2576B10}"/>
              </a:ext>
            </a:extLst>
          </p:cNvPr>
          <p:cNvSpPr txBox="1"/>
          <p:nvPr/>
        </p:nvSpPr>
        <p:spPr>
          <a:xfrm>
            <a:off x="0" y="1850303"/>
            <a:ext cx="6719439" cy="2031325"/>
          </a:xfrm>
          <a:prstGeom prst="rect">
            <a:avLst/>
          </a:prstGeom>
          <a:noFill/>
        </p:spPr>
        <p:txBody>
          <a:bodyPr wrap="square">
            <a:spAutoFit/>
          </a:bodyPr>
          <a:lstStyle/>
          <a:p>
            <a:r>
              <a:rPr lang="en-US" sz="1400" b="1" i="1" u="none" strike="noStrike" dirty="0">
                <a:solidFill>
                  <a:srgbClr val="FFFF00"/>
                </a:solidFill>
                <a:effectLst/>
                <a:latin typeface="ArialMT"/>
              </a:rPr>
              <a:t>A real implementation of renewable energy supply</a:t>
            </a:r>
            <a:r>
              <a:rPr lang="en-US" sz="1400" b="1" i="1" u="none" strike="noStrike" dirty="0" smtClean="0">
                <a:solidFill>
                  <a:srgbClr val="FFFF00"/>
                </a:solidFill>
                <a:effectLst/>
                <a:latin typeface="ArialMT"/>
              </a:rPr>
              <a:t>:</a:t>
            </a:r>
            <a:endParaRPr lang="en-US" sz="1400" b="1" i="1" u="none" strike="noStrike" dirty="0">
              <a:solidFill>
                <a:srgbClr val="FFFF00"/>
              </a:solidFill>
              <a:effectLst/>
              <a:latin typeface="ArialMT"/>
            </a:endParaRPr>
          </a:p>
          <a:p>
            <a:pPr marL="285750" indent="-285750">
              <a:buFont typeface="Wingdings" panose="05000000000000000000" pitchFamily="2" charset="2"/>
              <a:buChar char="ü"/>
            </a:pPr>
            <a:r>
              <a:rPr lang="en-US" sz="1400" b="0" i="0" u="none" strike="noStrike" dirty="0">
                <a:solidFill>
                  <a:schemeClr val="bg1"/>
                </a:solidFill>
                <a:effectLst/>
                <a:latin typeface="ArialMT"/>
              </a:rPr>
              <a:t>A physical power purchase agreement (PPA) is a </a:t>
            </a:r>
            <a:r>
              <a:rPr lang="en-US" sz="1400" b="0" i="0" u="none" strike="noStrike" dirty="0" smtClean="0">
                <a:solidFill>
                  <a:schemeClr val="bg1"/>
                </a:solidFill>
                <a:effectLst/>
                <a:latin typeface="ArialMT"/>
              </a:rPr>
              <a:t>long-term </a:t>
            </a:r>
            <a:r>
              <a:rPr lang="en-US" sz="1400" b="0" i="0" u="none" strike="noStrike" dirty="0">
                <a:solidFill>
                  <a:schemeClr val="bg1"/>
                </a:solidFill>
                <a:effectLst/>
                <a:latin typeface="ArialMT"/>
              </a:rPr>
              <a:t>contract for the supply of electricity at a defined, fixed price at the start and then indexed every year, </a:t>
            </a:r>
            <a:r>
              <a:rPr lang="en-US" sz="1400" b="0" i="0" u="none" strike="noStrike" dirty="0" smtClean="0">
                <a:solidFill>
                  <a:schemeClr val="bg1"/>
                </a:solidFill>
                <a:effectLst/>
                <a:latin typeface="ArialMT"/>
              </a:rPr>
              <a:t>and </a:t>
            </a:r>
            <a:r>
              <a:rPr lang="en-US" sz="1400" b="0" i="0" u="none" strike="noStrike" dirty="0">
                <a:solidFill>
                  <a:schemeClr val="bg1"/>
                </a:solidFill>
                <a:effectLst/>
                <a:latin typeface="ArialMT"/>
              </a:rPr>
              <a:t>a consumer for a defined period (generally </a:t>
            </a:r>
            <a:r>
              <a:rPr lang="en-US" sz="1400" b="0" i="0" u="none" strike="noStrike" dirty="0" smtClean="0">
                <a:solidFill>
                  <a:schemeClr val="bg1"/>
                </a:solidFill>
                <a:effectLst/>
                <a:latin typeface="ArialMT"/>
              </a:rPr>
              <a:t>20 </a:t>
            </a:r>
            <a:r>
              <a:rPr lang="en-US" sz="1400" b="0" i="0" u="none" strike="noStrike" dirty="0">
                <a:solidFill>
                  <a:schemeClr val="bg1"/>
                </a:solidFill>
                <a:effectLst/>
                <a:latin typeface="ArialMT"/>
              </a:rPr>
              <a:t>years</a:t>
            </a:r>
            <a:r>
              <a:rPr lang="en-US" sz="1400" b="0" i="0" u="none" strike="noStrike" dirty="0" smtClean="0">
                <a:solidFill>
                  <a:schemeClr val="bg1"/>
                </a:solidFill>
                <a:effectLst/>
                <a:latin typeface="ArialMT"/>
              </a:rPr>
              <a:t>). </a:t>
            </a:r>
            <a:r>
              <a:rPr lang="en-US" sz="1400" dirty="0" smtClean="0">
                <a:solidFill>
                  <a:schemeClr val="bg1"/>
                </a:solidFill>
                <a:latin typeface="ArialMT"/>
              </a:rPr>
              <a:t>Being </a:t>
            </a:r>
            <a:r>
              <a:rPr lang="en-US" sz="1400" dirty="0">
                <a:solidFill>
                  <a:schemeClr val="bg1"/>
                </a:solidFill>
                <a:latin typeface="ArialMT"/>
              </a:rPr>
              <a:t>considered for CERN, initially at limited scale. </a:t>
            </a:r>
            <a:r>
              <a:rPr lang="en-US" sz="1400" dirty="0" smtClean="0">
                <a:solidFill>
                  <a:schemeClr val="bg1"/>
                </a:solidFill>
                <a:latin typeface="ArialMT"/>
              </a:rPr>
              <a:t>Advantages</a:t>
            </a:r>
            <a:r>
              <a:rPr lang="en-US" sz="1400" dirty="0">
                <a:solidFill>
                  <a:schemeClr val="bg1"/>
                </a:solidFill>
                <a:latin typeface="ArialMT"/>
              </a:rPr>
              <a:t>: price, price stability, green, renewable. </a:t>
            </a:r>
          </a:p>
          <a:p>
            <a:pPr marL="285750" indent="-285750">
              <a:buFont typeface="Wingdings" panose="05000000000000000000" pitchFamily="2" charset="2"/>
              <a:buChar char="ü"/>
            </a:pPr>
            <a:r>
              <a:rPr lang="en-US" sz="1400" i="1" dirty="0">
                <a:solidFill>
                  <a:srgbClr val="FFFF00"/>
                </a:solidFill>
                <a:latin typeface="ArialMT"/>
              </a:rPr>
              <a:t>Must be a goal to run future accelerator at CERN primarily on green and more renewable energy with very low carbon footprint. However, energy costs will remain a </a:t>
            </a:r>
            <a:r>
              <a:rPr lang="en-US" sz="1400" i="1" dirty="0" smtClean="0">
                <a:solidFill>
                  <a:srgbClr val="FFFF00"/>
                </a:solidFill>
                <a:latin typeface="ArialMT"/>
              </a:rPr>
              <a:t>concern.</a:t>
            </a:r>
            <a:endParaRPr lang="en-US" sz="1400" i="1" dirty="0">
              <a:solidFill>
                <a:srgbClr val="FFFF00"/>
              </a:solidFill>
              <a:latin typeface="ArialMT"/>
            </a:endParaRPr>
          </a:p>
        </p:txBody>
      </p:sp>
      <p:pic>
        <p:nvPicPr>
          <p:cNvPr id="11" name="Image 10"/>
          <p:cNvPicPr>
            <a:picLocks noChangeAspect="1"/>
          </p:cNvPicPr>
          <p:nvPr/>
        </p:nvPicPr>
        <p:blipFill>
          <a:blip r:embed="rId5"/>
          <a:stretch>
            <a:fillRect/>
          </a:stretch>
        </p:blipFill>
        <p:spPr>
          <a:xfrm>
            <a:off x="6719439" y="685799"/>
            <a:ext cx="2353339" cy="3678847"/>
          </a:xfrm>
          <a:prstGeom prst="rect">
            <a:avLst/>
          </a:prstGeom>
        </p:spPr>
      </p:pic>
      <p:sp>
        <p:nvSpPr>
          <p:cNvPr id="12" name="Rectangle 11"/>
          <p:cNvSpPr/>
          <p:nvPr/>
        </p:nvSpPr>
        <p:spPr>
          <a:xfrm>
            <a:off x="110332" y="463696"/>
            <a:ext cx="6630552" cy="1384995"/>
          </a:xfrm>
          <a:prstGeom prst="rect">
            <a:avLst/>
          </a:prstGeom>
        </p:spPr>
        <p:txBody>
          <a:bodyPr wrap="square">
            <a:spAutoFit/>
          </a:bodyPr>
          <a:lstStyle/>
          <a:p>
            <a:r>
              <a:rPr lang="en-DE" sz="1400" b="1" i="1" dirty="0">
                <a:solidFill>
                  <a:schemeClr val="bg1"/>
                </a:solidFill>
                <a:latin typeface="ArialMT"/>
              </a:rPr>
              <a:t>Different approaches to </a:t>
            </a:r>
            <a:r>
              <a:rPr lang="en-DE" sz="1400" b="1" i="1" dirty="0">
                <a:solidFill>
                  <a:srgbClr val="FFFF00"/>
                </a:solidFill>
                <a:latin typeface="ArialMT"/>
              </a:rPr>
              <a:t>reduce impact of large electric power </a:t>
            </a:r>
            <a:r>
              <a:rPr lang="en-DE" sz="1400" b="1" i="1" dirty="0" smtClean="0">
                <a:solidFill>
                  <a:srgbClr val="FFFF00"/>
                </a:solidFill>
                <a:latin typeface="ArialMT"/>
              </a:rPr>
              <a:t>consumption</a:t>
            </a:r>
            <a:r>
              <a:rPr lang="fr-FR" sz="1400" b="1" i="1" dirty="0" smtClean="0">
                <a:solidFill>
                  <a:srgbClr val="FFFF00"/>
                </a:solidFill>
                <a:latin typeface="ArialMT"/>
              </a:rPr>
              <a:t> </a:t>
            </a:r>
            <a:r>
              <a:rPr lang="fr-FR" sz="1400" b="1" i="1" dirty="0" smtClean="0">
                <a:solidFill>
                  <a:schemeClr val="bg1"/>
                </a:solidFill>
                <a:latin typeface="ArialMT"/>
              </a:rPr>
              <a:t>(single </a:t>
            </a:r>
            <a:r>
              <a:rPr lang="fr-FR" sz="1400" b="1" i="1" dirty="0" err="1" smtClean="0">
                <a:solidFill>
                  <a:schemeClr val="bg1"/>
                </a:solidFill>
                <a:latin typeface="ArialMT"/>
              </a:rPr>
              <a:t>pass</a:t>
            </a:r>
            <a:r>
              <a:rPr lang="fr-FR" sz="1400" b="1" i="1" dirty="0" smtClean="0">
                <a:solidFill>
                  <a:schemeClr val="bg1"/>
                </a:solidFill>
                <a:latin typeface="ArialMT"/>
              </a:rPr>
              <a:t> </a:t>
            </a:r>
            <a:r>
              <a:rPr lang="fr-FR" sz="1400" b="1" i="1" dirty="0" err="1" smtClean="0">
                <a:solidFill>
                  <a:schemeClr val="bg1"/>
                </a:solidFill>
                <a:latin typeface="ArialMT"/>
              </a:rPr>
              <a:t>colliders</a:t>
            </a:r>
            <a:r>
              <a:rPr lang="fr-FR" sz="1400" b="1" i="1" dirty="0" smtClean="0">
                <a:solidFill>
                  <a:schemeClr val="bg1"/>
                </a:solidFill>
                <a:latin typeface="ArialMT"/>
              </a:rPr>
              <a:t> are </a:t>
            </a:r>
            <a:r>
              <a:rPr lang="fr-FR" sz="1400" b="1" i="1" dirty="0" err="1" smtClean="0">
                <a:solidFill>
                  <a:schemeClr val="bg1"/>
                </a:solidFill>
                <a:latin typeface="ArialMT"/>
              </a:rPr>
              <a:t>wel</a:t>
            </a:r>
            <a:r>
              <a:rPr lang="fr-FR" sz="1400" b="1" i="1" dirty="0" smtClean="0">
                <a:solidFill>
                  <a:schemeClr val="bg1"/>
                </a:solidFill>
                <a:latin typeface="ArialMT"/>
              </a:rPr>
              <a:t> </a:t>
            </a:r>
            <a:r>
              <a:rPr lang="fr-FR" sz="1400" b="1" i="1" dirty="0" err="1" smtClean="0">
                <a:solidFill>
                  <a:schemeClr val="bg1"/>
                </a:solidFill>
                <a:latin typeface="ArialMT"/>
              </a:rPr>
              <a:t>suited</a:t>
            </a:r>
            <a:r>
              <a:rPr lang="fr-FR" sz="1400" b="1" i="1" dirty="0" smtClean="0">
                <a:solidFill>
                  <a:schemeClr val="bg1"/>
                </a:solidFill>
                <a:latin typeface="ArialMT"/>
              </a:rPr>
              <a:t>):</a:t>
            </a:r>
            <a:endParaRPr lang="en-DE" sz="1400" b="1" i="1" dirty="0">
              <a:solidFill>
                <a:schemeClr val="bg1"/>
              </a:solidFill>
              <a:latin typeface="ArialMT"/>
            </a:endParaRPr>
          </a:p>
          <a:p>
            <a:pPr lvl="1"/>
            <a:r>
              <a:rPr lang="fr-FR" sz="1400" b="1" i="1" dirty="0" smtClean="0">
                <a:solidFill>
                  <a:schemeClr val="bg1"/>
                </a:solidFill>
                <a:latin typeface="ArialMT"/>
              </a:rPr>
              <a:t>- </a:t>
            </a:r>
            <a:r>
              <a:rPr lang="en-DE" sz="1400" b="1" i="1" dirty="0" smtClean="0">
                <a:solidFill>
                  <a:schemeClr val="bg1"/>
                </a:solidFill>
                <a:latin typeface="ArialMT"/>
              </a:rPr>
              <a:t>Reduce </a:t>
            </a:r>
            <a:r>
              <a:rPr lang="en-DE" sz="1400" b="1" i="1" dirty="0">
                <a:solidFill>
                  <a:schemeClr val="bg1"/>
                </a:solidFill>
                <a:latin typeface="ArialMT"/>
              </a:rPr>
              <a:t>power (by higher efficiency)</a:t>
            </a:r>
            <a:r>
              <a:rPr lang="en-US" sz="1400" b="1" i="1" dirty="0">
                <a:solidFill>
                  <a:schemeClr val="bg1"/>
                </a:solidFill>
                <a:latin typeface="ArialMT"/>
              </a:rPr>
              <a:t> </a:t>
            </a:r>
            <a:endParaRPr lang="en-DE" sz="1400" b="1" i="1" dirty="0">
              <a:solidFill>
                <a:schemeClr val="bg1"/>
              </a:solidFill>
              <a:latin typeface="ArialMT"/>
            </a:endParaRPr>
          </a:p>
          <a:p>
            <a:pPr lvl="1"/>
            <a:r>
              <a:rPr lang="fr-FR" sz="1400" b="1" i="1" dirty="0" smtClean="0">
                <a:solidFill>
                  <a:schemeClr val="bg1"/>
                </a:solidFill>
                <a:latin typeface="ArialMT"/>
              </a:rPr>
              <a:t>- </a:t>
            </a:r>
            <a:r>
              <a:rPr lang="en-DE" sz="1400" b="1" i="1" dirty="0" smtClean="0">
                <a:solidFill>
                  <a:schemeClr val="bg1"/>
                </a:solidFill>
                <a:latin typeface="ArialMT"/>
              </a:rPr>
              <a:t>Re-use </a:t>
            </a:r>
            <a:r>
              <a:rPr lang="en-DE" sz="1400" b="1" i="1" dirty="0">
                <a:solidFill>
                  <a:schemeClr val="bg1"/>
                </a:solidFill>
                <a:latin typeface="ArialMT"/>
              </a:rPr>
              <a:t>waste energy (heat)</a:t>
            </a:r>
          </a:p>
          <a:p>
            <a:pPr lvl="1"/>
            <a:r>
              <a:rPr lang="fr-FR" sz="1400" b="1" i="1" dirty="0" smtClean="0">
                <a:solidFill>
                  <a:schemeClr val="bg1"/>
                </a:solidFill>
                <a:latin typeface="ArialMT"/>
              </a:rPr>
              <a:t>- </a:t>
            </a:r>
            <a:r>
              <a:rPr lang="en-DE" sz="1400" b="1" i="1" dirty="0" smtClean="0">
                <a:solidFill>
                  <a:schemeClr val="bg1"/>
                </a:solidFill>
                <a:latin typeface="ArialMT"/>
              </a:rPr>
              <a:t>Modulate </a:t>
            </a:r>
            <a:r>
              <a:rPr lang="en-DE" sz="1400" b="1" i="1" dirty="0">
                <a:solidFill>
                  <a:schemeClr val="bg1"/>
                </a:solidFill>
                <a:latin typeface="ArialMT"/>
              </a:rPr>
              <a:t>power according to availability (price)</a:t>
            </a:r>
          </a:p>
          <a:p>
            <a:pPr lvl="1"/>
            <a:r>
              <a:rPr lang="fr-FR" sz="1400" b="1" i="1" dirty="0" smtClean="0">
                <a:solidFill>
                  <a:schemeClr val="bg1"/>
                </a:solidFill>
                <a:latin typeface="ArialMT"/>
              </a:rPr>
              <a:t>- </a:t>
            </a:r>
            <a:r>
              <a:rPr lang="en-DE" sz="1400" b="1" i="1" dirty="0" smtClean="0">
                <a:solidFill>
                  <a:schemeClr val="bg1"/>
                </a:solidFill>
                <a:latin typeface="ArialMT"/>
              </a:rPr>
              <a:t>Use </a:t>
            </a:r>
            <a:r>
              <a:rPr lang="en-DE" sz="1400" b="1" i="1" dirty="0">
                <a:solidFill>
                  <a:schemeClr val="bg1"/>
                </a:solidFill>
                <a:latin typeface="ArialMT"/>
              </a:rPr>
              <a:t>regenerative power</a:t>
            </a:r>
            <a:endParaRPr lang="en-DE" sz="1400" b="1" i="1" dirty="0">
              <a:solidFill>
                <a:schemeClr val="bg1"/>
              </a:solidFill>
              <a:latin typeface="ArialMT"/>
            </a:endParaRPr>
          </a:p>
        </p:txBody>
      </p:sp>
      <p:pic>
        <p:nvPicPr>
          <p:cNvPr id="13" name="Content Placeholder 7">
            <a:extLst>
              <a:ext uri="{FF2B5EF4-FFF2-40B4-BE49-F238E27FC236}">
                <a16:creationId xmlns:a16="http://schemas.microsoft.com/office/drawing/2014/main" id="{C6CD9C93-D149-08F5-0638-52248380FDEF}"/>
              </a:ext>
            </a:extLst>
          </p:cNvPr>
          <p:cNvPicPr>
            <a:picLocks noChangeAspect="1"/>
          </p:cNvPicPr>
          <p:nvPr/>
        </p:nvPicPr>
        <p:blipFill>
          <a:blip r:embed="rId6"/>
          <a:stretch>
            <a:fillRect/>
          </a:stretch>
        </p:blipFill>
        <p:spPr>
          <a:xfrm>
            <a:off x="1535833" y="4266262"/>
            <a:ext cx="2137170" cy="2403098"/>
          </a:xfrm>
          <a:prstGeom prst="rect">
            <a:avLst/>
          </a:prstGeom>
        </p:spPr>
      </p:pic>
      <p:sp>
        <p:nvSpPr>
          <p:cNvPr id="15" name="TextBox 19"/>
          <p:cNvSpPr txBox="1"/>
          <p:nvPr/>
        </p:nvSpPr>
        <p:spPr>
          <a:xfrm>
            <a:off x="2364717" y="3935445"/>
            <a:ext cx="3278462" cy="276999"/>
          </a:xfrm>
          <a:prstGeom prst="rect">
            <a:avLst/>
          </a:prstGeom>
          <a:solidFill>
            <a:srgbClr val="006600"/>
          </a:solidFill>
        </p:spPr>
        <p:txBody>
          <a:bodyPr wrap="none" rtlCol="0">
            <a:spAutoFit/>
          </a:bodyPr>
          <a:lstStyle/>
          <a:p>
            <a:pPr algn="ctr"/>
            <a:r>
              <a:rPr lang="en-US" sz="1200" b="1" dirty="0" smtClean="0">
                <a:solidFill>
                  <a:schemeClr val="bg1"/>
                </a:solidFill>
                <a:latin typeface="ArialMT"/>
              </a:rPr>
              <a:t>https</a:t>
            </a:r>
            <a:r>
              <a:rPr lang="en-US" sz="1200" b="1" dirty="0">
                <a:solidFill>
                  <a:schemeClr val="bg1"/>
                </a:solidFill>
                <a:latin typeface="ArialMT"/>
              </a:rPr>
              <a:t>://edms.cern.ch/document/2065162/1 </a:t>
            </a:r>
          </a:p>
        </p:txBody>
      </p:sp>
    </p:spTree>
    <p:extLst>
      <p:ext uri="{BB962C8B-B14F-4D97-AF65-F5344CB8AC3E}">
        <p14:creationId xmlns:p14="http://schemas.microsoft.com/office/powerpoint/2010/main" val="14773309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2" name="Content Placeholder 6">
            <a:extLst>
              <a:ext uri="{FF2B5EF4-FFF2-40B4-BE49-F238E27FC236}">
                <a16:creationId xmlns:a16="http://schemas.microsoft.com/office/drawing/2014/main" id="{AE6B0E3A-E5C4-ECD7-C342-5C24EC183876}"/>
              </a:ext>
            </a:extLst>
          </p:cNvPr>
          <p:cNvSpPr txBox="1">
            <a:spLocks/>
          </p:cNvSpPr>
          <p:nvPr/>
        </p:nvSpPr>
        <p:spPr>
          <a:xfrm>
            <a:off x="36003" y="620688"/>
            <a:ext cx="9000493" cy="518457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600" b="1" i="1" dirty="0" smtClean="0">
                <a:solidFill>
                  <a:srgbClr val="FFFF00"/>
                </a:solidFill>
                <a:latin typeface="ArialMT"/>
              </a:rPr>
              <a:t>Operation costs dominated by energy (and personnel)</a:t>
            </a:r>
          </a:p>
          <a:p>
            <a:pPr lvl="1"/>
            <a:r>
              <a:rPr lang="en-GB" sz="1600" dirty="0" smtClean="0">
                <a:solidFill>
                  <a:schemeClr val="bg1"/>
                </a:solidFill>
                <a:latin typeface="ArialMT"/>
              </a:rPr>
              <a:t>Reducing power use, and costs of power, will be crucial  </a:t>
            </a:r>
            <a:r>
              <a:rPr lang="en-GB" sz="1600" dirty="0" smtClean="0">
                <a:solidFill>
                  <a:schemeClr val="bg1"/>
                </a:solidFill>
                <a:latin typeface="ArialMT"/>
                <a:sym typeface="Wingdings" panose="05000000000000000000" pitchFamily="2" charset="2"/>
              </a:rPr>
              <a:t> </a:t>
            </a:r>
            <a:r>
              <a:rPr lang="en-US" sz="1600" dirty="0" smtClean="0">
                <a:solidFill>
                  <a:schemeClr val="bg1"/>
                </a:solidFill>
                <a:latin typeface="ArialMT"/>
                <a:sym typeface="Wingdings" panose="05000000000000000000" pitchFamily="2" charset="2"/>
              </a:rPr>
              <a:t>huge </a:t>
            </a:r>
            <a:r>
              <a:rPr lang="en-US" sz="1600" dirty="0">
                <a:solidFill>
                  <a:schemeClr val="bg1"/>
                </a:solidFill>
                <a:latin typeface="ArialMT"/>
                <a:sym typeface="Wingdings" panose="05000000000000000000" pitchFamily="2" charset="2"/>
              </a:rPr>
              <a:t>uncertainty in how the energy market, prices and price variations will be in ~2040 (ILC), ~2050 (CERN projects</a:t>
            </a:r>
            <a:r>
              <a:rPr lang="en-US" sz="1600" dirty="0" smtClean="0">
                <a:solidFill>
                  <a:schemeClr val="bg1"/>
                </a:solidFill>
                <a:latin typeface="ArialMT"/>
                <a:sym typeface="Wingdings" panose="05000000000000000000" pitchFamily="2" charset="2"/>
              </a:rPr>
              <a:t>)</a:t>
            </a:r>
            <a:endParaRPr lang="en-GB" sz="1600" dirty="0" smtClean="0">
              <a:solidFill>
                <a:schemeClr val="bg1"/>
              </a:solidFill>
              <a:latin typeface="ArialMT"/>
            </a:endParaRPr>
          </a:p>
          <a:p>
            <a:pPr lvl="1"/>
            <a:r>
              <a:rPr lang="en-GB" sz="1600" dirty="0" smtClean="0">
                <a:solidFill>
                  <a:schemeClr val="bg1"/>
                </a:solidFill>
                <a:latin typeface="ArialMT"/>
              </a:rPr>
              <a:t>Carbon footprint related to energy source, relatively low already for CERN (helped by nuclear power), expected to become significantly lower towards 2050 when future accelerators are foreseen to become operational (in Europe, US and Japan). </a:t>
            </a:r>
          </a:p>
          <a:p>
            <a:pPr lvl="1"/>
            <a:r>
              <a:rPr lang="en-GB" sz="1600" dirty="0" smtClean="0">
                <a:solidFill>
                  <a:schemeClr val="bg1"/>
                </a:solidFill>
                <a:latin typeface="ArialMT"/>
              </a:rPr>
              <a:t>Align to future energy markets, green and more renewables, make sure we can be flexible customer and deal with grid stability/quality  </a:t>
            </a:r>
          </a:p>
          <a:p>
            <a:pPr lvl="1"/>
            <a:r>
              <a:rPr lang="en-GB" sz="1600" dirty="0" smtClean="0">
                <a:solidFill>
                  <a:schemeClr val="bg1"/>
                </a:solidFill>
                <a:latin typeface="ArialMT"/>
              </a:rPr>
              <a:t>Other consumables (gas, liquids, travels, computing … ) during operation need to be justified (and estimated)</a:t>
            </a:r>
          </a:p>
          <a:p>
            <a:pPr lvl="1"/>
            <a:endParaRPr lang="en-GB" sz="1600" dirty="0" smtClean="0">
              <a:solidFill>
                <a:schemeClr val="bg1"/>
              </a:solidFill>
              <a:latin typeface="ArialMT"/>
            </a:endParaRPr>
          </a:p>
          <a:p>
            <a:r>
              <a:rPr lang="en-GB" sz="1600" b="1" i="1" dirty="0" smtClean="0">
                <a:solidFill>
                  <a:srgbClr val="FFFF00"/>
                </a:solidFill>
                <a:latin typeface="ArialMT"/>
              </a:rPr>
              <a:t>For carbon the construction impact might be (more) significant (also rare earths </a:t>
            </a:r>
            <a:r>
              <a:rPr lang="en-GB" sz="1600" b="1" i="1" dirty="0" err="1" smtClean="0">
                <a:solidFill>
                  <a:srgbClr val="FFFF00"/>
                </a:solidFill>
                <a:latin typeface="ArialMT"/>
              </a:rPr>
              <a:t>etc</a:t>
            </a:r>
            <a:r>
              <a:rPr lang="en-GB" sz="1600" b="1" i="1" dirty="0" smtClean="0">
                <a:solidFill>
                  <a:srgbClr val="FFFF00"/>
                </a:solidFill>
                <a:latin typeface="ArialMT"/>
              </a:rPr>
              <a:t>) than operational footprint </a:t>
            </a:r>
          </a:p>
          <a:p>
            <a:pPr lvl="1"/>
            <a:r>
              <a:rPr lang="en-GB" sz="1600" i="1" dirty="0" smtClean="0">
                <a:solidFill>
                  <a:schemeClr val="bg1"/>
                </a:solidFill>
                <a:latin typeface="ArialMT"/>
              </a:rPr>
              <a:t>Construction: CE, materials, processing and assembly – not easy to calculate, very likely a/the dominating carbon source </a:t>
            </a:r>
          </a:p>
          <a:p>
            <a:pPr lvl="1"/>
            <a:r>
              <a:rPr lang="en-GB" sz="1600" i="1" dirty="0" smtClean="0">
                <a:solidFill>
                  <a:schemeClr val="bg1"/>
                </a:solidFill>
                <a:latin typeface="ArialMT"/>
              </a:rPr>
              <a:t>Markets will push for reduced carbon, “responsible purchasing” crucial – construction costs likely to increase </a:t>
            </a:r>
          </a:p>
          <a:p>
            <a:pPr lvl="1"/>
            <a:r>
              <a:rPr lang="en-GB" sz="1600" i="1" dirty="0" smtClean="0">
                <a:solidFill>
                  <a:schemeClr val="bg1"/>
                </a:solidFill>
                <a:latin typeface="ArialMT"/>
              </a:rPr>
              <a:t>Many other factors than a carbon life cycle assessment, rare earths, toxicity, acidity ..  </a:t>
            </a:r>
          </a:p>
          <a:p>
            <a:pPr lvl="1"/>
            <a:r>
              <a:rPr lang="en-GB" sz="1600" i="1" dirty="0" smtClean="0">
                <a:solidFill>
                  <a:schemeClr val="bg1"/>
                </a:solidFill>
                <a:latin typeface="ArialMT"/>
              </a:rPr>
              <a:t>Environmental studies, integration in local environment/power grids, very important (CERN generally, Green ILC) </a:t>
            </a:r>
          </a:p>
          <a:p>
            <a:pPr lvl="1"/>
            <a:endParaRPr lang="en-GB" sz="1600" i="1" dirty="0" smtClean="0">
              <a:solidFill>
                <a:schemeClr val="bg1"/>
              </a:solidFill>
              <a:latin typeface="ArialMT"/>
            </a:endParaRPr>
          </a:p>
          <a:p>
            <a:r>
              <a:rPr lang="en-GB" sz="1600" b="1" i="1" dirty="0" smtClean="0">
                <a:solidFill>
                  <a:srgbClr val="FFFF00"/>
                </a:solidFill>
                <a:latin typeface="ArialMT"/>
              </a:rPr>
              <a:t>Decommissioning – how do we estimate impacts ?</a:t>
            </a:r>
          </a:p>
          <a:p>
            <a:endParaRPr lang="en-GB" dirty="0" smtClean="0"/>
          </a:p>
          <a:p>
            <a:endParaRPr lang="en-GB" dirty="0" smtClean="0"/>
          </a:p>
          <a:p>
            <a:pPr marL="0" indent="0">
              <a:buNone/>
            </a:pPr>
            <a:endParaRPr lang="en-GB" dirty="0" smtClean="0"/>
          </a:p>
          <a:p>
            <a:pPr marL="0" indent="0">
              <a:buFont typeface="Arial" panose="020B0604020202020204" pitchFamily="34" charset="0"/>
              <a:buNone/>
            </a:pPr>
            <a:endParaRPr lang="en-GB" dirty="0" smtClean="0"/>
          </a:p>
          <a:p>
            <a:pPr marL="0" indent="0">
              <a:buFont typeface="Arial" panose="020B0604020202020204" pitchFamily="34" charset="0"/>
              <a:buNone/>
            </a:pPr>
            <a:r>
              <a:rPr lang="en-GB" dirty="0" smtClean="0"/>
              <a:t> </a:t>
            </a:r>
            <a:endParaRPr lang="en-GB" dirty="0"/>
          </a:p>
        </p:txBody>
      </p:sp>
      <p:sp>
        <p:nvSpPr>
          <p:cNvPr id="4" name="Rectangle 1027"/>
          <p:cNvSpPr txBox="1">
            <a:spLocks noChangeArrowheads="1"/>
          </p:cNvSpPr>
          <p:nvPr/>
        </p:nvSpPr>
        <p:spPr bwMode="auto">
          <a:xfrm>
            <a:off x="1160453" y="-65112"/>
            <a:ext cx="682309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a:solidFill>
                  <a:srgbClr val="FCF933"/>
                </a:solidFill>
                <a:effectLst>
                  <a:outerShdw blurRad="38100" dist="38100" dir="2700000">
                    <a:srgbClr val="000000"/>
                  </a:outerShdw>
                </a:effectLst>
                <a:latin typeface="ArialMT"/>
              </a:rPr>
              <a:t>Sustainable Construction: </a:t>
            </a:r>
            <a:r>
              <a:rPr lang="en-GB" sz="2800" b="1" kern="0" dirty="0" smtClean="0">
                <a:solidFill>
                  <a:srgbClr val="FCF933"/>
                </a:solidFill>
                <a:effectLst>
                  <a:outerShdw blurRad="38100" dist="38100" dir="2700000">
                    <a:srgbClr val="000000"/>
                  </a:outerShdw>
                </a:effectLst>
                <a:latin typeface="ArialMT"/>
              </a:rPr>
              <a:t>Proactivity</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26753397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1691680" y="-99392"/>
            <a:ext cx="7992887"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Sustainable </a:t>
            </a:r>
            <a:r>
              <a:rPr lang="en-GB" sz="2400" b="1" kern="0" dirty="0" smtClean="0">
                <a:solidFill>
                  <a:srgbClr val="FCF933"/>
                </a:solidFill>
                <a:effectLst>
                  <a:outerShdw blurRad="38100" dist="38100" dir="2700000">
                    <a:srgbClr val="000000"/>
                  </a:outerShdw>
                </a:effectLst>
                <a:latin typeface="ArialMT"/>
              </a:rPr>
              <a:t>Linear Collider Operation</a:t>
            </a:r>
            <a:endParaRPr lang="en-GB" sz="2400" b="1" kern="0" dirty="0">
              <a:solidFill>
                <a:srgbClr val="336699"/>
              </a:solidFill>
              <a:effectLst>
                <a:outerShdw blurRad="38100" dist="38100" dir="2700000">
                  <a:srgbClr val="000000"/>
                </a:outerShdw>
              </a:effectLst>
              <a:latin typeface="ArialMT"/>
            </a:endParaRPr>
          </a:p>
        </p:txBody>
      </p:sp>
      <p:pic>
        <p:nvPicPr>
          <p:cNvPr id="5" name="図 1">
            <a:extLst>
              <a:ext uri="{FF2B5EF4-FFF2-40B4-BE49-F238E27FC236}">
                <a16:creationId xmlns:a16="http://schemas.microsoft.com/office/drawing/2014/main" id="{71B991AC-A85D-EB3A-F4C2-91B6856D7EB4}"/>
              </a:ext>
            </a:extLst>
          </p:cNvPr>
          <p:cNvPicPr>
            <a:picLocks noChangeAspect="1"/>
          </p:cNvPicPr>
          <p:nvPr/>
        </p:nvPicPr>
        <p:blipFill>
          <a:blip r:embed="rId3"/>
          <a:stretch>
            <a:fillRect/>
          </a:stretch>
        </p:blipFill>
        <p:spPr>
          <a:xfrm>
            <a:off x="139359" y="547444"/>
            <a:ext cx="4113627" cy="2747212"/>
          </a:xfrm>
          <a:prstGeom prst="rect">
            <a:avLst/>
          </a:prstGeom>
          <a:ln>
            <a:solidFill>
              <a:schemeClr val="accent1"/>
            </a:solidFill>
          </a:ln>
        </p:spPr>
      </p:pic>
      <p:pic>
        <p:nvPicPr>
          <p:cNvPr id="8" name="Picture 2">
            <a:extLst>
              <a:ext uri="{FF2B5EF4-FFF2-40B4-BE49-F238E27FC236}">
                <a16:creationId xmlns:a16="http://schemas.microsoft.com/office/drawing/2014/main" id="{3BAE5AAF-8E71-6491-E484-BD06BC970AB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367" r="6627"/>
          <a:stretch/>
        </p:blipFill>
        <p:spPr bwMode="auto">
          <a:xfrm>
            <a:off x="3563889" y="3212189"/>
            <a:ext cx="5534500" cy="353568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0154" y="3384030"/>
            <a:ext cx="3621558" cy="1200329"/>
          </a:xfrm>
          <a:prstGeom prst="rect">
            <a:avLst/>
          </a:prstGeom>
        </p:spPr>
        <p:txBody>
          <a:bodyPr wrap="square">
            <a:spAutoFit/>
          </a:bodyPr>
          <a:lstStyle/>
          <a:p>
            <a:r>
              <a:rPr lang="en-GB" b="1" i="1" dirty="0">
                <a:solidFill>
                  <a:srgbClr val="FFFF00"/>
                </a:solidFill>
                <a:effectLst>
                  <a:outerShdw blurRad="38100" dist="38100" dir="2700000" algn="tl">
                    <a:srgbClr val="000000">
                      <a:alpha val="43137"/>
                    </a:srgbClr>
                  </a:outerShdw>
                </a:effectLst>
                <a:latin typeface="ArialMT"/>
              </a:rPr>
              <a:t>Whole Lifecycle is Important </a:t>
            </a:r>
            <a:r>
              <a:rPr lang="en-GB" b="1" i="1" dirty="0" smtClean="0">
                <a:solidFill>
                  <a:srgbClr val="FFFF00"/>
                </a:solidFill>
                <a:effectLst>
                  <a:outerShdw blurRad="38100" dist="38100" dir="2700000" algn="tl">
                    <a:srgbClr val="000000">
                      <a:alpha val="43137"/>
                    </a:srgbClr>
                  </a:outerShdw>
                </a:effectLst>
                <a:latin typeface="ArialMT"/>
              </a:rPr>
              <a:t>– </a:t>
            </a:r>
          </a:p>
          <a:p>
            <a:r>
              <a:rPr lang="en-GB" b="1" i="1" dirty="0" err="1" smtClean="0">
                <a:solidFill>
                  <a:srgbClr val="FFFF00"/>
                </a:solidFill>
                <a:effectLst>
                  <a:outerShdw blurRad="38100" dist="38100" dir="2700000" algn="tl">
                    <a:srgbClr val="000000">
                      <a:alpha val="43137"/>
                    </a:srgbClr>
                  </a:outerShdw>
                </a:effectLst>
                <a:latin typeface="ArialMT"/>
              </a:rPr>
              <a:t>Lifecyle</a:t>
            </a:r>
            <a:r>
              <a:rPr lang="en-GB" b="1" i="1" dirty="0" smtClean="0">
                <a:solidFill>
                  <a:srgbClr val="FFFF00"/>
                </a:solidFill>
                <a:effectLst>
                  <a:outerShdw blurRad="38100" dist="38100" dir="2700000" algn="tl">
                    <a:srgbClr val="000000">
                      <a:alpha val="43137"/>
                    </a:srgbClr>
                  </a:outerShdw>
                </a:effectLst>
                <a:latin typeface="ArialMT"/>
              </a:rPr>
              <a:t> </a:t>
            </a:r>
            <a:r>
              <a:rPr lang="en-GB" b="1" i="1" dirty="0">
                <a:solidFill>
                  <a:srgbClr val="FFFF00"/>
                </a:solidFill>
                <a:effectLst>
                  <a:outerShdw blurRad="38100" dist="38100" dir="2700000" algn="tl">
                    <a:srgbClr val="000000">
                      <a:alpha val="43137"/>
                    </a:srgbClr>
                  </a:outerShdw>
                </a:effectLst>
                <a:latin typeface="ArialMT"/>
              </a:rPr>
              <a:t>Assessment </a:t>
            </a:r>
            <a:r>
              <a:rPr lang="en-GB" b="1" i="1" dirty="0" smtClean="0">
                <a:solidFill>
                  <a:srgbClr val="FFFF00"/>
                </a:solidFill>
                <a:effectLst>
                  <a:outerShdw blurRad="38100" dist="38100" dir="2700000" algn="tl">
                    <a:srgbClr val="000000">
                      <a:alpha val="43137"/>
                    </a:srgbClr>
                  </a:outerShdw>
                </a:effectLst>
                <a:latin typeface="ArialMT"/>
              </a:rPr>
              <a:t>(LCA):</a:t>
            </a:r>
          </a:p>
          <a:p>
            <a:endParaRPr lang="en-GB" b="1" i="1" dirty="0">
              <a:solidFill>
                <a:srgbClr val="FFFF00"/>
              </a:solidFill>
              <a:latin typeface="ArialMT"/>
            </a:endParaRPr>
          </a:p>
          <a:p>
            <a:endParaRPr lang="fr-FR" b="1" i="1" dirty="0">
              <a:solidFill>
                <a:srgbClr val="FFFF00"/>
              </a:solidFill>
              <a:latin typeface="ArialMT"/>
            </a:endParaRPr>
          </a:p>
        </p:txBody>
      </p:sp>
      <p:sp>
        <p:nvSpPr>
          <p:cNvPr id="10" name="TextBox 19"/>
          <p:cNvSpPr txBox="1"/>
          <p:nvPr/>
        </p:nvSpPr>
        <p:spPr>
          <a:xfrm>
            <a:off x="5817731" y="5976072"/>
            <a:ext cx="3063660" cy="276999"/>
          </a:xfrm>
          <a:prstGeom prst="rect">
            <a:avLst/>
          </a:prstGeom>
          <a:solidFill>
            <a:srgbClr val="006600"/>
          </a:solidFill>
        </p:spPr>
        <p:txBody>
          <a:bodyPr wrap="none" rtlCol="0">
            <a:spAutoFit/>
          </a:bodyPr>
          <a:lstStyle/>
          <a:p>
            <a:pPr algn="ctr"/>
            <a:r>
              <a:rPr lang="en-US" sz="1200" b="1" dirty="0" smtClean="0">
                <a:solidFill>
                  <a:schemeClr val="bg1"/>
                </a:solidFill>
                <a:latin typeface="ArialMT"/>
              </a:rPr>
              <a:t>Lifecycle stages according to EN 15978</a:t>
            </a:r>
            <a:endParaRPr lang="en-US" sz="1200" b="1" dirty="0" smtClean="0">
              <a:solidFill>
                <a:schemeClr val="bg1"/>
              </a:solidFill>
              <a:latin typeface="ArialMT"/>
            </a:endParaRPr>
          </a:p>
        </p:txBody>
      </p:sp>
      <p:sp>
        <p:nvSpPr>
          <p:cNvPr id="14" name="Rectangle 13"/>
          <p:cNvSpPr/>
          <p:nvPr/>
        </p:nvSpPr>
        <p:spPr>
          <a:xfrm>
            <a:off x="-3988" y="4136331"/>
            <a:ext cx="3634921" cy="2554545"/>
          </a:xfrm>
          <a:prstGeom prst="rect">
            <a:avLst/>
          </a:prstGeom>
        </p:spPr>
        <p:txBody>
          <a:bodyPr wrap="square">
            <a:spAutoFit/>
          </a:bodyPr>
          <a:lstStyle/>
          <a:p>
            <a:pPr marL="285750" indent="-285750">
              <a:buFont typeface="Wingdings" panose="05000000000000000000" pitchFamily="2" charset="2"/>
              <a:buChar char="ü"/>
            </a:pPr>
            <a:r>
              <a:rPr lang="fr-FR" sz="1600" b="1" i="1" dirty="0" err="1">
                <a:solidFill>
                  <a:srgbClr val="FFFF00"/>
                </a:solidFill>
                <a:effectLst>
                  <a:outerShdw blurRad="38100" dist="38100" dir="2700000" algn="tl">
                    <a:srgbClr val="000000">
                      <a:alpha val="43137"/>
                    </a:srgbClr>
                  </a:outerShdw>
                </a:effectLst>
                <a:latin typeface="ArialMT"/>
              </a:rPr>
              <a:t>Ultimate</a:t>
            </a:r>
            <a:r>
              <a:rPr lang="fr-FR" sz="1600" b="1" i="1" dirty="0">
                <a:solidFill>
                  <a:srgbClr val="FFFF00"/>
                </a:solidFill>
                <a:effectLst>
                  <a:outerShdw blurRad="38100" dist="38100" dir="2700000" algn="tl">
                    <a:srgbClr val="000000">
                      <a:alpha val="43137"/>
                    </a:srgbClr>
                  </a:outerShdw>
                </a:effectLst>
                <a:latin typeface="ArialMT"/>
              </a:rPr>
              <a:t> Goal: </a:t>
            </a:r>
            <a:endParaRPr lang="fr-FR" sz="1600" b="1" i="1" dirty="0" smtClean="0">
              <a:solidFill>
                <a:srgbClr val="FFFF00"/>
              </a:solidFill>
              <a:effectLst>
                <a:outerShdw blurRad="38100" dist="38100" dir="2700000" algn="tl">
                  <a:srgbClr val="000000">
                    <a:alpha val="43137"/>
                  </a:srgbClr>
                </a:outerShdw>
              </a:effectLst>
              <a:latin typeface="ArialMT"/>
            </a:endParaRPr>
          </a:p>
          <a:p>
            <a:r>
              <a:rPr lang="fr-FR" sz="1600" b="1" i="1" dirty="0" smtClean="0">
                <a:solidFill>
                  <a:schemeClr val="bg1"/>
                </a:solidFill>
                <a:latin typeface="ArialMT"/>
              </a:rPr>
              <a:t>      - </a:t>
            </a:r>
            <a:r>
              <a:rPr lang="fr-FR" sz="1600" b="1" i="1" dirty="0" err="1" smtClean="0">
                <a:solidFill>
                  <a:schemeClr val="bg1"/>
                </a:solidFill>
                <a:latin typeface="ArialMT"/>
              </a:rPr>
              <a:t>Quantify</a:t>
            </a:r>
            <a:r>
              <a:rPr lang="fr-FR" sz="1600" b="1" i="1" dirty="0" smtClean="0">
                <a:solidFill>
                  <a:schemeClr val="bg1"/>
                </a:solidFill>
                <a:latin typeface="ArialMT"/>
              </a:rPr>
              <a:t> </a:t>
            </a:r>
            <a:r>
              <a:rPr lang="fr-FR" sz="1600" b="1" i="1" dirty="0">
                <a:solidFill>
                  <a:schemeClr val="bg1"/>
                </a:solidFill>
                <a:latin typeface="ArialMT"/>
              </a:rPr>
              <a:t>the </a:t>
            </a:r>
            <a:r>
              <a:rPr lang="fr-FR" sz="1600" b="1" i="1" dirty="0" err="1">
                <a:solidFill>
                  <a:schemeClr val="bg1"/>
                </a:solidFill>
                <a:latin typeface="ArialMT"/>
              </a:rPr>
              <a:t>environmental</a:t>
            </a:r>
            <a:r>
              <a:rPr lang="fr-FR" sz="1600" b="1" i="1" dirty="0">
                <a:solidFill>
                  <a:schemeClr val="bg1"/>
                </a:solidFill>
                <a:latin typeface="ArialMT"/>
              </a:rPr>
              <a:t> </a:t>
            </a:r>
            <a:r>
              <a:rPr lang="fr-FR" sz="1600" b="1" i="1" dirty="0" smtClean="0">
                <a:solidFill>
                  <a:schemeClr val="bg1"/>
                </a:solidFill>
                <a:latin typeface="ArialMT"/>
              </a:rPr>
              <a:t>  </a:t>
            </a:r>
            <a:br>
              <a:rPr lang="fr-FR" sz="1600" b="1" i="1" dirty="0" smtClean="0">
                <a:solidFill>
                  <a:schemeClr val="bg1"/>
                </a:solidFill>
                <a:latin typeface="ArialMT"/>
              </a:rPr>
            </a:br>
            <a:r>
              <a:rPr lang="fr-FR" sz="1600" b="1" i="1" dirty="0" smtClean="0">
                <a:solidFill>
                  <a:schemeClr val="bg1"/>
                </a:solidFill>
                <a:latin typeface="ArialMT"/>
              </a:rPr>
              <a:t>      impact </a:t>
            </a:r>
            <a:r>
              <a:rPr lang="fr-FR" sz="1600" b="1" i="1" dirty="0">
                <a:solidFill>
                  <a:schemeClr val="bg1"/>
                </a:solidFill>
                <a:latin typeface="ArialMT"/>
              </a:rPr>
              <a:t>of a </a:t>
            </a:r>
            <a:r>
              <a:rPr lang="fr-FR" sz="1600" b="1" i="1" dirty="0" err="1">
                <a:solidFill>
                  <a:schemeClr val="bg1"/>
                </a:solidFill>
                <a:latin typeface="ArialMT"/>
              </a:rPr>
              <a:t>whole</a:t>
            </a:r>
            <a:r>
              <a:rPr lang="fr-FR" sz="1600" b="1" i="1" dirty="0">
                <a:solidFill>
                  <a:schemeClr val="bg1"/>
                </a:solidFill>
                <a:latin typeface="ArialMT"/>
              </a:rPr>
              <a:t> </a:t>
            </a:r>
            <a:r>
              <a:rPr lang="fr-FR" sz="1600" b="1" i="1" dirty="0" err="1">
                <a:solidFill>
                  <a:schemeClr val="bg1"/>
                </a:solidFill>
                <a:latin typeface="ArialMT"/>
              </a:rPr>
              <a:t>accelerator</a:t>
            </a:r>
            <a:r>
              <a:rPr lang="fr-FR" sz="1600" b="1" i="1" dirty="0">
                <a:solidFill>
                  <a:schemeClr val="bg1"/>
                </a:solidFill>
                <a:latin typeface="ArialMT"/>
              </a:rPr>
              <a:t> </a:t>
            </a:r>
            <a:r>
              <a:rPr lang="fr-FR" sz="1600" b="1" i="1" dirty="0" smtClean="0">
                <a:solidFill>
                  <a:schemeClr val="bg1"/>
                </a:solidFill>
                <a:latin typeface="ArialMT"/>
              </a:rPr>
              <a:t/>
            </a:r>
            <a:br>
              <a:rPr lang="fr-FR" sz="1600" b="1" i="1" dirty="0" smtClean="0">
                <a:solidFill>
                  <a:schemeClr val="bg1"/>
                </a:solidFill>
                <a:latin typeface="ArialMT"/>
              </a:rPr>
            </a:br>
            <a:r>
              <a:rPr lang="fr-FR" sz="1600" b="1" i="1" dirty="0" smtClean="0">
                <a:solidFill>
                  <a:schemeClr val="bg1"/>
                </a:solidFill>
                <a:latin typeface="ArialMT"/>
              </a:rPr>
              <a:t>      </a:t>
            </a:r>
            <a:r>
              <a:rPr lang="fr-FR" sz="1600" b="1" i="1" dirty="0" err="1" smtClean="0">
                <a:solidFill>
                  <a:schemeClr val="bg1"/>
                </a:solidFill>
                <a:latin typeface="ArialMT"/>
              </a:rPr>
              <a:t>project</a:t>
            </a:r>
            <a:r>
              <a:rPr lang="fr-FR" sz="1600" b="1" i="1" dirty="0">
                <a:solidFill>
                  <a:schemeClr val="bg1"/>
                </a:solidFill>
                <a:latin typeface="ArialMT"/>
              </a:rPr>
              <a:t>, i.e., CLIC </a:t>
            </a:r>
            <a:endParaRPr lang="fr-FR" sz="1600" b="1" i="1" dirty="0" smtClean="0">
              <a:solidFill>
                <a:schemeClr val="bg1"/>
              </a:solidFill>
              <a:latin typeface="ArialMT"/>
            </a:endParaRPr>
          </a:p>
          <a:p>
            <a:endParaRPr lang="fr-FR" sz="1600" b="1" i="1" dirty="0" smtClean="0">
              <a:solidFill>
                <a:schemeClr val="bg1"/>
              </a:solidFill>
              <a:latin typeface="ArialMT"/>
            </a:endParaRPr>
          </a:p>
          <a:p>
            <a:pPr marL="285750" indent="-285750">
              <a:buFont typeface="Wingdings" panose="05000000000000000000" pitchFamily="2" charset="2"/>
              <a:buChar char="ü"/>
            </a:pPr>
            <a:r>
              <a:rPr lang="fr-FR" sz="1600" b="1" i="1" dirty="0" err="1" smtClean="0">
                <a:solidFill>
                  <a:srgbClr val="FFFF00"/>
                </a:solidFill>
                <a:effectLst>
                  <a:outerShdw blurRad="38100" dist="38100" dir="2700000" algn="tl">
                    <a:srgbClr val="000000">
                      <a:alpha val="43137"/>
                    </a:srgbClr>
                  </a:outerShdw>
                </a:effectLst>
                <a:latin typeface="ArialMT"/>
              </a:rPr>
              <a:t>Accepted</a:t>
            </a:r>
            <a:r>
              <a:rPr lang="fr-FR" sz="1600" b="1" i="1" dirty="0" smtClean="0">
                <a:solidFill>
                  <a:srgbClr val="FFFF00"/>
                </a:solidFill>
                <a:effectLst>
                  <a:outerShdw blurRad="38100" dist="38100" dir="2700000" algn="tl">
                    <a:srgbClr val="000000">
                      <a:alpha val="43137"/>
                    </a:srgbClr>
                  </a:outerShdw>
                </a:effectLst>
                <a:latin typeface="ArialMT"/>
              </a:rPr>
              <a:t> </a:t>
            </a:r>
            <a:r>
              <a:rPr lang="fr-FR" sz="1600" b="1" i="1" dirty="0" err="1">
                <a:solidFill>
                  <a:srgbClr val="FFFF00"/>
                </a:solidFill>
                <a:effectLst>
                  <a:outerShdw blurRad="38100" dist="38100" dir="2700000" algn="tl">
                    <a:srgbClr val="000000">
                      <a:alpha val="43137"/>
                    </a:srgbClr>
                  </a:outerShdw>
                </a:effectLst>
                <a:latin typeface="ArialMT"/>
              </a:rPr>
              <a:t>method</a:t>
            </a:r>
            <a:r>
              <a:rPr lang="fr-FR" sz="1600" b="1" i="1" dirty="0" smtClean="0">
                <a:solidFill>
                  <a:srgbClr val="FFFF00"/>
                </a:solidFill>
                <a:effectLst>
                  <a:outerShdw blurRad="38100" dist="38100" dir="2700000" algn="tl">
                    <a:srgbClr val="000000">
                      <a:alpha val="43137"/>
                    </a:srgbClr>
                  </a:outerShdw>
                </a:effectLst>
                <a:latin typeface="ArialMT"/>
              </a:rPr>
              <a:t>:</a:t>
            </a:r>
          </a:p>
          <a:p>
            <a:r>
              <a:rPr lang="fr-FR" sz="1600" b="1" i="1" dirty="0" smtClean="0">
                <a:solidFill>
                  <a:schemeClr val="bg1"/>
                </a:solidFill>
                <a:latin typeface="ArialMT"/>
              </a:rPr>
              <a:t>      - LCA </a:t>
            </a:r>
            <a:r>
              <a:rPr lang="fr-FR" sz="1600" b="1" i="1" dirty="0">
                <a:solidFill>
                  <a:schemeClr val="bg1"/>
                </a:solidFill>
                <a:latin typeface="ArialMT"/>
              </a:rPr>
              <a:t>= Life Cycle </a:t>
            </a:r>
            <a:r>
              <a:rPr lang="fr-FR" sz="1600" b="1" i="1" dirty="0" err="1">
                <a:solidFill>
                  <a:schemeClr val="bg1"/>
                </a:solidFill>
                <a:latin typeface="ArialMT"/>
              </a:rPr>
              <a:t>Assessment</a:t>
            </a:r>
            <a:r>
              <a:rPr lang="fr-FR" sz="1600" b="1" i="1" dirty="0">
                <a:solidFill>
                  <a:schemeClr val="bg1"/>
                </a:solidFill>
                <a:latin typeface="ArialMT"/>
              </a:rPr>
              <a:t> </a:t>
            </a:r>
            <a:endParaRPr lang="fr-FR" sz="1600" b="1" i="1" dirty="0" smtClean="0">
              <a:solidFill>
                <a:schemeClr val="bg1"/>
              </a:solidFill>
              <a:latin typeface="ArialMT"/>
            </a:endParaRPr>
          </a:p>
          <a:p>
            <a:pPr marL="285750" indent="-285750">
              <a:buFont typeface="Wingdings" panose="05000000000000000000" pitchFamily="2" charset="2"/>
              <a:buChar char="ü"/>
            </a:pPr>
            <a:r>
              <a:rPr lang="fr-FR" sz="1600" b="1" i="1" dirty="0" err="1" smtClean="0">
                <a:solidFill>
                  <a:srgbClr val="FFFF00"/>
                </a:solidFill>
                <a:effectLst>
                  <a:outerShdw blurRad="38100" dist="38100" dir="2700000" algn="tl">
                    <a:srgbClr val="000000">
                      <a:alpha val="43137"/>
                    </a:srgbClr>
                  </a:outerShdw>
                </a:effectLst>
                <a:latin typeface="ArialMT"/>
              </a:rPr>
              <a:t>Define</a:t>
            </a:r>
            <a:r>
              <a:rPr lang="fr-FR" sz="1600" b="1" i="1" dirty="0" smtClean="0">
                <a:solidFill>
                  <a:srgbClr val="FFFF00"/>
                </a:solidFill>
                <a:effectLst>
                  <a:outerShdw blurRad="38100" dist="38100" dir="2700000" algn="tl">
                    <a:srgbClr val="000000">
                      <a:alpha val="43137"/>
                    </a:srgbClr>
                  </a:outerShdw>
                </a:effectLst>
                <a:latin typeface="ArialMT"/>
              </a:rPr>
              <a:t> </a:t>
            </a:r>
            <a:r>
              <a:rPr lang="fr-FR" sz="1600" b="1" i="1" dirty="0">
                <a:solidFill>
                  <a:srgbClr val="FFFF00"/>
                </a:solidFill>
                <a:effectLst>
                  <a:outerShdw blurRad="38100" dist="38100" dir="2700000" algn="tl">
                    <a:srgbClr val="000000">
                      <a:alpha val="43137"/>
                    </a:srgbClr>
                  </a:outerShdw>
                </a:effectLst>
                <a:latin typeface="ArialMT"/>
              </a:rPr>
              <a:t>Scope: </a:t>
            </a:r>
            <a:r>
              <a:rPr lang="fr-FR" sz="1600" b="1" i="1" dirty="0" smtClean="0">
                <a:solidFill>
                  <a:srgbClr val="FFFF00"/>
                </a:solidFill>
                <a:effectLst>
                  <a:outerShdw blurRad="38100" dist="38100" dir="2700000" algn="tl">
                    <a:srgbClr val="000000">
                      <a:alpha val="43137"/>
                    </a:srgbClr>
                  </a:outerShdw>
                </a:effectLst>
                <a:latin typeface="ArialMT"/>
              </a:rPr>
              <a:t/>
            </a:r>
            <a:br>
              <a:rPr lang="fr-FR" sz="1600" b="1" i="1" dirty="0" smtClean="0">
                <a:solidFill>
                  <a:srgbClr val="FFFF00"/>
                </a:solidFill>
                <a:effectLst>
                  <a:outerShdw blurRad="38100" dist="38100" dir="2700000" algn="tl">
                    <a:srgbClr val="000000">
                      <a:alpha val="43137"/>
                    </a:srgbClr>
                  </a:outerShdw>
                </a:effectLst>
                <a:latin typeface="ArialMT"/>
              </a:rPr>
            </a:br>
            <a:r>
              <a:rPr lang="fr-FR" sz="1600" b="1" i="1" dirty="0" smtClean="0">
                <a:solidFill>
                  <a:schemeClr val="bg1"/>
                </a:solidFill>
                <a:latin typeface="ArialMT"/>
              </a:rPr>
              <a:t> - System </a:t>
            </a:r>
            <a:r>
              <a:rPr lang="fr-FR" sz="1600" b="1" i="1" dirty="0" err="1">
                <a:solidFill>
                  <a:schemeClr val="bg1"/>
                </a:solidFill>
                <a:latin typeface="ArialMT"/>
              </a:rPr>
              <a:t>Boundaries</a:t>
            </a:r>
            <a:r>
              <a:rPr lang="fr-FR" sz="1600" b="1" i="1" dirty="0">
                <a:solidFill>
                  <a:schemeClr val="bg1"/>
                </a:solidFill>
                <a:latin typeface="ArialMT"/>
              </a:rPr>
              <a:t> </a:t>
            </a:r>
            <a:r>
              <a:rPr lang="fr-FR" sz="1600" b="1" i="1" dirty="0" smtClean="0">
                <a:solidFill>
                  <a:schemeClr val="bg1"/>
                </a:solidFill>
                <a:latin typeface="ArialMT"/>
              </a:rPr>
              <a:t/>
            </a:r>
            <a:br>
              <a:rPr lang="fr-FR" sz="1600" b="1" i="1" dirty="0" smtClean="0">
                <a:solidFill>
                  <a:schemeClr val="bg1"/>
                </a:solidFill>
                <a:latin typeface="ArialMT"/>
              </a:rPr>
            </a:br>
            <a:r>
              <a:rPr lang="fr-FR" sz="1600" b="1" i="1" dirty="0" smtClean="0">
                <a:solidFill>
                  <a:schemeClr val="bg1"/>
                </a:solidFill>
                <a:latin typeface="ArialMT"/>
              </a:rPr>
              <a:t> - </a:t>
            </a:r>
            <a:r>
              <a:rPr lang="fr-FR" sz="1600" b="1" i="1" dirty="0" err="1">
                <a:solidFill>
                  <a:schemeClr val="bg1"/>
                </a:solidFill>
                <a:latin typeface="ArialMT"/>
              </a:rPr>
              <a:t>Lifecycle</a:t>
            </a:r>
            <a:r>
              <a:rPr lang="fr-FR" sz="1600" b="1" i="1" dirty="0">
                <a:solidFill>
                  <a:schemeClr val="bg1"/>
                </a:solidFill>
                <a:latin typeface="ArialMT"/>
              </a:rPr>
              <a:t> Stages</a:t>
            </a:r>
          </a:p>
        </p:txBody>
      </p:sp>
      <p:sp>
        <p:nvSpPr>
          <p:cNvPr id="15" name="ZoneTexte 14"/>
          <p:cNvSpPr txBox="1"/>
          <p:nvPr/>
        </p:nvSpPr>
        <p:spPr>
          <a:xfrm>
            <a:off x="4461984" y="476672"/>
            <a:ext cx="4419408" cy="1846659"/>
          </a:xfrm>
          <a:prstGeom prst="rect">
            <a:avLst/>
          </a:prstGeom>
          <a:noFill/>
        </p:spPr>
        <p:txBody>
          <a:bodyPr wrap="square" rtlCol="0">
            <a:spAutoFit/>
          </a:bodyPr>
          <a:lstStyle/>
          <a:p>
            <a:r>
              <a:rPr lang="fr-FR" sz="1600" b="1" i="1" dirty="0" smtClean="0">
                <a:solidFill>
                  <a:srgbClr val="FFFF00"/>
                </a:solidFill>
                <a:latin typeface="ArialMT"/>
              </a:rPr>
              <a:t>Data of </a:t>
            </a:r>
            <a:r>
              <a:rPr lang="fr-FR" sz="1600" b="1" i="1" dirty="0" err="1" smtClean="0">
                <a:solidFill>
                  <a:srgbClr val="FFFF00"/>
                </a:solidFill>
                <a:latin typeface="ArialMT"/>
              </a:rPr>
              <a:t>carbon</a:t>
            </a:r>
            <a:r>
              <a:rPr lang="fr-FR" sz="1600" b="1" i="1" dirty="0" smtClean="0">
                <a:solidFill>
                  <a:srgbClr val="FFFF00"/>
                </a:solidFill>
                <a:latin typeface="ArialMT"/>
              </a:rPr>
              <a:t> </a:t>
            </a:r>
            <a:r>
              <a:rPr lang="fr-FR" sz="1600" b="1" i="1" dirty="0" err="1">
                <a:solidFill>
                  <a:srgbClr val="FFFF00"/>
                </a:solidFill>
                <a:latin typeface="ArialMT"/>
              </a:rPr>
              <a:t>i</a:t>
            </a:r>
            <a:r>
              <a:rPr lang="fr-FR" sz="1600" b="1" i="1" dirty="0" err="1" smtClean="0">
                <a:solidFill>
                  <a:srgbClr val="FFFF00"/>
                </a:solidFill>
                <a:latin typeface="ArialMT"/>
              </a:rPr>
              <a:t>ntensity</a:t>
            </a:r>
            <a:r>
              <a:rPr lang="fr-FR" sz="1600" b="1" i="1" dirty="0" smtClean="0">
                <a:solidFill>
                  <a:srgbClr val="FFFF00"/>
                </a:solidFill>
                <a:latin typeface="ArialMT"/>
              </a:rPr>
              <a:t> of </a:t>
            </a:r>
            <a:r>
              <a:rPr lang="fr-FR" sz="1600" b="1" i="1" dirty="0" err="1" smtClean="0">
                <a:solidFill>
                  <a:srgbClr val="FFFF00"/>
                </a:solidFill>
                <a:latin typeface="ArialMT"/>
              </a:rPr>
              <a:t>electric</a:t>
            </a:r>
            <a:r>
              <a:rPr lang="fr-FR" sz="1600" b="1" i="1" dirty="0" smtClean="0">
                <a:solidFill>
                  <a:srgbClr val="FFFF00"/>
                </a:solidFill>
                <a:latin typeface="ArialMT"/>
              </a:rPr>
              <a:t> power</a:t>
            </a:r>
          </a:p>
          <a:p>
            <a:r>
              <a:rPr lang="fr-FR" sz="1400" b="1" i="1" dirty="0" smtClean="0">
                <a:solidFill>
                  <a:schemeClr val="bg1"/>
                </a:solidFill>
                <a:latin typeface="ArialMT"/>
              </a:rPr>
              <a:t>(</a:t>
            </a:r>
            <a:r>
              <a:rPr lang="en-US" sz="1400" b="1" i="1" dirty="0">
                <a:solidFill>
                  <a:schemeClr val="bg1"/>
                </a:solidFill>
                <a:latin typeface="ArialMT"/>
              </a:rPr>
              <a:t>Nuclear energy remains very important, on the timescale of a future CERN facility</a:t>
            </a:r>
            <a:r>
              <a:rPr lang="fr-FR" sz="1400" b="1" i="1" dirty="0" smtClean="0">
                <a:solidFill>
                  <a:schemeClr val="bg1"/>
                </a:solidFill>
                <a:latin typeface="ArialMT"/>
              </a:rPr>
              <a:t>):</a:t>
            </a:r>
          </a:p>
          <a:p>
            <a:endParaRPr lang="fr-FR" sz="1400" b="1" i="1" dirty="0">
              <a:solidFill>
                <a:schemeClr val="bg1"/>
              </a:solidFill>
              <a:latin typeface="ArialMT"/>
            </a:endParaRPr>
          </a:p>
          <a:p>
            <a:r>
              <a:rPr lang="en-US" sz="1400" b="1" i="1" dirty="0">
                <a:solidFill>
                  <a:schemeClr val="bg1"/>
                </a:solidFill>
                <a:latin typeface="ArialMT"/>
              </a:rPr>
              <a:t>Power Projections </a:t>
            </a:r>
            <a:r>
              <a:rPr lang="en-US" sz="1400" b="1" i="1" dirty="0" smtClean="0">
                <a:solidFill>
                  <a:schemeClr val="bg1"/>
                </a:solidFill>
                <a:latin typeface="ArialMT"/>
              </a:rPr>
              <a:t>Europe </a:t>
            </a:r>
            <a:r>
              <a:rPr lang="en-US" sz="1400" b="1" i="1" dirty="0">
                <a:solidFill>
                  <a:schemeClr val="bg1"/>
                </a:solidFill>
                <a:latin typeface="ArialMT"/>
              </a:rPr>
              <a:t>(2040</a:t>
            </a:r>
            <a:r>
              <a:rPr lang="en-US" sz="1400" b="1" i="1" dirty="0" smtClean="0">
                <a:solidFill>
                  <a:schemeClr val="bg1"/>
                </a:solidFill>
                <a:latin typeface="ArialMT"/>
              </a:rPr>
              <a:t>):</a:t>
            </a:r>
          </a:p>
          <a:p>
            <a:r>
              <a:rPr lang="en-US" sz="1400" b="1" i="1" dirty="0" smtClean="0">
                <a:solidFill>
                  <a:schemeClr val="bg1"/>
                </a:solidFill>
                <a:latin typeface="ArialMT"/>
              </a:rPr>
              <a:t>- 50</a:t>
            </a:r>
            <a:r>
              <a:rPr lang="en-US" sz="1400" b="1" i="1" dirty="0">
                <a:solidFill>
                  <a:schemeClr val="bg1"/>
                </a:solidFill>
                <a:latin typeface="ArialMT"/>
              </a:rPr>
              <a:t>% nuclear at 5g CO</a:t>
            </a:r>
            <a:r>
              <a:rPr lang="en-US" sz="1400" b="1" i="1" baseline="-25000" dirty="0">
                <a:solidFill>
                  <a:schemeClr val="bg1"/>
                </a:solidFill>
                <a:latin typeface="ArialMT"/>
              </a:rPr>
              <a:t>2</a:t>
            </a:r>
            <a:r>
              <a:rPr lang="en-US" sz="1400" b="1" i="1" dirty="0">
                <a:solidFill>
                  <a:schemeClr val="bg1"/>
                </a:solidFill>
                <a:latin typeface="ArialMT"/>
              </a:rPr>
              <a:t>/kWh; </a:t>
            </a:r>
            <a:endParaRPr lang="en-US" sz="1400" b="1" i="1" dirty="0" smtClean="0">
              <a:solidFill>
                <a:schemeClr val="bg1"/>
              </a:solidFill>
              <a:latin typeface="ArialMT"/>
            </a:endParaRPr>
          </a:p>
          <a:p>
            <a:r>
              <a:rPr lang="en-US" sz="1400" b="1" i="1" dirty="0" smtClean="0">
                <a:solidFill>
                  <a:schemeClr val="bg1"/>
                </a:solidFill>
                <a:latin typeface="ArialMT"/>
              </a:rPr>
              <a:t>- 50</a:t>
            </a:r>
            <a:r>
              <a:rPr lang="en-US" sz="1400" b="1" i="1" dirty="0">
                <a:solidFill>
                  <a:schemeClr val="bg1"/>
                </a:solidFill>
                <a:latin typeface="ArialMT"/>
              </a:rPr>
              <a:t>% renewables at 20g </a:t>
            </a:r>
            <a:r>
              <a:rPr lang="en-US" sz="1400" b="1" i="1" dirty="0" smtClean="0">
                <a:solidFill>
                  <a:schemeClr val="bg1"/>
                </a:solidFill>
                <a:latin typeface="ArialMT"/>
              </a:rPr>
              <a:t>CO</a:t>
            </a:r>
            <a:r>
              <a:rPr lang="en-US" sz="1400" b="1" i="1" baseline="-25000" dirty="0" smtClean="0">
                <a:solidFill>
                  <a:schemeClr val="bg1"/>
                </a:solidFill>
                <a:latin typeface="ArialMT"/>
              </a:rPr>
              <a:t>2</a:t>
            </a:r>
            <a:r>
              <a:rPr lang="en-US" sz="1400" b="1" i="1" dirty="0" smtClean="0">
                <a:solidFill>
                  <a:schemeClr val="bg1"/>
                </a:solidFill>
                <a:latin typeface="ArialMT"/>
              </a:rPr>
              <a:t>/kWh</a:t>
            </a:r>
            <a:br>
              <a:rPr lang="en-US" sz="1400" b="1" i="1" dirty="0" smtClean="0">
                <a:solidFill>
                  <a:schemeClr val="bg1"/>
                </a:solidFill>
                <a:latin typeface="ArialMT"/>
              </a:rPr>
            </a:br>
            <a:r>
              <a:rPr lang="en-US" sz="1400" b="1" i="1" dirty="0" smtClean="0">
                <a:solidFill>
                  <a:schemeClr val="bg1"/>
                </a:solidFill>
                <a:latin typeface="ArialMT"/>
              </a:rPr>
              <a:t>  </a:t>
            </a:r>
            <a:r>
              <a:rPr lang="en-US" sz="1400" b="1" i="1" dirty="0">
                <a:solidFill>
                  <a:schemeClr val="bg1"/>
                </a:solidFill>
                <a:latin typeface="ArialMT"/>
              </a:rPr>
              <a:t>(mix sun, wind, </a:t>
            </a:r>
            <a:r>
              <a:rPr lang="en-US" sz="1400" b="1" i="1" dirty="0" smtClean="0">
                <a:solidFill>
                  <a:schemeClr val="bg1"/>
                </a:solidFill>
                <a:latin typeface="ArialMT"/>
              </a:rPr>
              <a:t>hydro,…)</a:t>
            </a:r>
            <a:endParaRPr lang="fr-FR" sz="1400" b="1" i="1" dirty="0">
              <a:solidFill>
                <a:schemeClr val="bg1"/>
              </a:solidFill>
              <a:latin typeface="ArialMT"/>
            </a:endParaRPr>
          </a:p>
        </p:txBody>
      </p:sp>
      <p:sp>
        <p:nvSpPr>
          <p:cNvPr id="16" name="TextBox 19"/>
          <p:cNvSpPr txBox="1"/>
          <p:nvPr/>
        </p:nvSpPr>
        <p:spPr>
          <a:xfrm>
            <a:off x="4368404" y="2372458"/>
            <a:ext cx="4673388" cy="646331"/>
          </a:xfrm>
          <a:prstGeom prst="rect">
            <a:avLst/>
          </a:prstGeom>
          <a:solidFill>
            <a:srgbClr val="006600"/>
          </a:solidFill>
        </p:spPr>
        <p:txBody>
          <a:bodyPr wrap="square" rtlCol="0">
            <a:spAutoFit/>
          </a:bodyPr>
          <a:lstStyle/>
          <a:p>
            <a:pPr algn="ctr"/>
            <a:r>
              <a:rPr lang="en-US" sz="1200" b="1" dirty="0">
                <a:solidFill>
                  <a:schemeClr val="bg1"/>
                </a:solidFill>
                <a:latin typeface="ArialMT"/>
              </a:rPr>
              <a:t>IEA (2022), World Energy Outlook 2022, IEA, Paris https://www.iea.org/reports/world-energy-outlook-2022, </a:t>
            </a:r>
            <a:endParaRPr lang="en-US" sz="1200" b="1" dirty="0" smtClean="0">
              <a:solidFill>
                <a:schemeClr val="bg1"/>
              </a:solidFill>
              <a:latin typeface="ArialMT"/>
            </a:endParaRPr>
          </a:p>
          <a:p>
            <a:pPr algn="ctr"/>
            <a:r>
              <a:rPr lang="en-US" sz="1200" b="1" dirty="0" smtClean="0">
                <a:solidFill>
                  <a:schemeClr val="bg1"/>
                </a:solidFill>
                <a:latin typeface="ArialMT"/>
              </a:rPr>
              <a:t>License</a:t>
            </a:r>
            <a:r>
              <a:rPr lang="en-US" sz="1200" b="1" dirty="0">
                <a:solidFill>
                  <a:schemeClr val="bg1"/>
                </a:solidFill>
                <a:latin typeface="ArialMT"/>
              </a:rPr>
              <a:t>: CC BY 4.0 (report); CC BY NC SA 4.0 (Annex A</a:t>
            </a:r>
            <a:r>
              <a:rPr lang="en-US" sz="1200" b="1" dirty="0" smtClean="0">
                <a:solidFill>
                  <a:schemeClr val="bg1"/>
                </a:solidFill>
                <a:latin typeface="ArialMT"/>
              </a:rPr>
              <a:t>)</a:t>
            </a:r>
            <a:endParaRPr lang="en-US" sz="1200" b="1" dirty="0">
              <a:solidFill>
                <a:schemeClr val="bg1"/>
              </a:solidFill>
              <a:latin typeface="ArialMT"/>
            </a:endParaRPr>
          </a:p>
        </p:txBody>
      </p:sp>
    </p:spTree>
    <p:extLst>
      <p:ext uri="{BB962C8B-B14F-4D97-AF65-F5344CB8AC3E}">
        <p14:creationId xmlns:p14="http://schemas.microsoft.com/office/powerpoint/2010/main" val="24529167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4" name="Rectangle 1027"/>
          <p:cNvSpPr txBox="1">
            <a:spLocks noChangeArrowheads="1"/>
          </p:cNvSpPr>
          <p:nvPr/>
        </p:nvSpPr>
        <p:spPr bwMode="auto">
          <a:xfrm>
            <a:off x="269184" y="6896"/>
            <a:ext cx="869530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a:solidFill>
                  <a:srgbClr val="FCF933"/>
                </a:solidFill>
                <a:effectLst>
                  <a:outerShdw blurRad="38100" dist="38100" dir="2700000">
                    <a:srgbClr val="000000"/>
                  </a:outerShdw>
                </a:effectLst>
                <a:latin typeface="ArialMT"/>
              </a:rPr>
              <a:t>Sustainable Construction: Life-Cycle Assessment</a:t>
            </a:r>
            <a:endParaRPr lang="en-GB" sz="2800" b="1" kern="0" dirty="0">
              <a:solidFill>
                <a:srgbClr val="336699"/>
              </a:solidFill>
              <a:effectLst>
                <a:outerShdw blurRad="38100" dist="38100" dir="2700000">
                  <a:srgbClr val="000000"/>
                </a:outerShdw>
              </a:effectLst>
              <a:latin typeface="ArialMT"/>
            </a:endParaRPr>
          </a:p>
        </p:txBody>
      </p:sp>
      <p:sp>
        <p:nvSpPr>
          <p:cNvPr id="5" name="TextBox 19"/>
          <p:cNvSpPr txBox="1"/>
          <p:nvPr/>
        </p:nvSpPr>
        <p:spPr>
          <a:xfrm>
            <a:off x="1182466" y="651001"/>
            <a:ext cx="6868740" cy="523220"/>
          </a:xfrm>
          <a:prstGeom prst="rect">
            <a:avLst/>
          </a:prstGeom>
          <a:solidFill>
            <a:srgbClr val="006600"/>
          </a:solidFill>
        </p:spPr>
        <p:txBody>
          <a:bodyPr wrap="none" rtlCol="0">
            <a:spAutoFit/>
          </a:bodyPr>
          <a:lstStyle/>
          <a:p>
            <a:pPr algn="ctr"/>
            <a:r>
              <a:rPr lang="en-GB" sz="1400" b="1" dirty="0">
                <a:solidFill>
                  <a:srgbClr val="FFFFFF"/>
                </a:solidFill>
                <a:latin typeface="ArialMT"/>
                <a:cs typeface="Times New Roman"/>
              </a:rPr>
              <a:t>ARUP STUDY (2023): Suzanne Evans, Ben Castle, Yung Loo, Heleni Pantelidou</a:t>
            </a:r>
          </a:p>
          <a:p>
            <a:pPr algn="ctr"/>
            <a:r>
              <a:rPr lang="en-GB" sz="1400" b="1" dirty="0">
                <a:solidFill>
                  <a:srgbClr val="FFFFFF"/>
                </a:solidFill>
                <a:latin typeface="ArialMT"/>
                <a:cs typeface="Times New Roman"/>
              </a:rPr>
              <a:t>CERN: John Osborne, Liam Bromiley</a:t>
            </a:r>
            <a:endParaRPr lang="en-GB" sz="1050" b="1" dirty="0">
              <a:solidFill>
                <a:srgbClr val="FFFFFF"/>
              </a:solidFill>
              <a:latin typeface="ArialMT"/>
              <a:cs typeface="Times New Roman"/>
            </a:endParaRPr>
          </a:p>
        </p:txBody>
      </p:sp>
      <p:pic>
        <p:nvPicPr>
          <p:cNvPr id="6" name="Picture 44">
            <a:extLst>
              <a:ext uri="{FF2B5EF4-FFF2-40B4-BE49-F238E27FC236}">
                <a16:creationId xmlns:a16="http://schemas.microsoft.com/office/drawing/2014/main" id="{ABD2D58B-7C7F-E4C1-5327-5494B2E8AEC4}"/>
              </a:ext>
            </a:extLst>
          </p:cNvPr>
          <p:cNvPicPr>
            <a:picLocks noChangeAspect="1"/>
          </p:cNvPicPr>
          <p:nvPr/>
        </p:nvPicPr>
        <p:blipFill rotWithShape="1">
          <a:blip r:embed="rId3"/>
          <a:srcRect l="9003"/>
          <a:stretch/>
        </p:blipFill>
        <p:spPr>
          <a:xfrm>
            <a:off x="6300193" y="2532757"/>
            <a:ext cx="2681450" cy="4205352"/>
          </a:xfrm>
          <a:prstGeom prst="rect">
            <a:avLst/>
          </a:prstGeom>
        </p:spPr>
      </p:pic>
      <p:pic>
        <p:nvPicPr>
          <p:cNvPr id="7" name="Picture 46">
            <a:extLst>
              <a:ext uri="{FF2B5EF4-FFF2-40B4-BE49-F238E27FC236}">
                <a16:creationId xmlns:a16="http://schemas.microsoft.com/office/drawing/2014/main" id="{1C01DAF5-F5FE-65EB-7F4D-17C6E580EA8A}"/>
              </a:ext>
            </a:extLst>
          </p:cNvPr>
          <p:cNvPicPr>
            <a:picLocks noChangeAspect="1"/>
          </p:cNvPicPr>
          <p:nvPr/>
        </p:nvPicPr>
        <p:blipFill>
          <a:blip r:embed="rId4"/>
          <a:stretch>
            <a:fillRect/>
          </a:stretch>
        </p:blipFill>
        <p:spPr>
          <a:xfrm>
            <a:off x="121512" y="2564904"/>
            <a:ext cx="6106672" cy="3063303"/>
          </a:xfrm>
          <a:prstGeom prst="rect">
            <a:avLst/>
          </a:prstGeom>
        </p:spPr>
      </p:pic>
      <p:sp>
        <p:nvSpPr>
          <p:cNvPr id="8" name="TextBox 11">
            <a:extLst>
              <a:ext uri="{FF2B5EF4-FFF2-40B4-BE49-F238E27FC236}">
                <a16:creationId xmlns:a16="http://schemas.microsoft.com/office/drawing/2014/main" id="{5464C51F-EFAC-95B4-8C27-7D65E4ED53FB}"/>
              </a:ext>
            </a:extLst>
          </p:cNvPr>
          <p:cNvSpPr txBox="1"/>
          <p:nvPr/>
        </p:nvSpPr>
        <p:spPr>
          <a:xfrm>
            <a:off x="224008" y="5661248"/>
            <a:ext cx="6148192" cy="1292662"/>
          </a:xfrm>
          <a:prstGeom prst="rect">
            <a:avLst/>
          </a:prstGeom>
          <a:noFill/>
        </p:spPr>
        <p:txBody>
          <a:bodyPr wrap="square" lIns="0" tIns="0" rIns="0" bIns="0" rtlCol="0">
            <a:spAutoFit/>
          </a:bodyPr>
          <a:lstStyle/>
          <a:p>
            <a:pPr marL="285750" indent="-285750" algn="l">
              <a:buFont typeface="Wingdings" panose="05000000000000000000" pitchFamily="2" charset="2"/>
              <a:buChar char="ü"/>
            </a:pPr>
            <a:r>
              <a:rPr lang="en-GB" sz="1400" i="1" dirty="0">
                <a:solidFill>
                  <a:schemeClr val="bg1"/>
                </a:solidFill>
                <a:latin typeface="ArialMT"/>
              </a:rPr>
              <a:t>Concrete and steel production is very carbon intensive</a:t>
            </a:r>
          </a:p>
          <a:p>
            <a:pPr marL="285750" indent="-285750" algn="l">
              <a:buFont typeface="Wingdings" panose="05000000000000000000" pitchFamily="2" charset="2"/>
              <a:buChar char="ü"/>
            </a:pPr>
            <a:r>
              <a:rPr lang="en-GB" sz="1400" i="1" dirty="0">
                <a:solidFill>
                  <a:schemeClr val="bg1"/>
                </a:solidFill>
                <a:latin typeface="ArialMT"/>
              </a:rPr>
              <a:t>Typical concrete grade in construction is CEM1</a:t>
            </a:r>
          </a:p>
          <a:p>
            <a:pPr marL="285750" indent="-285750" algn="l">
              <a:buFont typeface="Wingdings" panose="05000000000000000000" pitchFamily="2" charset="2"/>
              <a:buChar char="ü"/>
            </a:pPr>
            <a:r>
              <a:rPr lang="en-GB" sz="1400" i="1" dirty="0">
                <a:solidFill>
                  <a:schemeClr val="bg1"/>
                </a:solidFill>
                <a:latin typeface="ArialMT"/>
              </a:rPr>
              <a:t>Typical EU steel is 80% recycled</a:t>
            </a:r>
          </a:p>
          <a:p>
            <a:pPr marL="285750" indent="-285750" algn="l">
              <a:buFont typeface="Wingdings" panose="05000000000000000000" pitchFamily="2" charset="2"/>
              <a:buChar char="ü"/>
            </a:pPr>
            <a:r>
              <a:rPr lang="en-GB" sz="1400" i="1" dirty="0">
                <a:solidFill>
                  <a:schemeClr val="bg1"/>
                </a:solidFill>
                <a:latin typeface="ArialMT"/>
              </a:rPr>
              <a:t>Current progress on the study assesses the A1 – A3 phases of construction</a:t>
            </a:r>
          </a:p>
          <a:p>
            <a:pPr algn="l"/>
            <a:endParaRPr lang="en-GB" sz="1400" i="1" dirty="0">
              <a:solidFill>
                <a:schemeClr val="bg1"/>
              </a:solidFill>
              <a:latin typeface="ArialMT"/>
            </a:endParaRPr>
          </a:p>
        </p:txBody>
      </p:sp>
      <p:sp>
        <p:nvSpPr>
          <p:cNvPr id="9" name="ZoneTexte 8"/>
          <p:cNvSpPr txBox="1"/>
          <p:nvPr/>
        </p:nvSpPr>
        <p:spPr>
          <a:xfrm>
            <a:off x="6373178" y="2708920"/>
            <a:ext cx="1079142" cy="738664"/>
          </a:xfrm>
          <a:prstGeom prst="rect">
            <a:avLst/>
          </a:prstGeom>
          <a:noFill/>
        </p:spPr>
        <p:txBody>
          <a:bodyPr wrap="none" rtlCol="0">
            <a:spAutoFit/>
          </a:bodyPr>
          <a:lstStyle/>
          <a:p>
            <a:pPr algn="ctr"/>
            <a:r>
              <a:rPr lang="fr-FR" sz="1400" b="1" i="1" dirty="0" smtClean="0">
                <a:latin typeface="ArialMT"/>
              </a:rPr>
              <a:t>A1-A3</a:t>
            </a:r>
          </a:p>
          <a:p>
            <a:pPr algn="ctr"/>
            <a:r>
              <a:rPr lang="fr-FR" sz="1400" b="1" i="1" dirty="0" err="1">
                <a:latin typeface="ArialMT"/>
              </a:rPr>
              <a:t>s</a:t>
            </a:r>
            <a:r>
              <a:rPr lang="fr-FR" sz="1400" b="1" i="1" dirty="0" err="1" smtClean="0">
                <a:latin typeface="ArialMT"/>
              </a:rPr>
              <a:t>tudy</a:t>
            </a:r>
            <a:endParaRPr lang="fr-FR" sz="1400" b="1" i="1" dirty="0" smtClean="0">
              <a:latin typeface="ArialMT"/>
            </a:endParaRPr>
          </a:p>
          <a:p>
            <a:pPr algn="ctr"/>
            <a:r>
              <a:rPr lang="fr-FR" sz="1400" b="1" i="1" dirty="0" err="1" smtClean="0">
                <a:latin typeface="ArialMT"/>
              </a:rPr>
              <a:t>completed</a:t>
            </a:r>
            <a:endParaRPr lang="fr-FR" sz="1400" b="1" i="1" dirty="0">
              <a:latin typeface="ArialMT"/>
            </a:endParaRPr>
          </a:p>
        </p:txBody>
      </p:sp>
      <p:sp>
        <p:nvSpPr>
          <p:cNvPr id="10" name="ZoneTexte 9"/>
          <p:cNvSpPr txBox="1"/>
          <p:nvPr/>
        </p:nvSpPr>
        <p:spPr>
          <a:xfrm>
            <a:off x="6301684" y="6160672"/>
            <a:ext cx="1087157" cy="523220"/>
          </a:xfrm>
          <a:prstGeom prst="rect">
            <a:avLst/>
          </a:prstGeom>
          <a:noFill/>
        </p:spPr>
        <p:txBody>
          <a:bodyPr wrap="none" rtlCol="0">
            <a:spAutoFit/>
          </a:bodyPr>
          <a:lstStyle/>
          <a:p>
            <a:pPr algn="ctr"/>
            <a:r>
              <a:rPr lang="fr-FR" sz="1400" b="1" i="1" dirty="0" smtClean="0">
                <a:latin typeface="ArialMT"/>
              </a:rPr>
              <a:t>A4 - A5</a:t>
            </a:r>
          </a:p>
          <a:p>
            <a:pPr algn="ctr"/>
            <a:r>
              <a:rPr lang="fr-FR" sz="1400" b="1" i="1" dirty="0">
                <a:latin typeface="ArialMT"/>
              </a:rPr>
              <a:t>t</a:t>
            </a:r>
            <a:r>
              <a:rPr lang="fr-FR" sz="1400" b="1" i="1" dirty="0" smtClean="0">
                <a:latin typeface="ArialMT"/>
              </a:rPr>
              <a:t>o </a:t>
            </a:r>
            <a:r>
              <a:rPr lang="fr-FR" sz="1400" b="1" i="1" dirty="0" err="1" smtClean="0">
                <a:latin typeface="ArialMT"/>
              </a:rPr>
              <a:t>be</a:t>
            </a:r>
            <a:r>
              <a:rPr lang="fr-FR" sz="1400" b="1" i="1" dirty="0" smtClean="0">
                <a:latin typeface="ArialMT"/>
              </a:rPr>
              <a:t> </a:t>
            </a:r>
            <a:r>
              <a:rPr lang="fr-FR" sz="1400" b="1" i="1" dirty="0" err="1" smtClean="0">
                <a:latin typeface="ArialMT"/>
              </a:rPr>
              <a:t>done</a:t>
            </a:r>
            <a:endParaRPr lang="fr-FR" sz="1400" b="1" i="1" dirty="0" smtClean="0">
              <a:latin typeface="ArialMT"/>
            </a:endParaRPr>
          </a:p>
        </p:txBody>
      </p:sp>
      <p:sp>
        <p:nvSpPr>
          <p:cNvPr id="12" name="TextBox 26">
            <a:extLst>
              <a:ext uri="{FF2B5EF4-FFF2-40B4-BE49-F238E27FC236}">
                <a16:creationId xmlns:a16="http://schemas.microsoft.com/office/drawing/2014/main" id="{9DB8A933-39B7-4864-9AA8-65D65EE415B9}"/>
              </a:ext>
            </a:extLst>
          </p:cNvPr>
          <p:cNvSpPr txBox="1"/>
          <p:nvPr/>
        </p:nvSpPr>
        <p:spPr>
          <a:xfrm>
            <a:off x="2807315" y="2564904"/>
            <a:ext cx="2844805" cy="369332"/>
          </a:xfrm>
          <a:prstGeom prst="rect">
            <a:avLst/>
          </a:prstGeom>
          <a:noFill/>
        </p:spPr>
        <p:txBody>
          <a:bodyPr wrap="square">
            <a:spAutoFit/>
          </a:bodyPr>
          <a:lstStyle/>
          <a:p>
            <a:r>
              <a:rPr lang="en-GB" b="1" i="1" dirty="0">
                <a:solidFill>
                  <a:srgbClr val="FF0000"/>
                </a:solidFill>
                <a:effectLst/>
                <a:latin typeface="ArialMT"/>
              </a:rPr>
              <a:t>Ref: ISO 14040:2006</a:t>
            </a:r>
            <a:endParaRPr lang="en-GB" b="1" i="1" dirty="0">
              <a:solidFill>
                <a:srgbClr val="FF0000"/>
              </a:solidFill>
              <a:latin typeface="ArialMT"/>
            </a:endParaRPr>
          </a:p>
        </p:txBody>
      </p:sp>
      <p:sp>
        <p:nvSpPr>
          <p:cNvPr id="15" name="Rectangle 14"/>
          <p:cNvSpPr/>
          <p:nvPr/>
        </p:nvSpPr>
        <p:spPr>
          <a:xfrm>
            <a:off x="298823" y="1174221"/>
            <a:ext cx="8860131" cy="1200329"/>
          </a:xfrm>
          <a:prstGeom prst="rect">
            <a:avLst/>
          </a:prstGeom>
        </p:spPr>
        <p:txBody>
          <a:bodyPr wrap="square">
            <a:spAutoFit/>
          </a:bodyPr>
          <a:lstStyle/>
          <a:p>
            <a:r>
              <a:rPr lang="en-GB" b="1" i="1" dirty="0" smtClean="0">
                <a:solidFill>
                  <a:srgbClr val="FFFF00"/>
                </a:solidFill>
                <a:latin typeface="ArialMT"/>
              </a:rPr>
              <a:t>LCA starting point: </a:t>
            </a:r>
            <a:r>
              <a:rPr lang="en-GB" b="1" i="1" dirty="0">
                <a:solidFill>
                  <a:srgbClr val="FFFF00"/>
                </a:solidFill>
                <a:latin typeface="ArialMT"/>
              </a:rPr>
              <a:t>Determine the embodied and construction environmental impact of tunnel, caverns and </a:t>
            </a:r>
            <a:r>
              <a:rPr lang="en-GB" b="1" i="1" dirty="0" smtClean="0">
                <a:solidFill>
                  <a:srgbClr val="FFFF00"/>
                </a:solidFill>
                <a:latin typeface="ArialMT"/>
              </a:rPr>
              <a:t>shafts</a:t>
            </a:r>
            <a:r>
              <a:rPr lang="en-GB" b="1" i="1" dirty="0">
                <a:latin typeface="ArialMT"/>
              </a:rPr>
              <a:t/>
            </a:r>
            <a:br>
              <a:rPr lang="en-GB" b="1" i="1" dirty="0">
                <a:latin typeface="ArialMT"/>
              </a:rPr>
            </a:br>
            <a:r>
              <a:rPr lang="en-GB" b="1" i="1" dirty="0" smtClean="0">
                <a:solidFill>
                  <a:schemeClr val="bg1"/>
                </a:solidFill>
                <a:latin typeface="ArialMT"/>
                <a:sym typeface="Wingdings" panose="05000000000000000000" pitchFamily="2" charset="2"/>
              </a:rPr>
              <a:t></a:t>
            </a:r>
            <a:r>
              <a:rPr lang="en-GB" b="1" i="1" dirty="0" smtClean="0">
                <a:solidFill>
                  <a:schemeClr val="bg1"/>
                </a:solidFill>
                <a:latin typeface="ArialMT"/>
              </a:rPr>
              <a:t> </a:t>
            </a:r>
            <a:r>
              <a:rPr lang="en-GB" b="1" i="1" dirty="0">
                <a:solidFill>
                  <a:schemeClr val="bg1"/>
                </a:solidFill>
                <a:latin typeface="ArialMT"/>
              </a:rPr>
              <a:t>perform a LCA (Lifecycle Assessment) for the construction </a:t>
            </a:r>
            <a:r>
              <a:rPr lang="en-GB" b="1" i="1" dirty="0" smtClean="0">
                <a:solidFill>
                  <a:schemeClr val="bg1"/>
                </a:solidFill>
                <a:latin typeface="ArialMT"/>
              </a:rPr>
              <a:t>stage (A1-A5)</a:t>
            </a:r>
            <a:endParaRPr lang="en-GB" b="1" i="1" dirty="0">
              <a:solidFill>
                <a:schemeClr val="bg1"/>
              </a:solidFill>
              <a:latin typeface="ArialMT"/>
            </a:endParaRPr>
          </a:p>
          <a:p>
            <a:r>
              <a:rPr lang="en-GB" b="1" i="1" dirty="0" smtClean="0">
                <a:solidFill>
                  <a:schemeClr val="bg1"/>
                </a:solidFill>
                <a:latin typeface="ArialMT"/>
                <a:sym typeface="Wingdings" panose="05000000000000000000" pitchFamily="2" charset="2"/>
              </a:rPr>
              <a:t> </a:t>
            </a:r>
            <a:r>
              <a:rPr lang="en-GB" b="1" i="1" dirty="0">
                <a:solidFill>
                  <a:schemeClr val="bg1"/>
                </a:solidFill>
                <a:latin typeface="ArialMT"/>
                <a:sym typeface="Wingdings" panose="05000000000000000000" pitchFamily="2" charset="2"/>
              </a:rPr>
              <a:t>g</a:t>
            </a:r>
            <a:r>
              <a:rPr lang="en-GB" b="1" i="1" dirty="0" smtClean="0">
                <a:solidFill>
                  <a:schemeClr val="bg1"/>
                </a:solidFill>
                <a:latin typeface="ArialMT"/>
              </a:rPr>
              <a:t>enerate </a:t>
            </a:r>
            <a:r>
              <a:rPr lang="en-GB" b="1" i="1" dirty="0">
                <a:solidFill>
                  <a:schemeClr val="bg1"/>
                </a:solidFill>
                <a:latin typeface="ArialMT"/>
              </a:rPr>
              <a:t>solid data as basis for optimisation</a:t>
            </a:r>
            <a:endParaRPr lang="en-GB" b="1" i="1" dirty="0">
              <a:solidFill>
                <a:schemeClr val="bg1"/>
              </a:solidFill>
              <a:latin typeface="ArialMT"/>
            </a:endParaRPr>
          </a:p>
        </p:txBody>
      </p:sp>
    </p:spTree>
    <p:extLst>
      <p:ext uri="{BB962C8B-B14F-4D97-AF65-F5344CB8AC3E}">
        <p14:creationId xmlns:p14="http://schemas.microsoft.com/office/powerpoint/2010/main" val="2338372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4" name="Rectangle 1027"/>
          <p:cNvSpPr txBox="1">
            <a:spLocks noChangeArrowheads="1"/>
          </p:cNvSpPr>
          <p:nvPr/>
        </p:nvSpPr>
        <p:spPr bwMode="auto">
          <a:xfrm>
            <a:off x="269184" y="6896"/>
            <a:ext cx="869530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a:solidFill>
                  <a:srgbClr val="FCF933"/>
                </a:solidFill>
                <a:effectLst>
                  <a:outerShdw blurRad="38100" dist="38100" dir="2700000">
                    <a:srgbClr val="000000"/>
                  </a:outerShdw>
                </a:effectLst>
                <a:latin typeface="ArialMT"/>
              </a:rPr>
              <a:t>Sustainable Construction: Life-Cycle Assessment</a:t>
            </a:r>
            <a:endParaRPr lang="en-GB" sz="2800" b="1" kern="0" dirty="0">
              <a:solidFill>
                <a:srgbClr val="336699"/>
              </a:solidFill>
              <a:effectLst>
                <a:outerShdw blurRad="38100" dist="38100" dir="2700000">
                  <a:srgbClr val="000000"/>
                </a:outerShdw>
              </a:effectLst>
              <a:latin typeface="ArialMT"/>
            </a:endParaRPr>
          </a:p>
        </p:txBody>
      </p:sp>
      <p:sp>
        <p:nvSpPr>
          <p:cNvPr id="5" name="Text Placeholder 2">
            <a:extLst>
              <a:ext uri="{FF2B5EF4-FFF2-40B4-BE49-F238E27FC236}">
                <a16:creationId xmlns:a16="http://schemas.microsoft.com/office/drawing/2014/main" id="{DB14DFC0-8473-408E-A6CA-E00DF7EDF699}"/>
              </a:ext>
            </a:extLst>
          </p:cNvPr>
          <p:cNvSpPr txBox="1">
            <a:spLocks/>
          </p:cNvSpPr>
          <p:nvPr/>
        </p:nvSpPr>
        <p:spPr>
          <a:xfrm>
            <a:off x="-535856" y="1084858"/>
            <a:ext cx="10292432" cy="615950"/>
          </a:xfrm>
          <a:prstGeom prst="rect">
            <a:avLst/>
          </a:prstGeom>
        </p:spPr>
        <p:txBody>
          <a:bodyPr vert="horz" lIns="91440" tIns="45720" rIns="91440" bIns="45720" rtlCol="0" anchor="ctr"/>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b="1" i="1" dirty="0">
                <a:solidFill>
                  <a:srgbClr val="FFFFFF"/>
                </a:solidFill>
                <a:latin typeface="ArialMT"/>
                <a:cs typeface="Times New Roman"/>
              </a:rPr>
              <a:t>Comparative environmental footprint for future linear colliders CLIC &amp; ILC</a:t>
            </a:r>
            <a:endParaRPr lang="en-GB" sz="2000" b="1" i="1" dirty="0">
              <a:solidFill>
                <a:schemeClr val="tx1"/>
              </a:solidFill>
              <a:latin typeface="ArialMT"/>
            </a:endParaRPr>
          </a:p>
        </p:txBody>
      </p:sp>
      <p:pic>
        <p:nvPicPr>
          <p:cNvPr id="7" name="Picture 7">
            <a:extLst>
              <a:ext uri="{FF2B5EF4-FFF2-40B4-BE49-F238E27FC236}">
                <a16:creationId xmlns:a16="http://schemas.microsoft.com/office/drawing/2014/main" id="{30A4C486-739B-EC0B-48A5-65482322ABA3}"/>
              </a:ext>
            </a:extLst>
          </p:cNvPr>
          <p:cNvPicPr>
            <a:picLocks noChangeAspect="1"/>
          </p:cNvPicPr>
          <p:nvPr/>
        </p:nvPicPr>
        <p:blipFill rotWithShape="1">
          <a:blip r:embed="rId3"/>
          <a:srcRect l="2192" r="16092"/>
          <a:stretch/>
        </p:blipFill>
        <p:spPr>
          <a:xfrm>
            <a:off x="144954" y="1691886"/>
            <a:ext cx="4522737" cy="3033258"/>
          </a:xfrm>
          <a:prstGeom prst="rect">
            <a:avLst/>
          </a:prstGeom>
        </p:spPr>
      </p:pic>
      <p:sp>
        <p:nvSpPr>
          <p:cNvPr id="10" name="TextBox 19"/>
          <p:cNvSpPr txBox="1"/>
          <p:nvPr/>
        </p:nvSpPr>
        <p:spPr>
          <a:xfrm>
            <a:off x="1114151" y="638040"/>
            <a:ext cx="6868740" cy="523220"/>
          </a:xfrm>
          <a:prstGeom prst="rect">
            <a:avLst/>
          </a:prstGeom>
          <a:solidFill>
            <a:srgbClr val="006600"/>
          </a:solidFill>
        </p:spPr>
        <p:txBody>
          <a:bodyPr wrap="none" rtlCol="0">
            <a:spAutoFit/>
          </a:bodyPr>
          <a:lstStyle/>
          <a:p>
            <a:pPr algn="ctr"/>
            <a:r>
              <a:rPr lang="en-GB" sz="1400" b="1" dirty="0">
                <a:solidFill>
                  <a:srgbClr val="FFFFFF"/>
                </a:solidFill>
                <a:latin typeface="ArialMT"/>
                <a:cs typeface="Times New Roman"/>
              </a:rPr>
              <a:t>ARUP STUDY (2023): Suzanne Evans, Ben Castle, Yung Loo, Heleni Pantelidou</a:t>
            </a:r>
          </a:p>
          <a:p>
            <a:pPr algn="ctr"/>
            <a:r>
              <a:rPr lang="en-GB" sz="1400" b="1" dirty="0">
                <a:solidFill>
                  <a:srgbClr val="FFFFFF"/>
                </a:solidFill>
                <a:latin typeface="ArialMT"/>
                <a:cs typeface="Times New Roman"/>
              </a:rPr>
              <a:t>CERN: John Osborne, Liam Bromiley</a:t>
            </a:r>
            <a:endParaRPr lang="en-GB" sz="1050" b="1" dirty="0">
              <a:solidFill>
                <a:srgbClr val="FFFFFF"/>
              </a:solidFill>
              <a:latin typeface="ArialMT"/>
              <a:cs typeface="Times New Roman"/>
            </a:endParaRPr>
          </a:p>
        </p:txBody>
      </p:sp>
      <p:sp>
        <p:nvSpPr>
          <p:cNvPr id="11" name="Rectangle 10"/>
          <p:cNvSpPr/>
          <p:nvPr/>
        </p:nvSpPr>
        <p:spPr>
          <a:xfrm>
            <a:off x="177092" y="5085184"/>
            <a:ext cx="4538924" cy="1323439"/>
          </a:xfrm>
          <a:prstGeom prst="rect">
            <a:avLst/>
          </a:prstGeom>
        </p:spPr>
        <p:txBody>
          <a:bodyPr wrap="square">
            <a:spAutoFit/>
          </a:bodyPr>
          <a:lstStyle/>
          <a:p>
            <a:pPr algn="ctr"/>
            <a:r>
              <a:rPr lang="en-US" sz="1600" i="1" dirty="0" smtClean="0">
                <a:solidFill>
                  <a:schemeClr val="bg1"/>
                </a:solidFill>
                <a:latin typeface="Arial" panose="020B0604020202020204" pitchFamily="34" charset="0"/>
                <a:ea typeface="Calibri" panose="020F0502020204030204" pitchFamily="34" charset="0"/>
              </a:rPr>
              <a:t>The </a:t>
            </a:r>
            <a:r>
              <a:rPr lang="en-US" sz="1600" i="1" dirty="0">
                <a:solidFill>
                  <a:srgbClr val="FFFF00"/>
                </a:solidFill>
                <a:latin typeface="Arial" panose="020B0604020202020204" pitchFamily="34" charset="0"/>
                <a:ea typeface="Calibri" panose="020F0502020204030204" pitchFamily="34" charset="0"/>
              </a:rPr>
              <a:t>embedded carbon </a:t>
            </a:r>
            <a:r>
              <a:rPr lang="en-US" sz="1600" i="1" dirty="0" smtClean="0">
                <a:solidFill>
                  <a:schemeClr val="bg1"/>
                </a:solidFill>
                <a:latin typeface="Arial" panose="020B0604020202020204" pitchFamily="34" charset="0"/>
                <a:ea typeface="Calibri" panose="020F0502020204030204" pitchFamily="34" charset="0"/>
              </a:rPr>
              <a:t>due </a:t>
            </a:r>
            <a:r>
              <a:rPr lang="en-US" sz="1600" i="1" dirty="0">
                <a:solidFill>
                  <a:schemeClr val="bg1"/>
                </a:solidFill>
                <a:latin typeface="Arial" panose="020B0604020202020204" pitchFamily="34" charset="0"/>
                <a:ea typeface="Calibri" panose="020F0502020204030204" pitchFamily="34" charset="0"/>
              </a:rPr>
              <a:t>to civil engineering work and material (concrete for example) is a very </a:t>
            </a:r>
            <a:r>
              <a:rPr lang="en-US" sz="1600" i="1" dirty="0">
                <a:solidFill>
                  <a:srgbClr val="FFFF00"/>
                </a:solidFill>
                <a:latin typeface="Arial" panose="020B0604020202020204" pitchFamily="34" charset="0"/>
                <a:ea typeface="Calibri" panose="020F0502020204030204" pitchFamily="34" charset="0"/>
              </a:rPr>
              <a:t>important contribution, on a level comparable to many years of carbon emission due to energy use </a:t>
            </a:r>
            <a:r>
              <a:rPr lang="en-US" sz="1600" i="1" dirty="0">
                <a:solidFill>
                  <a:schemeClr val="bg1"/>
                </a:solidFill>
                <a:latin typeface="Arial" panose="020B0604020202020204" pitchFamily="34" charset="0"/>
                <a:ea typeface="Calibri" panose="020F0502020204030204" pitchFamily="34" charset="0"/>
              </a:rPr>
              <a:t>during the operational phase</a:t>
            </a:r>
            <a:endParaRPr lang="fr-FR" sz="1600" i="1" dirty="0">
              <a:solidFill>
                <a:schemeClr val="bg1"/>
              </a:solidFill>
            </a:endParaRPr>
          </a:p>
        </p:txBody>
      </p:sp>
      <p:sp>
        <p:nvSpPr>
          <p:cNvPr id="6" name="TextBox 11">
            <a:extLst>
              <a:ext uri="{FF2B5EF4-FFF2-40B4-BE49-F238E27FC236}">
                <a16:creationId xmlns:a16="http://schemas.microsoft.com/office/drawing/2014/main" id="{5464C51F-EFAC-95B4-8C27-7D65E4ED53FB}"/>
              </a:ext>
            </a:extLst>
          </p:cNvPr>
          <p:cNvSpPr txBox="1"/>
          <p:nvPr/>
        </p:nvSpPr>
        <p:spPr>
          <a:xfrm>
            <a:off x="539552" y="1933117"/>
            <a:ext cx="4176464" cy="215444"/>
          </a:xfrm>
          <a:prstGeom prst="rect">
            <a:avLst/>
          </a:prstGeom>
          <a:noFill/>
        </p:spPr>
        <p:txBody>
          <a:bodyPr wrap="square" lIns="0" tIns="0" rIns="0" bIns="0" rtlCol="0">
            <a:spAutoFit/>
          </a:bodyPr>
          <a:lstStyle/>
          <a:p>
            <a:pPr algn="l"/>
            <a:r>
              <a:rPr lang="en-GB" sz="1400" i="1" dirty="0">
                <a:latin typeface="ArialMT"/>
              </a:rPr>
              <a:t>CLIC </a:t>
            </a:r>
            <a:r>
              <a:rPr lang="en-GB" sz="1400" i="1" dirty="0" smtClean="0">
                <a:latin typeface="ArialMT"/>
              </a:rPr>
              <a:t>(3TeV) - highest </a:t>
            </a:r>
            <a:r>
              <a:rPr lang="en-GB" sz="1400" i="1" dirty="0">
                <a:latin typeface="ArialMT"/>
              </a:rPr>
              <a:t>total CO</a:t>
            </a:r>
            <a:r>
              <a:rPr lang="en-GB" sz="1400" i="1" baseline="-25000" dirty="0">
                <a:latin typeface="ArialMT"/>
              </a:rPr>
              <a:t>2  </a:t>
            </a:r>
            <a:r>
              <a:rPr lang="en-GB" sz="1400" i="1" dirty="0">
                <a:latin typeface="ArialMT"/>
              </a:rPr>
              <a:t>due to 50 km length</a:t>
            </a:r>
          </a:p>
        </p:txBody>
      </p:sp>
      <p:sp>
        <p:nvSpPr>
          <p:cNvPr id="13" name="Rectangle 12"/>
          <p:cNvSpPr/>
          <p:nvPr/>
        </p:nvSpPr>
        <p:spPr>
          <a:xfrm>
            <a:off x="4791347" y="2011708"/>
            <a:ext cx="4279050" cy="1323439"/>
          </a:xfrm>
          <a:prstGeom prst="rect">
            <a:avLst/>
          </a:prstGeom>
        </p:spPr>
        <p:txBody>
          <a:bodyPr wrap="square">
            <a:spAutoFit/>
          </a:bodyPr>
          <a:lstStyle/>
          <a:p>
            <a:pPr algn="ctr"/>
            <a:r>
              <a:rPr lang="en-GB" sz="1600" i="1" dirty="0" smtClean="0">
                <a:solidFill>
                  <a:schemeClr val="bg1"/>
                </a:solidFill>
                <a:latin typeface="ArialMT"/>
              </a:rPr>
              <a:t>Assuming </a:t>
            </a:r>
            <a:r>
              <a:rPr lang="en-GB" sz="1600" i="1" dirty="0">
                <a:solidFill>
                  <a:schemeClr val="bg1"/>
                </a:solidFill>
                <a:latin typeface="ArialMT"/>
              </a:rPr>
              <a:t>a small </a:t>
            </a:r>
            <a:r>
              <a:rPr lang="en-GB" sz="1600" i="1" dirty="0" smtClean="0">
                <a:solidFill>
                  <a:schemeClr val="bg1"/>
                </a:solidFill>
                <a:latin typeface="ArialMT"/>
              </a:rPr>
              <a:t>CLIC tunnel </a:t>
            </a:r>
            <a:r>
              <a:rPr lang="en-GB" sz="1600" i="1" dirty="0">
                <a:solidFill>
                  <a:schemeClr val="bg1"/>
                </a:solidFill>
                <a:latin typeface="ArialMT"/>
              </a:rPr>
              <a:t>(~5.6m diameter) </a:t>
            </a:r>
            <a:r>
              <a:rPr lang="en-GB" sz="1600" b="1" i="1" dirty="0">
                <a:solidFill>
                  <a:schemeClr val="bg1"/>
                </a:solidFill>
                <a:latin typeface="ArialMT"/>
              </a:rPr>
              <a:t>and</a:t>
            </a:r>
            <a:r>
              <a:rPr lang="en-GB" sz="1600" i="1" dirty="0">
                <a:solidFill>
                  <a:schemeClr val="bg1"/>
                </a:solidFill>
                <a:latin typeface="ArialMT"/>
              </a:rPr>
              <a:t> that the </a:t>
            </a:r>
            <a:r>
              <a:rPr lang="en-GB" sz="1600" i="1" u="sng" dirty="0">
                <a:solidFill>
                  <a:schemeClr val="bg1"/>
                </a:solidFill>
                <a:latin typeface="ArialMT"/>
              </a:rPr>
              <a:t>equipment </a:t>
            </a:r>
            <a:r>
              <a:rPr lang="en-GB" sz="1600" i="1" u="sng" dirty="0" smtClean="0">
                <a:solidFill>
                  <a:schemeClr val="bg1"/>
                </a:solidFill>
                <a:latin typeface="ArialMT"/>
              </a:rPr>
              <a:t>has </a:t>
            </a:r>
            <a:r>
              <a:rPr lang="en-GB" sz="1600" i="1" u="sng" dirty="0">
                <a:solidFill>
                  <a:schemeClr val="bg1"/>
                </a:solidFill>
                <a:latin typeface="ArialMT"/>
              </a:rPr>
              <a:t>the same carbon footprint as the tunnel </a:t>
            </a:r>
            <a:r>
              <a:rPr lang="en-GB" sz="1600" i="1" dirty="0">
                <a:solidFill>
                  <a:schemeClr val="bg1"/>
                </a:solidFill>
                <a:latin typeface="ArialMT"/>
              </a:rPr>
              <a:t>itself, </a:t>
            </a:r>
            <a:r>
              <a:rPr lang="en-GB" sz="1600" i="1" dirty="0" smtClean="0">
                <a:solidFill>
                  <a:srgbClr val="FFFF00"/>
                </a:solidFill>
                <a:latin typeface="ArialMT"/>
              </a:rPr>
              <a:t> </a:t>
            </a:r>
            <a:br>
              <a:rPr lang="en-GB" sz="1600" i="1" dirty="0" smtClean="0">
                <a:solidFill>
                  <a:srgbClr val="FFFF00"/>
                </a:solidFill>
                <a:latin typeface="ArialMT"/>
              </a:rPr>
            </a:br>
            <a:r>
              <a:rPr lang="en-GB" sz="1600" i="1" dirty="0" smtClean="0">
                <a:solidFill>
                  <a:srgbClr val="FFFF00"/>
                </a:solidFill>
                <a:latin typeface="ArialMT"/>
              </a:rPr>
              <a:t>20 km </a:t>
            </a:r>
            <a:r>
              <a:rPr lang="en-GB" sz="1600" i="1" dirty="0">
                <a:solidFill>
                  <a:srgbClr val="FFFF00"/>
                </a:solidFill>
                <a:latin typeface="ArialMT"/>
              </a:rPr>
              <a:t>accelerator (tunnel plus components) correspond to 240 </a:t>
            </a:r>
            <a:r>
              <a:rPr lang="en-GB" sz="1600" i="1" dirty="0" err="1">
                <a:solidFill>
                  <a:srgbClr val="FFFF00"/>
                </a:solidFill>
                <a:latin typeface="ArialMT"/>
              </a:rPr>
              <a:t>kton</a:t>
            </a:r>
            <a:r>
              <a:rPr lang="en-GB" sz="1600" i="1" dirty="0">
                <a:solidFill>
                  <a:srgbClr val="FFFF00"/>
                </a:solidFill>
                <a:latin typeface="ArialMT"/>
              </a:rPr>
              <a:t> CO</a:t>
            </a:r>
            <a:r>
              <a:rPr lang="en-GB" sz="1600" i="1" baseline="-25000" dirty="0">
                <a:solidFill>
                  <a:srgbClr val="FFFF00"/>
                </a:solidFill>
                <a:latin typeface="ArialMT"/>
              </a:rPr>
              <a:t>2</a:t>
            </a:r>
            <a:r>
              <a:rPr lang="en-GB" sz="1600" i="1" dirty="0">
                <a:solidFill>
                  <a:srgbClr val="FFFF00"/>
                </a:solidFill>
                <a:latin typeface="ArialMT"/>
              </a:rPr>
              <a:t> equivalent</a:t>
            </a:r>
          </a:p>
        </p:txBody>
      </p:sp>
      <p:pic>
        <p:nvPicPr>
          <p:cNvPr id="15" name="Image 14"/>
          <p:cNvPicPr>
            <a:picLocks noChangeAspect="1"/>
          </p:cNvPicPr>
          <p:nvPr/>
        </p:nvPicPr>
        <p:blipFill>
          <a:blip r:embed="rId4"/>
          <a:stretch>
            <a:fillRect/>
          </a:stretch>
        </p:blipFill>
        <p:spPr>
          <a:xfrm>
            <a:off x="4791347" y="3815353"/>
            <a:ext cx="4277322" cy="2934109"/>
          </a:xfrm>
          <a:prstGeom prst="rect">
            <a:avLst/>
          </a:prstGeom>
        </p:spPr>
      </p:pic>
      <p:sp>
        <p:nvSpPr>
          <p:cNvPr id="9" name="TextBox 11">
            <a:extLst>
              <a:ext uri="{FF2B5EF4-FFF2-40B4-BE49-F238E27FC236}">
                <a16:creationId xmlns:a16="http://schemas.microsoft.com/office/drawing/2014/main" id="{0392A646-481C-01EC-B238-87A653C42841}"/>
              </a:ext>
            </a:extLst>
          </p:cNvPr>
          <p:cNvSpPr txBox="1"/>
          <p:nvPr/>
        </p:nvSpPr>
        <p:spPr>
          <a:xfrm>
            <a:off x="5220072" y="4204732"/>
            <a:ext cx="2376264" cy="861774"/>
          </a:xfrm>
          <a:prstGeom prst="rect">
            <a:avLst/>
          </a:prstGeom>
          <a:noFill/>
        </p:spPr>
        <p:txBody>
          <a:bodyPr wrap="square" lIns="0" tIns="0" rIns="0" bIns="0" rtlCol="0">
            <a:spAutoFit/>
          </a:bodyPr>
          <a:lstStyle/>
          <a:p>
            <a:pPr algn="ctr"/>
            <a:r>
              <a:rPr lang="en-GB" sz="1400" i="1" dirty="0">
                <a:latin typeface="ArialMT"/>
              </a:rPr>
              <a:t>CLIC </a:t>
            </a:r>
            <a:r>
              <a:rPr lang="en-GB" sz="1400" i="1" dirty="0" smtClean="0">
                <a:latin typeface="ArialMT"/>
              </a:rPr>
              <a:t>(10m dia. </a:t>
            </a:r>
            <a:r>
              <a:rPr lang="en-GB" sz="1400" i="1" dirty="0" smtClean="0">
                <a:latin typeface="ArialMT"/>
              </a:rPr>
              <a:t>K</a:t>
            </a:r>
            <a:r>
              <a:rPr lang="en-GB" sz="1400" i="1" dirty="0" smtClean="0">
                <a:latin typeface="ArialMT"/>
              </a:rPr>
              <a:t>lystron) - highest CO</a:t>
            </a:r>
            <a:r>
              <a:rPr lang="en-GB" sz="1400" i="1" baseline="-25000" dirty="0" smtClean="0">
                <a:latin typeface="ArialMT"/>
              </a:rPr>
              <a:t>2  </a:t>
            </a:r>
            <a:r>
              <a:rPr lang="en-GB" sz="1400" i="1" dirty="0" smtClean="0">
                <a:latin typeface="ArialMT"/>
              </a:rPr>
              <a:t>footprint</a:t>
            </a:r>
            <a:r>
              <a:rPr lang="en-GB" sz="1400" i="1" dirty="0" smtClean="0">
                <a:latin typeface="ArialMT"/>
              </a:rPr>
              <a:t> </a:t>
            </a:r>
            <a:r>
              <a:rPr lang="en-GB" sz="1400" i="1" dirty="0">
                <a:latin typeface="ArialMT"/>
              </a:rPr>
              <a:t>due </a:t>
            </a:r>
            <a:r>
              <a:rPr lang="en-GB" sz="1400" i="1" dirty="0" smtClean="0">
                <a:latin typeface="ArialMT"/>
              </a:rPr>
              <a:t/>
            </a:r>
            <a:br>
              <a:rPr lang="en-GB" sz="1400" i="1" dirty="0" smtClean="0">
                <a:latin typeface="ArialMT"/>
              </a:rPr>
            </a:br>
            <a:r>
              <a:rPr lang="en-GB" sz="1400" i="1" dirty="0" smtClean="0">
                <a:latin typeface="ArialMT"/>
              </a:rPr>
              <a:t>to </a:t>
            </a:r>
            <a:r>
              <a:rPr lang="en-GB" sz="1400" i="1" dirty="0">
                <a:latin typeface="ArialMT"/>
              </a:rPr>
              <a:t>largest </a:t>
            </a:r>
            <a:r>
              <a:rPr lang="en-GB" sz="1400" i="1" dirty="0" smtClean="0">
                <a:latin typeface="ArialMT"/>
              </a:rPr>
              <a:t>cross </a:t>
            </a:r>
            <a:r>
              <a:rPr lang="en-GB" sz="1400" i="1" dirty="0">
                <a:latin typeface="ArialMT"/>
              </a:rPr>
              <a:t>section and concrete </a:t>
            </a:r>
            <a:r>
              <a:rPr lang="en-GB" sz="1400" i="1" dirty="0" smtClean="0">
                <a:latin typeface="ArialMT"/>
              </a:rPr>
              <a:t>shielding </a:t>
            </a:r>
            <a:r>
              <a:rPr lang="en-GB" sz="1400" i="1" dirty="0">
                <a:latin typeface="ArialMT"/>
              </a:rPr>
              <a:t>wall</a:t>
            </a:r>
          </a:p>
        </p:txBody>
      </p:sp>
    </p:spTree>
    <p:extLst>
      <p:ext uri="{BB962C8B-B14F-4D97-AF65-F5344CB8AC3E}">
        <p14:creationId xmlns:p14="http://schemas.microsoft.com/office/powerpoint/2010/main" val="40189581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4" name="Rectangle 1027"/>
          <p:cNvSpPr txBox="1">
            <a:spLocks noChangeArrowheads="1"/>
          </p:cNvSpPr>
          <p:nvPr/>
        </p:nvSpPr>
        <p:spPr bwMode="auto">
          <a:xfrm>
            <a:off x="251520" y="-99392"/>
            <a:ext cx="869530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a:solidFill>
                  <a:srgbClr val="FCF933"/>
                </a:solidFill>
                <a:effectLst>
                  <a:outerShdw blurRad="38100" dist="38100" dir="2700000">
                    <a:srgbClr val="000000"/>
                  </a:outerShdw>
                </a:effectLst>
                <a:latin typeface="ArialMT"/>
              </a:rPr>
              <a:t>Sustainable Construction: Life-Cycle Assessment</a:t>
            </a:r>
            <a:endParaRPr lang="en-GB" sz="2800" b="1" kern="0" dirty="0">
              <a:solidFill>
                <a:srgbClr val="336699"/>
              </a:solidFill>
              <a:effectLst>
                <a:outerShdw blurRad="38100" dist="38100" dir="2700000">
                  <a:srgbClr val="000000"/>
                </a:outerShdw>
              </a:effectLst>
              <a:latin typeface="ArialMT"/>
            </a:endParaRPr>
          </a:p>
        </p:txBody>
      </p:sp>
      <p:sp>
        <p:nvSpPr>
          <p:cNvPr id="5" name="TextBox 11">
            <a:extLst>
              <a:ext uri="{FF2B5EF4-FFF2-40B4-BE49-F238E27FC236}">
                <a16:creationId xmlns:a16="http://schemas.microsoft.com/office/drawing/2014/main" id="{0392A646-481C-01EC-B238-87A653C42841}"/>
              </a:ext>
            </a:extLst>
          </p:cNvPr>
          <p:cNvSpPr txBox="1"/>
          <p:nvPr/>
        </p:nvSpPr>
        <p:spPr>
          <a:xfrm>
            <a:off x="3286032" y="1316035"/>
            <a:ext cx="5616624" cy="246221"/>
          </a:xfrm>
          <a:prstGeom prst="rect">
            <a:avLst/>
          </a:prstGeom>
          <a:noFill/>
        </p:spPr>
        <p:txBody>
          <a:bodyPr wrap="square" lIns="0" tIns="0" rIns="0" bIns="0" rtlCol="0">
            <a:spAutoFit/>
          </a:bodyPr>
          <a:lstStyle/>
          <a:p>
            <a:pPr algn="l"/>
            <a:r>
              <a:rPr lang="en-GB" sz="1600" i="1" dirty="0">
                <a:solidFill>
                  <a:schemeClr val="bg1"/>
                </a:solidFill>
                <a:latin typeface="ArialMT"/>
              </a:rPr>
              <a:t>Steel only 3% of total mass, but 16% of total embodied CO</a:t>
            </a:r>
            <a:r>
              <a:rPr lang="en-GB" sz="1600" i="1" baseline="-25000" dirty="0">
                <a:solidFill>
                  <a:schemeClr val="bg1"/>
                </a:solidFill>
                <a:latin typeface="ArialMT"/>
              </a:rPr>
              <a:t>2</a:t>
            </a:r>
            <a:endParaRPr lang="en-GB" sz="1600" i="1" dirty="0">
              <a:solidFill>
                <a:schemeClr val="bg1"/>
              </a:solidFill>
              <a:latin typeface="ArialMT"/>
            </a:endParaRPr>
          </a:p>
        </p:txBody>
      </p:sp>
      <p:pic>
        <p:nvPicPr>
          <p:cNvPr id="6" name="Picture 6">
            <a:extLst>
              <a:ext uri="{FF2B5EF4-FFF2-40B4-BE49-F238E27FC236}">
                <a16:creationId xmlns:a16="http://schemas.microsoft.com/office/drawing/2014/main" id="{A92896BC-C42D-A3D4-FA79-82371332DA5A}"/>
              </a:ext>
            </a:extLst>
          </p:cNvPr>
          <p:cNvPicPr>
            <a:picLocks noChangeAspect="1"/>
          </p:cNvPicPr>
          <p:nvPr/>
        </p:nvPicPr>
        <p:blipFill rotWithShape="1">
          <a:blip r:embed="rId3"/>
          <a:srcRect l="-1427" t="95" r="7625" b="-95"/>
          <a:stretch/>
        </p:blipFill>
        <p:spPr>
          <a:xfrm>
            <a:off x="162606" y="1161260"/>
            <a:ext cx="2839574" cy="4247592"/>
          </a:xfrm>
          <a:prstGeom prst="rect">
            <a:avLst/>
          </a:prstGeom>
        </p:spPr>
      </p:pic>
      <p:sp>
        <p:nvSpPr>
          <p:cNvPr id="7" name="TextBox 11">
            <a:extLst>
              <a:ext uri="{FF2B5EF4-FFF2-40B4-BE49-F238E27FC236}">
                <a16:creationId xmlns:a16="http://schemas.microsoft.com/office/drawing/2014/main" id="{AA76EAB2-5F02-FDE4-85D6-B0906C77BA52}"/>
              </a:ext>
            </a:extLst>
          </p:cNvPr>
          <p:cNvSpPr txBox="1"/>
          <p:nvPr/>
        </p:nvSpPr>
        <p:spPr>
          <a:xfrm>
            <a:off x="3294999" y="1634281"/>
            <a:ext cx="4176464" cy="1692771"/>
          </a:xfrm>
          <a:prstGeom prst="rect">
            <a:avLst/>
          </a:prstGeom>
          <a:noFill/>
        </p:spPr>
        <p:txBody>
          <a:bodyPr wrap="square" lIns="0" tIns="0" rIns="0" bIns="0" rtlCol="0">
            <a:spAutoFit/>
          </a:bodyPr>
          <a:lstStyle/>
          <a:p>
            <a:pPr algn="l"/>
            <a:r>
              <a:rPr lang="en-GB" sz="1600" i="1" u="sng" dirty="0">
                <a:solidFill>
                  <a:schemeClr val="bg1"/>
                </a:solidFill>
                <a:latin typeface="ArialMT"/>
              </a:rPr>
              <a:t>CO</a:t>
            </a:r>
            <a:r>
              <a:rPr lang="en-GB" sz="1600" i="1" u="sng" baseline="-25000" dirty="0">
                <a:solidFill>
                  <a:schemeClr val="bg1"/>
                </a:solidFill>
                <a:latin typeface="ArialMT"/>
              </a:rPr>
              <a:t>2  </a:t>
            </a:r>
            <a:r>
              <a:rPr lang="en-GB" sz="1600" i="1" u="sng" dirty="0">
                <a:solidFill>
                  <a:schemeClr val="bg1"/>
                </a:solidFill>
                <a:latin typeface="ArialMT"/>
              </a:rPr>
              <a:t>reduction opportunities</a:t>
            </a:r>
            <a:endParaRPr lang="en-GB" sz="1600" i="1" dirty="0">
              <a:solidFill>
                <a:schemeClr val="bg1"/>
              </a:solidFill>
              <a:latin typeface="ArialMT"/>
            </a:endParaRPr>
          </a:p>
          <a:p>
            <a:pPr marL="285750" indent="-285750" algn="l">
              <a:buFont typeface="Arial" panose="020B0604020202020204" pitchFamily="34" charset="0"/>
              <a:buChar char="•"/>
            </a:pPr>
            <a:r>
              <a:rPr lang="en-GB" sz="1600" i="1" dirty="0">
                <a:solidFill>
                  <a:schemeClr val="bg1"/>
                </a:solidFill>
                <a:latin typeface="ArialMT"/>
              </a:rPr>
              <a:t>Lower CO</a:t>
            </a:r>
            <a:r>
              <a:rPr lang="en-GB" sz="1600" i="1" baseline="-25000" dirty="0">
                <a:solidFill>
                  <a:schemeClr val="bg1"/>
                </a:solidFill>
                <a:latin typeface="ArialMT"/>
              </a:rPr>
              <a:t>2</a:t>
            </a:r>
            <a:r>
              <a:rPr lang="en-GB" sz="1600" i="1" dirty="0">
                <a:solidFill>
                  <a:schemeClr val="bg1"/>
                </a:solidFill>
                <a:latin typeface="ArialMT"/>
              </a:rPr>
              <a:t> concrete mixes</a:t>
            </a:r>
          </a:p>
          <a:p>
            <a:pPr marL="285750" indent="-285750" algn="l">
              <a:buFont typeface="Arial" panose="020B0604020202020204" pitchFamily="34" charset="0"/>
              <a:buChar char="•"/>
            </a:pPr>
            <a:r>
              <a:rPr lang="en-GB" sz="1600" i="1" dirty="0">
                <a:solidFill>
                  <a:schemeClr val="bg1"/>
                </a:solidFill>
                <a:latin typeface="ArialMT"/>
              </a:rPr>
              <a:t>Optimising concrete volume by reducing structural thicknesses</a:t>
            </a:r>
          </a:p>
          <a:p>
            <a:pPr marL="285750" indent="-285750" algn="l">
              <a:buFont typeface="Arial" panose="020B0604020202020204" pitchFamily="34" charset="0"/>
              <a:buChar char="•"/>
            </a:pPr>
            <a:r>
              <a:rPr lang="en-GB" sz="1600" i="1" dirty="0">
                <a:solidFill>
                  <a:schemeClr val="bg1"/>
                </a:solidFill>
                <a:latin typeface="ArialMT"/>
              </a:rPr>
              <a:t>Partial replacement of concrete shielding wall with compacted excavated material</a:t>
            </a:r>
          </a:p>
          <a:p>
            <a:pPr algn="l"/>
            <a:endParaRPr lang="en-GB" sz="1400" i="1" dirty="0">
              <a:solidFill>
                <a:schemeClr val="bg1"/>
              </a:solidFill>
              <a:latin typeface="ArialMT"/>
            </a:endParaRPr>
          </a:p>
        </p:txBody>
      </p:sp>
      <p:sp>
        <p:nvSpPr>
          <p:cNvPr id="10" name="TextBox 11">
            <a:extLst>
              <a:ext uri="{FF2B5EF4-FFF2-40B4-BE49-F238E27FC236}">
                <a16:creationId xmlns:a16="http://schemas.microsoft.com/office/drawing/2014/main" id="{EC655F97-BEC4-FFD0-4E40-334AF304421E}"/>
              </a:ext>
            </a:extLst>
          </p:cNvPr>
          <p:cNvSpPr txBox="1"/>
          <p:nvPr/>
        </p:nvSpPr>
        <p:spPr>
          <a:xfrm>
            <a:off x="152001" y="5229200"/>
            <a:ext cx="8839999" cy="1508105"/>
          </a:xfrm>
          <a:prstGeom prst="rect">
            <a:avLst/>
          </a:prstGeom>
          <a:noFill/>
        </p:spPr>
        <p:txBody>
          <a:bodyPr wrap="square" lIns="0" tIns="0" rIns="0" bIns="0" rtlCol="0">
            <a:spAutoFit/>
          </a:bodyPr>
          <a:lstStyle/>
          <a:p>
            <a:pPr algn="l"/>
            <a:endParaRPr lang="en-GB" sz="1400" i="1" dirty="0">
              <a:solidFill>
                <a:schemeClr val="bg1"/>
              </a:solidFill>
              <a:latin typeface="ArialMT"/>
            </a:endParaRPr>
          </a:p>
          <a:p>
            <a:pPr algn="l"/>
            <a:r>
              <a:rPr lang="en-GB" sz="1400" i="1" dirty="0">
                <a:solidFill>
                  <a:schemeClr val="bg1"/>
                </a:solidFill>
                <a:latin typeface="ArialMT"/>
              </a:rPr>
              <a:t>Many caveats, first of all </a:t>
            </a:r>
            <a:r>
              <a:rPr lang="en-GB" sz="1400" i="1" dirty="0">
                <a:solidFill>
                  <a:srgbClr val="FFFF00"/>
                </a:solidFill>
                <a:latin typeface="ArialMT"/>
              </a:rPr>
              <a:t>this is a very first indication of the </a:t>
            </a:r>
            <a:r>
              <a:rPr lang="en-GB" sz="1400" i="1" dirty="0" smtClean="0">
                <a:solidFill>
                  <a:srgbClr val="FFFF00"/>
                </a:solidFill>
                <a:latin typeface="ArialMT"/>
              </a:rPr>
              <a:t>scale:</a:t>
            </a:r>
            <a:endParaRPr lang="en-GB" sz="1400" i="1" dirty="0">
              <a:solidFill>
                <a:srgbClr val="FFFF00"/>
              </a:solidFill>
              <a:latin typeface="ArialMT"/>
            </a:endParaRPr>
          </a:p>
          <a:p>
            <a:pPr marL="285750" indent="-285750" algn="l">
              <a:buFont typeface="System Font Regular"/>
              <a:buChar char="+"/>
            </a:pPr>
            <a:r>
              <a:rPr lang="en-GB" sz="1400" i="1" dirty="0">
                <a:solidFill>
                  <a:schemeClr val="bg1"/>
                </a:solidFill>
                <a:latin typeface="ArialMT"/>
              </a:rPr>
              <a:t>many more components in tunnel (also infrastructure), injectors, shafts, detectors, </a:t>
            </a:r>
            <a:r>
              <a:rPr lang="en-GB" sz="1400" i="1" dirty="0" smtClean="0">
                <a:solidFill>
                  <a:schemeClr val="bg1"/>
                </a:solidFill>
                <a:latin typeface="ArialMT"/>
              </a:rPr>
              <a:t>construction, </a:t>
            </a:r>
            <a:r>
              <a:rPr lang="en-GB" sz="1400" i="1" dirty="0">
                <a:solidFill>
                  <a:schemeClr val="bg1"/>
                </a:solidFill>
                <a:latin typeface="ArialMT"/>
              </a:rPr>
              <a:t>spoils, </a:t>
            </a:r>
            <a:r>
              <a:rPr lang="en-GB" sz="1400" i="1" dirty="0" err="1">
                <a:solidFill>
                  <a:schemeClr val="bg1"/>
                </a:solidFill>
                <a:latin typeface="ArialMT"/>
              </a:rPr>
              <a:t>etc</a:t>
            </a:r>
            <a:r>
              <a:rPr lang="en-GB" sz="1400" i="1" dirty="0">
                <a:solidFill>
                  <a:schemeClr val="bg1"/>
                </a:solidFill>
                <a:latin typeface="ArialMT"/>
              </a:rPr>
              <a:t> </a:t>
            </a:r>
            <a:r>
              <a:rPr lang="en-GB" sz="1400" i="1" dirty="0" smtClean="0">
                <a:solidFill>
                  <a:schemeClr val="bg1"/>
                </a:solidFill>
                <a:latin typeface="ArialMT"/>
              </a:rPr>
              <a:t>…</a:t>
            </a:r>
            <a:endParaRPr lang="en-GB" sz="1400" i="1" dirty="0">
              <a:solidFill>
                <a:schemeClr val="bg1"/>
              </a:solidFill>
              <a:latin typeface="ArialMT"/>
            </a:endParaRPr>
          </a:p>
          <a:p>
            <a:pPr marL="285750" indent="-285750" algn="l">
              <a:buFont typeface="System Font Regular"/>
              <a:buChar char="+"/>
            </a:pPr>
            <a:r>
              <a:rPr lang="en-GB" sz="1400" i="1" dirty="0">
                <a:solidFill>
                  <a:srgbClr val="FFFF00"/>
                </a:solidFill>
                <a:latin typeface="ArialMT"/>
              </a:rPr>
              <a:t>upgrades and decommissioning</a:t>
            </a:r>
            <a:r>
              <a:rPr lang="en-GB" sz="1400" i="1" dirty="0">
                <a:solidFill>
                  <a:schemeClr val="bg1"/>
                </a:solidFill>
                <a:latin typeface="ArialMT"/>
              </a:rPr>
              <a:t>, this is not only an initial important contribution </a:t>
            </a:r>
          </a:p>
          <a:p>
            <a:pPr marL="285750" indent="-285750">
              <a:buFont typeface="System Font Regular"/>
              <a:buChar char="-"/>
            </a:pPr>
            <a:r>
              <a:rPr lang="en-GB" sz="1400" i="1" dirty="0">
                <a:solidFill>
                  <a:srgbClr val="FFFF00"/>
                </a:solidFill>
                <a:latin typeface="ArialMT"/>
              </a:rPr>
              <a:t>improvement and optimisations </a:t>
            </a:r>
            <a:r>
              <a:rPr lang="en-GB" sz="1400" i="1" dirty="0">
                <a:solidFill>
                  <a:schemeClr val="bg1"/>
                </a:solidFill>
                <a:latin typeface="ArialMT"/>
              </a:rPr>
              <a:t>(e.g. less and/or better concrete mixes, support structures, steel in </a:t>
            </a:r>
            <a:r>
              <a:rPr lang="en-GB" sz="1400" i="1" dirty="0" smtClean="0">
                <a:solidFill>
                  <a:schemeClr val="bg1"/>
                </a:solidFill>
                <a:latin typeface="ArialMT"/>
              </a:rPr>
              <a:t>tunnels)</a:t>
            </a:r>
          </a:p>
          <a:p>
            <a:pPr marL="285750" indent="-285750">
              <a:buFont typeface="System Font Regular"/>
              <a:buChar char="-"/>
            </a:pPr>
            <a:r>
              <a:rPr lang="en-GB" sz="1400" i="1" dirty="0" smtClean="0">
                <a:solidFill>
                  <a:srgbClr val="FFFF00"/>
                </a:solidFill>
                <a:latin typeface="ArialMT"/>
              </a:rPr>
              <a:t>responsible purchasing</a:t>
            </a:r>
            <a:r>
              <a:rPr lang="en-GB" sz="1400" i="1" dirty="0">
                <a:solidFill>
                  <a:srgbClr val="FFFF00"/>
                </a:solidFill>
                <a:latin typeface="ArialMT"/>
              </a:rPr>
              <a:t> </a:t>
            </a:r>
            <a:r>
              <a:rPr lang="en-GB" sz="1400" i="1" dirty="0" smtClean="0">
                <a:solidFill>
                  <a:schemeClr val="bg1"/>
                </a:solidFill>
                <a:latin typeface="ArialMT"/>
              </a:rPr>
              <a:t>(</a:t>
            </a:r>
            <a:r>
              <a:rPr lang="en-US" sz="1400" i="1" dirty="0" smtClean="0">
                <a:solidFill>
                  <a:schemeClr val="bg1"/>
                </a:solidFill>
                <a:latin typeface="ArialMT"/>
              </a:rPr>
              <a:t>understanding </a:t>
            </a:r>
            <a:r>
              <a:rPr lang="en-US" sz="1400" i="1" dirty="0">
                <a:solidFill>
                  <a:schemeClr val="bg1"/>
                </a:solidFill>
                <a:latin typeface="ArialMT"/>
              </a:rPr>
              <a:t>the impact of supply chain, costs and potential for changes – will be essential for future </a:t>
            </a:r>
            <a:r>
              <a:rPr lang="en-US" sz="1400" i="1" dirty="0" smtClean="0">
                <a:solidFill>
                  <a:schemeClr val="bg1"/>
                </a:solidFill>
                <a:latin typeface="ArialMT"/>
              </a:rPr>
              <a:t>projects – CERN implementation information from E. </a:t>
            </a:r>
            <a:r>
              <a:rPr lang="en-US" sz="1400" i="1" dirty="0" err="1" smtClean="0">
                <a:solidFill>
                  <a:schemeClr val="bg1"/>
                </a:solidFill>
                <a:latin typeface="ArialMT"/>
              </a:rPr>
              <a:t>Cennini</a:t>
            </a:r>
            <a:r>
              <a:rPr lang="en-US" sz="1400" i="1" dirty="0" smtClean="0">
                <a:solidFill>
                  <a:schemeClr val="bg1"/>
                </a:solidFill>
                <a:latin typeface="ArialMT"/>
              </a:rPr>
              <a:t>)</a:t>
            </a:r>
            <a:endParaRPr lang="en-US" sz="1400" i="1" dirty="0">
              <a:solidFill>
                <a:schemeClr val="bg1"/>
              </a:solidFill>
              <a:latin typeface="ArialMT"/>
            </a:endParaRPr>
          </a:p>
        </p:txBody>
      </p:sp>
      <p:sp>
        <p:nvSpPr>
          <p:cNvPr id="11" name="TextBox 19"/>
          <p:cNvSpPr txBox="1"/>
          <p:nvPr/>
        </p:nvSpPr>
        <p:spPr>
          <a:xfrm>
            <a:off x="1114151" y="529516"/>
            <a:ext cx="6868740" cy="523220"/>
          </a:xfrm>
          <a:prstGeom prst="rect">
            <a:avLst/>
          </a:prstGeom>
          <a:solidFill>
            <a:srgbClr val="006600"/>
          </a:solidFill>
        </p:spPr>
        <p:txBody>
          <a:bodyPr wrap="none" rtlCol="0">
            <a:spAutoFit/>
          </a:bodyPr>
          <a:lstStyle/>
          <a:p>
            <a:pPr algn="ctr"/>
            <a:r>
              <a:rPr lang="en-GB" sz="1400" b="1" dirty="0">
                <a:solidFill>
                  <a:srgbClr val="FFFFFF"/>
                </a:solidFill>
                <a:latin typeface="ArialMT"/>
                <a:cs typeface="Times New Roman"/>
              </a:rPr>
              <a:t>ARUP STUDY (2023): Suzanne Evans, Ben Castle, Yung Loo, Heleni Pantelidou</a:t>
            </a:r>
          </a:p>
          <a:p>
            <a:pPr algn="ctr"/>
            <a:r>
              <a:rPr lang="en-GB" sz="1400" b="1" dirty="0">
                <a:solidFill>
                  <a:srgbClr val="FFFFFF"/>
                </a:solidFill>
                <a:latin typeface="ArialMT"/>
                <a:cs typeface="Times New Roman"/>
              </a:rPr>
              <a:t>CERN: John Osborne, Liam Bromiley</a:t>
            </a:r>
            <a:endParaRPr lang="en-GB" sz="1050" b="1" dirty="0">
              <a:solidFill>
                <a:srgbClr val="FFFFFF"/>
              </a:solidFill>
              <a:latin typeface="ArialMT"/>
              <a:cs typeface="Times New Roman"/>
            </a:endParaRPr>
          </a:p>
        </p:txBody>
      </p:sp>
      <p:sp>
        <p:nvSpPr>
          <p:cNvPr id="13" name="Rectangle 12"/>
          <p:cNvSpPr/>
          <p:nvPr/>
        </p:nvSpPr>
        <p:spPr>
          <a:xfrm>
            <a:off x="3052292" y="3715100"/>
            <a:ext cx="6041597" cy="1323439"/>
          </a:xfrm>
          <a:prstGeom prst="rect">
            <a:avLst/>
          </a:prstGeom>
        </p:spPr>
        <p:txBody>
          <a:bodyPr wrap="square">
            <a:spAutoFit/>
          </a:bodyPr>
          <a:lstStyle/>
          <a:p>
            <a:pPr algn="ctr"/>
            <a:r>
              <a:rPr lang="en-US" sz="1600" b="1" i="1" dirty="0">
                <a:solidFill>
                  <a:schemeClr val="bg1"/>
                </a:solidFill>
                <a:latin typeface="Arial" panose="020B0604020202020204" pitchFamily="34" charset="0"/>
                <a:ea typeface="Calibri" panose="020F0502020204030204" pitchFamily="34" charset="0"/>
              </a:rPr>
              <a:t>If we have energy available at </a:t>
            </a:r>
            <a:r>
              <a:rPr lang="en-US" sz="1600" b="1" i="1" dirty="0" smtClean="0">
                <a:solidFill>
                  <a:schemeClr val="bg1"/>
                </a:solidFill>
                <a:latin typeface="Arial" panose="020B0604020202020204" pitchFamily="34" charset="0"/>
                <a:ea typeface="Calibri" panose="020F0502020204030204" pitchFamily="34" charset="0"/>
              </a:rPr>
              <a:t>12.5 g CO</a:t>
            </a:r>
            <a:r>
              <a:rPr lang="en-US" sz="1600" b="1" i="1" baseline="-25000" dirty="0" smtClean="0">
                <a:solidFill>
                  <a:schemeClr val="bg1"/>
                </a:solidFill>
                <a:latin typeface="Arial" panose="020B0604020202020204" pitchFamily="34" charset="0"/>
                <a:ea typeface="Calibri" panose="020F0502020204030204" pitchFamily="34" charset="0"/>
              </a:rPr>
              <a:t>2 </a:t>
            </a:r>
            <a:r>
              <a:rPr lang="en-US" sz="1600" b="1" i="1" dirty="0" smtClean="0">
                <a:solidFill>
                  <a:schemeClr val="bg1"/>
                </a:solidFill>
                <a:latin typeface="Arial" panose="020B0604020202020204" pitchFamily="34" charset="0"/>
                <a:ea typeface="Calibri" panose="020F0502020204030204" pitchFamily="34" charset="0"/>
              </a:rPr>
              <a:t>/kWh = </a:t>
            </a:r>
            <a:r>
              <a:rPr lang="en-US" sz="1600" b="1" i="1" dirty="0">
                <a:solidFill>
                  <a:schemeClr val="bg1"/>
                </a:solidFill>
                <a:latin typeface="Arial" panose="020B0604020202020204" pitchFamily="34" charset="0"/>
                <a:ea typeface="Calibri" panose="020F0502020204030204" pitchFamily="34" charset="0"/>
              </a:rPr>
              <a:t>12.5 </a:t>
            </a:r>
            <a:r>
              <a:rPr lang="en-US" sz="1600" b="1" i="1" dirty="0" err="1" smtClean="0">
                <a:solidFill>
                  <a:schemeClr val="bg1"/>
                </a:solidFill>
                <a:latin typeface="Arial" panose="020B0604020202020204" pitchFamily="34" charset="0"/>
                <a:ea typeface="Calibri" panose="020F0502020204030204" pitchFamily="34" charset="0"/>
              </a:rPr>
              <a:t>kton</a:t>
            </a:r>
            <a:r>
              <a:rPr lang="en-US" sz="1600" b="1" i="1" dirty="0" smtClean="0">
                <a:solidFill>
                  <a:schemeClr val="bg1"/>
                </a:solidFill>
                <a:latin typeface="Arial" panose="020B0604020202020204" pitchFamily="34" charset="0"/>
                <a:ea typeface="Calibri" panose="020F0502020204030204" pitchFamily="34" charset="0"/>
              </a:rPr>
              <a:t> CO</a:t>
            </a:r>
            <a:r>
              <a:rPr lang="en-US" sz="1600" b="1" i="1" baseline="-25000" dirty="0" smtClean="0">
                <a:solidFill>
                  <a:schemeClr val="bg1"/>
                </a:solidFill>
                <a:latin typeface="Arial" panose="020B0604020202020204" pitchFamily="34" charset="0"/>
                <a:ea typeface="Calibri" panose="020F0502020204030204" pitchFamily="34" charset="0"/>
              </a:rPr>
              <a:t>2</a:t>
            </a:r>
            <a:r>
              <a:rPr lang="en-US" sz="1600" b="1" i="1" dirty="0" smtClean="0">
                <a:solidFill>
                  <a:schemeClr val="bg1"/>
                </a:solidFill>
                <a:latin typeface="Arial" panose="020B0604020202020204" pitchFamily="34" charset="0"/>
                <a:ea typeface="Calibri" panose="020F0502020204030204" pitchFamily="34" charset="0"/>
              </a:rPr>
              <a:t>/</a:t>
            </a:r>
            <a:r>
              <a:rPr lang="en-US" sz="1600" b="1" i="1" dirty="0" err="1" smtClean="0">
                <a:solidFill>
                  <a:schemeClr val="bg1"/>
                </a:solidFill>
                <a:latin typeface="Arial" panose="020B0604020202020204" pitchFamily="34" charset="0"/>
                <a:ea typeface="Calibri" panose="020F0502020204030204" pitchFamily="34" charset="0"/>
              </a:rPr>
              <a:t>TWh</a:t>
            </a:r>
            <a:r>
              <a:rPr lang="en-US" sz="1600" b="1" i="1" dirty="0" smtClean="0">
                <a:solidFill>
                  <a:schemeClr val="bg1"/>
                </a:solidFill>
                <a:latin typeface="Arial" panose="020B0604020202020204" pitchFamily="34" charset="0"/>
                <a:ea typeface="Calibri" panose="020F0502020204030204" pitchFamily="34" charset="0"/>
              </a:rPr>
              <a:t> (not unlikely in 2050) this </a:t>
            </a:r>
            <a:r>
              <a:rPr lang="en-US" sz="1600" b="1" i="1" dirty="0">
                <a:solidFill>
                  <a:schemeClr val="bg1"/>
                </a:solidFill>
                <a:latin typeface="Arial" panose="020B0604020202020204" pitchFamily="34" charset="0"/>
                <a:ea typeface="Calibri" panose="020F0502020204030204" pitchFamily="34" charset="0"/>
              </a:rPr>
              <a:t>corresponds </a:t>
            </a:r>
            <a:r>
              <a:rPr lang="en-US" sz="1600" b="1" i="1" dirty="0" smtClean="0">
                <a:solidFill>
                  <a:schemeClr val="bg1"/>
                </a:solidFill>
                <a:latin typeface="Arial" panose="020B0604020202020204" pitchFamily="34" charset="0"/>
                <a:ea typeface="Calibri" panose="020F0502020204030204" pitchFamily="34" charset="0"/>
              </a:rPr>
              <a:t>to:</a:t>
            </a:r>
            <a:endParaRPr lang="en-US" sz="1600" b="1" i="1" dirty="0">
              <a:solidFill>
                <a:schemeClr val="bg1"/>
              </a:solidFill>
              <a:latin typeface="Arial" panose="020B0604020202020204" pitchFamily="34" charset="0"/>
              <a:ea typeface="Calibri" panose="020F0502020204030204" pitchFamily="34" charset="0"/>
            </a:endParaRPr>
          </a:p>
          <a:p>
            <a:pPr marL="285750" indent="-285750">
              <a:buFontTx/>
              <a:buChar char="-"/>
            </a:pPr>
            <a:r>
              <a:rPr lang="en-US" sz="1600" b="1" i="1" dirty="0" smtClean="0">
                <a:solidFill>
                  <a:schemeClr val="bg1"/>
                </a:solidFill>
                <a:latin typeface="Arial" panose="020B0604020202020204" pitchFamily="34" charset="0"/>
                <a:ea typeface="Calibri" panose="020F0502020204030204" pitchFamily="34" charset="0"/>
              </a:rPr>
              <a:t>20km </a:t>
            </a:r>
            <a:r>
              <a:rPr lang="en-US" sz="1600" b="1" i="1" dirty="0">
                <a:solidFill>
                  <a:schemeClr val="bg1"/>
                </a:solidFill>
                <a:latin typeface="Arial" panose="020B0604020202020204" pitchFamily="34" charset="0"/>
                <a:ea typeface="Calibri" panose="020F0502020204030204" pitchFamily="34" charset="0"/>
              </a:rPr>
              <a:t>accelerator </a:t>
            </a:r>
            <a:r>
              <a:rPr lang="en-US" sz="1600" b="1" i="1" dirty="0" smtClean="0">
                <a:solidFill>
                  <a:schemeClr val="bg1"/>
                </a:solidFill>
                <a:latin typeface="Arial" panose="020B0604020202020204" pitchFamily="34" charset="0"/>
                <a:ea typeface="Calibri" panose="020F0502020204030204" pitchFamily="34" charset="0"/>
              </a:rPr>
              <a:t>construction ~ </a:t>
            </a:r>
            <a:r>
              <a:rPr lang="en-US" sz="1600" b="1" i="1" dirty="0">
                <a:solidFill>
                  <a:schemeClr val="bg1"/>
                </a:solidFill>
                <a:latin typeface="Arial" panose="020B0604020202020204" pitchFamily="34" charset="0"/>
                <a:ea typeface="Calibri" panose="020F0502020204030204" pitchFamily="34" charset="0"/>
              </a:rPr>
              <a:t>20 </a:t>
            </a:r>
            <a:r>
              <a:rPr lang="en-US" sz="1600" b="1" i="1" dirty="0" smtClean="0">
                <a:solidFill>
                  <a:schemeClr val="bg1"/>
                </a:solidFill>
                <a:latin typeface="Arial" panose="020B0604020202020204" pitchFamily="34" charset="0"/>
                <a:ea typeface="Calibri" panose="020F0502020204030204" pitchFamily="34" charset="0"/>
              </a:rPr>
              <a:t>years </a:t>
            </a:r>
            <a:r>
              <a:rPr lang="en-US" sz="1600" b="1" i="1" dirty="0">
                <a:solidFill>
                  <a:schemeClr val="bg1"/>
                </a:solidFill>
                <a:latin typeface="Arial" panose="020B0604020202020204" pitchFamily="34" charset="0"/>
                <a:ea typeface="Calibri" panose="020F0502020204030204" pitchFamily="34" charset="0"/>
              </a:rPr>
              <a:t>of </a:t>
            </a:r>
            <a:r>
              <a:rPr lang="en-US" sz="1600" b="1" i="1" dirty="0" smtClean="0">
                <a:solidFill>
                  <a:schemeClr val="bg1"/>
                </a:solidFill>
                <a:latin typeface="Arial" panose="020B0604020202020204" pitchFamily="34" charset="0"/>
                <a:ea typeface="Calibri" panose="020F0502020204030204" pitchFamily="34" charset="0"/>
              </a:rPr>
              <a:t>operation.</a:t>
            </a:r>
          </a:p>
          <a:p>
            <a:pPr marL="285750" indent="-285750">
              <a:buFontTx/>
              <a:buChar char="-"/>
            </a:pPr>
            <a:r>
              <a:rPr lang="en-US" sz="1600" b="1" i="1" dirty="0" smtClean="0">
                <a:solidFill>
                  <a:srgbClr val="FFFF00"/>
                </a:solidFill>
                <a:latin typeface="Arial" panose="020B0604020202020204" pitchFamily="34" charset="0"/>
                <a:ea typeface="Calibri" panose="020F0502020204030204" pitchFamily="34" charset="0"/>
              </a:rPr>
              <a:t>1 km </a:t>
            </a:r>
            <a:r>
              <a:rPr lang="en-US" sz="1600" b="1" i="1" dirty="0">
                <a:solidFill>
                  <a:srgbClr val="FFFF00"/>
                </a:solidFill>
                <a:latin typeface="Arial" panose="020B0604020202020204" pitchFamily="34" charset="0"/>
                <a:ea typeface="Calibri" panose="020F0502020204030204" pitchFamily="34" charset="0"/>
              </a:rPr>
              <a:t>accelerator </a:t>
            </a:r>
            <a:r>
              <a:rPr lang="en-US" sz="1600" b="1" i="1" dirty="0" smtClean="0">
                <a:solidFill>
                  <a:srgbClr val="FFFF00"/>
                </a:solidFill>
                <a:latin typeface="Arial" panose="020B0604020202020204" pitchFamily="34" charset="0"/>
                <a:ea typeface="Calibri" panose="020F0502020204030204" pitchFamily="34" charset="0"/>
              </a:rPr>
              <a:t>construction ~ 1 </a:t>
            </a:r>
            <a:r>
              <a:rPr lang="en-US" sz="1600" b="1" i="1" dirty="0" err="1">
                <a:solidFill>
                  <a:srgbClr val="FFFF00"/>
                </a:solidFill>
                <a:latin typeface="Arial" panose="020B0604020202020204" pitchFamily="34" charset="0"/>
                <a:ea typeface="Calibri" panose="020F0502020204030204" pitchFamily="34" charset="0"/>
              </a:rPr>
              <a:t>TWh</a:t>
            </a:r>
            <a:r>
              <a:rPr lang="en-US" sz="1600" b="1" i="1" dirty="0">
                <a:solidFill>
                  <a:srgbClr val="FFFF00"/>
                </a:solidFill>
                <a:latin typeface="Arial" panose="020B0604020202020204" pitchFamily="34" charset="0"/>
                <a:ea typeface="Calibri" panose="020F0502020204030204" pitchFamily="34" charset="0"/>
              </a:rPr>
              <a:t> </a:t>
            </a:r>
            <a:r>
              <a:rPr lang="en-US" sz="1600" b="1" i="1" dirty="0" smtClean="0">
                <a:solidFill>
                  <a:srgbClr val="FFFF00"/>
                </a:solidFill>
                <a:latin typeface="Arial" panose="020B0604020202020204" pitchFamily="34" charset="0"/>
                <a:ea typeface="Calibri" panose="020F0502020204030204" pitchFamily="34" charset="0"/>
              </a:rPr>
              <a:t>annual electricity</a:t>
            </a:r>
          </a:p>
          <a:p>
            <a:r>
              <a:rPr lang="en-US" sz="1600" b="1" i="1" dirty="0" smtClean="0">
                <a:solidFill>
                  <a:srgbClr val="FFFF00"/>
                </a:solidFill>
                <a:latin typeface="Arial" panose="020B0604020202020204" pitchFamily="34" charset="0"/>
                <a:ea typeface="Calibri" panose="020F0502020204030204" pitchFamily="34" charset="0"/>
              </a:rPr>
              <a:t>                                                 (annual LC operation 0.6 </a:t>
            </a:r>
            <a:r>
              <a:rPr lang="en-US" sz="1600" b="1" i="1" dirty="0" err="1" smtClean="0">
                <a:solidFill>
                  <a:srgbClr val="FFFF00"/>
                </a:solidFill>
                <a:latin typeface="Arial" panose="020B0604020202020204" pitchFamily="34" charset="0"/>
                <a:ea typeface="Calibri" panose="020F0502020204030204" pitchFamily="34" charset="0"/>
              </a:rPr>
              <a:t>TWh</a:t>
            </a:r>
            <a:r>
              <a:rPr lang="en-US" sz="1600" b="1" i="1" dirty="0" smtClean="0">
                <a:solidFill>
                  <a:srgbClr val="FFFF00"/>
                </a:solidFill>
                <a:latin typeface="Arial" panose="020B0604020202020204" pitchFamily="34" charset="0"/>
                <a:ea typeface="Calibri" panose="020F0502020204030204" pitchFamily="34" charset="0"/>
              </a:rPr>
              <a:t>)</a:t>
            </a:r>
            <a:endParaRPr lang="en-US" sz="1600" b="1" i="1" dirty="0">
              <a:solidFill>
                <a:srgbClr val="FFFF00"/>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8570636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4" name="Rectangle 1027"/>
          <p:cNvSpPr txBox="1">
            <a:spLocks noChangeArrowheads="1"/>
          </p:cNvSpPr>
          <p:nvPr/>
        </p:nvSpPr>
        <p:spPr bwMode="auto">
          <a:xfrm>
            <a:off x="2483768" y="-27384"/>
            <a:ext cx="432048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Linear Collider Challenges</a:t>
            </a:r>
            <a:endParaRPr lang="en-GB" sz="2400" b="1" kern="0" dirty="0">
              <a:solidFill>
                <a:srgbClr val="336699"/>
              </a:solidFill>
              <a:effectLst>
                <a:outerShdw blurRad="38100" dist="38100" dir="2700000">
                  <a:srgbClr val="000000"/>
                </a:outerShdw>
              </a:effectLst>
              <a:latin typeface="ArialMT"/>
            </a:endParaRPr>
          </a:p>
        </p:txBody>
      </p:sp>
      <p:pic>
        <p:nvPicPr>
          <p:cNvPr id="7" name="Image 6"/>
          <p:cNvPicPr>
            <a:picLocks noChangeAspect="1"/>
          </p:cNvPicPr>
          <p:nvPr/>
        </p:nvPicPr>
        <p:blipFill>
          <a:blip r:embed="rId3"/>
          <a:stretch>
            <a:fillRect/>
          </a:stretch>
        </p:blipFill>
        <p:spPr>
          <a:xfrm>
            <a:off x="45368" y="957788"/>
            <a:ext cx="8919120" cy="5207515"/>
          </a:xfrm>
          <a:prstGeom prst="rect">
            <a:avLst/>
          </a:prstGeom>
        </p:spPr>
      </p:pic>
      <p:sp>
        <p:nvSpPr>
          <p:cNvPr id="8" name="ZoneTexte 7"/>
          <p:cNvSpPr txBox="1"/>
          <p:nvPr/>
        </p:nvSpPr>
        <p:spPr>
          <a:xfrm>
            <a:off x="1069920" y="501134"/>
            <a:ext cx="7148175" cy="369332"/>
          </a:xfrm>
          <a:prstGeom prst="rect">
            <a:avLst/>
          </a:prstGeom>
          <a:noFill/>
        </p:spPr>
        <p:txBody>
          <a:bodyPr wrap="none" rtlCol="0">
            <a:spAutoFit/>
          </a:bodyPr>
          <a:lstStyle/>
          <a:p>
            <a:r>
              <a:rPr lang="fr-FR" b="1" i="1" dirty="0" smtClean="0">
                <a:solidFill>
                  <a:srgbClr val="FFFF00"/>
                </a:solidFill>
                <a:latin typeface="ArialMT"/>
              </a:rPr>
              <a:t>Critical aspects:  </a:t>
            </a:r>
            <a:r>
              <a:rPr lang="fr-FR" b="1" i="1" dirty="0" err="1">
                <a:solidFill>
                  <a:schemeClr val="bg1"/>
                </a:solidFill>
                <a:latin typeface="ArialMT"/>
              </a:rPr>
              <a:t>P</a:t>
            </a:r>
            <a:r>
              <a:rPr lang="fr-FR" b="1" i="1" dirty="0" err="1" smtClean="0">
                <a:solidFill>
                  <a:schemeClr val="bg1"/>
                </a:solidFill>
                <a:latin typeface="ArialMT"/>
              </a:rPr>
              <a:t>hysics</a:t>
            </a:r>
            <a:r>
              <a:rPr lang="fr-FR" b="1" i="1" dirty="0" smtClean="0">
                <a:solidFill>
                  <a:schemeClr val="bg1"/>
                </a:solidFill>
                <a:latin typeface="ArialMT"/>
              </a:rPr>
              <a:t>, Gradient and Power </a:t>
            </a:r>
            <a:r>
              <a:rPr lang="fr-FR" b="1" i="1" dirty="0" err="1">
                <a:solidFill>
                  <a:schemeClr val="bg1"/>
                </a:solidFill>
                <a:latin typeface="ArialMT"/>
              </a:rPr>
              <a:t>E</a:t>
            </a:r>
            <a:r>
              <a:rPr lang="fr-FR" b="1" i="1" dirty="0" err="1" smtClean="0">
                <a:solidFill>
                  <a:schemeClr val="bg1"/>
                </a:solidFill>
                <a:latin typeface="ArialMT"/>
              </a:rPr>
              <a:t>fficiency</a:t>
            </a:r>
            <a:r>
              <a:rPr lang="fr-FR" b="1" i="1" dirty="0" smtClean="0">
                <a:solidFill>
                  <a:schemeClr val="bg1"/>
                </a:solidFill>
                <a:latin typeface="ArialMT"/>
              </a:rPr>
              <a:t>, </a:t>
            </a:r>
            <a:r>
              <a:rPr lang="fr-FR" b="1" i="1" dirty="0" err="1" smtClean="0">
                <a:solidFill>
                  <a:schemeClr val="bg1"/>
                </a:solidFill>
                <a:latin typeface="ArialMT"/>
              </a:rPr>
              <a:t>Cost</a:t>
            </a:r>
            <a:endParaRPr lang="fr-FR" b="1" i="1" dirty="0">
              <a:solidFill>
                <a:schemeClr val="bg1"/>
              </a:solidFill>
              <a:latin typeface="ArialMT"/>
            </a:endParaRPr>
          </a:p>
        </p:txBody>
      </p:sp>
      <p:sp>
        <p:nvSpPr>
          <p:cNvPr id="11" name="ZoneTexte 10"/>
          <p:cNvSpPr txBox="1"/>
          <p:nvPr/>
        </p:nvSpPr>
        <p:spPr>
          <a:xfrm>
            <a:off x="45369" y="6165304"/>
            <a:ext cx="9098631" cy="615553"/>
          </a:xfrm>
          <a:prstGeom prst="rect">
            <a:avLst/>
          </a:prstGeom>
          <a:noFill/>
        </p:spPr>
        <p:txBody>
          <a:bodyPr wrap="square" rtlCol="0">
            <a:spAutoFit/>
          </a:bodyPr>
          <a:lstStyle/>
          <a:p>
            <a:pPr algn="ctr"/>
            <a:r>
              <a:rPr lang="fr-FR" sz="1700" b="1" i="1" dirty="0" err="1" smtClean="0">
                <a:solidFill>
                  <a:schemeClr val="bg1"/>
                </a:solidFill>
                <a:latin typeface="ArialMT"/>
              </a:rPr>
              <a:t>Increasing</a:t>
            </a:r>
            <a:r>
              <a:rPr lang="fr-FR" sz="1700" b="1" i="1" dirty="0" smtClean="0">
                <a:solidFill>
                  <a:schemeClr val="bg1"/>
                </a:solidFill>
                <a:latin typeface="ArialMT"/>
              </a:rPr>
              <a:t> focus on </a:t>
            </a:r>
            <a:r>
              <a:rPr lang="fr-FR" sz="1700" b="1" i="1" dirty="0" smtClean="0">
                <a:solidFill>
                  <a:srgbClr val="FFFF00"/>
                </a:solidFill>
                <a:latin typeface="ArialMT"/>
              </a:rPr>
              <a:t>Power, </a:t>
            </a:r>
            <a:r>
              <a:rPr lang="fr-FR" sz="1700" b="1" i="1" dirty="0" err="1" smtClean="0">
                <a:solidFill>
                  <a:srgbClr val="FFFF00"/>
                </a:solidFill>
                <a:latin typeface="ArialMT"/>
              </a:rPr>
              <a:t>Energy</a:t>
            </a:r>
            <a:r>
              <a:rPr lang="fr-FR" sz="1700" b="1" i="1" dirty="0" smtClean="0">
                <a:solidFill>
                  <a:srgbClr val="FFFF00"/>
                </a:solidFill>
                <a:latin typeface="ArialMT"/>
              </a:rPr>
              <a:t> </a:t>
            </a:r>
            <a:r>
              <a:rPr lang="fr-FR" sz="1700" b="1" i="1" dirty="0" err="1">
                <a:solidFill>
                  <a:srgbClr val="FFFF00"/>
                </a:solidFill>
                <a:latin typeface="ArialMT"/>
              </a:rPr>
              <a:t>C</a:t>
            </a:r>
            <a:r>
              <a:rPr lang="fr-FR" sz="1700" b="1" i="1" dirty="0" err="1" smtClean="0">
                <a:solidFill>
                  <a:srgbClr val="FFFF00"/>
                </a:solidFill>
                <a:latin typeface="ArialMT"/>
              </a:rPr>
              <a:t>onsumption</a:t>
            </a:r>
            <a:r>
              <a:rPr lang="fr-FR" sz="1700" b="1" i="1" dirty="0" smtClean="0">
                <a:solidFill>
                  <a:srgbClr val="FFFF00"/>
                </a:solidFill>
                <a:latin typeface="ArialMT"/>
              </a:rPr>
              <a:t>, </a:t>
            </a:r>
            <a:r>
              <a:rPr lang="fr-FR" sz="1700" b="1" i="1" dirty="0" err="1" smtClean="0">
                <a:solidFill>
                  <a:srgbClr val="FFFF00"/>
                </a:solidFill>
                <a:latin typeface="ArialMT"/>
              </a:rPr>
              <a:t>Carbon</a:t>
            </a:r>
            <a:r>
              <a:rPr lang="fr-FR" sz="1700" b="1" i="1" dirty="0" smtClean="0">
                <a:solidFill>
                  <a:srgbClr val="FFFF00"/>
                </a:solidFill>
                <a:latin typeface="ArialMT"/>
              </a:rPr>
              <a:t> Emission </a:t>
            </a:r>
            <a:r>
              <a:rPr lang="fr-FR" sz="1700" b="1" i="1" dirty="0" smtClean="0">
                <a:solidFill>
                  <a:schemeClr val="bg1"/>
                </a:solidFill>
                <a:latin typeface="ArialMT"/>
              </a:rPr>
              <a:t>and </a:t>
            </a:r>
            <a:r>
              <a:rPr lang="fr-FR" sz="1700" b="1" i="1" dirty="0" err="1" smtClean="0">
                <a:solidFill>
                  <a:schemeClr val="bg1"/>
                </a:solidFill>
                <a:latin typeface="ArialMT"/>
              </a:rPr>
              <a:t>other</a:t>
            </a:r>
            <a:r>
              <a:rPr lang="fr-FR" sz="1700" b="1" i="1" dirty="0" smtClean="0">
                <a:solidFill>
                  <a:schemeClr val="bg1"/>
                </a:solidFill>
                <a:latin typeface="ArialMT"/>
              </a:rPr>
              <a:t> </a:t>
            </a:r>
            <a:r>
              <a:rPr lang="fr-FR" sz="1700" b="1" i="1" dirty="0" err="1" smtClean="0">
                <a:solidFill>
                  <a:srgbClr val="FFFF00"/>
                </a:solidFill>
                <a:latin typeface="ArialMT"/>
              </a:rPr>
              <a:t>Sustainability</a:t>
            </a:r>
            <a:r>
              <a:rPr lang="fr-FR" sz="1700" b="1" i="1" dirty="0" smtClean="0">
                <a:solidFill>
                  <a:srgbClr val="FFFF00"/>
                </a:solidFill>
                <a:latin typeface="ArialMT"/>
              </a:rPr>
              <a:t> </a:t>
            </a:r>
            <a:r>
              <a:rPr lang="fr-FR" sz="1700" b="1" i="1" dirty="0" smtClean="0">
                <a:solidFill>
                  <a:schemeClr val="bg1"/>
                </a:solidFill>
                <a:latin typeface="ArialMT"/>
              </a:rPr>
              <a:t>issues </a:t>
            </a:r>
            <a:r>
              <a:rPr lang="fr-FR" sz="1700" b="1" i="1" dirty="0" smtClean="0">
                <a:solidFill>
                  <a:schemeClr val="bg1"/>
                </a:solidFill>
                <a:latin typeface="ArialMT"/>
                <a:sym typeface="Wingdings" panose="05000000000000000000" pitchFamily="2" charset="2"/>
              </a:rPr>
              <a:t> </a:t>
            </a:r>
            <a:r>
              <a:rPr lang="fr-FR" sz="1700" b="1" i="1" dirty="0" smtClean="0">
                <a:solidFill>
                  <a:schemeClr val="bg1"/>
                </a:solidFill>
                <a:latin typeface="ArialMT"/>
              </a:rPr>
              <a:t>This talk </a:t>
            </a:r>
            <a:r>
              <a:rPr lang="fr-FR" sz="1700" b="1" i="1" dirty="0" err="1" smtClean="0">
                <a:solidFill>
                  <a:schemeClr val="bg1"/>
                </a:solidFill>
                <a:latin typeface="ArialMT"/>
              </a:rPr>
              <a:t>covers</a:t>
            </a:r>
            <a:r>
              <a:rPr lang="fr-FR" sz="1700" b="1" i="1" dirty="0" smtClean="0">
                <a:solidFill>
                  <a:schemeClr val="bg1"/>
                </a:solidFill>
                <a:latin typeface="ArialMT"/>
              </a:rPr>
              <a:t> </a:t>
            </a:r>
            <a:r>
              <a:rPr lang="fr-FR" sz="1700" b="1" i="1" dirty="0" err="1" smtClean="0">
                <a:solidFill>
                  <a:schemeClr val="bg1"/>
                </a:solidFill>
                <a:latin typeface="ArialMT"/>
              </a:rPr>
              <a:t>examples</a:t>
            </a:r>
            <a:r>
              <a:rPr lang="fr-FR" sz="1700" b="1" i="1" dirty="0" smtClean="0">
                <a:solidFill>
                  <a:schemeClr val="bg1"/>
                </a:solidFill>
                <a:latin typeface="ArialMT"/>
              </a:rPr>
              <a:t> of </a:t>
            </a:r>
            <a:r>
              <a:rPr lang="fr-FR" sz="1700" b="1" i="1" dirty="0" err="1" smtClean="0">
                <a:solidFill>
                  <a:schemeClr val="bg1"/>
                </a:solidFill>
                <a:latin typeface="ArialMT"/>
              </a:rPr>
              <a:t>past</a:t>
            </a:r>
            <a:r>
              <a:rPr lang="fr-FR" sz="1700" b="1" i="1" dirty="0" smtClean="0">
                <a:solidFill>
                  <a:schemeClr val="bg1"/>
                </a:solidFill>
                <a:latin typeface="ArialMT"/>
              </a:rPr>
              <a:t>, </a:t>
            </a:r>
            <a:r>
              <a:rPr lang="fr-FR" sz="1700" b="1" i="1" dirty="0" err="1" smtClean="0">
                <a:solidFill>
                  <a:schemeClr val="bg1"/>
                </a:solidFill>
                <a:latin typeface="ArialMT"/>
              </a:rPr>
              <a:t>ongoing</a:t>
            </a:r>
            <a:r>
              <a:rPr lang="fr-FR" sz="1700" b="1" i="1" dirty="0" smtClean="0">
                <a:solidFill>
                  <a:schemeClr val="bg1"/>
                </a:solidFill>
                <a:latin typeface="ArialMT"/>
              </a:rPr>
              <a:t> and future </a:t>
            </a:r>
            <a:r>
              <a:rPr lang="fr-FR" sz="1700" b="1" i="1" dirty="0" err="1" smtClean="0">
                <a:solidFill>
                  <a:schemeClr val="bg1"/>
                </a:solidFill>
                <a:latin typeface="ArialMT"/>
              </a:rPr>
              <a:t>studies</a:t>
            </a:r>
            <a:r>
              <a:rPr lang="fr-FR" sz="1700" b="1" i="1" dirty="0">
                <a:solidFill>
                  <a:schemeClr val="bg1"/>
                </a:solidFill>
                <a:latin typeface="ArialMT"/>
              </a:rPr>
              <a:t>.</a:t>
            </a:r>
          </a:p>
        </p:txBody>
      </p:sp>
      <p:sp>
        <p:nvSpPr>
          <p:cNvPr id="5" name="ZoneTexte 4"/>
          <p:cNvSpPr txBox="1"/>
          <p:nvPr/>
        </p:nvSpPr>
        <p:spPr>
          <a:xfrm>
            <a:off x="83171" y="1772816"/>
            <a:ext cx="1683474" cy="523220"/>
          </a:xfrm>
          <a:prstGeom prst="rect">
            <a:avLst/>
          </a:prstGeom>
          <a:noFill/>
        </p:spPr>
        <p:txBody>
          <a:bodyPr wrap="none" rtlCol="0">
            <a:spAutoFit/>
          </a:bodyPr>
          <a:lstStyle/>
          <a:p>
            <a:pPr algn="ctr"/>
            <a:r>
              <a:rPr lang="fr-FR" sz="1400" b="1" i="1" dirty="0" smtClean="0">
                <a:solidFill>
                  <a:srgbClr val="FF0000"/>
                </a:solidFill>
                <a:latin typeface="ArialMT"/>
              </a:rPr>
              <a:t>Tunnel length </a:t>
            </a:r>
            <a:r>
              <a:rPr lang="fr-FR" sz="1400" b="1" i="1" dirty="0" smtClean="0">
                <a:solidFill>
                  <a:srgbClr val="FF0000"/>
                </a:solidFill>
                <a:latin typeface="ArialMT"/>
                <a:sym typeface="Wingdings" panose="05000000000000000000" pitchFamily="2" charset="2"/>
              </a:rPr>
              <a:t></a:t>
            </a:r>
          </a:p>
          <a:p>
            <a:pPr algn="ctr"/>
            <a:r>
              <a:rPr lang="fr-FR" sz="1400" b="1" i="1" dirty="0">
                <a:solidFill>
                  <a:srgbClr val="FF0000"/>
                </a:solidFill>
                <a:latin typeface="ArialMT"/>
                <a:sym typeface="Wingdings" panose="05000000000000000000" pitchFamily="2" charset="2"/>
              </a:rPr>
              <a:t>c</a:t>
            </a:r>
            <a:r>
              <a:rPr lang="fr-FR" sz="1400" b="1" i="1" dirty="0" smtClean="0">
                <a:solidFill>
                  <a:srgbClr val="FF0000"/>
                </a:solidFill>
                <a:latin typeface="ArialMT"/>
                <a:sym typeface="Wingdings" panose="05000000000000000000" pitchFamily="2" charset="2"/>
              </a:rPr>
              <a:t>onstruction </a:t>
            </a:r>
            <a:r>
              <a:rPr lang="fr-FR" sz="1400" b="1" i="1" dirty="0" err="1" smtClean="0">
                <a:solidFill>
                  <a:srgbClr val="FF0000"/>
                </a:solidFill>
                <a:latin typeface="ArialMT"/>
                <a:sym typeface="Wingdings" panose="05000000000000000000" pitchFamily="2" charset="2"/>
              </a:rPr>
              <a:t>cost</a:t>
            </a:r>
            <a:endParaRPr lang="fr-FR" sz="1400" b="1" i="1" dirty="0">
              <a:solidFill>
                <a:srgbClr val="FF0000"/>
              </a:solidFill>
              <a:latin typeface="ArialMT"/>
            </a:endParaRPr>
          </a:p>
        </p:txBody>
      </p:sp>
      <p:sp>
        <p:nvSpPr>
          <p:cNvPr id="9" name="ZoneTexte 8"/>
          <p:cNvSpPr txBox="1"/>
          <p:nvPr/>
        </p:nvSpPr>
        <p:spPr>
          <a:xfrm>
            <a:off x="6948264" y="1753652"/>
            <a:ext cx="2071401" cy="523220"/>
          </a:xfrm>
          <a:prstGeom prst="rect">
            <a:avLst/>
          </a:prstGeom>
          <a:noFill/>
        </p:spPr>
        <p:txBody>
          <a:bodyPr wrap="none" rtlCol="0">
            <a:spAutoFit/>
          </a:bodyPr>
          <a:lstStyle/>
          <a:p>
            <a:pPr algn="ctr"/>
            <a:r>
              <a:rPr lang="fr-FR" sz="1400" b="1" i="1" dirty="0" smtClean="0">
                <a:solidFill>
                  <a:srgbClr val="FF0000"/>
                </a:solidFill>
                <a:latin typeface="ArialMT"/>
                <a:sym typeface="Wingdings" panose="05000000000000000000" pitchFamily="2" charset="2"/>
              </a:rPr>
              <a:t>Power </a:t>
            </a:r>
            <a:r>
              <a:rPr lang="fr-FR" sz="1400" b="1" i="1" dirty="0" err="1" smtClean="0">
                <a:solidFill>
                  <a:srgbClr val="FF0000"/>
                </a:solidFill>
                <a:latin typeface="ArialMT"/>
                <a:sym typeface="Wingdings" panose="05000000000000000000" pitchFamily="2" charset="2"/>
              </a:rPr>
              <a:t>consumption</a:t>
            </a:r>
            <a:r>
              <a:rPr lang="fr-FR" sz="1400" b="1" i="1" dirty="0" smtClean="0">
                <a:solidFill>
                  <a:srgbClr val="FF0000"/>
                </a:solidFill>
                <a:latin typeface="ArialMT"/>
                <a:sym typeface="Wingdings" panose="05000000000000000000" pitchFamily="2" charset="2"/>
              </a:rPr>
              <a:t></a:t>
            </a:r>
          </a:p>
          <a:p>
            <a:pPr algn="ctr"/>
            <a:r>
              <a:rPr lang="fr-FR" sz="1400" b="1" i="1" dirty="0">
                <a:solidFill>
                  <a:srgbClr val="FF0000"/>
                </a:solidFill>
                <a:latin typeface="ArialMT"/>
                <a:sym typeface="Wingdings" panose="05000000000000000000" pitchFamily="2" charset="2"/>
              </a:rPr>
              <a:t>o</a:t>
            </a:r>
            <a:r>
              <a:rPr lang="fr-FR" sz="1400" b="1" i="1" dirty="0" smtClean="0">
                <a:solidFill>
                  <a:srgbClr val="FF0000"/>
                </a:solidFill>
                <a:latin typeface="ArialMT"/>
                <a:sym typeface="Wingdings" panose="05000000000000000000" pitchFamily="2" charset="2"/>
              </a:rPr>
              <a:t>perating </a:t>
            </a:r>
            <a:r>
              <a:rPr lang="fr-FR" sz="1400" b="1" i="1" dirty="0" err="1" smtClean="0">
                <a:solidFill>
                  <a:srgbClr val="FF0000"/>
                </a:solidFill>
                <a:latin typeface="ArialMT"/>
                <a:sym typeface="Wingdings" panose="05000000000000000000" pitchFamily="2" charset="2"/>
              </a:rPr>
              <a:t>costs</a:t>
            </a:r>
            <a:endParaRPr lang="fr-FR" sz="1400" b="1" i="1" dirty="0">
              <a:solidFill>
                <a:srgbClr val="FF0000"/>
              </a:solidFill>
              <a:latin typeface="ArialMT"/>
            </a:endParaRPr>
          </a:p>
        </p:txBody>
      </p:sp>
    </p:spTree>
    <p:extLst>
      <p:ext uri="{BB962C8B-B14F-4D97-AF65-F5344CB8AC3E}">
        <p14:creationId xmlns:p14="http://schemas.microsoft.com/office/powerpoint/2010/main" val="4273206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2"/>
          <p:cNvSpPr/>
          <p:nvPr/>
        </p:nvSpPr>
        <p:spPr>
          <a:xfrm>
            <a:off x="44198" y="1397838"/>
            <a:ext cx="4717032" cy="5256054"/>
          </a:xfrm>
          <a:prstGeom prst="rect">
            <a:avLst/>
          </a:prstGeom>
        </p:spPr>
        <p:txBody>
          <a:bodyPr wrap="square">
            <a:spAutoFit/>
          </a:bodyPr>
          <a:lstStyle/>
          <a:p>
            <a:pPr algn="ctr">
              <a:lnSpc>
                <a:spcPct val="107000"/>
              </a:lnSpc>
              <a:spcAft>
                <a:spcPts val="800"/>
              </a:spcAft>
            </a:pPr>
            <a:endParaRPr lang="fr-FR" b="1" i="1" dirty="0">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Calibri" panose="020F0502020204030204" pitchFamily="34" charset="0"/>
              </a:rPr>
              <a:t>Introduction </a:t>
            </a:r>
            <a:r>
              <a:rPr lang="en-US" sz="1400" i="1" dirty="0">
                <a:solidFill>
                  <a:schemeClr val="bg1"/>
                </a:solidFill>
                <a:latin typeface="ArialMT"/>
                <a:ea typeface="Calibri" panose="020F0502020204030204" pitchFamily="34" charset="0"/>
                <a:cs typeface="Calibri" panose="020F0502020204030204" pitchFamily="34" charset="0"/>
              </a:rPr>
              <a:t>to Industry/Sustainability </a:t>
            </a:r>
            <a:r>
              <a:rPr lang="en-US" sz="1400" i="1" dirty="0" smtClean="0">
                <a:solidFill>
                  <a:schemeClr val="bg1"/>
                </a:solidFill>
                <a:latin typeface="ArialMT"/>
                <a:ea typeface="Calibri" panose="020F0502020204030204" pitchFamily="34" charset="0"/>
                <a:cs typeface="Calibri" panose="020F0502020204030204" pitchFamily="34" charset="0"/>
              </a:rPr>
              <a:t>Session</a:t>
            </a:r>
            <a:endParaRPr lang="fr-FR" sz="1400" i="1" dirty="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Calibri" panose="020F0502020204030204" pitchFamily="34" charset="0"/>
              </a:rPr>
              <a:t>Japan - AAA </a:t>
            </a:r>
            <a:r>
              <a:rPr lang="en-US" sz="1400" i="1" dirty="0">
                <a:solidFill>
                  <a:schemeClr val="bg1"/>
                </a:solidFill>
                <a:latin typeface="ArialMT"/>
                <a:ea typeface="Calibri" panose="020F0502020204030204" pitchFamily="34" charset="0"/>
                <a:cs typeface="Calibri" panose="020F0502020204030204" pitchFamily="34" charset="0"/>
              </a:rPr>
              <a:t>activity - </a:t>
            </a:r>
            <a:r>
              <a:rPr lang="en-US" sz="1400" i="1" dirty="0" smtClean="0">
                <a:solidFill>
                  <a:schemeClr val="bg1"/>
                </a:solidFill>
                <a:latin typeface="ArialMT"/>
                <a:ea typeface="Calibri" panose="020F0502020204030204" pitchFamily="34" charset="0"/>
                <a:cs typeface="Calibri" panose="020F0502020204030204" pitchFamily="34" charset="0"/>
              </a:rPr>
              <a:t>Takahashi </a:t>
            </a:r>
            <a:r>
              <a:rPr lang="en-US" sz="1400" i="1" dirty="0" err="1">
                <a:solidFill>
                  <a:schemeClr val="bg1"/>
                </a:solidFill>
                <a:latin typeface="ArialMT"/>
                <a:ea typeface="Calibri" panose="020F0502020204030204" pitchFamily="34" charset="0"/>
                <a:cs typeface="Calibri" panose="020F0502020204030204" pitchFamily="34" charset="0"/>
              </a:rPr>
              <a:t>Tohru</a:t>
            </a:r>
            <a:r>
              <a:rPr lang="en-US" sz="1400" i="1" dirty="0">
                <a:solidFill>
                  <a:schemeClr val="bg1"/>
                </a:solidFill>
                <a:latin typeface="ArialMT"/>
                <a:ea typeface="Calibri" panose="020F0502020204030204" pitchFamily="34" charset="0"/>
                <a:cs typeface="Calibri" panose="020F0502020204030204" pitchFamily="34" charset="0"/>
              </a:rPr>
              <a:t> (Hiroshima Univ./AAA, Japan)</a:t>
            </a:r>
            <a:endParaRPr lang="fr-FR" sz="1400" i="1" dirty="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Calibri" panose="020F0502020204030204" pitchFamily="34" charset="0"/>
              </a:rPr>
              <a:t>US </a:t>
            </a:r>
            <a:r>
              <a:rPr lang="en-US" sz="1400" i="1" dirty="0">
                <a:solidFill>
                  <a:schemeClr val="bg1"/>
                </a:solidFill>
                <a:latin typeface="ArialMT"/>
                <a:ea typeface="Calibri" panose="020F0502020204030204" pitchFamily="34" charset="0"/>
                <a:cs typeface="Calibri" panose="020F0502020204030204" pitchFamily="34" charset="0"/>
              </a:rPr>
              <a:t>Office of accelerator R&amp;D and Production (ARDAP) – Ginsburg Camille (Deputy Director of </a:t>
            </a:r>
            <a:r>
              <a:rPr lang="en-US" sz="1400" i="1" dirty="0" smtClean="0">
                <a:solidFill>
                  <a:schemeClr val="bg1"/>
                </a:solidFill>
                <a:latin typeface="ArialMT"/>
                <a:ea typeface="Calibri" panose="020F0502020204030204" pitchFamily="34" charset="0"/>
                <a:cs typeface="Calibri" panose="020F0502020204030204" pitchFamily="34" charset="0"/>
              </a:rPr>
              <a:t>ARDAP, USA)</a:t>
            </a:r>
            <a:endParaRPr lang="fr-FR" sz="1400" i="1" dirty="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Calibri" panose="020F0502020204030204" pitchFamily="34" charset="0"/>
              </a:rPr>
              <a:t>Advances </a:t>
            </a:r>
            <a:r>
              <a:rPr lang="en-US" sz="1400" i="1" dirty="0">
                <a:solidFill>
                  <a:schemeClr val="bg1"/>
                </a:solidFill>
                <a:latin typeface="ArialMT"/>
                <a:ea typeface="Calibri" panose="020F0502020204030204" pitchFamily="34" charset="0"/>
                <a:cs typeface="Calibri" panose="020F0502020204030204" pitchFamily="34" charset="0"/>
              </a:rPr>
              <a:t>in Spanish Science Industry – </a:t>
            </a:r>
            <a:r>
              <a:rPr lang="en-US" sz="1400" i="1" dirty="0" smtClean="0">
                <a:solidFill>
                  <a:schemeClr val="bg1"/>
                </a:solidFill>
                <a:latin typeface="ArialMT"/>
                <a:ea typeface="Calibri" panose="020F0502020204030204" pitchFamily="34" charset="0"/>
                <a:cs typeface="Calibri" panose="020F0502020204030204" pitchFamily="34" charset="0"/>
              </a:rPr>
              <a:t>Fernandez Erik </a:t>
            </a:r>
            <a:r>
              <a:rPr lang="en-US" sz="1400" i="1" dirty="0">
                <a:solidFill>
                  <a:schemeClr val="bg1"/>
                </a:solidFill>
                <a:latin typeface="ArialMT"/>
                <a:ea typeface="Calibri" panose="020F0502020204030204" pitchFamily="34" charset="0"/>
                <a:cs typeface="Calibri" panose="020F0502020204030204" pitchFamily="34" charset="0"/>
              </a:rPr>
              <a:t>(INEUSTAR, Spain)</a:t>
            </a:r>
            <a:endParaRPr lang="fr-FR" sz="1400" i="1" dirty="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a:solidFill>
                  <a:schemeClr val="bg1"/>
                </a:solidFill>
                <a:latin typeface="ArialMT"/>
                <a:ea typeface="Calibri" panose="020F0502020204030204" pitchFamily="34" charset="0"/>
                <a:cs typeface="Calibri" panose="020F0502020204030204" pitchFamily="34" charset="0"/>
              </a:rPr>
              <a:t>Development of C-band RF infrastructure and initial experiments at </a:t>
            </a:r>
            <a:r>
              <a:rPr lang="en-US" sz="1400" i="1" dirty="0" smtClean="0">
                <a:solidFill>
                  <a:schemeClr val="bg1"/>
                </a:solidFill>
                <a:latin typeface="ArialMT"/>
                <a:ea typeface="Calibri" panose="020F0502020204030204" pitchFamily="34" charset="0"/>
                <a:cs typeface="Calibri" panose="020F0502020204030204" pitchFamily="34" charset="0"/>
              </a:rPr>
              <a:t>RadiaBeam – Alex </a:t>
            </a:r>
            <a:r>
              <a:rPr lang="en-US" sz="1400" i="1" dirty="0" err="1" smtClean="0">
                <a:solidFill>
                  <a:schemeClr val="bg1"/>
                </a:solidFill>
                <a:latin typeface="ArialMT"/>
                <a:ea typeface="Calibri" panose="020F0502020204030204" pitchFamily="34" charset="0"/>
                <a:cs typeface="Calibri" panose="020F0502020204030204" pitchFamily="34" charset="0"/>
              </a:rPr>
              <a:t>Murokh</a:t>
            </a:r>
            <a:r>
              <a:rPr lang="en-US" sz="1400" i="1" dirty="0" smtClean="0">
                <a:solidFill>
                  <a:schemeClr val="bg1"/>
                </a:solidFill>
                <a:latin typeface="ArialMT"/>
                <a:ea typeface="Calibri" panose="020F0502020204030204" pitchFamily="34" charset="0"/>
                <a:cs typeface="Calibri" panose="020F0502020204030204" pitchFamily="34" charset="0"/>
              </a:rPr>
              <a:t> </a:t>
            </a:r>
            <a:r>
              <a:rPr lang="en-US" sz="1400" i="1" dirty="0" smtClean="0">
                <a:solidFill>
                  <a:schemeClr val="bg1"/>
                </a:solidFill>
                <a:latin typeface="ArialMT"/>
                <a:ea typeface="Calibri" panose="020F0502020204030204" pitchFamily="34" charset="0"/>
                <a:cs typeface="Calibri" panose="020F0502020204030204" pitchFamily="34" charset="0"/>
              </a:rPr>
              <a:t>(</a:t>
            </a:r>
            <a:r>
              <a:rPr lang="en-US" sz="1400" i="1" dirty="0" err="1" smtClean="0">
                <a:solidFill>
                  <a:schemeClr val="bg1"/>
                </a:solidFill>
                <a:latin typeface="ArialMT"/>
                <a:ea typeface="Calibri" panose="020F0502020204030204" pitchFamily="34" charset="0"/>
                <a:cs typeface="Calibri" panose="020F0502020204030204" pitchFamily="34" charset="0"/>
              </a:rPr>
              <a:t>Radiabeam</a:t>
            </a:r>
            <a:r>
              <a:rPr lang="en-US" sz="1400" i="1" dirty="0">
                <a:solidFill>
                  <a:schemeClr val="bg1"/>
                </a:solidFill>
                <a:latin typeface="ArialMT"/>
                <a:ea typeface="Calibri" panose="020F0502020204030204" pitchFamily="34" charset="0"/>
                <a:cs typeface="Calibri" panose="020F0502020204030204" pitchFamily="34" charset="0"/>
              </a:rPr>
              <a:t>, USA)</a:t>
            </a:r>
            <a:endParaRPr lang="fr-FR" sz="1400" i="1" dirty="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Calibri" panose="020F0502020204030204" pitchFamily="34" charset="0"/>
              </a:rPr>
              <a:t>Experience </a:t>
            </a:r>
            <a:r>
              <a:rPr lang="en-US" sz="1400" i="1" dirty="0">
                <a:solidFill>
                  <a:schemeClr val="bg1"/>
                </a:solidFill>
                <a:latin typeface="ArialMT"/>
                <a:ea typeface="Calibri" panose="020F0502020204030204" pitchFamily="34" charset="0"/>
                <a:cs typeface="Calibri" panose="020F0502020204030204" pitchFamily="34" charset="0"/>
              </a:rPr>
              <a:t>in participating in the development of an electron-driven positron source as a company in the Tohoku region - KONDO, Masahiko (Kondo Equipment Corporation, Japan)</a:t>
            </a:r>
            <a:endParaRPr lang="fr-FR" sz="1400" i="1" dirty="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Calibri" panose="020F0502020204030204" pitchFamily="34" charset="0"/>
              </a:rPr>
              <a:t>Development </a:t>
            </a:r>
            <a:r>
              <a:rPr lang="en-US" sz="1400" i="1" dirty="0">
                <a:solidFill>
                  <a:schemeClr val="bg1"/>
                </a:solidFill>
                <a:latin typeface="ArialMT"/>
                <a:ea typeface="Calibri" panose="020F0502020204030204" pitchFamily="34" charset="0"/>
                <a:cs typeface="Calibri" panose="020F0502020204030204" pitchFamily="34" charset="0"/>
              </a:rPr>
              <a:t>of Nb3Sn SRF cavity using electroplating method - TAKAHASHI, Ryo (Akita Chemical Industry Co., Ltd, Japan)</a:t>
            </a:r>
            <a:endParaRPr lang="fr-FR" sz="1400" i="1" dirty="0">
              <a:solidFill>
                <a:schemeClr val="bg1"/>
              </a:solidFill>
              <a:latin typeface="ArialMT"/>
              <a:ea typeface="Calibri" panose="020F0502020204030204" pitchFamily="34" charset="0"/>
              <a:cs typeface="Times New Roman" panose="02020603050405020304" pitchFamily="18" charset="0"/>
            </a:endParaRPr>
          </a:p>
        </p:txBody>
      </p:sp>
      <p:sp>
        <p:nvSpPr>
          <p:cNvPr id="4" name="Rectangle 3"/>
          <p:cNvSpPr/>
          <p:nvPr/>
        </p:nvSpPr>
        <p:spPr>
          <a:xfrm>
            <a:off x="4708009" y="1478650"/>
            <a:ext cx="4320988" cy="5420715"/>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Times New Roman" panose="02020603050405020304" pitchFamily="18" charset="0"/>
              </a:rPr>
              <a:t>Sustainability </a:t>
            </a:r>
            <a:r>
              <a:rPr lang="en-US" sz="1400" i="1" dirty="0">
                <a:solidFill>
                  <a:schemeClr val="bg1"/>
                </a:solidFill>
                <a:latin typeface="ArialMT"/>
                <a:ea typeface="Calibri" panose="020F0502020204030204" pitchFamily="34" charset="0"/>
                <a:cs typeface="Times New Roman" panose="02020603050405020304" pitchFamily="18" charset="0"/>
              </a:rPr>
              <a:t>Studies for Future Linear Collider – </a:t>
            </a:r>
            <a:r>
              <a:rPr lang="en-US" sz="1400" i="1" dirty="0" smtClean="0">
                <a:solidFill>
                  <a:schemeClr val="bg1"/>
                </a:solidFill>
                <a:latin typeface="ArialMT"/>
                <a:ea typeface="Calibri" panose="020F0502020204030204" pitchFamily="34" charset="0"/>
                <a:cs typeface="Times New Roman" panose="02020603050405020304" pitchFamily="18" charset="0"/>
              </a:rPr>
              <a:t>Benno </a:t>
            </a:r>
            <a:r>
              <a:rPr lang="en-US" sz="1400" i="1" dirty="0">
                <a:solidFill>
                  <a:schemeClr val="bg1"/>
                </a:solidFill>
                <a:latin typeface="ArialMT"/>
                <a:ea typeface="Calibri" panose="020F0502020204030204" pitchFamily="34" charset="0"/>
                <a:cs typeface="Times New Roman" panose="02020603050405020304" pitchFamily="18" charset="0"/>
              </a:rPr>
              <a:t>List (DESY, </a:t>
            </a:r>
            <a:r>
              <a:rPr lang="en-US" sz="1400" i="1" dirty="0" smtClean="0">
                <a:solidFill>
                  <a:schemeClr val="bg1"/>
                </a:solidFill>
                <a:latin typeface="ArialMT"/>
                <a:ea typeface="Calibri" panose="020F0502020204030204" pitchFamily="34" charset="0"/>
                <a:cs typeface="Times New Roman" panose="02020603050405020304" pitchFamily="18" charset="0"/>
              </a:rPr>
              <a:t>Germany)</a:t>
            </a:r>
            <a:endParaRPr lang="fr-FR" sz="1400" i="1" dirty="0" smtClean="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Times New Roman" panose="02020603050405020304" pitchFamily="18" charset="0"/>
              </a:rPr>
              <a:t>LC </a:t>
            </a:r>
            <a:r>
              <a:rPr lang="en-US" sz="1400" i="1" dirty="0">
                <a:solidFill>
                  <a:schemeClr val="bg1"/>
                </a:solidFill>
                <a:latin typeface="ArialMT"/>
                <a:ea typeface="Calibri" panose="020F0502020204030204" pitchFamily="34" charset="0"/>
                <a:cs typeface="Times New Roman" panose="02020603050405020304" pitchFamily="18" charset="0"/>
              </a:rPr>
              <a:t>related high efficiency RF systems, status and prospects – </a:t>
            </a:r>
            <a:r>
              <a:rPr lang="en-US" sz="1400" i="1" dirty="0" err="1" smtClean="0">
                <a:solidFill>
                  <a:schemeClr val="bg1"/>
                </a:solidFill>
                <a:latin typeface="ArialMT"/>
                <a:ea typeface="Calibri" panose="020F0502020204030204" pitchFamily="34" charset="0"/>
                <a:cs typeface="Times New Roman" panose="02020603050405020304" pitchFamily="18" charset="0"/>
              </a:rPr>
              <a:t>Syratchev</a:t>
            </a:r>
            <a:r>
              <a:rPr lang="en-US" sz="1400" i="1" dirty="0" smtClean="0">
                <a:solidFill>
                  <a:schemeClr val="bg1"/>
                </a:solidFill>
                <a:latin typeface="ArialMT"/>
                <a:ea typeface="Calibri" panose="020F0502020204030204" pitchFamily="34" charset="0"/>
                <a:cs typeface="Times New Roman" panose="02020603050405020304" pitchFamily="18" charset="0"/>
              </a:rPr>
              <a:t> </a:t>
            </a:r>
            <a:r>
              <a:rPr lang="en-US" sz="1400" i="1" dirty="0">
                <a:solidFill>
                  <a:schemeClr val="bg1"/>
                </a:solidFill>
                <a:latin typeface="ArialMT"/>
                <a:ea typeface="Calibri" panose="020F0502020204030204" pitchFamily="34" charset="0"/>
                <a:cs typeface="Times New Roman" panose="02020603050405020304" pitchFamily="18" charset="0"/>
              </a:rPr>
              <a:t>Igor (</a:t>
            </a:r>
            <a:r>
              <a:rPr lang="en-US" sz="1400" i="1" dirty="0" smtClean="0">
                <a:solidFill>
                  <a:schemeClr val="bg1"/>
                </a:solidFill>
                <a:latin typeface="ArialMT"/>
                <a:ea typeface="Calibri" panose="020F0502020204030204" pitchFamily="34" charset="0"/>
                <a:cs typeface="Times New Roman" panose="02020603050405020304" pitchFamily="18" charset="0"/>
              </a:rPr>
              <a:t>CERN</a:t>
            </a:r>
            <a:r>
              <a:rPr lang="en-US" sz="1400" i="1" dirty="0" smtClean="0">
                <a:solidFill>
                  <a:schemeClr val="bg1"/>
                </a:solidFill>
                <a:latin typeface="ArialMT"/>
                <a:ea typeface="Calibri" panose="020F0502020204030204" pitchFamily="34" charset="0"/>
                <a:cs typeface="Times New Roman" panose="02020603050405020304" pitchFamily="18" charset="0"/>
              </a:rPr>
              <a:t>)</a:t>
            </a:r>
          </a:p>
          <a:p>
            <a:pPr marL="285750" indent="-285750">
              <a:lnSpc>
                <a:spcPct val="107000"/>
              </a:lnSpc>
              <a:spcAft>
                <a:spcPts val="800"/>
              </a:spcAft>
              <a:buFont typeface="Arial" panose="020B0604020202020204" pitchFamily="34" charset="0"/>
              <a:buChar char="•"/>
            </a:pPr>
            <a:r>
              <a:rPr lang="en-US" sz="1400" i="1" dirty="0" smtClean="0">
                <a:solidFill>
                  <a:srgbClr val="FFFF00"/>
                </a:solidFill>
                <a:latin typeface="ArialMT"/>
                <a:ea typeface="Calibri" panose="020F0502020204030204" pitchFamily="34" charset="0"/>
                <a:cs typeface="Times New Roman" panose="02020603050405020304" pitchFamily="18" charset="0"/>
              </a:rPr>
              <a:t>LC </a:t>
            </a:r>
            <a:r>
              <a:rPr lang="en-US" sz="1400" i="1" dirty="0">
                <a:solidFill>
                  <a:srgbClr val="FFFF00"/>
                </a:solidFill>
                <a:latin typeface="ArialMT"/>
                <a:ea typeface="Calibri" panose="020F0502020204030204" pitchFamily="34" charset="0"/>
                <a:cs typeface="Times New Roman" panose="02020603050405020304" pitchFamily="18" charset="0"/>
              </a:rPr>
              <a:t>Carbon Assessments: A Life Cycle Assessment of the CLIC and ILC Linear Collider Feasibility </a:t>
            </a:r>
            <a:r>
              <a:rPr lang="en-US" sz="1400" i="1" dirty="0" smtClean="0">
                <a:solidFill>
                  <a:srgbClr val="FFFF00"/>
                </a:solidFill>
                <a:latin typeface="ArialMT"/>
                <a:ea typeface="Calibri" panose="020F0502020204030204" pitchFamily="34" charset="0"/>
                <a:cs typeface="Times New Roman" panose="02020603050405020304" pitchFamily="18" charset="0"/>
              </a:rPr>
              <a:t>Studies – Suzanne Evans (ARUP)</a:t>
            </a:r>
            <a:endParaRPr lang="fr-FR" sz="1400" i="1" dirty="0" smtClean="0">
              <a:solidFill>
                <a:srgbClr val="FFFF00"/>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Times New Roman" panose="02020603050405020304" pitchFamily="18" charset="0"/>
              </a:rPr>
              <a:t>Green </a:t>
            </a:r>
            <a:r>
              <a:rPr lang="en-US" sz="1400" i="1" dirty="0">
                <a:solidFill>
                  <a:schemeClr val="bg1"/>
                </a:solidFill>
                <a:latin typeface="ArialMT"/>
                <a:ea typeface="Calibri" panose="020F0502020204030204" pitchFamily="34" charset="0"/>
                <a:cs typeface="Times New Roman" panose="02020603050405020304" pitchFamily="18" charset="0"/>
              </a:rPr>
              <a:t>ILC Concept </a:t>
            </a:r>
            <a:r>
              <a:rPr lang="en-US" sz="1400" i="1" dirty="0" smtClean="0">
                <a:solidFill>
                  <a:schemeClr val="bg1"/>
                </a:solidFill>
                <a:latin typeface="ArialMT"/>
                <a:ea typeface="Calibri" panose="020F0502020204030204" pitchFamily="34" charset="0"/>
                <a:cs typeface="Times New Roman" panose="02020603050405020304" pitchFamily="18" charset="0"/>
              </a:rPr>
              <a:t>– Yoshioka Masakazu </a:t>
            </a:r>
            <a:r>
              <a:rPr lang="en-US" sz="1400" i="1" dirty="0">
                <a:solidFill>
                  <a:schemeClr val="bg1"/>
                </a:solidFill>
                <a:latin typeface="ArialMT"/>
                <a:ea typeface="Calibri" panose="020F0502020204030204" pitchFamily="34" charset="0"/>
                <a:cs typeface="Times New Roman" panose="02020603050405020304" pitchFamily="18" charset="0"/>
              </a:rPr>
              <a:t>(Iwate University/KEK, </a:t>
            </a:r>
            <a:r>
              <a:rPr lang="en-US" sz="1400" i="1" dirty="0" smtClean="0">
                <a:solidFill>
                  <a:schemeClr val="bg1"/>
                </a:solidFill>
                <a:latin typeface="ArialMT"/>
                <a:ea typeface="Calibri" panose="020F0502020204030204" pitchFamily="34" charset="0"/>
                <a:cs typeface="Times New Roman" panose="02020603050405020304" pitchFamily="18" charset="0"/>
              </a:rPr>
              <a:t>Japan)</a:t>
            </a:r>
            <a:endParaRPr lang="fr-FR" sz="1400" i="1" dirty="0" smtClean="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a:solidFill>
                  <a:schemeClr val="bg1"/>
                </a:solidFill>
                <a:latin typeface="ArialMT"/>
                <a:ea typeface="Calibri" panose="020F0502020204030204" pitchFamily="34" charset="0"/>
                <a:cs typeface="Times New Roman" panose="02020603050405020304" pitchFamily="18" charset="0"/>
              </a:rPr>
              <a:t>Permanent magnet technology for sustainable accelerators </a:t>
            </a:r>
            <a:r>
              <a:rPr lang="en-US" sz="1400" i="1" dirty="0" smtClean="0">
                <a:solidFill>
                  <a:schemeClr val="bg1"/>
                </a:solidFill>
                <a:latin typeface="ArialMT"/>
                <a:ea typeface="Calibri" panose="020F0502020204030204" pitchFamily="34" charset="0"/>
                <a:cs typeface="Times New Roman" panose="02020603050405020304" pitchFamily="18" charset="0"/>
              </a:rPr>
              <a:t>– Shepherd Ben (STFC, UK)</a:t>
            </a: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Times New Roman" panose="02020603050405020304" pitchFamily="18" charset="0"/>
              </a:rPr>
              <a:t>IHEP </a:t>
            </a:r>
            <a:r>
              <a:rPr lang="en-US" sz="1400" i="1" dirty="0">
                <a:solidFill>
                  <a:schemeClr val="bg1"/>
                </a:solidFill>
                <a:latin typeface="ArialMT"/>
                <a:ea typeface="Calibri" panose="020F0502020204030204" pitchFamily="34" charset="0"/>
                <a:cs typeface="Times New Roman" panose="02020603050405020304" pitchFamily="18" charset="0"/>
              </a:rPr>
              <a:t>high efficiency, high power klystron </a:t>
            </a:r>
            <a:r>
              <a:rPr lang="en-US" sz="1400" i="1" dirty="0" smtClean="0">
                <a:solidFill>
                  <a:schemeClr val="bg1"/>
                </a:solidFill>
                <a:latin typeface="ArialMT"/>
                <a:ea typeface="Calibri" panose="020F0502020204030204" pitchFamily="34" charset="0"/>
                <a:cs typeface="Times New Roman" panose="02020603050405020304" pitchFamily="18" charset="0"/>
              </a:rPr>
              <a:t>development -  </a:t>
            </a:r>
            <a:r>
              <a:rPr lang="en-US" sz="1400" i="1" dirty="0" err="1" smtClean="0">
                <a:solidFill>
                  <a:schemeClr val="bg1"/>
                </a:solidFill>
                <a:latin typeface="ArialMT"/>
                <a:ea typeface="Calibri" panose="020F0502020204030204" pitchFamily="34" charset="0"/>
                <a:cs typeface="Times New Roman" panose="02020603050405020304" pitchFamily="18" charset="0"/>
              </a:rPr>
              <a:t>Zusheng</a:t>
            </a:r>
            <a:r>
              <a:rPr lang="en-US" sz="1400" i="1" dirty="0" smtClean="0">
                <a:solidFill>
                  <a:schemeClr val="bg1"/>
                </a:solidFill>
                <a:latin typeface="ArialMT"/>
                <a:ea typeface="Calibri" panose="020F0502020204030204" pitchFamily="34" charset="0"/>
                <a:cs typeface="Times New Roman" panose="02020603050405020304" pitchFamily="18" charset="0"/>
              </a:rPr>
              <a:t> Zhou (IHEP, China)</a:t>
            </a:r>
            <a:endParaRPr lang="fr-FR" sz="1400" i="1" dirty="0" smtClean="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Times New Roman" panose="02020603050405020304" pitchFamily="18" charset="0"/>
              </a:rPr>
              <a:t>Basic </a:t>
            </a:r>
            <a:r>
              <a:rPr lang="en-US" sz="1400" i="1" dirty="0">
                <a:solidFill>
                  <a:schemeClr val="bg1"/>
                </a:solidFill>
                <a:latin typeface="ArialMT"/>
                <a:ea typeface="Calibri" panose="020F0502020204030204" pitchFamily="34" charset="0"/>
                <a:cs typeface="Times New Roman" panose="02020603050405020304" pitchFamily="18" charset="0"/>
              </a:rPr>
              <a:t>research using synchrotron radiation and commercialization of waste heat recovery technology from ILC - </a:t>
            </a:r>
            <a:r>
              <a:rPr lang="en-US" sz="1400" i="1" dirty="0" err="1" smtClean="0">
                <a:solidFill>
                  <a:schemeClr val="bg1"/>
                </a:solidFill>
                <a:latin typeface="ArialMT"/>
                <a:ea typeface="Calibri" panose="020F0502020204030204" pitchFamily="34" charset="0"/>
                <a:cs typeface="Times New Roman" panose="02020603050405020304" pitchFamily="18" charset="0"/>
              </a:rPr>
              <a:t>Mitoya</a:t>
            </a:r>
            <a:r>
              <a:rPr lang="en-US" sz="1400" i="1" dirty="0" smtClean="0">
                <a:solidFill>
                  <a:schemeClr val="bg1"/>
                </a:solidFill>
                <a:latin typeface="ArialMT"/>
                <a:ea typeface="Calibri" panose="020F0502020204030204" pitchFamily="34" charset="0"/>
                <a:cs typeface="Times New Roman" panose="02020603050405020304" pitchFamily="18" charset="0"/>
              </a:rPr>
              <a:t> </a:t>
            </a:r>
            <a:r>
              <a:rPr lang="en-US" sz="1400" i="1" dirty="0">
                <a:solidFill>
                  <a:schemeClr val="bg1"/>
                </a:solidFill>
                <a:latin typeface="ArialMT"/>
                <a:ea typeface="Calibri" panose="020F0502020204030204" pitchFamily="34" charset="0"/>
                <a:cs typeface="Times New Roman" panose="02020603050405020304" pitchFamily="18" charset="0"/>
              </a:rPr>
              <a:t>Goh (Higashi Nihon </a:t>
            </a:r>
            <a:r>
              <a:rPr lang="en-US" sz="1400" i="1" dirty="0" err="1">
                <a:solidFill>
                  <a:schemeClr val="bg1"/>
                </a:solidFill>
                <a:latin typeface="ArialMT"/>
                <a:ea typeface="Calibri" panose="020F0502020204030204" pitchFamily="34" charset="0"/>
                <a:cs typeface="Times New Roman" panose="02020603050405020304" pitchFamily="18" charset="0"/>
              </a:rPr>
              <a:t>Kidenkaihatsu</a:t>
            </a:r>
            <a:r>
              <a:rPr lang="en-US" sz="1400" i="1" dirty="0">
                <a:solidFill>
                  <a:schemeClr val="bg1"/>
                </a:solidFill>
                <a:latin typeface="ArialMT"/>
                <a:ea typeface="Calibri" panose="020F0502020204030204" pitchFamily="34" charset="0"/>
                <a:cs typeface="Times New Roman" panose="02020603050405020304" pitchFamily="18" charset="0"/>
              </a:rPr>
              <a:t> Co., Ltd., </a:t>
            </a:r>
            <a:r>
              <a:rPr lang="en-US" sz="1400" i="1" dirty="0" smtClean="0">
                <a:solidFill>
                  <a:schemeClr val="bg1"/>
                </a:solidFill>
                <a:latin typeface="ArialMT"/>
                <a:ea typeface="Calibri" panose="020F0502020204030204" pitchFamily="34" charset="0"/>
                <a:cs typeface="Times New Roman" panose="02020603050405020304" pitchFamily="18" charset="0"/>
              </a:rPr>
              <a:t>Japan)</a:t>
            </a:r>
            <a:endParaRPr lang="fr-FR" sz="1400" i="1" dirty="0" smtClean="0">
              <a:solidFill>
                <a:schemeClr val="bg1"/>
              </a:solidFill>
              <a:latin typeface="ArialMT"/>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400" i="1" dirty="0" smtClean="0">
                <a:solidFill>
                  <a:schemeClr val="bg1"/>
                </a:solidFill>
                <a:latin typeface="ArialMT"/>
                <a:ea typeface="Calibri" panose="020F0502020204030204" pitchFamily="34" charset="0"/>
                <a:cs typeface="Times New Roman" panose="02020603050405020304" pitchFamily="18" charset="0"/>
              </a:rPr>
              <a:t>Town </a:t>
            </a:r>
            <a:r>
              <a:rPr lang="en-US" sz="1400" i="1" dirty="0">
                <a:solidFill>
                  <a:schemeClr val="bg1"/>
                </a:solidFill>
                <a:latin typeface="ArialMT"/>
                <a:ea typeface="Calibri" panose="020F0502020204030204" pitchFamily="34" charset="0"/>
                <a:cs typeface="Times New Roman" panose="02020603050405020304" pitchFamily="18" charset="0"/>
              </a:rPr>
              <a:t>planning in the vicinity of ILC candidate site as a regional company - </a:t>
            </a:r>
            <a:r>
              <a:rPr lang="en-US" sz="1400" i="1" dirty="0" smtClean="0">
                <a:solidFill>
                  <a:schemeClr val="bg1"/>
                </a:solidFill>
                <a:latin typeface="ArialMT"/>
                <a:ea typeface="Calibri" panose="020F0502020204030204" pitchFamily="34" charset="0"/>
                <a:cs typeface="Times New Roman" panose="02020603050405020304" pitchFamily="18" charset="0"/>
              </a:rPr>
              <a:t>Kondo </a:t>
            </a:r>
            <a:r>
              <a:rPr lang="en-US" sz="1400" i="1" dirty="0">
                <a:solidFill>
                  <a:schemeClr val="bg1"/>
                </a:solidFill>
                <a:latin typeface="ArialMT"/>
                <a:ea typeface="Calibri" panose="020F0502020204030204" pitchFamily="34" charset="0"/>
                <a:cs typeface="Times New Roman" panose="02020603050405020304" pitchFamily="18" charset="0"/>
              </a:rPr>
              <a:t>Masahiko (Kondo Equipment Corporation, Japan)</a:t>
            </a:r>
            <a:endParaRPr lang="fr-FR" sz="1400" i="1" dirty="0">
              <a:solidFill>
                <a:schemeClr val="bg1"/>
              </a:solidFill>
              <a:effectLst/>
              <a:latin typeface="ArialMT"/>
              <a:ea typeface="Calibri" panose="020F0502020204030204" pitchFamily="34" charset="0"/>
              <a:cs typeface="Times New Roman" panose="02020603050405020304" pitchFamily="18" charset="0"/>
            </a:endParaRPr>
          </a:p>
        </p:txBody>
      </p:sp>
      <p:sp>
        <p:nvSpPr>
          <p:cNvPr id="5" name="Rectangle 1027"/>
          <p:cNvSpPr txBox="1">
            <a:spLocks noChangeArrowheads="1"/>
          </p:cNvSpPr>
          <p:nvPr/>
        </p:nvSpPr>
        <p:spPr bwMode="auto">
          <a:xfrm>
            <a:off x="-252536" y="44624"/>
            <a:ext cx="770485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LCWS2023 @SLAC: International </a:t>
            </a:r>
            <a:r>
              <a:rPr lang="en-GB" sz="2400" b="1" kern="0" dirty="0" smtClean="0">
                <a:solidFill>
                  <a:srgbClr val="FCF933"/>
                </a:solidFill>
                <a:effectLst>
                  <a:outerShdw blurRad="38100" dist="38100" dir="2700000">
                    <a:srgbClr val="000000"/>
                  </a:outerShdw>
                </a:effectLst>
                <a:latin typeface="ArialMT"/>
              </a:rPr>
              <a:t>Workshop on </a:t>
            </a:r>
            <a:r>
              <a:rPr lang="en-GB" sz="2400" b="1" kern="0" dirty="0" smtClean="0">
                <a:solidFill>
                  <a:srgbClr val="FCF933"/>
                </a:solidFill>
                <a:effectLst>
                  <a:outerShdw blurRad="38100" dist="38100" dir="2700000">
                    <a:srgbClr val="000000"/>
                  </a:outerShdw>
                </a:effectLst>
                <a:latin typeface="ArialMT"/>
              </a:rPr>
              <a:t/>
            </a:r>
            <a:br>
              <a:rPr lang="en-GB" sz="2400" b="1" kern="0" dirty="0" smtClean="0">
                <a:solidFill>
                  <a:srgbClr val="FCF933"/>
                </a:solidFill>
                <a:effectLst>
                  <a:outerShdw blurRad="38100" dist="38100" dir="2700000">
                    <a:srgbClr val="000000"/>
                  </a:outerShdw>
                </a:effectLst>
                <a:latin typeface="ArialMT"/>
              </a:rPr>
            </a:br>
            <a:r>
              <a:rPr lang="en-GB" sz="2400" b="1" kern="0" dirty="0" smtClean="0">
                <a:solidFill>
                  <a:srgbClr val="FCF933"/>
                </a:solidFill>
                <a:effectLst>
                  <a:outerShdw blurRad="38100" dist="38100" dir="2700000">
                    <a:srgbClr val="000000"/>
                  </a:outerShdw>
                </a:effectLst>
                <a:latin typeface="ArialMT"/>
              </a:rPr>
              <a:t>Future Linear Colliders (May 15-19, 2023)</a:t>
            </a:r>
            <a:endParaRPr lang="en-GB" sz="2400" b="1" kern="0" dirty="0">
              <a:solidFill>
                <a:srgbClr val="336699"/>
              </a:solidFill>
              <a:effectLst>
                <a:outerShdw blurRad="38100" dist="38100" dir="2700000">
                  <a:srgbClr val="000000"/>
                </a:outerShdw>
              </a:effectLst>
              <a:latin typeface="ArialMT"/>
            </a:endParaRP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89689"/>
            <a:ext cx="1576677" cy="640735"/>
          </a:xfrm>
          <a:prstGeom prst="rect">
            <a:avLst/>
          </a:prstGeom>
        </p:spPr>
      </p:pic>
      <p:sp>
        <p:nvSpPr>
          <p:cNvPr id="7" name="ZoneTexte 6"/>
          <p:cNvSpPr txBox="1"/>
          <p:nvPr/>
        </p:nvSpPr>
        <p:spPr>
          <a:xfrm>
            <a:off x="4780718" y="692696"/>
            <a:ext cx="4399794" cy="369332"/>
          </a:xfrm>
          <a:prstGeom prst="rect">
            <a:avLst/>
          </a:prstGeom>
          <a:noFill/>
        </p:spPr>
        <p:txBody>
          <a:bodyPr wrap="none" rtlCol="0">
            <a:spAutoFit/>
          </a:bodyPr>
          <a:lstStyle/>
          <a:p>
            <a:r>
              <a:rPr lang="fr-FR" b="1" i="1" dirty="0" smtClean="0">
                <a:solidFill>
                  <a:srgbClr val="FF0000"/>
                </a:solidFill>
                <a:latin typeface="ArialMT"/>
              </a:rPr>
              <a:t>SUSTAINABILITY </a:t>
            </a:r>
            <a:r>
              <a:rPr lang="fr-FR" b="1" i="1" dirty="0" smtClean="0">
                <a:solidFill>
                  <a:srgbClr val="FF0000"/>
                </a:solidFill>
                <a:latin typeface="ArialMT"/>
              </a:rPr>
              <a:t>PLENARY SESSION:</a:t>
            </a:r>
            <a:endParaRPr lang="fr-FR" b="1" i="1" dirty="0" smtClean="0">
              <a:solidFill>
                <a:srgbClr val="FF0000"/>
              </a:solidFill>
              <a:latin typeface="ArialMT"/>
            </a:endParaRPr>
          </a:p>
        </p:txBody>
      </p:sp>
      <p:sp>
        <p:nvSpPr>
          <p:cNvPr id="8" name="ZoneTexte 7"/>
          <p:cNvSpPr txBox="1"/>
          <p:nvPr/>
        </p:nvSpPr>
        <p:spPr>
          <a:xfrm>
            <a:off x="129483" y="748568"/>
            <a:ext cx="3681777" cy="369332"/>
          </a:xfrm>
          <a:prstGeom prst="rect">
            <a:avLst/>
          </a:prstGeom>
          <a:noFill/>
        </p:spPr>
        <p:txBody>
          <a:bodyPr wrap="none" rtlCol="0">
            <a:spAutoFit/>
          </a:bodyPr>
          <a:lstStyle/>
          <a:p>
            <a:pPr algn="ctr"/>
            <a:r>
              <a:rPr lang="fr-FR" b="1" i="1" dirty="0" smtClean="0">
                <a:solidFill>
                  <a:srgbClr val="FF0000"/>
                </a:solidFill>
                <a:latin typeface="ArialMT"/>
              </a:rPr>
              <a:t>INDUSTRY </a:t>
            </a:r>
            <a:r>
              <a:rPr lang="fr-FR" b="1" i="1" dirty="0" smtClean="0">
                <a:solidFill>
                  <a:srgbClr val="FF0000"/>
                </a:solidFill>
                <a:latin typeface="ArialMT"/>
              </a:rPr>
              <a:t>PLENARY SESSION:</a:t>
            </a:r>
            <a:endParaRPr lang="fr-FR" b="1" i="1" dirty="0">
              <a:solidFill>
                <a:srgbClr val="FF0000"/>
              </a:solidFill>
              <a:latin typeface="ArialMT"/>
            </a:endParaRPr>
          </a:p>
        </p:txBody>
      </p:sp>
      <p:sp>
        <p:nvSpPr>
          <p:cNvPr id="11" name="TextBox 19"/>
          <p:cNvSpPr txBox="1"/>
          <p:nvPr/>
        </p:nvSpPr>
        <p:spPr>
          <a:xfrm>
            <a:off x="226526" y="1186645"/>
            <a:ext cx="3180097" cy="461665"/>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https</a:t>
            </a:r>
            <a:r>
              <a:rPr lang="en-US" sz="1200" b="1" dirty="0">
                <a:solidFill>
                  <a:schemeClr val="bg1"/>
                </a:solidFill>
                <a:latin typeface="ArialMT"/>
              </a:rPr>
              <a:t>://indico.slac.stanford.edu/event/7467/sessions/441/#20230516</a:t>
            </a:r>
            <a:endParaRPr lang="en-US" sz="1200" b="1" dirty="0" smtClean="0">
              <a:solidFill>
                <a:schemeClr val="bg1"/>
              </a:solidFill>
              <a:latin typeface="ArialMT"/>
            </a:endParaRPr>
          </a:p>
        </p:txBody>
      </p:sp>
      <p:sp>
        <p:nvSpPr>
          <p:cNvPr id="12" name="TextBox 19"/>
          <p:cNvSpPr txBox="1"/>
          <p:nvPr/>
        </p:nvSpPr>
        <p:spPr>
          <a:xfrm>
            <a:off x="5378017" y="1052736"/>
            <a:ext cx="3180097" cy="461665"/>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https</a:t>
            </a:r>
            <a:r>
              <a:rPr lang="en-US" sz="1200" b="1" dirty="0">
                <a:solidFill>
                  <a:schemeClr val="bg1"/>
                </a:solidFill>
                <a:latin typeface="ArialMT"/>
              </a:rPr>
              <a:t>://indico.slac.stanford.edu/event/7467/sessions/443/#20230516</a:t>
            </a:r>
            <a:endParaRPr lang="en-US" sz="1200" b="1" dirty="0" smtClean="0">
              <a:solidFill>
                <a:schemeClr val="bg1"/>
              </a:solidFill>
              <a:latin typeface="ArialMT"/>
            </a:endParaRPr>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68040" y="781662"/>
            <a:ext cx="753272" cy="977218"/>
          </a:xfrm>
          <a:prstGeom prst="rect">
            <a:avLst/>
          </a:prstGeom>
        </p:spPr>
      </p:pic>
    </p:spTree>
    <p:extLst>
      <p:ext uri="{BB962C8B-B14F-4D97-AF65-F5344CB8AC3E}">
        <p14:creationId xmlns:p14="http://schemas.microsoft.com/office/powerpoint/2010/main" val="35086262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2483768" y="44624"/>
            <a:ext cx="417646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Summary and Outlook</a:t>
            </a:r>
            <a:endParaRPr lang="en-GB" sz="2800" b="1" kern="0" dirty="0">
              <a:solidFill>
                <a:srgbClr val="336699"/>
              </a:solidFill>
              <a:effectLst>
                <a:outerShdw blurRad="38100" dist="38100" dir="2700000">
                  <a:srgbClr val="000000"/>
                </a:outerShdw>
              </a:effectLst>
              <a:latin typeface="ArialMT"/>
            </a:endParaRPr>
          </a:p>
        </p:txBody>
      </p:sp>
      <p:sp>
        <p:nvSpPr>
          <p:cNvPr id="6" name="Rectangle 5"/>
          <p:cNvSpPr/>
          <p:nvPr/>
        </p:nvSpPr>
        <p:spPr>
          <a:xfrm>
            <a:off x="107504" y="764704"/>
            <a:ext cx="9036495" cy="5755422"/>
          </a:xfrm>
          <a:prstGeom prst="rect">
            <a:avLst/>
          </a:prstGeom>
        </p:spPr>
        <p:txBody>
          <a:bodyPr wrap="square">
            <a:spAutoFit/>
          </a:bodyPr>
          <a:lstStyle/>
          <a:p>
            <a:pPr marL="285750" indent="-285750">
              <a:spcBef>
                <a:spcPts val="0"/>
              </a:spcBef>
              <a:spcAft>
                <a:spcPts val="0"/>
              </a:spcAft>
              <a:buFont typeface="Wingdings" panose="05000000000000000000" pitchFamily="2" charset="2"/>
              <a:buChar char="ü"/>
            </a:pPr>
            <a:r>
              <a:rPr lang="en-GB" sz="1600" b="1" i="1" dirty="0" smtClean="0">
                <a:solidFill>
                  <a:srgbClr val="FFFF00"/>
                </a:solidFill>
                <a:latin typeface="ArialMT"/>
              </a:rPr>
              <a:t>Power efficiency, energy consumption </a:t>
            </a:r>
            <a:r>
              <a:rPr lang="en-GB" sz="1600" b="1" i="1" dirty="0" smtClean="0">
                <a:solidFill>
                  <a:schemeClr val="bg1"/>
                </a:solidFill>
                <a:latin typeface="ArialMT"/>
              </a:rPr>
              <a:t>and also </a:t>
            </a:r>
            <a:r>
              <a:rPr lang="en-GB" sz="1600" b="1" i="1" dirty="0" smtClean="0">
                <a:solidFill>
                  <a:srgbClr val="FFFF00"/>
                </a:solidFill>
                <a:latin typeface="ArialMT"/>
              </a:rPr>
              <a:t>carbon emission </a:t>
            </a:r>
            <a:r>
              <a:rPr lang="en-GB" sz="1600" b="1" i="1" dirty="0" smtClean="0">
                <a:solidFill>
                  <a:schemeClr val="bg1"/>
                </a:solidFill>
                <a:latin typeface="ArialMT"/>
              </a:rPr>
              <a:t>and other sustainability targets are today important drivers of accelerator development and R&amp;D:</a:t>
            </a:r>
          </a:p>
          <a:p>
            <a:pPr marL="285750" indent="-285750">
              <a:spcBef>
                <a:spcPts val="0"/>
              </a:spcBef>
              <a:spcAft>
                <a:spcPts val="0"/>
              </a:spcAft>
              <a:buFont typeface="Wingdings" panose="05000000000000000000" pitchFamily="2" charset="2"/>
              <a:buChar char="ü"/>
            </a:pPr>
            <a:endParaRPr lang="en-GB" sz="1600" dirty="0">
              <a:latin typeface="ArialMT"/>
            </a:endParaRPr>
          </a:p>
          <a:p>
            <a:pPr>
              <a:spcBef>
                <a:spcPts val="0"/>
              </a:spcBef>
              <a:spcAft>
                <a:spcPts val="0"/>
              </a:spcAft>
            </a:pPr>
            <a:r>
              <a:rPr lang="en-GB" sz="1600" i="1" dirty="0" smtClean="0">
                <a:solidFill>
                  <a:schemeClr val="bg1"/>
                </a:solidFill>
                <a:latin typeface="ArialMT"/>
              </a:rPr>
              <a:t>     - Related </a:t>
            </a:r>
            <a:r>
              <a:rPr lang="en-GB" sz="1600" i="1" dirty="0">
                <a:solidFill>
                  <a:schemeClr val="bg1"/>
                </a:solidFill>
                <a:latin typeface="ArialMT"/>
              </a:rPr>
              <a:t>to designs, new concepts and many technical developments </a:t>
            </a:r>
          </a:p>
          <a:p>
            <a:pPr>
              <a:spcBef>
                <a:spcPts val="0"/>
              </a:spcBef>
              <a:spcAft>
                <a:spcPts val="0"/>
              </a:spcAft>
            </a:pPr>
            <a:r>
              <a:rPr lang="en-GB" sz="1600" i="1" dirty="0" smtClean="0">
                <a:solidFill>
                  <a:schemeClr val="bg1"/>
                </a:solidFill>
                <a:latin typeface="ArialMT"/>
              </a:rPr>
              <a:t>     - Very </a:t>
            </a:r>
            <a:r>
              <a:rPr lang="en-GB" sz="1600" i="1" dirty="0">
                <a:solidFill>
                  <a:schemeClr val="bg1"/>
                </a:solidFill>
                <a:latin typeface="ArialMT"/>
              </a:rPr>
              <a:t>large synergy across the entire field of accelerator science (small and large installations)</a:t>
            </a:r>
          </a:p>
          <a:p>
            <a:pPr>
              <a:spcBef>
                <a:spcPts val="0"/>
              </a:spcBef>
              <a:spcAft>
                <a:spcPts val="0"/>
              </a:spcAft>
            </a:pPr>
            <a:r>
              <a:rPr lang="en-GB" sz="1600" i="1" dirty="0" smtClean="0">
                <a:solidFill>
                  <a:schemeClr val="bg1"/>
                </a:solidFill>
                <a:latin typeface="ArialMT"/>
              </a:rPr>
              <a:t>     - Funding </a:t>
            </a:r>
            <a:r>
              <a:rPr lang="en-GB" sz="1600" i="1" dirty="0">
                <a:solidFill>
                  <a:schemeClr val="bg1"/>
                </a:solidFill>
                <a:latin typeface="ArialMT"/>
              </a:rPr>
              <a:t>in many cases “encourages” this R&amp;D </a:t>
            </a:r>
            <a:endParaRPr lang="en-GB" sz="1600" i="1" dirty="0" smtClean="0">
              <a:solidFill>
                <a:schemeClr val="bg1"/>
              </a:solidFill>
              <a:latin typeface="ArialMT"/>
            </a:endParaRPr>
          </a:p>
          <a:p>
            <a:pPr indent="-342900">
              <a:spcBef>
                <a:spcPts val="0"/>
              </a:spcBef>
              <a:spcAft>
                <a:spcPts val="0"/>
              </a:spcAft>
              <a:buFont typeface="Arial" panose="020B0604020202020204" pitchFamily="34" charset="0"/>
              <a:buChar char="•"/>
            </a:pPr>
            <a:endParaRPr lang="en-GB" sz="1600" i="1" dirty="0">
              <a:solidFill>
                <a:schemeClr val="bg1"/>
              </a:solidFill>
              <a:latin typeface="ArialMT"/>
            </a:endParaRPr>
          </a:p>
          <a:p>
            <a:pPr marL="285750" indent="-285750">
              <a:spcBef>
                <a:spcPts val="0"/>
              </a:spcBef>
              <a:spcAft>
                <a:spcPts val="0"/>
              </a:spcAft>
              <a:buFont typeface="Wingdings" panose="05000000000000000000" pitchFamily="2" charset="2"/>
              <a:buChar char="ü"/>
            </a:pPr>
            <a:r>
              <a:rPr lang="en-GB" sz="1600" b="1" i="1" dirty="0">
                <a:solidFill>
                  <a:srgbClr val="FFFF00"/>
                </a:solidFill>
                <a:latin typeface="ArialMT"/>
              </a:rPr>
              <a:t>Optimisation</a:t>
            </a:r>
            <a:r>
              <a:rPr lang="en-GB" sz="1600" b="1" i="1" dirty="0">
                <a:solidFill>
                  <a:schemeClr val="bg1"/>
                </a:solidFill>
                <a:latin typeface="ArialMT"/>
              </a:rPr>
              <a:t> of subsystems and components </a:t>
            </a:r>
            <a:r>
              <a:rPr lang="en-GB" sz="1600" b="1" i="1" dirty="0">
                <a:solidFill>
                  <a:srgbClr val="FFFF00"/>
                </a:solidFill>
                <a:latin typeface="ArialMT"/>
              </a:rPr>
              <a:t>for energy </a:t>
            </a:r>
            <a:r>
              <a:rPr lang="en-GB" sz="1600" b="1" i="1" dirty="0" smtClean="0">
                <a:solidFill>
                  <a:srgbClr val="FFFF00"/>
                </a:solidFill>
                <a:latin typeface="ArialMT"/>
              </a:rPr>
              <a:t>efficiency</a:t>
            </a:r>
            <a:r>
              <a:rPr lang="en-GB" sz="1600" b="1" i="1" dirty="0" smtClean="0">
                <a:solidFill>
                  <a:schemeClr val="bg1"/>
                </a:solidFill>
                <a:latin typeface="ArialMT"/>
              </a:rPr>
              <a:t>, </a:t>
            </a:r>
            <a:r>
              <a:rPr lang="en-GB" sz="1600" b="1" i="1" dirty="0">
                <a:solidFill>
                  <a:schemeClr val="bg1"/>
                </a:solidFill>
                <a:latin typeface="ArialMT"/>
              </a:rPr>
              <a:t>e.g</a:t>
            </a:r>
            <a:r>
              <a:rPr lang="en-GB" sz="1600" b="1" i="1" dirty="0" smtClean="0">
                <a:solidFill>
                  <a:schemeClr val="bg1"/>
                </a:solidFill>
                <a:latin typeface="ArialMT"/>
              </a:rPr>
              <a:t>.:</a:t>
            </a:r>
          </a:p>
          <a:p>
            <a:pPr marL="285750" indent="-285750">
              <a:spcBef>
                <a:spcPts val="0"/>
              </a:spcBef>
              <a:spcAft>
                <a:spcPts val="0"/>
              </a:spcAft>
              <a:buFont typeface="Wingdings" panose="05000000000000000000" pitchFamily="2" charset="2"/>
              <a:buChar char="ü"/>
            </a:pPr>
            <a:endParaRPr lang="en-GB" sz="1600" b="1" i="1" dirty="0">
              <a:solidFill>
                <a:schemeClr val="bg1"/>
              </a:solidFill>
              <a:latin typeface="ArialMT"/>
            </a:endParaRPr>
          </a:p>
          <a:p>
            <a:pPr>
              <a:spcBef>
                <a:spcPts val="0"/>
              </a:spcBef>
              <a:spcAft>
                <a:spcPts val="0"/>
              </a:spcAft>
            </a:pPr>
            <a:r>
              <a:rPr lang="en-GB" sz="1600" i="1" dirty="0" smtClean="0">
                <a:solidFill>
                  <a:schemeClr val="bg1"/>
                </a:solidFill>
                <a:latin typeface="ArialMT"/>
              </a:rPr>
              <a:t>      - Better </a:t>
            </a:r>
            <a:r>
              <a:rPr lang="en-GB" sz="1600" i="1" dirty="0">
                <a:solidFill>
                  <a:schemeClr val="bg1"/>
                </a:solidFill>
                <a:latin typeface="ArialMT"/>
              </a:rPr>
              <a:t>accelerator cavities (optimize design for more gradient, reduced losses, </a:t>
            </a:r>
            <a:r>
              <a:rPr lang="en-GB" sz="1600" i="1" dirty="0" err="1" smtClean="0">
                <a:solidFill>
                  <a:schemeClr val="bg1"/>
                </a:solidFill>
                <a:latin typeface="ArialMT"/>
              </a:rPr>
              <a:t>etc</a:t>
            </a:r>
            <a:r>
              <a:rPr lang="en-GB" sz="1600" i="1" dirty="0" smtClean="0">
                <a:solidFill>
                  <a:schemeClr val="bg1"/>
                </a:solidFill>
                <a:latin typeface="ArialMT"/>
              </a:rPr>
              <a:t> …)</a:t>
            </a:r>
            <a:endParaRPr lang="en-GB" sz="1600" i="1" dirty="0">
              <a:solidFill>
                <a:schemeClr val="bg1"/>
              </a:solidFill>
              <a:latin typeface="ArialMT"/>
            </a:endParaRPr>
          </a:p>
          <a:p>
            <a:pPr>
              <a:spcBef>
                <a:spcPts val="0"/>
              </a:spcBef>
              <a:spcAft>
                <a:spcPts val="0"/>
              </a:spcAft>
            </a:pPr>
            <a:r>
              <a:rPr lang="en-GB" sz="1600" i="1" dirty="0" smtClean="0">
                <a:solidFill>
                  <a:schemeClr val="bg1"/>
                </a:solidFill>
                <a:latin typeface="ArialMT"/>
              </a:rPr>
              <a:t>      - Efficient </a:t>
            </a:r>
            <a:r>
              <a:rPr lang="en-GB" sz="1600" i="1" dirty="0">
                <a:solidFill>
                  <a:schemeClr val="bg1"/>
                </a:solidFill>
                <a:latin typeface="ArialMT"/>
              </a:rPr>
              <a:t>klystrons </a:t>
            </a:r>
          </a:p>
          <a:p>
            <a:pPr>
              <a:spcBef>
                <a:spcPts val="0"/>
              </a:spcBef>
              <a:spcAft>
                <a:spcPts val="0"/>
              </a:spcAft>
            </a:pPr>
            <a:r>
              <a:rPr lang="en-GB" sz="1600" i="1" dirty="0" smtClean="0">
                <a:solidFill>
                  <a:schemeClr val="bg1"/>
                </a:solidFill>
                <a:latin typeface="ArialMT"/>
              </a:rPr>
              <a:t>      - Permanent magnets</a:t>
            </a:r>
          </a:p>
          <a:p>
            <a:pPr>
              <a:spcBef>
                <a:spcPts val="0"/>
              </a:spcBef>
              <a:spcAft>
                <a:spcPts val="0"/>
              </a:spcAft>
            </a:pPr>
            <a:endParaRPr lang="en-GB" sz="1600" i="1" dirty="0" smtClean="0">
              <a:solidFill>
                <a:schemeClr val="bg1"/>
              </a:solidFill>
              <a:latin typeface="ArialMT"/>
            </a:endParaRPr>
          </a:p>
          <a:p>
            <a:pPr marL="285750" indent="-285750">
              <a:spcBef>
                <a:spcPts val="0"/>
              </a:spcBef>
              <a:spcAft>
                <a:spcPts val="0"/>
              </a:spcAft>
              <a:buFont typeface="Wingdings" panose="05000000000000000000" pitchFamily="2" charset="2"/>
              <a:buChar char="ü"/>
            </a:pPr>
            <a:r>
              <a:rPr lang="en-US" sz="1600" b="1" i="1" dirty="0">
                <a:solidFill>
                  <a:srgbClr val="FFFF00"/>
                </a:solidFill>
                <a:latin typeface="ArialMT"/>
              </a:rPr>
              <a:t>Important to be pro-active, anticipating the changes happening in the energy markets and society with respect to sustainability driven </a:t>
            </a:r>
            <a:r>
              <a:rPr lang="en-US" sz="1600" b="1" i="1" dirty="0" smtClean="0">
                <a:solidFill>
                  <a:srgbClr val="FFFF00"/>
                </a:solidFill>
                <a:latin typeface="ArialMT"/>
              </a:rPr>
              <a:t>changes:</a:t>
            </a:r>
          </a:p>
          <a:p>
            <a:pPr marL="285750" indent="-285750">
              <a:spcBef>
                <a:spcPts val="0"/>
              </a:spcBef>
              <a:spcAft>
                <a:spcPts val="0"/>
              </a:spcAft>
              <a:buFont typeface="Wingdings" panose="05000000000000000000" pitchFamily="2" charset="2"/>
              <a:buChar char="ü"/>
            </a:pPr>
            <a:endParaRPr lang="en-US" sz="1600" b="1" i="1" dirty="0">
              <a:solidFill>
                <a:srgbClr val="FFFF00"/>
              </a:solidFill>
              <a:latin typeface="ArialMT"/>
            </a:endParaRPr>
          </a:p>
          <a:p>
            <a:pPr>
              <a:spcBef>
                <a:spcPts val="0"/>
              </a:spcBef>
              <a:spcAft>
                <a:spcPts val="0"/>
              </a:spcAft>
            </a:pPr>
            <a:r>
              <a:rPr lang="en-US" sz="1600" i="1" dirty="0" smtClean="0">
                <a:solidFill>
                  <a:schemeClr val="bg1"/>
                </a:solidFill>
                <a:latin typeface="ArialMT"/>
              </a:rPr>
              <a:t>     - Power</a:t>
            </a:r>
            <a:r>
              <a:rPr lang="en-US" sz="1600" i="1" dirty="0">
                <a:solidFill>
                  <a:schemeClr val="bg1"/>
                </a:solidFill>
                <a:latin typeface="ArialMT"/>
              </a:rPr>
              <a:t>, energy efficiency at all levels </a:t>
            </a:r>
          </a:p>
          <a:p>
            <a:pPr>
              <a:spcBef>
                <a:spcPts val="0"/>
              </a:spcBef>
              <a:spcAft>
                <a:spcPts val="0"/>
              </a:spcAft>
            </a:pPr>
            <a:r>
              <a:rPr lang="en-US" sz="1600" i="1" dirty="0" smtClean="0">
                <a:solidFill>
                  <a:schemeClr val="bg1"/>
                </a:solidFill>
                <a:latin typeface="ArialMT"/>
              </a:rPr>
              <a:t>     - Adapting </a:t>
            </a:r>
            <a:r>
              <a:rPr lang="en-US" sz="1600" i="1" dirty="0">
                <a:solidFill>
                  <a:schemeClr val="bg1"/>
                </a:solidFill>
                <a:latin typeface="ArialMT"/>
              </a:rPr>
              <a:t>to and using more renewables (increased availability of it, can be increased by </a:t>
            </a:r>
            <a:r>
              <a:rPr lang="en-US" sz="1600" i="1" dirty="0" smtClean="0">
                <a:solidFill>
                  <a:schemeClr val="bg1"/>
                </a:solidFill>
                <a:latin typeface="ArialMT"/>
              </a:rPr>
              <a:t/>
            </a:r>
            <a:br>
              <a:rPr lang="en-US" sz="1600" i="1" dirty="0" smtClean="0">
                <a:solidFill>
                  <a:schemeClr val="bg1"/>
                </a:solidFill>
                <a:latin typeface="ArialMT"/>
              </a:rPr>
            </a:br>
            <a:r>
              <a:rPr lang="en-US" sz="1600" i="1" dirty="0" smtClean="0">
                <a:solidFill>
                  <a:schemeClr val="bg1"/>
                </a:solidFill>
                <a:latin typeface="ArialMT"/>
              </a:rPr>
              <a:t>       contracts</a:t>
            </a:r>
            <a:r>
              <a:rPr lang="en-US" sz="1600" i="1" dirty="0">
                <a:solidFill>
                  <a:schemeClr val="bg1"/>
                </a:solidFill>
                <a:latin typeface="ArialMT"/>
              </a:rPr>
              <a:t>) </a:t>
            </a:r>
          </a:p>
          <a:p>
            <a:pPr>
              <a:spcBef>
                <a:spcPts val="0"/>
              </a:spcBef>
              <a:spcAft>
                <a:spcPts val="0"/>
              </a:spcAft>
            </a:pPr>
            <a:r>
              <a:rPr lang="en-US" sz="1600" i="1" dirty="0" smtClean="0">
                <a:solidFill>
                  <a:schemeClr val="bg1"/>
                </a:solidFill>
                <a:latin typeface="ArialMT"/>
              </a:rPr>
              <a:t>     - Reducing </a:t>
            </a:r>
            <a:r>
              <a:rPr lang="en-US" sz="1600" i="1" dirty="0">
                <a:solidFill>
                  <a:schemeClr val="bg1"/>
                </a:solidFill>
                <a:latin typeface="ArialMT"/>
              </a:rPr>
              <a:t>carbon in construction from civil engineering to technical components </a:t>
            </a:r>
          </a:p>
          <a:p>
            <a:pPr>
              <a:spcBef>
                <a:spcPts val="0"/>
              </a:spcBef>
              <a:spcAft>
                <a:spcPts val="0"/>
              </a:spcAft>
            </a:pPr>
            <a:r>
              <a:rPr lang="en-US" sz="1600" i="1" dirty="0" smtClean="0">
                <a:solidFill>
                  <a:schemeClr val="bg1"/>
                </a:solidFill>
                <a:latin typeface="ArialMT"/>
              </a:rPr>
              <a:t>     - Making </a:t>
            </a:r>
            <a:r>
              <a:rPr lang="en-US" sz="1600" i="1" dirty="0">
                <a:solidFill>
                  <a:schemeClr val="bg1"/>
                </a:solidFill>
                <a:latin typeface="ArialMT"/>
              </a:rPr>
              <a:t>use of materials, technologies and working with suppliers that are invested in these </a:t>
            </a:r>
            <a:r>
              <a:rPr lang="en-US" sz="1600" i="1" dirty="0" smtClean="0">
                <a:solidFill>
                  <a:schemeClr val="bg1"/>
                </a:solidFill>
                <a:latin typeface="ArialMT"/>
              </a:rPr>
              <a:t/>
            </a:r>
            <a:br>
              <a:rPr lang="en-US" sz="1600" i="1" dirty="0" smtClean="0">
                <a:solidFill>
                  <a:schemeClr val="bg1"/>
                </a:solidFill>
                <a:latin typeface="ArialMT"/>
              </a:rPr>
            </a:br>
            <a:r>
              <a:rPr lang="en-US" sz="1600" i="1" dirty="0" smtClean="0">
                <a:solidFill>
                  <a:schemeClr val="bg1"/>
                </a:solidFill>
                <a:latin typeface="ArialMT"/>
              </a:rPr>
              <a:t>       changes</a:t>
            </a:r>
            <a:endParaRPr lang="en-US" sz="1600" i="1" dirty="0">
              <a:solidFill>
                <a:schemeClr val="bg1"/>
              </a:solidFill>
              <a:latin typeface="ArialMT"/>
            </a:endParaRPr>
          </a:p>
          <a:p>
            <a:pPr>
              <a:spcBef>
                <a:spcPts val="0"/>
              </a:spcBef>
              <a:spcAft>
                <a:spcPts val="0"/>
              </a:spcAft>
            </a:pPr>
            <a:r>
              <a:rPr lang="en-US" sz="1600" i="1" dirty="0" smtClean="0">
                <a:solidFill>
                  <a:schemeClr val="bg1"/>
                </a:solidFill>
                <a:latin typeface="ArialMT"/>
              </a:rPr>
              <a:t>     - Integration </a:t>
            </a:r>
            <a:r>
              <a:rPr lang="en-US" sz="1600" i="1" dirty="0">
                <a:solidFill>
                  <a:schemeClr val="bg1"/>
                </a:solidFill>
                <a:latin typeface="ArialMT"/>
              </a:rPr>
              <a:t>in/with local areas, their infrastructure and development plans </a:t>
            </a:r>
            <a:r>
              <a:rPr lang="en-US" sz="1600" i="1" dirty="0" smtClean="0">
                <a:solidFill>
                  <a:schemeClr val="bg1"/>
                </a:solidFill>
                <a:latin typeface="ArialMT"/>
              </a:rPr>
              <a:t> (e.g. Green ILC)</a:t>
            </a:r>
            <a:endParaRPr lang="en-GB" sz="1600" i="1" dirty="0">
              <a:solidFill>
                <a:schemeClr val="bg1"/>
              </a:solidFill>
              <a:latin typeface="ArialMT"/>
            </a:endParaRPr>
          </a:p>
        </p:txBody>
      </p:sp>
    </p:spTree>
    <p:extLst>
      <p:ext uri="{BB962C8B-B14F-4D97-AF65-F5344CB8AC3E}">
        <p14:creationId xmlns:p14="http://schemas.microsoft.com/office/powerpoint/2010/main" val="1010765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Content Placeholder 4">
            <a:extLst>
              <a:ext uri="{FF2B5EF4-FFF2-40B4-BE49-F238E27FC236}">
                <a16:creationId xmlns:a16="http://schemas.microsoft.com/office/drawing/2014/main" id="{DDF2FBE5-B915-5A46-A81D-3F031E9E0731}"/>
              </a:ext>
            </a:extLst>
          </p:cNvPr>
          <p:cNvSpPr txBox="1">
            <a:spLocks/>
          </p:cNvSpPr>
          <p:nvPr/>
        </p:nvSpPr>
        <p:spPr>
          <a:xfrm>
            <a:off x="-252536" y="1361820"/>
            <a:ext cx="3131842" cy="460851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DE" sz="1600" dirty="0" smtClean="0">
                <a:solidFill>
                  <a:schemeClr val="bg1"/>
                </a:solidFill>
                <a:latin typeface="ArialMT"/>
              </a:rPr>
              <a:t/>
            </a:r>
            <a:br>
              <a:rPr lang="en-DE" sz="1600" dirty="0" smtClean="0">
                <a:solidFill>
                  <a:schemeClr val="bg1"/>
                </a:solidFill>
                <a:latin typeface="ArialMT"/>
              </a:rPr>
            </a:br>
            <a:endParaRPr lang="en-DE" sz="1600" dirty="0">
              <a:solidFill>
                <a:schemeClr val="bg1"/>
              </a:solidFill>
              <a:latin typeface="ArialMT"/>
            </a:endParaRPr>
          </a:p>
        </p:txBody>
      </p:sp>
      <p:sp>
        <p:nvSpPr>
          <p:cNvPr id="5" name="TextBox 6">
            <a:extLst>
              <a:ext uri="{FF2B5EF4-FFF2-40B4-BE49-F238E27FC236}">
                <a16:creationId xmlns:a16="http://schemas.microsoft.com/office/drawing/2014/main" id="{1D94E0CB-5917-8711-33B8-A359F8F2C7AA}"/>
              </a:ext>
            </a:extLst>
          </p:cNvPr>
          <p:cNvSpPr txBox="1"/>
          <p:nvPr/>
        </p:nvSpPr>
        <p:spPr>
          <a:xfrm>
            <a:off x="692726" y="6237312"/>
            <a:ext cx="8199754" cy="492443"/>
          </a:xfrm>
          <a:prstGeom prst="rect">
            <a:avLst/>
          </a:prstGeom>
          <a:noFill/>
        </p:spPr>
        <p:txBody>
          <a:bodyPr wrap="square" lIns="0" tIns="0" rIns="0" bIns="0" rtlCol="0">
            <a:spAutoFit/>
          </a:bodyPr>
          <a:lstStyle/>
          <a:p>
            <a:pPr algn="ctr"/>
            <a:r>
              <a:rPr lang="en-GB" sz="1600" dirty="0">
                <a:solidFill>
                  <a:schemeClr val="bg1"/>
                </a:solidFill>
                <a:latin typeface="ArialMT"/>
              </a:rPr>
              <a:t>Good progress on the </a:t>
            </a:r>
            <a:r>
              <a:rPr lang="en-GB" sz="1600" dirty="0" smtClean="0">
                <a:solidFill>
                  <a:srgbClr val="00FF00"/>
                </a:solidFill>
                <a:latin typeface="ArialMT"/>
              </a:rPr>
              <a:t>green </a:t>
            </a:r>
            <a:r>
              <a:rPr lang="en-GB" sz="1600" dirty="0">
                <a:solidFill>
                  <a:srgbClr val="00FF00"/>
                </a:solidFill>
                <a:latin typeface="ArialMT"/>
              </a:rPr>
              <a:t>points </a:t>
            </a:r>
            <a:r>
              <a:rPr lang="en-GB" sz="1600" dirty="0">
                <a:solidFill>
                  <a:schemeClr val="bg1"/>
                </a:solidFill>
                <a:latin typeface="ArialMT"/>
              </a:rPr>
              <a:t>(was also part of the our radiational approach), initial progress/focus on the </a:t>
            </a:r>
            <a:r>
              <a:rPr lang="en-GB" sz="1600" dirty="0" smtClean="0">
                <a:solidFill>
                  <a:srgbClr val="FFFF00"/>
                </a:solidFill>
                <a:latin typeface="ArialMT"/>
              </a:rPr>
              <a:t>yellow </a:t>
            </a:r>
            <a:r>
              <a:rPr lang="en-GB" sz="1600" dirty="0" smtClean="0">
                <a:solidFill>
                  <a:schemeClr val="bg1"/>
                </a:solidFill>
                <a:latin typeface="ArialMT"/>
              </a:rPr>
              <a:t>/ </a:t>
            </a:r>
            <a:r>
              <a:rPr lang="en-GB" sz="1600" dirty="0" smtClean="0">
                <a:latin typeface="ArialMT"/>
              </a:rPr>
              <a:t>black</a:t>
            </a:r>
            <a:r>
              <a:rPr lang="en-GB" sz="1600" dirty="0" smtClean="0">
                <a:solidFill>
                  <a:schemeClr val="bg1"/>
                </a:solidFill>
                <a:latin typeface="ArialMT"/>
              </a:rPr>
              <a:t> </a:t>
            </a:r>
            <a:r>
              <a:rPr lang="en-GB" sz="1600" dirty="0">
                <a:solidFill>
                  <a:schemeClr val="bg1"/>
                </a:solidFill>
                <a:latin typeface="ArialMT"/>
              </a:rPr>
              <a:t>ones </a:t>
            </a:r>
          </a:p>
        </p:txBody>
      </p:sp>
      <p:sp>
        <p:nvSpPr>
          <p:cNvPr id="6" name="Slide Number Placeholder 11">
            <a:extLst>
              <a:ext uri="{FF2B5EF4-FFF2-40B4-BE49-F238E27FC236}">
                <a16:creationId xmlns:a16="http://schemas.microsoft.com/office/drawing/2014/main" id="{FB6A5A1A-1168-BB29-7EF8-31455E46B016}"/>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a:t>
            </a:fld>
            <a:endParaRPr lang="en-US" dirty="0"/>
          </a:p>
        </p:txBody>
      </p:sp>
      <p:sp>
        <p:nvSpPr>
          <p:cNvPr id="9" name="Rectangle 8"/>
          <p:cNvSpPr/>
          <p:nvPr/>
        </p:nvSpPr>
        <p:spPr>
          <a:xfrm>
            <a:off x="33230" y="713128"/>
            <a:ext cx="4091591" cy="615553"/>
          </a:xfrm>
          <a:prstGeom prst="rect">
            <a:avLst/>
          </a:prstGeom>
        </p:spPr>
        <p:txBody>
          <a:bodyPr wrap="square">
            <a:spAutoFit/>
          </a:bodyPr>
          <a:lstStyle/>
          <a:p>
            <a:pPr marL="285750" indent="-285750" algn="ctr">
              <a:buFont typeface="Wingdings" panose="05000000000000000000" pitchFamily="2" charset="2"/>
              <a:buChar char="ü"/>
            </a:pPr>
            <a:r>
              <a:rPr lang="en-DE" sz="1700" b="1" dirty="0">
                <a:solidFill>
                  <a:srgbClr val="FFFF00"/>
                </a:solidFill>
                <a:latin typeface="ArialMT"/>
              </a:rPr>
              <a:t>Resource </a:t>
            </a:r>
            <a:r>
              <a:rPr lang="en-US" sz="1700" b="1" dirty="0">
                <a:solidFill>
                  <a:srgbClr val="FFFF00"/>
                </a:solidFill>
                <a:latin typeface="ArialMT"/>
              </a:rPr>
              <a:t>optimization</a:t>
            </a:r>
            <a:r>
              <a:rPr lang="en-DE" sz="1700" b="1" dirty="0">
                <a:solidFill>
                  <a:srgbClr val="FFFF00"/>
                </a:solidFill>
                <a:latin typeface="ArialMT"/>
              </a:rPr>
              <a:t> </a:t>
            </a:r>
            <a:r>
              <a:rPr lang="en-US" sz="1700" b="1" u="sng" dirty="0" smtClean="0">
                <a:solidFill>
                  <a:schemeClr val="bg1"/>
                </a:solidFill>
                <a:latin typeface="ArialMT"/>
              </a:rPr>
              <a:t>traditionally</a:t>
            </a:r>
            <a:r>
              <a:rPr lang="en-US" sz="1700" b="1" dirty="0" smtClean="0">
                <a:solidFill>
                  <a:schemeClr val="bg1"/>
                </a:solidFill>
                <a:latin typeface="ArialMT"/>
              </a:rPr>
              <a:t>  </a:t>
            </a:r>
            <a:r>
              <a:rPr lang="en-US" sz="1700" b="1" dirty="0">
                <a:solidFill>
                  <a:schemeClr val="bg1"/>
                </a:solidFill>
                <a:latin typeface="ArialMT"/>
              </a:rPr>
              <a:t>done for accelerators</a:t>
            </a:r>
            <a:r>
              <a:rPr lang="en-DE" sz="1700" b="1" dirty="0" smtClean="0">
                <a:solidFill>
                  <a:schemeClr val="bg1"/>
                </a:solidFill>
                <a:latin typeface="ArialMT"/>
              </a:rPr>
              <a:t>:</a:t>
            </a:r>
            <a:endParaRPr lang="en-DE" sz="1700" b="1" dirty="0">
              <a:solidFill>
                <a:schemeClr val="bg1"/>
              </a:solidFill>
              <a:latin typeface="ArialMT"/>
            </a:endParaRPr>
          </a:p>
        </p:txBody>
      </p:sp>
      <p:sp>
        <p:nvSpPr>
          <p:cNvPr id="10" name="Content Placeholder 4">
            <a:extLst>
              <a:ext uri="{FF2B5EF4-FFF2-40B4-BE49-F238E27FC236}">
                <a16:creationId xmlns:a16="http://schemas.microsoft.com/office/drawing/2014/main" id="{DDF2FBE5-B915-5A46-A81D-3F031E9E0731}"/>
              </a:ext>
            </a:extLst>
          </p:cNvPr>
          <p:cNvSpPr txBox="1">
            <a:spLocks/>
          </p:cNvSpPr>
          <p:nvPr/>
        </p:nvSpPr>
        <p:spPr>
          <a:xfrm>
            <a:off x="-127732" y="1399109"/>
            <a:ext cx="4455036" cy="154419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42950" lvl="1" indent="-285750" algn="l">
              <a:buFont typeface="Arial" panose="020B0604020202020204" pitchFamily="34" charset="0"/>
              <a:buChar char="•"/>
            </a:pPr>
            <a:r>
              <a:rPr lang="en-US" sz="1600" i="1" dirty="0" smtClean="0">
                <a:solidFill>
                  <a:schemeClr val="bg1"/>
                </a:solidFill>
                <a:latin typeface="ArialMT"/>
              </a:rPr>
              <a:t>L</a:t>
            </a:r>
            <a:r>
              <a:rPr lang="en-DE" sz="1600" i="1" dirty="0" smtClean="0">
                <a:solidFill>
                  <a:schemeClr val="bg1"/>
                </a:solidFill>
                <a:latin typeface="ArialMT"/>
              </a:rPr>
              <a:t>ength</a:t>
            </a:r>
            <a:r>
              <a:rPr lang="en-US" sz="1600" i="1" dirty="0" smtClean="0">
                <a:solidFill>
                  <a:schemeClr val="bg1"/>
                </a:solidFill>
                <a:latin typeface="ArialMT"/>
              </a:rPr>
              <a:t>/complexity</a:t>
            </a:r>
            <a:r>
              <a:rPr lang="en-DE" sz="1600" i="1" dirty="0" smtClean="0">
                <a:solidFill>
                  <a:schemeClr val="bg1"/>
                </a:solidFill>
                <a:latin typeface="ArialMT"/>
              </a:rPr>
              <a:t> -&gt; construction cost </a:t>
            </a:r>
          </a:p>
          <a:p>
            <a:pPr marL="742950" lvl="1" indent="-285750" algn="l">
              <a:buFont typeface="Arial" panose="020B0604020202020204" pitchFamily="34" charset="0"/>
              <a:buChar char="•"/>
            </a:pPr>
            <a:r>
              <a:rPr lang="en-GB" sz="1600" i="1" dirty="0" smtClean="0">
                <a:solidFill>
                  <a:schemeClr val="bg1"/>
                </a:solidFill>
                <a:latin typeface="ArialMT"/>
              </a:rPr>
              <a:t>P</a:t>
            </a:r>
            <a:r>
              <a:rPr lang="en-DE" sz="1600" i="1" dirty="0" smtClean="0">
                <a:solidFill>
                  <a:schemeClr val="bg1"/>
                </a:solidFill>
                <a:latin typeface="ArialMT"/>
              </a:rPr>
              <a:t>ower</a:t>
            </a:r>
            <a:r>
              <a:rPr lang="en-US" sz="1600" i="1" dirty="0" smtClean="0">
                <a:solidFill>
                  <a:schemeClr val="bg1"/>
                </a:solidFill>
                <a:latin typeface="ArialMT"/>
              </a:rPr>
              <a:t>/energy</a:t>
            </a:r>
            <a:r>
              <a:rPr lang="en-DE" sz="1600" i="1" dirty="0" smtClean="0">
                <a:solidFill>
                  <a:schemeClr val="bg1"/>
                </a:solidFill>
                <a:latin typeface="ArialMT"/>
              </a:rPr>
              <a:t> consumption -&gt; operating costs</a:t>
            </a:r>
            <a:endParaRPr lang="en-US" sz="1600" i="1" dirty="0" smtClean="0">
              <a:solidFill>
                <a:schemeClr val="bg1"/>
              </a:solidFill>
              <a:latin typeface="ArialMT"/>
            </a:endParaRPr>
          </a:p>
          <a:p>
            <a:pPr marL="0" lvl="1"/>
            <a:r>
              <a:rPr lang="en-US" sz="1600" i="1" dirty="0" smtClean="0">
                <a:solidFill>
                  <a:schemeClr val="bg1"/>
                </a:solidFill>
                <a:latin typeface="ArialMT"/>
              </a:rPr>
              <a:t>       Traditionally we </a:t>
            </a:r>
            <a:r>
              <a:rPr lang="en-US" sz="1600" i="1" u="sng" dirty="0" smtClean="0">
                <a:solidFill>
                  <a:schemeClr val="bg1"/>
                </a:solidFill>
                <a:latin typeface="ArialMT"/>
              </a:rPr>
              <a:t>optimize for energy reach and luminosity </a:t>
            </a:r>
            <a:r>
              <a:rPr lang="en-US" sz="1600" i="1" u="sng" dirty="0" err="1" smtClean="0">
                <a:solidFill>
                  <a:schemeClr val="bg1"/>
                </a:solidFill>
                <a:latin typeface="ArialMT"/>
              </a:rPr>
              <a:t>wrt</a:t>
            </a:r>
            <a:r>
              <a:rPr lang="en-US" sz="1600" i="1" u="sng" dirty="0" smtClean="0">
                <a:solidFill>
                  <a:schemeClr val="bg1"/>
                </a:solidFill>
                <a:latin typeface="ArialMT"/>
              </a:rPr>
              <a:t> to cost and power</a:t>
            </a:r>
          </a:p>
        </p:txBody>
      </p:sp>
      <p:sp>
        <p:nvSpPr>
          <p:cNvPr id="11" name="Rectangle 10"/>
          <p:cNvSpPr/>
          <p:nvPr/>
        </p:nvSpPr>
        <p:spPr>
          <a:xfrm>
            <a:off x="-186214" y="3108159"/>
            <a:ext cx="4572000" cy="877163"/>
          </a:xfrm>
          <a:prstGeom prst="rect">
            <a:avLst/>
          </a:prstGeom>
        </p:spPr>
        <p:txBody>
          <a:bodyPr>
            <a:spAutoFit/>
          </a:bodyPr>
          <a:lstStyle/>
          <a:p>
            <a:pPr marL="285750" indent="-285750" algn="ctr">
              <a:buFont typeface="Wingdings" panose="05000000000000000000" pitchFamily="2" charset="2"/>
              <a:buChar char="ü"/>
            </a:pPr>
            <a:r>
              <a:rPr lang="en-US" sz="1700" b="1" dirty="0" smtClean="0">
                <a:solidFill>
                  <a:srgbClr val="FFFF00"/>
                </a:solidFill>
                <a:latin typeface="ArialMT"/>
              </a:rPr>
              <a:t>Sustainability</a:t>
            </a:r>
            <a:r>
              <a:rPr lang="en-US" sz="1700" b="1" dirty="0" smtClean="0">
                <a:solidFill>
                  <a:schemeClr val="bg1"/>
                </a:solidFill>
                <a:latin typeface="ArialMT"/>
              </a:rPr>
              <a:t> in a </a:t>
            </a:r>
            <a:r>
              <a:rPr lang="en-US" sz="1700" b="1" dirty="0">
                <a:solidFill>
                  <a:schemeClr val="bg1"/>
                </a:solidFill>
                <a:latin typeface="ArialMT"/>
              </a:rPr>
              <a:t>wider sense </a:t>
            </a:r>
            <a:r>
              <a:rPr lang="en-US" sz="1700" b="1" dirty="0" smtClean="0">
                <a:solidFill>
                  <a:srgbClr val="FFFF00"/>
                </a:solidFill>
                <a:latin typeface="ArialMT"/>
              </a:rPr>
              <a:t>adds new</a:t>
            </a:r>
            <a:r>
              <a:rPr lang="en-US" sz="1700" b="1" dirty="0" smtClean="0">
                <a:solidFill>
                  <a:schemeClr val="bg1"/>
                </a:solidFill>
                <a:latin typeface="ArialMT"/>
              </a:rPr>
              <a:t> construction  </a:t>
            </a:r>
            <a:r>
              <a:rPr lang="en-US" sz="1700" b="1" dirty="0">
                <a:solidFill>
                  <a:schemeClr val="bg1"/>
                </a:solidFill>
                <a:latin typeface="ArialMT"/>
              </a:rPr>
              <a:t>and operation optimization </a:t>
            </a:r>
            <a:r>
              <a:rPr lang="en-US" sz="1700" b="1" dirty="0">
                <a:solidFill>
                  <a:srgbClr val="FFFF00"/>
                </a:solidFill>
                <a:latin typeface="ArialMT"/>
              </a:rPr>
              <a:t>criteria: </a:t>
            </a:r>
          </a:p>
        </p:txBody>
      </p:sp>
      <p:sp>
        <p:nvSpPr>
          <p:cNvPr id="12" name="Content Placeholder 4">
            <a:extLst>
              <a:ext uri="{FF2B5EF4-FFF2-40B4-BE49-F238E27FC236}">
                <a16:creationId xmlns:a16="http://schemas.microsoft.com/office/drawing/2014/main" id="{DDF2FBE5-B915-5A46-A81D-3F031E9E0731}"/>
              </a:ext>
            </a:extLst>
          </p:cNvPr>
          <p:cNvSpPr txBox="1">
            <a:spLocks/>
          </p:cNvSpPr>
          <p:nvPr/>
        </p:nvSpPr>
        <p:spPr>
          <a:xfrm>
            <a:off x="-127732" y="3727623"/>
            <a:ext cx="4455036" cy="248233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lvl="1"/>
            <a:endParaRPr lang="en-US" sz="1600" dirty="0">
              <a:latin typeface="ArialMT"/>
            </a:endParaRPr>
          </a:p>
          <a:p>
            <a:pPr marL="742950" lvl="1" indent="-285750" algn="l">
              <a:buFont typeface="Arial" panose="020B0604020202020204" pitchFamily="34" charset="0"/>
              <a:buChar char="•"/>
            </a:pPr>
            <a:r>
              <a:rPr lang="en-US" sz="1600" i="1" u="sng" dirty="0" smtClean="0">
                <a:solidFill>
                  <a:srgbClr val="FFFF00"/>
                </a:solidFill>
                <a:latin typeface="ArialMT"/>
              </a:rPr>
              <a:t>Energy use not only costs </a:t>
            </a:r>
            <a:r>
              <a:rPr lang="en-US" sz="1600" i="1" dirty="0" smtClean="0">
                <a:solidFill>
                  <a:srgbClr val="FFFF00"/>
                </a:solidFill>
                <a:latin typeface="ArialMT"/>
              </a:rPr>
              <a:t>but also </a:t>
            </a:r>
            <a:r>
              <a:rPr lang="en-US" sz="1600" i="1" u="sng" dirty="0" smtClean="0">
                <a:solidFill>
                  <a:srgbClr val="FFFF00"/>
                </a:solidFill>
                <a:latin typeface="ArialMT"/>
              </a:rPr>
              <a:t>embedded </a:t>
            </a:r>
            <a:r>
              <a:rPr lang="en-DE" sz="1600" i="1" u="sng" dirty="0" smtClean="0">
                <a:solidFill>
                  <a:srgbClr val="FFFF00"/>
                </a:solidFill>
                <a:latin typeface="ArialMT"/>
              </a:rPr>
              <a:t>CO</a:t>
            </a:r>
            <a:r>
              <a:rPr lang="en-DE" sz="1600" i="1" u="sng" baseline="-25000" dirty="0" smtClean="0">
                <a:solidFill>
                  <a:srgbClr val="FFFF00"/>
                </a:solidFill>
                <a:latin typeface="ArialMT"/>
              </a:rPr>
              <a:t>2</a:t>
            </a:r>
            <a:r>
              <a:rPr lang="en-DE" sz="1600" i="1" u="sng" dirty="0" smtClean="0">
                <a:solidFill>
                  <a:srgbClr val="FFFF00"/>
                </a:solidFill>
                <a:latin typeface="ArialMT"/>
              </a:rPr>
              <a:t> </a:t>
            </a:r>
            <a:r>
              <a:rPr lang="en-US" sz="1600" i="1" dirty="0" smtClean="0">
                <a:solidFill>
                  <a:schemeClr val="bg1"/>
                </a:solidFill>
                <a:latin typeface="ArialMT"/>
              </a:rPr>
              <a:t>in construction materials and components, </a:t>
            </a:r>
            <a:r>
              <a:rPr lang="en-DE" sz="1600" i="1" dirty="0" smtClean="0">
                <a:solidFill>
                  <a:schemeClr val="bg1"/>
                </a:solidFill>
                <a:latin typeface="ArialMT"/>
              </a:rPr>
              <a:t>rare earth </a:t>
            </a:r>
            <a:r>
              <a:rPr lang="en-DE" sz="1600" i="1" dirty="0" smtClean="0">
                <a:solidFill>
                  <a:schemeClr val="bg1"/>
                </a:solidFill>
                <a:latin typeface="ArialMT"/>
              </a:rPr>
              <a:t>usage</a:t>
            </a:r>
            <a:r>
              <a:rPr lang="en-US" sz="1600" i="1" dirty="0">
                <a:solidFill>
                  <a:schemeClr val="bg1"/>
                </a:solidFill>
                <a:latin typeface="ArialMT"/>
              </a:rPr>
              <a:t> </a:t>
            </a:r>
            <a:r>
              <a:rPr lang="en-US" sz="1600" i="1" dirty="0" smtClean="0">
                <a:solidFill>
                  <a:schemeClr val="bg1"/>
                </a:solidFill>
                <a:latin typeface="ArialMT"/>
                <a:sym typeface="Wingdings" panose="05000000000000000000" pitchFamily="2" charset="2"/>
              </a:rPr>
              <a:t> </a:t>
            </a:r>
            <a:r>
              <a:rPr lang="en-US" sz="1600" i="1" dirty="0" smtClean="0">
                <a:solidFill>
                  <a:schemeClr val="bg1"/>
                </a:solidFill>
                <a:latin typeface="ArialMT"/>
              </a:rPr>
              <a:t>responsible </a:t>
            </a:r>
            <a:r>
              <a:rPr lang="en-US" sz="1600" i="1" dirty="0" smtClean="0">
                <a:solidFill>
                  <a:schemeClr val="bg1"/>
                </a:solidFill>
                <a:latin typeface="ArialMT"/>
              </a:rPr>
              <a:t>sourcing in general for all </a:t>
            </a:r>
            <a:r>
              <a:rPr lang="en-US" sz="1600" i="1" dirty="0" smtClean="0">
                <a:solidFill>
                  <a:schemeClr val="bg1"/>
                </a:solidFill>
                <a:latin typeface="ArialMT"/>
              </a:rPr>
              <a:t>parts, landscaping</a:t>
            </a:r>
            <a:r>
              <a:rPr lang="en-US" sz="1600" i="1" dirty="0" smtClean="0">
                <a:solidFill>
                  <a:schemeClr val="bg1"/>
                </a:solidFill>
                <a:latin typeface="ArialMT"/>
              </a:rPr>
              <a:t>, integration in local communities, life cycle assessments</a:t>
            </a:r>
            <a:r>
              <a:rPr lang="en-US" sz="1600" i="1" u="sng" dirty="0" smtClean="0">
                <a:solidFill>
                  <a:schemeClr val="bg1"/>
                </a:solidFill>
                <a:latin typeface="ArialMT"/>
              </a:rPr>
              <a:t> </a:t>
            </a:r>
            <a:r>
              <a:rPr lang="en-US" sz="1600" i="1" dirty="0" smtClean="0">
                <a:solidFill>
                  <a:schemeClr val="bg1"/>
                </a:solidFill>
                <a:latin typeface="ArialMT"/>
              </a:rPr>
              <a:t>including decommission and many more issues </a:t>
            </a:r>
            <a:r>
              <a:rPr lang="en-DE" sz="1600" i="1" u="sng" dirty="0" smtClean="0">
                <a:solidFill>
                  <a:schemeClr val="bg1"/>
                </a:solidFill>
                <a:latin typeface="ArialMT"/>
              </a:rPr>
              <a:t/>
            </a:r>
            <a:br>
              <a:rPr lang="en-DE" sz="1600" i="1" u="sng" dirty="0" smtClean="0">
                <a:solidFill>
                  <a:schemeClr val="bg1"/>
                </a:solidFill>
                <a:latin typeface="ArialMT"/>
              </a:rPr>
            </a:br>
            <a:endParaRPr lang="en-DE" sz="1600" i="1" u="sng" dirty="0">
              <a:solidFill>
                <a:schemeClr val="bg1"/>
              </a:solidFill>
              <a:latin typeface="ArialMT"/>
            </a:endParaRPr>
          </a:p>
        </p:txBody>
      </p:sp>
      <p:sp>
        <p:nvSpPr>
          <p:cNvPr id="13" name="Content Placeholder 5">
            <a:extLst>
              <a:ext uri="{FF2B5EF4-FFF2-40B4-BE49-F238E27FC236}">
                <a16:creationId xmlns:a16="http://schemas.microsoft.com/office/drawing/2014/main" id="{29995020-FD22-A540-9C15-3D270FAECDCC}"/>
              </a:ext>
            </a:extLst>
          </p:cNvPr>
          <p:cNvSpPr txBox="1">
            <a:spLocks/>
          </p:cNvSpPr>
          <p:nvPr/>
        </p:nvSpPr>
        <p:spPr>
          <a:xfrm>
            <a:off x="4644008" y="683425"/>
            <a:ext cx="4746216" cy="5442965"/>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DE" sz="1400" b="1" i="1" dirty="0" smtClean="0">
                <a:solidFill>
                  <a:schemeClr val="bg1"/>
                </a:solidFill>
                <a:latin typeface="ArialMT"/>
              </a:rPr>
              <a:t>Overall system design</a:t>
            </a:r>
          </a:p>
          <a:p>
            <a:pPr lvl="1">
              <a:lnSpc>
                <a:spcPct val="130000"/>
              </a:lnSpc>
            </a:pPr>
            <a:r>
              <a:rPr lang="en-DE" sz="1200" b="1" i="1" dirty="0" smtClean="0">
                <a:solidFill>
                  <a:srgbClr val="00FF00"/>
                </a:solidFill>
                <a:latin typeface="ArialMT"/>
              </a:rPr>
              <a:t>Compact accelerator </a:t>
            </a:r>
            <a:r>
              <a:rPr lang="fr-FR" sz="1200" b="1" i="1" dirty="0" smtClean="0">
                <a:solidFill>
                  <a:srgbClr val="00FF00"/>
                </a:solidFill>
                <a:latin typeface="ArialMT"/>
              </a:rPr>
              <a:t/>
            </a:r>
            <a:br>
              <a:rPr lang="fr-FR" sz="1200" b="1" i="1" dirty="0" smtClean="0">
                <a:solidFill>
                  <a:srgbClr val="00FF00"/>
                </a:solidFill>
                <a:latin typeface="ArialMT"/>
              </a:rPr>
            </a:br>
            <a:r>
              <a:rPr lang="fr-FR" sz="1200" b="1" i="1" dirty="0" smtClean="0">
                <a:solidFill>
                  <a:srgbClr val="00FF00"/>
                </a:solidFill>
                <a:latin typeface="ArialMT"/>
                <a:sym typeface="Wingdings" panose="05000000000000000000" pitchFamily="2" charset="2"/>
              </a:rPr>
              <a:t></a:t>
            </a:r>
            <a:r>
              <a:rPr lang="en-DE" sz="1200" b="1" i="1" dirty="0" smtClean="0">
                <a:solidFill>
                  <a:srgbClr val="00FF00"/>
                </a:solidFill>
                <a:latin typeface="ArialMT"/>
              </a:rPr>
              <a:t> high gradient</a:t>
            </a:r>
            <a:r>
              <a:rPr lang="fr-FR" sz="1200" b="1" i="1" dirty="0" smtClean="0">
                <a:solidFill>
                  <a:srgbClr val="00FF00"/>
                </a:solidFill>
                <a:latin typeface="ArialMT"/>
              </a:rPr>
              <a:t>; high </a:t>
            </a:r>
            <a:r>
              <a:rPr lang="fr-FR" sz="1200" b="1" i="1" dirty="0" err="1" smtClean="0">
                <a:solidFill>
                  <a:srgbClr val="00FF00"/>
                </a:solidFill>
                <a:latin typeface="ArialMT"/>
              </a:rPr>
              <a:t>field</a:t>
            </a:r>
            <a:r>
              <a:rPr lang="fr-FR" sz="1200" b="1" i="1" dirty="0" smtClean="0">
                <a:solidFill>
                  <a:srgbClr val="00FF00"/>
                </a:solidFill>
                <a:latin typeface="ArialMT"/>
              </a:rPr>
              <a:t> </a:t>
            </a:r>
            <a:r>
              <a:rPr lang="fr-FR" sz="1200" b="1" i="1" dirty="0" err="1" smtClean="0">
                <a:solidFill>
                  <a:srgbClr val="00FF00"/>
                </a:solidFill>
                <a:latin typeface="ArialMT"/>
              </a:rPr>
              <a:t>magnets</a:t>
            </a:r>
            <a:endParaRPr lang="en-DE" sz="1200" b="1" i="1" dirty="0" smtClean="0">
              <a:solidFill>
                <a:srgbClr val="00FF00"/>
              </a:solidFill>
              <a:latin typeface="ArialMT"/>
            </a:endParaRPr>
          </a:p>
          <a:p>
            <a:pPr lvl="1">
              <a:lnSpc>
                <a:spcPct val="130000"/>
              </a:lnSpc>
            </a:pPr>
            <a:r>
              <a:rPr lang="en-DE" sz="1200" b="1" i="1" dirty="0" smtClean="0">
                <a:solidFill>
                  <a:srgbClr val="00FF00"/>
                </a:solidFill>
                <a:latin typeface="ArialMT"/>
              </a:rPr>
              <a:t>Energy efficient </a:t>
            </a:r>
            <a:endParaRPr lang="fr-FR" sz="1200" b="1" i="1" dirty="0" smtClean="0">
              <a:solidFill>
                <a:srgbClr val="00FF00"/>
              </a:solidFill>
              <a:latin typeface="ArialMT"/>
            </a:endParaRPr>
          </a:p>
          <a:p>
            <a:pPr marL="457200" lvl="1" indent="0">
              <a:lnSpc>
                <a:spcPct val="130000"/>
              </a:lnSpc>
              <a:buNone/>
            </a:pPr>
            <a:r>
              <a:rPr lang="fr-FR" sz="1200" b="1" i="1" dirty="0">
                <a:solidFill>
                  <a:srgbClr val="00FF00"/>
                </a:solidFill>
                <a:latin typeface="ArialMT"/>
              </a:rPr>
              <a:t> </a:t>
            </a:r>
            <a:r>
              <a:rPr lang="fr-FR" sz="1200" b="1" i="1" dirty="0" smtClean="0">
                <a:solidFill>
                  <a:srgbClr val="00FF00"/>
                </a:solidFill>
                <a:latin typeface="ArialMT"/>
              </a:rPr>
              <a:t>     </a:t>
            </a:r>
            <a:r>
              <a:rPr lang="fr-FR" sz="1200" b="1" i="1" dirty="0" smtClean="0">
                <a:solidFill>
                  <a:srgbClr val="00FF00"/>
                </a:solidFill>
                <a:latin typeface="ArialMT"/>
                <a:sym typeface="Wingdings" panose="05000000000000000000" pitchFamily="2" charset="2"/>
              </a:rPr>
              <a:t></a:t>
            </a:r>
            <a:r>
              <a:rPr lang="en-DE" sz="1200" b="1" i="1" dirty="0" smtClean="0">
                <a:solidFill>
                  <a:srgbClr val="00FF00"/>
                </a:solidFill>
                <a:latin typeface="ArialMT"/>
              </a:rPr>
              <a:t> low losses</a:t>
            </a:r>
            <a:r>
              <a:rPr lang="fr-FR" sz="1200" b="1" i="1" dirty="0" smtClean="0">
                <a:solidFill>
                  <a:srgbClr val="00FF00"/>
                </a:solidFill>
                <a:latin typeface="ArialMT"/>
              </a:rPr>
              <a:t> (</a:t>
            </a:r>
            <a:r>
              <a:rPr lang="fr-FR" sz="1200" b="1" i="1" dirty="0" err="1" smtClean="0">
                <a:solidFill>
                  <a:srgbClr val="00FF00"/>
                </a:solidFill>
                <a:latin typeface="ArialMT"/>
              </a:rPr>
              <a:t>wall</a:t>
            </a:r>
            <a:r>
              <a:rPr lang="fr-FR" sz="1200" b="1" i="1" dirty="0" smtClean="0">
                <a:solidFill>
                  <a:srgbClr val="00FF00"/>
                </a:solidFill>
                <a:latin typeface="ArialMT"/>
              </a:rPr>
              <a:t>-plug to </a:t>
            </a:r>
            <a:r>
              <a:rPr lang="fr-FR" sz="1200" b="1" i="1" dirty="0" err="1" smtClean="0">
                <a:solidFill>
                  <a:srgbClr val="00FF00"/>
                </a:solidFill>
                <a:latin typeface="ArialMT"/>
              </a:rPr>
              <a:t>beam</a:t>
            </a:r>
            <a:r>
              <a:rPr lang="fr-FR" sz="1200" b="1" i="1" dirty="0" smtClean="0">
                <a:solidFill>
                  <a:srgbClr val="00FF00"/>
                </a:solidFill>
                <a:latin typeface="ArialMT"/>
              </a:rPr>
              <a:t>)</a:t>
            </a:r>
            <a:endParaRPr lang="en-DE" sz="1200" b="1" i="1" dirty="0" smtClean="0">
              <a:solidFill>
                <a:srgbClr val="00FF00"/>
              </a:solidFill>
              <a:latin typeface="ArialMT"/>
            </a:endParaRPr>
          </a:p>
          <a:p>
            <a:pPr lvl="1">
              <a:lnSpc>
                <a:spcPct val="130000"/>
              </a:lnSpc>
            </a:pPr>
            <a:r>
              <a:rPr lang="en-DE" sz="1200" b="1" i="1" dirty="0" smtClean="0">
                <a:solidFill>
                  <a:srgbClr val="00FF00"/>
                </a:solidFill>
                <a:latin typeface="ArialMT"/>
              </a:rPr>
              <a:t>Effective </a:t>
            </a:r>
            <a:r>
              <a:rPr lang="fr-FR" sz="1200" b="1" i="1" dirty="0" smtClean="0">
                <a:solidFill>
                  <a:srgbClr val="00FF00"/>
                </a:solidFill>
                <a:latin typeface="ArialMT"/>
              </a:rPr>
              <a:t/>
            </a:r>
            <a:br>
              <a:rPr lang="fr-FR" sz="1200" b="1" i="1" dirty="0" smtClean="0">
                <a:solidFill>
                  <a:srgbClr val="00FF00"/>
                </a:solidFill>
                <a:latin typeface="ArialMT"/>
              </a:rPr>
            </a:br>
            <a:r>
              <a:rPr lang="fr-FR" sz="1200" b="1" i="1" dirty="0" smtClean="0">
                <a:solidFill>
                  <a:srgbClr val="00FF00"/>
                </a:solidFill>
                <a:latin typeface="ArialMT"/>
                <a:sym typeface="Wingdings" panose="05000000000000000000" pitchFamily="2" charset="2"/>
              </a:rPr>
              <a:t> nm-</a:t>
            </a:r>
            <a:r>
              <a:rPr lang="fr-FR" sz="1200" b="1" i="1" dirty="0" err="1" smtClean="0">
                <a:solidFill>
                  <a:srgbClr val="00FF00"/>
                </a:solidFill>
                <a:latin typeface="ArialMT"/>
                <a:sym typeface="Wingdings" panose="05000000000000000000" pitchFamily="2" charset="2"/>
              </a:rPr>
              <a:t>beam</a:t>
            </a:r>
            <a:r>
              <a:rPr lang="fr-FR" sz="1200" b="1" i="1" dirty="0" smtClean="0">
                <a:solidFill>
                  <a:srgbClr val="00FF00"/>
                </a:solidFill>
                <a:latin typeface="ArialMT"/>
                <a:sym typeface="Wingdings" panose="05000000000000000000" pitchFamily="2" charset="2"/>
              </a:rPr>
              <a:t> sizes to </a:t>
            </a:r>
            <a:r>
              <a:rPr lang="fr-FR" sz="1200" b="1" i="1" dirty="0" err="1" smtClean="0">
                <a:solidFill>
                  <a:srgbClr val="00FF00"/>
                </a:solidFill>
                <a:latin typeface="ArialMT"/>
                <a:sym typeface="Wingdings" panose="05000000000000000000" pitchFamily="2" charset="2"/>
              </a:rPr>
              <a:t>maximize</a:t>
            </a:r>
            <a:r>
              <a:rPr lang="fr-FR" sz="1200" b="1" i="1" dirty="0" smtClean="0">
                <a:solidFill>
                  <a:srgbClr val="00FF00"/>
                </a:solidFill>
                <a:latin typeface="ArialMT"/>
                <a:sym typeface="Wingdings" panose="05000000000000000000" pitchFamily="2" charset="2"/>
              </a:rPr>
              <a:t> </a:t>
            </a:r>
            <a:r>
              <a:rPr lang="fr-FR" sz="1200" b="1" i="1" dirty="0" err="1" smtClean="0">
                <a:solidFill>
                  <a:srgbClr val="00FF00"/>
                </a:solidFill>
                <a:latin typeface="ArialMT"/>
                <a:sym typeface="Wingdings" panose="05000000000000000000" pitchFamily="2" charset="2"/>
              </a:rPr>
              <a:t>luminosity</a:t>
            </a:r>
            <a:endParaRPr lang="fr-FR" sz="1200" b="1" i="1" dirty="0" smtClean="0">
              <a:solidFill>
                <a:srgbClr val="00FF00"/>
              </a:solidFill>
              <a:latin typeface="ArialMT"/>
              <a:sym typeface="Wingdings" panose="05000000000000000000" pitchFamily="2" charset="2"/>
            </a:endParaRPr>
          </a:p>
          <a:p>
            <a:pPr lvl="1">
              <a:lnSpc>
                <a:spcPct val="130000"/>
              </a:lnSpc>
            </a:pPr>
            <a:r>
              <a:rPr lang="fr-FR" sz="1200" b="1" i="1" dirty="0" err="1" smtClean="0">
                <a:solidFill>
                  <a:srgbClr val="FFFF00"/>
                </a:solidFill>
                <a:latin typeface="ArialMT"/>
                <a:sym typeface="Wingdings" panose="05000000000000000000" pitchFamily="2" charset="2"/>
              </a:rPr>
              <a:t>Energy</a:t>
            </a:r>
            <a:r>
              <a:rPr lang="fr-FR" sz="1200" b="1" i="1" dirty="0" smtClean="0">
                <a:solidFill>
                  <a:srgbClr val="FFFF00"/>
                </a:solidFill>
                <a:latin typeface="ArialMT"/>
                <a:sym typeface="Wingdings" panose="05000000000000000000" pitchFamily="2" charset="2"/>
              </a:rPr>
              <a:t> </a:t>
            </a:r>
            <a:r>
              <a:rPr lang="fr-FR" sz="1200" b="1" i="1" dirty="0" err="1" smtClean="0">
                <a:solidFill>
                  <a:srgbClr val="FFFF00"/>
                </a:solidFill>
                <a:latin typeface="ArialMT"/>
                <a:sym typeface="Wingdings" panose="05000000000000000000" pitchFamily="2" charset="2"/>
              </a:rPr>
              <a:t>recovery</a:t>
            </a:r>
            <a:r>
              <a:rPr lang="fr-FR" sz="1200" b="1" i="1" dirty="0" smtClean="0">
                <a:solidFill>
                  <a:srgbClr val="FFFF00"/>
                </a:solidFill>
                <a:latin typeface="ArialMT"/>
                <a:sym typeface="Wingdings" panose="05000000000000000000" pitchFamily="2" charset="2"/>
              </a:rPr>
              <a:t> concepts</a:t>
            </a:r>
          </a:p>
          <a:p>
            <a:pPr lvl="1">
              <a:lnSpc>
                <a:spcPct val="130000"/>
              </a:lnSpc>
            </a:pPr>
            <a:r>
              <a:rPr lang="fr-FR" sz="1200" b="1" i="1" dirty="0" smtClean="0">
                <a:solidFill>
                  <a:srgbClr val="FFFF00"/>
                </a:solidFill>
                <a:latin typeface="ArialMT"/>
                <a:sym typeface="Wingdings" panose="05000000000000000000" pitchFamily="2" charset="2"/>
              </a:rPr>
              <a:t>Civil engineering </a:t>
            </a:r>
            <a:r>
              <a:rPr lang="fr-FR" sz="1200" b="1" i="1" dirty="0" err="1" smtClean="0">
                <a:solidFill>
                  <a:srgbClr val="FFFF00"/>
                </a:solidFill>
                <a:latin typeface="ArialMT"/>
                <a:sym typeface="Wingdings" panose="05000000000000000000" pitchFamily="2" charset="2"/>
              </a:rPr>
              <a:t>including</a:t>
            </a:r>
            <a:r>
              <a:rPr lang="fr-FR" sz="1200" b="1" i="1" dirty="0" smtClean="0">
                <a:solidFill>
                  <a:srgbClr val="FFFF00"/>
                </a:solidFill>
                <a:latin typeface="ArialMT"/>
                <a:sym typeface="Wingdings" panose="05000000000000000000" pitchFamily="2" charset="2"/>
              </a:rPr>
              <a:t> </a:t>
            </a:r>
            <a:r>
              <a:rPr lang="fr-FR" sz="1200" b="1" i="1" dirty="0" err="1" smtClean="0">
                <a:solidFill>
                  <a:srgbClr val="FFFF00"/>
                </a:solidFill>
                <a:latin typeface="ArialMT"/>
                <a:sym typeface="Wingdings" panose="05000000000000000000" pitchFamily="2" charset="2"/>
              </a:rPr>
              <a:t>landscaping</a:t>
            </a:r>
            <a:r>
              <a:rPr lang="fr-FR" sz="1200" b="1" i="1" dirty="0" smtClean="0">
                <a:solidFill>
                  <a:srgbClr val="FFFF00"/>
                </a:solidFill>
                <a:latin typeface="ArialMT"/>
                <a:sym typeface="Wingdings" panose="05000000000000000000" pitchFamily="2" charset="2"/>
              </a:rPr>
              <a:t> and « </a:t>
            </a:r>
            <a:r>
              <a:rPr lang="fr-FR" sz="1200" b="1" i="1" dirty="0" err="1" smtClean="0">
                <a:solidFill>
                  <a:srgbClr val="FFFF00"/>
                </a:solidFill>
                <a:latin typeface="ArialMT"/>
                <a:sym typeface="Wingdings" panose="05000000000000000000" pitchFamily="2" charset="2"/>
              </a:rPr>
              <a:t>community</a:t>
            </a:r>
            <a:r>
              <a:rPr lang="fr-FR" sz="1200" b="1" i="1" dirty="0" smtClean="0">
                <a:solidFill>
                  <a:srgbClr val="FFFF00"/>
                </a:solidFill>
                <a:latin typeface="ArialMT"/>
                <a:sym typeface="Wingdings" panose="05000000000000000000" pitchFamily="2" charset="2"/>
              </a:rPr>
              <a:t> » </a:t>
            </a:r>
            <a:r>
              <a:rPr lang="fr-FR" sz="1200" b="1" i="1" dirty="0" err="1" smtClean="0">
                <a:solidFill>
                  <a:srgbClr val="FFFF00"/>
                </a:solidFill>
                <a:latin typeface="ArialMT"/>
                <a:sym typeface="Wingdings" panose="05000000000000000000" pitchFamily="2" charset="2"/>
              </a:rPr>
              <a:t>integration</a:t>
            </a:r>
            <a:endParaRPr lang="en-DE" sz="1200" b="1" i="1" dirty="0" smtClean="0">
              <a:solidFill>
                <a:srgbClr val="FFFF00"/>
              </a:solidFill>
              <a:latin typeface="ArialMT"/>
            </a:endParaRPr>
          </a:p>
          <a:p>
            <a:pPr>
              <a:lnSpc>
                <a:spcPct val="130000"/>
              </a:lnSpc>
            </a:pPr>
            <a:r>
              <a:rPr lang="en-DE" sz="1400" b="1" i="1" dirty="0" smtClean="0">
                <a:solidFill>
                  <a:schemeClr val="bg1"/>
                </a:solidFill>
                <a:latin typeface="ArialMT"/>
              </a:rPr>
              <a:t>Subsystem and component design, e.g.</a:t>
            </a:r>
          </a:p>
          <a:p>
            <a:pPr lvl="1">
              <a:lnSpc>
                <a:spcPct val="130000"/>
              </a:lnSpc>
            </a:pPr>
            <a:r>
              <a:rPr lang="en-DE" sz="1200" b="1" i="1" dirty="0" smtClean="0">
                <a:solidFill>
                  <a:srgbClr val="00FF00"/>
                </a:solidFill>
                <a:latin typeface="ArialMT"/>
              </a:rPr>
              <a:t>High-efficiency cavities and klystrons</a:t>
            </a:r>
          </a:p>
          <a:p>
            <a:pPr lvl="1">
              <a:lnSpc>
                <a:spcPct val="130000"/>
              </a:lnSpc>
            </a:pPr>
            <a:r>
              <a:rPr lang="en-DE" sz="1200" b="1" i="1" dirty="0" smtClean="0">
                <a:solidFill>
                  <a:srgbClr val="00FF00"/>
                </a:solidFill>
                <a:latin typeface="ArialMT"/>
              </a:rPr>
              <a:t>Permanent magnets</a:t>
            </a:r>
            <a:r>
              <a:rPr lang="fr-FR" sz="1200" b="1" i="1" dirty="0" smtClean="0">
                <a:solidFill>
                  <a:srgbClr val="00FF00"/>
                </a:solidFill>
                <a:latin typeface="ArialMT"/>
              </a:rPr>
              <a:t>, HTS </a:t>
            </a:r>
            <a:r>
              <a:rPr lang="fr-FR" sz="1200" b="1" i="1" dirty="0" err="1" smtClean="0">
                <a:solidFill>
                  <a:srgbClr val="00FF00"/>
                </a:solidFill>
                <a:latin typeface="ArialMT"/>
              </a:rPr>
              <a:t>magnets</a:t>
            </a:r>
            <a:endParaRPr lang="en-DE" sz="1200" b="1" i="1" dirty="0" smtClean="0">
              <a:solidFill>
                <a:srgbClr val="00FF00"/>
              </a:solidFill>
              <a:latin typeface="ArialMT"/>
            </a:endParaRPr>
          </a:p>
          <a:p>
            <a:pPr lvl="1">
              <a:lnSpc>
                <a:spcPct val="130000"/>
              </a:lnSpc>
            </a:pPr>
            <a:r>
              <a:rPr lang="en-DE" sz="1200" b="1" i="1" dirty="0" smtClean="0">
                <a:solidFill>
                  <a:srgbClr val="FFC000"/>
                </a:solidFill>
                <a:latin typeface="ArialMT"/>
              </a:rPr>
              <a:t>Heat-recovery</a:t>
            </a:r>
            <a:r>
              <a:rPr lang="en-US" sz="1200" b="1" i="1" dirty="0" smtClean="0">
                <a:solidFill>
                  <a:srgbClr val="FFC000"/>
                </a:solidFill>
                <a:latin typeface="ArialMT"/>
              </a:rPr>
              <a:t>. e.g. </a:t>
            </a:r>
            <a:r>
              <a:rPr lang="en-DE" sz="1200" b="1" i="1" dirty="0" smtClean="0">
                <a:solidFill>
                  <a:srgbClr val="FFC000"/>
                </a:solidFill>
                <a:latin typeface="ArialMT"/>
              </a:rPr>
              <a:t>in tunnel linings</a:t>
            </a:r>
            <a:endParaRPr lang="en-US" sz="1200" b="1" i="1" dirty="0" smtClean="0">
              <a:solidFill>
                <a:srgbClr val="FFC000"/>
              </a:solidFill>
              <a:latin typeface="ArialMT"/>
            </a:endParaRPr>
          </a:p>
          <a:p>
            <a:pPr lvl="1">
              <a:lnSpc>
                <a:spcPct val="130000"/>
              </a:lnSpc>
            </a:pPr>
            <a:r>
              <a:rPr lang="en-US" sz="1200" b="1" i="1" dirty="0" smtClean="0">
                <a:latin typeface="ArialMT"/>
              </a:rPr>
              <a:t>Responsible sourcing and material choices  </a:t>
            </a:r>
            <a:endParaRPr lang="en-DE" sz="1200" dirty="0" smtClean="0">
              <a:latin typeface="ArialMT"/>
            </a:endParaRPr>
          </a:p>
          <a:p>
            <a:pPr>
              <a:lnSpc>
                <a:spcPct val="130000"/>
              </a:lnSpc>
            </a:pPr>
            <a:r>
              <a:rPr lang="en-DE" sz="1400" b="1" i="1" dirty="0" smtClean="0">
                <a:solidFill>
                  <a:schemeClr val="bg1"/>
                </a:solidFill>
                <a:latin typeface="ArialMT"/>
              </a:rPr>
              <a:t>Sustainable operation concepts</a:t>
            </a:r>
          </a:p>
          <a:p>
            <a:pPr lvl="1">
              <a:lnSpc>
                <a:spcPct val="130000"/>
              </a:lnSpc>
            </a:pPr>
            <a:r>
              <a:rPr lang="en-US" sz="1200" b="1" i="1" dirty="0" smtClean="0">
                <a:solidFill>
                  <a:srgbClr val="FFC000"/>
                </a:solidFill>
                <a:latin typeface="ArialMT"/>
              </a:rPr>
              <a:t>Renewables </a:t>
            </a:r>
          </a:p>
          <a:p>
            <a:pPr lvl="1">
              <a:lnSpc>
                <a:spcPct val="130000"/>
              </a:lnSpc>
            </a:pPr>
            <a:r>
              <a:rPr lang="en-DE" sz="1200" b="1" i="1" dirty="0" smtClean="0">
                <a:solidFill>
                  <a:srgbClr val="FFC000"/>
                </a:solidFill>
                <a:latin typeface="ArialMT"/>
              </a:rPr>
              <a:t>Adapt to </a:t>
            </a:r>
            <a:r>
              <a:rPr lang="fr-FR" sz="1200" b="1" i="1" dirty="0" err="1" smtClean="0">
                <a:solidFill>
                  <a:srgbClr val="FFC000"/>
                </a:solidFill>
                <a:latin typeface="ArialMT"/>
              </a:rPr>
              <a:t>regenerative</a:t>
            </a:r>
            <a:r>
              <a:rPr lang="fr-FR" sz="1200" b="1" i="1" dirty="0" smtClean="0">
                <a:solidFill>
                  <a:srgbClr val="FFC000"/>
                </a:solidFill>
                <a:latin typeface="ArialMT"/>
              </a:rPr>
              <a:t> </a:t>
            </a:r>
            <a:r>
              <a:rPr lang="en-DE" sz="1200" b="1" i="1" dirty="0" smtClean="0">
                <a:solidFill>
                  <a:srgbClr val="FFC000"/>
                </a:solidFill>
                <a:latin typeface="ArialMT"/>
              </a:rPr>
              <a:t>power availability</a:t>
            </a:r>
          </a:p>
          <a:p>
            <a:pPr lvl="1">
              <a:lnSpc>
                <a:spcPct val="130000"/>
              </a:lnSpc>
            </a:pPr>
            <a:r>
              <a:rPr lang="en-DE" sz="1200" b="1" i="1" dirty="0" smtClean="0">
                <a:latin typeface="ArialMT"/>
              </a:rPr>
              <a:t>Exploit energy buffering potential</a:t>
            </a:r>
            <a:endParaRPr lang="en-US" sz="1200" b="1" i="1" dirty="0" smtClean="0">
              <a:latin typeface="ArialMT"/>
            </a:endParaRPr>
          </a:p>
          <a:p>
            <a:pPr lvl="1">
              <a:lnSpc>
                <a:spcPct val="130000"/>
              </a:lnSpc>
            </a:pPr>
            <a:r>
              <a:rPr lang="en-DE" sz="1200" b="1" i="1" dirty="0" smtClean="0">
                <a:latin typeface="ArialMT"/>
              </a:rPr>
              <a:t>Rec</a:t>
            </a:r>
            <a:r>
              <a:rPr lang="en-US" sz="1200" b="1" i="1" dirty="0" smtClean="0">
                <a:latin typeface="ArialMT"/>
              </a:rPr>
              <a:t>over</a:t>
            </a:r>
            <a:r>
              <a:rPr lang="en-DE" sz="1200" b="1" i="1" dirty="0" smtClean="0">
                <a:latin typeface="ArialMT"/>
              </a:rPr>
              <a:t> energy </a:t>
            </a:r>
            <a:r>
              <a:rPr lang="fr-FR" sz="1200" b="1" i="1" dirty="0" smtClean="0">
                <a:latin typeface="ArialMT"/>
              </a:rPr>
              <a:t>(</a:t>
            </a:r>
            <a:r>
              <a:rPr lang="fr-FR" sz="1200" b="1" i="1" dirty="0" err="1" smtClean="0">
                <a:latin typeface="ArialMT"/>
              </a:rPr>
              <a:t>heat</a:t>
            </a:r>
            <a:r>
              <a:rPr lang="fr-FR" sz="1200" b="1" i="1" dirty="0" smtClean="0">
                <a:latin typeface="ArialMT"/>
              </a:rPr>
              <a:t> </a:t>
            </a:r>
            <a:r>
              <a:rPr lang="fr-FR" sz="1200" b="1" i="1" dirty="0" err="1" smtClean="0">
                <a:latin typeface="ArialMT"/>
              </a:rPr>
              <a:t>recovery</a:t>
            </a:r>
            <a:r>
              <a:rPr lang="fr-FR" sz="1200" b="1" i="1" dirty="0" smtClean="0">
                <a:latin typeface="ArialMT"/>
              </a:rPr>
              <a:t>)</a:t>
            </a:r>
            <a:endParaRPr lang="en-DE" sz="1200" b="1" i="1" dirty="0" smtClean="0">
              <a:latin typeface="ArialMT"/>
            </a:endParaRPr>
          </a:p>
        </p:txBody>
      </p:sp>
      <p:sp>
        <p:nvSpPr>
          <p:cNvPr id="14" name="Rectangle 1027"/>
          <p:cNvSpPr txBox="1">
            <a:spLocks noChangeArrowheads="1"/>
          </p:cNvSpPr>
          <p:nvPr/>
        </p:nvSpPr>
        <p:spPr bwMode="auto">
          <a:xfrm>
            <a:off x="658024" y="-2375"/>
            <a:ext cx="939653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600" b="1" kern="0" dirty="0" smtClean="0">
                <a:solidFill>
                  <a:srgbClr val="FCF933"/>
                </a:solidFill>
                <a:effectLst>
                  <a:outerShdw blurRad="38100" dist="38100" dir="2700000">
                    <a:srgbClr val="000000"/>
                  </a:outerShdw>
                </a:effectLst>
                <a:latin typeface="ArialMT"/>
              </a:rPr>
              <a:t>ILC / CLIC: Approaches to Increase Sustainability</a:t>
            </a:r>
            <a:endParaRPr lang="en-GB" sz="2600" b="1" kern="0" dirty="0">
              <a:solidFill>
                <a:srgbClr val="336699"/>
              </a:solidFill>
              <a:effectLst>
                <a:outerShdw blurRad="38100" dist="38100" dir="2700000">
                  <a:srgbClr val="000000"/>
                </a:outerShdw>
              </a:effectLst>
              <a:latin typeface="ArialMT"/>
            </a:endParaRPr>
          </a:p>
        </p:txBody>
      </p:sp>
      <p:sp>
        <p:nvSpPr>
          <p:cNvPr id="8" name="Rectangle 7"/>
          <p:cNvSpPr/>
          <p:nvPr/>
        </p:nvSpPr>
        <p:spPr>
          <a:xfrm>
            <a:off x="4601810" y="683425"/>
            <a:ext cx="4290670" cy="5503945"/>
          </a:xfrm>
          <a:prstGeom prst="rect">
            <a:avLst/>
          </a:prstGeom>
          <a:noFill/>
          <a:ln>
            <a:solidFill>
              <a:schemeClr val="bg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897804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2"/>
          <p:cNvSpPr/>
          <p:nvPr/>
        </p:nvSpPr>
        <p:spPr>
          <a:xfrm>
            <a:off x="3981314" y="667717"/>
            <a:ext cx="5126682" cy="5986254"/>
          </a:xfrm>
          <a:prstGeom prst="rect">
            <a:avLst/>
          </a:prstGeom>
        </p:spPr>
        <p:txBody>
          <a:bodyPr wrap="square">
            <a:spAutoFit/>
          </a:bodyPr>
          <a:lstStyle/>
          <a:p>
            <a:r>
              <a:rPr lang="en-DE" sz="1600" b="1" i="1" dirty="0" smtClean="0">
                <a:solidFill>
                  <a:srgbClr val="FFFF00"/>
                </a:solidFill>
                <a:latin typeface="ArialMT"/>
              </a:rPr>
              <a:t>Challenge:</a:t>
            </a:r>
            <a:r>
              <a:rPr lang="en-DE" sz="1600" dirty="0" smtClean="0">
                <a:solidFill>
                  <a:schemeClr val="bg1"/>
                </a:solidFill>
                <a:latin typeface="ArialMT"/>
              </a:rPr>
              <a:t> Achieve target </a:t>
            </a:r>
            <a:r>
              <a:rPr lang="en-DE" sz="1600" b="1" u="sng" dirty="0" smtClean="0">
                <a:solidFill>
                  <a:schemeClr val="bg1"/>
                </a:solidFill>
                <a:latin typeface="ArialMT"/>
              </a:rPr>
              <a:t>energy</a:t>
            </a:r>
            <a:r>
              <a:rPr lang="en-DE" sz="1600" dirty="0" smtClean="0">
                <a:solidFill>
                  <a:schemeClr val="bg1"/>
                </a:solidFill>
                <a:latin typeface="ArialMT"/>
              </a:rPr>
              <a:t> and </a:t>
            </a:r>
            <a:r>
              <a:rPr lang="en-DE" sz="1600" b="1" u="sng" dirty="0" smtClean="0">
                <a:solidFill>
                  <a:schemeClr val="bg1"/>
                </a:solidFill>
                <a:latin typeface="ArialMT"/>
              </a:rPr>
              <a:t>luminosity</a:t>
            </a:r>
            <a:r>
              <a:rPr lang="en-DE" sz="1600" u="sng" dirty="0" smtClean="0">
                <a:solidFill>
                  <a:schemeClr val="bg1"/>
                </a:solidFill>
                <a:latin typeface="ArialMT"/>
              </a:rPr>
              <a:t> </a:t>
            </a:r>
            <a:r>
              <a:rPr lang="fr-FR" sz="1600" u="sng" dirty="0" smtClean="0">
                <a:solidFill>
                  <a:schemeClr val="bg1"/>
                </a:solidFill>
                <a:latin typeface="ArialMT"/>
              </a:rPr>
              <a:t/>
            </a:r>
            <a:br>
              <a:rPr lang="fr-FR" sz="1600" u="sng" dirty="0" smtClean="0">
                <a:solidFill>
                  <a:schemeClr val="bg1"/>
                </a:solidFill>
                <a:latin typeface="ArialMT"/>
              </a:rPr>
            </a:br>
            <a:r>
              <a:rPr lang="fr-FR" sz="1600" dirty="0" smtClean="0">
                <a:solidFill>
                  <a:schemeClr val="bg1"/>
                </a:solidFill>
                <a:latin typeface="ArialMT"/>
              </a:rPr>
              <a:t>                  </a:t>
            </a:r>
            <a:r>
              <a:rPr lang="en-DE" sz="1600" dirty="0" smtClean="0">
                <a:solidFill>
                  <a:schemeClr val="bg1"/>
                </a:solidFill>
                <a:latin typeface="ArialMT"/>
              </a:rPr>
              <a:t>with least possible amount of </a:t>
            </a:r>
            <a:r>
              <a:rPr lang="en-DE" sz="1600" b="1" u="sng" dirty="0" smtClean="0">
                <a:solidFill>
                  <a:schemeClr val="bg1"/>
                </a:solidFill>
                <a:latin typeface="ArialMT"/>
              </a:rPr>
              <a:t>resources</a:t>
            </a:r>
            <a:r>
              <a:rPr lang="en-DE" sz="1600" u="sng" dirty="0" smtClean="0">
                <a:solidFill>
                  <a:schemeClr val="bg1"/>
                </a:solidFill>
                <a:latin typeface="ArialMT"/>
              </a:rPr>
              <a:t> </a:t>
            </a:r>
            <a:endParaRPr lang="fr-FR" sz="1600" u="sng" dirty="0" smtClean="0">
              <a:solidFill>
                <a:schemeClr val="bg1"/>
              </a:solidFill>
              <a:latin typeface="ArialMT"/>
            </a:endParaRPr>
          </a:p>
          <a:p>
            <a:endParaRPr lang="en-DE" sz="1600" u="sng" dirty="0" smtClean="0">
              <a:solidFill>
                <a:schemeClr val="bg1"/>
              </a:solidFill>
              <a:latin typeface="ArialMT"/>
            </a:endParaRPr>
          </a:p>
          <a:p>
            <a:pPr marL="285750" indent="-285750">
              <a:buFont typeface="Wingdings" panose="05000000000000000000" pitchFamily="2" charset="2"/>
              <a:buChar char="ü"/>
            </a:pPr>
            <a:r>
              <a:rPr lang="fr-FR" sz="1600" b="1" i="1" dirty="0" err="1" smtClean="0">
                <a:solidFill>
                  <a:srgbClr val="FFFF00"/>
                </a:solidFill>
                <a:latin typeface="ArialMT"/>
              </a:rPr>
              <a:t>Optimize</a:t>
            </a:r>
            <a:r>
              <a:rPr lang="en-DE" sz="1600" b="1" i="1" dirty="0" smtClean="0">
                <a:solidFill>
                  <a:srgbClr val="FFFF00"/>
                </a:solidFill>
                <a:latin typeface="ArialMT"/>
              </a:rPr>
              <a:t> resources </a:t>
            </a:r>
            <a:r>
              <a:rPr lang="en-DE" sz="1600" b="1" i="1" dirty="0">
                <a:solidFill>
                  <a:srgbClr val="FFFF00"/>
                </a:solidFill>
                <a:latin typeface="ArialMT"/>
              </a:rPr>
              <a:t>for </a:t>
            </a:r>
            <a:r>
              <a:rPr lang="en-DE" sz="1600" b="1" i="1" dirty="0" smtClean="0">
                <a:solidFill>
                  <a:srgbClr val="FFFF00"/>
                </a:solidFill>
                <a:latin typeface="ArialMT"/>
              </a:rPr>
              <a:t>construction</a:t>
            </a:r>
            <a:r>
              <a:rPr lang="fr-FR" sz="1600" b="1" i="1" dirty="0">
                <a:solidFill>
                  <a:srgbClr val="FFFF00"/>
                </a:solidFill>
                <a:latin typeface="ArialMT"/>
              </a:rPr>
              <a:t>/</a:t>
            </a:r>
            <a:r>
              <a:rPr lang="fr-FR" sz="1600" b="1" i="1" dirty="0" err="1" smtClean="0">
                <a:solidFill>
                  <a:srgbClr val="FFFF00"/>
                </a:solidFill>
                <a:latin typeface="ArialMT"/>
              </a:rPr>
              <a:t>operation</a:t>
            </a:r>
            <a:r>
              <a:rPr lang="en-DE" sz="1600" b="1" i="1" dirty="0" smtClean="0">
                <a:solidFill>
                  <a:srgbClr val="FFFF00"/>
                </a:solidFill>
                <a:latin typeface="ArialMT"/>
              </a:rPr>
              <a:t>:</a:t>
            </a:r>
            <a:endParaRPr lang="en-DE" sz="1600" b="1" i="1" dirty="0">
              <a:solidFill>
                <a:srgbClr val="FFFF00"/>
              </a:solidFill>
              <a:latin typeface="ArialMT"/>
            </a:endParaRPr>
          </a:p>
          <a:p>
            <a:pPr marL="742950" lvl="1" indent="-285750">
              <a:buFont typeface="Arial" panose="020B0604020202020204" pitchFamily="34" charset="0"/>
              <a:buChar char="•"/>
            </a:pPr>
            <a:r>
              <a:rPr lang="en-US" sz="1600" dirty="0" smtClean="0">
                <a:solidFill>
                  <a:srgbClr val="FFFF00"/>
                </a:solidFill>
                <a:latin typeface="ArialMT"/>
              </a:rPr>
              <a:t>C</a:t>
            </a:r>
            <a:r>
              <a:rPr lang="en-DE" sz="1600" dirty="0" smtClean="0">
                <a:solidFill>
                  <a:srgbClr val="FFFF00"/>
                </a:solidFill>
                <a:latin typeface="ArialMT"/>
              </a:rPr>
              <a:t>ompact</a:t>
            </a:r>
            <a:r>
              <a:rPr lang="fr-FR" sz="1600" dirty="0" smtClean="0">
                <a:solidFill>
                  <a:srgbClr val="FFFF00"/>
                </a:solidFill>
                <a:latin typeface="ArialMT"/>
              </a:rPr>
              <a:t>: </a:t>
            </a:r>
            <a:r>
              <a:rPr lang="en-DE" sz="1600" dirty="0" smtClean="0">
                <a:solidFill>
                  <a:srgbClr val="FFFF00"/>
                </a:solidFill>
                <a:latin typeface="ArialMT"/>
              </a:rPr>
              <a:t> </a:t>
            </a:r>
            <a:r>
              <a:rPr lang="en-DE" sz="1600" dirty="0" smtClean="0">
                <a:solidFill>
                  <a:schemeClr val="bg1"/>
                </a:solidFill>
                <a:latin typeface="ArialMT"/>
              </a:rPr>
              <a:t>high </a:t>
            </a:r>
            <a:r>
              <a:rPr lang="en-DE" sz="1600" dirty="0">
                <a:solidFill>
                  <a:schemeClr val="bg1"/>
                </a:solidFill>
                <a:latin typeface="ArialMT"/>
              </a:rPr>
              <a:t>acceleration gradient</a:t>
            </a:r>
          </a:p>
          <a:p>
            <a:pPr marL="742950" lvl="1" indent="-285750">
              <a:buFont typeface="Arial" panose="020B0604020202020204" pitchFamily="34" charset="0"/>
              <a:buChar char="•"/>
            </a:pPr>
            <a:r>
              <a:rPr lang="en-GB" sz="1600" dirty="0" smtClean="0">
                <a:solidFill>
                  <a:srgbClr val="FFFF00"/>
                </a:solidFill>
                <a:latin typeface="ArialMT"/>
              </a:rPr>
              <a:t>E</a:t>
            </a:r>
            <a:r>
              <a:rPr lang="en-DE" sz="1600" dirty="0" smtClean="0">
                <a:solidFill>
                  <a:srgbClr val="FFFF00"/>
                </a:solidFill>
                <a:latin typeface="ArialMT"/>
              </a:rPr>
              <a:t>nergy-efficie</a:t>
            </a:r>
            <a:r>
              <a:rPr lang="fr-FR" sz="1600" dirty="0" err="1" smtClean="0">
                <a:solidFill>
                  <a:srgbClr val="FFFF00"/>
                </a:solidFill>
                <a:latin typeface="ArialMT"/>
              </a:rPr>
              <a:t>ncy</a:t>
            </a:r>
            <a:r>
              <a:rPr lang="fr-FR" sz="1600" dirty="0" smtClean="0">
                <a:solidFill>
                  <a:srgbClr val="FFFF00"/>
                </a:solidFill>
                <a:latin typeface="ArialMT"/>
              </a:rPr>
              <a:t>:</a:t>
            </a:r>
            <a:r>
              <a:rPr lang="en-DE" sz="1600" dirty="0" smtClean="0">
                <a:solidFill>
                  <a:srgbClr val="FFFF00"/>
                </a:solidFill>
                <a:latin typeface="ArialMT"/>
              </a:rPr>
              <a:t> </a:t>
            </a:r>
            <a:r>
              <a:rPr lang="fr-FR" sz="1600" dirty="0" smtClean="0">
                <a:solidFill>
                  <a:schemeClr val="bg1"/>
                </a:solidFill>
                <a:latin typeface="ArialMT"/>
              </a:rPr>
              <a:t>RF </a:t>
            </a:r>
            <a:r>
              <a:rPr lang="fr-FR" sz="1600" dirty="0" err="1" smtClean="0">
                <a:solidFill>
                  <a:schemeClr val="bg1"/>
                </a:solidFill>
                <a:latin typeface="ArialMT"/>
              </a:rPr>
              <a:t>efficiency</a:t>
            </a:r>
            <a:r>
              <a:rPr lang="fr-FR" sz="1600" dirty="0" smtClean="0">
                <a:solidFill>
                  <a:schemeClr val="bg1"/>
                </a:solidFill>
                <a:latin typeface="ArialMT"/>
              </a:rPr>
              <a:t> </a:t>
            </a:r>
            <a:r>
              <a:rPr lang="fr-FR" sz="1600" dirty="0" err="1" smtClean="0">
                <a:solidFill>
                  <a:schemeClr val="bg1"/>
                </a:solidFill>
                <a:latin typeface="ArialMT"/>
              </a:rPr>
              <a:t>becomes</a:t>
            </a:r>
            <a:r>
              <a:rPr lang="fr-FR" sz="1600" dirty="0" smtClean="0">
                <a:solidFill>
                  <a:schemeClr val="bg1"/>
                </a:solidFill>
                <a:latin typeface="ArialMT"/>
              </a:rPr>
              <a:t> </a:t>
            </a:r>
            <a:r>
              <a:rPr lang="fr-FR" sz="1600" dirty="0" err="1" smtClean="0">
                <a:solidFill>
                  <a:schemeClr val="bg1"/>
                </a:solidFill>
                <a:latin typeface="ArialMT"/>
              </a:rPr>
              <a:t>increasingly</a:t>
            </a:r>
            <a:r>
              <a:rPr lang="fr-FR" sz="1600" dirty="0" smtClean="0">
                <a:solidFill>
                  <a:schemeClr val="bg1"/>
                </a:solidFill>
                <a:latin typeface="ArialMT"/>
              </a:rPr>
              <a:t> important for </a:t>
            </a:r>
            <a:r>
              <a:rPr lang="fr-FR" sz="1600" dirty="0" err="1" smtClean="0">
                <a:solidFill>
                  <a:schemeClr val="bg1"/>
                </a:solidFill>
                <a:latin typeface="ArialMT"/>
              </a:rPr>
              <a:t>higher</a:t>
            </a:r>
            <a:r>
              <a:rPr lang="fr-FR" sz="1600" dirty="0" smtClean="0">
                <a:solidFill>
                  <a:schemeClr val="bg1"/>
                </a:solidFill>
                <a:latin typeface="ArialMT"/>
              </a:rPr>
              <a:t> </a:t>
            </a:r>
            <a:r>
              <a:rPr lang="fr-FR" sz="1600" dirty="0" err="1" smtClean="0">
                <a:solidFill>
                  <a:schemeClr val="bg1"/>
                </a:solidFill>
                <a:latin typeface="ArialMT"/>
              </a:rPr>
              <a:t>energies</a:t>
            </a:r>
            <a:r>
              <a:rPr lang="en-DE" sz="1600" dirty="0" smtClean="0">
                <a:solidFill>
                  <a:schemeClr val="bg1"/>
                </a:solidFill>
                <a:latin typeface="ArialMT"/>
              </a:rPr>
              <a:t> </a:t>
            </a:r>
            <a:r>
              <a:rPr lang="en-DE" sz="1600" dirty="0">
                <a:solidFill>
                  <a:schemeClr val="bg1"/>
                </a:solidFill>
                <a:latin typeface="ArialMT"/>
              </a:rPr>
              <a:t/>
            </a:r>
            <a:br>
              <a:rPr lang="en-DE" sz="1600" dirty="0">
                <a:solidFill>
                  <a:schemeClr val="bg1"/>
                </a:solidFill>
                <a:latin typeface="ArialMT"/>
              </a:rPr>
            </a:br>
            <a:r>
              <a:rPr lang="fr-FR" sz="1600" dirty="0" smtClean="0">
                <a:solidFill>
                  <a:schemeClr val="bg1"/>
                </a:solidFill>
                <a:latin typeface="ArialMT"/>
              </a:rPr>
              <a:t> - ILC: </a:t>
            </a:r>
            <a:r>
              <a:rPr lang="en-DE" sz="1600" dirty="0" smtClean="0">
                <a:solidFill>
                  <a:schemeClr val="bg1"/>
                </a:solidFill>
                <a:latin typeface="ArialMT"/>
              </a:rPr>
              <a:t>superconducting </a:t>
            </a:r>
            <a:r>
              <a:rPr lang="en-DE" sz="1600" dirty="0">
                <a:solidFill>
                  <a:schemeClr val="bg1"/>
                </a:solidFill>
                <a:latin typeface="ArialMT"/>
              </a:rPr>
              <a:t>RF </a:t>
            </a:r>
            <a:br>
              <a:rPr lang="en-DE" sz="1600" dirty="0">
                <a:solidFill>
                  <a:schemeClr val="bg1"/>
                </a:solidFill>
                <a:latin typeface="ArialMT"/>
              </a:rPr>
            </a:br>
            <a:r>
              <a:rPr lang="fr-FR" sz="1600" dirty="0" smtClean="0">
                <a:solidFill>
                  <a:schemeClr val="bg1"/>
                </a:solidFill>
                <a:latin typeface="ArialMT"/>
              </a:rPr>
              <a:t> - CLIC: </a:t>
            </a:r>
            <a:r>
              <a:rPr lang="en-DE" sz="1600" dirty="0" smtClean="0">
                <a:solidFill>
                  <a:schemeClr val="bg1"/>
                </a:solidFill>
                <a:latin typeface="ArialMT"/>
              </a:rPr>
              <a:t>high </a:t>
            </a:r>
            <a:r>
              <a:rPr lang="en-DE" sz="1600" dirty="0">
                <a:solidFill>
                  <a:schemeClr val="bg1"/>
                </a:solidFill>
                <a:latin typeface="ArialMT"/>
              </a:rPr>
              <a:t>frequency &amp; ultra-short </a:t>
            </a:r>
            <a:r>
              <a:rPr lang="en-DE" sz="1600" dirty="0" smtClean="0">
                <a:solidFill>
                  <a:schemeClr val="bg1"/>
                </a:solidFill>
                <a:latin typeface="ArialMT"/>
              </a:rPr>
              <a:t>pulses</a:t>
            </a:r>
            <a:endParaRPr lang="en-DE" sz="1600" dirty="0">
              <a:solidFill>
                <a:schemeClr val="bg1"/>
              </a:solidFill>
              <a:latin typeface="ArialMT"/>
            </a:endParaRPr>
          </a:p>
          <a:p>
            <a:pPr marL="742950" lvl="1" indent="-285750">
              <a:buFont typeface="Arial" panose="020B0604020202020204" pitchFamily="34" charset="0"/>
              <a:buChar char="•"/>
            </a:pPr>
            <a:r>
              <a:rPr lang="en-DE" sz="1600" dirty="0" smtClean="0">
                <a:solidFill>
                  <a:srgbClr val="FFFF00"/>
                </a:solidFill>
                <a:latin typeface="ArialMT"/>
              </a:rPr>
              <a:t>Effective</a:t>
            </a:r>
            <a:r>
              <a:rPr lang="fr-FR" sz="1600" dirty="0" err="1" smtClean="0">
                <a:solidFill>
                  <a:srgbClr val="FFFF00"/>
                </a:solidFill>
                <a:latin typeface="ArialMT"/>
              </a:rPr>
              <a:t>ness</a:t>
            </a:r>
            <a:r>
              <a:rPr lang="fr-FR" sz="1600" dirty="0" smtClean="0">
                <a:solidFill>
                  <a:srgbClr val="FFFF00"/>
                </a:solidFill>
                <a:latin typeface="ArialMT"/>
              </a:rPr>
              <a:t>:</a:t>
            </a:r>
            <a:r>
              <a:rPr lang="fr-FR" sz="1600" dirty="0" smtClean="0">
                <a:solidFill>
                  <a:schemeClr val="bg1"/>
                </a:solidFill>
                <a:latin typeface="ArialMT"/>
              </a:rPr>
              <a:t> </a:t>
            </a:r>
            <a:r>
              <a:rPr lang="en-DE" sz="1600" dirty="0" smtClean="0">
                <a:solidFill>
                  <a:schemeClr val="bg1"/>
                </a:solidFill>
                <a:latin typeface="ArialMT"/>
              </a:rPr>
              <a:t>maxim</a:t>
            </a:r>
            <a:r>
              <a:rPr lang="fr-FR" sz="1600" dirty="0" err="1" smtClean="0">
                <a:solidFill>
                  <a:schemeClr val="bg1"/>
                </a:solidFill>
                <a:latin typeface="ArialMT"/>
              </a:rPr>
              <a:t>ize</a:t>
            </a:r>
            <a:r>
              <a:rPr lang="en-DE" sz="1600" dirty="0" smtClean="0">
                <a:solidFill>
                  <a:schemeClr val="bg1"/>
                </a:solidFill>
                <a:latin typeface="ArialMT"/>
              </a:rPr>
              <a:t> luminosity</a:t>
            </a:r>
            <a:r>
              <a:rPr lang="fr-FR" sz="1600" dirty="0" smtClean="0">
                <a:solidFill>
                  <a:schemeClr val="bg1"/>
                </a:solidFill>
                <a:latin typeface="ArialMT"/>
              </a:rPr>
              <a:t> / </a:t>
            </a:r>
            <a:r>
              <a:rPr lang="fr-FR" sz="1600" dirty="0" err="1" smtClean="0">
                <a:solidFill>
                  <a:schemeClr val="bg1"/>
                </a:solidFill>
                <a:latin typeface="ArialMT"/>
              </a:rPr>
              <a:t>beam</a:t>
            </a:r>
            <a:r>
              <a:rPr lang="fr-FR" sz="1600" dirty="0" smtClean="0">
                <a:solidFill>
                  <a:schemeClr val="bg1"/>
                </a:solidFill>
                <a:latin typeface="ArialMT"/>
              </a:rPr>
              <a:t> power  </a:t>
            </a:r>
            <a:r>
              <a:rPr lang="fr-FR" sz="1600" dirty="0" smtClean="0">
                <a:solidFill>
                  <a:schemeClr val="bg1"/>
                </a:solidFill>
                <a:latin typeface="ArialMT"/>
                <a:sym typeface="Wingdings" panose="05000000000000000000" pitchFamily="2" charset="2"/>
              </a:rPr>
              <a:t></a:t>
            </a:r>
            <a:r>
              <a:rPr lang="en-DE" sz="1600" dirty="0" smtClean="0">
                <a:solidFill>
                  <a:schemeClr val="bg1"/>
                </a:solidFill>
                <a:latin typeface="ArialMT"/>
              </a:rPr>
              <a:t> nanobeam</a:t>
            </a:r>
            <a:r>
              <a:rPr lang="fr-FR" sz="1600" dirty="0" smtClean="0">
                <a:solidFill>
                  <a:schemeClr val="bg1"/>
                </a:solidFill>
                <a:latin typeface="ArialMT"/>
              </a:rPr>
              <a:t>s</a:t>
            </a:r>
            <a:r>
              <a:rPr lang="en-DE" sz="1600" dirty="0" smtClean="0">
                <a:solidFill>
                  <a:schemeClr val="bg1"/>
                </a:solidFill>
                <a:latin typeface="ArialMT"/>
              </a:rPr>
              <a:t> </a:t>
            </a:r>
            <a:r>
              <a:rPr lang="fr-FR" sz="1600" dirty="0" err="1" smtClean="0">
                <a:solidFill>
                  <a:schemeClr val="bg1"/>
                </a:solidFill>
                <a:latin typeface="ArialMT"/>
              </a:rPr>
              <a:t>technology</a:t>
            </a:r>
            <a:r>
              <a:rPr lang="fr-FR" sz="1600" dirty="0" smtClean="0">
                <a:solidFill>
                  <a:schemeClr val="bg1"/>
                </a:solidFill>
                <a:latin typeface="ArialMT"/>
              </a:rPr>
              <a:t> </a:t>
            </a:r>
            <a:endParaRPr lang="en-US" sz="1600" dirty="0">
              <a:latin typeface="ArialMT"/>
            </a:endParaRPr>
          </a:p>
          <a:p>
            <a:pPr lvl="1"/>
            <a:endParaRPr lang="en-DE" sz="1600" dirty="0">
              <a:latin typeface="ArialMT"/>
            </a:endParaRPr>
          </a:p>
          <a:p>
            <a:pPr marL="285750" indent="-285750">
              <a:buFont typeface="Wingdings" panose="05000000000000000000" pitchFamily="2" charset="2"/>
              <a:buChar char="ü"/>
            </a:pPr>
            <a:r>
              <a:rPr lang="en-DE" sz="1600" b="1" i="1" dirty="0">
                <a:solidFill>
                  <a:srgbClr val="FFFF00"/>
                </a:solidFill>
                <a:latin typeface="ArialMT"/>
              </a:rPr>
              <a:t>ILC </a:t>
            </a:r>
            <a:r>
              <a:rPr lang="fr-FR" sz="1600" b="1" i="1" dirty="0" smtClean="0">
                <a:solidFill>
                  <a:srgbClr val="FFFF00"/>
                </a:solidFill>
                <a:latin typeface="ArialMT"/>
              </a:rPr>
              <a:t>(250 </a:t>
            </a:r>
            <a:r>
              <a:rPr lang="fr-FR" sz="1600" b="1" i="1" dirty="0" err="1" smtClean="0">
                <a:solidFill>
                  <a:srgbClr val="FFFF00"/>
                </a:solidFill>
                <a:latin typeface="ArialMT"/>
              </a:rPr>
              <a:t>GeV</a:t>
            </a:r>
            <a:r>
              <a:rPr lang="fr-FR" sz="1600" b="1" i="1" dirty="0" smtClean="0">
                <a:solidFill>
                  <a:srgbClr val="FFFF00"/>
                </a:solidFill>
                <a:latin typeface="ArialMT"/>
              </a:rPr>
              <a:t>) </a:t>
            </a:r>
            <a:r>
              <a:rPr lang="en-DE" sz="1600" b="1" i="1" dirty="0" smtClean="0">
                <a:solidFill>
                  <a:srgbClr val="FFFF00"/>
                </a:solidFill>
                <a:latin typeface="ArialMT"/>
              </a:rPr>
              <a:t>and CLIC</a:t>
            </a:r>
            <a:r>
              <a:rPr lang="fr-FR" sz="1600" b="1" i="1" dirty="0" smtClean="0">
                <a:solidFill>
                  <a:srgbClr val="FFFF00"/>
                </a:solidFill>
                <a:latin typeface="ArialMT"/>
              </a:rPr>
              <a:t> (380 </a:t>
            </a:r>
            <a:r>
              <a:rPr lang="fr-FR" sz="1600" b="1" i="1" dirty="0" err="1" smtClean="0">
                <a:solidFill>
                  <a:srgbClr val="FFFF00"/>
                </a:solidFill>
                <a:latin typeface="ArialMT"/>
              </a:rPr>
              <a:t>GeV</a:t>
            </a:r>
            <a:r>
              <a:rPr lang="fr-FR" sz="1600" b="1" i="1" dirty="0" smtClean="0">
                <a:solidFill>
                  <a:srgbClr val="FFFF00"/>
                </a:solidFill>
                <a:latin typeface="ArialMT"/>
              </a:rPr>
              <a:t>)</a:t>
            </a:r>
            <a:r>
              <a:rPr lang="en-DE" sz="1600" b="1" i="1" dirty="0" smtClean="0">
                <a:solidFill>
                  <a:srgbClr val="FFFF00"/>
                </a:solidFill>
                <a:latin typeface="ArialMT"/>
              </a:rPr>
              <a:t>: </a:t>
            </a:r>
            <a:endParaRPr lang="en-DE" sz="1600" b="1" i="1" dirty="0">
              <a:solidFill>
                <a:srgbClr val="FFFF00"/>
              </a:solidFill>
              <a:latin typeface="ArialMT"/>
            </a:endParaRPr>
          </a:p>
          <a:p>
            <a:pPr marL="742950" lvl="1" indent="-285750">
              <a:buFont typeface="Arial" panose="020B0604020202020204" pitchFamily="34" charset="0"/>
              <a:buChar char="•"/>
            </a:pPr>
            <a:r>
              <a:rPr lang="en-US" sz="1600" dirty="0">
                <a:solidFill>
                  <a:schemeClr val="bg1"/>
                </a:solidFill>
                <a:latin typeface="ArialMT"/>
              </a:rPr>
              <a:t>D</a:t>
            </a:r>
            <a:r>
              <a:rPr lang="en-DE" sz="1600" dirty="0">
                <a:solidFill>
                  <a:schemeClr val="bg1"/>
                </a:solidFill>
                <a:latin typeface="ArialMT"/>
              </a:rPr>
              <a:t>ifferent solutions to the efficiency </a:t>
            </a:r>
            <a:r>
              <a:rPr lang="en-DE" sz="1600" dirty="0" smtClean="0">
                <a:solidFill>
                  <a:schemeClr val="bg1"/>
                </a:solidFill>
                <a:latin typeface="ArialMT"/>
              </a:rPr>
              <a:t>problem</a:t>
            </a:r>
            <a:r>
              <a:rPr lang="fr-FR" sz="1600" dirty="0" smtClean="0">
                <a:solidFill>
                  <a:schemeClr val="bg1"/>
                </a:solidFill>
                <a:latin typeface="ArialMT"/>
              </a:rPr>
              <a:t/>
            </a:r>
            <a:br>
              <a:rPr lang="fr-FR" sz="1600" dirty="0" smtClean="0">
                <a:solidFill>
                  <a:schemeClr val="bg1"/>
                </a:solidFill>
                <a:latin typeface="ArialMT"/>
              </a:rPr>
            </a:br>
            <a:r>
              <a:rPr lang="fr-FR" sz="1600" dirty="0" smtClean="0">
                <a:solidFill>
                  <a:schemeClr val="bg1"/>
                </a:solidFill>
                <a:latin typeface="ArialMT"/>
                <a:sym typeface="Wingdings" panose="05000000000000000000" pitchFamily="2" charset="2"/>
              </a:rPr>
              <a:t> </a:t>
            </a:r>
            <a:r>
              <a:rPr lang="en-GB" sz="1600" dirty="0" smtClean="0">
                <a:solidFill>
                  <a:schemeClr val="bg1"/>
                </a:solidFill>
                <a:latin typeface="ArialMT"/>
              </a:rPr>
              <a:t>f</a:t>
            </a:r>
            <a:r>
              <a:rPr lang="en-DE" sz="1600" dirty="0">
                <a:solidFill>
                  <a:schemeClr val="bg1"/>
                </a:solidFill>
                <a:latin typeface="ArialMT"/>
              </a:rPr>
              <a:t>inal power consumption similar </a:t>
            </a:r>
            <a:r>
              <a:rPr lang="fr-FR" sz="1600" dirty="0" smtClean="0">
                <a:solidFill>
                  <a:schemeClr val="bg1"/>
                </a:solidFill>
                <a:latin typeface="ArialMT"/>
              </a:rPr>
              <a:t>(~100 MW)</a:t>
            </a:r>
          </a:p>
          <a:p>
            <a:pPr lvl="1"/>
            <a:endParaRPr lang="en-DE" sz="1600" dirty="0">
              <a:latin typeface="ArialMT"/>
            </a:endParaRPr>
          </a:p>
          <a:p>
            <a:pPr marL="285750" indent="-285750">
              <a:buFont typeface="Wingdings" panose="05000000000000000000" pitchFamily="2" charset="2"/>
              <a:buChar char="ü"/>
            </a:pPr>
            <a:r>
              <a:rPr lang="fr-FR" sz="1600" b="1" i="1" dirty="0" err="1" smtClean="0">
                <a:solidFill>
                  <a:srgbClr val="FFFF00"/>
                </a:solidFill>
                <a:latin typeface="ArialMT"/>
              </a:rPr>
              <a:t>Embodied</a:t>
            </a:r>
            <a:r>
              <a:rPr lang="fr-FR" sz="1600" b="1" i="1" dirty="0" smtClean="0">
                <a:solidFill>
                  <a:srgbClr val="FFFF00"/>
                </a:solidFill>
                <a:latin typeface="ArialMT"/>
              </a:rPr>
              <a:t> CO</a:t>
            </a:r>
            <a:r>
              <a:rPr lang="fr-FR" sz="1600" b="1" i="1" baseline="-25000" dirty="0" smtClean="0">
                <a:solidFill>
                  <a:srgbClr val="FFFF00"/>
                </a:solidFill>
                <a:latin typeface="ArialMT"/>
              </a:rPr>
              <a:t>2</a:t>
            </a:r>
            <a:r>
              <a:rPr lang="fr-FR" sz="1600" b="1" i="1" dirty="0" smtClean="0">
                <a:solidFill>
                  <a:srgbClr val="FFFF00"/>
                </a:solidFill>
                <a:latin typeface="ArialMT"/>
              </a:rPr>
              <a:t>: </a:t>
            </a:r>
            <a:r>
              <a:rPr lang="fr-FR" sz="1600" b="1" i="1" dirty="0" err="1" smtClean="0">
                <a:solidFill>
                  <a:srgbClr val="FFFF00"/>
                </a:solidFill>
                <a:latin typeface="ArialMT"/>
              </a:rPr>
              <a:t>proportional</a:t>
            </a:r>
            <a:r>
              <a:rPr lang="fr-FR" sz="1600" b="1" i="1" dirty="0" smtClean="0">
                <a:solidFill>
                  <a:srgbClr val="FFFF00"/>
                </a:solidFill>
                <a:latin typeface="ArialMT"/>
              </a:rPr>
              <a:t> to </a:t>
            </a:r>
            <a:r>
              <a:rPr lang="fr-FR" sz="1600" b="1" i="1" dirty="0" err="1" smtClean="0">
                <a:solidFill>
                  <a:srgbClr val="FFFF00"/>
                </a:solidFill>
                <a:latin typeface="ArialMT"/>
              </a:rPr>
              <a:t>facility</a:t>
            </a:r>
            <a:r>
              <a:rPr lang="fr-FR" sz="1600" b="1" i="1" dirty="0" smtClean="0">
                <a:solidFill>
                  <a:srgbClr val="FFFF00"/>
                </a:solidFill>
                <a:latin typeface="ArialMT"/>
              </a:rPr>
              <a:t> length</a:t>
            </a:r>
            <a:r>
              <a:rPr lang="fr-FR" sz="1500" b="1" i="1" dirty="0" smtClean="0">
                <a:solidFill>
                  <a:srgbClr val="FFFF00"/>
                </a:solidFill>
                <a:latin typeface="ArialMT"/>
              </a:rPr>
              <a:t/>
            </a:r>
            <a:br>
              <a:rPr lang="fr-FR" sz="1500" b="1" i="1" dirty="0" smtClean="0">
                <a:solidFill>
                  <a:srgbClr val="FFFF00"/>
                </a:solidFill>
                <a:latin typeface="ArialMT"/>
              </a:rPr>
            </a:br>
            <a:endParaRPr lang="en-DE" sz="1500" b="1" i="1" dirty="0">
              <a:solidFill>
                <a:srgbClr val="FFFF00"/>
              </a:solidFill>
              <a:latin typeface="ArialMT"/>
            </a:endParaRPr>
          </a:p>
          <a:p>
            <a:pPr marL="742950" lvl="1" indent="-285750">
              <a:buFont typeface="Arial" panose="020B0604020202020204" pitchFamily="34" charset="0"/>
              <a:buChar char="•"/>
            </a:pPr>
            <a:r>
              <a:rPr lang="en-US" sz="1600" dirty="0">
                <a:solidFill>
                  <a:schemeClr val="bg1"/>
                </a:solidFill>
                <a:latin typeface="ArialMT"/>
              </a:rPr>
              <a:t>Efficient RF systems, luminosities </a:t>
            </a:r>
            <a:r>
              <a:rPr lang="en-US" sz="1600" dirty="0" smtClean="0">
                <a:solidFill>
                  <a:schemeClr val="bg1"/>
                </a:solidFill>
                <a:latin typeface="ArialMT"/>
              </a:rPr>
              <a:t>optimization vs. beam power for stability</a:t>
            </a:r>
            <a:r>
              <a:rPr lang="en-US" sz="1600" dirty="0">
                <a:solidFill>
                  <a:schemeClr val="bg1"/>
                </a:solidFill>
                <a:latin typeface="ArialMT"/>
              </a:rPr>
              <a:t>, alignment, instrumentation </a:t>
            </a:r>
            <a:r>
              <a:rPr lang="en-US" sz="1600" dirty="0" smtClean="0">
                <a:solidFill>
                  <a:schemeClr val="bg1"/>
                </a:solidFill>
                <a:latin typeface="ArialMT"/>
              </a:rPr>
              <a:t>for </a:t>
            </a:r>
            <a:r>
              <a:rPr lang="en-US" sz="1600" dirty="0" err="1" smtClean="0">
                <a:solidFill>
                  <a:schemeClr val="bg1"/>
                </a:solidFill>
                <a:latin typeface="ArialMT"/>
              </a:rPr>
              <a:t>nano</a:t>
            </a:r>
            <a:r>
              <a:rPr lang="en-US" sz="1600" dirty="0" smtClean="0">
                <a:solidFill>
                  <a:schemeClr val="bg1"/>
                </a:solidFill>
                <a:latin typeface="ArialMT"/>
              </a:rPr>
              <a:t>-beams, </a:t>
            </a:r>
            <a:r>
              <a:rPr lang="en-US" sz="1600" dirty="0" err="1" smtClean="0">
                <a:solidFill>
                  <a:schemeClr val="bg1"/>
                </a:solidFill>
                <a:latin typeface="ArialMT"/>
              </a:rPr>
              <a:t>etc</a:t>
            </a:r>
            <a:r>
              <a:rPr lang="en-US" sz="1600" dirty="0" smtClean="0">
                <a:solidFill>
                  <a:schemeClr val="bg1"/>
                </a:solidFill>
                <a:latin typeface="ArialMT"/>
              </a:rPr>
              <a:t> …</a:t>
            </a:r>
          </a:p>
          <a:p>
            <a:pPr lvl="1"/>
            <a:r>
              <a:rPr lang="en-US" sz="1600" dirty="0" smtClean="0">
                <a:solidFill>
                  <a:schemeClr val="bg1"/>
                </a:solidFill>
                <a:latin typeface="ArialMT"/>
              </a:rPr>
              <a:t> </a:t>
            </a:r>
          </a:p>
          <a:p>
            <a:pPr marL="742950" lvl="1" indent="-285750">
              <a:buFont typeface="Arial" panose="020B0604020202020204" pitchFamily="34" charset="0"/>
              <a:buChar char="•"/>
            </a:pPr>
            <a:r>
              <a:rPr lang="en-US" sz="1600" dirty="0" smtClean="0">
                <a:solidFill>
                  <a:schemeClr val="bg1"/>
                </a:solidFill>
                <a:latin typeface="ArialMT"/>
              </a:rPr>
              <a:t>Embodied </a:t>
            </a:r>
            <a:r>
              <a:rPr lang="en-US" sz="1600" dirty="0">
                <a:solidFill>
                  <a:schemeClr val="bg1"/>
                </a:solidFill>
                <a:latin typeface="ArialMT"/>
              </a:rPr>
              <a:t>carbon addressed by reducing length of installation and tunnel diameter </a:t>
            </a:r>
            <a:endParaRPr lang="en-US" sz="1600" dirty="0" smtClean="0">
              <a:solidFill>
                <a:schemeClr val="bg1"/>
              </a:solidFill>
              <a:latin typeface="ArialMT"/>
            </a:endParaRPr>
          </a:p>
        </p:txBody>
      </p:sp>
      <p:sp>
        <p:nvSpPr>
          <p:cNvPr id="5" name="Rectangle 1027"/>
          <p:cNvSpPr txBox="1">
            <a:spLocks noChangeArrowheads="1"/>
          </p:cNvSpPr>
          <p:nvPr/>
        </p:nvSpPr>
        <p:spPr bwMode="auto">
          <a:xfrm>
            <a:off x="144014" y="-27384"/>
            <a:ext cx="939653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600" b="1" kern="0" dirty="0" smtClean="0">
                <a:solidFill>
                  <a:srgbClr val="FCF933"/>
                </a:solidFill>
                <a:effectLst>
                  <a:outerShdw blurRad="38100" dist="38100" dir="2700000">
                    <a:srgbClr val="000000"/>
                  </a:outerShdw>
                </a:effectLst>
                <a:latin typeface="ArialMT"/>
              </a:rPr>
              <a:t>ILC / CLIC: Overall Resource Efficiency Considerations</a:t>
            </a:r>
            <a:endParaRPr lang="en-GB" sz="2600" b="1" kern="0" dirty="0">
              <a:solidFill>
                <a:srgbClr val="336699"/>
              </a:solidFill>
              <a:effectLst>
                <a:outerShdw blurRad="38100" dist="38100" dir="2700000">
                  <a:srgbClr val="000000"/>
                </a:outerShdw>
              </a:effectLst>
              <a:latin typeface="ArialMT"/>
            </a:endParaRPr>
          </a:p>
        </p:txBody>
      </p:sp>
      <p:pic>
        <p:nvPicPr>
          <p:cNvPr id="6" name="Image 5"/>
          <p:cNvPicPr>
            <a:picLocks noChangeAspect="1"/>
          </p:cNvPicPr>
          <p:nvPr/>
        </p:nvPicPr>
        <p:blipFill>
          <a:blip r:embed="rId3"/>
          <a:stretch>
            <a:fillRect/>
          </a:stretch>
        </p:blipFill>
        <p:spPr>
          <a:xfrm>
            <a:off x="107504" y="643334"/>
            <a:ext cx="3837805" cy="2929682"/>
          </a:xfrm>
          <a:prstGeom prst="rect">
            <a:avLst/>
          </a:prstGeom>
          <a:ln w="25400">
            <a:solidFill>
              <a:schemeClr val="bg1"/>
            </a:solidFill>
          </a:ln>
        </p:spPr>
      </p:pic>
      <p:pic>
        <p:nvPicPr>
          <p:cNvPr id="10" name="Image 9"/>
          <p:cNvPicPr>
            <a:picLocks noChangeAspect="1"/>
          </p:cNvPicPr>
          <p:nvPr/>
        </p:nvPicPr>
        <p:blipFill>
          <a:blip r:embed="rId4"/>
          <a:stretch>
            <a:fillRect/>
          </a:stretch>
        </p:blipFill>
        <p:spPr>
          <a:xfrm>
            <a:off x="123528" y="3735756"/>
            <a:ext cx="3837805" cy="2933604"/>
          </a:xfrm>
          <a:prstGeom prst="rect">
            <a:avLst/>
          </a:prstGeom>
          <a:ln w="25400">
            <a:solidFill>
              <a:schemeClr val="bg1"/>
            </a:solidFill>
          </a:ln>
        </p:spPr>
      </p:pic>
    </p:spTree>
    <p:extLst>
      <p:ext uri="{BB962C8B-B14F-4D97-AF65-F5344CB8AC3E}">
        <p14:creationId xmlns:p14="http://schemas.microsoft.com/office/powerpoint/2010/main" val="3038174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611560" y="-99392"/>
            <a:ext cx="896448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600" b="1" kern="0" dirty="0" smtClean="0">
                <a:solidFill>
                  <a:srgbClr val="FCF933"/>
                </a:solidFill>
                <a:effectLst>
                  <a:outerShdw blurRad="38100" dist="38100" dir="2700000">
                    <a:srgbClr val="000000"/>
                  </a:outerShdw>
                </a:effectLst>
                <a:latin typeface="ArialMT"/>
              </a:rPr>
              <a:t>ILC / CLIC: Overall System Design &amp; Optimization</a:t>
            </a:r>
            <a:endParaRPr lang="en-GB" sz="2600" b="1" kern="0" dirty="0">
              <a:solidFill>
                <a:srgbClr val="336699"/>
              </a:solidFill>
              <a:effectLst>
                <a:outerShdw blurRad="38100" dist="38100" dir="2700000">
                  <a:srgbClr val="000000"/>
                </a:outerShdw>
              </a:effectLst>
              <a:latin typeface="ArialMT"/>
            </a:endParaRPr>
          </a:p>
        </p:txBody>
      </p:sp>
      <p:pic>
        <p:nvPicPr>
          <p:cNvPr id="5" name="Picture 5">
            <a:extLst>
              <a:ext uri="{FF2B5EF4-FFF2-40B4-BE49-F238E27FC236}">
                <a16:creationId xmlns:a16="http://schemas.microsoft.com/office/drawing/2014/main" id="{30326437-F4B9-2FE4-1BAE-EB269B59F25B}"/>
              </a:ext>
            </a:extLst>
          </p:cNvPr>
          <p:cNvPicPr>
            <a:picLocks noChangeAspect="1"/>
          </p:cNvPicPr>
          <p:nvPr/>
        </p:nvPicPr>
        <p:blipFill>
          <a:blip r:embed="rId3"/>
          <a:stretch>
            <a:fillRect/>
          </a:stretch>
        </p:blipFill>
        <p:spPr>
          <a:xfrm>
            <a:off x="4643210" y="1190823"/>
            <a:ext cx="4359401" cy="2512290"/>
          </a:xfrm>
          <a:prstGeom prst="rect">
            <a:avLst/>
          </a:prstGeom>
        </p:spPr>
      </p:pic>
      <p:sp>
        <p:nvSpPr>
          <p:cNvPr id="7" name="TextBox 4">
            <a:extLst>
              <a:ext uri="{FF2B5EF4-FFF2-40B4-BE49-F238E27FC236}">
                <a16:creationId xmlns:a16="http://schemas.microsoft.com/office/drawing/2014/main" id="{FC353E4C-7BCF-0C60-A63A-99AAFC0EAAEA}"/>
              </a:ext>
            </a:extLst>
          </p:cNvPr>
          <p:cNvSpPr txBox="1"/>
          <p:nvPr/>
        </p:nvSpPr>
        <p:spPr>
          <a:xfrm>
            <a:off x="71210" y="1247013"/>
            <a:ext cx="4572000" cy="4339650"/>
          </a:xfrm>
          <a:prstGeom prst="rect">
            <a:avLst/>
          </a:prstGeom>
          <a:noFill/>
        </p:spPr>
        <p:txBody>
          <a:bodyPr wrap="square">
            <a:spAutoFit/>
          </a:bodyPr>
          <a:lstStyle/>
          <a:p>
            <a:pPr marL="217488" indent="-171450">
              <a:buFont typeface="Arial" panose="020B0604020202020204" pitchFamily="34" charset="0"/>
              <a:buChar char="•"/>
            </a:pPr>
            <a:r>
              <a:rPr lang="en-GB" sz="1600" b="1" i="1" dirty="0" smtClean="0">
                <a:solidFill>
                  <a:srgbClr val="FFFF00"/>
                </a:solidFill>
                <a:latin typeface="ArialMT"/>
              </a:rPr>
              <a:t>Design Optimization for CLIC:</a:t>
            </a:r>
            <a:endParaRPr lang="en-GB" sz="1600" b="1" i="1" dirty="0">
              <a:solidFill>
                <a:srgbClr val="FFFF00"/>
              </a:solidFill>
              <a:latin typeface="ArialMT"/>
            </a:endParaRPr>
          </a:p>
          <a:p>
            <a:pPr marL="46038"/>
            <a:r>
              <a:rPr lang="en-GB" sz="1400" i="1" dirty="0" smtClean="0">
                <a:solidFill>
                  <a:schemeClr val="bg1"/>
                </a:solidFill>
                <a:latin typeface="ArialMT"/>
              </a:rPr>
              <a:t>CLIC </a:t>
            </a:r>
            <a:r>
              <a:rPr lang="en-GB" sz="1400" i="1" dirty="0">
                <a:solidFill>
                  <a:schemeClr val="bg1"/>
                </a:solidFill>
                <a:latin typeface="ArialMT"/>
              </a:rPr>
              <a:t>designs </a:t>
            </a:r>
            <a:r>
              <a:rPr lang="en-GB" sz="1400" i="1" dirty="0" smtClean="0">
                <a:solidFill>
                  <a:schemeClr val="bg1"/>
                </a:solidFill>
                <a:latin typeface="ArialMT"/>
              </a:rPr>
              <a:t>(drive-beam</a:t>
            </a:r>
            <a:r>
              <a:rPr lang="en-GB" sz="1400" i="1" dirty="0" smtClean="0">
                <a:solidFill>
                  <a:schemeClr val="bg1"/>
                </a:solidFill>
                <a:latin typeface="ArialMT"/>
              </a:rPr>
              <a:t>), </a:t>
            </a:r>
            <a:r>
              <a:rPr lang="en-GB" sz="1400" i="1" dirty="0">
                <a:solidFill>
                  <a:schemeClr val="bg1"/>
                </a:solidFill>
                <a:latin typeface="ArialMT"/>
              </a:rPr>
              <a:t>including key </a:t>
            </a:r>
            <a:r>
              <a:rPr lang="en-GB" sz="1400" i="1" dirty="0" smtClean="0">
                <a:solidFill>
                  <a:schemeClr val="bg1"/>
                </a:solidFill>
                <a:latin typeface="ArialMT"/>
              </a:rPr>
              <a:t>performance parameters </a:t>
            </a:r>
            <a:r>
              <a:rPr lang="en-GB" sz="1400" i="1" dirty="0">
                <a:solidFill>
                  <a:schemeClr val="bg1"/>
                </a:solidFill>
                <a:latin typeface="ArialMT"/>
              </a:rPr>
              <a:t>as accelerating gradients, pulse lengths, bunch-charges and luminosities, have been optimised for </a:t>
            </a:r>
            <a:r>
              <a:rPr lang="en-GB" sz="1400" i="1" dirty="0" smtClean="0">
                <a:solidFill>
                  <a:schemeClr val="bg1"/>
                </a:solidFill>
                <a:latin typeface="ArialMT"/>
              </a:rPr>
              <a:t>cost, but also  </a:t>
            </a:r>
            <a:r>
              <a:rPr lang="en-GB" sz="1400" i="1" dirty="0" smtClean="0">
                <a:solidFill>
                  <a:schemeClr val="bg1"/>
                </a:solidFill>
                <a:latin typeface="ArialMT"/>
              </a:rPr>
              <a:t>focusing on power consumption</a:t>
            </a:r>
            <a:r>
              <a:rPr lang="en-GB" sz="1400" i="1" dirty="0" smtClean="0">
                <a:solidFill>
                  <a:schemeClr val="bg1"/>
                </a:solidFill>
                <a:latin typeface="ArialMT"/>
              </a:rPr>
              <a:t> (</a:t>
            </a:r>
            <a:r>
              <a:rPr lang="en-US" sz="1400" i="1" dirty="0" smtClean="0">
                <a:solidFill>
                  <a:schemeClr val="bg1"/>
                </a:solidFill>
                <a:latin typeface="ArialMT"/>
              </a:rPr>
              <a:t>i</a:t>
            </a:r>
            <a:r>
              <a:rPr lang="en-US" sz="1400" i="1" dirty="0" smtClean="0">
                <a:solidFill>
                  <a:schemeClr val="bg1"/>
                </a:solidFill>
                <a:latin typeface="ArialMT"/>
              </a:rPr>
              <a:t>n </a:t>
            </a:r>
            <a:r>
              <a:rPr lang="en-US" sz="1400" i="1" dirty="0">
                <a:solidFill>
                  <a:schemeClr val="bg1"/>
                </a:solidFill>
                <a:latin typeface="ArialMT"/>
              </a:rPr>
              <a:t>parallel: </a:t>
            </a:r>
            <a:r>
              <a:rPr lang="en-US" sz="1400" i="1" dirty="0" smtClean="0">
                <a:solidFill>
                  <a:schemeClr val="bg1"/>
                </a:solidFill>
                <a:latin typeface="ArialMT"/>
              </a:rPr>
              <a:t>re-design </a:t>
            </a:r>
            <a:r>
              <a:rPr lang="en-US" sz="1400" i="1" dirty="0">
                <a:solidFill>
                  <a:schemeClr val="bg1"/>
                </a:solidFill>
                <a:latin typeface="ArialMT"/>
              </a:rPr>
              <a:t>and </a:t>
            </a:r>
            <a:r>
              <a:rPr lang="en-US" sz="1400" i="1" dirty="0" err="1">
                <a:solidFill>
                  <a:schemeClr val="bg1"/>
                </a:solidFill>
                <a:latin typeface="ArialMT"/>
              </a:rPr>
              <a:t>optimisation</a:t>
            </a:r>
            <a:r>
              <a:rPr lang="en-US" sz="1400" i="1" dirty="0">
                <a:solidFill>
                  <a:schemeClr val="bg1"/>
                </a:solidFill>
                <a:latin typeface="ArialMT"/>
              </a:rPr>
              <a:t> of RF </a:t>
            </a:r>
            <a:r>
              <a:rPr lang="en-US" sz="1400" i="1" dirty="0" smtClean="0">
                <a:solidFill>
                  <a:schemeClr val="bg1"/>
                </a:solidFill>
                <a:latin typeface="ArialMT"/>
              </a:rPr>
              <a:t>systems, e.g</a:t>
            </a:r>
            <a:r>
              <a:rPr lang="en-US" sz="1400" i="1" dirty="0">
                <a:solidFill>
                  <a:schemeClr val="bg1"/>
                </a:solidFill>
                <a:latin typeface="ArialMT"/>
              </a:rPr>
              <a:t>. damping rings and </a:t>
            </a:r>
            <a:r>
              <a:rPr lang="en-US" sz="1400" i="1" dirty="0" smtClean="0">
                <a:solidFill>
                  <a:schemeClr val="bg1"/>
                </a:solidFill>
                <a:latin typeface="ArialMT"/>
              </a:rPr>
              <a:t>drive-beam</a:t>
            </a:r>
            <a:r>
              <a:rPr lang="en-US" sz="1400" i="1" dirty="0">
                <a:solidFill>
                  <a:schemeClr val="bg1"/>
                </a:solidFill>
                <a:latin typeface="ArialMT"/>
              </a:rPr>
              <a:t>) </a:t>
            </a:r>
          </a:p>
          <a:p>
            <a:pPr marL="46038"/>
            <a:endParaRPr lang="en-GB" sz="1400" i="1" dirty="0" smtClean="0">
              <a:solidFill>
                <a:schemeClr val="bg1"/>
              </a:solidFill>
              <a:latin typeface="ArialMT"/>
            </a:endParaRPr>
          </a:p>
          <a:p>
            <a:pPr marL="46038"/>
            <a:r>
              <a:rPr lang="en-GB" sz="1200" i="1" dirty="0" smtClean="0">
                <a:solidFill>
                  <a:schemeClr val="bg1"/>
                </a:solidFill>
                <a:latin typeface="ArialMT"/>
              </a:rPr>
              <a:t>E.g. </a:t>
            </a:r>
            <a:r>
              <a:rPr lang="en-US" sz="1200" i="1" dirty="0" smtClean="0">
                <a:solidFill>
                  <a:schemeClr val="bg1"/>
                </a:solidFill>
                <a:latin typeface="ArialMT"/>
              </a:rPr>
              <a:t>Parameter scans to find optimal parameter set, change acc. structure designs  and gradients to find an optimum (2015) </a:t>
            </a:r>
          </a:p>
          <a:p>
            <a:pPr marL="46038"/>
            <a:endParaRPr lang="en-GB" sz="1400" i="1" dirty="0" smtClean="0">
              <a:solidFill>
                <a:schemeClr val="bg1"/>
              </a:solidFill>
              <a:latin typeface="ArialMT"/>
            </a:endParaRPr>
          </a:p>
          <a:p>
            <a:pPr marL="331788" indent="-285750">
              <a:buFont typeface="Arial" panose="020B0604020202020204" pitchFamily="34" charset="0"/>
              <a:buChar char="•"/>
            </a:pPr>
            <a:r>
              <a:rPr lang="en-GB" sz="1600" b="1" i="1" dirty="0" smtClean="0">
                <a:solidFill>
                  <a:srgbClr val="FFFF00"/>
                </a:solidFill>
                <a:latin typeface="ArialMT"/>
              </a:rPr>
              <a:t>Design Optimization for </a:t>
            </a:r>
            <a:r>
              <a:rPr lang="en-US" sz="1600" b="1" i="1" dirty="0" smtClean="0">
                <a:solidFill>
                  <a:srgbClr val="FFFF00"/>
                </a:solidFill>
                <a:latin typeface="ArialMT"/>
              </a:rPr>
              <a:t> ILC: </a:t>
            </a:r>
          </a:p>
          <a:p>
            <a:pPr marL="46038"/>
            <a:r>
              <a:rPr lang="en-US" sz="1400" i="1" dirty="0" smtClean="0">
                <a:solidFill>
                  <a:schemeClr val="bg1"/>
                </a:solidFill>
                <a:latin typeface="ArialMT"/>
              </a:rPr>
              <a:t>ILC design optimization have been, focusing on parameters choices, for example repetition rates, pulse-lengths, </a:t>
            </a:r>
            <a:r>
              <a:rPr lang="en-US" sz="1400" i="1" dirty="0" err="1" smtClean="0">
                <a:solidFill>
                  <a:schemeClr val="bg1"/>
                </a:solidFill>
                <a:latin typeface="ArialMT"/>
              </a:rPr>
              <a:t>cryo</a:t>
            </a:r>
            <a:r>
              <a:rPr lang="en-US" sz="1400" i="1" dirty="0" smtClean="0">
                <a:solidFill>
                  <a:schemeClr val="bg1"/>
                </a:solidFill>
                <a:latin typeface="ArialMT"/>
              </a:rPr>
              <a:t> and RF systems for various luminosity choices</a:t>
            </a:r>
          </a:p>
          <a:p>
            <a:pPr marL="46038"/>
            <a:endParaRPr lang="en-US" sz="1400" i="1" dirty="0">
              <a:solidFill>
                <a:schemeClr val="bg1"/>
              </a:solidFill>
              <a:latin typeface="ArialMT"/>
            </a:endParaRPr>
          </a:p>
          <a:p>
            <a:pPr marL="46038"/>
            <a:r>
              <a:rPr lang="en-US" sz="1200" i="1" dirty="0" smtClean="0">
                <a:solidFill>
                  <a:schemeClr val="bg1"/>
                </a:solidFill>
                <a:latin typeface="ArialMT"/>
              </a:rPr>
              <a:t>E.g</a:t>
            </a:r>
            <a:r>
              <a:rPr lang="en-US" sz="1200" i="1" dirty="0">
                <a:solidFill>
                  <a:schemeClr val="bg1"/>
                </a:solidFill>
                <a:latin typeface="ArialMT"/>
              </a:rPr>
              <a:t>. higher </a:t>
            </a:r>
            <a:r>
              <a:rPr lang="en-US" sz="1200" i="1" dirty="0" smtClean="0">
                <a:solidFill>
                  <a:schemeClr val="bg1"/>
                </a:solidFill>
                <a:latin typeface="ArialMT"/>
              </a:rPr>
              <a:t>E</a:t>
            </a:r>
            <a:r>
              <a:rPr lang="en-US" sz="1200" i="1" baseline="-25000" dirty="0" smtClean="0">
                <a:solidFill>
                  <a:schemeClr val="bg1"/>
                </a:solidFill>
                <a:latin typeface="ArialMT"/>
              </a:rPr>
              <a:t>acc</a:t>
            </a:r>
            <a:r>
              <a:rPr lang="en-US" sz="1200" i="1" dirty="0" smtClean="0">
                <a:solidFill>
                  <a:schemeClr val="bg1"/>
                </a:solidFill>
                <a:latin typeface="ArialMT"/>
              </a:rPr>
              <a:t> </a:t>
            </a:r>
            <a:r>
              <a:rPr lang="en-US" sz="1200" i="1" dirty="0">
                <a:solidFill>
                  <a:schemeClr val="bg1"/>
                </a:solidFill>
                <a:latin typeface="ArialMT"/>
              </a:rPr>
              <a:t>means lower invest in cavities/</a:t>
            </a:r>
            <a:r>
              <a:rPr lang="en-US" sz="1200" i="1" dirty="0" err="1">
                <a:solidFill>
                  <a:schemeClr val="bg1"/>
                </a:solidFill>
                <a:latin typeface="ArialMT"/>
              </a:rPr>
              <a:t>cryomodules</a:t>
            </a:r>
            <a:r>
              <a:rPr lang="en-US" sz="1200" i="1" dirty="0">
                <a:solidFill>
                  <a:schemeClr val="bg1"/>
                </a:solidFill>
                <a:latin typeface="ArialMT"/>
              </a:rPr>
              <a:t>, but larger invest in </a:t>
            </a:r>
            <a:r>
              <a:rPr lang="en-US" sz="1200" i="1" dirty="0" smtClean="0">
                <a:solidFill>
                  <a:schemeClr val="bg1"/>
                </a:solidFill>
                <a:latin typeface="ArialMT"/>
              </a:rPr>
              <a:t>RF/cryogenics (losses </a:t>
            </a:r>
            <a:r>
              <a:rPr lang="en-US" sz="1200" i="1" dirty="0">
                <a:solidFill>
                  <a:schemeClr val="bg1"/>
                </a:solidFill>
                <a:latin typeface="ArialMT"/>
              </a:rPr>
              <a:t>per length scale as </a:t>
            </a:r>
            <a:r>
              <a:rPr lang="en-US" sz="1200" i="1" dirty="0" smtClean="0">
                <a:solidFill>
                  <a:schemeClr val="bg1"/>
                </a:solidFill>
                <a:latin typeface="ArialMT"/>
              </a:rPr>
              <a:t>E</a:t>
            </a:r>
            <a:r>
              <a:rPr lang="en-US" sz="1200" i="1" baseline="-25000" dirty="0" smtClean="0">
                <a:solidFill>
                  <a:schemeClr val="bg1"/>
                </a:solidFill>
                <a:latin typeface="ArialMT"/>
              </a:rPr>
              <a:t>acc</a:t>
            </a:r>
            <a:r>
              <a:rPr lang="en-US" sz="1200" i="1" baseline="30000" dirty="0" smtClean="0">
                <a:solidFill>
                  <a:schemeClr val="bg1"/>
                </a:solidFill>
                <a:latin typeface="ArialMT"/>
              </a:rPr>
              <a:t>2</a:t>
            </a:r>
            <a:r>
              <a:rPr lang="en-US" sz="1200" i="1" dirty="0" smtClean="0">
                <a:solidFill>
                  <a:schemeClr val="bg1"/>
                </a:solidFill>
                <a:latin typeface="ArialMT"/>
              </a:rPr>
              <a:t>) </a:t>
            </a:r>
            <a:endParaRPr lang="en-US" sz="1400" i="1" dirty="0" smtClean="0">
              <a:solidFill>
                <a:schemeClr val="bg1"/>
              </a:solidFill>
              <a:latin typeface="ArialMT"/>
            </a:endParaRPr>
          </a:p>
          <a:p>
            <a:pPr marL="46038"/>
            <a:endParaRPr lang="en-US" sz="1400" i="1" dirty="0">
              <a:solidFill>
                <a:schemeClr val="bg1"/>
              </a:solidFill>
              <a:latin typeface="ArialMT"/>
            </a:endParaRPr>
          </a:p>
        </p:txBody>
      </p:sp>
      <p:pic>
        <p:nvPicPr>
          <p:cNvPr id="12" name="Imag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1" y="4084148"/>
            <a:ext cx="4501305" cy="2651917"/>
          </a:xfrm>
          <a:prstGeom prst="rect">
            <a:avLst/>
          </a:prstGeom>
        </p:spPr>
      </p:pic>
      <p:sp>
        <p:nvSpPr>
          <p:cNvPr id="13" name="Rectangle 12"/>
          <p:cNvSpPr/>
          <p:nvPr/>
        </p:nvSpPr>
        <p:spPr>
          <a:xfrm>
            <a:off x="5220072" y="3750991"/>
            <a:ext cx="4663974" cy="307777"/>
          </a:xfrm>
          <a:prstGeom prst="rect">
            <a:avLst/>
          </a:prstGeom>
        </p:spPr>
        <p:txBody>
          <a:bodyPr wrap="square">
            <a:spAutoFit/>
          </a:bodyPr>
          <a:lstStyle/>
          <a:p>
            <a:r>
              <a:rPr lang="en-US" sz="1400" b="1" i="1" dirty="0">
                <a:solidFill>
                  <a:schemeClr val="bg1"/>
                </a:solidFill>
                <a:latin typeface="ArialMT"/>
              </a:rPr>
              <a:t>ILC </a:t>
            </a:r>
            <a:r>
              <a:rPr lang="en-US" sz="1400" b="1" i="1" dirty="0" err="1">
                <a:solidFill>
                  <a:schemeClr val="bg1"/>
                </a:solidFill>
                <a:latin typeface="ArialMT"/>
              </a:rPr>
              <a:t>linac</a:t>
            </a:r>
            <a:r>
              <a:rPr lang="en-US" sz="1400" b="1" i="1" dirty="0">
                <a:solidFill>
                  <a:schemeClr val="bg1"/>
                </a:solidFill>
                <a:latin typeface="ArialMT"/>
              </a:rPr>
              <a:t> cost </a:t>
            </a:r>
            <a:r>
              <a:rPr lang="en-US" sz="1400" b="1" i="1" dirty="0" smtClean="0">
                <a:solidFill>
                  <a:schemeClr val="bg1"/>
                </a:solidFill>
                <a:latin typeface="ArialMT"/>
              </a:rPr>
              <a:t>vs. gradient (E</a:t>
            </a:r>
            <a:r>
              <a:rPr lang="en-US" sz="1400" b="1" i="1" baseline="-25000" dirty="0" smtClean="0">
                <a:solidFill>
                  <a:schemeClr val="bg1"/>
                </a:solidFill>
                <a:latin typeface="ArialMT"/>
              </a:rPr>
              <a:t>acc</a:t>
            </a:r>
            <a:r>
              <a:rPr lang="en-US" sz="1400" b="1" i="1" dirty="0" smtClean="0">
                <a:solidFill>
                  <a:schemeClr val="bg1"/>
                </a:solidFill>
                <a:latin typeface="ArialMT"/>
              </a:rPr>
              <a:t>) and Q</a:t>
            </a:r>
            <a:r>
              <a:rPr lang="en-US" sz="1400" b="1" i="1" baseline="-25000" dirty="0" smtClean="0">
                <a:solidFill>
                  <a:schemeClr val="bg1"/>
                </a:solidFill>
                <a:latin typeface="ArialMT"/>
              </a:rPr>
              <a:t>0</a:t>
            </a:r>
          </a:p>
        </p:txBody>
      </p:sp>
      <p:sp>
        <p:nvSpPr>
          <p:cNvPr id="14" name="Rectangle 13"/>
          <p:cNvSpPr/>
          <p:nvPr/>
        </p:nvSpPr>
        <p:spPr>
          <a:xfrm>
            <a:off x="-128491" y="506656"/>
            <a:ext cx="9266321" cy="584775"/>
          </a:xfrm>
          <a:prstGeom prst="rect">
            <a:avLst/>
          </a:prstGeom>
        </p:spPr>
        <p:txBody>
          <a:bodyPr wrap="square">
            <a:spAutoFit/>
          </a:bodyPr>
          <a:lstStyle/>
          <a:p>
            <a:pPr marL="177800" algn="ctr"/>
            <a:r>
              <a:rPr lang="en-GB" sz="1600" i="1" dirty="0" smtClean="0">
                <a:solidFill>
                  <a:schemeClr val="bg1"/>
                </a:solidFill>
                <a:latin typeface="ArialMT"/>
              </a:rPr>
              <a:t>Usually, projects optimize </a:t>
            </a:r>
            <a:r>
              <a:rPr lang="en-GB" sz="1600" i="1" dirty="0">
                <a:solidFill>
                  <a:schemeClr val="bg1"/>
                </a:solidFill>
                <a:latin typeface="ArialMT"/>
              </a:rPr>
              <a:t>– </a:t>
            </a:r>
            <a:r>
              <a:rPr lang="en-GB" sz="1600" i="1" u="sng" dirty="0" smtClean="0">
                <a:solidFill>
                  <a:schemeClr val="bg1"/>
                </a:solidFill>
                <a:latin typeface="ArialMT"/>
              </a:rPr>
              <a:t>energy </a:t>
            </a:r>
            <a:r>
              <a:rPr lang="en-GB" sz="1600" i="1" u="sng" dirty="0">
                <a:solidFill>
                  <a:schemeClr val="bg1"/>
                </a:solidFill>
                <a:latin typeface="ArialMT"/>
              </a:rPr>
              <a:t>reach, </a:t>
            </a:r>
            <a:r>
              <a:rPr lang="en-GB" sz="1600" i="1" u="sng" dirty="0" smtClean="0">
                <a:solidFill>
                  <a:schemeClr val="bg1"/>
                </a:solidFill>
                <a:latin typeface="ArialMT"/>
              </a:rPr>
              <a:t>luminosity </a:t>
            </a:r>
            <a:r>
              <a:rPr lang="en-GB" sz="1600" i="1" dirty="0">
                <a:solidFill>
                  <a:schemeClr val="bg1"/>
                </a:solidFill>
                <a:latin typeface="ArialMT"/>
              </a:rPr>
              <a:t>and </a:t>
            </a:r>
            <a:r>
              <a:rPr lang="en-GB" sz="1600" i="1" u="sng" dirty="0">
                <a:solidFill>
                  <a:schemeClr val="bg1"/>
                </a:solidFill>
                <a:latin typeface="ArialMT"/>
              </a:rPr>
              <a:t>cost</a:t>
            </a:r>
            <a:r>
              <a:rPr lang="en-GB" sz="1600" i="1" dirty="0">
                <a:solidFill>
                  <a:schemeClr val="bg1"/>
                </a:solidFill>
                <a:latin typeface="ArialMT"/>
              </a:rPr>
              <a:t>. </a:t>
            </a:r>
            <a:r>
              <a:rPr lang="en-GB" sz="1600" i="1" u="sng" dirty="0">
                <a:solidFill>
                  <a:schemeClr val="bg1"/>
                </a:solidFill>
                <a:latin typeface="ArialMT"/>
              </a:rPr>
              <a:t>Power </a:t>
            </a:r>
            <a:r>
              <a:rPr lang="en-GB" sz="1600" i="1" dirty="0" smtClean="0">
                <a:solidFill>
                  <a:schemeClr val="bg1"/>
                </a:solidFill>
                <a:latin typeface="ArialMT"/>
              </a:rPr>
              <a:t>becomes </a:t>
            </a:r>
            <a:r>
              <a:rPr lang="en-GB" sz="1600" i="1" u="sng" dirty="0" smtClean="0">
                <a:solidFill>
                  <a:schemeClr val="bg1"/>
                </a:solidFill>
                <a:latin typeface="ArialMT"/>
              </a:rPr>
              <a:t>increasingly important</a:t>
            </a:r>
            <a:r>
              <a:rPr lang="en-GB" sz="1600" i="1" dirty="0" smtClean="0">
                <a:solidFill>
                  <a:schemeClr val="bg1"/>
                </a:solidFill>
                <a:latin typeface="ArialMT"/>
              </a:rPr>
              <a:t>; solutions exist</a:t>
            </a:r>
            <a:r>
              <a:rPr lang="en-GB" sz="1600" i="1" dirty="0" smtClean="0">
                <a:solidFill>
                  <a:srgbClr val="FFFF00"/>
                </a:solidFill>
                <a:latin typeface="ArialMT"/>
              </a:rPr>
              <a:t> compromising </a:t>
            </a:r>
            <a:r>
              <a:rPr lang="en-GB" sz="1600" i="1" dirty="0">
                <a:solidFill>
                  <a:srgbClr val="FFFF00"/>
                </a:solidFill>
                <a:latin typeface="ArialMT"/>
              </a:rPr>
              <a:t>ultimate performance for power consumption &amp; savings</a:t>
            </a:r>
          </a:p>
        </p:txBody>
      </p:sp>
      <p:cxnSp>
        <p:nvCxnSpPr>
          <p:cNvPr id="16" name="Connecteur droit avec flèche 15"/>
          <p:cNvCxnSpPr/>
          <p:nvPr/>
        </p:nvCxnSpPr>
        <p:spPr>
          <a:xfrm flipV="1">
            <a:off x="3763590" y="2708920"/>
            <a:ext cx="1008112" cy="21602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3635099" y="4578388"/>
            <a:ext cx="1008112" cy="21602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9"/>
          <p:cNvSpPr txBox="1"/>
          <p:nvPr/>
        </p:nvSpPr>
        <p:spPr>
          <a:xfrm>
            <a:off x="6551299" y="1182998"/>
            <a:ext cx="2451312" cy="461665"/>
          </a:xfrm>
          <a:prstGeom prst="rect">
            <a:avLst/>
          </a:prstGeom>
          <a:solidFill>
            <a:srgbClr val="006600"/>
          </a:solidFill>
        </p:spPr>
        <p:txBody>
          <a:bodyPr wrap="none" rtlCol="0">
            <a:spAutoFit/>
          </a:bodyPr>
          <a:lstStyle/>
          <a:p>
            <a:pPr algn="ctr"/>
            <a:r>
              <a:rPr lang="en-US" sz="1200" b="1" dirty="0" smtClean="0">
                <a:solidFill>
                  <a:schemeClr val="bg1"/>
                </a:solidFill>
                <a:latin typeface="ArialMT"/>
              </a:rPr>
              <a:t>Updated Baseline for a Staged </a:t>
            </a:r>
          </a:p>
          <a:p>
            <a:pPr algn="ctr"/>
            <a:r>
              <a:rPr lang="en-US" sz="1200" b="1" dirty="0" smtClean="0">
                <a:solidFill>
                  <a:schemeClr val="bg1"/>
                </a:solidFill>
                <a:latin typeface="ArialMT"/>
              </a:rPr>
              <a:t>CLIC: CERN-2016-004</a:t>
            </a:r>
            <a:endParaRPr lang="en-US" sz="1200" b="1" dirty="0" smtClean="0">
              <a:solidFill>
                <a:schemeClr val="bg1"/>
              </a:solidFill>
              <a:latin typeface="ArialMT"/>
            </a:endParaRPr>
          </a:p>
        </p:txBody>
      </p:sp>
      <p:sp>
        <p:nvSpPr>
          <p:cNvPr id="20" name="TextBox 19"/>
          <p:cNvSpPr txBox="1"/>
          <p:nvPr/>
        </p:nvSpPr>
        <p:spPr>
          <a:xfrm>
            <a:off x="7242455" y="4024497"/>
            <a:ext cx="1830851" cy="282479"/>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D. </a:t>
            </a:r>
            <a:r>
              <a:rPr lang="en-US" sz="1200" b="1" dirty="0" err="1" smtClean="0">
                <a:solidFill>
                  <a:schemeClr val="bg1"/>
                </a:solidFill>
                <a:latin typeface="ArialMT"/>
              </a:rPr>
              <a:t>Baifa</a:t>
            </a:r>
            <a:r>
              <a:rPr lang="en-US" sz="1200" b="1" dirty="0" smtClean="0">
                <a:solidFill>
                  <a:schemeClr val="bg1"/>
                </a:solidFill>
                <a:latin typeface="ArialMT"/>
              </a:rPr>
              <a:t> @ </a:t>
            </a:r>
            <a:r>
              <a:rPr lang="en-US" sz="1200" b="1" dirty="0" smtClean="0">
                <a:solidFill>
                  <a:schemeClr val="bg1"/>
                </a:solidFill>
                <a:latin typeface="ArialMT"/>
              </a:rPr>
              <a:t>LCWS2019</a:t>
            </a:r>
            <a:endParaRPr lang="en-US" sz="1200" b="1" dirty="0" smtClean="0">
              <a:solidFill>
                <a:schemeClr val="bg1"/>
              </a:solidFill>
              <a:latin typeface="ArialMT"/>
            </a:endParaRPr>
          </a:p>
        </p:txBody>
      </p:sp>
      <p:sp>
        <p:nvSpPr>
          <p:cNvPr id="21" name="Rectangle 20"/>
          <p:cNvSpPr/>
          <p:nvPr/>
        </p:nvSpPr>
        <p:spPr>
          <a:xfrm>
            <a:off x="212600" y="5496127"/>
            <a:ext cx="4145893" cy="1169551"/>
          </a:xfrm>
          <a:prstGeom prst="rect">
            <a:avLst/>
          </a:prstGeom>
          <a:solidFill>
            <a:srgbClr val="FFFFCC"/>
          </a:solidFill>
        </p:spPr>
        <p:txBody>
          <a:bodyPr wrap="square">
            <a:spAutoFit/>
          </a:bodyPr>
          <a:lstStyle/>
          <a:p>
            <a:pPr marL="46038"/>
            <a:r>
              <a:rPr lang="en-US" sz="1400" b="1" i="1" dirty="0">
                <a:solidFill>
                  <a:srgbClr val="FF0000"/>
                </a:solidFill>
                <a:latin typeface="ArialMT"/>
              </a:rPr>
              <a:t>For both ILC / CLIC</a:t>
            </a:r>
            <a:r>
              <a:rPr lang="en-US" sz="1400" b="1" i="1" dirty="0">
                <a:solidFill>
                  <a:srgbClr val="663300"/>
                </a:solidFill>
                <a:latin typeface="ArialMT"/>
              </a:rPr>
              <a:t>, </a:t>
            </a:r>
            <a:r>
              <a:rPr lang="en-US" sz="1400" i="1" dirty="0">
                <a:solidFill>
                  <a:srgbClr val="663300"/>
                </a:solidFill>
                <a:latin typeface="ArialMT"/>
              </a:rPr>
              <a:t>it would be interesting to </a:t>
            </a:r>
            <a:r>
              <a:rPr lang="en-US" sz="1400" i="1" u="sng" dirty="0">
                <a:solidFill>
                  <a:srgbClr val="FF0000"/>
                </a:solidFill>
                <a:latin typeface="ArialMT"/>
              </a:rPr>
              <a:t>repeat studies, focusing more strongly on power consumption, and including exercise with CO</a:t>
            </a:r>
            <a:r>
              <a:rPr lang="en-US" sz="1400" i="1" u="sng" baseline="-25000" dirty="0">
                <a:solidFill>
                  <a:srgbClr val="FF0000"/>
                </a:solidFill>
                <a:latin typeface="ArialMT"/>
              </a:rPr>
              <a:t>2</a:t>
            </a:r>
            <a:r>
              <a:rPr lang="en-US" sz="1400" i="1" u="sng" dirty="0">
                <a:solidFill>
                  <a:srgbClr val="FF0000"/>
                </a:solidFill>
                <a:latin typeface="ArialMT"/>
              </a:rPr>
              <a:t> </a:t>
            </a:r>
            <a:r>
              <a:rPr lang="en-US" sz="1400" i="1" dirty="0">
                <a:solidFill>
                  <a:srgbClr val="663300"/>
                </a:solidFill>
                <a:latin typeface="ArialMT"/>
              </a:rPr>
              <a:t>(e.g. weigh the savings in embodied CO</a:t>
            </a:r>
            <a:r>
              <a:rPr lang="en-US" sz="1400" i="1" baseline="-25000" dirty="0">
                <a:solidFill>
                  <a:srgbClr val="663300"/>
                </a:solidFill>
                <a:latin typeface="ArialMT"/>
              </a:rPr>
              <a:t>2</a:t>
            </a:r>
            <a:r>
              <a:rPr lang="en-US" sz="1400" i="1" dirty="0">
                <a:solidFill>
                  <a:srgbClr val="663300"/>
                </a:solidFill>
                <a:latin typeface="ArialMT"/>
              </a:rPr>
              <a:t> vs the expense of CO</a:t>
            </a:r>
            <a:r>
              <a:rPr lang="en-US" sz="1400" i="1" baseline="-25000" dirty="0">
                <a:solidFill>
                  <a:srgbClr val="663300"/>
                </a:solidFill>
                <a:latin typeface="ArialMT"/>
              </a:rPr>
              <a:t>2</a:t>
            </a:r>
            <a:r>
              <a:rPr lang="en-US" sz="1400" i="1" dirty="0">
                <a:solidFill>
                  <a:srgbClr val="663300"/>
                </a:solidFill>
                <a:latin typeface="ArialMT"/>
              </a:rPr>
              <a:t> through operation…)</a:t>
            </a:r>
          </a:p>
        </p:txBody>
      </p:sp>
    </p:spTree>
    <p:extLst>
      <p:ext uri="{BB962C8B-B14F-4D97-AF65-F5344CB8AC3E}">
        <p14:creationId xmlns:p14="http://schemas.microsoft.com/office/powerpoint/2010/main" val="2742031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6" name="Oval 4"/>
          <p:cNvSpPr/>
          <p:nvPr/>
        </p:nvSpPr>
        <p:spPr>
          <a:xfrm>
            <a:off x="3986046" y="3755835"/>
            <a:ext cx="1273861" cy="792088"/>
          </a:xfrm>
          <a:prstGeom prst="ellipse">
            <a:avLst/>
          </a:prstGeom>
          <a:solidFill>
            <a:srgbClr val="FFFF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7" name="TextBox 5"/>
          <p:cNvSpPr txBox="1"/>
          <p:nvPr/>
        </p:nvSpPr>
        <p:spPr>
          <a:xfrm>
            <a:off x="4198216" y="3869156"/>
            <a:ext cx="883575" cy="523220"/>
          </a:xfrm>
          <a:prstGeom prst="rect">
            <a:avLst/>
          </a:prstGeom>
          <a:noFill/>
        </p:spPr>
        <p:txBody>
          <a:bodyPr wrap="non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rgbClr val="FF0000"/>
                </a:solidFill>
              </a:rPr>
              <a:t>WP4</a:t>
            </a:r>
            <a:endParaRPr lang="en-US" sz="2800" b="1" dirty="0" smtClean="0">
              <a:solidFill>
                <a:srgbClr val="FF0000"/>
              </a:solidFill>
            </a:endParaRPr>
          </a:p>
        </p:txBody>
      </p:sp>
      <p:sp>
        <p:nvSpPr>
          <p:cNvPr id="11" name="TextBox 9"/>
          <p:cNvSpPr txBox="1"/>
          <p:nvPr/>
        </p:nvSpPr>
        <p:spPr>
          <a:xfrm>
            <a:off x="35496" y="3937242"/>
            <a:ext cx="2700807"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smtClean="0">
                <a:solidFill>
                  <a:srgbClr val="FF0000"/>
                </a:solidFill>
                <a:latin typeface="ArialMT"/>
              </a:rPr>
              <a:t>Task 4.1: </a:t>
            </a:r>
            <a:r>
              <a:rPr lang="en-US" sz="1600" b="1" i="1" dirty="0" smtClean="0">
                <a:solidFill>
                  <a:srgbClr val="0000CC"/>
                </a:solidFill>
                <a:latin typeface="ArialMT"/>
              </a:rPr>
              <a:t>High Efficiency &amp; Sustainable SC cavities </a:t>
            </a:r>
            <a:endParaRPr lang="en-US" sz="1600" b="1" i="1" dirty="0" smtClean="0">
              <a:solidFill>
                <a:srgbClr val="0000CC"/>
              </a:solidFill>
              <a:latin typeface="ArialMT"/>
            </a:endParaRPr>
          </a:p>
        </p:txBody>
      </p:sp>
      <p:cxnSp>
        <p:nvCxnSpPr>
          <p:cNvPr id="18" name="Straight Arrow Connector 16"/>
          <p:cNvCxnSpPr/>
          <p:nvPr/>
        </p:nvCxnSpPr>
        <p:spPr>
          <a:xfrm>
            <a:off x="5313274" y="4384303"/>
            <a:ext cx="1506735" cy="91453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1"/>
          <p:cNvCxnSpPr/>
          <p:nvPr/>
        </p:nvCxnSpPr>
        <p:spPr>
          <a:xfrm>
            <a:off x="5062912" y="4516509"/>
            <a:ext cx="987482" cy="1564665"/>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2"/>
          <p:cNvCxnSpPr/>
          <p:nvPr/>
        </p:nvCxnSpPr>
        <p:spPr>
          <a:xfrm flipH="1">
            <a:off x="3604057" y="4575307"/>
            <a:ext cx="652331" cy="1505867"/>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9"/>
          <p:cNvSpPr txBox="1"/>
          <p:nvPr/>
        </p:nvSpPr>
        <p:spPr>
          <a:xfrm>
            <a:off x="35496" y="5743732"/>
            <a:ext cx="2700807"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smtClean="0">
                <a:solidFill>
                  <a:srgbClr val="FF0000"/>
                </a:solidFill>
                <a:latin typeface="ArialMT"/>
              </a:rPr>
              <a:t>Task 4.2: </a:t>
            </a:r>
            <a:r>
              <a:rPr lang="en-US" sz="1600" b="1" i="1" dirty="0" smtClean="0">
                <a:solidFill>
                  <a:srgbClr val="0000CC"/>
                </a:solidFill>
                <a:latin typeface="ArialMT"/>
              </a:rPr>
              <a:t>High efficiency RF power amplifiers</a:t>
            </a:r>
            <a:endParaRPr lang="en-US" sz="1600" b="1" i="1" dirty="0" smtClean="0">
              <a:solidFill>
                <a:srgbClr val="0000CC"/>
              </a:solidFill>
              <a:latin typeface="ArialMT"/>
            </a:endParaRPr>
          </a:p>
        </p:txBody>
      </p:sp>
      <p:sp>
        <p:nvSpPr>
          <p:cNvPr id="48" name="TextBox 9"/>
          <p:cNvSpPr txBox="1"/>
          <p:nvPr/>
        </p:nvSpPr>
        <p:spPr>
          <a:xfrm>
            <a:off x="2815235" y="6090353"/>
            <a:ext cx="2030518"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smtClean="0">
                <a:solidFill>
                  <a:srgbClr val="FF0000"/>
                </a:solidFill>
                <a:latin typeface="ArialMT"/>
              </a:rPr>
              <a:t>Task 4.3: </a:t>
            </a:r>
            <a:r>
              <a:rPr lang="en-US" sz="1600" b="1" i="1" dirty="0" smtClean="0">
                <a:solidFill>
                  <a:srgbClr val="0000CC"/>
                </a:solidFill>
                <a:latin typeface="ArialMT"/>
              </a:rPr>
              <a:t>Energy Recovery </a:t>
            </a:r>
            <a:r>
              <a:rPr lang="en-US" sz="1600" b="1" i="1" dirty="0" err="1" smtClean="0">
                <a:solidFill>
                  <a:srgbClr val="0000CC"/>
                </a:solidFill>
                <a:latin typeface="ArialMT"/>
              </a:rPr>
              <a:t>Linacs</a:t>
            </a:r>
            <a:endParaRPr lang="en-US" sz="1600" b="1" i="1" dirty="0" smtClean="0">
              <a:solidFill>
                <a:srgbClr val="0000CC"/>
              </a:solidFill>
              <a:latin typeface="ArialMT"/>
            </a:endParaRPr>
          </a:p>
        </p:txBody>
      </p:sp>
      <p:sp>
        <p:nvSpPr>
          <p:cNvPr id="49" name="TextBox 9"/>
          <p:cNvSpPr txBox="1"/>
          <p:nvPr/>
        </p:nvSpPr>
        <p:spPr>
          <a:xfrm>
            <a:off x="5051014" y="6081174"/>
            <a:ext cx="1952094"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smtClean="0">
                <a:solidFill>
                  <a:srgbClr val="FF0000"/>
                </a:solidFill>
                <a:latin typeface="ArialMT"/>
              </a:rPr>
              <a:t>Task 4.4: </a:t>
            </a:r>
            <a:r>
              <a:rPr lang="en-US" sz="1600" b="1" i="1" dirty="0" smtClean="0">
                <a:solidFill>
                  <a:srgbClr val="0000CC"/>
                </a:solidFill>
                <a:latin typeface="ArialMT"/>
              </a:rPr>
              <a:t>Power Modulation</a:t>
            </a:r>
            <a:endParaRPr lang="en-US" sz="1600" b="1" i="1" dirty="0" smtClean="0">
              <a:solidFill>
                <a:srgbClr val="0000CC"/>
              </a:solidFill>
              <a:latin typeface="ArialMT"/>
            </a:endParaRPr>
          </a:p>
        </p:txBody>
      </p:sp>
      <p:sp>
        <p:nvSpPr>
          <p:cNvPr id="50" name="TextBox 9"/>
          <p:cNvSpPr txBox="1"/>
          <p:nvPr/>
        </p:nvSpPr>
        <p:spPr>
          <a:xfrm>
            <a:off x="6944162" y="5168835"/>
            <a:ext cx="1995787" cy="615553"/>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smtClean="0">
                <a:solidFill>
                  <a:srgbClr val="FF0000"/>
                </a:solidFill>
                <a:latin typeface="ArialMT"/>
              </a:rPr>
              <a:t>Task 4.5: </a:t>
            </a:r>
            <a:r>
              <a:rPr lang="en-US" sz="1600" b="1" i="1" dirty="0" smtClean="0">
                <a:solidFill>
                  <a:srgbClr val="0000CC"/>
                </a:solidFill>
                <a:latin typeface="ArialMT"/>
              </a:rPr>
              <a:t>Smart</a:t>
            </a:r>
            <a:r>
              <a:rPr lang="en-US" sz="1600" b="1" i="1" dirty="0" smtClean="0">
                <a:solidFill>
                  <a:srgbClr val="0000CC"/>
                </a:solidFill>
                <a:latin typeface="ArialMT"/>
              </a:rPr>
              <a:t> Tunneling</a:t>
            </a:r>
            <a:endParaRPr lang="en-US" sz="1600" b="1" i="1" dirty="0" smtClean="0">
              <a:solidFill>
                <a:srgbClr val="0000CC"/>
              </a:solidFill>
              <a:latin typeface="ArialMT"/>
            </a:endParaRPr>
          </a:p>
        </p:txBody>
      </p:sp>
      <p:sp>
        <p:nvSpPr>
          <p:cNvPr id="51" name="TextBox 9"/>
          <p:cNvSpPr txBox="1"/>
          <p:nvPr/>
        </p:nvSpPr>
        <p:spPr>
          <a:xfrm>
            <a:off x="6562262" y="3699164"/>
            <a:ext cx="2491469" cy="369332"/>
          </a:xfrm>
          <a:prstGeom prst="rect">
            <a:avLst/>
          </a:prstGeom>
          <a:solidFill>
            <a:schemeClr val="bg1"/>
          </a:solid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i="1" dirty="0" smtClean="0">
                <a:solidFill>
                  <a:srgbClr val="FF0000"/>
                </a:solidFill>
                <a:latin typeface="ArialMT"/>
              </a:rPr>
              <a:t>Task 4.6: “</a:t>
            </a:r>
            <a:r>
              <a:rPr lang="en-US" sz="1600" b="1" i="1" dirty="0" smtClean="0">
                <a:solidFill>
                  <a:srgbClr val="0000CC"/>
                </a:solidFill>
                <a:latin typeface="ArialMT"/>
              </a:rPr>
              <a:t>Green ILC”</a:t>
            </a:r>
            <a:endParaRPr lang="en-US" sz="1600" b="1" i="1" dirty="0" smtClean="0">
              <a:solidFill>
                <a:srgbClr val="0000CC"/>
              </a:solidFill>
              <a:latin typeface="ArialMT"/>
            </a:endParaRPr>
          </a:p>
        </p:txBody>
      </p:sp>
      <p:sp>
        <p:nvSpPr>
          <p:cNvPr id="63" name="Rectangle 1027"/>
          <p:cNvSpPr txBox="1">
            <a:spLocks noChangeArrowheads="1"/>
          </p:cNvSpPr>
          <p:nvPr/>
        </p:nvSpPr>
        <p:spPr bwMode="auto">
          <a:xfrm>
            <a:off x="269184" y="-27384"/>
            <a:ext cx="869530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Europe – America – Japan (EAJADE) Program (2023-2027)</a:t>
            </a:r>
            <a:endParaRPr lang="en-GB" sz="2400" b="1" kern="0" dirty="0">
              <a:solidFill>
                <a:srgbClr val="336699"/>
              </a:solidFill>
              <a:effectLst>
                <a:outerShdw blurRad="38100" dist="38100" dir="2700000">
                  <a:srgbClr val="000000"/>
                </a:outerShdw>
              </a:effectLst>
              <a:latin typeface="ArialMT"/>
            </a:endParaRPr>
          </a:p>
        </p:txBody>
      </p:sp>
      <p:pic>
        <p:nvPicPr>
          <p:cNvPr id="66" name="Picture 5">
            <a:extLst>
              <a:ext uri="{FF2B5EF4-FFF2-40B4-BE49-F238E27FC236}">
                <a16:creationId xmlns:a16="http://schemas.microsoft.com/office/drawing/2014/main" id="{C7EE7A3B-2DFC-B5A9-F7AE-79CC47493A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9723" y="918223"/>
            <a:ext cx="4591340" cy="2746000"/>
          </a:xfrm>
          <a:prstGeom prst="rect">
            <a:avLst/>
          </a:prstGeom>
        </p:spPr>
      </p:pic>
      <p:pic>
        <p:nvPicPr>
          <p:cNvPr id="68" name="Image 67"/>
          <p:cNvPicPr>
            <a:picLocks noChangeAspect="1"/>
          </p:cNvPicPr>
          <p:nvPr/>
        </p:nvPicPr>
        <p:blipFill>
          <a:blip r:embed="rId4"/>
          <a:stretch>
            <a:fillRect/>
          </a:stretch>
        </p:blipFill>
        <p:spPr>
          <a:xfrm>
            <a:off x="214358" y="1155950"/>
            <a:ext cx="4143286" cy="2097632"/>
          </a:xfrm>
          <a:prstGeom prst="rect">
            <a:avLst/>
          </a:prstGeom>
        </p:spPr>
      </p:pic>
      <p:cxnSp>
        <p:nvCxnSpPr>
          <p:cNvPr id="72" name="Connecteur droit avec flèche 71"/>
          <p:cNvCxnSpPr/>
          <p:nvPr/>
        </p:nvCxnSpPr>
        <p:spPr>
          <a:xfrm flipH="1">
            <a:off x="2794243" y="4149080"/>
            <a:ext cx="1129685" cy="21113"/>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necteur droit avec flèche 73"/>
          <p:cNvCxnSpPr>
            <a:stCxn id="6" idx="6"/>
          </p:cNvCxnSpPr>
          <p:nvPr/>
        </p:nvCxnSpPr>
        <p:spPr>
          <a:xfrm>
            <a:off x="5259907" y="4151879"/>
            <a:ext cx="131783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7" name="ZoneTexte 76"/>
          <p:cNvSpPr txBox="1"/>
          <p:nvPr/>
        </p:nvSpPr>
        <p:spPr>
          <a:xfrm>
            <a:off x="386417" y="3280020"/>
            <a:ext cx="3664208" cy="646331"/>
          </a:xfrm>
          <a:prstGeom prst="rect">
            <a:avLst/>
          </a:prstGeom>
          <a:noFill/>
        </p:spPr>
        <p:txBody>
          <a:bodyPr wrap="none" rtlCol="0">
            <a:spAutoFit/>
          </a:bodyPr>
          <a:lstStyle/>
          <a:p>
            <a:pPr algn="ctr"/>
            <a:r>
              <a:rPr lang="fr-FR" b="1" i="1" dirty="0" smtClean="0">
                <a:solidFill>
                  <a:srgbClr val="FFFF00"/>
                </a:solidFill>
                <a:latin typeface="ArialMT"/>
              </a:rPr>
              <a:t>WP4: </a:t>
            </a:r>
            <a:r>
              <a:rPr lang="fr-FR" b="1" i="1" dirty="0" err="1" smtClean="0">
                <a:solidFill>
                  <a:srgbClr val="FFFF00"/>
                </a:solidFill>
                <a:latin typeface="ArialMT"/>
              </a:rPr>
              <a:t>Sustainable</a:t>
            </a:r>
            <a:r>
              <a:rPr lang="fr-FR" b="1" i="1" dirty="0" smtClean="0">
                <a:solidFill>
                  <a:srgbClr val="FFFF00"/>
                </a:solidFill>
                <a:latin typeface="ArialMT"/>
              </a:rPr>
              <a:t> Technologies</a:t>
            </a:r>
          </a:p>
          <a:p>
            <a:pPr algn="ctr"/>
            <a:r>
              <a:rPr lang="fr-FR" b="1" i="1" dirty="0" smtClean="0">
                <a:solidFill>
                  <a:srgbClr val="FFFF00"/>
                </a:solidFill>
                <a:latin typeface="ArialMT"/>
              </a:rPr>
              <a:t>for Scientific </a:t>
            </a:r>
            <a:r>
              <a:rPr lang="fr-FR" b="1" i="1" dirty="0" err="1" smtClean="0">
                <a:solidFill>
                  <a:srgbClr val="FFFF00"/>
                </a:solidFill>
                <a:latin typeface="ArialMT"/>
              </a:rPr>
              <a:t>Facilities</a:t>
            </a:r>
            <a:endParaRPr lang="fr-FR" b="1" i="1" dirty="0">
              <a:solidFill>
                <a:srgbClr val="FFFF00"/>
              </a:solidFill>
              <a:latin typeface="ArialMT"/>
            </a:endParaRPr>
          </a:p>
        </p:txBody>
      </p:sp>
      <p:sp>
        <p:nvSpPr>
          <p:cNvPr id="85" name="TextBox 19"/>
          <p:cNvSpPr txBox="1"/>
          <p:nvPr/>
        </p:nvSpPr>
        <p:spPr>
          <a:xfrm>
            <a:off x="1307387" y="1410791"/>
            <a:ext cx="1830851" cy="276999"/>
          </a:xfrm>
          <a:prstGeom prst="rect">
            <a:avLst/>
          </a:prstGeom>
          <a:solidFill>
            <a:srgbClr val="006600"/>
          </a:solidFill>
        </p:spPr>
        <p:txBody>
          <a:bodyPr wrap="square" rtlCol="0">
            <a:spAutoFit/>
          </a:bodyPr>
          <a:lstStyle/>
          <a:p>
            <a:pPr algn="ctr"/>
            <a:r>
              <a:rPr lang="en-US" sz="1200" b="1" dirty="0">
                <a:solidFill>
                  <a:schemeClr val="bg1"/>
                </a:solidFill>
                <a:latin typeface="ArialMT"/>
              </a:rPr>
              <a:t>http://</a:t>
            </a:r>
            <a:r>
              <a:rPr lang="en-US" sz="1200" b="1" dirty="0" smtClean="0">
                <a:solidFill>
                  <a:schemeClr val="bg1"/>
                </a:solidFill>
                <a:latin typeface="ArialMT"/>
              </a:rPr>
              <a:t>www.eajade.eu/</a:t>
            </a:r>
            <a:endParaRPr lang="en-US" sz="1200" b="1" dirty="0" smtClean="0">
              <a:solidFill>
                <a:schemeClr val="bg1"/>
              </a:solidFill>
              <a:latin typeface="ArialMT"/>
            </a:endParaRPr>
          </a:p>
        </p:txBody>
      </p:sp>
      <p:sp>
        <p:nvSpPr>
          <p:cNvPr id="86" name="Rectangle 85"/>
          <p:cNvSpPr/>
          <p:nvPr/>
        </p:nvSpPr>
        <p:spPr>
          <a:xfrm>
            <a:off x="262981" y="521733"/>
            <a:ext cx="8754043" cy="584775"/>
          </a:xfrm>
          <a:prstGeom prst="rect">
            <a:avLst/>
          </a:prstGeom>
        </p:spPr>
        <p:txBody>
          <a:bodyPr wrap="square">
            <a:spAutoFit/>
          </a:bodyPr>
          <a:lstStyle/>
          <a:p>
            <a:r>
              <a:rPr lang="en-GB" sz="1600" b="1" i="1" dirty="0">
                <a:solidFill>
                  <a:schemeClr val="bg1"/>
                </a:solidFill>
                <a:latin typeface="ArialMT"/>
                <a:ea typeface="Helvetica Neue" panose="02000503000000020004" pitchFamily="2" charset="0"/>
                <a:cs typeface="Helvetica Neue" panose="02000503000000020004" pitchFamily="2" charset="0"/>
              </a:rPr>
              <a:t>European Union’s Horizon Europe Marie </a:t>
            </a:r>
            <a:r>
              <a:rPr lang="en-GB" sz="1600" b="1" i="1" dirty="0" err="1">
                <a:solidFill>
                  <a:schemeClr val="bg1"/>
                </a:solidFill>
                <a:latin typeface="ArialMT"/>
                <a:ea typeface="Helvetica Neue" panose="02000503000000020004" pitchFamily="2" charset="0"/>
                <a:cs typeface="Helvetica Neue" panose="02000503000000020004" pitchFamily="2" charset="0"/>
              </a:rPr>
              <a:t>Sklodowska</a:t>
            </a:r>
            <a:r>
              <a:rPr lang="en-GB" sz="1600" b="1" i="1" dirty="0">
                <a:solidFill>
                  <a:schemeClr val="bg1"/>
                </a:solidFill>
                <a:latin typeface="ArialMT"/>
                <a:ea typeface="Helvetica Neue" panose="02000503000000020004" pitchFamily="2" charset="0"/>
                <a:cs typeface="Helvetica Neue" panose="02000503000000020004" pitchFamily="2" charset="0"/>
              </a:rPr>
              <a:t>-Curie Staff Exchanges programme under grant agreement no. 101086276</a:t>
            </a:r>
            <a:endParaRPr lang="fr-FR" sz="1600" b="1" dirty="0">
              <a:solidFill>
                <a:schemeClr val="bg1"/>
              </a:solidFill>
              <a:latin typeface="ArialMT"/>
            </a:endParaRPr>
          </a:p>
        </p:txBody>
      </p:sp>
      <p:pic>
        <p:nvPicPr>
          <p:cNvPr id="87" name="Picture 2" descr="page9image21864368">
            <a:extLst>
              <a:ext uri="{FF2B5EF4-FFF2-40B4-BE49-F238E27FC236}">
                <a16:creationId xmlns:a16="http://schemas.microsoft.com/office/drawing/2014/main" id="{BED290EF-4FA9-493B-FC7F-BF67B9A8F3D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17061" y="5034716"/>
            <a:ext cx="1783590" cy="756216"/>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2" descr="Green ILC">
            <a:extLst>
              <a:ext uri="{FF2B5EF4-FFF2-40B4-BE49-F238E27FC236}">
                <a16:creationId xmlns:a16="http://schemas.microsoft.com/office/drawing/2014/main" id="{F2FC7847-CF2A-42E2-BF27-EF095DD536A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4032" r="2453" b="7446"/>
          <a:stretch/>
        </p:blipFill>
        <p:spPr bwMode="auto">
          <a:xfrm>
            <a:off x="7003107" y="4149080"/>
            <a:ext cx="1766660" cy="917572"/>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6835" y="4636141"/>
            <a:ext cx="1432096" cy="1032484"/>
          </a:xfrm>
          <a:prstGeom prst="rect">
            <a:avLst/>
          </a:prstGeom>
        </p:spPr>
      </p:pic>
      <p:cxnSp>
        <p:nvCxnSpPr>
          <p:cNvPr id="5" name="Straight Arrow Connector 3"/>
          <p:cNvCxnSpPr/>
          <p:nvPr/>
        </p:nvCxnSpPr>
        <p:spPr>
          <a:xfrm flipH="1">
            <a:off x="2194684" y="4379340"/>
            <a:ext cx="1791362" cy="1205213"/>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5" name="Image 94"/>
          <p:cNvPicPr>
            <a:picLocks noChangeAspect="1"/>
          </p:cNvPicPr>
          <p:nvPr/>
        </p:nvPicPr>
        <p:blipFill>
          <a:blip r:embed="rId8"/>
          <a:stretch>
            <a:fillRect/>
          </a:stretch>
        </p:blipFill>
        <p:spPr>
          <a:xfrm>
            <a:off x="5051013" y="4822323"/>
            <a:ext cx="816283" cy="1114576"/>
          </a:xfrm>
          <a:prstGeom prst="rect">
            <a:avLst/>
          </a:prstGeom>
        </p:spPr>
      </p:pic>
      <p:pic>
        <p:nvPicPr>
          <p:cNvPr id="99" name="Picture 9">
            <a:extLst>
              <a:ext uri="{FF2B5EF4-FFF2-40B4-BE49-F238E27FC236}">
                <a16:creationId xmlns:a16="http://schemas.microsoft.com/office/drawing/2014/main" id="{26A149B5-E615-316B-050B-8CC350DA5BB5}"/>
              </a:ext>
            </a:extLst>
          </p:cNvPr>
          <p:cNvPicPr>
            <a:picLocks noChangeAspect="1"/>
          </p:cNvPicPr>
          <p:nvPr/>
        </p:nvPicPr>
        <p:blipFill>
          <a:blip r:embed="rId9"/>
          <a:stretch>
            <a:fillRect/>
          </a:stretch>
        </p:blipFill>
        <p:spPr>
          <a:xfrm>
            <a:off x="7348928" y="5840509"/>
            <a:ext cx="1514287" cy="873908"/>
          </a:xfrm>
          <a:prstGeom prst="rect">
            <a:avLst/>
          </a:prstGeom>
        </p:spPr>
      </p:pic>
      <p:sp>
        <p:nvSpPr>
          <p:cNvPr id="101" name="Ellipse 100"/>
          <p:cNvSpPr/>
          <p:nvPr/>
        </p:nvSpPr>
        <p:spPr>
          <a:xfrm>
            <a:off x="4198216" y="2420888"/>
            <a:ext cx="4945784" cy="576064"/>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09939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4" name="Picture 3" descr="A picture containing metalware, gear&#10;&#10;Description automatically generated">
            <a:extLst>
              <a:ext uri="{FF2B5EF4-FFF2-40B4-BE49-F238E27FC236}">
                <a16:creationId xmlns:a16="http://schemas.microsoft.com/office/drawing/2014/main" id="{FF5A52D5-FF7A-8A49-8AFC-588030EAE98F}"/>
              </a:ext>
            </a:extLst>
          </p:cNvPr>
          <p:cNvPicPr>
            <a:picLocks noChangeAspect="1"/>
          </p:cNvPicPr>
          <p:nvPr/>
        </p:nvPicPr>
        <p:blipFill>
          <a:blip r:embed="rId3"/>
          <a:stretch>
            <a:fillRect/>
          </a:stretch>
        </p:blipFill>
        <p:spPr>
          <a:xfrm>
            <a:off x="5386950" y="3592879"/>
            <a:ext cx="3316010" cy="1166665"/>
          </a:xfrm>
          <a:prstGeom prst="rect">
            <a:avLst/>
          </a:prstGeom>
        </p:spPr>
      </p:pic>
      <p:pic>
        <p:nvPicPr>
          <p:cNvPr id="5" name="Content Placeholder 4" descr="A picture containing yellow, gun&#10;&#10;Description automatically generated">
            <a:extLst>
              <a:ext uri="{FF2B5EF4-FFF2-40B4-BE49-F238E27FC236}">
                <a16:creationId xmlns:a16="http://schemas.microsoft.com/office/drawing/2014/main" id="{B9BDE3BE-5CDD-6E47-8BEB-3D2489CF7EEA}"/>
              </a:ext>
            </a:extLst>
          </p:cNvPr>
          <p:cNvPicPr>
            <a:picLocks noChangeAspect="1"/>
          </p:cNvPicPr>
          <p:nvPr/>
        </p:nvPicPr>
        <p:blipFill>
          <a:blip r:embed="rId4"/>
          <a:stretch>
            <a:fillRect/>
          </a:stretch>
        </p:blipFill>
        <p:spPr>
          <a:xfrm>
            <a:off x="179511" y="1171086"/>
            <a:ext cx="4036333" cy="2261456"/>
          </a:xfrm>
          <a:prstGeom prst="rect">
            <a:avLst/>
          </a:prstGeom>
        </p:spPr>
      </p:pic>
      <p:pic>
        <p:nvPicPr>
          <p:cNvPr id="6" name="Picture 5">
            <a:extLst>
              <a:ext uri="{FF2B5EF4-FFF2-40B4-BE49-F238E27FC236}">
                <a16:creationId xmlns:a16="http://schemas.microsoft.com/office/drawing/2014/main" id="{50B5181A-DAA0-7747-B198-00EE72C88843}"/>
              </a:ext>
            </a:extLst>
          </p:cNvPr>
          <p:cNvPicPr>
            <a:picLocks noChangeAspect="1"/>
          </p:cNvPicPr>
          <p:nvPr/>
        </p:nvPicPr>
        <p:blipFill rotWithShape="1">
          <a:blip r:embed="rId5"/>
          <a:srcRect r="28465" b="10442"/>
          <a:stretch/>
        </p:blipFill>
        <p:spPr>
          <a:xfrm>
            <a:off x="395536" y="3762001"/>
            <a:ext cx="4595879" cy="2900629"/>
          </a:xfrm>
          <a:prstGeom prst="rect">
            <a:avLst/>
          </a:prstGeom>
        </p:spPr>
      </p:pic>
      <p:pic>
        <p:nvPicPr>
          <p:cNvPr id="7" name="Content Placeholder 5">
            <a:extLst>
              <a:ext uri="{FF2B5EF4-FFF2-40B4-BE49-F238E27FC236}">
                <a16:creationId xmlns:a16="http://schemas.microsoft.com/office/drawing/2014/main" id="{26FB528E-9A3F-F94B-9C71-405F796483D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7092294" y="4892441"/>
            <a:ext cx="1599394" cy="1770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5">
            <a:extLst>
              <a:ext uri="{FF2B5EF4-FFF2-40B4-BE49-F238E27FC236}">
                <a16:creationId xmlns:a16="http://schemas.microsoft.com/office/drawing/2014/main" id="{B223BE47-5361-384E-B876-C4A3D973584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5436096" y="4872681"/>
            <a:ext cx="1599408" cy="178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027"/>
          <p:cNvSpPr txBox="1">
            <a:spLocks noChangeArrowheads="1"/>
          </p:cNvSpPr>
          <p:nvPr/>
        </p:nvSpPr>
        <p:spPr bwMode="auto">
          <a:xfrm>
            <a:off x="-126268" y="427571"/>
            <a:ext cx="939653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Approaches to Increase </a:t>
            </a:r>
            <a:r>
              <a:rPr lang="en-GB" sz="2800" b="1" kern="0" dirty="0" smtClean="0">
                <a:solidFill>
                  <a:srgbClr val="FCF933"/>
                </a:solidFill>
                <a:effectLst>
                  <a:outerShdw blurRad="38100" dist="38100" dir="2700000">
                    <a:srgbClr val="000000"/>
                  </a:outerShdw>
                </a:effectLst>
                <a:latin typeface="ArialMT"/>
              </a:rPr>
              <a:t>Sustainability:</a:t>
            </a:r>
          </a:p>
          <a:p>
            <a:pPr algn="ct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Optimization of Subsystems and Components</a:t>
            </a:r>
            <a:endParaRPr lang="en-GB" sz="2800" b="1" kern="0" dirty="0" smtClean="0">
              <a:solidFill>
                <a:srgbClr val="FCF933"/>
              </a:solidFill>
              <a:effectLst>
                <a:outerShdw blurRad="38100" dist="38100" dir="2700000">
                  <a:srgbClr val="000000"/>
                </a:outerShdw>
              </a:effectLst>
              <a:latin typeface="ArialMT"/>
            </a:endParaRPr>
          </a:p>
          <a:p>
            <a:pPr algn="ctr" fontAlgn="base">
              <a:spcBef>
                <a:spcPct val="0"/>
              </a:spcBef>
              <a:spcAft>
                <a:spcPct val="0"/>
              </a:spcAft>
              <a:defRPr/>
            </a:pPr>
            <a:endParaRPr lang="en-GB" sz="2800" b="1" kern="0" dirty="0">
              <a:solidFill>
                <a:srgbClr val="336699"/>
              </a:solidFill>
              <a:effectLst>
                <a:outerShdw blurRad="38100" dist="38100" dir="2700000">
                  <a:srgbClr val="000000"/>
                </a:outerShdw>
              </a:effectLst>
              <a:latin typeface="ArialMT"/>
            </a:endParaRPr>
          </a:p>
        </p:txBody>
      </p:sp>
      <p:pic>
        <p:nvPicPr>
          <p:cNvPr id="12" name="Picture 7">
            <a:extLst>
              <a:ext uri="{FF2B5EF4-FFF2-40B4-BE49-F238E27FC236}">
                <a16:creationId xmlns:a16="http://schemas.microsoft.com/office/drawing/2014/main" id="{4E84C79A-79B3-444C-9444-F77EF68B6C3E}"/>
              </a:ext>
            </a:extLst>
          </p:cNvPr>
          <p:cNvPicPr>
            <a:picLocks noChangeAspect="1"/>
          </p:cNvPicPr>
          <p:nvPr/>
        </p:nvPicPr>
        <p:blipFill>
          <a:blip r:embed="rId7"/>
          <a:stretch>
            <a:fillRect/>
          </a:stretch>
        </p:blipFill>
        <p:spPr>
          <a:xfrm>
            <a:off x="4342114" y="1119044"/>
            <a:ext cx="2161330" cy="2280307"/>
          </a:xfrm>
          <a:prstGeom prst="rect">
            <a:avLst/>
          </a:prstGeom>
          <a:effectLst>
            <a:outerShdw blurRad="419100" dist="152400" dir="5400000" algn="ctr" rotWithShape="0">
              <a:schemeClr val="tx1">
                <a:alpha val="39000"/>
              </a:schemeClr>
            </a:outerShdw>
          </a:effectLst>
        </p:spPr>
      </p:pic>
      <p:pic>
        <p:nvPicPr>
          <p:cNvPr id="13" name="Picture 5">
            <a:extLst>
              <a:ext uri="{FF2B5EF4-FFF2-40B4-BE49-F238E27FC236}">
                <a16:creationId xmlns:a16="http://schemas.microsoft.com/office/drawing/2014/main" id="{75C34AC2-251F-964A-BB0C-EE9834D7074F}"/>
              </a:ext>
            </a:extLst>
          </p:cNvPr>
          <p:cNvPicPr>
            <a:picLocks noChangeAspect="1"/>
          </p:cNvPicPr>
          <p:nvPr/>
        </p:nvPicPr>
        <p:blipFill>
          <a:blip r:embed="rId8"/>
          <a:stretch>
            <a:fillRect/>
          </a:stretch>
        </p:blipFill>
        <p:spPr>
          <a:xfrm>
            <a:off x="6637678" y="1103036"/>
            <a:ext cx="2372089" cy="2288025"/>
          </a:xfrm>
          <a:prstGeom prst="rect">
            <a:avLst/>
          </a:prstGeom>
        </p:spPr>
      </p:pic>
    </p:spTree>
    <p:extLst>
      <p:ext uri="{BB962C8B-B14F-4D97-AF65-F5344CB8AC3E}">
        <p14:creationId xmlns:p14="http://schemas.microsoft.com/office/powerpoint/2010/main" val="28102205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395536" y="-19869"/>
            <a:ext cx="8409809"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R&amp;D for Improved ILC SRF Performance &amp; Sustainability</a:t>
            </a:r>
            <a:endParaRPr lang="en-GB" sz="2400" b="1" kern="0" dirty="0">
              <a:solidFill>
                <a:srgbClr val="336699"/>
              </a:solidFill>
              <a:effectLst>
                <a:outerShdw blurRad="38100" dist="38100" dir="2700000">
                  <a:srgbClr val="000000"/>
                </a:outerShdw>
              </a:effectLst>
              <a:latin typeface="ArialMT"/>
            </a:endParaRPr>
          </a:p>
        </p:txBody>
      </p:sp>
      <p:sp>
        <p:nvSpPr>
          <p:cNvPr id="4" name="Rectangle 3"/>
          <p:cNvSpPr/>
          <p:nvPr/>
        </p:nvSpPr>
        <p:spPr>
          <a:xfrm>
            <a:off x="106495" y="685800"/>
            <a:ext cx="3798168" cy="4062651"/>
          </a:xfrm>
          <a:prstGeom prst="rect">
            <a:avLst/>
          </a:prstGeom>
        </p:spPr>
        <p:txBody>
          <a:bodyPr wrap="square">
            <a:spAutoFit/>
          </a:bodyPr>
          <a:lstStyle/>
          <a:p>
            <a:r>
              <a:rPr lang="fr-FR" sz="1600" b="1" i="1" dirty="0">
                <a:solidFill>
                  <a:schemeClr val="bg1"/>
                </a:solidFill>
                <a:latin typeface="ArialMT"/>
              </a:rPr>
              <a:t>Major </a:t>
            </a:r>
            <a:r>
              <a:rPr lang="fr-FR" sz="1600" b="1" i="1" dirty="0" err="1">
                <a:solidFill>
                  <a:schemeClr val="bg1"/>
                </a:solidFill>
                <a:latin typeface="ArialMT"/>
              </a:rPr>
              <a:t>progress</a:t>
            </a:r>
            <a:r>
              <a:rPr lang="fr-FR" sz="1600" b="1" i="1" dirty="0">
                <a:solidFill>
                  <a:schemeClr val="bg1"/>
                </a:solidFill>
                <a:latin typeface="ArialMT"/>
              </a:rPr>
              <a:t> </a:t>
            </a:r>
            <a:r>
              <a:rPr lang="fr-FR" sz="1600" b="1" i="1" dirty="0" err="1">
                <a:solidFill>
                  <a:schemeClr val="bg1"/>
                </a:solidFill>
                <a:latin typeface="ArialMT"/>
              </a:rPr>
              <a:t>during</a:t>
            </a:r>
            <a:r>
              <a:rPr lang="fr-FR" sz="1600" b="1" i="1" dirty="0">
                <a:solidFill>
                  <a:schemeClr val="bg1"/>
                </a:solidFill>
                <a:latin typeface="ArialMT"/>
              </a:rPr>
              <a:t> </a:t>
            </a:r>
            <a:r>
              <a:rPr lang="fr-FR" sz="1600" b="1" i="1" dirty="0" err="1">
                <a:solidFill>
                  <a:schemeClr val="bg1"/>
                </a:solidFill>
                <a:latin typeface="ArialMT"/>
              </a:rPr>
              <a:t>past</a:t>
            </a:r>
            <a:r>
              <a:rPr lang="fr-FR" sz="1600" b="1" i="1" dirty="0">
                <a:solidFill>
                  <a:schemeClr val="bg1"/>
                </a:solidFill>
                <a:latin typeface="ArialMT"/>
              </a:rPr>
              <a:t> 10 </a:t>
            </a:r>
            <a:r>
              <a:rPr lang="fr-FR" sz="1600" b="1" i="1" dirty="0" err="1">
                <a:solidFill>
                  <a:schemeClr val="bg1"/>
                </a:solidFill>
                <a:latin typeface="ArialMT"/>
              </a:rPr>
              <a:t>years</a:t>
            </a:r>
            <a:r>
              <a:rPr lang="fr-FR" sz="1600" b="1" i="1" dirty="0" smtClean="0">
                <a:solidFill>
                  <a:schemeClr val="bg1"/>
                </a:solidFill>
                <a:latin typeface="ArialMT"/>
              </a:rPr>
              <a:t>:</a:t>
            </a:r>
          </a:p>
          <a:p>
            <a:endParaRPr lang="fr-FR" sz="1600" b="1" i="1" dirty="0">
              <a:solidFill>
                <a:schemeClr val="bg1"/>
              </a:solidFill>
              <a:latin typeface="ArialMT"/>
            </a:endParaRPr>
          </a:p>
          <a:p>
            <a:endParaRPr lang="fr-FR" sz="1600" b="1" i="1" dirty="0" smtClean="0">
              <a:solidFill>
                <a:schemeClr val="bg1"/>
              </a:solidFill>
              <a:latin typeface="ArialMT"/>
            </a:endParaRPr>
          </a:p>
          <a:p>
            <a:endParaRPr lang="fr-FR" sz="1600" b="1" i="1" dirty="0">
              <a:solidFill>
                <a:schemeClr val="bg1"/>
              </a:solidFill>
              <a:latin typeface="ArialMT"/>
            </a:endParaRPr>
          </a:p>
          <a:p>
            <a:pPr marL="285750" indent="-285750">
              <a:buFont typeface="Arial" panose="020B0604020202020204" pitchFamily="34" charset="0"/>
              <a:buChar char="•"/>
            </a:pPr>
            <a:r>
              <a:rPr lang="en-US" sz="1400" i="1" dirty="0">
                <a:solidFill>
                  <a:schemeClr val="bg1"/>
                </a:solidFill>
                <a:latin typeface="ArialMT"/>
              </a:rPr>
              <a:t>bulk niobium (1.3 GHz as ILC &amp; </a:t>
            </a:r>
            <a:r>
              <a:rPr lang="en-US" sz="1400" i="1" dirty="0" smtClean="0">
                <a:solidFill>
                  <a:schemeClr val="bg1"/>
                </a:solidFill>
                <a:latin typeface="ArialMT"/>
              </a:rPr>
              <a:t>FEL </a:t>
            </a:r>
            <a:r>
              <a:rPr lang="en-US" sz="1400" i="1" dirty="0" err="1" smtClean="0">
                <a:solidFill>
                  <a:schemeClr val="bg1"/>
                </a:solidFill>
                <a:latin typeface="ArialMT"/>
              </a:rPr>
              <a:t>linacs</a:t>
            </a:r>
            <a:r>
              <a:rPr lang="en-US" sz="1400" i="1" dirty="0">
                <a:solidFill>
                  <a:schemeClr val="bg1"/>
                </a:solidFill>
                <a:latin typeface="ArialMT"/>
              </a:rPr>
              <a:t>), </a:t>
            </a:r>
            <a:r>
              <a:rPr lang="en-US" sz="1400" i="1" dirty="0">
                <a:solidFill>
                  <a:srgbClr val="FFFF00"/>
                </a:solidFill>
                <a:latin typeface="ArialMT"/>
              </a:rPr>
              <a:t>improvements in gradient, processing steps; surface treatment, </a:t>
            </a:r>
            <a:r>
              <a:rPr lang="en-US" sz="1400" i="1" dirty="0" smtClean="0">
                <a:solidFill>
                  <a:srgbClr val="FFFF00"/>
                </a:solidFill>
                <a:latin typeface="ArialMT"/>
              </a:rPr>
              <a:t>cavity </a:t>
            </a:r>
            <a:r>
              <a:rPr lang="en-US" sz="1400" i="1" dirty="0">
                <a:solidFill>
                  <a:srgbClr val="FFFF00"/>
                </a:solidFill>
                <a:latin typeface="ArialMT"/>
              </a:rPr>
              <a:t>shapes; power efficiency </a:t>
            </a:r>
            <a:r>
              <a:rPr lang="en-US" sz="1400" i="1" dirty="0">
                <a:solidFill>
                  <a:schemeClr val="bg1"/>
                </a:solidFill>
                <a:latin typeface="ArialMT"/>
              </a:rPr>
              <a:t>(Q</a:t>
            </a:r>
            <a:r>
              <a:rPr lang="en-US" sz="1400" i="1" baseline="-25000" dirty="0">
                <a:solidFill>
                  <a:schemeClr val="bg1"/>
                </a:solidFill>
                <a:latin typeface="ArialMT"/>
              </a:rPr>
              <a:t>0</a:t>
            </a:r>
            <a:r>
              <a:rPr lang="en-US" sz="1400" i="1" dirty="0">
                <a:solidFill>
                  <a:schemeClr val="bg1"/>
                </a:solidFill>
                <a:latin typeface="ArialMT"/>
              </a:rPr>
              <a:t>) always an integrated part of </a:t>
            </a:r>
            <a:r>
              <a:rPr lang="en-US" sz="1400" i="1" dirty="0" smtClean="0">
                <a:solidFill>
                  <a:schemeClr val="bg1"/>
                </a:solidFill>
                <a:latin typeface="ArialMT"/>
              </a:rPr>
              <a:t>studies</a:t>
            </a:r>
          </a:p>
          <a:p>
            <a:pPr marL="285750" indent="-285750">
              <a:buFont typeface="Arial" panose="020B0604020202020204" pitchFamily="34" charset="0"/>
              <a:buChar char="•"/>
            </a:pPr>
            <a:endParaRPr lang="en-US" sz="1600" dirty="0">
              <a:solidFill>
                <a:schemeClr val="bg1"/>
              </a:solidFill>
              <a:latin typeface="ArialMT"/>
            </a:endParaRPr>
          </a:p>
          <a:p>
            <a:r>
              <a:rPr lang="en-US" sz="1400" b="1" i="1" dirty="0" smtClean="0">
                <a:solidFill>
                  <a:schemeClr val="bg1"/>
                </a:solidFill>
                <a:latin typeface="ArialMT"/>
              </a:rPr>
              <a:t>        - </a:t>
            </a:r>
            <a:r>
              <a:rPr lang="en-US" sz="1400" i="1" dirty="0" smtClean="0">
                <a:solidFill>
                  <a:srgbClr val="FFFF00"/>
                </a:solidFill>
                <a:latin typeface="ArialMT"/>
              </a:rPr>
              <a:t>Raise Gradient</a:t>
            </a:r>
            <a:r>
              <a:rPr lang="en-US" sz="1400" i="1" dirty="0">
                <a:solidFill>
                  <a:srgbClr val="FFFF00"/>
                </a:solidFill>
                <a:latin typeface="ArialMT"/>
              </a:rPr>
              <a:t>: </a:t>
            </a:r>
            <a:br>
              <a:rPr lang="en-US" sz="1400" i="1" dirty="0">
                <a:solidFill>
                  <a:srgbClr val="FFFF00"/>
                </a:solidFill>
                <a:latin typeface="ArialMT"/>
              </a:rPr>
            </a:br>
            <a:r>
              <a:rPr lang="en-US" sz="1400" dirty="0" smtClean="0">
                <a:solidFill>
                  <a:schemeClr val="bg1"/>
                </a:solidFill>
                <a:latin typeface="ArialMT"/>
              </a:rPr>
              <a:t>          Short </a:t>
            </a:r>
            <a:r>
              <a:rPr lang="en-US" sz="1400" dirty="0">
                <a:solidFill>
                  <a:schemeClr val="bg1"/>
                </a:solidFill>
                <a:latin typeface="ArialMT"/>
              </a:rPr>
              <a:t>term goal: 31.5MV/m -&gt; 35MV/m</a:t>
            </a:r>
            <a:br>
              <a:rPr lang="en-US" sz="1400" dirty="0">
                <a:solidFill>
                  <a:schemeClr val="bg1"/>
                </a:solidFill>
                <a:latin typeface="ArialMT"/>
              </a:rPr>
            </a:br>
            <a:r>
              <a:rPr lang="en-US" sz="1400" dirty="0" smtClean="0">
                <a:solidFill>
                  <a:schemeClr val="bg1"/>
                </a:solidFill>
                <a:latin typeface="ArialMT"/>
              </a:rPr>
              <a:t>          Medium </a:t>
            </a:r>
            <a:r>
              <a:rPr lang="en-US" sz="1400" dirty="0">
                <a:solidFill>
                  <a:schemeClr val="bg1"/>
                </a:solidFill>
                <a:latin typeface="ArialMT"/>
              </a:rPr>
              <a:t>term goal: 45MV/m</a:t>
            </a:r>
            <a:br>
              <a:rPr lang="en-US" sz="1400" dirty="0">
                <a:solidFill>
                  <a:schemeClr val="bg1"/>
                </a:solidFill>
                <a:latin typeface="ArialMT"/>
              </a:rPr>
            </a:br>
            <a:r>
              <a:rPr lang="en-US" sz="1400" dirty="0" smtClean="0">
                <a:solidFill>
                  <a:schemeClr val="bg1"/>
                </a:solidFill>
                <a:latin typeface="ArialMT"/>
              </a:rPr>
              <a:t>          Lab </a:t>
            </a:r>
            <a:r>
              <a:rPr lang="en-US" sz="1400" dirty="0">
                <a:solidFill>
                  <a:schemeClr val="bg1"/>
                </a:solidFill>
                <a:latin typeface="ArialMT"/>
              </a:rPr>
              <a:t>record: </a:t>
            </a:r>
            <a:r>
              <a:rPr lang="en-US" sz="1400" dirty="0" smtClean="0">
                <a:solidFill>
                  <a:schemeClr val="bg1"/>
                </a:solidFill>
                <a:latin typeface="ArialMT"/>
              </a:rPr>
              <a:t>59MV/m</a:t>
            </a:r>
          </a:p>
          <a:p>
            <a:r>
              <a:rPr lang="en-US" sz="1400" b="1" i="1" dirty="0" smtClean="0">
                <a:solidFill>
                  <a:schemeClr val="bg1"/>
                </a:solidFill>
                <a:latin typeface="ArialMT"/>
              </a:rPr>
              <a:t>       </a:t>
            </a:r>
            <a:r>
              <a:rPr lang="en-US" sz="1400" b="1" i="1" dirty="0" smtClean="0">
                <a:solidFill>
                  <a:srgbClr val="FFFF00"/>
                </a:solidFill>
                <a:latin typeface="ArialMT"/>
              </a:rPr>
              <a:t>- </a:t>
            </a:r>
            <a:r>
              <a:rPr lang="en-US" sz="1400" i="1" dirty="0" smtClean="0">
                <a:solidFill>
                  <a:srgbClr val="FFFF00"/>
                </a:solidFill>
                <a:latin typeface="ArialMT"/>
              </a:rPr>
              <a:t>Improve </a:t>
            </a:r>
            <a:r>
              <a:rPr lang="en-US" sz="1400" i="1" dirty="0">
                <a:solidFill>
                  <a:srgbClr val="FFFF00"/>
                </a:solidFill>
                <a:latin typeface="ArialMT"/>
              </a:rPr>
              <a:t>Q</a:t>
            </a:r>
            <a:r>
              <a:rPr lang="en-US" sz="1400" i="1" baseline="-25000" dirty="0">
                <a:solidFill>
                  <a:srgbClr val="FFFF00"/>
                </a:solidFill>
                <a:latin typeface="ArialMT"/>
              </a:rPr>
              <a:t>0</a:t>
            </a:r>
            <a:r>
              <a:rPr lang="en-US" sz="1400" i="1" dirty="0">
                <a:solidFill>
                  <a:srgbClr val="FFFF00"/>
                </a:solidFill>
                <a:latin typeface="ArialMT"/>
              </a:rPr>
              <a:t>: reduce cryogenic losses </a:t>
            </a:r>
            <a:r>
              <a:rPr lang="en-US" sz="1400" b="1" i="1" dirty="0">
                <a:solidFill>
                  <a:schemeClr val="bg1"/>
                </a:solidFill>
                <a:latin typeface="ArialMT"/>
              </a:rPr>
              <a:t/>
            </a:r>
            <a:br>
              <a:rPr lang="en-US" sz="1400" b="1" i="1" dirty="0">
                <a:solidFill>
                  <a:schemeClr val="bg1"/>
                </a:solidFill>
                <a:latin typeface="ArialMT"/>
              </a:rPr>
            </a:br>
            <a:r>
              <a:rPr lang="en-US" sz="1400" dirty="0" smtClean="0">
                <a:solidFill>
                  <a:schemeClr val="bg1"/>
                </a:solidFill>
                <a:latin typeface="ArialMT"/>
              </a:rPr>
              <a:t>         (</a:t>
            </a:r>
            <a:r>
              <a:rPr lang="en-US" sz="1400" dirty="0">
                <a:solidFill>
                  <a:schemeClr val="bg1"/>
                </a:solidFill>
                <a:latin typeface="ArialMT"/>
              </a:rPr>
              <a:t>1W @ 2K requires ~750W AC power!)</a:t>
            </a:r>
            <a:br>
              <a:rPr lang="en-US" sz="1400" dirty="0">
                <a:solidFill>
                  <a:schemeClr val="bg1"/>
                </a:solidFill>
                <a:latin typeface="ArialMT"/>
              </a:rPr>
            </a:br>
            <a:r>
              <a:rPr lang="en-US" sz="1400" dirty="0" smtClean="0">
                <a:solidFill>
                  <a:schemeClr val="bg1"/>
                </a:solidFill>
                <a:latin typeface="ArialMT"/>
              </a:rPr>
              <a:t>          Short </a:t>
            </a:r>
            <a:r>
              <a:rPr lang="en-US" sz="1400" dirty="0">
                <a:solidFill>
                  <a:schemeClr val="bg1"/>
                </a:solidFill>
                <a:latin typeface="ArialMT"/>
              </a:rPr>
              <a:t>term goal: 1E10 -&gt; </a:t>
            </a:r>
            <a:r>
              <a:rPr lang="en-US" sz="1400" dirty="0" smtClean="0">
                <a:solidFill>
                  <a:schemeClr val="bg1"/>
                </a:solidFill>
                <a:latin typeface="ArialMT"/>
              </a:rPr>
              <a:t>2E10</a:t>
            </a:r>
            <a:endParaRPr lang="en-US" sz="1400" dirty="0">
              <a:solidFill>
                <a:schemeClr val="bg1"/>
              </a:solidFill>
              <a:latin typeface="ArialMT"/>
            </a:endParaRPr>
          </a:p>
        </p:txBody>
      </p:sp>
      <p:pic>
        <p:nvPicPr>
          <p:cNvPr id="5" name="図 1">
            <a:extLst>
              <a:ext uri="{FF2B5EF4-FFF2-40B4-BE49-F238E27FC236}">
                <a16:creationId xmlns:a16="http://schemas.microsoft.com/office/drawing/2014/main" id="{DA4E622B-2D67-6442-9C89-B00EC87A46EB}"/>
              </a:ext>
            </a:extLst>
          </p:cNvPr>
          <p:cNvPicPr>
            <a:picLocks noChangeAspect="1"/>
          </p:cNvPicPr>
          <p:nvPr/>
        </p:nvPicPr>
        <p:blipFill>
          <a:blip r:embed="rId3"/>
          <a:stretch>
            <a:fillRect/>
          </a:stretch>
        </p:blipFill>
        <p:spPr>
          <a:xfrm>
            <a:off x="3904664" y="631731"/>
            <a:ext cx="5181600" cy="3302558"/>
          </a:xfrm>
          <a:prstGeom prst="rect">
            <a:avLst/>
          </a:prstGeom>
        </p:spPr>
      </p:pic>
      <p:pic>
        <p:nvPicPr>
          <p:cNvPr id="6" name="Picture 9">
            <a:extLst>
              <a:ext uri="{FF2B5EF4-FFF2-40B4-BE49-F238E27FC236}">
                <a16:creationId xmlns:a16="http://schemas.microsoft.com/office/drawing/2014/main" id="{922BE82C-1111-E24F-BEA1-1570FC6AD44F}"/>
              </a:ext>
            </a:extLst>
          </p:cNvPr>
          <p:cNvPicPr>
            <a:picLocks noChangeAspect="1"/>
          </p:cNvPicPr>
          <p:nvPr/>
        </p:nvPicPr>
        <p:blipFill>
          <a:blip r:embed="rId4"/>
          <a:stretch>
            <a:fillRect/>
          </a:stretch>
        </p:blipFill>
        <p:spPr>
          <a:xfrm>
            <a:off x="4427984" y="3978834"/>
            <a:ext cx="4680520" cy="2764639"/>
          </a:xfrm>
          <a:prstGeom prst="rect">
            <a:avLst/>
          </a:prstGeom>
        </p:spPr>
      </p:pic>
      <p:pic>
        <p:nvPicPr>
          <p:cNvPr id="7" name="Picture 150" descr="TESLA cavity 20100627_top_B">
            <a:extLst>
              <a:ext uri="{FF2B5EF4-FFF2-40B4-BE49-F238E27FC236}">
                <a16:creationId xmlns:a16="http://schemas.microsoft.com/office/drawing/2014/main" id="{4F2FD53A-AA9D-ACAD-01B9-16C0FECEE28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6065" y="1116844"/>
            <a:ext cx="2818644" cy="469774"/>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0" y="4688583"/>
            <a:ext cx="4283968" cy="2246769"/>
          </a:xfrm>
          <a:prstGeom prst="rect">
            <a:avLst/>
          </a:prstGeom>
        </p:spPr>
        <p:txBody>
          <a:bodyPr wrap="square">
            <a:spAutoFit/>
          </a:bodyPr>
          <a:lstStyle/>
          <a:p>
            <a:pPr marL="463550" indent="-285750">
              <a:buFont typeface="Arial" panose="020B0604020202020204" pitchFamily="34" charset="0"/>
              <a:buChar char="•"/>
            </a:pPr>
            <a:r>
              <a:rPr lang="en-US" sz="1400" i="1" dirty="0">
                <a:solidFill>
                  <a:srgbClr val="FFFF00"/>
                </a:solidFill>
                <a:latin typeface="ArialMT"/>
              </a:rPr>
              <a:t>State-of-the-art surface treatment </a:t>
            </a:r>
            <a:r>
              <a:rPr lang="en-US" sz="1400" i="1" dirty="0" smtClean="0">
                <a:solidFill>
                  <a:srgbClr val="FFFF00"/>
                </a:solidFill>
                <a:latin typeface="ArialMT"/>
              </a:rPr>
              <a:t>of bulk </a:t>
            </a:r>
            <a:r>
              <a:rPr lang="en-US" sz="1400" i="1" dirty="0" err="1">
                <a:solidFill>
                  <a:srgbClr val="FFFF00"/>
                </a:solidFill>
                <a:latin typeface="ArialMT"/>
              </a:rPr>
              <a:t>Nb</a:t>
            </a:r>
            <a:r>
              <a:rPr lang="en-US" sz="1400" i="1" dirty="0">
                <a:solidFill>
                  <a:srgbClr val="FFFF00"/>
                </a:solidFill>
                <a:latin typeface="ArialMT"/>
              </a:rPr>
              <a:t>:  </a:t>
            </a:r>
            <a:r>
              <a:rPr lang="en-US" sz="1400" i="1" dirty="0">
                <a:solidFill>
                  <a:schemeClr val="bg1"/>
                </a:solidFill>
                <a:latin typeface="ArialMT"/>
              </a:rPr>
              <a:t>baking/annealing/doping, plasma processing (possibly reducing aggressive chemicals, required for </a:t>
            </a:r>
            <a:r>
              <a:rPr lang="en-US" sz="1400" i="1" dirty="0" err="1" smtClean="0">
                <a:solidFill>
                  <a:schemeClr val="bg1"/>
                </a:solidFill>
                <a:latin typeface="ArialMT"/>
              </a:rPr>
              <a:t>electropolishing</a:t>
            </a:r>
            <a:r>
              <a:rPr lang="en-US" sz="1400" i="1" dirty="0" smtClean="0">
                <a:solidFill>
                  <a:schemeClr val="bg1"/>
                </a:solidFill>
                <a:latin typeface="ArialMT"/>
              </a:rPr>
              <a:t>)</a:t>
            </a:r>
          </a:p>
          <a:p>
            <a:pPr marL="463550" indent="-285750">
              <a:buFont typeface="Arial" panose="020B0604020202020204" pitchFamily="34" charset="0"/>
              <a:buChar char="•"/>
            </a:pPr>
            <a:endParaRPr lang="en-US" sz="1400" i="1" dirty="0">
              <a:solidFill>
                <a:schemeClr val="bg1"/>
              </a:solidFill>
              <a:latin typeface="ArialMT"/>
            </a:endParaRPr>
          </a:p>
          <a:p>
            <a:pPr marL="463550" indent="-285750">
              <a:buFont typeface="Arial" panose="020B0604020202020204" pitchFamily="34" charset="0"/>
              <a:buChar char="•"/>
            </a:pPr>
            <a:r>
              <a:rPr lang="en-US" sz="1400" i="1" dirty="0" smtClean="0">
                <a:solidFill>
                  <a:srgbClr val="FFFF00"/>
                </a:solidFill>
                <a:latin typeface="ArialMT"/>
              </a:rPr>
              <a:t>R&amp;D </a:t>
            </a:r>
            <a:r>
              <a:rPr lang="en-US" sz="1400" i="1" dirty="0">
                <a:solidFill>
                  <a:srgbClr val="FFFF00"/>
                </a:solidFill>
                <a:latin typeface="ArialMT"/>
              </a:rPr>
              <a:t>into replacement of bulk niobium cavities </a:t>
            </a:r>
            <a:r>
              <a:rPr lang="en-US" sz="1400" i="1" dirty="0" smtClean="0">
                <a:solidFill>
                  <a:schemeClr val="bg1"/>
                </a:solidFill>
                <a:latin typeface="ArialMT"/>
              </a:rPr>
              <a:t>with </a:t>
            </a:r>
            <a:r>
              <a:rPr lang="en-US" sz="1400" i="1" dirty="0" err="1">
                <a:solidFill>
                  <a:schemeClr val="bg1"/>
                </a:solidFill>
                <a:latin typeface="ArialMT"/>
              </a:rPr>
              <a:t>Nb</a:t>
            </a:r>
            <a:r>
              <a:rPr lang="en-US" sz="1400" i="1" dirty="0">
                <a:solidFill>
                  <a:schemeClr val="bg1"/>
                </a:solidFill>
                <a:latin typeface="ArialMT"/>
              </a:rPr>
              <a:t> or Nb3Sn coated </a:t>
            </a:r>
            <a:r>
              <a:rPr lang="en-US" sz="1400" i="1" dirty="0" smtClean="0">
                <a:solidFill>
                  <a:schemeClr val="bg1"/>
                </a:solidFill>
                <a:latin typeface="ArialMT"/>
              </a:rPr>
              <a:t>copper (beyond bulk </a:t>
            </a:r>
            <a:r>
              <a:rPr lang="en-US" sz="1400" i="1" dirty="0" err="1" smtClean="0">
                <a:solidFill>
                  <a:schemeClr val="bg1"/>
                </a:solidFill>
                <a:latin typeface="ArialMT"/>
              </a:rPr>
              <a:t>Nb</a:t>
            </a:r>
            <a:r>
              <a:rPr lang="en-US" sz="1400" i="1" dirty="0" smtClean="0">
                <a:solidFill>
                  <a:schemeClr val="bg1"/>
                </a:solidFill>
                <a:latin typeface="ArialMT"/>
              </a:rPr>
              <a:t> – thin-film SRF): </a:t>
            </a:r>
            <a:r>
              <a:rPr lang="en-US" sz="1400" i="1" dirty="0">
                <a:solidFill>
                  <a:schemeClr val="bg1"/>
                </a:solidFill>
                <a:latin typeface="ArialMT"/>
              </a:rPr>
              <a:t>reduce </a:t>
            </a:r>
            <a:r>
              <a:rPr lang="en-US" sz="1400" i="1" dirty="0" err="1" smtClean="0">
                <a:solidFill>
                  <a:schemeClr val="bg1"/>
                </a:solidFill>
                <a:latin typeface="ArialMT"/>
              </a:rPr>
              <a:t>Nb</a:t>
            </a:r>
            <a:r>
              <a:rPr lang="en-US" sz="1400" i="1" dirty="0" smtClean="0">
                <a:solidFill>
                  <a:schemeClr val="bg1"/>
                </a:solidFill>
                <a:latin typeface="ArialMT"/>
              </a:rPr>
              <a:t> consumption</a:t>
            </a:r>
            <a:r>
              <a:rPr lang="en-US" sz="1400" i="1" dirty="0">
                <a:solidFill>
                  <a:schemeClr val="bg1"/>
                </a:solidFill>
                <a:latin typeface="ArialMT"/>
              </a:rPr>
              <a:t>, </a:t>
            </a:r>
            <a:r>
              <a:rPr lang="en-US" sz="1400" i="1" dirty="0" smtClean="0">
                <a:solidFill>
                  <a:schemeClr val="bg1"/>
                </a:solidFill>
                <a:latin typeface="ArialMT"/>
              </a:rPr>
              <a:t>increase performance</a:t>
            </a:r>
          </a:p>
          <a:p>
            <a:pPr marL="177800"/>
            <a:endParaRPr lang="en-US" sz="1400" i="1" dirty="0">
              <a:solidFill>
                <a:schemeClr val="bg1"/>
              </a:solidFill>
              <a:latin typeface="ArialMT"/>
            </a:endParaRPr>
          </a:p>
        </p:txBody>
      </p:sp>
      <p:sp>
        <p:nvSpPr>
          <p:cNvPr id="9" name="TextBox 19"/>
          <p:cNvSpPr txBox="1"/>
          <p:nvPr/>
        </p:nvSpPr>
        <p:spPr>
          <a:xfrm>
            <a:off x="4574787" y="6461502"/>
            <a:ext cx="1463626" cy="284514"/>
          </a:xfrm>
          <a:prstGeom prst="rect">
            <a:avLst/>
          </a:prstGeom>
          <a:solidFill>
            <a:srgbClr val="006600"/>
          </a:solidFill>
        </p:spPr>
        <p:txBody>
          <a:bodyPr wrap="square" rtlCol="0">
            <a:spAutoFit/>
          </a:bodyPr>
          <a:lstStyle/>
          <a:p>
            <a:pPr algn="ctr"/>
            <a:r>
              <a:rPr lang="en-US" sz="1200" b="1" dirty="0" err="1" smtClean="0">
                <a:solidFill>
                  <a:schemeClr val="bg1"/>
                </a:solidFill>
                <a:latin typeface="ArialMT"/>
              </a:rPr>
              <a:t>arXiv</a:t>
            </a:r>
            <a:r>
              <a:rPr lang="en-US" sz="1200" b="1" dirty="0" smtClean="0">
                <a:solidFill>
                  <a:schemeClr val="bg1"/>
                </a:solidFill>
                <a:latin typeface="ArialMT"/>
              </a:rPr>
              <a:t>: 2203.09718</a:t>
            </a:r>
            <a:endParaRPr lang="en-US" sz="1200" b="1" dirty="0">
              <a:solidFill>
                <a:schemeClr val="bg1"/>
              </a:solidFill>
              <a:latin typeface="ArialMT"/>
            </a:endParaRPr>
          </a:p>
        </p:txBody>
      </p:sp>
      <p:sp>
        <p:nvSpPr>
          <p:cNvPr id="11" name="TextBox 19"/>
          <p:cNvSpPr txBox="1"/>
          <p:nvPr/>
        </p:nvSpPr>
        <p:spPr>
          <a:xfrm>
            <a:off x="2412496" y="6461502"/>
            <a:ext cx="2138120" cy="281971"/>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C. Antoine talk @IPAC2023</a:t>
            </a:r>
            <a:endParaRPr lang="en-US" sz="1200" b="1" dirty="0">
              <a:solidFill>
                <a:schemeClr val="bg1"/>
              </a:solidFill>
              <a:latin typeface="ArialMT"/>
            </a:endParaRPr>
          </a:p>
        </p:txBody>
      </p:sp>
    </p:spTree>
    <p:extLst>
      <p:ext uri="{BB962C8B-B14F-4D97-AF65-F5344CB8AC3E}">
        <p14:creationId xmlns:p14="http://schemas.microsoft.com/office/powerpoint/2010/main" val="1980722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18" name="Rectangle 17"/>
          <p:cNvSpPr/>
          <p:nvPr/>
        </p:nvSpPr>
        <p:spPr>
          <a:xfrm>
            <a:off x="5344592" y="3892751"/>
            <a:ext cx="3709590" cy="2892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Rectangle 1027"/>
          <p:cNvSpPr txBox="1">
            <a:spLocks noChangeArrowheads="1"/>
          </p:cNvSpPr>
          <p:nvPr/>
        </p:nvSpPr>
        <p:spPr bwMode="auto">
          <a:xfrm>
            <a:off x="107504" y="-65112"/>
            <a:ext cx="903649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High Efficiency (L-Band, X-Band) Klystron Project at CERN</a:t>
            </a:r>
            <a:endParaRPr lang="en-GB" sz="2400" b="1" kern="0" dirty="0">
              <a:solidFill>
                <a:srgbClr val="336699"/>
              </a:solidFill>
              <a:effectLst>
                <a:outerShdw blurRad="38100" dist="38100" dir="2700000">
                  <a:srgbClr val="000000"/>
                </a:outerShdw>
              </a:effectLst>
              <a:latin typeface="ArialMT"/>
            </a:endParaRPr>
          </a:p>
        </p:txBody>
      </p:sp>
      <p:sp>
        <p:nvSpPr>
          <p:cNvPr id="4" name="Rectangle 3"/>
          <p:cNvSpPr/>
          <p:nvPr/>
        </p:nvSpPr>
        <p:spPr>
          <a:xfrm>
            <a:off x="107504" y="476672"/>
            <a:ext cx="9073008" cy="738664"/>
          </a:xfrm>
          <a:prstGeom prst="rect">
            <a:avLst/>
          </a:prstGeom>
        </p:spPr>
        <p:txBody>
          <a:bodyPr wrap="square">
            <a:spAutoFit/>
          </a:bodyPr>
          <a:lstStyle/>
          <a:p>
            <a:r>
              <a:rPr lang="en-US" sz="1400" b="1" i="1" dirty="0">
                <a:solidFill>
                  <a:schemeClr val="bg1"/>
                </a:solidFill>
                <a:latin typeface="ArialMT"/>
              </a:rPr>
              <a:t>A</a:t>
            </a:r>
            <a:r>
              <a:rPr lang="en-US" sz="1400" b="1" i="1" dirty="0" smtClean="0">
                <a:solidFill>
                  <a:schemeClr val="bg1"/>
                </a:solidFill>
                <a:latin typeface="ArialMT"/>
              </a:rPr>
              <a:t>ccelerators </a:t>
            </a:r>
            <a:r>
              <a:rPr lang="en-US" sz="1400" b="1" i="1" dirty="0">
                <a:solidFill>
                  <a:schemeClr val="bg1"/>
                </a:solidFill>
                <a:latin typeface="ArialMT"/>
              </a:rPr>
              <a:t>technology </a:t>
            </a:r>
            <a:r>
              <a:rPr lang="en-US" sz="1400" b="1" i="1" dirty="0" smtClean="0">
                <a:solidFill>
                  <a:schemeClr val="bg1"/>
                </a:solidFill>
                <a:latin typeface="ArialMT"/>
              </a:rPr>
              <a:t>could </a:t>
            </a:r>
            <a:r>
              <a:rPr lang="en-US" sz="1400" b="1" i="1" dirty="0">
                <a:solidFill>
                  <a:schemeClr val="bg1"/>
                </a:solidFill>
                <a:latin typeface="ArialMT"/>
              </a:rPr>
              <a:t>require </a:t>
            </a:r>
            <a:r>
              <a:rPr lang="en-US" sz="1400" b="1" i="1" dirty="0" smtClean="0">
                <a:solidFill>
                  <a:schemeClr val="bg1"/>
                </a:solidFill>
                <a:latin typeface="ArialMT"/>
              </a:rPr>
              <a:t>RF </a:t>
            </a:r>
            <a:r>
              <a:rPr lang="en-US" sz="1400" b="1" i="1" dirty="0">
                <a:solidFill>
                  <a:schemeClr val="bg1"/>
                </a:solidFill>
                <a:latin typeface="ArialMT"/>
              </a:rPr>
              <a:t>signals in a wide range of the frequencies (few 100 MHz – 12 GHz), peak power levels (few 100 kW – 100 MW) and pulse lengths (CW -100ns). The </a:t>
            </a:r>
            <a:r>
              <a:rPr lang="en-US" sz="1400" b="1" i="1" dirty="0">
                <a:solidFill>
                  <a:srgbClr val="FFFF00"/>
                </a:solidFill>
                <a:latin typeface="ArialMT"/>
              </a:rPr>
              <a:t>klystron amplifiers </a:t>
            </a:r>
            <a:r>
              <a:rPr lang="en-US" sz="1400" b="1" i="1" dirty="0">
                <a:solidFill>
                  <a:schemeClr val="bg1"/>
                </a:solidFill>
                <a:latin typeface="ArialMT"/>
              </a:rPr>
              <a:t>technology is the one that covers almost all RF frequency/power demands of the modern accelerators.</a:t>
            </a:r>
            <a:endParaRPr lang="fr-FR" sz="1400" b="1" i="1" dirty="0">
              <a:solidFill>
                <a:schemeClr val="bg1"/>
              </a:solidFill>
              <a:latin typeface="ArialMT"/>
            </a:endParaRPr>
          </a:p>
        </p:txBody>
      </p:sp>
      <p:pic>
        <p:nvPicPr>
          <p:cNvPr id="6" name="Picture 12">
            <a:extLst>
              <a:ext uri="{FF2B5EF4-FFF2-40B4-BE49-F238E27FC236}">
                <a16:creationId xmlns:a16="http://schemas.microsoft.com/office/drawing/2014/main" id="{D36A4269-3358-A842-8B53-485FD3B08C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90" y="3321264"/>
            <a:ext cx="5176013" cy="3448775"/>
          </a:xfrm>
          <a:prstGeom prst="rect">
            <a:avLst/>
          </a:prstGeom>
        </p:spPr>
      </p:pic>
      <p:sp>
        <p:nvSpPr>
          <p:cNvPr id="7" name="TextBox 19"/>
          <p:cNvSpPr txBox="1"/>
          <p:nvPr/>
        </p:nvSpPr>
        <p:spPr>
          <a:xfrm>
            <a:off x="2080206" y="3389945"/>
            <a:ext cx="3180097" cy="646331"/>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https</a:t>
            </a:r>
            <a:r>
              <a:rPr lang="en-US" sz="1200" b="1" dirty="0">
                <a:solidFill>
                  <a:schemeClr val="bg1"/>
                </a:solidFill>
                <a:latin typeface="ArialMT"/>
              </a:rPr>
              <a:t>://</a:t>
            </a:r>
            <a:r>
              <a:rPr lang="en-US" sz="1200" b="1" dirty="0" smtClean="0">
                <a:solidFill>
                  <a:schemeClr val="bg1"/>
                </a:solidFill>
                <a:latin typeface="ArialMT"/>
              </a:rPr>
              <a:t>indico.cern.ch/event/1138197/contributions/4821294/attachments/2474897/4246880/HE_WS_2022_Syratchev.pdf</a:t>
            </a:r>
          </a:p>
        </p:txBody>
      </p:sp>
      <p:sp>
        <p:nvSpPr>
          <p:cNvPr id="8" name="Rectangle 7"/>
          <p:cNvSpPr/>
          <p:nvPr/>
        </p:nvSpPr>
        <p:spPr>
          <a:xfrm>
            <a:off x="10570" y="2838802"/>
            <a:ext cx="3861043" cy="461665"/>
          </a:xfrm>
          <a:prstGeom prst="rect">
            <a:avLst/>
          </a:prstGeom>
        </p:spPr>
        <p:txBody>
          <a:bodyPr wrap="square">
            <a:spAutoFit/>
          </a:bodyPr>
          <a:lstStyle/>
          <a:p>
            <a:pPr algn="ctr"/>
            <a:r>
              <a:rPr lang="en-US" sz="1200" i="1" dirty="0">
                <a:solidFill>
                  <a:schemeClr val="bg1"/>
                </a:solidFill>
                <a:latin typeface="ArialMT"/>
              </a:rPr>
              <a:t>Efficiency performance of the selected </a:t>
            </a:r>
            <a:r>
              <a:rPr lang="en-US" sz="1200" i="1" dirty="0" smtClean="0">
                <a:solidFill>
                  <a:schemeClr val="bg1"/>
                </a:solidFill>
                <a:latin typeface="ArialMT"/>
              </a:rPr>
              <a:t/>
            </a:r>
            <a:br>
              <a:rPr lang="en-US" sz="1200" i="1" dirty="0" smtClean="0">
                <a:solidFill>
                  <a:schemeClr val="bg1"/>
                </a:solidFill>
                <a:latin typeface="ArialMT"/>
              </a:rPr>
            </a:br>
            <a:r>
              <a:rPr lang="en-US" sz="1200" i="1" dirty="0" smtClean="0">
                <a:solidFill>
                  <a:schemeClr val="bg1"/>
                </a:solidFill>
                <a:latin typeface="ArialMT"/>
              </a:rPr>
              <a:t>commercial </a:t>
            </a:r>
            <a:r>
              <a:rPr lang="en-US" sz="1200" i="1" dirty="0">
                <a:solidFill>
                  <a:schemeClr val="bg1"/>
                </a:solidFill>
                <a:latin typeface="ArialMT"/>
              </a:rPr>
              <a:t>klystrons and the new HE klystrons.</a:t>
            </a:r>
            <a:endParaRPr lang="fr-FR" sz="1200" i="1" dirty="0">
              <a:solidFill>
                <a:schemeClr val="bg1"/>
              </a:solidFill>
              <a:latin typeface="ArialMT"/>
            </a:endParaRPr>
          </a:p>
        </p:txBody>
      </p:sp>
      <p:sp>
        <p:nvSpPr>
          <p:cNvPr id="9" name="TextBox 2">
            <a:extLst>
              <a:ext uri="{FF2B5EF4-FFF2-40B4-BE49-F238E27FC236}">
                <a16:creationId xmlns:a16="http://schemas.microsoft.com/office/drawing/2014/main" id="{52562807-E894-1A40-AF60-500788669585}"/>
              </a:ext>
            </a:extLst>
          </p:cNvPr>
          <p:cNvSpPr txBox="1"/>
          <p:nvPr/>
        </p:nvSpPr>
        <p:spPr>
          <a:xfrm>
            <a:off x="112948" y="1321454"/>
            <a:ext cx="3430383" cy="1395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lang="en-US" sz="1600" b="1" i="1" u="none" strike="noStrike" kern="0" cap="none" spc="0" normalizeH="0" baseline="0" noProof="0" dirty="0">
                <a:ln>
                  <a:noFill/>
                </a:ln>
                <a:solidFill>
                  <a:srgbClr val="FFFF00"/>
                </a:solidFill>
                <a:effectLst/>
                <a:uLnTx/>
                <a:uFillTx/>
                <a:latin typeface="ArialMT"/>
                <a:ea typeface="Avenir Book"/>
                <a:cs typeface="Avenir Book"/>
                <a:sym typeface="Avenir Book"/>
              </a:rPr>
              <a:t>High Efficiency implementations:</a:t>
            </a: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bg1"/>
                </a:solidFill>
                <a:effectLst/>
                <a:uLnTx/>
                <a:uFillTx/>
                <a:latin typeface="ArialMT"/>
                <a:ea typeface="Avenir Book"/>
                <a:cs typeface="Avenir Book"/>
                <a:sym typeface="Avenir Book"/>
              </a:rPr>
              <a:t>New small X-band klystron – recent successful prototype </a:t>
            </a:r>
            <a:endParaRPr kumimoji="0" lang="en-US" sz="1400" b="0" i="0" u="none" strike="noStrike" kern="0" cap="none" spc="0" normalizeH="0" baseline="0" noProof="0" dirty="0">
              <a:ln>
                <a:noFill/>
              </a:ln>
              <a:solidFill>
                <a:schemeClr val="bg1"/>
              </a:solidFill>
              <a:effectLst/>
              <a:uLnTx/>
              <a:uFillTx/>
              <a:latin typeface="ArialMT"/>
              <a:sym typeface="Avenir Book"/>
            </a:endParaRP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bg1"/>
                </a:solidFill>
                <a:effectLst/>
                <a:uLnTx/>
                <a:uFillTx/>
                <a:latin typeface="ArialMT"/>
                <a:sym typeface="Avenir Book"/>
              </a:rPr>
              <a:t>Large X-band with CPI  </a:t>
            </a: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bg1"/>
                </a:solidFill>
                <a:effectLst/>
                <a:uLnTx/>
                <a:uFillTx/>
                <a:latin typeface="ArialMT"/>
                <a:sym typeface="Avenir Book"/>
              </a:rPr>
              <a:t>L-band two stage, design done, prototype desirable </a:t>
            </a:r>
          </a:p>
        </p:txBody>
      </p:sp>
      <p:pic>
        <p:nvPicPr>
          <p:cNvPr id="11" name="Picture 6">
            <a:extLst>
              <a:ext uri="{FF2B5EF4-FFF2-40B4-BE49-F238E27FC236}">
                <a16:creationId xmlns:a16="http://schemas.microsoft.com/office/drawing/2014/main" id="{6B3D9EC8-CCCA-894A-B40F-AF5837584152}"/>
              </a:ext>
            </a:extLst>
          </p:cNvPr>
          <p:cNvPicPr/>
          <p:nvPr/>
        </p:nvPicPr>
        <p:blipFill>
          <a:blip r:embed="rId4" cstate="screen">
            <a:extLst>
              <a:ext uri="{28A0092B-C50C-407E-A947-70E740481C1C}">
                <a14:useLocalDpi xmlns:a14="http://schemas.microsoft.com/office/drawing/2010/main"/>
              </a:ext>
            </a:extLst>
          </a:blip>
          <a:stretch>
            <a:fillRect/>
          </a:stretch>
        </p:blipFill>
        <p:spPr>
          <a:xfrm>
            <a:off x="6339420" y="1215336"/>
            <a:ext cx="2714762" cy="1794609"/>
          </a:xfrm>
          <a:prstGeom prst="rect">
            <a:avLst/>
          </a:prstGeom>
        </p:spPr>
      </p:pic>
      <p:sp>
        <p:nvSpPr>
          <p:cNvPr id="12" name="Rectangle 11">
            <a:extLst>
              <a:ext uri="{FF2B5EF4-FFF2-40B4-BE49-F238E27FC236}">
                <a16:creationId xmlns:a16="http://schemas.microsoft.com/office/drawing/2014/main" id="{3DBF75A0-719C-2542-8B08-1475C75F1085}"/>
              </a:ext>
            </a:extLst>
          </p:cNvPr>
          <p:cNvSpPr/>
          <p:nvPr/>
        </p:nvSpPr>
        <p:spPr>
          <a:xfrm>
            <a:off x="5344592" y="3009945"/>
            <a:ext cx="3703092" cy="882806"/>
          </a:xfrm>
          <a:prstGeom prst="rect">
            <a:avLst/>
          </a:prstGeom>
        </p:spPr>
        <p:txBody>
          <a:bodyPr wrap="square">
            <a:spAutoFit/>
          </a:bodyPr>
          <a:lstStyle/>
          <a:p>
            <a:pPr marL="0" marR="0" lvl="0" indent="0" algn="just" defTabSz="410766" rtl="0" eaLnBrk="1" fontAlgn="auto" latinLnBrk="0" hangingPunct="0">
              <a:lnSpc>
                <a:spcPct val="107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bg1"/>
                </a:solidFill>
                <a:effectLst/>
                <a:uLnTx/>
                <a:uFillTx/>
                <a:latin typeface="ArialMT"/>
                <a:ea typeface="Calibri" panose="020F0502020204030204" pitchFamily="34" charset="0"/>
                <a:cs typeface="Times New Roman" panose="02020603050405020304" pitchFamily="18" charset="0"/>
                <a:sym typeface="Avenir Book"/>
              </a:rPr>
              <a:t>Drivebeam klystron: The klystron efficiency (circles) and the peak RF power (squares) simulated for the CLIC TS MBK (solid lines) and measured for the Canon MBK E37503 (dashed lines) </a:t>
            </a:r>
            <a:r>
              <a:rPr kumimoji="0" lang="en-GB" sz="1200" b="0" i="0" u="none" strike="noStrike" kern="0" cap="none" spc="0" normalizeH="0" baseline="0" noProof="0" dirty="0" smtClean="0">
                <a:ln>
                  <a:noFill/>
                </a:ln>
                <a:solidFill>
                  <a:schemeClr val="bg1"/>
                </a:solidFill>
                <a:effectLst/>
                <a:uLnTx/>
                <a:uFillTx/>
                <a:latin typeface="ArialMT"/>
                <a:ea typeface="Calibri" panose="020F0502020204030204" pitchFamily="34" charset="0"/>
                <a:cs typeface="Times New Roman" panose="02020603050405020304" pitchFamily="18" charset="0"/>
                <a:sym typeface="Avenir Book"/>
              </a:rPr>
              <a:t>vs </a:t>
            </a:r>
            <a:r>
              <a:rPr kumimoji="0" lang="en-GB" sz="1200" b="0" i="0" u="none" strike="noStrike" kern="0" cap="none" spc="0" normalizeH="0" baseline="0" noProof="0" dirty="0">
                <a:ln>
                  <a:noFill/>
                </a:ln>
                <a:solidFill>
                  <a:schemeClr val="bg1"/>
                </a:solidFill>
                <a:effectLst/>
                <a:uLnTx/>
                <a:uFillTx/>
                <a:latin typeface="ArialMT"/>
                <a:ea typeface="Calibri" panose="020F0502020204030204" pitchFamily="34" charset="0"/>
                <a:cs typeface="Times New Roman" panose="02020603050405020304" pitchFamily="18" charset="0"/>
                <a:sym typeface="Avenir Book"/>
              </a:rPr>
              <a:t>beam power. </a:t>
            </a:r>
            <a:endParaRPr kumimoji="0" lang="en-US" sz="2000" b="0" i="0" u="none" strike="noStrike" kern="0" cap="none" spc="0" normalizeH="0" baseline="0" noProof="0" dirty="0">
              <a:ln>
                <a:noFill/>
              </a:ln>
              <a:solidFill>
                <a:srgbClr val="000000"/>
              </a:solidFill>
              <a:effectLst/>
              <a:uLnTx/>
              <a:uFillTx/>
              <a:latin typeface="ArialMT"/>
              <a:ea typeface="Calibri" panose="020F0502020204030204" pitchFamily="34" charset="0"/>
              <a:cs typeface="Times New Roman" panose="02020603050405020304" pitchFamily="18" charset="0"/>
              <a:sym typeface="Avenir Book"/>
            </a:endParaRPr>
          </a:p>
        </p:txBody>
      </p:sp>
      <p:pic>
        <p:nvPicPr>
          <p:cNvPr id="14" name="Image 13"/>
          <p:cNvPicPr>
            <a:picLocks noChangeAspect="1"/>
          </p:cNvPicPr>
          <p:nvPr/>
        </p:nvPicPr>
        <p:blipFill>
          <a:blip r:embed="rId5"/>
          <a:stretch>
            <a:fillRect/>
          </a:stretch>
        </p:blipFill>
        <p:spPr>
          <a:xfrm>
            <a:off x="3529153" y="1215336"/>
            <a:ext cx="2810267" cy="1794609"/>
          </a:xfrm>
          <a:prstGeom prst="rect">
            <a:avLst/>
          </a:prstGeom>
        </p:spPr>
      </p:pic>
      <p:sp>
        <p:nvSpPr>
          <p:cNvPr id="15" name="TextBox 19"/>
          <p:cNvSpPr txBox="1"/>
          <p:nvPr/>
        </p:nvSpPr>
        <p:spPr>
          <a:xfrm>
            <a:off x="3501430" y="2784446"/>
            <a:ext cx="3686324" cy="276999"/>
          </a:xfrm>
          <a:prstGeom prst="rect">
            <a:avLst/>
          </a:prstGeom>
          <a:solidFill>
            <a:srgbClr val="006600"/>
          </a:solidFill>
        </p:spPr>
        <p:txBody>
          <a:bodyPr wrap="square" rtlCol="0">
            <a:spAutoFit/>
          </a:bodyPr>
          <a:lstStyle/>
          <a:p>
            <a:pPr algn="ctr"/>
            <a:r>
              <a:rPr lang="en-US" sz="1200" b="1" dirty="0">
                <a:solidFill>
                  <a:schemeClr val="bg1"/>
                </a:solidFill>
                <a:latin typeface="ArialMT"/>
              </a:rPr>
              <a:t>https://</a:t>
            </a:r>
            <a:r>
              <a:rPr lang="en-US" sz="1200" b="1" dirty="0" smtClean="0">
                <a:solidFill>
                  <a:schemeClr val="bg1"/>
                </a:solidFill>
                <a:latin typeface="ArialMT"/>
              </a:rPr>
              <a:t>ieeexplore.ieee.org/document/9115885</a:t>
            </a:r>
            <a:endParaRPr lang="en-US" sz="1200" b="1" dirty="0">
              <a:solidFill>
                <a:schemeClr val="bg1"/>
              </a:solidFill>
              <a:latin typeface="ArialMT"/>
            </a:endParaRPr>
          </a:p>
        </p:txBody>
      </p:sp>
      <p:pic>
        <p:nvPicPr>
          <p:cNvPr id="16" name="Picture 3">
            <a:extLst>
              <a:ext uri="{FF2B5EF4-FFF2-40B4-BE49-F238E27FC236}">
                <a16:creationId xmlns:a16="http://schemas.microsoft.com/office/drawing/2014/main" id="{C6280F77-2175-3D40-80FE-CF0753BABDF9}"/>
              </a:ext>
            </a:extLst>
          </p:cNvPr>
          <p:cNvPicPr>
            <a:picLocks noChangeAspect="1"/>
          </p:cNvPicPr>
          <p:nvPr/>
        </p:nvPicPr>
        <p:blipFill>
          <a:blip r:embed="rId6"/>
          <a:stretch>
            <a:fillRect/>
          </a:stretch>
        </p:blipFill>
        <p:spPr>
          <a:xfrm>
            <a:off x="5355085" y="3892751"/>
            <a:ext cx="2756393" cy="2877288"/>
          </a:xfrm>
          <a:prstGeom prst="rect">
            <a:avLst/>
          </a:prstGeom>
        </p:spPr>
      </p:pic>
      <p:sp>
        <p:nvSpPr>
          <p:cNvPr id="17" name="ZoneTexte 16"/>
          <p:cNvSpPr txBox="1"/>
          <p:nvPr/>
        </p:nvSpPr>
        <p:spPr>
          <a:xfrm>
            <a:off x="7261524" y="5830722"/>
            <a:ext cx="1846980" cy="954107"/>
          </a:xfrm>
          <a:prstGeom prst="rect">
            <a:avLst/>
          </a:prstGeom>
          <a:noFill/>
        </p:spPr>
        <p:txBody>
          <a:bodyPr wrap="none" rtlCol="0">
            <a:spAutoFit/>
          </a:bodyPr>
          <a:lstStyle/>
          <a:p>
            <a:r>
              <a:rPr lang="fr-FR" sz="1400" b="1" i="1" dirty="0" smtClean="0">
                <a:solidFill>
                  <a:srgbClr val="FF0000"/>
                </a:solidFill>
                <a:latin typeface="ArialMT"/>
              </a:rPr>
              <a:t>L-band klystron</a:t>
            </a:r>
          </a:p>
          <a:p>
            <a:r>
              <a:rPr lang="fr-FR" sz="1400" b="1" i="1" dirty="0" smtClean="0">
                <a:solidFill>
                  <a:srgbClr val="FF0000"/>
                </a:solidFill>
                <a:latin typeface="ArialMT"/>
              </a:rPr>
              <a:t>CLIC (1 GHz),</a:t>
            </a:r>
          </a:p>
          <a:p>
            <a:r>
              <a:rPr lang="fr-FR" sz="1400" b="1" i="1" dirty="0" smtClean="0">
                <a:solidFill>
                  <a:srgbClr val="FF0000"/>
                </a:solidFill>
                <a:latin typeface="ArialMT"/>
              </a:rPr>
              <a:t>ILC (1.3 GHz)</a:t>
            </a:r>
          </a:p>
          <a:p>
            <a:r>
              <a:rPr lang="fr-FR" sz="1400" b="1" i="1" dirty="0" smtClean="0">
                <a:solidFill>
                  <a:srgbClr val="FF0000"/>
                </a:solidFill>
                <a:latin typeface="ArialMT"/>
              </a:rPr>
              <a:t>CW-FCC (600 MHz)</a:t>
            </a:r>
            <a:endParaRPr lang="fr-FR" sz="1400" b="1" i="1" dirty="0">
              <a:solidFill>
                <a:srgbClr val="FF0000"/>
              </a:solidFill>
              <a:latin typeface="ArialMT"/>
            </a:endParaRPr>
          </a:p>
        </p:txBody>
      </p:sp>
      <p:sp>
        <p:nvSpPr>
          <p:cNvPr id="19" name="ZoneTexte 18"/>
          <p:cNvSpPr txBox="1"/>
          <p:nvPr/>
        </p:nvSpPr>
        <p:spPr>
          <a:xfrm>
            <a:off x="1273194" y="3435260"/>
            <a:ext cx="603050" cy="523220"/>
          </a:xfrm>
          <a:prstGeom prst="rect">
            <a:avLst/>
          </a:prstGeom>
          <a:noFill/>
        </p:spPr>
        <p:txBody>
          <a:bodyPr wrap="none" rtlCol="0">
            <a:spAutoFit/>
          </a:bodyPr>
          <a:lstStyle/>
          <a:p>
            <a:r>
              <a:rPr lang="fr-FR" sz="1400" b="1" i="1" dirty="0" smtClean="0">
                <a:solidFill>
                  <a:srgbClr val="FF0000"/>
                </a:solidFill>
                <a:latin typeface="ArialMT"/>
              </a:rPr>
              <a:t>CLIC</a:t>
            </a:r>
          </a:p>
          <a:p>
            <a:r>
              <a:rPr lang="fr-FR" sz="1400" b="1" i="1" dirty="0" smtClean="0">
                <a:solidFill>
                  <a:srgbClr val="FF0000"/>
                </a:solidFill>
                <a:latin typeface="ArialMT"/>
              </a:rPr>
              <a:t>goal</a:t>
            </a:r>
          </a:p>
        </p:txBody>
      </p:sp>
      <p:cxnSp>
        <p:nvCxnSpPr>
          <p:cNvPr id="21" name="Connecteur droit avec flèche 20"/>
          <p:cNvCxnSpPr/>
          <p:nvPr/>
        </p:nvCxnSpPr>
        <p:spPr>
          <a:xfrm flipH="1">
            <a:off x="1069232" y="3675209"/>
            <a:ext cx="252468" cy="25844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549698" y="4781254"/>
            <a:ext cx="949299" cy="307777"/>
          </a:xfrm>
          <a:prstGeom prst="rect">
            <a:avLst/>
          </a:prstGeom>
          <a:noFill/>
        </p:spPr>
        <p:txBody>
          <a:bodyPr wrap="none" rtlCol="0">
            <a:spAutoFit/>
          </a:bodyPr>
          <a:lstStyle/>
          <a:p>
            <a:r>
              <a:rPr lang="fr-FR" sz="1400" b="1" i="1" dirty="0" err="1">
                <a:solidFill>
                  <a:srgbClr val="996633"/>
                </a:solidFill>
                <a:latin typeface="ArialMT"/>
              </a:rPr>
              <a:t>a</a:t>
            </a:r>
            <a:r>
              <a:rPr lang="fr-FR" sz="1400" b="1" i="1" dirty="0" err="1" smtClean="0">
                <a:solidFill>
                  <a:srgbClr val="996633"/>
                </a:solidFill>
                <a:latin typeface="ArialMT"/>
              </a:rPr>
              <a:t>chieved</a:t>
            </a:r>
            <a:endParaRPr lang="fr-FR" sz="1400" b="1" i="1" dirty="0">
              <a:solidFill>
                <a:srgbClr val="996633"/>
              </a:solidFill>
              <a:latin typeface="ArialMT"/>
            </a:endParaRPr>
          </a:p>
        </p:txBody>
      </p:sp>
      <p:cxnSp>
        <p:nvCxnSpPr>
          <p:cNvPr id="28" name="Connecteur droit avec flèche 27"/>
          <p:cNvCxnSpPr/>
          <p:nvPr/>
        </p:nvCxnSpPr>
        <p:spPr>
          <a:xfrm flipV="1">
            <a:off x="827584" y="4528948"/>
            <a:ext cx="494116" cy="268204"/>
          </a:xfrm>
          <a:prstGeom prst="straightConnector1">
            <a:avLst/>
          </a:prstGeom>
          <a:ln w="25400">
            <a:solidFill>
              <a:srgbClr val="996633"/>
            </a:solidFill>
            <a:tailEnd type="triangle"/>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7973678" y="4118250"/>
            <a:ext cx="1155279" cy="1169551"/>
          </a:xfrm>
          <a:prstGeom prst="rect">
            <a:avLst/>
          </a:prstGeom>
          <a:noFill/>
        </p:spPr>
        <p:txBody>
          <a:bodyPr wrap="square" rtlCol="0">
            <a:spAutoFit/>
          </a:bodyPr>
          <a:lstStyle/>
          <a:p>
            <a:pPr algn="ctr"/>
            <a:r>
              <a:rPr lang="fr-FR" sz="1400" b="1" dirty="0" smtClean="0">
                <a:solidFill>
                  <a:srgbClr val="663300"/>
                </a:solidFill>
                <a:latin typeface="ArialMT"/>
              </a:rPr>
              <a:t>High </a:t>
            </a:r>
            <a:r>
              <a:rPr lang="fr-FR" sz="1400" b="1" dirty="0" err="1" smtClean="0">
                <a:solidFill>
                  <a:srgbClr val="663300"/>
                </a:solidFill>
                <a:latin typeface="ArialMT"/>
              </a:rPr>
              <a:t>efficiency</a:t>
            </a:r>
            <a:r>
              <a:rPr lang="fr-FR" sz="1400" b="1" dirty="0" smtClean="0">
                <a:solidFill>
                  <a:srgbClr val="663300"/>
                </a:solidFill>
                <a:latin typeface="ArialMT"/>
              </a:rPr>
              <a:t>: 24MW, </a:t>
            </a:r>
            <a:br>
              <a:rPr lang="fr-FR" sz="1400" b="1" dirty="0" smtClean="0">
                <a:solidFill>
                  <a:srgbClr val="663300"/>
                </a:solidFill>
                <a:latin typeface="ArialMT"/>
              </a:rPr>
            </a:br>
            <a:r>
              <a:rPr lang="fr-FR" sz="1400" b="1" dirty="0" smtClean="0">
                <a:solidFill>
                  <a:srgbClr val="663300"/>
                </a:solidFill>
                <a:latin typeface="ArialMT"/>
              </a:rPr>
              <a:t>CLIC </a:t>
            </a:r>
            <a:br>
              <a:rPr lang="fr-FR" sz="1400" b="1" dirty="0" smtClean="0">
                <a:solidFill>
                  <a:srgbClr val="663300"/>
                </a:solidFill>
                <a:latin typeface="ArialMT"/>
              </a:rPr>
            </a:br>
            <a:r>
              <a:rPr lang="fr-FR" sz="1400" b="1" dirty="0" smtClean="0">
                <a:solidFill>
                  <a:srgbClr val="663300"/>
                </a:solidFill>
                <a:latin typeface="ArialMT"/>
              </a:rPr>
              <a:t>TS MBK</a:t>
            </a:r>
            <a:endParaRPr lang="fr-FR" sz="1400" b="1" dirty="0">
              <a:solidFill>
                <a:srgbClr val="663300"/>
              </a:solidFill>
              <a:latin typeface="ArialMT"/>
            </a:endParaRPr>
          </a:p>
        </p:txBody>
      </p:sp>
      <p:sp>
        <p:nvSpPr>
          <p:cNvPr id="33" name="TextBox 19"/>
          <p:cNvSpPr txBox="1"/>
          <p:nvPr/>
        </p:nvSpPr>
        <p:spPr>
          <a:xfrm>
            <a:off x="4625752" y="6323164"/>
            <a:ext cx="2459457" cy="461665"/>
          </a:xfrm>
          <a:prstGeom prst="rect">
            <a:avLst/>
          </a:prstGeom>
          <a:solidFill>
            <a:srgbClr val="006600"/>
          </a:solidFill>
        </p:spPr>
        <p:txBody>
          <a:bodyPr wrap="square" rtlCol="0">
            <a:spAutoFit/>
          </a:bodyPr>
          <a:lstStyle/>
          <a:p>
            <a:r>
              <a:rPr lang="en-GB" sz="1200" b="1" dirty="0" smtClean="0">
                <a:solidFill>
                  <a:schemeClr val="bg1"/>
                </a:solidFill>
                <a:latin typeface="ArialMT"/>
              </a:rPr>
              <a:t>https</a:t>
            </a:r>
            <a:r>
              <a:rPr lang="en-GB" sz="1200" b="1" dirty="0">
                <a:solidFill>
                  <a:schemeClr val="bg1"/>
                </a:solidFill>
                <a:latin typeface="ArialMT"/>
              </a:rPr>
              <a:t>://</a:t>
            </a:r>
            <a:r>
              <a:rPr lang="en-GB" sz="1200" b="1" dirty="0" smtClean="0">
                <a:solidFill>
                  <a:schemeClr val="bg1"/>
                </a:solidFill>
                <a:latin typeface="ArialMT"/>
              </a:rPr>
              <a:t>indico.cern.ch/event/1101548/contributions/4635959</a:t>
            </a:r>
            <a:endParaRPr lang="fr-FR" sz="1200" b="1" dirty="0">
              <a:solidFill>
                <a:schemeClr val="bg1"/>
              </a:solidFill>
              <a:latin typeface="ArialMT"/>
            </a:endParaRPr>
          </a:p>
        </p:txBody>
      </p:sp>
    </p:spTree>
    <p:extLst>
      <p:ext uri="{BB962C8B-B14F-4D97-AF65-F5344CB8AC3E}">
        <p14:creationId xmlns:p14="http://schemas.microsoft.com/office/powerpoint/2010/main" val="328450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12005</TotalTime>
  <Words>3245</Words>
  <Application>Microsoft Office PowerPoint</Application>
  <PresentationFormat>Affichage à l'écran (4:3)</PresentationFormat>
  <Paragraphs>297</Paragraphs>
  <Slides>21</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21</vt:i4>
      </vt:variant>
    </vt:vector>
  </HeadingPairs>
  <TitlesOfParts>
    <vt:vector size="30" baseType="lpstr">
      <vt:lpstr>Arial</vt:lpstr>
      <vt:lpstr>ArialMT</vt:lpstr>
      <vt:lpstr>Avenir Book</vt:lpstr>
      <vt:lpstr>Calibri</vt:lpstr>
      <vt:lpstr>Helvetica Neue</vt:lpstr>
      <vt:lpstr>System Font Regular</vt:lpstr>
      <vt:lpstr>Times New Roman</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TITOV Maksym</dc:creator>
  <cp:lastModifiedBy>TITOV Maksym</cp:lastModifiedBy>
  <cp:revision>342</cp:revision>
  <dcterms:created xsi:type="dcterms:W3CDTF">2014-10-28T06:43:35Z</dcterms:created>
  <dcterms:modified xsi:type="dcterms:W3CDTF">2023-05-09T04:32:00Z</dcterms:modified>
</cp:coreProperties>
</file>