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4151" r:id="rId2"/>
    <p:sldId id="4152" r:id="rId3"/>
    <p:sldId id="4150" r:id="rId4"/>
    <p:sldId id="4154" r:id="rId5"/>
    <p:sldId id="4153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7"/>
    <p:restoredTop sz="95895"/>
  </p:normalViewPr>
  <p:slideViewPr>
    <p:cSldViewPr snapToGrid="0">
      <p:cViewPr varScale="1">
        <p:scale>
          <a:sx n="101" d="100"/>
          <a:sy n="101" d="100"/>
        </p:scale>
        <p:origin x="200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43" d="100"/>
          <a:sy n="143" d="100"/>
        </p:scale>
        <p:origin x="31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ECC00-9D05-CC45-8759-E5CD2E5561FA}" type="doc">
      <dgm:prSet loTypeId="urn:microsoft.com/office/officeart/2005/8/layout/chart3" loCatId="" qsTypeId="urn:microsoft.com/office/officeart/2005/8/quickstyle/3d3" qsCatId="3D" csTypeId="urn:microsoft.com/office/officeart/2005/8/colors/colorful4" csCatId="colorful" phldr="1"/>
      <dgm:spPr/>
    </dgm:pt>
    <dgm:pt modelId="{4A56B608-7773-C140-8BA3-74F71665AA8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See text left</a:t>
          </a:r>
          <a:endParaRPr lang="en-US" sz="1200" b="1" dirty="0">
            <a:latin typeface="Avenir Book" panose="02000503020000020003" pitchFamily="2" charset="0"/>
          </a:endParaRPr>
        </a:p>
      </dgm:t>
    </dgm:pt>
    <dgm:pt modelId="{F7D326A8-0D5A-004B-87E1-1B443A07C5F5}" type="parTrans" cxnId="{E3E0FD6C-31C0-6642-9838-B50C8FC716CA}">
      <dgm:prSet/>
      <dgm:spPr/>
      <dgm:t>
        <a:bodyPr/>
        <a:lstStyle/>
        <a:p>
          <a:endParaRPr lang="en-US"/>
        </a:p>
      </dgm:t>
    </dgm:pt>
    <dgm:pt modelId="{9BD6224C-6576-CB48-9C84-B0671D7DC134}" type="sibTrans" cxnId="{E3E0FD6C-31C0-6642-9838-B50C8FC716CA}">
      <dgm:prSet/>
      <dgm:spPr/>
      <dgm:t>
        <a:bodyPr/>
        <a:lstStyle/>
        <a:p>
          <a:endParaRPr lang="en-US"/>
        </a:p>
      </dgm:t>
    </dgm:pt>
    <dgm:pt modelId="{0C1E769B-FCDF-344C-96B7-33600D59ED92}">
      <dgm:prSet phldrT="[Text]" custT="1"/>
      <dgm:spPr>
        <a:solidFill>
          <a:srgbClr val="FFC000"/>
        </a:solidFill>
      </dgm:spPr>
      <dgm:t>
        <a:bodyPr/>
        <a:lstStyle/>
        <a:p>
          <a:endParaRPr lang="en-US" sz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Agreement in final draft, KEK board discussion Friday</a:t>
          </a:r>
        </a:p>
      </dgm:t>
    </dgm:pt>
    <dgm:pt modelId="{EA7DA9F0-39D8-EA4A-98B4-4EC17A727E2C}" type="parTrans" cxnId="{15BFE27A-2A9E-8F44-BCD5-A1C127C9B2FF}">
      <dgm:prSet/>
      <dgm:spPr/>
      <dgm:t>
        <a:bodyPr/>
        <a:lstStyle/>
        <a:p>
          <a:endParaRPr lang="en-US"/>
        </a:p>
      </dgm:t>
    </dgm:pt>
    <dgm:pt modelId="{722CB0F9-E6EA-6346-88FB-F4402FC835A4}" type="sibTrans" cxnId="{15BFE27A-2A9E-8F44-BCD5-A1C127C9B2FF}">
      <dgm:prSet/>
      <dgm:spPr/>
      <dgm:t>
        <a:bodyPr/>
        <a:lstStyle/>
        <a:p>
          <a:endParaRPr lang="en-US"/>
        </a:p>
      </dgm:t>
    </dgm:pt>
    <dgm:pt modelId="{B9BFFA88-24B2-AA42-9D80-55C4AC81AFB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gm:t>
    </dgm:pt>
    <dgm:pt modelId="{C242709A-8D4A-7E45-9AD1-32696FE1AFA2}" type="parTrans" cxnId="{8F2F9B13-EB6B-A946-94DC-EB81645E2363}">
      <dgm:prSet/>
      <dgm:spPr/>
      <dgm:t>
        <a:bodyPr/>
        <a:lstStyle/>
        <a:p>
          <a:endParaRPr lang="en-US"/>
        </a:p>
      </dgm:t>
    </dgm:pt>
    <dgm:pt modelId="{1DDA4593-7F84-5D42-AE46-799DF2A6272F}" type="sibTrans" cxnId="{8F2F9B13-EB6B-A946-94DC-EB81645E2363}">
      <dgm:prSet/>
      <dgm:spPr/>
      <dgm:t>
        <a:bodyPr/>
        <a:lstStyle/>
        <a:p>
          <a:endParaRPr lang="en-US"/>
        </a:p>
      </dgm:t>
    </dgm:pt>
    <dgm:pt modelId="{28C1B229-02D3-0E4D-9919-C965FBE1A08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gm:t>
    </dgm:pt>
    <dgm:pt modelId="{CFB39C94-7B1A-324B-81AA-5F681543A926}" type="parTrans" cxnId="{DAA45FAB-07D6-0F4B-855C-FE79829DD3D0}">
      <dgm:prSet/>
      <dgm:spPr/>
      <dgm:t>
        <a:bodyPr/>
        <a:lstStyle/>
        <a:p>
          <a:endParaRPr lang="en-US"/>
        </a:p>
      </dgm:t>
    </dgm:pt>
    <dgm:pt modelId="{B6B43D2E-C1C1-D148-B2B0-E72A87289ACC}" type="sibTrans" cxnId="{DAA45FAB-07D6-0F4B-855C-FE79829DD3D0}">
      <dgm:prSet/>
      <dgm:spPr/>
      <dgm:t>
        <a:bodyPr/>
        <a:lstStyle/>
        <a:p>
          <a:endParaRPr lang="en-US"/>
        </a:p>
      </dgm:t>
    </dgm:pt>
    <dgm:pt modelId="{200B7A50-A81B-8D42-BC35-F40B82ACA0FA}" type="pres">
      <dgm:prSet presAssocID="{1C9ECC00-9D05-CC45-8759-E5CD2E5561FA}" presName="compositeShape" presStyleCnt="0">
        <dgm:presLayoutVars>
          <dgm:chMax val="7"/>
          <dgm:dir/>
          <dgm:resizeHandles val="exact"/>
        </dgm:presLayoutVars>
      </dgm:prSet>
      <dgm:spPr/>
    </dgm:pt>
    <dgm:pt modelId="{332A541A-5269-BD4D-BB96-28DDCFCDD18B}" type="pres">
      <dgm:prSet presAssocID="{1C9ECC00-9D05-CC45-8759-E5CD2E5561FA}" presName="wedge1" presStyleLbl="node1" presStyleIdx="0" presStyleCnt="4" custLinFactNeighborX="-4496" custLinFactNeighborY="4022"/>
      <dgm:spPr/>
    </dgm:pt>
    <dgm:pt modelId="{8129BB5D-3C97-2F48-92D1-560B130EEC1B}" type="pres">
      <dgm:prSet presAssocID="{1C9ECC00-9D05-CC45-8759-E5CD2E5561FA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26162E4-01BC-1C40-8317-97D812D29AD4}" type="pres">
      <dgm:prSet presAssocID="{1C9ECC00-9D05-CC45-8759-E5CD2E5561FA}" presName="wedge2" presStyleLbl="node1" presStyleIdx="1" presStyleCnt="4"/>
      <dgm:spPr/>
    </dgm:pt>
    <dgm:pt modelId="{DD62BAB7-1E9B-3D4D-83FD-9089C2F16787}" type="pres">
      <dgm:prSet presAssocID="{1C9ECC00-9D05-CC45-8759-E5CD2E5561FA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FB7C38D-3E3A-F349-A61D-4EAD3EB886CE}" type="pres">
      <dgm:prSet presAssocID="{1C9ECC00-9D05-CC45-8759-E5CD2E5561FA}" presName="wedge3" presStyleLbl="node1" presStyleIdx="2" presStyleCnt="4"/>
      <dgm:spPr/>
    </dgm:pt>
    <dgm:pt modelId="{C117433B-9961-2547-BC51-F4FDEDF9E5D6}" type="pres">
      <dgm:prSet presAssocID="{1C9ECC00-9D05-CC45-8759-E5CD2E5561FA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73E4FF7-F5C2-6747-A48B-6EB32979DD48}" type="pres">
      <dgm:prSet presAssocID="{1C9ECC00-9D05-CC45-8759-E5CD2E5561FA}" presName="wedge4" presStyleLbl="node1" presStyleIdx="3" presStyleCnt="4"/>
      <dgm:spPr/>
    </dgm:pt>
    <dgm:pt modelId="{B80256C8-A8A8-5340-8C71-5BF2A81A9378}" type="pres">
      <dgm:prSet presAssocID="{1C9ECC00-9D05-CC45-8759-E5CD2E5561FA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8DF3908-3D6F-D54D-95B8-7EA71C81CAB6}" type="presOf" srcId="{28C1B229-02D3-0E4D-9919-C965FBE1A082}" destId="{473E4FF7-F5C2-6747-A48B-6EB32979DD48}" srcOrd="0" destOrd="0" presId="urn:microsoft.com/office/officeart/2005/8/layout/chart3"/>
    <dgm:cxn modelId="{E6E32D0E-CCF2-5B46-B80A-F15EA26E3ED9}" type="presOf" srcId="{0C1E769B-FCDF-344C-96B7-33600D59ED92}" destId="{926162E4-01BC-1C40-8317-97D812D29AD4}" srcOrd="0" destOrd="0" presId="urn:microsoft.com/office/officeart/2005/8/layout/chart3"/>
    <dgm:cxn modelId="{8F2F9B13-EB6B-A946-94DC-EB81645E2363}" srcId="{1C9ECC00-9D05-CC45-8759-E5CD2E5561FA}" destId="{B9BFFA88-24B2-AA42-9D80-55C4AC81AFB2}" srcOrd="2" destOrd="0" parTransId="{C242709A-8D4A-7E45-9AD1-32696FE1AFA2}" sibTransId="{1DDA4593-7F84-5D42-AE46-799DF2A6272F}"/>
    <dgm:cxn modelId="{5226EB38-9B64-B340-AEFB-9C5ABBAE4015}" type="presOf" srcId="{B9BFFA88-24B2-AA42-9D80-55C4AC81AFB2}" destId="{FFB7C38D-3E3A-F349-A61D-4EAD3EB886CE}" srcOrd="0" destOrd="0" presId="urn:microsoft.com/office/officeart/2005/8/layout/chart3"/>
    <dgm:cxn modelId="{369AAD40-2B46-EE4D-BBFD-5BA88E308AC1}" type="presOf" srcId="{4A56B608-7773-C140-8BA3-74F71665AA87}" destId="{332A541A-5269-BD4D-BB96-28DDCFCDD18B}" srcOrd="0" destOrd="0" presId="urn:microsoft.com/office/officeart/2005/8/layout/chart3"/>
    <dgm:cxn modelId="{B95FFD67-39B6-A549-95AB-A6CB87F1FECF}" type="presOf" srcId="{0C1E769B-FCDF-344C-96B7-33600D59ED92}" destId="{DD62BAB7-1E9B-3D4D-83FD-9089C2F16787}" srcOrd="1" destOrd="0" presId="urn:microsoft.com/office/officeart/2005/8/layout/chart3"/>
    <dgm:cxn modelId="{E3E0FD6C-31C0-6642-9838-B50C8FC716CA}" srcId="{1C9ECC00-9D05-CC45-8759-E5CD2E5561FA}" destId="{4A56B608-7773-C140-8BA3-74F71665AA87}" srcOrd="0" destOrd="0" parTransId="{F7D326A8-0D5A-004B-87E1-1B443A07C5F5}" sibTransId="{9BD6224C-6576-CB48-9C84-B0671D7DC134}"/>
    <dgm:cxn modelId="{0F0B1478-D771-8F45-9243-E24FCF6F5CEF}" type="presOf" srcId="{1C9ECC00-9D05-CC45-8759-E5CD2E5561FA}" destId="{200B7A50-A81B-8D42-BC35-F40B82ACA0FA}" srcOrd="0" destOrd="0" presId="urn:microsoft.com/office/officeart/2005/8/layout/chart3"/>
    <dgm:cxn modelId="{15BFE27A-2A9E-8F44-BCD5-A1C127C9B2FF}" srcId="{1C9ECC00-9D05-CC45-8759-E5CD2E5561FA}" destId="{0C1E769B-FCDF-344C-96B7-33600D59ED92}" srcOrd="1" destOrd="0" parTransId="{EA7DA9F0-39D8-EA4A-98B4-4EC17A727E2C}" sibTransId="{722CB0F9-E6EA-6346-88FB-F4402FC835A4}"/>
    <dgm:cxn modelId="{DAA45FAB-07D6-0F4B-855C-FE79829DD3D0}" srcId="{1C9ECC00-9D05-CC45-8759-E5CD2E5561FA}" destId="{28C1B229-02D3-0E4D-9919-C965FBE1A082}" srcOrd="3" destOrd="0" parTransId="{CFB39C94-7B1A-324B-81AA-5F681543A926}" sibTransId="{B6B43D2E-C1C1-D148-B2B0-E72A87289ACC}"/>
    <dgm:cxn modelId="{FB0B32DD-0827-114D-B359-44CB033FB10C}" type="presOf" srcId="{4A56B608-7773-C140-8BA3-74F71665AA87}" destId="{8129BB5D-3C97-2F48-92D1-560B130EEC1B}" srcOrd="1" destOrd="0" presId="urn:microsoft.com/office/officeart/2005/8/layout/chart3"/>
    <dgm:cxn modelId="{C6E835E2-EAB7-7C4C-BE80-4E13FE0C264C}" type="presOf" srcId="{28C1B229-02D3-0E4D-9919-C965FBE1A082}" destId="{B80256C8-A8A8-5340-8C71-5BF2A81A9378}" srcOrd="1" destOrd="0" presId="urn:microsoft.com/office/officeart/2005/8/layout/chart3"/>
    <dgm:cxn modelId="{9EB78EE6-7A0F-A842-BC49-9EE66E34E7CE}" type="presOf" srcId="{B9BFFA88-24B2-AA42-9D80-55C4AC81AFB2}" destId="{C117433B-9961-2547-BC51-F4FDEDF9E5D6}" srcOrd="1" destOrd="0" presId="urn:microsoft.com/office/officeart/2005/8/layout/chart3"/>
    <dgm:cxn modelId="{C64A4800-3311-A54E-8219-23479CDC4056}" type="presParOf" srcId="{200B7A50-A81B-8D42-BC35-F40B82ACA0FA}" destId="{332A541A-5269-BD4D-BB96-28DDCFCDD18B}" srcOrd="0" destOrd="0" presId="urn:microsoft.com/office/officeart/2005/8/layout/chart3"/>
    <dgm:cxn modelId="{B7912702-F537-8F4F-BB7B-E3706536CE6C}" type="presParOf" srcId="{200B7A50-A81B-8D42-BC35-F40B82ACA0FA}" destId="{8129BB5D-3C97-2F48-92D1-560B130EEC1B}" srcOrd="1" destOrd="0" presId="urn:microsoft.com/office/officeart/2005/8/layout/chart3"/>
    <dgm:cxn modelId="{D03E3C5E-C310-5441-9800-A16B66607630}" type="presParOf" srcId="{200B7A50-A81B-8D42-BC35-F40B82ACA0FA}" destId="{926162E4-01BC-1C40-8317-97D812D29AD4}" srcOrd="2" destOrd="0" presId="urn:microsoft.com/office/officeart/2005/8/layout/chart3"/>
    <dgm:cxn modelId="{DA69FAE2-2F5B-284A-AE69-4896AD9B37CC}" type="presParOf" srcId="{200B7A50-A81B-8D42-BC35-F40B82ACA0FA}" destId="{DD62BAB7-1E9B-3D4D-83FD-9089C2F16787}" srcOrd="3" destOrd="0" presId="urn:microsoft.com/office/officeart/2005/8/layout/chart3"/>
    <dgm:cxn modelId="{256C019A-E910-C64B-9898-A9C0A73730B3}" type="presParOf" srcId="{200B7A50-A81B-8D42-BC35-F40B82ACA0FA}" destId="{FFB7C38D-3E3A-F349-A61D-4EAD3EB886CE}" srcOrd="4" destOrd="0" presId="urn:microsoft.com/office/officeart/2005/8/layout/chart3"/>
    <dgm:cxn modelId="{C4BE8301-A04B-5A48-ABF4-AB453FBDB61F}" type="presParOf" srcId="{200B7A50-A81B-8D42-BC35-F40B82ACA0FA}" destId="{C117433B-9961-2547-BC51-F4FDEDF9E5D6}" srcOrd="5" destOrd="0" presId="urn:microsoft.com/office/officeart/2005/8/layout/chart3"/>
    <dgm:cxn modelId="{DBD8AB32-CCAC-C94F-8A9D-13AF1C429D58}" type="presParOf" srcId="{200B7A50-A81B-8D42-BC35-F40B82ACA0FA}" destId="{473E4FF7-F5C2-6747-A48B-6EB32979DD48}" srcOrd="6" destOrd="0" presId="urn:microsoft.com/office/officeart/2005/8/layout/chart3"/>
    <dgm:cxn modelId="{8659B26C-B3E6-6A4B-A43B-21CEA3B8A345}" type="presParOf" srcId="{200B7A50-A81B-8D42-BC35-F40B82ACA0FA}" destId="{B80256C8-A8A8-5340-8C71-5BF2A81A9378}" srcOrd="7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A541A-5269-BD4D-BB96-28DDCFCDD18B}">
      <dsp:nvSpPr>
        <dsp:cNvPr id="0" name=""/>
        <dsp:cNvSpPr/>
      </dsp:nvSpPr>
      <dsp:spPr>
        <a:xfrm>
          <a:off x="1571452" y="520651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accent4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See text left</a:t>
          </a:r>
          <a:endParaRPr lang="en-US" sz="1200" b="1" kern="1200" dirty="0">
            <a:latin typeface="Avenir Book" panose="02000503020000020003" pitchFamily="2" charset="0"/>
          </a:endParaRPr>
        </a:p>
      </dsp:txBody>
      <dsp:txXfrm>
        <a:off x="3899311" y="1362712"/>
        <a:ext cx="1679786" cy="1354666"/>
      </dsp:txXfrm>
    </dsp:sp>
    <dsp:sp modelId="{926162E4-01BC-1C40-8317-97D812D29AD4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Agreement in final draft, KEK board discussion Friday</a:t>
          </a:r>
        </a:p>
      </dsp:txBody>
      <dsp:txXfrm>
        <a:off x="3941395" y="2886523"/>
        <a:ext cx="1679786" cy="1354666"/>
      </dsp:txXfrm>
    </dsp:sp>
    <dsp:sp modelId="{FFB7C38D-3E3A-F349-A61D-4EAD3EB886CE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sp:txBody>
      <dsp:txXfrm>
        <a:off x="2099048" y="2886523"/>
        <a:ext cx="1679786" cy="1354666"/>
      </dsp:txXfrm>
    </dsp:sp>
    <dsp:sp modelId="{473E4FF7-F5C2-6747-A48B-6EB32979DD48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sp:txBody>
      <dsp:txXfrm>
        <a:off x="2099048" y="1369297"/>
        <a:ext cx="1679786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E0A5-0181-C349-9488-D8489D602D39}" type="datetimeFigureOut">
              <a:rPr lang="en-CH" smtClean="0"/>
              <a:t>30.05.23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4176B-65A6-B941-951F-D0F1CFA2525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732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4176B-65A6-B941-951F-D0F1CFA2525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5299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124EE-777F-429A-A318-85C26BC0A470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30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96A7-80AB-441C-BCC1-A9514BD6AF14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6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A46E-9BA7-4DB2-B65F-F0B129C56BAC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25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203F-71A8-4CFC-B1F0-97C374F03B1B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27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2246-B23B-4FC2-A252-CEF32EC7E486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73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830B-987F-4D63-973B-06C1B12D1C47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47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0EE7B-D4FB-4F69-A955-4D0A8117B76C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2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BF31-F791-4FA0-80D7-967EF69C4EDD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65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399-FBC6-440D-A3EE-427FC61F9AD9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077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5328D-3EED-4D57-BAB0-CB393ECEA496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5D75-2A8E-49A1-8CDC-F2D1998D097F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29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56C9-312F-49E7-ABEF-C75E909801A1}" type="datetime1">
              <a:rPr kumimoji="1" lang="ja-JP" altLang="en-US" smtClean="0"/>
              <a:t>2023/5/30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14FC2-D180-45CB-BFDC-9AC7B2DC4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2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lac.stanford.edu/event/7467/page/61-statement-to-p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slac.stanford.edu/event/7467/contributions/5902/attachments/2851/7968/ARUP_CERN_LCA_LCWS_-_2023.pdf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genda.linearcollider.org/event/10043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9762/contributions/50949/attachments/38269/60112/20220715.EAJADE.ILC-EU.pd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738908-C16B-E3C1-1996-DE2C6843D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6C2C03-5384-8C13-D55E-74117ADBB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099"/>
            <a:ext cx="5195800" cy="3857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C6696B-3CBC-8FA7-BC52-7AD7F72BB6A9}"/>
              </a:ext>
            </a:extLst>
          </p:cNvPr>
          <p:cNvSpPr txBox="1"/>
          <p:nvPr/>
        </p:nvSpPr>
        <p:spPr>
          <a:xfrm>
            <a:off x="5354828" y="330199"/>
            <a:ext cx="667814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Nice to meet again in person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California has sorted out its weather and increased prices  </a:t>
            </a:r>
          </a:p>
          <a:p>
            <a:endParaRPr lang="en-GB" dirty="0"/>
          </a:p>
          <a:p>
            <a:r>
              <a:rPr lang="en-GB" dirty="0"/>
              <a:t>Good attendance, many new faces, in particular due to Snowmass and C3. HALFV has also given plasma community a boost. 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ILC: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meeting in person (mostly) of IDT, WG2 and WG3?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Plenary ITN, ILC and IDT presentations, many topical presentations related to ITN, see next slide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WG3 activity comments?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Sustainability a key focus of discussion  </a:t>
            </a:r>
          </a:p>
          <a:p>
            <a:r>
              <a:rPr lang="en-GB" dirty="0"/>
              <a:t>Carbon estimates for construction becoming much more solid 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Statement</a:t>
            </a:r>
            <a:r>
              <a:rPr lang="en-GB" dirty="0"/>
              <a:t> provided a good focusing point for discussions – result ~ok (personal opinion), ILC mature and a priority, other technologies encouraged including for possible upgrades, mentioning hosting outside Japan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584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7A9B-9EFE-02EA-331F-634441E8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C95039-B79C-94EA-1C01-51E30D392ED8}"/>
              </a:ext>
            </a:extLst>
          </p:cNvPr>
          <p:cNvSpPr txBox="1"/>
          <p:nvPr/>
        </p:nvSpPr>
        <p:spPr>
          <a:xfrm>
            <a:off x="4015409" y="275424"/>
            <a:ext cx="811695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Tunnel construction (ILC and CLIC DB dimensions) </a:t>
            </a:r>
            <a:r>
              <a:rPr lang="en-GB" dirty="0"/>
              <a:t>is around 6kton/km</a:t>
            </a:r>
          </a:p>
          <a:p>
            <a:r>
              <a:rPr lang="en-GB" dirty="0"/>
              <a:t>Add shafts, caverns , access tunnels, DR, etc – vary from 30 to 80%</a:t>
            </a:r>
          </a:p>
          <a:p>
            <a:r>
              <a:rPr lang="en-GB" dirty="0"/>
              <a:t>Add transports, power used in construction, etc – 25%</a:t>
            </a:r>
          </a:p>
          <a:p>
            <a:r>
              <a:rPr lang="en-GB" dirty="0"/>
              <a:t>= &gt; ILC (20km) around 270 </a:t>
            </a:r>
            <a:r>
              <a:rPr lang="en-GB" dirty="0" err="1"/>
              <a:t>kton</a:t>
            </a:r>
            <a:r>
              <a:rPr lang="en-GB" dirty="0"/>
              <a:t>, CLIC (11 km) around 125 </a:t>
            </a:r>
            <a:r>
              <a:rPr lang="en-GB" dirty="0" err="1"/>
              <a:t>kton</a:t>
            </a:r>
            <a:r>
              <a:rPr lang="en-GB" dirty="0"/>
              <a:t>  </a:t>
            </a:r>
          </a:p>
          <a:p>
            <a:endParaRPr lang="en-GB" dirty="0"/>
          </a:p>
          <a:p>
            <a:r>
              <a:rPr lang="en-GB" dirty="0"/>
              <a:t>Possible savings (but at a cost to be defined) of ~40% </a:t>
            </a:r>
          </a:p>
          <a:p>
            <a:r>
              <a:rPr lang="en-GB" dirty="0"/>
              <a:t>Adding accelerator components (another 50%?) 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Operation (in 2040-50)</a:t>
            </a:r>
          </a:p>
          <a:p>
            <a:r>
              <a:rPr lang="en-GB" dirty="0"/>
              <a:t>Nuclear 5g/kWh</a:t>
            </a:r>
          </a:p>
          <a:p>
            <a:r>
              <a:rPr lang="en-GB" dirty="0"/>
              <a:t>Renewables (sun/wind/hydro) 20g/kWh</a:t>
            </a:r>
          </a:p>
          <a:p>
            <a:r>
              <a:rPr lang="en-GB" dirty="0"/>
              <a:t>Can be higher with poor energy mix, can be lower with good contracting (good mix)</a:t>
            </a:r>
          </a:p>
          <a:p>
            <a:r>
              <a:rPr lang="en-GB" dirty="0"/>
              <a:t>Assume 50/50 mix =&gt; 1 </a:t>
            </a:r>
            <a:r>
              <a:rPr lang="en-GB" dirty="0" err="1"/>
              <a:t>TWh</a:t>
            </a:r>
            <a:r>
              <a:rPr lang="en-GB" dirty="0"/>
              <a:t> is 12.5 </a:t>
            </a:r>
            <a:r>
              <a:rPr lang="en-GB" dirty="0" err="1"/>
              <a:t>kton</a:t>
            </a:r>
            <a:endParaRPr lang="en-GB" dirty="0"/>
          </a:p>
          <a:p>
            <a:r>
              <a:rPr lang="en-GB" dirty="0"/>
              <a:t>Energy use estimated for LCs 0.6-0.8 </a:t>
            </a:r>
            <a:r>
              <a:rPr lang="en-GB" dirty="0" err="1"/>
              <a:t>TWh</a:t>
            </a:r>
            <a:r>
              <a:rPr lang="en-GB" dirty="0"/>
              <a:t> annually </a:t>
            </a:r>
          </a:p>
          <a:p>
            <a:endParaRPr lang="en-GB" dirty="0"/>
          </a:p>
          <a:p>
            <a:endParaRPr lang="en-GB" b="1" dirty="0"/>
          </a:p>
          <a:p>
            <a:r>
              <a:rPr lang="en-GB" b="1" dirty="0"/>
              <a:t>Construction in the 2030’ies the most (time)critical carbon emission to address</a:t>
            </a:r>
          </a:p>
          <a:p>
            <a:endParaRPr lang="en-GB" b="1" dirty="0"/>
          </a:p>
          <a:p>
            <a:r>
              <a:rPr lang="en-GB" b="1" dirty="0"/>
              <a:t>Provides us with handles for optimisation 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59F9C9-0727-4F61-9DD1-C1D161091C80}"/>
              </a:ext>
            </a:extLst>
          </p:cNvPr>
          <p:cNvSpPr txBox="1"/>
          <p:nvPr/>
        </p:nvSpPr>
        <p:spPr>
          <a:xfrm>
            <a:off x="185531" y="2967335"/>
            <a:ext cx="263718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https://indico.slac.stanford.edu/event/7467/contributions/5902/attachments/2851/7968/ARUP_CERN_LCA_LCWS_-_2023.pdf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19D06-CD4F-ABF4-36FD-915EF3C98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31" y="343892"/>
            <a:ext cx="3726069" cy="208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38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738908-C16B-E3C1-1996-DE2C6843D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83E695-BD69-B8BC-649C-E5E971C12471}"/>
              </a:ext>
            </a:extLst>
          </p:cNvPr>
          <p:cNvSpPr txBox="1"/>
          <p:nvPr/>
        </p:nvSpPr>
        <p:spPr>
          <a:xfrm>
            <a:off x="6474650" y="651325"/>
            <a:ext cx="54887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Please see much comprehensive summaries of the LCWS from the ILC WG2 point of view: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2"/>
              </a:rPr>
              <a:t>https://agenda.linearcollider.org/event/10043/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15D4D8-8574-7BCD-9B33-646C570BF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19" y="447328"/>
            <a:ext cx="5488749" cy="573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31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0DE947D-BEE0-C1E8-FBAB-26113C0B0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5399411"/>
              </p:ext>
            </p:extLst>
          </p:nvPr>
        </p:nvGraphicFramePr>
        <p:xfrm>
          <a:off x="5976730" y="719666"/>
          <a:ext cx="791205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CE841B-0CD3-9130-3289-F1C029EE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ED214FC2-D180-45CB-BFDC-9AC7B2DC4DE3}" type="slidenum">
              <a:rPr kumimoji="1" lang="ja-JP" altLang="en-US" smtClean="0">
                <a:latin typeface="Avenir Book" panose="02000503020000020003" pitchFamily="2" charset="0"/>
              </a:rPr>
              <a:t>4</a:t>
            </a:fld>
            <a:endParaRPr kumimoji="1" lang="ja-JP" altLang="en-US">
              <a:latin typeface="Avenir Book" panose="02000503020000020003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2CB1F-F3C9-8739-5452-29687A869CB3}"/>
              </a:ext>
            </a:extLst>
          </p:cNvPr>
          <p:cNvSpPr txBox="1"/>
          <p:nvPr/>
        </p:nvSpPr>
        <p:spPr>
          <a:xfrm>
            <a:off x="275567" y="1066025"/>
            <a:ext cx="741069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venir Book" panose="02000503020000020003" pitchFamily="2" charset="0"/>
              </a:rPr>
              <a:t>European ITN studies are distributed on five main activity areas: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A1 with three SC RF related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SRF: Cavities, Module – CEA/INFN/KEK: materials and single cell cavities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Crab-cavities – UK/CERN: programme after down-select to be discussed 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A2 Sources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Pulsed magnet to production drawing level - Univ. Hamburg, DESY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Wheel/target: need to discuss more widely scope and plans (Europe and US)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A3 Damping Ring including kickers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Low Emittance Ring community – not yet addressed </a:t>
            </a:r>
          </a:p>
          <a:p>
            <a:endParaRPr lang="en-GB" sz="1600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A4 ATF activities for final focus and nanobeams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Many European groups very active in ATF – UK, France, Spain, DESY, CERN, Friday operation meetings restarted.  </a:t>
            </a:r>
          </a:p>
          <a:p>
            <a:endParaRPr lang="en-GB" sz="1600" b="1" dirty="0">
              <a:latin typeface="Avenir Book" panose="02000503020000020003" pitchFamily="2" charset="0"/>
            </a:endParaRPr>
          </a:p>
          <a:p>
            <a:r>
              <a:rPr lang="en-GB" sz="1600" b="1" dirty="0">
                <a:latin typeface="Avenir Book" panose="02000503020000020003" pitchFamily="2" charset="0"/>
              </a:rPr>
              <a:t>A5 Implementation including Project Office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Book" panose="02000503020000020003" pitchFamily="2" charset="0"/>
              </a:rPr>
              <a:t>Dump, CE, </a:t>
            </a:r>
            <a:r>
              <a:rPr lang="en-GB" sz="1600" dirty="0" err="1">
                <a:latin typeface="Avenir Book" panose="02000503020000020003" pitchFamily="2" charset="0"/>
              </a:rPr>
              <a:t>Cryo</a:t>
            </a:r>
            <a:r>
              <a:rPr lang="en-GB" sz="1600" dirty="0">
                <a:latin typeface="Avenir Book" panose="02000503020000020003" pitchFamily="2" charset="0"/>
              </a:rPr>
              <a:t>, Sustainability, MDI, others (many of these are continuations of on-going collaborative activities) – e.g. Spain/KEK: ML quads and cold BPMs (own funding), EAJADE started (EU funding), sustainability studies also (e.g. ARUP report) (CERN LC funding), etc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4BF26D-E51A-8296-BC7A-195344653AE8}"/>
              </a:ext>
            </a:extLst>
          </p:cNvPr>
          <p:cNvSpPr txBox="1">
            <a:spLocks/>
          </p:cNvSpPr>
          <p:nvPr/>
        </p:nvSpPr>
        <p:spPr>
          <a:xfrm>
            <a:off x="838200" y="188643"/>
            <a:ext cx="10515600" cy="5756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Avenir Book" panose="02000503020000020003" pitchFamily="2" charset="0"/>
              </a:rPr>
              <a:t>The European ITN activities – end May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4B154F-2414-08D8-4E79-93CBE79BDA0C}"/>
              </a:ext>
            </a:extLst>
          </p:cNvPr>
          <p:cNvSpPr txBox="1"/>
          <p:nvPr/>
        </p:nvSpPr>
        <p:spPr>
          <a:xfrm>
            <a:off x="7510072" y="6492874"/>
            <a:ext cx="32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EAJADE: Information at </a:t>
            </a:r>
            <a:r>
              <a:rPr lang="en-GB" dirty="0">
                <a:hlinkClick r:id="rId8"/>
              </a:rPr>
              <a:t>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235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4BC93-EBBE-A90E-434F-CBA643FE1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14FC2-D180-45CB-BFDC-9AC7B2DC4DE3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260C52-10B2-F826-0495-F52E9B70B748}"/>
              </a:ext>
            </a:extLst>
          </p:cNvPr>
          <p:cNvSpPr txBox="1"/>
          <p:nvPr/>
        </p:nvSpPr>
        <p:spPr>
          <a:xfrm>
            <a:off x="1186622" y="823942"/>
            <a:ext cx="108402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Successful LCWS 2023, next year in Asia (Japan?)</a:t>
            </a:r>
          </a:p>
          <a:p>
            <a:endParaRPr lang="en-GB" dirty="0"/>
          </a:p>
          <a:p>
            <a:r>
              <a:rPr lang="en-GB" dirty="0"/>
              <a:t>ITN moving, also in Europe, need to continue and come back to searching external resources in Europe. Many practical hurdles ahead .. contracts, orders  </a:t>
            </a:r>
          </a:p>
          <a:p>
            <a:endParaRPr lang="en-GB" dirty="0"/>
          </a:p>
          <a:p>
            <a:r>
              <a:rPr lang="en-GB" dirty="0"/>
              <a:t>Carbon studies maturing (LC studies leading this effort) </a:t>
            </a:r>
          </a:p>
          <a:p>
            <a:endParaRPr lang="en-GB" dirty="0"/>
          </a:p>
          <a:p>
            <a:r>
              <a:rPr lang="en-GB" dirty="0"/>
              <a:t>US efforts under discussion (P5 on-going) </a:t>
            </a:r>
          </a:p>
          <a:p>
            <a:endParaRPr lang="en-GB" dirty="0"/>
          </a:p>
          <a:p>
            <a:r>
              <a:rPr lang="en-GB" dirty="0"/>
              <a:t>Need to build stronger case for ILC serving a wide community </a:t>
            </a:r>
          </a:p>
          <a:p>
            <a:r>
              <a:rPr lang="en-GB" dirty="0"/>
              <a:t>(LCs/diversity programme/R&amp;D on </a:t>
            </a:r>
            <a:r>
              <a:rPr lang="en-GB" dirty="0" err="1"/>
              <a:t>acc</a:t>
            </a:r>
            <a:r>
              <a:rPr lang="en-GB" dirty="0"/>
              <a:t>.&amp;detectors)</a:t>
            </a: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62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21210</TotalTime>
  <Words>723</Words>
  <Application>Microsoft Macintosh PowerPoint</Application>
  <PresentationFormat>Widescreen</PresentationFormat>
  <Paragraphs>89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游ゴシック</vt:lpstr>
      <vt:lpstr>游ゴシック Light</vt:lpstr>
      <vt:lpstr>Arial</vt:lpstr>
      <vt:lpstr>Avenir Book</vt:lpstr>
      <vt:lpstr>Calibri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Steinar Stapnes</dc:creator>
  <cp:lastModifiedBy>Steinar Stapnes</cp:lastModifiedBy>
  <cp:revision>112</cp:revision>
  <dcterms:created xsi:type="dcterms:W3CDTF">2022-08-23T11:35:30Z</dcterms:created>
  <dcterms:modified xsi:type="dcterms:W3CDTF">2023-05-31T06:40:28Z</dcterms:modified>
</cp:coreProperties>
</file>