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
  </p:notesMasterIdLst>
  <p:sldIdLst>
    <p:sldId id="309" r:id="rId2"/>
    <p:sldId id="311" r:id="rId3"/>
    <p:sldId id="307" r:id="rId4"/>
    <p:sldId id="310" r:id="rId5"/>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CC"/>
    <a:srgbClr val="FFFF00"/>
    <a:srgbClr val="663300"/>
    <a:srgbClr val="FFFFCC"/>
    <a:srgbClr val="4F81BD"/>
    <a:srgbClr val="CC00CC"/>
    <a:srgbClr val="CC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94"/>
  </p:normalViewPr>
  <p:slideViewPr>
    <p:cSldViewPr>
      <p:cViewPr varScale="1">
        <p:scale>
          <a:sx n="117" d="100"/>
          <a:sy n="117" d="100"/>
        </p:scale>
        <p:origin x="1928" y="16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18B733F-34ED-45DD-AD8F-0DC21476E82A}" type="datetimeFigureOut">
              <a:rPr lang="fr-FR" smtClean="0"/>
              <a:t>05/07/2023</a:t>
            </a:fld>
            <a:endParaRPr lang="fr-F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6B3CF4B-35A9-4002-BD4B-A893A2980873}" type="slidenum">
              <a:rPr lang="fr-FR" smtClean="0"/>
              <a:t>‹#›</a:t>
            </a:fld>
            <a:endParaRPr lang="fr-FR"/>
          </a:p>
        </p:txBody>
      </p:sp>
    </p:spTree>
    <p:extLst>
      <p:ext uri="{BB962C8B-B14F-4D97-AF65-F5344CB8AC3E}">
        <p14:creationId xmlns:p14="http://schemas.microsoft.com/office/powerpoint/2010/main" val="39490170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fr-FR"/>
          </a:p>
        </p:txBody>
      </p:sp>
      <p:sp>
        <p:nvSpPr>
          <p:cNvPr id="4" name="Date Placeholder 3"/>
          <p:cNvSpPr>
            <a:spLocks noGrp="1"/>
          </p:cNvSpPr>
          <p:nvPr>
            <p:ph type="dt" sz="half" idx="10"/>
          </p:nvPr>
        </p:nvSpPr>
        <p:spPr/>
        <p:txBody>
          <a:bodyPr/>
          <a:lstStyle/>
          <a:p>
            <a:fld id="{07B5CC98-7D8B-46C4-BF32-BD4A44958553}" type="datetimeFigureOut">
              <a:rPr lang="fr-FR" smtClean="0"/>
              <a:t>05/07/2023</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B7F6A16D-BB29-4BB4-B5E4-9F41AF2923F5}" type="slidenum">
              <a:rPr lang="fr-FR" smtClean="0"/>
              <a:t>‹#›</a:t>
            </a:fld>
            <a:endParaRPr lang="fr-FR"/>
          </a:p>
        </p:txBody>
      </p:sp>
    </p:spTree>
    <p:extLst>
      <p:ext uri="{BB962C8B-B14F-4D97-AF65-F5344CB8AC3E}">
        <p14:creationId xmlns:p14="http://schemas.microsoft.com/office/powerpoint/2010/main" val="30886501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4" name="Date Placeholder 3"/>
          <p:cNvSpPr>
            <a:spLocks noGrp="1"/>
          </p:cNvSpPr>
          <p:nvPr>
            <p:ph type="dt" sz="half" idx="10"/>
          </p:nvPr>
        </p:nvSpPr>
        <p:spPr/>
        <p:txBody>
          <a:bodyPr/>
          <a:lstStyle/>
          <a:p>
            <a:fld id="{07B5CC98-7D8B-46C4-BF32-BD4A44958553}" type="datetimeFigureOut">
              <a:rPr lang="fr-FR" smtClean="0"/>
              <a:t>05/07/2023</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B7F6A16D-BB29-4BB4-B5E4-9F41AF2923F5}" type="slidenum">
              <a:rPr lang="fr-FR" smtClean="0"/>
              <a:t>‹#›</a:t>
            </a:fld>
            <a:endParaRPr lang="fr-FR"/>
          </a:p>
        </p:txBody>
      </p:sp>
    </p:spTree>
    <p:extLst>
      <p:ext uri="{BB962C8B-B14F-4D97-AF65-F5344CB8AC3E}">
        <p14:creationId xmlns:p14="http://schemas.microsoft.com/office/powerpoint/2010/main" val="17359676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fr-F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4" name="Date Placeholder 3"/>
          <p:cNvSpPr>
            <a:spLocks noGrp="1"/>
          </p:cNvSpPr>
          <p:nvPr>
            <p:ph type="dt" sz="half" idx="10"/>
          </p:nvPr>
        </p:nvSpPr>
        <p:spPr/>
        <p:txBody>
          <a:bodyPr/>
          <a:lstStyle/>
          <a:p>
            <a:fld id="{07B5CC98-7D8B-46C4-BF32-BD4A44958553}" type="datetimeFigureOut">
              <a:rPr lang="fr-FR" smtClean="0"/>
              <a:t>05/07/2023</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B7F6A16D-BB29-4BB4-B5E4-9F41AF2923F5}" type="slidenum">
              <a:rPr lang="fr-FR" smtClean="0"/>
              <a:t>‹#›</a:t>
            </a:fld>
            <a:endParaRPr lang="fr-FR"/>
          </a:p>
        </p:txBody>
      </p:sp>
    </p:spTree>
    <p:extLst>
      <p:ext uri="{BB962C8B-B14F-4D97-AF65-F5344CB8AC3E}">
        <p14:creationId xmlns:p14="http://schemas.microsoft.com/office/powerpoint/2010/main" val="16959896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r-F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4" name="Date Placeholder 3"/>
          <p:cNvSpPr>
            <a:spLocks noGrp="1"/>
          </p:cNvSpPr>
          <p:nvPr>
            <p:ph type="dt" sz="half" idx="10"/>
          </p:nvPr>
        </p:nvSpPr>
        <p:spPr/>
        <p:txBody>
          <a:bodyPr/>
          <a:lstStyle/>
          <a:p>
            <a:fld id="{07B5CC98-7D8B-46C4-BF32-BD4A44958553}" type="datetimeFigureOut">
              <a:rPr lang="fr-FR" smtClean="0"/>
              <a:t>05/07/2023</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B7F6A16D-BB29-4BB4-B5E4-9F41AF2923F5}" type="slidenum">
              <a:rPr lang="fr-FR" smtClean="0"/>
              <a:t>‹#›</a:t>
            </a:fld>
            <a:endParaRPr lang="fr-FR"/>
          </a:p>
        </p:txBody>
      </p:sp>
    </p:spTree>
    <p:extLst>
      <p:ext uri="{BB962C8B-B14F-4D97-AF65-F5344CB8AC3E}">
        <p14:creationId xmlns:p14="http://schemas.microsoft.com/office/powerpoint/2010/main" val="14704405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7B5CC98-7D8B-46C4-BF32-BD4A44958553}" type="datetimeFigureOut">
              <a:rPr lang="fr-FR" smtClean="0"/>
              <a:t>05/07/2023</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B7F6A16D-BB29-4BB4-B5E4-9F41AF2923F5}" type="slidenum">
              <a:rPr lang="fr-FR" smtClean="0"/>
              <a:t>‹#›</a:t>
            </a:fld>
            <a:endParaRPr lang="fr-FR"/>
          </a:p>
        </p:txBody>
      </p:sp>
    </p:spTree>
    <p:extLst>
      <p:ext uri="{BB962C8B-B14F-4D97-AF65-F5344CB8AC3E}">
        <p14:creationId xmlns:p14="http://schemas.microsoft.com/office/powerpoint/2010/main" val="33894040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r-F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5" name="Date Placeholder 4"/>
          <p:cNvSpPr>
            <a:spLocks noGrp="1"/>
          </p:cNvSpPr>
          <p:nvPr>
            <p:ph type="dt" sz="half" idx="10"/>
          </p:nvPr>
        </p:nvSpPr>
        <p:spPr/>
        <p:txBody>
          <a:bodyPr/>
          <a:lstStyle/>
          <a:p>
            <a:fld id="{07B5CC98-7D8B-46C4-BF32-BD4A44958553}" type="datetimeFigureOut">
              <a:rPr lang="fr-FR" smtClean="0"/>
              <a:t>05/07/2023</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B7F6A16D-BB29-4BB4-B5E4-9F41AF2923F5}" type="slidenum">
              <a:rPr lang="fr-FR" smtClean="0"/>
              <a:t>‹#›</a:t>
            </a:fld>
            <a:endParaRPr lang="fr-FR"/>
          </a:p>
        </p:txBody>
      </p:sp>
    </p:spTree>
    <p:extLst>
      <p:ext uri="{BB962C8B-B14F-4D97-AF65-F5344CB8AC3E}">
        <p14:creationId xmlns:p14="http://schemas.microsoft.com/office/powerpoint/2010/main" val="4454970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7" name="Date Placeholder 6"/>
          <p:cNvSpPr>
            <a:spLocks noGrp="1"/>
          </p:cNvSpPr>
          <p:nvPr>
            <p:ph type="dt" sz="half" idx="10"/>
          </p:nvPr>
        </p:nvSpPr>
        <p:spPr/>
        <p:txBody>
          <a:bodyPr/>
          <a:lstStyle/>
          <a:p>
            <a:fld id="{07B5CC98-7D8B-46C4-BF32-BD4A44958553}" type="datetimeFigureOut">
              <a:rPr lang="fr-FR" smtClean="0"/>
              <a:t>05/07/2023</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B7F6A16D-BB29-4BB4-B5E4-9F41AF2923F5}" type="slidenum">
              <a:rPr lang="fr-FR" smtClean="0"/>
              <a:t>‹#›</a:t>
            </a:fld>
            <a:endParaRPr lang="fr-FR"/>
          </a:p>
        </p:txBody>
      </p:sp>
    </p:spTree>
    <p:extLst>
      <p:ext uri="{BB962C8B-B14F-4D97-AF65-F5344CB8AC3E}">
        <p14:creationId xmlns:p14="http://schemas.microsoft.com/office/powerpoint/2010/main" val="15065082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r-FR"/>
          </a:p>
        </p:txBody>
      </p:sp>
      <p:sp>
        <p:nvSpPr>
          <p:cNvPr id="3" name="Date Placeholder 2"/>
          <p:cNvSpPr>
            <a:spLocks noGrp="1"/>
          </p:cNvSpPr>
          <p:nvPr>
            <p:ph type="dt" sz="half" idx="10"/>
          </p:nvPr>
        </p:nvSpPr>
        <p:spPr/>
        <p:txBody>
          <a:bodyPr/>
          <a:lstStyle/>
          <a:p>
            <a:fld id="{07B5CC98-7D8B-46C4-BF32-BD4A44958553}" type="datetimeFigureOut">
              <a:rPr lang="fr-FR" smtClean="0"/>
              <a:t>05/07/2023</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B7F6A16D-BB29-4BB4-B5E4-9F41AF2923F5}" type="slidenum">
              <a:rPr lang="fr-FR" smtClean="0"/>
              <a:t>‹#›</a:t>
            </a:fld>
            <a:endParaRPr lang="fr-FR"/>
          </a:p>
        </p:txBody>
      </p:sp>
    </p:spTree>
    <p:extLst>
      <p:ext uri="{BB962C8B-B14F-4D97-AF65-F5344CB8AC3E}">
        <p14:creationId xmlns:p14="http://schemas.microsoft.com/office/powerpoint/2010/main" val="25359798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7B5CC98-7D8B-46C4-BF32-BD4A44958553}" type="datetimeFigureOut">
              <a:rPr lang="fr-FR" smtClean="0"/>
              <a:t>05/07/2023</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B7F6A16D-BB29-4BB4-B5E4-9F41AF2923F5}" type="slidenum">
              <a:rPr lang="fr-FR" smtClean="0"/>
              <a:t>‹#›</a:t>
            </a:fld>
            <a:endParaRPr lang="fr-FR"/>
          </a:p>
        </p:txBody>
      </p:sp>
    </p:spTree>
    <p:extLst>
      <p:ext uri="{BB962C8B-B14F-4D97-AF65-F5344CB8AC3E}">
        <p14:creationId xmlns:p14="http://schemas.microsoft.com/office/powerpoint/2010/main" val="33112665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7B5CC98-7D8B-46C4-BF32-BD4A44958553}" type="datetimeFigureOut">
              <a:rPr lang="fr-FR" smtClean="0"/>
              <a:t>05/07/2023</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B7F6A16D-BB29-4BB4-B5E4-9F41AF2923F5}" type="slidenum">
              <a:rPr lang="fr-FR" smtClean="0"/>
              <a:t>‹#›</a:t>
            </a:fld>
            <a:endParaRPr lang="fr-FR"/>
          </a:p>
        </p:txBody>
      </p:sp>
    </p:spTree>
    <p:extLst>
      <p:ext uri="{BB962C8B-B14F-4D97-AF65-F5344CB8AC3E}">
        <p14:creationId xmlns:p14="http://schemas.microsoft.com/office/powerpoint/2010/main" val="12244831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7B5CC98-7D8B-46C4-BF32-BD4A44958553}" type="datetimeFigureOut">
              <a:rPr lang="fr-FR" smtClean="0"/>
              <a:t>05/07/2023</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B7F6A16D-BB29-4BB4-B5E4-9F41AF2923F5}" type="slidenum">
              <a:rPr lang="fr-FR" smtClean="0"/>
              <a:t>‹#›</a:t>
            </a:fld>
            <a:endParaRPr lang="fr-FR"/>
          </a:p>
        </p:txBody>
      </p:sp>
    </p:spTree>
    <p:extLst>
      <p:ext uri="{BB962C8B-B14F-4D97-AF65-F5344CB8AC3E}">
        <p14:creationId xmlns:p14="http://schemas.microsoft.com/office/powerpoint/2010/main" val="36942596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fr-F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7B5CC98-7D8B-46C4-BF32-BD4A44958553}" type="datetimeFigureOut">
              <a:rPr lang="fr-FR" smtClean="0"/>
              <a:t>05/07/2023</a:t>
            </a:fld>
            <a:endParaRPr lang="fr-F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7F6A16D-BB29-4BB4-B5E4-9F41AF2923F5}" type="slidenum">
              <a:rPr lang="fr-FR" smtClean="0"/>
              <a:t>‹#›</a:t>
            </a:fld>
            <a:endParaRPr lang="fr-FR"/>
          </a:p>
        </p:txBody>
      </p:sp>
    </p:spTree>
    <p:extLst>
      <p:ext uri="{BB962C8B-B14F-4D97-AF65-F5344CB8AC3E}">
        <p14:creationId xmlns:p14="http://schemas.microsoft.com/office/powerpoint/2010/main" val="28410043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8" Type="http://schemas.openxmlformats.org/officeDocument/2006/relationships/image" Target="../media/image12.emf"/><Relationship Id="rId3" Type="http://schemas.openxmlformats.org/officeDocument/2006/relationships/image" Target="../media/image7.png"/><Relationship Id="rId7" Type="http://schemas.openxmlformats.org/officeDocument/2006/relationships/image" Target="../media/image11.jpeg"/><Relationship Id="rId2" Type="http://schemas.openxmlformats.org/officeDocument/2006/relationships/image" Target="../media/image2.emf"/><Relationship Id="rId1" Type="http://schemas.openxmlformats.org/officeDocument/2006/relationships/slideLayout" Target="../slideLayouts/slideLayout7.xml"/><Relationship Id="rId6" Type="http://schemas.openxmlformats.org/officeDocument/2006/relationships/image" Target="../media/image10.jpeg"/><Relationship Id="rId5" Type="http://schemas.openxmlformats.org/officeDocument/2006/relationships/image" Target="../media/image9.png"/><Relationship Id="rId4" Type="http://schemas.openxmlformats.org/officeDocument/2006/relationships/image" Target="../media/image8.png"/><Relationship Id="rId9" Type="http://schemas.openxmlformats.org/officeDocument/2006/relationships/image" Target="../media/image13.png"/></Relationships>
</file>

<file path=ppt/slides/_rels/slide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2.emf"/><Relationship Id="rId1" Type="http://schemas.openxmlformats.org/officeDocument/2006/relationships/slideLayout" Target="../slideLayouts/slideLayout7.xml"/><Relationship Id="rId5" Type="http://schemas.openxmlformats.org/officeDocument/2006/relationships/image" Target="../media/image16.png"/><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stretch>
            <a:fillRect/>
          </a:stretch>
        </p:blipFill>
        <p:spPr>
          <a:xfrm>
            <a:off x="1" y="0"/>
            <a:ext cx="9144000" cy="6865085"/>
          </a:xfrm>
          <a:prstGeom prst="rect">
            <a:avLst/>
          </a:prstGeom>
        </p:spPr>
      </p:pic>
      <p:sp>
        <p:nvSpPr>
          <p:cNvPr id="5" name="Rectangle 1027"/>
          <p:cNvSpPr txBox="1">
            <a:spLocks noChangeArrowheads="1"/>
          </p:cNvSpPr>
          <p:nvPr/>
        </p:nvSpPr>
        <p:spPr bwMode="auto">
          <a:xfrm>
            <a:off x="-252536" y="44624"/>
            <a:ext cx="7704856" cy="685800"/>
          </a:xfrm>
          <a:prstGeom prst="rect">
            <a:avLst/>
          </a:prstGeom>
          <a:noFill/>
          <a:ln w="9525">
            <a:noFill/>
            <a:miter lim="800000"/>
            <a:headEnd/>
            <a:tailEnd/>
          </a:ln>
          <a:effectLst>
            <a:outerShdw blurRad="63500" dist="38099" dir="2700000" algn="ctr" rotWithShape="0">
              <a:schemeClr val="tx1">
                <a:alpha val="74997"/>
              </a:schemeClr>
            </a:outerShdw>
          </a:effectLst>
        </p:spPr>
        <p:txBody>
          <a:bodyPr vert="horz" wrap="square" lIns="91440" tIns="45720" rIns="91440" bIns="45720" numCol="1" anchor="ctr" anchorCtr="0" compatLnSpc="1">
            <a:prstTxWarp prst="textNoShape">
              <a:avLst/>
            </a:prstTxWarp>
          </a:bodyPr>
          <a:lstStyle/>
          <a:p>
            <a:pPr algn="ctr" fontAlgn="base">
              <a:spcBef>
                <a:spcPct val="0"/>
              </a:spcBef>
              <a:spcAft>
                <a:spcPct val="0"/>
              </a:spcAft>
              <a:defRPr/>
            </a:pPr>
            <a:r>
              <a:rPr lang="en-GB" sz="2400" b="1" kern="0" dirty="0">
                <a:solidFill>
                  <a:srgbClr val="FCF933"/>
                </a:solidFill>
                <a:effectLst>
                  <a:outerShdw blurRad="38100" dist="38100" dir="2700000">
                    <a:srgbClr val="000000"/>
                  </a:outerShdw>
                </a:effectLst>
                <a:latin typeface="ArialMT"/>
              </a:rPr>
              <a:t>LCWS2023 @SLAC: International Workshop on </a:t>
            </a:r>
            <a:br>
              <a:rPr lang="en-GB" sz="2400" b="1" kern="0" dirty="0">
                <a:solidFill>
                  <a:srgbClr val="FCF933"/>
                </a:solidFill>
                <a:effectLst>
                  <a:outerShdw blurRad="38100" dist="38100" dir="2700000">
                    <a:srgbClr val="000000"/>
                  </a:outerShdw>
                </a:effectLst>
                <a:latin typeface="ArialMT"/>
              </a:rPr>
            </a:br>
            <a:r>
              <a:rPr lang="en-GB" sz="2400" b="1" kern="0" dirty="0">
                <a:solidFill>
                  <a:srgbClr val="FCF933"/>
                </a:solidFill>
                <a:effectLst>
                  <a:outerShdw blurRad="38100" dist="38100" dir="2700000">
                    <a:srgbClr val="000000"/>
                  </a:outerShdw>
                </a:effectLst>
                <a:latin typeface="ArialMT"/>
              </a:rPr>
              <a:t>Future Linear Colliders (May 15-19, 2023)</a:t>
            </a:r>
            <a:endParaRPr lang="en-GB" sz="2400" b="1" kern="0" dirty="0">
              <a:solidFill>
                <a:srgbClr val="336699"/>
              </a:solidFill>
              <a:effectLst>
                <a:outerShdw blurRad="38100" dist="38100" dir="2700000">
                  <a:srgbClr val="000000"/>
                </a:outerShdw>
              </a:effectLst>
              <a:latin typeface="ArialMT"/>
            </a:endParaRPr>
          </a:p>
        </p:txBody>
      </p:sp>
      <p:pic>
        <p:nvPicPr>
          <p:cNvPr id="6" name="Imag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52320" y="89689"/>
            <a:ext cx="1576677" cy="640735"/>
          </a:xfrm>
          <a:prstGeom prst="rect">
            <a:avLst/>
          </a:prstGeom>
        </p:spPr>
      </p:pic>
      <p:pic>
        <p:nvPicPr>
          <p:cNvPr id="12" name="Image 11"/>
          <p:cNvPicPr>
            <a:picLocks noChangeAspect="1"/>
          </p:cNvPicPr>
          <p:nvPr/>
        </p:nvPicPr>
        <p:blipFill>
          <a:blip r:embed="rId4"/>
          <a:stretch>
            <a:fillRect/>
          </a:stretch>
        </p:blipFill>
        <p:spPr>
          <a:xfrm>
            <a:off x="179512" y="820113"/>
            <a:ext cx="4248472" cy="5849247"/>
          </a:xfrm>
          <a:prstGeom prst="rect">
            <a:avLst/>
          </a:prstGeom>
        </p:spPr>
      </p:pic>
      <p:pic>
        <p:nvPicPr>
          <p:cNvPr id="13" name="Image 12"/>
          <p:cNvPicPr>
            <a:picLocks noChangeAspect="1"/>
          </p:cNvPicPr>
          <p:nvPr/>
        </p:nvPicPr>
        <p:blipFill>
          <a:blip r:embed="rId5"/>
          <a:stretch>
            <a:fillRect/>
          </a:stretch>
        </p:blipFill>
        <p:spPr>
          <a:xfrm>
            <a:off x="4607496" y="820113"/>
            <a:ext cx="4421502" cy="5849248"/>
          </a:xfrm>
          <a:prstGeom prst="rect">
            <a:avLst/>
          </a:prstGeom>
        </p:spPr>
      </p:pic>
    </p:spTree>
    <p:extLst>
      <p:ext uri="{BB962C8B-B14F-4D97-AF65-F5344CB8AC3E}">
        <p14:creationId xmlns:p14="http://schemas.microsoft.com/office/powerpoint/2010/main" val="16841414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stretch>
            <a:fillRect/>
          </a:stretch>
        </p:blipFill>
        <p:spPr>
          <a:xfrm>
            <a:off x="1" y="0"/>
            <a:ext cx="9144000" cy="6865085"/>
          </a:xfrm>
          <a:prstGeom prst="rect">
            <a:avLst/>
          </a:prstGeom>
        </p:spPr>
      </p:pic>
      <p:sp>
        <p:nvSpPr>
          <p:cNvPr id="3" name="Rectangle 1027"/>
          <p:cNvSpPr txBox="1">
            <a:spLocks noChangeArrowheads="1"/>
          </p:cNvSpPr>
          <p:nvPr/>
        </p:nvSpPr>
        <p:spPr bwMode="auto">
          <a:xfrm>
            <a:off x="-252536" y="44624"/>
            <a:ext cx="7704856" cy="685800"/>
          </a:xfrm>
          <a:prstGeom prst="rect">
            <a:avLst/>
          </a:prstGeom>
          <a:noFill/>
          <a:ln w="9525">
            <a:noFill/>
            <a:miter lim="800000"/>
            <a:headEnd/>
            <a:tailEnd/>
          </a:ln>
          <a:effectLst>
            <a:outerShdw blurRad="63500" dist="38099" dir="2700000" algn="ctr" rotWithShape="0">
              <a:schemeClr val="tx1">
                <a:alpha val="74997"/>
              </a:schemeClr>
            </a:outerShdw>
          </a:effectLst>
        </p:spPr>
        <p:txBody>
          <a:bodyPr vert="horz" wrap="square" lIns="91440" tIns="45720" rIns="91440" bIns="45720" numCol="1" anchor="ctr" anchorCtr="0" compatLnSpc="1">
            <a:prstTxWarp prst="textNoShape">
              <a:avLst/>
            </a:prstTxWarp>
          </a:bodyPr>
          <a:lstStyle/>
          <a:p>
            <a:pPr algn="ctr" fontAlgn="base">
              <a:spcBef>
                <a:spcPct val="0"/>
              </a:spcBef>
              <a:spcAft>
                <a:spcPct val="0"/>
              </a:spcAft>
              <a:defRPr/>
            </a:pPr>
            <a:r>
              <a:rPr lang="en-GB" sz="2400" b="1" kern="0" dirty="0">
                <a:solidFill>
                  <a:srgbClr val="FCF933"/>
                </a:solidFill>
                <a:effectLst>
                  <a:outerShdw blurRad="38100" dist="38100" dir="2700000">
                    <a:srgbClr val="000000"/>
                  </a:outerShdw>
                </a:effectLst>
                <a:latin typeface="ArialMT"/>
              </a:rPr>
              <a:t>LCWS2023 @SLAC: International Workshop on </a:t>
            </a:r>
            <a:br>
              <a:rPr lang="en-GB" sz="2400" b="1" kern="0" dirty="0">
                <a:solidFill>
                  <a:srgbClr val="FCF933"/>
                </a:solidFill>
                <a:effectLst>
                  <a:outerShdw blurRad="38100" dist="38100" dir="2700000">
                    <a:srgbClr val="000000"/>
                  </a:outerShdw>
                </a:effectLst>
                <a:latin typeface="ArialMT"/>
              </a:rPr>
            </a:br>
            <a:r>
              <a:rPr lang="en-GB" sz="2400" b="1" kern="0" dirty="0">
                <a:solidFill>
                  <a:srgbClr val="FCF933"/>
                </a:solidFill>
                <a:effectLst>
                  <a:outerShdw blurRad="38100" dist="38100" dir="2700000">
                    <a:srgbClr val="000000"/>
                  </a:outerShdw>
                </a:effectLst>
                <a:latin typeface="ArialMT"/>
              </a:rPr>
              <a:t>Future Linear Colliders (May 15-19, 2023)</a:t>
            </a:r>
            <a:endParaRPr lang="en-GB" sz="2400" b="1" kern="0" dirty="0">
              <a:solidFill>
                <a:srgbClr val="336699"/>
              </a:solidFill>
              <a:effectLst>
                <a:outerShdw blurRad="38100" dist="38100" dir="2700000">
                  <a:srgbClr val="000000"/>
                </a:outerShdw>
              </a:effectLst>
              <a:latin typeface="ArialMT"/>
            </a:endParaRPr>
          </a:p>
        </p:txBody>
      </p:sp>
      <p:pic>
        <p:nvPicPr>
          <p:cNvPr id="4" name="Imag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52320" y="89689"/>
            <a:ext cx="1576677" cy="640735"/>
          </a:xfrm>
          <a:prstGeom prst="rect">
            <a:avLst/>
          </a:prstGeom>
        </p:spPr>
      </p:pic>
      <p:pic>
        <p:nvPicPr>
          <p:cNvPr id="5" name="Image 4"/>
          <p:cNvPicPr>
            <a:picLocks noChangeAspect="1"/>
          </p:cNvPicPr>
          <p:nvPr/>
        </p:nvPicPr>
        <p:blipFill>
          <a:blip r:embed="rId4"/>
          <a:stretch>
            <a:fillRect/>
          </a:stretch>
        </p:blipFill>
        <p:spPr>
          <a:xfrm>
            <a:off x="179512" y="820113"/>
            <a:ext cx="4248472" cy="5849247"/>
          </a:xfrm>
          <a:prstGeom prst="rect">
            <a:avLst/>
          </a:prstGeom>
        </p:spPr>
      </p:pic>
      <p:pic>
        <p:nvPicPr>
          <p:cNvPr id="6" name="Image 5"/>
          <p:cNvPicPr>
            <a:picLocks noChangeAspect="1"/>
          </p:cNvPicPr>
          <p:nvPr/>
        </p:nvPicPr>
        <p:blipFill>
          <a:blip r:embed="rId5"/>
          <a:stretch>
            <a:fillRect/>
          </a:stretch>
        </p:blipFill>
        <p:spPr>
          <a:xfrm>
            <a:off x="4607496" y="820113"/>
            <a:ext cx="4421502" cy="5849248"/>
          </a:xfrm>
          <a:prstGeom prst="rect">
            <a:avLst/>
          </a:prstGeom>
        </p:spPr>
      </p:pic>
      <p:pic>
        <p:nvPicPr>
          <p:cNvPr id="8" name="Image 7"/>
          <p:cNvPicPr>
            <a:picLocks noChangeAspect="1"/>
          </p:cNvPicPr>
          <p:nvPr/>
        </p:nvPicPr>
        <p:blipFill>
          <a:blip r:embed="rId6"/>
          <a:stretch>
            <a:fillRect/>
          </a:stretch>
        </p:blipFill>
        <p:spPr>
          <a:xfrm>
            <a:off x="323528" y="1221562"/>
            <a:ext cx="3974770" cy="5375790"/>
          </a:xfrm>
          <a:prstGeom prst="rect">
            <a:avLst/>
          </a:prstGeom>
          <a:ln w="47625">
            <a:solidFill>
              <a:srgbClr val="FF0000"/>
            </a:solidFill>
          </a:ln>
        </p:spPr>
      </p:pic>
      <p:sp>
        <p:nvSpPr>
          <p:cNvPr id="9" name="Rectangle 8"/>
          <p:cNvSpPr/>
          <p:nvPr/>
        </p:nvSpPr>
        <p:spPr>
          <a:xfrm>
            <a:off x="4821415" y="3889073"/>
            <a:ext cx="4061461" cy="2677656"/>
          </a:xfrm>
          <a:prstGeom prst="rect">
            <a:avLst/>
          </a:prstGeom>
          <a:solidFill>
            <a:schemeClr val="bg1"/>
          </a:solidFill>
          <a:ln w="47625">
            <a:solidFill>
              <a:srgbClr val="FF0000"/>
            </a:solidFill>
          </a:ln>
        </p:spPr>
        <p:txBody>
          <a:bodyPr wrap="square">
            <a:spAutoFit/>
          </a:bodyPr>
          <a:lstStyle/>
          <a:p>
            <a:r>
              <a:rPr lang="en-US" sz="1400" dirty="0">
                <a:solidFill>
                  <a:srgbClr val="0000CC"/>
                </a:solidFill>
                <a:latin typeface="ArialMT"/>
              </a:rPr>
              <a:t>In the design of large-scale facilities, performance is weighted against cost. Factoring in sustainability parameters, such as CO2 emission from energy use or the embodied CO2, increases the level of complexity and changes the optimization. </a:t>
            </a:r>
            <a:r>
              <a:rPr lang="en-US" sz="1400" b="1" i="1" dirty="0">
                <a:solidFill>
                  <a:srgbClr val="FF0000"/>
                </a:solidFill>
                <a:latin typeface="ArialMT"/>
              </a:rPr>
              <a:t>For the proposed Compact Linear Collider and the International Linear Collider, a life cycle assessment </a:t>
            </a:r>
            <a:r>
              <a:rPr lang="en-US" sz="1400" dirty="0">
                <a:solidFill>
                  <a:srgbClr val="0000CC"/>
                </a:solidFill>
                <a:latin typeface="ArialMT"/>
              </a:rPr>
              <a:t>estimated the </a:t>
            </a:r>
            <a:r>
              <a:rPr lang="fr-FR" sz="1400" dirty="0" err="1">
                <a:solidFill>
                  <a:srgbClr val="0000CC"/>
                </a:solidFill>
                <a:latin typeface="ArialMT"/>
              </a:rPr>
              <a:t>environmental</a:t>
            </a:r>
            <a:r>
              <a:rPr lang="fr-FR" sz="1400" dirty="0">
                <a:solidFill>
                  <a:srgbClr val="0000CC"/>
                </a:solidFill>
                <a:latin typeface="ArialMT"/>
              </a:rPr>
              <a:t> </a:t>
            </a:r>
            <a:r>
              <a:rPr lang="fr-FR" sz="1400" dirty="0" err="1">
                <a:solidFill>
                  <a:srgbClr val="0000CC"/>
                </a:solidFill>
                <a:latin typeface="ArialMT"/>
              </a:rPr>
              <a:t>footprint</a:t>
            </a:r>
            <a:r>
              <a:rPr lang="fr-FR" sz="1400" dirty="0">
                <a:solidFill>
                  <a:srgbClr val="0000CC"/>
                </a:solidFill>
                <a:latin typeface="ArialMT"/>
              </a:rPr>
              <a:t>. </a:t>
            </a:r>
            <a:r>
              <a:rPr lang="fr-FR" sz="1400" b="1" i="1" u="sng" dirty="0" err="1">
                <a:solidFill>
                  <a:srgbClr val="0000CC"/>
                </a:solidFill>
                <a:latin typeface="ArialMT"/>
              </a:rPr>
              <a:t>Such</a:t>
            </a:r>
            <a:r>
              <a:rPr lang="fr-FR" sz="1400" b="1" i="1" u="sng" dirty="0">
                <a:solidFill>
                  <a:srgbClr val="0000CC"/>
                </a:solidFill>
                <a:latin typeface="ArialMT"/>
              </a:rPr>
              <a:t> </a:t>
            </a:r>
            <a:r>
              <a:rPr lang="fr-FR" sz="1400" b="1" i="1" u="sng" dirty="0" err="1">
                <a:solidFill>
                  <a:srgbClr val="0000CC"/>
                </a:solidFill>
                <a:latin typeface="ArialMT"/>
              </a:rPr>
              <a:t>assessments</a:t>
            </a:r>
            <a:r>
              <a:rPr lang="fr-FR" sz="1400" b="1" i="1" u="sng" dirty="0">
                <a:solidFill>
                  <a:srgbClr val="0000CC"/>
                </a:solidFill>
                <a:latin typeface="ArialMT"/>
              </a:rPr>
              <a:t> </a:t>
            </a:r>
            <a:r>
              <a:rPr lang="en-US" sz="1400" b="1" i="1" u="sng" dirty="0">
                <a:solidFill>
                  <a:srgbClr val="0000CC"/>
                </a:solidFill>
                <a:latin typeface="ArialMT"/>
              </a:rPr>
              <a:t>provide the accelerator community with guidelines for the planning of more sustainable </a:t>
            </a:r>
            <a:r>
              <a:rPr lang="fr-FR" sz="1400" b="1" i="1" u="sng" dirty="0">
                <a:solidFill>
                  <a:srgbClr val="0000CC"/>
                </a:solidFill>
                <a:latin typeface="ArialMT"/>
              </a:rPr>
              <a:t>large-</a:t>
            </a:r>
            <a:r>
              <a:rPr lang="fr-FR" sz="1400" b="1" i="1" u="sng" dirty="0" err="1">
                <a:solidFill>
                  <a:srgbClr val="0000CC"/>
                </a:solidFill>
                <a:latin typeface="ArialMT"/>
              </a:rPr>
              <a:t>scale</a:t>
            </a:r>
            <a:r>
              <a:rPr lang="fr-FR" sz="1400" b="1" i="1" u="sng" dirty="0">
                <a:solidFill>
                  <a:srgbClr val="0000CC"/>
                </a:solidFill>
                <a:latin typeface="ArialMT"/>
              </a:rPr>
              <a:t> </a:t>
            </a:r>
            <a:r>
              <a:rPr lang="fr-FR" sz="1400" b="1" i="1" u="sng" dirty="0" err="1">
                <a:solidFill>
                  <a:srgbClr val="0000CC"/>
                </a:solidFill>
                <a:latin typeface="ArialMT"/>
              </a:rPr>
              <a:t>projects</a:t>
            </a:r>
            <a:r>
              <a:rPr lang="fr-FR" sz="1400" b="1" i="1" u="sng" dirty="0">
                <a:solidFill>
                  <a:srgbClr val="0000CC"/>
                </a:solidFill>
                <a:latin typeface="ArialMT"/>
              </a:rPr>
              <a:t>.</a:t>
            </a:r>
          </a:p>
        </p:txBody>
      </p:sp>
      <p:sp>
        <p:nvSpPr>
          <p:cNvPr id="7" name="Rectangle 6"/>
          <p:cNvSpPr/>
          <p:nvPr/>
        </p:nvSpPr>
        <p:spPr>
          <a:xfrm>
            <a:off x="395536" y="1268760"/>
            <a:ext cx="3753658" cy="523220"/>
          </a:xfrm>
          <a:prstGeom prst="rect">
            <a:avLst/>
          </a:prstGeom>
        </p:spPr>
        <p:txBody>
          <a:bodyPr wrap="square">
            <a:spAutoFit/>
          </a:bodyPr>
          <a:lstStyle/>
          <a:p>
            <a:pPr algn="ctr"/>
            <a:r>
              <a:rPr lang="fr-FR" sz="1400" b="1" i="1" dirty="0">
                <a:solidFill>
                  <a:srgbClr val="FF0000"/>
                </a:solidFill>
                <a:latin typeface="ArialMT"/>
              </a:rPr>
              <a:t>Nat. Phys.</a:t>
            </a:r>
            <a:r>
              <a:rPr lang="fr-FR" sz="1400" b="1" dirty="0">
                <a:solidFill>
                  <a:srgbClr val="FF0000"/>
                </a:solidFill>
                <a:latin typeface="ArialMT"/>
              </a:rPr>
              <a:t> 19, 761 (2023). </a:t>
            </a:r>
            <a:br>
              <a:rPr lang="fr-FR" sz="1400" b="1" dirty="0">
                <a:solidFill>
                  <a:srgbClr val="FF0000"/>
                </a:solidFill>
                <a:latin typeface="ArialMT"/>
              </a:rPr>
            </a:br>
            <a:r>
              <a:rPr lang="fr-FR" sz="1400" b="1" dirty="0">
                <a:solidFill>
                  <a:srgbClr val="FF0000"/>
                </a:solidFill>
                <a:latin typeface="ArialMT"/>
              </a:rPr>
              <a:t>https://doi.org/10.1038/s41567-023-02117-0</a:t>
            </a:r>
          </a:p>
        </p:txBody>
      </p:sp>
      <p:sp>
        <p:nvSpPr>
          <p:cNvPr id="10" name="Rectangle 9"/>
          <p:cNvSpPr/>
          <p:nvPr/>
        </p:nvSpPr>
        <p:spPr>
          <a:xfrm>
            <a:off x="4607495" y="2780928"/>
            <a:ext cx="4298298" cy="288032"/>
          </a:xfrm>
          <a:prstGeom prst="rect">
            <a:avLst/>
          </a:prstGeom>
          <a:noFill/>
          <a:ln>
            <a:solidFill>
              <a:srgbClr val="FF0000">
                <a:alpha val="96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12" name="Connecteur droit avec flèche 11"/>
          <p:cNvCxnSpPr/>
          <p:nvPr/>
        </p:nvCxnSpPr>
        <p:spPr>
          <a:xfrm flipH="1" flipV="1">
            <a:off x="4295542" y="2492896"/>
            <a:ext cx="384979" cy="288032"/>
          </a:xfrm>
          <a:prstGeom prst="straightConnector1">
            <a:avLst/>
          </a:prstGeom>
          <a:ln w="476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Connecteur droit avec flèche 13"/>
          <p:cNvCxnSpPr/>
          <p:nvPr/>
        </p:nvCxnSpPr>
        <p:spPr>
          <a:xfrm>
            <a:off x="4295542" y="4149080"/>
            <a:ext cx="492482" cy="288032"/>
          </a:xfrm>
          <a:prstGeom prst="straightConnector1">
            <a:avLst/>
          </a:prstGeom>
          <a:ln w="47625">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747688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stretch>
            <a:fillRect/>
          </a:stretch>
        </p:blipFill>
        <p:spPr>
          <a:xfrm>
            <a:off x="1" y="0"/>
            <a:ext cx="9144000" cy="6865085"/>
          </a:xfrm>
          <a:prstGeom prst="rect">
            <a:avLst/>
          </a:prstGeom>
        </p:spPr>
      </p:pic>
      <p:sp>
        <p:nvSpPr>
          <p:cNvPr id="3" name="Oval 4"/>
          <p:cNvSpPr/>
          <p:nvPr/>
        </p:nvSpPr>
        <p:spPr>
          <a:xfrm>
            <a:off x="3986046" y="3755835"/>
            <a:ext cx="1273861" cy="792088"/>
          </a:xfrm>
          <a:prstGeom prst="ellipse">
            <a:avLst/>
          </a:prstGeom>
          <a:solidFill>
            <a:srgbClr val="FFFFCC"/>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a:p>
        </p:txBody>
      </p:sp>
      <p:sp>
        <p:nvSpPr>
          <p:cNvPr id="4" name="TextBox 5"/>
          <p:cNvSpPr txBox="1"/>
          <p:nvPr/>
        </p:nvSpPr>
        <p:spPr>
          <a:xfrm>
            <a:off x="4198216" y="3869156"/>
            <a:ext cx="883575" cy="523220"/>
          </a:xfrm>
          <a:prstGeom prst="rect">
            <a:avLst/>
          </a:prstGeom>
          <a:noFill/>
        </p:spPr>
        <p:txBody>
          <a:bodyPr wrap="none" rtlCol="0">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800" b="1" dirty="0">
                <a:solidFill>
                  <a:srgbClr val="FF0000"/>
                </a:solidFill>
              </a:rPr>
              <a:t>WP4</a:t>
            </a:r>
          </a:p>
        </p:txBody>
      </p:sp>
      <p:sp>
        <p:nvSpPr>
          <p:cNvPr id="5" name="TextBox 9"/>
          <p:cNvSpPr txBox="1"/>
          <p:nvPr/>
        </p:nvSpPr>
        <p:spPr>
          <a:xfrm>
            <a:off x="35496" y="3937242"/>
            <a:ext cx="2700807" cy="615553"/>
          </a:xfrm>
          <a:prstGeom prst="rect">
            <a:avLst/>
          </a:prstGeom>
          <a:solidFill>
            <a:schemeClr val="bg1"/>
          </a:solidFill>
        </p:spPr>
        <p:txBody>
          <a:bodyPr wrap="square" rtlCol="0">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b="1" i="1" dirty="0">
                <a:solidFill>
                  <a:srgbClr val="FF0000"/>
                </a:solidFill>
                <a:latin typeface="ArialMT"/>
              </a:rPr>
              <a:t>Task 4.1: </a:t>
            </a:r>
            <a:r>
              <a:rPr lang="en-US" sz="1600" b="1" i="1" dirty="0">
                <a:solidFill>
                  <a:srgbClr val="0000CC"/>
                </a:solidFill>
                <a:latin typeface="ArialMT"/>
              </a:rPr>
              <a:t>High Efficiency &amp; Sustainable SC cavities </a:t>
            </a:r>
          </a:p>
        </p:txBody>
      </p:sp>
      <p:cxnSp>
        <p:nvCxnSpPr>
          <p:cNvPr id="6" name="Straight Arrow Connector 16"/>
          <p:cNvCxnSpPr/>
          <p:nvPr/>
        </p:nvCxnSpPr>
        <p:spPr>
          <a:xfrm>
            <a:off x="5313274" y="4384303"/>
            <a:ext cx="1506735" cy="914538"/>
          </a:xfrm>
          <a:prstGeom prst="straightConnector1">
            <a:avLst/>
          </a:prstGeom>
          <a:ln w="317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21"/>
          <p:cNvCxnSpPr/>
          <p:nvPr/>
        </p:nvCxnSpPr>
        <p:spPr>
          <a:xfrm>
            <a:off x="5062912" y="4516509"/>
            <a:ext cx="987482" cy="1564665"/>
          </a:xfrm>
          <a:prstGeom prst="straightConnector1">
            <a:avLst/>
          </a:prstGeom>
          <a:ln w="317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42"/>
          <p:cNvCxnSpPr/>
          <p:nvPr/>
        </p:nvCxnSpPr>
        <p:spPr>
          <a:xfrm flipH="1">
            <a:off x="3604057" y="4575307"/>
            <a:ext cx="652331" cy="1505867"/>
          </a:xfrm>
          <a:prstGeom prst="straightConnector1">
            <a:avLst/>
          </a:prstGeom>
          <a:ln w="317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9" name="TextBox 9"/>
          <p:cNvSpPr txBox="1"/>
          <p:nvPr/>
        </p:nvSpPr>
        <p:spPr>
          <a:xfrm>
            <a:off x="35496" y="5743732"/>
            <a:ext cx="2700807" cy="615553"/>
          </a:xfrm>
          <a:prstGeom prst="rect">
            <a:avLst/>
          </a:prstGeom>
          <a:solidFill>
            <a:schemeClr val="bg1"/>
          </a:solidFill>
        </p:spPr>
        <p:txBody>
          <a:bodyPr wrap="square" rtlCol="0">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b="1" i="1" dirty="0">
                <a:solidFill>
                  <a:srgbClr val="FF0000"/>
                </a:solidFill>
                <a:latin typeface="ArialMT"/>
              </a:rPr>
              <a:t>Task 4.2: </a:t>
            </a:r>
            <a:r>
              <a:rPr lang="en-US" sz="1600" b="1" i="1" dirty="0">
                <a:solidFill>
                  <a:srgbClr val="0000CC"/>
                </a:solidFill>
                <a:latin typeface="ArialMT"/>
              </a:rPr>
              <a:t>High efficiency RF power amplifiers</a:t>
            </a:r>
          </a:p>
        </p:txBody>
      </p:sp>
      <p:sp>
        <p:nvSpPr>
          <p:cNvPr id="10" name="TextBox 9"/>
          <p:cNvSpPr txBox="1"/>
          <p:nvPr/>
        </p:nvSpPr>
        <p:spPr>
          <a:xfrm>
            <a:off x="2815235" y="6090353"/>
            <a:ext cx="2030518" cy="615553"/>
          </a:xfrm>
          <a:prstGeom prst="rect">
            <a:avLst/>
          </a:prstGeom>
          <a:solidFill>
            <a:schemeClr val="bg1"/>
          </a:solidFill>
        </p:spPr>
        <p:txBody>
          <a:bodyPr wrap="square" rtlCol="0">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b="1" i="1" dirty="0">
                <a:solidFill>
                  <a:srgbClr val="FF0000"/>
                </a:solidFill>
                <a:latin typeface="ArialMT"/>
              </a:rPr>
              <a:t>Task 4.3: </a:t>
            </a:r>
            <a:r>
              <a:rPr lang="en-US" sz="1600" b="1" i="1" dirty="0">
                <a:solidFill>
                  <a:srgbClr val="0000CC"/>
                </a:solidFill>
                <a:latin typeface="ArialMT"/>
              </a:rPr>
              <a:t>Energy Recovery </a:t>
            </a:r>
            <a:r>
              <a:rPr lang="en-US" sz="1600" b="1" i="1" dirty="0" err="1">
                <a:solidFill>
                  <a:srgbClr val="0000CC"/>
                </a:solidFill>
                <a:latin typeface="ArialMT"/>
              </a:rPr>
              <a:t>Linacs</a:t>
            </a:r>
            <a:endParaRPr lang="en-US" sz="1600" b="1" i="1" dirty="0">
              <a:solidFill>
                <a:srgbClr val="0000CC"/>
              </a:solidFill>
              <a:latin typeface="ArialMT"/>
            </a:endParaRPr>
          </a:p>
        </p:txBody>
      </p:sp>
      <p:sp>
        <p:nvSpPr>
          <p:cNvPr id="11" name="TextBox 9"/>
          <p:cNvSpPr txBox="1"/>
          <p:nvPr/>
        </p:nvSpPr>
        <p:spPr>
          <a:xfrm>
            <a:off x="5051014" y="6081174"/>
            <a:ext cx="1952094" cy="615553"/>
          </a:xfrm>
          <a:prstGeom prst="rect">
            <a:avLst/>
          </a:prstGeom>
          <a:solidFill>
            <a:schemeClr val="bg1"/>
          </a:solidFill>
        </p:spPr>
        <p:txBody>
          <a:bodyPr wrap="square" rtlCol="0">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b="1" i="1" dirty="0">
                <a:solidFill>
                  <a:srgbClr val="FF0000"/>
                </a:solidFill>
                <a:latin typeface="ArialMT"/>
              </a:rPr>
              <a:t>Task 4.4: </a:t>
            </a:r>
            <a:r>
              <a:rPr lang="en-US" sz="1600" b="1" i="1" dirty="0">
                <a:solidFill>
                  <a:srgbClr val="0000CC"/>
                </a:solidFill>
                <a:latin typeface="ArialMT"/>
              </a:rPr>
              <a:t>Power Modulation</a:t>
            </a:r>
          </a:p>
        </p:txBody>
      </p:sp>
      <p:sp>
        <p:nvSpPr>
          <p:cNvPr id="12" name="TextBox 9"/>
          <p:cNvSpPr txBox="1"/>
          <p:nvPr/>
        </p:nvSpPr>
        <p:spPr>
          <a:xfrm>
            <a:off x="6944162" y="5168835"/>
            <a:ext cx="1995787" cy="615553"/>
          </a:xfrm>
          <a:prstGeom prst="rect">
            <a:avLst/>
          </a:prstGeom>
          <a:solidFill>
            <a:schemeClr val="bg1"/>
          </a:solidFill>
        </p:spPr>
        <p:txBody>
          <a:bodyPr wrap="square" rtlCol="0">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b="1" i="1" dirty="0">
                <a:solidFill>
                  <a:srgbClr val="FF0000"/>
                </a:solidFill>
                <a:latin typeface="ArialMT"/>
              </a:rPr>
              <a:t>Task 4.5: </a:t>
            </a:r>
            <a:r>
              <a:rPr lang="en-US" sz="1600" b="1" i="1" dirty="0">
                <a:solidFill>
                  <a:srgbClr val="0000CC"/>
                </a:solidFill>
                <a:latin typeface="ArialMT"/>
              </a:rPr>
              <a:t>Smart Tunneling</a:t>
            </a:r>
          </a:p>
        </p:txBody>
      </p:sp>
      <p:sp>
        <p:nvSpPr>
          <p:cNvPr id="13" name="TextBox 9"/>
          <p:cNvSpPr txBox="1"/>
          <p:nvPr/>
        </p:nvSpPr>
        <p:spPr>
          <a:xfrm>
            <a:off x="6562262" y="3699164"/>
            <a:ext cx="2491469" cy="369332"/>
          </a:xfrm>
          <a:prstGeom prst="rect">
            <a:avLst/>
          </a:prstGeom>
          <a:solidFill>
            <a:schemeClr val="bg1"/>
          </a:solidFill>
        </p:spPr>
        <p:txBody>
          <a:bodyPr wrap="square" rtlCol="0">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b="1" i="1" dirty="0">
                <a:solidFill>
                  <a:srgbClr val="FF0000"/>
                </a:solidFill>
                <a:latin typeface="ArialMT"/>
              </a:rPr>
              <a:t>Task 4.6: “</a:t>
            </a:r>
            <a:r>
              <a:rPr lang="en-US" sz="1600" b="1" i="1" dirty="0">
                <a:solidFill>
                  <a:srgbClr val="0000CC"/>
                </a:solidFill>
                <a:latin typeface="ArialMT"/>
              </a:rPr>
              <a:t>Green ILC”</a:t>
            </a:r>
          </a:p>
        </p:txBody>
      </p:sp>
      <p:sp>
        <p:nvSpPr>
          <p:cNvPr id="14" name="Rectangle 1027"/>
          <p:cNvSpPr txBox="1">
            <a:spLocks noChangeArrowheads="1"/>
          </p:cNvSpPr>
          <p:nvPr/>
        </p:nvSpPr>
        <p:spPr bwMode="auto">
          <a:xfrm>
            <a:off x="269184" y="-27384"/>
            <a:ext cx="8695304" cy="685800"/>
          </a:xfrm>
          <a:prstGeom prst="rect">
            <a:avLst/>
          </a:prstGeom>
          <a:noFill/>
          <a:ln w="9525">
            <a:noFill/>
            <a:miter lim="800000"/>
            <a:headEnd/>
            <a:tailEnd/>
          </a:ln>
          <a:effectLst>
            <a:outerShdw blurRad="63500" dist="38099" dir="2700000" algn="ctr" rotWithShape="0">
              <a:schemeClr val="tx1">
                <a:alpha val="74997"/>
              </a:schemeClr>
            </a:outerShdw>
          </a:effectLst>
        </p:spPr>
        <p:txBody>
          <a:bodyPr vert="horz" wrap="square" lIns="91440" tIns="45720" rIns="91440" bIns="45720" numCol="1" anchor="ctr" anchorCtr="0" compatLnSpc="1">
            <a:prstTxWarp prst="textNoShape">
              <a:avLst/>
            </a:prstTxWarp>
          </a:bodyPr>
          <a:lstStyle/>
          <a:p>
            <a:pPr fontAlgn="base">
              <a:spcBef>
                <a:spcPct val="0"/>
              </a:spcBef>
              <a:spcAft>
                <a:spcPct val="0"/>
              </a:spcAft>
              <a:defRPr/>
            </a:pPr>
            <a:r>
              <a:rPr lang="en-GB" sz="2400" b="1" kern="0" dirty="0">
                <a:solidFill>
                  <a:srgbClr val="FCF933"/>
                </a:solidFill>
                <a:effectLst>
                  <a:outerShdw blurRad="38100" dist="38100" dir="2700000">
                    <a:srgbClr val="000000"/>
                  </a:outerShdw>
                </a:effectLst>
                <a:latin typeface="ArialMT"/>
              </a:rPr>
              <a:t>Europe – America – Japan (EAJADE) Program (2023-2027)</a:t>
            </a:r>
            <a:endParaRPr lang="en-GB" sz="2400" b="1" kern="0" dirty="0">
              <a:solidFill>
                <a:srgbClr val="336699"/>
              </a:solidFill>
              <a:effectLst>
                <a:outerShdw blurRad="38100" dist="38100" dir="2700000">
                  <a:srgbClr val="000000"/>
                </a:outerShdw>
              </a:effectLst>
              <a:latin typeface="ArialMT"/>
            </a:endParaRPr>
          </a:p>
        </p:txBody>
      </p:sp>
      <p:pic>
        <p:nvPicPr>
          <p:cNvPr id="15" name="Picture 5">
            <a:extLst>
              <a:ext uri="{FF2B5EF4-FFF2-40B4-BE49-F238E27FC236}">
                <a16:creationId xmlns:a16="http://schemas.microsoft.com/office/drawing/2014/main" id="{C7EE7A3B-2DFC-B5A9-F7AE-79CC47493A4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69723" y="918223"/>
            <a:ext cx="4591340" cy="2746000"/>
          </a:xfrm>
          <a:prstGeom prst="rect">
            <a:avLst/>
          </a:prstGeom>
        </p:spPr>
      </p:pic>
      <p:pic>
        <p:nvPicPr>
          <p:cNvPr id="16" name="Image 15"/>
          <p:cNvPicPr>
            <a:picLocks noChangeAspect="1"/>
          </p:cNvPicPr>
          <p:nvPr/>
        </p:nvPicPr>
        <p:blipFill>
          <a:blip r:embed="rId4"/>
          <a:stretch>
            <a:fillRect/>
          </a:stretch>
        </p:blipFill>
        <p:spPr>
          <a:xfrm>
            <a:off x="214358" y="1155950"/>
            <a:ext cx="4143286" cy="2097632"/>
          </a:xfrm>
          <a:prstGeom prst="rect">
            <a:avLst/>
          </a:prstGeom>
        </p:spPr>
      </p:pic>
      <p:cxnSp>
        <p:nvCxnSpPr>
          <p:cNvPr id="17" name="Connecteur droit avec flèche 16"/>
          <p:cNvCxnSpPr/>
          <p:nvPr/>
        </p:nvCxnSpPr>
        <p:spPr>
          <a:xfrm flipH="1">
            <a:off x="2794243" y="4149080"/>
            <a:ext cx="1129685" cy="21113"/>
          </a:xfrm>
          <a:prstGeom prst="straightConnector1">
            <a:avLst/>
          </a:prstGeom>
          <a:ln w="412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Connecteur droit avec flèche 17"/>
          <p:cNvCxnSpPr>
            <a:stCxn id="3" idx="6"/>
          </p:cNvCxnSpPr>
          <p:nvPr/>
        </p:nvCxnSpPr>
        <p:spPr>
          <a:xfrm>
            <a:off x="5259907" y="4151879"/>
            <a:ext cx="1317838"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9" name="ZoneTexte 18"/>
          <p:cNvSpPr txBox="1"/>
          <p:nvPr/>
        </p:nvSpPr>
        <p:spPr>
          <a:xfrm>
            <a:off x="386417" y="3280020"/>
            <a:ext cx="3664208" cy="646331"/>
          </a:xfrm>
          <a:prstGeom prst="rect">
            <a:avLst/>
          </a:prstGeom>
          <a:noFill/>
        </p:spPr>
        <p:txBody>
          <a:bodyPr wrap="none" rtlCol="0">
            <a:spAutoFit/>
          </a:bodyPr>
          <a:lstStyle/>
          <a:p>
            <a:pPr algn="ctr"/>
            <a:r>
              <a:rPr lang="fr-FR" b="1" i="1" dirty="0">
                <a:solidFill>
                  <a:srgbClr val="FFFF00"/>
                </a:solidFill>
                <a:latin typeface="ArialMT"/>
              </a:rPr>
              <a:t>WP4: </a:t>
            </a:r>
            <a:r>
              <a:rPr lang="fr-FR" b="1" i="1" dirty="0" err="1">
                <a:solidFill>
                  <a:srgbClr val="FFFF00"/>
                </a:solidFill>
                <a:latin typeface="ArialMT"/>
              </a:rPr>
              <a:t>Sustainable</a:t>
            </a:r>
            <a:r>
              <a:rPr lang="fr-FR" b="1" i="1" dirty="0">
                <a:solidFill>
                  <a:srgbClr val="FFFF00"/>
                </a:solidFill>
                <a:latin typeface="ArialMT"/>
              </a:rPr>
              <a:t> Technologies</a:t>
            </a:r>
          </a:p>
          <a:p>
            <a:pPr algn="ctr"/>
            <a:r>
              <a:rPr lang="fr-FR" b="1" i="1" dirty="0">
                <a:solidFill>
                  <a:srgbClr val="FFFF00"/>
                </a:solidFill>
                <a:latin typeface="ArialMT"/>
              </a:rPr>
              <a:t>for Scientific </a:t>
            </a:r>
            <a:r>
              <a:rPr lang="fr-FR" b="1" i="1" dirty="0" err="1">
                <a:solidFill>
                  <a:srgbClr val="FFFF00"/>
                </a:solidFill>
                <a:latin typeface="ArialMT"/>
              </a:rPr>
              <a:t>Facilities</a:t>
            </a:r>
            <a:endParaRPr lang="fr-FR" b="1" i="1" dirty="0">
              <a:solidFill>
                <a:srgbClr val="FFFF00"/>
              </a:solidFill>
              <a:latin typeface="ArialMT"/>
            </a:endParaRPr>
          </a:p>
        </p:txBody>
      </p:sp>
      <p:sp>
        <p:nvSpPr>
          <p:cNvPr id="20" name="TextBox 19"/>
          <p:cNvSpPr txBox="1"/>
          <p:nvPr/>
        </p:nvSpPr>
        <p:spPr>
          <a:xfrm>
            <a:off x="1307387" y="1410791"/>
            <a:ext cx="1830851" cy="276999"/>
          </a:xfrm>
          <a:prstGeom prst="rect">
            <a:avLst/>
          </a:prstGeom>
          <a:solidFill>
            <a:srgbClr val="006600"/>
          </a:solidFill>
        </p:spPr>
        <p:txBody>
          <a:bodyPr wrap="square" rtlCol="0">
            <a:spAutoFit/>
          </a:bodyPr>
          <a:lstStyle/>
          <a:p>
            <a:pPr algn="ctr"/>
            <a:r>
              <a:rPr lang="en-US" sz="1200" b="1" dirty="0">
                <a:solidFill>
                  <a:schemeClr val="bg1"/>
                </a:solidFill>
                <a:latin typeface="ArialMT"/>
              </a:rPr>
              <a:t>http://www.eajade.eu/</a:t>
            </a:r>
          </a:p>
        </p:txBody>
      </p:sp>
      <p:sp>
        <p:nvSpPr>
          <p:cNvPr id="21" name="Rectangle 20"/>
          <p:cNvSpPr/>
          <p:nvPr/>
        </p:nvSpPr>
        <p:spPr>
          <a:xfrm>
            <a:off x="262981" y="521733"/>
            <a:ext cx="8754043" cy="584775"/>
          </a:xfrm>
          <a:prstGeom prst="rect">
            <a:avLst/>
          </a:prstGeom>
        </p:spPr>
        <p:txBody>
          <a:bodyPr wrap="square">
            <a:spAutoFit/>
          </a:bodyPr>
          <a:lstStyle/>
          <a:p>
            <a:r>
              <a:rPr lang="en-GB" sz="1600" b="1" i="1" dirty="0">
                <a:solidFill>
                  <a:schemeClr val="bg1"/>
                </a:solidFill>
                <a:latin typeface="ArialMT"/>
                <a:ea typeface="Helvetica Neue" panose="02000503000000020004" pitchFamily="2" charset="0"/>
                <a:cs typeface="Helvetica Neue" panose="02000503000000020004" pitchFamily="2" charset="0"/>
              </a:rPr>
              <a:t>European Union’s Horizon Europe Marie </a:t>
            </a:r>
            <a:r>
              <a:rPr lang="en-GB" sz="1600" b="1" i="1" dirty="0" err="1">
                <a:solidFill>
                  <a:schemeClr val="bg1"/>
                </a:solidFill>
                <a:latin typeface="ArialMT"/>
                <a:ea typeface="Helvetica Neue" panose="02000503000000020004" pitchFamily="2" charset="0"/>
                <a:cs typeface="Helvetica Neue" panose="02000503000000020004" pitchFamily="2" charset="0"/>
              </a:rPr>
              <a:t>Sklodowska</a:t>
            </a:r>
            <a:r>
              <a:rPr lang="en-GB" sz="1600" b="1" i="1" dirty="0">
                <a:solidFill>
                  <a:schemeClr val="bg1"/>
                </a:solidFill>
                <a:latin typeface="ArialMT"/>
                <a:ea typeface="Helvetica Neue" panose="02000503000000020004" pitchFamily="2" charset="0"/>
                <a:cs typeface="Helvetica Neue" panose="02000503000000020004" pitchFamily="2" charset="0"/>
              </a:rPr>
              <a:t>-Curie Staff Exchanges programme under grant agreement no. 101086276</a:t>
            </a:r>
            <a:endParaRPr lang="fr-FR" sz="1600" b="1" dirty="0">
              <a:solidFill>
                <a:schemeClr val="bg1"/>
              </a:solidFill>
              <a:latin typeface="ArialMT"/>
            </a:endParaRPr>
          </a:p>
        </p:txBody>
      </p:sp>
      <p:pic>
        <p:nvPicPr>
          <p:cNvPr id="22" name="Picture 2" descr="page9image21864368">
            <a:extLst>
              <a:ext uri="{FF2B5EF4-FFF2-40B4-BE49-F238E27FC236}">
                <a16:creationId xmlns:a16="http://schemas.microsoft.com/office/drawing/2014/main" id="{BED290EF-4FA9-493B-FC7F-BF67B9A8F3DF}"/>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017061" y="5034716"/>
            <a:ext cx="1783590" cy="756216"/>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2" descr="Green ILC">
            <a:extLst>
              <a:ext uri="{FF2B5EF4-FFF2-40B4-BE49-F238E27FC236}">
                <a16:creationId xmlns:a16="http://schemas.microsoft.com/office/drawing/2014/main" id="{F2FC7847-CF2A-42E2-BF27-EF095DD536A2}"/>
              </a:ext>
            </a:extLst>
          </p:cNvPr>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t="14032" r="2453" b="7446"/>
          <a:stretch/>
        </p:blipFill>
        <p:spPr bwMode="auto">
          <a:xfrm>
            <a:off x="7003107" y="4149080"/>
            <a:ext cx="1766660" cy="917572"/>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86835" y="4636141"/>
            <a:ext cx="1432096" cy="1032484"/>
          </a:xfrm>
          <a:prstGeom prst="rect">
            <a:avLst/>
          </a:prstGeom>
        </p:spPr>
      </p:pic>
      <p:cxnSp>
        <p:nvCxnSpPr>
          <p:cNvPr id="25" name="Straight Arrow Connector 3"/>
          <p:cNvCxnSpPr/>
          <p:nvPr/>
        </p:nvCxnSpPr>
        <p:spPr>
          <a:xfrm flipH="1">
            <a:off x="2194684" y="4379340"/>
            <a:ext cx="1791362" cy="1205213"/>
          </a:xfrm>
          <a:prstGeom prst="straightConnector1">
            <a:avLst/>
          </a:prstGeom>
          <a:ln w="31750">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26" name="Image 25"/>
          <p:cNvPicPr>
            <a:picLocks noChangeAspect="1"/>
          </p:cNvPicPr>
          <p:nvPr/>
        </p:nvPicPr>
        <p:blipFill>
          <a:blip r:embed="rId8"/>
          <a:stretch>
            <a:fillRect/>
          </a:stretch>
        </p:blipFill>
        <p:spPr>
          <a:xfrm>
            <a:off x="5051013" y="4822323"/>
            <a:ext cx="816283" cy="1114576"/>
          </a:xfrm>
          <a:prstGeom prst="rect">
            <a:avLst/>
          </a:prstGeom>
        </p:spPr>
      </p:pic>
      <p:pic>
        <p:nvPicPr>
          <p:cNvPr id="27" name="Picture 9">
            <a:extLst>
              <a:ext uri="{FF2B5EF4-FFF2-40B4-BE49-F238E27FC236}">
                <a16:creationId xmlns:a16="http://schemas.microsoft.com/office/drawing/2014/main" id="{26A149B5-E615-316B-050B-8CC350DA5BB5}"/>
              </a:ext>
            </a:extLst>
          </p:cNvPr>
          <p:cNvPicPr>
            <a:picLocks noChangeAspect="1"/>
          </p:cNvPicPr>
          <p:nvPr/>
        </p:nvPicPr>
        <p:blipFill>
          <a:blip r:embed="rId9"/>
          <a:stretch>
            <a:fillRect/>
          </a:stretch>
        </p:blipFill>
        <p:spPr>
          <a:xfrm>
            <a:off x="7348928" y="5840509"/>
            <a:ext cx="1514287" cy="873908"/>
          </a:xfrm>
          <a:prstGeom prst="rect">
            <a:avLst/>
          </a:prstGeom>
        </p:spPr>
      </p:pic>
      <p:sp>
        <p:nvSpPr>
          <p:cNvPr id="28" name="Ellipse 27"/>
          <p:cNvSpPr/>
          <p:nvPr/>
        </p:nvSpPr>
        <p:spPr>
          <a:xfrm>
            <a:off x="4198216" y="2420888"/>
            <a:ext cx="4945784" cy="576064"/>
          </a:xfrm>
          <a:prstGeom prst="ellipse">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7640724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stretch>
            <a:fillRect/>
          </a:stretch>
        </p:blipFill>
        <p:spPr>
          <a:xfrm>
            <a:off x="1" y="0"/>
            <a:ext cx="9144000" cy="6865085"/>
          </a:xfrm>
          <a:prstGeom prst="rect">
            <a:avLst/>
          </a:prstGeom>
        </p:spPr>
      </p:pic>
      <p:pic>
        <p:nvPicPr>
          <p:cNvPr id="3" name="Picture 2" descr="Green ILC">
            <a:extLst>
              <a:ext uri="{FF2B5EF4-FFF2-40B4-BE49-F238E27FC236}">
                <a16:creationId xmlns:a16="http://schemas.microsoft.com/office/drawing/2014/main" id="{F2FC7847-CF2A-42E2-BF27-EF095DD536A2}"/>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14032" r="2453" b="7446"/>
          <a:stretch/>
        </p:blipFill>
        <p:spPr bwMode="auto">
          <a:xfrm>
            <a:off x="902336" y="2003306"/>
            <a:ext cx="3977870" cy="2684295"/>
          </a:xfrm>
          <a:prstGeom prst="rect">
            <a:avLst/>
          </a:prstGeom>
          <a:noFill/>
          <a:extLst>
            <a:ext uri="{909E8E84-426E-40DD-AFC4-6F175D3DCCD1}">
              <a14:hiddenFill xmlns:a14="http://schemas.microsoft.com/office/drawing/2010/main">
                <a:solidFill>
                  <a:srgbClr val="FFFFFF"/>
                </a:solidFill>
              </a14:hiddenFill>
            </a:ext>
          </a:extLst>
        </p:spPr>
      </p:pic>
      <p:sp>
        <p:nvSpPr>
          <p:cNvPr id="4" name="ZoneTexte 3"/>
          <p:cNvSpPr txBox="1"/>
          <p:nvPr/>
        </p:nvSpPr>
        <p:spPr>
          <a:xfrm>
            <a:off x="1642131" y="2047307"/>
            <a:ext cx="3093860" cy="307777"/>
          </a:xfrm>
          <a:prstGeom prst="rect">
            <a:avLst/>
          </a:prstGeom>
          <a:noFill/>
        </p:spPr>
        <p:txBody>
          <a:bodyPr wrap="none" rtlCol="0">
            <a:spAutoFit/>
          </a:bodyPr>
          <a:lstStyle/>
          <a:p>
            <a:r>
              <a:rPr lang="fr-FR" sz="1400" b="1" i="1" dirty="0">
                <a:solidFill>
                  <a:srgbClr val="663300"/>
                </a:solidFill>
                <a:latin typeface="ArialMT"/>
              </a:rPr>
              <a:t>ILC </a:t>
            </a:r>
            <a:r>
              <a:rPr lang="fr-FR" sz="1400" b="1" i="1" dirty="0" err="1">
                <a:solidFill>
                  <a:srgbClr val="663300"/>
                </a:solidFill>
                <a:latin typeface="ArialMT"/>
              </a:rPr>
              <a:t>Energy</a:t>
            </a:r>
            <a:r>
              <a:rPr lang="fr-FR" sz="1400" b="1" i="1" dirty="0">
                <a:solidFill>
                  <a:srgbClr val="663300"/>
                </a:solidFill>
                <a:latin typeface="ArialMT"/>
              </a:rPr>
              <a:t> Center (</a:t>
            </a:r>
            <a:r>
              <a:rPr lang="fr-FR" sz="1400" b="1" i="1" dirty="0" err="1">
                <a:solidFill>
                  <a:srgbClr val="663300"/>
                </a:solidFill>
                <a:latin typeface="ArialMT"/>
              </a:rPr>
              <a:t>Arthistic</a:t>
            </a:r>
            <a:r>
              <a:rPr lang="fr-FR" sz="1400" b="1" i="1" dirty="0">
                <a:solidFill>
                  <a:srgbClr val="663300"/>
                </a:solidFill>
                <a:latin typeface="ArialMT"/>
              </a:rPr>
              <a:t> </a:t>
            </a:r>
            <a:r>
              <a:rPr lang="fr-FR" sz="1400" b="1" i="1" dirty="0" err="1">
                <a:solidFill>
                  <a:srgbClr val="663300"/>
                </a:solidFill>
                <a:latin typeface="ArialMT"/>
              </a:rPr>
              <a:t>View</a:t>
            </a:r>
            <a:r>
              <a:rPr lang="fr-FR" sz="1400" b="1" i="1" dirty="0">
                <a:solidFill>
                  <a:srgbClr val="663300"/>
                </a:solidFill>
                <a:latin typeface="ArialMT"/>
              </a:rPr>
              <a:t>)</a:t>
            </a:r>
          </a:p>
        </p:txBody>
      </p:sp>
      <p:sp>
        <p:nvSpPr>
          <p:cNvPr id="5" name="Rectangle 1027"/>
          <p:cNvSpPr txBox="1">
            <a:spLocks noChangeArrowheads="1"/>
          </p:cNvSpPr>
          <p:nvPr/>
        </p:nvSpPr>
        <p:spPr bwMode="auto">
          <a:xfrm>
            <a:off x="107504" y="-27384"/>
            <a:ext cx="9001001" cy="685800"/>
          </a:xfrm>
          <a:prstGeom prst="rect">
            <a:avLst/>
          </a:prstGeom>
          <a:noFill/>
          <a:ln w="9525">
            <a:noFill/>
            <a:miter lim="800000"/>
            <a:headEnd/>
            <a:tailEnd/>
          </a:ln>
          <a:effectLst>
            <a:outerShdw blurRad="63500" dist="38099" dir="2700000" algn="ctr" rotWithShape="0">
              <a:schemeClr val="tx1">
                <a:alpha val="74997"/>
              </a:schemeClr>
            </a:outerShdw>
          </a:effectLst>
        </p:spPr>
        <p:txBody>
          <a:bodyPr vert="horz" wrap="square" lIns="91440" tIns="45720" rIns="91440" bIns="45720" numCol="1" anchor="ctr" anchorCtr="0" compatLnSpc="1">
            <a:prstTxWarp prst="textNoShape">
              <a:avLst/>
            </a:prstTxWarp>
          </a:bodyPr>
          <a:lstStyle/>
          <a:p>
            <a:pPr fontAlgn="base">
              <a:spcBef>
                <a:spcPct val="0"/>
              </a:spcBef>
              <a:spcAft>
                <a:spcPct val="0"/>
              </a:spcAft>
              <a:defRPr/>
            </a:pPr>
            <a:r>
              <a:rPr lang="en-GB" sz="2000" b="1" kern="0" dirty="0">
                <a:solidFill>
                  <a:srgbClr val="FCF933"/>
                </a:solidFill>
                <a:effectLst>
                  <a:outerShdw blurRad="38100" dist="38100" dir="2700000">
                    <a:srgbClr val="000000"/>
                  </a:outerShdw>
                </a:effectLst>
                <a:latin typeface="ArialMT"/>
              </a:rPr>
              <a:t>EAJADE Workshop on Sustainability in Future Accelerators (WSFA2023)</a:t>
            </a:r>
            <a:endParaRPr lang="en-GB" sz="2000" b="1" kern="0" dirty="0">
              <a:solidFill>
                <a:srgbClr val="336699"/>
              </a:solidFill>
              <a:effectLst>
                <a:outerShdw blurRad="38100" dist="38100" dir="2700000">
                  <a:srgbClr val="000000"/>
                </a:outerShdw>
              </a:effectLst>
              <a:latin typeface="ArialMT"/>
            </a:endParaRPr>
          </a:p>
        </p:txBody>
      </p:sp>
      <p:sp>
        <p:nvSpPr>
          <p:cNvPr id="6" name="ZoneTexte 5"/>
          <p:cNvSpPr txBox="1"/>
          <p:nvPr/>
        </p:nvSpPr>
        <p:spPr>
          <a:xfrm>
            <a:off x="600462" y="1273152"/>
            <a:ext cx="3826752" cy="646331"/>
          </a:xfrm>
          <a:prstGeom prst="rect">
            <a:avLst/>
          </a:prstGeom>
          <a:noFill/>
        </p:spPr>
        <p:txBody>
          <a:bodyPr wrap="none" rtlCol="0">
            <a:spAutoFit/>
          </a:bodyPr>
          <a:lstStyle/>
          <a:p>
            <a:pPr algn="ctr"/>
            <a:r>
              <a:rPr lang="fr-FR" b="1" dirty="0">
                <a:solidFill>
                  <a:srgbClr val="FFFF00"/>
                </a:solidFill>
                <a:latin typeface="ArialMT"/>
              </a:rPr>
              <a:t>All </a:t>
            </a:r>
            <a:r>
              <a:rPr lang="fr-FR" b="1" dirty="0" err="1">
                <a:solidFill>
                  <a:srgbClr val="FFFF00"/>
                </a:solidFill>
                <a:latin typeface="ArialMT"/>
              </a:rPr>
              <a:t>sustainability</a:t>
            </a:r>
            <a:r>
              <a:rPr lang="fr-FR" b="1" dirty="0">
                <a:solidFill>
                  <a:srgbClr val="FFFF00"/>
                </a:solidFill>
                <a:latin typeface="ArialMT"/>
              </a:rPr>
              <a:t> aspects: </a:t>
            </a:r>
            <a:br>
              <a:rPr lang="fr-FR" b="1" dirty="0">
                <a:solidFill>
                  <a:srgbClr val="FFFF00"/>
                </a:solidFill>
                <a:latin typeface="ArialMT"/>
              </a:rPr>
            </a:br>
            <a:r>
              <a:rPr lang="fr-FR" b="1" dirty="0">
                <a:solidFill>
                  <a:srgbClr val="FFFF00"/>
                </a:solidFill>
                <a:latin typeface="ArialMT"/>
              </a:rPr>
              <a:t>Power, </a:t>
            </a:r>
            <a:r>
              <a:rPr lang="fr-FR" b="1" dirty="0" err="1">
                <a:solidFill>
                  <a:srgbClr val="FFFF00"/>
                </a:solidFill>
                <a:latin typeface="ArialMT"/>
              </a:rPr>
              <a:t>Energy</a:t>
            </a:r>
            <a:r>
              <a:rPr lang="fr-FR" b="1" dirty="0">
                <a:solidFill>
                  <a:srgbClr val="FFFF00"/>
                </a:solidFill>
                <a:latin typeface="ArialMT"/>
              </a:rPr>
              <a:t> &amp; Green ILC / ESS</a:t>
            </a:r>
            <a:endParaRPr lang="fr-FR" sz="2200" b="1" i="1" dirty="0">
              <a:solidFill>
                <a:srgbClr val="FF0000"/>
              </a:solidFill>
              <a:latin typeface="ArialMT"/>
              <a:sym typeface="Wingdings" panose="05000000000000000000" pitchFamily="2" charset="2"/>
            </a:endParaRPr>
          </a:p>
        </p:txBody>
      </p:sp>
      <p:pic>
        <p:nvPicPr>
          <p:cNvPr id="8" name="Imag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190" y="2346630"/>
            <a:ext cx="1338808" cy="1736832"/>
          </a:xfrm>
          <a:prstGeom prst="rect">
            <a:avLst/>
          </a:prstGeom>
        </p:spPr>
      </p:pic>
      <p:sp>
        <p:nvSpPr>
          <p:cNvPr id="7" name="Rectangle 6"/>
          <p:cNvSpPr/>
          <p:nvPr/>
        </p:nvSpPr>
        <p:spPr>
          <a:xfrm>
            <a:off x="5076056" y="1412776"/>
            <a:ext cx="4572000" cy="2893100"/>
          </a:xfrm>
          <a:prstGeom prst="rect">
            <a:avLst/>
          </a:prstGeom>
        </p:spPr>
        <p:txBody>
          <a:bodyPr>
            <a:spAutoFit/>
          </a:bodyPr>
          <a:lstStyle/>
          <a:p>
            <a:r>
              <a:rPr lang="fr-FR" sz="1400" b="1" dirty="0">
                <a:solidFill>
                  <a:srgbClr val="FFFF00"/>
                </a:solidFill>
                <a:latin typeface="ArialMT"/>
              </a:rPr>
              <a:t>International Program </a:t>
            </a:r>
            <a:r>
              <a:rPr lang="fr-FR" sz="1400" b="1" dirty="0" err="1">
                <a:solidFill>
                  <a:srgbClr val="FFFF00"/>
                </a:solidFill>
                <a:latin typeface="ArialMT"/>
              </a:rPr>
              <a:t>Committee</a:t>
            </a:r>
            <a:r>
              <a:rPr lang="fr-FR" sz="1400" b="1" dirty="0">
                <a:solidFill>
                  <a:schemeClr val="bg1"/>
                </a:solidFill>
                <a:latin typeface="ArialMT"/>
              </a:rPr>
              <a:t>:</a:t>
            </a:r>
            <a:endParaRPr lang="fr-FR" sz="1400" dirty="0">
              <a:solidFill>
                <a:schemeClr val="bg1"/>
              </a:solidFill>
              <a:latin typeface="ArialMT"/>
            </a:endParaRPr>
          </a:p>
          <a:p>
            <a:r>
              <a:rPr lang="fr-FR" sz="1400" dirty="0">
                <a:solidFill>
                  <a:schemeClr val="bg1"/>
                </a:solidFill>
                <a:latin typeface="ArialMT"/>
              </a:rPr>
              <a:t>Phil Burrows (</a:t>
            </a:r>
            <a:r>
              <a:rPr lang="fr-FR" sz="1400" dirty="0" err="1">
                <a:solidFill>
                  <a:schemeClr val="bg1"/>
                </a:solidFill>
                <a:latin typeface="ArialMT"/>
              </a:rPr>
              <a:t>University</a:t>
            </a:r>
            <a:r>
              <a:rPr lang="fr-FR" sz="1400" dirty="0">
                <a:solidFill>
                  <a:schemeClr val="bg1"/>
                </a:solidFill>
                <a:latin typeface="ArialMT"/>
              </a:rPr>
              <a:t> of Oxford, UK)</a:t>
            </a:r>
            <a:br>
              <a:rPr lang="fr-FR" sz="1400" dirty="0">
                <a:solidFill>
                  <a:schemeClr val="bg1"/>
                </a:solidFill>
                <a:latin typeface="ArialMT"/>
              </a:rPr>
            </a:br>
            <a:r>
              <a:rPr lang="fr-FR" sz="1400" dirty="0">
                <a:solidFill>
                  <a:schemeClr val="bg1"/>
                </a:solidFill>
                <a:latin typeface="ArialMT"/>
              </a:rPr>
              <a:t>Benno List (DESY </a:t>
            </a:r>
            <a:r>
              <a:rPr lang="fr-FR" sz="1400" dirty="0" err="1">
                <a:solidFill>
                  <a:schemeClr val="bg1"/>
                </a:solidFill>
                <a:latin typeface="ArialMT"/>
              </a:rPr>
              <a:t>Hamburg</a:t>
            </a:r>
            <a:r>
              <a:rPr lang="fr-FR" sz="1400" dirty="0">
                <a:solidFill>
                  <a:schemeClr val="bg1"/>
                </a:solidFill>
                <a:latin typeface="ArialMT"/>
              </a:rPr>
              <a:t>, Germany)</a:t>
            </a:r>
            <a:br>
              <a:rPr lang="fr-FR" sz="1400" dirty="0">
                <a:solidFill>
                  <a:schemeClr val="bg1"/>
                </a:solidFill>
                <a:latin typeface="ArialMT"/>
              </a:rPr>
            </a:br>
            <a:r>
              <a:rPr lang="fr-FR" sz="1400" dirty="0">
                <a:solidFill>
                  <a:schemeClr val="bg1"/>
                </a:solidFill>
                <a:latin typeface="ArialMT"/>
              </a:rPr>
              <a:t>Shin </a:t>
            </a:r>
            <a:r>
              <a:rPr lang="fr-FR" sz="1400" dirty="0" err="1">
                <a:solidFill>
                  <a:schemeClr val="bg1"/>
                </a:solidFill>
                <a:latin typeface="ArialMT"/>
              </a:rPr>
              <a:t>Michizono</a:t>
            </a:r>
            <a:r>
              <a:rPr lang="fr-FR" sz="1400" dirty="0">
                <a:solidFill>
                  <a:schemeClr val="bg1"/>
                </a:solidFill>
                <a:latin typeface="ArialMT"/>
              </a:rPr>
              <a:t> (KEK, </a:t>
            </a:r>
            <a:r>
              <a:rPr lang="fr-FR" sz="1400" dirty="0" err="1">
                <a:solidFill>
                  <a:schemeClr val="bg1"/>
                </a:solidFill>
                <a:latin typeface="ArialMT"/>
              </a:rPr>
              <a:t>Japan</a:t>
            </a:r>
            <a:r>
              <a:rPr lang="fr-FR" sz="1400" dirty="0">
                <a:solidFill>
                  <a:schemeClr val="bg1"/>
                </a:solidFill>
                <a:latin typeface="ArialMT"/>
              </a:rPr>
              <a:t>)</a:t>
            </a:r>
            <a:br>
              <a:rPr lang="fr-FR" sz="1400" dirty="0">
                <a:solidFill>
                  <a:schemeClr val="bg1"/>
                </a:solidFill>
                <a:latin typeface="ArialMT"/>
              </a:rPr>
            </a:br>
            <a:r>
              <a:rPr lang="fr-FR" sz="1400" dirty="0" err="1">
                <a:solidFill>
                  <a:schemeClr val="bg1"/>
                </a:solidFill>
                <a:latin typeface="ArialMT"/>
              </a:rPr>
              <a:t>Takayuki</a:t>
            </a:r>
            <a:r>
              <a:rPr lang="fr-FR" sz="1400" dirty="0">
                <a:solidFill>
                  <a:schemeClr val="bg1"/>
                </a:solidFill>
                <a:latin typeface="ArialMT"/>
              </a:rPr>
              <a:t> </a:t>
            </a:r>
            <a:r>
              <a:rPr lang="fr-FR" sz="1400" dirty="0" err="1">
                <a:solidFill>
                  <a:schemeClr val="bg1"/>
                </a:solidFill>
                <a:latin typeface="ArialMT"/>
              </a:rPr>
              <a:t>Saeki</a:t>
            </a:r>
            <a:r>
              <a:rPr lang="fr-FR" sz="1400" dirty="0">
                <a:solidFill>
                  <a:schemeClr val="bg1"/>
                </a:solidFill>
                <a:latin typeface="ArialMT"/>
              </a:rPr>
              <a:t> (KEK, </a:t>
            </a:r>
            <a:r>
              <a:rPr lang="fr-FR" sz="1400" dirty="0" err="1">
                <a:solidFill>
                  <a:schemeClr val="bg1"/>
                </a:solidFill>
                <a:latin typeface="ArialMT"/>
              </a:rPr>
              <a:t>Japan</a:t>
            </a:r>
            <a:r>
              <a:rPr lang="fr-FR" sz="1400" dirty="0">
                <a:solidFill>
                  <a:schemeClr val="bg1"/>
                </a:solidFill>
                <a:latin typeface="ArialMT"/>
              </a:rPr>
              <a:t>)</a:t>
            </a:r>
            <a:br>
              <a:rPr lang="fr-FR" sz="1400" dirty="0">
                <a:solidFill>
                  <a:schemeClr val="bg1"/>
                </a:solidFill>
                <a:latin typeface="ArialMT"/>
              </a:rPr>
            </a:br>
            <a:r>
              <a:rPr lang="fr-FR" sz="1400" dirty="0" err="1">
                <a:solidFill>
                  <a:schemeClr val="bg1"/>
                </a:solidFill>
                <a:latin typeface="ArialMT"/>
              </a:rPr>
              <a:t>Tomoyuki</a:t>
            </a:r>
            <a:r>
              <a:rPr lang="fr-FR" sz="1400" dirty="0">
                <a:solidFill>
                  <a:schemeClr val="bg1"/>
                </a:solidFill>
                <a:latin typeface="ArialMT"/>
              </a:rPr>
              <a:t> </a:t>
            </a:r>
            <a:r>
              <a:rPr lang="fr-FR" sz="1400" dirty="0" err="1">
                <a:solidFill>
                  <a:schemeClr val="bg1"/>
                </a:solidFill>
                <a:latin typeface="ArialMT"/>
              </a:rPr>
              <a:t>Sanuki</a:t>
            </a:r>
            <a:r>
              <a:rPr lang="fr-FR" sz="1400" dirty="0">
                <a:solidFill>
                  <a:schemeClr val="bg1"/>
                </a:solidFill>
                <a:latin typeface="ArialMT"/>
              </a:rPr>
              <a:t> (</a:t>
            </a:r>
            <a:r>
              <a:rPr lang="fr-FR" sz="1400" dirty="0" err="1">
                <a:solidFill>
                  <a:schemeClr val="bg1"/>
                </a:solidFill>
                <a:latin typeface="ArialMT"/>
              </a:rPr>
              <a:t>Tohoku</a:t>
            </a:r>
            <a:r>
              <a:rPr lang="fr-FR" sz="1400" dirty="0">
                <a:solidFill>
                  <a:schemeClr val="bg1"/>
                </a:solidFill>
                <a:latin typeface="ArialMT"/>
              </a:rPr>
              <a:t> </a:t>
            </a:r>
            <a:r>
              <a:rPr lang="fr-FR" sz="1400" dirty="0" err="1">
                <a:solidFill>
                  <a:schemeClr val="bg1"/>
                </a:solidFill>
                <a:latin typeface="ArialMT"/>
              </a:rPr>
              <a:t>University</a:t>
            </a:r>
            <a:r>
              <a:rPr lang="fr-FR" sz="1400" dirty="0">
                <a:solidFill>
                  <a:schemeClr val="bg1"/>
                </a:solidFill>
                <a:latin typeface="ArialMT"/>
              </a:rPr>
              <a:t>, </a:t>
            </a:r>
            <a:r>
              <a:rPr lang="fr-FR" sz="1400" dirty="0" err="1">
                <a:solidFill>
                  <a:schemeClr val="bg1"/>
                </a:solidFill>
                <a:latin typeface="ArialMT"/>
              </a:rPr>
              <a:t>Japan</a:t>
            </a:r>
            <a:r>
              <a:rPr lang="fr-FR" sz="1400" dirty="0">
                <a:solidFill>
                  <a:schemeClr val="bg1"/>
                </a:solidFill>
                <a:latin typeface="ArialMT"/>
              </a:rPr>
              <a:t>)</a:t>
            </a:r>
            <a:br>
              <a:rPr lang="fr-FR" sz="1400" dirty="0">
                <a:solidFill>
                  <a:schemeClr val="bg1"/>
                </a:solidFill>
                <a:latin typeface="ArialMT"/>
              </a:rPr>
            </a:br>
            <a:r>
              <a:rPr lang="fr-FR" sz="1400" dirty="0" err="1">
                <a:solidFill>
                  <a:schemeClr val="bg1"/>
                </a:solidFill>
                <a:latin typeface="ArialMT"/>
              </a:rPr>
              <a:t>Steinar</a:t>
            </a:r>
            <a:r>
              <a:rPr lang="fr-FR" sz="1400" dirty="0">
                <a:solidFill>
                  <a:schemeClr val="bg1"/>
                </a:solidFill>
                <a:latin typeface="ArialMT"/>
              </a:rPr>
              <a:t> </a:t>
            </a:r>
            <a:r>
              <a:rPr lang="fr-FR" sz="1400" dirty="0" err="1">
                <a:solidFill>
                  <a:schemeClr val="bg1"/>
                </a:solidFill>
                <a:latin typeface="ArialMT"/>
              </a:rPr>
              <a:t>Stapnes</a:t>
            </a:r>
            <a:r>
              <a:rPr lang="fr-FR" sz="1400" dirty="0">
                <a:solidFill>
                  <a:schemeClr val="bg1"/>
                </a:solidFill>
                <a:latin typeface="ArialMT"/>
              </a:rPr>
              <a:t> (CERN, </a:t>
            </a:r>
            <a:r>
              <a:rPr lang="fr-FR" sz="1400" dirty="0" err="1">
                <a:solidFill>
                  <a:schemeClr val="bg1"/>
                </a:solidFill>
                <a:latin typeface="ArialMT"/>
              </a:rPr>
              <a:t>Switzerland</a:t>
            </a:r>
            <a:r>
              <a:rPr lang="fr-FR" sz="1400" dirty="0">
                <a:solidFill>
                  <a:schemeClr val="bg1"/>
                </a:solidFill>
                <a:latin typeface="ArialMT"/>
              </a:rPr>
              <a:t>)</a:t>
            </a:r>
            <a:br>
              <a:rPr lang="fr-FR" sz="1400" dirty="0">
                <a:solidFill>
                  <a:schemeClr val="bg1"/>
                </a:solidFill>
                <a:latin typeface="ArialMT"/>
              </a:rPr>
            </a:br>
            <a:r>
              <a:rPr lang="fr-FR" sz="1400" dirty="0">
                <a:solidFill>
                  <a:schemeClr val="bg1"/>
                </a:solidFill>
                <a:latin typeface="ArialMT"/>
              </a:rPr>
              <a:t>Thomas </a:t>
            </a:r>
            <a:r>
              <a:rPr lang="fr-FR" sz="1400" dirty="0" err="1">
                <a:solidFill>
                  <a:schemeClr val="bg1"/>
                </a:solidFill>
                <a:latin typeface="ArialMT"/>
              </a:rPr>
              <a:t>Schoerner-Sadenius</a:t>
            </a:r>
            <a:r>
              <a:rPr lang="fr-FR" sz="1400" dirty="0">
                <a:solidFill>
                  <a:schemeClr val="bg1"/>
                </a:solidFill>
                <a:latin typeface="ArialMT"/>
              </a:rPr>
              <a:t> (DESY </a:t>
            </a:r>
            <a:r>
              <a:rPr lang="fr-FR" sz="1400" dirty="0" err="1">
                <a:solidFill>
                  <a:schemeClr val="bg1"/>
                </a:solidFill>
                <a:latin typeface="ArialMT"/>
              </a:rPr>
              <a:t>Hamburg</a:t>
            </a:r>
            <a:r>
              <a:rPr lang="fr-FR" sz="1400" dirty="0">
                <a:solidFill>
                  <a:schemeClr val="bg1"/>
                </a:solidFill>
                <a:latin typeface="ArialMT"/>
              </a:rPr>
              <a:t>, Germany)</a:t>
            </a:r>
            <a:br>
              <a:rPr lang="fr-FR" sz="1400" dirty="0">
                <a:solidFill>
                  <a:schemeClr val="bg1"/>
                </a:solidFill>
                <a:latin typeface="ArialMT"/>
              </a:rPr>
            </a:br>
            <a:r>
              <a:rPr lang="fr-FR" sz="1400" dirty="0" err="1">
                <a:solidFill>
                  <a:schemeClr val="bg1"/>
                </a:solidFill>
                <a:latin typeface="ArialMT"/>
              </a:rPr>
              <a:t>Nobuhiro</a:t>
            </a:r>
            <a:r>
              <a:rPr lang="fr-FR" sz="1400" dirty="0">
                <a:solidFill>
                  <a:schemeClr val="bg1"/>
                </a:solidFill>
                <a:latin typeface="ArialMT"/>
              </a:rPr>
              <a:t> </a:t>
            </a:r>
            <a:r>
              <a:rPr lang="fr-FR" sz="1400" dirty="0" err="1">
                <a:solidFill>
                  <a:schemeClr val="bg1"/>
                </a:solidFill>
                <a:latin typeface="ArialMT"/>
              </a:rPr>
              <a:t>Terunuma</a:t>
            </a:r>
            <a:r>
              <a:rPr lang="fr-FR" sz="1400" dirty="0">
                <a:solidFill>
                  <a:schemeClr val="bg1"/>
                </a:solidFill>
                <a:latin typeface="ArialMT"/>
              </a:rPr>
              <a:t> (KEK, </a:t>
            </a:r>
            <a:r>
              <a:rPr lang="fr-FR" sz="1400" dirty="0" err="1">
                <a:solidFill>
                  <a:schemeClr val="bg1"/>
                </a:solidFill>
                <a:latin typeface="ArialMT"/>
              </a:rPr>
              <a:t>Japan</a:t>
            </a:r>
            <a:r>
              <a:rPr lang="fr-FR" sz="1400" dirty="0">
                <a:solidFill>
                  <a:schemeClr val="bg1"/>
                </a:solidFill>
                <a:latin typeface="ArialMT"/>
              </a:rPr>
              <a:t>)</a:t>
            </a:r>
            <a:br>
              <a:rPr lang="fr-FR" sz="1400" dirty="0">
                <a:solidFill>
                  <a:schemeClr val="bg1"/>
                </a:solidFill>
                <a:latin typeface="ArialMT"/>
              </a:rPr>
            </a:br>
            <a:r>
              <a:rPr lang="fr-FR" sz="1400" dirty="0">
                <a:solidFill>
                  <a:schemeClr val="bg1"/>
                </a:solidFill>
                <a:latin typeface="ArialMT"/>
              </a:rPr>
              <a:t>Maxim </a:t>
            </a:r>
            <a:r>
              <a:rPr lang="fr-FR" sz="1400" dirty="0" err="1">
                <a:solidFill>
                  <a:schemeClr val="bg1"/>
                </a:solidFill>
                <a:latin typeface="ArialMT"/>
              </a:rPr>
              <a:t>Titov</a:t>
            </a:r>
            <a:r>
              <a:rPr lang="fr-FR" sz="1400" dirty="0">
                <a:solidFill>
                  <a:schemeClr val="bg1"/>
                </a:solidFill>
                <a:latin typeface="ArialMT"/>
              </a:rPr>
              <a:t> (CEA Saclay / IRFU, France)</a:t>
            </a:r>
            <a:br>
              <a:rPr lang="fr-FR" sz="1400" dirty="0">
                <a:solidFill>
                  <a:schemeClr val="bg1"/>
                </a:solidFill>
                <a:latin typeface="ArialMT"/>
              </a:rPr>
            </a:br>
            <a:r>
              <a:rPr lang="fr-FR" sz="1400" dirty="0">
                <a:solidFill>
                  <a:schemeClr val="bg1"/>
                </a:solidFill>
                <a:latin typeface="ArialMT"/>
              </a:rPr>
              <a:t>Marc Winter (</a:t>
            </a:r>
            <a:r>
              <a:rPr lang="fr-FR" sz="1400" dirty="0" err="1">
                <a:solidFill>
                  <a:schemeClr val="bg1"/>
                </a:solidFill>
                <a:latin typeface="ArialMT"/>
              </a:rPr>
              <a:t>IJCLab</a:t>
            </a:r>
            <a:r>
              <a:rPr lang="fr-FR" sz="1400" dirty="0">
                <a:solidFill>
                  <a:schemeClr val="bg1"/>
                </a:solidFill>
                <a:latin typeface="ArialMT"/>
              </a:rPr>
              <a:t>, France)</a:t>
            </a:r>
            <a:br>
              <a:rPr lang="fr-FR" sz="1400" dirty="0">
                <a:solidFill>
                  <a:schemeClr val="bg1"/>
                </a:solidFill>
                <a:latin typeface="ArialMT"/>
              </a:rPr>
            </a:br>
            <a:r>
              <a:rPr lang="fr-FR" sz="1400" dirty="0" err="1">
                <a:solidFill>
                  <a:schemeClr val="bg1"/>
                </a:solidFill>
                <a:latin typeface="ArialMT"/>
              </a:rPr>
              <a:t>Masakazu</a:t>
            </a:r>
            <a:r>
              <a:rPr lang="fr-FR" sz="1400" dirty="0">
                <a:solidFill>
                  <a:schemeClr val="bg1"/>
                </a:solidFill>
                <a:latin typeface="ArialMT"/>
              </a:rPr>
              <a:t> </a:t>
            </a:r>
            <a:r>
              <a:rPr lang="fr-FR" sz="1400" dirty="0" err="1">
                <a:solidFill>
                  <a:schemeClr val="bg1"/>
                </a:solidFill>
                <a:latin typeface="ArialMT"/>
              </a:rPr>
              <a:t>Yoshioka</a:t>
            </a:r>
            <a:r>
              <a:rPr lang="fr-FR" sz="1400" dirty="0">
                <a:solidFill>
                  <a:schemeClr val="bg1"/>
                </a:solidFill>
                <a:latin typeface="ArialMT"/>
              </a:rPr>
              <a:t> (Iwate </a:t>
            </a:r>
            <a:r>
              <a:rPr lang="fr-FR" sz="1400" dirty="0" err="1">
                <a:solidFill>
                  <a:schemeClr val="bg1"/>
                </a:solidFill>
                <a:latin typeface="ArialMT"/>
              </a:rPr>
              <a:t>University</a:t>
            </a:r>
            <a:r>
              <a:rPr lang="fr-FR" sz="1400" dirty="0">
                <a:solidFill>
                  <a:schemeClr val="bg1"/>
                </a:solidFill>
                <a:latin typeface="ArialMT"/>
              </a:rPr>
              <a:t>, </a:t>
            </a:r>
            <a:r>
              <a:rPr lang="fr-FR" sz="1400" dirty="0" err="1">
                <a:solidFill>
                  <a:schemeClr val="bg1"/>
                </a:solidFill>
                <a:latin typeface="ArialMT"/>
              </a:rPr>
              <a:t>Japan</a:t>
            </a:r>
            <a:r>
              <a:rPr lang="fr-FR" sz="1400" dirty="0">
                <a:solidFill>
                  <a:schemeClr val="bg1"/>
                </a:solidFill>
                <a:latin typeface="ArialMT"/>
              </a:rPr>
              <a:t>)</a:t>
            </a:r>
            <a:endParaRPr lang="fr-FR" sz="1400" b="0" i="0" dirty="0">
              <a:solidFill>
                <a:schemeClr val="bg1"/>
              </a:solidFill>
              <a:effectLst/>
              <a:latin typeface="ArialMT"/>
            </a:endParaRPr>
          </a:p>
        </p:txBody>
      </p:sp>
      <p:sp>
        <p:nvSpPr>
          <p:cNvPr id="9" name="Rectangle 8"/>
          <p:cNvSpPr/>
          <p:nvPr/>
        </p:nvSpPr>
        <p:spPr>
          <a:xfrm>
            <a:off x="5076056" y="4508898"/>
            <a:ext cx="4572000" cy="2031325"/>
          </a:xfrm>
          <a:prstGeom prst="rect">
            <a:avLst/>
          </a:prstGeom>
        </p:spPr>
        <p:txBody>
          <a:bodyPr>
            <a:spAutoFit/>
          </a:bodyPr>
          <a:lstStyle/>
          <a:p>
            <a:r>
              <a:rPr lang="fr-FR" sz="1400" b="1" dirty="0">
                <a:solidFill>
                  <a:srgbClr val="FFFF00"/>
                </a:solidFill>
                <a:latin typeface="ArialMT"/>
              </a:rPr>
              <a:t>Local </a:t>
            </a:r>
            <a:r>
              <a:rPr lang="fr-FR" sz="1400" b="1" dirty="0" err="1">
                <a:solidFill>
                  <a:srgbClr val="FFFF00"/>
                </a:solidFill>
                <a:latin typeface="ArialMT"/>
              </a:rPr>
              <a:t>Organizing</a:t>
            </a:r>
            <a:r>
              <a:rPr lang="fr-FR" sz="1400" b="1" dirty="0">
                <a:solidFill>
                  <a:srgbClr val="FFFF00"/>
                </a:solidFill>
                <a:latin typeface="ArialMT"/>
              </a:rPr>
              <a:t> </a:t>
            </a:r>
            <a:r>
              <a:rPr lang="fr-FR" sz="1400" b="1" dirty="0" err="1">
                <a:solidFill>
                  <a:srgbClr val="FFFF00"/>
                </a:solidFill>
                <a:latin typeface="ArialMT"/>
              </a:rPr>
              <a:t>Committee</a:t>
            </a:r>
            <a:r>
              <a:rPr lang="fr-FR" sz="1400" b="1" dirty="0">
                <a:solidFill>
                  <a:srgbClr val="FFFF00"/>
                </a:solidFill>
                <a:latin typeface="ArialMT"/>
              </a:rPr>
              <a:t>:</a:t>
            </a:r>
            <a:endParaRPr lang="fr-FR" sz="1400" dirty="0">
              <a:solidFill>
                <a:srgbClr val="FFFF00"/>
              </a:solidFill>
              <a:latin typeface="ArialMT"/>
            </a:endParaRPr>
          </a:p>
          <a:p>
            <a:r>
              <a:rPr lang="fr-FR" sz="1400" dirty="0">
                <a:solidFill>
                  <a:srgbClr val="FFFF00"/>
                </a:solidFill>
                <a:latin typeface="ArialMT"/>
              </a:rPr>
              <a:t> </a:t>
            </a:r>
            <a:r>
              <a:rPr lang="fr-FR" sz="1400" dirty="0" err="1">
                <a:solidFill>
                  <a:schemeClr val="bg1"/>
                </a:solidFill>
                <a:latin typeface="ArialMT"/>
              </a:rPr>
              <a:t>Satomi</a:t>
            </a:r>
            <a:r>
              <a:rPr lang="fr-FR" sz="1400" dirty="0">
                <a:solidFill>
                  <a:schemeClr val="bg1"/>
                </a:solidFill>
                <a:latin typeface="ArialMT"/>
              </a:rPr>
              <a:t> </a:t>
            </a:r>
            <a:r>
              <a:rPr lang="fr-FR" sz="1400" dirty="0" err="1">
                <a:solidFill>
                  <a:schemeClr val="bg1"/>
                </a:solidFill>
                <a:latin typeface="ArialMT"/>
              </a:rPr>
              <a:t>Fujisaki</a:t>
            </a:r>
            <a:r>
              <a:rPr lang="fr-FR" sz="1400" dirty="0">
                <a:solidFill>
                  <a:schemeClr val="bg1"/>
                </a:solidFill>
                <a:latin typeface="ArialMT"/>
              </a:rPr>
              <a:t> (Iwate </a:t>
            </a:r>
            <a:r>
              <a:rPr lang="fr-FR" sz="1400" dirty="0" err="1">
                <a:solidFill>
                  <a:schemeClr val="bg1"/>
                </a:solidFill>
                <a:latin typeface="ArialMT"/>
              </a:rPr>
              <a:t>University</a:t>
            </a:r>
            <a:r>
              <a:rPr lang="fr-FR" sz="1400" dirty="0">
                <a:solidFill>
                  <a:schemeClr val="bg1"/>
                </a:solidFill>
                <a:latin typeface="ArialMT"/>
              </a:rPr>
              <a:t>, </a:t>
            </a:r>
            <a:r>
              <a:rPr lang="fr-FR" sz="1400" dirty="0" err="1">
                <a:solidFill>
                  <a:schemeClr val="bg1"/>
                </a:solidFill>
                <a:latin typeface="ArialMT"/>
              </a:rPr>
              <a:t>Japan</a:t>
            </a:r>
            <a:r>
              <a:rPr lang="fr-FR" sz="1400" dirty="0">
                <a:solidFill>
                  <a:schemeClr val="bg1"/>
                </a:solidFill>
                <a:latin typeface="ArialMT"/>
              </a:rPr>
              <a:t>)</a:t>
            </a:r>
            <a:br>
              <a:rPr lang="fr-FR" sz="1400" dirty="0">
                <a:solidFill>
                  <a:schemeClr val="bg1"/>
                </a:solidFill>
                <a:latin typeface="ArialMT"/>
              </a:rPr>
            </a:br>
            <a:r>
              <a:rPr lang="fr-FR" sz="1400" dirty="0">
                <a:solidFill>
                  <a:schemeClr val="bg1"/>
                </a:solidFill>
                <a:latin typeface="ArialMT"/>
              </a:rPr>
              <a:t> </a:t>
            </a:r>
            <a:r>
              <a:rPr lang="fr-FR" sz="1400" dirty="0" err="1">
                <a:solidFill>
                  <a:schemeClr val="bg1"/>
                </a:solidFill>
                <a:latin typeface="ArialMT"/>
              </a:rPr>
              <a:t>Kiyotomo</a:t>
            </a:r>
            <a:r>
              <a:rPr lang="fr-FR" sz="1400" dirty="0">
                <a:solidFill>
                  <a:schemeClr val="bg1"/>
                </a:solidFill>
                <a:latin typeface="ArialMT"/>
              </a:rPr>
              <a:t> Kawagoe (Kyushu </a:t>
            </a:r>
            <a:r>
              <a:rPr lang="fr-FR" sz="1400" dirty="0" err="1">
                <a:solidFill>
                  <a:schemeClr val="bg1"/>
                </a:solidFill>
                <a:latin typeface="ArialMT"/>
              </a:rPr>
              <a:t>University</a:t>
            </a:r>
            <a:r>
              <a:rPr lang="fr-FR" sz="1400" dirty="0">
                <a:solidFill>
                  <a:schemeClr val="bg1"/>
                </a:solidFill>
                <a:latin typeface="ArialMT"/>
              </a:rPr>
              <a:t>, </a:t>
            </a:r>
            <a:r>
              <a:rPr lang="fr-FR" sz="1400" dirty="0" err="1">
                <a:solidFill>
                  <a:schemeClr val="bg1"/>
                </a:solidFill>
                <a:latin typeface="ArialMT"/>
              </a:rPr>
              <a:t>Japan</a:t>
            </a:r>
            <a:r>
              <a:rPr lang="fr-FR" sz="1400" dirty="0">
                <a:solidFill>
                  <a:schemeClr val="bg1"/>
                </a:solidFill>
                <a:latin typeface="ArialMT"/>
              </a:rPr>
              <a:t>)</a:t>
            </a:r>
            <a:br>
              <a:rPr lang="fr-FR" sz="1400" dirty="0">
                <a:solidFill>
                  <a:schemeClr val="bg1"/>
                </a:solidFill>
                <a:latin typeface="ArialMT"/>
              </a:rPr>
            </a:br>
            <a:r>
              <a:rPr lang="fr-FR" sz="1400" dirty="0">
                <a:solidFill>
                  <a:schemeClr val="bg1"/>
                </a:solidFill>
                <a:latin typeface="ArialMT"/>
              </a:rPr>
              <a:t> </a:t>
            </a:r>
            <a:r>
              <a:rPr lang="fr-FR" sz="1400" dirty="0" err="1">
                <a:solidFill>
                  <a:schemeClr val="bg1"/>
                </a:solidFill>
                <a:latin typeface="ArialMT"/>
              </a:rPr>
              <a:t>Masao</a:t>
            </a:r>
            <a:r>
              <a:rPr lang="fr-FR" sz="1400" dirty="0">
                <a:solidFill>
                  <a:schemeClr val="bg1"/>
                </a:solidFill>
                <a:latin typeface="ArialMT"/>
              </a:rPr>
              <a:t> </a:t>
            </a:r>
            <a:r>
              <a:rPr lang="fr-FR" sz="1400" dirty="0" err="1">
                <a:solidFill>
                  <a:schemeClr val="bg1"/>
                </a:solidFill>
                <a:latin typeface="ArialMT"/>
              </a:rPr>
              <a:t>Kuriki</a:t>
            </a:r>
            <a:r>
              <a:rPr lang="fr-FR" sz="1400" dirty="0">
                <a:solidFill>
                  <a:schemeClr val="bg1"/>
                </a:solidFill>
                <a:latin typeface="ArialMT"/>
              </a:rPr>
              <a:t> (Hiroshima </a:t>
            </a:r>
            <a:r>
              <a:rPr lang="fr-FR" sz="1400" dirty="0" err="1">
                <a:solidFill>
                  <a:schemeClr val="bg1"/>
                </a:solidFill>
                <a:latin typeface="ArialMT"/>
              </a:rPr>
              <a:t>University</a:t>
            </a:r>
            <a:r>
              <a:rPr lang="fr-FR" sz="1400" dirty="0">
                <a:solidFill>
                  <a:schemeClr val="bg1"/>
                </a:solidFill>
                <a:latin typeface="ArialMT"/>
              </a:rPr>
              <a:t>, </a:t>
            </a:r>
            <a:r>
              <a:rPr lang="fr-FR" sz="1400" dirty="0" err="1">
                <a:solidFill>
                  <a:schemeClr val="bg1"/>
                </a:solidFill>
                <a:latin typeface="ArialMT"/>
              </a:rPr>
              <a:t>Japan</a:t>
            </a:r>
            <a:r>
              <a:rPr lang="fr-FR" sz="1400" dirty="0">
                <a:solidFill>
                  <a:schemeClr val="bg1"/>
                </a:solidFill>
                <a:latin typeface="ArialMT"/>
              </a:rPr>
              <a:t>)</a:t>
            </a:r>
            <a:br>
              <a:rPr lang="fr-FR" sz="1400" dirty="0">
                <a:solidFill>
                  <a:schemeClr val="bg1"/>
                </a:solidFill>
                <a:latin typeface="ArialMT"/>
              </a:rPr>
            </a:br>
            <a:r>
              <a:rPr lang="fr-FR" sz="1400" dirty="0">
                <a:solidFill>
                  <a:schemeClr val="bg1"/>
                </a:solidFill>
                <a:latin typeface="ArialMT"/>
              </a:rPr>
              <a:t> </a:t>
            </a:r>
            <a:r>
              <a:rPr lang="fr-FR" sz="1400" dirty="0" err="1">
                <a:solidFill>
                  <a:schemeClr val="bg1"/>
                </a:solidFill>
                <a:latin typeface="ArialMT"/>
              </a:rPr>
              <a:t>Shinya</a:t>
            </a:r>
            <a:r>
              <a:rPr lang="fr-FR" sz="1400" dirty="0">
                <a:solidFill>
                  <a:schemeClr val="bg1"/>
                </a:solidFill>
                <a:latin typeface="ArialMT"/>
              </a:rPr>
              <a:t> Narita (Iwate </a:t>
            </a:r>
            <a:r>
              <a:rPr lang="fr-FR" sz="1400" dirty="0" err="1">
                <a:solidFill>
                  <a:schemeClr val="bg1"/>
                </a:solidFill>
                <a:latin typeface="ArialMT"/>
              </a:rPr>
              <a:t>University</a:t>
            </a:r>
            <a:r>
              <a:rPr lang="fr-FR" sz="1400" dirty="0">
                <a:solidFill>
                  <a:schemeClr val="bg1"/>
                </a:solidFill>
                <a:latin typeface="ArialMT"/>
              </a:rPr>
              <a:t>, </a:t>
            </a:r>
            <a:r>
              <a:rPr lang="fr-FR" sz="1400" dirty="0" err="1">
                <a:solidFill>
                  <a:schemeClr val="bg1"/>
                </a:solidFill>
                <a:latin typeface="ArialMT"/>
              </a:rPr>
              <a:t>Japan</a:t>
            </a:r>
            <a:r>
              <a:rPr lang="fr-FR" sz="1400" dirty="0">
                <a:solidFill>
                  <a:schemeClr val="bg1"/>
                </a:solidFill>
                <a:latin typeface="ArialMT"/>
              </a:rPr>
              <a:t>) – Chair</a:t>
            </a:r>
            <a:br>
              <a:rPr lang="fr-FR" sz="1400" dirty="0">
                <a:solidFill>
                  <a:schemeClr val="bg1"/>
                </a:solidFill>
                <a:latin typeface="ArialMT"/>
              </a:rPr>
            </a:br>
            <a:r>
              <a:rPr lang="fr-FR" sz="1400" dirty="0">
                <a:solidFill>
                  <a:schemeClr val="bg1"/>
                </a:solidFill>
                <a:latin typeface="ArialMT"/>
              </a:rPr>
              <a:t> </a:t>
            </a:r>
            <a:r>
              <a:rPr lang="fr-FR" sz="1400" dirty="0" err="1">
                <a:solidFill>
                  <a:schemeClr val="bg1"/>
                </a:solidFill>
                <a:latin typeface="ArialMT"/>
              </a:rPr>
              <a:t>Aiko</a:t>
            </a:r>
            <a:r>
              <a:rPr lang="fr-FR" sz="1400" dirty="0">
                <a:solidFill>
                  <a:schemeClr val="bg1"/>
                </a:solidFill>
                <a:latin typeface="ArialMT"/>
              </a:rPr>
              <a:t> </a:t>
            </a:r>
            <a:r>
              <a:rPr lang="fr-FR" sz="1400" dirty="0" err="1">
                <a:solidFill>
                  <a:schemeClr val="bg1"/>
                </a:solidFill>
                <a:latin typeface="ArialMT"/>
              </a:rPr>
              <a:t>Shoji</a:t>
            </a:r>
            <a:r>
              <a:rPr lang="fr-FR" sz="1400" dirty="0">
                <a:solidFill>
                  <a:schemeClr val="bg1"/>
                </a:solidFill>
                <a:latin typeface="ArialMT"/>
              </a:rPr>
              <a:t> (Iwate </a:t>
            </a:r>
            <a:r>
              <a:rPr lang="fr-FR" sz="1400" dirty="0" err="1">
                <a:solidFill>
                  <a:schemeClr val="bg1"/>
                </a:solidFill>
                <a:latin typeface="ArialMT"/>
              </a:rPr>
              <a:t>University</a:t>
            </a:r>
            <a:r>
              <a:rPr lang="fr-FR" sz="1400" dirty="0">
                <a:solidFill>
                  <a:schemeClr val="bg1"/>
                </a:solidFill>
                <a:latin typeface="ArialMT"/>
              </a:rPr>
              <a:t>, </a:t>
            </a:r>
            <a:r>
              <a:rPr lang="fr-FR" sz="1400" dirty="0" err="1">
                <a:solidFill>
                  <a:schemeClr val="bg1"/>
                </a:solidFill>
                <a:latin typeface="ArialMT"/>
              </a:rPr>
              <a:t>Japan</a:t>
            </a:r>
            <a:r>
              <a:rPr lang="fr-FR" sz="1400" dirty="0">
                <a:solidFill>
                  <a:schemeClr val="bg1"/>
                </a:solidFill>
                <a:latin typeface="ArialMT"/>
              </a:rPr>
              <a:t>)</a:t>
            </a:r>
            <a:br>
              <a:rPr lang="fr-FR" sz="1400" dirty="0">
                <a:solidFill>
                  <a:schemeClr val="bg1"/>
                </a:solidFill>
                <a:latin typeface="ArialMT"/>
              </a:rPr>
            </a:br>
            <a:r>
              <a:rPr lang="fr-FR" sz="1400" dirty="0">
                <a:solidFill>
                  <a:schemeClr val="bg1"/>
                </a:solidFill>
                <a:latin typeface="ArialMT"/>
              </a:rPr>
              <a:t> </a:t>
            </a:r>
            <a:r>
              <a:rPr lang="fr-FR" sz="1400" dirty="0" err="1">
                <a:solidFill>
                  <a:schemeClr val="bg1"/>
                </a:solidFill>
                <a:latin typeface="ArialMT"/>
              </a:rPr>
              <a:t>Tohru</a:t>
            </a:r>
            <a:r>
              <a:rPr lang="fr-FR" sz="1400" dirty="0">
                <a:solidFill>
                  <a:schemeClr val="bg1"/>
                </a:solidFill>
                <a:latin typeface="ArialMT"/>
              </a:rPr>
              <a:t> Takahashi (Hiroshima </a:t>
            </a:r>
            <a:r>
              <a:rPr lang="fr-FR" sz="1400" dirty="0" err="1">
                <a:solidFill>
                  <a:schemeClr val="bg1"/>
                </a:solidFill>
                <a:latin typeface="ArialMT"/>
              </a:rPr>
              <a:t>University</a:t>
            </a:r>
            <a:r>
              <a:rPr lang="fr-FR" sz="1400" dirty="0">
                <a:solidFill>
                  <a:schemeClr val="bg1"/>
                </a:solidFill>
                <a:latin typeface="ArialMT"/>
              </a:rPr>
              <a:t>, </a:t>
            </a:r>
            <a:r>
              <a:rPr lang="fr-FR" sz="1400" dirty="0" err="1">
                <a:solidFill>
                  <a:schemeClr val="bg1"/>
                </a:solidFill>
                <a:latin typeface="ArialMT"/>
              </a:rPr>
              <a:t>Japan</a:t>
            </a:r>
            <a:r>
              <a:rPr lang="fr-FR" sz="1400" dirty="0">
                <a:solidFill>
                  <a:schemeClr val="bg1"/>
                </a:solidFill>
                <a:latin typeface="ArialMT"/>
              </a:rPr>
              <a:t>)</a:t>
            </a:r>
            <a:br>
              <a:rPr lang="fr-FR" sz="1400" dirty="0">
                <a:solidFill>
                  <a:schemeClr val="bg1"/>
                </a:solidFill>
                <a:latin typeface="ArialMT"/>
              </a:rPr>
            </a:br>
            <a:r>
              <a:rPr lang="fr-FR" sz="1400" dirty="0">
                <a:solidFill>
                  <a:schemeClr val="bg1"/>
                </a:solidFill>
                <a:latin typeface="ArialMT"/>
              </a:rPr>
              <a:t> </a:t>
            </a:r>
            <a:r>
              <a:rPr lang="fr-FR" sz="1400" dirty="0" err="1">
                <a:solidFill>
                  <a:schemeClr val="bg1"/>
                </a:solidFill>
                <a:latin typeface="ArialMT"/>
              </a:rPr>
              <a:t>Tohru</a:t>
            </a:r>
            <a:r>
              <a:rPr lang="fr-FR" sz="1400" dirty="0">
                <a:solidFill>
                  <a:schemeClr val="bg1"/>
                </a:solidFill>
                <a:latin typeface="ArialMT"/>
              </a:rPr>
              <a:t> </a:t>
            </a:r>
            <a:r>
              <a:rPr lang="fr-FR" sz="1400" dirty="0" err="1">
                <a:solidFill>
                  <a:schemeClr val="bg1"/>
                </a:solidFill>
                <a:latin typeface="ArialMT"/>
              </a:rPr>
              <a:t>Takeshita</a:t>
            </a:r>
            <a:r>
              <a:rPr lang="fr-FR" sz="1400" dirty="0">
                <a:solidFill>
                  <a:schemeClr val="bg1"/>
                </a:solidFill>
                <a:latin typeface="ArialMT"/>
              </a:rPr>
              <a:t> (</a:t>
            </a:r>
            <a:r>
              <a:rPr lang="fr-FR" sz="1400" dirty="0" err="1">
                <a:solidFill>
                  <a:schemeClr val="bg1"/>
                </a:solidFill>
                <a:latin typeface="ArialMT"/>
              </a:rPr>
              <a:t>Shinshu</a:t>
            </a:r>
            <a:r>
              <a:rPr lang="fr-FR" sz="1400" dirty="0">
                <a:solidFill>
                  <a:schemeClr val="bg1"/>
                </a:solidFill>
                <a:latin typeface="ArialMT"/>
              </a:rPr>
              <a:t> </a:t>
            </a:r>
            <a:r>
              <a:rPr lang="fr-FR" sz="1400" dirty="0" err="1">
                <a:solidFill>
                  <a:schemeClr val="bg1"/>
                </a:solidFill>
                <a:latin typeface="ArialMT"/>
              </a:rPr>
              <a:t>University</a:t>
            </a:r>
            <a:r>
              <a:rPr lang="fr-FR" sz="1400" dirty="0">
                <a:solidFill>
                  <a:schemeClr val="bg1"/>
                </a:solidFill>
                <a:latin typeface="ArialMT"/>
              </a:rPr>
              <a:t>, </a:t>
            </a:r>
            <a:r>
              <a:rPr lang="fr-FR" sz="1400" dirty="0" err="1">
                <a:solidFill>
                  <a:schemeClr val="bg1"/>
                </a:solidFill>
                <a:latin typeface="ArialMT"/>
              </a:rPr>
              <a:t>Japan</a:t>
            </a:r>
            <a:r>
              <a:rPr lang="fr-FR" sz="1400" dirty="0">
                <a:solidFill>
                  <a:schemeClr val="bg1"/>
                </a:solidFill>
                <a:latin typeface="ArialMT"/>
              </a:rPr>
              <a:t>)</a:t>
            </a:r>
            <a:br>
              <a:rPr lang="fr-FR" sz="1400" dirty="0">
                <a:solidFill>
                  <a:schemeClr val="bg1"/>
                </a:solidFill>
                <a:latin typeface="ArialMT"/>
              </a:rPr>
            </a:br>
            <a:r>
              <a:rPr lang="fr-FR" sz="1400" dirty="0">
                <a:solidFill>
                  <a:schemeClr val="bg1"/>
                </a:solidFill>
                <a:latin typeface="ArialMT"/>
              </a:rPr>
              <a:t> </a:t>
            </a:r>
            <a:r>
              <a:rPr lang="fr-FR" sz="1400" dirty="0" err="1">
                <a:solidFill>
                  <a:schemeClr val="bg1"/>
                </a:solidFill>
                <a:latin typeface="ArialMT"/>
              </a:rPr>
              <a:t>Satoru</a:t>
            </a:r>
            <a:r>
              <a:rPr lang="fr-FR" sz="1400" dirty="0">
                <a:solidFill>
                  <a:schemeClr val="bg1"/>
                </a:solidFill>
                <a:latin typeface="ArialMT"/>
              </a:rPr>
              <a:t> </a:t>
            </a:r>
            <a:r>
              <a:rPr lang="fr-FR" sz="1400" dirty="0" err="1">
                <a:solidFill>
                  <a:schemeClr val="bg1"/>
                </a:solidFill>
                <a:latin typeface="ArialMT"/>
              </a:rPr>
              <a:t>Yamashita</a:t>
            </a:r>
            <a:r>
              <a:rPr lang="fr-FR" sz="1400" dirty="0">
                <a:solidFill>
                  <a:schemeClr val="bg1"/>
                </a:solidFill>
                <a:latin typeface="ArialMT"/>
              </a:rPr>
              <a:t> (Iwate </a:t>
            </a:r>
            <a:r>
              <a:rPr lang="fr-FR" sz="1400" dirty="0" err="1">
                <a:solidFill>
                  <a:schemeClr val="bg1"/>
                </a:solidFill>
                <a:latin typeface="ArialMT"/>
              </a:rPr>
              <a:t>Pref.l</a:t>
            </a:r>
            <a:r>
              <a:rPr lang="fr-FR" sz="1400" dirty="0">
                <a:solidFill>
                  <a:schemeClr val="bg1"/>
                </a:solidFill>
                <a:latin typeface="ArialMT"/>
              </a:rPr>
              <a:t> </a:t>
            </a:r>
            <a:r>
              <a:rPr lang="fr-FR" sz="1400" dirty="0" err="1">
                <a:solidFill>
                  <a:schemeClr val="bg1"/>
                </a:solidFill>
                <a:latin typeface="ArialMT"/>
              </a:rPr>
              <a:t>University</a:t>
            </a:r>
            <a:r>
              <a:rPr lang="fr-FR" sz="1400" dirty="0">
                <a:solidFill>
                  <a:schemeClr val="bg1"/>
                </a:solidFill>
                <a:latin typeface="ArialMT"/>
              </a:rPr>
              <a:t>, </a:t>
            </a:r>
            <a:r>
              <a:rPr lang="fr-FR" sz="1400" dirty="0" err="1">
                <a:solidFill>
                  <a:schemeClr val="bg1"/>
                </a:solidFill>
                <a:latin typeface="ArialMT"/>
              </a:rPr>
              <a:t>Japan</a:t>
            </a:r>
            <a:r>
              <a:rPr lang="fr-FR" sz="1400" dirty="0">
                <a:solidFill>
                  <a:schemeClr val="bg1"/>
                </a:solidFill>
                <a:latin typeface="ArialMT"/>
              </a:rPr>
              <a:t>)</a:t>
            </a:r>
            <a:endParaRPr lang="fr-FR" sz="1400" b="0" i="0" dirty="0">
              <a:solidFill>
                <a:schemeClr val="bg1"/>
              </a:solidFill>
              <a:effectLst/>
              <a:latin typeface="ArialMT"/>
            </a:endParaRPr>
          </a:p>
        </p:txBody>
      </p:sp>
      <p:sp>
        <p:nvSpPr>
          <p:cNvPr id="13" name="Rectangle 12"/>
          <p:cNvSpPr/>
          <p:nvPr/>
        </p:nvSpPr>
        <p:spPr>
          <a:xfrm>
            <a:off x="-152742" y="560874"/>
            <a:ext cx="9477270" cy="707886"/>
          </a:xfrm>
          <a:prstGeom prst="rect">
            <a:avLst/>
          </a:prstGeom>
        </p:spPr>
        <p:txBody>
          <a:bodyPr wrap="square">
            <a:spAutoFit/>
          </a:bodyPr>
          <a:lstStyle/>
          <a:p>
            <a:pPr algn="ctr"/>
            <a:r>
              <a:rPr lang="en-US" sz="2000" b="1" dirty="0">
                <a:solidFill>
                  <a:schemeClr val="bg1"/>
                </a:solidFill>
                <a:latin typeface="ArialMT"/>
              </a:rPr>
              <a:t>MORIOKA, JAPAN, SEPTEMBER 25-27, 2023</a:t>
            </a:r>
          </a:p>
          <a:p>
            <a:pPr algn="ctr"/>
            <a:r>
              <a:rPr lang="en-US" sz="2000" b="1" dirty="0">
                <a:solidFill>
                  <a:schemeClr val="bg1"/>
                </a:solidFill>
                <a:latin typeface="ArialMT"/>
              </a:rPr>
              <a:t>Alina Center, the same venue as LCWS2016, hosted by Iwate University</a:t>
            </a:r>
          </a:p>
        </p:txBody>
      </p:sp>
      <p:pic>
        <p:nvPicPr>
          <p:cNvPr id="14" name="Image 13"/>
          <p:cNvPicPr>
            <a:picLocks noChangeAspect="1"/>
          </p:cNvPicPr>
          <p:nvPr/>
        </p:nvPicPr>
        <p:blipFill>
          <a:blip r:embed="rId5"/>
          <a:stretch>
            <a:fillRect/>
          </a:stretch>
        </p:blipFill>
        <p:spPr>
          <a:xfrm>
            <a:off x="107504" y="4483746"/>
            <a:ext cx="5013105" cy="2255658"/>
          </a:xfrm>
          <a:prstGeom prst="rect">
            <a:avLst/>
          </a:prstGeom>
        </p:spPr>
      </p:pic>
      <p:sp>
        <p:nvSpPr>
          <p:cNvPr id="10" name="Rectangle 9"/>
          <p:cNvSpPr/>
          <p:nvPr/>
        </p:nvSpPr>
        <p:spPr>
          <a:xfrm>
            <a:off x="742397" y="4167285"/>
            <a:ext cx="3732625" cy="369332"/>
          </a:xfrm>
          <a:prstGeom prst="rect">
            <a:avLst/>
          </a:prstGeom>
          <a:solidFill>
            <a:schemeClr val="bg1"/>
          </a:solidFill>
        </p:spPr>
        <p:txBody>
          <a:bodyPr wrap="none">
            <a:spAutoFit/>
          </a:bodyPr>
          <a:lstStyle/>
          <a:p>
            <a:r>
              <a:rPr lang="fr-FR" dirty="0">
                <a:solidFill>
                  <a:srgbClr val="FF0000"/>
                </a:solidFill>
                <a:latin typeface="ArialMT"/>
              </a:rPr>
              <a:t>https://indico.desy.de/event/39980/</a:t>
            </a:r>
          </a:p>
        </p:txBody>
      </p:sp>
    </p:spTree>
    <p:extLst>
      <p:ext uri="{BB962C8B-B14F-4D97-AF65-F5344CB8AC3E}">
        <p14:creationId xmlns:p14="http://schemas.microsoft.com/office/powerpoint/2010/main" val="246032361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6188</TotalTime>
  <Words>466</Words>
  <Application>Microsoft Macintosh PowerPoint</Application>
  <PresentationFormat>On-screen Show (4:3)</PresentationFormat>
  <Paragraphs>26</Paragraphs>
  <Slides>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vt:i4>
      </vt:variant>
    </vt:vector>
  </HeadingPairs>
  <TitlesOfParts>
    <vt:vector size="8" baseType="lpstr">
      <vt:lpstr>Arial</vt:lpstr>
      <vt:lpstr>ArialMT</vt:lpstr>
      <vt:lpstr>Calibri</vt:lpstr>
      <vt:lpstr>Office Theme</vt:lpstr>
      <vt:lpstr>PowerPoint Presentation</vt:lpstr>
      <vt:lpstr>PowerPoint Presentation</vt:lpstr>
      <vt:lpstr>PowerPoint Presentation</vt:lpstr>
      <vt:lpstr>PowerPoint Presentation</vt:lpstr>
    </vt:vector>
  </TitlesOfParts>
  <Company>CEA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TITOV Maksym</dc:creator>
  <cp:lastModifiedBy>Steinar Stapnes</cp:lastModifiedBy>
  <cp:revision>339</cp:revision>
  <dcterms:created xsi:type="dcterms:W3CDTF">2014-10-28T06:43:35Z</dcterms:created>
  <dcterms:modified xsi:type="dcterms:W3CDTF">2023-07-05T07:40:59Z</dcterms:modified>
</cp:coreProperties>
</file>