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89" r:id="rId3"/>
    <p:sldId id="4196" r:id="rId4"/>
    <p:sldId id="4188" r:id="rId5"/>
    <p:sldId id="4195" r:id="rId6"/>
    <p:sldId id="4197" r:id="rId7"/>
    <p:sldId id="4198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52"/>
    <p:restoredTop sz="94686"/>
  </p:normalViewPr>
  <p:slideViewPr>
    <p:cSldViewPr snapToGrid="0" snapToObjects="1">
      <p:cViewPr varScale="1">
        <p:scale>
          <a:sx n="78" d="100"/>
          <a:sy n="78" d="100"/>
        </p:scale>
        <p:origin x="168" y="1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F379C0-F5C9-6C44-8E3A-8BE8D98C4C30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DF384B-8ACC-6E47-A267-660588A4F31E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E69EEF-A6BA-DC41-88C4-D9182532D0D9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197B5C1-90BF-8846-8392-D564FFDDEB41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818A788-0E5D-254D-85D8-EB47B026630F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654B15D-63AD-7E42-9BA1-83CF1FA3B603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A7B6D73-8413-EE41-89E7-FF8972160500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0B6368A-96E6-8E4A-8B79-C7EB4958C2AE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B040-6BC2-D749-BD37-F2FE9120205B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DD77-78AF-2045-9A53-6D9818F463B8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0DA8-F085-4948-9F12-77CC83BEA2AA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2151-5A82-C347-B141-15B4FABE096D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126837" y="903072"/>
            <a:ext cx="4765964" cy="4835789"/>
          </a:xfrm>
          <a:prstGeom prst="rect">
            <a:avLst/>
          </a:prstGeom>
        </p:spPr>
        <p:txBody>
          <a:bodyPr/>
          <a:lstStyle>
            <a:lvl1pPr marL="172800" indent="-172800">
              <a:spcBef>
                <a:spcPts val="480"/>
              </a:spcBef>
              <a:defRPr sz="1680" b="0"/>
            </a:lvl1pPr>
            <a:lvl2pPr marL="345600" indent="-172800">
              <a:spcBef>
                <a:spcPts val="480"/>
              </a:spcBef>
              <a:defRPr sz="1440">
                <a:latin typeface="Arial"/>
                <a:cs typeface="Arial"/>
              </a:defRPr>
            </a:lvl2pPr>
            <a:lvl3pPr marL="518400" indent="-172800">
              <a:defRPr sz="1320">
                <a:latin typeface="Arial"/>
                <a:cs typeface="Arial"/>
              </a:defRPr>
            </a:lvl3pPr>
            <a:lvl4pPr marL="691200" indent="-172800">
              <a:buFont typeface="Lucida Grande"/>
              <a:buChar char="‒"/>
              <a:defRPr sz="1320">
                <a:latin typeface="Arial"/>
                <a:cs typeface="Arial"/>
              </a:defRPr>
            </a:lvl4pPr>
            <a:lvl5pPr marL="1509923" indent="-231553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26837" y="173559"/>
            <a:ext cx="9975273" cy="36576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7195-6EC1-FB43-B475-DC27DB17385E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299201" y="903072"/>
            <a:ext cx="4765964" cy="4835789"/>
          </a:xfrm>
          <a:prstGeom prst="rect">
            <a:avLst/>
          </a:prstGeom>
        </p:spPr>
        <p:txBody>
          <a:bodyPr/>
          <a:lstStyle>
            <a:lvl1pPr marL="172800" indent="-172800">
              <a:spcBef>
                <a:spcPts val="480"/>
              </a:spcBef>
              <a:defRPr sz="1680" b="0"/>
            </a:lvl1pPr>
            <a:lvl2pPr marL="345600" indent="-172800">
              <a:spcBef>
                <a:spcPts val="480"/>
              </a:spcBef>
              <a:defRPr sz="1440">
                <a:latin typeface="Arial"/>
                <a:cs typeface="Arial"/>
              </a:defRPr>
            </a:lvl2pPr>
            <a:lvl3pPr marL="518400" indent="-172800">
              <a:defRPr sz="1320">
                <a:latin typeface="Arial"/>
                <a:cs typeface="Arial"/>
              </a:defRPr>
            </a:lvl3pPr>
            <a:lvl4pPr marL="691200" indent="-172800">
              <a:buFont typeface="Lucida Grande"/>
              <a:buChar char="‒"/>
              <a:defRPr sz="1320">
                <a:latin typeface="Arial"/>
                <a:cs typeface="Arial"/>
              </a:defRPr>
            </a:lvl4pPr>
            <a:lvl5pPr marL="1509923" indent="-231553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742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CFE3-C4E9-1B44-BCF1-401E35E96900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ED5B-169C-7649-820F-B52ADCCBF3E2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9C09-C38F-7044-870D-EB044666A48E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97CDD-C25D-304E-94C8-31A4C380F57C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E5AC-6CCD-0A42-A8B1-D48E370B497F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EF1F-3B2F-1A49-BF30-CD644A6CC1A7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EE9ED0E5-A141-6549-A94F-F367C0611D92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Benno List | LCA of CLIC and ILC civil 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arxiv.org/abs/2203.12389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browningday.com/news/lca-stages-matter-when-tracking-embodied-carbon/%20%20https:/www.buildingenclosureonline.com/blogs/14-the-be-blog/post/%20%2089547-lca-stages-matter-when-tracking-embodied-carbon" TargetMode="Externa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doi.org/10.1007/s11367-016-1246-y" TargetMode="External"/><Relationship Id="rId5" Type="http://schemas.openxmlformats.org/officeDocument/2006/relationships/image" Target="../media/image10.png"/><Relationship Id="rId4" Type="http://schemas.openxmlformats.org/officeDocument/2006/relationships/hyperlink" Target="https://www.rivm.nl/en/life-cycle-assessment-lca/recip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Cycle Assessment</a:t>
            </a:r>
            <a:br>
              <a:rPr lang="en-US" dirty="0"/>
            </a:br>
            <a:r>
              <a:rPr lang="en-US" dirty="0"/>
              <a:t>of CLIC and ILC civil construction</a:t>
            </a:r>
            <a:br>
              <a:rPr lang="en-US" dirty="0"/>
            </a:br>
            <a:r>
              <a:rPr lang="en-US" sz="3200" dirty="0"/>
              <a:t>A study with ARUP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Benno List</a:t>
            </a:r>
          </a:p>
          <a:p>
            <a:pPr algn="l"/>
            <a:r>
              <a:rPr lang="en-US" sz="1800" dirty="0"/>
              <a:t>ILC Europe Meeting 5.7.23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E308B-8005-FB96-1372-493A5559E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77AE5-83CC-0F6E-6AEF-9027D2EF99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36379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Environmental impact of large HEP projects increasingly under consideration, also in Snowmass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Civil construction has a large impact - </a:t>
            </a:r>
            <a:br>
              <a:rPr lang="en-GB" dirty="0"/>
            </a:br>
            <a:r>
              <a:rPr lang="en-GB" dirty="0"/>
              <a:t>but how large exactly?</a:t>
            </a:r>
          </a:p>
        </p:txBody>
      </p:sp>
      <p:pic>
        <p:nvPicPr>
          <p:cNvPr id="8" name="Content Placeholder 7" descr="Title page of arXiv:2203.12389: Climate impacts of particle physics &#10;https://arxiv.org/abs/2203.12389 ">
            <a:hlinkClick r:id="rId2"/>
            <a:extLst>
              <a:ext uri="{FF2B5EF4-FFF2-40B4-BE49-F238E27FC236}">
                <a16:creationId xmlns:a16="http://schemas.microsoft.com/office/drawing/2014/main" id="{65611DDC-829B-90D6-9AF4-DDFFEDB1590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05110" y="494654"/>
            <a:ext cx="4390542" cy="5706121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6177F1-26E4-3213-DAE7-5C702186C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761-6761-4D43-967C-267918B8BCA2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8D6E5E-46A1-7085-EC43-6F27B53B4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8F555-45DD-C4AE-6CD5-74A685BCC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0896C8D-5D94-190C-8C58-CE5EA8637127}"/>
              </a:ext>
            </a:extLst>
          </p:cNvPr>
          <p:cNvGrpSpPr/>
          <p:nvPr/>
        </p:nvGrpSpPr>
        <p:grpSpPr>
          <a:xfrm>
            <a:off x="216490" y="3672255"/>
            <a:ext cx="6555292" cy="2450138"/>
            <a:chOff x="4402138" y="3245664"/>
            <a:chExt cx="3588845" cy="110111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BBC8B08-0E2F-EA2C-E49F-6ED5950299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1850" y="3245664"/>
              <a:ext cx="2908300" cy="165100"/>
            </a:xfrm>
            <a:prstGeom prst="rect">
              <a:avLst/>
            </a:prstGeom>
            <a:ln w="12700">
              <a:solidFill>
                <a:schemeClr val="tx2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D72655A-3736-2795-3D82-93CC8CE558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13586"/>
            <a:stretch/>
          </p:blipFill>
          <p:spPr>
            <a:xfrm>
              <a:off x="4610349" y="3478209"/>
              <a:ext cx="2971800" cy="526775"/>
            </a:xfrm>
            <a:prstGeom prst="rect">
              <a:avLst/>
            </a:prstGeom>
            <a:ln w="12700">
              <a:solidFill>
                <a:schemeClr val="tx2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08878B6-0580-A7F9-FE04-17084753F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02138" y="4094926"/>
              <a:ext cx="3588845" cy="251849"/>
            </a:xfrm>
            <a:prstGeom prst="rect">
              <a:avLst/>
            </a:prstGeom>
            <a:ln w="12700">
              <a:solidFill>
                <a:schemeClr val="tx2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339150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13EA6-791C-3D8A-6905-1A82B478D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ARUP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0F8CB-9050-E590-7C55-3F66F36D0B0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CERN commissioned a study by ARUP (international civil construction consultancy) to study carbon footprint (and other environmental impacts) of underground civil 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Comprehensive study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Covering tunnels, caverns and shafts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Assesses material, transport, construction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Covers CO2, but also other impact categories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According to international standards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01D46C3-6C8D-4C5E-F004-35C06ED3ECB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407678" y="906464"/>
            <a:ext cx="3983575" cy="5361976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55B128-3E53-F1E9-FF0D-248622153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D93E-CC26-F74B-80AE-87C5B3278040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7F2462-80B4-2797-2B25-D87FF176E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E5E914-597E-9044-E569-6A4C8C4EF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207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0CBBCB-6F36-F562-E84C-4E3BBDD6D8A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/>
            <a:r>
              <a:rPr lang="en-GB" dirty="0"/>
              <a:t>Whole Lifecycle</a:t>
            </a:r>
          </a:p>
          <a:p>
            <a:r>
              <a:rPr lang="en-GB" dirty="0"/>
              <a:t>Raw materials, fabrication &amp; construction</a:t>
            </a:r>
          </a:p>
          <a:p>
            <a:r>
              <a:rPr lang="en-GB" dirty="0"/>
              <a:t>Usage: operation, maintenance, refurbishment</a:t>
            </a:r>
          </a:p>
          <a:p>
            <a:r>
              <a:rPr lang="en-GB" dirty="0"/>
              <a:t>End of life: demolition, disposal</a:t>
            </a:r>
          </a:p>
          <a:p>
            <a:endParaRPr lang="en-GB" dirty="0"/>
          </a:p>
          <a:p>
            <a:pPr marL="0" indent="0"/>
            <a:r>
              <a:rPr lang="en-GB" b="1" dirty="0"/>
              <a:t>Defined in International Standards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A137C8-0F85-298D-58A6-55DB444F5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Quantitative Approach: Lifecycle Assessment LCA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6D4F4-7B93-A9B6-D2A8-844ECDDC8DE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59FDF569-BADF-584E-8851-01BE029E7D12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A77F5-7C7F-6CFC-3244-C430E819632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7BA55-56C7-047F-C366-2FA683A0B7D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FC989B8-308B-CD02-A120-862336633669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278880" y="903072"/>
            <a:ext cx="5303520" cy="4835789"/>
          </a:xfrm>
        </p:spPr>
        <p:txBody>
          <a:bodyPr/>
          <a:lstStyle/>
          <a:p>
            <a:pPr marL="0" indent="0"/>
            <a:r>
              <a:rPr lang="en-GB" b="1" dirty="0"/>
              <a:t>Whole Environmental Impact</a:t>
            </a:r>
          </a:p>
          <a:p>
            <a:r>
              <a:rPr lang="en-GB" dirty="0"/>
              <a:t>Quantifying total damage by </a:t>
            </a:r>
            <a:r>
              <a:rPr lang="en-GB" b="1" dirty="0"/>
              <a:t>endpoint</a:t>
            </a:r>
            <a:r>
              <a:rPr lang="en-GB" dirty="0"/>
              <a:t> indicators (e.g. damage to human health)  possible but difficult</a:t>
            </a:r>
          </a:p>
          <a:p>
            <a:r>
              <a:rPr lang="en-GB" dirty="0"/>
              <a:t>”</a:t>
            </a:r>
            <a:r>
              <a:rPr lang="en-GB" b="1" dirty="0"/>
              <a:t>Midpoint</a:t>
            </a:r>
            <a:r>
              <a:rPr lang="en-GB" dirty="0"/>
              <a:t> indicators” asses impact on environment in a quantitative way:</a:t>
            </a:r>
          </a:p>
          <a:p>
            <a:pPr lvl="1"/>
            <a:r>
              <a:rPr lang="en-GB" dirty="0"/>
              <a:t>Greenhouse Warming Potential (GWP) – kg CO2 </a:t>
            </a:r>
            <a:r>
              <a:rPr lang="en-GB" dirty="0" err="1"/>
              <a:t>eqiv</a:t>
            </a:r>
            <a:endParaRPr lang="en-GB" dirty="0"/>
          </a:p>
          <a:p>
            <a:pPr lvl="1"/>
            <a:r>
              <a:rPr lang="en-GB" dirty="0"/>
              <a:t>Ozone Depletion Potential (ODP) – kg CFC-11 </a:t>
            </a:r>
            <a:r>
              <a:rPr lang="en-GB" dirty="0" err="1"/>
              <a:t>equiv</a:t>
            </a:r>
            <a:endParaRPr lang="en-GB" dirty="0"/>
          </a:p>
          <a:p>
            <a:pPr lvl="1"/>
            <a:r>
              <a:rPr lang="en-GB" dirty="0"/>
              <a:t>Ecotoxicity – kg 1,4-DCB </a:t>
            </a:r>
            <a:r>
              <a:rPr lang="en-GB" dirty="0" err="1"/>
              <a:t>equiv</a:t>
            </a: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8" name="Picture 2" descr="Lifecycle stages according to EN 15978&#10;&#10;https://browningday.com/news/lca-stages-matter-when-tracking-embodied-carbon/&#10;https://www.buildingenclosureonline.com/blogs/14-the-be-blog/post/&#10;89547-lca-stages-matter-when-tracking-embodied-carbon &#10;">
            <a:hlinkClick r:id="rId2"/>
            <a:extLst>
              <a:ext uri="{FF2B5EF4-FFF2-40B4-BE49-F238E27FC236}">
                <a16:creationId xmlns:a16="http://schemas.microsoft.com/office/drawing/2014/main" id="{9F62836C-CCFA-3CA7-F715-9B224623B9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519267" y="3202899"/>
            <a:ext cx="4624709" cy="26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5F6035-7B8C-88F9-4119-E3BDE23ECA6C}"/>
              </a:ext>
            </a:extLst>
          </p:cNvPr>
          <p:cNvSpPr txBox="1"/>
          <p:nvPr/>
        </p:nvSpPr>
        <p:spPr>
          <a:xfrm rot="16200000">
            <a:off x="-127581" y="4668868"/>
            <a:ext cx="223298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80" dirty="0">
                <a:hlinkClick r:id="" action="ppaction://noaction"/>
              </a:rPr>
              <a:t>https://browningday.com/news/lca-stages-matter-when-tracking-embodied-carbon/</a:t>
            </a:r>
          </a:p>
          <a:p>
            <a:pPr algn="l"/>
            <a:r>
              <a:rPr lang="en-GB" sz="480" dirty="0">
                <a:hlinkClick r:id="" action="ppaction://noaction"/>
              </a:rPr>
              <a:t>https://www.buildingenclosureonline.com/blogs/14-the-be-blog/post/</a:t>
            </a:r>
          </a:p>
          <a:p>
            <a:pPr algn="l"/>
            <a:r>
              <a:rPr lang="en-GB" sz="480" dirty="0">
                <a:hlinkClick r:id="" action="ppaction://noaction"/>
              </a:rPr>
              <a:t>89547-lca-stages-matter-when-tracking-embodied-carbon</a:t>
            </a:r>
            <a:r>
              <a:rPr lang="en-GB" sz="48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7777CF-ACDF-8D37-AB44-A680FA1375E8}"/>
              </a:ext>
            </a:extLst>
          </p:cNvPr>
          <p:cNvSpPr txBox="1"/>
          <p:nvPr/>
        </p:nvSpPr>
        <p:spPr>
          <a:xfrm>
            <a:off x="1756286" y="5867164"/>
            <a:ext cx="3441648" cy="2354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530" dirty="0"/>
              <a:t>Lifecycle stages according to EN 15978</a:t>
            </a:r>
          </a:p>
        </p:txBody>
      </p:sp>
      <p:pic>
        <p:nvPicPr>
          <p:cNvPr id="3074" name="Picture 2" descr="ReCiPe impact categories&#10;https://www.rivm.nl/en/life-cycle-assessment-lca/recipe">
            <a:hlinkClick r:id="rId4"/>
            <a:extLst>
              <a:ext uri="{FF2B5EF4-FFF2-40B4-BE49-F238E27FC236}">
                <a16:creationId xmlns:a16="http://schemas.microsoft.com/office/drawing/2014/main" id="{9986FBFB-E2F3-7869-F3E0-B9FBA7135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420" y="3190423"/>
            <a:ext cx="2994660" cy="332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900246-7AA7-5B3B-786A-D69463629036}"/>
              </a:ext>
            </a:extLst>
          </p:cNvPr>
          <p:cNvSpPr txBox="1"/>
          <p:nvPr/>
        </p:nvSpPr>
        <p:spPr>
          <a:xfrm rot="16200000">
            <a:off x="9286939" y="4491384"/>
            <a:ext cx="410323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/>
              <a:t>M.A.J. </a:t>
            </a:r>
            <a:r>
              <a:rPr lang="en-GB" sz="1200" dirty="0" err="1"/>
              <a:t>Huijbregts</a:t>
            </a:r>
            <a:r>
              <a:rPr lang="en-GB" sz="1200" dirty="0"/>
              <a:t> et al., Int. J. Life Cycle Ass. </a:t>
            </a:r>
            <a:r>
              <a:rPr lang="en-GB" sz="1200" b="1" dirty="0"/>
              <a:t>22</a:t>
            </a:r>
            <a:r>
              <a:rPr lang="en-GB" sz="1200" dirty="0"/>
              <a:t> (2017) 138,</a:t>
            </a:r>
          </a:p>
          <a:p>
            <a:r>
              <a:rPr lang="en-GB" sz="1200" dirty="0"/>
              <a:t> </a:t>
            </a:r>
            <a:r>
              <a:rPr lang="en-GB" sz="1200" dirty="0">
                <a:hlinkClick r:id="rId6"/>
              </a:rPr>
              <a:t>DOI:10.1007/s11367-016-1246-y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71938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90CFD009-682C-BE38-FBC3-E3DCEDF96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ARUP Study: Results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D8F29F-F608-3E06-828B-93650B6AC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472C7A-9E84-A143-B25A-327848FF3880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8CF3AA-08E3-03A4-23FA-8C7FAD571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 | LCA of CLIC and ILC civil construction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48F9DE-EAFF-7AFF-46CC-41A828015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0566FE-3832-139E-2A8B-47D2D09A0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050523"/>
            <a:ext cx="3482839" cy="1949155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2A0259-190E-6E8F-FC89-9F5B24466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4911" y="1047265"/>
            <a:ext cx="3488660" cy="1952413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125D4F-61C3-A07A-EC38-25BDF27F1D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7657" y="1047265"/>
            <a:ext cx="3488662" cy="1952413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FA1EB2-5096-682A-27E2-464C048FAF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7" y="3762765"/>
            <a:ext cx="3488659" cy="1952412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D26EE5-942F-4CAB-32DF-8F709DE955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7822" y="3740481"/>
            <a:ext cx="3488660" cy="1952413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D9EE79-BB23-7594-FD2B-2869AFEF63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7658" y="3740481"/>
            <a:ext cx="3488660" cy="1952413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DE2AFB-79DE-8F33-F405-EF7C433A6BCC}"/>
              </a:ext>
            </a:extLst>
          </p:cNvPr>
          <p:cNvSpPr txBox="1"/>
          <p:nvPr/>
        </p:nvSpPr>
        <p:spPr>
          <a:xfrm>
            <a:off x="1132603" y="3145109"/>
            <a:ext cx="141551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60" dirty="0"/>
              <a:t>Total CO2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D2024C-4B52-429B-B848-37AEB28BA55D}"/>
              </a:ext>
            </a:extLst>
          </p:cNvPr>
          <p:cNvSpPr txBox="1"/>
          <p:nvPr/>
        </p:nvSpPr>
        <p:spPr>
          <a:xfrm>
            <a:off x="5168575" y="3168620"/>
            <a:ext cx="144623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60" dirty="0"/>
              <a:t>Per phase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936768-B985-8D82-1BA4-43457B28E1B2}"/>
              </a:ext>
            </a:extLst>
          </p:cNvPr>
          <p:cNvSpPr txBox="1"/>
          <p:nvPr/>
        </p:nvSpPr>
        <p:spPr>
          <a:xfrm>
            <a:off x="8677361" y="3168620"/>
            <a:ext cx="2507418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60" dirty="0"/>
              <a:t>Concrete and steel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ABF1B6-97E7-9F47-659C-3C05A2A51BCE}"/>
              </a:ext>
            </a:extLst>
          </p:cNvPr>
          <p:cNvSpPr txBox="1"/>
          <p:nvPr/>
        </p:nvSpPr>
        <p:spPr>
          <a:xfrm>
            <a:off x="8677360" y="5749253"/>
            <a:ext cx="255230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60" dirty="0"/>
              <a:t>Reduction potential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0E39B0-B10A-244B-8A78-C08C8FA75CF3}"/>
              </a:ext>
            </a:extLst>
          </p:cNvPr>
          <p:cNvSpPr txBox="1"/>
          <p:nvPr/>
        </p:nvSpPr>
        <p:spPr>
          <a:xfrm>
            <a:off x="4975617" y="5753982"/>
            <a:ext cx="190629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60" dirty="0"/>
              <a:t>Other impacts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98106C-CCAD-038A-D78B-57CD731A72C6}"/>
              </a:ext>
            </a:extLst>
          </p:cNvPr>
          <p:cNvSpPr txBox="1"/>
          <p:nvPr/>
        </p:nvSpPr>
        <p:spPr>
          <a:xfrm>
            <a:off x="1132603" y="5753551"/>
            <a:ext cx="3484608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60" dirty="0"/>
              <a:t>CO2 per meter (ML tunnel)</a:t>
            </a:r>
          </a:p>
        </p:txBody>
      </p:sp>
    </p:spTree>
    <p:extLst>
      <p:ext uri="{BB962C8B-B14F-4D97-AF65-F5344CB8AC3E}">
        <p14:creationId xmlns:p14="http://schemas.microsoft.com/office/powerpoint/2010/main" val="1000563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7A624-96AB-3000-8D10-9860BB984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Results</a:t>
            </a: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E626FC49-9409-AE07-52BA-EDCCBEFEFC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Global Warming Potential of underground civil construction: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CLIC 380GeV: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127kton CO2-eq (two-beam option)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290kton CO2-eq (klystron option)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ILC 250 GeV: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266kton CO2-eq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48364A-05F2-FB76-B080-EC68C4604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DB15-82A6-9C4E-9B9C-5822EB920D44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8348B2-AADD-98FB-AAE8-E29FED78D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39760E-A3A2-4591-D9DE-5C887955D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60F3D3-E22C-02F0-1D4A-7116D2A36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473" y="373593"/>
            <a:ext cx="4584700" cy="2857500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17F885-37A6-10E1-0F6F-D27F4181F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0623" y="3429000"/>
            <a:ext cx="4470400" cy="2895600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78BB67-C4CA-96B0-FD85-FB128C06358F}"/>
              </a:ext>
            </a:extLst>
          </p:cNvPr>
          <p:cNvSpPr txBox="1"/>
          <p:nvPr/>
        </p:nvSpPr>
        <p:spPr>
          <a:xfrm>
            <a:off x="10229303" y="429667"/>
            <a:ext cx="102598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Total CO2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A5F64C-B5B2-4F3F-A6E7-A4F651E048D0}"/>
              </a:ext>
            </a:extLst>
          </p:cNvPr>
          <p:cNvSpPr txBox="1"/>
          <p:nvPr/>
        </p:nvSpPr>
        <p:spPr>
          <a:xfrm>
            <a:off x="10275333" y="3476363"/>
            <a:ext cx="1115690" cy="55399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CO2/km,</a:t>
            </a:r>
            <a:br>
              <a:rPr lang="en-GB" dirty="0"/>
            </a:br>
            <a:r>
              <a:rPr lang="en-GB" dirty="0"/>
              <a:t>Main </a:t>
            </a:r>
            <a:r>
              <a:rPr lang="en-GB" dirty="0" err="1"/>
              <a:t>Linac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AD5AEAD-4950-6BE3-D7C3-C6E84DC88F75}"/>
              </a:ext>
            </a:extLst>
          </p:cNvPr>
          <p:cNvCxnSpPr>
            <a:cxnSpLocks/>
          </p:cNvCxnSpPr>
          <p:nvPr/>
        </p:nvCxnSpPr>
        <p:spPr>
          <a:xfrm>
            <a:off x="7545372" y="2499829"/>
            <a:ext cx="3156592" cy="1835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C7B0479-3D63-B90C-6819-CEEFB17FDEB4}"/>
              </a:ext>
            </a:extLst>
          </p:cNvPr>
          <p:cNvCxnSpPr>
            <a:cxnSpLocks/>
          </p:cNvCxnSpPr>
          <p:nvPr/>
        </p:nvCxnSpPr>
        <p:spPr>
          <a:xfrm>
            <a:off x="7545372" y="1735717"/>
            <a:ext cx="3156592" cy="1835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881407B-8249-E718-1252-88D32430BBA9}"/>
              </a:ext>
            </a:extLst>
          </p:cNvPr>
          <p:cNvCxnSpPr>
            <a:cxnSpLocks/>
          </p:cNvCxnSpPr>
          <p:nvPr/>
        </p:nvCxnSpPr>
        <p:spPr>
          <a:xfrm>
            <a:off x="7408206" y="5099406"/>
            <a:ext cx="3156592" cy="1835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D42DF3D-8B15-C7C7-13D4-236C067544EE}"/>
              </a:ext>
            </a:extLst>
          </p:cNvPr>
          <p:cNvCxnSpPr>
            <a:cxnSpLocks/>
          </p:cNvCxnSpPr>
          <p:nvPr/>
        </p:nvCxnSpPr>
        <p:spPr>
          <a:xfrm>
            <a:off x="7407866" y="4207019"/>
            <a:ext cx="3156592" cy="1835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7E3ACBA-9783-0790-E15D-09830C6A0C0C}"/>
              </a:ext>
            </a:extLst>
          </p:cNvPr>
          <p:cNvSpPr txBox="1"/>
          <p:nvPr/>
        </p:nvSpPr>
        <p:spPr>
          <a:xfrm>
            <a:off x="10599280" y="1597218"/>
            <a:ext cx="820738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300kton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12D1A7-3E9B-0802-B67F-A5135AA2691B}"/>
              </a:ext>
            </a:extLst>
          </p:cNvPr>
          <p:cNvSpPr txBox="1"/>
          <p:nvPr/>
        </p:nvSpPr>
        <p:spPr>
          <a:xfrm>
            <a:off x="10623029" y="2361329"/>
            <a:ext cx="820738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100kton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AC5910-B753-4A04-14E3-0C65A1F1DEB2}"/>
              </a:ext>
            </a:extLst>
          </p:cNvPr>
          <p:cNvSpPr txBox="1"/>
          <p:nvPr/>
        </p:nvSpPr>
        <p:spPr>
          <a:xfrm>
            <a:off x="10485863" y="4960906"/>
            <a:ext cx="89768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10 ton/m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233D63-A0F3-859B-ACA1-9E10C15F1F7E}"/>
              </a:ext>
            </a:extLst>
          </p:cNvPr>
          <p:cNvSpPr txBox="1"/>
          <p:nvPr/>
        </p:nvSpPr>
        <p:spPr>
          <a:xfrm>
            <a:off x="10485523" y="4068519"/>
            <a:ext cx="89768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20 ton/m</a:t>
            </a:r>
          </a:p>
        </p:txBody>
      </p:sp>
    </p:spTree>
    <p:extLst>
      <p:ext uri="{BB962C8B-B14F-4D97-AF65-F5344CB8AC3E}">
        <p14:creationId xmlns:p14="http://schemas.microsoft.com/office/powerpoint/2010/main" val="2179441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8DC7C-6282-8163-31F7-BA1229C2F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828E0-B0ED-7A9B-76C9-64F007E4D1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Full report will be made public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Evaluation of impact is the first step towards optimisation: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Report includes section on ways to reduce CO2 impact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“Shadow cost” of CO2 gives a monetary value to these reductions – “is it worth it”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This study sets a new standard for lifecycle assessment studies of future accelerator facilities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AA8FD5A-A801-E9B1-110C-894B8BF6E7A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24318" y="373592"/>
            <a:ext cx="4283228" cy="2813799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946151-267F-7948-4395-F93C5EDBF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B3C7-E73A-DA47-9039-80E5BEC57DBF}" type="datetime3">
              <a:rPr lang="de-DE" smtClean="0"/>
              <a:t>05/07/2023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E3F63F-CCEA-9A13-4367-800EB4495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LCA of CLIC and ILC civil construction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BF2286-B66A-D2D0-03C9-FF2202B61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35C01F-2073-B292-84D7-179FBED67D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8806" y="3584380"/>
            <a:ext cx="4174251" cy="2616396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80032E-BB70-8DBD-D7AF-F8D95F02BEE0}"/>
              </a:ext>
            </a:extLst>
          </p:cNvPr>
          <p:cNvSpPr txBox="1"/>
          <p:nvPr/>
        </p:nvSpPr>
        <p:spPr>
          <a:xfrm>
            <a:off x="7421650" y="4046505"/>
            <a:ext cx="76944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100 M€</a:t>
            </a:r>
          </a:p>
        </p:txBody>
      </p:sp>
    </p:spTree>
    <p:extLst>
      <p:ext uri="{BB962C8B-B14F-4D97-AF65-F5344CB8AC3E}">
        <p14:creationId xmlns:p14="http://schemas.microsoft.com/office/powerpoint/2010/main" val="29222197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885CA673-03E2-9443-B087-D1BDE1B5D467}" vid="{42368FBB-CAF1-074F-A87C-B79C032818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ppt/theme/themeOverride2.xml><?xml version="1.0" encoding="utf-8"?>
<a:themeOverride xmlns:a="http://schemas.openxmlformats.org/drawingml/2006/main">
  <a:clrScheme name="CERN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463</Words>
  <Application>Microsoft Macintosh PowerPoint</Application>
  <PresentationFormat>Widescreen</PresentationFormat>
  <Paragraphs>78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Lucida Grande</vt:lpstr>
      <vt:lpstr>Office Theme</vt:lpstr>
      <vt:lpstr>Life Cycle Assessment of CLIC and ILC civil construction A study with ARUP</vt:lpstr>
      <vt:lpstr>Introduction</vt:lpstr>
      <vt:lpstr>ARUP Study</vt:lpstr>
      <vt:lpstr>Quantitative Approach: Lifecycle Assessment LCA</vt:lpstr>
      <vt:lpstr>ARUP Study: Results</vt:lpstr>
      <vt:lpstr>Main Results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Assessment of CLIC and ILC civil construction A study by ARUP</dc:title>
  <dc:creator>Benno List</dc:creator>
  <cp:lastModifiedBy>Benno List</cp:lastModifiedBy>
  <cp:revision>4</cp:revision>
  <dcterms:created xsi:type="dcterms:W3CDTF">2023-07-05T06:13:48Z</dcterms:created>
  <dcterms:modified xsi:type="dcterms:W3CDTF">2023-07-05T09:25:46Z</dcterms:modified>
</cp:coreProperties>
</file>