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9" r:id="rId1"/>
  </p:sldMasterIdLst>
  <p:notesMasterIdLst>
    <p:notesMasterId r:id="rId35"/>
  </p:notesMasterIdLst>
  <p:sldIdLst>
    <p:sldId id="256" r:id="rId2"/>
    <p:sldId id="324" r:id="rId3"/>
    <p:sldId id="261" r:id="rId4"/>
    <p:sldId id="265" r:id="rId5"/>
    <p:sldId id="278" r:id="rId6"/>
    <p:sldId id="321" r:id="rId7"/>
    <p:sldId id="284" r:id="rId8"/>
    <p:sldId id="322" r:id="rId9"/>
    <p:sldId id="323" r:id="rId10"/>
    <p:sldId id="270" r:id="rId11"/>
    <p:sldId id="272" r:id="rId12"/>
    <p:sldId id="274" r:id="rId13"/>
    <p:sldId id="276" r:id="rId14"/>
    <p:sldId id="277" r:id="rId15"/>
    <p:sldId id="325" r:id="rId16"/>
    <p:sldId id="326" r:id="rId17"/>
    <p:sldId id="4649" r:id="rId18"/>
    <p:sldId id="330" r:id="rId19"/>
    <p:sldId id="331" r:id="rId20"/>
    <p:sldId id="333" r:id="rId21"/>
    <p:sldId id="329" r:id="rId22"/>
    <p:sldId id="332" r:id="rId23"/>
    <p:sldId id="334" r:id="rId24"/>
    <p:sldId id="335" r:id="rId25"/>
    <p:sldId id="336" r:id="rId26"/>
    <p:sldId id="337" r:id="rId27"/>
    <p:sldId id="338" r:id="rId28"/>
    <p:sldId id="339" r:id="rId29"/>
    <p:sldId id="4652" r:id="rId30"/>
    <p:sldId id="4653" r:id="rId31"/>
    <p:sldId id="4654" r:id="rId32"/>
    <p:sldId id="4651" r:id="rId33"/>
    <p:sldId id="4650" r:id="rId34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FF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74"/>
  </p:normalViewPr>
  <p:slideViewPr>
    <p:cSldViewPr snapToGrid="0" snapToObjects="1">
      <p:cViewPr>
        <p:scale>
          <a:sx n="112" d="100"/>
          <a:sy n="112" d="100"/>
        </p:scale>
        <p:origin x="976" y="4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image" Target="../media/image30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image" Target="../media/image51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8B13EF-FD33-B143-B8CD-E0D8A40D1F85}" type="datetimeFigureOut">
              <a:rPr lang="fr-FR" smtClean="0"/>
              <a:t>26/06/2023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6C60B4-8436-644D-927B-C343609232F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876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57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06717-11B4-B141-B160-D68AEAB404D8}" type="datetimeFigureOut">
              <a:rPr lang="fr-FR" smtClean="0"/>
              <a:t>26/06/2023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E4251-E257-D347-984D-306D2A62445B}" type="slidenum">
              <a:rPr lang="en-GB" smtClean="0"/>
              <a:t>‹N°›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99" y="3132302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06717-11B4-B141-B160-D68AEAB404D8}" type="datetimeFigureOut">
              <a:rPr lang="fr-FR" smtClean="0"/>
              <a:t>26/06/2023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E4251-E257-D347-984D-306D2A62445B}" type="slidenum">
              <a:rPr lang="en-GB" smtClean="0"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31" y="731532"/>
            <a:ext cx="4829287" cy="4894729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06717-11B4-B141-B160-D68AEAB404D8}" type="datetimeFigureOut">
              <a:rPr lang="fr-FR" smtClean="0"/>
              <a:t>26/06/2023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E4251-E257-D347-984D-306D2A62445B}" type="slidenum">
              <a:rPr lang="en-GB" smtClean="0"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BC8C07-95FD-9B4E-93C6-936A614B6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7050" y="44625"/>
            <a:ext cx="7889407" cy="86409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>
                <a:solidFill>
                  <a:prstClr val="black">
                    <a:tint val="75000"/>
                  </a:prstClr>
                </a:solidFill>
              </a:rPr>
              <a:t>ILC meeting @ LCWS2023 - SLAC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M.C Fouz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76456" y="44625"/>
            <a:ext cx="427941" cy="864096"/>
          </a:xfrm>
          <a:solidFill>
            <a:srgbClr val="00579E"/>
          </a:solidFill>
          <a:ln>
            <a:solidFill>
              <a:srgbClr val="73FEFF"/>
            </a:solidFill>
          </a:ln>
        </p:spPr>
        <p:txBody>
          <a:bodyPr/>
          <a:lstStyle>
            <a:lvl1pPr algn="ctr">
              <a:defRPr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fld id="{066A388B-ECE6-4017-8C40-34F083049B85}" type="slidenum">
              <a:rPr lang="en-US" smtClean="0"/>
              <a:pPr/>
              <a:t>‹N°›</a:t>
            </a:fld>
            <a:r>
              <a:rPr lang="en-US" dirty="0"/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3977090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06717-11B4-B141-B160-D68AEAB404D8}" type="datetimeFigureOut">
              <a:rPr lang="fr-FR" smtClean="0"/>
              <a:t>26/06/2023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E4251-E257-D347-984D-306D2A62445B}" type="slidenum">
              <a:rPr lang="en-GB" smtClean="0"/>
              <a:t>‹N°›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9"/>
            <a:ext cx="5966666" cy="2423347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06717-11B4-B141-B160-D68AEAB404D8}" type="datetimeFigureOut">
              <a:rPr lang="fr-FR" smtClean="0"/>
              <a:t>26/06/2023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E4251-E257-D347-984D-306D2A62445B}" type="slidenum">
              <a:rPr lang="en-GB" smtClean="0"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06717-11B4-B141-B160-D68AEAB404D8}" type="datetimeFigureOut">
              <a:rPr lang="fr-FR" smtClean="0"/>
              <a:t>26/06/2023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E4251-E257-D347-984D-306D2A62445B}" type="slidenum">
              <a:rPr lang="en-GB" smtClean="0"/>
              <a:t>‹N°›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1"/>
            <a:ext cx="3346704" cy="639763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1"/>
            <a:ext cx="3346704" cy="639763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06717-11B4-B141-B160-D68AEAB404D8}" type="datetimeFigureOut">
              <a:rPr lang="fr-FR" smtClean="0"/>
              <a:t>26/06/2023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E4251-E257-D347-984D-306D2A62445B}" type="slidenum">
              <a:rPr lang="en-GB" smtClean="0"/>
              <a:t>‹N°›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06717-11B4-B141-B160-D68AEAB404D8}" type="datetimeFigureOut">
              <a:rPr lang="fr-FR" smtClean="0"/>
              <a:t>26/06/2023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E4251-E257-D347-984D-306D2A62445B}" type="slidenum">
              <a:rPr lang="en-GB" smtClean="0"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06717-11B4-B141-B160-D68AEAB404D8}" type="datetimeFigureOut">
              <a:rPr lang="fr-FR" smtClean="0"/>
              <a:t>26/06/2023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E4251-E257-D347-984D-306D2A62445B}" type="slidenum">
              <a:rPr lang="en-GB" smtClean="0"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113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33" y="731521"/>
            <a:ext cx="4017085" cy="4894731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13"/>
            <a:ext cx="3388660" cy="21395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06717-11B4-B141-B160-D68AEAB404D8}" type="datetimeFigureOut">
              <a:rPr lang="fr-FR" smtClean="0"/>
              <a:t>26/06/2023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E4251-E257-D347-984D-306D2A62445B}" type="slidenum">
              <a:rPr lang="en-GB" smtClean="0"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11"/>
            <a:ext cx="4114800" cy="3127807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7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06717-11B4-B141-B160-D68AEAB404D8}" type="datetimeFigureOut">
              <a:rPr lang="fr-FR" smtClean="0"/>
              <a:t>26/06/2023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E4251-E257-D347-984D-306D2A62445B}" type="slidenum">
              <a:rPr lang="en-GB" smtClean="0"/>
              <a:t>‹N°›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97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C406717-11B4-B141-B160-D68AEAB404D8}" type="datetimeFigureOut">
              <a:rPr lang="fr-FR" smtClean="0"/>
              <a:t>26/06/2023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17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73E4251-E257-D347-984D-306D2A62445B}" type="slidenum">
              <a:rPr lang="en-GB" smtClean="0"/>
              <a:t>‹N°›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5.pn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microsoft.com/office/2007/relationships/hdphoto" Target="../media/hdphoto2.wdp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0.png"/><Relationship Id="rId5" Type="http://schemas.microsoft.com/office/2007/relationships/hdphoto" Target="../media/hdphoto1.wdp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4.png"/><Relationship Id="rId7" Type="http://schemas.openxmlformats.org/officeDocument/2006/relationships/image" Target="../media/image5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6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3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7.jpeg"/><Relationship Id="rId4" Type="http://schemas.openxmlformats.org/officeDocument/2006/relationships/image" Target="../media/image76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0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17599" y="5067598"/>
            <a:ext cx="5637010" cy="882119"/>
          </a:xfrm>
        </p:spPr>
        <p:txBody>
          <a:bodyPr/>
          <a:lstStyle/>
          <a:p>
            <a:r>
              <a:rPr lang="en-GB" dirty="0" err="1"/>
              <a:t>I.Laktineh</a:t>
            </a:r>
            <a:r>
              <a:rPr lang="en-GB" dirty="0"/>
              <a:t>, </a:t>
            </a:r>
            <a:r>
              <a:rPr lang="en-GB" sz="1600" dirty="0"/>
              <a:t>UCBL-IP2I</a:t>
            </a: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05740" y="1635833"/>
            <a:ext cx="8938260" cy="1793167"/>
          </a:xfrm>
        </p:spPr>
        <p:txBody>
          <a:bodyPr/>
          <a:lstStyle/>
          <a:p>
            <a:pPr marL="182880" indent="0">
              <a:buNone/>
            </a:pPr>
            <a:br>
              <a:rPr lang="en-GB" dirty="0"/>
            </a:br>
            <a:r>
              <a:rPr lang="en-GB" sz="2800" dirty="0"/>
              <a:t>The ILD concept from linear to circular colliders</a:t>
            </a:r>
            <a:br>
              <a:rPr lang="en-GB" dirty="0"/>
            </a:br>
            <a:br>
              <a:rPr lang="en-GB" sz="1200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60299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e 15">
            <a:extLst>
              <a:ext uri="{FF2B5EF4-FFF2-40B4-BE49-F238E27FC236}">
                <a16:creationId xmlns:a16="http://schemas.microsoft.com/office/drawing/2014/main" id="{CA8DD813-2E15-A835-B254-BF03EABBD35C}"/>
              </a:ext>
            </a:extLst>
          </p:cNvPr>
          <p:cNvGrpSpPr/>
          <p:nvPr/>
        </p:nvGrpSpPr>
        <p:grpSpPr>
          <a:xfrm>
            <a:off x="1050746" y="148590"/>
            <a:ext cx="6073320" cy="6880860"/>
            <a:chOff x="22046" y="-22860"/>
            <a:chExt cx="6073320" cy="6880860"/>
          </a:xfrm>
        </p:grpSpPr>
        <p:sp>
          <p:nvSpPr>
            <p:cNvPr id="3" name="ZoneTexte 2"/>
            <p:cNvSpPr txBox="1"/>
            <p:nvPr/>
          </p:nvSpPr>
          <p:spPr>
            <a:xfrm>
              <a:off x="2268693" y="3663694"/>
              <a:ext cx="42717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200" dirty="0"/>
                <a:t>)</a:t>
              </a:r>
            </a:p>
          </p:txBody>
        </p:sp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437D33D9-8031-C081-052C-985D4886983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046" y="-22860"/>
              <a:ext cx="3026588" cy="6880860"/>
            </a:xfrm>
            <a:prstGeom prst="rect">
              <a:avLst/>
            </a:prstGeom>
          </p:spPr>
        </p:pic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DBB4A7F5-4033-92C7-5713-A45097EFDDD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48634" y="0"/>
              <a:ext cx="3046732" cy="685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04575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58695" y="214727"/>
            <a:ext cx="3455429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Tracker Silicon detectors : ILD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258695" y="840024"/>
            <a:ext cx="83723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Central Si Tracker System (vertex detector)</a:t>
            </a:r>
          </a:p>
          <a:p>
            <a:endParaRPr lang="en-US" sz="1600" b="1" dirty="0">
              <a:latin typeface="Arial"/>
              <a:cs typeface="Arial"/>
            </a:endParaRPr>
          </a:p>
          <a:p>
            <a:pPr marL="285750" indent="-285750">
              <a:buFont typeface="Courier New"/>
              <a:buChar char="o"/>
            </a:pPr>
            <a:r>
              <a:rPr lang="en-US" sz="1600" dirty="0">
                <a:latin typeface="Arial"/>
                <a:cs typeface="Arial"/>
              </a:rPr>
              <a:t>3 ladders of double layers (6 pixel layers) </a:t>
            </a:r>
          </a:p>
          <a:p>
            <a:pPr marL="285750" indent="-285750">
              <a:buFont typeface="Courier New"/>
              <a:buChar char="o"/>
            </a:pPr>
            <a:r>
              <a:rPr lang="en-US" sz="1600" dirty="0">
                <a:latin typeface="Arial"/>
                <a:cs typeface="Arial"/>
              </a:rPr>
              <a:t>|</a:t>
            </a:r>
            <a:r>
              <a:rPr lang="en-US" sz="1600" dirty="0" err="1">
                <a:latin typeface="Arial"/>
                <a:cs typeface="Arial"/>
              </a:rPr>
              <a:t>cos</a:t>
            </a:r>
            <a:r>
              <a:rPr lang="en-US" sz="1600" dirty="0">
                <a:latin typeface="Arial"/>
                <a:cs typeface="Arial"/>
              </a:rPr>
              <a:t>(</a:t>
            </a:r>
            <a:r>
              <a:rPr lang="en-US" sz="1600" dirty="0">
                <a:latin typeface="Symbol" charset="2"/>
                <a:cs typeface="Symbol" charset="2"/>
              </a:rPr>
              <a:t>q</a:t>
            </a:r>
            <a:r>
              <a:rPr lang="en-US" sz="1600" dirty="0">
                <a:latin typeface="Arial"/>
                <a:cs typeface="Arial"/>
              </a:rPr>
              <a:t>)| &lt;.97 for inner layer, |</a:t>
            </a:r>
            <a:r>
              <a:rPr lang="en-US" sz="1600" dirty="0" err="1">
                <a:latin typeface="Arial"/>
                <a:cs typeface="Arial"/>
              </a:rPr>
              <a:t>cos</a:t>
            </a:r>
            <a:r>
              <a:rPr lang="en-US" sz="1600" dirty="0">
                <a:latin typeface="Arial"/>
                <a:cs typeface="Arial"/>
              </a:rPr>
              <a:t>(</a:t>
            </a:r>
            <a:r>
              <a:rPr lang="en-US" sz="1600" dirty="0">
                <a:latin typeface="Symbol" charset="2"/>
                <a:cs typeface="Symbol" charset="2"/>
              </a:rPr>
              <a:t>q</a:t>
            </a:r>
            <a:r>
              <a:rPr lang="en-US" sz="1600" dirty="0">
                <a:latin typeface="Arial"/>
                <a:cs typeface="Arial"/>
              </a:rPr>
              <a:t>)| &lt;.9 for outer layer</a:t>
            </a:r>
          </a:p>
          <a:p>
            <a:pPr marL="285750" indent="-285750">
              <a:buFont typeface="Courier New"/>
              <a:buChar char="o"/>
            </a:pPr>
            <a:r>
              <a:rPr lang="en-US" sz="1600" dirty="0">
                <a:latin typeface="Arial"/>
                <a:cs typeface="Arial"/>
              </a:rPr>
              <a:t>Inner radius </a:t>
            </a:r>
            <a:r>
              <a:rPr lang="en-US" altLang="fr-FR" sz="1600" b="0" dirty="0">
                <a:solidFill>
                  <a:srgbClr val="000000"/>
                </a:solidFill>
                <a:latin typeface="Palatino Linotype" panose="02040502050505030304" pitchFamily="18" charset="0"/>
              </a:rPr>
              <a:t>~</a:t>
            </a:r>
            <a:r>
              <a:rPr lang="en-US" sz="1600" dirty="0">
                <a:latin typeface="Arial"/>
                <a:cs typeface="Arial"/>
              </a:rPr>
              <a:t>1.6 cm, outer radius </a:t>
            </a:r>
            <a:r>
              <a:rPr lang="en-US" altLang="fr-FR" sz="1600" b="0" dirty="0">
                <a:solidFill>
                  <a:srgbClr val="000000"/>
                </a:solidFill>
                <a:latin typeface="Palatino Linotype" panose="02040502050505030304" pitchFamily="18" charset="0"/>
              </a:rPr>
              <a:t>~ 6 cm</a:t>
            </a:r>
            <a:endParaRPr lang="en-US" sz="1600" dirty="0">
              <a:latin typeface="Arial"/>
              <a:cs typeface="Arial"/>
            </a:endParaRPr>
          </a:p>
          <a:p>
            <a:pPr marL="285750" indent="-285750">
              <a:buFont typeface="Courier New"/>
              <a:buChar char="o"/>
            </a:pP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3</a:t>
            </a:r>
            <a:r>
              <a:rPr lang="en-US" sz="1600" b="1" dirty="0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m</a:t>
            </a:r>
            <a:r>
              <a:rPr lang="en-US" sz="1600" dirty="0">
                <a:latin typeface="Symbol" charset="2"/>
                <a:cs typeface="Symbol" charset="2"/>
              </a:rPr>
              <a:t> </a:t>
            </a:r>
            <a:r>
              <a:rPr lang="en-US" sz="1600" dirty="0">
                <a:latin typeface="Arial"/>
                <a:cs typeface="Arial"/>
              </a:rPr>
              <a:t>resolution in the inner layer</a:t>
            </a:r>
          </a:p>
          <a:p>
            <a:pPr marL="285750" indent="-285750">
              <a:buFont typeface="Courier New"/>
              <a:buChar char="o"/>
            </a:pPr>
            <a:r>
              <a:rPr lang="en-US" sz="1600" dirty="0">
                <a:latin typeface="Arial"/>
                <a:cs typeface="Arial"/>
              </a:rPr>
              <a:t>Material budget </a:t>
            </a:r>
            <a:r>
              <a:rPr lang="en-US" altLang="fr-FR" sz="1600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~</a:t>
            </a: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 0.3 X</a:t>
            </a:r>
            <a:r>
              <a:rPr lang="en-US" sz="1600" b="1" baseline="-25000" dirty="0">
                <a:solidFill>
                  <a:srgbClr val="FF0000"/>
                </a:solidFill>
                <a:latin typeface="Arial"/>
                <a:cs typeface="Arial"/>
              </a:rPr>
              <a:t>0</a:t>
            </a: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/ladder laye</a:t>
            </a:r>
            <a:r>
              <a:rPr lang="en-US" sz="1600" dirty="0">
                <a:latin typeface="Arial"/>
                <a:cs typeface="Arial"/>
              </a:rPr>
              <a:t>r : light support and air-based cooling system.</a:t>
            </a:r>
          </a:p>
          <a:p>
            <a:pPr marL="285750" indent="-285750">
              <a:buFont typeface="Courier New"/>
              <a:buChar char="o"/>
            </a:pP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A pixel occupancy not exceeding a few %</a:t>
            </a:r>
          </a:p>
          <a:p>
            <a:r>
              <a:rPr lang="en-US" sz="1600" dirty="0">
                <a:latin typeface="Arial"/>
                <a:cs typeface="Arial"/>
              </a:rPr>
              <a:t>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Image 3" descr="Capture d’écran 2015-01-01 à 16.23.3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12" y="3325940"/>
            <a:ext cx="5484022" cy="3132667"/>
          </a:xfrm>
          <a:prstGeom prst="rect">
            <a:avLst/>
          </a:prstGeom>
        </p:spPr>
      </p:pic>
      <p:pic>
        <p:nvPicPr>
          <p:cNvPr id="5" name="Image 4" descr="Capture d’écran 2015-01-05 à 11.24.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5513" y="3429000"/>
            <a:ext cx="3275262" cy="3257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4606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Capture d’écran 2015-01-02 à 20.53.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6147" y="213085"/>
            <a:ext cx="4097861" cy="3797443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242005" y="336507"/>
            <a:ext cx="1856541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ILD TPC tracker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139063" y="829261"/>
            <a:ext cx="7427462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/>
                <a:cs typeface="Arial"/>
              </a:rPr>
              <a:t>Time Projection Chamber (TPC) is chosen as the </a:t>
            </a:r>
          </a:p>
          <a:p>
            <a:r>
              <a:rPr lang="en-US" sz="1600" dirty="0">
                <a:latin typeface="Arial"/>
                <a:cs typeface="Arial"/>
              </a:rPr>
              <a:t>central tracker of ILD</a:t>
            </a:r>
          </a:p>
          <a:p>
            <a:endParaRPr lang="en-US" sz="1400" dirty="0">
              <a:latin typeface="Arial"/>
              <a:cs typeface="Arial"/>
            </a:endParaRPr>
          </a:p>
          <a:p>
            <a:pPr marL="285750" indent="-285750">
              <a:buFont typeface="Wingdings" charset="2"/>
              <a:buChar char="v"/>
            </a:pPr>
            <a:r>
              <a:rPr lang="en-US" sz="1600" dirty="0">
                <a:latin typeface="Arial"/>
                <a:cs typeface="Arial"/>
              </a:rPr>
              <a:t>3D tracks (</a:t>
            </a:r>
            <a:r>
              <a:rPr lang="en-US" sz="1600" dirty="0" err="1">
                <a:latin typeface="Arial"/>
                <a:cs typeface="Arial"/>
              </a:rPr>
              <a:t>r</a:t>
            </a:r>
            <a:r>
              <a:rPr lang="en-US" sz="1600" dirty="0" err="1">
                <a:latin typeface="Symbol" charset="2"/>
                <a:cs typeface="Symbol" charset="2"/>
              </a:rPr>
              <a:t>f</a:t>
            </a:r>
            <a:r>
              <a:rPr lang="en-US" sz="1600" dirty="0" err="1">
                <a:latin typeface="Arial"/>
                <a:cs typeface="Arial"/>
              </a:rPr>
              <a:t>z</a:t>
            </a:r>
            <a:r>
              <a:rPr lang="en-US" sz="1600" dirty="0">
                <a:latin typeface="Arial"/>
                <a:cs typeface="Arial"/>
              </a:rPr>
              <a:t>) can be built thanks to many</a:t>
            </a:r>
          </a:p>
          <a:p>
            <a:r>
              <a:rPr lang="en-US" sz="1600" dirty="0">
                <a:latin typeface="Arial"/>
                <a:cs typeface="Arial"/>
              </a:rPr>
              <a:t>   </a:t>
            </a: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  hits (∼200/Track)</a:t>
            </a:r>
          </a:p>
          <a:p>
            <a:pPr marL="285750" indent="-285750">
              <a:buFont typeface="Wingdings" charset="2"/>
              <a:buChar char="v"/>
            </a:pPr>
            <a:r>
              <a:rPr lang="en-US" sz="1600" b="1" dirty="0">
                <a:solidFill>
                  <a:srgbClr val="FF0000"/>
                </a:solidFill>
                <a:latin typeface="Symbol" charset="2"/>
                <a:cs typeface="Symbol" charset="2"/>
              </a:rPr>
              <a:t>s(</a:t>
            </a:r>
            <a:r>
              <a:rPr lang="en-US" sz="1600" b="1" dirty="0" err="1">
                <a:solidFill>
                  <a:srgbClr val="FF0000"/>
                </a:solidFill>
                <a:latin typeface="Arial"/>
                <a:cs typeface="Arial"/>
              </a:rPr>
              <a:t>r</a:t>
            </a:r>
            <a:r>
              <a:rPr lang="en-US" sz="1600" b="1" dirty="0" err="1">
                <a:solidFill>
                  <a:srgbClr val="FF0000"/>
                </a:solidFill>
                <a:latin typeface="Symbol" charset="2"/>
                <a:cs typeface="Symbol" charset="2"/>
              </a:rPr>
              <a:t>f</a:t>
            </a: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) of 100 </a:t>
            </a:r>
            <a:r>
              <a:rPr lang="en-US" sz="1600" b="1" dirty="0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m </a:t>
            </a:r>
            <a:r>
              <a:rPr lang="en-US" sz="1600" dirty="0">
                <a:latin typeface="Arial"/>
                <a:cs typeface="Arial"/>
              </a:rPr>
              <a:t>(60 </a:t>
            </a:r>
            <a:r>
              <a:rPr lang="en-US" sz="1600" dirty="0">
                <a:latin typeface="Symbol" charset="2"/>
                <a:cs typeface="Symbol" charset="2"/>
              </a:rPr>
              <a:t>m</a:t>
            </a:r>
            <a:r>
              <a:rPr lang="en-US" sz="1600" dirty="0">
                <a:latin typeface="Arial"/>
                <a:cs typeface="Arial"/>
              </a:rPr>
              <a:t>m at z=0) is expected</a:t>
            </a:r>
          </a:p>
          <a:p>
            <a:pPr marL="285750" indent="-285750">
              <a:buFont typeface="Wingdings" charset="2"/>
              <a:buChar char="v"/>
            </a:pPr>
            <a:r>
              <a:rPr lang="en-US" sz="1600" b="1" dirty="0">
                <a:solidFill>
                  <a:srgbClr val="FF0000"/>
                </a:solidFill>
                <a:latin typeface="Symbol" charset="2"/>
                <a:cs typeface="Symbol" charset="2"/>
              </a:rPr>
              <a:t>s(</a:t>
            </a: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z) of 1400 </a:t>
            </a:r>
            <a:r>
              <a:rPr lang="en-US" sz="1600" b="1" dirty="0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m </a:t>
            </a:r>
            <a:r>
              <a:rPr lang="en-US" sz="1600" dirty="0">
                <a:latin typeface="Arial"/>
                <a:cs typeface="Arial"/>
              </a:rPr>
              <a:t>(400 </a:t>
            </a:r>
            <a:r>
              <a:rPr lang="en-US" sz="1600" dirty="0">
                <a:latin typeface="Symbol" charset="2"/>
                <a:cs typeface="Symbol" charset="2"/>
              </a:rPr>
              <a:t>m</a:t>
            </a:r>
            <a:r>
              <a:rPr lang="en-US" sz="1600" dirty="0">
                <a:latin typeface="Arial"/>
                <a:cs typeface="Arial"/>
              </a:rPr>
              <a:t>m at z=0) is expected</a:t>
            </a:r>
          </a:p>
          <a:p>
            <a:pPr marL="285750" indent="-285750">
              <a:buFont typeface="Wingdings" charset="2"/>
              <a:buChar char="v"/>
            </a:pPr>
            <a:r>
              <a:rPr lang="en-US" sz="1600" b="1" dirty="0">
                <a:solidFill>
                  <a:srgbClr val="FF0000"/>
                </a:solidFill>
                <a:latin typeface="Symbol" charset="2"/>
                <a:cs typeface="Symbol" charset="2"/>
              </a:rPr>
              <a:t>s(1/</a:t>
            </a:r>
            <a:r>
              <a:rPr lang="en-US" sz="1600" b="1" dirty="0" err="1">
                <a:solidFill>
                  <a:srgbClr val="FF0000"/>
                </a:solidFill>
                <a:latin typeface="Arial"/>
                <a:cs typeface="Arial"/>
              </a:rPr>
              <a:t>p</a:t>
            </a:r>
            <a:r>
              <a:rPr lang="en-US" sz="1600" b="1" baseline="-25000" dirty="0" err="1">
                <a:solidFill>
                  <a:srgbClr val="FF0000"/>
                </a:solidFill>
                <a:latin typeface="Arial"/>
                <a:cs typeface="Arial"/>
              </a:rPr>
              <a:t>t</a:t>
            </a: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) ∼10</a:t>
            </a:r>
            <a:r>
              <a:rPr lang="en-US" sz="1600" b="1" baseline="30000" dirty="0">
                <a:solidFill>
                  <a:srgbClr val="FF0000"/>
                </a:solidFill>
                <a:latin typeface="Arial"/>
                <a:cs typeface="Arial"/>
              </a:rPr>
              <a:t>-4</a:t>
            </a: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 GeV</a:t>
            </a:r>
            <a:r>
              <a:rPr lang="en-US" sz="1600" b="1" baseline="30000" dirty="0">
                <a:solidFill>
                  <a:srgbClr val="FF0000"/>
                </a:solidFill>
                <a:latin typeface="Arial"/>
                <a:cs typeface="Arial"/>
              </a:rPr>
              <a:t>-1</a:t>
            </a:r>
            <a:endParaRPr lang="en-US" sz="1600" b="1" dirty="0">
              <a:solidFill>
                <a:srgbClr val="FF0000"/>
              </a:solidFill>
              <a:latin typeface="Arial"/>
              <a:cs typeface="Arial"/>
            </a:endParaRPr>
          </a:p>
          <a:p>
            <a:pPr marL="285750" indent="-285750">
              <a:buFont typeface="Wingdings" charset="2"/>
              <a:buChar char="v"/>
            </a:pPr>
            <a:r>
              <a:rPr lang="en-US" sz="1600" dirty="0" err="1">
                <a:latin typeface="Arial"/>
                <a:cs typeface="Arial"/>
              </a:rPr>
              <a:t>dE</a:t>
            </a:r>
            <a:r>
              <a:rPr lang="en-US" sz="1600" dirty="0">
                <a:latin typeface="Arial"/>
                <a:cs typeface="Arial"/>
              </a:rPr>
              <a:t>/dx information is provided (particle identification)</a:t>
            </a:r>
          </a:p>
          <a:p>
            <a:pPr marL="285750" indent="-285750">
              <a:buFont typeface="Wingdings" charset="2"/>
              <a:buChar char="v"/>
            </a:pPr>
            <a:r>
              <a:rPr lang="en-US" sz="1600" dirty="0">
                <a:latin typeface="Arial"/>
                <a:cs typeface="Arial"/>
              </a:rPr>
              <a:t>Readout pad size ∼ 1x6 mm</a:t>
            </a:r>
            <a:r>
              <a:rPr lang="en-US" sz="1600" baseline="30000" dirty="0">
                <a:latin typeface="Arial"/>
                <a:cs typeface="Arial"/>
              </a:rPr>
              <a:t>2 </a:t>
            </a:r>
            <a:r>
              <a:rPr lang="en-US" sz="1600" dirty="0">
                <a:latin typeface="Arial"/>
                <a:cs typeface="Arial"/>
                <a:sym typeface="Wingdings"/>
              </a:rPr>
              <a:t> 10</a:t>
            </a:r>
            <a:r>
              <a:rPr lang="en-US" sz="1600" baseline="30000" dirty="0">
                <a:latin typeface="Arial"/>
                <a:cs typeface="Arial"/>
                <a:sym typeface="Wingdings"/>
              </a:rPr>
              <a:t>6</a:t>
            </a:r>
            <a:r>
              <a:rPr lang="en-US" sz="1600" dirty="0">
                <a:latin typeface="Arial"/>
                <a:cs typeface="Arial"/>
                <a:sym typeface="Wingdings"/>
              </a:rPr>
              <a:t> pads/side</a:t>
            </a:r>
          </a:p>
          <a:p>
            <a:pPr marL="285750" indent="-285750">
              <a:buFont typeface="Wingdings" charset="2"/>
              <a:buChar char="v"/>
            </a:pPr>
            <a:r>
              <a:rPr lang="en-US" sz="1600" dirty="0">
                <a:latin typeface="Arial"/>
                <a:cs typeface="Arial"/>
                <a:sym typeface="Wingdings"/>
              </a:rPr>
              <a:t> Material budget : 5%X</a:t>
            </a:r>
            <a:r>
              <a:rPr lang="en-US" sz="1600" baseline="-25000" dirty="0">
                <a:latin typeface="Arial"/>
                <a:cs typeface="Arial"/>
                <a:sym typeface="Wingdings"/>
              </a:rPr>
              <a:t>0</a:t>
            </a:r>
            <a:r>
              <a:rPr lang="en-US" sz="1600" dirty="0">
                <a:latin typeface="Arial"/>
                <a:cs typeface="Arial"/>
                <a:sym typeface="Wingdings"/>
              </a:rPr>
              <a:t> in central region and less </a:t>
            </a:r>
          </a:p>
          <a:p>
            <a:r>
              <a:rPr lang="en-US" sz="1600" dirty="0">
                <a:latin typeface="Arial"/>
                <a:cs typeface="Arial"/>
                <a:sym typeface="Wingdings"/>
              </a:rPr>
              <a:t>      than </a:t>
            </a: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0.25 X</a:t>
            </a:r>
            <a:r>
              <a:rPr lang="en-US" sz="1600" b="1" baseline="-25000" dirty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0</a:t>
            </a: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 </a:t>
            </a:r>
            <a:r>
              <a:rPr lang="en-US" sz="1600" dirty="0">
                <a:latin typeface="Arial"/>
                <a:cs typeface="Arial"/>
                <a:sym typeface="Wingdings"/>
              </a:rPr>
              <a:t>in the endplate region</a:t>
            </a:r>
          </a:p>
          <a:p>
            <a:pPr marL="285750" indent="-285750">
              <a:buFont typeface="Wingdings" charset="2"/>
              <a:buChar char="v"/>
            </a:pPr>
            <a:r>
              <a:rPr lang="en-US" sz="1600" dirty="0">
                <a:latin typeface="Arial"/>
                <a:cs typeface="Arial"/>
                <a:sym typeface="Wingdings"/>
              </a:rPr>
              <a:t> Cooling is needed: two-phase CO</a:t>
            </a:r>
            <a:r>
              <a:rPr lang="en-US" sz="1600" baseline="-25000" dirty="0">
                <a:latin typeface="Arial"/>
                <a:cs typeface="Arial"/>
                <a:sym typeface="Wingdings"/>
              </a:rPr>
              <a:t>2 </a:t>
            </a:r>
            <a:r>
              <a:rPr lang="en-US" sz="1600" dirty="0">
                <a:latin typeface="Arial"/>
                <a:cs typeface="Arial"/>
                <a:sym typeface="Wingdings"/>
              </a:rPr>
              <a:t>is a possibility.</a:t>
            </a:r>
          </a:p>
          <a:p>
            <a:pPr marL="285750" indent="-285750">
              <a:buFont typeface="Wingdings" charset="2"/>
              <a:buChar char="v"/>
            </a:pPr>
            <a:r>
              <a:rPr lang="en-US" sz="1600" dirty="0">
                <a:latin typeface="Arial"/>
                <a:cs typeface="Arial"/>
              </a:rPr>
              <a:t>Two main options for gas amplification are considered :</a:t>
            </a:r>
          </a:p>
          <a:p>
            <a:r>
              <a:rPr lang="en-US" sz="1600" dirty="0">
                <a:latin typeface="Arial"/>
                <a:cs typeface="Arial"/>
              </a:rPr>
              <a:t>     GEM,  Micromegas and more granular one (</a:t>
            </a:r>
            <a:r>
              <a:rPr lang="en-US" sz="1600" dirty="0" err="1">
                <a:latin typeface="Arial"/>
                <a:cs typeface="Arial"/>
              </a:rPr>
              <a:t>GridPix</a:t>
            </a:r>
            <a:r>
              <a:rPr lang="en-US" sz="1600" dirty="0">
                <a:latin typeface="Arial"/>
                <a:cs typeface="Arial"/>
              </a:rPr>
              <a:t>)</a:t>
            </a:r>
          </a:p>
          <a:p>
            <a:endParaRPr lang="en-US" sz="1600" dirty="0">
              <a:latin typeface="Arial"/>
              <a:cs typeface="Arial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7566525" y="3330725"/>
            <a:ext cx="15774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/>
                <a:cs typeface="Arial"/>
              </a:rPr>
              <a:t>0.4m &lt;R&lt; 1.8m</a:t>
            </a:r>
          </a:p>
          <a:p>
            <a:r>
              <a:rPr lang="en-GB" sz="1400" dirty="0">
                <a:latin typeface="Arial"/>
                <a:cs typeface="Arial"/>
              </a:rPr>
              <a:t>|z|&lt; 2.15 m</a:t>
            </a:r>
          </a:p>
        </p:txBody>
      </p:sp>
      <p:pic>
        <p:nvPicPr>
          <p:cNvPr id="9" name="Image 8" descr="Capture d’écran 2015-01-08 à 20.44.0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005" y="4563089"/>
            <a:ext cx="4097862" cy="2294911"/>
          </a:xfrm>
          <a:prstGeom prst="rect">
            <a:avLst/>
          </a:prstGeom>
        </p:spPr>
      </p:pic>
      <p:pic>
        <p:nvPicPr>
          <p:cNvPr id="16385" name="Picture 1" descr="page7image38397072">
            <a:extLst>
              <a:ext uri="{FF2B5EF4-FFF2-40B4-BE49-F238E27FC236}">
                <a16:creationId xmlns:a16="http://schemas.microsoft.com/office/drawing/2014/main" id="{8018307E-1008-7D6A-DDE4-2876758AFC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6372" y="4766742"/>
            <a:ext cx="2548890" cy="203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36649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9682" y="173618"/>
            <a:ext cx="3083349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  <a:latin typeface="Arial"/>
                <a:cs typeface="Arial"/>
              </a:rPr>
              <a:t>Technologies proposed for ILD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59682" y="738587"/>
            <a:ext cx="165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Arial"/>
                <a:cs typeface="Arial"/>
              </a:rPr>
              <a:t>ECAL for ILD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59682" y="1026400"/>
            <a:ext cx="7791546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/>
                <a:cs typeface="Arial"/>
              </a:rPr>
              <a:t>30 layers of tungsten </a:t>
            </a:r>
            <a:r>
              <a:rPr lang="en-GB" sz="1400" dirty="0" err="1">
                <a:latin typeface="Arial"/>
                <a:cs typeface="Arial"/>
              </a:rPr>
              <a:t>wih</a:t>
            </a:r>
            <a:r>
              <a:rPr lang="en-GB" sz="1400" dirty="0">
                <a:latin typeface="Arial"/>
                <a:cs typeface="Arial"/>
              </a:rPr>
              <a:t> three different thickness representing (</a:t>
            </a:r>
            <a:r>
              <a:rPr lang="en-GB" sz="1400" b="1" dirty="0">
                <a:solidFill>
                  <a:srgbClr val="FF0000"/>
                </a:solidFill>
                <a:latin typeface="Arial"/>
                <a:cs typeface="Arial"/>
              </a:rPr>
              <a:t>24X</a:t>
            </a:r>
            <a:r>
              <a:rPr lang="en-GB" sz="1400" b="1" baseline="-25000" dirty="0">
                <a:solidFill>
                  <a:srgbClr val="FF0000"/>
                </a:solidFill>
                <a:latin typeface="Arial"/>
                <a:cs typeface="Arial"/>
              </a:rPr>
              <a:t>0</a:t>
            </a:r>
            <a:r>
              <a:rPr lang="en-GB" sz="1400" dirty="0">
                <a:latin typeface="Arial"/>
                <a:cs typeface="Arial"/>
              </a:rPr>
              <a:t>) interleaved with</a:t>
            </a:r>
          </a:p>
          <a:p>
            <a:endParaRPr lang="en-GB" sz="1400" dirty="0">
              <a:latin typeface="Arial"/>
              <a:cs typeface="Arial"/>
            </a:endParaRPr>
          </a:p>
          <a:p>
            <a:r>
              <a:rPr lang="en-GB" sz="1400" dirty="0">
                <a:latin typeface="Arial"/>
                <a:cs typeface="Arial"/>
              </a:rPr>
              <a:t>-</a:t>
            </a:r>
            <a:r>
              <a:rPr lang="en-GB" sz="1400" dirty="0" err="1">
                <a:latin typeface="Arial"/>
                <a:cs typeface="Arial"/>
              </a:rPr>
              <a:t>Pixellated</a:t>
            </a:r>
            <a:r>
              <a:rPr lang="en-GB" sz="1400" dirty="0">
                <a:latin typeface="Arial"/>
                <a:cs typeface="Arial"/>
              </a:rPr>
              <a:t> Silicon of </a:t>
            </a:r>
            <a:r>
              <a:rPr lang="en-GB" sz="1400" b="1" dirty="0">
                <a:solidFill>
                  <a:srgbClr val="FF0000"/>
                </a:solidFill>
                <a:latin typeface="Arial"/>
                <a:cs typeface="Arial"/>
              </a:rPr>
              <a:t>5x5 mm</a:t>
            </a:r>
            <a:r>
              <a:rPr lang="en-GB" sz="1400" b="1" baseline="30000" dirty="0">
                <a:solidFill>
                  <a:srgbClr val="FF0000"/>
                </a:solidFill>
                <a:latin typeface="Arial"/>
                <a:cs typeface="Arial"/>
              </a:rPr>
              <a:t>2 </a:t>
            </a:r>
            <a:r>
              <a:rPr lang="en-GB" sz="1400" dirty="0">
                <a:latin typeface="Arial"/>
                <a:cs typeface="Arial"/>
              </a:rPr>
              <a:t>with silicon wafer thickness  (300-500 µm)</a:t>
            </a:r>
          </a:p>
          <a:p>
            <a:endParaRPr lang="en-GB" sz="1400" dirty="0">
              <a:latin typeface="Arial"/>
              <a:cs typeface="Arial"/>
            </a:endParaRPr>
          </a:p>
          <a:p>
            <a:endParaRPr lang="en-GB" sz="1400" dirty="0">
              <a:latin typeface="Arial"/>
              <a:cs typeface="Arial"/>
            </a:endParaRPr>
          </a:p>
          <a:p>
            <a:endParaRPr lang="en-GB" sz="1400" dirty="0">
              <a:latin typeface="Arial"/>
              <a:cs typeface="Arial"/>
            </a:endParaRPr>
          </a:p>
          <a:p>
            <a:endParaRPr lang="en-GB" sz="1400" dirty="0">
              <a:latin typeface="Arial"/>
              <a:cs typeface="Arial"/>
            </a:endParaRPr>
          </a:p>
          <a:p>
            <a:endParaRPr lang="en-GB" sz="1400" dirty="0">
              <a:latin typeface="Arial"/>
              <a:cs typeface="Arial"/>
            </a:endParaRPr>
          </a:p>
          <a:p>
            <a:endParaRPr lang="en-GB" sz="1400" dirty="0">
              <a:latin typeface="Arial"/>
              <a:cs typeface="Arial"/>
            </a:endParaRPr>
          </a:p>
          <a:p>
            <a:endParaRPr lang="en-GB" sz="1400" dirty="0">
              <a:latin typeface="Arial"/>
              <a:cs typeface="Arial"/>
            </a:endParaRPr>
          </a:p>
          <a:p>
            <a:endParaRPr lang="en-GB" sz="1400" dirty="0">
              <a:latin typeface="Arial"/>
              <a:cs typeface="Arial"/>
            </a:endParaRPr>
          </a:p>
          <a:p>
            <a:endParaRPr lang="en-GB" sz="1400" dirty="0">
              <a:latin typeface="Arial"/>
              <a:cs typeface="Arial"/>
            </a:endParaRPr>
          </a:p>
          <a:p>
            <a:endParaRPr lang="en-GB" sz="1400" dirty="0">
              <a:latin typeface="Arial"/>
              <a:cs typeface="Arial"/>
            </a:endParaRPr>
          </a:p>
          <a:p>
            <a:endParaRPr lang="en-GB" sz="1400" dirty="0">
              <a:latin typeface="Arial"/>
              <a:cs typeface="Arial"/>
            </a:endParaRPr>
          </a:p>
          <a:p>
            <a:r>
              <a:rPr lang="en-GB" sz="1400" dirty="0">
                <a:latin typeface="Arial"/>
                <a:cs typeface="Arial"/>
              </a:rPr>
              <a:t>-Doublets each  made of two layers of scintillator bars of </a:t>
            </a:r>
            <a:r>
              <a:rPr lang="en-GB" sz="1400" b="1" dirty="0">
                <a:solidFill>
                  <a:schemeClr val="accent6"/>
                </a:solidFill>
                <a:latin typeface="Arial"/>
                <a:cs typeface="Arial"/>
              </a:rPr>
              <a:t>45x5x2 mm</a:t>
            </a:r>
            <a:r>
              <a:rPr lang="en-GB" sz="1400" b="1" baseline="30000" dirty="0">
                <a:solidFill>
                  <a:schemeClr val="accent6"/>
                </a:solidFill>
                <a:latin typeface="Arial"/>
                <a:cs typeface="Arial"/>
              </a:rPr>
              <a:t>3</a:t>
            </a:r>
            <a:r>
              <a:rPr lang="en-GB" sz="1400" baseline="30000" dirty="0">
                <a:latin typeface="Arial"/>
                <a:cs typeface="Arial"/>
              </a:rPr>
              <a:t> </a:t>
            </a:r>
            <a:r>
              <a:rPr lang="en-GB" sz="1400" dirty="0">
                <a:latin typeface="Arial"/>
                <a:cs typeface="Arial"/>
              </a:rPr>
              <a:t>with  in horizontal position for one and vertical position for the other</a:t>
            </a:r>
          </a:p>
          <a:p>
            <a:r>
              <a:rPr lang="en-GB" sz="1400" dirty="0">
                <a:latin typeface="Arial"/>
                <a:cs typeface="Arial"/>
              </a:rPr>
              <a:t>  </a:t>
            </a:r>
          </a:p>
        </p:txBody>
      </p:sp>
      <p:grpSp>
        <p:nvGrpSpPr>
          <p:cNvPr id="7" name="Group 13"/>
          <p:cNvGrpSpPr>
            <a:grpSpLocks/>
          </p:cNvGrpSpPr>
          <p:nvPr/>
        </p:nvGrpSpPr>
        <p:grpSpPr bwMode="auto">
          <a:xfrm>
            <a:off x="2742595" y="318528069"/>
            <a:ext cx="2147483647" cy="2147483647"/>
            <a:chOff x="825" y="2428"/>
            <a:chExt cx="4147166" cy="6695045"/>
          </a:xfrm>
        </p:grpSpPr>
        <p:pic>
          <p:nvPicPr>
            <p:cNvPr id="8" name="Picture 1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65125" y="3370263"/>
              <a:ext cx="3782866" cy="332721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9" name="Text Box 15"/>
            <p:cNvSpPr txBox="1">
              <a:spLocks noChangeArrowheads="1"/>
            </p:cNvSpPr>
            <p:nvPr/>
          </p:nvSpPr>
          <p:spPr bwMode="auto">
            <a:xfrm>
              <a:off x="825" y="3708"/>
              <a:ext cx="1679" cy="2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61621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</a:tabLst>
              </a:pPr>
              <a:r>
                <a:rPr lang="en-US" sz="2400">
                  <a:solidFill>
                    <a:srgbClr val="800080"/>
                  </a:solidFill>
                  <a:latin typeface="Arial" pitchFamily="-106" charset="0"/>
                </a:rPr>
                <a:t>non-linearity&lt;1%</a:t>
              </a:r>
            </a:p>
          </p:txBody>
        </p:sp>
        <p:sp>
          <p:nvSpPr>
            <p:cNvPr id="10" name="Text Box 16"/>
            <p:cNvSpPr txBox="1">
              <a:spLocks noChangeArrowheads="1"/>
            </p:cNvSpPr>
            <p:nvPr/>
          </p:nvSpPr>
          <p:spPr bwMode="auto">
            <a:xfrm>
              <a:off x="1304" y="4496"/>
              <a:ext cx="671" cy="254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81639" tIns="58420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</a:tabLst>
              </a:pPr>
              <a:r>
                <a:rPr lang="en-US" sz="2000">
                  <a:solidFill>
                    <a:srgbClr val="FF00FF"/>
                  </a:solidFill>
                  <a:latin typeface="Arial" pitchFamily="-106" charset="0"/>
                </a:rPr>
                <a:t>Ebeam</a:t>
              </a:r>
            </a:p>
          </p:txBody>
        </p:sp>
        <p:sp>
          <p:nvSpPr>
            <p:cNvPr id="11" name="Text Box 17"/>
            <p:cNvSpPr txBox="1">
              <a:spLocks noChangeArrowheads="1"/>
            </p:cNvSpPr>
            <p:nvPr/>
          </p:nvSpPr>
          <p:spPr bwMode="auto">
            <a:xfrm>
              <a:off x="882" y="2428"/>
              <a:ext cx="1896" cy="379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81639" tIns="55221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pitchFamily="-106" charset="0"/>
                </a:rPr>
                <a:t>electron data (2006)</a:t>
              </a:r>
            </a:p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</a:tabLst>
              </a:pPr>
              <a:r>
                <a:rPr lang="en-US" sz="1600">
                  <a:solidFill>
                    <a:srgbClr val="FF0000"/>
                  </a:solidFill>
                  <a:latin typeface="Arial" pitchFamily="-106" charset="0"/>
                </a:rPr>
                <a:t>MOKKA (geant4) simulation</a:t>
              </a:r>
            </a:p>
          </p:txBody>
        </p:sp>
      </p:grpSp>
      <p:grpSp>
        <p:nvGrpSpPr>
          <p:cNvPr id="12" name="Group 13"/>
          <p:cNvGrpSpPr>
            <a:grpSpLocks/>
          </p:cNvGrpSpPr>
          <p:nvPr/>
        </p:nvGrpSpPr>
        <p:grpSpPr bwMode="auto">
          <a:xfrm>
            <a:off x="2894995" y="318731269"/>
            <a:ext cx="2147483647" cy="2147483647"/>
            <a:chOff x="825" y="2428"/>
            <a:chExt cx="4147166" cy="6695045"/>
          </a:xfrm>
        </p:grpSpPr>
        <p:pic>
          <p:nvPicPr>
            <p:cNvPr id="13" name="Picture 1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65125" y="3370263"/>
              <a:ext cx="3782866" cy="332721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825" y="3708"/>
              <a:ext cx="1679" cy="2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61621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</a:tabLst>
              </a:pPr>
              <a:r>
                <a:rPr lang="en-US" sz="2400">
                  <a:solidFill>
                    <a:srgbClr val="800080"/>
                  </a:solidFill>
                  <a:latin typeface="Arial" pitchFamily="-106" charset="0"/>
                </a:rPr>
                <a:t>non-linearity&lt;1%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1304" y="4496"/>
              <a:ext cx="671" cy="254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81639" tIns="58420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</a:tabLst>
              </a:pPr>
              <a:r>
                <a:rPr lang="en-US" sz="2000">
                  <a:solidFill>
                    <a:srgbClr val="FF00FF"/>
                  </a:solidFill>
                  <a:latin typeface="Arial" pitchFamily="-106" charset="0"/>
                </a:rPr>
                <a:t>Ebeam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882" y="2428"/>
              <a:ext cx="1896" cy="379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81639" tIns="55221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pitchFamily="-106" charset="0"/>
                </a:rPr>
                <a:t>electron data (2006)</a:t>
              </a:r>
            </a:p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</a:tabLst>
              </a:pPr>
              <a:r>
                <a:rPr lang="en-US" sz="1600">
                  <a:solidFill>
                    <a:srgbClr val="FF0000"/>
                  </a:solidFill>
                  <a:latin typeface="Arial" pitchFamily="-106" charset="0"/>
                </a:rPr>
                <a:t>MOKKA (geant4) simulation</a:t>
              </a:r>
            </a:p>
          </p:txBody>
        </p:sp>
      </p:grpSp>
      <p:pic>
        <p:nvPicPr>
          <p:cNvPr id="4097" name="Picture 1" descr="page4image59559760">
            <a:extLst>
              <a:ext uri="{FF2B5EF4-FFF2-40B4-BE49-F238E27FC236}">
                <a16:creationId xmlns:a16="http://schemas.microsoft.com/office/drawing/2014/main" id="{95F2695D-A80E-2A3F-DF0F-14F22163E8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585" y="4829133"/>
            <a:ext cx="3020312" cy="1855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page5image45624080">
            <a:extLst>
              <a:ext uri="{FF2B5EF4-FFF2-40B4-BE49-F238E27FC236}">
                <a16:creationId xmlns:a16="http://schemas.microsoft.com/office/drawing/2014/main" id="{719BF50A-7760-795C-98C7-91287E2D93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8408" y="5095185"/>
            <a:ext cx="2597539" cy="1762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page15image129216432">
            <a:extLst>
              <a:ext uri="{FF2B5EF4-FFF2-40B4-BE49-F238E27FC236}">
                <a16:creationId xmlns:a16="http://schemas.microsoft.com/office/drawing/2014/main" id="{E5CBA480-3EF7-1CAB-1882-F432698C3F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0788" y="2397435"/>
            <a:ext cx="2364828" cy="1564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page18image45940368">
            <a:extLst>
              <a:ext uri="{FF2B5EF4-FFF2-40B4-BE49-F238E27FC236}">
                <a16:creationId xmlns:a16="http://schemas.microsoft.com/office/drawing/2014/main" id="{0E85120C-D9CB-637E-8A48-9FAEB74DC3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11" y="2229892"/>
            <a:ext cx="3020311" cy="1732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1223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2683" y="183524"/>
            <a:ext cx="4724173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  <a:latin typeface="Arial"/>
                <a:cs typeface="Arial"/>
              </a:rPr>
              <a:t>Technologies proposed for </a:t>
            </a:r>
            <a:r>
              <a:rPr lang="en-US" sz="1600" dirty="0" err="1">
                <a:solidFill>
                  <a:srgbClr val="FFFFFF"/>
                </a:solidFill>
                <a:latin typeface="Arial"/>
                <a:cs typeface="Arial"/>
              </a:rPr>
              <a:t>ILD&amp;SiD</a:t>
            </a:r>
            <a:r>
              <a:rPr lang="en-US" sz="1600" dirty="0">
                <a:solidFill>
                  <a:srgbClr val="FFFFFF"/>
                </a:solidFill>
                <a:latin typeface="Arial"/>
                <a:cs typeface="Arial"/>
              </a:rPr>
              <a:t> calorimeters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59680" y="738587"/>
            <a:ext cx="2117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Arial"/>
                <a:cs typeface="Arial"/>
              </a:rPr>
              <a:t>HCAL for ILD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363813" y="1370125"/>
            <a:ext cx="456171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/>
                <a:cs typeface="Arial"/>
              </a:rPr>
              <a:t>48 layers of 2 cm stainless steel (</a:t>
            </a:r>
            <a:r>
              <a:rPr lang="en-GB" sz="1400" b="1" dirty="0">
                <a:solidFill>
                  <a:srgbClr val="FF0000"/>
                </a:solidFill>
                <a:latin typeface="Arial"/>
                <a:cs typeface="Arial"/>
              </a:rPr>
              <a:t>6 </a:t>
            </a:r>
            <a:r>
              <a:rPr lang="en-GB" sz="1400" b="1" dirty="0" err="1">
                <a:solidFill>
                  <a:srgbClr val="FF0000"/>
                </a:solidFill>
                <a:latin typeface="Arial"/>
                <a:cs typeface="Arial"/>
              </a:rPr>
              <a:t>λ</a:t>
            </a:r>
            <a:r>
              <a:rPr lang="en-GB" sz="1400" dirty="0">
                <a:latin typeface="Arial"/>
                <a:cs typeface="Arial"/>
              </a:rPr>
              <a:t>) interleaved with</a:t>
            </a:r>
          </a:p>
          <a:p>
            <a:r>
              <a:rPr lang="en-GB" sz="1400" dirty="0">
                <a:latin typeface="Arial"/>
                <a:cs typeface="Arial"/>
              </a:rPr>
              <a:t>planes made of 3 x 3 x .3 cm</a:t>
            </a:r>
            <a:r>
              <a:rPr lang="en-GB" sz="1400" baseline="30000" dirty="0">
                <a:latin typeface="Arial"/>
                <a:cs typeface="Arial"/>
              </a:rPr>
              <a:t>3 </a:t>
            </a:r>
            <a:r>
              <a:rPr lang="en-GB" sz="1400" dirty="0">
                <a:latin typeface="Arial"/>
                <a:cs typeface="Arial"/>
              </a:rPr>
              <a:t>tiles read out with </a:t>
            </a:r>
            <a:r>
              <a:rPr lang="en-GB" sz="1400" dirty="0" err="1">
                <a:latin typeface="Arial"/>
                <a:cs typeface="Arial"/>
              </a:rPr>
              <a:t>SiPM</a:t>
            </a:r>
            <a:endParaRPr lang="en-GB" sz="1400" dirty="0">
              <a:latin typeface="Arial"/>
              <a:cs typeface="Arial"/>
            </a:endParaRPr>
          </a:p>
          <a:p>
            <a:endParaRPr lang="en-GB" sz="1400" dirty="0">
              <a:latin typeface="Arial"/>
              <a:cs typeface="Arial"/>
            </a:endParaRPr>
          </a:p>
          <a:p>
            <a:endParaRPr lang="en-GB" sz="1400" dirty="0">
              <a:latin typeface="Arial"/>
              <a:cs typeface="Arial"/>
            </a:endParaRPr>
          </a:p>
          <a:p>
            <a:endParaRPr lang="en-GB" sz="1400" dirty="0">
              <a:latin typeface="Arial"/>
              <a:cs typeface="Arial"/>
            </a:endParaRPr>
          </a:p>
          <a:p>
            <a:endParaRPr lang="en-GB" sz="1400" dirty="0">
              <a:latin typeface="Arial"/>
              <a:cs typeface="Arial"/>
            </a:endParaRPr>
          </a:p>
          <a:p>
            <a:endParaRPr lang="en-GB" sz="1400" dirty="0">
              <a:latin typeface="Arial"/>
              <a:cs typeface="Arial"/>
            </a:endParaRPr>
          </a:p>
          <a:p>
            <a:endParaRPr lang="en-GB" sz="1400" dirty="0">
              <a:latin typeface="Arial"/>
              <a:cs typeface="Arial"/>
            </a:endParaRPr>
          </a:p>
          <a:p>
            <a:endParaRPr lang="en-GB" sz="1400" dirty="0">
              <a:latin typeface="Arial"/>
              <a:cs typeface="Arial"/>
            </a:endParaRPr>
          </a:p>
          <a:p>
            <a:endParaRPr lang="en-GB" sz="1400" dirty="0">
              <a:latin typeface="Arial"/>
              <a:cs typeface="Arial"/>
            </a:endParaRPr>
          </a:p>
          <a:p>
            <a:endParaRPr lang="en-GB" sz="1400" dirty="0">
              <a:latin typeface="Arial"/>
              <a:cs typeface="Arial"/>
            </a:endParaRPr>
          </a:p>
          <a:p>
            <a:endParaRPr lang="en-GB" sz="1400" dirty="0">
              <a:latin typeface="Arial"/>
              <a:cs typeface="Arial"/>
            </a:endParaRPr>
          </a:p>
          <a:p>
            <a:r>
              <a:rPr lang="en-GB" sz="1400" dirty="0">
                <a:latin typeface="Arial"/>
                <a:cs typeface="Arial"/>
              </a:rPr>
              <a:t> of Glass RPC and their embedded readout 2-bit electronics allowing a lateral segmentation of </a:t>
            </a:r>
            <a:r>
              <a:rPr lang="en-GB" sz="1400" b="1" dirty="0">
                <a:solidFill>
                  <a:srgbClr val="FF0000"/>
                </a:solidFill>
                <a:latin typeface="Arial"/>
                <a:cs typeface="Arial"/>
              </a:rPr>
              <a:t>1 cm</a:t>
            </a:r>
            <a:r>
              <a:rPr lang="en-GB" sz="1400" b="1" baseline="30000" dirty="0">
                <a:solidFill>
                  <a:srgbClr val="FF0000"/>
                </a:solidFill>
                <a:latin typeface="Arial"/>
                <a:cs typeface="Arial"/>
              </a:rPr>
              <a:t>2</a:t>
            </a:r>
            <a:endParaRPr lang="en-GB" sz="14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grpSp>
        <p:nvGrpSpPr>
          <p:cNvPr id="7" name="Group 13"/>
          <p:cNvGrpSpPr>
            <a:grpSpLocks/>
          </p:cNvGrpSpPr>
          <p:nvPr/>
        </p:nvGrpSpPr>
        <p:grpSpPr bwMode="auto">
          <a:xfrm>
            <a:off x="2742593" y="318528067"/>
            <a:ext cx="2147483647" cy="2147483647"/>
            <a:chOff x="825" y="2428"/>
            <a:chExt cx="4147166" cy="6695045"/>
          </a:xfrm>
        </p:grpSpPr>
        <p:pic>
          <p:nvPicPr>
            <p:cNvPr id="8" name="Picture 1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65125" y="3370263"/>
              <a:ext cx="3782866" cy="332721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9" name="Text Box 15"/>
            <p:cNvSpPr txBox="1">
              <a:spLocks noChangeArrowheads="1"/>
            </p:cNvSpPr>
            <p:nvPr/>
          </p:nvSpPr>
          <p:spPr bwMode="auto">
            <a:xfrm>
              <a:off x="825" y="3708"/>
              <a:ext cx="1679" cy="2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61621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</a:tabLst>
              </a:pPr>
              <a:r>
                <a:rPr lang="en-US" sz="2400">
                  <a:solidFill>
                    <a:srgbClr val="800080"/>
                  </a:solidFill>
                  <a:latin typeface="Arial" pitchFamily="-106" charset="0"/>
                </a:rPr>
                <a:t>non-linearity&lt;1%</a:t>
              </a:r>
            </a:p>
          </p:txBody>
        </p:sp>
        <p:sp>
          <p:nvSpPr>
            <p:cNvPr id="10" name="Text Box 16"/>
            <p:cNvSpPr txBox="1">
              <a:spLocks noChangeArrowheads="1"/>
            </p:cNvSpPr>
            <p:nvPr/>
          </p:nvSpPr>
          <p:spPr bwMode="auto">
            <a:xfrm>
              <a:off x="1304" y="4496"/>
              <a:ext cx="671" cy="254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81639" tIns="58420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</a:tabLst>
              </a:pPr>
              <a:r>
                <a:rPr lang="en-US" sz="2000">
                  <a:solidFill>
                    <a:srgbClr val="FF00FF"/>
                  </a:solidFill>
                  <a:latin typeface="Arial" pitchFamily="-106" charset="0"/>
                </a:rPr>
                <a:t>Ebeam</a:t>
              </a:r>
            </a:p>
          </p:txBody>
        </p:sp>
        <p:sp>
          <p:nvSpPr>
            <p:cNvPr id="11" name="Text Box 17"/>
            <p:cNvSpPr txBox="1">
              <a:spLocks noChangeArrowheads="1"/>
            </p:cNvSpPr>
            <p:nvPr/>
          </p:nvSpPr>
          <p:spPr bwMode="auto">
            <a:xfrm>
              <a:off x="882" y="2428"/>
              <a:ext cx="1896" cy="379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81639" tIns="55221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pitchFamily="-106" charset="0"/>
                </a:rPr>
                <a:t>electron data (2006)</a:t>
              </a:r>
            </a:p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</a:tabLst>
              </a:pPr>
              <a:r>
                <a:rPr lang="en-US" sz="1600">
                  <a:solidFill>
                    <a:srgbClr val="FF0000"/>
                  </a:solidFill>
                  <a:latin typeface="Arial" pitchFamily="-106" charset="0"/>
                </a:rPr>
                <a:t>MOKKA (geant4) simulation</a:t>
              </a:r>
            </a:p>
          </p:txBody>
        </p:sp>
      </p:grpSp>
      <p:grpSp>
        <p:nvGrpSpPr>
          <p:cNvPr id="12" name="Group 13"/>
          <p:cNvGrpSpPr>
            <a:grpSpLocks/>
          </p:cNvGrpSpPr>
          <p:nvPr/>
        </p:nvGrpSpPr>
        <p:grpSpPr bwMode="auto">
          <a:xfrm>
            <a:off x="2894993" y="318731267"/>
            <a:ext cx="2147483647" cy="2147483647"/>
            <a:chOff x="825" y="2428"/>
            <a:chExt cx="4147166" cy="6695045"/>
          </a:xfrm>
        </p:grpSpPr>
        <p:pic>
          <p:nvPicPr>
            <p:cNvPr id="13" name="Picture 1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65125" y="3370263"/>
              <a:ext cx="3782866" cy="332721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825" y="3708"/>
              <a:ext cx="1679" cy="2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61621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</a:tabLst>
              </a:pPr>
              <a:r>
                <a:rPr lang="en-US" sz="2400">
                  <a:solidFill>
                    <a:srgbClr val="800080"/>
                  </a:solidFill>
                  <a:latin typeface="Arial" pitchFamily="-106" charset="0"/>
                </a:rPr>
                <a:t>non-linearity&lt;1%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1304" y="4496"/>
              <a:ext cx="671" cy="254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81639" tIns="58420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</a:tabLst>
              </a:pPr>
              <a:r>
                <a:rPr lang="en-US" sz="2000">
                  <a:solidFill>
                    <a:srgbClr val="FF00FF"/>
                  </a:solidFill>
                  <a:latin typeface="Arial" pitchFamily="-106" charset="0"/>
                </a:rPr>
                <a:t>Ebeam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882" y="2428"/>
              <a:ext cx="1896" cy="379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81639" tIns="55221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pitchFamily="-106" charset="0"/>
                </a:rPr>
                <a:t>electron data (2006)</a:t>
              </a:r>
            </a:p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</a:tabLst>
              </a:pPr>
              <a:r>
                <a:rPr lang="en-US" sz="1600">
                  <a:solidFill>
                    <a:srgbClr val="FF0000"/>
                  </a:solidFill>
                  <a:latin typeface="Arial" pitchFamily="-106" charset="0"/>
                </a:rPr>
                <a:t>MOKKA (geant4) simulation</a:t>
              </a:r>
            </a:p>
          </p:txBody>
        </p:sp>
      </p:grpSp>
      <p:pic>
        <p:nvPicPr>
          <p:cNvPr id="5" name="Image 4">
            <a:extLst>
              <a:ext uri="{FF2B5EF4-FFF2-40B4-BE49-F238E27FC236}">
                <a16:creationId xmlns:a16="http://schemas.microsoft.com/office/drawing/2014/main" id="{81122FA8-27A1-914F-CEDE-5D864F2D1F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5529" y="4498768"/>
            <a:ext cx="2857500" cy="21463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DDF98BFC-F6E3-0418-494D-0AC46FC4DF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9024516" y="-2204548"/>
            <a:ext cx="1203998" cy="876265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3CDE50D2-4B9A-9A32-FDCB-2AFEFCB9F5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12728" y="1940586"/>
            <a:ext cx="2670302" cy="2146301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437D2033-1FDD-0FDA-D891-49C810D93B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8285" y="2096556"/>
            <a:ext cx="2164744" cy="1575492"/>
          </a:xfrm>
          <a:prstGeom prst="rect">
            <a:avLst/>
          </a:prstGeom>
        </p:spPr>
      </p:pic>
      <p:pic>
        <p:nvPicPr>
          <p:cNvPr id="48" name="Image 47">
            <a:extLst>
              <a:ext uri="{FF2B5EF4-FFF2-40B4-BE49-F238E27FC236}">
                <a16:creationId xmlns:a16="http://schemas.microsoft.com/office/drawing/2014/main" id="{7B27328A-C5D4-1420-6C63-7BF2E457AE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680" y="5090582"/>
            <a:ext cx="4746856" cy="1436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5656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76641171-6021-DD41-367C-FC772846A070}"/>
              </a:ext>
            </a:extLst>
          </p:cNvPr>
          <p:cNvSpPr txBox="1"/>
          <p:nvPr/>
        </p:nvSpPr>
        <p:spPr>
          <a:xfrm>
            <a:off x="190071" y="352347"/>
            <a:ext cx="920538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err="1">
                <a:effectLst/>
              </a:rPr>
              <a:t>Lumical</a:t>
            </a:r>
            <a:endParaRPr lang="en-GB" sz="1800" b="1" dirty="0">
              <a:effectLst/>
            </a:endParaRPr>
          </a:p>
          <a:p>
            <a:r>
              <a:rPr lang="en-GB" sz="1800" dirty="0">
                <a:effectLst/>
              </a:rPr>
              <a:t>– </a:t>
            </a:r>
            <a:r>
              <a:rPr lang="en-GB" sz="1800" dirty="0">
                <a:effectLst/>
                <a:ea typeface="ArialUnicodeMS" panose="020B0604020202020204" pitchFamily="34" charset="-128"/>
              </a:rPr>
              <a:t>Precise integrated luminosity measurements (Bhabha events) </a:t>
            </a:r>
          </a:p>
          <a:p>
            <a:r>
              <a:rPr lang="en-GB" sz="1800" dirty="0">
                <a:effectLst/>
              </a:rPr>
              <a:t>– </a:t>
            </a:r>
            <a:r>
              <a:rPr lang="en-GB" sz="1800" dirty="0">
                <a:effectLst/>
                <a:ea typeface="ArialUnicodeMS" panose="020B0604020202020204" pitchFamily="34" charset="-128"/>
              </a:rPr>
              <a:t>Extend calorimetric coverage to small polar angles. </a:t>
            </a:r>
          </a:p>
          <a:p>
            <a:r>
              <a:rPr lang="en-GB" dirty="0">
                <a:ea typeface="ArialUnicodeMS" panose="020B0604020202020204" pitchFamily="34" charset="-128"/>
              </a:rPr>
              <a:t>  </a:t>
            </a:r>
            <a:r>
              <a:rPr lang="en-GB" sz="1800" dirty="0">
                <a:effectLst/>
                <a:ea typeface="ArialUnicodeMS" panose="020B0604020202020204" pitchFamily="34" charset="-128"/>
              </a:rPr>
              <a:t>Important for physics</a:t>
            </a:r>
            <a:r>
              <a:rPr lang="en-GB" dirty="0">
                <a:ea typeface="ArialUnicodeMS" panose="020B0604020202020204" pitchFamily="34" charset="-128"/>
              </a:rPr>
              <a:t> </a:t>
            </a:r>
            <a:r>
              <a:rPr lang="en-GB" sz="1800" dirty="0">
                <a:effectLst/>
                <a:ea typeface="ArialUnicodeMS" panose="020B0604020202020204" pitchFamily="34" charset="-128"/>
              </a:rPr>
              <a:t>analysis </a:t>
            </a:r>
            <a:endParaRPr lang="en-GB" dirty="0">
              <a:effectLst/>
            </a:endParaRPr>
          </a:p>
          <a:p>
            <a:r>
              <a:rPr lang="en-US" dirty="0"/>
              <a:t>   Si-W</a:t>
            </a:r>
          </a:p>
          <a:p>
            <a:r>
              <a:rPr lang="en-US" b="1" dirty="0" err="1"/>
              <a:t>Beamcal</a:t>
            </a:r>
            <a:endParaRPr lang="en-US" b="1" dirty="0"/>
          </a:p>
          <a:p>
            <a:pPr marL="285750" indent="-285750">
              <a:buFontTx/>
              <a:buChar char="-"/>
            </a:pPr>
            <a:r>
              <a:rPr lang="en-US" dirty="0"/>
              <a:t>Measure instant Luminosity. Feedback for beam</a:t>
            </a:r>
          </a:p>
          <a:p>
            <a:r>
              <a:rPr lang="en-US" dirty="0"/>
              <a:t>    tuning</a:t>
            </a:r>
          </a:p>
          <a:p>
            <a:r>
              <a:rPr lang="en-US" dirty="0"/>
              <a:t>– Tagging of high energy electrons to suppress </a:t>
            </a:r>
          </a:p>
          <a:p>
            <a:r>
              <a:rPr lang="en-US" dirty="0"/>
              <a:t>    backgrounds to potential BSM process</a:t>
            </a:r>
          </a:p>
          <a:p>
            <a:r>
              <a:rPr lang="en-US" dirty="0"/>
              <a:t>    </a:t>
            </a:r>
            <a:r>
              <a:rPr lang="en-US" dirty="0" err="1"/>
              <a:t>GaAS</a:t>
            </a:r>
            <a:r>
              <a:rPr lang="en-US" dirty="0"/>
              <a:t>, CVD Dimond, Sapphire</a:t>
            </a:r>
          </a:p>
          <a:p>
            <a:r>
              <a:rPr lang="en-US" b="1" dirty="0"/>
              <a:t>LHCAL</a:t>
            </a:r>
          </a:p>
          <a:p>
            <a:r>
              <a:rPr lang="en-US" dirty="0"/>
              <a:t> - Extends the coverage of HCAL</a:t>
            </a:r>
          </a:p>
          <a:p>
            <a:r>
              <a:rPr lang="en-US" dirty="0"/>
              <a:t>   Si-W or Fe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99BE053-C635-E8A7-DA4B-C50E8D211724}"/>
              </a:ext>
            </a:extLst>
          </p:cNvPr>
          <p:cNvSpPr txBox="1"/>
          <p:nvPr/>
        </p:nvSpPr>
        <p:spPr>
          <a:xfrm>
            <a:off x="169667" y="64757"/>
            <a:ext cx="4161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Forward calorimeters</a:t>
            </a:r>
          </a:p>
        </p:txBody>
      </p:sp>
      <p:pic>
        <p:nvPicPr>
          <p:cNvPr id="1026" name="Picture 2" descr="page3image37854112">
            <a:extLst>
              <a:ext uri="{FF2B5EF4-FFF2-40B4-BE49-F238E27FC236}">
                <a16:creationId xmlns:a16="http://schemas.microsoft.com/office/drawing/2014/main" id="{2B74DBAA-B34E-E60A-D386-199ECD03BE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9511" y="95224"/>
            <a:ext cx="2363428" cy="2585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page8image38245872">
            <a:extLst>
              <a:ext uri="{FF2B5EF4-FFF2-40B4-BE49-F238E27FC236}">
                <a16:creationId xmlns:a16="http://schemas.microsoft.com/office/drawing/2014/main" id="{4102D61B-74C4-6A51-4895-B05086BEA4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398" y="4520629"/>
            <a:ext cx="2547991" cy="2224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" descr="page8image38246080">
            <a:extLst>
              <a:ext uri="{FF2B5EF4-FFF2-40B4-BE49-F238E27FC236}">
                <a16:creationId xmlns:a16="http://schemas.microsoft.com/office/drawing/2014/main" id="{DC3AD2A4-E47B-5656-DEB6-935E95D380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3926" y="4004387"/>
            <a:ext cx="2307265" cy="2817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page11image38141376">
            <a:extLst>
              <a:ext uri="{FF2B5EF4-FFF2-40B4-BE49-F238E27FC236}">
                <a16:creationId xmlns:a16="http://schemas.microsoft.com/office/drawing/2014/main" id="{D454A492-9110-C93E-8C53-5EE1DE7CB1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7002" y="2811355"/>
            <a:ext cx="2520913" cy="2091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page11image38059040">
            <a:extLst>
              <a:ext uri="{FF2B5EF4-FFF2-40B4-BE49-F238E27FC236}">
                <a16:creationId xmlns:a16="http://schemas.microsoft.com/office/drawing/2014/main" id="{A0381C63-29BE-7770-24A9-9A27B58F79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3462" y="4902200"/>
            <a:ext cx="2547992" cy="1985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85703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81C94E7E-F718-02CE-D092-E5E8F355DE24}"/>
              </a:ext>
            </a:extLst>
          </p:cNvPr>
          <p:cNvSpPr txBox="1"/>
          <p:nvPr/>
        </p:nvSpPr>
        <p:spPr>
          <a:xfrm>
            <a:off x="244047" y="1607403"/>
            <a:ext cx="903711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/>
              <a:t>What one should do to adapt ILD detectors to circular colliders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9BB35CC-6BC4-8725-6DD1-F810970F9D8C}"/>
              </a:ext>
            </a:extLst>
          </p:cNvPr>
          <p:cNvSpPr txBox="1"/>
          <p:nvPr/>
        </p:nvSpPr>
        <p:spPr>
          <a:xfrm>
            <a:off x="244047" y="2449830"/>
            <a:ext cx="546946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Vertex Detector</a:t>
            </a:r>
          </a:p>
          <a:p>
            <a:endParaRPr lang="en-US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Tracker: Inner and outer</a:t>
            </a:r>
          </a:p>
          <a:p>
            <a:endParaRPr lang="en-US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Calorimeters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862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480F45A1-8204-60E0-A796-FDBE82DB61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424" y="925830"/>
            <a:ext cx="3496870" cy="2812757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036E2FCB-A33E-308C-A77B-BFD98FB6227B}"/>
              </a:ext>
            </a:extLst>
          </p:cNvPr>
          <p:cNvSpPr txBox="1"/>
          <p:nvPr/>
        </p:nvSpPr>
        <p:spPr>
          <a:xfrm>
            <a:off x="305999" y="4106255"/>
            <a:ext cx="3810295" cy="1546577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350" dirty="0">
                <a:sym typeface="Wingdings" pitchFamily="2" charset="2"/>
              </a:rPr>
              <a:t>Crossing angle </a:t>
            </a:r>
            <a:r>
              <a:rPr lang="en-US" sz="1350" dirty="0">
                <a:solidFill>
                  <a:srgbClr val="0432FF"/>
                </a:solidFill>
                <a:sym typeface="Wingdings" pitchFamily="2" charset="2"/>
              </a:rPr>
              <a:t>30mrad</a:t>
            </a:r>
            <a:endParaRPr lang="en-US" sz="1350" dirty="0">
              <a:solidFill>
                <a:srgbClr val="0432FF"/>
              </a:solidFill>
            </a:endParaRPr>
          </a:p>
          <a:p>
            <a:r>
              <a:rPr lang="en-US" sz="135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L* 2m: </a:t>
            </a:r>
            <a:r>
              <a:rPr lang="en-US" sz="1350" dirty="0"/>
              <a:t>Final Quadrupole </a:t>
            </a:r>
            <a:r>
              <a:rPr lang="en-US" sz="135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inside</a:t>
            </a:r>
            <a:r>
              <a:rPr lang="en-US" sz="1350" dirty="0"/>
              <a:t> the detector</a:t>
            </a:r>
          </a:p>
          <a:p>
            <a:r>
              <a:rPr lang="en-US" sz="1350" dirty="0"/>
              <a:t>Solenoid magnetic field restricted to </a:t>
            </a:r>
            <a:r>
              <a:rPr lang="en-US" sz="1350" dirty="0">
                <a:solidFill>
                  <a:srgbClr val="C00000"/>
                </a:solidFill>
              </a:rPr>
              <a:t>2T</a:t>
            </a:r>
            <a:r>
              <a:rPr lang="en-US" sz="1350" dirty="0"/>
              <a:t> maximum</a:t>
            </a:r>
          </a:p>
          <a:p>
            <a:r>
              <a:rPr lang="en-US" sz="1350" dirty="0" err="1">
                <a:solidFill>
                  <a:srgbClr val="929000"/>
                </a:solidFill>
              </a:rPr>
              <a:t>Lumical</a:t>
            </a:r>
            <a:r>
              <a:rPr lang="en-US" sz="1350" dirty="0">
                <a:solidFill>
                  <a:srgbClr val="929000"/>
                </a:solidFill>
              </a:rPr>
              <a:t> at </a:t>
            </a:r>
            <a:r>
              <a:rPr lang="en-US" sz="1350" b="1" dirty="0">
                <a:solidFill>
                  <a:srgbClr val="929000"/>
                </a:solidFill>
              </a:rPr>
              <a:t>~1m</a:t>
            </a:r>
            <a:r>
              <a:rPr lang="en-US" sz="1350" dirty="0">
                <a:solidFill>
                  <a:srgbClr val="929000"/>
                </a:solidFill>
              </a:rPr>
              <a:t> from IP </a:t>
            </a:r>
          </a:p>
          <a:p>
            <a:r>
              <a:rPr lang="en-US" sz="1350" dirty="0">
                <a:sym typeface="Wingdings" pitchFamily="2" charset="2"/>
              </a:rPr>
              <a:t>	     Tracker acceptance: </a:t>
            </a:r>
            <a:r>
              <a:rPr lang="en-US" sz="1350" dirty="0" err="1">
                <a:solidFill>
                  <a:srgbClr val="FF9300"/>
                </a:solidFill>
                <a:sym typeface="Wingdings" pitchFamily="2" charset="2"/>
              </a:rPr>
              <a:t>cos</a:t>
            </a:r>
            <a:r>
              <a:rPr lang="en-US" sz="1350" dirty="0" err="1">
                <a:solidFill>
                  <a:srgbClr val="FF9300"/>
                </a:solidFill>
                <a:latin typeface="Symbol" pitchFamily="2" charset="2"/>
                <a:sym typeface="Wingdings" pitchFamily="2" charset="2"/>
              </a:rPr>
              <a:t>q</a:t>
            </a:r>
            <a:r>
              <a:rPr lang="en-US" sz="1350" dirty="0">
                <a:solidFill>
                  <a:srgbClr val="FF9300"/>
                </a:solidFill>
                <a:sym typeface="Wingdings" pitchFamily="2" charset="2"/>
              </a:rPr>
              <a:t> ~ 0.984</a:t>
            </a:r>
          </a:p>
          <a:p>
            <a:r>
              <a:rPr lang="en-US" sz="1350" dirty="0">
                <a:sym typeface="Wingdings" pitchFamily="2" charset="2"/>
              </a:rPr>
              <a:t>Inner beam pipe radius </a:t>
            </a:r>
            <a:r>
              <a:rPr lang="en-US" sz="1350" dirty="0">
                <a:solidFill>
                  <a:srgbClr val="FF2F92"/>
                </a:solidFill>
                <a:sym typeface="Wingdings" pitchFamily="2" charset="2"/>
              </a:rPr>
              <a:t>10mm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D954E1A2-844A-2A43-0D6E-9951308AE7D2}"/>
              </a:ext>
            </a:extLst>
          </p:cNvPr>
          <p:cNvSpPr txBox="1"/>
          <p:nvPr/>
        </p:nvSpPr>
        <p:spPr>
          <a:xfrm>
            <a:off x="5000313" y="4210130"/>
            <a:ext cx="4006527" cy="1338828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350" dirty="0">
                <a:sym typeface="Wingdings" pitchFamily="2" charset="2"/>
              </a:rPr>
              <a:t>Crossing angle </a:t>
            </a:r>
            <a:r>
              <a:rPr lang="en-US" sz="1350" dirty="0">
                <a:solidFill>
                  <a:srgbClr val="0432FF"/>
                </a:solidFill>
                <a:sym typeface="Wingdings" pitchFamily="2" charset="2"/>
              </a:rPr>
              <a:t>14 </a:t>
            </a:r>
            <a:r>
              <a:rPr lang="en-US" sz="1350" dirty="0" err="1">
                <a:solidFill>
                  <a:srgbClr val="0432FF"/>
                </a:solidFill>
                <a:sym typeface="Wingdings" pitchFamily="2" charset="2"/>
              </a:rPr>
              <a:t>mrad</a:t>
            </a:r>
            <a:endParaRPr lang="en-US" sz="1350" dirty="0">
              <a:solidFill>
                <a:srgbClr val="0432FF"/>
              </a:solidFill>
            </a:endParaRPr>
          </a:p>
          <a:p>
            <a:r>
              <a:rPr lang="en-US" sz="135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L* 4.1 m: </a:t>
            </a:r>
            <a:r>
              <a:rPr lang="en-US" sz="1350" dirty="0"/>
              <a:t>Final Quadrupole </a:t>
            </a:r>
            <a:r>
              <a:rPr lang="en-US" sz="135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outside</a:t>
            </a:r>
            <a:r>
              <a:rPr lang="en-US" sz="1350" dirty="0"/>
              <a:t> the detector</a:t>
            </a:r>
          </a:p>
          <a:p>
            <a:r>
              <a:rPr lang="en-US" sz="1350" dirty="0"/>
              <a:t>Solenoid magnetic field </a:t>
            </a:r>
            <a:r>
              <a:rPr lang="en-US" sz="1350" dirty="0">
                <a:solidFill>
                  <a:srgbClr val="C00000"/>
                </a:solidFill>
              </a:rPr>
              <a:t>3.5 – 4 T</a:t>
            </a:r>
          </a:p>
          <a:p>
            <a:r>
              <a:rPr lang="en-US" sz="1350" dirty="0" err="1">
                <a:solidFill>
                  <a:srgbClr val="929000"/>
                </a:solidFill>
              </a:rPr>
              <a:t>Lumical</a:t>
            </a:r>
            <a:r>
              <a:rPr lang="en-US" sz="1350" dirty="0">
                <a:solidFill>
                  <a:srgbClr val="929000"/>
                </a:solidFill>
              </a:rPr>
              <a:t> at  </a:t>
            </a:r>
            <a:r>
              <a:rPr lang="en-US" sz="1350" b="1" dirty="0">
                <a:solidFill>
                  <a:srgbClr val="929000"/>
                </a:solidFill>
              </a:rPr>
              <a:t>~2.5m </a:t>
            </a:r>
            <a:r>
              <a:rPr lang="en-US" sz="1350" dirty="0">
                <a:solidFill>
                  <a:srgbClr val="929000"/>
                </a:solidFill>
              </a:rPr>
              <a:t>from IP </a:t>
            </a:r>
            <a:r>
              <a:rPr lang="en-US" sz="1350" dirty="0">
                <a:solidFill>
                  <a:srgbClr val="929000"/>
                </a:solidFill>
                <a:sym typeface="Wingdings" pitchFamily="2" charset="2"/>
              </a:rPr>
              <a:t>	</a:t>
            </a:r>
          </a:p>
          <a:p>
            <a:r>
              <a:rPr lang="en-US" sz="1350" dirty="0">
                <a:sym typeface="Wingdings" pitchFamily="2" charset="2"/>
              </a:rPr>
              <a:t>     Conical  Tracker acceptance: </a:t>
            </a:r>
            <a:r>
              <a:rPr lang="en-US" sz="1350" dirty="0" err="1">
                <a:solidFill>
                  <a:srgbClr val="FF9300"/>
                </a:solidFill>
                <a:sym typeface="Wingdings" pitchFamily="2" charset="2"/>
              </a:rPr>
              <a:t>cos</a:t>
            </a:r>
            <a:r>
              <a:rPr lang="en-US" sz="1350" dirty="0" err="1">
                <a:solidFill>
                  <a:srgbClr val="FF9300"/>
                </a:solidFill>
                <a:latin typeface="Symbol" pitchFamily="2" charset="2"/>
                <a:sym typeface="Wingdings" pitchFamily="2" charset="2"/>
              </a:rPr>
              <a:t>q</a:t>
            </a:r>
            <a:r>
              <a:rPr lang="en-US" sz="1350" dirty="0">
                <a:solidFill>
                  <a:srgbClr val="FF9300"/>
                </a:solidFill>
                <a:sym typeface="Wingdings" pitchFamily="2" charset="2"/>
              </a:rPr>
              <a:t> ~ 0.996</a:t>
            </a:r>
          </a:p>
          <a:p>
            <a:r>
              <a:rPr lang="en-US" sz="1350" dirty="0">
                <a:sym typeface="Wingdings" pitchFamily="2" charset="2"/>
              </a:rPr>
              <a:t>Inner beam pipe radius </a:t>
            </a:r>
            <a:r>
              <a:rPr lang="en-US" sz="1350" dirty="0">
                <a:solidFill>
                  <a:srgbClr val="FF2F92"/>
                </a:solidFill>
                <a:sym typeface="Wingdings" pitchFamily="2" charset="2"/>
              </a:rPr>
              <a:t>16 mm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C0E43C6A-070B-6DC0-C444-12C131E7D0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925831"/>
            <a:ext cx="3843246" cy="2812756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85DE6F9C-0A4A-FF45-EF8F-F7F10B7F76A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8621" l="1437" r="98851">
                        <a14:foregroundMark x1="77299" y1="11724" x2="77299" y2="11724"/>
                        <a14:foregroundMark x1="74713" y1="10345" x2="74713" y2="10345"/>
                        <a14:foregroundMark x1="84770" y1="23448" x2="84770" y2="23448"/>
                        <a14:foregroundMark x1="81034" y1="17241" x2="81034" y2="17241"/>
                        <a14:foregroundMark x1="87069" y1="33103" x2="87069" y2="33103"/>
                        <a14:foregroundMark x1="87644" y1="50345" x2="87644" y2="50345"/>
                        <a14:foregroundMark x1="74425" y1="75172" x2="74425" y2="75172"/>
                        <a14:foregroundMark x1="67529" y1="75172" x2="67529" y2="75172"/>
                        <a14:foregroundMark x1="78448" y1="44828" x2="78448" y2="44828"/>
                        <a14:foregroundMark x1="73276" y1="27586" x2="73276" y2="27586"/>
                        <a14:foregroundMark x1="49425" y1="7586" x2="49425" y2="7586"/>
                        <a14:foregroundMark x1="75000" y1="20000" x2="75000" y2="20000"/>
                        <a14:foregroundMark x1="31034" y1="37931" x2="31034" y2="37931"/>
                        <a14:foregroundMark x1="51149" y1="24828" x2="51149" y2="24828"/>
                        <a14:foregroundMark x1="43966" y1="30345" x2="43966" y2="30345"/>
                        <a14:foregroundMark x1="59770" y1="24828" x2="59770" y2="24828"/>
                        <a14:foregroundMark x1="14080" y1="22069" x2="14080" y2="22069"/>
                        <a14:foregroundMark x1="20977" y1="70345" x2="20977" y2="70345"/>
                        <a14:foregroundMark x1="18678" y1="66207" x2="18678" y2="66207"/>
                        <a14:foregroundMark x1="14080" y1="57241" x2="14080" y2="57241"/>
                        <a14:foregroundMark x1="17816" y1="14483" x2="17816" y2="14483"/>
                        <a14:foregroundMark x1="20115" y1="12414" x2="20115" y2="12414"/>
                        <a14:foregroundMark x1="22414" y1="9655" x2="22414" y2="9655"/>
                        <a14:foregroundMark x1="20977" y1="46897" x2="20977" y2="46897"/>
                        <a14:foregroundMark x1="34195" y1="8276" x2="34195" y2="8276"/>
                        <a14:foregroundMark x1="29310" y1="12414" x2="29310" y2="12414"/>
                        <a14:foregroundMark x1="23276" y1="20000" x2="23276" y2="20000"/>
                        <a14:foregroundMark x1="59483" y1="87586" x2="59483" y2="87586"/>
                        <a14:foregroundMark x1="55172" y1="88276" x2="55172" y2="88276"/>
                        <a14:foregroundMark x1="35920" y1="90345" x2="35920" y2="90345"/>
                        <a14:foregroundMark x1="26724" y1="75862" x2="26724" y2="75862"/>
                        <a14:foregroundMark x1="31034" y1="78621" x2="31034" y2="78621"/>
                        <a14:foregroundMark x1="33333" y1="78621" x2="33333" y2="78621"/>
                        <a14:foregroundMark x1="36207" y1="79310" x2="36207" y2="79310"/>
                        <a14:foregroundMark x1="60057" y1="64828" x2="60057" y2="64828"/>
                        <a14:foregroundMark x1="65230" y1="54483" x2="65230" y2="54483"/>
                        <a14:foregroundMark x1="65805" y1="57931" x2="65805" y2="57931"/>
                        <a14:foregroundMark x1="66379" y1="64138" x2="66379" y2="64138"/>
                        <a14:foregroundMark x1="64368" y1="60000" x2="64368" y2="60000"/>
                        <a14:foregroundMark x1="67529" y1="62069" x2="67529" y2="62069"/>
                        <a14:foregroundMark x1="30460" y1="60000" x2="30460" y2="60000"/>
                        <a14:foregroundMark x1="30460" y1="53793" x2="30460" y2="53793"/>
                        <a14:foregroundMark x1="30460" y1="63448" x2="30460" y2="63448"/>
                        <a14:foregroundMark x1="32184" y1="57241" x2="32184" y2="57241"/>
                        <a14:foregroundMark x1="33621" y1="57241" x2="33621" y2="57241"/>
                        <a14:foregroundMark x1="34770" y1="58621" x2="34770" y2="58621"/>
                        <a14:foregroundMark x1="34770" y1="62759" x2="34770" y2="62759"/>
                        <a14:foregroundMark x1="21552" y1="47586" x2="21552" y2="47586"/>
                        <a14:foregroundMark x1="45690" y1="48966" x2="45690" y2="48966"/>
                        <a14:foregroundMark x1="52299" y1="47586" x2="52299" y2="47586"/>
                        <a14:foregroundMark x1="64080" y1="25517" x2="64080" y2="25517"/>
                        <a14:foregroundMark x1="68391" y1="24138" x2="68391" y2="24138"/>
                        <a14:foregroundMark x1="67529" y1="46207" x2="67529" y2="46207"/>
                        <a14:foregroundMark x1="36494" y1="55172" x2="36494" y2="55172"/>
                        <a14:foregroundMark x1="36207" y1="61379" x2="36207" y2="61379"/>
                        <a14:foregroundMark x1="38218" y1="57931" x2="38218" y2="57931"/>
                        <a14:foregroundMark x1="39368" y1="57241" x2="39368" y2="57241"/>
                        <a14:foregroundMark x1="39368" y1="61379" x2="39368" y2="61379"/>
                        <a14:foregroundMark x1="32471" y1="62759" x2="32471" y2="62759"/>
                        <a14:foregroundMark x1="27874" y1="63448" x2="27874" y2="63448"/>
                        <a14:foregroundMark x1="25287" y1="60000" x2="25287" y2="60000"/>
                        <a14:foregroundMark x1="33046" y1="53793" x2="33046" y2="53793"/>
                        <a14:foregroundMark x1="46264" y1="56552" x2="46264" y2="56552"/>
                        <a14:foregroundMark x1="52874" y1="57931" x2="52874" y2="57931"/>
                        <a14:foregroundMark x1="59483" y1="57931" x2="59483" y2="57931"/>
                        <a14:foregroundMark x1="66954" y1="57241" x2="66954" y2="57241"/>
                        <a14:foregroundMark x1="48851" y1="35862" x2="48851" y2="35862"/>
                        <a14:foregroundMark x1="47414" y1="32414" x2="47414" y2="32414"/>
                        <a14:foregroundMark x1="36494" y1="30345" x2="36494" y2="30345"/>
                        <a14:foregroundMark x1="34483" y1="18621" x2="34483" y2="18621"/>
                        <a14:foregroundMark x1="72989" y1="7586" x2="72989" y2="7586"/>
                        <a14:foregroundMark x1="70115" y1="8276" x2="70115" y2="8276"/>
                        <a14:foregroundMark x1="23563" y1="10345" x2="23563" y2="1034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921" y="1685860"/>
            <a:ext cx="875007" cy="362072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6C1F6A9B-7A02-8C2F-F250-96F6EE38438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600" b="95200" l="2933" r="97067">
                        <a14:foregroundMark x1="52800" y1="57200" x2="52800" y2="57200"/>
                        <a14:foregroundMark x1="53333" y1="36400" x2="53333" y2="36400"/>
                        <a14:foregroundMark x1="56800" y1="24000" x2="56800" y2="24000"/>
                        <a14:foregroundMark x1="65333" y1="25600" x2="65333" y2="25600"/>
                        <a14:foregroundMark x1="62933" y1="56000" x2="62933" y2="56000"/>
                        <a14:foregroundMark x1="74133" y1="35200" x2="74133" y2="35200"/>
                        <a14:foregroundMark x1="72267" y1="60000" x2="72267" y2="60000"/>
                        <a14:foregroundMark x1="74933" y1="66800" x2="74933" y2="66800"/>
                        <a14:foregroundMark x1="72267" y1="45200" x2="72267" y2="45200"/>
                        <a14:foregroundMark x1="62667" y1="44800" x2="62667" y2="44800"/>
                        <a14:foregroundMark x1="53333" y1="44400" x2="53333" y2="44400"/>
                        <a14:foregroundMark x1="44267" y1="46000" x2="44267" y2="46000"/>
                        <a14:foregroundMark x1="34933" y1="45200" x2="34933" y2="45200"/>
                        <a14:foregroundMark x1="24533" y1="44400" x2="24533" y2="44400"/>
                        <a14:foregroundMark x1="15733" y1="45200" x2="15733" y2="45200"/>
                        <a14:foregroundMark x1="7733" y1="82400" x2="7733" y2="82400"/>
                        <a14:foregroundMark x1="8000" y1="80800" x2="8000" y2="80800"/>
                        <a14:foregroundMark x1="8533" y1="76800" x2="8533" y2="76800"/>
                        <a14:foregroundMark x1="10933" y1="79600" x2="10933" y2="79600"/>
                        <a14:foregroundMark x1="11467" y1="86000" x2="11467" y2="86000"/>
                        <a14:foregroundMark x1="9067" y1="89200" x2="9067" y2="89200"/>
                        <a14:foregroundMark x1="13333" y1="83200" x2="13333" y2="83200"/>
                        <a14:foregroundMark x1="14400" y1="78000" x2="14400" y2="78000"/>
                        <a14:foregroundMark x1="16267" y1="84000" x2="16267" y2="84000"/>
                        <a14:foregroundMark x1="19467" y1="85600" x2="19467" y2="85600"/>
                        <a14:foregroundMark x1="21067" y1="79600" x2="21067" y2="79600"/>
                        <a14:foregroundMark x1="24000" y1="79600" x2="24000" y2="79600"/>
                        <a14:foregroundMark x1="22667" y1="84000" x2="22667" y2="84000"/>
                        <a14:foregroundMark x1="24267" y1="84800" x2="24267" y2="84800"/>
                        <a14:foregroundMark x1="22133" y1="88000" x2="22133" y2="88000"/>
                        <a14:foregroundMark x1="28533" y1="82400" x2="28533" y2="82400"/>
                        <a14:foregroundMark x1="31200" y1="79200" x2="31200" y2="79200"/>
                        <a14:foregroundMark x1="33333" y1="80400" x2="33333" y2="80400"/>
                        <a14:foregroundMark x1="33600" y1="77200" x2="33600" y2="77200"/>
                        <a14:foregroundMark x1="34133" y1="76800" x2="34133" y2="76800"/>
                        <a14:foregroundMark x1="32800" y1="87200" x2="32800" y2="87200"/>
                        <a14:foregroundMark x1="32800" y1="85600" x2="32800" y2="85600"/>
                        <a14:foregroundMark x1="35200" y1="82800" x2="35200" y2="82800"/>
                        <a14:foregroundMark x1="40000" y1="79600" x2="40000" y2="79600"/>
                        <a14:foregroundMark x1="38400" y1="88000" x2="38400" y2="88000"/>
                        <a14:foregroundMark x1="35467" y1="89200" x2="35467" y2="89200"/>
                        <a14:foregroundMark x1="43467" y1="80000" x2="43467" y2="80000"/>
                        <a14:foregroundMark x1="45600" y1="80400" x2="45600" y2="80400"/>
                        <a14:foregroundMark x1="44800" y1="90000" x2="44800" y2="90000"/>
                        <a14:foregroundMark x1="46933" y1="81600" x2="46933" y2="81600"/>
                        <a14:foregroundMark x1="47467" y1="79200" x2="47467" y2="79200"/>
                        <a14:foregroundMark x1="51467" y1="79600" x2="51467" y2="79600"/>
                        <a14:foregroundMark x1="51733" y1="76800" x2="51733" y2="76800"/>
                        <a14:foregroundMark x1="53600" y1="76800" x2="53600" y2="76800"/>
                        <a14:foregroundMark x1="53067" y1="82000" x2="53067" y2="82000"/>
                        <a14:foregroundMark x1="56000" y1="79600" x2="56000" y2="79600"/>
                        <a14:foregroundMark x1="54400" y1="87200" x2="54400" y2="87200"/>
                        <a14:foregroundMark x1="60800" y1="84000" x2="60800" y2="84000"/>
                        <a14:foregroundMark x1="63467" y1="82800" x2="63467" y2="82800"/>
                        <a14:foregroundMark x1="67467" y1="80000" x2="67467" y2="80000"/>
                        <a14:foregroundMark x1="73333" y1="79200" x2="73333" y2="79200"/>
                        <a14:foregroundMark x1="76000" y1="80000" x2="76000" y2="80000"/>
                        <a14:foregroundMark x1="79733" y1="78800" x2="79733" y2="78800"/>
                        <a14:foregroundMark x1="81600" y1="78800" x2="81600" y2="78800"/>
                        <a14:foregroundMark x1="83467" y1="82000" x2="83467" y2="82000"/>
                        <a14:foregroundMark x1="86667" y1="79600" x2="86667" y2="79600"/>
                        <a14:foregroundMark x1="91467" y1="83200" x2="91467" y2="83200"/>
                        <a14:foregroundMark x1="93333" y1="80400" x2="93333" y2="80400"/>
                        <a14:foregroundMark x1="92800" y1="90000" x2="92800" y2="90000"/>
                        <a14:foregroundMark x1="90667" y1="88800" x2="90667" y2="88800"/>
                        <a14:foregroundMark x1="85867" y1="89600" x2="85867" y2="89600"/>
                        <a14:foregroundMark x1="66400" y1="88400" x2="66400" y2="884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1680" y="1625681"/>
            <a:ext cx="760073" cy="504329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463C6A01-6CE0-56B3-A531-AC8E659D77E9}"/>
              </a:ext>
            </a:extLst>
          </p:cNvPr>
          <p:cNvSpPr txBox="1"/>
          <p:nvPr/>
        </p:nvSpPr>
        <p:spPr>
          <a:xfrm>
            <a:off x="1954530" y="262890"/>
            <a:ext cx="5600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                            </a:t>
            </a:r>
            <a:r>
              <a:rPr lang="en-US" b="1" dirty="0" err="1">
                <a:solidFill>
                  <a:srgbClr val="FF0000"/>
                </a:solidFill>
              </a:rPr>
              <a:t>FCCee</a:t>
            </a:r>
            <a:r>
              <a:rPr lang="en-US" b="1" dirty="0">
                <a:solidFill>
                  <a:srgbClr val="FF0000"/>
                </a:solidFill>
              </a:rPr>
              <a:t> vs ILC MDI</a:t>
            </a:r>
          </a:p>
        </p:txBody>
      </p:sp>
    </p:spTree>
    <p:extLst>
      <p:ext uri="{BB962C8B-B14F-4D97-AF65-F5344CB8AC3E}">
        <p14:creationId xmlns:p14="http://schemas.microsoft.com/office/powerpoint/2010/main" val="6515554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387DDB7D-2F74-3D9A-B477-CB41ED0874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70" y="1480696"/>
            <a:ext cx="9041130" cy="4874384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7E7D75D2-90B2-84FC-8975-13241DD58F18}"/>
              </a:ext>
            </a:extLst>
          </p:cNvPr>
          <p:cNvSpPr txBox="1"/>
          <p:nvPr/>
        </p:nvSpPr>
        <p:spPr>
          <a:xfrm>
            <a:off x="470746" y="759368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Vertex detectors &amp;Tracker</a:t>
            </a:r>
          </a:p>
        </p:txBody>
      </p:sp>
    </p:spTree>
    <p:extLst>
      <p:ext uri="{BB962C8B-B14F-4D97-AF65-F5344CB8AC3E}">
        <p14:creationId xmlns:p14="http://schemas.microsoft.com/office/powerpoint/2010/main" val="23505865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 descr="page32image38543072">
            <a:extLst>
              <a:ext uri="{FF2B5EF4-FFF2-40B4-BE49-F238E27FC236}">
                <a16:creationId xmlns:a16="http://schemas.microsoft.com/office/drawing/2014/main" id="{8DEF0EA9-828D-19A8-EBE0-E825D954C4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34782"/>
            <a:ext cx="4159728" cy="228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page3image38739056">
            <a:extLst>
              <a:ext uri="{FF2B5EF4-FFF2-40B4-BE49-F238E27FC236}">
                <a16:creationId xmlns:a16="http://schemas.microsoft.com/office/drawing/2014/main" id="{F76C6CD9-E42B-4501-FD88-AB3199545C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87187" y="1039139"/>
            <a:ext cx="3851656" cy="2191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91B334F5-C6B0-5CF6-F9FF-5E1869A4C9B7}"/>
              </a:ext>
            </a:extLst>
          </p:cNvPr>
          <p:cNvSpPr txBox="1"/>
          <p:nvPr/>
        </p:nvSpPr>
        <p:spPr>
          <a:xfrm>
            <a:off x="229481" y="140691"/>
            <a:ext cx="7991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Why ILD Vertex detector and inner trackers need to be adapted?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7DBBC01-1FD6-5A04-E5EC-6082424B5761}"/>
              </a:ext>
            </a:extLst>
          </p:cNvPr>
          <p:cNvSpPr txBox="1"/>
          <p:nvPr/>
        </p:nvSpPr>
        <p:spPr>
          <a:xfrm>
            <a:off x="229481" y="489468"/>
            <a:ext cx="829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Structure:</a:t>
            </a:r>
          </a:p>
          <a:p>
            <a:r>
              <a:rPr lang="en-US" sz="1600" dirty="0"/>
              <a:t>The space available to vertex and inner trackers are not the same due to different L*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4CDC573-0C61-574E-CBE3-D9A9FDABCD2E}"/>
              </a:ext>
            </a:extLst>
          </p:cNvPr>
          <p:cNvSpPr txBox="1"/>
          <p:nvPr/>
        </p:nvSpPr>
        <p:spPr>
          <a:xfrm>
            <a:off x="287186" y="3627545"/>
            <a:ext cx="885681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Beam pipe in </a:t>
            </a:r>
            <a:r>
              <a:rPr lang="en-US" sz="1600" dirty="0" err="1"/>
              <a:t>FCCee</a:t>
            </a:r>
            <a:r>
              <a:rPr lang="en-US" sz="1600" dirty="0"/>
              <a:t> is thicker than that of ILC with additional Au coating</a:t>
            </a:r>
          </a:p>
          <a:p>
            <a:r>
              <a:rPr lang="en-US" sz="1600" dirty="0"/>
              <a:t>ILC: 500 µm </a:t>
            </a:r>
            <a:r>
              <a:rPr lang="en-US" sz="1600" dirty="0">
                <a:sym typeface="Wingdings" pitchFamily="2" charset="2"/>
              </a:rPr>
              <a:t> 0.15 X</a:t>
            </a:r>
            <a:r>
              <a:rPr lang="en-US" sz="1600" baseline="-25000" dirty="0">
                <a:sym typeface="Wingdings" pitchFamily="2" charset="2"/>
              </a:rPr>
              <a:t>0</a:t>
            </a:r>
          </a:p>
          <a:p>
            <a:r>
              <a:rPr lang="en-US" sz="1600" dirty="0" err="1">
                <a:sym typeface="Wingdings" pitchFamily="2" charset="2"/>
              </a:rPr>
              <a:t>FCCee</a:t>
            </a:r>
            <a:r>
              <a:rPr lang="en-US" sz="1600" dirty="0">
                <a:sym typeface="Wingdings" pitchFamily="2" charset="2"/>
              </a:rPr>
              <a:t>: 2x400 µm (2 pipes) + 400 µm (water) + 5 µm Au  0.4 X</a:t>
            </a:r>
            <a:r>
              <a:rPr lang="en-US" sz="1600" baseline="-25000" dirty="0">
                <a:sym typeface="Wingdings" pitchFamily="2" charset="2"/>
              </a:rPr>
              <a:t>0</a:t>
            </a:r>
          </a:p>
          <a:p>
            <a:endParaRPr lang="en-US" baseline="-25000" dirty="0">
              <a:sym typeface="Wingdings" pitchFamily="2" charset="2"/>
            </a:endParaRPr>
          </a:p>
          <a:p>
            <a:r>
              <a:rPr lang="en-US" sz="1600" dirty="0"/>
              <a:t>The increase in material budget will result in a degradation of the spatial      </a:t>
            </a:r>
          </a:p>
          <a:p>
            <a:r>
              <a:rPr lang="en-US" sz="1600" dirty="0"/>
              <a:t>resolution. Reducing the inner radius of the vertex detector could reduce the deterioration.</a:t>
            </a:r>
          </a:p>
          <a:p>
            <a:endParaRPr lang="en-US" dirty="0"/>
          </a:p>
        </p:txBody>
      </p:sp>
      <p:pic>
        <p:nvPicPr>
          <p:cNvPr id="6" name="Picture 4" descr="page24image37766992">
            <a:extLst>
              <a:ext uri="{FF2B5EF4-FFF2-40B4-BE49-F238E27FC236}">
                <a16:creationId xmlns:a16="http://schemas.microsoft.com/office/drawing/2014/main" id="{95ECE7F9-D87C-BCCE-CA7B-5AF6193B4C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3014" y="5509937"/>
            <a:ext cx="3775859" cy="1156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0293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222E738F-4F01-8423-4CA8-DC2C32619B07}"/>
              </a:ext>
            </a:extLst>
          </p:cNvPr>
          <p:cNvSpPr txBox="1"/>
          <p:nvPr/>
        </p:nvSpPr>
        <p:spPr>
          <a:xfrm>
            <a:off x="483476" y="746234"/>
            <a:ext cx="55599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Prelude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732055E-6122-C5E4-CB05-5055FDC7BADD}"/>
              </a:ext>
            </a:extLst>
          </p:cNvPr>
          <p:cNvSpPr txBox="1"/>
          <p:nvPr/>
        </p:nvSpPr>
        <p:spPr>
          <a:xfrm>
            <a:off x="294290" y="1502980"/>
            <a:ext cx="817704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dirty="0"/>
              <a:t>International Large Collider (ILD) was born within the ILC project</a:t>
            </a:r>
          </a:p>
          <a:p>
            <a:endParaRPr lang="en-GB" dirty="0"/>
          </a:p>
          <a:p>
            <a:pPr marL="285750" indent="-285750">
              <a:buFont typeface="Wingdings" pitchFamily="2" charset="2"/>
              <a:buChar char="Ø"/>
            </a:pPr>
            <a:r>
              <a:rPr lang="en-GB" dirty="0"/>
              <a:t>ILD was optimized for ILC duty cycle mode and for the different expected CM energies of ILC (250, 500 and 1000 GeV)</a:t>
            </a:r>
          </a:p>
          <a:p>
            <a:endParaRPr lang="en-GB" dirty="0"/>
          </a:p>
          <a:p>
            <a:pPr marL="285750" indent="-285750">
              <a:buFont typeface="Wingdings" pitchFamily="2" charset="2"/>
              <a:buChar char="Ø"/>
            </a:pPr>
            <a:r>
              <a:rPr lang="en-GB" dirty="0"/>
              <a:t>ILD was used as the starting point for the first CEPC baseline detector</a:t>
            </a:r>
          </a:p>
          <a:p>
            <a:endParaRPr lang="en-GB" dirty="0"/>
          </a:p>
          <a:p>
            <a:pPr marL="285750" indent="-285750">
              <a:buFont typeface="Wingdings" pitchFamily="2" charset="2"/>
              <a:buChar char="Ø"/>
            </a:pPr>
            <a:r>
              <a:rPr lang="en-GB" dirty="0"/>
              <a:t>Last year ILD collaboration decided to study the possibility to propose ILD for other colliders, namely the </a:t>
            </a:r>
            <a:r>
              <a:rPr lang="en-GB" dirty="0" err="1"/>
              <a:t>FCCee</a:t>
            </a:r>
            <a:r>
              <a:rPr lang="en-GB" dirty="0"/>
              <a:t> with the main challenges coming form the Tera-Z run scenario. </a:t>
            </a:r>
          </a:p>
          <a:p>
            <a:endParaRPr lang="en-GB" dirty="0"/>
          </a:p>
          <a:p>
            <a:r>
              <a:rPr lang="en-GB" dirty="0"/>
              <a:t>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37651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91B334F5-C6B0-5CF6-F9FF-5E1869A4C9B7}"/>
              </a:ext>
            </a:extLst>
          </p:cNvPr>
          <p:cNvSpPr txBox="1"/>
          <p:nvPr/>
        </p:nvSpPr>
        <p:spPr>
          <a:xfrm>
            <a:off x="229481" y="140691"/>
            <a:ext cx="7991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Why ILD Vertex detector and inner trackers need to be adapted?</a:t>
            </a:r>
          </a:p>
        </p:txBody>
      </p:sp>
      <p:pic>
        <p:nvPicPr>
          <p:cNvPr id="7" name="Picture 1" descr="page6image38747168">
            <a:extLst>
              <a:ext uri="{FF2B5EF4-FFF2-40B4-BE49-F238E27FC236}">
                <a16:creationId xmlns:a16="http://schemas.microsoft.com/office/drawing/2014/main" id="{BED9ECF3-A3BE-5BB9-8D09-C015CB71BD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944" y="726732"/>
            <a:ext cx="3360825" cy="2235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page6image38746960">
            <a:extLst>
              <a:ext uri="{FF2B5EF4-FFF2-40B4-BE49-F238E27FC236}">
                <a16:creationId xmlns:a16="http://schemas.microsoft.com/office/drawing/2014/main" id="{C5943802-5B2C-E3D5-DADF-D8E8C9BBD1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591" y="647205"/>
            <a:ext cx="3420533" cy="2314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page7image38571264">
            <a:extLst>
              <a:ext uri="{FF2B5EF4-FFF2-40B4-BE49-F238E27FC236}">
                <a16:creationId xmlns:a16="http://schemas.microsoft.com/office/drawing/2014/main" id="{506C3936-B34C-AC82-73D0-3AAF578689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281" y="3978321"/>
            <a:ext cx="3262488" cy="2645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page7image38579168">
            <a:extLst>
              <a:ext uri="{FF2B5EF4-FFF2-40B4-BE49-F238E27FC236}">
                <a16:creationId xmlns:a16="http://schemas.microsoft.com/office/drawing/2014/main" id="{DA297D8A-4D47-04A2-1909-21AAEE3ED9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896069"/>
            <a:ext cx="3420533" cy="2645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F35CDC8D-FB14-9E9C-730D-C7CB36D6E326}"/>
              </a:ext>
            </a:extLst>
          </p:cNvPr>
          <p:cNvSpPr txBox="1"/>
          <p:nvPr/>
        </p:nvSpPr>
        <p:spPr>
          <a:xfrm>
            <a:off x="435944" y="3146961"/>
            <a:ext cx="74017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silicon inner tracker should be compressed if one decides to keep the same dimension of the TPC-</a:t>
            </a:r>
            <a:r>
              <a:rPr lang="en-US" dirty="0">
                <a:sym typeface="Wingdings" pitchFamily="2" charset="2"/>
              </a:rPr>
              <a:t> smaller pitch is probably needed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6931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752AC310-9541-E315-D54B-DBAAFE3F127A}"/>
              </a:ext>
            </a:extLst>
          </p:cNvPr>
          <p:cNvSpPr txBox="1"/>
          <p:nvPr/>
        </p:nvSpPr>
        <p:spPr>
          <a:xfrm>
            <a:off x="480483" y="929615"/>
            <a:ext cx="7230533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/>
          </a:p>
          <a:p>
            <a:r>
              <a:rPr lang="en-US" sz="1600" b="1" dirty="0">
                <a:solidFill>
                  <a:srgbClr val="FF0000"/>
                </a:solidFill>
              </a:rPr>
              <a:t>Backgrounds:</a:t>
            </a:r>
          </a:p>
          <a:p>
            <a:endParaRPr lang="en-US" sz="1600" dirty="0"/>
          </a:p>
          <a:p>
            <a:r>
              <a:rPr lang="en-US" sz="1600" dirty="0"/>
              <a:t>-Less </a:t>
            </a:r>
            <a:r>
              <a:rPr lang="en-US" sz="1600" dirty="0" err="1"/>
              <a:t>beamstralung</a:t>
            </a:r>
            <a:r>
              <a:rPr lang="en-US" sz="1600" dirty="0"/>
              <a:t> in circular than in linear (reduced beampipe radius)</a:t>
            </a:r>
          </a:p>
          <a:p>
            <a:r>
              <a:rPr lang="en-US" sz="1600" dirty="0"/>
              <a:t>-More synchrotron background in circular than in linear (increased beampipe thickness)</a:t>
            </a:r>
          </a:p>
          <a:p>
            <a:r>
              <a:rPr lang="en-US" sz="1600" dirty="0"/>
              <a:t>-Backscattered background is different due to difference in  L*</a:t>
            </a:r>
          </a:p>
          <a:p>
            <a:r>
              <a:rPr lang="en-US" sz="1600" dirty="0"/>
              <a:t> </a:t>
            </a:r>
            <a:r>
              <a:rPr lang="en-US" sz="1600" b="1" dirty="0"/>
              <a:t>Time resolution </a:t>
            </a:r>
            <a:r>
              <a:rPr lang="en-US" sz="1600" dirty="0"/>
              <a:t>(&lt; 10 ns) could reject much of the background but the  </a:t>
            </a:r>
          </a:p>
          <a:p>
            <a:r>
              <a:rPr lang="en-US" sz="1600" dirty="0"/>
              <a:t> price should be paid in terms of power consumption</a:t>
            </a:r>
          </a:p>
          <a:p>
            <a:endParaRPr lang="en-US" sz="1600" dirty="0"/>
          </a:p>
          <a:p>
            <a:endParaRPr lang="en-US" sz="1600" dirty="0"/>
          </a:p>
          <a:p>
            <a:r>
              <a:rPr lang="en-US" sz="1600" b="1" dirty="0">
                <a:solidFill>
                  <a:srgbClr val="FF0000"/>
                </a:solidFill>
              </a:rPr>
              <a:t>Power:</a:t>
            </a:r>
          </a:p>
          <a:p>
            <a:r>
              <a:rPr lang="en-US" sz="1600" b="1" dirty="0">
                <a:solidFill>
                  <a:srgbClr val="FF0000"/>
                </a:solidFill>
              </a:rPr>
              <a:t>The duty cycle of </a:t>
            </a:r>
            <a:r>
              <a:rPr lang="en-US" sz="1600" b="1" dirty="0" err="1">
                <a:solidFill>
                  <a:srgbClr val="FF0000"/>
                </a:solidFill>
              </a:rPr>
              <a:t>FCCee</a:t>
            </a:r>
            <a:r>
              <a:rPr lang="en-US" sz="1600" b="1" dirty="0">
                <a:solidFill>
                  <a:srgbClr val="FF0000"/>
                </a:solidFill>
              </a:rPr>
              <a:t> results in continuous data taking</a:t>
            </a:r>
          </a:p>
          <a:p>
            <a:endParaRPr lang="en-US" sz="1600" b="1" dirty="0">
              <a:solidFill>
                <a:srgbClr val="FF0000"/>
              </a:solidFill>
            </a:endParaRPr>
          </a:p>
          <a:p>
            <a:r>
              <a:rPr lang="en-US" sz="1600" dirty="0"/>
              <a:t>-Power depends on # channels, data flux  and time information</a:t>
            </a:r>
          </a:p>
          <a:p>
            <a:r>
              <a:rPr lang="en-US" sz="1600" dirty="0"/>
              <a:t>-Air cooling is ok up to 20mW/cm</a:t>
            </a:r>
            <a:r>
              <a:rPr lang="en-US" sz="1600" baseline="30000" dirty="0"/>
              <a:t>2 </a:t>
            </a:r>
            <a:r>
              <a:rPr lang="en-US" sz="1600" dirty="0"/>
              <a:t>but more complex structure renders such </a:t>
            </a:r>
          </a:p>
          <a:p>
            <a:r>
              <a:rPr lang="en-US" sz="1600" dirty="0"/>
              <a:t> solution more difficult. </a:t>
            </a:r>
          </a:p>
          <a:p>
            <a:r>
              <a:rPr lang="en-US" sz="1600" dirty="0"/>
              <a:t>-For power consumption &gt; 20 </a:t>
            </a:r>
            <a:r>
              <a:rPr lang="en-US" sz="1600" dirty="0" err="1"/>
              <a:t>mW</a:t>
            </a:r>
            <a:r>
              <a:rPr lang="en-US" sz="1600" dirty="0"/>
              <a:t>/cm</a:t>
            </a:r>
            <a:r>
              <a:rPr lang="en-US" sz="1600" baseline="30000" dirty="0"/>
              <a:t>2</a:t>
            </a:r>
            <a:r>
              <a:rPr lang="en-US" sz="1600" dirty="0"/>
              <a:t> active cooling may be needed  </a:t>
            </a:r>
          </a:p>
          <a:p>
            <a:r>
              <a:rPr lang="en-US" sz="1600" dirty="0"/>
              <a:t> resulting in more material budget and less precision</a:t>
            </a:r>
          </a:p>
          <a:p>
            <a:endParaRPr lang="en-US" sz="1600" dirty="0"/>
          </a:p>
          <a:p>
            <a:r>
              <a:rPr lang="en-US" sz="1600" b="1" dirty="0">
                <a:solidFill>
                  <a:srgbClr val="FF0000"/>
                </a:solidFill>
              </a:rPr>
              <a:t>A compromise should be found</a:t>
            </a:r>
          </a:p>
          <a:p>
            <a:endParaRPr lang="en-US" sz="1600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37DFD64-E11C-1407-BC0B-183451AEB1AA}"/>
              </a:ext>
            </a:extLst>
          </p:cNvPr>
          <p:cNvSpPr txBox="1"/>
          <p:nvPr/>
        </p:nvSpPr>
        <p:spPr>
          <a:xfrm>
            <a:off x="685800" y="316102"/>
            <a:ext cx="7991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Why ILD Vertex detector and inner trackers need to be adapted?</a:t>
            </a:r>
          </a:p>
        </p:txBody>
      </p:sp>
    </p:spTree>
    <p:extLst>
      <p:ext uri="{BB962C8B-B14F-4D97-AF65-F5344CB8AC3E}">
        <p14:creationId xmlns:p14="http://schemas.microsoft.com/office/powerpoint/2010/main" val="31624758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6C56C66A-CF7C-7115-D527-7BDB26679896}"/>
              </a:ext>
            </a:extLst>
          </p:cNvPr>
          <p:cNvSpPr txBox="1"/>
          <p:nvPr/>
        </p:nvSpPr>
        <p:spPr>
          <a:xfrm>
            <a:off x="373590" y="463138"/>
            <a:ext cx="8758052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/>
          </a:p>
          <a:p>
            <a:r>
              <a:rPr lang="en-US" sz="1600" dirty="0"/>
              <a:t>-Reduced pitch to improve on spatial resolution: </a:t>
            </a:r>
          </a:p>
          <a:p>
            <a:r>
              <a:rPr lang="en-US" sz="1600" dirty="0"/>
              <a:t> possible with finer technologies which also gives </a:t>
            </a:r>
          </a:p>
          <a:p>
            <a:r>
              <a:rPr lang="en-US" sz="1600" dirty="0"/>
              <a:t> better charge collection efficiency).</a:t>
            </a:r>
          </a:p>
          <a:p>
            <a:r>
              <a:rPr lang="en-US" sz="1600" dirty="0"/>
              <a:t> and/or </a:t>
            </a:r>
          </a:p>
          <a:p>
            <a:r>
              <a:rPr lang="en-US" sz="1600" dirty="0"/>
              <a:t> use analog readout and shared charge </a:t>
            </a:r>
          </a:p>
          <a:p>
            <a:r>
              <a:rPr lang="en-US" sz="1600" dirty="0"/>
              <a:t>-Reduced power consumption: </a:t>
            </a:r>
            <a:r>
              <a:rPr lang="en-US" sz="1600" dirty="0">
                <a:sym typeface="Wingdings" pitchFamily="2" charset="2"/>
              </a:rPr>
              <a:t>about 50% less when going from 180 to 65 nm</a:t>
            </a:r>
          </a:p>
          <a:p>
            <a:endParaRPr lang="en-US" dirty="0"/>
          </a:p>
          <a:p>
            <a:r>
              <a:rPr lang="en-US" dirty="0"/>
              <a:t> </a:t>
            </a:r>
          </a:p>
        </p:txBody>
      </p:sp>
      <p:pic>
        <p:nvPicPr>
          <p:cNvPr id="8196" name="Picture 4" descr="page8image37841264">
            <a:extLst>
              <a:ext uri="{FF2B5EF4-FFF2-40B4-BE49-F238E27FC236}">
                <a16:creationId xmlns:a16="http://schemas.microsoft.com/office/drawing/2014/main" id="{BA01DFB7-BE07-15A6-FF0D-FB24A1C75F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0510" y="359843"/>
            <a:ext cx="2752669" cy="1605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page11image38641792">
            <a:extLst>
              <a:ext uri="{FF2B5EF4-FFF2-40B4-BE49-F238E27FC236}">
                <a16:creationId xmlns:a16="http://schemas.microsoft.com/office/drawing/2014/main" id="{D2F06F74-830A-FBCA-A017-A846A506A2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703" y="2359349"/>
            <a:ext cx="2418545" cy="1674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page11image38642000">
            <a:extLst>
              <a:ext uri="{FF2B5EF4-FFF2-40B4-BE49-F238E27FC236}">
                <a16:creationId xmlns:a16="http://schemas.microsoft.com/office/drawing/2014/main" id="{30F91AD4-945E-0FCA-CD1C-67CC8DD535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7741" y="2459141"/>
            <a:ext cx="2270008" cy="1674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8ED085F7-4758-DA86-CCA2-02AF21EAAB91}"/>
              </a:ext>
            </a:extLst>
          </p:cNvPr>
          <p:cNvSpPr txBox="1"/>
          <p:nvPr/>
        </p:nvSpPr>
        <p:spPr>
          <a:xfrm>
            <a:off x="227400" y="4932316"/>
            <a:ext cx="40653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Pitch: 15-25 mm, different EPI</a:t>
            </a:r>
          </a:p>
          <a:p>
            <a:r>
              <a:rPr lang="en-US" sz="1600" dirty="0"/>
              <a:t>Very encouraging results</a:t>
            </a:r>
          </a:p>
        </p:txBody>
      </p:sp>
      <p:pic>
        <p:nvPicPr>
          <p:cNvPr id="8200" name="Picture 8" descr="page11image38642208">
            <a:extLst>
              <a:ext uri="{FF2B5EF4-FFF2-40B4-BE49-F238E27FC236}">
                <a16:creationId xmlns:a16="http://schemas.microsoft.com/office/drawing/2014/main" id="{82108612-C506-3AEE-626B-6FFB8AA396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950" y="2382440"/>
            <a:ext cx="2089812" cy="1674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1" name="Picture 9" descr="page11image38637840">
            <a:extLst>
              <a:ext uri="{FF2B5EF4-FFF2-40B4-BE49-F238E27FC236}">
                <a16:creationId xmlns:a16="http://schemas.microsoft.com/office/drawing/2014/main" id="{12F557E7-B501-D525-DB5D-9E595F2D50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950" y="4475560"/>
            <a:ext cx="2089812" cy="1768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page11image38639088">
            <a:extLst>
              <a:ext uri="{FF2B5EF4-FFF2-40B4-BE49-F238E27FC236}">
                <a16:creationId xmlns:a16="http://schemas.microsoft.com/office/drawing/2014/main" id="{AA915DD4-5B79-94AB-BBC0-59C25D2476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7741" y="4601377"/>
            <a:ext cx="2270008" cy="1726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59E638DC-7931-55E2-5EA3-5DEFBBF9F86E}"/>
              </a:ext>
            </a:extLst>
          </p:cNvPr>
          <p:cNvSpPr txBox="1"/>
          <p:nvPr/>
        </p:nvSpPr>
        <p:spPr>
          <a:xfrm>
            <a:off x="129308" y="0"/>
            <a:ext cx="80202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accent6"/>
                </a:solidFill>
              </a:rPr>
              <a:t>The silicon-based technologies proposed for ILC can be adapted for CC</a:t>
            </a:r>
          </a:p>
          <a:p>
            <a:endParaRPr lang="en-US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C78AA39-B5A1-7ADB-BA18-92E2F500A601}"/>
              </a:ext>
            </a:extLst>
          </p:cNvPr>
          <p:cNvSpPr txBox="1"/>
          <p:nvPr/>
        </p:nvSpPr>
        <p:spPr>
          <a:xfrm>
            <a:off x="882127" y="4133170"/>
            <a:ext cx="1422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65 nm MLR1</a:t>
            </a:r>
          </a:p>
        </p:txBody>
      </p:sp>
    </p:spTree>
    <p:extLst>
      <p:ext uri="{BB962C8B-B14F-4D97-AF65-F5344CB8AC3E}">
        <p14:creationId xmlns:p14="http://schemas.microsoft.com/office/powerpoint/2010/main" val="22732714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C54252E7-8672-6158-991C-0EC4F3D4D69A}"/>
              </a:ext>
            </a:extLst>
          </p:cNvPr>
          <p:cNvSpPr txBox="1"/>
          <p:nvPr/>
        </p:nvSpPr>
        <p:spPr>
          <a:xfrm>
            <a:off x="110837" y="221673"/>
            <a:ext cx="85805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Other </a:t>
            </a:r>
            <a:r>
              <a:rPr lang="en-US" sz="1800" b="1" dirty="0">
                <a:solidFill>
                  <a:schemeClr val="accent6"/>
                </a:solidFill>
              </a:rPr>
              <a:t>technologies with precise time information (4D) are also being investigated </a:t>
            </a:r>
            <a:endParaRPr lang="en-US" b="1" dirty="0">
              <a:solidFill>
                <a:schemeClr val="accent6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38890C9-127A-0958-A495-7BD9A1DFB178}"/>
              </a:ext>
            </a:extLst>
          </p:cNvPr>
          <p:cNvSpPr txBox="1"/>
          <p:nvPr/>
        </p:nvSpPr>
        <p:spPr>
          <a:xfrm>
            <a:off x="150607" y="825200"/>
            <a:ext cx="884278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One can have excellent spatial resolution O(1 µm )</a:t>
            </a:r>
          </a:p>
          <a:p>
            <a:r>
              <a:rPr lang="en-US" sz="1600" dirty="0"/>
              <a:t>One can have excellent timing O(10 </a:t>
            </a:r>
            <a:r>
              <a:rPr lang="en-US" sz="1600" dirty="0" err="1"/>
              <a:t>ps</a:t>
            </a:r>
            <a:r>
              <a:rPr lang="en-US" sz="1600" dirty="0"/>
              <a:t>)</a:t>
            </a:r>
          </a:p>
          <a:p>
            <a:r>
              <a:rPr lang="en-US" sz="1600" dirty="0"/>
              <a:t>But this may</a:t>
            </a:r>
          </a:p>
          <a:p>
            <a:endParaRPr lang="en-US" sz="1600" dirty="0"/>
          </a:p>
          <a:p>
            <a:r>
              <a:rPr lang="en-US" sz="1600" dirty="0"/>
              <a:t>Timing requires complex circuitry and thus large pitch </a:t>
            </a:r>
          </a:p>
          <a:p>
            <a:r>
              <a:rPr lang="en-US" sz="1600" dirty="0"/>
              <a:t>Timing increases power consumption necessitating more complex cooling system and thus high material budget  </a:t>
            </a:r>
          </a:p>
          <a:p>
            <a:r>
              <a:rPr lang="en-US" sz="1600" dirty="0"/>
              <a:t>Both lead to spatial resolution degradation.</a:t>
            </a:r>
          </a:p>
          <a:p>
            <a:endParaRPr lang="en-US" sz="1600" dirty="0"/>
          </a:p>
          <a:p>
            <a:r>
              <a:rPr lang="en-US" sz="1600" dirty="0"/>
              <a:t>Timing layers (1-2) could be used but more in the external part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83CF06C-E54D-A372-D4FB-321718B88D53}"/>
              </a:ext>
            </a:extLst>
          </p:cNvPr>
          <p:cNvSpPr txBox="1"/>
          <p:nvPr/>
        </p:nvSpPr>
        <p:spPr>
          <a:xfrm>
            <a:off x="110837" y="3379745"/>
            <a:ext cx="80359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One of the most attractive technology that is under study is the 2D AC-LGAD</a:t>
            </a:r>
          </a:p>
          <a:p>
            <a:r>
              <a:rPr lang="en-US" sz="1600" dirty="0"/>
              <a:t>where a better spatial resolution an be obtained by charge sharing. M. </a:t>
            </a:r>
            <a:r>
              <a:rPr lang="en-US" sz="1600" dirty="0" err="1"/>
              <a:t>Mandurrino</a:t>
            </a:r>
            <a:r>
              <a:rPr lang="en-US" sz="1600" dirty="0"/>
              <a:t> et al., IEEE Electron Device Lett. 40(11) (2019) pp.1780-1783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BA96282-BE3C-9662-793C-5B2ABD9AC1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020" y="4386749"/>
            <a:ext cx="5932841" cy="2334546"/>
          </a:xfrm>
          <a:prstGeom prst="rect">
            <a:avLst/>
          </a:prstGeom>
        </p:spPr>
      </p:pic>
      <p:pic>
        <p:nvPicPr>
          <p:cNvPr id="11266" name="Picture 2" descr="page17image38348544">
            <a:extLst>
              <a:ext uri="{FF2B5EF4-FFF2-40B4-BE49-F238E27FC236}">
                <a16:creationId xmlns:a16="http://schemas.microsoft.com/office/drawing/2014/main" id="{568DD157-3F97-E9DE-4E38-C8A3FD233B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9892" y="4377673"/>
            <a:ext cx="2614108" cy="2352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336E6862-4B90-2869-D4DE-36F766D3A4A5}"/>
              </a:ext>
            </a:extLst>
          </p:cNvPr>
          <p:cNvSpPr txBox="1"/>
          <p:nvPr/>
        </p:nvSpPr>
        <p:spPr>
          <a:xfrm>
            <a:off x="6970955" y="4679576"/>
            <a:ext cx="8498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30-40 </a:t>
            </a:r>
            <a:r>
              <a:rPr lang="en-US" sz="1200" dirty="0" err="1"/>
              <a:t>ps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4461120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FF6A116F-2582-3883-7E18-4ABBE462844D}"/>
              </a:ext>
            </a:extLst>
          </p:cNvPr>
          <p:cNvSpPr txBox="1"/>
          <p:nvPr/>
        </p:nvSpPr>
        <p:spPr>
          <a:xfrm>
            <a:off x="1871831" y="270272"/>
            <a:ext cx="51421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                            </a:t>
            </a:r>
            <a:r>
              <a:rPr lang="en-US" sz="2800" b="1" dirty="0">
                <a:solidFill>
                  <a:schemeClr val="accent6"/>
                </a:solidFill>
              </a:rPr>
              <a:t>TPC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C990B69-E6C4-FA38-51DA-99192491CB84}"/>
              </a:ext>
            </a:extLst>
          </p:cNvPr>
          <p:cNvSpPr txBox="1"/>
          <p:nvPr/>
        </p:nvSpPr>
        <p:spPr>
          <a:xfrm>
            <a:off x="408791" y="914400"/>
            <a:ext cx="66051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TPC is an important sub-detector of ILD: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200 hits </a:t>
            </a:r>
            <a:r>
              <a:rPr lang="en-US" dirty="0">
                <a:sym typeface="Wingdings" pitchFamily="2" charset="2"/>
              </a:rPr>
              <a:t> remarkable P measurement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dE</a:t>
            </a:r>
            <a:r>
              <a:rPr lang="en-US" dirty="0">
                <a:sym typeface="Wingdings" pitchFamily="2" charset="2"/>
              </a:rPr>
              <a:t>/</a:t>
            </a:r>
            <a:r>
              <a:rPr lang="en-US" dirty="0" err="1">
                <a:sym typeface="Wingdings" pitchFamily="2" charset="2"/>
              </a:rPr>
              <a:t>dX</a:t>
            </a:r>
            <a:r>
              <a:rPr lang="en-US" dirty="0">
                <a:sym typeface="Wingdings" pitchFamily="2" charset="2"/>
              </a:rPr>
              <a:t>  PID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ym typeface="Wingdings" pitchFamily="2" charset="2"/>
              </a:rPr>
              <a:t> Low material budget </a:t>
            </a:r>
            <a:endParaRPr lang="en-US" dirty="0"/>
          </a:p>
        </p:txBody>
      </p:sp>
      <p:pic>
        <p:nvPicPr>
          <p:cNvPr id="12289" name="Picture 1" descr="page10image38767040">
            <a:extLst>
              <a:ext uri="{FF2B5EF4-FFF2-40B4-BE49-F238E27FC236}">
                <a16:creationId xmlns:a16="http://schemas.microsoft.com/office/drawing/2014/main" id="{9E1E6FF1-9803-8C47-5B8B-E92ECB69E4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635" y="914400"/>
            <a:ext cx="3163251" cy="224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5B007E4F-5DA7-8D15-88F1-460C82E87ECF}"/>
              </a:ext>
            </a:extLst>
          </p:cNvPr>
          <p:cNvSpPr txBox="1"/>
          <p:nvPr/>
        </p:nvSpPr>
        <p:spPr>
          <a:xfrm>
            <a:off x="408791" y="2286000"/>
            <a:ext cx="873520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TPC is impacted by two sorts of ions</a:t>
            </a:r>
          </a:p>
          <a:p>
            <a:r>
              <a:rPr lang="en-US" dirty="0"/>
              <a:t>-Primary ions</a:t>
            </a:r>
          </a:p>
          <a:p>
            <a:r>
              <a:rPr lang="en-US" dirty="0"/>
              <a:t>-Flow Back ions </a:t>
            </a:r>
          </a:p>
          <a:p>
            <a:endParaRPr lang="en-US" dirty="0"/>
          </a:p>
          <a:p>
            <a:r>
              <a:rPr lang="en-US" dirty="0"/>
              <a:t>he ions produced in the TPC gas amplification drift through the gas volume for ~0.44 s</a:t>
            </a:r>
          </a:p>
          <a:p>
            <a:endParaRPr lang="en-US" dirty="0"/>
          </a:p>
          <a:p>
            <a:r>
              <a:rPr lang="en-US" dirty="0"/>
              <a:t>In case of ILC this results in </a:t>
            </a:r>
            <a:r>
              <a:rPr lang="en-US" dirty="0">
                <a:solidFill>
                  <a:schemeClr val="accent6"/>
                </a:solidFill>
              </a:rPr>
              <a:t>3 localized  disks of ions </a:t>
            </a:r>
            <a:r>
              <a:rPr lang="en-US" dirty="0"/>
              <a:t>drifting through the TPC each made from a ions produced by a train of </a:t>
            </a:r>
            <a:r>
              <a:rPr lang="en-US" b="1" dirty="0">
                <a:solidFill>
                  <a:schemeClr val="accent6"/>
                </a:solidFill>
              </a:rPr>
              <a:t>1.3k BC</a:t>
            </a:r>
            <a:r>
              <a:rPr lang="en-US" dirty="0"/>
              <a:t>. This has almost no consequence on the momentum resolution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In the case of </a:t>
            </a:r>
            <a:r>
              <a:rPr lang="en-US" dirty="0" err="1"/>
              <a:t>FCCee</a:t>
            </a:r>
            <a:r>
              <a:rPr lang="en-US" dirty="0"/>
              <a:t>-pole (~33 MHz)  it is </a:t>
            </a:r>
            <a:r>
              <a:rPr lang="en-US" b="1" dirty="0">
                <a:solidFill>
                  <a:schemeClr val="accent6"/>
                </a:solidFill>
              </a:rPr>
              <a:t>14 M BC </a:t>
            </a:r>
            <a:r>
              <a:rPr lang="en-US" dirty="0"/>
              <a:t>producing a cloud of ions that introduces a big distortion of the electric field of the TPC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6223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5B007E4F-5DA7-8D15-88F1-460C82E87ECF}"/>
              </a:ext>
            </a:extLst>
          </p:cNvPr>
          <p:cNvSpPr txBox="1"/>
          <p:nvPr/>
        </p:nvSpPr>
        <p:spPr>
          <a:xfrm>
            <a:off x="100181" y="859129"/>
            <a:ext cx="873520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By placing ILD TPC within </a:t>
            </a:r>
            <a:r>
              <a:rPr lang="en-US" dirty="0" err="1"/>
              <a:t>FCCee</a:t>
            </a:r>
            <a:r>
              <a:rPr lang="en-US" dirty="0"/>
              <a:t> MDI structure</a:t>
            </a:r>
          </a:p>
          <a:p>
            <a:r>
              <a:rPr lang="en-US" dirty="0"/>
              <a:t>and a 2T magnetic field the impact of ions </a:t>
            </a:r>
          </a:p>
          <a:p>
            <a:r>
              <a:rPr lang="en-US" dirty="0"/>
              <a:t>produced  by the tracks of the 22 kHz </a:t>
            </a:r>
          </a:p>
          <a:p>
            <a:r>
              <a:rPr lang="en-US" dirty="0"/>
              <a:t>hadronic Z decays that take place during</a:t>
            </a:r>
          </a:p>
          <a:p>
            <a:r>
              <a:rPr lang="en-US" dirty="0"/>
              <a:t>the TPC clearing time (0.44 s) was studied</a:t>
            </a:r>
          </a:p>
          <a:p>
            <a:r>
              <a:rPr lang="en-US" dirty="0"/>
              <a:t>and their impact on the field distortion </a:t>
            </a:r>
          </a:p>
          <a:p>
            <a:r>
              <a:rPr lang="en-US" dirty="0"/>
              <a:t>Is found to be quite important (up to 1 mm).</a:t>
            </a:r>
          </a:p>
          <a:p>
            <a:endParaRPr lang="en-US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C1FCFA2-42E0-9F18-5B08-874A8F6EBC03}"/>
              </a:ext>
            </a:extLst>
          </p:cNvPr>
          <p:cNvSpPr txBox="1"/>
          <p:nvPr/>
        </p:nvSpPr>
        <p:spPr>
          <a:xfrm>
            <a:off x="1723913" y="250965"/>
            <a:ext cx="51421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                            </a:t>
            </a:r>
            <a:r>
              <a:rPr lang="en-US" sz="2800" b="1" dirty="0">
                <a:solidFill>
                  <a:schemeClr val="accent6"/>
                </a:solidFill>
              </a:rPr>
              <a:t>TPC</a:t>
            </a:r>
          </a:p>
        </p:txBody>
      </p:sp>
      <p:pic>
        <p:nvPicPr>
          <p:cNvPr id="14337" name="Picture 1" descr="page13image38390832">
            <a:extLst>
              <a:ext uri="{FF2B5EF4-FFF2-40B4-BE49-F238E27FC236}">
                <a16:creationId xmlns:a16="http://schemas.microsoft.com/office/drawing/2014/main" id="{D2EADAF2-3742-6774-7417-AA656757EF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2221" y="758323"/>
            <a:ext cx="3957469" cy="244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page14image38050304">
            <a:extLst>
              <a:ext uri="{FF2B5EF4-FFF2-40B4-BE49-F238E27FC236}">
                <a16:creationId xmlns:a16="http://schemas.microsoft.com/office/drawing/2014/main" id="{C4889E83-F8D8-B62A-7FC9-16728B1C98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0580" y="3161086"/>
            <a:ext cx="4309110" cy="2938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page14image38055296">
            <a:extLst>
              <a:ext uri="{FF2B5EF4-FFF2-40B4-BE49-F238E27FC236}">
                <a16:creationId xmlns:a16="http://schemas.microsoft.com/office/drawing/2014/main" id="{C5298573-AFE5-CB4C-A362-80ED699116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244" y="3161086"/>
            <a:ext cx="4091940" cy="2790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F502E932-F742-2EB1-63DC-16140BABF28D}"/>
              </a:ext>
            </a:extLst>
          </p:cNvPr>
          <p:cNvSpPr txBox="1"/>
          <p:nvPr/>
        </p:nvSpPr>
        <p:spPr>
          <a:xfrm>
            <a:off x="5207373" y="3441562"/>
            <a:ext cx="2560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had. Z @ 50 kHz, IBF=1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512593A-E507-02B3-B54A-B3D7EB85CB8F}"/>
              </a:ext>
            </a:extLst>
          </p:cNvPr>
          <p:cNvSpPr txBox="1"/>
          <p:nvPr/>
        </p:nvSpPr>
        <p:spPr>
          <a:xfrm>
            <a:off x="4400550" y="6237703"/>
            <a:ext cx="5154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maximum distortion~ (100 + 230*IBF) </a:t>
            </a:r>
            <a:r>
              <a:rPr lang="el-GR" dirty="0"/>
              <a:t>μ</a:t>
            </a:r>
            <a:r>
              <a:rPr lang="en-US" dirty="0"/>
              <a:t>m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43F579F5-E04F-F791-6B05-71A27AAE75D8}"/>
              </a:ext>
            </a:extLst>
          </p:cNvPr>
          <p:cNvSpPr txBox="1"/>
          <p:nvPr/>
        </p:nvSpPr>
        <p:spPr>
          <a:xfrm>
            <a:off x="6110341" y="6513755"/>
            <a:ext cx="950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IBF=1-5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1BEA4D6-755B-3744-E6DE-E57E1E3E4F6F}"/>
              </a:ext>
            </a:extLst>
          </p:cNvPr>
          <p:cNvSpPr txBox="1"/>
          <p:nvPr/>
        </p:nvSpPr>
        <p:spPr>
          <a:xfrm>
            <a:off x="453983" y="6210900"/>
            <a:ext cx="3257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~1.3 M primary ions / event</a:t>
            </a:r>
          </a:p>
        </p:txBody>
      </p:sp>
    </p:spTree>
    <p:extLst>
      <p:ext uri="{BB962C8B-B14F-4D97-AF65-F5344CB8AC3E}">
        <p14:creationId xmlns:p14="http://schemas.microsoft.com/office/powerpoint/2010/main" val="11495915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CF94A893-65A6-E7B4-FE8D-83BD3F824AF3}"/>
              </a:ext>
            </a:extLst>
          </p:cNvPr>
          <p:cNvSpPr txBox="1"/>
          <p:nvPr/>
        </p:nvSpPr>
        <p:spPr>
          <a:xfrm>
            <a:off x="1723913" y="250965"/>
            <a:ext cx="51421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                            </a:t>
            </a:r>
            <a:r>
              <a:rPr lang="en-US" sz="2800" b="1" dirty="0">
                <a:solidFill>
                  <a:schemeClr val="accent6"/>
                </a:solidFill>
              </a:rPr>
              <a:t>TPC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CEB7CEC-47BC-DF30-76E5-4F4F17103D1A}"/>
              </a:ext>
            </a:extLst>
          </p:cNvPr>
          <p:cNvSpPr txBox="1"/>
          <p:nvPr/>
        </p:nvSpPr>
        <p:spPr>
          <a:xfrm>
            <a:off x="284797" y="832756"/>
            <a:ext cx="692658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Reducing IBF is rather mandatory to be able to </a:t>
            </a:r>
          </a:p>
          <a:p>
            <a:r>
              <a:rPr lang="en-US" dirty="0"/>
              <a:t>reduce the distortion and then to correct for.  </a:t>
            </a:r>
          </a:p>
          <a:p>
            <a:endParaRPr lang="en-US" dirty="0"/>
          </a:p>
          <a:p>
            <a:r>
              <a:rPr lang="en-US" dirty="0"/>
              <a:t>Several methods are proposed to reduce the IBF:</a:t>
            </a:r>
          </a:p>
          <a:p>
            <a:r>
              <a:rPr lang="en-US" dirty="0"/>
              <a:t>-Active gating proposed for ILC seems not possible</a:t>
            </a:r>
          </a:p>
          <a:p>
            <a:r>
              <a:rPr lang="en-US" dirty="0"/>
              <a:t> in CC but passive gating (E field configurations) </a:t>
            </a:r>
          </a:p>
          <a:p>
            <a:r>
              <a:rPr lang="en-US" dirty="0"/>
              <a:t> could help.</a:t>
            </a:r>
          </a:p>
          <a:p>
            <a:endParaRPr lang="en-US" dirty="0"/>
          </a:p>
          <a:p>
            <a:r>
              <a:rPr lang="en-US" dirty="0"/>
              <a:t>-Using a combination of different MPGD (MM+GEM)</a:t>
            </a:r>
          </a:p>
          <a:p>
            <a:r>
              <a:rPr lang="en-US" dirty="0"/>
              <a:t> can reduce the IBF.</a:t>
            </a:r>
          </a:p>
          <a:p>
            <a:endParaRPr lang="en-US" dirty="0"/>
          </a:p>
          <a:p>
            <a:r>
              <a:rPr lang="en-US" dirty="0"/>
              <a:t>-Most promising solution is to use Graphene to stop</a:t>
            </a:r>
          </a:p>
          <a:p>
            <a:r>
              <a:rPr lang="en-US" dirty="0"/>
              <a:t>IBF since graphene allows the passing of</a:t>
            </a:r>
          </a:p>
          <a:p>
            <a:r>
              <a:rPr lang="en-US" dirty="0"/>
              <a:t>electrons with but not ion.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A6439A7-C404-7550-A7C5-664A751536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7900" y="925830"/>
            <a:ext cx="3004185" cy="1779925"/>
          </a:xfrm>
          <a:prstGeom prst="rect">
            <a:avLst/>
          </a:prstGeom>
        </p:spPr>
      </p:pic>
      <p:pic>
        <p:nvPicPr>
          <p:cNvPr id="15361" name="Picture 1" descr="page6image38749824">
            <a:extLst>
              <a:ext uri="{FF2B5EF4-FFF2-40B4-BE49-F238E27FC236}">
                <a16:creationId xmlns:a16="http://schemas.microsoft.com/office/drawing/2014/main" id="{3C8D3658-C12E-44B5-9F89-BD3E80DC38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900" y="2857400"/>
            <a:ext cx="3004184" cy="1929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6FB46B5-F508-17F8-54D1-45DC136FE7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8087" y="4861646"/>
            <a:ext cx="2880360" cy="1825677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34030191-D788-2966-200D-27CD93E68E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0378" y="4861645"/>
            <a:ext cx="2922190" cy="1929484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DB263AC9-70A5-D3AC-219A-F501B0F50455}"/>
              </a:ext>
            </a:extLst>
          </p:cNvPr>
          <p:cNvSpPr txBox="1"/>
          <p:nvPr/>
        </p:nvSpPr>
        <p:spPr>
          <a:xfrm>
            <a:off x="6723144" y="5405152"/>
            <a:ext cx="24208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ndara" panose="020E0502030303020204" pitchFamily="34" charset="0"/>
                <a:ea typeface="游ゴシック" panose="020B0400000000000000" pitchFamily="34" charset="-128"/>
                <a:cs typeface="+mn-cs"/>
              </a:rPr>
              <a:t>J. Kang et al</a:t>
            </a:r>
          </a:p>
          <a:p>
            <a:r>
              <a:rPr kumimoji="1" lang="en-US" altLang="ja-JP" sz="18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ndara" panose="020E0502030303020204" pitchFamily="34" charset="0"/>
                <a:ea typeface="游ゴシック" panose="020B0400000000000000" pitchFamily="34" charset="-128"/>
                <a:cs typeface="+mn-cs"/>
              </a:rPr>
              <a:t>NIMA 1031 (2022) 166521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41165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01B5C852-9D30-5196-7092-E5D60E1629BE}"/>
              </a:ext>
            </a:extLst>
          </p:cNvPr>
          <p:cNvSpPr txBox="1"/>
          <p:nvPr/>
        </p:nvSpPr>
        <p:spPr>
          <a:xfrm>
            <a:off x="274320" y="228600"/>
            <a:ext cx="8481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Graphene deposition on GEM foil is being developed by CERN group using a wet transfer procedure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9443AA7-41E2-2E18-A059-D5085B3880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" y="1001593"/>
            <a:ext cx="8732520" cy="3763007"/>
          </a:xfrm>
          <a:prstGeom prst="rect">
            <a:avLst/>
          </a:prstGeom>
        </p:spPr>
      </p:pic>
      <p:pic>
        <p:nvPicPr>
          <p:cNvPr id="5" name="Picture 26" descr="A picture containing ball&#10;&#10;Description automatically generated">
            <a:extLst>
              <a:ext uri="{FF2B5EF4-FFF2-40B4-BE49-F238E27FC236}">
                <a16:creationId xmlns:a16="http://schemas.microsoft.com/office/drawing/2014/main" id="{87DD2E83-6F34-3BE1-7560-1C5CB276B9E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98" b="7539"/>
          <a:stretch/>
        </p:blipFill>
        <p:spPr>
          <a:xfrm>
            <a:off x="4549460" y="5010421"/>
            <a:ext cx="2022789" cy="150468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A8ED6AA6-3BF0-F831-13FE-480AB913F4C0}"/>
              </a:ext>
            </a:extLst>
          </p:cNvPr>
          <p:cNvSpPr txBox="1"/>
          <p:nvPr/>
        </p:nvSpPr>
        <p:spPr>
          <a:xfrm>
            <a:off x="57150" y="5256240"/>
            <a:ext cx="45720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sz="1600"/>
              <a:t>Coverage estimation</a:t>
            </a:r>
            <a:r>
              <a:rPr lang="fr-FR" sz="1600" dirty="0"/>
              <a:t> </a:t>
            </a:r>
            <a:r>
              <a:rPr lang="fr-FR" sz="1600" dirty="0" err="1"/>
              <a:t>with</a:t>
            </a:r>
            <a:r>
              <a:rPr lang="fr-FR" sz="1600" dirty="0"/>
              <a:t> </a:t>
            </a:r>
            <a:r>
              <a:rPr lang="fr-FR" sz="1600" dirty="0" err="1"/>
              <a:t>bilayer</a:t>
            </a:r>
            <a:r>
              <a:rPr lang="en-IT" sz="1600"/>
              <a:t>: ~</a:t>
            </a:r>
            <a:r>
              <a:rPr lang="en-IT" sz="1600" b="0"/>
              <a:t>90% after the first cleaning in </a:t>
            </a:r>
            <a:r>
              <a:rPr lang="en-IT" sz="1600"/>
              <a:t>ACE</a:t>
            </a:r>
          </a:p>
          <a:p>
            <a:r>
              <a:rPr lang="en-IT" sz="1600"/>
              <a:t>Coverage estimation: ~</a:t>
            </a:r>
            <a:r>
              <a:rPr lang="en-IT" sz="1600" b="0"/>
              <a:t>30% after the second cleaning w/ </a:t>
            </a:r>
            <a:r>
              <a:rPr lang="en-IT" sz="1600"/>
              <a:t>Remover</a:t>
            </a:r>
            <a:endParaRPr lang="en-IT" sz="1600" dirty="0"/>
          </a:p>
        </p:txBody>
      </p:sp>
      <p:pic>
        <p:nvPicPr>
          <p:cNvPr id="8" name="Picture 22" descr="A close-up of a planet&#10;&#10;Description automatically generated with low confidence">
            <a:extLst>
              <a:ext uri="{FF2B5EF4-FFF2-40B4-BE49-F238E27FC236}">
                <a16:creationId xmlns:a16="http://schemas.microsoft.com/office/drawing/2014/main" id="{703BC88E-2DCA-AFEA-A9A1-DE7B50D530C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796"/>
          <a:stretch/>
        </p:blipFill>
        <p:spPr>
          <a:xfrm>
            <a:off x="6903720" y="5010420"/>
            <a:ext cx="2103120" cy="1564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3355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FCF5FAFA-9180-31FD-2D12-6F65D63202DF}"/>
              </a:ext>
            </a:extLst>
          </p:cNvPr>
          <p:cNvSpPr txBox="1"/>
          <p:nvPr/>
        </p:nvSpPr>
        <p:spPr>
          <a:xfrm>
            <a:off x="1843204" y="103052"/>
            <a:ext cx="5692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                        </a:t>
            </a:r>
            <a:r>
              <a:rPr lang="en-US" b="1" dirty="0">
                <a:solidFill>
                  <a:schemeClr val="accent6"/>
                </a:solidFill>
              </a:rPr>
              <a:t>Calorimeters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F648338-5238-45DA-F9F4-2F0F7BCC0903}"/>
              </a:ext>
            </a:extLst>
          </p:cNvPr>
          <p:cNvSpPr txBox="1"/>
          <p:nvPr/>
        </p:nvSpPr>
        <p:spPr>
          <a:xfrm>
            <a:off x="83208" y="424139"/>
            <a:ext cx="84924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The most important issue to face when proposing PFA calorimeters for future CC is the power consumption in the absence of LC power-pulsing scheme. This represents 100 more power consumption that needs to be addressed. Several solutions are under scrutiny:</a:t>
            </a:r>
          </a:p>
          <a:p>
            <a:endParaRPr lang="en-US" sz="1600" dirty="0"/>
          </a:p>
          <a:p>
            <a:r>
              <a:rPr lang="en-US" sz="1600" dirty="0"/>
              <a:t>-</a:t>
            </a:r>
            <a:r>
              <a:rPr lang="en-US" sz="1600" b="1" dirty="0"/>
              <a:t>Active cooling: </a:t>
            </a:r>
          </a:p>
          <a:p>
            <a:r>
              <a:rPr lang="en-US" sz="1600" dirty="0"/>
              <a:t>Similar in spirit to the one proposed for HGCAL for </a:t>
            </a:r>
            <a:r>
              <a:rPr lang="en-US" sz="1600" dirty="0" err="1"/>
              <a:t>SiW</a:t>
            </a:r>
            <a:r>
              <a:rPr lang="en-US" sz="1600" dirty="0"/>
              <a:t> ECAL </a:t>
            </a:r>
          </a:p>
        </p:txBody>
      </p:sp>
      <p:pic>
        <p:nvPicPr>
          <p:cNvPr id="5" name="Imagen 25">
            <a:extLst>
              <a:ext uri="{FF2B5EF4-FFF2-40B4-BE49-F238E27FC236}">
                <a16:creationId xmlns:a16="http://schemas.microsoft.com/office/drawing/2014/main" id="{904B1186-C9FF-F2A1-88B9-1E890885AD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332" y="2359497"/>
            <a:ext cx="2263566" cy="1449375"/>
          </a:xfrm>
          <a:prstGeom prst="rect">
            <a:avLst/>
          </a:prstGeom>
        </p:spPr>
      </p:pic>
      <p:pic>
        <p:nvPicPr>
          <p:cNvPr id="7" name="Imagen 23">
            <a:extLst>
              <a:ext uri="{FF2B5EF4-FFF2-40B4-BE49-F238E27FC236}">
                <a16:creationId xmlns:a16="http://schemas.microsoft.com/office/drawing/2014/main" id="{E75B85D8-006A-4A3A-E15F-A0CAEC25B4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3066699" y="2217455"/>
            <a:ext cx="1411959" cy="1756573"/>
          </a:xfrm>
          <a:prstGeom prst="rect">
            <a:avLst/>
          </a:prstGeom>
        </p:spPr>
      </p:pic>
      <p:pic>
        <p:nvPicPr>
          <p:cNvPr id="8" name="Imagen 24">
            <a:extLst>
              <a:ext uri="{FF2B5EF4-FFF2-40B4-BE49-F238E27FC236}">
                <a16:creationId xmlns:a16="http://schemas.microsoft.com/office/drawing/2014/main" id="{D79376DD-495B-1842-F437-C6F600E8EA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8276" y="2402125"/>
            <a:ext cx="1756571" cy="1424662"/>
          </a:xfrm>
          <a:prstGeom prst="rect">
            <a:avLst/>
          </a:prstGeom>
        </p:spPr>
      </p:pic>
      <p:grpSp>
        <p:nvGrpSpPr>
          <p:cNvPr id="10" name="Grupo 58">
            <a:extLst>
              <a:ext uri="{FF2B5EF4-FFF2-40B4-BE49-F238E27FC236}">
                <a16:creationId xmlns:a16="http://schemas.microsoft.com/office/drawing/2014/main" id="{A34C998B-BB8E-F9CE-23D5-9FD0970D1E44}"/>
              </a:ext>
            </a:extLst>
          </p:cNvPr>
          <p:cNvGrpSpPr/>
          <p:nvPr/>
        </p:nvGrpSpPr>
        <p:grpSpPr>
          <a:xfrm>
            <a:off x="462179" y="4734139"/>
            <a:ext cx="7473815" cy="2109984"/>
            <a:chOff x="6595727" y="2351989"/>
            <a:chExt cx="5541681" cy="2177138"/>
          </a:xfrm>
        </p:grpSpPr>
        <p:grpSp>
          <p:nvGrpSpPr>
            <p:cNvPr id="12" name="Groupe 3">
              <a:extLst>
                <a:ext uri="{FF2B5EF4-FFF2-40B4-BE49-F238E27FC236}">
                  <a16:creationId xmlns:a16="http://schemas.microsoft.com/office/drawing/2014/main" id="{8DCB1ACA-3418-5C45-D1CF-04B8C9719C1E}"/>
                </a:ext>
              </a:extLst>
            </p:cNvPr>
            <p:cNvGrpSpPr/>
            <p:nvPr/>
          </p:nvGrpSpPr>
          <p:grpSpPr>
            <a:xfrm>
              <a:off x="7014543" y="2661233"/>
              <a:ext cx="5122865" cy="1867894"/>
              <a:chOff x="-1301013" y="898096"/>
              <a:chExt cx="10726923" cy="4090205"/>
            </a:xfrm>
          </p:grpSpPr>
          <p:pic>
            <p:nvPicPr>
              <p:cNvPr id="15" name="Image 4">
                <a:extLst>
                  <a:ext uri="{FF2B5EF4-FFF2-40B4-BE49-F238E27FC236}">
                    <a16:creationId xmlns:a16="http://schemas.microsoft.com/office/drawing/2014/main" id="{9D5215D3-6226-899C-FA5B-C8DC3FBB3B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383698" y="898096"/>
                <a:ext cx="6170005" cy="3892386"/>
              </a:xfrm>
              <a:prstGeom prst="rect">
                <a:avLst/>
              </a:prstGeom>
            </p:spPr>
          </p:pic>
          <p:sp>
            <p:nvSpPr>
              <p:cNvPr id="16" name="ZoneTexte 5">
                <a:extLst>
                  <a:ext uri="{FF2B5EF4-FFF2-40B4-BE49-F238E27FC236}">
                    <a16:creationId xmlns:a16="http://schemas.microsoft.com/office/drawing/2014/main" id="{75A249D5-DE98-30B4-CCED-8A44DA5325DF}"/>
                  </a:ext>
                </a:extLst>
              </p:cNvPr>
              <p:cNvSpPr txBox="1"/>
              <p:nvPr/>
            </p:nvSpPr>
            <p:spPr>
              <a:xfrm>
                <a:off x="7342979" y="961562"/>
                <a:ext cx="2082931" cy="6739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108 chips</a:t>
                </a:r>
              </a:p>
            </p:txBody>
          </p:sp>
          <p:cxnSp>
            <p:nvCxnSpPr>
              <p:cNvPr id="17" name="Connecteur droit avec flèche 6">
                <a:extLst>
                  <a:ext uri="{FF2B5EF4-FFF2-40B4-BE49-F238E27FC236}">
                    <a16:creationId xmlns:a16="http://schemas.microsoft.com/office/drawing/2014/main" id="{8B21C57E-B660-79C2-B753-955E3AAEA00F}"/>
                  </a:ext>
                </a:extLst>
              </p:cNvPr>
              <p:cNvCxnSpPr/>
              <p:nvPr/>
            </p:nvCxnSpPr>
            <p:spPr>
              <a:xfrm flipH="1">
                <a:off x="6588224" y="1340768"/>
                <a:ext cx="864096" cy="57606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ZoneTexte 7">
                <a:extLst>
                  <a:ext uri="{FF2B5EF4-FFF2-40B4-BE49-F238E27FC236}">
                    <a16:creationId xmlns:a16="http://schemas.microsoft.com/office/drawing/2014/main" id="{BD2E1C1F-72D3-D6A6-1552-37BC4B26053D}"/>
                  </a:ext>
                </a:extLst>
              </p:cNvPr>
              <p:cNvSpPr txBox="1"/>
              <p:nvPr/>
            </p:nvSpPr>
            <p:spPr>
              <a:xfrm>
                <a:off x="-1301013" y="1322897"/>
                <a:ext cx="4338987" cy="6954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Rectangular</a:t>
                </a:r>
                <a:r>
                  <a:rPr kumimoji="0" lang="fr-FR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section tubes : 2x1 mm</a:t>
                </a:r>
              </a:p>
            </p:txBody>
          </p:sp>
          <p:cxnSp>
            <p:nvCxnSpPr>
              <p:cNvPr id="19" name="Connecteur droit avec flèche 8">
                <a:extLst>
                  <a:ext uri="{FF2B5EF4-FFF2-40B4-BE49-F238E27FC236}">
                    <a16:creationId xmlns:a16="http://schemas.microsoft.com/office/drawing/2014/main" id="{028ACC94-8BBD-475F-6950-D92286E7E8FE}"/>
                  </a:ext>
                </a:extLst>
              </p:cNvPr>
              <p:cNvCxnSpPr/>
              <p:nvPr/>
            </p:nvCxnSpPr>
            <p:spPr>
              <a:xfrm>
                <a:off x="2339752" y="1729845"/>
                <a:ext cx="1656184" cy="763051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ZoneTexte 9">
                <a:extLst>
                  <a:ext uri="{FF2B5EF4-FFF2-40B4-BE49-F238E27FC236}">
                    <a16:creationId xmlns:a16="http://schemas.microsoft.com/office/drawing/2014/main" id="{20BC9472-35D6-95BC-21EA-ACB7DCBC257F}"/>
                  </a:ext>
                </a:extLst>
              </p:cNvPr>
              <p:cNvSpPr txBox="1"/>
              <p:nvPr/>
            </p:nvSpPr>
            <p:spPr>
              <a:xfrm>
                <a:off x="-1065186" y="2422557"/>
                <a:ext cx="2780013" cy="11457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Copper plate over: 1.5 mm</a:t>
                </a:r>
              </a:p>
            </p:txBody>
          </p:sp>
          <p:cxnSp>
            <p:nvCxnSpPr>
              <p:cNvPr id="21" name="Connecteur droit avec flèche 10">
                <a:extLst>
                  <a:ext uri="{FF2B5EF4-FFF2-40B4-BE49-F238E27FC236}">
                    <a16:creationId xmlns:a16="http://schemas.microsoft.com/office/drawing/2014/main" id="{2D26C623-9613-51C5-F1A2-154CDDE3B12F}"/>
                  </a:ext>
                </a:extLst>
              </p:cNvPr>
              <p:cNvCxnSpPr>
                <a:stCxn id="15" idx="1"/>
              </p:cNvCxnSpPr>
              <p:nvPr/>
            </p:nvCxnSpPr>
            <p:spPr>
              <a:xfrm>
                <a:off x="1383698" y="2844289"/>
                <a:ext cx="457200" cy="718103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ZoneTexte 11">
                <a:extLst>
                  <a:ext uri="{FF2B5EF4-FFF2-40B4-BE49-F238E27FC236}">
                    <a16:creationId xmlns:a16="http://schemas.microsoft.com/office/drawing/2014/main" id="{D1107CC2-637D-2844-0D4A-758075F968D8}"/>
                  </a:ext>
                </a:extLst>
              </p:cNvPr>
              <p:cNvSpPr txBox="1"/>
              <p:nvPr/>
            </p:nvSpPr>
            <p:spPr>
              <a:xfrm>
                <a:off x="4716016" y="4239983"/>
                <a:ext cx="4497712" cy="6739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PCB plate </a:t>
                </a:r>
                <a:r>
                  <a:rPr kumimoji="0" lang="fr-FR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under</a:t>
                </a:r>
                <a:r>
                  <a:rPr kumimoji="0" lang="fr-FR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: 1.4 mm</a:t>
                </a:r>
              </a:p>
            </p:txBody>
          </p:sp>
          <p:cxnSp>
            <p:nvCxnSpPr>
              <p:cNvPr id="23" name="Connecteur droit avec flèche 12">
                <a:extLst>
                  <a:ext uri="{FF2B5EF4-FFF2-40B4-BE49-F238E27FC236}">
                    <a16:creationId xmlns:a16="http://schemas.microsoft.com/office/drawing/2014/main" id="{D900ECD3-B417-8F4F-6D11-05B450E41C78}"/>
                  </a:ext>
                </a:extLst>
              </p:cNvPr>
              <p:cNvCxnSpPr/>
              <p:nvPr/>
            </p:nvCxnSpPr>
            <p:spPr>
              <a:xfrm flipH="1" flipV="1">
                <a:off x="3851920" y="4221088"/>
                <a:ext cx="1315504" cy="9726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ZoneTexte 14">
                <a:extLst>
                  <a:ext uri="{FF2B5EF4-FFF2-40B4-BE49-F238E27FC236}">
                    <a16:creationId xmlns:a16="http://schemas.microsoft.com/office/drawing/2014/main" id="{C1340CD4-4CFD-3372-BFDB-77BAD6CA85D5}"/>
                  </a:ext>
                </a:extLst>
              </p:cNvPr>
              <p:cNvSpPr txBox="1"/>
              <p:nvPr/>
            </p:nvSpPr>
            <p:spPr>
              <a:xfrm>
                <a:off x="6038023" y="3428999"/>
                <a:ext cx="2137285" cy="6739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symmetry</a:t>
                </a:r>
                <a:endPara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25" name="Connecteur droit avec flèche 15">
                <a:extLst>
                  <a:ext uri="{FF2B5EF4-FFF2-40B4-BE49-F238E27FC236}">
                    <a16:creationId xmlns:a16="http://schemas.microsoft.com/office/drawing/2014/main" id="{CCD12087-56C0-699E-7CED-3ABAAE66953C}"/>
                  </a:ext>
                </a:extLst>
              </p:cNvPr>
              <p:cNvCxnSpPr/>
              <p:nvPr/>
            </p:nvCxnSpPr>
            <p:spPr>
              <a:xfrm flipH="1" flipV="1">
                <a:off x="5580112" y="3284984"/>
                <a:ext cx="1008112" cy="288032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avec flèche 16">
                <a:extLst>
                  <a:ext uri="{FF2B5EF4-FFF2-40B4-BE49-F238E27FC236}">
                    <a16:creationId xmlns:a16="http://schemas.microsoft.com/office/drawing/2014/main" id="{C3618445-8EB8-1CC6-2C59-9FF72BF8C74B}"/>
                  </a:ext>
                </a:extLst>
              </p:cNvPr>
              <p:cNvCxnSpPr/>
              <p:nvPr/>
            </p:nvCxnSpPr>
            <p:spPr>
              <a:xfrm flipV="1">
                <a:off x="4067944" y="1575956"/>
                <a:ext cx="648072" cy="412884"/>
              </a:xfrm>
              <a:prstGeom prst="straightConnector1">
                <a:avLst/>
              </a:prstGeom>
              <a:ln>
                <a:headEnd type="triangl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ZoneTexte 17">
                <a:extLst>
                  <a:ext uri="{FF2B5EF4-FFF2-40B4-BE49-F238E27FC236}">
                    <a16:creationId xmlns:a16="http://schemas.microsoft.com/office/drawing/2014/main" id="{AB1A86D8-3BAC-E34E-7FC7-45E080B7DF0C}"/>
                  </a:ext>
                </a:extLst>
              </p:cNvPr>
              <p:cNvSpPr txBox="1"/>
              <p:nvPr/>
            </p:nvSpPr>
            <p:spPr>
              <a:xfrm>
                <a:off x="3798510" y="1044837"/>
                <a:ext cx="1904361" cy="6739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1.5 m</a:t>
                </a:r>
              </a:p>
            </p:txBody>
          </p:sp>
          <p:sp>
            <p:nvSpPr>
              <p:cNvPr id="28" name="ZoneTexte 18">
                <a:extLst>
                  <a:ext uri="{FF2B5EF4-FFF2-40B4-BE49-F238E27FC236}">
                    <a16:creationId xmlns:a16="http://schemas.microsoft.com/office/drawing/2014/main" id="{0A1076F0-2F12-5622-F762-5B05FEA96CFC}"/>
                  </a:ext>
                </a:extLst>
              </p:cNvPr>
              <p:cNvSpPr txBox="1"/>
              <p:nvPr/>
            </p:nvSpPr>
            <p:spPr>
              <a:xfrm>
                <a:off x="5951133" y="915594"/>
                <a:ext cx="1803615" cy="6739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0.5 m</a:t>
                </a:r>
              </a:p>
            </p:txBody>
          </p:sp>
          <p:cxnSp>
            <p:nvCxnSpPr>
              <p:cNvPr id="29" name="Connecteur droit avec flèche 19">
                <a:extLst>
                  <a:ext uri="{FF2B5EF4-FFF2-40B4-BE49-F238E27FC236}">
                    <a16:creationId xmlns:a16="http://schemas.microsoft.com/office/drawing/2014/main" id="{540EE4B9-5DBB-2EF0-1F79-4C54C04AA11B}"/>
                  </a:ext>
                </a:extLst>
              </p:cNvPr>
              <p:cNvCxnSpPr/>
              <p:nvPr/>
            </p:nvCxnSpPr>
            <p:spPr>
              <a:xfrm>
                <a:off x="5955502" y="1385320"/>
                <a:ext cx="648072" cy="243480"/>
              </a:xfrm>
              <a:prstGeom prst="straightConnector1">
                <a:avLst/>
              </a:prstGeom>
              <a:ln>
                <a:headEnd type="triangl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avec flèche 20">
                <a:extLst>
                  <a:ext uri="{FF2B5EF4-FFF2-40B4-BE49-F238E27FC236}">
                    <a16:creationId xmlns:a16="http://schemas.microsoft.com/office/drawing/2014/main" id="{CF0E7E1A-7FFD-7A31-17EF-BBD3E322242C}"/>
                  </a:ext>
                </a:extLst>
              </p:cNvPr>
              <p:cNvCxnSpPr/>
              <p:nvPr/>
            </p:nvCxnSpPr>
            <p:spPr>
              <a:xfrm flipV="1">
                <a:off x="827584" y="3861048"/>
                <a:ext cx="784714" cy="457309"/>
              </a:xfrm>
              <a:prstGeom prst="straightConnector1">
                <a:avLst/>
              </a:prstGeom>
              <a:ln w="254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ZoneTexte 21">
                <a:extLst>
                  <a:ext uri="{FF2B5EF4-FFF2-40B4-BE49-F238E27FC236}">
                    <a16:creationId xmlns:a16="http://schemas.microsoft.com/office/drawing/2014/main" id="{02CEAC12-7864-4D86-4ADE-A9753CB1E5FA}"/>
                  </a:ext>
                </a:extLst>
              </p:cNvPr>
              <p:cNvSpPr txBox="1"/>
              <p:nvPr/>
            </p:nvSpPr>
            <p:spPr>
              <a:xfrm>
                <a:off x="403204" y="4314349"/>
                <a:ext cx="1956278" cy="6739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Flow in</a:t>
                </a:r>
              </a:p>
            </p:txBody>
          </p:sp>
          <p:sp>
            <p:nvSpPr>
              <p:cNvPr id="32" name="ZoneTexte 22">
                <a:extLst>
                  <a:ext uri="{FF2B5EF4-FFF2-40B4-BE49-F238E27FC236}">
                    <a16:creationId xmlns:a16="http://schemas.microsoft.com/office/drawing/2014/main" id="{577C8A47-0BFE-E5C6-24CC-BBC901BEEF46}"/>
                  </a:ext>
                </a:extLst>
              </p:cNvPr>
              <p:cNvSpPr txBox="1"/>
              <p:nvPr/>
            </p:nvSpPr>
            <p:spPr>
              <a:xfrm>
                <a:off x="7896581" y="2492895"/>
                <a:ext cx="1206133" cy="11457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Flow out</a:t>
                </a:r>
              </a:p>
            </p:txBody>
          </p:sp>
          <p:cxnSp>
            <p:nvCxnSpPr>
              <p:cNvPr id="33" name="Connecteur droit avec flèche 23">
                <a:extLst>
                  <a:ext uri="{FF2B5EF4-FFF2-40B4-BE49-F238E27FC236}">
                    <a16:creationId xmlns:a16="http://schemas.microsoft.com/office/drawing/2014/main" id="{F01B240E-0B3B-3A83-4658-2DADEE977EB6}"/>
                  </a:ext>
                </a:extLst>
              </p:cNvPr>
              <p:cNvCxnSpPr/>
              <p:nvPr/>
            </p:nvCxnSpPr>
            <p:spPr>
              <a:xfrm>
                <a:off x="7366046" y="2331628"/>
                <a:ext cx="676702" cy="250139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avec flèche 24">
                <a:extLst>
                  <a:ext uri="{FF2B5EF4-FFF2-40B4-BE49-F238E27FC236}">
                    <a16:creationId xmlns:a16="http://schemas.microsoft.com/office/drawing/2014/main" id="{52530820-9A65-C0C9-26D3-A93F7F620CB0}"/>
                  </a:ext>
                </a:extLst>
              </p:cNvPr>
              <p:cNvCxnSpPr/>
              <p:nvPr/>
            </p:nvCxnSpPr>
            <p:spPr>
              <a:xfrm>
                <a:off x="7113969" y="2412034"/>
                <a:ext cx="676702" cy="250139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avec flèche 25">
                <a:extLst>
                  <a:ext uri="{FF2B5EF4-FFF2-40B4-BE49-F238E27FC236}">
                    <a16:creationId xmlns:a16="http://schemas.microsoft.com/office/drawing/2014/main" id="{382435EE-BF9A-E62F-E545-A5622FE9C124}"/>
                  </a:ext>
                </a:extLst>
              </p:cNvPr>
              <p:cNvCxnSpPr/>
              <p:nvPr/>
            </p:nvCxnSpPr>
            <p:spPr>
              <a:xfrm>
                <a:off x="6852940" y="2559321"/>
                <a:ext cx="676702" cy="250139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avec flèche 26">
                <a:extLst>
                  <a:ext uri="{FF2B5EF4-FFF2-40B4-BE49-F238E27FC236}">
                    <a16:creationId xmlns:a16="http://schemas.microsoft.com/office/drawing/2014/main" id="{55B3D570-2A3F-A557-CDDF-61812BF1764C}"/>
                  </a:ext>
                </a:extLst>
              </p:cNvPr>
              <p:cNvCxnSpPr/>
              <p:nvPr/>
            </p:nvCxnSpPr>
            <p:spPr>
              <a:xfrm>
                <a:off x="6625685" y="2670638"/>
                <a:ext cx="676702" cy="250139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avec flèche 27">
                <a:extLst>
                  <a:ext uri="{FF2B5EF4-FFF2-40B4-BE49-F238E27FC236}">
                    <a16:creationId xmlns:a16="http://schemas.microsoft.com/office/drawing/2014/main" id="{9BC0F95A-1F62-3F85-7006-63363714AFC4}"/>
                  </a:ext>
                </a:extLst>
              </p:cNvPr>
              <p:cNvCxnSpPr/>
              <p:nvPr/>
            </p:nvCxnSpPr>
            <p:spPr>
              <a:xfrm>
                <a:off x="6429964" y="2817925"/>
                <a:ext cx="676702" cy="250139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CuadroTexto 53">
              <a:extLst>
                <a:ext uri="{FF2B5EF4-FFF2-40B4-BE49-F238E27FC236}">
                  <a16:creationId xmlns:a16="http://schemas.microsoft.com/office/drawing/2014/main" id="{1F8D1712-EDC1-5069-143E-0003B423BE70}"/>
                </a:ext>
              </a:extLst>
            </p:cNvPr>
            <p:cNvSpPr txBox="1"/>
            <p:nvPr/>
          </p:nvSpPr>
          <p:spPr>
            <a:xfrm>
              <a:off x="6595727" y="2548718"/>
              <a:ext cx="1404095" cy="3810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halkboard SE" panose="03050602040202020205" pitchFamily="66" charset="77"/>
                </a:rPr>
                <a:t>SDHCAL</a:t>
              </a:r>
              <a:endParaRPr lang="en-US" dirty="0">
                <a:solidFill>
                  <a:srgbClr val="FF0000"/>
                </a:solidFill>
                <a:latin typeface="Chalkboard SE" panose="03050602040202020205" pitchFamily="66" charset="77"/>
              </a:endParaRPr>
            </a:p>
          </p:txBody>
        </p:sp>
        <p:sp>
          <p:nvSpPr>
            <p:cNvPr id="14" name="CuadroTexto 54">
              <a:extLst>
                <a:ext uri="{FF2B5EF4-FFF2-40B4-BE49-F238E27FC236}">
                  <a16:creationId xmlns:a16="http://schemas.microsoft.com/office/drawing/2014/main" id="{23B018D7-367F-4F49-8231-1F68E42CB185}"/>
                </a:ext>
              </a:extLst>
            </p:cNvPr>
            <p:cNvSpPr txBox="1"/>
            <p:nvPr/>
          </p:nvSpPr>
          <p:spPr>
            <a:xfrm>
              <a:off x="8120938" y="2351989"/>
              <a:ext cx="3218187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uLnTx/>
                  <a:uFillTx/>
                  <a:latin typeface="Chalkboard SE" panose="03050602040202020205" pitchFamily="66" charset="77"/>
                </a:rPr>
                <a:t>water circulation in copper pipes</a:t>
              </a:r>
              <a:endParaRPr lang="en-US" sz="1600" dirty="0">
                <a:solidFill>
                  <a:schemeClr val="accent6">
                    <a:lumMod val="75000"/>
                  </a:schemeClr>
                </a:solidFill>
                <a:latin typeface="Chalkboard SE" panose="03050602040202020205" pitchFamily="66" charset="77"/>
              </a:endParaRPr>
            </a:p>
          </p:txBody>
        </p:sp>
      </p:grpSp>
      <p:sp>
        <p:nvSpPr>
          <p:cNvPr id="38" name="ZoneTexte 37">
            <a:extLst>
              <a:ext uri="{FF2B5EF4-FFF2-40B4-BE49-F238E27FC236}">
                <a16:creationId xmlns:a16="http://schemas.microsoft.com/office/drawing/2014/main" id="{618198BE-B0A3-6DD5-72CB-D617A7B71D28}"/>
              </a:ext>
            </a:extLst>
          </p:cNvPr>
          <p:cNvSpPr txBox="1"/>
          <p:nvPr/>
        </p:nvSpPr>
        <p:spPr>
          <a:xfrm>
            <a:off x="143332" y="1968299"/>
            <a:ext cx="78164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By adding a Cu plate containing hollow tubes in which 2-phase CO2 circulates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939821D2-7270-3268-EE17-B980B0C6D897}"/>
              </a:ext>
            </a:extLst>
          </p:cNvPr>
          <p:cNvSpPr txBox="1"/>
          <p:nvPr/>
        </p:nvSpPr>
        <p:spPr>
          <a:xfrm>
            <a:off x="83208" y="3921624"/>
            <a:ext cx="73789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Or by adding a thin copper plate in thermal contact with the electronics and a</a:t>
            </a:r>
          </a:p>
          <a:p>
            <a:r>
              <a:rPr lang="en-US" sz="1600" dirty="0"/>
              <a:t> water cooling circuit that could be cast in the absorber layer</a:t>
            </a:r>
          </a:p>
        </p:txBody>
      </p:sp>
    </p:spTree>
    <p:extLst>
      <p:ext uri="{BB962C8B-B14F-4D97-AF65-F5344CB8AC3E}">
        <p14:creationId xmlns:p14="http://schemas.microsoft.com/office/powerpoint/2010/main" val="40726395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FCF5FAFA-9180-31FD-2D12-6F65D63202DF}"/>
              </a:ext>
            </a:extLst>
          </p:cNvPr>
          <p:cNvSpPr txBox="1"/>
          <p:nvPr/>
        </p:nvSpPr>
        <p:spPr>
          <a:xfrm>
            <a:off x="1843204" y="103052"/>
            <a:ext cx="5692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                        </a:t>
            </a:r>
            <a:r>
              <a:rPr lang="en-US" b="1" dirty="0">
                <a:solidFill>
                  <a:schemeClr val="accent6"/>
                </a:solidFill>
              </a:rPr>
              <a:t>Calorimeters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F648338-5238-45DA-F9F4-2F0F7BCC0903}"/>
              </a:ext>
            </a:extLst>
          </p:cNvPr>
          <p:cNvSpPr txBox="1"/>
          <p:nvPr/>
        </p:nvSpPr>
        <p:spPr>
          <a:xfrm>
            <a:off x="83208" y="424139"/>
            <a:ext cx="84924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The most important issue to face when proposing PFA calorimeters for future CC is the power consumption in the absence of LC power-pulsing scheme. This represents 100 more power consumption that needs to be addressed. Several solutions are under scrutiny:</a:t>
            </a:r>
          </a:p>
          <a:p>
            <a:endParaRPr lang="en-US" sz="1600" dirty="0"/>
          </a:p>
          <a:p>
            <a:r>
              <a:rPr lang="en-US" sz="1600" dirty="0"/>
              <a:t>-</a:t>
            </a:r>
            <a:r>
              <a:rPr lang="en-US" sz="1600" b="1" dirty="0"/>
              <a:t>Electronics with less power consumption and/or less granularity: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E7886A6-710C-196E-46B7-C992F43B7D36}"/>
              </a:ext>
            </a:extLst>
          </p:cNvPr>
          <p:cNvSpPr txBox="1"/>
          <p:nvPr/>
        </p:nvSpPr>
        <p:spPr>
          <a:xfrm>
            <a:off x="171450" y="2068665"/>
            <a:ext cx="840424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First option</a:t>
            </a:r>
          </a:p>
          <a:p>
            <a:r>
              <a:rPr lang="en-US" sz="1600" dirty="0"/>
              <a:t>-Use finer technologies </a:t>
            </a:r>
            <a:r>
              <a:rPr lang="en-US" sz="1600" dirty="0">
                <a:sym typeface="Wingdings" pitchFamily="2" charset="2"/>
              </a:rPr>
              <a:t> </a:t>
            </a:r>
            <a:r>
              <a:rPr lang="en-US" sz="1600" dirty="0"/>
              <a:t>less power consumption (</a:t>
            </a:r>
            <a:r>
              <a:rPr lang="en-US" sz="1600" b="1" dirty="0"/>
              <a:t>factor of 2 or more</a:t>
            </a:r>
            <a:r>
              <a:rPr lang="en-US" sz="1600" dirty="0"/>
              <a:t>)</a:t>
            </a:r>
          </a:p>
          <a:p>
            <a:r>
              <a:rPr lang="en-US" sz="1600" dirty="0"/>
              <a:t>  350 nm </a:t>
            </a:r>
            <a:r>
              <a:rPr lang="en-US" sz="1600" dirty="0">
                <a:sym typeface="Wingdings" pitchFamily="2" charset="2"/>
              </a:rPr>
              <a:t> 130nm  65 nm </a:t>
            </a:r>
            <a:endParaRPr lang="en-US" sz="1600" dirty="0"/>
          </a:p>
          <a:p>
            <a:r>
              <a:rPr lang="en-US" sz="1600" dirty="0"/>
              <a:t>-Work out the ASIC design and optimize the power consumption of each component</a:t>
            </a:r>
          </a:p>
          <a:p>
            <a:endParaRPr lang="en-US" sz="1600" dirty="0"/>
          </a:p>
          <a:p>
            <a:endParaRPr lang="en-US" sz="1600" dirty="0"/>
          </a:p>
          <a:p>
            <a:r>
              <a:rPr lang="en-US" sz="1600" b="1" dirty="0">
                <a:solidFill>
                  <a:srgbClr val="C00000"/>
                </a:solidFill>
              </a:rPr>
              <a:t>Second option</a:t>
            </a:r>
          </a:p>
          <a:p>
            <a:r>
              <a:rPr lang="en-US" sz="1600" dirty="0"/>
              <a:t>Reduce the granularity </a:t>
            </a:r>
          </a:p>
          <a:p>
            <a:r>
              <a:rPr lang="en-US" sz="1600" dirty="0"/>
              <a:t>Going from pads of 5 mm x 5 mm  to 1 cm x 1 cm reduced the ASIC related power consumption  by a </a:t>
            </a:r>
            <a:r>
              <a:rPr lang="en-US" sz="1600" b="1" dirty="0"/>
              <a:t>factor of 4</a:t>
            </a:r>
            <a:r>
              <a:rPr lang="en-US" sz="1600" dirty="0"/>
              <a:t>.</a:t>
            </a:r>
          </a:p>
          <a:p>
            <a:r>
              <a:rPr lang="en-US" sz="1600" dirty="0"/>
              <a:t> here the consequence on performances needs to be carefully studied </a:t>
            </a:r>
          </a:p>
          <a:p>
            <a:endParaRPr lang="en-US" sz="1600" b="1" dirty="0">
              <a:solidFill>
                <a:srgbClr val="C00000"/>
              </a:solidFill>
            </a:endParaRPr>
          </a:p>
          <a:p>
            <a:r>
              <a:rPr lang="en-US" sz="1600" b="1" dirty="0"/>
              <a:t>Probably combing both and compare with realistic performance obtained with </a:t>
            </a:r>
            <a:r>
              <a:rPr lang="en-US" sz="1600" b="1" dirty="0" err="1"/>
              <a:t>acyive</a:t>
            </a:r>
            <a:r>
              <a:rPr lang="en-US" sz="1600" b="1" dirty="0"/>
              <a:t> cooling to decide for the future</a:t>
            </a:r>
          </a:p>
          <a:p>
            <a:r>
              <a:rPr lang="en-US" sz="1600" b="1" dirty="0">
                <a:solidFill>
                  <a:srgbClr val="C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18464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D98CD5E-4F7F-49F0-9018-A1160026D8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61" y="177509"/>
            <a:ext cx="8310624" cy="3569187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2368033" y="1425953"/>
            <a:ext cx="5473700" cy="965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57161" y="3415074"/>
            <a:ext cx="8310624" cy="38759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Image 10" descr="Capture d’écran 2019-09-03 à 21.32.2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61" y="3237552"/>
            <a:ext cx="8310624" cy="3442939"/>
          </a:xfrm>
          <a:prstGeom prst="rect">
            <a:avLst/>
          </a:prstGeom>
        </p:spPr>
      </p:pic>
      <p:sp>
        <p:nvSpPr>
          <p:cNvPr id="7" name="Oval 1"/>
          <p:cNvSpPr/>
          <p:nvPr/>
        </p:nvSpPr>
        <p:spPr>
          <a:xfrm rot="5400000">
            <a:off x="2540835" y="4511981"/>
            <a:ext cx="3901463" cy="965200"/>
          </a:xfrm>
          <a:prstGeom prst="ellipse">
            <a:avLst/>
          </a:prstGeom>
          <a:noFill/>
          <a:ln>
            <a:solidFill>
              <a:srgbClr val="FF66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04355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FCF5FAFA-9180-31FD-2D12-6F65D63202DF}"/>
              </a:ext>
            </a:extLst>
          </p:cNvPr>
          <p:cNvSpPr txBox="1"/>
          <p:nvPr/>
        </p:nvSpPr>
        <p:spPr>
          <a:xfrm>
            <a:off x="1843204" y="103052"/>
            <a:ext cx="5692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                        </a:t>
            </a:r>
            <a:r>
              <a:rPr lang="en-US" b="1" dirty="0">
                <a:solidFill>
                  <a:schemeClr val="accent6"/>
                </a:solidFill>
              </a:rPr>
              <a:t>Calorimeters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F648338-5238-45DA-F9F4-2F0F7BCC0903}"/>
              </a:ext>
            </a:extLst>
          </p:cNvPr>
          <p:cNvSpPr txBox="1"/>
          <p:nvPr/>
        </p:nvSpPr>
        <p:spPr>
          <a:xfrm>
            <a:off x="83208" y="424139"/>
            <a:ext cx="84924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The most important issue to face when proposing PFA calorimeters for future CC is the power consumption in the absence of LC power-pulsing scheme. This represents 100 more power consumption that needs to be addressed. Several solutions are under scrutiny:</a:t>
            </a:r>
          </a:p>
          <a:p>
            <a:endParaRPr lang="en-US" sz="1600" dirty="0"/>
          </a:p>
          <a:p>
            <a:r>
              <a:rPr lang="en-US" sz="1600" dirty="0"/>
              <a:t>-</a:t>
            </a:r>
            <a:r>
              <a:rPr lang="en-US" sz="1600" b="1" dirty="0"/>
              <a:t>New ideas:</a:t>
            </a:r>
          </a:p>
        </p:txBody>
      </p:sp>
      <p:grpSp>
        <p:nvGrpSpPr>
          <p:cNvPr id="4" name="Grouper 1">
            <a:extLst>
              <a:ext uri="{FF2B5EF4-FFF2-40B4-BE49-F238E27FC236}">
                <a16:creationId xmlns:a16="http://schemas.microsoft.com/office/drawing/2014/main" id="{2605D727-90E7-8A73-C2D7-1EA70CDE9FD3}"/>
              </a:ext>
            </a:extLst>
          </p:cNvPr>
          <p:cNvGrpSpPr/>
          <p:nvPr/>
        </p:nvGrpSpPr>
        <p:grpSpPr>
          <a:xfrm>
            <a:off x="641835" y="2068665"/>
            <a:ext cx="2731796" cy="1816837"/>
            <a:chOff x="2363591" y="1776266"/>
            <a:chExt cx="4180141" cy="2713307"/>
          </a:xfrm>
        </p:grpSpPr>
        <p:grpSp>
          <p:nvGrpSpPr>
            <p:cNvPr id="5" name="Grouper 2">
              <a:extLst>
                <a:ext uri="{FF2B5EF4-FFF2-40B4-BE49-F238E27FC236}">
                  <a16:creationId xmlns:a16="http://schemas.microsoft.com/office/drawing/2014/main" id="{66659B8A-57DA-FD25-8EC0-081D497B0753}"/>
                </a:ext>
              </a:extLst>
            </p:cNvPr>
            <p:cNvGrpSpPr/>
            <p:nvPr/>
          </p:nvGrpSpPr>
          <p:grpSpPr>
            <a:xfrm>
              <a:off x="2363591" y="2162148"/>
              <a:ext cx="4180141" cy="2327425"/>
              <a:chOff x="1362638" y="2249109"/>
              <a:chExt cx="4180141" cy="2327425"/>
            </a:xfrm>
          </p:grpSpPr>
          <p:grpSp>
            <p:nvGrpSpPr>
              <p:cNvPr id="12" name="Grouper 8">
                <a:extLst>
                  <a:ext uri="{FF2B5EF4-FFF2-40B4-BE49-F238E27FC236}">
                    <a16:creationId xmlns:a16="http://schemas.microsoft.com/office/drawing/2014/main" id="{3CC2CC04-F1EC-3AC9-8982-435BC038085A}"/>
                  </a:ext>
                </a:extLst>
              </p:cNvPr>
              <p:cNvGrpSpPr/>
              <p:nvPr/>
            </p:nvGrpSpPr>
            <p:grpSpPr>
              <a:xfrm>
                <a:off x="1362638" y="3132920"/>
                <a:ext cx="4180141" cy="1443614"/>
                <a:chOff x="28157" y="1147441"/>
                <a:chExt cx="8601902" cy="4729780"/>
              </a:xfrm>
            </p:grpSpPr>
            <p:grpSp>
              <p:nvGrpSpPr>
                <p:cNvPr id="16" name="Grouper 12">
                  <a:extLst>
                    <a:ext uri="{FF2B5EF4-FFF2-40B4-BE49-F238E27FC236}">
                      <a16:creationId xmlns:a16="http://schemas.microsoft.com/office/drawing/2014/main" id="{72827BD3-9633-3A1B-15AA-5593706FAF5D}"/>
                    </a:ext>
                  </a:extLst>
                </p:cNvPr>
                <p:cNvGrpSpPr/>
                <p:nvPr/>
              </p:nvGrpSpPr>
              <p:grpSpPr>
                <a:xfrm>
                  <a:off x="28157" y="1659342"/>
                  <a:ext cx="8601902" cy="4217879"/>
                  <a:chOff x="0" y="2438206"/>
                  <a:chExt cx="8601902" cy="4217879"/>
                </a:xfrm>
              </p:grpSpPr>
              <p:grpSp>
                <p:nvGrpSpPr>
                  <p:cNvPr id="52" name="Grouper 48">
                    <a:extLst>
                      <a:ext uri="{FF2B5EF4-FFF2-40B4-BE49-F238E27FC236}">
                        <a16:creationId xmlns:a16="http://schemas.microsoft.com/office/drawing/2014/main" id="{6AAB8AEA-2ED5-EB99-B168-53541CEF4BFD}"/>
                      </a:ext>
                    </a:extLst>
                  </p:cNvPr>
                  <p:cNvGrpSpPr/>
                  <p:nvPr/>
                </p:nvGrpSpPr>
                <p:grpSpPr>
                  <a:xfrm>
                    <a:off x="0" y="2520783"/>
                    <a:ext cx="5289063" cy="4135302"/>
                    <a:chOff x="1630522" y="1072395"/>
                    <a:chExt cx="5289063" cy="4135302"/>
                  </a:xfrm>
                </p:grpSpPr>
                <p:grpSp>
                  <p:nvGrpSpPr>
                    <p:cNvPr id="75" name="Grouper 71">
                      <a:extLst>
                        <a:ext uri="{FF2B5EF4-FFF2-40B4-BE49-F238E27FC236}">
                          <a16:creationId xmlns:a16="http://schemas.microsoft.com/office/drawing/2014/main" id="{47E71477-BEF0-CA42-5B1F-25459C3DAB6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981929" y="1072395"/>
                      <a:ext cx="1102693" cy="3631507"/>
                      <a:chOff x="4981929" y="1072395"/>
                      <a:chExt cx="1102693" cy="3631507"/>
                    </a:xfrm>
                  </p:grpSpPr>
                  <p:sp>
                    <p:nvSpPr>
                      <p:cNvPr id="103" name="Hexagone 102">
                        <a:extLst>
                          <a:ext uri="{FF2B5EF4-FFF2-40B4-BE49-F238E27FC236}">
                            <a16:creationId xmlns:a16="http://schemas.microsoft.com/office/drawing/2014/main" id="{B28E194E-571C-993B-B01D-6E1C5F0CB9E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981929" y="2833231"/>
                        <a:ext cx="1060704" cy="914400"/>
                      </a:xfrm>
                      <a:prstGeom prst="hexagon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04" name="Hexagone 103">
                        <a:extLst>
                          <a:ext uri="{FF2B5EF4-FFF2-40B4-BE49-F238E27FC236}">
                            <a16:creationId xmlns:a16="http://schemas.microsoft.com/office/drawing/2014/main" id="{ECBFD8B5-5056-5310-4A1D-67044B40FFD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996008" y="1984108"/>
                        <a:ext cx="1060704" cy="914400"/>
                      </a:xfrm>
                      <a:prstGeom prst="hexagon">
                        <a:avLst/>
                      </a:prstGeom>
                      <a:solidFill>
                        <a:srgbClr val="FFFF00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05" name="Hexagone 104">
                        <a:extLst>
                          <a:ext uri="{FF2B5EF4-FFF2-40B4-BE49-F238E27FC236}">
                            <a16:creationId xmlns:a16="http://schemas.microsoft.com/office/drawing/2014/main" id="{3CA4609E-68A5-9E7A-164C-73193125329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993674" y="1072395"/>
                        <a:ext cx="1060704" cy="914400"/>
                      </a:xfrm>
                      <a:prstGeom prst="hexagon">
                        <a:avLst/>
                      </a:prstGeom>
                      <a:solidFill>
                        <a:srgbClr val="FF0000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06" name="Hexagone 105">
                        <a:extLst>
                          <a:ext uri="{FF2B5EF4-FFF2-40B4-BE49-F238E27FC236}">
                            <a16:creationId xmlns:a16="http://schemas.microsoft.com/office/drawing/2014/main" id="{81E22AB2-AA00-62B4-9E63-88BAD2D7061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023918" y="3789502"/>
                        <a:ext cx="1060704" cy="914400"/>
                      </a:xfrm>
                      <a:prstGeom prst="hexagon">
                        <a:avLst/>
                      </a:prstGeom>
                      <a:solidFill>
                        <a:srgbClr val="FF0000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76" name="Grouper 72">
                      <a:extLst>
                        <a:ext uri="{FF2B5EF4-FFF2-40B4-BE49-F238E27FC236}">
                          <a16:creationId xmlns:a16="http://schemas.microsoft.com/office/drawing/2014/main" id="{1876F221-26A2-4C30-42CB-130E16043E1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292393" y="1127096"/>
                      <a:ext cx="1088614" cy="3603593"/>
                      <a:chOff x="4968098" y="1072395"/>
                      <a:chExt cx="1088614" cy="3603593"/>
                    </a:xfrm>
                  </p:grpSpPr>
                  <p:sp>
                    <p:nvSpPr>
                      <p:cNvPr id="99" name="Hexagone 98">
                        <a:extLst>
                          <a:ext uri="{FF2B5EF4-FFF2-40B4-BE49-F238E27FC236}">
                            <a16:creationId xmlns:a16="http://schemas.microsoft.com/office/drawing/2014/main" id="{89AB0DF7-347A-AF7C-ABD2-80770EE5DFB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981929" y="2833231"/>
                        <a:ext cx="1060704" cy="914400"/>
                      </a:xfrm>
                      <a:prstGeom prst="hexagon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00" name="Hexagone 99">
                        <a:extLst>
                          <a:ext uri="{FF2B5EF4-FFF2-40B4-BE49-F238E27FC236}">
                            <a16:creationId xmlns:a16="http://schemas.microsoft.com/office/drawing/2014/main" id="{EAEA9B38-EFE8-3B23-DB76-9570F4F8D09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996008" y="1984108"/>
                        <a:ext cx="1060704" cy="914400"/>
                      </a:xfrm>
                      <a:prstGeom prst="hexagon">
                        <a:avLst/>
                      </a:prstGeom>
                      <a:solidFill>
                        <a:srgbClr val="FFFF00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01" name="Hexagone 100">
                        <a:extLst>
                          <a:ext uri="{FF2B5EF4-FFF2-40B4-BE49-F238E27FC236}">
                            <a16:creationId xmlns:a16="http://schemas.microsoft.com/office/drawing/2014/main" id="{A2F8DB22-41D7-4F61-E0F3-CCBC87B1B13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993674" y="1072395"/>
                        <a:ext cx="1060704" cy="914400"/>
                      </a:xfrm>
                      <a:prstGeom prst="hexagon">
                        <a:avLst/>
                      </a:prstGeom>
                      <a:solidFill>
                        <a:srgbClr val="FF0000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02" name="Hexagone 101">
                        <a:extLst>
                          <a:ext uri="{FF2B5EF4-FFF2-40B4-BE49-F238E27FC236}">
                            <a16:creationId xmlns:a16="http://schemas.microsoft.com/office/drawing/2014/main" id="{92B1FAED-487E-8948-834D-21388852A0C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968098" y="3761588"/>
                        <a:ext cx="1060704" cy="914400"/>
                      </a:xfrm>
                      <a:prstGeom prst="hexagon">
                        <a:avLst/>
                      </a:prstGeom>
                      <a:solidFill>
                        <a:srgbClr val="FF0000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77" name="Grouper 73">
                      <a:extLst>
                        <a:ext uri="{FF2B5EF4-FFF2-40B4-BE49-F238E27FC236}">
                          <a16:creationId xmlns:a16="http://schemas.microsoft.com/office/drawing/2014/main" id="{7E5C852C-E506-8F69-5FCE-30B06706CB6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142419" y="1543335"/>
                      <a:ext cx="1074659" cy="2736005"/>
                      <a:chOff x="4143524" y="1534103"/>
                      <a:chExt cx="1074659" cy="2736005"/>
                    </a:xfrm>
                  </p:grpSpPr>
                  <p:sp>
                    <p:nvSpPr>
                      <p:cNvPr id="96" name="Hexagone 95">
                        <a:extLst>
                          <a:ext uri="{FF2B5EF4-FFF2-40B4-BE49-F238E27FC236}">
                            <a16:creationId xmlns:a16="http://schemas.microsoft.com/office/drawing/2014/main" id="{948BA56E-ADFC-54C7-FCE7-1999BBCBB3C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43524" y="2441308"/>
                        <a:ext cx="1060704" cy="914400"/>
                      </a:xfrm>
                      <a:prstGeom prst="hexagon">
                        <a:avLst/>
                      </a:prstGeom>
                      <a:solidFill>
                        <a:srgbClr val="FF0000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97" name="Hexagone 96">
                        <a:extLst>
                          <a:ext uri="{FF2B5EF4-FFF2-40B4-BE49-F238E27FC236}">
                            <a16:creationId xmlns:a16="http://schemas.microsoft.com/office/drawing/2014/main" id="{113E4CEE-9186-7AAB-97E1-1FA317CE187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43524" y="1534103"/>
                        <a:ext cx="1060704" cy="914400"/>
                      </a:xfrm>
                      <a:prstGeom prst="hexagon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98" name="Hexagone 97">
                        <a:extLst>
                          <a:ext uri="{FF2B5EF4-FFF2-40B4-BE49-F238E27FC236}">
                            <a16:creationId xmlns:a16="http://schemas.microsoft.com/office/drawing/2014/main" id="{63EAB18F-3771-096B-A9AC-2B2C7EF5D40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57479" y="3355708"/>
                        <a:ext cx="1060704" cy="914400"/>
                      </a:xfrm>
                      <a:prstGeom prst="hexagon">
                        <a:avLst/>
                      </a:prstGeom>
                      <a:solidFill>
                        <a:srgbClr val="FFFF00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sp>
                  <p:nvSpPr>
                    <p:cNvPr id="78" name="Hexagone 77">
                      <a:extLst>
                        <a:ext uri="{FF2B5EF4-FFF2-40B4-BE49-F238E27FC236}">
                          <a16:creationId xmlns:a16="http://schemas.microsoft.com/office/drawing/2014/main" id="{EB31D19C-350A-A4AA-34C4-ABA1546A51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70329" y="4265383"/>
                      <a:ext cx="1060704" cy="914400"/>
                    </a:xfrm>
                    <a:prstGeom prst="hexagon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grpSp>
                  <p:nvGrpSpPr>
                    <p:cNvPr id="79" name="Grouper 75">
                      <a:extLst>
                        <a:ext uri="{FF2B5EF4-FFF2-40B4-BE49-F238E27FC236}">
                          <a16:creationId xmlns:a16="http://schemas.microsoft.com/office/drawing/2014/main" id="{DB042C2E-1B8B-C607-D73D-E68B9DE9F24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68926" y="1585206"/>
                      <a:ext cx="1088614" cy="3622491"/>
                      <a:chOff x="2468926" y="1585206"/>
                      <a:chExt cx="1088614" cy="3622491"/>
                    </a:xfrm>
                  </p:grpSpPr>
                  <p:grpSp>
                    <p:nvGrpSpPr>
                      <p:cNvPr id="91" name="Grouper 87">
                        <a:extLst>
                          <a:ext uri="{FF2B5EF4-FFF2-40B4-BE49-F238E27FC236}">
                            <a16:creationId xmlns:a16="http://schemas.microsoft.com/office/drawing/2014/main" id="{FA96C697-9052-0CA3-A842-5CDC1AC559C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468926" y="1585206"/>
                        <a:ext cx="1074659" cy="2736005"/>
                        <a:chOff x="4143524" y="1534103"/>
                        <a:chExt cx="1074659" cy="2736005"/>
                      </a:xfrm>
                    </p:grpSpPr>
                    <p:sp>
                      <p:nvSpPr>
                        <p:cNvPr id="93" name="Hexagone 92">
                          <a:extLst>
                            <a:ext uri="{FF2B5EF4-FFF2-40B4-BE49-F238E27FC236}">
                              <a16:creationId xmlns:a16="http://schemas.microsoft.com/office/drawing/2014/main" id="{ADEC4C66-A697-3762-C77F-83B95B6475A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143524" y="2441308"/>
                          <a:ext cx="1060704" cy="914400"/>
                        </a:xfrm>
                        <a:prstGeom prst="hexagon">
                          <a:avLst/>
                        </a:prstGeom>
                        <a:solidFill>
                          <a:srgbClr val="FF0000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94" name="Hexagone 93">
                          <a:extLst>
                            <a:ext uri="{FF2B5EF4-FFF2-40B4-BE49-F238E27FC236}">
                              <a16:creationId xmlns:a16="http://schemas.microsoft.com/office/drawing/2014/main" id="{5036571D-B8F6-9AF3-3B3E-507A13A0CB4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143524" y="1534103"/>
                          <a:ext cx="1060704" cy="914400"/>
                        </a:xfrm>
                        <a:prstGeom prst="hexagon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95" name="Hexagone 94">
                          <a:extLst>
                            <a:ext uri="{FF2B5EF4-FFF2-40B4-BE49-F238E27FC236}">
                              <a16:creationId xmlns:a16="http://schemas.microsoft.com/office/drawing/2014/main" id="{38A7C0FD-BF49-BE4E-CCFE-AEADD7CC35D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157479" y="3355708"/>
                          <a:ext cx="1060704" cy="914400"/>
                        </a:xfrm>
                        <a:prstGeom prst="hexagon">
                          <a:avLst/>
                        </a:prstGeom>
                        <a:solidFill>
                          <a:srgbClr val="FFFF00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sp>
                    <p:nvSpPr>
                      <p:cNvPr id="92" name="Hexagone 91">
                        <a:extLst>
                          <a:ext uri="{FF2B5EF4-FFF2-40B4-BE49-F238E27FC236}">
                            <a16:creationId xmlns:a16="http://schemas.microsoft.com/office/drawing/2014/main" id="{28DA1EA6-ED3A-A654-C473-F8A6F223B5C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496836" y="4293297"/>
                        <a:ext cx="1060704" cy="914400"/>
                      </a:xfrm>
                      <a:prstGeom prst="hexagon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80" name="Grouper 76">
                      <a:extLst>
                        <a:ext uri="{FF2B5EF4-FFF2-40B4-BE49-F238E27FC236}">
                          <a16:creationId xmlns:a16="http://schemas.microsoft.com/office/drawing/2014/main" id="{EADAAF81-4692-C4D4-2251-FE7696CB4EB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30971" y="1472429"/>
                      <a:ext cx="1088614" cy="3622491"/>
                      <a:chOff x="2468926" y="1585206"/>
                      <a:chExt cx="1088614" cy="3622491"/>
                    </a:xfrm>
                  </p:grpSpPr>
                  <p:grpSp>
                    <p:nvGrpSpPr>
                      <p:cNvPr id="86" name="Grouper 82">
                        <a:extLst>
                          <a:ext uri="{FF2B5EF4-FFF2-40B4-BE49-F238E27FC236}">
                            <a16:creationId xmlns:a16="http://schemas.microsoft.com/office/drawing/2014/main" id="{93418C15-ED2C-F5A2-5F71-B49C30BE850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468926" y="1585206"/>
                        <a:ext cx="1074659" cy="2736005"/>
                        <a:chOff x="4143524" y="1534103"/>
                        <a:chExt cx="1074659" cy="2736005"/>
                      </a:xfrm>
                    </p:grpSpPr>
                    <p:sp>
                      <p:nvSpPr>
                        <p:cNvPr id="88" name="Hexagone 87">
                          <a:extLst>
                            <a:ext uri="{FF2B5EF4-FFF2-40B4-BE49-F238E27FC236}">
                              <a16:creationId xmlns:a16="http://schemas.microsoft.com/office/drawing/2014/main" id="{63445358-CF31-180D-4DE4-A565202B941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143524" y="2441308"/>
                          <a:ext cx="1060704" cy="914400"/>
                        </a:xfrm>
                        <a:prstGeom prst="hexagon">
                          <a:avLst/>
                        </a:prstGeom>
                        <a:solidFill>
                          <a:srgbClr val="FF0000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89" name="Hexagone 88">
                          <a:extLst>
                            <a:ext uri="{FF2B5EF4-FFF2-40B4-BE49-F238E27FC236}">
                              <a16:creationId xmlns:a16="http://schemas.microsoft.com/office/drawing/2014/main" id="{071979B4-2CF3-6312-1714-363364A5225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143524" y="1534103"/>
                          <a:ext cx="1060704" cy="914400"/>
                        </a:xfrm>
                        <a:prstGeom prst="hexagon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90" name="Hexagone 89">
                          <a:extLst>
                            <a:ext uri="{FF2B5EF4-FFF2-40B4-BE49-F238E27FC236}">
                              <a16:creationId xmlns:a16="http://schemas.microsoft.com/office/drawing/2014/main" id="{F3C95284-1E7F-3A68-E4FB-CA1026CF783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157479" y="3355708"/>
                          <a:ext cx="1060704" cy="914400"/>
                        </a:xfrm>
                        <a:prstGeom prst="hexagon">
                          <a:avLst/>
                        </a:prstGeom>
                        <a:solidFill>
                          <a:srgbClr val="FFFF00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sp>
                    <p:nvSpPr>
                      <p:cNvPr id="87" name="Hexagone 86">
                        <a:extLst>
                          <a:ext uri="{FF2B5EF4-FFF2-40B4-BE49-F238E27FC236}">
                            <a16:creationId xmlns:a16="http://schemas.microsoft.com/office/drawing/2014/main" id="{6AF40B34-63D4-21AB-D09D-E42BE97F684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496836" y="4293297"/>
                        <a:ext cx="1060704" cy="914400"/>
                      </a:xfrm>
                      <a:prstGeom prst="hexagon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81" name="Grouper 77">
                      <a:extLst>
                        <a:ext uri="{FF2B5EF4-FFF2-40B4-BE49-F238E27FC236}">
                          <a16:creationId xmlns:a16="http://schemas.microsoft.com/office/drawing/2014/main" id="{449CA289-8847-7D19-3B06-F0CA88C1CB9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630522" y="1177983"/>
                      <a:ext cx="1074783" cy="3617550"/>
                      <a:chOff x="4981929" y="1072395"/>
                      <a:chExt cx="1074783" cy="3617550"/>
                    </a:xfrm>
                  </p:grpSpPr>
                  <p:sp>
                    <p:nvSpPr>
                      <p:cNvPr id="82" name="Hexagone 81">
                        <a:extLst>
                          <a:ext uri="{FF2B5EF4-FFF2-40B4-BE49-F238E27FC236}">
                            <a16:creationId xmlns:a16="http://schemas.microsoft.com/office/drawing/2014/main" id="{1D92F7EB-A95C-B99F-0D14-30FAA5E3C40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981929" y="2833231"/>
                        <a:ext cx="1060704" cy="914400"/>
                      </a:xfrm>
                      <a:prstGeom prst="hexagon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83" name="Hexagone 82">
                        <a:extLst>
                          <a:ext uri="{FF2B5EF4-FFF2-40B4-BE49-F238E27FC236}">
                            <a16:creationId xmlns:a16="http://schemas.microsoft.com/office/drawing/2014/main" id="{213D4AFC-C3E3-EACA-CD50-0D1342186EC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996008" y="1984108"/>
                        <a:ext cx="1060704" cy="914400"/>
                      </a:xfrm>
                      <a:prstGeom prst="hexagon">
                        <a:avLst/>
                      </a:prstGeom>
                      <a:solidFill>
                        <a:srgbClr val="FFFF00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84" name="Hexagone 83">
                        <a:extLst>
                          <a:ext uri="{FF2B5EF4-FFF2-40B4-BE49-F238E27FC236}">
                            <a16:creationId xmlns:a16="http://schemas.microsoft.com/office/drawing/2014/main" id="{037D7F20-A4CD-8359-AD64-8C57C554122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993674" y="1072395"/>
                        <a:ext cx="1060704" cy="914400"/>
                      </a:xfrm>
                      <a:prstGeom prst="hexagon">
                        <a:avLst/>
                      </a:prstGeom>
                      <a:solidFill>
                        <a:srgbClr val="FF0000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85" name="Hexagone 84">
                        <a:extLst>
                          <a:ext uri="{FF2B5EF4-FFF2-40B4-BE49-F238E27FC236}">
                            <a16:creationId xmlns:a16="http://schemas.microsoft.com/office/drawing/2014/main" id="{52FE3A7B-2F45-838C-BF60-E6BD2DD58A9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982053" y="3775545"/>
                        <a:ext cx="1060704" cy="914400"/>
                      </a:xfrm>
                      <a:prstGeom prst="hexagon">
                        <a:avLst/>
                      </a:prstGeom>
                      <a:solidFill>
                        <a:srgbClr val="FF0000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  <p:grpSp>
                <p:nvGrpSpPr>
                  <p:cNvPr id="53" name="Grouper 49">
                    <a:extLst>
                      <a:ext uri="{FF2B5EF4-FFF2-40B4-BE49-F238E27FC236}">
                        <a16:creationId xmlns:a16="http://schemas.microsoft.com/office/drawing/2014/main" id="{9E5D24D6-F024-3E7E-F454-2A9573A00CE0}"/>
                      </a:ext>
                    </a:extLst>
                  </p:cNvPr>
                  <p:cNvGrpSpPr/>
                  <p:nvPr/>
                </p:nvGrpSpPr>
                <p:grpSpPr>
                  <a:xfrm>
                    <a:off x="5001391" y="2438206"/>
                    <a:ext cx="3600511" cy="4080601"/>
                    <a:chOff x="1630522" y="1127096"/>
                    <a:chExt cx="3600511" cy="4080601"/>
                  </a:xfrm>
                </p:grpSpPr>
                <p:grpSp>
                  <p:nvGrpSpPr>
                    <p:cNvPr id="54" name="Grouper 50">
                      <a:extLst>
                        <a:ext uri="{FF2B5EF4-FFF2-40B4-BE49-F238E27FC236}">
                          <a16:creationId xmlns:a16="http://schemas.microsoft.com/office/drawing/2014/main" id="{AA54535D-B926-0EA9-DF11-9A2FF293DD1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292393" y="1127096"/>
                      <a:ext cx="1088614" cy="3603593"/>
                      <a:chOff x="4968098" y="1072395"/>
                      <a:chExt cx="1088614" cy="3603593"/>
                    </a:xfrm>
                  </p:grpSpPr>
                  <p:sp>
                    <p:nvSpPr>
                      <p:cNvPr id="71" name="Hexagone 70">
                        <a:extLst>
                          <a:ext uri="{FF2B5EF4-FFF2-40B4-BE49-F238E27FC236}">
                            <a16:creationId xmlns:a16="http://schemas.microsoft.com/office/drawing/2014/main" id="{75F7E0F5-33BF-54DF-6BBC-79F20ABDE56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981929" y="2833231"/>
                        <a:ext cx="1060704" cy="914400"/>
                      </a:xfrm>
                      <a:prstGeom prst="hexagon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72" name="Hexagone 71">
                        <a:extLst>
                          <a:ext uri="{FF2B5EF4-FFF2-40B4-BE49-F238E27FC236}">
                            <a16:creationId xmlns:a16="http://schemas.microsoft.com/office/drawing/2014/main" id="{38B0D043-ED2D-13FB-8CAC-A89463B0636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996008" y="1984108"/>
                        <a:ext cx="1060704" cy="914400"/>
                      </a:xfrm>
                      <a:prstGeom prst="hexagon">
                        <a:avLst/>
                      </a:prstGeom>
                      <a:solidFill>
                        <a:srgbClr val="FFFF00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73" name="Hexagone 72">
                        <a:extLst>
                          <a:ext uri="{FF2B5EF4-FFF2-40B4-BE49-F238E27FC236}">
                            <a16:creationId xmlns:a16="http://schemas.microsoft.com/office/drawing/2014/main" id="{9072EE1D-FA8E-4EF6-EB30-146E3B1C951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993674" y="1072395"/>
                        <a:ext cx="1060704" cy="914400"/>
                      </a:xfrm>
                      <a:prstGeom prst="hexagon">
                        <a:avLst/>
                      </a:prstGeom>
                      <a:solidFill>
                        <a:srgbClr val="FF0000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74" name="Hexagone 73">
                        <a:extLst>
                          <a:ext uri="{FF2B5EF4-FFF2-40B4-BE49-F238E27FC236}">
                            <a16:creationId xmlns:a16="http://schemas.microsoft.com/office/drawing/2014/main" id="{9D5DD433-040E-D826-71D4-78346429F68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968098" y="3761588"/>
                        <a:ext cx="1060704" cy="914400"/>
                      </a:xfrm>
                      <a:prstGeom prst="hexagon">
                        <a:avLst/>
                      </a:prstGeom>
                      <a:solidFill>
                        <a:srgbClr val="FF0000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55" name="Grouper 51">
                      <a:extLst>
                        <a:ext uri="{FF2B5EF4-FFF2-40B4-BE49-F238E27FC236}">
                          <a16:creationId xmlns:a16="http://schemas.microsoft.com/office/drawing/2014/main" id="{8D6DD38A-9F4B-2D66-7AF6-3F0EDD8F837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142419" y="1543335"/>
                      <a:ext cx="1074659" cy="2736005"/>
                      <a:chOff x="4143524" y="1534103"/>
                      <a:chExt cx="1074659" cy="2736005"/>
                    </a:xfrm>
                  </p:grpSpPr>
                  <p:sp>
                    <p:nvSpPr>
                      <p:cNvPr id="68" name="Hexagone 67">
                        <a:extLst>
                          <a:ext uri="{FF2B5EF4-FFF2-40B4-BE49-F238E27FC236}">
                            <a16:creationId xmlns:a16="http://schemas.microsoft.com/office/drawing/2014/main" id="{BE10228B-1B8E-DDFD-32B4-FDB59109481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43524" y="2441308"/>
                        <a:ext cx="1060704" cy="914400"/>
                      </a:xfrm>
                      <a:prstGeom prst="hexagon">
                        <a:avLst/>
                      </a:prstGeom>
                      <a:solidFill>
                        <a:srgbClr val="FF0000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69" name="Hexagone 68">
                        <a:extLst>
                          <a:ext uri="{FF2B5EF4-FFF2-40B4-BE49-F238E27FC236}">
                            <a16:creationId xmlns:a16="http://schemas.microsoft.com/office/drawing/2014/main" id="{414BF063-5888-441C-1FB4-95C4EEEC0F7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43524" y="1534103"/>
                        <a:ext cx="1060704" cy="914400"/>
                      </a:xfrm>
                      <a:prstGeom prst="hexagon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70" name="Hexagone 69">
                        <a:extLst>
                          <a:ext uri="{FF2B5EF4-FFF2-40B4-BE49-F238E27FC236}">
                            <a16:creationId xmlns:a16="http://schemas.microsoft.com/office/drawing/2014/main" id="{254C134B-2D3D-73F4-C722-0FFDE78A72F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57479" y="3355708"/>
                        <a:ext cx="1060704" cy="914400"/>
                      </a:xfrm>
                      <a:prstGeom prst="hexagon">
                        <a:avLst/>
                      </a:prstGeom>
                      <a:solidFill>
                        <a:srgbClr val="FFFF00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sp>
                  <p:nvSpPr>
                    <p:cNvPr id="56" name="Hexagone 55">
                      <a:extLst>
                        <a:ext uri="{FF2B5EF4-FFF2-40B4-BE49-F238E27FC236}">
                          <a16:creationId xmlns:a16="http://schemas.microsoft.com/office/drawing/2014/main" id="{5AC3DCD4-FB05-4D2F-DD67-333F313C030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70329" y="4265383"/>
                      <a:ext cx="1060704" cy="914400"/>
                    </a:xfrm>
                    <a:prstGeom prst="hexagon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grpSp>
                  <p:nvGrpSpPr>
                    <p:cNvPr id="57" name="Grouper 53">
                      <a:extLst>
                        <a:ext uri="{FF2B5EF4-FFF2-40B4-BE49-F238E27FC236}">
                          <a16:creationId xmlns:a16="http://schemas.microsoft.com/office/drawing/2014/main" id="{B051C790-CAD0-1F28-8968-6593D34F94F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68926" y="1585206"/>
                      <a:ext cx="1088614" cy="3622491"/>
                      <a:chOff x="2468926" y="1585206"/>
                      <a:chExt cx="1088614" cy="3622491"/>
                    </a:xfrm>
                  </p:grpSpPr>
                  <p:grpSp>
                    <p:nvGrpSpPr>
                      <p:cNvPr id="63" name="Grouper 59">
                        <a:extLst>
                          <a:ext uri="{FF2B5EF4-FFF2-40B4-BE49-F238E27FC236}">
                            <a16:creationId xmlns:a16="http://schemas.microsoft.com/office/drawing/2014/main" id="{AA8FB6B4-4C79-6E00-D2F5-DF3C57E0193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468926" y="1585206"/>
                        <a:ext cx="1074659" cy="2736005"/>
                        <a:chOff x="4143524" y="1534103"/>
                        <a:chExt cx="1074659" cy="2736005"/>
                      </a:xfrm>
                    </p:grpSpPr>
                    <p:sp>
                      <p:nvSpPr>
                        <p:cNvPr id="65" name="Hexagone 64">
                          <a:extLst>
                            <a:ext uri="{FF2B5EF4-FFF2-40B4-BE49-F238E27FC236}">
                              <a16:creationId xmlns:a16="http://schemas.microsoft.com/office/drawing/2014/main" id="{7714ED54-4EA6-FA3B-E62C-4B6C7CEE7F1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143524" y="2441308"/>
                          <a:ext cx="1060704" cy="914400"/>
                        </a:xfrm>
                        <a:prstGeom prst="hexagon">
                          <a:avLst/>
                        </a:prstGeom>
                        <a:solidFill>
                          <a:srgbClr val="FF0000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66" name="Hexagone 65">
                          <a:extLst>
                            <a:ext uri="{FF2B5EF4-FFF2-40B4-BE49-F238E27FC236}">
                              <a16:creationId xmlns:a16="http://schemas.microsoft.com/office/drawing/2014/main" id="{A1BF086A-B104-4746-EA56-030FE4D9448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143524" y="1534103"/>
                          <a:ext cx="1060704" cy="914400"/>
                        </a:xfrm>
                        <a:prstGeom prst="hexagon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67" name="Hexagone 66">
                          <a:extLst>
                            <a:ext uri="{FF2B5EF4-FFF2-40B4-BE49-F238E27FC236}">
                              <a16:creationId xmlns:a16="http://schemas.microsoft.com/office/drawing/2014/main" id="{586BE0E0-F5B1-442D-A8DD-D93176B8760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157479" y="3355708"/>
                          <a:ext cx="1060704" cy="914400"/>
                        </a:xfrm>
                        <a:prstGeom prst="hexagon">
                          <a:avLst/>
                        </a:prstGeom>
                        <a:solidFill>
                          <a:srgbClr val="FFFF00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sp>
                    <p:nvSpPr>
                      <p:cNvPr id="64" name="Hexagone 63">
                        <a:extLst>
                          <a:ext uri="{FF2B5EF4-FFF2-40B4-BE49-F238E27FC236}">
                            <a16:creationId xmlns:a16="http://schemas.microsoft.com/office/drawing/2014/main" id="{8D22D766-F59C-F73B-A970-0370B0947D7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496836" y="4293297"/>
                        <a:ext cx="1060704" cy="914400"/>
                      </a:xfrm>
                      <a:prstGeom prst="hexagon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58" name="Grouper 54">
                      <a:extLst>
                        <a:ext uri="{FF2B5EF4-FFF2-40B4-BE49-F238E27FC236}">
                          <a16:creationId xmlns:a16="http://schemas.microsoft.com/office/drawing/2014/main" id="{91DA71AC-48B8-AB38-084F-753A094D43C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630522" y="1177983"/>
                      <a:ext cx="1074783" cy="3617550"/>
                      <a:chOff x="4981929" y="1072395"/>
                      <a:chExt cx="1074783" cy="3617550"/>
                    </a:xfrm>
                  </p:grpSpPr>
                  <p:sp>
                    <p:nvSpPr>
                      <p:cNvPr id="59" name="Hexagone 58">
                        <a:extLst>
                          <a:ext uri="{FF2B5EF4-FFF2-40B4-BE49-F238E27FC236}">
                            <a16:creationId xmlns:a16="http://schemas.microsoft.com/office/drawing/2014/main" id="{58148DB1-EB5C-8F41-4159-E57326437FF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981929" y="2833231"/>
                        <a:ext cx="1060704" cy="914400"/>
                      </a:xfrm>
                      <a:prstGeom prst="hexagon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60" name="Hexagone 59">
                        <a:extLst>
                          <a:ext uri="{FF2B5EF4-FFF2-40B4-BE49-F238E27FC236}">
                            <a16:creationId xmlns:a16="http://schemas.microsoft.com/office/drawing/2014/main" id="{8943C228-3A96-4D5A-4132-A2DE8BF3C38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996008" y="1984108"/>
                        <a:ext cx="1060704" cy="914400"/>
                      </a:xfrm>
                      <a:prstGeom prst="hexagon">
                        <a:avLst/>
                      </a:prstGeom>
                      <a:solidFill>
                        <a:srgbClr val="FFFF00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61" name="Hexagone 60">
                        <a:extLst>
                          <a:ext uri="{FF2B5EF4-FFF2-40B4-BE49-F238E27FC236}">
                            <a16:creationId xmlns:a16="http://schemas.microsoft.com/office/drawing/2014/main" id="{0D28BDBE-0C8B-2CFA-F18A-4BFCCA1D91D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993674" y="1072395"/>
                        <a:ext cx="1060704" cy="914400"/>
                      </a:xfrm>
                      <a:prstGeom prst="hexagon">
                        <a:avLst/>
                      </a:prstGeom>
                      <a:solidFill>
                        <a:srgbClr val="FF0000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62" name="Hexagone 61">
                        <a:extLst>
                          <a:ext uri="{FF2B5EF4-FFF2-40B4-BE49-F238E27FC236}">
                            <a16:creationId xmlns:a16="http://schemas.microsoft.com/office/drawing/2014/main" id="{B28AF75F-CF41-FAE9-1A8F-1E9F9809554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982053" y="3775545"/>
                        <a:ext cx="1060704" cy="914400"/>
                      </a:xfrm>
                      <a:prstGeom prst="hexagon">
                        <a:avLst/>
                      </a:prstGeom>
                      <a:solidFill>
                        <a:srgbClr val="FF0000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</p:grpSp>
            <p:sp>
              <p:nvSpPr>
                <p:cNvPr id="17" name="Hexagone 16">
                  <a:extLst>
                    <a:ext uri="{FF2B5EF4-FFF2-40B4-BE49-F238E27FC236}">
                      <a16:creationId xmlns:a16="http://schemas.microsoft.com/office/drawing/2014/main" id="{EC50DBBE-D2F3-7299-4F0D-AEE5A53C99F8}"/>
                    </a:ext>
                  </a:extLst>
                </p:cNvPr>
                <p:cNvSpPr/>
                <p:nvPr/>
              </p:nvSpPr>
              <p:spPr>
                <a:xfrm>
                  <a:off x="4228606" y="1253029"/>
                  <a:ext cx="1060704" cy="914400"/>
                </a:xfrm>
                <a:prstGeom prst="hexagon">
                  <a:avLst/>
                </a:prstGeom>
                <a:solidFill>
                  <a:srgbClr val="FFFF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" name="Hexagone 17">
                  <a:extLst>
                    <a:ext uri="{FF2B5EF4-FFF2-40B4-BE49-F238E27FC236}">
                      <a16:creationId xmlns:a16="http://schemas.microsoft.com/office/drawing/2014/main" id="{C204F404-0D44-ABDB-4A7F-5DDA9F160B5A}"/>
                    </a:ext>
                  </a:extLst>
                </p:cNvPr>
                <p:cNvSpPr/>
                <p:nvPr/>
              </p:nvSpPr>
              <p:spPr>
                <a:xfrm>
                  <a:off x="5867952" y="1176301"/>
                  <a:ext cx="1060704" cy="914400"/>
                </a:xfrm>
                <a:prstGeom prst="hexagon">
                  <a:avLst/>
                </a:prstGeom>
                <a:solidFill>
                  <a:srgbClr val="FFFF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" name="Hexagone 18">
                  <a:extLst>
                    <a:ext uri="{FF2B5EF4-FFF2-40B4-BE49-F238E27FC236}">
                      <a16:creationId xmlns:a16="http://schemas.microsoft.com/office/drawing/2014/main" id="{929A3BD6-338E-C961-9167-CECB3CB404C4}"/>
                    </a:ext>
                  </a:extLst>
                </p:cNvPr>
                <p:cNvSpPr/>
                <p:nvPr/>
              </p:nvSpPr>
              <p:spPr>
                <a:xfrm>
                  <a:off x="2540054" y="1274913"/>
                  <a:ext cx="1060704" cy="914400"/>
                </a:xfrm>
                <a:prstGeom prst="hexagon">
                  <a:avLst/>
                </a:prstGeom>
                <a:solidFill>
                  <a:srgbClr val="FFFF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" name="Hexagone 19">
                  <a:extLst>
                    <a:ext uri="{FF2B5EF4-FFF2-40B4-BE49-F238E27FC236}">
                      <a16:creationId xmlns:a16="http://schemas.microsoft.com/office/drawing/2014/main" id="{8C698D4A-C4AE-473F-48ED-EF631BFEAFCA}"/>
                    </a:ext>
                  </a:extLst>
                </p:cNvPr>
                <p:cNvSpPr/>
                <p:nvPr/>
              </p:nvSpPr>
              <p:spPr>
                <a:xfrm>
                  <a:off x="866561" y="1390307"/>
                  <a:ext cx="1060704" cy="914400"/>
                </a:xfrm>
                <a:prstGeom prst="hexagon">
                  <a:avLst/>
                </a:prstGeom>
                <a:solidFill>
                  <a:srgbClr val="FFFF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" name="Hexagone 20">
                  <a:extLst>
                    <a:ext uri="{FF2B5EF4-FFF2-40B4-BE49-F238E27FC236}">
                      <a16:creationId xmlns:a16="http://schemas.microsoft.com/office/drawing/2014/main" id="{85472F01-EB04-F6AF-7CC0-092AEDF83DC4}"/>
                    </a:ext>
                  </a:extLst>
                </p:cNvPr>
                <p:cNvSpPr/>
                <p:nvPr/>
              </p:nvSpPr>
              <p:spPr>
                <a:xfrm>
                  <a:off x="7541445" y="1147441"/>
                  <a:ext cx="1060704" cy="914400"/>
                </a:xfrm>
                <a:prstGeom prst="hexagon">
                  <a:avLst/>
                </a:prstGeom>
                <a:solidFill>
                  <a:srgbClr val="FFFF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2" name="Connecteur en arc 21">
                  <a:extLst>
                    <a:ext uri="{FF2B5EF4-FFF2-40B4-BE49-F238E27FC236}">
                      <a16:creationId xmlns:a16="http://schemas.microsoft.com/office/drawing/2014/main" id="{E6B381BC-6D32-0FB7-5415-A94838590C2C}"/>
                    </a:ext>
                  </a:extLst>
                </p:cNvPr>
                <p:cNvCxnSpPr/>
                <p:nvPr/>
              </p:nvCxnSpPr>
              <p:spPr>
                <a:xfrm rot="5400000">
                  <a:off x="5427186" y="2828623"/>
                  <a:ext cx="1326131" cy="894738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Connecteur en arc 22">
                  <a:extLst>
                    <a:ext uri="{FF2B5EF4-FFF2-40B4-BE49-F238E27FC236}">
                      <a16:creationId xmlns:a16="http://schemas.microsoft.com/office/drawing/2014/main" id="{F020F63A-A45E-2042-67ED-217FCD4C1802}"/>
                    </a:ext>
                  </a:extLst>
                </p:cNvPr>
                <p:cNvCxnSpPr/>
                <p:nvPr/>
              </p:nvCxnSpPr>
              <p:spPr>
                <a:xfrm rot="5400000">
                  <a:off x="6148484" y="4378174"/>
                  <a:ext cx="1326131" cy="894738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Connecteur en arc 23">
                  <a:extLst>
                    <a:ext uri="{FF2B5EF4-FFF2-40B4-BE49-F238E27FC236}">
                      <a16:creationId xmlns:a16="http://schemas.microsoft.com/office/drawing/2014/main" id="{1CCEE949-2F51-5E4C-09DB-568897E0BFA3}"/>
                    </a:ext>
                  </a:extLst>
                </p:cNvPr>
                <p:cNvCxnSpPr/>
                <p:nvPr/>
              </p:nvCxnSpPr>
              <p:spPr>
                <a:xfrm rot="5400000">
                  <a:off x="7137897" y="2939151"/>
                  <a:ext cx="1326131" cy="894738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Connecteur en arc 24">
                  <a:extLst>
                    <a:ext uri="{FF2B5EF4-FFF2-40B4-BE49-F238E27FC236}">
                      <a16:creationId xmlns:a16="http://schemas.microsoft.com/office/drawing/2014/main" id="{5D0F173D-6954-72FA-80C8-0F3C0B1AFC26}"/>
                    </a:ext>
                  </a:extLst>
                </p:cNvPr>
                <p:cNvCxnSpPr/>
                <p:nvPr/>
              </p:nvCxnSpPr>
              <p:spPr>
                <a:xfrm rot="5400000">
                  <a:off x="4532447" y="4430589"/>
                  <a:ext cx="1326131" cy="894738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Connecteur en arc 25">
                  <a:extLst>
                    <a:ext uri="{FF2B5EF4-FFF2-40B4-BE49-F238E27FC236}">
                      <a16:creationId xmlns:a16="http://schemas.microsoft.com/office/drawing/2014/main" id="{7DA2A478-5F57-5EA4-6532-4B126EB0A1A5}"/>
                    </a:ext>
                  </a:extLst>
                </p:cNvPr>
                <p:cNvCxnSpPr/>
                <p:nvPr/>
              </p:nvCxnSpPr>
              <p:spPr>
                <a:xfrm rot="5400000">
                  <a:off x="3777202" y="2853124"/>
                  <a:ext cx="1326131" cy="894738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Connecteur en arc 26">
                  <a:extLst>
                    <a:ext uri="{FF2B5EF4-FFF2-40B4-BE49-F238E27FC236}">
                      <a16:creationId xmlns:a16="http://schemas.microsoft.com/office/drawing/2014/main" id="{6964CA9B-9DE2-D88D-ECD3-C9E9FFFC461E}"/>
                    </a:ext>
                  </a:extLst>
                </p:cNvPr>
                <p:cNvCxnSpPr/>
                <p:nvPr/>
              </p:nvCxnSpPr>
              <p:spPr>
                <a:xfrm rot="5400000">
                  <a:off x="2868295" y="4419114"/>
                  <a:ext cx="1326131" cy="894738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Connecteur en arc 27">
                  <a:extLst>
                    <a:ext uri="{FF2B5EF4-FFF2-40B4-BE49-F238E27FC236}">
                      <a16:creationId xmlns:a16="http://schemas.microsoft.com/office/drawing/2014/main" id="{0E9ABB82-302D-BDDF-D265-CE2A08033A4A}"/>
                    </a:ext>
                  </a:extLst>
                </p:cNvPr>
                <p:cNvCxnSpPr/>
                <p:nvPr/>
              </p:nvCxnSpPr>
              <p:spPr>
                <a:xfrm rot="5400000">
                  <a:off x="2115576" y="2915402"/>
                  <a:ext cx="1326131" cy="894738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Connecteur en arc 28">
                  <a:extLst>
                    <a:ext uri="{FF2B5EF4-FFF2-40B4-BE49-F238E27FC236}">
                      <a16:creationId xmlns:a16="http://schemas.microsoft.com/office/drawing/2014/main" id="{B976D9A7-F1D3-3DD7-230D-F48556222D85}"/>
                    </a:ext>
                  </a:extLst>
                </p:cNvPr>
                <p:cNvCxnSpPr/>
                <p:nvPr/>
              </p:nvCxnSpPr>
              <p:spPr>
                <a:xfrm rot="5400000">
                  <a:off x="1054872" y="4515452"/>
                  <a:ext cx="1326131" cy="894738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Connecteur en arc 29">
                  <a:extLst>
                    <a:ext uri="{FF2B5EF4-FFF2-40B4-BE49-F238E27FC236}">
                      <a16:creationId xmlns:a16="http://schemas.microsoft.com/office/drawing/2014/main" id="{1E4BC0D3-0028-DBCA-2F8D-28AEA9DE1489}"/>
                    </a:ext>
                  </a:extLst>
                </p:cNvPr>
                <p:cNvCxnSpPr/>
                <p:nvPr/>
              </p:nvCxnSpPr>
              <p:spPr>
                <a:xfrm rot="5400000">
                  <a:off x="231405" y="2924030"/>
                  <a:ext cx="1326131" cy="894738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Connecteur en arc 30">
                  <a:extLst>
                    <a:ext uri="{FF2B5EF4-FFF2-40B4-BE49-F238E27FC236}">
                      <a16:creationId xmlns:a16="http://schemas.microsoft.com/office/drawing/2014/main" id="{55C63C1F-E1AE-B5FE-FC6F-DAE2884D1772}"/>
                    </a:ext>
                  </a:extLst>
                </p:cNvPr>
                <p:cNvCxnSpPr/>
                <p:nvPr/>
              </p:nvCxnSpPr>
              <p:spPr>
                <a:xfrm rot="16200000" flipH="1">
                  <a:off x="5342191" y="2341612"/>
                  <a:ext cx="1207319" cy="779287"/>
                </a:xfrm>
                <a:prstGeom prst="curvedConnector3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Connecteur en arc 31">
                  <a:extLst>
                    <a:ext uri="{FF2B5EF4-FFF2-40B4-BE49-F238E27FC236}">
                      <a16:creationId xmlns:a16="http://schemas.microsoft.com/office/drawing/2014/main" id="{5344186B-E3C2-398E-06EE-4F106F020D97}"/>
                    </a:ext>
                  </a:extLst>
                </p:cNvPr>
                <p:cNvCxnSpPr/>
                <p:nvPr/>
              </p:nvCxnSpPr>
              <p:spPr>
                <a:xfrm rot="16200000" flipH="1">
                  <a:off x="6965695" y="2369576"/>
                  <a:ext cx="1207319" cy="779287"/>
                </a:xfrm>
                <a:prstGeom prst="curvedConnector3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Connecteur en arc 32">
                  <a:extLst>
                    <a:ext uri="{FF2B5EF4-FFF2-40B4-BE49-F238E27FC236}">
                      <a16:creationId xmlns:a16="http://schemas.microsoft.com/office/drawing/2014/main" id="{E4025E62-F17F-F975-6645-B48F95E7771E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652856" y="2285108"/>
                  <a:ext cx="1207319" cy="779287"/>
                </a:xfrm>
                <a:prstGeom prst="curvedConnector3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Connecteur en arc 33">
                  <a:extLst>
                    <a:ext uri="{FF2B5EF4-FFF2-40B4-BE49-F238E27FC236}">
                      <a16:creationId xmlns:a16="http://schemas.microsoft.com/office/drawing/2014/main" id="{248E6FB4-91CF-0364-0FB8-0C477371B422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41948" y="2536611"/>
                  <a:ext cx="1207319" cy="779287"/>
                </a:xfrm>
                <a:prstGeom prst="curvedConnector3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Connecteur en arc 34">
                  <a:extLst>
                    <a:ext uri="{FF2B5EF4-FFF2-40B4-BE49-F238E27FC236}">
                      <a16:creationId xmlns:a16="http://schemas.microsoft.com/office/drawing/2014/main" id="{5913B804-4814-C2CE-858D-FF82E165F92F}"/>
                    </a:ext>
                  </a:extLst>
                </p:cNvPr>
                <p:cNvCxnSpPr/>
                <p:nvPr/>
              </p:nvCxnSpPr>
              <p:spPr>
                <a:xfrm rot="16200000" flipH="1">
                  <a:off x="2096484" y="2527998"/>
                  <a:ext cx="1207319" cy="779287"/>
                </a:xfrm>
                <a:prstGeom prst="curvedConnector3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Connecteur en arc 35">
                  <a:extLst>
                    <a:ext uri="{FF2B5EF4-FFF2-40B4-BE49-F238E27FC236}">
                      <a16:creationId xmlns:a16="http://schemas.microsoft.com/office/drawing/2014/main" id="{83C4FBDD-9E2C-2528-9C1D-9BCE8635AA48}"/>
                    </a:ext>
                  </a:extLst>
                </p:cNvPr>
                <p:cNvCxnSpPr/>
                <p:nvPr/>
              </p:nvCxnSpPr>
              <p:spPr>
                <a:xfrm rot="16200000" flipH="1">
                  <a:off x="6352906" y="3910111"/>
                  <a:ext cx="1207319" cy="779287"/>
                </a:xfrm>
                <a:prstGeom prst="curvedConnector3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Connecteur en arc 36">
                  <a:extLst>
                    <a:ext uri="{FF2B5EF4-FFF2-40B4-BE49-F238E27FC236}">
                      <a16:creationId xmlns:a16="http://schemas.microsoft.com/office/drawing/2014/main" id="{E81B2816-E647-42D9-A171-2E7DE88B2231}"/>
                    </a:ext>
                  </a:extLst>
                </p:cNvPr>
                <p:cNvCxnSpPr/>
                <p:nvPr/>
              </p:nvCxnSpPr>
              <p:spPr>
                <a:xfrm rot="16200000" flipH="1">
                  <a:off x="4564084" y="3887636"/>
                  <a:ext cx="1207319" cy="779287"/>
                </a:xfrm>
                <a:prstGeom prst="curvedConnector3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Connecteur en arc 37">
                  <a:extLst>
                    <a:ext uri="{FF2B5EF4-FFF2-40B4-BE49-F238E27FC236}">
                      <a16:creationId xmlns:a16="http://schemas.microsoft.com/office/drawing/2014/main" id="{CB5CB0EA-4056-3B9E-1EF3-5184C7BC6149}"/>
                    </a:ext>
                  </a:extLst>
                </p:cNvPr>
                <p:cNvCxnSpPr/>
                <p:nvPr/>
              </p:nvCxnSpPr>
              <p:spPr>
                <a:xfrm rot="16200000" flipH="1">
                  <a:off x="3025008" y="4062511"/>
                  <a:ext cx="1207319" cy="779287"/>
                </a:xfrm>
                <a:prstGeom prst="curvedConnector3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Connecteur en arc 38">
                  <a:extLst>
                    <a:ext uri="{FF2B5EF4-FFF2-40B4-BE49-F238E27FC236}">
                      <a16:creationId xmlns:a16="http://schemas.microsoft.com/office/drawing/2014/main" id="{6250C04E-9FFD-EF2F-E346-5E5FEAC8E519}"/>
                    </a:ext>
                  </a:extLst>
                </p:cNvPr>
                <p:cNvCxnSpPr/>
                <p:nvPr/>
              </p:nvCxnSpPr>
              <p:spPr>
                <a:xfrm rot="16200000" flipH="1">
                  <a:off x="1468005" y="4027511"/>
                  <a:ext cx="1207319" cy="779287"/>
                </a:xfrm>
                <a:prstGeom prst="curvedConnector3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Connecteur en arc 39">
                  <a:extLst>
                    <a:ext uri="{FF2B5EF4-FFF2-40B4-BE49-F238E27FC236}">
                      <a16:creationId xmlns:a16="http://schemas.microsoft.com/office/drawing/2014/main" id="{373D7997-5C0A-AAA9-00DC-CD5DEAB35463}"/>
                    </a:ext>
                  </a:extLst>
                </p:cNvPr>
                <p:cNvCxnSpPr/>
                <p:nvPr/>
              </p:nvCxnSpPr>
              <p:spPr>
                <a:xfrm rot="10800000">
                  <a:off x="6393042" y="1505748"/>
                  <a:ext cx="1702888" cy="269035"/>
                </a:xfrm>
                <a:prstGeom prst="curvedConnector3">
                  <a:avLst/>
                </a:prstGeom>
                <a:ln>
                  <a:solidFill>
                    <a:srgbClr val="BD921B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Connecteur en arc 40">
                  <a:extLst>
                    <a:ext uri="{FF2B5EF4-FFF2-40B4-BE49-F238E27FC236}">
                      <a16:creationId xmlns:a16="http://schemas.microsoft.com/office/drawing/2014/main" id="{5E40776D-420F-41E6-7298-AC9D15446EE9}"/>
                    </a:ext>
                  </a:extLst>
                </p:cNvPr>
                <p:cNvCxnSpPr/>
                <p:nvPr/>
              </p:nvCxnSpPr>
              <p:spPr>
                <a:xfrm rot="10800000">
                  <a:off x="4596693" y="1549971"/>
                  <a:ext cx="1702888" cy="269035"/>
                </a:xfrm>
                <a:prstGeom prst="curvedConnector3">
                  <a:avLst/>
                </a:prstGeom>
                <a:ln>
                  <a:solidFill>
                    <a:srgbClr val="BD921B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Connecteur en arc 41">
                  <a:extLst>
                    <a:ext uri="{FF2B5EF4-FFF2-40B4-BE49-F238E27FC236}">
                      <a16:creationId xmlns:a16="http://schemas.microsoft.com/office/drawing/2014/main" id="{12E7C1DF-4CED-C952-54D8-82EE2E5A3376}"/>
                    </a:ext>
                  </a:extLst>
                </p:cNvPr>
                <p:cNvCxnSpPr/>
                <p:nvPr/>
              </p:nvCxnSpPr>
              <p:spPr>
                <a:xfrm rot="10800000">
                  <a:off x="3015428" y="1578472"/>
                  <a:ext cx="1702888" cy="269035"/>
                </a:xfrm>
                <a:prstGeom prst="curvedConnector3">
                  <a:avLst/>
                </a:prstGeom>
                <a:ln>
                  <a:solidFill>
                    <a:srgbClr val="BD921B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Connecteur en arc 42">
                  <a:extLst>
                    <a:ext uri="{FF2B5EF4-FFF2-40B4-BE49-F238E27FC236}">
                      <a16:creationId xmlns:a16="http://schemas.microsoft.com/office/drawing/2014/main" id="{EC56A221-F26C-4135-E6EC-19CD6C15C58D}"/>
                    </a:ext>
                  </a:extLst>
                </p:cNvPr>
                <p:cNvCxnSpPr/>
                <p:nvPr/>
              </p:nvCxnSpPr>
              <p:spPr>
                <a:xfrm rot="10800000">
                  <a:off x="1312540" y="1630910"/>
                  <a:ext cx="1702888" cy="269035"/>
                </a:xfrm>
                <a:prstGeom prst="curvedConnector3">
                  <a:avLst/>
                </a:prstGeom>
                <a:ln>
                  <a:solidFill>
                    <a:srgbClr val="BD921B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Connecteur en arc 43">
                  <a:extLst>
                    <a:ext uri="{FF2B5EF4-FFF2-40B4-BE49-F238E27FC236}">
                      <a16:creationId xmlns:a16="http://schemas.microsoft.com/office/drawing/2014/main" id="{7A7F6D04-2C10-F8FC-6F4B-67F0A5768E6E}"/>
                    </a:ext>
                  </a:extLst>
                </p:cNvPr>
                <p:cNvCxnSpPr/>
                <p:nvPr/>
              </p:nvCxnSpPr>
              <p:spPr>
                <a:xfrm rot="10800000">
                  <a:off x="5448137" y="2921835"/>
                  <a:ext cx="1702888" cy="269035"/>
                </a:xfrm>
                <a:prstGeom prst="curvedConnector3">
                  <a:avLst/>
                </a:prstGeom>
                <a:ln>
                  <a:solidFill>
                    <a:srgbClr val="BD921B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Connecteur en arc 44">
                  <a:extLst>
                    <a:ext uri="{FF2B5EF4-FFF2-40B4-BE49-F238E27FC236}">
                      <a16:creationId xmlns:a16="http://schemas.microsoft.com/office/drawing/2014/main" id="{14F4871F-31A8-8E09-638C-957A9CA0E86D}"/>
                    </a:ext>
                  </a:extLst>
                </p:cNvPr>
                <p:cNvCxnSpPr/>
                <p:nvPr/>
              </p:nvCxnSpPr>
              <p:spPr>
                <a:xfrm rot="10800000">
                  <a:off x="3939994" y="3009377"/>
                  <a:ext cx="1702888" cy="269035"/>
                </a:xfrm>
                <a:prstGeom prst="curvedConnector3">
                  <a:avLst/>
                </a:prstGeom>
                <a:ln>
                  <a:solidFill>
                    <a:srgbClr val="BD921B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Connecteur en arc 45">
                  <a:extLst>
                    <a:ext uri="{FF2B5EF4-FFF2-40B4-BE49-F238E27FC236}">
                      <a16:creationId xmlns:a16="http://schemas.microsoft.com/office/drawing/2014/main" id="{0C148F74-79E6-8980-D35E-5F698E6C9E93}"/>
                    </a:ext>
                  </a:extLst>
                </p:cNvPr>
                <p:cNvCxnSpPr/>
                <p:nvPr/>
              </p:nvCxnSpPr>
              <p:spPr>
                <a:xfrm rot="10800000">
                  <a:off x="1911825" y="3115504"/>
                  <a:ext cx="1702888" cy="269035"/>
                </a:xfrm>
                <a:prstGeom prst="curvedConnector3">
                  <a:avLst/>
                </a:prstGeom>
                <a:ln>
                  <a:solidFill>
                    <a:srgbClr val="BD921B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Connecteur en arc 46">
                  <a:extLst>
                    <a:ext uri="{FF2B5EF4-FFF2-40B4-BE49-F238E27FC236}">
                      <a16:creationId xmlns:a16="http://schemas.microsoft.com/office/drawing/2014/main" id="{DB397E31-086F-E996-648A-E110D84403E9}"/>
                    </a:ext>
                  </a:extLst>
                </p:cNvPr>
                <p:cNvCxnSpPr/>
                <p:nvPr/>
              </p:nvCxnSpPr>
              <p:spPr>
                <a:xfrm rot="10800000">
                  <a:off x="260130" y="3185071"/>
                  <a:ext cx="1702888" cy="269035"/>
                </a:xfrm>
                <a:prstGeom prst="curvedConnector3">
                  <a:avLst/>
                </a:prstGeom>
                <a:ln>
                  <a:solidFill>
                    <a:srgbClr val="BD921B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Connecteur en arc 47">
                  <a:extLst>
                    <a:ext uri="{FF2B5EF4-FFF2-40B4-BE49-F238E27FC236}">
                      <a16:creationId xmlns:a16="http://schemas.microsoft.com/office/drawing/2014/main" id="{D91465F0-8206-5BD8-E7E0-AD8D33945522}"/>
                    </a:ext>
                  </a:extLst>
                </p:cNvPr>
                <p:cNvCxnSpPr/>
                <p:nvPr/>
              </p:nvCxnSpPr>
              <p:spPr>
                <a:xfrm rot="10800000">
                  <a:off x="6451981" y="4214017"/>
                  <a:ext cx="1702888" cy="269035"/>
                </a:xfrm>
                <a:prstGeom prst="curvedConnector3">
                  <a:avLst/>
                </a:prstGeom>
                <a:ln>
                  <a:solidFill>
                    <a:srgbClr val="BD921B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Connecteur en arc 48">
                  <a:extLst>
                    <a:ext uri="{FF2B5EF4-FFF2-40B4-BE49-F238E27FC236}">
                      <a16:creationId xmlns:a16="http://schemas.microsoft.com/office/drawing/2014/main" id="{FBF45157-BFD0-755D-2780-63186F3A5916}"/>
                    </a:ext>
                  </a:extLst>
                </p:cNvPr>
                <p:cNvCxnSpPr/>
                <p:nvPr/>
              </p:nvCxnSpPr>
              <p:spPr>
                <a:xfrm rot="10800000">
                  <a:off x="4718316" y="4341986"/>
                  <a:ext cx="1702888" cy="269035"/>
                </a:xfrm>
                <a:prstGeom prst="curvedConnector3">
                  <a:avLst/>
                </a:prstGeom>
                <a:ln>
                  <a:solidFill>
                    <a:srgbClr val="BD921B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Connecteur en arc 49">
                  <a:extLst>
                    <a:ext uri="{FF2B5EF4-FFF2-40B4-BE49-F238E27FC236}">
                      <a16:creationId xmlns:a16="http://schemas.microsoft.com/office/drawing/2014/main" id="{9A21CDDF-FA2F-E67F-492E-80C6E6B00D68}"/>
                    </a:ext>
                  </a:extLst>
                </p:cNvPr>
                <p:cNvCxnSpPr/>
                <p:nvPr/>
              </p:nvCxnSpPr>
              <p:spPr>
                <a:xfrm rot="10800000">
                  <a:off x="2908873" y="4449708"/>
                  <a:ext cx="1702888" cy="269035"/>
                </a:xfrm>
                <a:prstGeom prst="curvedConnector3">
                  <a:avLst/>
                </a:prstGeom>
                <a:ln>
                  <a:solidFill>
                    <a:srgbClr val="BD921B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Connecteur en arc 50">
                  <a:extLst>
                    <a:ext uri="{FF2B5EF4-FFF2-40B4-BE49-F238E27FC236}">
                      <a16:creationId xmlns:a16="http://schemas.microsoft.com/office/drawing/2014/main" id="{2F13D8B2-B8A8-8614-1C0C-3C2A59B986D7}"/>
                    </a:ext>
                  </a:extLst>
                </p:cNvPr>
                <p:cNvCxnSpPr/>
                <p:nvPr/>
              </p:nvCxnSpPr>
              <p:spPr>
                <a:xfrm rot="10800000">
                  <a:off x="1285001" y="4514389"/>
                  <a:ext cx="1702888" cy="269035"/>
                </a:xfrm>
                <a:prstGeom prst="curvedConnector3">
                  <a:avLst/>
                </a:prstGeom>
                <a:ln>
                  <a:solidFill>
                    <a:srgbClr val="BD921B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" name="Connecteur en arc 12">
                <a:extLst>
                  <a:ext uri="{FF2B5EF4-FFF2-40B4-BE49-F238E27FC236}">
                    <a16:creationId xmlns:a16="http://schemas.microsoft.com/office/drawing/2014/main" id="{F12E333E-5DD6-DDBA-52C6-AB081052FDEE}"/>
                  </a:ext>
                </a:extLst>
              </p:cNvPr>
              <p:cNvCxnSpPr/>
              <p:nvPr/>
            </p:nvCxnSpPr>
            <p:spPr>
              <a:xfrm rot="5400000">
                <a:off x="3938720" y="2680066"/>
                <a:ext cx="1221773" cy="359860"/>
              </a:xfrm>
              <a:prstGeom prst="curvedConnector3">
                <a:avLst/>
              </a:prstGeom>
              <a:ln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en arc 13">
                <a:extLst>
                  <a:ext uri="{FF2B5EF4-FFF2-40B4-BE49-F238E27FC236}">
                    <a16:creationId xmlns:a16="http://schemas.microsoft.com/office/drawing/2014/main" id="{555C7628-00F0-3276-1AAC-F1F706102BED}"/>
                  </a:ext>
                </a:extLst>
              </p:cNvPr>
              <p:cNvCxnSpPr/>
              <p:nvPr/>
            </p:nvCxnSpPr>
            <p:spPr>
              <a:xfrm rot="16200000" flipH="1">
                <a:off x="4295040" y="2670045"/>
                <a:ext cx="1162901" cy="321031"/>
              </a:xfrm>
              <a:prstGeom prst="curvedConnector3">
                <a:avLst/>
              </a:prstGeom>
              <a:ln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Ellipse 14">
                <a:extLst>
                  <a:ext uri="{FF2B5EF4-FFF2-40B4-BE49-F238E27FC236}">
                    <a16:creationId xmlns:a16="http://schemas.microsoft.com/office/drawing/2014/main" id="{05703868-E047-5235-CB5E-38E84B446B9C}"/>
                  </a:ext>
                </a:extLst>
              </p:cNvPr>
              <p:cNvSpPr/>
              <p:nvPr/>
            </p:nvSpPr>
            <p:spPr>
              <a:xfrm>
                <a:off x="4371440" y="3363358"/>
                <a:ext cx="697749" cy="125611"/>
              </a:xfrm>
              <a:prstGeom prst="ellipse">
                <a:avLst/>
              </a:prstGeom>
              <a:pattFill prst="divot">
                <a:fgClr>
                  <a:schemeClr val="tx1"/>
                </a:fgClr>
                <a:bgClr>
                  <a:prstClr val="white"/>
                </a:bgClr>
              </a:pattFill>
              <a:ln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7" name="Connecteur en arc 6">
              <a:extLst>
                <a:ext uri="{FF2B5EF4-FFF2-40B4-BE49-F238E27FC236}">
                  <a16:creationId xmlns:a16="http://schemas.microsoft.com/office/drawing/2014/main" id="{4F5FB94F-52B6-4557-51B1-23B0BE6DAD58}"/>
                </a:ext>
              </a:extLst>
            </p:cNvPr>
            <p:cNvCxnSpPr/>
            <p:nvPr/>
          </p:nvCxnSpPr>
          <p:spPr>
            <a:xfrm rot="16200000" flipH="1">
              <a:off x="4061349" y="3394019"/>
              <a:ext cx="1162901" cy="321031"/>
            </a:xfrm>
            <a:prstGeom prst="curvedConnector3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en arc 7">
              <a:extLst>
                <a:ext uri="{FF2B5EF4-FFF2-40B4-BE49-F238E27FC236}">
                  <a16:creationId xmlns:a16="http://schemas.microsoft.com/office/drawing/2014/main" id="{EF0A22A4-09A2-7AE0-A1E8-4B5A99E41A23}"/>
                </a:ext>
              </a:extLst>
            </p:cNvPr>
            <p:cNvCxnSpPr/>
            <p:nvPr/>
          </p:nvCxnSpPr>
          <p:spPr>
            <a:xfrm rot="5400000">
              <a:off x="3691467" y="3391959"/>
              <a:ext cx="1221773" cy="359860"/>
            </a:xfrm>
            <a:prstGeom prst="curvedConnector3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32A5466D-A5F1-B5B3-1F0F-5CC97B01FD9B}"/>
                </a:ext>
              </a:extLst>
            </p:cNvPr>
            <p:cNvSpPr/>
            <p:nvPr/>
          </p:nvSpPr>
          <p:spPr>
            <a:xfrm>
              <a:off x="4109828" y="4052243"/>
              <a:ext cx="697749" cy="231445"/>
            </a:xfrm>
            <a:prstGeom prst="ellipse">
              <a:avLst/>
            </a:prstGeom>
            <a:pattFill prst="divot">
              <a:fgClr>
                <a:schemeClr val="tx1"/>
              </a:fgClr>
              <a:bgClr>
                <a:prstClr val="white"/>
              </a:bgClr>
            </a:pattFill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4DC3DE13-2B88-E353-3327-DF75C6A75DB1}"/>
                </a:ext>
              </a:extLst>
            </p:cNvPr>
            <p:cNvCxnSpPr/>
            <p:nvPr/>
          </p:nvCxnSpPr>
          <p:spPr>
            <a:xfrm flipV="1">
              <a:off x="5716925" y="1776266"/>
              <a:ext cx="13565" cy="385884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297ABCDF-C20C-0EED-F912-7A7208795488}"/>
                </a:ext>
              </a:extLst>
            </p:cNvPr>
            <p:cNvCxnSpPr/>
            <p:nvPr/>
          </p:nvCxnSpPr>
          <p:spPr>
            <a:xfrm flipV="1">
              <a:off x="4482283" y="2139024"/>
              <a:ext cx="1" cy="788921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7" name="ZoneTexte 106">
            <a:extLst>
              <a:ext uri="{FF2B5EF4-FFF2-40B4-BE49-F238E27FC236}">
                <a16:creationId xmlns:a16="http://schemas.microsoft.com/office/drawing/2014/main" id="{359C41C8-9156-9D58-0998-944786B3A491}"/>
              </a:ext>
            </a:extLst>
          </p:cNvPr>
          <p:cNvSpPr txBox="1"/>
          <p:nvPr/>
        </p:nvSpPr>
        <p:spPr>
          <a:xfrm>
            <a:off x="99410" y="1803489"/>
            <a:ext cx="89451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Reduction of number of channels by interconnecting pads/pixels as far as the occupancy/ambiguity is under control</a:t>
            </a:r>
          </a:p>
        </p:txBody>
      </p:sp>
      <p:sp>
        <p:nvSpPr>
          <p:cNvPr id="108" name="ZoneTexte 107">
            <a:extLst>
              <a:ext uri="{FF2B5EF4-FFF2-40B4-BE49-F238E27FC236}">
                <a16:creationId xmlns:a16="http://schemas.microsoft.com/office/drawing/2014/main" id="{FCEF75CB-77C0-0B35-3FCC-82AAC503FE18}"/>
              </a:ext>
            </a:extLst>
          </p:cNvPr>
          <p:cNvSpPr txBox="1"/>
          <p:nvPr/>
        </p:nvSpPr>
        <p:spPr>
          <a:xfrm>
            <a:off x="3953466" y="2755602"/>
            <a:ext cx="48069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NxN</a:t>
            </a:r>
            <a:r>
              <a:rPr lang="en-US" sz="1600" dirty="0">
                <a:sym typeface="Wingdings" pitchFamily="2" charset="2"/>
              </a:rPr>
              <a:t> 3N reduction</a:t>
            </a:r>
          </a:p>
          <a:p>
            <a:r>
              <a:rPr lang="en-US" sz="1600" dirty="0">
                <a:sym typeface="Wingdings" pitchFamily="2" charset="2"/>
              </a:rPr>
              <a:t>For large area detectors like calorimeters this may as efficient as PP reduction</a:t>
            </a:r>
            <a:endParaRPr lang="en-US" sz="1600" dirty="0"/>
          </a:p>
        </p:txBody>
      </p:sp>
      <p:pic>
        <p:nvPicPr>
          <p:cNvPr id="109" name="Image 108">
            <a:extLst>
              <a:ext uri="{FF2B5EF4-FFF2-40B4-BE49-F238E27FC236}">
                <a16:creationId xmlns:a16="http://schemas.microsoft.com/office/drawing/2014/main" id="{4E9B88A8-40C5-C3F0-C893-70AAD728D60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608" y="4286233"/>
            <a:ext cx="2519237" cy="2265520"/>
          </a:xfrm>
          <a:prstGeom prst="rect">
            <a:avLst/>
          </a:prstGeom>
        </p:spPr>
      </p:pic>
      <p:sp>
        <p:nvSpPr>
          <p:cNvPr id="110" name="AutoShape 2" descr="XYPM.pdf">
            <a:extLst>
              <a:ext uri="{FF2B5EF4-FFF2-40B4-BE49-F238E27FC236}">
                <a16:creationId xmlns:a16="http://schemas.microsoft.com/office/drawing/2014/main" id="{83835D9F-0DF0-1359-E03F-D012044A558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19886" y="4729150"/>
            <a:ext cx="304800" cy="214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AutoShape 4" descr="XYPM.pdf">
            <a:extLst>
              <a:ext uri="{FF2B5EF4-FFF2-40B4-BE49-F238E27FC236}">
                <a16:creationId xmlns:a16="http://schemas.microsoft.com/office/drawing/2014/main" id="{29B145F7-5A29-53E4-EF97-69C7FD18D41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72286" y="4881550"/>
            <a:ext cx="304800" cy="214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2" name="Image 111">
            <a:extLst>
              <a:ext uri="{FF2B5EF4-FFF2-40B4-BE49-F238E27FC236}">
                <a16:creationId xmlns:a16="http://schemas.microsoft.com/office/drawing/2014/main" id="{70247828-B2A8-E791-3937-F4722D44FA0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0258" y="4194915"/>
            <a:ext cx="3384331" cy="2663085"/>
          </a:xfrm>
          <a:prstGeom prst="rect">
            <a:avLst/>
          </a:prstGeom>
        </p:spPr>
      </p:pic>
      <p:pic>
        <p:nvPicPr>
          <p:cNvPr id="113" name="Image 112">
            <a:extLst>
              <a:ext uri="{FF2B5EF4-FFF2-40B4-BE49-F238E27FC236}">
                <a16:creationId xmlns:a16="http://schemas.microsoft.com/office/drawing/2014/main" id="{A5B396F8-5E2E-0A3F-FC7B-B393F491C1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221588" y="4113083"/>
            <a:ext cx="2265520" cy="2611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7986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FCF5FAFA-9180-31FD-2D12-6F65D63202DF}"/>
              </a:ext>
            </a:extLst>
          </p:cNvPr>
          <p:cNvSpPr txBox="1"/>
          <p:nvPr/>
        </p:nvSpPr>
        <p:spPr>
          <a:xfrm>
            <a:off x="1843204" y="103052"/>
            <a:ext cx="5692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                             </a:t>
            </a:r>
            <a:r>
              <a:rPr lang="en-US" b="1" dirty="0">
                <a:solidFill>
                  <a:schemeClr val="accent6"/>
                </a:solidFill>
              </a:rPr>
              <a:t>Calorimeters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F648338-5238-45DA-F9F4-2F0F7BCC0903}"/>
              </a:ext>
            </a:extLst>
          </p:cNvPr>
          <p:cNvSpPr txBox="1"/>
          <p:nvPr/>
        </p:nvSpPr>
        <p:spPr>
          <a:xfrm>
            <a:off x="83208" y="424139"/>
            <a:ext cx="849249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/>
          </a:p>
          <a:p>
            <a:r>
              <a:rPr lang="en-US" sz="1600" dirty="0"/>
              <a:t>High rate capability of some  technologies is questioned in particular at </a:t>
            </a:r>
            <a:r>
              <a:rPr lang="en-US" sz="1600" dirty="0" err="1"/>
              <a:t>FCCee@Zpole</a:t>
            </a:r>
            <a:endParaRPr lang="en-US" sz="1600" dirty="0"/>
          </a:p>
          <a:p>
            <a:r>
              <a:rPr lang="en-US" sz="1600" dirty="0"/>
              <a:t>-</a:t>
            </a:r>
          </a:p>
          <a:p>
            <a:r>
              <a:rPr lang="en-US" sz="1600" dirty="0"/>
              <a:t>For instance GRPC-based SDHCAL in its present status could not be efficiently used </a:t>
            </a:r>
          </a:p>
          <a:p>
            <a:endParaRPr lang="en-US" sz="1600" dirty="0"/>
          </a:p>
          <a:p>
            <a:r>
              <a:rPr lang="en-US" sz="1600" dirty="0"/>
              <a:t>Hopefully, development of new low resistive materials such as the low-resistivity glass (Tsinghua) and low-resistivity thermoplastic (Lyon)  will allow to increase the rate capability from O(10</a:t>
            </a:r>
            <a:r>
              <a:rPr lang="en-US" sz="1600" baseline="30000" dirty="0"/>
              <a:t>2</a:t>
            </a:r>
            <a:r>
              <a:rPr lang="en-US" sz="1600" dirty="0"/>
              <a:t>) Hz/cm  to a O(10</a:t>
            </a:r>
            <a:r>
              <a:rPr lang="en-US" sz="1600" baseline="30000" dirty="0"/>
              <a:t>4</a:t>
            </a:r>
            <a:r>
              <a:rPr lang="en-US" sz="1600" dirty="0"/>
              <a:t>) Hz/cm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B61F0B7-E0D2-101A-212D-224BECC28A2F}"/>
              </a:ext>
            </a:extLst>
          </p:cNvPr>
          <p:cNvSpPr txBox="1"/>
          <p:nvPr/>
        </p:nvSpPr>
        <p:spPr>
          <a:xfrm>
            <a:off x="3554730" y="4002427"/>
            <a:ext cx="2483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Results from Tsinghua </a:t>
            </a:r>
          </a:p>
        </p:txBody>
      </p:sp>
    </p:spTree>
    <p:extLst>
      <p:ext uri="{BB962C8B-B14F-4D97-AF65-F5344CB8AC3E}">
        <p14:creationId xmlns:p14="http://schemas.microsoft.com/office/powerpoint/2010/main" val="6003699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FCF5FAFA-9180-31FD-2D12-6F65D63202DF}"/>
              </a:ext>
            </a:extLst>
          </p:cNvPr>
          <p:cNvSpPr txBox="1"/>
          <p:nvPr/>
        </p:nvSpPr>
        <p:spPr>
          <a:xfrm>
            <a:off x="1908810" y="491490"/>
            <a:ext cx="5692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                        </a:t>
            </a:r>
            <a:r>
              <a:rPr lang="en-US" sz="2000" b="1" dirty="0" err="1">
                <a:solidFill>
                  <a:schemeClr val="accent6"/>
                </a:solidFill>
              </a:rPr>
              <a:t>Timing@ILD</a:t>
            </a:r>
            <a:endParaRPr lang="en-US" sz="2000" b="1" dirty="0">
              <a:solidFill>
                <a:schemeClr val="accent6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F648338-5238-45DA-F9F4-2F0F7BCC0903}"/>
              </a:ext>
            </a:extLst>
          </p:cNvPr>
          <p:cNvSpPr txBox="1"/>
          <p:nvPr/>
        </p:nvSpPr>
        <p:spPr>
          <a:xfrm>
            <a:off x="354330" y="1074420"/>
            <a:ext cx="84924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47AE78B-72E4-3777-3B8F-280F43A319F3}"/>
              </a:ext>
            </a:extLst>
          </p:cNvPr>
          <p:cNvSpPr txBox="1"/>
          <p:nvPr/>
        </p:nvSpPr>
        <p:spPr>
          <a:xfrm>
            <a:off x="148394" y="1397585"/>
            <a:ext cx="8884163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Adding time information to ILD detectors will provide them with additional tools to </a:t>
            </a:r>
          </a:p>
          <a:p>
            <a:r>
              <a:rPr lang="en-US" dirty="0"/>
              <a:t>to reject background and also to improve on PID and jet reconstruction</a:t>
            </a:r>
          </a:p>
          <a:p>
            <a:endParaRPr lang="en-US" dirty="0"/>
          </a:p>
          <a:p>
            <a:r>
              <a:rPr lang="en-US" dirty="0"/>
              <a:t>A few points that need to be considered before to switch for T-detectors:</a:t>
            </a:r>
          </a:p>
          <a:p>
            <a:endParaRPr lang="en-US" dirty="0"/>
          </a:p>
          <a:p>
            <a:r>
              <a:rPr lang="en-US" dirty="0"/>
              <a:t>-Time information comes however with a price, namely increasing  power </a:t>
            </a:r>
          </a:p>
          <a:p>
            <a:r>
              <a:rPr lang="en-US" dirty="0"/>
              <a:t> consumption that we are trying to reduce</a:t>
            </a:r>
          </a:p>
          <a:p>
            <a:endParaRPr lang="en-US" dirty="0"/>
          </a:p>
          <a:p>
            <a:r>
              <a:rPr lang="en-US" dirty="0"/>
              <a:t>-Trackers equipped with time information could not compete with </a:t>
            </a:r>
          </a:p>
          <a:p>
            <a:r>
              <a:rPr lang="en-US" dirty="0"/>
              <a:t> detectors like TPC as PID detectors unless they reach a few </a:t>
            </a:r>
            <a:r>
              <a:rPr lang="en-US" dirty="0" err="1"/>
              <a:t>ps</a:t>
            </a:r>
            <a:r>
              <a:rPr lang="en-US" dirty="0"/>
              <a:t> of time </a:t>
            </a:r>
          </a:p>
          <a:p>
            <a:r>
              <a:rPr lang="en-US" dirty="0"/>
              <a:t> resolution which is not yet affordable</a:t>
            </a:r>
          </a:p>
          <a:p>
            <a:endParaRPr lang="en-US" dirty="0"/>
          </a:p>
          <a:p>
            <a:r>
              <a:rPr lang="en-US" dirty="0"/>
              <a:t>Calorimeters with time information could be very useful for PID and PFA but </a:t>
            </a:r>
          </a:p>
          <a:p>
            <a:r>
              <a:rPr lang="en-US" dirty="0"/>
              <a:t>this should be in balance with the degradation of energy resolution due to </a:t>
            </a:r>
          </a:p>
          <a:p>
            <a:r>
              <a:rPr lang="en-US" dirty="0"/>
              <a:t>active cooling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30269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0895745C-4FCB-6D06-DA7E-B1B29D32025A}"/>
              </a:ext>
            </a:extLst>
          </p:cNvPr>
          <p:cNvSpPr txBox="1"/>
          <p:nvPr/>
        </p:nvSpPr>
        <p:spPr>
          <a:xfrm>
            <a:off x="2777490" y="801231"/>
            <a:ext cx="31889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6"/>
                </a:solidFill>
              </a:rPr>
              <a:t>Conclusion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DC8299B-0505-61C6-6E0C-58896A6893F4}"/>
              </a:ext>
            </a:extLst>
          </p:cNvPr>
          <p:cNvSpPr txBox="1"/>
          <p:nvPr/>
        </p:nvSpPr>
        <p:spPr>
          <a:xfrm>
            <a:off x="262890" y="1840230"/>
            <a:ext cx="849249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ILD collaboration intends to play a major role in any future e</a:t>
            </a:r>
            <a:r>
              <a:rPr lang="en-US" baseline="30000" dirty="0"/>
              <a:t>+</a:t>
            </a:r>
            <a:r>
              <a:rPr lang="en-US" dirty="0"/>
              <a:t> e</a:t>
            </a:r>
            <a:r>
              <a:rPr lang="en-US" baseline="30000" dirty="0"/>
              <a:t>-</a:t>
            </a:r>
            <a:r>
              <a:rPr lang="en-US" dirty="0"/>
              <a:t> colliders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ILD@ILC has reached the required maturity even though improvements could always been brought in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ILD@CC studies has started</a:t>
            </a:r>
          </a:p>
          <a:p>
            <a:r>
              <a:rPr lang="en-US" dirty="0"/>
              <a:t>   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/>
              <a:t>      Adaptation of ILD detector within the constraints of CC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/>
              <a:t>      Adequacy of some sub-detectors with CC conditions and solutions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/>
              <a:t>      Physics performance study (not shown in this talk)</a:t>
            </a:r>
          </a:p>
          <a:p>
            <a:pPr lvl="1"/>
            <a:endParaRPr lang="en-US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 ILD collaboration is eager to build bridges with other collaborations to face the challenges the CC environment pose</a:t>
            </a:r>
          </a:p>
        </p:txBody>
      </p:sp>
    </p:spTree>
    <p:extLst>
      <p:ext uri="{BB962C8B-B14F-4D97-AF65-F5344CB8AC3E}">
        <p14:creationId xmlns:p14="http://schemas.microsoft.com/office/powerpoint/2010/main" val="24879711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Capture d’écran 2019-09-03 à 21.23.2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56" y="0"/>
            <a:ext cx="8923283" cy="2850060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43D89DBF-E2AF-F7AA-DE67-DC2C63E7CB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356" y="2850060"/>
            <a:ext cx="8923283" cy="1879595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E2F10DBB-F90F-D30C-8C8C-6A238B336586}"/>
              </a:ext>
            </a:extLst>
          </p:cNvPr>
          <p:cNvSpPr txBox="1"/>
          <p:nvPr/>
        </p:nvSpPr>
        <p:spPr>
          <a:xfrm>
            <a:off x="202951" y="4921265"/>
            <a:ext cx="87380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Train of 1ms  duration every 200 </a:t>
            </a:r>
            <a:r>
              <a:rPr lang="en-GB" dirty="0" err="1"/>
              <a:t>ms</a:t>
            </a:r>
            <a:r>
              <a:rPr lang="en-GB" dirty="0"/>
              <a:t> (</a:t>
            </a:r>
            <a:r>
              <a:rPr lang="en-GB" b="1" dirty="0">
                <a:solidFill>
                  <a:srgbClr val="FF0000"/>
                </a:solidFill>
              </a:rPr>
              <a:t>5 Hz</a:t>
            </a:r>
            <a:r>
              <a:rPr lang="en-GB" dirty="0"/>
              <a:t>), </a:t>
            </a:r>
            <a:r>
              <a:rPr lang="en-GB" b="1" dirty="0"/>
              <a:t>1312 BC/train</a:t>
            </a:r>
          </a:p>
          <a:p>
            <a:pPr marL="285750" indent="-285750">
              <a:buFont typeface="Wingdings" charset="2"/>
              <a:buChar char="Ø"/>
            </a:pPr>
            <a:r>
              <a:rPr lang="en-GB" dirty="0">
                <a:sym typeface="Wingdings"/>
              </a:rPr>
              <a:t>Readout electronics is conceived to read out all the events (</a:t>
            </a:r>
            <a:r>
              <a:rPr lang="en-GB" dirty="0" err="1">
                <a:sym typeface="Wingdings"/>
              </a:rPr>
              <a:t>triggerless</a:t>
            </a:r>
            <a:r>
              <a:rPr lang="en-GB" dirty="0">
                <a:sym typeface="Wingdings"/>
              </a:rPr>
              <a:t> mode) during the bunch crossings, store them and then transfer them just after.</a:t>
            </a:r>
            <a:endParaRPr lang="en-GB" dirty="0"/>
          </a:p>
          <a:p>
            <a:pPr marL="285750" indent="-285750">
              <a:buFont typeface="Wingdings" charset="2"/>
              <a:buChar char="Ø"/>
            </a:pPr>
            <a:r>
              <a:rPr lang="en-GB" dirty="0"/>
              <a:t>Electronics is switched off after data transfer until a new train</a:t>
            </a:r>
          </a:p>
          <a:p>
            <a:r>
              <a:rPr lang="en-GB" dirty="0"/>
              <a:t>    (</a:t>
            </a:r>
            <a:r>
              <a:rPr lang="en-GB" dirty="0">
                <a:solidFill>
                  <a:srgbClr val="FF0000"/>
                </a:solidFill>
              </a:rPr>
              <a:t>a factor 100 of power reduction</a:t>
            </a:r>
            <a:r>
              <a:rPr lang="en-GB" dirty="0"/>
              <a:t>) </a:t>
            </a:r>
          </a:p>
          <a:p>
            <a:r>
              <a:rPr lang="en-GB" dirty="0">
                <a:sym typeface="Wingdings"/>
              </a:rPr>
              <a:t>    almost no cooling </a:t>
            </a:r>
            <a:r>
              <a:rPr lang="en-GB" dirty="0"/>
              <a:t>low material budget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6203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85519" y="257084"/>
            <a:ext cx="1995226" cy="369332"/>
          </a:xfrm>
          <a:prstGeom prst="rect">
            <a:avLst/>
          </a:prstGeom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Philosophy of ILD</a:t>
            </a:r>
          </a:p>
        </p:txBody>
      </p:sp>
      <p:grpSp>
        <p:nvGrpSpPr>
          <p:cNvPr id="12" name="Grouper 11"/>
          <p:cNvGrpSpPr/>
          <p:nvPr/>
        </p:nvGrpSpPr>
        <p:grpSpPr>
          <a:xfrm>
            <a:off x="368300" y="2692401"/>
            <a:ext cx="5207000" cy="4131732"/>
            <a:chOff x="444500" y="1581150"/>
            <a:chExt cx="5355198" cy="3409949"/>
          </a:xfrm>
        </p:grpSpPr>
        <p:pic>
          <p:nvPicPr>
            <p:cNvPr id="10" name="Image 9" descr="Capture d’écran 2018-01-17 à 15.40.13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4500" y="2063404"/>
              <a:ext cx="5355198" cy="2927695"/>
            </a:xfrm>
            <a:prstGeom prst="rect">
              <a:avLst/>
            </a:prstGeom>
          </p:spPr>
        </p:pic>
        <p:pic>
          <p:nvPicPr>
            <p:cNvPr id="11" name="Image 10" descr="Capture d’écran 2018-01-17 à 15.42.37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4500" y="1581150"/>
              <a:ext cx="5355198" cy="520700"/>
            </a:xfrm>
            <a:prstGeom prst="rect">
              <a:avLst/>
            </a:prstGeom>
          </p:spPr>
        </p:pic>
      </p:grpSp>
      <p:pic>
        <p:nvPicPr>
          <p:cNvPr id="14" name="Image 1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6650" y="253673"/>
            <a:ext cx="2190750" cy="19137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Capture d’écran 2018-01-17 à 15.58.55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0150" y="4470400"/>
            <a:ext cx="2279650" cy="2082800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206766" y="861527"/>
            <a:ext cx="88075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en-US" sz="1600" dirty="0">
                <a:latin typeface="Arial"/>
                <a:cs typeface="Arial"/>
              </a:rPr>
              <a:t>Detectors should be a </a:t>
            </a: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precision</a:t>
            </a:r>
            <a:r>
              <a:rPr lang="en-US" sz="1600" dirty="0">
                <a:latin typeface="Arial"/>
                <a:cs typeface="Arial"/>
              </a:rPr>
              <a:t> and </a:t>
            </a: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discovery</a:t>
            </a:r>
          </a:p>
          <a:p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    </a:t>
            </a:r>
            <a:r>
              <a:rPr lang="en-US" sz="1600" dirty="0">
                <a:latin typeface="Arial"/>
                <a:cs typeface="Arial"/>
              </a:rPr>
              <a:t> tool beyond the LHC scope.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600" dirty="0">
                <a:latin typeface="Arial"/>
                <a:cs typeface="Arial"/>
              </a:rPr>
              <a:t>Relevant Physics phenomena in the </a:t>
            </a:r>
            <a:r>
              <a:rPr lang="en-US" sz="1600" dirty="0" err="1">
                <a:latin typeface="Arial"/>
                <a:cs typeface="Arial"/>
              </a:rPr>
              <a:t>TeV</a:t>
            </a:r>
            <a:r>
              <a:rPr lang="en-US" sz="1600" dirty="0">
                <a:latin typeface="Arial"/>
                <a:cs typeface="Arial"/>
              </a:rPr>
              <a:t> energy range </a:t>
            </a:r>
          </a:p>
          <a:p>
            <a:r>
              <a:rPr lang="en-US" sz="1600" dirty="0">
                <a:latin typeface="Arial"/>
                <a:cs typeface="Arial"/>
              </a:rPr>
              <a:t>     are associated to multi jet final states </a:t>
            </a:r>
          </a:p>
          <a:p>
            <a:r>
              <a:rPr lang="en-US" sz="1600" dirty="0">
                <a:latin typeface="Arial"/>
                <a:cs typeface="Arial"/>
                <a:sym typeface="Wingdings"/>
              </a:rPr>
              <a:t>      </a:t>
            </a: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Jet energy measurement </a:t>
            </a:r>
            <a:r>
              <a:rPr lang="en-US" sz="1600" dirty="0">
                <a:latin typeface="Arial"/>
                <a:cs typeface="Arial"/>
              </a:rPr>
              <a:t>is the most important item.</a:t>
            </a:r>
          </a:p>
          <a:p>
            <a:endParaRPr lang="en-US" sz="1600" dirty="0">
              <a:latin typeface="Arial"/>
              <a:cs typeface="Arial"/>
            </a:endParaRPr>
          </a:p>
        </p:txBody>
      </p:sp>
      <p:pic>
        <p:nvPicPr>
          <p:cNvPr id="17" name="Image 16" descr="Capture d’écran 2018-01-18 à 12.53.06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6650" y="2349650"/>
            <a:ext cx="2190750" cy="1947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7421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Capture d’écran 2014-12-31 à 16.40.3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422" y="257084"/>
            <a:ext cx="3649579" cy="4741333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285519" y="257084"/>
            <a:ext cx="3436078" cy="369332"/>
          </a:xfrm>
          <a:prstGeom prst="rect">
            <a:avLst/>
          </a:prstGeom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Philosophy of the ILD detectors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206766" y="936222"/>
            <a:ext cx="8807518" cy="5016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en-US" sz="1600" dirty="0">
                <a:latin typeface="Arial"/>
                <a:cs typeface="Arial"/>
              </a:rPr>
              <a:t>Detectors should be </a:t>
            </a: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precision</a:t>
            </a:r>
            <a:r>
              <a:rPr lang="en-US" sz="1600" dirty="0">
                <a:latin typeface="Arial"/>
                <a:cs typeface="Arial"/>
              </a:rPr>
              <a:t> and </a:t>
            </a: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discovery</a:t>
            </a:r>
          </a:p>
          <a:p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    </a:t>
            </a:r>
            <a:r>
              <a:rPr lang="en-US" sz="1600" dirty="0">
                <a:latin typeface="Arial"/>
                <a:cs typeface="Arial"/>
              </a:rPr>
              <a:t> tools beyond the LHC scope.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600" dirty="0">
                <a:latin typeface="Arial"/>
                <a:cs typeface="Arial"/>
              </a:rPr>
              <a:t>Relevant Physics phenomena in the </a:t>
            </a:r>
            <a:r>
              <a:rPr lang="en-US" sz="1600" dirty="0" err="1">
                <a:latin typeface="Arial"/>
                <a:cs typeface="Arial"/>
              </a:rPr>
              <a:t>TeV</a:t>
            </a:r>
            <a:r>
              <a:rPr lang="en-US" sz="1600" dirty="0">
                <a:latin typeface="Arial"/>
                <a:cs typeface="Arial"/>
              </a:rPr>
              <a:t> </a:t>
            </a:r>
          </a:p>
          <a:p>
            <a:r>
              <a:rPr lang="en-US" sz="1600" dirty="0">
                <a:latin typeface="Arial"/>
                <a:cs typeface="Arial"/>
              </a:rPr>
              <a:t>     energy range are associated to multi jet </a:t>
            </a:r>
          </a:p>
          <a:p>
            <a:r>
              <a:rPr lang="en-US" sz="1600" dirty="0">
                <a:latin typeface="Arial"/>
                <a:cs typeface="Arial"/>
              </a:rPr>
              <a:t>     final states </a:t>
            </a:r>
            <a:r>
              <a:rPr lang="en-US" sz="1600" dirty="0">
                <a:latin typeface="Arial"/>
                <a:cs typeface="Arial"/>
                <a:sym typeface="Wingdings"/>
              </a:rPr>
              <a:t> </a:t>
            </a: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Jet energy measurement </a:t>
            </a:r>
          </a:p>
          <a:p>
            <a:r>
              <a:rPr lang="en-US" sz="1600" dirty="0">
                <a:latin typeface="Arial"/>
                <a:cs typeface="Arial"/>
              </a:rPr>
              <a:t>     is the most important item.</a:t>
            </a:r>
          </a:p>
          <a:p>
            <a:endParaRPr lang="en-US" sz="1600" dirty="0">
              <a:latin typeface="Arial"/>
              <a:cs typeface="Arial"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sz="1600" b="1" dirty="0">
                <a:latin typeface="Arial"/>
                <a:cs typeface="Arial"/>
                <a:sym typeface="Wingdings"/>
              </a:rPr>
              <a:t>Particle Flow Algorithm </a:t>
            </a:r>
            <a:r>
              <a:rPr lang="en-US" sz="1600" dirty="0">
                <a:latin typeface="Arial"/>
                <a:cs typeface="Arial"/>
                <a:sym typeface="Wingdings"/>
              </a:rPr>
              <a:t>is adopted in both</a:t>
            </a:r>
          </a:p>
          <a:p>
            <a:r>
              <a:rPr lang="en-US" sz="1600" dirty="0">
                <a:latin typeface="Arial"/>
                <a:cs typeface="Arial"/>
                <a:sym typeface="Wingdings"/>
              </a:rPr>
              <a:t>     </a:t>
            </a:r>
            <a:r>
              <a:rPr lang="en-US" sz="1600" dirty="0" err="1">
                <a:latin typeface="Arial"/>
                <a:cs typeface="Arial"/>
                <a:sym typeface="Wingdings"/>
              </a:rPr>
              <a:t>SiD</a:t>
            </a:r>
            <a:r>
              <a:rPr lang="en-US" sz="1600" dirty="0">
                <a:latin typeface="Arial"/>
                <a:cs typeface="Arial"/>
                <a:sym typeface="Wingdings"/>
              </a:rPr>
              <a:t> and ILD concepts. </a:t>
            </a: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PFA</a:t>
            </a:r>
            <a:r>
              <a:rPr lang="en-US" sz="1600" dirty="0">
                <a:latin typeface="Arial"/>
                <a:cs typeface="Arial"/>
                <a:sym typeface="Wingdings"/>
              </a:rPr>
              <a:t>: Construction of individual</a:t>
            </a:r>
          </a:p>
          <a:p>
            <a:r>
              <a:rPr lang="en-US" sz="1600" dirty="0">
                <a:latin typeface="Arial"/>
                <a:cs typeface="Arial"/>
                <a:sym typeface="Wingdings"/>
              </a:rPr>
              <a:t>     particles and estimation of their energy/momentum</a:t>
            </a:r>
          </a:p>
          <a:p>
            <a:r>
              <a:rPr lang="en-US" sz="1600" dirty="0">
                <a:latin typeface="Arial"/>
                <a:cs typeface="Arial"/>
                <a:sym typeface="Wingdings"/>
              </a:rPr>
              <a:t>     in the most appropriate sub-detector.</a:t>
            </a:r>
          </a:p>
          <a:p>
            <a:endParaRPr lang="en-US" sz="1600" dirty="0">
              <a:latin typeface="Arial"/>
              <a:cs typeface="Arial"/>
              <a:sym typeface="Wingdings"/>
            </a:endParaRPr>
          </a:p>
          <a:p>
            <a:endParaRPr lang="en-US" sz="1600" dirty="0">
              <a:latin typeface="Arial"/>
              <a:cs typeface="Arial"/>
              <a:sym typeface="Wingdings"/>
            </a:endParaRPr>
          </a:p>
          <a:p>
            <a:endParaRPr lang="en-US" sz="1600" dirty="0">
              <a:latin typeface="Arial"/>
              <a:cs typeface="Arial"/>
              <a:sym typeface="Wingdings"/>
            </a:endParaRPr>
          </a:p>
          <a:p>
            <a:endParaRPr lang="en-US" sz="1600" dirty="0">
              <a:latin typeface="Arial"/>
              <a:cs typeface="Arial"/>
              <a:sym typeface="Wingdings"/>
            </a:endParaRPr>
          </a:p>
          <a:p>
            <a:endParaRPr lang="en-US" sz="1600" dirty="0">
              <a:latin typeface="Arial"/>
              <a:cs typeface="Arial"/>
              <a:sym typeface="Wingdings"/>
            </a:endParaRPr>
          </a:p>
          <a:p>
            <a:r>
              <a:rPr lang="en-US" sz="1600" dirty="0">
                <a:latin typeface="Arial"/>
                <a:cs typeface="Arial"/>
              </a:rPr>
              <a:t> </a:t>
            </a:r>
          </a:p>
          <a:p>
            <a:r>
              <a:rPr lang="en-US" sz="1600" dirty="0">
                <a:latin typeface="Arial"/>
                <a:cs typeface="Arial"/>
              </a:rPr>
              <a:t>    PFA requires the different sub-detectors including calorimeters to be highly granular.   </a:t>
            </a:r>
          </a:p>
          <a:p>
            <a:r>
              <a:rPr lang="en-US" sz="1600" dirty="0">
                <a:latin typeface="Arial"/>
                <a:cs typeface="Arial"/>
              </a:rPr>
              <a:t>    PFA uses their granularity to separate </a:t>
            </a: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neutral </a:t>
            </a:r>
            <a:r>
              <a:rPr lang="en-US" sz="1600" dirty="0">
                <a:latin typeface="Arial"/>
                <a:cs typeface="Arial"/>
              </a:rPr>
              <a:t>from </a:t>
            </a: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charged</a:t>
            </a:r>
            <a:r>
              <a:rPr lang="en-US" sz="1600" dirty="0">
                <a:latin typeface="Arial"/>
                <a:cs typeface="Arial"/>
              </a:rPr>
              <a:t> contributions and exploits </a:t>
            </a:r>
          </a:p>
          <a:p>
            <a:r>
              <a:rPr lang="en-US" sz="1600" dirty="0">
                <a:latin typeface="Arial"/>
                <a:cs typeface="Arial"/>
              </a:rPr>
              <a:t>    the </a:t>
            </a: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tracking system </a:t>
            </a:r>
            <a:r>
              <a:rPr lang="en-US" sz="1600" dirty="0">
                <a:latin typeface="Arial"/>
                <a:cs typeface="Arial"/>
              </a:rPr>
              <a:t>to measure  with precision the energy/momentum of charged particles.   </a:t>
            </a:r>
          </a:p>
        </p:txBody>
      </p:sp>
    </p:spTree>
    <p:extLst>
      <p:ext uri="{BB962C8B-B14F-4D97-AF65-F5344CB8AC3E}">
        <p14:creationId xmlns:p14="http://schemas.microsoft.com/office/powerpoint/2010/main" val="6696758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55974" y="257084"/>
            <a:ext cx="3617240" cy="369332"/>
          </a:xfrm>
          <a:prstGeom prst="rect">
            <a:avLst/>
          </a:prstGeom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Philosophy of ILD : Requirements 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371293" y="1260035"/>
            <a:ext cx="7167518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en-US" sz="1600" dirty="0">
                <a:latin typeface="Arial"/>
                <a:cs typeface="Arial"/>
              </a:rPr>
              <a:t> Vertex detector : </a:t>
            </a: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excellent resolution</a:t>
            </a:r>
            <a:r>
              <a:rPr lang="en-US" sz="1600" dirty="0">
                <a:latin typeface="Arial"/>
                <a:cs typeface="Arial"/>
              </a:rPr>
              <a:t> </a:t>
            </a:r>
          </a:p>
          <a:p>
            <a:r>
              <a:rPr lang="en-US" dirty="0"/>
              <a:t>     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Symbol" charset="2"/>
                <a:cs typeface="Symbol" charset="2"/>
              </a:rPr>
              <a:t>s</a:t>
            </a:r>
            <a:r>
              <a:rPr lang="en-US" baseline="-25000" dirty="0" err="1">
                <a:latin typeface="Arial"/>
                <a:cs typeface="Arial"/>
              </a:rPr>
              <a:t>IP</a:t>
            </a:r>
            <a:r>
              <a:rPr lang="en-US" dirty="0">
                <a:latin typeface="Symbol" charset="2"/>
                <a:cs typeface="Symbol" charset="2"/>
              </a:rPr>
              <a:t>(</a:t>
            </a:r>
            <a:r>
              <a:rPr lang="en-US" dirty="0" err="1">
                <a:latin typeface="Arial"/>
                <a:cs typeface="Arial"/>
              </a:rPr>
              <a:t>r</a:t>
            </a:r>
            <a:r>
              <a:rPr lang="en-US" dirty="0" err="1">
                <a:latin typeface="Symbol" charset="2"/>
                <a:cs typeface="Symbol" charset="2"/>
              </a:rPr>
              <a:t>f</a:t>
            </a:r>
            <a:r>
              <a:rPr lang="en-US" dirty="0">
                <a:latin typeface="Symbol" charset="2"/>
                <a:cs typeface="Symbol" charset="2"/>
              </a:rPr>
              <a:t>)  =  5+10/(</a:t>
            </a:r>
            <a:r>
              <a:rPr lang="en-US" dirty="0">
                <a:latin typeface="Arial"/>
                <a:cs typeface="Arial"/>
              </a:rPr>
              <a:t>p sin</a:t>
            </a:r>
            <a:r>
              <a:rPr lang="en-US" baseline="30000" dirty="0">
                <a:latin typeface="Arial"/>
                <a:cs typeface="Arial"/>
              </a:rPr>
              <a:t>2/3</a:t>
            </a:r>
            <a:r>
              <a:rPr lang="en-US" dirty="0">
                <a:latin typeface="Arial"/>
                <a:cs typeface="Arial"/>
              </a:rPr>
              <a:t>(</a:t>
            </a:r>
            <a:r>
              <a:rPr lang="en-US" dirty="0">
                <a:latin typeface="Symbol" charset="2"/>
                <a:cs typeface="Symbol" charset="2"/>
              </a:rPr>
              <a:t>q)</a:t>
            </a:r>
            <a:r>
              <a:rPr lang="en-US" dirty="0">
                <a:latin typeface="Arial"/>
                <a:cs typeface="Arial"/>
              </a:rPr>
              <a:t>)</a:t>
            </a:r>
            <a:r>
              <a:rPr lang="en-US" dirty="0">
                <a:latin typeface="Symbol" charset="2"/>
                <a:cs typeface="Symbol" charset="2"/>
              </a:rPr>
              <a:t>  m</a:t>
            </a:r>
            <a:r>
              <a:rPr lang="en-US" dirty="0">
                <a:latin typeface="Arial"/>
                <a:cs typeface="Arial"/>
              </a:rPr>
              <a:t>m</a:t>
            </a:r>
            <a:endParaRPr lang="en-US" dirty="0">
              <a:latin typeface="Symbol" charset="2"/>
              <a:cs typeface="Symbol" charset="2"/>
            </a:endParaRPr>
          </a:p>
          <a:p>
            <a:pPr marL="285750" indent="-285750">
              <a:buFont typeface="Symbol" charset="0"/>
              <a:buChar char=" "/>
            </a:pPr>
            <a:r>
              <a:rPr lang="en-US" sz="1600" dirty="0">
                <a:latin typeface="Arial"/>
                <a:cs typeface="Arial"/>
              </a:rPr>
              <a:t>b-tag, c-tag,… for H </a:t>
            </a:r>
            <a:r>
              <a:rPr lang="en-US" sz="1600" dirty="0">
                <a:latin typeface="Arial"/>
                <a:cs typeface="Arial"/>
                <a:sym typeface="Wingdings"/>
              </a:rPr>
              <a:t> bb, cc, </a:t>
            </a:r>
            <a:r>
              <a:rPr lang="en-US" sz="1600" dirty="0" err="1">
                <a:latin typeface="Symbol" charset="2"/>
                <a:cs typeface="Symbol" charset="2"/>
                <a:sym typeface="Wingdings"/>
              </a:rPr>
              <a:t>tt</a:t>
            </a:r>
            <a:r>
              <a:rPr lang="en-US" sz="1600" dirty="0">
                <a:latin typeface="Symbol" charset="2"/>
                <a:cs typeface="Symbol" charset="2"/>
                <a:sym typeface="Wingdings"/>
              </a:rPr>
              <a:t> </a:t>
            </a:r>
            <a:r>
              <a:rPr lang="en-US" sz="1600" dirty="0">
                <a:latin typeface="Arial"/>
                <a:cs typeface="Arial"/>
                <a:sym typeface="Wingdings"/>
              </a:rPr>
              <a:t>studies</a:t>
            </a:r>
          </a:p>
          <a:p>
            <a:pPr marL="285750" indent="-285750">
              <a:buFont typeface="Symbol" charset="0"/>
              <a:buChar char=" "/>
            </a:pPr>
            <a:endParaRPr lang="en-US" dirty="0">
              <a:latin typeface="Symbol" charset="2"/>
              <a:cs typeface="Symbol" charset="2"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sz="1600" dirty="0">
                <a:latin typeface="Symbol" charset="2"/>
                <a:cs typeface="Symbol" charset="2"/>
              </a:rPr>
              <a:t> T</a:t>
            </a:r>
            <a:r>
              <a:rPr lang="en-US" sz="1600" dirty="0">
                <a:latin typeface="Arial"/>
                <a:cs typeface="Arial"/>
              </a:rPr>
              <a:t>racker :  </a:t>
            </a: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excellent precision </a:t>
            </a:r>
            <a:r>
              <a:rPr lang="en-US" sz="1600" dirty="0">
                <a:latin typeface="Arial"/>
                <a:cs typeface="Arial"/>
              </a:rPr>
              <a:t>measurement of </a:t>
            </a:r>
            <a:r>
              <a:rPr lang="en-US" sz="1600" b="1" dirty="0" err="1">
                <a:solidFill>
                  <a:srgbClr val="FF0000"/>
                </a:solidFill>
                <a:latin typeface="Arial"/>
                <a:cs typeface="Arial"/>
              </a:rPr>
              <a:t>p</a:t>
            </a:r>
            <a:r>
              <a:rPr lang="en-US" sz="1600" b="1" baseline="-25000" dirty="0" err="1">
                <a:solidFill>
                  <a:srgbClr val="FF0000"/>
                </a:solidFill>
                <a:latin typeface="Arial"/>
                <a:cs typeface="Arial"/>
              </a:rPr>
              <a:t>t</a:t>
            </a:r>
            <a:endParaRPr lang="en-US" sz="1600" b="1" baseline="-25000" dirty="0">
              <a:solidFill>
                <a:srgbClr val="FF0000"/>
              </a:solidFill>
              <a:latin typeface="Arial"/>
              <a:cs typeface="Arial"/>
            </a:endParaRPr>
          </a:p>
          <a:p>
            <a:r>
              <a:rPr lang="en-US" sz="1600" baseline="-25000" dirty="0">
                <a:latin typeface="Arial"/>
                <a:cs typeface="Arial"/>
              </a:rPr>
              <a:t> </a:t>
            </a:r>
            <a:r>
              <a:rPr lang="en-US" sz="1600" dirty="0">
                <a:latin typeface="Arial"/>
                <a:cs typeface="Arial"/>
              </a:rPr>
              <a:t>      </a:t>
            </a:r>
            <a:r>
              <a:rPr lang="en-US" sz="1600" dirty="0">
                <a:latin typeface="Symbol" charset="2"/>
                <a:cs typeface="Symbol" charset="2"/>
              </a:rPr>
              <a:t>s(</a:t>
            </a:r>
            <a:r>
              <a:rPr lang="en-US" sz="1600" dirty="0">
                <a:latin typeface="Arial"/>
                <a:cs typeface="Arial"/>
              </a:rPr>
              <a:t>1/</a:t>
            </a:r>
            <a:r>
              <a:rPr lang="en-US" sz="1600" dirty="0" err="1">
                <a:latin typeface="Arial"/>
                <a:cs typeface="Arial"/>
              </a:rPr>
              <a:t>p</a:t>
            </a:r>
            <a:r>
              <a:rPr lang="en-US" sz="1600" baseline="-25000" dirty="0" err="1">
                <a:latin typeface="Arial"/>
                <a:cs typeface="Arial"/>
              </a:rPr>
              <a:t>t</a:t>
            </a:r>
            <a:r>
              <a:rPr lang="en-US" sz="1600" dirty="0">
                <a:latin typeface="Symbol" charset="2"/>
                <a:cs typeface="Symbol" charset="2"/>
              </a:rPr>
              <a:t>)  =10</a:t>
            </a:r>
            <a:r>
              <a:rPr lang="en-US" sz="1600" baseline="30000" dirty="0">
                <a:latin typeface="Symbol" charset="2"/>
                <a:cs typeface="Symbol" charset="2"/>
              </a:rPr>
              <a:t>-5</a:t>
            </a:r>
            <a:r>
              <a:rPr lang="en-US" sz="1600" dirty="0">
                <a:latin typeface="Symbol" charset="2"/>
                <a:cs typeface="Symbol" charset="2"/>
              </a:rPr>
              <a:t> </a:t>
            </a:r>
            <a:r>
              <a:rPr lang="en-US" sz="1600" dirty="0">
                <a:latin typeface="Arial"/>
                <a:cs typeface="Arial"/>
              </a:rPr>
              <a:t>GeV</a:t>
            </a:r>
            <a:r>
              <a:rPr lang="en-US" sz="1600" baseline="30000" dirty="0">
                <a:latin typeface="Arial"/>
                <a:cs typeface="Arial"/>
              </a:rPr>
              <a:t>-1</a:t>
            </a:r>
            <a:endParaRPr lang="en-US" sz="1600" dirty="0">
              <a:latin typeface="Arial"/>
              <a:cs typeface="Arial"/>
            </a:endParaRPr>
          </a:p>
          <a:p>
            <a:r>
              <a:rPr lang="en-US" sz="1600" dirty="0">
                <a:latin typeface="Arial"/>
                <a:cs typeface="Arial"/>
              </a:rPr>
              <a:t>      H mass recoil, e</a:t>
            </a:r>
            <a:r>
              <a:rPr lang="en-US" sz="1600" baseline="30000" dirty="0">
                <a:latin typeface="Arial"/>
                <a:cs typeface="Arial"/>
              </a:rPr>
              <a:t>+</a:t>
            </a:r>
            <a:r>
              <a:rPr lang="en-US" sz="1600" dirty="0">
                <a:latin typeface="Arial"/>
                <a:cs typeface="Arial"/>
              </a:rPr>
              <a:t> e</a:t>
            </a:r>
            <a:r>
              <a:rPr lang="en-US" sz="1600" baseline="30000" dirty="0">
                <a:latin typeface="Arial"/>
                <a:cs typeface="Arial"/>
              </a:rPr>
              <a:t>-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>
                <a:latin typeface="Arial"/>
                <a:cs typeface="Arial"/>
                <a:sym typeface="Wingdings"/>
              </a:rPr>
              <a:t> H Z </a:t>
            </a:r>
            <a:r>
              <a:rPr lang="en-US" sz="1600" dirty="0"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sz="1600" baseline="30000" dirty="0">
                <a:latin typeface="Symbol" charset="2"/>
                <a:cs typeface="Symbol" charset="2"/>
                <a:sym typeface="Wingdings"/>
              </a:rPr>
              <a:t>+ </a:t>
            </a:r>
            <a:r>
              <a:rPr lang="en-US" sz="1600" dirty="0"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sz="1600" baseline="30000" dirty="0">
                <a:latin typeface="Symbol" charset="2"/>
                <a:cs typeface="Symbol" charset="2"/>
                <a:sym typeface="Wingdings"/>
              </a:rPr>
              <a:t>-</a:t>
            </a:r>
            <a:r>
              <a:rPr lang="en-US" sz="1600" dirty="0">
                <a:latin typeface="Symbol" charset="2"/>
                <a:cs typeface="Symbol" charset="2"/>
                <a:sym typeface="Wingdings"/>
              </a:rPr>
              <a:t> </a:t>
            </a:r>
            <a:r>
              <a:rPr lang="en-US" sz="1600" dirty="0">
                <a:latin typeface="Arial"/>
                <a:cs typeface="Arial"/>
                <a:sym typeface="Wingdings"/>
              </a:rPr>
              <a:t>+ anything</a:t>
            </a:r>
          </a:p>
          <a:p>
            <a:endParaRPr lang="en-US" sz="1600" dirty="0">
              <a:latin typeface="Arial"/>
              <a:cs typeface="Arial"/>
              <a:sym typeface="Wingdings"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sz="1600" dirty="0">
                <a:latin typeface="Arial"/>
                <a:cs typeface="Arial"/>
                <a:sym typeface="Wingdings"/>
              </a:rPr>
              <a:t> Calorimeters : </a:t>
            </a: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highly granular</a:t>
            </a:r>
            <a:r>
              <a:rPr lang="en-US" sz="1600" dirty="0">
                <a:latin typeface="Arial"/>
                <a:cs typeface="Arial"/>
                <a:sym typeface="Wingdings"/>
              </a:rPr>
              <a:t> but still providing </a:t>
            </a:r>
          </a:p>
          <a:p>
            <a:r>
              <a:rPr lang="en-US" sz="1600" dirty="0">
                <a:latin typeface="Arial"/>
                <a:cs typeface="Arial"/>
                <a:sym typeface="Wingdings"/>
              </a:rPr>
              <a:t>      good measurement of neutrals </a:t>
            </a:r>
            <a:r>
              <a:rPr lang="en-US" sz="1600" dirty="0">
                <a:latin typeface="Symbol" charset="2"/>
                <a:cs typeface="Symbol" charset="2"/>
                <a:sym typeface="Wingdings"/>
              </a:rPr>
              <a:t> </a:t>
            </a:r>
          </a:p>
          <a:p>
            <a:endParaRPr lang="en-US" sz="1600" dirty="0">
              <a:latin typeface="Symbol" charset="2"/>
              <a:cs typeface="Symbol" charset="2"/>
              <a:sym typeface="Wingdings"/>
            </a:endParaRPr>
          </a:p>
          <a:p>
            <a:r>
              <a:rPr lang="en-US" sz="1600" dirty="0">
                <a:latin typeface="Symbol" charset="2"/>
                <a:cs typeface="Symbol" charset="2"/>
                <a:sym typeface="Wingdings"/>
              </a:rPr>
              <a:t>       </a:t>
            </a:r>
            <a:r>
              <a:rPr lang="en-US" sz="1600" dirty="0" err="1">
                <a:latin typeface="Symbol" charset="2"/>
                <a:cs typeface="Symbol" charset="2"/>
              </a:rPr>
              <a:t>s</a:t>
            </a:r>
            <a:r>
              <a:rPr lang="en-US" sz="1600" baseline="-25000" dirty="0" err="1">
                <a:latin typeface="Arial"/>
                <a:cs typeface="Arial"/>
              </a:rPr>
              <a:t>E</a:t>
            </a:r>
            <a:r>
              <a:rPr lang="en-US" sz="1600" dirty="0">
                <a:latin typeface="Arial"/>
                <a:cs typeface="Arial"/>
              </a:rPr>
              <a:t>/E =  30%/</a:t>
            </a:r>
            <a:r>
              <a:rPr lang="en-US" sz="1600" b="1" dirty="0">
                <a:sym typeface="Symbol" charset="0"/>
              </a:rPr>
              <a:t></a:t>
            </a:r>
            <a:r>
              <a:rPr lang="en-US" sz="1600" dirty="0">
                <a:latin typeface="Arial"/>
                <a:cs typeface="Arial"/>
              </a:rPr>
              <a:t>E</a:t>
            </a:r>
            <a:endParaRPr lang="en-US" sz="1600" dirty="0"/>
          </a:p>
          <a:p>
            <a:r>
              <a:rPr lang="en-US" dirty="0"/>
              <a:t>     </a:t>
            </a:r>
          </a:p>
          <a:p>
            <a:r>
              <a:rPr lang="en-US" dirty="0">
                <a:latin typeface="Arial"/>
                <a:cs typeface="Arial"/>
              </a:rPr>
              <a:t>The whole detector should be hermitic, compact </a:t>
            </a:r>
          </a:p>
          <a:p>
            <a:r>
              <a:rPr lang="en-US" dirty="0">
                <a:latin typeface="Arial"/>
                <a:cs typeface="Arial"/>
              </a:rPr>
              <a:t>with moderate power consumption</a:t>
            </a:r>
          </a:p>
        </p:txBody>
      </p:sp>
      <p:pic>
        <p:nvPicPr>
          <p:cNvPr id="6" name="Image 5" descr="Capture d’écran 2014-12-31 à 16.59.4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502" y="252504"/>
            <a:ext cx="3428652" cy="31635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6220" y="3594238"/>
            <a:ext cx="3428652" cy="3263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" name="Rectangle 28"/>
          <p:cNvSpPr>
            <a:spLocks noChangeArrowheads="1"/>
          </p:cNvSpPr>
          <p:nvPr/>
        </p:nvSpPr>
        <p:spPr bwMode="auto">
          <a:xfrm>
            <a:off x="6382306" y="3915349"/>
            <a:ext cx="96113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 dirty="0"/>
              <a:t>30%/</a:t>
            </a:r>
            <a:r>
              <a:rPr lang="en-US" b="1" dirty="0">
                <a:sym typeface="Symbol" charset="0"/>
              </a:rPr>
              <a:t></a:t>
            </a:r>
            <a:r>
              <a:rPr lang="en-US" b="1" dirty="0"/>
              <a:t>E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0687791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073" y="1399597"/>
            <a:ext cx="8134429" cy="4618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1908686" y="234249"/>
            <a:ext cx="5358836" cy="369332"/>
          </a:xfrm>
          <a:prstGeom prst="rect">
            <a:avLst/>
          </a:prstGeom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/>
                <a:cs typeface="Arial"/>
              </a:rPr>
              <a:t>ILD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9418889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073" y="1399597"/>
            <a:ext cx="8134429" cy="4618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1908686" y="234249"/>
            <a:ext cx="5358836" cy="369332"/>
          </a:xfrm>
          <a:prstGeom prst="rect">
            <a:avLst/>
          </a:prstGeom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/>
                <a:cs typeface="Arial"/>
              </a:rPr>
              <a:t>ILD                          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82327" y="1833998"/>
            <a:ext cx="8901473" cy="6155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                                    </a:t>
            </a:r>
            <a:r>
              <a:rPr lang="en-US" sz="1600" dirty="0">
                <a:latin typeface="Arial"/>
                <a:cs typeface="Arial"/>
              </a:rPr>
              <a:t>             </a:t>
            </a: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Precision vertex detectors</a:t>
            </a:r>
          </a:p>
          <a:p>
            <a:pPr algn="ctr"/>
            <a:r>
              <a:rPr lang="en-US" sz="1600" dirty="0">
                <a:latin typeface="Arial"/>
                <a:cs typeface="Arial"/>
              </a:rPr>
              <a:t>      CMOS MAPs, FPCCD, DEPFET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305746" y="2934616"/>
            <a:ext cx="8211393" cy="86177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                                            </a:t>
            </a:r>
            <a:r>
              <a:rPr lang="en-US" sz="1600" dirty="0">
                <a:latin typeface="Arial"/>
                <a:cs typeface="Arial"/>
              </a:rPr>
              <a:t>            </a:t>
            </a:r>
            <a:r>
              <a:rPr lang="en-US" sz="1600" b="1" dirty="0">
                <a:solidFill>
                  <a:srgbClr val="800000"/>
                </a:solidFill>
                <a:latin typeface="Arial"/>
                <a:cs typeface="Arial"/>
              </a:rPr>
              <a:t>Tracker </a:t>
            </a:r>
          </a:p>
          <a:p>
            <a:pPr algn="ctr"/>
            <a:r>
              <a:rPr lang="en-US" sz="1600" dirty="0">
                <a:latin typeface="Arial"/>
                <a:cs typeface="Arial"/>
              </a:rPr>
              <a:t>     TPC (GEM,MMEGAS,MAPs)                                               </a:t>
            </a:r>
          </a:p>
          <a:p>
            <a:pPr algn="ctr"/>
            <a:r>
              <a:rPr lang="en-US" sz="1600" dirty="0">
                <a:latin typeface="Arial"/>
                <a:cs typeface="Arial"/>
              </a:rPr>
              <a:t>     many measurement points                                                                   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258707" y="4421743"/>
            <a:ext cx="8631019" cy="10772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Calorimeters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  <a:latin typeface="Arial"/>
                <a:cs typeface="Arial"/>
              </a:rPr>
              <a:t>Forward Calorimeter: Si-W, GaAs-W..</a:t>
            </a:r>
          </a:p>
          <a:p>
            <a:pPr algn="ctr"/>
            <a:r>
              <a:rPr lang="en-US" sz="1600" dirty="0">
                <a:latin typeface="Arial"/>
                <a:cs typeface="Arial"/>
              </a:rPr>
              <a:t>ECAL: Si-W, Sc-W                                                                   </a:t>
            </a:r>
          </a:p>
          <a:p>
            <a:pPr algn="ctr"/>
            <a:r>
              <a:rPr lang="en-US" sz="1600" dirty="0">
                <a:latin typeface="Arial"/>
                <a:cs typeface="Arial"/>
              </a:rPr>
              <a:t>AHCAL: Sc-Steel, SDHCAL-GRPC,..                                       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305731" y="6018247"/>
            <a:ext cx="8619260" cy="58477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solidFill>
                  <a:srgbClr val="800000"/>
                </a:solidFill>
                <a:latin typeface="Arial"/>
                <a:cs typeface="Arial"/>
              </a:rPr>
              <a:t>Size&amp;Magnet</a:t>
            </a:r>
            <a:endParaRPr lang="en-US" sz="1600" b="1" dirty="0">
              <a:solidFill>
                <a:srgbClr val="800000"/>
              </a:solidFill>
              <a:latin typeface="Arial"/>
              <a:cs typeface="Arial"/>
            </a:endParaRPr>
          </a:p>
          <a:p>
            <a:pPr algn="ctr"/>
            <a:r>
              <a:rPr lang="en-US" sz="1600" dirty="0">
                <a:solidFill>
                  <a:schemeClr val="tx1"/>
                </a:solidFill>
                <a:latin typeface="Arial"/>
                <a:cs typeface="Arial"/>
              </a:rPr>
              <a:t>Large/Small size options, 3.5 Tesla</a:t>
            </a:r>
          </a:p>
        </p:txBody>
      </p:sp>
    </p:spTree>
    <p:extLst>
      <p:ext uri="{BB962C8B-B14F-4D97-AF65-F5344CB8AC3E}">
        <p14:creationId xmlns:p14="http://schemas.microsoft.com/office/powerpoint/2010/main" val="978559187"/>
      </p:ext>
    </p:extLst>
  </p:cSld>
  <p:clrMapOvr>
    <a:masterClrMapping/>
  </p:clrMapOvr>
</p:sld>
</file>

<file path=ppt/theme/theme1.xml><?xml version="1.0" encoding="utf-8"?>
<a:theme xmlns:a="http://schemas.openxmlformats.org/drawingml/2006/main" name="Sillage">
  <a:themeElements>
    <a:clrScheme name="Sillage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illage">
      <a:majorFont>
        <a:latin typeface="Trebuchet MS"/>
        <a:ea typeface=""/>
        <a:cs typeface=""/>
        <a:font script="Jpan" typeface="ＭＳ ゴシック"/>
        <a:font script="Hang" typeface="HY그래픽B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ゴシック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illage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Sillage.thmx</Template>
  <TotalTime>48955</TotalTime>
  <Words>2643</Words>
  <Application>Microsoft Macintosh PowerPoint</Application>
  <PresentationFormat>Affichage à l'écran (4:3)</PresentationFormat>
  <Paragraphs>372</Paragraphs>
  <Slides>33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33</vt:i4>
      </vt:variant>
    </vt:vector>
  </HeadingPairs>
  <TitlesOfParts>
    <vt:vector size="45" baseType="lpstr">
      <vt:lpstr>Arial</vt:lpstr>
      <vt:lpstr>Calibri</vt:lpstr>
      <vt:lpstr>Candara</vt:lpstr>
      <vt:lpstr>Chalkboard SE</vt:lpstr>
      <vt:lpstr>Courier New</vt:lpstr>
      <vt:lpstr>Georgia</vt:lpstr>
      <vt:lpstr>Palatino Linotype</vt:lpstr>
      <vt:lpstr>Symbol</vt:lpstr>
      <vt:lpstr>Times New Roman</vt:lpstr>
      <vt:lpstr>Trebuchet MS</vt:lpstr>
      <vt:lpstr>Wingdings</vt:lpstr>
      <vt:lpstr>Sillage</vt:lpstr>
      <vt:lpstr> The ILD concept from linear to circular colliders 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admin admin</dc:creator>
  <cp:lastModifiedBy>laktineh imad</cp:lastModifiedBy>
  <cp:revision>171</cp:revision>
  <dcterms:created xsi:type="dcterms:W3CDTF">2019-09-01T16:45:06Z</dcterms:created>
  <dcterms:modified xsi:type="dcterms:W3CDTF">2023-06-29T08:10:30Z</dcterms:modified>
</cp:coreProperties>
</file>