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6" r:id="rId4"/>
    <p:sldId id="267" r:id="rId5"/>
    <p:sldId id="262" r:id="rId6"/>
    <p:sldId id="263" r:id="rId7"/>
    <p:sldId id="268" r:id="rId8"/>
    <p:sldId id="264" r:id="rId9"/>
    <p:sldId id="269" r:id="rId10"/>
    <p:sldId id="270" r:id="rId11"/>
    <p:sldId id="272" r:id="rId12"/>
    <p:sldId id="271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E71CB-A390-4B43-92BE-4BEEA96096BF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2A477-72C8-482B-ACFF-25F849402F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85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2A477-72C8-482B-ACFF-25F849402FA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54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2A477-72C8-482B-ACFF-25F849402FA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263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6174-E879-907A-CA93-32AAAD5A2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3A4C02-4B63-565B-279B-655604E6C8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BD61F-E170-9B68-AC94-B1FF1BD01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A7ED1-C3B7-0C89-213F-D8516991B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2AB39-3164-F0F5-0F51-0E18C8CAE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854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0FD8C-5591-1958-EAB2-A9E043C1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396C33-398D-1AC4-9705-66E5EA7AA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85500-451C-45B7-8A54-4397D6083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35778-7D35-C2FE-2AF6-001375F68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7F84D-9A17-0BFA-D775-9A7253263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E0CB57-254F-C1EA-3768-9BC71DD13D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997B6C-583C-F9CF-569F-E41231AC4B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B4907-536C-7E9B-F607-962D81D6D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A727F-15FF-CE6B-6BF7-6AD15CC87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539F1-B922-AA31-C1EC-EB7626A2C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84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288F8-724A-E04A-582C-858BB6A53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F0C31-E1B2-3236-C3FB-2729735C5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58B0C-5334-9186-EBF9-390A3F928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5AC8E-6FAB-FD5C-77A1-946067FD2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B0F2E-A150-4F22-777E-59CB9319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4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0B8BE-6201-CC35-BA5D-D72E0AAC8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B67B7E-7DB7-8E4B-CFD9-B0E0A4623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1FD56-841F-6260-4EA8-7B2259B61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EE12C-3CDC-7701-A249-8CC7022EB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9A106-4FFB-A667-6833-1F4A32415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621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B3C14-3E9C-20FF-17DB-A907DF07E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60453-8AEE-74AD-0CBD-E727C5AF50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37E5B2-0097-5CDD-C12C-28CD406A5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F85A28-ADDD-5736-009B-6C45E7C8B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298D-1257-791E-8836-8F5D1C6FE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1FD6A-B773-812A-E865-AD03B1BB8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97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FFAA6-7B9E-25BE-4B07-1CB8B79A9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14A5E-CBC9-B3FB-E42B-1934DA376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8E1209-9043-5134-3EC8-2EAA455A2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720BC6-6397-3B62-E749-6BAF00A0C9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D353D0-EE03-0412-701D-1E233D770A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DFBD4B-316D-FF10-42CA-D7E60CCC6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E90F22-4F63-2087-E910-0EDD27E15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C4751F-5F2B-3683-4A17-36962CD37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80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A1905-8ABA-97AB-5002-A039954AB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7BB233-7BF4-910A-20D9-4E60B6E0F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017CAA-BC73-3CC9-43E9-48D4BC706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D7F0F-0580-912A-1362-CBF5D80AC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511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0E620B-3EB8-0349-ED3C-1B8AD2603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384890-0F62-345D-3909-6633622CB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5F870E-8C92-B092-34A6-D09888DC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02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F5DE0-CE1F-710E-866D-E8DF84248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411E5-21B6-F3EF-822E-2B32EF297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915115-5C87-5063-48B2-276254B9C7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F75322-476A-8C6D-0E81-A598834EB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7B29C-A6E5-C827-0667-9FF0D90C3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45957-67CB-1CE7-A5D2-CD61069B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423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24F59-7064-87AD-CFEC-86CE38158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399D49-68D0-0F2D-203A-ABFEBEC016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B6705F-D7E4-BBC7-B761-1A33D651D1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2CCED-B00A-F7B6-10F7-9314038AF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C923DD-5616-F5B3-C6CD-7B0815329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F98C49-8BCA-D013-89A9-169FBEF7A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10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42076B-0B6D-0E7C-00D4-CD073A3E4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9B148-3F2A-CB1D-06D9-7BCD74CCD3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890B8-EAB8-E069-7261-EB29466939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C9B1-5174-480E-AD21-7F87CFEC0D42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5AA23A-C07C-F395-5639-3CDA0F157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C4F26-418A-E808-13D7-9CA93D0E70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DA743-542A-4FAD-8FC5-CBF6CC24A3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44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60101713-85F7-892B-6136-1F871D26AC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7E496D-C094-2355-4151-E47A4CAABB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Application of Particle Transformer</a:t>
            </a:r>
            <a:br>
              <a:rPr lang="en-US" sz="5200" dirty="0">
                <a:solidFill>
                  <a:srgbClr val="FFFFFF"/>
                </a:solidFill>
              </a:rPr>
            </a:br>
            <a:r>
              <a:rPr lang="en-US" sz="5200" dirty="0">
                <a:solidFill>
                  <a:srgbClr val="FFFFFF"/>
                </a:solidFill>
              </a:rPr>
              <a:t>in Quark Flavor Tagging</a:t>
            </a:r>
            <a:endParaRPr lang="en-GB" sz="5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2EC967-9CD7-7023-4CEE-3648AEEED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3752" y="4903852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Presenter: Lai Gui</a:t>
            </a:r>
          </a:p>
          <a:p>
            <a:r>
              <a:rPr lang="en-US" dirty="0">
                <a:solidFill>
                  <a:srgbClr val="FFFFFF"/>
                </a:solidFill>
              </a:rPr>
              <a:t>Date: 2023-08-01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814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0" y="85061"/>
            <a:ext cx="12191979" cy="685799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A1EE921-79D6-E0EE-814B-13AF26FC67DD}"/>
              </a:ext>
            </a:extLst>
          </p:cNvPr>
          <p:cNvSpPr txBox="1">
            <a:spLocks/>
          </p:cNvSpPr>
          <p:nvPr/>
        </p:nvSpPr>
        <p:spPr>
          <a:xfrm>
            <a:off x="532115" y="221287"/>
            <a:ext cx="111277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FFFFF"/>
                </a:solidFill>
              </a:rPr>
              <a:t>Training parameters – Jet Distance Values and Track Errors</a:t>
            </a:r>
            <a:endParaRPr lang="en-GB" sz="3200" dirty="0">
              <a:solidFill>
                <a:srgbClr val="FFFFFF"/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9DD93CB-3477-B6AB-066C-A06444245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922" y="1464349"/>
            <a:ext cx="5511328" cy="3285451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altLang="ja-JP" sz="2000" dirty="0">
                <a:solidFill>
                  <a:srgbClr val="FFFFFF"/>
                </a:solidFill>
              </a:rPr>
              <a:t>With </a:t>
            </a:r>
            <a:r>
              <a:rPr lang="en-US" sz="2000" dirty="0">
                <a:solidFill>
                  <a:srgbClr val="FFFFFF"/>
                </a:solidFill>
              </a:rPr>
              <a:t>Jet Distance Values and Track Errors </a:t>
            </a:r>
            <a:r>
              <a:rPr lang="en-US" altLang="ja-JP" sz="2000" dirty="0">
                <a:solidFill>
                  <a:srgbClr val="FFFFFF"/>
                </a:solidFill>
              </a:rPr>
              <a:t>: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b-tag: 80% eff., 0.623% c / 0.174%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c-tag: 50% eff., 1.14% b / 0.372%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acceptance. </a:t>
            </a:r>
          </a:p>
          <a:p>
            <a:pPr>
              <a:lnSpc>
                <a:spcPct val="100000"/>
              </a:lnSpc>
            </a:pPr>
            <a:r>
              <a:rPr lang="en-US" altLang="ja-JP" sz="2000" dirty="0">
                <a:solidFill>
                  <a:srgbClr val="FFFFFF"/>
                </a:solidFill>
              </a:rPr>
              <a:t>Without </a:t>
            </a:r>
            <a:r>
              <a:rPr lang="en-US" sz="2000" dirty="0">
                <a:solidFill>
                  <a:srgbClr val="FFFFFF"/>
                </a:solidFill>
              </a:rPr>
              <a:t>Jet Distance Values and Track Errors </a:t>
            </a:r>
            <a:r>
              <a:rPr lang="en-US" altLang="ja-JP" sz="2000" dirty="0">
                <a:solidFill>
                  <a:srgbClr val="FFFFFF"/>
                </a:solidFill>
              </a:rPr>
              <a:t>: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b-tag: 80% eff., 0.794% c / 0.187%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c-tag: 50% eff., 1.28% b / 0.380%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acceptance. 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23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</a:rPr>
              <a:t>Jet Distance Values and Track Errors </a:t>
            </a:r>
            <a:r>
              <a:rPr lang="en-US" altLang="ja-JP" sz="2300" dirty="0">
                <a:solidFill>
                  <a:srgbClr val="FFFFFF"/>
                </a:solidFill>
              </a:rPr>
              <a:t>improves tagging performance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209B0D-6423-3ECD-8DC0-A777EF1A3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409" y="4174393"/>
            <a:ext cx="3013230" cy="22607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D43589-D900-0D0E-7864-F926386CB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0522" y="4174392"/>
            <a:ext cx="3028145" cy="22607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D42035-8C5C-09AC-0A86-4C659BDFC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9409" y="1551661"/>
            <a:ext cx="3029106" cy="22638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2B377B-1F11-3B70-5506-864B187AAE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0521" y="1553183"/>
            <a:ext cx="3028145" cy="226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0" y="85061"/>
            <a:ext cx="12191979" cy="685799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A1EE921-79D6-E0EE-814B-13AF26FC67DD}"/>
              </a:ext>
            </a:extLst>
          </p:cNvPr>
          <p:cNvSpPr txBox="1">
            <a:spLocks/>
          </p:cNvSpPr>
          <p:nvPr/>
        </p:nvSpPr>
        <p:spPr>
          <a:xfrm>
            <a:off x="532115" y="221287"/>
            <a:ext cx="111277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FFFFF"/>
                </a:solidFill>
              </a:rPr>
              <a:t>Training parameters – Track Errors</a:t>
            </a:r>
            <a:endParaRPr lang="en-GB" sz="3200" dirty="0">
              <a:solidFill>
                <a:srgbClr val="FFFFFF"/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9DD93CB-3477-B6AB-066C-A06444245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922" y="1464349"/>
            <a:ext cx="5511328" cy="48720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ja-JP" sz="2400" dirty="0">
                <a:solidFill>
                  <a:srgbClr val="FFFFFF"/>
                </a:solidFill>
              </a:rPr>
              <a:t>With </a:t>
            </a:r>
            <a:r>
              <a:rPr lang="en-US" sz="2400" dirty="0">
                <a:solidFill>
                  <a:srgbClr val="FFFFFF"/>
                </a:solidFill>
              </a:rPr>
              <a:t>Track Errors</a:t>
            </a:r>
            <a:r>
              <a:rPr lang="en-US" altLang="ja-JP" sz="2400" dirty="0">
                <a:solidFill>
                  <a:srgbClr val="FFFFFF"/>
                </a:solidFill>
              </a:rPr>
              <a:t>: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b-tag: 80% eff., 0.747% c / 0.145%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c-tag: 50% eff., 0.797% b / 0.131%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acceptance. </a:t>
            </a:r>
          </a:p>
          <a:p>
            <a:pPr>
              <a:lnSpc>
                <a:spcPct val="100000"/>
              </a:lnSpc>
            </a:pPr>
            <a:r>
              <a:rPr lang="en-US" altLang="ja-JP" sz="2400" dirty="0">
                <a:solidFill>
                  <a:srgbClr val="FFFFFF"/>
                </a:solidFill>
              </a:rPr>
              <a:t>Without </a:t>
            </a:r>
            <a:r>
              <a:rPr lang="en-US" sz="2400" dirty="0">
                <a:solidFill>
                  <a:srgbClr val="FFFFFF"/>
                </a:solidFill>
              </a:rPr>
              <a:t>Track Errors</a:t>
            </a:r>
            <a:r>
              <a:rPr lang="en-US" altLang="ja-JP" sz="2400" dirty="0">
                <a:solidFill>
                  <a:srgbClr val="FFFFFF"/>
                </a:solidFill>
              </a:rPr>
              <a:t>: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b-tag: 80% eff., 0.773% c / 0.146%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c-tag: 50% eff., 0.799% b / 0.130%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acceptance. 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23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</a:rPr>
              <a:t>Track Errors does not </a:t>
            </a:r>
            <a:r>
              <a:rPr lang="en-US" altLang="ja-JP" sz="2400" dirty="0">
                <a:solidFill>
                  <a:srgbClr val="FFFFFF"/>
                </a:solidFill>
              </a:rPr>
              <a:t>affect tagging performance significantly.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C8C762-2645-9E08-4A86-4B563180C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181" y="1570172"/>
            <a:ext cx="3021686" cy="22607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753611-296A-9BB3-8743-34DF83D0D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2785" y="1570172"/>
            <a:ext cx="3025882" cy="22607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709E99-E258-17D5-B614-1D8229055D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5181" y="4078898"/>
            <a:ext cx="3028085" cy="22607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712636-7A9E-8441-4DD4-64BECEAD22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9087" y="4078898"/>
            <a:ext cx="3019580" cy="225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894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0" y="0"/>
            <a:ext cx="12191979" cy="685799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A1EE921-79D6-E0EE-814B-13AF26FC67DD}"/>
              </a:ext>
            </a:extLst>
          </p:cNvPr>
          <p:cNvSpPr txBox="1">
            <a:spLocks/>
          </p:cNvSpPr>
          <p:nvPr/>
        </p:nvSpPr>
        <p:spPr>
          <a:xfrm>
            <a:off x="633715" y="2621587"/>
            <a:ext cx="111277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Training parameters – More to be confirmed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9126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4F43E6-B5B1-A15A-C578-69149F15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Reference List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329B0-4296-0FDB-E030-6B89C411B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>
                <a:solidFill>
                  <a:srgbClr val="FFFFFF"/>
                </a:solidFill>
              </a:rPr>
              <a:t>[1] </a:t>
            </a:r>
            <a:r>
              <a:rPr lang="ja-JP" altLang="en-US" dirty="0">
                <a:solidFill>
                  <a:srgbClr val="FFFFFF"/>
                </a:solidFill>
              </a:rPr>
              <a:t>https://doi.org/10.1016/j.nima.2015.11.054</a:t>
            </a:r>
            <a:endParaRPr lang="en-US" altLang="ja-JP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[2] https://arxiv.org/abs/2202.03772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054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4F43E6-B5B1-A15A-C578-69149F15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Background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329B0-4296-0FDB-E030-6B89C411B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88510" cy="431560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</a:rPr>
              <a:t>Precise measurements instrumentation and reconstruction software are essential for the ILC </a:t>
            </a:r>
            <a:r>
              <a:rPr lang="en-US" sz="2400" dirty="0" err="1">
                <a:solidFill>
                  <a:srgbClr val="FFFFFF"/>
                </a:solidFill>
              </a:rPr>
              <a:t>programme</a:t>
            </a:r>
            <a:r>
              <a:rPr lang="en-US" sz="2400" dirty="0">
                <a:solidFill>
                  <a:srgbClr val="FFFFFF"/>
                </a:solidFill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</a:rPr>
              <a:t>Various frameworks have been developed for jet </a:t>
            </a:r>
            <a:r>
              <a:rPr lang="en-US" sz="2400" dirty="0" err="1">
                <a:solidFill>
                  <a:srgbClr val="FFFFFF"/>
                </a:solidFill>
              </a:rPr>
              <a:t>flavour</a:t>
            </a:r>
            <a:r>
              <a:rPr lang="en-US" sz="2400" dirty="0">
                <a:solidFill>
                  <a:srgbClr val="FFFFFF"/>
                </a:solidFill>
              </a:rPr>
              <a:t> identification. </a:t>
            </a:r>
          </a:p>
          <a:p>
            <a:pPr>
              <a:lnSpc>
                <a:spcPct val="100000"/>
              </a:lnSpc>
            </a:pPr>
            <a:r>
              <a:rPr lang="en-US" sz="2400" dirty="0" err="1">
                <a:solidFill>
                  <a:srgbClr val="FFFFFF"/>
                </a:solidFill>
              </a:rPr>
              <a:t>LCFIPlus</a:t>
            </a:r>
            <a:r>
              <a:rPr lang="en-US" sz="2400" dirty="0">
                <a:solidFill>
                  <a:srgbClr val="FFFFFF"/>
                </a:solidFill>
              </a:rPr>
              <a:t> (published 2013)</a:t>
            </a:r>
            <a:r>
              <a:rPr lang="en-US" sz="2400" baseline="30000" dirty="0">
                <a:solidFill>
                  <a:srgbClr val="FFFFFF"/>
                </a:solidFill>
              </a:rPr>
              <a:t>[1]</a:t>
            </a:r>
            <a:r>
              <a:rPr lang="en-US" sz="2400" dirty="0">
                <a:solidFill>
                  <a:srgbClr val="FFFFFF"/>
                </a:solidFill>
              </a:rPr>
              <a:t> was successful in vertex finding, jet clustering and </a:t>
            </a:r>
            <a:r>
              <a:rPr lang="en-US" sz="2400" dirty="0" err="1">
                <a:solidFill>
                  <a:srgbClr val="FFFFFF"/>
                </a:solidFill>
              </a:rPr>
              <a:t>flavour</a:t>
            </a:r>
            <a:r>
              <a:rPr lang="en-US" sz="2400" dirty="0">
                <a:solidFill>
                  <a:srgbClr val="FFFFFF"/>
                </a:solidFill>
              </a:rPr>
              <a:t> tagging. </a:t>
            </a: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FFFFFF"/>
                </a:solidFill>
              </a:rPr>
              <a:t>Reached a reasonable performance of: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2200" dirty="0"/>
              <a:t>b-tag: 80% eff., 10% c / 1% </a:t>
            </a:r>
            <a:r>
              <a:rPr lang="en-US" altLang="ja-JP" sz="2200" dirty="0" err="1"/>
              <a:t>uds</a:t>
            </a:r>
            <a:r>
              <a:rPr lang="en-US" altLang="ja-JP" sz="2200" dirty="0"/>
              <a:t> acceptance;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kumimoji="1" lang="en-US" altLang="ja-JP" sz="2200" dirty="0"/>
              <a:t>c-tag: 50% eff., 10% b / 2% </a:t>
            </a:r>
            <a:r>
              <a:rPr kumimoji="1" lang="en-US" altLang="ja-JP" sz="2200" dirty="0" err="1"/>
              <a:t>uds</a:t>
            </a:r>
            <a:r>
              <a:rPr kumimoji="1" lang="en-US" altLang="ja-JP" sz="2200" dirty="0"/>
              <a:t> acceptance. </a:t>
            </a:r>
            <a:endParaRPr lang="en-US" altLang="ja-JP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81D42A-116A-24D2-3A49-81BB12833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0130" y="3936343"/>
            <a:ext cx="2096781" cy="21109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72DCC-D3A8-BEDC-001D-C20EE2F6B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6519" y="3936343"/>
            <a:ext cx="2105871" cy="2098696"/>
          </a:xfrm>
          <a:prstGeom prst="rect">
            <a:avLst/>
          </a:prstGeom>
        </p:spPr>
      </p:pic>
      <p:pic>
        <p:nvPicPr>
          <p:cNvPr id="10" name="図 7">
            <a:extLst>
              <a:ext uri="{FF2B5EF4-FFF2-40B4-BE49-F238E27FC236}">
                <a16:creationId xmlns:a16="http://schemas.microsoft.com/office/drawing/2014/main" id="{651ECF94-D70C-ADD4-AB44-0D7E7045C6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0130" y="1902087"/>
            <a:ext cx="4512260" cy="135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3541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4F43E6-B5B1-A15A-C578-69149F15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Transformer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329B0-4296-0FDB-E030-6B89C411B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542051" cy="446215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</a:rPr>
              <a:t>Input is converted by the </a:t>
            </a:r>
            <a:r>
              <a:rPr lang="en-US" sz="2400" i="1" u="sng" dirty="0">
                <a:solidFill>
                  <a:srgbClr val="FFFFFF"/>
                </a:solidFill>
              </a:rPr>
              <a:t>Encoder</a:t>
            </a:r>
            <a:r>
              <a:rPr lang="en-US" sz="2400" dirty="0">
                <a:solidFill>
                  <a:srgbClr val="FFFFFF"/>
                </a:solidFill>
              </a:rPr>
              <a:t> into a sequence of </a:t>
            </a:r>
            <a:r>
              <a:rPr lang="en-US" sz="2400" i="1" u="sng" dirty="0">
                <a:solidFill>
                  <a:srgbClr val="FFFFFF"/>
                </a:solidFill>
              </a:rPr>
              <a:t>hidden states</a:t>
            </a:r>
            <a:r>
              <a:rPr lang="en-US" sz="2400" dirty="0">
                <a:solidFill>
                  <a:srgbClr val="FFFFFF"/>
                </a:solidFill>
              </a:rPr>
              <a:t> that is consisted of </a:t>
            </a:r>
            <a:r>
              <a:rPr lang="en-US" sz="2400" i="1" u="sng" dirty="0">
                <a:solidFill>
                  <a:srgbClr val="FFFFFF"/>
                </a:solidFill>
              </a:rPr>
              <a:t>Token Embeds </a:t>
            </a:r>
            <a:r>
              <a:rPr lang="en-US" sz="2400" dirty="0">
                <a:solidFill>
                  <a:srgbClr val="FFFFFF"/>
                </a:solidFill>
              </a:rPr>
              <a:t>and </a:t>
            </a:r>
            <a:r>
              <a:rPr lang="en-US" sz="2400" i="1" u="sng" dirty="0">
                <a:solidFill>
                  <a:srgbClr val="FFFFFF"/>
                </a:solidFill>
              </a:rPr>
              <a:t>Positional Embeds</a:t>
            </a:r>
            <a:r>
              <a:rPr lang="en-US" sz="2400" dirty="0">
                <a:solidFill>
                  <a:srgbClr val="FFFFFF"/>
                </a:solidFill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</a:rPr>
              <a:t>This </a:t>
            </a:r>
            <a:r>
              <a:rPr lang="en-US" sz="2400" i="1" u="sng" dirty="0">
                <a:solidFill>
                  <a:srgbClr val="FFFFFF"/>
                </a:solidFill>
              </a:rPr>
              <a:t>hidden state </a:t>
            </a:r>
            <a:r>
              <a:rPr lang="en-US" sz="2400" dirty="0">
                <a:solidFill>
                  <a:srgbClr val="FFFFFF"/>
                </a:solidFill>
              </a:rPr>
              <a:t>is then processed through layers of </a:t>
            </a:r>
            <a:r>
              <a:rPr lang="en-US" sz="2400" i="1" u="sng" dirty="0">
                <a:solidFill>
                  <a:srgbClr val="FFFFFF"/>
                </a:solidFill>
              </a:rPr>
              <a:t>Self-Attention</a:t>
            </a:r>
            <a:r>
              <a:rPr lang="en-US" sz="2400" dirty="0">
                <a:solidFill>
                  <a:srgbClr val="FFFFFF"/>
                </a:solidFill>
              </a:rPr>
              <a:t> and </a:t>
            </a:r>
            <a:r>
              <a:rPr lang="en-US" sz="2400" i="1" u="sng" dirty="0">
                <a:solidFill>
                  <a:srgbClr val="FFFFFF"/>
                </a:solidFill>
              </a:rPr>
              <a:t>Feed-Forward</a:t>
            </a:r>
            <a:r>
              <a:rPr lang="en-US" sz="2400" dirty="0">
                <a:solidFill>
                  <a:srgbClr val="FFFFFF"/>
                </a:solidFill>
              </a:rPr>
              <a:t> neural networks. 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</a:rPr>
              <a:t>The </a:t>
            </a:r>
            <a:r>
              <a:rPr lang="en-US" sz="2400" i="1" u="sng" dirty="0">
                <a:solidFill>
                  <a:srgbClr val="FFFFFF"/>
                </a:solidFill>
              </a:rPr>
              <a:t>Self-Attention</a:t>
            </a:r>
            <a:r>
              <a:rPr lang="en-US" sz="2400" dirty="0">
                <a:solidFill>
                  <a:srgbClr val="FFFFFF"/>
                </a:solidFill>
              </a:rPr>
              <a:t> mechanism calculates the relative importance of each token relative to all the other tokens in the input sequence (Outperforms traditional RNN and CNN).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</a:rPr>
              <a:t>The </a:t>
            </a:r>
            <a:r>
              <a:rPr lang="en-US" sz="2400" i="1" u="sng" dirty="0">
                <a:solidFill>
                  <a:srgbClr val="FFFFFF"/>
                </a:solidFill>
              </a:rPr>
              <a:t>Decoder</a:t>
            </a:r>
            <a:r>
              <a:rPr lang="en-US" sz="2400" dirty="0">
                <a:solidFill>
                  <a:srgbClr val="FFFFFF"/>
                </a:solidFill>
              </a:rPr>
              <a:t> then outputs one token at a time, and this token is then added to the input to generate the next context iteratively.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104C16-38B1-B67F-B0F4-DC55A7A3B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8486" y="435958"/>
            <a:ext cx="5474414" cy="31530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A129A8C-A735-2515-0B0B-032F8667BF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6412" y="3743310"/>
            <a:ext cx="4058562" cy="297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757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4F43E6-B5B1-A15A-C578-69149F15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115" y="221287"/>
            <a:ext cx="11127769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Comparison between regular Transformer and Particle Transformer</a:t>
            </a:r>
            <a:endParaRPr lang="en-GB" sz="3200" dirty="0">
              <a:solidFill>
                <a:srgbClr val="FFFFFF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16EACC6-21FB-C92B-26E9-19751E3BB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862" y="1228351"/>
            <a:ext cx="3351104" cy="47614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0B491C-5D4E-FCDF-5799-D3C87C2BD9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5467" y="1228351"/>
            <a:ext cx="6434435" cy="47614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1277B7-A2E8-E72B-1B6A-4912A71EA9FF}"/>
              </a:ext>
            </a:extLst>
          </p:cNvPr>
          <p:cNvSpPr txBox="1"/>
          <p:nvPr/>
        </p:nvSpPr>
        <p:spPr>
          <a:xfrm>
            <a:off x="4279132" y="5962252"/>
            <a:ext cx="8202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Note: MHA – </a:t>
            </a:r>
            <a:r>
              <a:rPr lang="en-GB" dirty="0" err="1"/>
              <a:t>MultiHeadAttention</a:t>
            </a:r>
            <a:br>
              <a:rPr lang="en-GB" dirty="0"/>
            </a:br>
            <a:r>
              <a:rPr lang="en-GB" dirty="0"/>
              <a:t>           P-MHA – Augmented version of MHA by Particle Transformer that </a:t>
            </a:r>
          </a:p>
          <a:p>
            <a:r>
              <a:rPr lang="en-GB" dirty="0"/>
              <a:t>                            involves Interactions Embeddings instead of Positional Embeddings</a:t>
            </a:r>
          </a:p>
        </p:txBody>
      </p:sp>
    </p:spTree>
    <p:extLst>
      <p:ext uri="{BB962C8B-B14F-4D97-AF65-F5344CB8AC3E}">
        <p14:creationId xmlns:p14="http://schemas.microsoft.com/office/powerpoint/2010/main" val="1328800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4F43E6-B5B1-A15A-C578-69149F15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Particle Transformer (</a:t>
            </a:r>
            <a:r>
              <a:rPr lang="en-US" dirty="0" err="1">
                <a:solidFill>
                  <a:srgbClr val="FFFFFF"/>
                </a:solidFill>
              </a:rPr>
              <a:t>ParT</a:t>
            </a:r>
            <a:r>
              <a:rPr lang="en-US" dirty="0">
                <a:solidFill>
                  <a:srgbClr val="FFFFFF"/>
                </a:solidFill>
              </a:rPr>
              <a:t>)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329B0-4296-0FDB-E030-6B89C411B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619148"/>
            <a:ext cx="5692387" cy="2958751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A new Transformer-based architecture for Jet tagging, published in 2022</a:t>
            </a:r>
            <a:r>
              <a:rPr lang="en-US" altLang="ja-JP" sz="2300" baseline="30000" dirty="0">
                <a:solidFill>
                  <a:srgbClr val="FFFFFF"/>
                </a:solidFill>
              </a:rPr>
              <a:t>[2]</a:t>
            </a:r>
            <a:r>
              <a:rPr lang="en-US" altLang="ja-JP" sz="2300" dirty="0">
                <a:solidFill>
                  <a:srgbClr val="FFFFFF"/>
                </a:solidFill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It analyses the readings collected after collision events to reconstruct jets. (Illustration of CERN LHC p-p collisions)</a:t>
            </a:r>
          </a:p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Surpasses the performance of previous architectures by a large margin. Values below are rejection ratio (inverse of acceptance ratio). </a:t>
            </a:r>
          </a:p>
          <a:p>
            <a:pPr>
              <a:lnSpc>
                <a:spcPct val="100000"/>
              </a:lnSpc>
            </a:pPr>
            <a:endParaRPr lang="en-US" altLang="ja-JP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9E3161-7514-4331-0203-66A7E7B05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943" y="4657631"/>
            <a:ext cx="10008114" cy="1835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5B79F3-F00F-0771-A091-4AF9924C89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3934" y="1517478"/>
            <a:ext cx="4396123" cy="289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3841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4F43E6-B5B1-A15A-C578-69149F15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Application of </a:t>
            </a:r>
            <a:r>
              <a:rPr lang="en-US" dirty="0" err="1">
                <a:solidFill>
                  <a:srgbClr val="FFFFFF"/>
                </a:solidFill>
              </a:rPr>
              <a:t>ParT</a:t>
            </a:r>
            <a:r>
              <a:rPr lang="en-US" dirty="0">
                <a:solidFill>
                  <a:srgbClr val="FFFFFF"/>
                </a:solidFill>
              </a:rPr>
              <a:t> to ILC data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81D42A-116A-24D2-3A49-81BB12833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681" y="1443877"/>
            <a:ext cx="3011741" cy="24116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72DCC-D3A8-BEDC-001D-C20EE2F6B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0364" y="1443877"/>
            <a:ext cx="3011742" cy="2432476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C60EAA0-2D68-CC13-4B77-11ADDBA65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209" y="1687153"/>
            <a:ext cx="4961043" cy="444227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Jet tagging performance is greatly improved by </a:t>
            </a:r>
            <a:r>
              <a:rPr lang="en-US" altLang="ja-JP" sz="2300" dirty="0" err="1">
                <a:solidFill>
                  <a:srgbClr val="FFFFFF"/>
                </a:solidFill>
              </a:rPr>
              <a:t>ParT</a:t>
            </a:r>
            <a:r>
              <a:rPr lang="en-US" altLang="ja-JP" sz="2300" dirty="0">
                <a:solidFill>
                  <a:srgbClr val="FFFFFF"/>
                </a:solidFill>
              </a:rPr>
              <a:t> immediately: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2000" dirty="0"/>
              <a:t>b-tag: 80% eff., 1.29% c / 0.247% </a:t>
            </a:r>
            <a:r>
              <a:rPr lang="en-US" altLang="ja-JP" sz="2000" dirty="0" err="1"/>
              <a:t>uds</a:t>
            </a:r>
            <a:r>
              <a:rPr lang="en-US" altLang="ja-JP" sz="2000" dirty="0"/>
              <a:t> acceptance;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2000" dirty="0"/>
              <a:t>c-tag: 50% eff., 1.02% b / 0.428% </a:t>
            </a:r>
            <a:r>
              <a:rPr lang="en-US" altLang="ja-JP" sz="2000" dirty="0" err="1"/>
              <a:t>uds</a:t>
            </a:r>
            <a:r>
              <a:rPr lang="en-US" altLang="ja-JP" sz="2000" dirty="0"/>
              <a:t> acceptance. 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n-US" altLang="ja-JP" sz="2300" dirty="0">
                <a:solidFill>
                  <a:srgbClr val="FFFFFF"/>
                </a:solidFill>
              </a:rPr>
              <a:t>The performance is improved by 4.05 – 9.80 times compared to </a:t>
            </a:r>
            <a:r>
              <a:rPr lang="en-US" altLang="ja-JP" sz="2300" dirty="0" err="1">
                <a:solidFill>
                  <a:srgbClr val="FFFFFF"/>
                </a:solidFill>
              </a:rPr>
              <a:t>LCFIPlus</a:t>
            </a:r>
            <a:r>
              <a:rPr lang="en-US" altLang="ja-JP" sz="2300" dirty="0">
                <a:solidFill>
                  <a:srgbClr val="FFFFFF"/>
                </a:solidFill>
              </a:rPr>
              <a:t> with the same set of data. 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n-US" altLang="ja-JP" sz="2300" dirty="0">
                <a:solidFill>
                  <a:srgbClr val="FFFFFF"/>
                </a:solidFill>
              </a:rPr>
              <a:t>Can this performance to be further improved?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07C8F50-DB24-9ECE-4DDF-8C4AF85597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5543" y="4114396"/>
            <a:ext cx="2897879" cy="241164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CC125BF-6AE1-6CF7-A992-9EE3FD650F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3431" y="4114013"/>
            <a:ext cx="2848675" cy="241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35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0" y="85071"/>
            <a:ext cx="12191979" cy="685799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A1EE921-79D6-E0EE-814B-13AF26FC67DD}"/>
              </a:ext>
            </a:extLst>
          </p:cNvPr>
          <p:cNvSpPr txBox="1">
            <a:spLocks/>
          </p:cNvSpPr>
          <p:nvPr/>
        </p:nvSpPr>
        <p:spPr>
          <a:xfrm>
            <a:off x="532115" y="221287"/>
            <a:ext cx="111277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FFFFF"/>
                </a:solidFill>
              </a:rPr>
              <a:t>Training parameters - epochs</a:t>
            </a:r>
            <a:endParaRPr lang="en-GB" sz="3200" dirty="0">
              <a:solidFill>
                <a:srgbClr val="FFFFF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01C78E-B0D3-604A-D457-3A5D2CCE5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305" y="3538966"/>
            <a:ext cx="3642132" cy="27411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5C79C1F-0C21-3E7A-5F1B-56CC63C0BB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4305" y="542385"/>
            <a:ext cx="3642133" cy="2725849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9DD93CB-3477-B6AB-066C-A06444245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722" y="1696615"/>
            <a:ext cx="4961043" cy="444227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20-epoch training takes 3 hours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23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200-epoch training takes 30 hours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23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No significant improvement in tagging efficiency at 0.6 or 0.8 efficiency</a:t>
            </a:r>
          </a:p>
          <a:p>
            <a:pPr>
              <a:lnSpc>
                <a:spcPct val="100000"/>
              </a:lnSpc>
            </a:pPr>
            <a:endParaRPr lang="en-US" altLang="ja-JP" sz="23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Difference towards 0.4 efficiency might due to random fluctuation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3807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0" y="85071"/>
            <a:ext cx="12191979" cy="685799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A1EE921-79D6-E0EE-814B-13AF26FC67DD}"/>
              </a:ext>
            </a:extLst>
          </p:cNvPr>
          <p:cNvSpPr txBox="1">
            <a:spLocks/>
          </p:cNvSpPr>
          <p:nvPr/>
        </p:nvSpPr>
        <p:spPr>
          <a:xfrm>
            <a:off x="532115" y="221287"/>
            <a:ext cx="111277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FFFFF"/>
                </a:solidFill>
              </a:rPr>
              <a:t>Training parameters - epochs</a:t>
            </a:r>
            <a:endParaRPr lang="en-GB" sz="3200" dirty="0">
              <a:solidFill>
                <a:srgbClr val="FFFFFF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D4BC507-D7E9-FE48-E9D2-98BBDC50D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2921" y="3487261"/>
            <a:ext cx="3684629" cy="2757678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9DD93CB-3477-B6AB-066C-A06444245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722" y="1696615"/>
            <a:ext cx="4961043" cy="4442277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Both ROC AUC score and Validation Metric reaches a maximum around 20 epochs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23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The Average Accuracy and Average Loss still witness an improvement, but not significant in the analysis result – overtraining after 20 epochs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23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ja-JP" sz="2300" dirty="0">
                <a:solidFill>
                  <a:srgbClr val="FFFFFF"/>
                </a:solidFill>
              </a:rPr>
              <a:t>Hence 20 epochs of training is selected to be the standard for future training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2300" dirty="0">
              <a:solidFill>
                <a:srgbClr val="FFFFFF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94963DA-8D2D-B6F3-2578-ED1DEE717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1487" y="503810"/>
            <a:ext cx="3665557" cy="273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0399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background with white squares&#10;&#10;Description automatically generated">
            <a:extLst>
              <a:ext uri="{FF2B5EF4-FFF2-40B4-BE49-F238E27FC236}">
                <a16:creationId xmlns:a16="http://schemas.microsoft.com/office/drawing/2014/main" id="{94044FFF-648F-9607-4B9E-EECEDA509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422"/>
          <a:stretch/>
        </p:blipFill>
        <p:spPr>
          <a:xfrm>
            <a:off x="0" y="85061"/>
            <a:ext cx="12191979" cy="685799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A1EE921-79D6-E0EE-814B-13AF26FC67DD}"/>
              </a:ext>
            </a:extLst>
          </p:cNvPr>
          <p:cNvSpPr txBox="1">
            <a:spLocks/>
          </p:cNvSpPr>
          <p:nvPr/>
        </p:nvSpPr>
        <p:spPr>
          <a:xfrm>
            <a:off x="532115" y="221287"/>
            <a:ext cx="111277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FFFFF"/>
                </a:solidFill>
              </a:rPr>
              <a:t>Training parameters – Particle ID</a:t>
            </a:r>
            <a:endParaRPr lang="en-GB" sz="3200" dirty="0">
              <a:solidFill>
                <a:srgbClr val="FFFFFF"/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9DD93CB-3477-B6AB-066C-A06444245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922" y="1464349"/>
            <a:ext cx="5511328" cy="3285451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n-US" altLang="ja-JP" sz="2400" dirty="0">
                <a:solidFill>
                  <a:srgbClr val="FFFFFF"/>
                </a:solidFill>
              </a:rPr>
              <a:t>With Particle ID: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b-tag: 80% eff., 1.32% c / 0.237%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c-tag: 50% eff., 1.06% b / 0.429%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acceptance. </a:t>
            </a:r>
          </a:p>
          <a:p>
            <a:pPr>
              <a:lnSpc>
                <a:spcPct val="100000"/>
              </a:lnSpc>
            </a:pPr>
            <a:r>
              <a:rPr lang="en-US" altLang="ja-JP" sz="2400" dirty="0">
                <a:solidFill>
                  <a:srgbClr val="FFFFFF"/>
                </a:solidFill>
              </a:rPr>
              <a:t>Without Particle ID: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b-tag: 80% eff., 1.57% c / 0.272%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ja-JP" sz="1700" dirty="0"/>
              <a:t>c-tag: 50% eff., 1.24% b / 0.507% </a:t>
            </a:r>
            <a:r>
              <a:rPr lang="en-US" altLang="ja-JP" sz="1700" dirty="0" err="1"/>
              <a:t>uds</a:t>
            </a:r>
            <a:r>
              <a:rPr lang="en-US" altLang="ja-JP" sz="1700" dirty="0"/>
              <a:t> acceptance. 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ja-JP" sz="23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ja-JP" sz="2400" dirty="0">
                <a:solidFill>
                  <a:srgbClr val="FFFFFF"/>
                </a:solidFill>
              </a:rPr>
              <a:t>Particle ID improves tagging performance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82BEB7-5684-379C-1DBD-E1CC281F0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451" y="1598629"/>
            <a:ext cx="2989512" cy="22319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355D4E-9D91-8645-11BA-9540DF908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9451" y="4235192"/>
            <a:ext cx="2989512" cy="2228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600BA3-CFFE-3C57-4F40-48A1F0A458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2585" y="1599634"/>
            <a:ext cx="2989512" cy="22311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677F08-D428-DDCE-E37D-E42DDC0BE0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2313" y="4232796"/>
            <a:ext cx="2988388" cy="223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15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760</Words>
  <Application>Microsoft Office PowerPoint</Application>
  <PresentationFormat>Widescreen</PresentationFormat>
  <Paragraphs>75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Application of Particle Transformer in Quark Flavor Tagging</vt:lpstr>
      <vt:lpstr>Background</vt:lpstr>
      <vt:lpstr>Transformer</vt:lpstr>
      <vt:lpstr>Comparison between regular Transformer and Particle Transformer</vt:lpstr>
      <vt:lpstr>Particle Transformer (ParT)</vt:lpstr>
      <vt:lpstr>Application of ParT to ILC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 List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Particle Transformer in Quark Flavor Tagging</dc:title>
  <dc:creator>Gui, Lai</dc:creator>
  <cp:lastModifiedBy>Gui, Lai</cp:lastModifiedBy>
  <cp:revision>21</cp:revision>
  <dcterms:created xsi:type="dcterms:W3CDTF">2023-08-01T01:51:25Z</dcterms:created>
  <dcterms:modified xsi:type="dcterms:W3CDTF">2023-08-02T05:46:22Z</dcterms:modified>
</cp:coreProperties>
</file>