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56" r:id="rId2"/>
    <p:sldId id="261" r:id="rId3"/>
    <p:sldId id="430" r:id="rId4"/>
    <p:sldId id="4154" r:id="rId5"/>
    <p:sldId id="21230" r:id="rId6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84"/>
    <p:restoredTop sz="94695"/>
  </p:normalViewPr>
  <p:slideViewPr>
    <p:cSldViewPr snapToGrid="0" snapToObjects="1">
      <p:cViewPr varScale="1">
        <p:scale>
          <a:sx n="125" d="100"/>
          <a:sy n="125" d="100"/>
        </p:scale>
        <p:origin x="1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40EC8D-CF7C-4C26-9721-7027A814672F}" type="datetimeFigureOut">
              <a:rPr kumimoji="1" lang="ja-JP" altLang="en-US" smtClean="0"/>
              <a:t>2024/7/7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D51FC-5778-4E03-BB8A-AE64826AC7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7609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ED51FC-5778-4E03-BB8A-AE64826AC74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343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" y="746125"/>
            <a:ext cx="6623050" cy="3725863"/>
          </a:xfrm>
          <a:ln/>
        </p:spPr>
      </p:sp>
      <p:sp>
        <p:nvSpPr>
          <p:cNvPr id="99331" name="ノート プレースホルダ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>
              <a:latin typeface="Arial" pitchFamily="34" charset="0"/>
            </a:endParaRPr>
          </a:p>
        </p:txBody>
      </p:sp>
      <p:sp>
        <p:nvSpPr>
          <p:cNvPr id="9933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1pPr>
            <a:lvl2pPr marL="803971" indent="-308964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2pPr>
            <a:lvl3pPr marL="1237518" indent="-247504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3pPr>
            <a:lvl4pPr marL="1732524" indent="-247504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4pPr>
            <a:lvl5pPr marL="2227531" indent="-247504" eaLnBrk="0" hangingPunct="0">
              <a:spcBef>
                <a:spcPct val="30000"/>
              </a:spcBef>
              <a:defRPr kumimoji="1" sz="13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5pPr>
            <a:lvl6pPr marL="2705927" indent="-247504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6pPr>
            <a:lvl7pPr marL="3184322" indent="-247504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7pPr>
            <a:lvl8pPr marL="3662718" indent="-247504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8pPr>
            <a:lvl9pPr marL="4141114" indent="-247504" eaLnBrk="0" fontAlgn="base" hangingPunct="0">
              <a:spcBef>
                <a:spcPct val="3000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C10F246-45AF-4E80-B6C1-27D12AFAD51A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3</a:t>
            </a:fld>
            <a:endParaRPr lang="en-US" altLang="ja-JP">
              <a:solidFill>
                <a:srgbClr val="000000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44929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375257-C578-4418-9C89-6B787EAEE18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37639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ED51FC-5778-4E03-BB8A-AE64826AC74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612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71B395-2235-0C49-9421-A2CA92C5A4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8426A10-315C-5845-8F5D-EAF0FD9112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F54C86C-DF11-1B4A-B560-36D023E55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73C95-A3FA-47D6-B7B5-E74667ACA627}" type="datetime1">
              <a:rPr kumimoji="1" lang="ja-JP" altLang="en-US" smtClean="0"/>
              <a:t>2024/7/7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E34C73F-328E-C943-B09C-683013623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88902"/>
            <a:ext cx="4114800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EB31DF4-31E9-0049-B22A-689E7BAE8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2941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5282BA-63B5-3243-AFD2-42F63F07B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C9726E5-F48B-F849-9ADE-9399E1A63C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9CB42C-FFE5-A249-BE5F-CA6B375EC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A572E-3831-4168-9A8A-468086460D63}" type="datetime1">
              <a:rPr kumimoji="1" lang="ja-JP" altLang="en-US" smtClean="0"/>
              <a:t>2024/7/7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3E9C5A2-B602-244B-B189-7F8A6D5B5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45ABA4C-3903-F24A-9FEC-A3C669F86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8834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289C21F-BC32-BD47-92FE-24109C42D2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4704A5A-D0D0-F74D-A75C-365071A55B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9ACF2E-1A6E-0042-B55D-715D7C661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69D1C-0B47-4659-9EF0-D65303464B3C}" type="datetime1">
              <a:rPr kumimoji="1" lang="ja-JP" altLang="en-US" smtClean="0"/>
              <a:t>2024/7/7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2802D9C-299C-134E-B100-E3BC8346D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75DDE0-F763-224B-BAA4-97EE86C64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2377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keklogo-a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583267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92696"/>
          </a:xfrm>
          <a:solidFill>
            <a:schemeClr val="accent3">
              <a:lumMod val="50000"/>
            </a:schemeClr>
          </a:solidFill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ja-JP" altLang="en-US" dirty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31371" y="908720"/>
            <a:ext cx="11425269" cy="5760640"/>
          </a:xfrm>
        </p:spPr>
        <p:txBody>
          <a:bodyPr/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459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365BB0-FADF-B84D-8300-46281284F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6208B8F-E280-584D-84D9-5C0F4F733F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22DF27B-8B61-4644-BDBB-7B531DACE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A36BB-FE31-41E5-8673-2341674770AD}" type="datetime1">
              <a:rPr kumimoji="1" lang="ja-JP" altLang="en-US" smtClean="0"/>
              <a:t>2024/7/7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1F925D-94B1-EC4A-9186-B59234CAA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D83BC8-BC70-4647-9438-C9E07547A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4120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B47CE2-AA14-AF4C-B3DC-D201956B5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0AFB57-4F39-E548-BB05-CF1487F5CE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5E9863-67D1-B444-9FDF-34DCA827C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9EE51-B9CC-4E4A-932C-77092ACECD3B}" type="datetime1">
              <a:rPr kumimoji="1" lang="ja-JP" altLang="en-US" smtClean="0"/>
              <a:t>2024/7/7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C210415-B626-A844-9FA7-8B3479B9F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82019BB-5030-E748-A1FF-6B0E8421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968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DE1A96-E3C8-EA47-A4F7-BFF5B95D1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34FDAE9-4D3A-BF4B-AE50-3EB0D2F0BD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D9E156D-BC05-CA48-A2E4-94F95725D3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0B319C5-F2CD-A24E-A565-8B3143B55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D96F6-B8A0-4541-8481-FEB691AF4FB5}" type="datetime1">
              <a:rPr kumimoji="1" lang="ja-JP" altLang="en-US" smtClean="0"/>
              <a:t>2024/7/7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46B4394-51FD-854F-B830-56C9768CA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CE7B200-96E2-BF43-80B0-EF2BC8240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2306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C8B880-61CC-AD42-A17A-4B49E06B9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6630607-ADD3-7B4C-86BF-418F65597B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7654F27-79D5-8D43-BF21-84313BA639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E3C7206-3791-414C-B282-3962B65BCF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8022926-F9F2-9841-B48D-BFAD533382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8492024-57F0-484E-B4B1-640BAE5C9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477A9-E48E-48C8-B062-65536451C09E}" type="datetime1">
              <a:rPr kumimoji="1" lang="ja-JP" altLang="en-US" smtClean="0"/>
              <a:t>2024/7/7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6491757-FE61-6346-B4C3-6D36168BB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391E609-7469-F74D-9D72-FB7CF7A12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0354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6D5E1D-0016-9E42-BAEE-02B7BD33A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4385239-27C8-AB4D-8F14-C6FE81E3A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E198-E993-4FD4-9145-86F0FED05F58}" type="datetime1">
              <a:rPr kumimoji="1" lang="ja-JP" altLang="en-US" smtClean="0"/>
              <a:t>2024/7/7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28FEE98-E9F6-8B4F-B264-919EC25C9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11E202D-9F07-8842-9820-9CA3B96A7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5013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E2F885C-E28F-5B4C-B147-A930D1CF9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725DB-0F45-4142-BE14-AA5D841A8430}" type="datetime1">
              <a:rPr kumimoji="1" lang="ja-JP" altLang="en-US" smtClean="0"/>
              <a:t>2024/7/7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7BF054F-8FE0-FE47-A35B-04BA7270A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5319133-C761-7F40-A89B-F7A0618F9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2206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077990-C58B-F742-AFCD-BC9F7B1A8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11C3202-F7FA-FE40-80FC-D32B7631A8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B789344-3986-7042-AAFE-C047065ADF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A6B1FE-D84C-E947-9E86-2D8E5B80E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DB60E-69B2-4E76-9513-60B9C627E337}" type="datetime1">
              <a:rPr kumimoji="1" lang="ja-JP" altLang="en-US" smtClean="0"/>
              <a:t>2024/7/7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2849A72-3396-9144-A534-E37BBAF1D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BD67FFC-349F-394E-B541-7DD0E6A63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6219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1D1804-4892-6D4F-9978-9F03C50A2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B055D05-0726-D441-A0F5-0DB3E0BBBF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65BC315-C347-4D48-B80C-E8873A66DB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56D9AB0-E0EC-694B-89BB-6EBE1EA2B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D9EEA-2EAD-4E8F-8A41-B654CEE89340}" type="datetime1">
              <a:rPr kumimoji="1" lang="ja-JP" altLang="en-US" smtClean="0"/>
              <a:t>2024/7/7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05CD6C9-BD3E-314E-9FD1-78CD1E612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F751967-97B5-C341-8270-47E1AA46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8212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0E5F5F4F-12BE-D447-9166-9A057E60C582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5233851"/>
            <a:ext cx="12192000" cy="1624148"/>
          </a:xfrm>
          <a:prstGeom prst="rect">
            <a:avLst/>
          </a:prstGeom>
        </p:spPr>
      </p:pic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26CFD6E-EC0A-3B4B-AFD0-C804F522A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037C647-EB3C-024E-9B1A-6308AC5CE3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AE24930-94F0-AB43-B40C-B06775BFB2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2DDC9-D059-461C-908E-87CDCC513A26}" type="datetime1">
              <a:rPr kumimoji="1" lang="ja-JP" altLang="en-US" smtClean="0"/>
              <a:t>2024/7/7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76F23B0-78B6-8A4A-AC01-1B9F8990C9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EB1E7B-5265-E048-A2D1-AB83BD88B4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39866-D6A0-DB46-ABEE-551451B0E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BA9A7DF7-06F0-AB43-A3EF-FB5FC4684C93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5426075" y="6282266"/>
            <a:ext cx="1339850" cy="446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82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hyperlink" Target="http://www-acc.kek.jp/KEKB/pictures/KEKB_photo/KEKair2005/KEKair2004-04H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87FF50-C887-7544-8396-B4D1FD36AA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46037"/>
            <a:ext cx="9144000" cy="2387600"/>
          </a:xfrm>
        </p:spPr>
        <p:txBody>
          <a:bodyPr/>
          <a:lstStyle/>
          <a:p>
            <a:r>
              <a:rPr kumimoji="1" lang="en-US" altLang="ja-JP" dirty="0"/>
              <a:t>Welcome to Japan</a:t>
            </a:r>
            <a:br>
              <a:rPr kumimoji="1" lang="en-US" altLang="ja-JP" dirty="0"/>
            </a:br>
            <a:r>
              <a:rPr kumimoji="1" lang="en-US" altLang="ja-JP" dirty="0"/>
              <a:t>LCWS2024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28047B3-B8DA-C44F-A909-FB0CF33D4C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766118"/>
            <a:ext cx="9144000" cy="1655762"/>
          </a:xfrm>
        </p:spPr>
        <p:txBody>
          <a:bodyPr>
            <a:normAutofit/>
          </a:bodyPr>
          <a:lstStyle/>
          <a:p>
            <a:r>
              <a:rPr lang="en-US" altLang="ja-JP" dirty="0"/>
              <a:t>Shoji ASAI</a:t>
            </a:r>
            <a:r>
              <a:rPr kumimoji="1" lang="en-US" altLang="ja-JP" dirty="0"/>
              <a:t> (KEK)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01E7AE8-B4C1-EF69-CE0D-5A2DB665D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1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480123A-4F4E-FE99-BD67-4899366A1D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5470" y="2510249"/>
            <a:ext cx="7400899" cy="232819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335B7E44-F4C4-2DB9-AE0E-5550378956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78488" y="2510249"/>
            <a:ext cx="2581152" cy="1451898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F555509-529C-1F18-EC01-D1803C4A2E9A}"/>
              </a:ext>
            </a:extLst>
          </p:cNvPr>
          <p:cNvSpPr txBox="1"/>
          <p:nvPr/>
        </p:nvSpPr>
        <p:spPr>
          <a:xfrm>
            <a:off x="10668000" y="1889760"/>
            <a:ext cx="1067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１</a:t>
            </a:r>
            <a:r>
              <a:rPr kumimoji="1" lang="en-US" altLang="ja-JP" dirty="0"/>
              <a:t>USD=</a:t>
            </a:r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0FBC961-9D8D-305C-D0A7-FBEF9086BA22}"/>
              </a:ext>
            </a:extLst>
          </p:cNvPr>
          <p:cNvSpPr txBox="1"/>
          <p:nvPr/>
        </p:nvSpPr>
        <p:spPr>
          <a:xfrm>
            <a:off x="609600" y="4267200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Crazy Hot</a:t>
            </a:r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8B090C2-F4A5-961D-291E-1D05F05B070E}"/>
              </a:ext>
            </a:extLst>
          </p:cNvPr>
          <p:cNvSpPr txBox="1"/>
          <p:nvPr/>
        </p:nvSpPr>
        <p:spPr>
          <a:xfrm>
            <a:off x="10414000" y="4064000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Exciting Night</a:t>
            </a:r>
            <a:endParaRPr kumimoji="1" lang="ja-JP" altLang="en-US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6B37A2F5-1613-535A-CEFF-F198A55333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118" y="2737843"/>
            <a:ext cx="2199918" cy="1466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493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 descr="ロゴ&#10;&#10;自動的に生成された説明">
            <a:extLst>
              <a:ext uri="{FF2B5EF4-FFF2-40B4-BE49-F238E27FC236}">
                <a16:creationId xmlns:a16="http://schemas.microsoft.com/office/drawing/2014/main" id="{F4EEF186-8032-3D0D-EDA4-DF7CD091847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800" y="426720"/>
            <a:ext cx="4244029" cy="1044031"/>
          </a:xfrm>
          <a:prstGeom prst="rect">
            <a:avLst/>
          </a:prstGeom>
        </p:spPr>
      </p:pic>
      <p:pic>
        <p:nvPicPr>
          <p:cNvPr id="31" name="図 30" descr="スーツを着た男性の白黒写真&#10;&#10;自動的に生成された説明">
            <a:extLst>
              <a:ext uri="{FF2B5EF4-FFF2-40B4-BE49-F238E27FC236}">
                <a16:creationId xmlns:a16="http://schemas.microsoft.com/office/drawing/2014/main" id="{BABC156D-459C-C1C3-E2E8-D1B1208CAC1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255"/>
          <a:stretch/>
        </p:blipFill>
        <p:spPr>
          <a:xfrm>
            <a:off x="7276016" y="659987"/>
            <a:ext cx="1380387" cy="1565465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73C206B-E9FA-F5F9-88B8-BF630DA9EDD7}"/>
              </a:ext>
            </a:extLst>
          </p:cNvPr>
          <p:cNvSpPr txBox="1"/>
          <p:nvPr/>
        </p:nvSpPr>
        <p:spPr>
          <a:xfrm>
            <a:off x="812800" y="1442720"/>
            <a:ext cx="28664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ICEPP: </a:t>
            </a:r>
            <a:r>
              <a:rPr kumimoji="1" lang="en-US" altLang="ja-JP" sz="2400" dirty="0"/>
              <a:t>Center</a:t>
            </a:r>
            <a:r>
              <a:rPr lang="en-US" altLang="ja-JP" sz="2400" dirty="0"/>
              <a:t> for  </a:t>
            </a:r>
          </a:p>
          <a:p>
            <a:r>
              <a:rPr lang="en-US" altLang="ja-JP" sz="2400" dirty="0"/>
              <a:t>overseas projects</a:t>
            </a:r>
            <a:endParaRPr kumimoji="1" lang="ja-JP" altLang="en-US" sz="240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002CEF13-AB25-C655-D8F0-B873B5BBF6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708" y="2707373"/>
            <a:ext cx="2527250" cy="3793246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83EA55C-C34C-5E24-D699-DCED13253C14}"/>
              </a:ext>
            </a:extLst>
          </p:cNvPr>
          <p:cNvSpPr txBox="1"/>
          <p:nvPr/>
        </p:nvSpPr>
        <p:spPr>
          <a:xfrm>
            <a:off x="612690" y="2265239"/>
            <a:ext cx="2231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@ DESY,PSI, CERN</a:t>
            </a:r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C5795FB-C3FB-E6CD-53EA-9B8562EE592A}"/>
              </a:ext>
            </a:extLst>
          </p:cNvPr>
          <p:cNvSpPr txBox="1"/>
          <p:nvPr/>
        </p:nvSpPr>
        <p:spPr>
          <a:xfrm>
            <a:off x="6260769" y="197015"/>
            <a:ext cx="27077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/>
              <a:t>DG of ICEPP</a:t>
            </a:r>
            <a:endParaRPr kumimoji="1" lang="ja-JP" altLang="en-US" sz="3200" b="1"/>
          </a:p>
        </p:txBody>
      </p:sp>
      <p:sp>
        <p:nvSpPr>
          <p:cNvPr id="7" name="円/楕円 6">
            <a:extLst>
              <a:ext uri="{FF2B5EF4-FFF2-40B4-BE49-F238E27FC236}">
                <a16:creationId xmlns:a16="http://schemas.microsoft.com/office/drawing/2014/main" id="{31D8281F-078A-7004-0AB8-52B361513247}"/>
              </a:ext>
            </a:extLst>
          </p:cNvPr>
          <p:cNvSpPr/>
          <p:nvPr/>
        </p:nvSpPr>
        <p:spPr>
          <a:xfrm>
            <a:off x="7834848" y="2541786"/>
            <a:ext cx="261783" cy="25534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>
            <a:extLst>
              <a:ext uri="{FF2B5EF4-FFF2-40B4-BE49-F238E27FC236}">
                <a16:creationId xmlns:a16="http://schemas.microsoft.com/office/drawing/2014/main" id="{2E1BC4CD-942E-66DF-022E-1C77CD0E23E6}"/>
              </a:ext>
            </a:extLst>
          </p:cNvPr>
          <p:cNvSpPr/>
          <p:nvPr/>
        </p:nvSpPr>
        <p:spPr>
          <a:xfrm>
            <a:off x="7834848" y="2877066"/>
            <a:ext cx="261783" cy="25534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 descr="メガネを掛けた男性の白黒写真&#10;&#10;自動的に生成された説明">
            <a:extLst>
              <a:ext uri="{FF2B5EF4-FFF2-40B4-BE49-F238E27FC236}">
                <a16:creationId xmlns:a16="http://schemas.microsoft.com/office/drawing/2014/main" id="{7F48E62A-3365-8C9D-2A15-0FB62B7DCA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5344" y="3243288"/>
            <a:ext cx="1240790" cy="1389261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560474D-6BF5-5162-AE02-4E3E9FEC38B5}"/>
              </a:ext>
            </a:extLst>
          </p:cNvPr>
          <p:cNvSpPr txBox="1"/>
          <p:nvPr/>
        </p:nvSpPr>
        <p:spPr>
          <a:xfrm>
            <a:off x="5902960" y="1788160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Koshiba-san</a:t>
            </a:r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24295FB-E4D2-583D-CCC4-9F83339677C2}"/>
              </a:ext>
            </a:extLst>
          </p:cNvPr>
          <p:cNvSpPr txBox="1"/>
          <p:nvPr/>
        </p:nvSpPr>
        <p:spPr>
          <a:xfrm>
            <a:off x="6014720" y="3525520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/>
              <a:t>Orito-san</a:t>
            </a:r>
            <a:endParaRPr kumimoji="1" lang="ja-JP" altLang="en-US"/>
          </a:p>
        </p:txBody>
      </p:sp>
      <p:pic>
        <p:nvPicPr>
          <p:cNvPr id="14" name="図 13" descr="座る が含まれている画像&#10;&#10;自動的に生成された説明">
            <a:extLst>
              <a:ext uri="{FF2B5EF4-FFF2-40B4-BE49-F238E27FC236}">
                <a16:creationId xmlns:a16="http://schemas.microsoft.com/office/drawing/2014/main" id="{9BB9AA2A-D6AE-C040-6ACE-B977263AD7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63872" y="2189892"/>
            <a:ext cx="2988980" cy="3902771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B914766B-7F47-A1E4-1287-43CF2CDC65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04469" y="4977536"/>
            <a:ext cx="1627303" cy="1220477"/>
          </a:xfrm>
          <a:prstGeom prst="rect">
            <a:avLst/>
          </a:prstGeom>
        </p:spPr>
      </p:pic>
      <p:sp>
        <p:nvSpPr>
          <p:cNvPr id="17" name="円/楕円 16">
            <a:extLst>
              <a:ext uri="{FF2B5EF4-FFF2-40B4-BE49-F238E27FC236}">
                <a16:creationId xmlns:a16="http://schemas.microsoft.com/office/drawing/2014/main" id="{C3DA32B7-A00F-40F6-FBC2-23EB592E48F5}"/>
              </a:ext>
            </a:extLst>
          </p:cNvPr>
          <p:cNvSpPr/>
          <p:nvPr/>
        </p:nvSpPr>
        <p:spPr>
          <a:xfrm>
            <a:off x="7829327" y="2228171"/>
            <a:ext cx="261783" cy="255345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02DA4D7-4F73-7C19-6E2B-8AAFBAE5AF90}"/>
              </a:ext>
            </a:extLst>
          </p:cNvPr>
          <p:cNvSpPr txBox="1"/>
          <p:nvPr/>
        </p:nvSpPr>
        <p:spPr>
          <a:xfrm>
            <a:off x="5892800" y="5222240"/>
            <a:ext cx="1784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/>
              <a:t>Komamiya-san</a:t>
            </a:r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8E4CACA-9F22-4DAC-1C76-CC3ACA8473AC}"/>
              </a:ext>
            </a:extLst>
          </p:cNvPr>
          <p:cNvSpPr txBox="1"/>
          <p:nvPr/>
        </p:nvSpPr>
        <p:spPr>
          <a:xfrm>
            <a:off x="5527040" y="2661920"/>
            <a:ext cx="1462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30years ago</a:t>
            </a:r>
            <a:endParaRPr kumimoji="1" lang="ja-JP" altLang="en-US"/>
          </a:p>
        </p:txBody>
      </p:sp>
      <p:sp>
        <p:nvSpPr>
          <p:cNvPr id="25" name="右矢印 24">
            <a:extLst>
              <a:ext uri="{FF2B5EF4-FFF2-40B4-BE49-F238E27FC236}">
                <a16:creationId xmlns:a16="http://schemas.microsoft.com/office/drawing/2014/main" id="{1A05E17F-4E22-F8C2-BEC0-05CEF878A2CC}"/>
              </a:ext>
            </a:extLst>
          </p:cNvPr>
          <p:cNvSpPr/>
          <p:nvPr/>
        </p:nvSpPr>
        <p:spPr>
          <a:xfrm>
            <a:off x="8881780" y="5349256"/>
            <a:ext cx="436880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右矢印 25">
            <a:extLst>
              <a:ext uri="{FF2B5EF4-FFF2-40B4-BE49-F238E27FC236}">
                <a16:creationId xmlns:a16="http://schemas.microsoft.com/office/drawing/2014/main" id="{95F42EE6-AD05-D042-EFFE-0D8E10849EA0}"/>
              </a:ext>
            </a:extLst>
          </p:cNvPr>
          <p:cNvSpPr/>
          <p:nvPr/>
        </p:nvSpPr>
        <p:spPr>
          <a:xfrm rot="5400000">
            <a:off x="7735119" y="4550760"/>
            <a:ext cx="368920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AD5DF45D-967B-0D85-73C7-AFF068532DE7}"/>
              </a:ext>
            </a:extLst>
          </p:cNvPr>
          <p:cNvSpPr txBox="1"/>
          <p:nvPr/>
        </p:nvSpPr>
        <p:spPr>
          <a:xfrm>
            <a:off x="9458960" y="5374640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ASAI</a:t>
            </a:r>
            <a:endParaRPr kumimoji="1" lang="ja-JP" altLang="en-US"/>
          </a:p>
        </p:txBody>
      </p:sp>
      <p:sp>
        <p:nvSpPr>
          <p:cNvPr id="37" name="右矢印 36">
            <a:extLst>
              <a:ext uri="{FF2B5EF4-FFF2-40B4-BE49-F238E27FC236}">
                <a16:creationId xmlns:a16="http://schemas.microsoft.com/office/drawing/2014/main" id="{E203A09C-BBF0-1A8D-5A60-4FBF6827951D}"/>
              </a:ext>
            </a:extLst>
          </p:cNvPr>
          <p:cNvSpPr/>
          <p:nvPr/>
        </p:nvSpPr>
        <p:spPr>
          <a:xfrm>
            <a:off x="10216281" y="5300504"/>
            <a:ext cx="436880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8" name="図 37">
            <a:extLst>
              <a:ext uri="{FF2B5EF4-FFF2-40B4-BE49-F238E27FC236}">
                <a16:creationId xmlns:a16="http://schemas.microsoft.com/office/drawing/2014/main" id="{48CA0564-309A-DA4E-4F2D-D97B6983993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75933" y="4785875"/>
            <a:ext cx="1234121" cy="1653977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39DD7382-454F-DEC1-ED79-004CE4A1B713}"/>
              </a:ext>
            </a:extLst>
          </p:cNvPr>
          <p:cNvSpPr txBox="1"/>
          <p:nvPr/>
        </p:nvSpPr>
        <p:spPr>
          <a:xfrm>
            <a:off x="10800080" y="4297680"/>
            <a:ext cx="1309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Ishino-</a:t>
            </a:r>
            <a:r>
              <a:rPr kumimoji="1" lang="en-US" altLang="ja-JP" dirty="0" err="1"/>
              <a:t>san</a:t>
            </a:r>
            <a:endParaRPr kumimoji="1"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20CACF0D-DC68-E904-430F-FE28E323AE9F}"/>
              </a:ext>
            </a:extLst>
          </p:cNvPr>
          <p:cNvSpPr txBox="1"/>
          <p:nvPr/>
        </p:nvSpPr>
        <p:spPr>
          <a:xfrm>
            <a:off x="8859520" y="3403600"/>
            <a:ext cx="300434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ILC-Japan</a:t>
            </a:r>
          </a:p>
          <a:p>
            <a:r>
              <a:rPr lang="en-US" altLang="ja-JP" sz="2800" dirty="0"/>
              <a:t>(hep community)</a:t>
            </a:r>
            <a:endParaRPr kumimoji="1" lang="ja-JP" altLang="en-US" sz="2800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F5CECC1E-B3A5-86B7-9725-D8FC885547AA}"/>
              </a:ext>
            </a:extLst>
          </p:cNvPr>
          <p:cNvSpPr txBox="1"/>
          <p:nvPr/>
        </p:nvSpPr>
        <p:spPr>
          <a:xfrm>
            <a:off x="9367520" y="406400"/>
            <a:ext cx="2454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ICEPP makes leading</a:t>
            </a:r>
          </a:p>
          <a:p>
            <a:r>
              <a:rPr kumimoji="1" lang="en-US" altLang="ja-JP" dirty="0"/>
              <a:t> contribution to ILC</a:t>
            </a:r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6613786-046B-3DC4-8046-2B8221A25DB1}"/>
              </a:ext>
            </a:extLst>
          </p:cNvPr>
          <p:cNvSpPr txBox="1"/>
          <p:nvPr/>
        </p:nvSpPr>
        <p:spPr>
          <a:xfrm>
            <a:off x="335280" y="111760"/>
            <a:ext cx="2008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Host of this conf.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3848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803photo�">
            <a:extLst>
              <a:ext uri="{FF2B5EF4-FFF2-40B4-BE49-F238E27FC236}">
                <a16:creationId xmlns:a16="http://schemas.microsoft.com/office/drawing/2014/main" id="{177B7CAF-E08D-EB9B-F9F4-64DC433CCE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89964" y="1276453"/>
            <a:ext cx="3882436" cy="343739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 descr="KEKair2004-04M">
            <a:hlinkClick r:id="rId4"/>
            <a:extLst>
              <a:ext uri="{FF2B5EF4-FFF2-40B4-BE49-F238E27FC236}">
                <a16:creationId xmlns:a16="http://schemas.microsoft.com/office/drawing/2014/main" id="{41AF7744-1F2F-0DC4-21A9-D5B20B5F45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497" y="1256024"/>
            <a:ext cx="3784061" cy="3430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043107C-7CF6-43E5-6299-A30BD58ED059}"/>
              </a:ext>
            </a:extLst>
          </p:cNvPr>
          <p:cNvSpPr txBox="1"/>
          <p:nvPr/>
        </p:nvSpPr>
        <p:spPr>
          <a:xfrm>
            <a:off x="902040" y="4732635"/>
            <a:ext cx="2677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SuperKEKB</a:t>
            </a:r>
            <a:r>
              <a:rPr kumimoji="1" lang="en-US" altLang="ja-JP" dirty="0"/>
              <a:t> @ Tsukuba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8106BF9-00C1-5C08-DC04-8B26D70D02DE}"/>
              </a:ext>
            </a:extLst>
          </p:cNvPr>
          <p:cNvSpPr txBox="1"/>
          <p:nvPr/>
        </p:nvSpPr>
        <p:spPr>
          <a:xfrm>
            <a:off x="4440201" y="4699684"/>
            <a:ext cx="190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J-PARC</a:t>
            </a:r>
            <a:r>
              <a:rPr kumimoji="1" lang="en-US" altLang="ja-JP" dirty="0"/>
              <a:t> @ </a:t>
            </a:r>
            <a:r>
              <a:rPr lang="en-US" altLang="ja-JP" dirty="0"/>
              <a:t>Tokai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085DCC5-E524-7577-35E8-12F5B277EABA}"/>
              </a:ext>
            </a:extLst>
          </p:cNvPr>
          <p:cNvSpPr txBox="1"/>
          <p:nvPr/>
        </p:nvSpPr>
        <p:spPr>
          <a:xfrm>
            <a:off x="1706880" y="670560"/>
            <a:ext cx="53254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KEK: National  Accelerator Lab</a:t>
            </a:r>
            <a:endParaRPr kumimoji="1" lang="ja-JP" altLang="en-US" sz="2800"/>
          </a:p>
        </p:txBody>
      </p:sp>
      <p:pic>
        <p:nvPicPr>
          <p:cNvPr id="1025" name="Picture 1" descr="page10image84617392">
            <a:extLst>
              <a:ext uri="{FF2B5EF4-FFF2-40B4-BE49-F238E27FC236}">
                <a16:creationId xmlns:a16="http://schemas.microsoft.com/office/drawing/2014/main" id="{4B784149-E2A7-8011-DEE8-EC324650B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9134" y="674219"/>
            <a:ext cx="3815870" cy="869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age10image84617696">
            <a:extLst>
              <a:ext uri="{FF2B5EF4-FFF2-40B4-BE49-F238E27FC236}">
                <a16:creationId xmlns:a16="http://schemas.microsoft.com/office/drawing/2014/main" id="{32864538-F185-DF75-4CDF-B6EBEC2A33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9134" y="1726182"/>
            <a:ext cx="3815871" cy="1748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図 8" descr="建物, 電車, テーブル, 座る が含まれている画像&#10;&#10;自動的に生成された説明">
            <a:extLst>
              <a:ext uri="{FF2B5EF4-FFF2-40B4-BE49-F238E27FC236}">
                <a16:creationId xmlns:a16="http://schemas.microsoft.com/office/drawing/2014/main" id="{D32DD0A4-B2BF-EB2C-84C2-04001C5D249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74934" y="3657293"/>
            <a:ext cx="3684270" cy="2508108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E045BB-D7AE-FC8A-C88B-9CEF63415F03}"/>
              </a:ext>
            </a:extLst>
          </p:cNvPr>
          <p:cNvSpPr txBox="1"/>
          <p:nvPr/>
        </p:nvSpPr>
        <p:spPr>
          <a:xfrm>
            <a:off x="558800" y="5181600"/>
            <a:ext cx="2929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World Highest Luminosity</a:t>
            </a:r>
          </a:p>
          <a:p>
            <a:r>
              <a:rPr kumimoji="1" lang="en-US" altLang="ja-JP" dirty="0"/>
              <a:t>Collider </a:t>
            </a:r>
            <a:r>
              <a:rPr kumimoji="1" lang="en-US" altLang="ja-JP" dirty="0" err="1"/>
              <a:t>SuperKEKB</a:t>
            </a:r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C4D2F32-8F8F-1C4C-555D-63641C24282C}"/>
              </a:ext>
            </a:extLst>
          </p:cNvPr>
          <p:cNvSpPr txBox="1"/>
          <p:nvPr/>
        </p:nvSpPr>
        <p:spPr>
          <a:xfrm>
            <a:off x="4531360" y="5090160"/>
            <a:ext cx="24192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MW proton Machine </a:t>
            </a:r>
          </a:p>
          <a:p>
            <a:r>
              <a:rPr lang="en-US" altLang="ja-JP" dirty="0"/>
              <a:t>  is used for T2K</a:t>
            </a:r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EE7DB9E-D759-0952-6EFE-495FA4720A0B}"/>
              </a:ext>
            </a:extLst>
          </p:cNvPr>
          <p:cNvSpPr txBox="1"/>
          <p:nvPr/>
        </p:nvSpPr>
        <p:spPr>
          <a:xfrm>
            <a:off x="7721600" y="172720"/>
            <a:ext cx="4312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Key Lab for ITN (</a:t>
            </a:r>
            <a:r>
              <a:rPr kumimoji="1" lang="en-US" altLang="ja-JP" dirty="0" err="1"/>
              <a:t>Michizono-san’s</a:t>
            </a:r>
            <a:r>
              <a:rPr kumimoji="1" lang="en-US" altLang="ja-JP" dirty="0"/>
              <a:t> talk)</a:t>
            </a:r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0AC3584-1153-39E2-7834-A9D229A2C778}"/>
              </a:ext>
            </a:extLst>
          </p:cNvPr>
          <p:cNvSpPr txBox="1"/>
          <p:nvPr/>
        </p:nvSpPr>
        <p:spPr>
          <a:xfrm>
            <a:off x="2387600" y="203200"/>
            <a:ext cx="1770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KEK is co-host</a:t>
            </a:r>
            <a:endParaRPr kumimoji="1" lang="ja-JP" alt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id="{09556BF7-50DE-4B60-BC42-CA0055E0A243}"/>
              </a:ext>
            </a:extLst>
          </p:cNvPr>
          <p:cNvSpPr/>
          <p:nvPr/>
        </p:nvSpPr>
        <p:spPr>
          <a:xfrm>
            <a:off x="7985747" y="4550302"/>
            <a:ext cx="2476326" cy="14313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3FCAF3B-D335-4263-8678-57EC8506AABA}"/>
              </a:ext>
            </a:extLst>
          </p:cNvPr>
          <p:cNvSpPr/>
          <p:nvPr/>
        </p:nvSpPr>
        <p:spPr>
          <a:xfrm>
            <a:off x="4112070" y="4100599"/>
            <a:ext cx="3395433" cy="20725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6A07A527-5A8D-414D-8E7B-176B0491E29E}"/>
              </a:ext>
            </a:extLst>
          </p:cNvPr>
          <p:cNvSpPr/>
          <p:nvPr/>
        </p:nvSpPr>
        <p:spPr>
          <a:xfrm>
            <a:off x="1639362" y="4097264"/>
            <a:ext cx="1995839" cy="21653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9576B8B1-0F69-417C-BC86-2A3919BC2043}"/>
              </a:ext>
            </a:extLst>
          </p:cNvPr>
          <p:cNvSpPr/>
          <p:nvPr/>
        </p:nvSpPr>
        <p:spPr>
          <a:xfrm>
            <a:off x="1666221" y="4131479"/>
            <a:ext cx="2001538" cy="2503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92" b="1" dirty="0">
              <a:solidFill>
                <a:schemeClr val="tx1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C897E4E-B461-4D7A-BADE-47BDFDA77486}"/>
              </a:ext>
            </a:extLst>
          </p:cNvPr>
          <p:cNvSpPr txBox="1"/>
          <p:nvPr/>
        </p:nvSpPr>
        <p:spPr>
          <a:xfrm>
            <a:off x="1830813" y="140154"/>
            <a:ext cx="8605134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Promotion scheme of ILC / relation of Stakeholder</a:t>
            </a:r>
            <a:endParaRPr lang="ja-JP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F2C19A6-0B77-41B5-BE28-564F5778138A}"/>
              </a:ext>
            </a:extLst>
          </p:cNvPr>
          <p:cNvSpPr/>
          <p:nvPr/>
        </p:nvSpPr>
        <p:spPr>
          <a:xfrm>
            <a:off x="4350912" y="1230006"/>
            <a:ext cx="2871118" cy="24053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3F531A6-F923-4D55-9A35-8D220B7125F5}"/>
              </a:ext>
            </a:extLst>
          </p:cNvPr>
          <p:cNvSpPr/>
          <p:nvPr/>
        </p:nvSpPr>
        <p:spPr>
          <a:xfrm>
            <a:off x="7696594" y="876396"/>
            <a:ext cx="2880029" cy="16015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7819671-6350-4AEE-81E4-A5BDF4D47F3D}"/>
              </a:ext>
            </a:extLst>
          </p:cNvPr>
          <p:cNvSpPr/>
          <p:nvPr/>
        </p:nvSpPr>
        <p:spPr>
          <a:xfrm>
            <a:off x="5171876" y="1496722"/>
            <a:ext cx="1363832" cy="359934"/>
          </a:xfrm>
          <a:prstGeom prst="rect">
            <a:avLst/>
          </a:prstGeom>
          <a:solidFill>
            <a:schemeClr val="bg1"/>
          </a:solidFill>
          <a:ln w="5715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92" dirty="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Cabinet office</a:t>
            </a:r>
            <a:endParaRPr lang="ja-JP" altLang="en-US" sz="1292" dirty="0">
              <a:solidFill>
                <a:schemeClr val="tx1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41366DF-80BC-449D-AC80-FE01D287A732}"/>
              </a:ext>
            </a:extLst>
          </p:cNvPr>
          <p:cNvSpPr/>
          <p:nvPr/>
        </p:nvSpPr>
        <p:spPr>
          <a:xfrm>
            <a:off x="6020935" y="1951848"/>
            <a:ext cx="1050775" cy="325079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92" dirty="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M. Finance</a:t>
            </a:r>
            <a:endParaRPr lang="ja-JP" altLang="en-US" sz="1292" dirty="0">
              <a:solidFill>
                <a:schemeClr val="tx1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239E70C4-3E44-4FBC-8434-F44B5F6587AD}"/>
              </a:ext>
            </a:extLst>
          </p:cNvPr>
          <p:cNvSpPr/>
          <p:nvPr/>
        </p:nvSpPr>
        <p:spPr>
          <a:xfrm>
            <a:off x="5278780" y="2840306"/>
            <a:ext cx="1125366" cy="379786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92" dirty="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MEXT</a:t>
            </a:r>
            <a:endParaRPr lang="ja-JP" altLang="en-US" sz="1292" dirty="0">
              <a:solidFill>
                <a:schemeClr val="tx1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F3432638-70C4-4F8E-A893-634039E4BE15}"/>
              </a:ext>
            </a:extLst>
          </p:cNvPr>
          <p:cNvSpPr/>
          <p:nvPr/>
        </p:nvSpPr>
        <p:spPr>
          <a:xfrm>
            <a:off x="8060569" y="4661452"/>
            <a:ext cx="1269682" cy="504160"/>
          </a:xfrm>
          <a:prstGeom prst="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77" dirty="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Industrial sector</a:t>
            </a:r>
            <a:endParaRPr lang="en-US" altLang="ja-JP" sz="1662" dirty="0">
              <a:solidFill>
                <a:schemeClr val="tx1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90EC5F97-7538-48B4-B10B-1ECC7482D78B}"/>
              </a:ext>
            </a:extLst>
          </p:cNvPr>
          <p:cNvSpPr/>
          <p:nvPr/>
        </p:nvSpPr>
        <p:spPr>
          <a:xfrm>
            <a:off x="8593627" y="5499130"/>
            <a:ext cx="1742778" cy="371621"/>
          </a:xfrm>
          <a:prstGeom prst="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77" dirty="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Candidate site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692AE2E-A55C-4DBA-A73E-C90B5D797F04}"/>
              </a:ext>
            </a:extLst>
          </p:cNvPr>
          <p:cNvSpPr/>
          <p:nvPr/>
        </p:nvSpPr>
        <p:spPr>
          <a:xfrm>
            <a:off x="5934820" y="4302487"/>
            <a:ext cx="1416821" cy="152402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altLang="ja-JP" sz="1477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Arial" panose="020B0604020202020204" pitchFamily="34" charset="0"/>
              </a:rPr>
              <a:t>KEK</a:t>
            </a:r>
          </a:p>
          <a:p>
            <a:pPr algn="ctr"/>
            <a:r>
              <a:rPr lang="en-US" altLang="ja-JP" sz="1292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Arial" panose="020B0604020202020204" pitchFamily="34" charset="0"/>
              </a:rPr>
              <a:t>(</a:t>
            </a:r>
            <a:r>
              <a:rPr lang="en-US" altLang="ja-JP" sz="1292" b="1" dirty="0" err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Arial" panose="020B0604020202020204" pitchFamily="34" charset="0"/>
              </a:rPr>
              <a:t>S.Asai</a:t>
            </a:r>
            <a:r>
              <a:rPr lang="en-US" altLang="ja-JP" sz="1292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Arial" panose="020B0604020202020204" pitchFamily="34" charset="0"/>
              </a:rPr>
              <a:t>) 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3023500F-5002-44D4-8AF4-0CDDE1345255}"/>
              </a:ext>
            </a:extLst>
          </p:cNvPr>
          <p:cNvSpPr/>
          <p:nvPr/>
        </p:nvSpPr>
        <p:spPr>
          <a:xfrm>
            <a:off x="3917848" y="4119945"/>
            <a:ext cx="3396184" cy="2478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92" b="1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　</a:t>
            </a:r>
            <a:endParaRPr lang="ja-JP" altLang="en-US" sz="1292" b="1" dirty="0">
              <a:solidFill>
                <a:schemeClr val="tx1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201150CE-7711-419E-8521-542DBCF89462}"/>
              </a:ext>
            </a:extLst>
          </p:cNvPr>
          <p:cNvSpPr/>
          <p:nvPr/>
        </p:nvSpPr>
        <p:spPr>
          <a:xfrm>
            <a:off x="6022412" y="2363208"/>
            <a:ext cx="1062789" cy="3076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92" dirty="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M. Eco/Ind.</a:t>
            </a:r>
            <a:endParaRPr lang="ja-JP" altLang="en-US" sz="1292" dirty="0">
              <a:solidFill>
                <a:schemeClr val="tx1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68F4A3D4-9C4F-4F0C-AA0D-73B24BD9A938}"/>
              </a:ext>
            </a:extLst>
          </p:cNvPr>
          <p:cNvSpPr/>
          <p:nvPr/>
        </p:nvSpPr>
        <p:spPr>
          <a:xfrm>
            <a:off x="4374316" y="1186406"/>
            <a:ext cx="2710885" cy="3882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77" b="1" dirty="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Japanese Government</a:t>
            </a:r>
            <a:endParaRPr lang="ja-JP" altLang="en-US" sz="1477" b="1" dirty="0">
              <a:solidFill>
                <a:schemeClr val="tx1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2B49A1A9-0DD5-4A04-93CB-89C2B596BDF9}"/>
              </a:ext>
            </a:extLst>
          </p:cNvPr>
          <p:cNvCxnSpPr>
            <a:cxnSpLocks/>
            <a:stCxn id="15" idx="0"/>
            <a:endCxn id="11" idx="2"/>
          </p:cNvCxnSpPr>
          <p:nvPr/>
        </p:nvCxnSpPr>
        <p:spPr>
          <a:xfrm flipV="1">
            <a:off x="5841465" y="1856656"/>
            <a:ext cx="12329" cy="9836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E299CDBE-240C-4EAD-91A4-B8B04E817448}"/>
              </a:ext>
            </a:extLst>
          </p:cNvPr>
          <p:cNvSpPr/>
          <p:nvPr/>
        </p:nvSpPr>
        <p:spPr>
          <a:xfrm>
            <a:off x="8204699" y="1159164"/>
            <a:ext cx="1959876" cy="832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62" b="1" dirty="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Diet Federation</a:t>
            </a:r>
          </a:p>
          <a:p>
            <a:pPr algn="ctr"/>
            <a:r>
              <a:rPr lang="en-US" altLang="ja-JP" sz="1662" b="1" dirty="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For ILC</a:t>
            </a:r>
            <a:endParaRPr lang="ja-JP" altLang="en-US" sz="1662" b="1" dirty="0">
              <a:solidFill>
                <a:schemeClr val="tx1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61" name="直線矢印コネクタ 60">
            <a:extLst>
              <a:ext uri="{FF2B5EF4-FFF2-40B4-BE49-F238E27FC236}">
                <a16:creationId xmlns:a16="http://schemas.microsoft.com/office/drawing/2014/main" id="{E855E88A-40A0-46D2-8682-7E0E7BF1F02A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5853793" y="2114387"/>
            <a:ext cx="167140" cy="2753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B46E3C0-70A9-49C0-957C-79CFF9BA2A36}"/>
              </a:ext>
            </a:extLst>
          </p:cNvPr>
          <p:cNvSpPr/>
          <p:nvPr/>
        </p:nvSpPr>
        <p:spPr>
          <a:xfrm>
            <a:off x="1833360" y="876397"/>
            <a:ext cx="1533354" cy="2743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D80FBA9B-9564-4E97-8F93-902E353FAE78}"/>
              </a:ext>
            </a:extLst>
          </p:cNvPr>
          <p:cNvSpPr/>
          <p:nvPr/>
        </p:nvSpPr>
        <p:spPr>
          <a:xfrm>
            <a:off x="1868521" y="910765"/>
            <a:ext cx="1283096" cy="3882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92" b="1" dirty="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Foreign </a:t>
            </a:r>
          </a:p>
          <a:p>
            <a:pPr algn="ctr"/>
            <a:r>
              <a:rPr lang="en-US" altLang="ja-JP" sz="1292" b="1" dirty="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Governments </a:t>
            </a:r>
            <a:endParaRPr lang="ja-JP" altLang="en-US" sz="1292" b="1" dirty="0">
              <a:solidFill>
                <a:schemeClr val="tx1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73" name="直線矢印コネクタ 72">
            <a:extLst>
              <a:ext uri="{FF2B5EF4-FFF2-40B4-BE49-F238E27FC236}">
                <a16:creationId xmlns:a16="http://schemas.microsoft.com/office/drawing/2014/main" id="{E29EA148-296C-4038-A9A3-62B99C9D34F3}"/>
              </a:ext>
            </a:extLst>
          </p:cNvPr>
          <p:cNvCxnSpPr>
            <a:cxnSpLocks/>
            <a:stCxn id="76" idx="3"/>
          </p:cNvCxnSpPr>
          <p:nvPr/>
        </p:nvCxnSpPr>
        <p:spPr>
          <a:xfrm flipV="1">
            <a:off x="3099516" y="3083509"/>
            <a:ext cx="2168612" cy="3100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7127CB4C-3528-477B-98E0-1E94554921CA}"/>
              </a:ext>
            </a:extLst>
          </p:cNvPr>
          <p:cNvSpPr/>
          <p:nvPr/>
        </p:nvSpPr>
        <p:spPr>
          <a:xfrm>
            <a:off x="4592266" y="2176736"/>
            <a:ext cx="1062789" cy="4054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92" dirty="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M. Foreign</a:t>
            </a:r>
            <a:endParaRPr lang="ja-JP" altLang="en-US" sz="1292" dirty="0">
              <a:solidFill>
                <a:schemeClr val="tx1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75" name="直線矢印コネクタ 74">
            <a:extLst>
              <a:ext uri="{FF2B5EF4-FFF2-40B4-BE49-F238E27FC236}">
                <a16:creationId xmlns:a16="http://schemas.microsoft.com/office/drawing/2014/main" id="{FFFC4CF0-4FB5-4100-9C2F-D6313AE2807D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5841464" y="2517020"/>
            <a:ext cx="180946" cy="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CD55C5CF-F72C-4D30-959E-160BF74DB6EB}"/>
              </a:ext>
            </a:extLst>
          </p:cNvPr>
          <p:cNvSpPr/>
          <p:nvPr/>
        </p:nvSpPr>
        <p:spPr>
          <a:xfrm>
            <a:off x="2120764" y="2848023"/>
            <a:ext cx="978752" cy="4771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8" dirty="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DOE, </a:t>
            </a:r>
            <a:r>
              <a:rPr lang="en-US" altLang="ja-JP" sz="1108" dirty="0" err="1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etc</a:t>
            </a:r>
            <a:r>
              <a:rPr lang="en-US" altLang="ja-JP" sz="1108" dirty="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E8E8C861-5F86-4652-8407-9ADFB2C8DA5E}"/>
              </a:ext>
            </a:extLst>
          </p:cNvPr>
          <p:cNvSpPr/>
          <p:nvPr/>
        </p:nvSpPr>
        <p:spPr>
          <a:xfrm>
            <a:off x="2811400" y="5280494"/>
            <a:ext cx="786974" cy="56289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8" dirty="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National</a:t>
            </a:r>
          </a:p>
          <a:p>
            <a:pPr algn="ctr"/>
            <a:r>
              <a:rPr lang="en-US" altLang="ja-JP" sz="1108" dirty="0" err="1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Lab.s</a:t>
            </a:r>
            <a:endParaRPr lang="en-US" altLang="ja-JP" sz="1108" dirty="0">
              <a:solidFill>
                <a:schemeClr val="tx1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pPr algn="ctr"/>
            <a:r>
              <a:rPr lang="en-US" altLang="ja-JP" sz="1108" dirty="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CERN</a:t>
            </a:r>
            <a:endParaRPr lang="ja-JP" altLang="en-US" sz="1108" dirty="0">
              <a:solidFill>
                <a:schemeClr val="tx1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14" name="正方形/長方形 113">
            <a:extLst>
              <a:ext uri="{FF2B5EF4-FFF2-40B4-BE49-F238E27FC236}">
                <a16:creationId xmlns:a16="http://schemas.microsoft.com/office/drawing/2014/main" id="{BEF2A21F-E393-4DFC-AEFE-83D872FD9638}"/>
              </a:ext>
            </a:extLst>
          </p:cNvPr>
          <p:cNvSpPr/>
          <p:nvPr/>
        </p:nvSpPr>
        <p:spPr>
          <a:xfrm>
            <a:off x="3311459" y="2694783"/>
            <a:ext cx="1254381" cy="345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8" dirty="0" err="1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Intergovern</a:t>
            </a:r>
            <a:r>
              <a:rPr lang="en-US" altLang="ja-JP" sz="1108" dirty="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. discussion  </a:t>
            </a:r>
            <a:endParaRPr lang="ja-JP" altLang="en-US" sz="1108" dirty="0">
              <a:solidFill>
                <a:schemeClr val="tx1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70" name="直線矢印コネクタ 69">
            <a:extLst>
              <a:ext uri="{FF2B5EF4-FFF2-40B4-BE49-F238E27FC236}">
                <a16:creationId xmlns:a16="http://schemas.microsoft.com/office/drawing/2014/main" id="{3BA4BE50-67F7-42EA-BF54-B968E1F22F3F}"/>
              </a:ext>
            </a:extLst>
          </p:cNvPr>
          <p:cNvCxnSpPr>
            <a:cxnSpLocks/>
          </p:cNvCxnSpPr>
          <p:nvPr/>
        </p:nvCxnSpPr>
        <p:spPr>
          <a:xfrm flipH="1">
            <a:off x="5655055" y="2364310"/>
            <a:ext cx="186411" cy="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976825B8-0C4F-44D4-9EA4-F5FC11E850D2}"/>
              </a:ext>
            </a:extLst>
          </p:cNvPr>
          <p:cNvSpPr/>
          <p:nvPr/>
        </p:nvSpPr>
        <p:spPr>
          <a:xfrm>
            <a:off x="4366334" y="4333321"/>
            <a:ext cx="1378698" cy="91400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altLang="ja-JP" sz="1292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Arial" panose="020B0604020202020204" pitchFamily="34" charset="0"/>
              </a:rPr>
              <a:t>ILC-Japan</a:t>
            </a:r>
          </a:p>
          <a:p>
            <a:pPr algn="ctr"/>
            <a:r>
              <a:rPr lang="en-US" altLang="ja-JP" sz="1292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Arial" panose="020B0604020202020204" pitchFamily="34" charset="0"/>
              </a:rPr>
              <a:t>(</a:t>
            </a:r>
            <a:r>
              <a:rPr lang="en-US" altLang="ja-JP" sz="1292" b="1" dirty="0" err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Arial" panose="020B0604020202020204" pitchFamily="34" charset="0"/>
              </a:rPr>
              <a:t>M.Ishino</a:t>
            </a:r>
            <a:r>
              <a:rPr lang="en-US" altLang="ja-JP" sz="1292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Arial" panose="020B0604020202020204" pitchFamily="34" charset="0"/>
              </a:rPr>
              <a:t>)</a:t>
            </a:r>
          </a:p>
          <a:p>
            <a:pPr algn="ctr"/>
            <a:r>
              <a:rPr lang="en-US" altLang="ja-JP" sz="1292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Arial" panose="020B0604020202020204" pitchFamily="34" charset="0"/>
              </a:rPr>
              <a:t>community</a:t>
            </a:r>
          </a:p>
          <a:p>
            <a:pPr algn="ctr"/>
            <a:endParaRPr lang="en-US" altLang="ja-JP" sz="969" dirty="0">
              <a:solidFill>
                <a:schemeClr val="tx1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pPr algn="ctr"/>
            <a:endParaRPr lang="en-US" altLang="ja-JP" sz="969" dirty="0">
              <a:solidFill>
                <a:schemeClr val="tx1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  <a:p>
            <a:pPr algn="ctr"/>
            <a:endParaRPr lang="en-US" altLang="ja-JP" sz="969" dirty="0">
              <a:solidFill>
                <a:schemeClr val="tx1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6DA6E173-3CD2-4216-82D1-7F5BBC4B1AB9}"/>
              </a:ext>
            </a:extLst>
          </p:cNvPr>
          <p:cNvSpPr/>
          <p:nvPr/>
        </p:nvSpPr>
        <p:spPr>
          <a:xfrm>
            <a:off x="7705502" y="2744093"/>
            <a:ext cx="2871118" cy="1490754"/>
          </a:xfrm>
          <a:prstGeom prst="rect">
            <a:avLst/>
          </a:prstGeom>
          <a:noFill/>
          <a:ln w="69850" cmpd="dbl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10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AE6B03B1-4421-4F50-9297-65D2D2BC77CD}"/>
              </a:ext>
            </a:extLst>
          </p:cNvPr>
          <p:cNvSpPr/>
          <p:nvPr/>
        </p:nvSpPr>
        <p:spPr>
          <a:xfrm>
            <a:off x="7714943" y="2799239"/>
            <a:ext cx="2880029" cy="402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92" dirty="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 </a:t>
            </a:r>
            <a:r>
              <a:rPr lang="en-US" altLang="ja-JP" sz="1846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Arial" panose="020B0604020202020204" pitchFamily="34" charset="0"/>
              </a:rPr>
              <a:t>Five Party meeting</a:t>
            </a:r>
            <a:endParaRPr lang="ja-JP" altLang="en-US" sz="1846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  <a:cs typeface="Arial" panose="020B0604020202020204" pitchFamily="34" charset="0"/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97F53E53-58E2-46CD-A997-2333016219AB}"/>
              </a:ext>
            </a:extLst>
          </p:cNvPr>
          <p:cNvSpPr/>
          <p:nvPr/>
        </p:nvSpPr>
        <p:spPr>
          <a:xfrm>
            <a:off x="7867195" y="3164597"/>
            <a:ext cx="2689486" cy="9448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58265" indent="-158265">
              <a:buFont typeface="Arial" panose="020B0604020202020204" pitchFamily="34" charset="0"/>
              <a:buChar char="•"/>
            </a:pPr>
            <a:r>
              <a:rPr lang="en-US" altLang="ja-JP" sz="1108" dirty="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Diet members</a:t>
            </a:r>
          </a:p>
          <a:p>
            <a:pPr marL="158265" indent="-158265">
              <a:buFont typeface="Arial" panose="020B0604020202020204" pitchFamily="34" charset="0"/>
              <a:buChar char="•"/>
            </a:pPr>
            <a:r>
              <a:rPr lang="en-US" altLang="ja-JP" sz="1108" dirty="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MEXT (Government)</a:t>
            </a:r>
          </a:p>
          <a:p>
            <a:pPr marL="158265" indent="-158265">
              <a:buFont typeface="Arial" panose="020B0604020202020204" pitchFamily="34" charset="0"/>
              <a:buChar char="•"/>
            </a:pPr>
            <a:r>
              <a:rPr lang="en-US" altLang="ja-JP" sz="1108" dirty="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Physicists  </a:t>
            </a:r>
          </a:p>
          <a:p>
            <a:pPr marL="158265" indent="-158265">
              <a:buFont typeface="Arial" panose="020B0604020202020204" pitchFamily="34" charset="0"/>
              <a:buChar char="•"/>
            </a:pPr>
            <a:r>
              <a:rPr lang="en-US" altLang="ja-JP" sz="1108" dirty="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Industrial sector (AAA)</a:t>
            </a:r>
          </a:p>
          <a:p>
            <a:pPr marL="158265" indent="-158265">
              <a:buFont typeface="Arial" panose="020B0604020202020204" pitchFamily="34" charset="0"/>
              <a:buChar char="•"/>
            </a:pPr>
            <a:r>
              <a:rPr lang="en-US" altLang="ja-JP" sz="1108" dirty="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Candidate site (</a:t>
            </a:r>
            <a:r>
              <a:rPr lang="en-US" altLang="ja-JP" sz="1108" dirty="0" err="1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Thohoku</a:t>
            </a:r>
            <a:r>
              <a:rPr lang="en-US" altLang="ja-JP" sz="1108" dirty="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 ILC Prom.) </a:t>
            </a:r>
          </a:p>
          <a:p>
            <a:endParaRPr lang="en-US" altLang="ja-JP" sz="1108" dirty="0">
              <a:solidFill>
                <a:schemeClr val="tx1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0B356490-9C63-462F-B556-982B12DCA705}"/>
              </a:ext>
            </a:extLst>
          </p:cNvPr>
          <p:cNvSpPr/>
          <p:nvPr/>
        </p:nvSpPr>
        <p:spPr>
          <a:xfrm>
            <a:off x="1729930" y="4790047"/>
            <a:ext cx="1025047" cy="5628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92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Arial" panose="020B0604020202020204" pitchFamily="34" charset="0"/>
              </a:rPr>
              <a:t>IDT(T.</a:t>
            </a:r>
          </a:p>
          <a:p>
            <a:r>
              <a:rPr lang="en-US" altLang="ja-JP" sz="1292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Arial" panose="020B0604020202020204" pitchFamily="34" charset="0"/>
              </a:rPr>
              <a:t>Nakata)</a:t>
            </a:r>
          </a:p>
        </p:txBody>
      </p:sp>
      <p:sp>
        <p:nvSpPr>
          <p:cNvPr id="121" name="矢印: 右 120">
            <a:extLst>
              <a:ext uri="{FF2B5EF4-FFF2-40B4-BE49-F238E27FC236}">
                <a16:creationId xmlns:a16="http://schemas.microsoft.com/office/drawing/2014/main" id="{C45BEB30-3B7D-4ECC-A175-7FE090BD3AA1}"/>
              </a:ext>
            </a:extLst>
          </p:cNvPr>
          <p:cNvSpPr/>
          <p:nvPr/>
        </p:nvSpPr>
        <p:spPr>
          <a:xfrm rot="19335889">
            <a:off x="7456820" y="3920872"/>
            <a:ext cx="298254" cy="248719"/>
          </a:xfrm>
          <a:prstGeom prst="rightArrow">
            <a:avLst>
              <a:gd name="adj1" fmla="val 4461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/>
          </a:p>
        </p:txBody>
      </p:sp>
      <p:sp>
        <p:nvSpPr>
          <p:cNvPr id="122" name="矢印: 右 121">
            <a:extLst>
              <a:ext uri="{FF2B5EF4-FFF2-40B4-BE49-F238E27FC236}">
                <a16:creationId xmlns:a16="http://schemas.microsoft.com/office/drawing/2014/main" id="{65BFDEAA-43D6-440A-AF2D-75764886D869}"/>
              </a:ext>
            </a:extLst>
          </p:cNvPr>
          <p:cNvSpPr/>
          <p:nvPr/>
        </p:nvSpPr>
        <p:spPr>
          <a:xfrm rot="16200000">
            <a:off x="9191991" y="4776399"/>
            <a:ext cx="1178241" cy="242127"/>
          </a:xfrm>
          <a:prstGeom prst="rightArrow">
            <a:avLst>
              <a:gd name="adj1" fmla="val 4999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/>
          </a:p>
        </p:txBody>
      </p:sp>
      <p:sp>
        <p:nvSpPr>
          <p:cNvPr id="123" name="矢印: 右 122">
            <a:extLst>
              <a:ext uri="{FF2B5EF4-FFF2-40B4-BE49-F238E27FC236}">
                <a16:creationId xmlns:a16="http://schemas.microsoft.com/office/drawing/2014/main" id="{5542C1D0-0CC0-4D7B-AE74-4D754AF03CB1}"/>
              </a:ext>
            </a:extLst>
          </p:cNvPr>
          <p:cNvSpPr/>
          <p:nvPr/>
        </p:nvSpPr>
        <p:spPr>
          <a:xfrm rot="5400000" flipV="1">
            <a:off x="8958521" y="2466529"/>
            <a:ext cx="283889" cy="2421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/>
          </a:p>
        </p:txBody>
      </p:sp>
      <p:sp>
        <p:nvSpPr>
          <p:cNvPr id="124" name="矢印: 右 123">
            <a:extLst>
              <a:ext uri="{FF2B5EF4-FFF2-40B4-BE49-F238E27FC236}">
                <a16:creationId xmlns:a16="http://schemas.microsoft.com/office/drawing/2014/main" id="{77C084BA-ED40-4F1A-AA73-DF548C5EE035}"/>
              </a:ext>
            </a:extLst>
          </p:cNvPr>
          <p:cNvSpPr/>
          <p:nvPr/>
        </p:nvSpPr>
        <p:spPr>
          <a:xfrm rot="16200000">
            <a:off x="8293871" y="4336989"/>
            <a:ext cx="357384" cy="2421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/>
          </a:p>
        </p:txBody>
      </p:sp>
      <p:sp>
        <p:nvSpPr>
          <p:cNvPr id="125" name="矢印: 右 124">
            <a:extLst>
              <a:ext uri="{FF2B5EF4-FFF2-40B4-BE49-F238E27FC236}">
                <a16:creationId xmlns:a16="http://schemas.microsoft.com/office/drawing/2014/main" id="{5F4CE81D-5A6B-4C18-B719-2458718B0139}"/>
              </a:ext>
            </a:extLst>
          </p:cNvPr>
          <p:cNvSpPr/>
          <p:nvPr/>
        </p:nvSpPr>
        <p:spPr>
          <a:xfrm>
            <a:off x="6423695" y="2932193"/>
            <a:ext cx="1272897" cy="2563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/>
          </a:p>
        </p:txBody>
      </p:sp>
      <p:sp>
        <p:nvSpPr>
          <p:cNvPr id="148" name="矢印: 左右 147">
            <a:extLst>
              <a:ext uri="{FF2B5EF4-FFF2-40B4-BE49-F238E27FC236}">
                <a16:creationId xmlns:a16="http://schemas.microsoft.com/office/drawing/2014/main" id="{460EAF2C-C6DF-45F1-8E10-EB751BD0EBF5}"/>
              </a:ext>
            </a:extLst>
          </p:cNvPr>
          <p:cNvSpPr/>
          <p:nvPr/>
        </p:nvSpPr>
        <p:spPr>
          <a:xfrm>
            <a:off x="3638656" y="4648719"/>
            <a:ext cx="454314" cy="26495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/>
          </a:p>
        </p:txBody>
      </p:sp>
      <p:sp>
        <p:nvSpPr>
          <p:cNvPr id="151" name="矢印: 左右 150">
            <a:extLst>
              <a:ext uri="{FF2B5EF4-FFF2-40B4-BE49-F238E27FC236}">
                <a16:creationId xmlns:a16="http://schemas.microsoft.com/office/drawing/2014/main" id="{5C26B396-A410-4DA6-9B41-12715DC6DF5B}"/>
              </a:ext>
            </a:extLst>
          </p:cNvPr>
          <p:cNvSpPr/>
          <p:nvPr/>
        </p:nvSpPr>
        <p:spPr>
          <a:xfrm>
            <a:off x="7508073" y="4885610"/>
            <a:ext cx="454314" cy="19526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/>
          </a:p>
        </p:txBody>
      </p:sp>
      <p:sp>
        <p:nvSpPr>
          <p:cNvPr id="79" name="正方形/長方形 78">
            <a:extLst>
              <a:ext uri="{FF2B5EF4-FFF2-40B4-BE49-F238E27FC236}">
                <a16:creationId xmlns:a16="http://schemas.microsoft.com/office/drawing/2014/main" id="{FD25DCC9-6964-4160-A6E3-95B7ECB435B3}"/>
              </a:ext>
            </a:extLst>
          </p:cNvPr>
          <p:cNvSpPr/>
          <p:nvPr/>
        </p:nvSpPr>
        <p:spPr>
          <a:xfrm>
            <a:off x="4650229" y="3346750"/>
            <a:ext cx="1062789" cy="27393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15" dirty="0">
                <a:solidFill>
                  <a:schemeClr val="tx1"/>
                </a:solidFill>
                <a:latin typeface="Arial" panose="020B0604020202020204" pitchFamily="34" charset="0"/>
                <a:ea typeface="ＭＳ ゴシック" panose="020B0609070205080204" pitchFamily="49" charset="-128"/>
                <a:cs typeface="Arial" panose="020B0604020202020204" pitchFamily="34" charset="0"/>
              </a:rPr>
              <a:t>Expert panel</a:t>
            </a:r>
            <a:endParaRPr lang="ja-JP" altLang="en-US" sz="1015" dirty="0">
              <a:solidFill>
                <a:schemeClr val="tx1"/>
              </a:solidFill>
              <a:latin typeface="Arial" panose="020B0604020202020204" pitchFamily="34" charset="0"/>
              <a:ea typeface="ＭＳ ゴシック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5FA3232C-53EC-4CBC-86B9-0B37F8691543}"/>
              </a:ext>
            </a:extLst>
          </p:cNvPr>
          <p:cNvCxnSpPr>
            <a:cxnSpLocks/>
            <a:stCxn id="15" idx="2"/>
            <a:endCxn id="79" idx="0"/>
          </p:cNvCxnSpPr>
          <p:nvPr/>
        </p:nvCxnSpPr>
        <p:spPr>
          <a:xfrm flipH="1">
            <a:off x="5181622" y="3220094"/>
            <a:ext cx="659842" cy="12665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下矢印 6">
            <a:extLst>
              <a:ext uri="{FF2B5EF4-FFF2-40B4-BE49-F238E27FC236}">
                <a16:creationId xmlns:a16="http://schemas.microsoft.com/office/drawing/2014/main" id="{D2B5DA06-439D-7DF8-2340-8CF8A0F39E95}"/>
              </a:ext>
            </a:extLst>
          </p:cNvPr>
          <p:cNvSpPr/>
          <p:nvPr/>
        </p:nvSpPr>
        <p:spPr>
          <a:xfrm rot="5400000">
            <a:off x="7162223" y="1509803"/>
            <a:ext cx="477586" cy="57990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/>
          </a:p>
        </p:txBody>
      </p:sp>
      <p:sp>
        <p:nvSpPr>
          <p:cNvPr id="8" name="下矢印 7">
            <a:extLst>
              <a:ext uri="{FF2B5EF4-FFF2-40B4-BE49-F238E27FC236}">
                <a16:creationId xmlns:a16="http://schemas.microsoft.com/office/drawing/2014/main" id="{6C3565B8-95F4-0B54-BBD9-04476739F25A}"/>
              </a:ext>
            </a:extLst>
          </p:cNvPr>
          <p:cNvSpPr/>
          <p:nvPr/>
        </p:nvSpPr>
        <p:spPr>
          <a:xfrm rot="10800000">
            <a:off x="5709022" y="3361703"/>
            <a:ext cx="519157" cy="72252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597BBD6-C91C-C8C0-91AC-CAF9D904DD5C}"/>
              </a:ext>
            </a:extLst>
          </p:cNvPr>
          <p:cNvSpPr txBox="1"/>
          <p:nvPr/>
        </p:nvSpPr>
        <p:spPr>
          <a:xfrm>
            <a:off x="1644583" y="4202722"/>
            <a:ext cx="1279517" cy="490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92" dirty="0">
                <a:latin typeface="Meiryo UI" panose="020B0604030504040204" pitchFamily="34" charset="-128"/>
                <a:ea typeface="Meiryo UI" panose="020B0604030504040204" pitchFamily="34" charset="-128"/>
              </a:rPr>
              <a:t>International </a:t>
            </a:r>
          </a:p>
          <a:p>
            <a:r>
              <a:rPr lang="en-US" altLang="ja-JP" sz="1292" dirty="0">
                <a:latin typeface="Meiryo UI" panose="020B0604030504040204" pitchFamily="34" charset="-128"/>
                <a:ea typeface="Meiryo UI" panose="020B0604030504040204" pitchFamily="34" charset="-128"/>
              </a:rPr>
              <a:t>community </a:t>
            </a:r>
            <a:endParaRPr lang="ja-JP" altLang="en-US" sz="1292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E41F2290-1D43-D3D5-508B-B4F1D9A17229}"/>
              </a:ext>
            </a:extLst>
          </p:cNvPr>
          <p:cNvCxnSpPr>
            <a:cxnSpLocks/>
          </p:cNvCxnSpPr>
          <p:nvPr/>
        </p:nvCxnSpPr>
        <p:spPr>
          <a:xfrm>
            <a:off x="3334946" y="4188944"/>
            <a:ext cx="1015969" cy="0"/>
          </a:xfrm>
          <a:prstGeom prst="straightConnector1">
            <a:avLst/>
          </a:prstGeom>
          <a:ln w="762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2AF66045-3EAA-8AC7-0234-9C59BBD3B364}"/>
              </a:ext>
            </a:extLst>
          </p:cNvPr>
          <p:cNvSpPr txBox="1"/>
          <p:nvPr/>
        </p:nvSpPr>
        <p:spPr>
          <a:xfrm>
            <a:off x="2991060" y="3539532"/>
            <a:ext cx="1647695" cy="4900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1292" b="1" dirty="0">
                <a:latin typeface="Meiryo UI" panose="020B0604030504040204" pitchFamily="34" charset="-128"/>
                <a:ea typeface="Meiryo UI" panose="020B0604030504040204" pitchFamily="34" charset="-128"/>
              </a:rPr>
              <a:t>2) International </a:t>
            </a:r>
          </a:p>
          <a:p>
            <a:r>
              <a:rPr lang="en-US" altLang="ja-JP" sz="1292" b="1" dirty="0">
                <a:latin typeface="Meiryo UI" panose="020B0604030504040204" pitchFamily="34" charset="-128"/>
                <a:ea typeface="Meiryo UI" panose="020B0604030504040204" pitchFamily="34" charset="-128"/>
              </a:rPr>
              <a:t>Expert panel</a:t>
            </a:r>
            <a:endParaRPr lang="ja-JP" altLang="en-US" sz="1292" b="1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30" name="右矢印 29">
            <a:extLst>
              <a:ext uri="{FF2B5EF4-FFF2-40B4-BE49-F238E27FC236}">
                <a16:creationId xmlns:a16="http://schemas.microsoft.com/office/drawing/2014/main" id="{28DB92B6-EBEE-C533-1CD7-F67B704FB63E}"/>
              </a:ext>
            </a:extLst>
          </p:cNvPr>
          <p:cNvSpPr/>
          <p:nvPr/>
        </p:nvSpPr>
        <p:spPr>
          <a:xfrm rot="16200000">
            <a:off x="3695309" y="3111647"/>
            <a:ext cx="414415" cy="363522"/>
          </a:xfrm>
          <a:prstGeom prst="rightArrow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/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3C208514-9456-4271-1C51-921A33C5322B}"/>
              </a:ext>
            </a:extLst>
          </p:cNvPr>
          <p:cNvCxnSpPr>
            <a:cxnSpLocks/>
          </p:cNvCxnSpPr>
          <p:nvPr/>
        </p:nvCxnSpPr>
        <p:spPr>
          <a:xfrm>
            <a:off x="3604085" y="5676101"/>
            <a:ext cx="2330735" cy="0"/>
          </a:xfrm>
          <a:prstGeom prst="straightConnector1">
            <a:avLst/>
          </a:prstGeom>
          <a:ln w="762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9F9B46E-3112-8AD1-9577-4F580E947E8D}"/>
              </a:ext>
            </a:extLst>
          </p:cNvPr>
          <p:cNvSpPr txBox="1"/>
          <p:nvPr/>
        </p:nvSpPr>
        <p:spPr>
          <a:xfrm>
            <a:off x="3563815" y="5870748"/>
            <a:ext cx="2044855" cy="4900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1292" b="1" dirty="0">
                <a:latin typeface="Meiryo UI" panose="020B0604030504040204" pitchFamily="34" charset="-128"/>
                <a:ea typeface="Meiryo UI" panose="020B0604030504040204" pitchFamily="34" charset="-128"/>
              </a:rPr>
              <a:t>1) ILC-Tech. Network</a:t>
            </a:r>
          </a:p>
          <a:p>
            <a:r>
              <a:rPr lang="en-US" altLang="ja-JP" sz="1292" b="1" dirty="0">
                <a:latin typeface="Meiryo UI" panose="020B0604030504040204" pitchFamily="34" charset="-128"/>
                <a:ea typeface="Meiryo UI" panose="020B0604030504040204" pitchFamily="34" charset="-128"/>
              </a:rPr>
              <a:t>  for Work-package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14E9DDD-7980-A45D-20FF-967DE46C7491}"/>
              </a:ext>
            </a:extLst>
          </p:cNvPr>
          <p:cNvSpPr txBox="1"/>
          <p:nvPr/>
        </p:nvSpPr>
        <p:spPr>
          <a:xfrm>
            <a:off x="4237055" y="5216951"/>
            <a:ext cx="986167" cy="433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8" dirty="0">
                <a:latin typeface="Meiryo UI" panose="020B0604030504040204" pitchFamily="34" charset="-128"/>
                <a:ea typeface="Meiryo UI" panose="020B0604030504040204" pitchFamily="34" charset="-128"/>
              </a:rPr>
              <a:t>Japanese</a:t>
            </a:r>
          </a:p>
          <a:p>
            <a:r>
              <a:rPr lang="en-US" altLang="ja-JP" sz="1108" dirty="0">
                <a:latin typeface="Meiryo UI" panose="020B0604030504040204" pitchFamily="34" charset="-128"/>
                <a:ea typeface="Meiryo UI" panose="020B0604030504040204" pitchFamily="34" charset="-128"/>
              </a:rPr>
              <a:t>Community</a:t>
            </a:r>
          </a:p>
        </p:txBody>
      </p: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97756F02-9367-1C7F-EC55-C2BE461995FC}"/>
              </a:ext>
            </a:extLst>
          </p:cNvPr>
          <p:cNvCxnSpPr>
            <a:cxnSpLocks/>
          </p:cNvCxnSpPr>
          <p:nvPr/>
        </p:nvCxnSpPr>
        <p:spPr>
          <a:xfrm>
            <a:off x="2628826" y="3372367"/>
            <a:ext cx="519617" cy="1876380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D64C023B-46D9-D275-D27D-A5E5E56B0301}"/>
              </a:ext>
            </a:extLst>
          </p:cNvPr>
          <p:cNvGrpSpPr/>
          <p:nvPr/>
        </p:nvGrpSpPr>
        <p:grpSpPr>
          <a:xfrm>
            <a:off x="5038173" y="6433458"/>
            <a:ext cx="5518508" cy="405831"/>
            <a:chOff x="3514173" y="6433456"/>
            <a:chExt cx="5518508" cy="405831"/>
          </a:xfrm>
        </p:grpSpPr>
        <p:sp>
          <p:nvSpPr>
            <p:cNvPr id="9" name="左右矢印 8">
              <a:extLst>
                <a:ext uri="{FF2B5EF4-FFF2-40B4-BE49-F238E27FC236}">
                  <a16:creationId xmlns:a16="http://schemas.microsoft.com/office/drawing/2014/main" id="{21F44289-17DD-B2BA-0909-C166C6C2A183}"/>
                </a:ext>
              </a:extLst>
            </p:cNvPr>
            <p:cNvSpPr/>
            <p:nvPr/>
          </p:nvSpPr>
          <p:spPr>
            <a:xfrm>
              <a:off x="3514173" y="6435407"/>
              <a:ext cx="5518508" cy="403880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7C291E78-B126-467D-15C6-03A3FABD0DF3}"/>
                </a:ext>
              </a:extLst>
            </p:cNvPr>
            <p:cNvSpPr txBox="1"/>
            <p:nvPr/>
          </p:nvSpPr>
          <p:spPr>
            <a:xfrm>
              <a:off x="5573479" y="6433456"/>
              <a:ext cx="1191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chemeClr val="bg1"/>
                  </a:solidFill>
                </a:rPr>
                <a:t>Domestic</a:t>
              </a:r>
              <a:endParaRPr lang="ja-JP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1C5770FB-1068-7B92-4FA1-BC4629213FA7}"/>
              </a:ext>
            </a:extLst>
          </p:cNvPr>
          <p:cNvGrpSpPr/>
          <p:nvPr/>
        </p:nvGrpSpPr>
        <p:grpSpPr>
          <a:xfrm>
            <a:off x="1541633" y="6413140"/>
            <a:ext cx="3496540" cy="405831"/>
            <a:chOff x="3514173" y="6433456"/>
            <a:chExt cx="5518508" cy="405831"/>
          </a:xfrm>
        </p:grpSpPr>
        <p:sp>
          <p:nvSpPr>
            <p:cNvPr id="18" name="左右矢印 17">
              <a:extLst>
                <a:ext uri="{FF2B5EF4-FFF2-40B4-BE49-F238E27FC236}">
                  <a16:creationId xmlns:a16="http://schemas.microsoft.com/office/drawing/2014/main" id="{C6D4BB83-F439-1AEC-2CCD-F9127B50C1DA}"/>
                </a:ext>
              </a:extLst>
            </p:cNvPr>
            <p:cNvSpPr/>
            <p:nvPr/>
          </p:nvSpPr>
          <p:spPr>
            <a:xfrm>
              <a:off x="3514173" y="6435407"/>
              <a:ext cx="5518508" cy="403880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F36689EB-A6F6-6DAD-EA5E-2DBBE68087D8}"/>
                </a:ext>
              </a:extLst>
            </p:cNvPr>
            <p:cNvSpPr txBox="1"/>
            <p:nvPr/>
          </p:nvSpPr>
          <p:spPr>
            <a:xfrm>
              <a:off x="5573479" y="6433456"/>
              <a:ext cx="24292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chemeClr val="bg1"/>
                  </a:solidFill>
                </a:rPr>
                <a:t>International</a:t>
              </a:r>
              <a:endParaRPr lang="ja-JP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E6DC56E-D5BE-B01B-C98E-5D03F160680D}"/>
              </a:ext>
            </a:extLst>
          </p:cNvPr>
          <p:cNvSpPr txBox="1"/>
          <p:nvPr/>
        </p:nvSpPr>
        <p:spPr>
          <a:xfrm>
            <a:off x="7573600" y="5973417"/>
            <a:ext cx="3122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Meiryo UI" panose="020B0604030504040204" pitchFamily="34" charset="-128"/>
                <a:ea typeface="Meiryo UI" panose="020B0604030504040204" pitchFamily="34" charset="-128"/>
              </a:rPr>
              <a:t>Strong supports are obtained</a:t>
            </a:r>
            <a:endParaRPr lang="ja-JP" altLang="en-US" sz="160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9476D75-37A8-0980-4D1C-7BA6A939B510}"/>
              </a:ext>
            </a:extLst>
          </p:cNvPr>
          <p:cNvSpPr txBox="1"/>
          <p:nvPr/>
        </p:nvSpPr>
        <p:spPr>
          <a:xfrm>
            <a:off x="101600" y="3291840"/>
            <a:ext cx="172335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ja-JP" b="1" i="0" u="none" strike="noStrike" dirty="0">
                <a:effectLst/>
                <a:latin typeface="-apple-system"/>
              </a:rPr>
              <a:t> 3. </a:t>
            </a:r>
            <a:r>
              <a:rPr lang="en" altLang="ja-JP" b="1" i="0" u="none" strike="noStrike" dirty="0">
                <a:solidFill>
                  <a:srgbClr val="000000"/>
                </a:solidFill>
                <a:effectLst/>
                <a:latin typeface="-apple-system"/>
              </a:rPr>
              <a:t> liaison</a:t>
            </a:r>
          </a:p>
          <a:p>
            <a:r>
              <a:rPr lang="en" altLang="ja-JP" b="1" dirty="0">
                <a:solidFill>
                  <a:srgbClr val="000000"/>
                </a:solidFill>
                <a:latin typeface="-apple-system"/>
              </a:rPr>
              <a:t>  office between</a:t>
            </a:r>
          </a:p>
          <a:p>
            <a:r>
              <a:rPr lang="en" altLang="ja-JP" b="1" dirty="0">
                <a:solidFill>
                  <a:srgbClr val="000000"/>
                </a:solidFill>
                <a:latin typeface="-apple-system"/>
              </a:rPr>
              <a:t>MEXT</a:t>
            </a:r>
          </a:p>
          <a:p>
            <a:r>
              <a:rPr lang="en" altLang="ja-JP" b="1" i="0" u="none" strike="noStrike" dirty="0">
                <a:solidFill>
                  <a:srgbClr val="000000"/>
                </a:solidFill>
                <a:effectLst/>
                <a:latin typeface="-apple-system"/>
              </a:rPr>
              <a:t> and Cabinet </a:t>
            </a:r>
          </a:p>
          <a:p>
            <a:r>
              <a:rPr lang="en" altLang="ja-JP" b="1" dirty="0">
                <a:solidFill>
                  <a:srgbClr val="000000"/>
                </a:solidFill>
                <a:latin typeface="-apple-system"/>
              </a:rPr>
              <a:t> office</a:t>
            </a:r>
          </a:p>
          <a:p>
            <a:r>
              <a:rPr lang="en" altLang="ja-JP" b="1" i="0" u="none" strike="noStrike" dirty="0">
                <a:solidFill>
                  <a:srgbClr val="000000"/>
                </a:solidFill>
                <a:effectLst/>
                <a:latin typeface="-apple-system"/>
              </a:rPr>
              <a:t> starts </a:t>
            </a:r>
            <a:endParaRPr kumimoji="1" lang="ja-JP" altLang="en-US" b="1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B415E9C-D5D4-AC2A-EA48-DAE072A86C3D}"/>
              </a:ext>
            </a:extLst>
          </p:cNvPr>
          <p:cNvSpPr txBox="1"/>
          <p:nvPr/>
        </p:nvSpPr>
        <p:spPr>
          <a:xfrm>
            <a:off x="162560" y="1209040"/>
            <a:ext cx="14686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1. KEK&amp;</a:t>
            </a:r>
          </a:p>
          <a:p>
            <a:r>
              <a:rPr kumimoji="1" lang="en-US" altLang="ja-JP" b="1" dirty="0"/>
              <a:t>Community</a:t>
            </a:r>
          </a:p>
          <a:p>
            <a:r>
              <a:rPr kumimoji="1" lang="en-US" altLang="ja-JP" b="1" dirty="0"/>
              <a:t>&amp; IDT</a:t>
            </a:r>
            <a:endParaRPr kumimoji="1" lang="ja-JP" altLang="en-US" b="1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8865856-282A-443D-EC03-EB69E3C0E07B}"/>
              </a:ext>
            </a:extLst>
          </p:cNvPr>
          <p:cNvSpPr txBox="1"/>
          <p:nvPr/>
        </p:nvSpPr>
        <p:spPr>
          <a:xfrm>
            <a:off x="132080" y="2346960"/>
            <a:ext cx="1770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2. Five </a:t>
            </a:r>
          </a:p>
          <a:p>
            <a:r>
              <a:rPr lang="en-US" altLang="ja-JP" b="1" dirty="0"/>
              <a:t>Party Meeting</a:t>
            </a:r>
          </a:p>
        </p:txBody>
      </p:sp>
    </p:spTree>
    <p:extLst>
      <p:ext uri="{BB962C8B-B14F-4D97-AF65-F5344CB8AC3E}">
        <p14:creationId xmlns:p14="http://schemas.microsoft.com/office/powerpoint/2010/main" val="163076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01E7AE8-B4C1-EF69-CE0D-5A2DB665D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39866-D6A0-DB46-ABEE-551451B0E291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4D7DC2F-CBFF-0A48-38DE-CBEBC11206D9}"/>
              </a:ext>
            </a:extLst>
          </p:cNvPr>
          <p:cNvSpPr txBox="1"/>
          <p:nvPr/>
        </p:nvSpPr>
        <p:spPr>
          <a:xfrm>
            <a:off x="132080" y="267252"/>
            <a:ext cx="611813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Meiryo UI" panose="020B0604030504040204" pitchFamily="34" charset="-128"/>
                <a:ea typeface="Meiryo UI" panose="020B0604030504040204" pitchFamily="34" charset="-128"/>
              </a:rPr>
              <a:t>ILC is planed as the Global Project:</a:t>
            </a:r>
          </a:p>
          <a:p>
            <a:r>
              <a:rPr lang="en-US" altLang="ja-JP" sz="2000" dirty="0">
                <a:latin typeface="Meiryo UI" panose="020B0604030504040204" pitchFamily="34" charset="-128"/>
                <a:ea typeface="Meiryo UI" panose="020B0604030504040204" pitchFamily="34" charset="-128"/>
              </a:rPr>
              <a:t>           Global vs International approaches     </a:t>
            </a:r>
          </a:p>
          <a:p>
            <a:r>
              <a:rPr lang="en-US" altLang="ja-JP" sz="2000" dirty="0">
                <a:latin typeface="Meiryo UI" panose="020B0604030504040204" pitchFamily="34" charset="-128"/>
                <a:ea typeface="Meiryo UI" panose="020B0604030504040204" pitchFamily="34" charset="-128"/>
              </a:rPr>
              <a:t>           causes  “chicken and egg problem”.</a:t>
            </a:r>
          </a:p>
          <a:p>
            <a:endParaRPr kumimoji="1" lang="en-US" altLang="ja-JP" sz="2000" dirty="0"/>
          </a:p>
          <a:p>
            <a:endParaRPr lang="en-US" altLang="ja-JP" sz="2000" dirty="0"/>
          </a:p>
          <a:p>
            <a:r>
              <a:rPr kumimoji="1" lang="en-US" altLang="ja-JP" sz="2000" dirty="0"/>
              <a:t>Japanese Government  considers ILC/the next collider is constructed </a:t>
            </a:r>
            <a:r>
              <a:rPr lang="en-US" altLang="ja-JP" sz="2000" dirty="0"/>
              <a:t>with</a:t>
            </a:r>
            <a:r>
              <a:rPr kumimoji="1" lang="en-US" altLang="ja-JP" sz="2000" dirty="0"/>
              <a:t> “Global” approach.</a:t>
            </a:r>
          </a:p>
          <a:p>
            <a:r>
              <a:rPr lang="en-US" altLang="ja-JP" sz="2000" dirty="0"/>
              <a:t>   1) Cost is not affordable</a:t>
            </a:r>
          </a:p>
          <a:p>
            <a:r>
              <a:rPr kumimoji="1" lang="en-US" altLang="ja-JP" sz="2000" dirty="0"/>
              <a:t>   2) Human resource </a:t>
            </a:r>
            <a:endParaRPr lang="en-US" altLang="ja-JP" sz="2000" dirty="0"/>
          </a:p>
          <a:p>
            <a:endParaRPr kumimoji="1" lang="en-US" altLang="ja-JP" sz="2000" dirty="0"/>
          </a:p>
          <a:p>
            <a:r>
              <a:rPr lang="en-US" altLang="ja-JP" sz="2000" dirty="0"/>
              <a:t>   A) </a:t>
            </a:r>
            <a:r>
              <a:rPr kumimoji="1" lang="en-US" altLang="ja-JP" sz="2000" dirty="0"/>
              <a:t>sustainable developments</a:t>
            </a:r>
          </a:p>
          <a:p>
            <a:r>
              <a:rPr lang="en-US" altLang="ja-JP" sz="2000" dirty="0"/>
              <a:t>            on industrial invest and HR</a:t>
            </a:r>
          </a:p>
          <a:p>
            <a:r>
              <a:rPr lang="en-US" altLang="ja-JP" sz="2000" dirty="0"/>
              <a:t>   B)  Diversity of Science </a:t>
            </a:r>
            <a:endParaRPr kumimoji="1" lang="ja-JP" altLang="en-US" sz="200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C570D7FA-83FB-565B-02EC-403F91B6B1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5902" y="164286"/>
            <a:ext cx="5512258" cy="3124933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C186C6E-FBC9-7898-DF2B-5DE12968D544}"/>
              </a:ext>
            </a:extLst>
          </p:cNvPr>
          <p:cNvSpPr txBox="1"/>
          <p:nvPr/>
        </p:nvSpPr>
        <p:spPr>
          <a:xfrm>
            <a:off x="2265680" y="4693920"/>
            <a:ext cx="7441461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400" dirty="0"/>
              <a:t>Let’s discuss “Global Approach”  for not only “ILC” </a:t>
            </a:r>
          </a:p>
          <a:p>
            <a:r>
              <a:rPr lang="en-US" altLang="ja-JP" sz="2400" dirty="0"/>
              <a:t>but also  LC(with Various ECM &amp; technologies)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F8D2C9D-E1FC-6A16-F1EA-D30C1D63101F}"/>
              </a:ext>
            </a:extLst>
          </p:cNvPr>
          <p:cNvSpPr txBox="1"/>
          <p:nvPr/>
        </p:nvSpPr>
        <p:spPr>
          <a:xfrm>
            <a:off x="3342640" y="5709920"/>
            <a:ext cx="54120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Let’s have fruitful discussion !!!</a:t>
            </a:r>
            <a:endParaRPr kumimoji="1" lang="ja-JP" altLang="en-US" sz="2800"/>
          </a:p>
        </p:txBody>
      </p:sp>
    </p:spTree>
    <p:extLst>
      <p:ext uri="{BB962C8B-B14F-4D97-AF65-F5344CB8AC3E}">
        <p14:creationId xmlns:p14="http://schemas.microsoft.com/office/powerpoint/2010/main" val="2409569043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6767</TotalTime>
  <Words>331</Words>
  <Application>Microsoft Macintosh PowerPoint</Application>
  <PresentationFormat>ワイド画面</PresentationFormat>
  <Paragraphs>106</Paragraphs>
  <Slides>5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-apple-system</vt:lpstr>
      <vt:lpstr>Meiryo UI</vt:lpstr>
      <vt:lpstr>ＭＳ Ｐゴシック</vt:lpstr>
      <vt:lpstr>游ゴシック</vt:lpstr>
      <vt:lpstr>游ゴシック Light</vt:lpstr>
      <vt:lpstr>Arial</vt:lpstr>
      <vt:lpstr>デザインの設定</vt:lpstr>
      <vt:lpstr>Welcome to Japan LCWS2024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吉成 喜久代</dc:creator>
  <cp:lastModifiedBy>Shoji Asai</cp:lastModifiedBy>
  <cp:revision>103</cp:revision>
  <cp:lastPrinted>2024-04-15T00:01:51Z</cp:lastPrinted>
  <dcterms:created xsi:type="dcterms:W3CDTF">2020-04-15T03:00:52Z</dcterms:created>
  <dcterms:modified xsi:type="dcterms:W3CDTF">2024-07-07T14:02:31Z</dcterms:modified>
</cp:coreProperties>
</file>