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33"/>
  </p:notesMasterIdLst>
  <p:handoutMasterIdLst>
    <p:handoutMasterId r:id="rId34"/>
  </p:handoutMasterIdLst>
  <p:sldIdLst>
    <p:sldId id="340" r:id="rId2"/>
    <p:sldId id="776" r:id="rId3"/>
    <p:sldId id="779" r:id="rId4"/>
    <p:sldId id="777" r:id="rId5"/>
    <p:sldId id="778" r:id="rId6"/>
    <p:sldId id="621" r:id="rId7"/>
    <p:sldId id="602" r:id="rId8"/>
    <p:sldId id="605" r:id="rId9"/>
    <p:sldId id="606" r:id="rId10"/>
    <p:sldId id="607" r:id="rId11"/>
    <p:sldId id="609" r:id="rId12"/>
    <p:sldId id="610" r:id="rId13"/>
    <p:sldId id="611" r:id="rId14"/>
    <p:sldId id="608" r:id="rId15"/>
    <p:sldId id="612" r:id="rId16"/>
    <p:sldId id="613" r:id="rId17"/>
    <p:sldId id="615" r:id="rId18"/>
    <p:sldId id="616" r:id="rId19"/>
    <p:sldId id="618" r:id="rId20"/>
    <p:sldId id="619" r:id="rId21"/>
    <p:sldId id="620" r:id="rId22"/>
    <p:sldId id="622" r:id="rId23"/>
    <p:sldId id="623" r:id="rId24"/>
    <p:sldId id="624" r:id="rId25"/>
    <p:sldId id="625" r:id="rId26"/>
    <p:sldId id="626" r:id="rId27"/>
    <p:sldId id="627" r:id="rId28"/>
    <p:sldId id="629" r:id="rId29"/>
    <p:sldId id="630" r:id="rId30"/>
    <p:sldId id="484" r:id="rId31"/>
    <p:sldId id="780" r:id="rId32"/>
  </p:sldIdLst>
  <p:sldSz cx="12192000" cy="6858000"/>
  <p:notesSz cx="6858000" cy="9144000"/>
  <p:custDataLst>
    <p:tags r:id="rId3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 userDrawn="1">
          <p15:clr>
            <a:srgbClr val="A4A3A4"/>
          </p15:clr>
        </p15:guide>
        <p15:guide id="2" orient="horz" pos="1294" userDrawn="1">
          <p15:clr>
            <a:srgbClr val="A4A3A4"/>
          </p15:clr>
        </p15:guide>
        <p15:guide id="3" orient="horz" pos="3745" userDrawn="1">
          <p15:clr>
            <a:srgbClr val="A4A3A4"/>
          </p15:clr>
        </p15:guide>
        <p15:guide id="4" orient="horz" pos="3980" userDrawn="1">
          <p15:clr>
            <a:srgbClr val="A4A3A4"/>
          </p15:clr>
        </p15:guide>
        <p15:guide id="5" orient="horz" pos="1052" userDrawn="1">
          <p15:clr>
            <a:srgbClr val="A4A3A4"/>
          </p15:clr>
        </p15:guide>
        <p15:guide id="6" orient="horz" pos="1741" userDrawn="1">
          <p15:clr>
            <a:srgbClr val="A4A3A4"/>
          </p15:clr>
        </p15:guide>
        <p15:guide id="7" orient="horz" pos="4183" userDrawn="1">
          <p15:clr>
            <a:srgbClr val="A4A3A4"/>
          </p15:clr>
        </p15:guide>
        <p15:guide id="8" orient="horz" pos="566" userDrawn="1">
          <p15:clr>
            <a:srgbClr val="A4A3A4"/>
          </p15:clr>
        </p15:guide>
        <p15:guide id="9" orient="horz" pos="2808" userDrawn="1">
          <p15:clr>
            <a:srgbClr val="A4A3A4"/>
          </p15:clr>
        </p15:guide>
        <p15:guide id="10" pos="3840" userDrawn="1">
          <p15:clr>
            <a:srgbClr val="A4A3A4"/>
          </p15:clr>
        </p15:guide>
        <p15:guide id="11" pos="484" userDrawn="1">
          <p15:clr>
            <a:srgbClr val="A4A3A4"/>
          </p15:clr>
        </p15:guide>
        <p15:guide id="12" pos="7195" userDrawn="1">
          <p15:clr>
            <a:srgbClr val="A4A3A4"/>
          </p15:clr>
        </p15:guide>
        <p15:guide id="13" pos="376" userDrawn="1">
          <p15:clr>
            <a:srgbClr val="A4A3A4"/>
          </p15:clr>
        </p15:guide>
        <p15:guide id="14" pos="5045" userDrawn="1">
          <p15:clr>
            <a:srgbClr val="A4A3A4"/>
          </p15:clr>
        </p15:guide>
        <p15:guide id="15" pos="4981" userDrawn="1">
          <p15:clr>
            <a:srgbClr val="A4A3A4"/>
          </p15:clr>
        </p15:guide>
        <p15:guide id="16" pos="2905" userDrawn="1">
          <p15:clr>
            <a:srgbClr val="A4A3A4"/>
          </p15:clr>
        </p15:guide>
        <p15:guide id="17" pos="7285" userDrawn="1">
          <p15:clr>
            <a:srgbClr val="A4A3A4"/>
          </p15:clr>
        </p15:guide>
        <p15:guide id="18" pos="515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4001D"/>
    <a:srgbClr val="0070C0"/>
    <a:srgbClr val="4F8E1E"/>
    <a:srgbClr val="E17000"/>
    <a:srgbClr val="FF0000"/>
    <a:srgbClr val="FFC000"/>
    <a:srgbClr val="C75B12"/>
    <a:srgbClr val="F78E79"/>
    <a:srgbClr val="D2C295"/>
    <a:srgbClr val="981E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22" autoAdjust="0"/>
    <p:restoredTop sz="94717" autoAdjust="0"/>
  </p:normalViewPr>
  <p:slideViewPr>
    <p:cSldViewPr snapToObjects="1" showGuides="1">
      <p:cViewPr varScale="1">
        <p:scale>
          <a:sx n="77" d="100"/>
          <a:sy n="77" d="100"/>
        </p:scale>
        <p:origin x="724" y="36"/>
      </p:cViewPr>
      <p:guideLst>
        <p:guide orient="horz" pos="326"/>
        <p:guide orient="horz" pos="1294"/>
        <p:guide orient="horz" pos="3745"/>
        <p:guide orient="horz" pos="3980"/>
        <p:guide orient="horz" pos="1052"/>
        <p:guide orient="horz" pos="1741"/>
        <p:guide orient="horz" pos="4183"/>
        <p:guide orient="horz" pos="566"/>
        <p:guide orient="horz" pos="2808"/>
        <p:guide pos="3840"/>
        <p:guide pos="484"/>
        <p:guide pos="7195"/>
        <p:guide pos="376"/>
        <p:guide pos="5045"/>
        <p:guide pos="4981"/>
        <p:guide pos="2905"/>
        <p:guide pos="7285"/>
        <p:guide pos="5156"/>
      </p:guideLst>
    </p:cSldViewPr>
  </p:slideViewPr>
  <p:notesTextViewPr>
    <p:cViewPr>
      <p:scale>
        <a:sx n="1" d="1"/>
        <a:sy n="1" d="1"/>
      </p:scale>
      <p:origin x="0" y="0"/>
    </p:cViewPr>
  </p:notesTextViewPr>
  <p:sorterViewPr>
    <p:cViewPr>
      <p:scale>
        <a:sx n="100" d="100"/>
        <a:sy n="100" d="100"/>
      </p:scale>
      <p:origin x="0" y="0"/>
    </p:cViewPr>
  </p:sorterViewPr>
  <p:notesViewPr>
    <p:cSldViewPr snapToObjects="1" showGuides="1">
      <p:cViewPr varScale="1">
        <p:scale>
          <a:sx n="85" d="100"/>
          <a:sy n="85" d="100"/>
        </p:scale>
        <p:origin x="-313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EBF33E-D9A7-42CC-B598-9AD8356CBB5A}" type="datetimeFigureOut">
              <a:rPr lang="en-US" smtClean="0"/>
              <a:pPr/>
              <a:t>7/9/2024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EAAB5D-0CC4-45A8-B4B6-0B8B738A4E3F}" type="slidenum">
              <a:rPr lang="en-US" smtClean="0"/>
              <a:pPr/>
              <a:t>‹#›</a:t>
            </a:fld>
            <a:endParaRPr lang="en-US"/>
          </a:p>
        </p:txBody>
      </p:sp>
    </p:spTree>
    <p:extLst>
      <p:ext uri="{BB962C8B-B14F-4D97-AF65-F5344CB8AC3E}">
        <p14:creationId xmlns:p14="http://schemas.microsoft.com/office/powerpoint/2010/main" val="1976661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B58700-9FA2-48CE-AC88-D71D45EB490A}" type="datetimeFigureOut">
              <a:rPr lang="en-US" smtClean="0"/>
              <a:pPr/>
              <a:t>7/9/2024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9BC4E5-2BC1-4F43-85DD-A1B8F74CB7EB}" type="slidenum">
              <a:rPr lang="en-US" smtClean="0"/>
              <a:pPr/>
              <a:t>‹#›</a:t>
            </a:fld>
            <a:endParaRPr lang="en-US" dirty="0"/>
          </a:p>
        </p:txBody>
      </p:sp>
    </p:spTree>
    <p:extLst>
      <p:ext uri="{BB962C8B-B14F-4D97-AF65-F5344CB8AC3E}">
        <p14:creationId xmlns:p14="http://schemas.microsoft.com/office/powerpoint/2010/main" val="14090042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a:t>
            </a:fld>
            <a:endParaRPr lang="en-US" dirty="0"/>
          </a:p>
        </p:txBody>
      </p:sp>
    </p:spTree>
    <p:extLst>
      <p:ext uri="{BB962C8B-B14F-4D97-AF65-F5344CB8AC3E}">
        <p14:creationId xmlns:p14="http://schemas.microsoft.com/office/powerpoint/2010/main" val="32344797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11" name="Line Dot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00" y="0"/>
            <a:ext cx="12211200" cy="6868800"/>
          </a:xfrm>
          <a:prstGeom prst="rect">
            <a:avLst/>
          </a:prstGeom>
        </p:spPr>
      </p:pic>
      <p:pic>
        <p:nvPicPr>
          <p:cNvPr id="8" name="Logo SLAC"/>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57912" y="6196868"/>
            <a:ext cx="3034088" cy="661133"/>
          </a:xfrm>
          <a:prstGeom prst="rect">
            <a:avLst/>
          </a:prstGeom>
        </p:spPr>
      </p:pic>
      <p:pic>
        <p:nvPicPr>
          <p:cNvPr id="9" name="Logo DOE Stanford"/>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140196"/>
            <a:ext cx="2631445" cy="717805"/>
          </a:xfrm>
          <a:prstGeom prst="rect">
            <a:avLst/>
          </a:prstGeom>
        </p:spPr>
      </p:pic>
      <p:sp>
        <p:nvSpPr>
          <p:cNvPr id="2" name="Title 1"/>
          <p:cNvSpPr>
            <a:spLocks noGrp="1"/>
          </p:cNvSpPr>
          <p:nvPr>
            <p:ph type="ctrTitle"/>
          </p:nvPr>
        </p:nvSpPr>
        <p:spPr>
          <a:xfrm>
            <a:off x="742951" y="536576"/>
            <a:ext cx="10678583"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742951" y="3646170"/>
            <a:ext cx="10653183" cy="218770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742951" y="2755012"/>
            <a:ext cx="10678583" cy="635889"/>
          </a:xfrm>
        </p:spPr>
        <p:txBody>
          <a:bodyPr>
            <a:noAutofit/>
          </a:bodyPr>
          <a:lstStyle>
            <a:lvl1pPr>
              <a:lnSpc>
                <a:spcPct val="100000"/>
              </a:lnSpc>
              <a:defRPr sz="4200" b="0">
                <a:solidFill>
                  <a:schemeClr val="tx1"/>
                </a:solidFill>
                <a:latin typeface="Arial" pitchFamily="34" charset="0"/>
                <a:cs typeface="Arial" pitchFamily="34" charset="0"/>
              </a:defRPr>
            </a:lvl1pPr>
          </a:lstStyle>
          <a:p>
            <a:pPr lvl="0"/>
            <a:r>
              <a:rPr lang="en-CA" dirty="0"/>
              <a:t>Click to edit Master subtitle style</a:t>
            </a:r>
          </a:p>
        </p:txBody>
      </p:sp>
    </p:spTree>
    <p:extLst>
      <p:ext uri="{BB962C8B-B14F-4D97-AF65-F5344CB8AC3E}">
        <p14:creationId xmlns:p14="http://schemas.microsoft.com/office/powerpoint/2010/main" val="1098751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2"/>
          </a:xfrm>
        </p:spPr>
        <p:txBody>
          <a:bodyPr/>
          <a:lstStyle>
            <a:lvl1pPr>
              <a:buClr>
                <a:srgbClr val="981E32"/>
              </a:buClr>
              <a:defRPr/>
            </a:lvl1pPr>
            <a:lvl2pPr>
              <a:spcBef>
                <a:spcPts val="0"/>
              </a:spcBef>
              <a:buClr>
                <a:srgbClr val="981E32"/>
              </a:buClr>
              <a:defRPr sz="2200"/>
            </a:lvl2pPr>
            <a:lvl3pPr>
              <a:buClr>
                <a:srgbClr val="981E32"/>
              </a:buClr>
              <a:defRPr/>
            </a:lvl3pPr>
            <a:lvl4pPr>
              <a:buClr>
                <a:srgbClr val="981E32"/>
              </a:buClr>
              <a:defRPr sz="1800"/>
            </a:lvl4pPr>
            <a:lvl5pPr>
              <a:buClr>
                <a:srgbClr val="981E32"/>
              </a:buCl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Tree>
    <p:extLst>
      <p:ext uri="{BB962C8B-B14F-4D97-AF65-F5344CB8AC3E}">
        <p14:creationId xmlns:p14="http://schemas.microsoft.com/office/powerpoint/2010/main" val="3503237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Tree>
    <p:extLst>
      <p:ext uri="{BB962C8B-B14F-4D97-AF65-F5344CB8AC3E}">
        <p14:creationId xmlns:p14="http://schemas.microsoft.com/office/powerpoint/2010/main" val="3503237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51816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1" name="Content Placeholder 15"/>
          <p:cNvSpPr>
            <a:spLocks noGrp="1"/>
          </p:cNvSpPr>
          <p:nvPr>
            <p:ph sz="quarter" idx="15"/>
          </p:nvPr>
        </p:nvSpPr>
        <p:spPr>
          <a:xfrm>
            <a:off x="6197600" y="1252729"/>
            <a:ext cx="51816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Tree>
    <p:extLst>
      <p:ext uri="{BB962C8B-B14F-4D97-AF65-F5344CB8AC3E}">
        <p14:creationId xmlns:p14="http://schemas.microsoft.com/office/powerpoint/2010/main" val="3503237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4861984" y="1252728"/>
            <a:ext cx="3256453" cy="2481072"/>
          </a:xfrm>
        </p:spPr>
        <p:txBody>
          <a:bodyPr/>
          <a:lstStyle/>
          <a:p>
            <a:r>
              <a:rPr lang="en-US" dirty="0"/>
              <a:t>Click icon to add picture</a:t>
            </a:r>
            <a:endParaRPr lang="en-CA" dirty="0"/>
          </a:p>
        </p:txBody>
      </p:sp>
      <p:sp>
        <p:nvSpPr>
          <p:cNvPr id="11" name="Picture Placeholder 4"/>
          <p:cNvSpPr>
            <a:spLocks noGrp="1"/>
          </p:cNvSpPr>
          <p:nvPr>
            <p:ph type="pic" sz="quarter" idx="16"/>
          </p:nvPr>
        </p:nvSpPr>
        <p:spPr>
          <a:xfrm>
            <a:off x="4861984" y="3886200"/>
            <a:ext cx="3256453" cy="2432050"/>
          </a:xfrm>
        </p:spPr>
        <p:txBody>
          <a:bodyPr/>
          <a:lstStyle/>
          <a:p>
            <a:r>
              <a:rPr lang="en-US" dirty="0"/>
              <a:t>Click icon to add picture</a:t>
            </a:r>
            <a:endParaRPr lang="en-CA" dirty="0"/>
          </a:p>
        </p:txBody>
      </p:sp>
      <p:sp>
        <p:nvSpPr>
          <p:cNvPr id="13" name="Picture Placeholder 4"/>
          <p:cNvSpPr>
            <a:spLocks noGrp="1"/>
          </p:cNvSpPr>
          <p:nvPr>
            <p:ph type="pic" sz="quarter" idx="17"/>
          </p:nvPr>
        </p:nvSpPr>
        <p:spPr>
          <a:xfrm>
            <a:off x="8323939" y="1243584"/>
            <a:ext cx="3256453" cy="5065522"/>
          </a:xfrm>
        </p:spPr>
        <p:txBody>
          <a:bodyPr/>
          <a:lstStyle/>
          <a:p>
            <a:r>
              <a:rPr lang="en-US" dirty="0"/>
              <a:t>Click icon to add picture</a:t>
            </a:r>
            <a:endParaRPr lang="en-CA" dirty="0"/>
          </a:p>
        </p:txBody>
      </p:sp>
      <p:sp>
        <p:nvSpPr>
          <p:cNvPr id="3" name="Content Placeholder 2"/>
          <p:cNvSpPr>
            <a:spLocks noGrp="1"/>
          </p:cNvSpPr>
          <p:nvPr>
            <p:ph sz="quarter" idx="18"/>
          </p:nvPr>
        </p:nvSpPr>
        <p:spPr>
          <a:xfrm>
            <a:off x="609601" y="1243584"/>
            <a:ext cx="4017433" cy="50655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Tree>
    <p:extLst>
      <p:ext uri="{BB962C8B-B14F-4D97-AF65-F5344CB8AC3E}">
        <p14:creationId xmlns:p14="http://schemas.microsoft.com/office/powerpoint/2010/main" val="2669646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8009467" y="1243584"/>
            <a:ext cx="3556000" cy="5065522"/>
          </a:xfrm>
        </p:spPr>
        <p:txBody>
          <a:bodyPr/>
          <a:lstStyle/>
          <a:p>
            <a:r>
              <a:rPr lang="en-US"/>
              <a:t>Click icon to add chart</a:t>
            </a:r>
            <a:endParaRPr lang="en-CA" dirty="0"/>
          </a:p>
        </p:txBody>
      </p:sp>
      <p:sp>
        <p:nvSpPr>
          <p:cNvPr id="5" name="Content Placeholder 4"/>
          <p:cNvSpPr>
            <a:spLocks noGrp="1"/>
          </p:cNvSpPr>
          <p:nvPr>
            <p:ph sz="quarter" idx="16"/>
          </p:nvPr>
        </p:nvSpPr>
        <p:spPr>
          <a:xfrm>
            <a:off x="609600" y="1243584"/>
            <a:ext cx="7313083" cy="50655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Tree>
    <p:extLst>
      <p:ext uri="{BB962C8B-B14F-4D97-AF65-F5344CB8AC3E}">
        <p14:creationId xmlns:p14="http://schemas.microsoft.com/office/powerpoint/2010/main" val="595472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12192000" cy="6858000"/>
          </a:xfrm>
        </p:spPr>
        <p:txBody>
          <a:bodyPr lIns="432000"/>
          <a:lstStyle>
            <a:lvl1pPr>
              <a:defRPr b="1" baseline="0">
                <a:solidFill>
                  <a:srgbClr val="FF0000"/>
                </a:solidFill>
              </a:defRPr>
            </a:lvl1pPr>
          </a:lstStyle>
          <a:p>
            <a:br>
              <a:rPr lang="en-CA" dirty="0"/>
            </a:br>
            <a:br>
              <a:rPr lang="en-CA" dirty="0"/>
            </a:br>
            <a:br>
              <a:rPr lang="en-CA" dirty="0"/>
            </a:br>
            <a:br>
              <a:rPr lang="en-CA" dirty="0"/>
            </a:br>
            <a:br>
              <a:rPr lang="en-CA" dirty="0"/>
            </a:br>
            <a:br>
              <a:rPr lang="en-CA" dirty="0"/>
            </a:br>
            <a:r>
              <a:rPr lang="en-CA" dirty="0"/>
              <a:t>***INSTRUCTIONS ON HOW TO APPLY IMAGE MASKING TO SLIDE LAYOUT***</a:t>
            </a:r>
            <a:br>
              <a:rPr lang="en-CA" dirty="0"/>
            </a:br>
            <a:r>
              <a:rPr lang="en-CA" dirty="0"/>
              <a:t>STEP 1: Click icon to insert image</a:t>
            </a:r>
            <a:br>
              <a:rPr lang="en-CA" dirty="0"/>
            </a:br>
            <a:r>
              <a:rPr lang="en-CA" dirty="0"/>
              <a:t>STEP 2: Once image is inserted, right-click image, and choose ‘Send to Back’</a:t>
            </a:r>
          </a:p>
        </p:txBody>
      </p:sp>
      <p:sp>
        <p:nvSpPr>
          <p:cNvPr id="4" name="Title 3"/>
          <p:cNvSpPr>
            <a:spLocks noGrp="1"/>
          </p:cNvSpPr>
          <p:nvPr>
            <p:ph type="title"/>
          </p:nvPr>
        </p:nvSpPr>
        <p:spPr/>
        <p:txBody>
          <a:bodyPr/>
          <a:lstStyle/>
          <a:p>
            <a:r>
              <a:rPr lang="en-US"/>
              <a:t>Click to edit Master title style</a:t>
            </a:r>
            <a:endParaRPr lang="en-CA" dirty="0"/>
          </a:p>
        </p:txBody>
      </p:sp>
    </p:spTree>
    <p:extLst>
      <p:ext uri="{BB962C8B-B14F-4D97-AF65-F5344CB8AC3E}">
        <p14:creationId xmlns:p14="http://schemas.microsoft.com/office/powerpoint/2010/main" val="127691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2429" y="129091"/>
            <a:ext cx="1080476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87681" y="1243584"/>
            <a:ext cx="10813225" cy="50292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1421533" y="6318251"/>
            <a:ext cx="425243"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75" r:id="rId3"/>
    <p:sldLayoutId id="2147483674" r:id="rId4"/>
    <p:sldLayoutId id="2147483671" r:id="rId5"/>
    <p:sldLayoutId id="2147483672" r:id="rId6"/>
    <p:sldLayoutId id="2147483673" r:id="rId7"/>
  </p:sldLayoutIdLst>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43.png"/><Relationship Id="rId7" Type="http://schemas.openxmlformats.org/officeDocument/2006/relationships/image" Target="../media/image56.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10" Type="http://schemas.openxmlformats.org/officeDocument/2006/relationships/image" Target="../media/image59.svg"/><Relationship Id="rId4" Type="http://schemas.openxmlformats.org/officeDocument/2006/relationships/image" Target="../media/image53.png"/><Relationship Id="rId9" Type="http://schemas.openxmlformats.org/officeDocument/2006/relationships/image" Target="../media/image58.png"/></Relationships>
</file>

<file path=ppt/slides/_rels/slide1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1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69.png"/><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70.png"/></Relationships>
</file>

<file path=ppt/slides/_rels/slide1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gif"/><Relationship Id="rId1" Type="http://schemas.openxmlformats.org/officeDocument/2006/relationships/slideLayout" Target="../slideLayouts/slideLayout2.xml"/><Relationship Id="rId4" Type="http://schemas.openxmlformats.org/officeDocument/2006/relationships/image" Target="../media/image74.svg"/></Relationships>
</file>

<file path=ppt/slides/_rels/slide1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gif"/><Relationship Id="rId1" Type="http://schemas.openxmlformats.org/officeDocument/2006/relationships/slideLayout" Target="../slideLayouts/slideLayout2.xml"/><Relationship Id="rId4" Type="http://schemas.openxmlformats.org/officeDocument/2006/relationships/image" Target="../media/image77.svg"/></Relationships>
</file>

<file path=ppt/slides/_rels/slide17.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18.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1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78.png"/><Relationship Id="rId1" Type="http://schemas.openxmlformats.org/officeDocument/2006/relationships/slideLayout" Target="../slideLayouts/slideLayout2.xml"/><Relationship Id="rId5" Type="http://schemas.openxmlformats.org/officeDocument/2006/relationships/image" Target="../media/image91.png"/><Relationship Id="rId4" Type="http://schemas.openxmlformats.org/officeDocument/2006/relationships/image" Target="../media/image9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78.png"/><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image" Target="../media/image93.png"/></Relationships>
</file>

<file path=ppt/slides/_rels/slide2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98.svg"/><Relationship Id="rId5" Type="http://schemas.openxmlformats.org/officeDocument/2006/relationships/image" Target="../media/image97.png"/><Relationship Id="rId4" Type="http://schemas.openxmlformats.org/officeDocument/2006/relationships/image" Target="../media/image96.png"/></Relationships>
</file>

<file path=ppt/slides/_rels/slide2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2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104.png"/><Relationship Id="rId1" Type="http://schemas.openxmlformats.org/officeDocument/2006/relationships/slideLayout" Target="../slideLayouts/slideLayout2.xml"/><Relationship Id="rId4" Type="http://schemas.openxmlformats.org/officeDocument/2006/relationships/image" Target="../media/image105.png"/></Relationships>
</file>

<file path=ppt/slides/_rels/slide2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 Id="rId4" Type="http://schemas.openxmlformats.org/officeDocument/2006/relationships/image" Target="../media/image108.svg"/></Relationships>
</file>

<file path=ppt/slides/_rels/slide2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06.png"/><Relationship Id="rId1" Type="http://schemas.openxmlformats.org/officeDocument/2006/relationships/slideLayout" Target="../slideLayouts/slideLayout2.xml"/><Relationship Id="rId5" Type="http://schemas.openxmlformats.org/officeDocument/2006/relationships/image" Target="../media/image113.svg"/><Relationship Id="rId4" Type="http://schemas.openxmlformats.org/officeDocument/2006/relationships/image" Target="../media/image112.png"/></Relationships>
</file>

<file path=ppt/slides/_rels/slide29.xml.rels><?xml version="1.0" encoding="UTF-8" standalone="yes"?>
<Relationships xmlns="http://schemas.openxmlformats.org/package/2006/relationships"><Relationship Id="rId8" Type="http://schemas.openxmlformats.org/officeDocument/2006/relationships/image" Target="../media/image117.svg"/><Relationship Id="rId3" Type="http://schemas.openxmlformats.org/officeDocument/2006/relationships/image" Target="../media/image113.png"/><Relationship Id="rId7" Type="http://schemas.openxmlformats.org/officeDocument/2006/relationships/image" Target="../media/image116.png"/><Relationship Id="rId2" Type="http://schemas.openxmlformats.org/officeDocument/2006/relationships/image" Target="../media/image121.png"/><Relationship Id="rId1" Type="http://schemas.openxmlformats.org/officeDocument/2006/relationships/slideLayout" Target="../slideLayouts/slideLayout2.xml"/><Relationship Id="rId6" Type="http://schemas.openxmlformats.org/officeDocument/2006/relationships/image" Target="../media/image115.svg"/><Relationship Id="rId5" Type="http://schemas.openxmlformats.org/officeDocument/2006/relationships/image" Target="../media/image114.png"/><Relationship Id="rId4" Type="http://schemas.openxmlformats.org/officeDocument/2006/relationships/image" Target="../media/image10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090.png"/><Relationship Id="rId13" Type="http://schemas.openxmlformats.org/officeDocument/2006/relationships/image" Target="../media/image1140.png"/><Relationship Id="rId18" Type="http://schemas.openxmlformats.org/officeDocument/2006/relationships/image" Target="../media/image1210.png"/><Relationship Id="rId3" Type="http://schemas.openxmlformats.org/officeDocument/2006/relationships/image" Target="../media/image120.png"/><Relationship Id="rId21" Type="http://schemas.openxmlformats.org/officeDocument/2006/relationships/image" Target="../media/image124.png"/><Relationship Id="rId7" Type="http://schemas.openxmlformats.org/officeDocument/2006/relationships/image" Target="../media/image108.png"/><Relationship Id="rId12" Type="http://schemas.openxmlformats.org/officeDocument/2006/relationships/image" Target="../media/image1130.png"/><Relationship Id="rId17" Type="http://schemas.openxmlformats.org/officeDocument/2006/relationships/image" Target="../media/image1180.png"/><Relationship Id="rId2" Type="http://schemas.openxmlformats.org/officeDocument/2006/relationships/image" Target="../media/image119.png"/><Relationship Id="rId16" Type="http://schemas.openxmlformats.org/officeDocument/2006/relationships/image" Target="../media/image117.png"/><Relationship Id="rId20" Type="http://schemas.openxmlformats.org/officeDocument/2006/relationships/image" Target="../media/image123.png"/><Relationship Id="rId1" Type="http://schemas.openxmlformats.org/officeDocument/2006/relationships/slideLayout" Target="../slideLayouts/slideLayout2.xml"/><Relationship Id="rId6" Type="http://schemas.openxmlformats.org/officeDocument/2006/relationships/image" Target="../media/image1070.png"/><Relationship Id="rId11" Type="http://schemas.openxmlformats.org/officeDocument/2006/relationships/image" Target="../media/image1120.png"/><Relationship Id="rId5" Type="http://schemas.openxmlformats.org/officeDocument/2006/relationships/image" Target="../media/image1060.png"/><Relationship Id="rId15" Type="http://schemas.openxmlformats.org/officeDocument/2006/relationships/image" Target="../media/image1160.png"/><Relationship Id="rId10" Type="http://schemas.openxmlformats.org/officeDocument/2006/relationships/image" Target="../media/image1111.png"/><Relationship Id="rId19" Type="http://schemas.openxmlformats.org/officeDocument/2006/relationships/image" Target="../media/image122.png"/><Relationship Id="rId4" Type="http://schemas.openxmlformats.org/officeDocument/2006/relationships/image" Target="../media/image1050.png"/><Relationship Id="rId9" Type="http://schemas.openxmlformats.org/officeDocument/2006/relationships/image" Target="../media/image1100.png"/><Relationship Id="rId14" Type="http://schemas.openxmlformats.org/officeDocument/2006/relationships/image" Target="../media/image11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3" Type="http://schemas.openxmlformats.org/officeDocument/2006/relationships/image" Target="../media/image17.png"/><Relationship Id="rId18" Type="http://schemas.openxmlformats.org/officeDocument/2006/relationships/image" Target="../media/image22.png"/><Relationship Id="rId26" Type="http://schemas.openxmlformats.org/officeDocument/2006/relationships/image" Target="../media/image30.png"/><Relationship Id="rId3" Type="http://schemas.openxmlformats.org/officeDocument/2006/relationships/image" Target="../media/image72.png"/><Relationship Id="rId21" Type="http://schemas.openxmlformats.org/officeDocument/2006/relationships/image" Target="../media/image25.png"/><Relationship Id="rId34" Type="http://schemas.openxmlformats.org/officeDocument/2006/relationships/image" Target="../media/image38.png"/><Relationship Id="rId7" Type="http://schemas.openxmlformats.org/officeDocument/2006/relationships/image" Target="../media/image1110.png"/><Relationship Id="rId12" Type="http://schemas.openxmlformats.org/officeDocument/2006/relationships/image" Target="../media/image16.png"/><Relationship Id="rId17" Type="http://schemas.openxmlformats.org/officeDocument/2006/relationships/image" Target="../media/image21.png"/><Relationship Id="rId25" Type="http://schemas.openxmlformats.org/officeDocument/2006/relationships/image" Target="../media/image29.png"/><Relationship Id="rId33" Type="http://schemas.openxmlformats.org/officeDocument/2006/relationships/image" Target="../media/image37.png"/><Relationship Id="rId2" Type="http://schemas.openxmlformats.org/officeDocument/2006/relationships/image" Target="../media/image12.png"/><Relationship Id="rId16" Type="http://schemas.openxmlformats.org/officeDocument/2006/relationships/image" Target="../media/image20.png"/><Relationship Id="rId20" Type="http://schemas.openxmlformats.org/officeDocument/2006/relationships/image" Target="../media/image24.png"/><Relationship Id="rId29"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1010.png"/><Relationship Id="rId11" Type="http://schemas.openxmlformats.org/officeDocument/2006/relationships/image" Target="../media/image15.png"/><Relationship Id="rId24" Type="http://schemas.openxmlformats.org/officeDocument/2006/relationships/image" Target="../media/image28.png"/><Relationship Id="rId32" Type="http://schemas.openxmlformats.org/officeDocument/2006/relationships/image" Target="../media/image36.png"/><Relationship Id="rId5" Type="http://schemas.openxmlformats.org/officeDocument/2006/relationships/image" Target="../media/image98.png"/><Relationship Id="rId15" Type="http://schemas.openxmlformats.org/officeDocument/2006/relationships/image" Target="../media/image19.png"/><Relationship Id="rId23" Type="http://schemas.openxmlformats.org/officeDocument/2006/relationships/image" Target="../media/image27.png"/><Relationship Id="rId28" Type="http://schemas.openxmlformats.org/officeDocument/2006/relationships/image" Target="../media/image32.png"/><Relationship Id="rId10" Type="http://schemas.openxmlformats.org/officeDocument/2006/relationships/image" Target="../media/image14.png"/><Relationship Id="rId19" Type="http://schemas.openxmlformats.org/officeDocument/2006/relationships/image" Target="../media/image23.png"/><Relationship Id="rId31" Type="http://schemas.openxmlformats.org/officeDocument/2006/relationships/image" Target="../media/image35.png"/><Relationship Id="rId4" Type="http://schemas.openxmlformats.org/officeDocument/2006/relationships/image" Target="../media/image13.png"/><Relationship Id="rId9" Type="http://schemas.openxmlformats.org/officeDocument/2006/relationships/image" Target="../media/image130.png"/><Relationship Id="rId14" Type="http://schemas.openxmlformats.org/officeDocument/2006/relationships/image" Target="../media/image18.png"/><Relationship Id="rId22" Type="http://schemas.openxmlformats.org/officeDocument/2006/relationships/image" Target="../media/image26.png"/><Relationship Id="rId27" Type="http://schemas.openxmlformats.org/officeDocument/2006/relationships/image" Target="../media/image31.png"/><Relationship Id="rId30" Type="http://schemas.openxmlformats.org/officeDocument/2006/relationships/image" Target="../media/image34.png"/><Relationship Id="rId35" Type="http://schemas.openxmlformats.org/officeDocument/2006/relationships/image" Target="../media/image39.png"/><Relationship Id="rId8" Type="http://schemas.openxmlformats.org/officeDocument/2006/relationships/image" Target="../media/image125.png"/></Relationships>
</file>

<file path=ppt/slides/_rels/slide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8.xml.rels><?xml version="1.0" encoding="UTF-8" standalone="yes"?>
<Relationships xmlns="http://schemas.openxmlformats.org/package/2006/relationships"><Relationship Id="rId3" Type="http://schemas.openxmlformats.org/officeDocument/2006/relationships/image" Target="../media/image46.sv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49.svg"/><Relationship Id="rId4" Type="http://schemas.openxmlformats.org/officeDocument/2006/relationships/image" Target="../media/image4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48102" y="6658502"/>
            <a:ext cx="184666" cy="369332"/>
          </a:xfrm>
          <a:prstGeom prst="rect">
            <a:avLst/>
          </a:prstGeom>
          <a:noFill/>
        </p:spPr>
        <p:txBody>
          <a:bodyPr wrap="none" rtlCol="0">
            <a:spAutoFit/>
          </a:bodyPr>
          <a:lstStyle/>
          <a:p>
            <a:endParaRPr lang="en-US" dirty="0"/>
          </a:p>
        </p:txBody>
      </p:sp>
      <p:sp>
        <p:nvSpPr>
          <p:cNvPr id="7" name="Title 8"/>
          <p:cNvSpPr txBox="1">
            <a:spLocks/>
          </p:cNvSpPr>
          <p:nvPr/>
        </p:nvSpPr>
        <p:spPr>
          <a:xfrm>
            <a:off x="354227" y="609600"/>
            <a:ext cx="8534401" cy="3238500"/>
          </a:xfrm>
          <a:prstGeom prst="rect">
            <a:avLst/>
          </a:prstGeom>
        </p:spPr>
        <p:txBody>
          <a:bodyPr vert="horz" lIns="0" tIns="0" rIns="0" bIns="0" rtlCol="0" anchor="b" anchorCtr="0">
            <a:noAutofit/>
          </a:bodyPr>
          <a:lstStyle/>
          <a:p>
            <a:pPr lvl="0"/>
            <a:r>
              <a:rPr lang="en-US" sz="3600" b="0" i="0" dirty="0">
                <a:solidFill>
                  <a:srgbClr val="000000"/>
                </a:solidFill>
                <a:effectLst/>
                <a:highlight>
                  <a:srgbClr val="FFFFFF"/>
                </a:highlight>
                <a:latin typeface="Calibri" panose="020F0502020204030204" pitchFamily="34" charset="0"/>
              </a:rPr>
              <a:t>A Wakefield Resilient,</a:t>
            </a:r>
          </a:p>
          <a:p>
            <a:pPr lvl="0"/>
            <a:r>
              <a:rPr lang="en-US" sz="3600" b="0" i="0" dirty="0">
                <a:solidFill>
                  <a:srgbClr val="000000"/>
                </a:solidFill>
                <a:effectLst/>
                <a:highlight>
                  <a:srgbClr val="FFFFFF"/>
                </a:highlight>
                <a:latin typeface="Calibri" panose="020F0502020204030204" pitchFamily="34" charset="0"/>
              </a:rPr>
              <a:t>High Shunt Impedance Accelerating Structure for Cold Copper Collider (C</a:t>
            </a:r>
            <a:r>
              <a:rPr lang="en-US" sz="3600" b="0" i="0" baseline="30000" dirty="0">
                <a:solidFill>
                  <a:srgbClr val="000000"/>
                </a:solidFill>
                <a:effectLst/>
                <a:highlight>
                  <a:srgbClr val="FFFFFF"/>
                </a:highlight>
                <a:latin typeface="Calibri" panose="020F0502020204030204" pitchFamily="34" charset="0"/>
              </a:rPr>
              <a:t>3</a:t>
            </a:r>
            <a:r>
              <a:rPr lang="en-US" sz="3600" b="0" i="0" dirty="0">
                <a:solidFill>
                  <a:srgbClr val="000000"/>
                </a:solidFill>
                <a:effectLst/>
                <a:highlight>
                  <a:srgbClr val="FFFFFF"/>
                </a:highlight>
                <a:latin typeface="Calibri" panose="020F0502020204030204" pitchFamily="34" charset="0"/>
              </a:rPr>
              <a:t>)</a:t>
            </a:r>
            <a:endParaRPr lang="en-US" altLang="en-US" sz="3600" dirty="0"/>
          </a:p>
          <a:p>
            <a:pPr lvl="0"/>
            <a:endParaRPr lang="en-CA" sz="2400" dirty="0"/>
          </a:p>
          <a:p>
            <a:pPr lvl="0"/>
            <a:r>
              <a:rPr lang="en-CA" sz="2400" dirty="0"/>
              <a:t>Muhammad Shumail, Zenghai Li, Emilio A. Nanni</a:t>
            </a:r>
          </a:p>
          <a:p>
            <a:pPr lvl="0"/>
            <a:endParaRPr lang="en-CA" sz="2400" dirty="0"/>
          </a:p>
          <a:p>
            <a:r>
              <a:rPr lang="en-US" sz="2400" dirty="0"/>
              <a:t>July 10, 2024</a:t>
            </a:r>
          </a:p>
        </p:txBody>
      </p:sp>
      <p:pic>
        <p:nvPicPr>
          <p:cNvPr id="4" name="Picture 3" descr="A blue background with white text and red lines&#10;&#10;Description automatically generated">
            <a:extLst>
              <a:ext uri="{FF2B5EF4-FFF2-40B4-BE49-F238E27FC236}">
                <a16:creationId xmlns:a16="http://schemas.microsoft.com/office/drawing/2014/main" id="{6E4F04CE-36F0-6DA2-AA06-5A966454BCBF}"/>
              </a:ext>
            </a:extLst>
          </p:cNvPr>
          <p:cNvPicPr>
            <a:picLocks noChangeAspect="1"/>
          </p:cNvPicPr>
          <p:nvPr/>
        </p:nvPicPr>
        <p:blipFill>
          <a:blip r:embed="rId3"/>
          <a:stretch>
            <a:fillRect/>
          </a:stretch>
        </p:blipFill>
        <p:spPr>
          <a:xfrm>
            <a:off x="8074172" y="0"/>
            <a:ext cx="4117828" cy="1295400"/>
          </a:xfrm>
          <a:prstGeom prst="rect">
            <a:avLst/>
          </a:prstGeom>
        </p:spPr>
      </p:pic>
    </p:spTree>
    <p:extLst>
      <p:ext uri="{BB962C8B-B14F-4D97-AF65-F5344CB8AC3E}">
        <p14:creationId xmlns:p14="http://schemas.microsoft.com/office/powerpoint/2010/main" val="19596442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390CB30-EE68-6E74-0721-97E8454911CD}"/>
              </a:ext>
            </a:extLst>
          </p:cNvPr>
          <p:cNvSpPr/>
          <p:nvPr/>
        </p:nvSpPr>
        <p:spPr>
          <a:xfrm>
            <a:off x="-1" y="1254370"/>
            <a:ext cx="3352801" cy="2479430"/>
          </a:xfrm>
          <a:prstGeom prst="rect">
            <a:avLst/>
          </a:prstGeom>
          <a:solidFill>
            <a:srgbClr val="C3C3C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11" name="Picture 10">
            <a:extLst>
              <a:ext uri="{FF2B5EF4-FFF2-40B4-BE49-F238E27FC236}">
                <a16:creationId xmlns:a16="http://schemas.microsoft.com/office/drawing/2014/main" id="{49650B45-059B-99E8-662D-1CB673C03AEE}"/>
              </a:ext>
            </a:extLst>
          </p:cNvPr>
          <p:cNvPicPr>
            <a:picLocks noChangeAspect="1"/>
          </p:cNvPicPr>
          <p:nvPr/>
        </p:nvPicPr>
        <p:blipFill>
          <a:blip r:embed="rId2"/>
          <a:stretch>
            <a:fillRect/>
          </a:stretch>
        </p:blipFill>
        <p:spPr>
          <a:xfrm>
            <a:off x="777137" y="1295400"/>
            <a:ext cx="2042263" cy="2421310"/>
          </a:xfrm>
          <a:prstGeom prst="rect">
            <a:avLst/>
          </a:prstGeom>
        </p:spPr>
      </p:pic>
      <p:sp>
        <p:nvSpPr>
          <p:cNvPr id="7" name="TextBox 6">
            <a:extLst>
              <a:ext uri="{FF2B5EF4-FFF2-40B4-BE49-F238E27FC236}">
                <a16:creationId xmlns:a16="http://schemas.microsoft.com/office/drawing/2014/main" id="{212B11C5-EB2D-BEEB-8A8B-427A9A38CA5C}"/>
              </a:ext>
            </a:extLst>
          </p:cNvPr>
          <p:cNvSpPr txBox="1"/>
          <p:nvPr/>
        </p:nvSpPr>
        <p:spPr>
          <a:xfrm>
            <a:off x="257707" y="1261646"/>
            <a:ext cx="732893" cy="338554"/>
          </a:xfrm>
          <a:prstGeom prst="rect">
            <a:avLst/>
          </a:prstGeom>
          <a:noFill/>
        </p:spPr>
        <p:txBody>
          <a:bodyPr wrap="none" rtlCol="0">
            <a:spAutoFit/>
          </a:bodyPr>
          <a:lstStyle/>
          <a:p>
            <a:r>
              <a:rPr lang="en-US" sz="1600" dirty="0"/>
              <a:t>Port 1</a:t>
            </a:r>
          </a:p>
        </p:txBody>
      </p:sp>
      <p:sp>
        <p:nvSpPr>
          <p:cNvPr id="8" name="TextBox 7">
            <a:extLst>
              <a:ext uri="{FF2B5EF4-FFF2-40B4-BE49-F238E27FC236}">
                <a16:creationId xmlns:a16="http://schemas.microsoft.com/office/drawing/2014/main" id="{E39EA55B-6581-7AEC-42EB-CC01325AAF9F}"/>
              </a:ext>
            </a:extLst>
          </p:cNvPr>
          <p:cNvSpPr txBox="1"/>
          <p:nvPr/>
        </p:nvSpPr>
        <p:spPr>
          <a:xfrm>
            <a:off x="2209800" y="1261646"/>
            <a:ext cx="732893" cy="338554"/>
          </a:xfrm>
          <a:prstGeom prst="rect">
            <a:avLst/>
          </a:prstGeom>
          <a:noFill/>
        </p:spPr>
        <p:txBody>
          <a:bodyPr wrap="none" rtlCol="0">
            <a:spAutoFit/>
          </a:bodyPr>
          <a:lstStyle/>
          <a:p>
            <a:r>
              <a:rPr lang="en-US" sz="1600" dirty="0"/>
              <a:t>Port 2</a:t>
            </a:r>
          </a:p>
        </p:txBody>
      </p:sp>
      <p:sp>
        <p:nvSpPr>
          <p:cNvPr id="9" name="TextBox 8">
            <a:extLst>
              <a:ext uri="{FF2B5EF4-FFF2-40B4-BE49-F238E27FC236}">
                <a16:creationId xmlns:a16="http://schemas.microsoft.com/office/drawing/2014/main" id="{55B9983C-7D91-A8B8-BB1E-6661F515722E}"/>
              </a:ext>
            </a:extLst>
          </p:cNvPr>
          <p:cNvSpPr txBox="1"/>
          <p:nvPr/>
        </p:nvSpPr>
        <p:spPr>
          <a:xfrm>
            <a:off x="685800" y="3242846"/>
            <a:ext cx="732893" cy="338554"/>
          </a:xfrm>
          <a:prstGeom prst="rect">
            <a:avLst/>
          </a:prstGeom>
          <a:noFill/>
        </p:spPr>
        <p:txBody>
          <a:bodyPr wrap="none" rtlCol="0">
            <a:spAutoFit/>
          </a:bodyPr>
          <a:lstStyle/>
          <a:p>
            <a:pPr algn="r"/>
            <a:r>
              <a:rPr lang="en-US" sz="1600" dirty="0"/>
              <a:t>Port 3</a:t>
            </a:r>
          </a:p>
        </p:txBody>
      </p:sp>
      <p:sp>
        <p:nvSpPr>
          <p:cNvPr id="10" name="TextBox 9">
            <a:extLst>
              <a:ext uri="{FF2B5EF4-FFF2-40B4-BE49-F238E27FC236}">
                <a16:creationId xmlns:a16="http://schemas.microsoft.com/office/drawing/2014/main" id="{F0DC3112-C24C-92E9-14A2-CF0B1B984E54}"/>
              </a:ext>
            </a:extLst>
          </p:cNvPr>
          <p:cNvSpPr txBox="1"/>
          <p:nvPr/>
        </p:nvSpPr>
        <p:spPr>
          <a:xfrm>
            <a:off x="1735198" y="3239915"/>
            <a:ext cx="732893" cy="338554"/>
          </a:xfrm>
          <a:prstGeom prst="rect">
            <a:avLst/>
          </a:prstGeom>
          <a:noFill/>
        </p:spPr>
        <p:txBody>
          <a:bodyPr wrap="none" rtlCol="0">
            <a:spAutoFit/>
          </a:bodyPr>
          <a:lstStyle/>
          <a:p>
            <a:r>
              <a:rPr lang="en-US" sz="1600" dirty="0"/>
              <a:t>Port 4</a:t>
            </a:r>
          </a:p>
        </p:txBody>
      </p:sp>
      <mc:AlternateContent xmlns:mc="http://schemas.openxmlformats.org/markup-compatibility/2006" xmlns:a14="http://schemas.microsoft.com/office/drawing/2010/main">
        <mc:Choice Requires="a14">
          <p:sp>
            <p:nvSpPr>
              <p:cNvPr id="15" name="Content Placeholder 3">
                <a:extLst>
                  <a:ext uri="{FF2B5EF4-FFF2-40B4-BE49-F238E27FC236}">
                    <a16:creationId xmlns:a16="http://schemas.microsoft.com/office/drawing/2014/main" id="{25E3FC18-EBC5-9D5D-54FE-9F97F7357156}"/>
                  </a:ext>
                </a:extLst>
              </p:cNvPr>
              <p:cNvSpPr txBox="1">
                <a:spLocks/>
              </p:cNvSpPr>
              <p:nvPr/>
            </p:nvSpPr>
            <p:spPr>
              <a:xfrm>
                <a:off x="0" y="3733799"/>
                <a:ext cx="12191999" cy="3124201"/>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8630" indent="-285750">
                  <a:buFont typeface="Arial" panose="020B0604020202020204" pitchFamily="34" charset="0"/>
                  <a:buChar char="•"/>
                </a:pPr>
                <a:r>
                  <a:rPr lang="en-US" sz="1600" kern="100" dirty="0">
                    <a:latin typeface="Calibri" panose="020F0502020204030204" pitchFamily="34" charset="0"/>
                    <a:ea typeface="Calibri" panose="020F0502020204030204" pitchFamily="34" charset="0"/>
                    <a:cs typeface="Times New Roman" panose="02020603050405020304" pitchFamily="18" charset="0"/>
                  </a:rPr>
                  <a:t>The cavity length for 135</a:t>
                </a:r>
                <a14:m>
                  <m:oMath xmlns:m="http://schemas.openxmlformats.org/officeDocument/2006/math">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phase advance structure is 19.68 mm. We intend to make a 1.1 m structure using 56 of these cavities. Using a four-way splitter, we will use four arms of distributed feed with </a:t>
                </a:r>
                <a14:m>
                  <m:oMath xmlns:m="http://schemas.openxmlformats.org/officeDocument/2006/math">
                    <m:sSub>
                      <m:sSubPr>
                        <m:ctrlPr>
                          <a:rPr lang="en-US"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latin typeface="Cambria Math" panose="02040503050406030204" pitchFamily="18" charset="0"/>
                        <a:ea typeface="Calibri" panose="020F0502020204030204" pitchFamily="34" charset="0"/>
                        <a:cs typeface="Times New Roman" panose="02020603050405020304" pitchFamily="18" charset="0"/>
                      </a:rPr>
                      <m:t>=7</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where each four-port network unit feeds two cavities. Thus, 4 x 7 x 2 = 56.</a:t>
                </a:r>
              </a:p>
              <a:p>
                <a:pPr marL="468630" indent="-285750">
                  <a:buFont typeface="Arial" panose="020B0604020202020204" pitchFamily="34" charset="0"/>
                  <a:buChar char="•"/>
                </a:pPr>
                <a:r>
                  <a:rPr lang="en-US" sz="1600" kern="100" dirty="0">
                    <a:latin typeface="Calibri" panose="020F0502020204030204" pitchFamily="34" charset="0"/>
                    <a:ea typeface="Calibri" panose="020F0502020204030204" pitchFamily="34" charset="0"/>
                    <a:cs typeface="Times New Roman" panose="02020603050405020304" pitchFamily="18" charset="0"/>
                  </a:rPr>
                  <a:t>The above figure shows view of the symmetry plan of a network that was designed in HFSS ® with </a:t>
                </a:r>
                <a14:m>
                  <m:oMath xmlns:m="http://schemas.openxmlformats.org/officeDocument/2006/math">
                    <m:sSub>
                      <m:sSubPr>
                        <m:ctrlPr>
                          <a:rPr lang="en-US"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latin typeface="Cambria Math" panose="02040503050406030204" pitchFamily="18" charset="0"/>
                        <a:ea typeface="Calibri" panose="020F0502020204030204" pitchFamily="34" charset="0"/>
                        <a:cs typeface="Times New Roman" panose="02020603050405020304" pitchFamily="18" charset="0"/>
                      </a:rPr>
                      <m:t>=7</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We achieved  </a:t>
                </a:r>
                <a14:m>
                  <m:oMath xmlns:m="http://schemas.openxmlformats.org/officeDocument/2006/math">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𝜙</m:t>
                    </m:r>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=−107.8°</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The magnitudes and phases of the ideal (top entry) and achieved (bottom entry) S-matrix are given below.</a:t>
                </a:r>
              </a:p>
              <a:p>
                <a:pPr marL="182880"/>
                <a14:m>
                  <m:oMathPara xmlns:m="http://schemas.openxmlformats.org/officeDocument/2006/math">
                    <m:oMathParaPr>
                      <m:jc m:val="centerGroup"/>
                    </m:oMathParaPr>
                    <m:oMath xmlns:m="http://schemas.openxmlformats.org/officeDocument/2006/math">
                      <m:m>
                        <m:mPr>
                          <m:mcs>
                            <m:mc>
                              <m:mcPr>
                                <m:count m:val="2"/>
                                <m:mcJc m:val="center"/>
                              </m:mcPr>
                            </m:mc>
                          </m:mcs>
                          <m:ctrlPr>
                            <a:rPr lang="en-US" sz="1400" i="1" kern="100" smtClean="0">
                              <a:latin typeface="Cambria Math" panose="02040503050406030204" pitchFamily="18" charset="0"/>
                              <a:cs typeface="Times New Roman" panose="02020603050405020304" pitchFamily="18" charset="0"/>
                            </a:rPr>
                          </m:ctrlPr>
                        </m:mPr>
                        <m:mr>
                          <m:e>
                            <m:d>
                              <m:dPr>
                                <m:begChr m:val="|"/>
                                <m:endChr m:val="|"/>
                                <m:ctrlPr>
                                  <a:rPr lang="en-US" sz="1400" i="1" kern="100" smtClean="0">
                                    <a:latin typeface="Cambria Math" panose="02040503050406030204" pitchFamily="18" charset="0"/>
                                    <a:cs typeface="Times New Roman" panose="02020603050405020304" pitchFamily="18" charset="0"/>
                                  </a:rPr>
                                </m:ctrlPr>
                              </m:dPr>
                              <m:e>
                                <m:r>
                                  <m:rPr>
                                    <m:brk m:alnAt="7"/>
                                  </m:rPr>
                                  <a:rPr lang="en-US" sz="1400" i="1" kern="100">
                                    <a:latin typeface="Cambria Math" panose="02040503050406030204" pitchFamily="18" charset="0"/>
                                    <a:cs typeface="Times New Roman" panose="02020603050405020304" pitchFamily="18" charset="0"/>
                                  </a:rPr>
                                  <m:t>𝑆</m:t>
                                </m:r>
                              </m:e>
                            </m:d>
                            <m:r>
                              <m:rPr>
                                <m:brk m:alnAt="7"/>
                              </m:rPr>
                              <a:rPr lang="en-US" sz="1400" b="0" i="1" kern="100" smtClean="0">
                                <a:latin typeface="Cambria Math" panose="02040503050406030204" pitchFamily="18" charset="0"/>
                                <a:cs typeface="Times New Roman" panose="02020603050405020304" pitchFamily="18" charset="0"/>
                              </a:rPr>
                              <m:t>=</m:t>
                            </m:r>
                            <m:d>
                              <m:dPr>
                                <m:ctrlPr>
                                  <a:rPr lang="en-US" sz="1400" i="1" smtClean="0">
                                    <a:latin typeface="Cambria Math" panose="02040503050406030204" pitchFamily="18" charset="0"/>
                                  </a:rPr>
                                </m:ctrlPr>
                              </m:dPr>
                              <m:e>
                                <m:m>
                                  <m:mPr>
                                    <m:plcHide m:val="on"/>
                                    <m:mcs>
                                      <m:mc>
                                        <m:mcPr>
                                          <m:count m:val="4"/>
                                          <m:mcJc m:val="center"/>
                                        </m:mcPr>
                                      </m:mc>
                                    </m:mcs>
                                    <m:ctrlPr>
                                      <a:rPr lang="en-US" sz="1400" i="1">
                                        <a:latin typeface="Cambria Math" panose="02040503050406030204" pitchFamily="18" charset="0"/>
                                      </a:rPr>
                                    </m:ctrlPr>
                                  </m:mPr>
                                  <m:mr>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0.0667</m:t>
                                          </m:r>
                                        </m:e>
                                        <m:e>
                                          <m:r>
                                            <a:rPr lang="en-US" sz="1400" i="1">
                                              <a:latin typeface="Cambria Math" panose="02040503050406030204" pitchFamily="18" charset="0"/>
                                            </a:rPr>
                                            <m:t>0.0667</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0.9333</m:t>
                                          </m:r>
                                        </m:e>
                                        <m:e>
                                          <m:r>
                                            <a:rPr lang="en-US" sz="1400" i="1">
                                              <a:latin typeface="Cambria Math" panose="02040503050406030204" pitchFamily="18" charset="0"/>
                                            </a:rPr>
                                            <m:t>0.9335</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0.2494</m:t>
                                          </m:r>
                                        </m:e>
                                        <m:e>
                                          <m:r>
                                            <a:rPr lang="en-US" sz="1400" i="1">
                                              <a:latin typeface="Cambria Math" panose="02040503050406030204" pitchFamily="18" charset="0"/>
                                            </a:rPr>
                                            <m:t>0.2503</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0.2494</m:t>
                                          </m:r>
                                        </m:e>
                                        <m:e>
                                          <m:r>
                                            <a:rPr lang="en-US" sz="1400" i="1">
                                              <a:latin typeface="Cambria Math" panose="02040503050406030204" pitchFamily="18" charset="0"/>
                                            </a:rPr>
                                            <m:t>0.2481</m:t>
                                          </m:r>
                                        </m:e>
                                      </m:eqArr>
                                      <m:r>
                                        <m:rPr>
                                          <m:nor/>
                                        </m:rPr>
                                        <a:rPr lang="en-US" sz="1400"/>
                                        <m:t>⁠</m:t>
                                      </m:r>
                                      <m:r>
                                        <a:rPr lang="en-US" sz="1400" i="1">
                                          <a:latin typeface="Cambria Math" panose="02040503050406030204" pitchFamily="18" charset="0"/>
                                        </a:rPr>
                                        <m:t>)</m:t>
                                      </m:r>
                                    </m:e>
                                  </m:mr>
                                  <m:mr>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0.9333</m:t>
                                          </m:r>
                                        </m:e>
                                        <m:e>
                                          <m:r>
                                            <a:rPr lang="en-US" sz="1400" i="1">
                                              <a:latin typeface="Cambria Math" panose="02040503050406030204" pitchFamily="18" charset="0"/>
                                            </a:rPr>
                                            <m:t>0.9335</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0.0667</m:t>
                                          </m:r>
                                        </m:e>
                                        <m:e>
                                          <m:r>
                                            <a:rPr lang="en-US" sz="1400" i="1">
                                              <a:latin typeface="Cambria Math" panose="02040503050406030204" pitchFamily="18" charset="0"/>
                                            </a:rPr>
                                            <m:t>0.0664</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0.2494</m:t>
                                          </m:r>
                                        </m:e>
                                        <m:e>
                                          <m:r>
                                            <a:rPr lang="en-US" sz="1400" i="1">
                                              <a:latin typeface="Cambria Math" panose="02040503050406030204" pitchFamily="18" charset="0"/>
                                            </a:rPr>
                                            <m:t>0.2482</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0.2494</m:t>
                                          </m:r>
                                        </m:e>
                                        <m:e>
                                          <m:r>
                                            <a:rPr lang="en-US" sz="1400" i="1">
                                              <a:latin typeface="Cambria Math" panose="02040503050406030204" pitchFamily="18" charset="0"/>
                                            </a:rPr>
                                            <m:t>0.2502</m:t>
                                          </m:r>
                                        </m:e>
                                      </m:eqArr>
                                      <m:r>
                                        <m:rPr>
                                          <m:nor/>
                                        </m:rPr>
                                        <a:rPr lang="en-US" sz="1400"/>
                                        <m:t>⁠</m:t>
                                      </m:r>
                                      <m:r>
                                        <a:rPr lang="en-US" sz="1400" i="1">
                                          <a:latin typeface="Cambria Math" panose="02040503050406030204" pitchFamily="18" charset="0"/>
                                        </a:rPr>
                                        <m:t>)</m:t>
                                      </m:r>
                                    </m:e>
                                  </m:mr>
                                  <m:mr>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0.2494</m:t>
                                          </m:r>
                                        </m:e>
                                        <m:e>
                                          <m:r>
                                            <a:rPr lang="en-US" sz="1400" i="1">
                                              <a:latin typeface="Cambria Math" panose="02040503050406030204" pitchFamily="18" charset="0"/>
                                            </a:rPr>
                                            <m:t>0.2503</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0.2494</m:t>
                                          </m:r>
                                        </m:e>
                                        <m:e>
                                          <m:r>
                                            <a:rPr lang="en-US" sz="1400" i="1">
                                              <a:latin typeface="Cambria Math" panose="02040503050406030204" pitchFamily="18" charset="0"/>
                                            </a:rPr>
                                            <m:t>0.2482</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0.5527</m:t>
                                          </m:r>
                                        </m:e>
                                        <m:e>
                                          <m:r>
                                            <a:rPr lang="en-US" sz="1400" i="1">
                                              <a:latin typeface="Cambria Math" panose="02040503050406030204" pitchFamily="18" charset="0"/>
                                            </a:rPr>
                                            <m:t>0.5512</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0.755</m:t>
                                          </m:r>
                                        </m:e>
                                        <m:e>
                                          <m:r>
                                            <a:rPr lang="en-US" sz="1400" i="1">
                                              <a:latin typeface="Cambria Math" panose="02040503050406030204" pitchFamily="18" charset="0"/>
                                            </a:rPr>
                                            <m:t>0.7563</m:t>
                                          </m:r>
                                        </m:e>
                                      </m:eqArr>
                                      <m:r>
                                        <m:rPr>
                                          <m:nor/>
                                        </m:rPr>
                                        <a:rPr lang="en-US" sz="1400"/>
                                        <m:t>⁠</m:t>
                                      </m:r>
                                      <m:r>
                                        <a:rPr lang="en-US" sz="1400" i="1">
                                          <a:latin typeface="Cambria Math" panose="02040503050406030204" pitchFamily="18" charset="0"/>
                                        </a:rPr>
                                        <m:t>)</m:t>
                                      </m:r>
                                    </m:e>
                                  </m:mr>
                                  <m:mr>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0.2494</m:t>
                                          </m:r>
                                        </m:e>
                                        <m:e>
                                          <m:r>
                                            <a:rPr lang="en-US" sz="1400" i="1">
                                              <a:latin typeface="Cambria Math" panose="02040503050406030204" pitchFamily="18" charset="0"/>
                                            </a:rPr>
                                            <m:t>0.2481</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0.2494</m:t>
                                          </m:r>
                                        </m:e>
                                        <m:e>
                                          <m:r>
                                            <a:rPr lang="en-US" sz="1400" i="1">
                                              <a:latin typeface="Cambria Math" panose="02040503050406030204" pitchFamily="18" charset="0"/>
                                            </a:rPr>
                                            <m:t>0.2502</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0.755</m:t>
                                          </m:r>
                                        </m:e>
                                        <m:e>
                                          <m:r>
                                            <a:rPr lang="en-US" sz="1400" i="1">
                                              <a:latin typeface="Cambria Math" panose="02040503050406030204" pitchFamily="18" charset="0"/>
                                            </a:rPr>
                                            <m:t>0.7563</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0.5527</m:t>
                                          </m:r>
                                        </m:e>
                                        <m:e>
                                          <m:r>
                                            <a:rPr lang="en-US" sz="1400" i="1">
                                              <a:latin typeface="Cambria Math" panose="02040503050406030204" pitchFamily="18" charset="0"/>
                                            </a:rPr>
                                            <m:t>0.5513</m:t>
                                          </m:r>
                                        </m:e>
                                      </m:eqArr>
                                      <m:r>
                                        <m:rPr>
                                          <m:nor/>
                                        </m:rPr>
                                        <a:rPr lang="en-US" sz="1400"/>
                                        <m:t>⁠</m:t>
                                      </m:r>
                                      <m:r>
                                        <a:rPr lang="en-US" sz="1400" i="1">
                                          <a:latin typeface="Cambria Math" panose="02040503050406030204" pitchFamily="18" charset="0"/>
                                        </a:rPr>
                                        <m:t>)</m:t>
                                      </m:r>
                                    </m:e>
                                  </m:mr>
                                </m:m>
                              </m:e>
                            </m:d>
                            <m:r>
                              <m:rPr>
                                <m:brk m:alnAt="7"/>
                              </m:rPr>
                              <a:rPr lang="en-US" sz="1400" b="0" i="1" kern="100" smtClean="0">
                                <a:latin typeface="Cambria Math" panose="02040503050406030204" pitchFamily="18" charset="0"/>
                                <a:cs typeface="Times New Roman" panose="02020603050405020304" pitchFamily="18" charset="0"/>
                              </a:rPr>
                              <m:t>,</m:t>
                            </m:r>
                          </m:e>
                          <m:e>
                            <m:r>
                              <a:rPr lang="en-US" sz="1400" i="1" kern="100" smtClean="0">
                                <a:latin typeface="Cambria Math" panose="02040503050406030204" pitchFamily="18" charset="0"/>
                                <a:ea typeface="Cambria Math" panose="02040503050406030204" pitchFamily="18" charset="0"/>
                                <a:cs typeface="Times New Roman" panose="02020603050405020304" pitchFamily="18" charset="0"/>
                              </a:rPr>
                              <m:t>∠</m:t>
                            </m:r>
                            <m:r>
                              <a:rPr lang="en-US" sz="1400" b="0" i="1" kern="100" smtClean="0">
                                <a:latin typeface="Cambria Math" panose="02040503050406030204" pitchFamily="18" charset="0"/>
                                <a:cs typeface="Times New Roman" panose="02020603050405020304" pitchFamily="18" charset="0"/>
                              </a:rPr>
                              <m:t>𝑆</m:t>
                            </m:r>
                            <m:d>
                              <m:dPr>
                                <m:ctrlPr>
                                  <a:rPr lang="en-US" sz="1400" b="0" i="1" kern="100" smtClean="0">
                                    <a:latin typeface="Cambria Math" panose="02040503050406030204" pitchFamily="18" charset="0"/>
                                    <a:cs typeface="Times New Roman" panose="02020603050405020304" pitchFamily="18" charset="0"/>
                                  </a:rPr>
                                </m:ctrlPr>
                              </m:dPr>
                              <m:e>
                                <m:r>
                                  <a:rPr lang="en-US" sz="1400" b="0" i="1" kern="100" smtClean="0">
                                    <a:latin typeface="Cambria Math" panose="02040503050406030204" pitchFamily="18" charset="0"/>
                                    <a:cs typeface="Times New Roman" panose="02020603050405020304" pitchFamily="18" charset="0"/>
                                  </a:rPr>
                                  <m:t>°</m:t>
                                </m:r>
                              </m:e>
                            </m:d>
                            <m:r>
                              <a:rPr lang="en-US" sz="1400" b="0" i="1" kern="100" smtClean="0">
                                <a:latin typeface="Cambria Math" panose="02040503050406030204" pitchFamily="18" charset="0"/>
                                <a:cs typeface="Times New Roman" panose="02020603050405020304" pitchFamily="18" charset="0"/>
                              </a:rPr>
                              <m:t>=</m:t>
                            </m:r>
                            <m:d>
                              <m:dPr>
                                <m:ctrlPr>
                                  <a:rPr lang="en-US" sz="1400" i="1">
                                    <a:latin typeface="Cambria Math" panose="02040503050406030204" pitchFamily="18" charset="0"/>
                                  </a:rPr>
                                </m:ctrlPr>
                              </m:dPr>
                              <m:e>
                                <m:m>
                                  <m:mPr>
                                    <m:plcHide m:val="on"/>
                                    <m:mcs>
                                      <m:mc>
                                        <m:mcPr>
                                          <m:count m:val="4"/>
                                          <m:mcJc m:val="center"/>
                                        </m:mcPr>
                                      </m:mc>
                                    </m:mcs>
                                    <m:ctrlPr>
                                      <a:rPr lang="en-US" sz="1400" i="1">
                                        <a:latin typeface="Cambria Math" panose="02040503050406030204" pitchFamily="18" charset="0"/>
                                      </a:rPr>
                                    </m:ctrlPr>
                                  </m:mPr>
                                  <m:mr>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180.</m:t>
                                          </m:r>
                                        </m:e>
                                        <m:e>
                                          <m:r>
                                            <a:rPr lang="en-US" sz="1400" i="1">
                                              <a:latin typeface="Cambria Math" panose="02040503050406030204" pitchFamily="18" charset="0"/>
                                            </a:rPr>
                                            <m:t>−178.4</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180.</m:t>
                                          </m:r>
                                        </m:e>
                                        <m:e>
                                          <m:r>
                                            <a:rPr lang="en-US" sz="1400" i="1">
                                              <a:latin typeface="Cambria Math" panose="02040503050406030204" pitchFamily="18" charset="0"/>
                                            </a:rPr>
                                            <m:t>179.9</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m:t>
                                          </m:r>
                                        </m:e>
                                        <m:e>
                                          <m:r>
                                            <a:rPr lang="en-US" sz="1400" i="1">
                                              <a:latin typeface="Cambria Math" panose="02040503050406030204" pitchFamily="18" charset="0"/>
                                            </a:rPr>
                                            <m:t>0.</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90.</m:t>
                                          </m:r>
                                        </m:e>
                                        <m:e>
                                          <m:r>
                                            <a:rPr lang="en-US" sz="1400" i="1">
                                              <a:latin typeface="Cambria Math" panose="02040503050406030204" pitchFamily="18" charset="0"/>
                                            </a:rPr>
                                            <m:t>90.</m:t>
                                          </m:r>
                                        </m:e>
                                      </m:eqArr>
                                      <m:r>
                                        <m:rPr>
                                          <m:nor/>
                                        </m:rPr>
                                        <a:rPr lang="en-US" sz="1400"/>
                                        <m:t>⁠</m:t>
                                      </m:r>
                                      <m:r>
                                        <a:rPr lang="en-US" sz="1400" i="1">
                                          <a:latin typeface="Cambria Math" panose="02040503050406030204" pitchFamily="18" charset="0"/>
                                        </a:rPr>
                                        <m:t>)</m:t>
                                      </m:r>
                                    </m:e>
                                  </m:mr>
                                  <m:mr>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180.</m:t>
                                          </m:r>
                                        </m:e>
                                        <m:e>
                                          <m:r>
                                            <a:rPr lang="en-US" sz="1400" i="1">
                                              <a:latin typeface="Cambria Math" panose="02040503050406030204" pitchFamily="18" charset="0"/>
                                            </a:rPr>
                                            <m:t>179.9</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180.</m:t>
                                          </m:r>
                                        </m:e>
                                        <m:e>
                                          <m:r>
                                            <a:rPr lang="en-US" sz="1400" i="1">
                                              <a:latin typeface="Cambria Math" panose="02040503050406030204" pitchFamily="18" charset="0"/>
                                            </a:rPr>
                                            <m:t>−178.3</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180.</m:t>
                                          </m:r>
                                        </m:e>
                                        <m:e>
                                          <m:r>
                                            <a:rPr lang="en-US" sz="1400" i="1">
                                              <a:latin typeface="Cambria Math" panose="02040503050406030204" pitchFamily="18" charset="0"/>
                                            </a:rPr>
                                            <m:t>179.7</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−90.</m:t>
                                          </m:r>
                                        </m:e>
                                        <m:e>
                                          <m:r>
                                            <a:rPr lang="en-US" sz="1400" i="1">
                                              <a:latin typeface="Cambria Math" panose="02040503050406030204" pitchFamily="18" charset="0"/>
                                            </a:rPr>
                                            <m:t>−89.6</m:t>
                                          </m:r>
                                        </m:e>
                                      </m:eqArr>
                                      <m:r>
                                        <m:rPr>
                                          <m:nor/>
                                        </m:rPr>
                                        <a:rPr lang="en-US" sz="1400"/>
                                        <m:t>⁠</m:t>
                                      </m:r>
                                      <m:r>
                                        <a:rPr lang="en-US" sz="1400" i="1">
                                          <a:latin typeface="Cambria Math" panose="02040503050406030204" pitchFamily="18" charset="0"/>
                                        </a:rPr>
                                        <m:t>)</m:t>
                                      </m:r>
                                    </m:e>
                                  </m:mr>
                                  <m:mr>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0.</m:t>
                                          </m:r>
                                        </m:e>
                                        <m:e>
                                          <m:r>
                                            <a:rPr lang="en-US" sz="1400" i="1">
                                              <a:latin typeface="Cambria Math" panose="02040503050406030204" pitchFamily="18" charset="0"/>
                                            </a:rPr>
                                            <m:t>0.</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180.</m:t>
                                          </m:r>
                                        </m:e>
                                        <m:e>
                                          <m:r>
                                            <a:rPr lang="en-US" sz="1400" i="1">
                                              <a:latin typeface="Cambria Math" panose="02040503050406030204" pitchFamily="18" charset="0"/>
                                            </a:rPr>
                                            <m:t>179.7</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120.5</m:t>
                                          </m:r>
                                        </m:e>
                                        <m:e>
                                          <m:r>
                                            <a:rPr lang="en-US" sz="1400" i="1">
                                              <a:latin typeface="Cambria Math" panose="02040503050406030204" pitchFamily="18" charset="0"/>
                                            </a:rPr>
                                            <m:t>120.3</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−50.9</m:t>
                                          </m:r>
                                        </m:e>
                                        <m:e>
                                          <m:r>
                                            <a:rPr lang="en-US" sz="1400" i="1">
                                              <a:latin typeface="Cambria Math" panose="02040503050406030204" pitchFamily="18" charset="0"/>
                                            </a:rPr>
                                            <m:t>−50.8</m:t>
                                          </m:r>
                                        </m:e>
                                      </m:eqArr>
                                      <m:r>
                                        <m:rPr>
                                          <m:nor/>
                                        </m:rPr>
                                        <a:rPr lang="en-US" sz="1400"/>
                                        <m:t>⁠</m:t>
                                      </m:r>
                                      <m:r>
                                        <a:rPr lang="en-US" sz="1400" i="1">
                                          <a:latin typeface="Cambria Math" panose="02040503050406030204" pitchFamily="18" charset="0"/>
                                        </a:rPr>
                                        <m:t>)</m:t>
                                      </m:r>
                                    </m:e>
                                  </m:mr>
                                  <m:mr>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90.</m:t>
                                          </m:r>
                                        </m:e>
                                        <m:e>
                                          <m:r>
                                            <a:rPr lang="en-US" sz="1400" i="1">
                                              <a:latin typeface="Cambria Math" panose="02040503050406030204" pitchFamily="18" charset="0"/>
                                            </a:rPr>
                                            <m:t>90.</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−90.</m:t>
                                          </m:r>
                                        </m:e>
                                        <m:e>
                                          <m:r>
                                            <a:rPr lang="en-US" sz="1400" i="1">
                                              <a:latin typeface="Cambria Math" panose="02040503050406030204" pitchFamily="18" charset="0"/>
                                            </a:rPr>
                                            <m:t>−89.6</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−50.9</m:t>
                                          </m:r>
                                        </m:e>
                                        <m:e>
                                          <m:r>
                                            <a:rPr lang="en-US" sz="1400" i="1">
                                              <a:latin typeface="Cambria Math" panose="02040503050406030204" pitchFamily="18" charset="0"/>
                                            </a:rPr>
                                            <m:t>−50.8</m:t>
                                          </m:r>
                                        </m:e>
                                      </m:eqArr>
                                      <m:r>
                                        <m:rPr>
                                          <m:nor/>
                                        </m:rPr>
                                        <a:rPr lang="en-US" sz="1400"/>
                                        <m:t>⁠</m:t>
                                      </m:r>
                                      <m:r>
                                        <a:rPr lang="en-US" sz="1400" i="1">
                                          <a:latin typeface="Cambria Math" panose="02040503050406030204" pitchFamily="18" charset="0"/>
                                        </a:rPr>
                                        <m:t>)</m:t>
                                      </m:r>
                                    </m:e>
                                    <m:e>
                                      <m:r>
                                        <a:rPr lang="en-US" sz="1400" i="1">
                                          <a:latin typeface="Cambria Math" panose="02040503050406030204" pitchFamily="18" charset="0"/>
                                        </a:rPr>
                                        <m:t>(</m:t>
                                      </m:r>
                                      <m:r>
                                        <m:rPr>
                                          <m:nor/>
                                        </m:rPr>
                                        <a:rPr lang="en-US" sz="1400"/>
                                        <m:t>⁠</m:t>
                                      </m:r>
                                      <m:eqArr>
                                        <m:eqArrPr>
                                          <m:ctrlPr>
                                            <a:rPr lang="en-US" sz="1400" i="1">
                                              <a:latin typeface="Cambria Math" panose="02040503050406030204" pitchFamily="18" charset="0"/>
                                            </a:rPr>
                                          </m:ctrlPr>
                                        </m:eqArrPr>
                                        <m:e>
                                          <m:r>
                                            <a:rPr lang="en-US" sz="1400" i="1">
                                              <a:latin typeface="Cambria Math" panose="02040503050406030204" pitchFamily="18" charset="0"/>
                                            </a:rPr>
                                            <m:t>−59.5</m:t>
                                          </m:r>
                                        </m:e>
                                        <m:e>
                                          <m:r>
                                            <a:rPr lang="en-US" sz="1400" i="1">
                                              <a:latin typeface="Cambria Math" panose="02040503050406030204" pitchFamily="18" charset="0"/>
                                            </a:rPr>
                                            <m:t>−59.</m:t>
                                          </m:r>
                                        </m:e>
                                      </m:eqArr>
                                      <m:r>
                                        <m:rPr>
                                          <m:nor/>
                                        </m:rPr>
                                        <a:rPr lang="en-US" sz="1400"/>
                                        <m:t>⁠</m:t>
                                      </m:r>
                                      <m:r>
                                        <a:rPr lang="en-US" sz="1400" i="1">
                                          <a:latin typeface="Cambria Math" panose="02040503050406030204" pitchFamily="18" charset="0"/>
                                        </a:rPr>
                                        <m:t>)</m:t>
                                      </m:r>
                                    </m:e>
                                  </m:mr>
                                </m:m>
                              </m:e>
                            </m:d>
                            <m:r>
                              <a:rPr lang="en-US" sz="1400" b="0" i="1" kern="100" smtClean="0">
                                <a:latin typeface="Cambria Math" panose="02040503050406030204" pitchFamily="18" charset="0"/>
                                <a:cs typeface="Times New Roman" panose="02020603050405020304" pitchFamily="18" charset="0"/>
                              </a:rPr>
                              <m:t>.</m:t>
                            </m:r>
                          </m:e>
                        </m:mr>
                      </m:m>
                    </m:oMath>
                  </m:oMathPara>
                </a14:m>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5" name="Content Placeholder 3">
                <a:extLst>
                  <a:ext uri="{FF2B5EF4-FFF2-40B4-BE49-F238E27FC236}">
                    <a16:creationId xmlns:a16="http://schemas.microsoft.com/office/drawing/2014/main" id="{25E3FC18-EBC5-9D5D-54FE-9F97F7357156}"/>
                  </a:ext>
                </a:extLst>
              </p:cNvPr>
              <p:cNvSpPr txBox="1">
                <a:spLocks noRot="1" noChangeAspect="1" noMove="1" noResize="1" noEditPoints="1" noAdjustHandles="1" noChangeArrowheads="1" noChangeShapeType="1" noTextEdit="1"/>
              </p:cNvSpPr>
              <p:nvPr/>
            </p:nvSpPr>
            <p:spPr>
              <a:xfrm>
                <a:off x="0" y="3733799"/>
                <a:ext cx="12191999" cy="3124201"/>
              </a:xfrm>
              <a:prstGeom prst="rect">
                <a:avLst/>
              </a:prstGeom>
              <a:blipFill>
                <a:blip r:embed="rId3"/>
                <a:stretch>
                  <a:fillRect t="-975"/>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12C691CC-75BD-FED8-C06F-B29C480A89BB}"/>
              </a:ext>
            </a:extLst>
          </p:cNvPr>
          <p:cNvSpPr>
            <a:spLocks noGrp="1"/>
          </p:cNvSpPr>
          <p:nvPr>
            <p:ph type="sldNum" sz="quarter" idx="11"/>
          </p:nvPr>
        </p:nvSpPr>
        <p:spPr/>
        <p:txBody>
          <a:bodyPr/>
          <a:lstStyle/>
          <a:p>
            <a:fld id="{5BD36294-2849-48A8-8531-5354CF3095D2}" type="slidenum">
              <a:rPr lang="en-US" smtClean="0"/>
              <a:pPr/>
              <a:t>10</a:t>
            </a:fld>
            <a:endParaRPr lang="en-US" dirty="0"/>
          </a:p>
        </p:txBody>
      </p:sp>
      <p:sp>
        <p:nvSpPr>
          <p:cNvPr id="3" name="Title 2">
            <a:extLst>
              <a:ext uri="{FF2B5EF4-FFF2-40B4-BE49-F238E27FC236}">
                <a16:creationId xmlns:a16="http://schemas.microsoft.com/office/drawing/2014/main" id="{6750AB3F-0ED6-2C4C-539B-41F3653ACB46}"/>
              </a:ext>
            </a:extLst>
          </p:cNvPr>
          <p:cNvSpPr>
            <a:spLocks noGrp="1"/>
          </p:cNvSpPr>
          <p:nvPr>
            <p:ph type="title"/>
          </p:nvPr>
        </p:nvSpPr>
        <p:spPr/>
        <p:txBody>
          <a:bodyPr/>
          <a:lstStyle/>
          <a:p>
            <a:r>
              <a:rPr lang="en-US" dirty="0"/>
              <a:t>Design of Four-Port Network</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4252F9D1-38BE-EF2C-1557-A5B2B14225E4}"/>
                  </a:ext>
                </a:extLst>
              </p:cNvPr>
              <p:cNvSpPr>
                <a:spLocks noGrp="1"/>
              </p:cNvSpPr>
              <p:nvPr>
                <p:ph sz="quarter" idx="14"/>
              </p:nvPr>
            </p:nvSpPr>
            <p:spPr>
              <a:xfrm>
                <a:off x="3352801" y="1254369"/>
                <a:ext cx="8839199" cy="2479431"/>
              </a:xfrm>
              <a:solidFill>
                <a:schemeClr val="accent6">
                  <a:lumMod val="20000"/>
                  <a:lumOff val="80000"/>
                </a:schemeClr>
              </a:solidFill>
            </p:spPr>
            <p:txBody>
              <a:bodyPr>
                <a:noAutofit/>
              </a:bodyPr>
              <a:lstStyle/>
              <a:p>
                <a:pPr marL="182880"/>
                <a14:m>
                  <m:oMathPara xmlns:m="http://schemas.openxmlformats.org/officeDocument/2006/math">
                    <m:oMathParaPr>
                      <m:jc m:val="centerGroup"/>
                    </m:oMathParaPr>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𝑆</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den>
                      </m:f>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m:rPr>
                              <m:nor/>
                            </m:rPr>
                            <a:rPr lang="en-US" sz="1600" kern="100">
                              <a:effectLst/>
                              <a:latin typeface="Times New Roman" panose="02020603050405020304" pitchFamily="18" charset="0"/>
                              <a:ea typeface="Times New Roman" panose="02020603050405020304" pitchFamily="18" charset="0"/>
                              <a:cs typeface="Times New Roman" panose="02020603050405020304" pitchFamily="18" charset="0"/>
                            </a:rPr>
                            <m:t>⁠</m:t>
                          </m:r>
                          <m:m>
                            <m:mPr>
                              <m:plcHide m:val="on"/>
                              <m:mcs>
                                <m:mc>
                                  <m:mcPr>
                                    <m:count m:val="4"/>
                                    <m:mcJc m:val="center"/>
                                  </m:mcPr>
                                </m:mc>
                              </m:mcs>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mPr>
                            <m:m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mr>
                            <m:m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e>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mr>
                            <m:m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ⅇ</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sup>
                                    </m:sSup>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d>
                                  </m:e>
                                </m:d>
                              </m:e>
                              <m:e>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𝑖</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ⅇ</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sup>
                                    </m:sSup>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d>
                                  </m:e>
                                </m:d>
                              </m:e>
                            </m:mr>
                            <m:m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𝑖</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ⅇ</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sup>
                                    </m:sSup>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d>
                                  </m:e>
                                </m:d>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ⅇ</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sup>
                                    </m:sSup>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d>
                                  </m:e>
                                </m:d>
                              </m:e>
                            </m:mr>
                          </m:m>
                        </m:e>
                      </m:d>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sz="16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182880"/>
                <a:r>
                  <a:rPr lang="en-US" sz="1600" kern="100" dirty="0">
                    <a:latin typeface="Calibri" panose="020F0502020204030204" pitchFamily="34" charset="0"/>
                    <a:ea typeface="Calibri" panose="020F0502020204030204" pitchFamily="34" charset="0"/>
                    <a:cs typeface="Times New Roman" panose="02020603050405020304" pitchFamily="18" charset="0"/>
                  </a:rPr>
                  <a:t>Here, </a:t>
                </a:r>
                <a14:m>
                  <m:oMath xmlns:m="http://schemas.openxmlformats.org/officeDocument/2006/math">
                    <m:r>
                      <a:rPr lang="en-US" sz="1600" i="1" kern="100">
                        <a:latin typeface="Cambria Math" panose="02040503050406030204" pitchFamily="18" charset="0"/>
                        <a:ea typeface="Times New Roman" panose="02020603050405020304" pitchFamily="18" charset="0"/>
                        <a:cs typeface="Times New Roman" panose="02020603050405020304" pitchFamily="18" charset="0"/>
                      </a:rPr>
                      <m:t>𝜙</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is an arbitrary phase factor.</a:t>
                </a:r>
              </a:p>
            </p:txBody>
          </p:sp>
        </mc:Choice>
        <mc:Fallback xmlns="">
          <p:sp>
            <p:nvSpPr>
              <p:cNvPr id="4" name="Content Placeholder 3">
                <a:extLst>
                  <a:ext uri="{FF2B5EF4-FFF2-40B4-BE49-F238E27FC236}">
                    <a16:creationId xmlns:a16="http://schemas.microsoft.com/office/drawing/2014/main" id="{4252F9D1-38BE-EF2C-1557-A5B2B14225E4}"/>
                  </a:ext>
                </a:extLst>
              </p:cNvPr>
              <p:cNvSpPr>
                <a:spLocks noGrp="1" noRot="1" noChangeAspect="1" noMove="1" noResize="1" noEditPoints="1" noAdjustHandles="1" noChangeArrowheads="1" noChangeShapeType="1" noTextEdit="1"/>
              </p:cNvSpPr>
              <p:nvPr>
                <p:ph sz="quarter" idx="14"/>
              </p:nvPr>
            </p:nvSpPr>
            <p:spPr>
              <a:xfrm>
                <a:off x="3352801" y="1254369"/>
                <a:ext cx="8839199" cy="2479431"/>
              </a:xfr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66895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BA408F38-D369-B398-A6D2-7E9146F8AF88}"/>
              </a:ext>
            </a:extLst>
          </p:cNvPr>
          <p:cNvSpPr/>
          <p:nvPr/>
        </p:nvSpPr>
        <p:spPr>
          <a:xfrm>
            <a:off x="-1" y="1254369"/>
            <a:ext cx="6934201" cy="5603631"/>
          </a:xfrm>
          <a:prstGeom prst="rect">
            <a:avLst/>
          </a:prstGeom>
          <a:solidFill>
            <a:srgbClr val="C3C3C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 name="Slide Number Placeholder 1">
            <a:extLst>
              <a:ext uri="{FF2B5EF4-FFF2-40B4-BE49-F238E27FC236}">
                <a16:creationId xmlns:a16="http://schemas.microsoft.com/office/drawing/2014/main" id="{D985769C-4B14-6BAE-8232-4D6E53C4D9F4}"/>
              </a:ext>
            </a:extLst>
          </p:cNvPr>
          <p:cNvSpPr>
            <a:spLocks noGrp="1"/>
          </p:cNvSpPr>
          <p:nvPr>
            <p:ph type="sldNum" sz="quarter" idx="11"/>
          </p:nvPr>
        </p:nvSpPr>
        <p:spPr/>
        <p:txBody>
          <a:bodyPr/>
          <a:lstStyle/>
          <a:p>
            <a:fld id="{5BD36294-2849-48A8-8531-5354CF3095D2}" type="slidenum">
              <a:rPr lang="en-US" smtClean="0"/>
              <a:pPr/>
              <a:t>11</a:t>
            </a:fld>
            <a:endParaRPr lang="en-US" dirty="0"/>
          </a:p>
        </p:txBody>
      </p:sp>
      <p:sp>
        <p:nvSpPr>
          <p:cNvPr id="3" name="Title 2">
            <a:extLst>
              <a:ext uri="{FF2B5EF4-FFF2-40B4-BE49-F238E27FC236}">
                <a16:creationId xmlns:a16="http://schemas.microsoft.com/office/drawing/2014/main" id="{2F490158-39A4-B0DC-C216-3128E0E287F3}"/>
              </a:ext>
            </a:extLst>
          </p:cNvPr>
          <p:cNvSpPr>
            <a:spLocks noGrp="1"/>
          </p:cNvSpPr>
          <p:nvPr>
            <p:ph type="title"/>
          </p:nvPr>
        </p:nvSpPr>
        <p:spPr>
          <a:xfrm>
            <a:off x="533400" y="129091"/>
            <a:ext cx="10804760" cy="753033"/>
          </a:xfrm>
        </p:spPr>
        <p:txBody>
          <a:bodyPr/>
          <a:lstStyle/>
          <a:p>
            <a:r>
              <a:rPr lang="en-US" dirty="0"/>
              <a:t>The Results of Analytical Cascading of 7 of These Designed Four-Port Networks</a:t>
            </a:r>
          </a:p>
        </p:txBody>
      </p:sp>
      <mc:AlternateContent xmlns:mc="http://schemas.openxmlformats.org/markup-compatibility/2006" xmlns:a14="http://schemas.microsoft.com/office/drawing/2010/main">
        <mc:Choice Requires="a14">
          <p:sp>
            <p:nvSpPr>
              <p:cNvPr id="9" name="Content Placeholder 3">
                <a:extLst>
                  <a:ext uri="{FF2B5EF4-FFF2-40B4-BE49-F238E27FC236}">
                    <a16:creationId xmlns:a16="http://schemas.microsoft.com/office/drawing/2014/main" id="{2B94521B-E23C-99D2-4C1A-32A1F8AD5478}"/>
                  </a:ext>
                </a:extLst>
              </p:cNvPr>
              <p:cNvSpPr txBox="1">
                <a:spLocks/>
              </p:cNvSpPr>
              <p:nvPr/>
            </p:nvSpPr>
            <p:spPr>
              <a:xfrm>
                <a:off x="430822" y="2209800"/>
                <a:ext cx="5105399" cy="3733800"/>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a:t>The above figure is a depiction of analytical cascading where the last one is truncated with a reflection coefficient of </a:t>
                </a:r>
                <a14:m>
                  <m:oMath xmlns:m="http://schemas.openxmlformats.org/officeDocument/2006/math">
                    <m:sSup>
                      <m:sSupPr>
                        <m:ctrlPr>
                          <a:rPr lang="en-US" sz="1600" i="1">
                            <a:latin typeface="Cambria Math" panose="02040503050406030204" pitchFamily="18" charset="0"/>
                          </a:rPr>
                        </m:ctrlPr>
                      </m:sSupPr>
                      <m:e>
                        <m:r>
                          <a:rPr lang="en-US" sz="1600" b="0" i="1">
                            <a:latin typeface="Cambria Math" panose="02040503050406030204" pitchFamily="18" charset="0"/>
                          </a:rPr>
                          <m:t>𝑒</m:t>
                        </m:r>
                      </m:e>
                      <m:sup>
                        <m:r>
                          <a:rPr lang="en-US" sz="1600" b="0" i="1">
                            <a:latin typeface="Cambria Math" panose="02040503050406030204" pitchFamily="18" charset="0"/>
                          </a:rPr>
                          <m:t>𝑖</m:t>
                        </m:r>
                        <m:r>
                          <a:rPr lang="en-US" sz="1600" b="0" i="1">
                            <a:latin typeface="Cambria Math" panose="02040503050406030204" pitchFamily="18" charset="0"/>
                          </a:rPr>
                          <m:t>𝜏</m:t>
                        </m:r>
                      </m:sup>
                    </m:sSup>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where </a:t>
                </a:r>
                <a14:m>
                  <m:oMath xmlns:m="http://schemas.openxmlformats.org/officeDocument/2006/math">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𝜏</m:t>
                    </m:r>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m:t>
                    </m:r>
                    <m:r>
                      <m:rPr>
                        <m:nor/>
                      </m:rPr>
                      <a:rPr lang="en-US" sz="1600"/>
                      <m:t>6.3355</m:t>
                    </m:r>
                  </m:oMath>
                </a14:m>
                <a:r>
                  <a:rPr lang="en-US" sz="1600" b="0" dirty="0">
                    <a:latin typeface="Calibri" panose="020F0502020204030204" pitchFamily="34" charset="0"/>
                  </a:rPr>
                  <a:t> </a:t>
                </a:r>
                <a14:m>
                  <m:oMath xmlns:m="http://schemas.openxmlformats.org/officeDocument/2006/math">
                    <m:r>
                      <m:rPr>
                        <m:nor/>
                      </m:rPr>
                      <a:rPr lang="en-US" sz="1600"/>
                      <m:t>for</m:t>
                    </m:r>
                    <m:r>
                      <m:rPr>
                        <m:nor/>
                      </m:rPr>
                      <a:rPr lang="en-US" sz="1600"/>
                      <m:t> </m:t>
                    </m:r>
                    <m:r>
                      <m:rPr>
                        <m:nor/>
                      </m:rPr>
                      <a:rPr lang="en-US" sz="1600"/>
                      <m:t>minimum</m:t>
                    </m:r>
                    <m:r>
                      <m:rPr>
                        <m:nor/>
                      </m:rPr>
                      <a:rPr lang="en-US" sz="1600"/>
                      <m:t> </m:t>
                    </m:r>
                    <m:r>
                      <m:rPr>
                        <m:nor/>
                      </m:rPr>
                      <a:rPr lang="en-US" sz="1600"/>
                      <m:t>overall</m:t>
                    </m:r>
                    <m:r>
                      <m:rPr>
                        <m:nor/>
                      </m:rPr>
                      <a:rPr lang="en-US" sz="1600"/>
                      <m:t> </m:t>
                    </m:r>
                    <m:r>
                      <m:rPr>
                        <m:nor/>
                      </m:rPr>
                      <a:rPr lang="en-US" sz="1600"/>
                      <m:t>reflection</m:t>
                    </m:r>
                  </m:oMath>
                </a14:m>
                <a:r>
                  <a:rPr lang="en-US" sz="1600" b="0" dirty="0">
                    <a:latin typeface="Calibri" panose="020F0502020204030204" pitchFamily="34" charset="0"/>
                  </a:rPr>
                  <a:t> </a:t>
                </a:r>
                <a14:m>
                  <m:oMath xmlns:m="http://schemas.openxmlformats.org/officeDocument/2006/math">
                    <m:sSub>
                      <m:sSubPr>
                        <m:ctrlPr>
                          <a:rPr lang="en-US" sz="1600" b="0" i="1" dirty="0" smtClean="0">
                            <a:latin typeface="Cambria Math" panose="02040503050406030204" pitchFamily="18" charset="0"/>
                          </a:rPr>
                        </m:ctrlPr>
                      </m:sSubPr>
                      <m:e>
                        <m:r>
                          <m:rPr>
                            <m:sty m:val="p"/>
                          </m:rPr>
                          <a:rPr lang="en-US" sz="1600" b="0" i="0" dirty="0" smtClean="0">
                            <a:latin typeface="Cambria Math" panose="02040503050406030204" pitchFamily="18" charset="0"/>
                          </a:rPr>
                          <m:t>Γ</m:t>
                        </m:r>
                      </m:e>
                      <m:sub>
                        <m:r>
                          <a:rPr lang="en-US" sz="1600" b="0" i="1" dirty="0" smtClean="0">
                            <a:latin typeface="Cambria Math" panose="02040503050406030204" pitchFamily="18" charset="0"/>
                          </a:rPr>
                          <m:t>1</m:t>
                        </m:r>
                      </m:sub>
                    </m:sSub>
                  </m:oMath>
                </a14:m>
                <a:r>
                  <a:rPr lang="en-US" sz="1600" b="0" dirty="0">
                    <a:latin typeface="Calibri" panose="020F0502020204030204" pitchFamily="34" charset="0"/>
                  </a:rPr>
                  <a:t>. </a:t>
                </a:r>
                <a:r>
                  <a:rPr lang="en-US" sz="1600" dirty="0">
                    <a:latin typeface="Calibri" panose="020F0502020204030204" pitchFamily="34" charset="0"/>
                  </a:rPr>
                  <a:t>Here we assume no reflection from cavity ports.</a:t>
                </a:r>
                <a:endParaRPr lang="en-US" sz="1600" b="0" dirty="0">
                  <a:latin typeface="Calibri" panose="020F0502020204030204" pitchFamily="34" charset="0"/>
                </a:endParaRPr>
              </a:p>
              <a:p>
                <a:endParaRPr lang="en-US" sz="1600" dirty="0">
                  <a:latin typeface="Calibri" panose="020F0502020204030204" pitchFamily="34" charset="0"/>
                </a:endParaRPr>
              </a:p>
              <a:p>
                <a:r>
                  <a:rPr lang="en-US" sz="1600" b="0" dirty="0">
                    <a:latin typeface="Calibri" panose="020F0502020204030204" pitchFamily="34" charset="0"/>
                  </a:rPr>
                  <a:t>The top two figures on the right show the stability of the relative cavity voltages and phases.</a:t>
                </a:r>
              </a:p>
              <a:p>
                <a:endParaRPr lang="en-US" sz="1600" dirty="0">
                  <a:latin typeface="Calibri" panose="020F0502020204030204" pitchFamily="34" charset="0"/>
                </a:endParaRPr>
              </a:p>
              <a:p>
                <a:r>
                  <a:rPr lang="en-US" sz="1600" dirty="0">
                    <a:latin typeface="Calibri" panose="020F0502020204030204" pitchFamily="34" charset="0"/>
                  </a:rPr>
                  <a:t>The bottom figure on the right shows the reflection coefficient at the entrance of each network. </a:t>
                </a:r>
                <a:r>
                  <a:rPr lang="en-US" sz="1600" b="0" dirty="0">
                    <a:latin typeface="Calibri" panose="020F0502020204030204" pitchFamily="34" charset="0"/>
                  </a:rPr>
                  <a:t>Note that this 7 x 2 distributed feed is well matched with overall reflection coefficient of less than -60 </a:t>
                </a:r>
                <a:r>
                  <a:rPr lang="en-US" sz="1600" b="0" dirty="0" err="1">
                    <a:latin typeface="Calibri" panose="020F0502020204030204" pitchFamily="34" charset="0"/>
                  </a:rPr>
                  <a:t>dB.</a:t>
                </a:r>
                <a:endParaRPr lang="en-US" sz="1600" b="0" dirty="0">
                  <a:latin typeface="Calibri" panose="020F0502020204030204" pitchFamily="34" charset="0"/>
                </a:endParaRPr>
              </a:p>
              <a:p>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 name="Content Placeholder 3">
                <a:extLst>
                  <a:ext uri="{FF2B5EF4-FFF2-40B4-BE49-F238E27FC236}">
                    <a16:creationId xmlns:a16="http://schemas.microsoft.com/office/drawing/2014/main" id="{2B94521B-E23C-99D2-4C1A-32A1F8AD5478}"/>
                  </a:ext>
                </a:extLst>
              </p:cNvPr>
              <p:cNvSpPr txBox="1">
                <a:spLocks noRot="1" noChangeAspect="1" noMove="1" noResize="1" noEditPoints="1" noAdjustHandles="1" noChangeArrowheads="1" noChangeShapeType="1" noTextEdit="1"/>
              </p:cNvSpPr>
              <p:nvPr/>
            </p:nvSpPr>
            <p:spPr>
              <a:xfrm>
                <a:off x="430822" y="2209800"/>
                <a:ext cx="5105399" cy="3733800"/>
              </a:xfrm>
              <a:prstGeom prst="rect">
                <a:avLst/>
              </a:prstGeom>
              <a:blipFill>
                <a:blip r:embed="rId2"/>
                <a:stretch>
                  <a:fillRect l="-2509" t="-1144" r="-2867" b="-1307"/>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B71B40BE-D7F9-D776-CF2A-529EA5C26FA2}"/>
              </a:ext>
            </a:extLst>
          </p:cNvPr>
          <p:cNvPicPr>
            <a:picLocks noChangeAspect="1"/>
          </p:cNvPicPr>
          <p:nvPr/>
        </p:nvPicPr>
        <p:blipFill rotWithShape="1">
          <a:blip r:embed="rId3"/>
          <a:srcRect l="534"/>
          <a:stretch/>
        </p:blipFill>
        <p:spPr>
          <a:xfrm>
            <a:off x="304800" y="1371600"/>
            <a:ext cx="773405" cy="319190"/>
          </a:xfrm>
          <a:prstGeom prst="rect">
            <a:avLst/>
          </a:prstGeom>
        </p:spPr>
      </p:pic>
      <p:pic>
        <p:nvPicPr>
          <p:cNvPr id="10" name="Picture 9">
            <a:extLst>
              <a:ext uri="{FF2B5EF4-FFF2-40B4-BE49-F238E27FC236}">
                <a16:creationId xmlns:a16="http://schemas.microsoft.com/office/drawing/2014/main" id="{C5784392-AAFC-8FBB-679D-A88E157A50CC}"/>
              </a:ext>
            </a:extLst>
          </p:cNvPr>
          <p:cNvPicPr>
            <a:picLocks noChangeAspect="1"/>
          </p:cNvPicPr>
          <p:nvPr/>
        </p:nvPicPr>
        <p:blipFill rotWithShape="1">
          <a:blip r:embed="rId3"/>
          <a:srcRect l="534"/>
          <a:stretch/>
        </p:blipFill>
        <p:spPr>
          <a:xfrm>
            <a:off x="1084067" y="1371600"/>
            <a:ext cx="773405" cy="319190"/>
          </a:xfrm>
          <a:prstGeom prst="rect">
            <a:avLst/>
          </a:prstGeom>
        </p:spPr>
      </p:pic>
      <p:pic>
        <p:nvPicPr>
          <p:cNvPr id="11" name="Picture 10">
            <a:extLst>
              <a:ext uri="{FF2B5EF4-FFF2-40B4-BE49-F238E27FC236}">
                <a16:creationId xmlns:a16="http://schemas.microsoft.com/office/drawing/2014/main" id="{CB4E0F42-EFB1-C8B4-9632-D55459D2C50A}"/>
              </a:ext>
            </a:extLst>
          </p:cNvPr>
          <p:cNvPicPr>
            <a:picLocks noChangeAspect="1"/>
          </p:cNvPicPr>
          <p:nvPr/>
        </p:nvPicPr>
        <p:blipFill rotWithShape="1">
          <a:blip r:embed="rId3"/>
          <a:srcRect l="534"/>
          <a:stretch/>
        </p:blipFill>
        <p:spPr>
          <a:xfrm>
            <a:off x="1869196" y="1371826"/>
            <a:ext cx="773405" cy="319190"/>
          </a:xfrm>
          <a:prstGeom prst="rect">
            <a:avLst/>
          </a:prstGeom>
        </p:spPr>
      </p:pic>
      <p:pic>
        <p:nvPicPr>
          <p:cNvPr id="12" name="Picture 11">
            <a:extLst>
              <a:ext uri="{FF2B5EF4-FFF2-40B4-BE49-F238E27FC236}">
                <a16:creationId xmlns:a16="http://schemas.microsoft.com/office/drawing/2014/main" id="{9896ABF6-6E0A-7F16-5E12-91A0905589C6}"/>
              </a:ext>
            </a:extLst>
          </p:cNvPr>
          <p:cNvPicPr>
            <a:picLocks noChangeAspect="1"/>
          </p:cNvPicPr>
          <p:nvPr/>
        </p:nvPicPr>
        <p:blipFill rotWithShape="1">
          <a:blip r:embed="rId3"/>
          <a:srcRect l="534"/>
          <a:stretch/>
        </p:blipFill>
        <p:spPr>
          <a:xfrm>
            <a:off x="2655276" y="1371600"/>
            <a:ext cx="773405" cy="319190"/>
          </a:xfrm>
          <a:prstGeom prst="rect">
            <a:avLst/>
          </a:prstGeom>
        </p:spPr>
      </p:pic>
      <p:pic>
        <p:nvPicPr>
          <p:cNvPr id="13" name="Picture 12">
            <a:extLst>
              <a:ext uri="{FF2B5EF4-FFF2-40B4-BE49-F238E27FC236}">
                <a16:creationId xmlns:a16="http://schemas.microsoft.com/office/drawing/2014/main" id="{C27C04AF-AF2B-2606-96D3-E0164CFB2878}"/>
              </a:ext>
            </a:extLst>
          </p:cNvPr>
          <p:cNvPicPr>
            <a:picLocks noChangeAspect="1"/>
          </p:cNvPicPr>
          <p:nvPr/>
        </p:nvPicPr>
        <p:blipFill rotWithShape="1">
          <a:blip r:embed="rId3"/>
          <a:srcRect l="534"/>
          <a:stretch/>
        </p:blipFill>
        <p:spPr>
          <a:xfrm>
            <a:off x="3434543" y="1371600"/>
            <a:ext cx="773405" cy="319190"/>
          </a:xfrm>
          <a:prstGeom prst="rect">
            <a:avLst/>
          </a:prstGeom>
        </p:spPr>
      </p:pic>
      <p:pic>
        <p:nvPicPr>
          <p:cNvPr id="14" name="Picture 13">
            <a:extLst>
              <a:ext uri="{FF2B5EF4-FFF2-40B4-BE49-F238E27FC236}">
                <a16:creationId xmlns:a16="http://schemas.microsoft.com/office/drawing/2014/main" id="{4B2945AF-3FE0-EA3F-6CE0-031D77DA61A7}"/>
              </a:ext>
            </a:extLst>
          </p:cNvPr>
          <p:cNvPicPr>
            <a:picLocks noChangeAspect="1"/>
          </p:cNvPicPr>
          <p:nvPr/>
        </p:nvPicPr>
        <p:blipFill rotWithShape="1">
          <a:blip r:embed="rId3"/>
          <a:srcRect l="534"/>
          <a:stretch/>
        </p:blipFill>
        <p:spPr>
          <a:xfrm>
            <a:off x="4219672" y="1371826"/>
            <a:ext cx="773405" cy="319190"/>
          </a:xfrm>
          <a:prstGeom prst="rect">
            <a:avLst/>
          </a:prstGeom>
        </p:spPr>
      </p:pic>
      <p:pic>
        <p:nvPicPr>
          <p:cNvPr id="15" name="Picture 14">
            <a:extLst>
              <a:ext uri="{FF2B5EF4-FFF2-40B4-BE49-F238E27FC236}">
                <a16:creationId xmlns:a16="http://schemas.microsoft.com/office/drawing/2014/main" id="{958C0307-BE78-080B-7573-6166C6EAC9B3}"/>
              </a:ext>
            </a:extLst>
          </p:cNvPr>
          <p:cNvPicPr>
            <a:picLocks noChangeAspect="1"/>
          </p:cNvPicPr>
          <p:nvPr/>
        </p:nvPicPr>
        <p:blipFill rotWithShape="1">
          <a:blip r:embed="rId3"/>
          <a:srcRect l="534"/>
          <a:stretch/>
        </p:blipFill>
        <p:spPr>
          <a:xfrm>
            <a:off x="5010663" y="1364631"/>
            <a:ext cx="773405" cy="319190"/>
          </a:xfrm>
          <a:prstGeom prst="rect">
            <a:avLst/>
          </a:prstGeom>
        </p:spPr>
      </p:pic>
      <mc:AlternateContent xmlns:mc="http://schemas.openxmlformats.org/markup-compatibility/2006" xmlns:a14="http://schemas.microsoft.com/office/drawing/2010/main">
        <mc:Choice Requires="a14">
          <p:sp>
            <p:nvSpPr>
              <p:cNvPr id="16" name="Content Placeholder 3">
                <a:extLst>
                  <a:ext uri="{FF2B5EF4-FFF2-40B4-BE49-F238E27FC236}">
                    <a16:creationId xmlns:a16="http://schemas.microsoft.com/office/drawing/2014/main" id="{9310ACE8-E4FC-4FA3-9ADA-A8B1E85B3269}"/>
                  </a:ext>
                </a:extLst>
              </p:cNvPr>
              <p:cNvSpPr txBox="1">
                <a:spLocks/>
              </p:cNvSpPr>
              <p:nvPr/>
            </p:nvSpPr>
            <p:spPr>
              <a:xfrm>
                <a:off x="457200" y="1683821"/>
                <a:ext cx="5715000" cy="34289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𝑉</m:t>
                        </m:r>
                      </m:e>
                      <m:sub>
                        <m:r>
                          <a:rPr lang="en-US" sz="1200" b="0" i="1" smtClean="0">
                            <a:latin typeface="Cambria Math" panose="02040503050406030204" pitchFamily="18" charset="0"/>
                          </a:rPr>
                          <m:t>𝑐𝑎𝑣</m:t>
                        </m:r>
                        <m:r>
                          <a:rPr lang="en-US" sz="1200" b="0" i="1" smtClean="0">
                            <a:latin typeface="Cambria Math" panose="02040503050406030204" pitchFamily="18" charset="0"/>
                          </a:rPr>
                          <m:t>_1</m:t>
                        </m:r>
                      </m:sub>
                    </m:sSub>
                  </m:oMath>
                </a14:m>
                <a:r>
                  <a:rPr lang="en-US" sz="1200" b="0" dirty="0">
                    <a:latin typeface="Calibri" panose="020F0502020204030204" pitchFamily="34" charset="0"/>
                  </a:rPr>
                  <a:t>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𝑉</m:t>
                        </m:r>
                      </m:e>
                      <m:sub>
                        <m:r>
                          <a:rPr lang="en-US" sz="1200" i="1">
                            <a:latin typeface="Cambria Math" panose="02040503050406030204" pitchFamily="18" charset="0"/>
                          </a:rPr>
                          <m:t>𝑐𝑎𝑣</m:t>
                        </m:r>
                        <m:r>
                          <a:rPr lang="en-US" sz="1200" i="1">
                            <a:latin typeface="Cambria Math" panose="02040503050406030204" pitchFamily="18" charset="0"/>
                          </a:rPr>
                          <m:t>_2</m:t>
                        </m:r>
                      </m:sub>
                    </m:sSub>
                  </m:oMath>
                </a14:m>
                <a:r>
                  <a:rPr lang="en-US" sz="1200" b="0" dirty="0">
                    <a:latin typeface="Calibri" panose="020F0502020204030204" pitchFamily="34" charset="0"/>
                  </a:rPr>
                  <a:t>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𝑉</m:t>
                        </m:r>
                      </m:e>
                      <m:sub>
                        <m:r>
                          <a:rPr lang="en-US" sz="1200" i="1">
                            <a:latin typeface="Cambria Math" panose="02040503050406030204" pitchFamily="18" charset="0"/>
                          </a:rPr>
                          <m:t>𝑐𝑎𝑣</m:t>
                        </m:r>
                        <m:r>
                          <a:rPr lang="en-US" sz="1200" i="1">
                            <a:latin typeface="Cambria Math" panose="02040503050406030204" pitchFamily="18" charset="0"/>
                          </a:rPr>
                          <m:t>_13</m:t>
                        </m:r>
                      </m:sub>
                    </m:sSub>
                  </m:oMath>
                </a14:m>
                <a:r>
                  <a:rPr lang="en-US" sz="1200" dirty="0">
                    <a:latin typeface="Calibri" panose="020F0502020204030204" pitchFamily="34" charset="0"/>
                  </a:rPr>
                  <a:t>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𝑉</m:t>
                        </m:r>
                      </m:e>
                      <m:sub>
                        <m:r>
                          <a:rPr lang="en-US" sz="1200" i="1">
                            <a:latin typeface="Cambria Math" panose="02040503050406030204" pitchFamily="18" charset="0"/>
                          </a:rPr>
                          <m:t>𝑐𝑎𝑣</m:t>
                        </m:r>
                        <m:r>
                          <a:rPr lang="en-US" sz="1200" i="1">
                            <a:latin typeface="Cambria Math" panose="02040503050406030204" pitchFamily="18" charset="0"/>
                          </a:rPr>
                          <m:t>_14</m:t>
                        </m:r>
                      </m:sub>
                    </m:sSub>
                  </m:oMath>
                </a14:m>
                <a:endParaRPr lang="en-US" sz="1200" b="0" dirty="0">
                  <a:latin typeface="Calibri" panose="020F0502020204030204" pitchFamily="34" charset="0"/>
                </a:endParaRPr>
              </a:p>
              <a:p>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6" name="Content Placeholder 3">
                <a:extLst>
                  <a:ext uri="{FF2B5EF4-FFF2-40B4-BE49-F238E27FC236}">
                    <a16:creationId xmlns:a16="http://schemas.microsoft.com/office/drawing/2014/main" id="{9310ACE8-E4FC-4FA3-9ADA-A8B1E85B3269}"/>
                  </a:ext>
                </a:extLst>
              </p:cNvPr>
              <p:cNvSpPr txBox="1">
                <a:spLocks noRot="1" noChangeAspect="1" noMove="1" noResize="1" noEditPoints="1" noAdjustHandles="1" noChangeArrowheads="1" noChangeShapeType="1" noTextEdit="1"/>
              </p:cNvSpPr>
              <p:nvPr/>
            </p:nvSpPr>
            <p:spPr>
              <a:xfrm>
                <a:off x="457200" y="1683821"/>
                <a:ext cx="5715000" cy="342899"/>
              </a:xfrm>
              <a:prstGeom prst="rect">
                <a:avLst/>
              </a:prstGeom>
              <a:blipFill>
                <a:blip r:embed="rId4"/>
                <a:stretch>
                  <a:fillRect l="-9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Content Placeholder 3">
                <a:extLst>
                  <a:ext uri="{FF2B5EF4-FFF2-40B4-BE49-F238E27FC236}">
                    <a16:creationId xmlns:a16="http://schemas.microsoft.com/office/drawing/2014/main" id="{DBC1EEC9-4E87-9497-57C4-D23D917DF5D1}"/>
                  </a:ext>
                </a:extLst>
              </p:cNvPr>
              <p:cNvSpPr txBox="1">
                <a:spLocks/>
              </p:cNvSpPr>
              <p:nvPr/>
            </p:nvSpPr>
            <p:spPr>
              <a:xfrm>
                <a:off x="5796743" y="1295400"/>
                <a:ext cx="228600" cy="34289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p>
                        <m:sSupPr>
                          <m:ctrlPr>
                            <a:rPr lang="en-US" sz="1200" i="1">
                              <a:latin typeface="Cambria Math" panose="02040503050406030204" pitchFamily="18" charset="0"/>
                            </a:rPr>
                          </m:ctrlPr>
                        </m:sSupPr>
                        <m:e>
                          <m:r>
                            <a:rPr lang="en-US" sz="1200" i="1">
                              <a:latin typeface="Cambria Math" panose="02040503050406030204" pitchFamily="18" charset="0"/>
                            </a:rPr>
                            <m:t>𝑒</m:t>
                          </m:r>
                        </m:e>
                        <m:sup>
                          <m:r>
                            <a:rPr lang="en-US" sz="1200" i="1">
                              <a:latin typeface="Cambria Math" panose="02040503050406030204" pitchFamily="18" charset="0"/>
                            </a:rPr>
                            <m:t>𝑖</m:t>
                          </m:r>
                          <m:r>
                            <a:rPr lang="en-US" sz="1200" i="1">
                              <a:latin typeface="Cambria Math" panose="02040503050406030204" pitchFamily="18" charset="0"/>
                            </a:rPr>
                            <m:t>𝜏</m:t>
                          </m:r>
                        </m:sup>
                      </m:sSup>
                    </m:oMath>
                  </m:oMathPara>
                </a14:m>
                <a:endParaRPr lang="en-US" sz="1200" b="0" dirty="0">
                  <a:latin typeface="Calibri" panose="020F0502020204030204" pitchFamily="34" charset="0"/>
                </a:endParaRPr>
              </a:p>
              <a:p>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7" name="Content Placeholder 3">
                <a:extLst>
                  <a:ext uri="{FF2B5EF4-FFF2-40B4-BE49-F238E27FC236}">
                    <a16:creationId xmlns:a16="http://schemas.microsoft.com/office/drawing/2014/main" id="{DBC1EEC9-4E87-9497-57C4-D23D917DF5D1}"/>
                  </a:ext>
                </a:extLst>
              </p:cNvPr>
              <p:cNvSpPr txBox="1">
                <a:spLocks noRot="1" noChangeAspect="1" noMove="1" noResize="1" noEditPoints="1" noAdjustHandles="1" noChangeArrowheads="1" noChangeShapeType="1" noTextEdit="1"/>
              </p:cNvSpPr>
              <p:nvPr/>
            </p:nvSpPr>
            <p:spPr>
              <a:xfrm>
                <a:off x="5796743" y="1295400"/>
                <a:ext cx="228600" cy="342899"/>
              </a:xfrm>
              <a:prstGeom prst="rect">
                <a:avLst/>
              </a:prstGeom>
              <a:blipFill>
                <a:blip r:embed="rId5"/>
                <a:stretch>
                  <a:fillRect l="-10811" r="-54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Content Placeholder 3">
                <a:extLst>
                  <a:ext uri="{FF2B5EF4-FFF2-40B4-BE49-F238E27FC236}">
                    <a16:creationId xmlns:a16="http://schemas.microsoft.com/office/drawing/2014/main" id="{9071F6D2-D94C-ADA6-851C-DFAFDA7C89A5}"/>
                  </a:ext>
                </a:extLst>
              </p:cNvPr>
              <p:cNvSpPr txBox="1">
                <a:spLocks/>
              </p:cNvSpPr>
              <p:nvPr/>
            </p:nvSpPr>
            <p:spPr>
              <a:xfrm>
                <a:off x="4913469" y="1257301"/>
                <a:ext cx="228600" cy="34289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m:rPr>
                              <m:sty m:val="p"/>
                            </m:rPr>
                            <a:rPr lang="en-US" sz="1200" b="0" i="0" smtClean="0">
                              <a:latin typeface="Cambria Math" panose="02040503050406030204" pitchFamily="18" charset="0"/>
                            </a:rPr>
                            <m:t>Γ</m:t>
                          </m:r>
                        </m:e>
                        <m:sub>
                          <m:r>
                            <a:rPr lang="en-US" sz="1200" b="0" i="1" smtClean="0">
                              <a:latin typeface="Cambria Math" panose="02040503050406030204" pitchFamily="18" charset="0"/>
                            </a:rPr>
                            <m:t>7</m:t>
                          </m:r>
                        </m:sub>
                      </m:sSub>
                    </m:oMath>
                  </m:oMathPara>
                </a14:m>
                <a:endParaRPr lang="en-US" sz="1200" b="0" dirty="0">
                  <a:latin typeface="Calibri" panose="020F0502020204030204" pitchFamily="34" charset="0"/>
                </a:endParaRPr>
              </a:p>
              <a:p>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2" name="Content Placeholder 3">
                <a:extLst>
                  <a:ext uri="{FF2B5EF4-FFF2-40B4-BE49-F238E27FC236}">
                    <a16:creationId xmlns:a16="http://schemas.microsoft.com/office/drawing/2014/main" id="{9071F6D2-D94C-ADA6-851C-DFAFDA7C89A5}"/>
                  </a:ext>
                </a:extLst>
              </p:cNvPr>
              <p:cNvSpPr txBox="1">
                <a:spLocks noRot="1" noChangeAspect="1" noMove="1" noResize="1" noEditPoints="1" noAdjustHandles="1" noChangeArrowheads="1" noChangeShapeType="1" noTextEdit="1"/>
              </p:cNvSpPr>
              <p:nvPr/>
            </p:nvSpPr>
            <p:spPr>
              <a:xfrm>
                <a:off x="4913469" y="1257301"/>
                <a:ext cx="228600" cy="342899"/>
              </a:xfrm>
              <a:prstGeom prst="rect">
                <a:avLst/>
              </a:prstGeom>
              <a:blipFill>
                <a:blip r:embed="rId6"/>
                <a:stretch>
                  <a:fillRect l="-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Content Placeholder 3">
                <a:extLst>
                  <a:ext uri="{FF2B5EF4-FFF2-40B4-BE49-F238E27FC236}">
                    <a16:creationId xmlns:a16="http://schemas.microsoft.com/office/drawing/2014/main" id="{75A8DFBF-6787-2C08-4FBA-64049F8AB21C}"/>
                  </a:ext>
                </a:extLst>
              </p:cNvPr>
              <p:cNvSpPr txBox="1">
                <a:spLocks/>
              </p:cNvSpPr>
              <p:nvPr/>
            </p:nvSpPr>
            <p:spPr>
              <a:xfrm>
                <a:off x="4111631" y="1257301"/>
                <a:ext cx="228600" cy="34289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m:rPr>
                              <m:sty m:val="p"/>
                            </m:rPr>
                            <a:rPr lang="en-US" sz="1200" b="0" i="0" smtClean="0">
                              <a:latin typeface="Cambria Math" panose="02040503050406030204" pitchFamily="18" charset="0"/>
                            </a:rPr>
                            <m:t>Γ</m:t>
                          </m:r>
                        </m:e>
                        <m:sub>
                          <m:r>
                            <a:rPr lang="en-US" sz="1200" b="0" i="1" smtClean="0">
                              <a:latin typeface="Cambria Math" panose="02040503050406030204" pitchFamily="18" charset="0"/>
                            </a:rPr>
                            <m:t>6</m:t>
                          </m:r>
                        </m:sub>
                      </m:sSub>
                    </m:oMath>
                  </m:oMathPara>
                </a14:m>
                <a:endParaRPr lang="en-US" sz="1200" b="0" dirty="0">
                  <a:latin typeface="Calibri" panose="020F0502020204030204" pitchFamily="34" charset="0"/>
                </a:endParaRPr>
              </a:p>
              <a:p>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3" name="Content Placeholder 3">
                <a:extLst>
                  <a:ext uri="{FF2B5EF4-FFF2-40B4-BE49-F238E27FC236}">
                    <a16:creationId xmlns:a16="http://schemas.microsoft.com/office/drawing/2014/main" id="{75A8DFBF-6787-2C08-4FBA-64049F8AB21C}"/>
                  </a:ext>
                </a:extLst>
              </p:cNvPr>
              <p:cNvSpPr txBox="1">
                <a:spLocks noRot="1" noChangeAspect="1" noMove="1" noResize="1" noEditPoints="1" noAdjustHandles="1" noChangeArrowheads="1" noChangeShapeType="1" noTextEdit="1"/>
              </p:cNvSpPr>
              <p:nvPr/>
            </p:nvSpPr>
            <p:spPr>
              <a:xfrm>
                <a:off x="4111631" y="1257301"/>
                <a:ext cx="228600" cy="342899"/>
              </a:xfrm>
              <a:prstGeom prst="rect">
                <a:avLst/>
              </a:prstGeom>
              <a:blipFill>
                <a:blip r:embed="rId7"/>
                <a:stretch>
                  <a:fillRect l="-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Content Placeholder 3">
                <a:extLst>
                  <a:ext uri="{FF2B5EF4-FFF2-40B4-BE49-F238E27FC236}">
                    <a16:creationId xmlns:a16="http://schemas.microsoft.com/office/drawing/2014/main" id="{59CF1F1D-A0D7-9849-6D08-54E0EED8DDAB}"/>
                  </a:ext>
                </a:extLst>
              </p:cNvPr>
              <p:cNvSpPr txBox="1">
                <a:spLocks/>
              </p:cNvSpPr>
              <p:nvPr/>
            </p:nvSpPr>
            <p:spPr>
              <a:xfrm>
                <a:off x="152400" y="1238251"/>
                <a:ext cx="228600" cy="34289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m:rPr>
                              <m:sty m:val="p"/>
                            </m:rPr>
                            <a:rPr lang="en-US" sz="1200" b="0" i="0" smtClean="0">
                              <a:latin typeface="Cambria Math" panose="02040503050406030204" pitchFamily="18" charset="0"/>
                            </a:rPr>
                            <m:t>Γ</m:t>
                          </m:r>
                        </m:e>
                        <m:sub>
                          <m:r>
                            <a:rPr lang="en-US" sz="1200" b="0" i="1" smtClean="0">
                              <a:latin typeface="Cambria Math" panose="02040503050406030204" pitchFamily="18" charset="0"/>
                            </a:rPr>
                            <m:t>1</m:t>
                          </m:r>
                        </m:sub>
                      </m:sSub>
                    </m:oMath>
                  </m:oMathPara>
                </a14:m>
                <a:endParaRPr lang="en-US" sz="1200" b="0" dirty="0">
                  <a:latin typeface="Calibri" panose="020F0502020204030204" pitchFamily="34" charset="0"/>
                </a:endParaRPr>
              </a:p>
              <a:p>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4" name="Content Placeholder 3">
                <a:extLst>
                  <a:ext uri="{FF2B5EF4-FFF2-40B4-BE49-F238E27FC236}">
                    <a16:creationId xmlns:a16="http://schemas.microsoft.com/office/drawing/2014/main" id="{59CF1F1D-A0D7-9849-6D08-54E0EED8DDAB}"/>
                  </a:ext>
                </a:extLst>
              </p:cNvPr>
              <p:cNvSpPr txBox="1">
                <a:spLocks noRot="1" noChangeAspect="1" noMove="1" noResize="1" noEditPoints="1" noAdjustHandles="1" noChangeArrowheads="1" noChangeShapeType="1" noTextEdit="1"/>
              </p:cNvSpPr>
              <p:nvPr/>
            </p:nvSpPr>
            <p:spPr>
              <a:xfrm>
                <a:off x="152400" y="1238251"/>
                <a:ext cx="228600" cy="342899"/>
              </a:xfrm>
              <a:prstGeom prst="rect">
                <a:avLst/>
              </a:prstGeom>
              <a:blipFill>
                <a:blip r:embed="rId8"/>
                <a:stretch>
                  <a:fillRect l="-2632"/>
                </a:stretch>
              </a:blipFill>
            </p:spPr>
            <p:txBody>
              <a:bodyPr/>
              <a:lstStyle/>
              <a:p>
                <a:r>
                  <a:rPr lang="en-US">
                    <a:noFill/>
                  </a:rPr>
                  <a:t> </a:t>
                </a:r>
              </a:p>
            </p:txBody>
          </p:sp>
        </mc:Fallback>
      </mc:AlternateContent>
      <p:pic>
        <p:nvPicPr>
          <p:cNvPr id="27" name="Graphic 26">
            <a:extLst>
              <a:ext uri="{FF2B5EF4-FFF2-40B4-BE49-F238E27FC236}">
                <a16:creationId xmlns:a16="http://schemas.microsoft.com/office/drawing/2014/main" id="{888CC0A0-6A37-42B9-1A6A-4E100D28298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090723" y="1295400"/>
            <a:ext cx="4646022" cy="5309739"/>
          </a:xfrm>
          <a:prstGeom prst="rect">
            <a:avLst/>
          </a:prstGeom>
        </p:spPr>
      </p:pic>
    </p:spTree>
    <p:extLst>
      <p:ext uri="{BB962C8B-B14F-4D97-AF65-F5344CB8AC3E}">
        <p14:creationId xmlns:p14="http://schemas.microsoft.com/office/powerpoint/2010/main" val="1573133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F691B1-1C7C-8B78-08B5-96565062EE86}"/>
              </a:ext>
            </a:extLst>
          </p:cNvPr>
          <p:cNvSpPr>
            <a:spLocks noGrp="1"/>
          </p:cNvSpPr>
          <p:nvPr>
            <p:ph type="sldNum" sz="quarter" idx="11"/>
          </p:nvPr>
        </p:nvSpPr>
        <p:spPr/>
        <p:txBody>
          <a:bodyPr/>
          <a:lstStyle/>
          <a:p>
            <a:fld id="{5BD36294-2849-48A8-8531-5354CF3095D2}" type="slidenum">
              <a:rPr lang="en-US" smtClean="0"/>
              <a:pPr/>
              <a:t>12</a:t>
            </a:fld>
            <a:endParaRPr lang="en-US" dirty="0"/>
          </a:p>
        </p:txBody>
      </p:sp>
      <p:sp>
        <p:nvSpPr>
          <p:cNvPr id="3" name="Title 2">
            <a:extLst>
              <a:ext uri="{FF2B5EF4-FFF2-40B4-BE49-F238E27FC236}">
                <a16:creationId xmlns:a16="http://schemas.microsoft.com/office/drawing/2014/main" id="{40545A9E-92EE-CA01-58AA-174CDA8DBFE2}"/>
              </a:ext>
            </a:extLst>
          </p:cNvPr>
          <p:cNvSpPr>
            <a:spLocks noGrp="1"/>
          </p:cNvSpPr>
          <p:nvPr>
            <p:ph type="title"/>
          </p:nvPr>
        </p:nvSpPr>
        <p:spPr/>
        <p:txBody>
          <a:bodyPr/>
          <a:lstStyle/>
          <a:p>
            <a:r>
              <a:rPr lang="en-US" dirty="0"/>
              <a:t>Implementation of a Compact Termination for the Last Network in a Right Going 7x2 Manifold</a:t>
            </a:r>
          </a:p>
        </p:txBody>
      </p:sp>
      <p:pic>
        <p:nvPicPr>
          <p:cNvPr id="8" name="Picture 7">
            <a:extLst>
              <a:ext uri="{FF2B5EF4-FFF2-40B4-BE49-F238E27FC236}">
                <a16:creationId xmlns:a16="http://schemas.microsoft.com/office/drawing/2014/main" id="{ECA40263-6C42-1160-3852-72697D5BE009}"/>
              </a:ext>
            </a:extLst>
          </p:cNvPr>
          <p:cNvPicPr>
            <a:picLocks noChangeAspect="1"/>
          </p:cNvPicPr>
          <p:nvPr/>
        </p:nvPicPr>
        <p:blipFill>
          <a:blip r:embed="rId2"/>
          <a:stretch>
            <a:fillRect/>
          </a:stretch>
        </p:blipFill>
        <p:spPr>
          <a:xfrm>
            <a:off x="3429000" y="3162015"/>
            <a:ext cx="1371600" cy="1867185"/>
          </a:xfrm>
          <a:prstGeom prst="rect">
            <a:avLst/>
          </a:prstGeom>
        </p:spPr>
      </p:pic>
      <p:pic>
        <p:nvPicPr>
          <p:cNvPr id="10" name="Picture 9">
            <a:extLst>
              <a:ext uri="{FF2B5EF4-FFF2-40B4-BE49-F238E27FC236}">
                <a16:creationId xmlns:a16="http://schemas.microsoft.com/office/drawing/2014/main" id="{39A662FA-FE4D-14C9-D256-776B87215EFF}"/>
              </a:ext>
            </a:extLst>
          </p:cNvPr>
          <p:cNvPicPr>
            <a:picLocks noChangeAspect="1"/>
          </p:cNvPicPr>
          <p:nvPr/>
        </p:nvPicPr>
        <p:blipFill>
          <a:blip r:embed="rId3"/>
          <a:stretch>
            <a:fillRect/>
          </a:stretch>
        </p:blipFill>
        <p:spPr>
          <a:xfrm>
            <a:off x="3429000" y="5029200"/>
            <a:ext cx="1125413" cy="1809241"/>
          </a:xfrm>
          <a:prstGeom prst="rect">
            <a:avLst/>
          </a:prstGeom>
        </p:spPr>
      </p:pic>
      <mc:AlternateContent xmlns:mc="http://schemas.openxmlformats.org/markup-compatibility/2006" xmlns:a14="http://schemas.microsoft.com/office/drawing/2010/main">
        <mc:Choice Requires="a14">
          <p:sp>
            <p:nvSpPr>
              <p:cNvPr id="11" name="Content Placeholder 3">
                <a:extLst>
                  <a:ext uri="{FF2B5EF4-FFF2-40B4-BE49-F238E27FC236}">
                    <a16:creationId xmlns:a16="http://schemas.microsoft.com/office/drawing/2014/main" id="{700CF730-2A79-DD21-60AB-66A65B2888B9}"/>
                  </a:ext>
                </a:extLst>
              </p:cNvPr>
              <p:cNvSpPr txBox="1">
                <a:spLocks/>
              </p:cNvSpPr>
              <p:nvPr/>
            </p:nvSpPr>
            <p:spPr>
              <a:xfrm>
                <a:off x="4794738" y="3238501"/>
                <a:ext cx="1148862" cy="34289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14:m>
                  <m:oMath xmlns:m="http://schemas.openxmlformats.org/officeDocument/2006/math">
                    <m:sSup>
                      <m:sSupPr>
                        <m:ctrlPr>
                          <a:rPr lang="en-US" sz="1200" i="1">
                            <a:latin typeface="Cambria Math" panose="02040503050406030204" pitchFamily="18" charset="0"/>
                          </a:rPr>
                        </m:ctrlPr>
                      </m:sSupPr>
                      <m:e>
                        <m:r>
                          <a:rPr lang="en-US" sz="1200" i="1">
                            <a:latin typeface="Cambria Math" panose="02040503050406030204" pitchFamily="18" charset="0"/>
                          </a:rPr>
                          <m:t>𝑒</m:t>
                        </m:r>
                      </m:e>
                      <m:sup>
                        <m:r>
                          <a:rPr lang="en-US" sz="1200" i="1">
                            <a:latin typeface="Cambria Math" panose="02040503050406030204" pitchFamily="18" charset="0"/>
                          </a:rPr>
                          <m:t>𝑖</m:t>
                        </m:r>
                        <m:r>
                          <a:rPr lang="en-US" sz="1200" i="1">
                            <a:latin typeface="Cambria Math" panose="02040503050406030204" pitchFamily="18" charset="0"/>
                          </a:rPr>
                          <m:t>𝜏</m:t>
                        </m:r>
                      </m:sup>
                    </m:sSup>
                  </m:oMath>
                </a14:m>
                <a:r>
                  <a:rPr lang="en-US" sz="1200" b="0" dirty="0">
                    <a:latin typeface="Calibri" panose="020F0502020204030204" pitchFamily="34" charset="0"/>
                  </a:rPr>
                  <a:t>,</a:t>
                </a:r>
                <a:r>
                  <a:rPr lang="en-US" sz="1200" kern="100" dirty="0">
                    <a:ea typeface="Calibri" panose="020F0502020204030204" pitchFamily="34" charset="0"/>
                    <a:cs typeface="Times New Roman" panose="02020603050405020304" pitchFamily="18" charset="0"/>
                  </a:rPr>
                  <a:t> </a:t>
                </a:r>
                <a14:m>
                  <m:oMath xmlns:m="http://schemas.openxmlformats.org/officeDocument/2006/math">
                    <m:r>
                      <a:rPr lang="en-US" sz="1200" i="1" kern="100">
                        <a:latin typeface="Cambria Math" panose="02040503050406030204" pitchFamily="18" charset="0"/>
                        <a:ea typeface="Calibri" panose="020F0502020204030204" pitchFamily="34" charset="0"/>
                        <a:cs typeface="Times New Roman" panose="02020603050405020304" pitchFamily="18" charset="0"/>
                      </a:rPr>
                      <m:t>𝜏</m:t>
                    </m:r>
                    <m:r>
                      <a:rPr lang="en-US" sz="1200" i="1" kern="100">
                        <a:latin typeface="Cambria Math" panose="02040503050406030204" pitchFamily="18" charset="0"/>
                        <a:ea typeface="Calibri" panose="020F0502020204030204" pitchFamily="34" charset="0"/>
                        <a:cs typeface="Times New Roman" panose="02020603050405020304" pitchFamily="18" charset="0"/>
                      </a:rPr>
                      <m:t>=</m:t>
                    </m:r>
                    <m:r>
                      <m:rPr>
                        <m:nor/>
                      </m:rPr>
                      <a:rPr lang="en-US" sz="1200"/>
                      <m:t>6.3355</m:t>
                    </m:r>
                  </m:oMath>
                </a14:m>
                <a:r>
                  <a:rPr lang="en-US" sz="1200" b="0" dirty="0">
                    <a:latin typeface="Calibri" panose="020F0502020204030204" pitchFamily="34" charset="0"/>
                  </a:rPr>
                  <a:t> </a:t>
                </a:r>
              </a:p>
              <a:p>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1" name="Content Placeholder 3">
                <a:extLst>
                  <a:ext uri="{FF2B5EF4-FFF2-40B4-BE49-F238E27FC236}">
                    <a16:creationId xmlns:a16="http://schemas.microsoft.com/office/drawing/2014/main" id="{700CF730-2A79-DD21-60AB-66A65B2888B9}"/>
                  </a:ext>
                </a:extLst>
              </p:cNvPr>
              <p:cNvSpPr txBox="1">
                <a:spLocks noRot="1" noChangeAspect="1" noMove="1" noResize="1" noEditPoints="1" noAdjustHandles="1" noChangeArrowheads="1" noChangeShapeType="1" noTextEdit="1"/>
              </p:cNvSpPr>
              <p:nvPr/>
            </p:nvSpPr>
            <p:spPr>
              <a:xfrm>
                <a:off x="4794738" y="3238501"/>
                <a:ext cx="1148862" cy="342899"/>
              </a:xfrm>
              <a:prstGeom prst="rect">
                <a:avLst/>
              </a:prstGeom>
              <a:blipFill>
                <a:blip r:embed="rId4"/>
                <a:stretch>
                  <a:fillRect l="-3723" t="-5263"/>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2F2CE937-F1A6-6438-ABD2-0D7181FC0498}"/>
              </a:ext>
            </a:extLst>
          </p:cNvPr>
          <p:cNvPicPr>
            <a:picLocks noChangeAspect="1"/>
          </p:cNvPicPr>
          <p:nvPr/>
        </p:nvPicPr>
        <p:blipFill>
          <a:blip r:embed="rId2"/>
          <a:stretch>
            <a:fillRect/>
          </a:stretch>
        </p:blipFill>
        <p:spPr>
          <a:xfrm>
            <a:off x="3429000" y="1295400"/>
            <a:ext cx="1371600" cy="1867185"/>
          </a:xfrm>
          <a:prstGeom prst="rect">
            <a:avLst/>
          </a:prstGeom>
        </p:spPr>
      </p:pic>
      <mc:AlternateContent xmlns:mc="http://schemas.openxmlformats.org/markup-compatibility/2006" xmlns:a14="http://schemas.microsoft.com/office/drawing/2010/main">
        <mc:Choice Requires="a14">
          <p:sp>
            <p:nvSpPr>
              <p:cNvPr id="14" name="Content Placeholder 3">
                <a:extLst>
                  <a:ext uri="{FF2B5EF4-FFF2-40B4-BE49-F238E27FC236}">
                    <a16:creationId xmlns:a16="http://schemas.microsoft.com/office/drawing/2014/main" id="{39F13B7B-A6D8-589B-DFD6-D0ACB5748102}"/>
                  </a:ext>
                </a:extLst>
              </p:cNvPr>
              <p:cNvSpPr txBox="1">
                <a:spLocks/>
              </p:cNvSpPr>
              <p:nvPr/>
            </p:nvSpPr>
            <p:spPr>
              <a:xfrm>
                <a:off x="4794738" y="1333785"/>
                <a:ext cx="1148862" cy="34289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14:m>
                  <m:oMath xmlns:m="http://schemas.openxmlformats.org/officeDocument/2006/math">
                    <m:sSup>
                      <m:sSupPr>
                        <m:ctrlPr>
                          <a:rPr lang="en-US" sz="1200" i="1">
                            <a:latin typeface="Cambria Math" panose="02040503050406030204" pitchFamily="18" charset="0"/>
                          </a:rPr>
                        </m:ctrlPr>
                      </m:sSupPr>
                      <m:e>
                        <m:r>
                          <a:rPr lang="en-US" sz="1200" i="1">
                            <a:latin typeface="Cambria Math" panose="02040503050406030204" pitchFamily="18" charset="0"/>
                          </a:rPr>
                          <m:t>𝑒</m:t>
                        </m:r>
                      </m:e>
                      <m:sup>
                        <m:r>
                          <a:rPr lang="en-US" sz="1200" i="1">
                            <a:latin typeface="Cambria Math" panose="02040503050406030204" pitchFamily="18" charset="0"/>
                          </a:rPr>
                          <m:t>𝑖</m:t>
                        </m:r>
                        <m:r>
                          <a:rPr lang="en-US" sz="1200" i="1">
                            <a:latin typeface="Cambria Math" panose="02040503050406030204" pitchFamily="18" charset="0"/>
                          </a:rPr>
                          <m:t>𝜏</m:t>
                        </m:r>
                      </m:sup>
                    </m:sSup>
                  </m:oMath>
                </a14:m>
                <a:r>
                  <a:rPr lang="en-US" sz="1200" b="0" dirty="0">
                    <a:latin typeface="Calibri" panose="020F0502020204030204" pitchFamily="34" charset="0"/>
                  </a:rPr>
                  <a:t>,</a:t>
                </a:r>
                <a:r>
                  <a:rPr lang="en-US" sz="1200" kern="100" dirty="0">
                    <a:ea typeface="Calibri" panose="020F0502020204030204" pitchFamily="34" charset="0"/>
                    <a:cs typeface="Times New Roman" panose="02020603050405020304" pitchFamily="18" charset="0"/>
                  </a:rPr>
                  <a:t> </a:t>
                </a:r>
                <a14:m>
                  <m:oMath xmlns:m="http://schemas.openxmlformats.org/officeDocument/2006/math">
                    <m:r>
                      <a:rPr lang="en-US" sz="1200" i="1" kern="100">
                        <a:latin typeface="Cambria Math" panose="02040503050406030204" pitchFamily="18" charset="0"/>
                        <a:ea typeface="Calibri" panose="020F0502020204030204" pitchFamily="34" charset="0"/>
                        <a:cs typeface="Times New Roman" panose="02020603050405020304" pitchFamily="18" charset="0"/>
                      </a:rPr>
                      <m:t>𝜏</m:t>
                    </m:r>
                    <m:r>
                      <a:rPr lang="en-US" sz="1200" i="1" kern="100">
                        <a:latin typeface="Cambria Math" panose="02040503050406030204" pitchFamily="18" charset="0"/>
                        <a:ea typeface="Calibri" panose="020F0502020204030204" pitchFamily="34" charset="0"/>
                        <a:cs typeface="Times New Roman" panose="02020603050405020304" pitchFamily="18" charset="0"/>
                      </a:rPr>
                      <m:t>=</m:t>
                    </m:r>
                    <m:r>
                      <m:rPr>
                        <m:nor/>
                      </m:rPr>
                      <a:rPr lang="en-US" sz="1200" b="0" i="0" smtClean="0"/>
                      <m:t>2</m:t>
                    </m:r>
                    <m:r>
                      <m:rPr>
                        <m:sty m:val="p"/>
                      </m:rPr>
                      <a:rPr lang="en-US" sz="1200" b="0" i="1" smtClean="0">
                        <a:latin typeface="Cambria Math" panose="02040503050406030204" pitchFamily="18" charset="0"/>
                      </a:rPr>
                      <m:t>π</m:t>
                    </m:r>
                  </m:oMath>
                </a14:m>
                <a:r>
                  <a:rPr lang="en-US" sz="1200" b="0" dirty="0">
                    <a:latin typeface="Calibri" panose="020F0502020204030204" pitchFamily="34" charset="0"/>
                  </a:rPr>
                  <a:t> </a:t>
                </a:r>
              </a:p>
              <a:p>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4" name="Content Placeholder 3">
                <a:extLst>
                  <a:ext uri="{FF2B5EF4-FFF2-40B4-BE49-F238E27FC236}">
                    <a16:creationId xmlns:a16="http://schemas.microsoft.com/office/drawing/2014/main" id="{39F13B7B-A6D8-589B-DFD6-D0ACB5748102}"/>
                  </a:ext>
                </a:extLst>
              </p:cNvPr>
              <p:cNvSpPr txBox="1">
                <a:spLocks noRot="1" noChangeAspect="1" noMove="1" noResize="1" noEditPoints="1" noAdjustHandles="1" noChangeArrowheads="1" noChangeShapeType="1" noTextEdit="1"/>
              </p:cNvSpPr>
              <p:nvPr/>
            </p:nvSpPr>
            <p:spPr>
              <a:xfrm>
                <a:off x="4794738" y="1333785"/>
                <a:ext cx="1148862" cy="342899"/>
              </a:xfrm>
              <a:prstGeom prst="rect">
                <a:avLst/>
              </a:prstGeom>
              <a:blipFill>
                <a:blip r:embed="rId5"/>
                <a:stretch>
                  <a:fillRect l="-3723" t="-5357"/>
                </a:stretch>
              </a:blipFill>
            </p:spPr>
            <p:txBody>
              <a:bodyPr/>
              <a:lstStyle/>
              <a:p>
                <a:r>
                  <a:rPr lang="en-US">
                    <a:noFill/>
                  </a:rPr>
                  <a:t> </a:t>
                </a:r>
              </a:p>
            </p:txBody>
          </p:sp>
        </mc:Fallback>
      </mc:AlternateContent>
      <p:sp>
        <p:nvSpPr>
          <p:cNvPr id="12" name="Content Placeholder 3">
            <a:extLst>
              <a:ext uri="{FF2B5EF4-FFF2-40B4-BE49-F238E27FC236}">
                <a16:creationId xmlns:a16="http://schemas.microsoft.com/office/drawing/2014/main" id="{9E086270-0589-C137-FD47-25E33DAFF3E7}"/>
              </a:ext>
            </a:extLst>
          </p:cNvPr>
          <p:cNvSpPr txBox="1">
            <a:spLocks/>
          </p:cNvSpPr>
          <p:nvPr/>
        </p:nvSpPr>
        <p:spPr>
          <a:xfrm>
            <a:off x="254638" y="1851403"/>
            <a:ext cx="3555362" cy="4793607"/>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a:latin typeface="Calibri" panose="020F0502020204030204" pitchFamily="34" charset="0"/>
              </a:rPr>
              <a:t>I: Ideal network with termination of reflection coefficient 1.</a:t>
            </a:r>
            <a:endParaRPr lang="en-US" sz="1600" b="0" dirty="0">
              <a:latin typeface="Calibri" panose="020F0502020204030204" pitchFamily="34" charset="0"/>
            </a:endParaRPr>
          </a:p>
          <a:p>
            <a:endParaRPr lang="en-US" sz="1600" dirty="0">
              <a:latin typeface="Calibri" panose="020F0502020204030204" pitchFamily="34" charset="0"/>
            </a:endParaRPr>
          </a:p>
          <a:p>
            <a:endParaRPr lang="en-US" sz="1600" b="0" dirty="0">
              <a:latin typeface="Calibri" panose="020F0502020204030204" pitchFamily="34" charset="0"/>
            </a:endParaRPr>
          </a:p>
          <a:p>
            <a:endParaRPr lang="en-US" sz="1600" dirty="0">
              <a:latin typeface="Calibri" panose="020F0502020204030204" pitchFamily="34" charset="0"/>
            </a:endParaRPr>
          </a:p>
          <a:p>
            <a:endParaRPr lang="en-US" sz="1600" b="0" dirty="0">
              <a:latin typeface="Calibri" panose="020F0502020204030204" pitchFamily="34" charset="0"/>
            </a:endParaRPr>
          </a:p>
          <a:p>
            <a:r>
              <a:rPr lang="en-US" sz="1600" dirty="0">
                <a:latin typeface="Calibri" panose="020F0502020204030204" pitchFamily="34" charset="0"/>
              </a:rPr>
              <a:t>II: Implemented network with termination for minimum overall reflection.</a:t>
            </a:r>
            <a:endParaRPr lang="en-US" sz="1600" b="0" dirty="0">
              <a:latin typeface="Calibri" panose="020F0502020204030204" pitchFamily="34" charset="0"/>
            </a:endParaRPr>
          </a:p>
          <a:p>
            <a:endParaRPr lang="en-US" sz="1600" b="0" dirty="0">
              <a:latin typeface="Calibri" panose="020F0502020204030204" pitchFamily="34" charset="0"/>
            </a:endParaRPr>
          </a:p>
          <a:p>
            <a:endParaRPr lang="en-US" sz="1600" dirty="0">
              <a:latin typeface="Calibri" panose="020F0502020204030204" pitchFamily="34" charset="0"/>
            </a:endParaRPr>
          </a:p>
          <a:p>
            <a:endParaRPr lang="en-US" sz="1600" b="0" dirty="0">
              <a:latin typeface="Calibri" panose="020F0502020204030204" pitchFamily="34" charset="0"/>
            </a:endParaRPr>
          </a:p>
          <a:p>
            <a:endParaRPr lang="en-US" sz="1600" dirty="0">
              <a:latin typeface="Calibri" panose="020F0502020204030204" pitchFamily="34" charset="0"/>
            </a:endParaRPr>
          </a:p>
          <a:p>
            <a:r>
              <a:rPr lang="en-US" sz="1600" b="0" dirty="0">
                <a:latin typeface="Calibri" panose="020F0502020204030204" pitchFamily="34" charset="0"/>
              </a:rPr>
              <a:t>III: Compact Implementation</a:t>
            </a:r>
          </a:p>
          <a:p>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5" name="Content Placeholder 3">
                <a:extLst>
                  <a:ext uri="{FF2B5EF4-FFF2-40B4-BE49-F238E27FC236}">
                    <a16:creationId xmlns:a16="http://schemas.microsoft.com/office/drawing/2014/main" id="{30D563F7-134E-6B1E-1E88-ECF306483C82}"/>
                  </a:ext>
                </a:extLst>
              </p:cNvPr>
              <p:cNvSpPr txBox="1">
                <a:spLocks/>
              </p:cNvSpPr>
              <p:nvPr/>
            </p:nvSpPr>
            <p:spPr>
              <a:xfrm>
                <a:off x="5943600" y="1295401"/>
                <a:ext cx="5791200" cy="5562600"/>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r>
                  <a:rPr lang="en-US" sz="1600" kern="100" dirty="0">
                    <a:latin typeface="Calibri" panose="020F0502020204030204" pitchFamily="34" charset="0"/>
                    <a:ea typeface="Calibri" panose="020F0502020204030204" pitchFamily="34" charset="0"/>
                    <a:cs typeface="Times New Roman" panose="02020603050405020304" pitchFamily="18" charset="0"/>
                  </a:rPr>
                  <a:t>The magnitudes and phases of the resultant 3x3 S-matrix corresponding to I (top entry), II (middle entry) and III (bottom entry) are given below.</a:t>
                </a:r>
              </a:p>
              <a:p>
                <a:pPr marL="182880"/>
                <a14:m>
                  <m:oMathPara xmlns:m="http://schemas.openxmlformats.org/officeDocument/2006/math">
                    <m:oMathParaPr>
                      <m:jc m:val="centerGroup"/>
                    </m:oMathParaPr>
                    <m:oMath xmlns:m="http://schemas.openxmlformats.org/officeDocument/2006/math">
                      <m:d>
                        <m:dPr>
                          <m:begChr m:val="|"/>
                          <m:endChr m:val="|"/>
                          <m:ctrlPr>
                            <a:rPr lang="en-US" sz="1400" i="1" kern="100" smtClean="0">
                              <a:latin typeface="Cambria Math" panose="02040503050406030204" pitchFamily="18" charset="0"/>
                              <a:cs typeface="Times New Roman" panose="02020603050405020304" pitchFamily="18" charset="0"/>
                            </a:rPr>
                          </m:ctrlPr>
                        </m:dPr>
                        <m:e>
                          <m:r>
                            <m:rPr>
                              <m:brk m:alnAt="7"/>
                            </m:rPr>
                            <a:rPr lang="en-US" sz="1400" i="1" kern="100">
                              <a:latin typeface="Cambria Math" panose="02040503050406030204" pitchFamily="18" charset="0"/>
                              <a:cs typeface="Times New Roman" panose="02020603050405020304" pitchFamily="18" charset="0"/>
                            </a:rPr>
                            <m:t>𝑆</m:t>
                          </m:r>
                        </m:e>
                      </m:d>
                      <m:r>
                        <a:rPr lang="en-US" sz="1400" b="0" i="1" kern="100" smtClean="0">
                          <a:latin typeface="Cambria Math" panose="02040503050406030204" pitchFamily="18" charset="0"/>
                          <a:cs typeface="Times New Roman" panose="02020603050405020304" pitchFamily="18" charset="0"/>
                        </a:rPr>
                        <m:t>=</m:t>
                      </m:r>
                      <m:d>
                        <m:dPr>
                          <m:ctrlPr>
                            <a:rPr lang="en-US" sz="1400" i="1">
                              <a:latin typeface="Cambria Math" panose="02040503050406030204" pitchFamily="18" charset="0"/>
                            </a:rPr>
                          </m:ctrlPr>
                        </m:dPr>
                        <m:e>
                          <m:m>
                            <m:mPr>
                              <m:plcHide m:val="on"/>
                              <m:mcs>
                                <m:mc>
                                  <m:mcPr>
                                    <m:count m:val="3"/>
                                    <m:mcJc m:val="center"/>
                                  </m:mcPr>
                                </m:mc>
                              </m:mcs>
                              <m:ctrlPr>
                                <a:rPr lang="en-US" sz="1400" i="1">
                                  <a:latin typeface="Cambria Math" panose="02040503050406030204" pitchFamily="18" charset="0"/>
                                </a:rPr>
                              </m:ctrlPr>
                            </m:mPr>
                            <m:mr>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0.7500</m:t>
                                        </m:r>
                                      </m:e>
                                      <m:e>
                                        <m:r>
                                          <a:rPr lang="en-US" sz="1400" i="1">
                                            <a:latin typeface="Cambria Math" panose="02040503050406030204" pitchFamily="18" charset="0"/>
                                          </a:rPr>
                                          <m:t>0.7506</m:t>
                                        </m:r>
                                      </m:e>
                                      <m:e>
                                        <m:r>
                                          <a:rPr lang="en-US" sz="1400" i="1">
                                            <a:latin typeface="Cambria Math" panose="02040503050406030204" pitchFamily="18" charset="0"/>
                                          </a:rPr>
                                          <m:t>0.750</m:t>
                                        </m:r>
                                        <m:r>
                                          <a:rPr lang="en-US" sz="1400" b="0" i="1" smtClean="0">
                                            <a:latin typeface="Cambria Math" panose="02040503050406030204" pitchFamily="18" charset="0"/>
                                          </a:rPr>
                                          <m:t>4</m:t>
                                        </m:r>
                                      </m:e>
                                    </m:eqArr>
                                  </m:e>
                                </m:d>
                                <m:r>
                                  <m:rPr>
                                    <m:nor/>
                                  </m:rPr>
                                  <a:rPr lang="en-US" sz="1400"/>
                                  <m:t>⁠</m:t>
                                </m:r>
                              </m:e>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0.4677</m:t>
                                        </m:r>
                                      </m:e>
                                      <m:e>
                                        <m:r>
                                          <a:rPr lang="en-US" sz="1400" i="1">
                                            <a:latin typeface="Cambria Math" panose="02040503050406030204" pitchFamily="18" charset="0"/>
                                          </a:rPr>
                                          <m:t>0.4675</m:t>
                                        </m:r>
                                      </m:e>
                                      <m:e>
                                        <m:r>
                                          <a:rPr lang="en-US" sz="1400" i="1">
                                            <a:latin typeface="Cambria Math" panose="02040503050406030204" pitchFamily="18" charset="0"/>
                                          </a:rPr>
                                          <m:t>0.467</m:t>
                                        </m:r>
                                        <m:r>
                                          <a:rPr lang="en-US" sz="1400" b="0" i="1" smtClean="0">
                                            <a:latin typeface="Cambria Math" panose="02040503050406030204" pitchFamily="18" charset="0"/>
                                          </a:rPr>
                                          <m:t>3</m:t>
                                        </m:r>
                                      </m:e>
                                    </m:eqArr>
                                  </m:e>
                                </m:d>
                                <m:r>
                                  <m:rPr>
                                    <m:nor/>
                                  </m:rPr>
                                  <a:rPr lang="en-US" sz="1400"/>
                                  <m:t>⁠</m:t>
                                </m:r>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0.4677</m:t>
                                        </m:r>
                                      </m:e>
                                      <m:e>
                                        <m:r>
                                          <a:rPr lang="en-US" sz="1400" i="1">
                                            <a:latin typeface="Cambria Math" panose="02040503050406030204" pitchFamily="18" charset="0"/>
                                          </a:rPr>
                                          <m:t>0.4670</m:t>
                                        </m:r>
                                      </m:e>
                                      <m:e>
                                        <m:r>
                                          <a:rPr lang="en-US" sz="1400" i="1">
                                            <a:latin typeface="Cambria Math" panose="02040503050406030204" pitchFamily="18" charset="0"/>
                                          </a:rPr>
                                          <m:t>0.467</m:t>
                                        </m:r>
                                        <m:r>
                                          <a:rPr lang="en-US" sz="1400" b="0" i="1" smtClean="0">
                                            <a:latin typeface="Cambria Math" panose="02040503050406030204" pitchFamily="18" charset="0"/>
                                          </a:rPr>
                                          <m:t>4</m:t>
                                        </m:r>
                                      </m:e>
                                    </m:eqArr>
                                  </m:e>
                                </m:d>
                                <m:r>
                                  <m:rPr>
                                    <m:nor/>
                                  </m:rPr>
                                  <a:rPr lang="en-US" sz="1400"/>
                                  <m:t>⁠</m:t>
                                </m:r>
                              </m:e>
                            </m:mr>
                            <m:mr>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0.4677</m:t>
                                        </m:r>
                                      </m:e>
                                      <m:e>
                                        <m:r>
                                          <a:rPr lang="en-US" sz="1400" i="1">
                                            <a:latin typeface="Cambria Math" panose="02040503050406030204" pitchFamily="18" charset="0"/>
                                          </a:rPr>
                                          <m:t>0.4675</m:t>
                                        </m:r>
                                      </m:e>
                                      <m:e>
                                        <m:r>
                                          <a:rPr lang="en-US" sz="1400" i="1">
                                            <a:latin typeface="Cambria Math" panose="02040503050406030204" pitchFamily="18" charset="0"/>
                                          </a:rPr>
                                          <m:t>0.467</m:t>
                                        </m:r>
                                        <m:r>
                                          <a:rPr lang="en-US" sz="1400" b="0" i="1" smtClean="0">
                                            <a:latin typeface="Cambria Math" panose="02040503050406030204" pitchFamily="18" charset="0"/>
                                          </a:rPr>
                                          <m:t>3</m:t>
                                        </m:r>
                                      </m:e>
                                    </m:eqArr>
                                  </m:e>
                                </m:d>
                                <m:r>
                                  <m:rPr>
                                    <m:nor/>
                                  </m:rPr>
                                  <a:rPr lang="en-US" sz="1400"/>
                                  <m:t>⁠</m:t>
                                </m:r>
                              </m:e>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0.5255</m:t>
                                        </m:r>
                                      </m:e>
                                      <m:e>
                                        <m:r>
                                          <a:rPr lang="en-US" sz="1400" i="1">
                                            <a:latin typeface="Cambria Math" panose="02040503050406030204" pitchFamily="18" charset="0"/>
                                          </a:rPr>
                                          <m:t>0.5263</m:t>
                                        </m:r>
                                      </m:e>
                                      <m:e>
                                        <m:r>
                                          <a:rPr lang="en-US" sz="1400" i="1">
                                            <a:latin typeface="Cambria Math" panose="02040503050406030204" pitchFamily="18" charset="0"/>
                                          </a:rPr>
                                          <m:t>0.5</m:t>
                                        </m:r>
                                        <m:r>
                                          <a:rPr lang="en-US" sz="1400" b="0" i="1" smtClean="0">
                                            <a:latin typeface="Cambria Math" panose="02040503050406030204" pitchFamily="18" charset="0"/>
                                          </a:rPr>
                                          <m:t>392</m:t>
                                        </m:r>
                                      </m:e>
                                    </m:eqArr>
                                  </m:e>
                                </m:d>
                                <m:r>
                                  <m:rPr>
                                    <m:nor/>
                                  </m:rPr>
                                  <a:rPr lang="en-US" sz="1400"/>
                                  <m:t>⁠</m:t>
                                </m:r>
                              </m:e>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0.7107</m:t>
                                        </m:r>
                                      </m:e>
                                      <m:e>
                                        <m:r>
                                          <a:rPr lang="en-US" sz="1400" i="1">
                                            <a:latin typeface="Cambria Math" panose="02040503050406030204" pitchFamily="18" charset="0"/>
                                          </a:rPr>
                                          <m:t>0.7103</m:t>
                                        </m:r>
                                      </m:e>
                                      <m:e>
                                        <m:r>
                                          <a:rPr lang="en-US" sz="1400" i="1">
                                            <a:latin typeface="Cambria Math" panose="02040503050406030204" pitchFamily="18" charset="0"/>
                                          </a:rPr>
                                          <m:t>0.700</m:t>
                                        </m:r>
                                        <m:r>
                                          <a:rPr lang="en-US" sz="1400" b="0" i="1" smtClean="0">
                                            <a:latin typeface="Cambria Math" panose="02040503050406030204" pitchFamily="18" charset="0"/>
                                          </a:rPr>
                                          <m:t>7</m:t>
                                        </m:r>
                                      </m:e>
                                    </m:eqArr>
                                  </m:e>
                                </m:d>
                                <m:r>
                                  <m:rPr>
                                    <m:nor/>
                                  </m:rPr>
                                  <a:rPr lang="en-US" sz="1400"/>
                                  <m:t>⁠</m:t>
                                </m:r>
                              </m:e>
                            </m:mr>
                            <m:mr>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0.4677</m:t>
                                        </m:r>
                                      </m:e>
                                      <m:e>
                                        <m:r>
                                          <a:rPr lang="en-US" sz="1400" i="1">
                                            <a:latin typeface="Cambria Math" panose="02040503050406030204" pitchFamily="18" charset="0"/>
                                          </a:rPr>
                                          <m:t>0.4670</m:t>
                                        </m:r>
                                      </m:e>
                                      <m:e>
                                        <m:r>
                                          <a:rPr lang="en-US" sz="1400" i="1">
                                            <a:latin typeface="Cambria Math" panose="02040503050406030204" pitchFamily="18" charset="0"/>
                                          </a:rPr>
                                          <m:t>0.467</m:t>
                                        </m:r>
                                        <m:r>
                                          <a:rPr lang="en-US" sz="1400" b="0" i="1" smtClean="0">
                                            <a:latin typeface="Cambria Math" panose="02040503050406030204" pitchFamily="18" charset="0"/>
                                          </a:rPr>
                                          <m:t>4</m:t>
                                        </m:r>
                                      </m:e>
                                    </m:eqArr>
                                  </m:e>
                                </m:d>
                              </m:e>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0.7107</m:t>
                                        </m:r>
                                      </m:e>
                                      <m:e>
                                        <m:r>
                                          <a:rPr lang="en-US" sz="1400" i="1">
                                            <a:latin typeface="Cambria Math" panose="02040503050406030204" pitchFamily="18" charset="0"/>
                                          </a:rPr>
                                          <m:t>0.7103</m:t>
                                        </m:r>
                                      </m:e>
                                      <m:e>
                                        <m:r>
                                          <a:rPr lang="en-US" sz="1400" i="1">
                                            <a:latin typeface="Cambria Math" panose="02040503050406030204" pitchFamily="18" charset="0"/>
                                          </a:rPr>
                                          <m:t>0.700</m:t>
                                        </m:r>
                                        <m:r>
                                          <a:rPr lang="en-US" sz="1400" b="0" i="1" smtClean="0">
                                            <a:latin typeface="Cambria Math" panose="02040503050406030204" pitchFamily="18" charset="0"/>
                                          </a:rPr>
                                          <m:t>7</m:t>
                                        </m:r>
                                      </m:e>
                                    </m:eqArr>
                                  </m:e>
                                </m:d>
                                <m:r>
                                  <m:rPr>
                                    <m:nor/>
                                  </m:rPr>
                                  <a:rPr lang="en-US" sz="1400"/>
                                  <m:t>⁠</m:t>
                                </m:r>
                              </m:e>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0.5255</m:t>
                                        </m:r>
                                      </m:e>
                                      <m:e>
                                        <m:r>
                                          <a:rPr lang="en-US" sz="1400" i="1">
                                            <a:latin typeface="Cambria Math" panose="02040503050406030204" pitchFamily="18" charset="0"/>
                                          </a:rPr>
                                          <m:t>0.5267</m:t>
                                        </m:r>
                                      </m:e>
                                      <m:e>
                                        <m:r>
                                          <a:rPr lang="en-US" sz="1400" i="1">
                                            <a:latin typeface="Cambria Math" panose="02040503050406030204" pitchFamily="18" charset="0"/>
                                          </a:rPr>
                                          <m:t>0.5</m:t>
                                        </m:r>
                                        <m:r>
                                          <a:rPr lang="en-US" sz="1400" b="0" i="1" smtClean="0">
                                            <a:latin typeface="Cambria Math" panose="02040503050406030204" pitchFamily="18" charset="0"/>
                                          </a:rPr>
                                          <m:t>391</m:t>
                                        </m:r>
                                      </m:e>
                                    </m:eqArr>
                                  </m:e>
                                </m:d>
                                <m:r>
                                  <m:rPr>
                                    <m:nor/>
                                  </m:rPr>
                                  <a:rPr lang="en-US" sz="1400"/>
                                  <m:t>⁠</m:t>
                                </m:r>
                              </m:e>
                            </m:mr>
                          </m:m>
                          <m:r>
                            <m:rPr>
                              <m:nor/>
                            </m:rPr>
                            <a:rPr lang="en-US" sz="1400"/>
                            <m:t> </m:t>
                          </m:r>
                        </m:e>
                      </m:d>
                      <m:r>
                        <a:rPr lang="en-US" sz="1400" b="0" i="1" smtClean="0">
                          <a:latin typeface="Cambria Math" panose="02040503050406030204" pitchFamily="18" charset="0"/>
                        </a:rPr>
                        <m:t>.</m:t>
                      </m:r>
                    </m:oMath>
                  </m:oMathPara>
                </a14:m>
                <a:endParaRPr lang="en-US" sz="1400" kern="100" dirty="0">
                  <a:latin typeface="Calibri" panose="020F0502020204030204" pitchFamily="34" charset="0"/>
                  <a:ea typeface="Calibri" panose="020F0502020204030204" pitchFamily="34" charset="0"/>
                  <a:cs typeface="Times New Roman" panose="02020603050405020304" pitchFamily="18" charset="0"/>
                </a:endParaRPr>
              </a:p>
              <a:p>
                <a:pPr marL="182880"/>
                <a14:m>
                  <m:oMathPara xmlns:m="http://schemas.openxmlformats.org/officeDocument/2006/math">
                    <m:oMathParaPr>
                      <m:jc m:val="centerGroup"/>
                    </m:oMathParaPr>
                    <m:oMath xmlns:m="http://schemas.openxmlformats.org/officeDocument/2006/math">
                      <m:r>
                        <a:rPr lang="en-US" sz="1400" i="1" kern="100">
                          <a:latin typeface="Cambria Math" panose="02040503050406030204" pitchFamily="18" charset="0"/>
                          <a:ea typeface="Cambria Math" panose="02040503050406030204" pitchFamily="18" charset="0"/>
                          <a:cs typeface="Times New Roman" panose="02020603050405020304" pitchFamily="18" charset="0"/>
                        </a:rPr>
                        <m:t>∠</m:t>
                      </m:r>
                      <m:r>
                        <a:rPr lang="en-US" sz="1400" i="1" kern="100">
                          <a:latin typeface="Cambria Math" panose="02040503050406030204" pitchFamily="18" charset="0"/>
                          <a:cs typeface="Times New Roman" panose="02020603050405020304" pitchFamily="18" charset="0"/>
                        </a:rPr>
                        <m:t>𝑆</m:t>
                      </m:r>
                      <m:d>
                        <m:dPr>
                          <m:ctrlPr>
                            <a:rPr lang="en-US" sz="1400" i="1" kern="100">
                              <a:latin typeface="Cambria Math" panose="02040503050406030204" pitchFamily="18" charset="0"/>
                              <a:cs typeface="Times New Roman" panose="02020603050405020304" pitchFamily="18" charset="0"/>
                            </a:rPr>
                          </m:ctrlPr>
                        </m:dPr>
                        <m:e>
                          <m:r>
                            <a:rPr lang="en-US" sz="1400" i="1" kern="100">
                              <a:latin typeface="Cambria Math" panose="02040503050406030204" pitchFamily="18" charset="0"/>
                              <a:cs typeface="Times New Roman" panose="02020603050405020304" pitchFamily="18" charset="0"/>
                            </a:rPr>
                            <m:t>°</m:t>
                          </m:r>
                        </m:e>
                      </m:d>
                      <m:r>
                        <a:rPr lang="en-US" sz="1400" i="1" kern="100">
                          <a:latin typeface="Cambria Math" panose="02040503050406030204" pitchFamily="18" charset="0"/>
                          <a:cs typeface="Times New Roman" panose="02020603050405020304" pitchFamily="18" charset="0"/>
                        </a:rPr>
                        <m:t>=</m:t>
                      </m:r>
                      <m:d>
                        <m:dPr>
                          <m:ctrlPr>
                            <a:rPr lang="en-US" sz="1400" i="1">
                              <a:latin typeface="Cambria Math" panose="02040503050406030204" pitchFamily="18" charset="0"/>
                            </a:rPr>
                          </m:ctrlPr>
                        </m:dPr>
                        <m:e>
                          <m:m>
                            <m:mPr>
                              <m:plcHide m:val="on"/>
                              <m:mcs>
                                <m:mc>
                                  <m:mcPr>
                                    <m:count m:val="3"/>
                                    <m:mcJc m:val="center"/>
                                  </m:mcPr>
                                </m:mc>
                              </m:mcs>
                              <m:ctrlPr>
                                <a:rPr lang="en-US" sz="1400" i="1">
                                  <a:latin typeface="Cambria Math" panose="02040503050406030204" pitchFamily="18" charset="0"/>
                                </a:rPr>
                              </m:ctrlPr>
                            </m:mPr>
                            <m:mr>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0.0</m:t>
                                        </m:r>
                                      </m:e>
                                      <m:e>
                                        <m:r>
                                          <a:rPr lang="en-US" sz="1400" i="1">
                                            <a:latin typeface="Cambria Math" panose="02040503050406030204" pitchFamily="18" charset="0"/>
                                          </a:rPr>
                                          <m:t>2.6</m:t>
                                        </m:r>
                                      </m:e>
                                      <m:e>
                                        <m:r>
                                          <a:rPr lang="en-US" sz="1400" i="1">
                                            <a:latin typeface="Cambria Math" panose="02040503050406030204" pitchFamily="18" charset="0"/>
                                          </a:rPr>
                                          <m:t>2.</m:t>
                                        </m:r>
                                        <m:r>
                                          <a:rPr lang="en-US" sz="1400" b="0" i="1" smtClean="0">
                                            <a:latin typeface="Cambria Math" panose="02040503050406030204" pitchFamily="18" charset="0"/>
                                          </a:rPr>
                                          <m:t>7</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0.0</m:t>
                                        </m:r>
                                      </m:e>
                                      <m:e>
                                        <m:r>
                                          <a:rPr lang="en-US" sz="1400" i="1">
                                            <a:latin typeface="Cambria Math" panose="02040503050406030204" pitchFamily="18" charset="0"/>
                                          </a:rPr>
                                          <m:t>1.1</m:t>
                                        </m:r>
                                      </m:e>
                                      <m:e>
                                        <m:r>
                                          <a:rPr lang="en-US" sz="1400" i="1">
                                            <a:latin typeface="Cambria Math" panose="02040503050406030204" pitchFamily="18" charset="0"/>
                                          </a:rPr>
                                          <m:t>1.0</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90.0</m:t>
                                        </m:r>
                                      </m:e>
                                      <m:e>
                                        <m:r>
                                          <a:rPr lang="en-US" sz="1400" i="1">
                                            <a:latin typeface="Cambria Math" panose="02040503050406030204" pitchFamily="18" charset="0"/>
                                          </a:rPr>
                                          <m:t>91.4</m:t>
                                        </m:r>
                                      </m:e>
                                      <m:e>
                                        <m:r>
                                          <a:rPr lang="en-US" sz="1400" i="1">
                                            <a:latin typeface="Cambria Math" panose="02040503050406030204" pitchFamily="18" charset="0"/>
                                          </a:rPr>
                                          <m:t>91.4</m:t>
                                        </m:r>
                                      </m:e>
                                    </m:eqArr>
                                  </m:e>
                                </m:d>
                              </m:e>
                            </m:mr>
                            <m:mr>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0.0</m:t>
                                        </m:r>
                                      </m:e>
                                      <m:e>
                                        <m:r>
                                          <a:rPr lang="en-US" sz="1400" i="1">
                                            <a:latin typeface="Cambria Math" panose="02040503050406030204" pitchFamily="18" charset="0"/>
                                          </a:rPr>
                                          <m:t>1.1</m:t>
                                        </m:r>
                                      </m:e>
                                      <m:e>
                                        <m:r>
                                          <a:rPr lang="en-US" sz="1400" i="1">
                                            <a:latin typeface="Cambria Math" panose="02040503050406030204" pitchFamily="18" charset="0"/>
                                          </a:rPr>
                                          <m:t>1.0</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115.0</m:t>
                                        </m:r>
                                      </m:e>
                                      <m:e>
                                        <m:r>
                                          <a:rPr lang="en-US" sz="1400" i="1">
                                            <a:latin typeface="Cambria Math" panose="02040503050406030204" pitchFamily="18" charset="0"/>
                                          </a:rPr>
                                          <m:t>114.7</m:t>
                                        </m:r>
                                      </m:e>
                                      <m:e>
                                        <m:r>
                                          <a:rPr lang="en-US" sz="1400" i="1">
                                            <a:latin typeface="Cambria Math" panose="02040503050406030204" pitchFamily="18" charset="0"/>
                                          </a:rPr>
                                          <m:t>11</m:t>
                                        </m:r>
                                        <m:r>
                                          <a:rPr lang="en-US" sz="1400" b="0" i="1" smtClean="0">
                                            <a:latin typeface="Cambria Math" panose="02040503050406030204" pitchFamily="18" charset="0"/>
                                          </a:rPr>
                                          <m:t>6</m:t>
                                        </m:r>
                                        <m:r>
                                          <a:rPr lang="en-US" sz="1400" i="1">
                                            <a:latin typeface="Cambria Math" panose="02040503050406030204" pitchFamily="18" charset="0"/>
                                          </a:rPr>
                                          <m:t>.</m:t>
                                        </m:r>
                                        <m:r>
                                          <a:rPr lang="en-US" sz="1400" b="0" i="1" smtClean="0">
                                            <a:latin typeface="Cambria Math" panose="02040503050406030204" pitchFamily="18" charset="0"/>
                                          </a:rPr>
                                          <m:t>0</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−47.9</m:t>
                                        </m:r>
                                      </m:e>
                                      <m:e>
                                        <m:r>
                                          <a:rPr lang="en-US" sz="1400" i="1">
                                            <a:latin typeface="Cambria Math" panose="02040503050406030204" pitchFamily="18" charset="0"/>
                                          </a:rPr>
                                          <m:t>−48.0</m:t>
                                        </m:r>
                                      </m:e>
                                      <m:e>
                                        <m:r>
                                          <a:rPr lang="en-US" sz="1400" i="1">
                                            <a:latin typeface="Cambria Math" panose="02040503050406030204" pitchFamily="18" charset="0"/>
                                          </a:rPr>
                                          <m:t>−4</m:t>
                                        </m:r>
                                        <m:r>
                                          <a:rPr lang="en-US" sz="1400" b="0" i="1" smtClean="0">
                                            <a:latin typeface="Cambria Math" panose="02040503050406030204" pitchFamily="18" charset="0"/>
                                          </a:rPr>
                                          <m:t>6</m:t>
                                        </m:r>
                                        <m:r>
                                          <a:rPr lang="en-US" sz="1400" i="1">
                                            <a:latin typeface="Cambria Math" panose="02040503050406030204" pitchFamily="18" charset="0"/>
                                          </a:rPr>
                                          <m:t>.</m:t>
                                        </m:r>
                                        <m:r>
                                          <a:rPr lang="en-US" sz="1400" b="0" i="1" smtClean="0">
                                            <a:latin typeface="Cambria Math" panose="02040503050406030204" pitchFamily="18" charset="0"/>
                                          </a:rPr>
                                          <m:t>9</m:t>
                                        </m:r>
                                      </m:e>
                                    </m:eqArr>
                                  </m:e>
                                </m:d>
                              </m:e>
                            </m:mr>
                            <m:mr>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90.0</m:t>
                                        </m:r>
                                      </m:e>
                                      <m:e>
                                        <m:r>
                                          <a:rPr lang="en-US" sz="1400" i="1">
                                            <a:latin typeface="Cambria Math" panose="02040503050406030204" pitchFamily="18" charset="0"/>
                                          </a:rPr>
                                          <m:t>91.4</m:t>
                                        </m:r>
                                      </m:e>
                                      <m:e>
                                        <m:r>
                                          <a:rPr lang="en-US" sz="1400" i="1">
                                            <a:latin typeface="Cambria Math" panose="02040503050406030204" pitchFamily="18" charset="0"/>
                                          </a:rPr>
                                          <m:t>91.4</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−47.9</m:t>
                                        </m:r>
                                      </m:e>
                                      <m:e>
                                        <m:r>
                                          <a:rPr lang="en-US" sz="1400" i="1">
                                            <a:latin typeface="Cambria Math" panose="02040503050406030204" pitchFamily="18" charset="0"/>
                                          </a:rPr>
                                          <m:t>−48.0</m:t>
                                        </m:r>
                                      </m:e>
                                      <m:e>
                                        <m:r>
                                          <a:rPr lang="en-US" sz="1400" i="1">
                                            <a:latin typeface="Cambria Math" panose="02040503050406030204" pitchFamily="18" charset="0"/>
                                          </a:rPr>
                                          <m:t>−4</m:t>
                                        </m:r>
                                        <m:r>
                                          <a:rPr lang="en-US" sz="1400" b="0" i="1" smtClean="0">
                                            <a:latin typeface="Cambria Math" panose="02040503050406030204" pitchFamily="18" charset="0"/>
                                          </a:rPr>
                                          <m:t>6</m:t>
                                        </m:r>
                                        <m:r>
                                          <a:rPr lang="en-US" sz="1400" i="1">
                                            <a:latin typeface="Cambria Math" panose="02040503050406030204" pitchFamily="18" charset="0"/>
                                          </a:rPr>
                                          <m:t>.</m:t>
                                        </m:r>
                                        <m:r>
                                          <a:rPr lang="en-US" sz="1400" b="0" i="1" smtClean="0">
                                            <a:latin typeface="Cambria Math" panose="02040503050406030204" pitchFamily="18" charset="0"/>
                                          </a:rPr>
                                          <m:t>9</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−65.</m:t>
                                        </m:r>
                                      </m:e>
                                      <m:e>
                                        <m:r>
                                          <a:rPr lang="en-US" sz="1400" i="1">
                                            <a:latin typeface="Cambria Math" panose="02040503050406030204" pitchFamily="18" charset="0"/>
                                          </a:rPr>
                                          <m:t>−64.7</m:t>
                                        </m:r>
                                      </m:e>
                                      <m:e>
                                        <m:r>
                                          <a:rPr lang="en-US" sz="1400" i="1">
                                            <a:latin typeface="Cambria Math" panose="02040503050406030204" pitchFamily="18" charset="0"/>
                                          </a:rPr>
                                          <m:t>−6</m:t>
                                        </m:r>
                                        <m:r>
                                          <a:rPr lang="en-US" sz="1400" b="0" i="1" smtClean="0">
                                            <a:latin typeface="Cambria Math" panose="02040503050406030204" pitchFamily="18" charset="0"/>
                                          </a:rPr>
                                          <m:t>3</m:t>
                                        </m:r>
                                        <m:r>
                                          <a:rPr lang="en-US" sz="1400" i="1">
                                            <a:latin typeface="Cambria Math" panose="02040503050406030204" pitchFamily="18" charset="0"/>
                                          </a:rPr>
                                          <m:t>.</m:t>
                                        </m:r>
                                        <m:r>
                                          <a:rPr lang="en-US" sz="1400" b="0" i="1" smtClean="0">
                                            <a:latin typeface="Cambria Math" panose="02040503050406030204" pitchFamily="18" charset="0"/>
                                          </a:rPr>
                                          <m:t>3</m:t>
                                        </m:r>
                                      </m:e>
                                    </m:eqArr>
                                  </m:e>
                                </m:d>
                              </m:e>
                            </m:mr>
                          </m:m>
                        </m:e>
                      </m:d>
                      <m:r>
                        <a:rPr lang="en-US" sz="1400" b="0" i="1" kern="100" smtClean="0">
                          <a:latin typeface="Cambria Math" panose="02040503050406030204" pitchFamily="18" charset="0"/>
                          <a:cs typeface="Times New Roman" panose="02020603050405020304" pitchFamily="18" charset="0"/>
                        </a:rPr>
                        <m:t>.</m:t>
                      </m:r>
                    </m:oMath>
                  </m:oMathPara>
                </a14:m>
                <a:endParaRPr lang="en-US" sz="14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5" name="Content Placeholder 3">
                <a:extLst>
                  <a:ext uri="{FF2B5EF4-FFF2-40B4-BE49-F238E27FC236}">
                    <a16:creationId xmlns:a16="http://schemas.microsoft.com/office/drawing/2014/main" id="{30D563F7-134E-6B1E-1E88-ECF306483C82}"/>
                  </a:ext>
                </a:extLst>
              </p:cNvPr>
              <p:cNvSpPr txBox="1">
                <a:spLocks noRot="1" noChangeAspect="1" noMove="1" noResize="1" noEditPoints="1" noAdjustHandles="1" noChangeArrowheads="1" noChangeShapeType="1" noTextEdit="1"/>
              </p:cNvSpPr>
              <p:nvPr/>
            </p:nvSpPr>
            <p:spPr>
              <a:xfrm>
                <a:off x="5943600" y="1295401"/>
                <a:ext cx="5791200" cy="5562600"/>
              </a:xfrm>
              <a:prstGeom prst="rect">
                <a:avLst/>
              </a:prstGeom>
              <a:blipFill>
                <a:blip r:embed="rId6"/>
                <a:stretch>
                  <a:fillRect t="-658"/>
                </a:stretch>
              </a:blipFill>
            </p:spPr>
            <p:txBody>
              <a:bodyPr/>
              <a:lstStyle/>
              <a:p>
                <a:r>
                  <a:rPr lang="en-US">
                    <a:noFill/>
                  </a:rPr>
                  <a:t> </a:t>
                </a:r>
              </a:p>
            </p:txBody>
          </p:sp>
        </mc:Fallback>
      </mc:AlternateContent>
    </p:spTree>
    <p:extLst>
      <p:ext uri="{BB962C8B-B14F-4D97-AF65-F5344CB8AC3E}">
        <p14:creationId xmlns:p14="http://schemas.microsoft.com/office/powerpoint/2010/main" val="380067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F691B1-1C7C-8B78-08B5-96565062EE86}"/>
              </a:ext>
            </a:extLst>
          </p:cNvPr>
          <p:cNvSpPr>
            <a:spLocks noGrp="1"/>
          </p:cNvSpPr>
          <p:nvPr>
            <p:ph type="sldNum" sz="quarter" idx="11"/>
          </p:nvPr>
        </p:nvSpPr>
        <p:spPr/>
        <p:txBody>
          <a:bodyPr/>
          <a:lstStyle/>
          <a:p>
            <a:fld id="{5BD36294-2849-48A8-8531-5354CF3095D2}" type="slidenum">
              <a:rPr lang="en-US" smtClean="0"/>
              <a:pPr/>
              <a:t>13</a:t>
            </a:fld>
            <a:endParaRPr lang="en-US" dirty="0"/>
          </a:p>
        </p:txBody>
      </p:sp>
      <p:sp>
        <p:nvSpPr>
          <p:cNvPr id="3" name="Title 2">
            <a:extLst>
              <a:ext uri="{FF2B5EF4-FFF2-40B4-BE49-F238E27FC236}">
                <a16:creationId xmlns:a16="http://schemas.microsoft.com/office/drawing/2014/main" id="{40545A9E-92EE-CA01-58AA-174CDA8DBFE2}"/>
              </a:ext>
            </a:extLst>
          </p:cNvPr>
          <p:cNvSpPr>
            <a:spLocks noGrp="1"/>
          </p:cNvSpPr>
          <p:nvPr>
            <p:ph type="title"/>
          </p:nvPr>
        </p:nvSpPr>
        <p:spPr/>
        <p:txBody>
          <a:bodyPr/>
          <a:lstStyle/>
          <a:p>
            <a:r>
              <a:rPr lang="en-US" dirty="0"/>
              <a:t>Implementation of a Compact Termination for the Last Network in a Left Going 7x2 Manifold</a:t>
            </a:r>
          </a:p>
        </p:txBody>
      </p:sp>
      <p:pic>
        <p:nvPicPr>
          <p:cNvPr id="8" name="Picture 7">
            <a:extLst>
              <a:ext uri="{FF2B5EF4-FFF2-40B4-BE49-F238E27FC236}">
                <a16:creationId xmlns:a16="http://schemas.microsoft.com/office/drawing/2014/main" id="{ECA40263-6C42-1160-3852-72697D5BE009}"/>
              </a:ext>
            </a:extLst>
          </p:cNvPr>
          <p:cNvPicPr>
            <a:picLocks noChangeAspect="1"/>
          </p:cNvPicPr>
          <p:nvPr/>
        </p:nvPicPr>
        <p:blipFill>
          <a:blip r:embed="rId2"/>
          <a:stretch>
            <a:fillRect/>
          </a:stretch>
        </p:blipFill>
        <p:spPr>
          <a:xfrm>
            <a:off x="3429000" y="3162015"/>
            <a:ext cx="1371600" cy="1867185"/>
          </a:xfrm>
          <a:prstGeom prst="rect">
            <a:avLst/>
          </a:prstGeom>
        </p:spPr>
      </p:pic>
      <mc:AlternateContent xmlns:mc="http://schemas.openxmlformats.org/markup-compatibility/2006" xmlns:a14="http://schemas.microsoft.com/office/drawing/2010/main">
        <mc:Choice Requires="a14">
          <p:sp>
            <p:nvSpPr>
              <p:cNvPr id="11" name="Content Placeholder 3">
                <a:extLst>
                  <a:ext uri="{FF2B5EF4-FFF2-40B4-BE49-F238E27FC236}">
                    <a16:creationId xmlns:a16="http://schemas.microsoft.com/office/drawing/2014/main" id="{700CF730-2A79-DD21-60AB-66A65B2888B9}"/>
                  </a:ext>
                </a:extLst>
              </p:cNvPr>
              <p:cNvSpPr txBox="1">
                <a:spLocks/>
              </p:cNvSpPr>
              <p:nvPr/>
            </p:nvSpPr>
            <p:spPr>
              <a:xfrm>
                <a:off x="2590800" y="3209152"/>
                <a:ext cx="920262" cy="57149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14:m>
                  <m:oMathPara xmlns:m="http://schemas.openxmlformats.org/officeDocument/2006/math">
                    <m:oMathParaPr>
                      <m:jc m:val="right"/>
                    </m:oMathParaPr>
                    <m:oMath xmlns:m="http://schemas.openxmlformats.org/officeDocument/2006/math">
                      <m:sSup>
                        <m:sSupPr>
                          <m:ctrlPr>
                            <a:rPr lang="en-US" sz="1200" i="1" smtClean="0">
                              <a:latin typeface="Cambria Math" panose="02040503050406030204" pitchFamily="18" charset="0"/>
                            </a:rPr>
                          </m:ctrlPr>
                        </m:sSupPr>
                        <m:e>
                          <m:r>
                            <a:rPr lang="en-US" sz="1200" i="1">
                              <a:latin typeface="Cambria Math" panose="02040503050406030204" pitchFamily="18" charset="0"/>
                            </a:rPr>
                            <m:t>𝑒</m:t>
                          </m:r>
                        </m:e>
                        <m:sup>
                          <m:r>
                            <a:rPr lang="en-US" sz="1200" i="1">
                              <a:latin typeface="Cambria Math" panose="02040503050406030204" pitchFamily="18" charset="0"/>
                            </a:rPr>
                            <m:t>𝑖</m:t>
                          </m:r>
                          <m:r>
                            <a:rPr lang="en-US" sz="1200" i="1">
                              <a:latin typeface="Cambria Math" panose="02040503050406030204" pitchFamily="18" charset="0"/>
                            </a:rPr>
                            <m:t>𝜏</m:t>
                          </m:r>
                        </m:sup>
                      </m:sSup>
                    </m:oMath>
                  </m:oMathPara>
                </a14:m>
                <a:endParaRPr lang="en-US" sz="1200" i="1" dirty="0">
                  <a:latin typeface="Cambria Math" panose="02040503050406030204" pitchFamily="18" charset="0"/>
                </a:endParaRPr>
              </a:p>
              <a:p>
                <a14:m>
                  <m:oMath xmlns:m="http://schemas.openxmlformats.org/officeDocument/2006/math">
                    <m:r>
                      <a:rPr lang="en-US" sz="1200" i="1" kern="100">
                        <a:latin typeface="Cambria Math" panose="02040503050406030204" pitchFamily="18" charset="0"/>
                        <a:ea typeface="Calibri" panose="020F0502020204030204" pitchFamily="34" charset="0"/>
                        <a:cs typeface="Times New Roman" panose="02020603050405020304" pitchFamily="18" charset="0"/>
                      </a:rPr>
                      <m:t>𝜏</m:t>
                    </m:r>
                    <m:r>
                      <a:rPr lang="en-US" sz="1200" i="1" kern="100">
                        <a:latin typeface="Cambria Math" panose="02040503050406030204" pitchFamily="18" charset="0"/>
                        <a:ea typeface="Calibri" panose="020F0502020204030204" pitchFamily="34" charset="0"/>
                        <a:cs typeface="Times New Roman" panose="02020603050405020304" pitchFamily="18" charset="0"/>
                      </a:rPr>
                      <m:t>=</m:t>
                    </m:r>
                    <m:r>
                      <m:rPr>
                        <m:nor/>
                      </m:rPr>
                      <a:rPr lang="en-US" sz="1200"/>
                      <m:t>6.3355</m:t>
                    </m:r>
                  </m:oMath>
                </a14:m>
                <a:r>
                  <a:rPr lang="en-US" sz="1200" b="0" dirty="0">
                    <a:latin typeface="Calibri" panose="020F0502020204030204" pitchFamily="34" charset="0"/>
                  </a:rPr>
                  <a:t> </a:t>
                </a:r>
              </a:p>
              <a:p>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1" name="Content Placeholder 3">
                <a:extLst>
                  <a:ext uri="{FF2B5EF4-FFF2-40B4-BE49-F238E27FC236}">
                    <a16:creationId xmlns:a16="http://schemas.microsoft.com/office/drawing/2014/main" id="{700CF730-2A79-DD21-60AB-66A65B2888B9}"/>
                  </a:ext>
                </a:extLst>
              </p:cNvPr>
              <p:cNvSpPr txBox="1">
                <a:spLocks noRot="1" noChangeAspect="1" noMove="1" noResize="1" noEditPoints="1" noAdjustHandles="1" noChangeArrowheads="1" noChangeShapeType="1" noTextEdit="1"/>
              </p:cNvSpPr>
              <p:nvPr/>
            </p:nvSpPr>
            <p:spPr>
              <a:xfrm>
                <a:off x="2590800" y="3209152"/>
                <a:ext cx="920262" cy="571499"/>
              </a:xfrm>
              <a:prstGeom prst="rect">
                <a:avLst/>
              </a:prstGeom>
              <a:blipFill>
                <a:blip r:embed="rId3"/>
                <a:stretch>
                  <a:fillRect l="-3974" r="-3311"/>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2F2CE937-F1A6-6438-ABD2-0D7181FC0498}"/>
              </a:ext>
            </a:extLst>
          </p:cNvPr>
          <p:cNvPicPr>
            <a:picLocks noChangeAspect="1"/>
          </p:cNvPicPr>
          <p:nvPr/>
        </p:nvPicPr>
        <p:blipFill>
          <a:blip r:embed="rId2"/>
          <a:stretch>
            <a:fillRect/>
          </a:stretch>
        </p:blipFill>
        <p:spPr>
          <a:xfrm>
            <a:off x="3429000" y="1295400"/>
            <a:ext cx="1371600" cy="1867185"/>
          </a:xfrm>
          <a:prstGeom prst="rect">
            <a:avLst/>
          </a:prstGeom>
        </p:spPr>
      </p:pic>
      <mc:AlternateContent xmlns:mc="http://schemas.openxmlformats.org/markup-compatibility/2006" xmlns:a14="http://schemas.microsoft.com/office/drawing/2010/main">
        <mc:Choice Requires="a14">
          <p:sp>
            <p:nvSpPr>
              <p:cNvPr id="14" name="Content Placeholder 3">
                <a:extLst>
                  <a:ext uri="{FF2B5EF4-FFF2-40B4-BE49-F238E27FC236}">
                    <a16:creationId xmlns:a16="http://schemas.microsoft.com/office/drawing/2014/main" id="{39F13B7B-A6D8-589B-DFD6-D0ACB5748102}"/>
                  </a:ext>
                </a:extLst>
              </p:cNvPr>
              <p:cNvSpPr txBox="1">
                <a:spLocks/>
              </p:cNvSpPr>
              <p:nvPr/>
            </p:nvSpPr>
            <p:spPr>
              <a:xfrm>
                <a:off x="2858084" y="1341967"/>
                <a:ext cx="1148862" cy="50943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p>
                        <m:sSupPr>
                          <m:ctrlPr>
                            <a:rPr lang="en-US" sz="1200" i="1">
                              <a:latin typeface="Cambria Math" panose="02040503050406030204" pitchFamily="18" charset="0"/>
                            </a:rPr>
                          </m:ctrlPr>
                        </m:sSupPr>
                        <m:e>
                          <m:r>
                            <a:rPr lang="en-US" sz="1200" i="1">
                              <a:latin typeface="Cambria Math" panose="02040503050406030204" pitchFamily="18" charset="0"/>
                            </a:rPr>
                            <m:t>𝑒</m:t>
                          </m:r>
                        </m:e>
                        <m:sup>
                          <m:r>
                            <a:rPr lang="en-US" sz="1200" i="1">
                              <a:latin typeface="Cambria Math" panose="02040503050406030204" pitchFamily="18" charset="0"/>
                            </a:rPr>
                            <m:t>𝑖</m:t>
                          </m:r>
                          <m:r>
                            <a:rPr lang="en-US" sz="1200" i="1">
                              <a:latin typeface="Cambria Math" panose="02040503050406030204" pitchFamily="18" charset="0"/>
                            </a:rPr>
                            <m:t>𝜏</m:t>
                          </m:r>
                        </m:sup>
                      </m:sSup>
                    </m:oMath>
                  </m:oMathPara>
                </a14:m>
                <a:endParaRPr lang="en-US" sz="1200" kern="100" dirty="0">
                  <a:cs typeface="Times New Roman" panose="02020603050405020304" pitchFamily="18" charset="0"/>
                </a:endParaRPr>
              </a:p>
              <a:p>
                <a14:m>
                  <m:oMath xmlns:m="http://schemas.openxmlformats.org/officeDocument/2006/math">
                    <m:r>
                      <a:rPr lang="en-US" sz="1200" i="1" kern="100">
                        <a:latin typeface="Cambria Math" panose="02040503050406030204" pitchFamily="18" charset="0"/>
                        <a:ea typeface="Calibri" panose="020F0502020204030204" pitchFamily="34" charset="0"/>
                        <a:cs typeface="Times New Roman" panose="02020603050405020304" pitchFamily="18" charset="0"/>
                      </a:rPr>
                      <m:t>𝜏</m:t>
                    </m:r>
                    <m:r>
                      <a:rPr lang="en-US" sz="1200" i="1" kern="100">
                        <a:latin typeface="Cambria Math" panose="02040503050406030204" pitchFamily="18" charset="0"/>
                        <a:ea typeface="Calibri" panose="020F0502020204030204" pitchFamily="34" charset="0"/>
                        <a:cs typeface="Times New Roman" panose="02020603050405020304" pitchFamily="18" charset="0"/>
                      </a:rPr>
                      <m:t>=</m:t>
                    </m:r>
                    <m:r>
                      <m:rPr>
                        <m:nor/>
                      </m:rPr>
                      <a:rPr lang="en-US" sz="1200" b="0" i="0" smtClean="0"/>
                      <m:t>2</m:t>
                    </m:r>
                    <m:r>
                      <m:rPr>
                        <m:sty m:val="p"/>
                      </m:rPr>
                      <a:rPr lang="en-US" sz="1200" b="0" i="1" smtClean="0">
                        <a:latin typeface="Cambria Math" panose="02040503050406030204" pitchFamily="18" charset="0"/>
                      </a:rPr>
                      <m:t>π</m:t>
                    </m:r>
                  </m:oMath>
                </a14:m>
                <a:r>
                  <a:rPr lang="en-US" sz="1200" b="0" dirty="0">
                    <a:latin typeface="Calibri" panose="020F0502020204030204" pitchFamily="34" charset="0"/>
                  </a:rPr>
                  <a:t> </a:t>
                </a:r>
              </a:p>
              <a:p>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4" name="Content Placeholder 3">
                <a:extLst>
                  <a:ext uri="{FF2B5EF4-FFF2-40B4-BE49-F238E27FC236}">
                    <a16:creationId xmlns:a16="http://schemas.microsoft.com/office/drawing/2014/main" id="{39F13B7B-A6D8-589B-DFD6-D0ACB5748102}"/>
                  </a:ext>
                </a:extLst>
              </p:cNvPr>
              <p:cNvSpPr txBox="1">
                <a:spLocks noRot="1" noChangeAspect="1" noMove="1" noResize="1" noEditPoints="1" noAdjustHandles="1" noChangeArrowheads="1" noChangeShapeType="1" noTextEdit="1"/>
              </p:cNvSpPr>
              <p:nvPr/>
            </p:nvSpPr>
            <p:spPr>
              <a:xfrm>
                <a:off x="2858084" y="1341967"/>
                <a:ext cx="1148862" cy="509436"/>
              </a:xfrm>
              <a:prstGeom prst="rect">
                <a:avLst/>
              </a:prstGeom>
              <a:blipFill>
                <a:blip r:embed="rId4"/>
                <a:stretch>
                  <a:fillRect l="-3723"/>
                </a:stretch>
              </a:blipFill>
            </p:spPr>
            <p:txBody>
              <a:bodyPr/>
              <a:lstStyle/>
              <a:p>
                <a:r>
                  <a:rPr lang="en-US">
                    <a:noFill/>
                  </a:rPr>
                  <a:t> </a:t>
                </a:r>
              </a:p>
            </p:txBody>
          </p:sp>
        </mc:Fallback>
      </mc:AlternateContent>
      <p:sp>
        <p:nvSpPr>
          <p:cNvPr id="12" name="Content Placeholder 3">
            <a:extLst>
              <a:ext uri="{FF2B5EF4-FFF2-40B4-BE49-F238E27FC236}">
                <a16:creationId xmlns:a16="http://schemas.microsoft.com/office/drawing/2014/main" id="{9E086270-0589-C137-FD47-25E33DAFF3E7}"/>
              </a:ext>
            </a:extLst>
          </p:cNvPr>
          <p:cNvSpPr txBox="1">
            <a:spLocks/>
          </p:cNvSpPr>
          <p:nvPr/>
        </p:nvSpPr>
        <p:spPr>
          <a:xfrm>
            <a:off x="254638" y="1851403"/>
            <a:ext cx="3555362" cy="4793607"/>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a:latin typeface="Calibri" panose="020F0502020204030204" pitchFamily="34" charset="0"/>
              </a:rPr>
              <a:t>I: Ideal network with termination of reflection coefficient 1.</a:t>
            </a:r>
            <a:endParaRPr lang="en-US" sz="1600" b="0" dirty="0">
              <a:latin typeface="Calibri" panose="020F0502020204030204" pitchFamily="34" charset="0"/>
            </a:endParaRPr>
          </a:p>
          <a:p>
            <a:endParaRPr lang="en-US" sz="1600" dirty="0">
              <a:latin typeface="Calibri" panose="020F0502020204030204" pitchFamily="34" charset="0"/>
            </a:endParaRPr>
          </a:p>
          <a:p>
            <a:endParaRPr lang="en-US" sz="1600" b="0" dirty="0">
              <a:latin typeface="Calibri" panose="020F0502020204030204" pitchFamily="34" charset="0"/>
            </a:endParaRPr>
          </a:p>
          <a:p>
            <a:endParaRPr lang="en-US" sz="1600" dirty="0">
              <a:latin typeface="Calibri" panose="020F0502020204030204" pitchFamily="34" charset="0"/>
            </a:endParaRPr>
          </a:p>
          <a:p>
            <a:endParaRPr lang="en-US" sz="1600" b="0" dirty="0">
              <a:latin typeface="Calibri" panose="020F0502020204030204" pitchFamily="34" charset="0"/>
            </a:endParaRPr>
          </a:p>
          <a:p>
            <a:r>
              <a:rPr lang="en-US" sz="1600" dirty="0">
                <a:latin typeface="Calibri" panose="020F0502020204030204" pitchFamily="34" charset="0"/>
              </a:rPr>
              <a:t>II: Implemented network with termination for minimum overall reflection.</a:t>
            </a:r>
            <a:endParaRPr lang="en-US" sz="1600" b="0" dirty="0">
              <a:latin typeface="Calibri" panose="020F0502020204030204" pitchFamily="34" charset="0"/>
            </a:endParaRPr>
          </a:p>
          <a:p>
            <a:endParaRPr lang="en-US" sz="1600" b="0" dirty="0">
              <a:latin typeface="Calibri" panose="020F0502020204030204" pitchFamily="34" charset="0"/>
            </a:endParaRPr>
          </a:p>
          <a:p>
            <a:endParaRPr lang="en-US" sz="1600" dirty="0">
              <a:latin typeface="Calibri" panose="020F0502020204030204" pitchFamily="34" charset="0"/>
            </a:endParaRPr>
          </a:p>
          <a:p>
            <a:endParaRPr lang="en-US" sz="1600" b="0" dirty="0">
              <a:latin typeface="Calibri" panose="020F0502020204030204" pitchFamily="34" charset="0"/>
            </a:endParaRPr>
          </a:p>
          <a:p>
            <a:endParaRPr lang="en-US" sz="1600" dirty="0">
              <a:latin typeface="Calibri" panose="020F0502020204030204" pitchFamily="34" charset="0"/>
            </a:endParaRPr>
          </a:p>
          <a:p>
            <a:r>
              <a:rPr lang="en-US" sz="1600" b="0" dirty="0">
                <a:latin typeface="Calibri" panose="020F0502020204030204" pitchFamily="34" charset="0"/>
              </a:rPr>
              <a:t>III: Compact Implementation</a:t>
            </a:r>
          </a:p>
          <a:p>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5" name="Content Placeholder 3">
                <a:extLst>
                  <a:ext uri="{FF2B5EF4-FFF2-40B4-BE49-F238E27FC236}">
                    <a16:creationId xmlns:a16="http://schemas.microsoft.com/office/drawing/2014/main" id="{30D563F7-134E-6B1E-1E88-ECF306483C82}"/>
                  </a:ext>
                </a:extLst>
              </p:cNvPr>
              <p:cNvSpPr txBox="1">
                <a:spLocks/>
              </p:cNvSpPr>
              <p:nvPr/>
            </p:nvSpPr>
            <p:spPr>
              <a:xfrm>
                <a:off x="5943600" y="1295401"/>
                <a:ext cx="5791200" cy="5562600"/>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r>
                  <a:rPr lang="en-US" sz="1600" kern="100" dirty="0">
                    <a:latin typeface="Calibri" panose="020F0502020204030204" pitchFamily="34" charset="0"/>
                    <a:ea typeface="Calibri" panose="020F0502020204030204" pitchFamily="34" charset="0"/>
                    <a:cs typeface="Times New Roman" panose="02020603050405020304" pitchFamily="18" charset="0"/>
                  </a:rPr>
                  <a:t>The magnitudes and phases of the resultant 3x3 S-matrix corresponding to I (top entry), II (middle entry) and III (bottom entry) are given below.</a:t>
                </a:r>
              </a:p>
              <a:p>
                <a:pPr marL="182880"/>
                <a14:m>
                  <m:oMathPara xmlns:m="http://schemas.openxmlformats.org/officeDocument/2006/math">
                    <m:oMathParaPr>
                      <m:jc m:val="centerGroup"/>
                    </m:oMathParaPr>
                    <m:oMath xmlns:m="http://schemas.openxmlformats.org/officeDocument/2006/math">
                      <m:d>
                        <m:dPr>
                          <m:begChr m:val="|"/>
                          <m:endChr m:val="|"/>
                          <m:ctrlPr>
                            <a:rPr lang="en-US" sz="1400" i="1" kern="100" smtClean="0">
                              <a:latin typeface="Cambria Math" panose="02040503050406030204" pitchFamily="18" charset="0"/>
                              <a:cs typeface="Times New Roman" panose="02020603050405020304" pitchFamily="18" charset="0"/>
                            </a:rPr>
                          </m:ctrlPr>
                        </m:dPr>
                        <m:e>
                          <m:r>
                            <m:rPr>
                              <m:brk m:alnAt="7"/>
                            </m:rPr>
                            <a:rPr lang="en-US" sz="1400" i="1" kern="100">
                              <a:latin typeface="Cambria Math" panose="02040503050406030204" pitchFamily="18" charset="0"/>
                              <a:cs typeface="Times New Roman" panose="02020603050405020304" pitchFamily="18" charset="0"/>
                            </a:rPr>
                            <m:t>𝑆</m:t>
                          </m:r>
                        </m:e>
                      </m:d>
                      <m:r>
                        <a:rPr lang="en-US" sz="1400" b="0" i="1" kern="100" smtClean="0">
                          <a:latin typeface="Cambria Math" panose="02040503050406030204" pitchFamily="18" charset="0"/>
                          <a:cs typeface="Times New Roman" panose="02020603050405020304" pitchFamily="18" charset="0"/>
                        </a:rPr>
                        <m:t>=</m:t>
                      </m:r>
                      <m:d>
                        <m:dPr>
                          <m:ctrlPr>
                            <a:rPr lang="en-US" sz="1400" i="1">
                              <a:latin typeface="Cambria Math" panose="02040503050406030204" pitchFamily="18" charset="0"/>
                            </a:rPr>
                          </m:ctrlPr>
                        </m:dPr>
                        <m:e>
                          <m:m>
                            <m:mPr>
                              <m:plcHide m:val="on"/>
                              <m:mcs>
                                <m:mc>
                                  <m:mcPr>
                                    <m:count m:val="3"/>
                                    <m:mcJc m:val="center"/>
                                  </m:mcPr>
                                </m:mc>
                              </m:mcs>
                              <m:ctrlPr>
                                <a:rPr lang="en-US" sz="1400" i="1">
                                  <a:latin typeface="Cambria Math" panose="02040503050406030204" pitchFamily="18" charset="0"/>
                                </a:rPr>
                              </m:ctrlPr>
                            </m:mPr>
                            <m:mr>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0.7500</m:t>
                                        </m:r>
                                      </m:e>
                                      <m:e>
                                        <m:r>
                                          <a:rPr lang="en-US" sz="1400" i="1">
                                            <a:latin typeface="Cambria Math" panose="02040503050406030204" pitchFamily="18" charset="0"/>
                                          </a:rPr>
                                          <m:t>0.750</m:t>
                                        </m:r>
                                        <m:r>
                                          <a:rPr lang="en-US" sz="1400" b="0" i="1" smtClean="0">
                                            <a:latin typeface="Cambria Math" panose="02040503050406030204" pitchFamily="18" charset="0"/>
                                          </a:rPr>
                                          <m:t>7</m:t>
                                        </m:r>
                                      </m:e>
                                      <m:e>
                                        <m:r>
                                          <a:rPr lang="en-US" sz="1400" i="1">
                                            <a:latin typeface="Cambria Math" panose="02040503050406030204" pitchFamily="18" charset="0"/>
                                          </a:rPr>
                                          <m:t>0.750</m:t>
                                        </m:r>
                                        <m:r>
                                          <a:rPr lang="en-US" sz="1400" b="0" i="1" smtClean="0">
                                            <a:latin typeface="Cambria Math" panose="02040503050406030204" pitchFamily="18" charset="0"/>
                                          </a:rPr>
                                          <m:t>5</m:t>
                                        </m:r>
                                      </m:e>
                                    </m:eqArr>
                                  </m:e>
                                </m:d>
                                <m:r>
                                  <m:rPr>
                                    <m:nor/>
                                  </m:rPr>
                                  <a:rPr lang="en-US" sz="1400"/>
                                  <m:t>⁠</m:t>
                                </m:r>
                              </m:e>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0.4677</m:t>
                                        </m:r>
                                      </m:e>
                                      <m:e>
                                        <m:r>
                                          <a:rPr lang="en-US" sz="1400" i="1">
                                            <a:latin typeface="Cambria Math" panose="02040503050406030204" pitchFamily="18" charset="0"/>
                                          </a:rPr>
                                          <m:t>0.467</m:t>
                                        </m:r>
                                        <m:r>
                                          <a:rPr lang="en-US" sz="1400" b="0" i="1" smtClean="0">
                                            <a:latin typeface="Cambria Math" panose="02040503050406030204" pitchFamily="18" charset="0"/>
                                          </a:rPr>
                                          <m:t>1</m:t>
                                        </m:r>
                                      </m:e>
                                      <m:e>
                                        <m:r>
                                          <a:rPr lang="en-US" sz="1400" i="1">
                                            <a:latin typeface="Cambria Math" panose="02040503050406030204" pitchFamily="18" charset="0"/>
                                          </a:rPr>
                                          <m:t>0.467</m:t>
                                        </m:r>
                                        <m:r>
                                          <a:rPr lang="en-US" sz="1400" b="0" i="1" smtClean="0">
                                            <a:latin typeface="Cambria Math" panose="02040503050406030204" pitchFamily="18" charset="0"/>
                                          </a:rPr>
                                          <m:t>3</m:t>
                                        </m:r>
                                      </m:e>
                                    </m:eqArr>
                                  </m:e>
                                </m:d>
                                <m:r>
                                  <m:rPr>
                                    <m:nor/>
                                  </m:rPr>
                                  <a:rPr lang="en-US" sz="1400"/>
                                  <m:t>⁠</m:t>
                                </m:r>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0.4677</m:t>
                                        </m:r>
                                      </m:e>
                                      <m:e>
                                        <m:r>
                                          <a:rPr lang="en-US" sz="1400" i="1">
                                            <a:latin typeface="Cambria Math" panose="02040503050406030204" pitchFamily="18" charset="0"/>
                                          </a:rPr>
                                          <m:t>0.467</m:t>
                                        </m:r>
                                        <m:r>
                                          <a:rPr lang="en-US" sz="1400" b="0" i="1" smtClean="0">
                                            <a:latin typeface="Cambria Math" panose="02040503050406030204" pitchFamily="18" charset="0"/>
                                          </a:rPr>
                                          <m:t>3</m:t>
                                        </m:r>
                                      </m:e>
                                      <m:e>
                                        <m:r>
                                          <a:rPr lang="en-US" sz="1400" i="1">
                                            <a:latin typeface="Cambria Math" panose="02040503050406030204" pitchFamily="18" charset="0"/>
                                          </a:rPr>
                                          <m:t>0.467</m:t>
                                        </m:r>
                                        <m:r>
                                          <a:rPr lang="en-US" sz="1400" b="0" i="1" smtClean="0">
                                            <a:latin typeface="Cambria Math" panose="02040503050406030204" pitchFamily="18" charset="0"/>
                                          </a:rPr>
                                          <m:t>3</m:t>
                                        </m:r>
                                      </m:e>
                                    </m:eqArr>
                                  </m:e>
                                </m:d>
                                <m:r>
                                  <m:rPr>
                                    <m:nor/>
                                  </m:rPr>
                                  <a:rPr lang="en-US" sz="1400"/>
                                  <m:t>⁠</m:t>
                                </m:r>
                              </m:e>
                            </m:mr>
                            <m:mr>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0.4677</m:t>
                                        </m:r>
                                      </m:e>
                                      <m:e>
                                        <m:r>
                                          <a:rPr lang="en-US" sz="1400" i="1">
                                            <a:latin typeface="Cambria Math" panose="02040503050406030204" pitchFamily="18" charset="0"/>
                                          </a:rPr>
                                          <m:t>0.467</m:t>
                                        </m:r>
                                        <m:r>
                                          <a:rPr lang="en-US" sz="1400" b="0" i="1" smtClean="0">
                                            <a:latin typeface="Cambria Math" panose="02040503050406030204" pitchFamily="18" charset="0"/>
                                          </a:rPr>
                                          <m:t>1</m:t>
                                        </m:r>
                                      </m:e>
                                      <m:e>
                                        <m:r>
                                          <a:rPr lang="en-US" sz="1400" i="1">
                                            <a:latin typeface="Cambria Math" panose="02040503050406030204" pitchFamily="18" charset="0"/>
                                          </a:rPr>
                                          <m:t>0.467</m:t>
                                        </m:r>
                                        <m:r>
                                          <a:rPr lang="en-US" sz="1400" b="0" i="1" smtClean="0">
                                            <a:latin typeface="Cambria Math" panose="02040503050406030204" pitchFamily="18" charset="0"/>
                                          </a:rPr>
                                          <m:t>3</m:t>
                                        </m:r>
                                      </m:e>
                                    </m:eqArr>
                                  </m:e>
                                </m:d>
                                <m:r>
                                  <m:rPr>
                                    <m:nor/>
                                  </m:rPr>
                                  <a:rPr lang="en-US" sz="1400"/>
                                  <m:t>⁠</m:t>
                                </m:r>
                              </m:e>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0.5255</m:t>
                                        </m:r>
                                      </m:e>
                                      <m:e>
                                        <m:r>
                                          <a:rPr lang="en-US" sz="1400" i="1">
                                            <a:latin typeface="Cambria Math" panose="02040503050406030204" pitchFamily="18" charset="0"/>
                                          </a:rPr>
                                          <m:t>0.526</m:t>
                                        </m:r>
                                        <m:r>
                                          <a:rPr lang="en-US" sz="1400" b="0" i="1" smtClean="0">
                                            <a:latin typeface="Cambria Math" panose="02040503050406030204" pitchFamily="18" charset="0"/>
                                          </a:rPr>
                                          <m:t>6</m:t>
                                        </m:r>
                                      </m:e>
                                      <m:e>
                                        <m:r>
                                          <a:rPr lang="en-US" sz="1400" i="1">
                                            <a:latin typeface="Cambria Math" panose="02040503050406030204" pitchFamily="18" charset="0"/>
                                          </a:rPr>
                                          <m:t>0.5</m:t>
                                        </m:r>
                                        <m:r>
                                          <a:rPr lang="en-US" sz="1400" b="0" i="1" smtClean="0">
                                            <a:latin typeface="Cambria Math" panose="02040503050406030204" pitchFamily="18" charset="0"/>
                                          </a:rPr>
                                          <m:t>390</m:t>
                                        </m:r>
                                      </m:e>
                                    </m:eqArr>
                                  </m:e>
                                </m:d>
                                <m:r>
                                  <m:rPr>
                                    <m:nor/>
                                  </m:rPr>
                                  <a:rPr lang="en-US" sz="1400"/>
                                  <m:t>⁠</m:t>
                                </m:r>
                              </m:e>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0.7107</m:t>
                                        </m:r>
                                      </m:e>
                                      <m:e>
                                        <m:r>
                                          <a:rPr lang="en-US" sz="1400" i="1">
                                            <a:latin typeface="Cambria Math" panose="02040503050406030204" pitchFamily="18" charset="0"/>
                                          </a:rPr>
                                          <m:t>0.7103</m:t>
                                        </m:r>
                                      </m:e>
                                      <m:e>
                                        <m:r>
                                          <a:rPr lang="en-US" sz="1400" i="1">
                                            <a:latin typeface="Cambria Math" panose="02040503050406030204" pitchFamily="18" charset="0"/>
                                          </a:rPr>
                                          <m:t>0.700</m:t>
                                        </m:r>
                                        <m:r>
                                          <a:rPr lang="en-US" sz="1400" b="0" i="1" smtClean="0">
                                            <a:latin typeface="Cambria Math" panose="02040503050406030204" pitchFamily="18" charset="0"/>
                                          </a:rPr>
                                          <m:t>8</m:t>
                                        </m:r>
                                      </m:e>
                                    </m:eqArr>
                                  </m:e>
                                </m:d>
                                <m:r>
                                  <m:rPr>
                                    <m:nor/>
                                  </m:rPr>
                                  <a:rPr lang="en-US" sz="1400"/>
                                  <m:t>⁠</m:t>
                                </m:r>
                              </m:e>
                            </m:mr>
                            <m:mr>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0.4677</m:t>
                                        </m:r>
                                      </m:e>
                                      <m:e>
                                        <m:r>
                                          <a:rPr lang="en-US" sz="1400" i="1">
                                            <a:latin typeface="Cambria Math" panose="02040503050406030204" pitchFamily="18" charset="0"/>
                                          </a:rPr>
                                          <m:t>0.467</m:t>
                                        </m:r>
                                        <m:r>
                                          <a:rPr lang="en-US" sz="1400" b="0" i="1" smtClean="0">
                                            <a:latin typeface="Cambria Math" panose="02040503050406030204" pitchFamily="18" charset="0"/>
                                          </a:rPr>
                                          <m:t>3</m:t>
                                        </m:r>
                                      </m:e>
                                      <m:e>
                                        <m:r>
                                          <a:rPr lang="en-US" sz="1400" i="1">
                                            <a:latin typeface="Cambria Math" panose="02040503050406030204" pitchFamily="18" charset="0"/>
                                          </a:rPr>
                                          <m:t>0.467</m:t>
                                        </m:r>
                                        <m:r>
                                          <a:rPr lang="en-US" sz="1400" b="0" i="1" smtClean="0">
                                            <a:latin typeface="Cambria Math" panose="02040503050406030204" pitchFamily="18" charset="0"/>
                                          </a:rPr>
                                          <m:t>3</m:t>
                                        </m:r>
                                      </m:e>
                                    </m:eqArr>
                                  </m:e>
                                </m:d>
                              </m:e>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0.7107</m:t>
                                        </m:r>
                                      </m:e>
                                      <m:e>
                                        <m:r>
                                          <a:rPr lang="en-US" sz="1400" i="1">
                                            <a:latin typeface="Cambria Math" panose="02040503050406030204" pitchFamily="18" charset="0"/>
                                          </a:rPr>
                                          <m:t>0.7103</m:t>
                                        </m:r>
                                      </m:e>
                                      <m:e>
                                        <m:r>
                                          <a:rPr lang="en-US" sz="1400" i="1">
                                            <a:latin typeface="Cambria Math" panose="02040503050406030204" pitchFamily="18" charset="0"/>
                                          </a:rPr>
                                          <m:t>0.700</m:t>
                                        </m:r>
                                        <m:r>
                                          <a:rPr lang="en-US" sz="1400" b="0" i="1" smtClean="0">
                                            <a:latin typeface="Cambria Math" panose="02040503050406030204" pitchFamily="18" charset="0"/>
                                          </a:rPr>
                                          <m:t>8</m:t>
                                        </m:r>
                                      </m:e>
                                    </m:eqArr>
                                  </m:e>
                                </m:d>
                                <m:r>
                                  <m:rPr>
                                    <m:nor/>
                                  </m:rPr>
                                  <a:rPr lang="en-US" sz="1400"/>
                                  <m:t>⁠</m:t>
                                </m:r>
                              </m:e>
                              <m:e>
                                <m:r>
                                  <m:rPr>
                                    <m:nor/>
                                  </m:rPr>
                                  <a:rPr lang="en-US" sz="1400"/>
                                  <m:t>⁠</m:t>
                                </m:r>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0.5255</m:t>
                                        </m:r>
                                      </m:e>
                                      <m:e>
                                        <m:r>
                                          <a:rPr lang="en-US" sz="1400" i="1">
                                            <a:latin typeface="Cambria Math" panose="02040503050406030204" pitchFamily="18" charset="0"/>
                                          </a:rPr>
                                          <m:t>0.526</m:t>
                                        </m:r>
                                        <m:r>
                                          <a:rPr lang="en-US" sz="1400" b="0" i="1" smtClean="0">
                                            <a:latin typeface="Cambria Math" panose="02040503050406030204" pitchFamily="18" charset="0"/>
                                          </a:rPr>
                                          <m:t>4</m:t>
                                        </m:r>
                                      </m:e>
                                      <m:e>
                                        <m:r>
                                          <a:rPr lang="en-US" sz="1400" i="1">
                                            <a:latin typeface="Cambria Math" panose="02040503050406030204" pitchFamily="18" charset="0"/>
                                          </a:rPr>
                                          <m:t>0.5</m:t>
                                        </m:r>
                                        <m:r>
                                          <a:rPr lang="en-US" sz="1400" b="0" i="1" smtClean="0">
                                            <a:latin typeface="Cambria Math" panose="02040503050406030204" pitchFamily="18" charset="0"/>
                                          </a:rPr>
                                          <m:t>390</m:t>
                                        </m:r>
                                      </m:e>
                                    </m:eqArr>
                                  </m:e>
                                </m:d>
                                <m:r>
                                  <m:rPr>
                                    <m:nor/>
                                  </m:rPr>
                                  <a:rPr lang="en-US" sz="1400"/>
                                  <m:t>⁠</m:t>
                                </m:r>
                              </m:e>
                            </m:mr>
                          </m:m>
                          <m:r>
                            <m:rPr>
                              <m:nor/>
                            </m:rPr>
                            <a:rPr lang="en-US" sz="1400"/>
                            <m:t> </m:t>
                          </m:r>
                        </m:e>
                      </m:d>
                      <m:r>
                        <a:rPr lang="en-US" sz="1400" b="0" i="1" smtClean="0">
                          <a:latin typeface="Cambria Math" panose="02040503050406030204" pitchFamily="18" charset="0"/>
                        </a:rPr>
                        <m:t>.</m:t>
                      </m:r>
                    </m:oMath>
                  </m:oMathPara>
                </a14:m>
                <a:endParaRPr lang="en-US" sz="1400" kern="100" dirty="0">
                  <a:latin typeface="Calibri" panose="020F0502020204030204" pitchFamily="34" charset="0"/>
                  <a:ea typeface="Calibri" panose="020F0502020204030204" pitchFamily="34" charset="0"/>
                  <a:cs typeface="Times New Roman" panose="02020603050405020304" pitchFamily="18" charset="0"/>
                </a:endParaRPr>
              </a:p>
              <a:p>
                <a:pPr marL="182880"/>
                <a14:m>
                  <m:oMathPara xmlns:m="http://schemas.openxmlformats.org/officeDocument/2006/math">
                    <m:oMathParaPr>
                      <m:jc m:val="centerGroup"/>
                    </m:oMathParaPr>
                    <m:oMath xmlns:m="http://schemas.openxmlformats.org/officeDocument/2006/math">
                      <m:r>
                        <a:rPr lang="en-US" sz="1400" i="1" kern="100">
                          <a:latin typeface="Cambria Math" panose="02040503050406030204" pitchFamily="18" charset="0"/>
                          <a:ea typeface="Cambria Math" panose="02040503050406030204" pitchFamily="18" charset="0"/>
                          <a:cs typeface="Times New Roman" panose="02020603050405020304" pitchFamily="18" charset="0"/>
                        </a:rPr>
                        <m:t>∠</m:t>
                      </m:r>
                      <m:r>
                        <a:rPr lang="en-US" sz="1400" i="1" kern="100">
                          <a:latin typeface="Cambria Math" panose="02040503050406030204" pitchFamily="18" charset="0"/>
                          <a:cs typeface="Times New Roman" panose="02020603050405020304" pitchFamily="18" charset="0"/>
                        </a:rPr>
                        <m:t>𝑆</m:t>
                      </m:r>
                      <m:d>
                        <m:dPr>
                          <m:ctrlPr>
                            <a:rPr lang="en-US" sz="1400" i="1" kern="100">
                              <a:latin typeface="Cambria Math" panose="02040503050406030204" pitchFamily="18" charset="0"/>
                              <a:cs typeface="Times New Roman" panose="02020603050405020304" pitchFamily="18" charset="0"/>
                            </a:rPr>
                          </m:ctrlPr>
                        </m:dPr>
                        <m:e>
                          <m:r>
                            <a:rPr lang="en-US" sz="1400" i="1" kern="100">
                              <a:latin typeface="Cambria Math" panose="02040503050406030204" pitchFamily="18" charset="0"/>
                              <a:cs typeface="Times New Roman" panose="02020603050405020304" pitchFamily="18" charset="0"/>
                            </a:rPr>
                            <m:t>°</m:t>
                          </m:r>
                        </m:e>
                      </m:d>
                      <m:r>
                        <a:rPr lang="en-US" sz="1400" i="1" kern="100">
                          <a:latin typeface="Cambria Math" panose="02040503050406030204" pitchFamily="18" charset="0"/>
                          <a:cs typeface="Times New Roman" panose="02020603050405020304" pitchFamily="18" charset="0"/>
                        </a:rPr>
                        <m:t>=</m:t>
                      </m:r>
                      <m:d>
                        <m:dPr>
                          <m:ctrlPr>
                            <a:rPr lang="en-US" sz="1400" i="1">
                              <a:latin typeface="Cambria Math" panose="02040503050406030204" pitchFamily="18" charset="0"/>
                            </a:rPr>
                          </m:ctrlPr>
                        </m:dPr>
                        <m:e>
                          <m:m>
                            <m:mPr>
                              <m:plcHide m:val="on"/>
                              <m:mcs>
                                <m:mc>
                                  <m:mcPr>
                                    <m:count m:val="3"/>
                                    <m:mcJc m:val="center"/>
                                  </m:mcPr>
                                </m:mc>
                              </m:mcs>
                              <m:ctrlPr>
                                <a:rPr lang="en-US" sz="1400" i="1">
                                  <a:latin typeface="Cambria Math" panose="02040503050406030204" pitchFamily="18" charset="0"/>
                                </a:rPr>
                              </m:ctrlPr>
                            </m:mPr>
                            <m:mr>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0.0</m:t>
                                        </m:r>
                                      </m:e>
                                      <m:e>
                                        <m:r>
                                          <a:rPr lang="en-US" sz="1400" i="1">
                                            <a:latin typeface="Cambria Math" panose="02040503050406030204" pitchFamily="18" charset="0"/>
                                          </a:rPr>
                                          <m:t>2.6</m:t>
                                        </m:r>
                                      </m:e>
                                      <m:e>
                                        <m:r>
                                          <a:rPr lang="en-US" sz="1400" i="1">
                                            <a:latin typeface="Cambria Math" panose="02040503050406030204" pitchFamily="18" charset="0"/>
                                          </a:rPr>
                                          <m:t>2.</m:t>
                                        </m:r>
                                        <m:r>
                                          <a:rPr lang="en-US" sz="1400" b="0" i="1" smtClean="0">
                                            <a:latin typeface="Cambria Math" panose="02040503050406030204" pitchFamily="18" charset="0"/>
                                          </a:rPr>
                                          <m:t>8</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b="0" i="1" smtClean="0">
                                            <a:latin typeface="Cambria Math" panose="02040503050406030204" pitchFamily="18" charset="0"/>
                                          </a:rPr>
                                          <m:t>18</m:t>
                                        </m:r>
                                        <m:r>
                                          <a:rPr lang="en-US" sz="1400" i="1">
                                            <a:latin typeface="Cambria Math" panose="02040503050406030204" pitchFamily="18" charset="0"/>
                                          </a:rPr>
                                          <m:t>0</m:t>
                                        </m:r>
                                      </m:e>
                                      <m:e>
                                        <m:r>
                                          <a:rPr lang="en-US" sz="1400" b="0" i="1" smtClean="0">
                                            <a:latin typeface="Cambria Math" panose="02040503050406030204" pitchFamily="18" charset="0"/>
                                          </a:rPr>
                                          <m:t>−</m:t>
                                        </m:r>
                                        <m:r>
                                          <a:rPr lang="en-US" sz="1400" i="1">
                                            <a:latin typeface="Cambria Math" panose="02040503050406030204" pitchFamily="18" charset="0"/>
                                          </a:rPr>
                                          <m:t>1</m:t>
                                        </m:r>
                                        <m:r>
                                          <a:rPr lang="en-US" sz="1400" b="0" i="1" smtClean="0">
                                            <a:latin typeface="Cambria Math" panose="02040503050406030204" pitchFamily="18" charset="0"/>
                                          </a:rPr>
                                          <m:t>78.9</m:t>
                                        </m:r>
                                      </m:e>
                                      <m:e>
                                        <m:r>
                                          <a:rPr lang="en-US" sz="1400" b="0" i="1" smtClean="0">
                                            <a:latin typeface="Cambria Math" panose="02040503050406030204" pitchFamily="18" charset="0"/>
                                          </a:rPr>
                                          <m:t>−179.0</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b="0" i="1" smtClean="0">
                                            <a:latin typeface="Cambria Math" panose="02040503050406030204" pitchFamily="18" charset="0"/>
                                          </a:rPr>
                                          <m:t>−</m:t>
                                        </m:r>
                                        <m:r>
                                          <a:rPr lang="en-US" sz="1400" i="1">
                                            <a:latin typeface="Cambria Math" panose="02040503050406030204" pitchFamily="18" charset="0"/>
                                          </a:rPr>
                                          <m:t>90.0</m:t>
                                        </m:r>
                                      </m:e>
                                      <m:e>
                                        <m:r>
                                          <a:rPr lang="en-US" sz="1400" b="0" i="1" smtClean="0">
                                            <a:latin typeface="Cambria Math" panose="02040503050406030204" pitchFamily="18" charset="0"/>
                                          </a:rPr>
                                          <m:t>−88.6</m:t>
                                        </m:r>
                                      </m:e>
                                      <m:e>
                                        <m:r>
                                          <a:rPr lang="en-US" sz="1400" b="0" i="1" smtClean="0">
                                            <a:latin typeface="Cambria Math" panose="02040503050406030204" pitchFamily="18" charset="0"/>
                                          </a:rPr>
                                          <m:t>−88</m:t>
                                        </m:r>
                                        <m:r>
                                          <a:rPr lang="en-US" sz="1400" i="1">
                                            <a:latin typeface="Cambria Math" panose="02040503050406030204" pitchFamily="18" charset="0"/>
                                          </a:rPr>
                                          <m:t>.</m:t>
                                        </m:r>
                                        <m:r>
                                          <a:rPr lang="en-US" sz="1400" b="0" i="1" smtClean="0">
                                            <a:latin typeface="Cambria Math" panose="02040503050406030204" pitchFamily="18" charset="0"/>
                                          </a:rPr>
                                          <m:t>6</m:t>
                                        </m:r>
                                      </m:e>
                                    </m:eqArr>
                                  </m:e>
                                </m:d>
                              </m:e>
                            </m:mr>
                            <m:mr>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180</m:t>
                                        </m:r>
                                      </m:e>
                                      <m:e>
                                        <m:r>
                                          <a:rPr lang="en-US" sz="1400" i="1">
                                            <a:latin typeface="Cambria Math" panose="02040503050406030204" pitchFamily="18" charset="0"/>
                                          </a:rPr>
                                          <m:t>−178.9</m:t>
                                        </m:r>
                                      </m:e>
                                      <m:e>
                                        <m:r>
                                          <a:rPr lang="en-US" sz="1400" i="1">
                                            <a:latin typeface="Cambria Math" panose="02040503050406030204" pitchFamily="18" charset="0"/>
                                          </a:rPr>
                                          <m:t>−179.0</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115.0</m:t>
                                        </m:r>
                                      </m:e>
                                      <m:e>
                                        <m:r>
                                          <a:rPr lang="en-US" sz="1400" i="1">
                                            <a:latin typeface="Cambria Math" panose="02040503050406030204" pitchFamily="18" charset="0"/>
                                          </a:rPr>
                                          <m:t>114.</m:t>
                                        </m:r>
                                        <m:r>
                                          <a:rPr lang="en-US" sz="1400" b="0" i="1" smtClean="0">
                                            <a:latin typeface="Cambria Math" panose="02040503050406030204" pitchFamily="18" charset="0"/>
                                          </a:rPr>
                                          <m:t>6</m:t>
                                        </m:r>
                                      </m:e>
                                      <m:e>
                                        <m:r>
                                          <a:rPr lang="en-US" sz="1400" i="1">
                                            <a:latin typeface="Cambria Math" panose="02040503050406030204" pitchFamily="18" charset="0"/>
                                          </a:rPr>
                                          <m:t>11</m:t>
                                        </m:r>
                                        <m:r>
                                          <a:rPr lang="en-US" sz="1400" b="0" i="1" smtClean="0">
                                            <a:latin typeface="Cambria Math" panose="02040503050406030204" pitchFamily="18" charset="0"/>
                                          </a:rPr>
                                          <m:t>6</m:t>
                                        </m:r>
                                        <m:r>
                                          <a:rPr lang="en-US" sz="1400" i="1">
                                            <a:latin typeface="Cambria Math" panose="02040503050406030204" pitchFamily="18" charset="0"/>
                                          </a:rPr>
                                          <m:t>.</m:t>
                                        </m:r>
                                        <m:r>
                                          <a:rPr lang="en-US" sz="1400" b="0" i="1" smtClean="0">
                                            <a:latin typeface="Cambria Math" panose="02040503050406030204" pitchFamily="18" charset="0"/>
                                          </a:rPr>
                                          <m:t>0</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−47.9</m:t>
                                        </m:r>
                                      </m:e>
                                      <m:e>
                                        <m:r>
                                          <a:rPr lang="en-US" sz="1400" i="1">
                                            <a:latin typeface="Cambria Math" panose="02040503050406030204" pitchFamily="18" charset="0"/>
                                          </a:rPr>
                                          <m:t>−48.0</m:t>
                                        </m:r>
                                      </m:e>
                                      <m:e>
                                        <m:r>
                                          <a:rPr lang="en-US" sz="1400" i="1">
                                            <a:latin typeface="Cambria Math" panose="02040503050406030204" pitchFamily="18" charset="0"/>
                                          </a:rPr>
                                          <m:t>−4</m:t>
                                        </m:r>
                                        <m:r>
                                          <a:rPr lang="en-US" sz="1400" b="0" i="1" smtClean="0">
                                            <a:latin typeface="Cambria Math" panose="02040503050406030204" pitchFamily="18" charset="0"/>
                                          </a:rPr>
                                          <m:t>6</m:t>
                                        </m:r>
                                        <m:r>
                                          <a:rPr lang="en-US" sz="1400" i="1">
                                            <a:latin typeface="Cambria Math" panose="02040503050406030204" pitchFamily="18" charset="0"/>
                                          </a:rPr>
                                          <m:t>.</m:t>
                                        </m:r>
                                        <m:r>
                                          <a:rPr lang="en-US" sz="1400" b="0" i="1" smtClean="0">
                                            <a:latin typeface="Cambria Math" panose="02040503050406030204" pitchFamily="18" charset="0"/>
                                          </a:rPr>
                                          <m:t>9</m:t>
                                        </m:r>
                                      </m:e>
                                    </m:eqArr>
                                  </m:e>
                                </m:d>
                              </m:e>
                            </m:mr>
                            <m:mr>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−90.0</m:t>
                                        </m:r>
                                      </m:e>
                                      <m:e>
                                        <m:r>
                                          <a:rPr lang="en-US" sz="1400" i="1">
                                            <a:latin typeface="Cambria Math" panose="02040503050406030204" pitchFamily="18" charset="0"/>
                                          </a:rPr>
                                          <m:t>−88.6</m:t>
                                        </m:r>
                                      </m:e>
                                      <m:e>
                                        <m:r>
                                          <a:rPr lang="en-US" sz="1400" i="1">
                                            <a:latin typeface="Cambria Math" panose="02040503050406030204" pitchFamily="18" charset="0"/>
                                          </a:rPr>
                                          <m:t>−88.6</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−47.9</m:t>
                                        </m:r>
                                      </m:e>
                                      <m:e>
                                        <m:r>
                                          <a:rPr lang="en-US" sz="1400" i="1">
                                            <a:latin typeface="Cambria Math" panose="02040503050406030204" pitchFamily="18" charset="0"/>
                                          </a:rPr>
                                          <m:t>−48.0</m:t>
                                        </m:r>
                                      </m:e>
                                      <m:e>
                                        <m:r>
                                          <a:rPr lang="en-US" sz="1400" i="1">
                                            <a:latin typeface="Cambria Math" panose="02040503050406030204" pitchFamily="18" charset="0"/>
                                          </a:rPr>
                                          <m:t>−4</m:t>
                                        </m:r>
                                        <m:r>
                                          <a:rPr lang="en-US" sz="1400" b="0" i="1" smtClean="0">
                                            <a:latin typeface="Cambria Math" panose="02040503050406030204" pitchFamily="18" charset="0"/>
                                          </a:rPr>
                                          <m:t>6</m:t>
                                        </m:r>
                                        <m:r>
                                          <a:rPr lang="en-US" sz="1400" i="1">
                                            <a:latin typeface="Cambria Math" panose="02040503050406030204" pitchFamily="18" charset="0"/>
                                          </a:rPr>
                                          <m:t>.</m:t>
                                        </m:r>
                                        <m:r>
                                          <a:rPr lang="en-US" sz="1400" b="0" i="1" smtClean="0">
                                            <a:latin typeface="Cambria Math" panose="02040503050406030204" pitchFamily="18" charset="0"/>
                                          </a:rPr>
                                          <m:t>9</m:t>
                                        </m:r>
                                      </m:e>
                                    </m:eqArr>
                                  </m:e>
                                </m:d>
                              </m:e>
                              <m:e>
                                <m:d>
                                  <m:dPr>
                                    <m:ctrlPr>
                                      <a:rPr lang="en-US" sz="1400" i="1">
                                        <a:latin typeface="Cambria Math" panose="02040503050406030204" pitchFamily="18" charset="0"/>
                                      </a:rPr>
                                    </m:ctrlPr>
                                  </m:dPr>
                                  <m:e>
                                    <m:eqArr>
                                      <m:eqArrPr>
                                        <m:ctrlPr>
                                          <a:rPr lang="en-US" sz="1400" i="1">
                                            <a:latin typeface="Cambria Math" panose="02040503050406030204" pitchFamily="18" charset="0"/>
                                          </a:rPr>
                                        </m:ctrlPr>
                                      </m:eqArrPr>
                                      <m:e>
                                        <m:r>
                                          <a:rPr lang="en-US" sz="1400" i="1">
                                            <a:latin typeface="Cambria Math" panose="02040503050406030204" pitchFamily="18" charset="0"/>
                                          </a:rPr>
                                          <m:t>−65.</m:t>
                                        </m:r>
                                      </m:e>
                                      <m:e>
                                        <m:r>
                                          <a:rPr lang="en-US" sz="1400" i="1">
                                            <a:latin typeface="Cambria Math" panose="02040503050406030204" pitchFamily="18" charset="0"/>
                                          </a:rPr>
                                          <m:t>−64.</m:t>
                                        </m:r>
                                        <m:r>
                                          <a:rPr lang="en-US" sz="1400" b="0" i="1" smtClean="0">
                                            <a:latin typeface="Cambria Math" panose="02040503050406030204" pitchFamily="18" charset="0"/>
                                          </a:rPr>
                                          <m:t>6</m:t>
                                        </m:r>
                                      </m:e>
                                      <m:e>
                                        <m:r>
                                          <a:rPr lang="en-US" sz="1400" i="1">
                                            <a:latin typeface="Cambria Math" panose="02040503050406030204" pitchFamily="18" charset="0"/>
                                          </a:rPr>
                                          <m:t>−6</m:t>
                                        </m:r>
                                        <m:r>
                                          <a:rPr lang="en-US" sz="1400" b="0" i="1" smtClean="0">
                                            <a:latin typeface="Cambria Math" panose="02040503050406030204" pitchFamily="18" charset="0"/>
                                          </a:rPr>
                                          <m:t>3</m:t>
                                        </m:r>
                                        <m:r>
                                          <a:rPr lang="en-US" sz="1400" i="1">
                                            <a:latin typeface="Cambria Math" panose="02040503050406030204" pitchFamily="18" charset="0"/>
                                          </a:rPr>
                                          <m:t>.</m:t>
                                        </m:r>
                                        <m:r>
                                          <a:rPr lang="en-US" sz="1400" b="0" i="1" smtClean="0">
                                            <a:latin typeface="Cambria Math" panose="02040503050406030204" pitchFamily="18" charset="0"/>
                                          </a:rPr>
                                          <m:t>3</m:t>
                                        </m:r>
                                      </m:e>
                                    </m:eqArr>
                                  </m:e>
                                </m:d>
                              </m:e>
                            </m:mr>
                          </m:m>
                        </m:e>
                      </m:d>
                      <m:r>
                        <a:rPr lang="en-US" sz="1400" b="0" i="1" kern="100" smtClean="0">
                          <a:latin typeface="Cambria Math" panose="02040503050406030204" pitchFamily="18" charset="0"/>
                          <a:cs typeface="Times New Roman" panose="02020603050405020304" pitchFamily="18" charset="0"/>
                        </a:rPr>
                        <m:t>.</m:t>
                      </m:r>
                    </m:oMath>
                  </m:oMathPara>
                </a14:m>
                <a:endParaRPr lang="en-US" sz="14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5" name="Content Placeholder 3">
                <a:extLst>
                  <a:ext uri="{FF2B5EF4-FFF2-40B4-BE49-F238E27FC236}">
                    <a16:creationId xmlns:a16="http://schemas.microsoft.com/office/drawing/2014/main" id="{30D563F7-134E-6B1E-1E88-ECF306483C82}"/>
                  </a:ext>
                </a:extLst>
              </p:cNvPr>
              <p:cNvSpPr txBox="1">
                <a:spLocks noRot="1" noChangeAspect="1" noMove="1" noResize="1" noEditPoints="1" noAdjustHandles="1" noChangeArrowheads="1" noChangeShapeType="1" noTextEdit="1"/>
              </p:cNvSpPr>
              <p:nvPr/>
            </p:nvSpPr>
            <p:spPr>
              <a:xfrm>
                <a:off x="5943600" y="1295401"/>
                <a:ext cx="5791200" cy="5562600"/>
              </a:xfrm>
              <a:prstGeom prst="rect">
                <a:avLst/>
              </a:prstGeom>
              <a:blipFill>
                <a:blip r:embed="rId5"/>
                <a:stretch>
                  <a:fillRect t="-658"/>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8FF5AF10-D5F6-60C8-37DC-EAD18FCA33B3}"/>
              </a:ext>
            </a:extLst>
          </p:cNvPr>
          <p:cNvPicPr>
            <a:picLocks noChangeAspect="1"/>
          </p:cNvPicPr>
          <p:nvPr/>
        </p:nvPicPr>
        <p:blipFill>
          <a:blip r:embed="rId6"/>
          <a:stretch>
            <a:fillRect/>
          </a:stretch>
        </p:blipFill>
        <p:spPr>
          <a:xfrm>
            <a:off x="3410712" y="4990815"/>
            <a:ext cx="1394765" cy="1867185"/>
          </a:xfrm>
          <a:prstGeom prst="rect">
            <a:avLst/>
          </a:prstGeom>
        </p:spPr>
      </p:pic>
    </p:spTree>
    <p:extLst>
      <p:ext uri="{BB962C8B-B14F-4D97-AF65-F5344CB8AC3E}">
        <p14:creationId xmlns:p14="http://schemas.microsoft.com/office/powerpoint/2010/main" val="1086494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 name="Content Placeholder 3">
                <a:extLst>
                  <a:ext uri="{FF2B5EF4-FFF2-40B4-BE49-F238E27FC236}">
                    <a16:creationId xmlns:a16="http://schemas.microsoft.com/office/drawing/2014/main" id="{25E3FC18-EBC5-9D5D-54FE-9F97F7357156}"/>
                  </a:ext>
                </a:extLst>
              </p:cNvPr>
              <p:cNvSpPr txBox="1">
                <a:spLocks/>
              </p:cNvSpPr>
              <p:nvPr/>
            </p:nvSpPr>
            <p:spPr>
              <a:xfrm>
                <a:off x="0" y="1219200"/>
                <a:ext cx="12191999" cy="1066799"/>
              </a:xfrm>
              <a:prstGeom prst="rect">
                <a:avLst/>
              </a:prstGeom>
              <a:noFill/>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r>
                  <a:rPr lang="en-US" sz="1600" kern="100" dirty="0">
                    <a:latin typeface="Calibri" panose="020F0502020204030204" pitchFamily="34" charset="0"/>
                    <a:ea typeface="Calibri" panose="020F0502020204030204" pitchFamily="34" charset="0"/>
                    <a:cs typeface="Times New Roman" panose="02020603050405020304" pitchFamily="18" charset="0"/>
                  </a:rPr>
                  <a:t>For tuning purpose, the guide length </a:t>
                </a:r>
                <a14:m>
                  <m:oMath xmlns:m="http://schemas.openxmlformats.org/officeDocument/2006/math">
                    <m:sSub>
                      <m:sSubPr>
                        <m:ctrlPr>
                          <a:rPr lang="en-US" sz="1600" b="0" i="1" kern="10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𝑙</m:t>
                        </m:r>
                      </m:e>
                      <m:sub>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𝑐</m:t>
                        </m:r>
                      </m:sub>
                    </m:sSub>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(for ports 3 and 4) to the plane where cavity presents a reflection coefficient of </a:t>
                </a:r>
                <a14:m>
                  <m:oMath xmlns:m="http://schemas.openxmlformats.org/officeDocument/2006/math">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−1</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when detuned, is determined to be -77.05 mm. As seen here, we have reduced the length of ports 3 and 4 accordingly. The cavities with response equivalent to the one shown in slide # 3 will be attached to ports 3 and 4 as shown here.</a:t>
                </a:r>
              </a:p>
            </p:txBody>
          </p:sp>
        </mc:Choice>
        <mc:Fallback xmlns="">
          <p:sp>
            <p:nvSpPr>
              <p:cNvPr id="15" name="Content Placeholder 3">
                <a:extLst>
                  <a:ext uri="{FF2B5EF4-FFF2-40B4-BE49-F238E27FC236}">
                    <a16:creationId xmlns:a16="http://schemas.microsoft.com/office/drawing/2014/main" id="{25E3FC18-EBC5-9D5D-54FE-9F97F7357156}"/>
                  </a:ext>
                </a:extLst>
              </p:cNvPr>
              <p:cNvSpPr txBox="1">
                <a:spLocks noRot="1" noChangeAspect="1" noMove="1" noResize="1" noEditPoints="1" noAdjustHandles="1" noChangeArrowheads="1" noChangeShapeType="1" noTextEdit="1"/>
              </p:cNvSpPr>
              <p:nvPr/>
            </p:nvSpPr>
            <p:spPr>
              <a:xfrm>
                <a:off x="0" y="1219200"/>
                <a:ext cx="12191999" cy="1066799"/>
              </a:xfrm>
              <a:prstGeom prst="rect">
                <a:avLst/>
              </a:prstGeom>
              <a:blipFill>
                <a:blip r:embed="rId2"/>
                <a:stretch>
                  <a:fillRect t="-2857" r="-1050"/>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12C691CC-75BD-FED8-C06F-B29C480A89BB}"/>
              </a:ext>
            </a:extLst>
          </p:cNvPr>
          <p:cNvSpPr>
            <a:spLocks noGrp="1"/>
          </p:cNvSpPr>
          <p:nvPr>
            <p:ph type="sldNum" sz="quarter" idx="11"/>
          </p:nvPr>
        </p:nvSpPr>
        <p:spPr/>
        <p:txBody>
          <a:bodyPr/>
          <a:lstStyle/>
          <a:p>
            <a:fld id="{5BD36294-2849-48A8-8531-5354CF3095D2}" type="slidenum">
              <a:rPr lang="en-US" smtClean="0"/>
              <a:pPr/>
              <a:t>14</a:t>
            </a:fld>
            <a:endParaRPr lang="en-US" dirty="0"/>
          </a:p>
        </p:txBody>
      </p:sp>
      <p:sp>
        <p:nvSpPr>
          <p:cNvPr id="3" name="Title 2">
            <a:extLst>
              <a:ext uri="{FF2B5EF4-FFF2-40B4-BE49-F238E27FC236}">
                <a16:creationId xmlns:a16="http://schemas.microsoft.com/office/drawing/2014/main" id="{6750AB3F-0ED6-2C4C-539B-41F3653ACB46}"/>
              </a:ext>
            </a:extLst>
          </p:cNvPr>
          <p:cNvSpPr>
            <a:spLocks noGrp="1"/>
          </p:cNvSpPr>
          <p:nvPr>
            <p:ph type="title"/>
          </p:nvPr>
        </p:nvSpPr>
        <p:spPr/>
        <p:txBody>
          <a:bodyPr/>
          <a:lstStyle/>
          <a:p>
            <a:r>
              <a:rPr lang="en-US" dirty="0"/>
              <a:t>Fixing the lengths of Port 3 and Port 4</a:t>
            </a:r>
          </a:p>
        </p:txBody>
      </p:sp>
      <p:sp>
        <p:nvSpPr>
          <p:cNvPr id="13" name="Rectangle 12">
            <a:extLst>
              <a:ext uri="{FF2B5EF4-FFF2-40B4-BE49-F238E27FC236}">
                <a16:creationId xmlns:a16="http://schemas.microsoft.com/office/drawing/2014/main" id="{E390CB30-EE68-6E74-0721-97E8454911CD}"/>
              </a:ext>
            </a:extLst>
          </p:cNvPr>
          <p:cNvSpPr/>
          <p:nvPr/>
        </p:nvSpPr>
        <p:spPr>
          <a:xfrm>
            <a:off x="-1" y="2285999"/>
            <a:ext cx="12192001" cy="4572001"/>
          </a:xfrm>
          <a:prstGeom prst="rect">
            <a:avLst/>
          </a:prstGeom>
          <a:solidFill>
            <a:srgbClr val="C3C3C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16" name="Picture 15">
            <a:extLst>
              <a:ext uri="{FF2B5EF4-FFF2-40B4-BE49-F238E27FC236}">
                <a16:creationId xmlns:a16="http://schemas.microsoft.com/office/drawing/2014/main" id="{D0250498-B854-756C-138D-EF76DA4CDF48}"/>
              </a:ext>
            </a:extLst>
          </p:cNvPr>
          <p:cNvPicPr>
            <a:picLocks noChangeAspect="1"/>
          </p:cNvPicPr>
          <p:nvPr/>
        </p:nvPicPr>
        <p:blipFill rotWithShape="1">
          <a:blip r:embed="rId3"/>
          <a:srcRect l="534"/>
          <a:stretch/>
        </p:blipFill>
        <p:spPr>
          <a:xfrm>
            <a:off x="771025" y="4321839"/>
            <a:ext cx="2224467" cy="918054"/>
          </a:xfrm>
          <a:prstGeom prst="rect">
            <a:avLst/>
          </a:prstGeom>
        </p:spPr>
      </p:pic>
      <p:sp>
        <p:nvSpPr>
          <p:cNvPr id="7" name="TextBox 6">
            <a:extLst>
              <a:ext uri="{FF2B5EF4-FFF2-40B4-BE49-F238E27FC236}">
                <a16:creationId xmlns:a16="http://schemas.microsoft.com/office/drawing/2014/main" id="{212B11C5-EB2D-BEEB-8A8B-427A9A38CA5C}"/>
              </a:ext>
            </a:extLst>
          </p:cNvPr>
          <p:cNvSpPr txBox="1"/>
          <p:nvPr/>
        </p:nvSpPr>
        <p:spPr>
          <a:xfrm>
            <a:off x="301878" y="4319738"/>
            <a:ext cx="732893" cy="338554"/>
          </a:xfrm>
          <a:prstGeom prst="rect">
            <a:avLst/>
          </a:prstGeom>
          <a:noFill/>
        </p:spPr>
        <p:txBody>
          <a:bodyPr wrap="none" rtlCol="0">
            <a:spAutoFit/>
          </a:bodyPr>
          <a:lstStyle/>
          <a:p>
            <a:r>
              <a:rPr lang="en-US" sz="1600" dirty="0"/>
              <a:t>Port 1</a:t>
            </a:r>
          </a:p>
        </p:txBody>
      </p:sp>
      <p:sp>
        <p:nvSpPr>
          <p:cNvPr id="8" name="TextBox 7">
            <a:extLst>
              <a:ext uri="{FF2B5EF4-FFF2-40B4-BE49-F238E27FC236}">
                <a16:creationId xmlns:a16="http://schemas.microsoft.com/office/drawing/2014/main" id="{E39EA55B-6581-7AEC-42EB-CC01325AAF9F}"/>
              </a:ext>
            </a:extLst>
          </p:cNvPr>
          <p:cNvSpPr txBox="1"/>
          <p:nvPr/>
        </p:nvSpPr>
        <p:spPr>
          <a:xfrm>
            <a:off x="2924707" y="4321839"/>
            <a:ext cx="732893" cy="338554"/>
          </a:xfrm>
          <a:prstGeom prst="rect">
            <a:avLst/>
          </a:prstGeom>
          <a:noFill/>
        </p:spPr>
        <p:txBody>
          <a:bodyPr wrap="none" rtlCol="0">
            <a:spAutoFit/>
          </a:bodyPr>
          <a:lstStyle/>
          <a:p>
            <a:r>
              <a:rPr lang="en-US" sz="1600" dirty="0"/>
              <a:t>Port 2</a:t>
            </a:r>
          </a:p>
        </p:txBody>
      </p:sp>
      <p:sp>
        <p:nvSpPr>
          <p:cNvPr id="9" name="TextBox 8">
            <a:extLst>
              <a:ext uri="{FF2B5EF4-FFF2-40B4-BE49-F238E27FC236}">
                <a16:creationId xmlns:a16="http://schemas.microsoft.com/office/drawing/2014/main" id="{55B9983C-7D91-A8B8-BB1E-6661F515722E}"/>
              </a:ext>
            </a:extLst>
          </p:cNvPr>
          <p:cNvSpPr txBox="1"/>
          <p:nvPr/>
        </p:nvSpPr>
        <p:spPr>
          <a:xfrm>
            <a:off x="1119411" y="5147846"/>
            <a:ext cx="732893" cy="338554"/>
          </a:xfrm>
          <a:prstGeom prst="rect">
            <a:avLst/>
          </a:prstGeom>
          <a:noFill/>
        </p:spPr>
        <p:txBody>
          <a:bodyPr wrap="none" rtlCol="0">
            <a:spAutoFit/>
          </a:bodyPr>
          <a:lstStyle/>
          <a:p>
            <a:pPr algn="r"/>
            <a:r>
              <a:rPr lang="en-US" sz="1600" dirty="0"/>
              <a:t>Port 3</a:t>
            </a:r>
          </a:p>
        </p:txBody>
      </p:sp>
      <p:sp>
        <p:nvSpPr>
          <p:cNvPr id="10" name="TextBox 9">
            <a:extLst>
              <a:ext uri="{FF2B5EF4-FFF2-40B4-BE49-F238E27FC236}">
                <a16:creationId xmlns:a16="http://schemas.microsoft.com/office/drawing/2014/main" id="{F0DC3112-C24C-92E9-14A2-CF0B1B984E54}"/>
              </a:ext>
            </a:extLst>
          </p:cNvPr>
          <p:cNvSpPr txBox="1"/>
          <p:nvPr/>
        </p:nvSpPr>
        <p:spPr>
          <a:xfrm>
            <a:off x="2168809" y="5144915"/>
            <a:ext cx="732893" cy="338554"/>
          </a:xfrm>
          <a:prstGeom prst="rect">
            <a:avLst/>
          </a:prstGeom>
          <a:noFill/>
        </p:spPr>
        <p:txBody>
          <a:bodyPr wrap="none" rtlCol="0">
            <a:spAutoFit/>
          </a:bodyPr>
          <a:lstStyle/>
          <a:p>
            <a:r>
              <a:rPr lang="en-US" sz="1600" dirty="0"/>
              <a:t>Port 4</a:t>
            </a:r>
          </a:p>
        </p:txBody>
      </p:sp>
      <p:sp>
        <p:nvSpPr>
          <p:cNvPr id="11" name="TextBox 10">
            <a:extLst>
              <a:ext uri="{FF2B5EF4-FFF2-40B4-BE49-F238E27FC236}">
                <a16:creationId xmlns:a16="http://schemas.microsoft.com/office/drawing/2014/main" id="{5BA081FD-9AC6-CC4C-91D6-C8369C16DC02}"/>
              </a:ext>
            </a:extLst>
          </p:cNvPr>
          <p:cNvSpPr txBox="1"/>
          <p:nvPr/>
        </p:nvSpPr>
        <p:spPr>
          <a:xfrm>
            <a:off x="921600" y="3090446"/>
            <a:ext cx="1861407" cy="338554"/>
          </a:xfrm>
          <a:prstGeom prst="rect">
            <a:avLst/>
          </a:prstGeom>
          <a:noFill/>
        </p:spPr>
        <p:txBody>
          <a:bodyPr wrap="none" rtlCol="0">
            <a:spAutoFit/>
          </a:bodyPr>
          <a:lstStyle/>
          <a:p>
            <a:r>
              <a:rPr lang="en-US" sz="1600" dirty="0"/>
              <a:t>Four-Port Network</a:t>
            </a:r>
          </a:p>
        </p:txBody>
      </p:sp>
      <p:sp>
        <p:nvSpPr>
          <p:cNvPr id="12" name="TextBox 11">
            <a:extLst>
              <a:ext uri="{FF2B5EF4-FFF2-40B4-BE49-F238E27FC236}">
                <a16:creationId xmlns:a16="http://schemas.microsoft.com/office/drawing/2014/main" id="{9F05C4A6-02A1-20A8-D58D-24FCDC05EFC0}"/>
              </a:ext>
            </a:extLst>
          </p:cNvPr>
          <p:cNvSpPr txBox="1"/>
          <p:nvPr/>
        </p:nvSpPr>
        <p:spPr>
          <a:xfrm>
            <a:off x="4876800" y="2967335"/>
            <a:ext cx="2749471" cy="584775"/>
          </a:xfrm>
          <a:prstGeom prst="rect">
            <a:avLst/>
          </a:prstGeom>
          <a:noFill/>
        </p:spPr>
        <p:txBody>
          <a:bodyPr wrap="none" rtlCol="0">
            <a:spAutoFit/>
          </a:bodyPr>
          <a:lstStyle/>
          <a:p>
            <a:r>
              <a:rPr lang="en-US" sz="1600" dirty="0"/>
              <a:t>Three-Port Network at the</a:t>
            </a:r>
          </a:p>
          <a:p>
            <a:r>
              <a:rPr lang="en-US" sz="1600" dirty="0"/>
              <a:t>End of Right Going Manifold</a:t>
            </a:r>
          </a:p>
        </p:txBody>
      </p:sp>
      <p:sp>
        <p:nvSpPr>
          <p:cNvPr id="14" name="TextBox 13">
            <a:extLst>
              <a:ext uri="{FF2B5EF4-FFF2-40B4-BE49-F238E27FC236}">
                <a16:creationId xmlns:a16="http://schemas.microsoft.com/office/drawing/2014/main" id="{1F01DAE4-B623-726E-56C0-461B185DA04D}"/>
              </a:ext>
            </a:extLst>
          </p:cNvPr>
          <p:cNvSpPr txBox="1"/>
          <p:nvPr/>
        </p:nvSpPr>
        <p:spPr>
          <a:xfrm>
            <a:off x="9296400" y="2967335"/>
            <a:ext cx="2614818" cy="584775"/>
          </a:xfrm>
          <a:prstGeom prst="rect">
            <a:avLst/>
          </a:prstGeom>
          <a:noFill/>
        </p:spPr>
        <p:txBody>
          <a:bodyPr wrap="none" rtlCol="0">
            <a:spAutoFit/>
          </a:bodyPr>
          <a:lstStyle/>
          <a:p>
            <a:r>
              <a:rPr lang="en-US" sz="1600" dirty="0"/>
              <a:t>Three-Port Network at the</a:t>
            </a:r>
          </a:p>
          <a:p>
            <a:r>
              <a:rPr lang="en-US" sz="1600" dirty="0"/>
              <a:t>End of Left Going Manifold</a:t>
            </a:r>
          </a:p>
        </p:txBody>
      </p:sp>
      <p:pic>
        <p:nvPicPr>
          <p:cNvPr id="21" name="Picture 20">
            <a:extLst>
              <a:ext uri="{FF2B5EF4-FFF2-40B4-BE49-F238E27FC236}">
                <a16:creationId xmlns:a16="http://schemas.microsoft.com/office/drawing/2014/main" id="{6097CB34-F462-A8B0-81B1-7C5401DA3DD2}"/>
              </a:ext>
            </a:extLst>
          </p:cNvPr>
          <p:cNvPicPr>
            <a:picLocks noChangeAspect="1"/>
          </p:cNvPicPr>
          <p:nvPr/>
        </p:nvPicPr>
        <p:blipFill>
          <a:blip r:embed="rId4"/>
          <a:stretch>
            <a:fillRect/>
          </a:stretch>
        </p:blipFill>
        <p:spPr>
          <a:xfrm>
            <a:off x="5558825" y="4289207"/>
            <a:ext cx="1789427" cy="986885"/>
          </a:xfrm>
          <a:prstGeom prst="rect">
            <a:avLst/>
          </a:prstGeom>
        </p:spPr>
      </p:pic>
      <p:sp>
        <p:nvSpPr>
          <p:cNvPr id="22" name="TextBox 21">
            <a:extLst>
              <a:ext uri="{FF2B5EF4-FFF2-40B4-BE49-F238E27FC236}">
                <a16:creationId xmlns:a16="http://schemas.microsoft.com/office/drawing/2014/main" id="{7C943D71-DB5A-E938-DDD1-0CA10326D8BA}"/>
              </a:ext>
            </a:extLst>
          </p:cNvPr>
          <p:cNvSpPr txBox="1"/>
          <p:nvPr/>
        </p:nvSpPr>
        <p:spPr>
          <a:xfrm>
            <a:off x="5098546" y="4328697"/>
            <a:ext cx="732893" cy="338554"/>
          </a:xfrm>
          <a:prstGeom prst="rect">
            <a:avLst/>
          </a:prstGeom>
          <a:noFill/>
        </p:spPr>
        <p:txBody>
          <a:bodyPr wrap="none" rtlCol="0">
            <a:spAutoFit/>
          </a:bodyPr>
          <a:lstStyle/>
          <a:p>
            <a:r>
              <a:rPr lang="en-US" sz="1600" dirty="0"/>
              <a:t>Port 1</a:t>
            </a:r>
          </a:p>
        </p:txBody>
      </p:sp>
      <p:sp>
        <p:nvSpPr>
          <p:cNvPr id="23" name="TextBox 22">
            <a:extLst>
              <a:ext uri="{FF2B5EF4-FFF2-40B4-BE49-F238E27FC236}">
                <a16:creationId xmlns:a16="http://schemas.microsoft.com/office/drawing/2014/main" id="{B23F5DFB-3096-1FD0-B63D-2BA1F1EC1505}"/>
              </a:ext>
            </a:extLst>
          </p:cNvPr>
          <p:cNvSpPr txBox="1"/>
          <p:nvPr/>
        </p:nvSpPr>
        <p:spPr>
          <a:xfrm>
            <a:off x="5916079" y="5156805"/>
            <a:ext cx="732893" cy="338554"/>
          </a:xfrm>
          <a:prstGeom prst="rect">
            <a:avLst/>
          </a:prstGeom>
          <a:noFill/>
        </p:spPr>
        <p:txBody>
          <a:bodyPr wrap="none" rtlCol="0">
            <a:spAutoFit/>
          </a:bodyPr>
          <a:lstStyle/>
          <a:p>
            <a:pPr algn="r"/>
            <a:r>
              <a:rPr lang="en-US" sz="1600" dirty="0"/>
              <a:t>Port 3</a:t>
            </a:r>
          </a:p>
        </p:txBody>
      </p:sp>
      <p:sp>
        <p:nvSpPr>
          <p:cNvPr id="24" name="TextBox 23">
            <a:extLst>
              <a:ext uri="{FF2B5EF4-FFF2-40B4-BE49-F238E27FC236}">
                <a16:creationId xmlns:a16="http://schemas.microsoft.com/office/drawing/2014/main" id="{74A92568-2360-ED46-C2EE-D445CB4A84FE}"/>
              </a:ext>
            </a:extLst>
          </p:cNvPr>
          <p:cNvSpPr txBox="1"/>
          <p:nvPr/>
        </p:nvSpPr>
        <p:spPr>
          <a:xfrm>
            <a:off x="6965477" y="5153874"/>
            <a:ext cx="732893" cy="338554"/>
          </a:xfrm>
          <a:prstGeom prst="rect">
            <a:avLst/>
          </a:prstGeom>
          <a:noFill/>
        </p:spPr>
        <p:txBody>
          <a:bodyPr wrap="none" rtlCol="0">
            <a:spAutoFit/>
          </a:bodyPr>
          <a:lstStyle/>
          <a:p>
            <a:r>
              <a:rPr lang="en-US" sz="1600" dirty="0"/>
              <a:t>Port 4</a:t>
            </a:r>
          </a:p>
        </p:txBody>
      </p:sp>
      <p:sp>
        <p:nvSpPr>
          <p:cNvPr id="25" name="TextBox 24">
            <a:extLst>
              <a:ext uri="{FF2B5EF4-FFF2-40B4-BE49-F238E27FC236}">
                <a16:creationId xmlns:a16="http://schemas.microsoft.com/office/drawing/2014/main" id="{2D9BCC9A-99F7-7AF0-1324-0B1CACFBE5BD}"/>
              </a:ext>
            </a:extLst>
          </p:cNvPr>
          <p:cNvSpPr txBox="1"/>
          <p:nvPr/>
        </p:nvSpPr>
        <p:spPr>
          <a:xfrm>
            <a:off x="11230507" y="4328077"/>
            <a:ext cx="732893" cy="338554"/>
          </a:xfrm>
          <a:prstGeom prst="rect">
            <a:avLst/>
          </a:prstGeom>
          <a:noFill/>
        </p:spPr>
        <p:txBody>
          <a:bodyPr wrap="none" rtlCol="0">
            <a:spAutoFit/>
          </a:bodyPr>
          <a:lstStyle/>
          <a:p>
            <a:r>
              <a:rPr lang="en-US" sz="1600" dirty="0"/>
              <a:t>Port 2</a:t>
            </a:r>
          </a:p>
        </p:txBody>
      </p:sp>
      <p:sp>
        <p:nvSpPr>
          <p:cNvPr id="26" name="TextBox 25">
            <a:extLst>
              <a:ext uri="{FF2B5EF4-FFF2-40B4-BE49-F238E27FC236}">
                <a16:creationId xmlns:a16="http://schemas.microsoft.com/office/drawing/2014/main" id="{32B98FC0-5440-AE43-B1FE-CF7663D8C264}"/>
              </a:ext>
            </a:extLst>
          </p:cNvPr>
          <p:cNvSpPr txBox="1"/>
          <p:nvPr/>
        </p:nvSpPr>
        <p:spPr>
          <a:xfrm>
            <a:off x="9425211" y="5154084"/>
            <a:ext cx="732893" cy="338554"/>
          </a:xfrm>
          <a:prstGeom prst="rect">
            <a:avLst/>
          </a:prstGeom>
          <a:noFill/>
        </p:spPr>
        <p:txBody>
          <a:bodyPr wrap="none" rtlCol="0">
            <a:spAutoFit/>
          </a:bodyPr>
          <a:lstStyle/>
          <a:p>
            <a:pPr algn="r"/>
            <a:r>
              <a:rPr lang="en-US" sz="1600" dirty="0"/>
              <a:t>Port 3</a:t>
            </a:r>
          </a:p>
        </p:txBody>
      </p:sp>
      <p:sp>
        <p:nvSpPr>
          <p:cNvPr id="27" name="TextBox 26">
            <a:extLst>
              <a:ext uri="{FF2B5EF4-FFF2-40B4-BE49-F238E27FC236}">
                <a16:creationId xmlns:a16="http://schemas.microsoft.com/office/drawing/2014/main" id="{7F301479-CE80-1CE2-6AA2-0D45D32A083A}"/>
              </a:ext>
            </a:extLst>
          </p:cNvPr>
          <p:cNvSpPr txBox="1"/>
          <p:nvPr/>
        </p:nvSpPr>
        <p:spPr>
          <a:xfrm>
            <a:off x="10474609" y="5151153"/>
            <a:ext cx="732893" cy="338554"/>
          </a:xfrm>
          <a:prstGeom prst="rect">
            <a:avLst/>
          </a:prstGeom>
          <a:noFill/>
        </p:spPr>
        <p:txBody>
          <a:bodyPr wrap="none" rtlCol="0">
            <a:spAutoFit/>
          </a:bodyPr>
          <a:lstStyle/>
          <a:p>
            <a:r>
              <a:rPr lang="en-US" sz="1600" dirty="0"/>
              <a:t>Port 4</a:t>
            </a:r>
          </a:p>
        </p:txBody>
      </p:sp>
      <p:pic>
        <p:nvPicPr>
          <p:cNvPr id="31" name="Picture 30">
            <a:extLst>
              <a:ext uri="{FF2B5EF4-FFF2-40B4-BE49-F238E27FC236}">
                <a16:creationId xmlns:a16="http://schemas.microsoft.com/office/drawing/2014/main" id="{6CD40A77-FAF0-B3B7-EDB2-3ED5C1665C23}"/>
              </a:ext>
            </a:extLst>
          </p:cNvPr>
          <p:cNvPicPr>
            <a:picLocks noChangeAspect="1"/>
          </p:cNvPicPr>
          <p:nvPr/>
        </p:nvPicPr>
        <p:blipFill>
          <a:blip r:embed="rId5"/>
          <a:stretch>
            <a:fillRect/>
          </a:stretch>
        </p:blipFill>
        <p:spPr>
          <a:xfrm>
            <a:off x="9100424" y="4289207"/>
            <a:ext cx="2177757" cy="918054"/>
          </a:xfrm>
          <a:prstGeom prst="rect">
            <a:avLst/>
          </a:prstGeom>
        </p:spPr>
      </p:pic>
    </p:spTree>
    <p:extLst>
      <p:ext uri="{BB962C8B-B14F-4D97-AF65-F5344CB8AC3E}">
        <p14:creationId xmlns:p14="http://schemas.microsoft.com/office/powerpoint/2010/main" val="1739747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15</a:t>
            </a:fld>
            <a:endParaRPr lang="en-US" dirty="0"/>
          </a:p>
        </p:txBody>
      </p:sp>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Right Going 7x2 Manifold</a:t>
            </a:r>
          </a:p>
        </p:txBody>
      </p:sp>
      <p:pic>
        <p:nvPicPr>
          <p:cNvPr id="6" name="Content Placeholder 5" descr="A blue and black text&#10;&#10;Description automatically generated">
            <a:extLst>
              <a:ext uri="{FF2B5EF4-FFF2-40B4-BE49-F238E27FC236}">
                <a16:creationId xmlns:a16="http://schemas.microsoft.com/office/drawing/2014/main" id="{5C41242E-DDB4-D5F6-FE04-0EC745939E6B}"/>
              </a:ext>
            </a:extLst>
          </p:cNvPr>
          <p:cNvPicPr>
            <a:picLocks noGrp="1" noChangeAspect="1"/>
          </p:cNvPicPr>
          <p:nvPr>
            <p:ph sz="quarter" idx="14"/>
          </p:nvPr>
        </p:nvPicPr>
        <p:blipFill rotWithShape="1">
          <a:blip r:embed="rId2"/>
          <a:srcRect t="5552"/>
          <a:stretch/>
        </p:blipFill>
        <p:spPr>
          <a:xfrm>
            <a:off x="689768" y="1371600"/>
            <a:ext cx="10812463" cy="1895228"/>
          </a:xfrm>
        </p:spPr>
      </p:pic>
      <p:pic>
        <p:nvPicPr>
          <p:cNvPr id="10" name="Graphic 9">
            <a:extLst>
              <a:ext uri="{FF2B5EF4-FFF2-40B4-BE49-F238E27FC236}">
                <a16:creationId xmlns:a16="http://schemas.microsoft.com/office/drawing/2014/main" id="{214741CF-286D-F8B4-FDEA-DE608B1E6A0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05200" y="3229356"/>
            <a:ext cx="4295775" cy="3619500"/>
          </a:xfrm>
          <a:prstGeom prst="rect">
            <a:avLst/>
          </a:prstGeom>
        </p:spPr>
      </p:pic>
      <p:sp>
        <p:nvSpPr>
          <p:cNvPr id="11" name="Content Placeholder 3">
            <a:extLst>
              <a:ext uri="{FF2B5EF4-FFF2-40B4-BE49-F238E27FC236}">
                <a16:creationId xmlns:a16="http://schemas.microsoft.com/office/drawing/2014/main" id="{ECAD04D2-4C44-BC49-21DE-E275C4B1CA0E}"/>
              </a:ext>
            </a:extLst>
          </p:cNvPr>
          <p:cNvSpPr txBox="1">
            <a:spLocks/>
          </p:cNvSpPr>
          <p:nvPr/>
        </p:nvSpPr>
        <p:spPr>
          <a:xfrm>
            <a:off x="42652" y="1872344"/>
            <a:ext cx="647116" cy="358397"/>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-41 dB</a:t>
            </a:r>
          </a:p>
        </p:txBody>
      </p:sp>
      <p:sp>
        <p:nvSpPr>
          <p:cNvPr id="12" name="Content Placeholder 3">
            <a:extLst>
              <a:ext uri="{FF2B5EF4-FFF2-40B4-BE49-F238E27FC236}">
                <a16:creationId xmlns:a16="http://schemas.microsoft.com/office/drawing/2014/main" id="{657B5D3B-1B8B-7C3B-0D7C-73B519C54B96}"/>
              </a:ext>
            </a:extLst>
          </p:cNvPr>
          <p:cNvSpPr txBox="1">
            <a:spLocks/>
          </p:cNvSpPr>
          <p:nvPr/>
        </p:nvSpPr>
        <p:spPr>
          <a:xfrm>
            <a:off x="1200911" y="2517940"/>
            <a:ext cx="10744199"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1              2               3              4               5              6              7              8               9             10            11            12            13            14</a:t>
            </a:r>
          </a:p>
        </p:txBody>
      </p:sp>
      <p:sp>
        <p:nvSpPr>
          <p:cNvPr id="13" name="Content Placeholder 3">
            <a:extLst>
              <a:ext uri="{FF2B5EF4-FFF2-40B4-BE49-F238E27FC236}">
                <a16:creationId xmlns:a16="http://schemas.microsoft.com/office/drawing/2014/main" id="{BDE79018-ED6A-C5AF-C41D-0A5980A3ED01}"/>
              </a:ext>
            </a:extLst>
          </p:cNvPr>
          <p:cNvSpPr txBox="1">
            <a:spLocks/>
          </p:cNvSpPr>
          <p:nvPr/>
        </p:nvSpPr>
        <p:spPr>
          <a:xfrm>
            <a:off x="745671" y="1869620"/>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spTree>
    <p:extLst>
      <p:ext uri="{BB962C8B-B14F-4D97-AF65-F5344CB8AC3E}">
        <p14:creationId xmlns:p14="http://schemas.microsoft.com/office/powerpoint/2010/main" val="2165048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16</a:t>
            </a:fld>
            <a:endParaRPr lang="en-US" dirty="0"/>
          </a:p>
        </p:txBody>
      </p:sp>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Left Going 7x2 Manifold</a:t>
            </a:r>
          </a:p>
        </p:txBody>
      </p:sp>
      <p:pic>
        <p:nvPicPr>
          <p:cNvPr id="8" name="Content Placeholder 7" descr="A blue and black graphic&#10;&#10;Description automatically generated with medium confidence">
            <a:extLst>
              <a:ext uri="{FF2B5EF4-FFF2-40B4-BE49-F238E27FC236}">
                <a16:creationId xmlns:a16="http://schemas.microsoft.com/office/drawing/2014/main" id="{9A5EF577-98E2-9BA4-0E3F-540351D3DBD2}"/>
              </a:ext>
            </a:extLst>
          </p:cNvPr>
          <p:cNvPicPr>
            <a:picLocks noGrp="1" noChangeAspect="1"/>
          </p:cNvPicPr>
          <p:nvPr>
            <p:ph sz="quarter" idx="14"/>
          </p:nvPr>
        </p:nvPicPr>
        <p:blipFill rotWithShape="1">
          <a:blip r:embed="rId2"/>
          <a:srcRect t="8136" r="138"/>
          <a:stretch/>
        </p:blipFill>
        <p:spPr>
          <a:xfrm>
            <a:off x="152400" y="1251044"/>
            <a:ext cx="11753885" cy="1873156"/>
          </a:xfrm>
        </p:spPr>
      </p:pic>
      <p:sp>
        <p:nvSpPr>
          <p:cNvPr id="9" name="Content Placeholder 3">
            <a:extLst>
              <a:ext uri="{FF2B5EF4-FFF2-40B4-BE49-F238E27FC236}">
                <a16:creationId xmlns:a16="http://schemas.microsoft.com/office/drawing/2014/main" id="{912DD63B-0442-9668-09BB-A10E64A2A40C}"/>
              </a:ext>
            </a:extLst>
          </p:cNvPr>
          <p:cNvSpPr txBox="1">
            <a:spLocks/>
          </p:cNvSpPr>
          <p:nvPr/>
        </p:nvSpPr>
        <p:spPr>
          <a:xfrm>
            <a:off x="11394319" y="1826965"/>
            <a:ext cx="647116" cy="277882"/>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-43 dB</a:t>
            </a:r>
          </a:p>
        </p:txBody>
      </p:sp>
      <p:sp>
        <p:nvSpPr>
          <p:cNvPr id="10" name="Content Placeholder 3">
            <a:extLst>
              <a:ext uri="{FF2B5EF4-FFF2-40B4-BE49-F238E27FC236}">
                <a16:creationId xmlns:a16="http://schemas.microsoft.com/office/drawing/2014/main" id="{32994BFF-D462-5115-B944-05FBEE9CFDD3}"/>
              </a:ext>
            </a:extLst>
          </p:cNvPr>
          <p:cNvSpPr txBox="1">
            <a:spLocks/>
          </p:cNvSpPr>
          <p:nvPr/>
        </p:nvSpPr>
        <p:spPr>
          <a:xfrm>
            <a:off x="777776" y="2368497"/>
            <a:ext cx="10744199"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1               2              3               4              5              6               7              8               9              10            11            12            13            14</a:t>
            </a:r>
          </a:p>
        </p:txBody>
      </p:sp>
      <p:pic>
        <p:nvPicPr>
          <p:cNvPr id="12" name="Graphic 11">
            <a:extLst>
              <a:ext uri="{FF2B5EF4-FFF2-40B4-BE49-F238E27FC236}">
                <a16:creationId xmlns:a16="http://schemas.microsoft.com/office/drawing/2014/main" id="{B0617A1E-01B5-2180-F5FB-7CB2B52E55E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733800" y="3124200"/>
            <a:ext cx="4295775" cy="3619500"/>
          </a:xfrm>
          <a:prstGeom prst="rect">
            <a:avLst/>
          </a:prstGeom>
        </p:spPr>
      </p:pic>
      <p:sp>
        <p:nvSpPr>
          <p:cNvPr id="13" name="Content Placeholder 3">
            <a:extLst>
              <a:ext uri="{FF2B5EF4-FFF2-40B4-BE49-F238E27FC236}">
                <a16:creationId xmlns:a16="http://schemas.microsoft.com/office/drawing/2014/main" id="{ED2CAB9F-E7C3-906F-6622-1258C7572FBE}"/>
              </a:ext>
            </a:extLst>
          </p:cNvPr>
          <p:cNvSpPr txBox="1">
            <a:spLocks/>
          </p:cNvSpPr>
          <p:nvPr/>
        </p:nvSpPr>
        <p:spPr>
          <a:xfrm>
            <a:off x="11081392" y="1836047"/>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spTree>
    <p:extLst>
      <p:ext uri="{BB962C8B-B14F-4D97-AF65-F5344CB8AC3E}">
        <p14:creationId xmlns:p14="http://schemas.microsoft.com/office/powerpoint/2010/main" val="256952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88C48A8-D718-993F-07BE-E51A72BAD561}"/>
              </a:ext>
            </a:extLst>
          </p:cNvPr>
          <p:cNvPicPr>
            <a:picLocks noChangeAspect="1"/>
          </p:cNvPicPr>
          <p:nvPr/>
        </p:nvPicPr>
        <p:blipFill>
          <a:blip r:embed="rId2"/>
          <a:stretch>
            <a:fillRect/>
          </a:stretch>
        </p:blipFill>
        <p:spPr>
          <a:xfrm>
            <a:off x="701440" y="1219200"/>
            <a:ext cx="10804760" cy="1483532"/>
          </a:xfrm>
          <a:prstGeom prst="rect">
            <a:avLst/>
          </a:prstGeom>
        </p:spPr>
      </p:pic>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17</a:t>
            </a:fld>
            <a:endParaRPr lang="en-US" dirty="0"/>
          </a:p>
        </p:txBody>
      </p:sp>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2x2 S-Matrix of Right Going 7x2 Manifold When All, Except an Odd Cavity Port # </a:t>
                </a:r>
                <a14:m>
                  <m:oMath xmlns:m="http://schemas.openxmlformats.org/officeDocument/2006/math">
                    <m:r>
                      <a:rPr lang="en-US" b="1" i="1" smtClean="0">
                        <a:latin typeface="Cambria Math" panose="02040503050406030204" pitchFamily="18" charset="0"/>
                      </a:rPr>
                      <m:t>𝒏</m:t>
                    </m:r>
                  </m:oMath>
                </a14:m>
                <a:r>
                  <a:rPr lang="en-US" dirty="0"/>
                  <a:t>, are Shorted (Detuned Cavities)</a:t>
                </a:r>
              </a:p>
            </p:txBody>
          </p:sp>
        </mc:Choice>
        <mc:Fallback xmlns="">
          <p:sp>
            <p:nvSpPr>
              <p:cNvPr id="3" name="Title 2">
                <a:extLst>
                  <a:ext uri="{FF2B5EF4-FFF2-40B4-BE49-F238E27FC236}">
                    <a16:creationId xmlns:a16="http://schemas.microsoft.com/office/drawing/2014/main" id="{C7BC1E71-AC7A-8263-C4B7-96D60CA04C93}"/>
                  </a:ext>
                </a:extLst>
              </p:cNvPr>
              <p:cNvSpPr>
                <a:spLocks noGrp="1" noRot="1" noChangeAspect="1" noMove="1" noResize="1" noEditPoints="1" noAdjustHandles="1" noChangeArrowheads="1" noChangeShapeType="1" noTextEdit="1"/>
              </p:cNvSpPr>
              <p:nvPr>
                <p:ph type="title"/>
              </p:nvPr>
            </p:nvSpPr>
            <p:spPr>
              <a:blipFill>
                <a:blip r:embed="rId3"/>
                <a:stretch>
                  <a:fillRect l="-1749" t="-8871" r="-564" b="-25000"/>
                </a:stretch>
              </a:blipFill>
            </p:spPr>
            <p:txBody>
              <a:bodyPr/>
              <a:lstStyle/>
              <a:p>
                <a:r>
                  <a:rPr lang="en-US">
                    <a:noFill/>
                  </a:rPr>
                  <a:t> </a:t>
                </a:r>
              </a:p>
            </p:txBody>
          </p:sp>
        </mc:Fallback>
      </mc:AlternateContent>
      <p:sp>
        <p:nvSpPr>
          <p:cNvPr id="12" name="Content Placeholder 3">
            <a:extLst>
              <a:ext uri="{FF2B5EF4-FFF2-40B4-BE49-F238E27FC236}">
                <a16:creationId xmlns:a16="http://schemas.microsoft.com/office/drawing/2014/main" id="{657B5D3B-1B8B-7C3B-0D7C-73B519C54B96}"/>
              </a:ext>
            </a:extLst>
          </p:cNvPr>
          <p:cNvSpPr txBox="1">
            <a:spLocks/>
          </p:cNvSpPr>
          <p:nvPr/>
        </p:nvSpPr>
        <p:spPr>
          <a:xfrm>
            <a:off x="1219199" y="1945402"/>
            <a:ext cx="10744199"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1              2               3              4               5              6              7              8               9             10            11            12            13            14</a:t>
            </a:r>
          </a:p>
        </p:txBody>
      </p:sp>
      <mc:AlternateContent xmlns:mc="http://schemas.openxmlformats.org/markup-compatibility/2006" xmlns:a14="http://schemas.microsoft.com/office/drawing/2010/main">
        <mc:Choice Requires="a14">
          <p:sp>
            <p:nvSpPr>
              <p:cNvPr id="9" name="Content Placeholder 3">
                <a:extLst>
                  <a:ext uri="{FF2B5EF4-FFF2-40B4-BE49-F238E27FC236}">
                    <a16:creationId xmlns:a16="http://schemas.microsoft.com/office/drawing/2014/main" id="{86E179F8-4B51-D234-FE7C-25BE17C39C7A}"/>
                  </a:ext>
                </a:extLst>
              </p:cNvPr>
              <p:cNvSpPr txBox="1">
                <a:spLocks/>
              </p:cNvSpPr>
              <p:nvPr/>
            </p:nvSpPr>
            <p:spPr>
              <a:xfrm>
                <a:off x="262530" y="2778932"/>
                <a:ext cx="4766670" cy="954868"/>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magnitudes of the resultant 2x2 S-matrix are calculated to be as follows when </a:t>
                </a:r>
                <a14:m>
                  <m:oMath xmlns:m="http://schemas.openxmlformats.org/officeDocument/2006/math">
                    <m:r>
                      <a:rPr lang="en-US" sz="1200" b="0" i="1" kern="100" smtClean="0">
                        <a:latin typeface="Cambria Math" panose="02040503050406030204" pitchFamily="18" charset="0"/>
                        <a:ea typeface="Calibri" panose="020F0502020204030204" pitchFamily="34" charset="0"/>
                        <a:cs typeface="Times New Roman" panose="02020603050405020304" pitchFamily="18" charset="0"/>
                      </a:rPr>
                      <m:t>𝑛</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 is odd.</a:t>
                </a:r>
              </a:p>
              <a:p>
                <a:pPr marL="182880">
                  <a:lnSpc>
                    <a:spcPct val="100000"/>
                  </a:lnSpc>
                </a:pPr>
                <a14:m>
                  <m:oMathPara xmlns:m="http://schemas.openxmlformats.org/officeDocument/2006/math">
                    <m:oMathParaPr>
                      <m:jc m:val="centerGroup"/>
                    </m:oMathParaPr>
                    <m:oMath xmlns:m="http://schemas.openxmlformats.org/officeDocument/2006/math">
                      <m:d>
                        <m:dPr>
                          <m:begChr m:val="|"/>
                          <m:endChr m:val="|"/>
                          <m:ctrlPr>
                            <a:rPr lang="en-US" sz="1200" i="1" kern="100" smtClean="0">
                              <a:latin typeface="Cambria Math" panose="02040503050406030204" pitchFamily="18" charset="0"/>
                              <a:cs typeface="Times New Roman" panose="02020603050405020304" pitchFamily="18" charset="0"/>
                            </a:rPr>
                          </m:ctrlPr>
                        </m:dPr>
                        <m:e>
                          <m:r>
                            <m:rPr>
                              <m:brk m:alnAt="7"/>
                            </m:rPr>
                            <a:rPr lang="en-US" sz="1200" i="1" kern="100">
                              <a:latin typeface="Cambria Math" panose="02040503050406030204" pitchFamily="18" charset="0"/>
                              <a:cs typeface="Times New Roman" panose="02020603050405020304" pitchFamily="18" charset="0"/>
                            </a:rPr>
                            <m:t>𝑆</m:t>
                          </m:r>
                        </m:e>
                      </m:d>
                      <m:r>
                        <a:rPr lang="en-US" sz="1200" b="0" i="1" kern="100" smtClean="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2"/>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0.9576</m:t>
                                </m:r>
                              </m:e>
                              <m:e>
                                <m:r>
                                  <a:rPr lang="en-US" sz="1200" i="1">
                                    <a:latin typeface="Cambria Math" panose="02040503050406030204" pitchFamily="18" charset="0"/>
                                  </a:rPr>
                                  <m:t>0.2880</m:t>
                                </m:r>
                              </m:e>
                            </m:mr>
                            <m:mr>
                              <m:e>
                                <m:r>
                                  <a:rPr lang="en-US" sz="1200" i="1">
                                    <a:latin typeface="Cambria Math" panose="02040503050406030204" pitchFamily="18" charset="0"/>
                                  </a:rPr>
                                  <m:t>0.2880</m:t>
                                </m:r>
                              </m:e>
                              <m:e>
                                <m:r>
                                  <a:rPr lang="en-US" sz="1200" i="1">
                                    <a:latin typeface="Cambria Math" panose="02040503050406030204" pitchFamily="18" charset="0"/>
                                  </a:rPr>
                                  <m:t>0.9576</m:t>
                                </m:r>
                              </m:e>
                            </m:mr>
                          </m:m>
                        </m:e>
                      </m:d>
                      <m:r>
                        <a:rPr lang="en-US" sz="1200" b="0" i="1" smtClean="0">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 name="Content Placeholder 3">
                <a:extLst>
                  <a:ext uri="{FF2B5EF4-FFF2-40B4-BE49-F238E27FC236}">
                    <a16:creationId xmlns:a16="http://schemas.microsoft.com/office/drawing/2014/main" id="{86E179F8-4B51-D234-FE7C-25BE17C39C7A}"/>
                  </a:ext>
                </a:extLst>
              </p:cNvPr>
              <p:cNvSpPr txBox="1">
                <a:spLocks noRot="1" noChangeAspect="1" noMove="1" noResize="1" noEditPoints="1" noAdjustHandles="1" noChangeArrowheads="1" noChangeShapeType="1" noTextEdit="1"/>
              </p:cNvSpPr>
              <p:nvPr/>
            </p:nvSpPr>
            <p:spPr>
              <a:xfrm>
                <a:off x="262530" y="2778932"/>
                <a:ext cx="4766670" cy="954868"/>
              </a:xfrm>
              <a:prstGeom prst="rect">
                <a:avLst/>
              </a:prstGeom>
              <a:blipFill>
                <a:blip r:embed="rId4"/>
                <a:stretch>
                  <a:fillRect t="-509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ontent Placeholder 3">
                <a:extLst>
                  <a:ext uri="{FF2B5EF4-FFF2-40B4-BE49-F238E27FC236}">
                    <a16:creationId xmlns:a16="http://schemas.microsoft.com/office/drawing/2014/main" id="{DA8496F2-957E-A80F-457B-950AF6D869EE}"/>
                  </a:ext>
                </a:extLst>
              </p:cNvPr>
              <p:cNvSpPr txBox="1">
                <a:spLocks/>
              </p:cNvSpPr>
              <p:nvPr/>
            </p:nvSpPr>
            <p:spPr>
              <a:xfrm>
                <a:off x="4876800" y="2778932"/>
                <a:ext cx="6172200" cy="1237336"/>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phases of the resultant 2x2 S-matrix are calculated to be as follows when </a:t>
                </a:r>
                <a14:m>
                  <m:oMath xmlns:m="http://schemas.openxmlformats.org/officeDocument/2006/math">
                    <m:r>
                      <a:rPr lang="en-US" sz="1200" b="0" i="1" kern="100" smtClean="0">
                        <a:latin typeface="Cambria Math" panose="02040503050406030204" pitchFamily="18" charset="0"/>
                        <a:ea typeface="Calibri" panose="020F0502020204030204" pitchFamily="34" charset="0"/>
                        <a:cs typeface="Times New Roman" panose="02020603050405020304" pitchFamily="18" charset="0"/>
                      </a:rPr>
                      <m:t>𝑛</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 is odd. Here, the upper values correspond to </a:t>
                </a:r>
                <a14:m>
                  <m:oMath xmlns:m="http://schemas.openxmlformats.org/officeDocument/2006/math">
                    <m:r>
                      <a:rPr lang="en-US" sz="1200" b="0" i="1" kern="100" smtClean="0">
                        <a:latin typeface="Cambria Math" panose="02040503050406030204" pitchFamily="18" charset="0"/>
                        <a:cs typeface="Times New Roman" panose="02020603050405020304" pitchFamily="18" charset="0"/>
                      </a:rPr>
                      <m:t>𝑛</m:t>
                    </m:r>
                    <m:r>
                      <a:rPr lang="en-US" sz="1200" b="0" i="1" kern="100" smtClean="0">
                        <a:latin typeface="Cambria Math" panose="02040503050406030204" pitchFamily="18" charset="0"/>
                        <a:cs typeface="Times New Roman" panose="02020603050405020304" pitchFamily="18" charset="0"/>
                      </a:rPr>
                      <m:t>=1,5,9,13</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 while the lower values correspond to </a:t>
                </a:r>
                <a14:m>
                  <m:oMath xmlns:m="http://schemas.openxmlformats.org/officeDocument/2006/math">
                    <m:r>
                      <a:rPr lang="en-US" sz="1200" i="1" kern="100">
                        <a:latin typeface="Cambria Math" panose="02040503050406030204" pitchFamily="18" charset="0"/>
                        <a:cs typeface="Times New Roman" panose="02020603050405020304" pitchFamily="18" charset="0"/>
                      </a:rPr>
                      <m:t>𝑛</m:t>
                    </m:r>
                    <m:r>
                      <a:rPr lang="en-US" sz="1200" i="1" kern="100">
                        <a:latin typeface="Cambria Math" panose="02040503050406030204" pitchFamily="18" charset="0"/>
                        <a:cs typeface="Times New Roman" panose="02020603050405020304" pitchFamily="18" charset="0"/>
                      </a:rPr>
                      <m:t>=3,7,1</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1.</a:t>
                </a:r>
              </a:p>
              <a:p>
                <a:pPr marL="182880">
                  <a:lnSpc>
                    <a:spcPct val="100000"/>
                  </a:lnSpc>
                </a:pPr>
                <a14:m>
                  <m:oMathPara xmlns:m="http://schemas.openxmlformats.org/officeDocument/2006/math">
                    <m:oMathParaPr>
                      <m:jc m:val="centerGroup"/>
                    </m:oMathParaPr>
                    <m:oMath xmlns:m="http://schemas.openxmlformats.org/officeDocument/2006/math">
                      <m:r>
                        <a:rPr lang="en-US" sz="1200" i="1" kern="100">
                          <a:latin typeface="Cambria Math" panose="02040503050406030204" pitchFamily="18" charset="0"/>
                          <a:ea typeface="Cambria Math" panose="02040503050406030204" pitchFamily="18" charset="0"/>
                          <a:cs typeface="Times New Roman" panose="02020603050405020304" pitchFamily="18" charset="0"/>
                        </a:rPr>
                        <m:t>∠</m:t>
                      </m:r>
                      <m:r>
                        <a:rPr lang="en-US" sz="1200" i="1" kern="100">
                          <a:latin typeface="Cambria Math" panose="02040503050406030204" pitchFamily="18" charset="0"/>
                          <a:cs typeface="Times New Roman" panose="02020603050405020304" pitchFamily="18" charset="0"/>
                        </a:rPr>
                        <m:t>𝑆</m:t>
                      </m:r>
                      <m:d>
                        <m:dPr>
                          <m:ctrlPr>
                            <a:rPr lang="en-US" sz="1200" i="1" kern="100">
                              <a:latin typeface="Cambria Math" panose="02040503050406030204" pitchFamily="18" charset="0"/>
                              <a:cs typeface="Times New Roman" panose="02020603050405020304" pitchFamily="18" charset="0"/>
                            </a:rPr>
                          </m:ctrlPr>
                        </m:dPr>
                        <m:e>
                          <m:r>
                            <a:rPr lang="en-US" sz="1200" i="1" kern="100">
                              <a:latin typeface="Cambria Math" panose="02040503050406030204" pitchFamily="18" charset="0"/>
                              <a:cs typeface="Times New Roman" panose="02020603050405020304" pitchFamily="18" charset="0"/>
                            </a:rPr>
                            <m:t>°</m:t>
                          </m:r>
                        </m:e>
                      </m:d>
                      <m:r>
                        <a:rPr lang="en-US" sz="1200" b="0" i="1" kern="100" smtClean="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2"/>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1.6</m:t>
                                </m:r>
                              </m:e>
                              <m:e>
                                <m:d>
                                  <m:dPr>
                                    <m:ctrlPr>
                                      <a:rPr lang="en-US" sz="1200" i="1">
                                        <a:latin typeface="Cambria Math" panose="02040503050406030204" pitchFamily="18" charset="0"/>
                                      </a:rPr>
                                    </m:ctrlPr>
                                  </m:dPr>
                                  <m:e>
                                    <m:m>
                                      <m:mPr>
                                        <m:mcs>
                                          <m:mc>
                                            <m:mcPr>
                                              <m:count m:val="1"/>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122.2</m:t>
                                          </m:r>
                                        </m:e>
                                      </m:mr>
                                      <m:mr>
                                        <m:e>
                                          <m:r>
                                            <a:rPr lang="en-US" sz="1200" i="1">
                                              <a:latin typeface="Cambria Math" panose="02040503050406030204" pitchFamily="18" charset="0"/>
                                            </a:rPr>
                                            <m:t>−57.8</m:t>
                                          </m:r>
                                        </m:e>
                                      </m:mr>
                                    </m:m>
                                  </m:e>
                                </m:d>
                              </m:e>
                            </m:mr>
                            <m:mr>
                              <m:e>
                                <m:d>
                                  <m:dPr>
                                    <m:ctrlPr>
                                      <a:rPr lang="en-US" sz="1200" i="1">
                                        <a:latin typeface="Cambria Math" panose="02040503050406030204" pitchFamily="18" charset="0"/>
                                      </a:rPr>
                                    </m:ctrlPr>
                                  </m:dPr>
                                  <m:e>
                                    <m:m>
                                      <m:mPr>
                                        <m:mcs>
                                          <m:mc>
                                            <m:mcPr>
                                              <m:count m:val="1"/>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122.2</m:t>
                                          </m:r>
                                        </m:e>
                                      </m:mr>
                                      <m:mr>
                                        <m:e>
                                          <m:r>
                                            <a:rPr lang="en-US" sz="1200" i="1">
                                              <a:latin typeface="Cambria Math" panose="02040503050406030204" pitchFamily="18" charset="0"/>
                                            </a:rPr>
                                            <m:t>−57.8</m:t>
                                          </m:r>
                                        </m:e>
                                      </m:mr>
                                    </m:m>
                                  </m:e>
                                </m:d>
                              </m:e>
                              <m:e>
                                <m:r>
                                  <a:rPr lang="en-US" sz="1200" i="1">
                                    <a:latin typeface="Cambria Math" panose="02040503050406030204" pitchFamily="18" charset="0"/>
                                  </a:rPr>
                                  <m:t>62.8</m:t>
                                </m:r>
                              </m:e>
                            </m:mr>
                          </m:m>
                        </m:e>
                      </m:d>
                      <m:r>
                        <a:rPr lang="en-US" sz="1200" b="0" i="1" smtClean="0">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7" name="Content Placeholder 3">
                <a:extLst>
                  <a:ext uri="{FF2B5EF4-FFF2-40B4-BE49-F238E27FC236}">
                    <a16:creationId xmlns:a16="http://schemas.microsoft.com/office/drawing/2014/main" id="{DA8496F2-957E-A80F-457B-950AF6D869EE}"/>
                  </a:ext>
                </a:extLst>
              </p:cNvPr>
              <p:cNvSpPr txBox="1">
                <a:spLocks noRot="1" noChangeAspect="1" noMove="1" noResize="1" noEditPoints="1" noAdjustHandles="1" noChangeArrowheads="1" noChangeShapeType="1" noTextEdit="1"/>
              </p:cNvSpPr>
              <p:nvPr/>
            </p:nvSpPr>
            <p:spPr>
              <a:xfrm>
                <a:off x="4876800" y="2778932"/>
                <a:ext cx="6172200" cy="1237336"/>
              </a:xfrm>
              <a:prstGeom prst="rect">
                <a:avLst/>
              </a:prstGeom>
              <a:blipFill>
                <a:blip r:embed="rId5"/>
                <a:stretch>
                  <a:fillRect t="-3941" r="-1382"/>
                </a:stretch>
              </a:blipFill>
            </p:spPr>
            <p:txBody>
              <a:bodyPr/>
              <a:lstStyle/>
              <a:p>
                <a:r>
                  <a:rPr lang="en-US">
                    <a:noFill/>
                  </a:rPr>
                  <a:t> </a:t>
                </a:r>
              </a:p>
            </p:txBody>
          </p:sp>
        </mc:Fallback>
      </mc:AlternateContent>
      <p:sp>
        <p:nvSpPr>
          <p:cNvPr id="10" name="Content Placeholder 3">
            <a:extLst>
              <a:ext uri="{FF2B5EF4-FFF2-40B4-BE49-F238E27FC236}">
                <a16:creationId xmlns:a16="http://schemas.microsoft.com/office/drawing/2014/main" id="{732A0C24-5B15-4AFE-BB88-4DDBEC66ACAD}"/>
              </a:ext>
            </a:extLst>
          </p:cNvPr>
          <p:cNvSpPr txBox="1">
            <a:spLocks/>
          </p:cNvSpPr>
          <p:nvPr/>
        </p:nvSpPr>
        <p:spPr>
          <a:xfrm>
            <a:off x="762000" y="1322820"/>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sp>
        <p:nvSpPr>
          <p:cNvPr id="11" name="Content Placeholder 3">
            <a:extLst>
              <a:ext uri="{FF2B5EF4-FFF2-40B4-BE49-F238E27FC236}">
                <a16:creationId xmlns:a16="http://schemas.microsoft.com/office/drawing/2014/main" id="{D3F7056C-D830-0CE1-BB95-674CA590BD1B}"/>
              </a:ext>
            </a:extLst>
          </p:cNvPr>
          <p:cNvSpPr txBox="1">
            <a:spLocks/>
          </p:cNvSpPr>
          <p:nvPr/>
        </p:nvSpPr>
        <p:spPr>
          <a:xfrm>
            <a:off x="1347107" y="1826076"/>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a:t>
            </a:r>
          </a:p>
        </p:txBody>
      </p:sp>
      <p:sp>
        <p:nvSpPr>
          <p:cNvPr id="15" name="Content Placeholder 3">
            <a:extLst>
              <a:ext uri="{FF2B5EF4-FFF2-40B4-BE49-F238E27FC236}">
                <a16:creationId xmlns:a16="http://schemas.microsoft.com/office/drawing/2014/main" id="{E8814192-7410-2CE2-D6BA-C216D4E1FFD2}"/>
              </a:ext>
            </a:extLst>
          </p:cNvPr>
          <p:cNvSpPr txBox="1">
            <a:spLocks/>
          </p:cNvSpPr>
          <p:nvPr/>
        </p:nvSpPr>
        <p:spPr>
          <a:xfrm>
            <a:off x="2864324" y="1814276"/>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3</a:t>
            </a:r>
          </a:p>
        </p:txBody>
      </p:sp>
      <p:sp>
        <p:nvSpPr>
          <p:cNvPr id="17" name="Content Placeholder 3">
            <a:extLst>
              <a:ext uri="{FF2B5EF4-FFF2-40B4-BE49-F238E27FC236}">
                <a16:creationId xmlns:a16="http://schemas.microsoft.com/office/drawing/2014/main" id="{611E2601-366D-71C0-12BA-1F8BDCB182B4}"/>
              </a:ext>
            </a:extLst>
          </p:cNvPr>
          <p:cNvSpPr txBox="1">
            <a:spLocks/>
          </p:cNvSpPr>
          <p:nvPr/>
        </p:nvSpPr>
        <p:spPr>
          <a:xfrm>
            <a:off x="4381541" y="1806503"/>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5</a:t>
            </a:r>
          </a:p>
        </p:txBody>
      </p:sp>
      <p:sp>
        <p:nvSpPr>
          <p:cNvPr id="19" name="Content Placeholder 3">
            <a:extLst>
              <a:ext uri="{FF2B5EF4-FFF2-40B4-BE49-F238E27FC236}">
                <a16:creationId xmlns:a16="http://schemas.microsoft.com/office/drawing/2014/main" id="{72805F71-D8A4-6EC8-1FBC-88304987BCDA}"/>
              </a:ext>
            </a:extLst>
          </p:cNvPr>
          <p:cNvSpPr txBox="1">
            <a:spLocks/>
          </p:cNvSpPr>
          <p:nvPr/>
        </p:nvSpPr>
        <p:spPr>
          <a:xfrm>
            <a:off x="5906922" y="1802867"/>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7</a:t>
            </a:r>
          </a:p>
        </p:txBody>
      </p:sp>
      <p:sp>
        <p:nvSpPr>
          <p:cNvPr id="21" name="Content Placeholder 3">
            <a:extLst>
              <a:ext uri="{FF2B5EF4-FFF2-40B4-BE49-F238E27FC236}">
                <a16:creationId xmlns:a16="http://schemas.microsoft.com/office/drawing/2014/main" id="{75C1034A-E34C-D0AE-ED39-A8378C19B1C6}"/>
              </a:ext>
            </a:extLst>
          </p:cNvPr>
          <p:cNvSpPr txBox="1">
            <a:spLocks/>
          </p:cNvSpPr>
          <p:nvPr/>
        </p:nvSpPr>
        <p:spPr>
          <a:xfrm>
            <a:off x="7428744" y="1805128"/>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9</a:t>
            </a:r>
          </a:p>
        </p:txBody>
      </p:sp>
      <p:sp>
        <p:nvSpPr>
          <p:cNvPr id="22" name="Content Placeholder 3">
            <a:extLst>
              <a:ext uri="{FF2B5EF4-FFF2-40B4-BE49-F238E27FC236}">
                <a16:creationId xmlns:a16="http://schemas.microsoft.com/office/drawing/2014/main" id="{53D4E281-C169-8EF9-2340-AFEFED1E6EE5}"/>
              </a:ext>
            </a:extLst>
          </p:cNvPr>
          <p:cNvSpPr txBox="1">
            <a:spLocks/>
          </p:cNvSpPr>
          <p:nvPr/>
        </p:nvSpPr>
        <p:spPr>
          <a:xfrm>
            <a:off x="8921469" y="1801492"/>
            <a:ext cx="257911" cy="2498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11</a:t>
            </a:r>
          </a:p>
        </p:txBody>
      </p:sp>
      <p:sp>
        <p:nvSpPr>
          <p:cNvPr id="23" name="Content Placeholder 3">
            <a:extLst>
              <a:ext uri="{FF2B5EF4-FFF2-40B4-BE49-F238E27FC236}">
                <a16:creationId xmlns:a16="http://schemas.microsoft.com/office/drawing/2014/main" id="{A8F9A7C0-7E96-71FB-672F-87611AD2E21C}"/>
              </a:ext>
            </a:extLst>
          </p:cNvPr>
          <p:cNvSpPr txBox="1">
            <a:spLocks/>
          </p:cNvSpPr>
          <p:nvPr/>
        </p:nvSpPr>
        <p:spPr>
          <a:xfrm>
            <a:off x="10438686" y="1810047"/>
            <a:ext cx="257911" cy="2498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13</a:t>
            </a:r>
          </a:p>
        </p:txBody>
      </p:sp>
      <mc:AlternateContent xmlns:mc="http://schemas.openxmlformats.org/markup-compatibility/2006" xmlns:a14="http://schemas.microsoft.com/office/drawing/2010/main">
        <mc:Choice Requires="a14">
          <p:sp>
            <p:nvSpPr>
              <p:cNvPr id="25" name="Content Placeholder 3">
                <a:extLst>
                  <a:ext uri="{FF2B5EF4-FFF2-40B4-BE49-F238E27FC236}">
                    <a16:creationId xmlns:a16="http://schemas.microsoft.com/office/drawing/2014/main" id="{D45D4583-2617-6F80-FC68-3AA7386770DE}"/>
                  </a:ext>
                </a:extLst>
              </p:cNvPr>
              <p:cNvSpPr txBox="1">
                <a:spLocks/>
              </p:cNvSpPr>
              <p:nvPr/>
            </p:nvSpPr>
            <p:spPr>
              <a:xfrm>
                <a:off x="270106" y="3613790"/>
                <a:ext cx="4766670" cy="3320410"/>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HFSS simulation of a particular such scenario yielded following magnitudes of the 2x2 S-matrix. Here the upper to lower values correspond to </a:t>
                </a:r>
                <a14:m>
                  <m:oMath xmlns:m="http://schemas.openxmlformats.org/officeDocument/2006/math">
                    <m:r>
                      <a:rPr lang="en-US" sz="1200" b="0" i="1" kern="100" smtClean="0">
                        <a:latin typeface="Cambria Math" panose="02040503050406030204" pitchFamily="18" charset="0"/>
                        <a:ea typeface="Calibri" panose="020F0502020204030204" pitchFamily="34" charset="0"/>
                        <a:cs typeface="Times New Roman" panose="02020603050405020304" pitchFamily="18" charset="0"/>
                      </a:rPr>
                      <m:t>𝑛</m:t>
                    </m:r>
                    <m:r>
                      <a:rPr lang="en-US" sz="1200" b="0" i="1" kern="100" smtClean="0">
                        <a:latin typeface="Cambria Math" panose="02040503050406030204" pitchFamily="18" charset="0"/>
                        <a:ea typeface="Calibri" panose="020F0502020204030204" pitchFamily="34" charset="0"/>
                        <a:cs typeface="Times New Roman" panose="02020603050405020304" pitchFamily="18" charset="0"/>
                      </a:rPr>
                      <m:t>=1,3,5,7,9,11,13</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 respectively.</a:t>
                </a:r>
              </a:p>
              <a:p>
                <a:pPr marL="182880">
                  <a:lnSpc>
                    <a:spcPct val="100000"/>
                  </a:lnSpc>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pPr>
                <a14:m>
                  <m:oMathPara xmlns:m="http://schemas.openxmlformats.org/officeDocument/2006/math">
                    <m:oMathParaPr>
                      <m:jc m:val="centerGroup"/>
                    </m:oMathParaPr>
                    <m:oMath xmlns:m="http://schemas.openxmlformats.org/officeDocument/2006/math">
                      <m:d>
                        <m:dPr>
                          <m:begChr m:val="|"/>
                          <m:endChr m:val="|"/>
                          <m:ctrlPr>
                            <a:rPr lang="en-US" sz="1200" i="1" kern="100" smtClean="0">
                              <a:latin typeface="Cambria Math" panose="02040503050406030204" pitchFamily="18" charset="0"/>
                              <a:cs typeface="Times New Roman" panose="02020603050405020304" pitchFamily="18" charset="0"/>
                            </a:rPr>
                          </m:ctrlPr>
                        </m:dPr>
                        <m:e>
                          <m:r>
                            <m:rPr>
                              <m:brk m:alnAt="7"/>
                            </m:rPr>
                            <a:rPr lang="en-US" sz="1200" i="1" kern="100">
                              <a:latin typeface="Cambria Math" panose="02040503050406030204" pitchFamily="18" charset="0"/>
                              <a:cs typeface="Times New Roman" panose="02020603050405020304" pitchFamily="18" charset="0"/>
                            </a:rPr>
                            <m:t>𝑆</m:t>
                          </m:r>
                        </m:e>
                      </m:d>
                      <m:r>
                        <a:rPr lang="en-US" sz="1200" b="0" i="1" kern="100" smtClean="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2"/>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m:t>
                                </m:r>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0.9579</m:t>
                                        </m:r>
                                      </m:e>
                                      <m:e>
                                        <m:r>
                                          <a:rPr lang="en-US" sz="1200" i="1">
                                            <a:latin typeface="Cambria Math" panose="02040503050406030204" pitchFamily="18" charset="0"/>
                                          </a:rPr>
                                          <m:t>0.9578</m:t>
                                        </m:r>
                                      </m:e>
                                      <m:e>
                                        <m:r>
                                          <a:rPr lang="en-US" sz="1200" i="1">
                                            <a:latin typeface="Cambria Math" panose="02040503050406030204" pitchFamily="18" charset="0"/>
                                          </a:rPr>
                                          <m:t>0.9578</m:t>
                                        </m:r>
                                      </m:e>
                                      <m:e>
                                        <m:r>
                                          <a:rPr lang="en-US" sz="1200" i="1">
                                            <a:latin typeface="Cambria Math" panose="02040503050406030204" pitchFamily="18" charset="0"/>
                                          </a:rPr>
                                          <m:t>0.9577</m:t>
                                        </m:r>
                                      </m:e>
                                      <m:e>
                                        <m:r>
                                          <a:rPr lang="en-US" sz="1200" i="1">
                                            <a:latin typeface="Cambria Math" panose="02040503050406030204" pitchFamily="18" charset="0"/>
                                          </a:rPr>
                                          <m:t>0.9576</m:t>
                                        </m:r>
                                      </m:e>
                                      <m:e>
                                        <m:r>
                                          <a:rPr lang="en-US" sz="1200" i="1">
                                            <a:latin typeface="Cambria Math" panose="02040503050406030204" pitchFamily="18" charset="0"/>
                                          </a:rPr>
                                          <m:t>0.9577</m:t>
                                        </m:r>
                                      </m:e>
                                      <m:e>
                                        <m:r>
                                          <a:rPr lang="en-US" sz="1200" i="1">
                                            <a:latin typeface="Cambria Math" panose="02040503050406030204" pitchFamily="18" charset="0"/>
                                          </a:rPr>
                                          <m:t>0.9555</m:t>
                                        </m:r>
                                      </m:e>
                                    </m:eqArr>
                                  </m:e>
                                </m:d>
                                <m:r>
                                  <a:rPr lang="en-US" sz="1200" i="1">
                                    <a:latin typeface="Cambria Math" panose="02040503050406030204" pitchFamily="18" charset="0"/>
                                  </a:rPr>
                                  <m:t>⁠</m:t>
                                </m:r>
                              </m:e>
                              <m:e>
                                <m:r>
                                  <a:rPr lang="en-US" sz="1200" i="1">
                                    <a:latin typeface="Cambria Math" panose="02040503050406030204" pitchFamily="18" charset="0"/>
                                  </a:rPr>
                                  <m:t>⁠</m:t>
                                </m:r>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0.2870</m:t>
                                        </m:r>
                                      </m:e>
                                      <m:e>
                                        <m:r>
                                          <a:rPr lang="en-US" sz="1200" i="1">
                                            <a:latin typeface="Cambria Math" panose="02040503050406030204" pitchFamily="18" charset="0"/>
                                          </a:rPr>
                                          <m:t>0.2873</m:t>
                                        </m:r>
                                      </m:e>
                                      <m:e>
                                        <m:r>
                                          <a:rPr lang="en-US" sz="1200" i="1">
                                            <a:latin typeface="Cambria Math" panose="02040503050406030204" pitchFamily="18" charset="0"/>
                                          </a:rPr>
                                          <m:t>0.2875</m:t>
                                        </m:r>
                                      </m:e>
                                      <m:e>
                                        <m:r>
                                          <a:rPr lang="en-US" sz="1200" i="1">
                                            <a:latin typeface="Cambria Math" panose="02040503050406030204" pitchFamily="18" charset="0"/>
                                          </a:rPr>
                                          <m:t>0.2877</m:t>
                                        </m:r>
                                      </m:e>
                                      <m:e>
                                        <m:r>
                                          <a:rPr lang="en-US" sz="1200" i="1">
                                            <a:latin typeface="Cambria Math" panose="02040503050406030204" pitchFamily="18" charset="0"/>
                                          </a:rPr>
                                          <m:t>0.2880</m:t>
                                        </m:r>
                                      </m:e>
                                      <m:e>
                                        <m:r>
                                          <a:rPr lang="en-US" sz="1200" i="1">
                                            <a:latin typeface="Cambria Math" panose="02040503050406030204" pitchFamily="18" charset="0"/>
                                          </a:rPr>
                                          <m:t>0.2878</m:t>
                                        </m:r>
                                      </m:e>
                                      <m:e>
                                        <m:r>
                                          <a:rPr lang="en-US" sz="1200" i="1">
                                            <a:latin typeface="Cambria Math" panose="02040503050406030204" pitchFamily="18" charset="0"/>
                                          </a:rPr>
                                          <m:t>0.2949</m:t>
                                        </m:r>
                                      </m:e>
                                    </m:eqArr>
                                  </m:e>
                                </m:d>
                                <m:r>
                                  <a:rPr lang="en-US" sz="1200" i="1">
                                    <a:latin typeface="Cambria Math" panose="02040503050406030204" pitchFamily="18" charset="0"/>
                                  </a:rPr>
                                  <m:t>⁠</m:t>
                                </m:r>
                              </m:e>
                            </m:m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0.2870</m:t>
                                        </m:r>
                                      </m:e>
                                      <m:e>
                                        <m:r>
                                          <a:rPr lang="en-US" sz="1200" i="1">
                                            <a:latin typeface="Cambria Math" panose="02040503050406030204" pitchFamily="18" charset="0"/>
                                          </a:rPr>
                                          <m:t>0.2873</m:t>
                                        </m:r>
                                      </m:e>
                                      <m:e>
                                        <m:r>
                                          <a:rPr lang="en-US" sz="1200" i="1">
                                            <a:latin typeface="Cambria Math" panose="02040503050406030204" pitchFamily="18" charset="0"/>
                                          </a:rPr>
                                          <m:t>0.2875</m:t>
                                        </m:r>
                                      </m:e>
                                      <m:e>
                                        <m:r>
                                          <a:rPr lang="en-US" sz="1200" i="1">
                                            <a:latin typeface="Cambria Math" panose="02040503050406030204" pitchFamily="18" charset="0"/>
                                          </a:rPr>
                                          <m:t>0.2877</m:t>
                                        </m:r>
                                      </m:e>
                                      <m:e>
                                        <m:r>
                                          <a:rPr lang="en-US" sz="1200" i="1">
                                            <a:latin typeface="Cambria Math" panose="02040503050406030204" pitchFamily="18" charset="0"/>
                                          </a:rPr>
                                          <m:t>0.2880</m:t>
                                        </m:r>
                                      </m:e>
                                      <m:e>
                                        <m:r>
                                          <a:rPr lang="en-US" sz="1200" i="1">
                                            <a:latin typeface="Cambria Math" panose="02040503050406030204" pitchFamily="18" charset="0"/>
                                          </a:rPr>
                                          <m:t>0.2878</m:t>
                                        </m:r>
                                      </m:e>
                                      <m:e>
                                        <m:r>
                                          <a:rPr lang="en-US" sz="1200" i="1">
                                            <a:latin typeface="Cambria Math" panose="02040503050406030204" pitchFamily="18" charset="0"/>
                                          </a:rPr>
                                          <m:t>0.2949</m:t>
                                        </m:r>
                                      </m:e>
                                    </m:eqArr>
                                  </m:e>
                                </m:d>
                                <m:r>
                                  <a:rPr lang="en-US" sz="1200" i="1">
                                    <a:latin typeface="Cambria Math" panose="02040503050406030204" pitchFamily="18" charset="0"/>
                                  </a:rPr>
                                  <m:t>⁠</m:t>
                                </m:r>
                              </m:e>
                              <m:e>
                                <m:r>
                                  <a:rPr lang="en-US" sz="1200" i="1">
                                    <a:latin typeface="Cambria Math" panose="02040503050406030204" pitchFamily="18" charset="0"/>
                                  </a:rPr>
                                  <m:t>⁠</m:t>
                                </m:r>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0.9579</m:t>
                                        </m:r>
                                      </m:e>
                                      <m:e>
                                        <m:r>
                                          <a:rPr lang="en-US" sz="1200" i="1">
                                            <a:latin typeface="Cambria Math" panose="02040503050406030204" pitchFamily="18" charset="0"/>
                                          </a:rPr>
                                          <m:t>0.9578</m:t>
                                        </m:r>
                                      </m:e>
                                      <m:e>
                                        <m:r>
                                          <a:rPr lang="en-US" sz="1200" i="1">
                                            <a:latin typeface="Cambria Math" panose="02040503050406030204" pitchFamily="18" charset="0"/>
                                          </a:rPr>
                                          <m:t>0.9578</m:t>
                                        </m:r>
                                      </m:e>
                                      <m:e>
                                        <m:r>
                                          <a:rPr lang="en-US" sz="1200" i="1">
                                            <a:latin typeface="Cambria Math" panose="02040503050406030204" pitchFamily="18" charset="0"/>
                                          </a:rPr>
                                          <m:t>0.9577</m:t>
                                        </m:r>
                                      </m:e>
                                      <m:e>
                                        <m:r>
                                          <a:rPr lang="en-US" sz="1200" i="1">
                                            <a:latin typeface="Cambria Math" panose="02040503050406030204" pitchFamily="18" charset="0"/>
                                          </a:rPr>
                                          <m:t>0.9576</m:t>
                                        </m:r>
                                      </m:e>
                                      <m:e>
                                        <m:r>
                                          <a:rPr lang="en-US" sz="1200" i="1">
                                            <a:latin typeface="Cambria Math" panose="02040503050406030204" pitchFamily="18" charset="0"/>
                                          </a:rPr>
                                          <m:t>0.9577</m:t>
                                        </m:r>
                                      </m:e>
                                      <m:e>
                                        <m:r>
                                          <a:rPr lang="en-US" sz="1200" i="1">
                                            <a:latin typeface="Cambria Math" panose="02040503050406030204" pitchFamily="18" charset="0"/>
                                          </a:rPr>
                                          <m:t>0.9555</m:t>
                                        </m:r>
                                      </m:e>
                                    </m:eqArr>
                                  </m:e>
                                </m:d>
                              </m:e>
                            </m:mr>
                          </m:m>
                        </m:e>
                      </m:d>
                      <m:r>
                        <a:rPr lang="en-US" sz="1200" b="0" i="1" smtClean="0">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5" name="Content Placeholder 3">
                <a:extLst>
                  <a:ext uri="{FF2B5EF4-FFF2-40B4-BE49-F238E27FC236}">
                    <a16:creationId xmlns:a16="http://schemas.microsoft.com/office/drawing/2014/main" id="{D45D4583-2617-6F80-FC68-3AA7386770DE}"/>
                  </a:ext>
                </a:extLst>
              </p:cNvPr>
              <p:cNvSpPr txBox="1">
                <a:spLocks noRot="1" noChangeAspect="1" noMove="1" noResize="1" noEditPoints="1" noAdjustHandles="1" noChangeArrowheads="1" noChangeShapeType="1" noTextEdit="1"/>
              </p:cNvSpPr>
              <p:nvPr/>
            </p:nvSpPr>
            <p:spPr>
              <a:xfrm>
                <a:off x="270106" y="3613790"/>
                <a:ext cx="4766670" cy="3320410"/>
              </a:xfrm>
              <a:prstGeom prst="rect">
                <a:avLst/>
              </a:prstGeom>
              <a:blipFill>
                <a:blip r:embed="rId6"/>
                <a:stretch>
                  <a:fillRect t="-146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Content Placeholder 3">
                <a:extLst>
                  <a:ext uri="{FF2B5EF4-FFF2-40B4-BE49-F238E27FC236}">
                    <a16:creationId xmlns:a16="http://schemas.microsoft.com/office/drawing/2014/main" id="{DF9FD430-3D62-0A8C-6101-3D3BB84F84E6}"/>
                  </a:ext>
                </a:extLst>
              </p:cNvPr>
              <p:cNvSpPr txBox="1">
                <a:spLocks/>
              </p:cNvSpPr>
              <p:nvPr/>
            </p:nvSpPr>
            <p:spPr>
              <a:xfrm>
                <a:off x="4876800" y="4015482"/>
                <a:ext cx="6172200" cy="2760017"/>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HFSS simulation of a particular such scenario yielded following phases of the 2x2 S-matrix. Here the upper to lower values correspond to </a:t>
                </a:r>
                <a14:m>
                  <m:oMath xmlns:m="http://schemas.openxmlformats.org/officeDocument/2006/math">
                    <m:r>
                      <a:rPr lang="en-US" sz="1200" b="0" i="1" kern="100" smtClean="0">
                        <a:latin typeface="Cambria Math" panose="02040503050406030204" pitchFamily="18" charset="0"/>
                        <a:ea typeface="Calibri" panose="020F0502020204030204" pitchFamily="34" charset="0"/>
                        <a:cs typeface="Times New Roman" panose="02020603050405020304" pitchFamily="18" charset="0"/>
                      </a:rPr>
                      <m:t>𝑛</m:t>
                    </m:r>
                    <m:r>
                      <a:rPr lang="en-US" sz="1200" b="0" i="1" kern="100" smtClean="0">
                        <a:latin typeface="Cambria Math" panose="02040503050406030204" pitchFamily="18" charset="0"/>
                        <a:ea typeface="Calibri" panose="020F0502020204030204" pitchFamily="34" charset="0"/>
                        <a:cs typeface="Times New Roman" panose="02020603050405020304" pitchFamily="18" charset="0"/>
                      </a:rPr>
                      <m:t>=1,3,5,7,9,11,13</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 respectively.</a:t>
                </a:r>
              </a:p>
              <a:p>
                <a:pPr marL="182880">
                  <a:lnSpc>
                    <a:spcPct val="100000"/>
                  </a:lnSpc>
                </a:pPr>
                <a14:m>
                  <m:oMathPara xmlns:m="http://schemas.openxmlformats.org/officeDocument/2006/math">
                    <m:oMathParaPr>
                      <m:jc m:val="centerGroup"/>
                    </m:oMathParaPr>
                    <m:oMath xmlns:m="http://schemas.openxmlformats.org/officeDocument/2006/math">
                      <m:r>
                        <a:rPr lang="en-US" sz="1200" i="1" kern="100">
                          <a:latin typeface="Cambria Math" panose="02040503050406030204" pitchFamily="18" charset="0"/>
                          <a:ea typeface="Cambria Math" panose="02040503050406030204" pitchFamily="18" charset="0"/>
                          <a:cs typeface="Times New Roman" panose="02020603050405020304" pitchFamily="18" charset="0"/>
                        </a:rPr>
                        <m:t>∠</m:t>
                      </m:r>
                      <m:r>
                        <a:rPr lang="en-US" sz="1200" i="1" kern="100">
                          <a:latin typeface="Cambria Math" panose="02040503050406030204" pitchFamily="18" charset="0"/>
                          <a:cs typeface="Times New Roman" panose="02020603050405020304" pitchFamily="18" charset="0"/>
                        </a:rPr>
                        <m:t>𝑆</m:t>
                      </m:r>
                      <m:d>
                        <m:dPr>
                          <m:ctrlPr>
                            <a:rPr lang="en-US" sz="1200" i="1" kern="100">
                              <a:latin typeface="Cambria Math" panose="02040503050406030204" pitchFamily="18" charset="0"/>
                              <a:cs typeface="Times New Roman" panose="02020603050405020304" pitchFamily="18" charset="0"/>
                            </a:rPr>
                          </m:ctrlPr>
                        </m:dPr>
                        <m:e>
                          <m:r>
                            <a:rPr lang="en-US" sz="1200" i="1" kern="100">
                              <a:latin typeface="Cambria Math" panose="02040503050406030204" pitchFamily="18" charset="0"/>
                              <a:cs typeface="Times New Roman" panose="02020603050405020304" pitchFamily="18" charset="0"/>
                            </a:rPr>
                            <m:t>°</m:t>
                          </m:r>
                        </m:e>
                      </m:d>
                      <m:r>
                        <a:rPr lang="en-US" sz="1200" b="0" i="1" kern="100" smtClean="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2"/>
                                    <m:mcJc m:val="center"/>
                                  </m:mcPr>
                                </m:mc>
                              </m:mcs>
                              <m:ctrlPr>
                                <a:rPr lang="en-US" sz="1200" i="1">
                                  <a:latin typeface="Cambria Math" panose="02040503050406030204" pitchFamily="18" charset="0"/>
                                </a:rPr>
                              </m:ctrlPr>
                            </m:mP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4.1</m:t>
                                        </m:r>
                                      </m:e>
                                      <m:e>
                                        <m:r>
                                          <a:rPr lang="en-US" sz="1200" i="1">
                                            <a:latin typeface="Cambria Math" panose="02040503050406030204" pitchFamily="18" charset="0"/>
                                          </a:rPr>
                                          <m:t>4.2</m:t>
                                        </m:r>
                                      </m:e>
                                      <m:e>
                                        <m:r>
                                          <a:rPr lang="en-US" sz="1200" i="1">
                                            <a:latin typeface="Cambria Math" panose="02040503050406030204" pitchFamily="18" charset="0"/>
                                          </a:rPr>
                                          <m:t>4.1</m:t>
                                        </m:r>
                                      </m:e>
                                      <m:e>
                                        <m:r>
                                          <a:rPr lang="en-US" sz="1200" i="1">
                                            <a:latin typeface="Cambria Math" panose="02040503050406030204" pitchFamily="18" charset="0"/>
                                          </a:rPr>
                                          <m:t>4.2</m:t>
                                        </m:r>
                                      </m:e>
                                      <m:e>
                                        <m:r>
                                          <a:rPr lang="en-US" sz="1200" i="1">
                                            <a:latin typeface="Cambria Math" panose="02040503050406030204" pitchFamily="18" charset="0"/>
                                          </a:rPr>
                                          <m:t>4.2</m:t>
                                        </m:r>
                                      </m:e>
                                      <m:e>
                                        <m:r>
                                          <a:rPr lang="en-US" sz="1200" i="1">
                                            <a:latin typeface="Cambria Math" panose="02040503050406030204" pitchFamily="18" charset="0"/>
                                          </a:rPr>
                                          <m:t>4.1</m:t>
                                        </m:r>
                                      </m:e>
                                      <m:e>
                                        <m:r>
                                          <a:rPr lang="en-US" sz="1200" i="1">
                                            <a:latin typeface="Cambria Math" panose="02040503050406030204" pitchFamily="18" charset="0"/>
                                          </a:rPr>
                                          <m:t>4.0</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123.4</m:t>
                                        </m:r>
                                      </m:e>
                                      <m:e>
                                        <m:r>
                                          <a:rPr lang="en-US" sz="1200" i="1">
                                            <a:latin typeface="Cambria Math" panose="02040503050406030204" pitchFamily="18" charset="0"/>
                                          </a:rPr>
                                          <m:t>−56.5</m:t>
                                        </m:r>
                                      </m:e>
                                      <m:e>
                                        <m:r>
                                          <a:rPr lang="en-US" sz="1200" i="1">
                                            <a:latin typeface="Cambria Math" panose="02040503050406030204" pitchFamily="18" charset="0"/>
                                          </a:rPr>
                                          <m:t>123.5</m:t>
                                        </m:r>
                                      </m:e>
                                      <m:e>
                                        <m:r>
                                          <a:rPr lang="en-US" sz="1200" i="1">
                                            <a:latin typeface="Cambria Math" panose="02040503050406030204" pitchFamily="18" charset="0"/>
                                          </a:rPr>
                                          <m:t>−56.5</m:t>
                                        </m:r>
                                      </m:e>
                                      <m:e>
                                        <m:r>
                                          <a:rPr lang="en-US" sz="1200" i="1">
                                            <a:latin typeface="Cambria Math" panose="02040503050406030204" pitchFamily="18" charset="0"/>
                                          </a:rPr>
                                          <m:t>123.5</m:t>
                                        </m:r>
                                      </m:e>
                                      <m:e>
                                        <m:r>
                                          <a:rPr lang="en-US" sz="1200" i="1">
                                            <a:latin typeface="Cambria Math" panose="02040503050406030204" pitchFamily="18" charset="0"/>
                                          </a:rPr>
                                          <m:t>−56.6</m:t>
                                        </m:r>
                                      </m:e>
                                      <m:e>
                                        <m:r>
                                          <a:rPr lang="en-US" sz="1200" i="1">
                                            <a:latin typeface="Cambria Math" panose="02040503050406030204" pitchFamily="18" charset="0"/>
                                          </a:rPr>
                                          <m:t>124.7</m:t>
                                        </m:r>
                                      </m:e>
                                    </m:eqArr>
                                  </m:e>
                                </m:d>
                              </m:e>
                            </m:m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123.4</m:t>
                                        </m:r>
                                      </m:e>
                                      <m:e>
                                        <m:r>
                                          <a:rPr lang="en-US" sz="1200" i="1">
                                            <a:latin typeface="Cambria Math" panose="02040503050406030204" pitchFamily="18" charset="0"/>
                                          </a:rPr>
                                          <m:t>−56.5</m:t>
                                        </m:r>
                                      </m:e>
                                      <m:e>
                                        <m:r>
                                          <a:rPr lang="en-US" sz="1200" i="1">
                                            <a:latin typeface="Cambria Math" panose="02040503050406030204" pitchFamily="18" charset="0"/>
                                          </a:rPr>
                                          <m:t>123.5</m:t>
                                        </m:r>
                                      </m:e>
                                      <m:e>
                                        <m:r>
                                          <a:rPr lang="en-US" sz="1200" i="1">
                                            <a:latin typeface="Cambria Math" panose="02040503050406030204" pitchFamily="18" charset="0"/>
                                          </a:rPr>
                                          <m:t>−56.5</m:t>
                                        </m:r>
                                      </m:e>
                                      <m:e>
                                        <m:r>
                                          <a:rPr lang="en-US" sz="1200" i="1">
                                            <a:latin typeface="Cambria Math" panose="02040503050406030204" pitchFamily="18" charset="0"/>
                                          </a:rPr>
                                          <m:t>123.5</m:t>
                                        </m:r>
                                      </m:e>
                                      <m:e>
                                        <m:r>
                                          <a:rPr lang="en-US" sz="1200" i="1">
                                            <a:latin typeface="Cambria Math" panose="02040503050406030204" pitchFamily="18" charset="0"/>
                                          </a:rPr>
                                          <m:t>−56.6</m:t>
                                        </m:r>
                                      </m:e>
                                      <m:e>
                                        <m:r>
                                          <a:rPr lang="en-US" sz="1200" i="1">
                                            <a:latin typeface="Cambria Math" panose="02040503050406030204" pitchFamily="18" charset="0"/>
                                          </a:rPr>
                                          <m:t>124.7</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62.8</m:t>
                                        </m:r>
                                      </m:e>
                                      <m:e>
                                        <m:r>
                                          <a:rPr lang="en-US" sz="1200" i="1">
                                            <a:latin typeface="Cambria Math" panose="02040503050406030204" pitchFamily="18" charset="0"/>
                                          </a:rPr>
                                          <m:t>62.8</m:t>
                                        </m:r>
                                      </m:e>
                                      <m:e>
                                        <m:r>
                                          <a:rPr lang="en-US" sz="1200" i="1">
                                            <a:latin typeface="Cambria Math" panose="02040503050406030204" pitchFamily="18" charset="0"/>
                                          </a:rPr>
                                          <m:t>62.8</m:t>
                                        </m:r>
                                      </m:e>
                                      <m:e>
                                        <m:r>
                                          <a:rPr lang="en-US" sz="1200" i="1">
                                            <a:latin typeface="Cambria Math" panose="02040503050406030204" pitchFamily="18" charset="0"/>
                                          </a:rPr>
                                          <m:t>62.8</m:t>
                                        </m:r>
                                      </m:e>
                                      <m:e>
                                        <m:r>
                                          <a:rPr lang="en-US" sz="1200" i="1">
                                            <a:latin typeface="Cambria Math" panose="02040503050406030204" pitchFamily="18" charset="0"/>
                                          </a:rPr>
                                          <m:t>62.8</m:t>
                                        </m:r>
                                      </m:e>
                                      <m:e>
                                        <m:r>
                                          <a:rPr lang="en-US" sz="1200" i="1">
                                            <a:latin typeface="Cambria Math" panose="02040503050406030204" pitchFamily="18" charset="0"/>
                                          </a:rPr>
                                          <m:t>62.8</m:t>
                                        </m:r>
                                      </m:e>
                                      <m:e>
                                        <m:r>
                                          <a:rPr lang="en-US" sz="1200" i="1">
                                            <a:latin typeface="Cambria Math" panose="02040503050406030204" pitchFamily="18" charset="0"/>
                                          </a:rPr>
                                          <m:t>65.4</m:t>
                                        </m:r>
                                      </m:e>
                                    </m:eqArr>
                                  </m:e>
                                </m:d>
                              </m:e>
                            </m:mr>
                          </m:m>
                        </m:e>
                      </m:d>
                      <m:r>
                        <a:rPr lang="en-US" sz="1200" b="0" i="1" smtClean="0">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spcAft>
                    <a:spcPts val="0"/>
                  </a:spcAft>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spcAft>
                    <a:spcPts val="0"/>
                  </a:spcAft>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spcAft>
                    <a:spcPts val="0"/>
                  </a:spcAft>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6" name="Content Placeholder 3">
                <a:extLst>
                  <a:ext uri="{FF2B5EF4-FFF2-40B4-BE49-F238E27FC236}">
                    <a16:creationId xmlns:a16="http://schemas.microsoft.com/office/drawing/2014/main" id="{DF9FD430-3D62-0A8C-6101-3D3BB84F84E6}"/>
                  </a:ext>
                </a:extLst>
              </p:cNvPr>
              <p:cNvSpPr txBox="1">
                <a:spLocks noRot="1" noChangeAspect="1" noMove="1" noResize="1" noEditPoints="1" noAdjustHandles="1" noChangeArrowheads="1" noChangeShapeType="1" noTextEdit="1"/>
              </p:cNvSpPr>
              <p:nvPr/>
            </p:nvSpPr>
            <p:spPr>
              <a:xfrm>
                <a:off x="4876800" y="4015482"/>
                <a:ext cx="6172200" cy="2760017"/>
              </a:xfrm>
              <a:prstGeom prst="rect">
                <a:avLst/>
              </a:prstGeom>
              <a:blipFill>
                <a:blip r:embed="rId7"/>
                <a:stretch>
                  <a:fillRect t="-1770" b="-2655"/>
                </a:stretch>
              </a:blipFill>
            </p:spPr>
            <p:txBody>
              <a:bodyPr/>
              <a:lstStyle/>
              <a:p>
                <a:r>
                  <a:rPr lang="en-US">
                    <a:noFill/>
                  </a:rPr>
                  <a:t> </a:t>
                </a:r>
              </a:p>
            </p:txBody>
          </p:sp>
        </mc:Fallback>
      </mc:AlternateContent>
    </p:spTree>
    <p:extLst>
      <p:ext uri="{BB962C8B-B14F-4D97-AF65-F5344CB8AC3E}">
        <p14:creationId xmlns:p14="http://schemas.microsoft.com/office/powerpoint/2010/main" val="1862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1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7"/>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1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21"/>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22"/>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par>
                                <p:cTn id="47" presetID="1" presetClass="exit" presetSubtype="0" fill="hold" grpId="1" nodeType="withEffect">
                                  <p:stCondLst>
                                    <p:cond delay="0"/>
                                  </p:stCondLst>
                                  <p:childTnLst>
                                    <p:set>
                                      <p:cBhvr>
                                        <p:cTn id="48" dur="1" fill="hold">
                                          <p:stCondLst>
                                            <p:cond delay="0"/>
                                          </p:stCondLst>
                                        </p:cTn>
                                        <p:tgtEl>
                                          <p:spTgt spid="23"/>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P spid="7" grpId="0"/>
      <p:bldP spid="11" grpId="0"/>
      <p:bldP spid="11" grpId="1"/>
      <p:bldP spid="15" grpId="0"/>
      <p:bldP spid="15" grpId="1"/>
      <p:bldP spid="17" grpId="0"/>
      <p:bldP spid="17" grpId="1"/>
      <p:bldP spid="19" grpId="0"/>
      <p:bldP spid="19" grpId="1"/>
      <p:bldP spid="21" grpId="0"/>
      <p:bldP spid="21" grpId="1"/>
      <p:bldP spid="22" grpId="0"/>
      <p:bldP spid="22" grpId="1"/>
      <p:bldP spid="23" grpId="0"/>
      <p:bldP spid="23" grpId="1"/>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88C48A8-D718-993F-07BE-E51A72BAD561}"/>
              </a:ext>
            </a:extLst>
          </p:cNvPr>
          <p:cNvPicPr>
            <a:picLocks noChangeAspect="1"/>
          </p:cNvPicPr>
          <p:nvPr/>
        </p:nvPicPr>
        <p:blipFill>
          <a:blip r:embed="rId2"/>
          <a:stretch>
            <a:fillRect/>
          </a:stretch>
        </p:blipFill>
        <p:spPr>
          <a:xfrm>
            <a:off x="701440" y="1219200"/>
            <a:ext cx="10804760" cy="1483532"/>
          </a:xfrm>
          <a:prstGeom prst="rect">
            <a:avLst/>
          </a:prstGeom>
        </p:spPr>
      </p:pic>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18</a:t>
            </a:fld>
            <a:endParaRPr lang="en-US" dirty="0"/>
          </a:p>
        </p:txBody>
      </p:sp>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2x2 S-Matrix of Right Going 7x2 Manifold When All, Except an Even Cavity Port # </a:t>
                </a:r>
                <a14:m>
                  <m:oMath xmlns:m="http://schemas.openxmlformats.org/officeDocument/2006/math">
                    <m:r>
                      <a:rPr lang="en-US" b="1" i="1" smtClean="0">
                        <a:latin typeface="Cambria Math" panose="02040503050406030204" pitchFamily="18" charset="0"/>
                      </a:rPr>
                      <m:t>𝒏</m:t>
                    </m:r>
                  </m:oMath>
                </a14:m>
                <a:r>
                  <a:rPr lang="en-US" dirty="0"/>
                  <a:t>, are Shorted (Detuned Cavities)</a:t>
                </a:r>
              </a:p>
            </p:txBody>
          </p:sp>
        </mc:Choice>
        <mc:Fallback xmlns="">
          <p:sp>
            <p:nvSpPr>
              <p:cNvPr id="3" name="Title 2">
                <a:extLst>
                  <a:ext uri="{FF2B5EF4-FFF2-40B4-BE49-F238E27FC236}">
                    <a16:creationId xmlns:a16="http://schemas.microsoft.com/office/drawing/2014/main" id="{C7BC1E71-AC7A-8263-C4B7-96D60CA04C93}"/>
                  </a:ext>
                </a:extLst>
              </p:cNvPr>
              <p:cNvSpPr>
                <a:spLocks noGrp="1" noRot="1" noChangeAspect="1" noMove="1" noResize="1" noEditPoints="1" noAdjustHandles="1" noChangeArrowheads="1" noChangeShapeType="1" noTextEdit="1"/>
              </p:cNvSpPr>
              <p:nvPr>
                <p:ph type="title"/>
              </p:nvPr>
            </p:nvSpPr>
            <p:spPr>
              <a:blipFill>
                <a:blip r:embed="rId3"/>
                <a:stretch>
                  <a:fillRect l="-1749" t="-8871" r="-1693" b="-25000"/>
                </a:stretch>
              </a:blipFill>
            </p:spPr>
            <p:txBody>
              <a:bodyPr/>
              <a:lstStyle/>
              <a:p>
                <a:r>
                  <a:rPr lang="en-US">
                    <a:noFill/>
                  </a:rPr>
                  <a:t> </a:t>
                </a:r>
              </a:p>
            </p:txBody>
          </p:sp>
        </mc:Fallback>
      </mc:AlternateContent>
      <p:sp>
        <p:nvSpPr>
          <p:cNvPr id="12" name="Content Placeholder 3">
            <a:extLst>
              <a:ext uri="{FF2B5EF4-FFF2-40B4-BE49-F238E27FC236}">
                <a16:creationId xmlns:a16="http://schemas.microsoft.com/office/drawing/2014/main" id="{657B5D3B-1B8B-7C3B-0D7C-73B519C54B96}"/>
              </a:ext>
            </a:extLst>
          </p:cNvPr>
          <p:cNvSpPr txBox="1">
            <a:spLocks/>
          </p:cNvSpPr>
          <p:nvPr/>
        </p:nvSpPr>
        <p:spPr>
          <a:xfrm>
            <a:off x="1219199" y="1942678"/>
            <a:ext cx="10744199"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1              2               3              4               5              6              7              8               9             10            11            12            13            14</a:t>
            </a:r>
          </a:p>
        </p:txBody>
      </p:sp>
      <p:sp>
        <p:nvSpPr>
          <p:cNvPr id="6" name="Content Placeholder 3">
            <a:extLst>
              <a:ext uri="{FF2B5EF4-FFF2-40B4-BE49-F238E27FC236}">
                <a16:creationId xmlns:a16="http://schemas.microsoft.com/office/drawing/2014/main" id="{A93690CC-F9DE-FBA4-26B8-7C177CE26E13}"/>
              </a:ext>
            </a:extLst>
          </p:cNvPr>
          <p:cNvSpPr txBox="1">
            <a:spLocks/>
          </p:cNvSpPr>
          <p:nvPr/>
        </p:nvSpPr>
        <p:spPr>
          <a:xfrm>
            <a:off x="762000" y="1295400"/>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sp>
        <p:nvSpPr>
          <p:cNvPr id="10" name="Content Placeholder 3">
            <a:extLst>
              <a:ext uri="{FF2B5EF4-FFF2-40B4-BE49-F238E27FC236}">
                <a16:creationId xmlns:a16="http://schemas.microsoft.com/office/drawing/2014/main" id="{F990BC4D-0717-D60D-126E-6687FE511BC6}"/>
              </a:ext>
            </a:extLst>
          </p:cNvPr>
          <p:cNvSpPr txBox="1">
            <a:spLocks/>
          </p:cNvSpPr>
          <p:nvPr/>
        </p:nvSpPr>
        <p:spPr>
          <a:xfrm>
            <a:off x="2118874" y="1826076"/>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2</a:t>
            </a:r>
          </a:p>
        </p:txBody>
      </p:sp>
      <p:sp>
        <p:nvSpPr>
          <p:cNvPr id="11" name="Content Placeholder 3">
            <a:extLst>
              <a:ext uri="{FF2B5EF4-FFF2-40B4-BE49-F238E27FC236}">
                <a16:creationId xmlns:a16="http://schemas.microsoft.com/office/drawing/2014/main" id="{8D15C70F-075D-B79E-10D1-956A0FA3EC11}"/>
              </a:ext>
            </a:extLst>
          </p:cNvPr>
          <p:cNvSpPr txBox="1">
            <a:spLocks/>
          </p:cNvSpPr>
          <p:nvPr/>
        </p:nvSpPr>
        <p:spPr>
          <a:xfrm>
            <a:off x="3636091" y="1814276"/>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4</a:t>
            </a:r>
          </a:p>
        </p:txBody>
      </p:sp>
      <p:sp>
        <p:nvSpPr>
          <p:cNvPr id="13" name="Content Placeholder 3">
            <a:extLst>
              <a:ext uri="{FF2B5EF4-FFF2-40B4-BE49-F238E27FC236}">
                <a16:creationId xmlns:a16="http://schemas.microsoft.com/office/drawing/2014/main" id="{67E42896-1212-4ABC-C26D-C8FB353253BF}"/>
              </a:ext>
            </a:extLst>
          </p:cNvPr>
          <p:cNvSpPr txBox="1">
            <a:spLocks/>
          </p:cNvSpPr>
          <p:nvPr/>
        </p:nvSpPr>
        <p:spPr>
          <a:xfrm>
            <a:off x="5153308" y="1806503"/>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6</a:t>
            </a:r>
          </a:p>
        </p:txBody>
      </p:sp>
      <p:sp>
        <p:nvSpPr>
          <p:cNvPr id="14" name="Content Placeholder 3">
            <a:extLst>
              <a:ext uri="{FF2B5EF4-FFF2-40B4-BE49-F238E27FC236}">
                <a16:creationId xmlns:a16="http://schemas.microsoft.com/office/drawing/2014/main" id="{EDDB09A7-3723-A290-EB68-BBF991156735}"/>
              </a:ext>
            </a:extLst>
          </p:cNvPr>
          <p:cNvSpPr txBox="1">
            <a:spLocks/>
          </p:cNvSpPr>
          <p:nvPr/>
        </p:nvSpPr>
        <p:spPr>
          <a:xfrm>
            <a:off x="6678689" y="1802867"/>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8</a:t>
            </a:r>
          </a:p>
        </p:txBody>
      </p:sp>
      <p:sp>
        <p:nvSpPr>
          <p:cNvPr id="15" name="Content Placeholder 3">
            <a:extLst>
              <a:ext uri="{FF2B5EF4-FFF2-40B4-BE49-F238E27FC236}">
                <a16:creationId xmlns:a16="http://schemas.microsoft.com/office/drawing/2014/main" id="{72E42B17-0976-5E90-78D4-6E9E15953A93}"/>
              </a:ext>
            </a:extLst>
          </p:cNvPr>
          <p:cNvSpPr txBox="1">
            <a:spLocks/>
          </p:cNvSpPr>
          <p:nvPr/>
        </p:nvSpPr>
        <p:spPr>
          <a:xfrm>
            <a:off x="8200511" y="1805128"/>
            <a:ext cx="25791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10</a:t>
            </a:r>
          </a:p>
        </p:txBody>
      </p:sp>
      <p:sp>
        <p:nvSpPr>
          <p:cNvPr id="16" name="Content Placeholder 3">
            <a:extLst>
              <a:ext uri="{FF2B5EF4-FFF2-40B4-BE49-F238E27FC236}">
                <a16:creationId xmlns:a16="http://schemas.microsoft.com/office/drawing/2014/main" id="{03392F77-E4C7-FE4B-E950-ACEF58A8A13C}"/>
              </a:ext>
            </a:extLst>
          </p:cNvPr>
          <p:cNvSpPr txBox="1">
            <a:spLocks/>
          </p:cNvSpPr>
          <p:nvPr/>
        </p:nvSpPr>
        <p:spPr>
          <a:xfrm>
            <a:off x="9693236" y="1801492"/>
            <a:ext cx="257911" cy="2498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12</a:t>
            </a:r>
          </a:p>
        </p:txBody>
      </p:sp>
      <p:sp>
        <p:nvSpPr>
          <p:cNvPr id="17" name="Content Placeholder 3">
            <a:extLst>
              <a:ext uri="{FF2B5EF4-FFF2-40B4-BE49-F238E27FC236}">
                <a16:creationId xmlns:a16="http://schemas.microsoft.com/office/drawing/2014/main" id="{102CD677-7E5E-DCB3-B2F3-B5A0500F673E}"/>
              </a:ext>
            </a:extLst>
          </p:cNvPr>
          <p:cNvSpPr txBox="1">
            <a:spLocks/>
          </p:cNvSpPr>
          <p:nvPr/>
        </p:nvSpPr>
        <p:spPr>
          <a:xfrm>
            <a:off x="11210453" y="1810047"/>
            <a:ext cx="257911" cy="2498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14</a:t>
            </a:r>
          </a:p>
        </p:txBody>
      </p:sp>
      <mc:AlternateContent xmlns:mc="http://schemas.openxmlformats.org/markup-compatibility/2006" xmlns:a14="http://schemas.microsoft.com/office/drawing/2010/main">
        <mc:Choice Requires="a14">
          <p:sp>
            <p:nvSpPr>
              <p:cNvPr id="18" name="Content Placeholder 3">
                <a:extLst>
                  <a:ext uri="{FF2B5EF4-FFF2-40B4-BE49-F238E27FC236}">
                    <a16:creationId xmlns:a16="http://schemas.microsoft.com/office/drawing/2014/main" id="{F52F7731-E0F7-90A8-73C1-416E52B76B85}"/>
                  </a:ext>
                </a:extLst>
              </p:cNvPr>
              <p:cNvSpPr txBox="1">
                <a:spLocks/>
              </p:cNvSpPr>
              <p:nvPr/>
            </p:nvSpPr>
            <p:spPr>
              <a:xfrm>
                <a:off x="262530" y="2778932"/>
                <a:ext cx="4766670" cy="954868"/>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magnitudes of the resultant 2x2 S-matrix are calculated to be as follows when </a:t>
                </a:r>
                <a14:m>
                  <m:oMath xmlns:m="http://schemas.openxmlformats.org/officeDocument/2006/math">
                    <m:r>
                      <a:rPr lang="en-US" sz="1200" i="1" kern="100">
                        <a:latin typeface="Cambria Math" panose="02040503050406030204" pitchFamily="18" charset="0"/>
                        <a:ea typeface="Calibri" panose="020F0502020204030204" pitchFamily="34" charset="0"/>
                        <a:cs typeface="Times New Roman" panose="02020603050405020304" pitchFamily="18" charset="0"/>
                      </a:rPr>
                      <m:t>𝑛</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 is even.</a:t>
                </a:r>
              </a:p>
              <a:p>
                <a:pPr marL="182880">
                  <a:lnSpc>
                    <a:spcPct val="100000"/>
                  </a:lnSpc>
                </a:pPr>
                <a14:m>
                  <m:oMathPara xmlns:m="http://schemas.openxmlformats.org/officeDocument/2006/math">
                    <m:oMathParaPr>
                      <m:jc m:val="centerGroup"/>
                    </m:oMathParaPr>
                    <m:oMath xmlns:m="http://schemas.openxmlformats.org/officeDocument/2006/math">
                      <m:d>
                        <m:dPr>
                          <m:begChr m:val="|"/>
                          <m:endChr m:val="|"/>
                          <m:ctrlPr>
                            <a:rPr lang="en-US" sz="1200" i="1" kern="100">
                              <a:latin typeface="Cambria Math" panose="02040503050406030204" pitchFamily="18" charset="0"/>
                              <a:cs typeface="Times New Roman" panose="02020603050405020304" pitchFamily="18" charset="0"/>
                            </a:rPr>
                          </m:ctrlPr>
                        </m:dPr>
                        <m:e>
                          <m:r>
                            <m:rPr>
                              <m:brk m:alnAt="7"/>
                            </m:rPr>
                            <a:rPr lang="en-US" sz="1200" i="1" kern="100">
                              <a:latin typeface="Cambria Math" panose="02040503050406030204" pitchFamily="18" charset="0"/>
                              <a:cs typeface="Times New Roman" panose="02020603050405020304" pitchFamily="18" charset="0"/>
                            </a:rPr>
                            <m:t>𝑆</m:t>
                          </m:r>
                        </m:e>
                      </m:d>
                      <m:r>
                        <a:rPr lang="en-US" sz="1200" i="1" kern="10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2"/>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0.6807</m:t>
                                </m:r>
                              </m:e>
                              <m:e>
                                <m:r>
                                  <a:rPr lang="en-US" sz="1200" i="1">
                                    <a:latin typeface="Cambria Math" panose="02040503050406030204" pitchFamily="18" charset="0"/>
                                  </a:rPr>
                                  <m:t>0.7326</m:t>
                                </m:r>
                              </m:e>
                            </m:mr>
                            <m:mr>
                              <m:e>
                                <m:r>
                                  <a:rPr lang="en-US" sz="1200" i="1">
                                    <a:latin typeface="Cambria Math" panose="02040503050406030204" pitchFamily="18" charset="0"/>
                                  </a:rPr>
                                  <m:t>0.7326</m:t>
                                </m:r>
                              </m:e>
                              <m:e>
                                <m:r>
                                  <a:rPr lang="en-US" sz="1200" i="1">
                                    <a:latin typeface="Cambria Math" panose="02040503050406030204" pitchFamily="18" charset="0"/>
                                  </a:rPr>
                                  <m:t>0.6807</m:t>
                                </m:r>
                              </m:e>
                            </m:mr>
                          </m:m>
                        </m:e>
                      </m:d>
                      <m:r>
                        <a:rPr lang="en-US" sz="1200" i="1">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8" name="Content Placeholder 3">
                <a:extLst>
                  <a:ext uri="{FF2B5EF4-FFF2-40B4-BE49-F238E27FC236}">
                    <a16:creationId xmlns:a16="http://schemas.microsoft.com/office/drawing/2014/main" id="{F52F7731-E0F7-90A8-73C1-416E52B76B85}"/>
                  </a:ext>
                </a:extLst>
              </p:cNvPr>
              <p:cNvSpPr txBox="1">
                <a:spLocks noRot="1" noChangeAspect="1" noMove="1" noResize="1" noEditPoints="1" noAdjustHandles="1" noChangeArrowheads="1" noChangeShapeType="1" noTextEdit="1"/>
              </p:cNvSpPr>
              <p:nvPr/>
            </p:nvSpPr>
            <p:spPr>
              <a:xfrm>
                <a:off x="262530" y="2778932"/>
                <a:ext cx="4766670" cy="954868"/>
              </a:xfrm>
              <a:prstGeom prst="rect">
                <a:avLst/>
              </a:prstGeom>
              <a:blipFill>
                <a:blip r:embed="rId4"/>
                <a:stretch>
                  <a:fillRect t="-509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Content Placeholder 3">
                <a:extLst>
                  <a:ext uri="{FF2B5EF4-FFF2-40B4-BE49-F238E27FC236}">
                    <a16:creationId xmlns:a16="http://schemas.microsoft.com/office/drawing/2014/main" id="{2AE4A14D-891C-66D0-4217-362CC7DE9E6E}"/>
                  </a:ext>
                </a:extLst>
              </p:cNvPr>
              <p:cNvSpPr txBox="1">
                <a:spLocks/>
              </p:cNvSpPr>
              <p:nvPr/>
            </p:nvSpPr>
            <p:spPr>
              <a:xfrm>
                <a:off x="4876800" y="2778932"/>
                <a:ext cx="6172200" cy="1237336"/>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phases of the resultant 2x2 S-matrix are calculated to be as follows when </a:t>
                </a:r>
                <a14:m>
                  <m:oMath xmlns:m="http://schemas.openxmlformats.org/officeDocument/2006/math">
                    <m:r>
                      <a:rPr lang="en-US" sz="1200" i="1" kern="100">
                        <a:latin typeface="Cambria Math" panose="02040503050406030204" pitchFamily="18" charset="0"/>
                        <a:ea typeface="Calibri" panose="020F0502020204030204" pitchFamily="34" charset="0"/>
                        <a:cs typeface="Times New Roman" panose="02020603050405020304" pitchFamily="18" charset="0"/>
                      </a:rPr>
                      <m:t>𝑛</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 is odd. Here, the upper values correspond to </a:t>
                </a:r>
                <a14:m>
                  <m:oMath xmlns:m="http://schemas.openxmlformats.org/officeDocument/2006/math">
                    <m:r>
                      <a:rPr lang="en-US" sz="1200" i="1" kern="100">
                        <a:latin typeface="Cambria Math" panose="02040503050406030204" pitchFamily="18" charset="0"/>
                        <a:cs typeface="Times New Roman" panose="02020603050405020304" pitchFamily="18" charset="0"/>
                      </a:rPr>
                      <m:t>𝑛</m:t>
                    </m:r>
                    <m:r>
                      <a:rPr lang="en-US" sz="1200" i="1" kern="100">
                        <a:latin typeface="Cambria Math" panose="02040503050406030204" pitchFamily="18" charset="0"/>
                        <a:cs typeface="Times New Roman" panose="02020603050405020304" pitchFamily="18" charset="0"/>
                      </a:rPr>
                      <m:t>=2,6,10,14</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 while the lower values correspond to </a:t>
                </a:r>
                <a14:m>
                  <m:oMath xmlns:m="http://schemas.openxmlformats.org/officeDocument/2006/math">
                    <m:r>
                      <a:rPr lang="en-US" sz="1200" i="1" kern="100">
                        <a:latin typeface="Cambria Math" panose="02040503050406030204" pitchFamily="18" charset="0"/>
                        <a:cs typeface="Times New Roman" panose="02020603050405020304" pitchFamily="18" charset="0"/>
                      </a:rPr>
                      <m:t>𝑛</m:t>
                    </m:r>
                    <m:r>
                      <a:rPr lang="en-US" sz="1200" i="1" kern="100">
                        <a:latin typeface="Cambria Math" panose="02040503050406030204" pitchFamily="18" charset="0"/>
                        <a:cs typeface="Times New Roman" panose="02020603050405020304" pitchFamily="18" charset="0"/>
                      </a:rPr>
                      <m:t>=4,8,1</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2.</a:t>
                </a:r>
              </a:p>
              <a:p>
                <a:pPr marL="182880">
                  <a:lnSpc>
                    <a:spcPct val="100000"/>
                  </a:lnSpc>
                </a:pPr>
                <a14:m>
                  <m:oMathPara xmlns:m="http://schemas.openxmlformats.org/officeDocument/2006/math">
                    <m:oMathParaPr>
                      <m:jc m:val="centerGroup"/>
                    </m:oMathParaPr>
                    <m:oMath xmlns:m="http://schemas.openxmlformats.org/officeDocument/2006/math">
                      <m:r>
                        <a:rPr lang="en-US" sz="1200" i="1" kern="100">
                          <a:latin typeface="Cambria Math" panose="02040503050406030204" pitchFamily="18" charset="0"/>
                          <a:ea typeface="Cambria Math" panose="02040503050406030204" pitchFamily="18" charset="0"/>
                          <a:cs typeface="Times New Roman" panose="02020603050405020304" pitchFamily="18" charset="0"/>
                        </a:rPr>
                        <m:t>∠</m:t>
                      </m:r>
                      <m:r>
                        <a:rPr lang="en-US" sz="1200" i="1" kern="100">
                          <a:latin typeface="Cambria Math" panose="02040503050406030204" pitchFamily="18" charset="0"/>
                          <a:cs typeface="Times New Roman" panose="02020603050405020304" pitchFamily="18" charset="0"/>
                        </a:rPr>
                        <m:t>𝑆</m:t>
                      </m:r>
                      <m:d>
                        <m:dPr>
                          <m:ctrlPr>
                            <a:rPr lang="en-US" sz="1200" i="1" kern="100">
                              <a:latin typeface="Cambria Math" panose="02040503050406030204" pitchFamily="18" charset="0"/>
                              <a:cs typeface="Times New Roman" panose="02020603050405020304" pitchFamily="18" charset="0"/>
                            </a:rPr>
                          </m:ctrlPr>
                        </m:dPr>
                        <m:e>
                          <m:r>
                            <a:rPr lang="en-US" sz="1200" i="1" kern="100">
                              <a:latin typeface="Cambria Math" panose="02040503050406030204" pitchFamily="18" charset="0"/>
                              <a:cs typeface="Times New Roman" panose="02020603050405020304" pitchFamily="18" charset="0"/>
                            </a:rPr>
                            <m:t>°</m:t>
                          </m:r>
                        </m:e>
                      </m:d>
                      <m:r>
                        <a:rPr lang="en-US" sz="1200" i="1" kern="10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2"/>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16.0</m:t>
                                </m:r>
                              </m:e>
                              <m:e>
                                <m:d>
                                  <m:dPr>
                                    <m:ctrlPr>
                                      <a:rPr lang="en-US" sz="1200" i="1">
                                        <a:latin typeface="Cambria Math" panose="02040503050406030204" pitchFamily="18" charset="0"/>
                                      </a:rPr>
                                    </m:ctrlPr>
                                  </m:dPr>
                                  <m:e>
                                    <m:m>
                                      <m:mPr>
                                        <m:mcs>
                                          <m:mc>
                                            <m:mcPr>
                                              <m:count m:val="1"/>
                                              <m:mcJc m:val="center"/>
                                            </m:mcPr>
                                          </m:mc>
                                        </m:mcs>
                                        <m:ctrlPr>
                                          <a:rPr lang="en-US" sz="1200" i="1">
                                            <a:latin typeface="Cambria Math" panose="02040503050406030204" pitchFamily="18" charset="0"/>
                                          </a:rPr>
                                        </m:ctrlPr>
                                      </m:mPr>
                                      <m:mr>
                                        <m:e>
                                          <m:r>
                                            <m:rPr>
                                              <m:brk m:alnAt="7"/>
                                            </m:rPr>
                                            <a:rPr lang="en-US" sz="1200" i="1">
                                              <a:latin typeface="Cambria Math" panose="02040503050406030204" pitchFamily="18" charset="0"/>
                                            </a:rPr>
                                            <m:t>−</m:t>
                                          </m:r>
                                          <m:r>
                                            <a:rPr lang="en-US" sz="1200" i="1">
                                              <a:latin typeface="Cambria Math" panose="02040503050406030204" pitchFamily="18" charset="0"/>
                                            </a:rPr>
                                            <m:t>112.8</m:t>
                                          </m:r>
                                        </m:e>
                                      </m:mr>
                                      <m:mr>
                                        <m:e>
                                          <m:r>
                                            <a:rPr lang="en-US" sz="1200" i="1">
                                              <a:latin typeface="Cambria Math" panose="02040503050406030204" pitchFamily="18" charset="0"/>
                                            </a:rPr>
                                            <m:t>67.2</m:t>
                                          </m:r>
                                        </m:e>
                                      </m:mr>
                                    </m:m>
                                  </m:e>
                                </m:d>
                              </m:e>
                            </m:mr>
                            <m:mr>
                              <m:e>
                                <m:d>
                                  <m:dPr>
                                    <m:ctrlPr>
                                      <a:rPr lang="en-US" sz="1200" i="1">
                                        <a:latin typeface="Cambria Math" panose="02040503050406030204" pitchFamily="18" charset="0"/>
                                      </a:rPr>
                                    </m:ctrlPr>
                                  </m:dPr>
                                  <m:e>
                                    <m:m>
                                      <m:mPr>
                                        <m:mcs>
                                          <m:mc>
                                            <m:mcPr>
                                              <m:count m:val="1"/>
                                              <m:mcJc m:val="center"/>
                                            </m:mcPr>
                                          </m:mc>
                                        </m:mcs>
                                        <m:ctrlPr>
                                          <a:rPr lang="en-US" sz="1200" i="1">
                                            <a:latin typeface="Cambria Math" panose="02040503050406030204" pitchFamily="18" charset="0"/>
                                          </a:rPr>
                                        </m:ctrlPr>
                                      </m:mPr>
                                      <m:mr>
                                        <m:e>
                                          <m:r>
                                            <m:rPr>
                                              <m:brk m:alnAt="7"/>
                                            </m:rPr>
                                            <a:rPr lang="en-US" sz="1200" i="1">
                                              <a:latin typeface="Cambria Math" panose="02040503050406030204" pitchFamily="18" charset="0"/>
                                            </a:rPr>
                                            <m:t>−</m:t>
                                          </m:r>
                                          <m:r>
                                            <a:rPr lang="en-US" sz="1200" i="1">
                                              <a:latin typeface="Cambria Math" panose="02040503050406030204" pitchFamily="18" charset="0"/>
                                            </a:rPr>
                                            <m:t>112.8</m:t>
                                          </m:r>
                                        </m:e>
                                      </m:mr>
                                      <m:mr>
                                        <m:e>
                                          <m:r>
                                            <a:rPr lang="en-US" sz="1200" i="1">
                                              <a:latin typeface="Cambria Math" panose="02040503050406030204" pitchFamily="18" charset="0"/>
                                            </a:rPr>
                                            <m:t>67.2</m:t>
                                          </m:r>
                                        </m:e>
                                      </m:mr>
                                    </m:m>
                                  </m:e>
                                </m:d>
                              </m:e>
                              <m:e>
                                <m:r>
                                  <a:rPr lang="en-US" sz="1200" i="1">
                                    <a:latin typeface="Cambria Math" panose="02040503050406030204" pitchFamily="18" charset="0"/>
                                  </a:rPr>
                                  <m:t>−61.7</m:t>
                                </m:r>
                              </m:e>
                            </m:mr>
                          </m:m>
                        </m:e>
                      </m:d>
                      <m:r>
                        <a:rPr lang="en-US" sz="1200" i="1">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9" name="Content Placeholder 3">
                <a:extLst>
                  <a:ext uri="{FF2B5EF4-FFF2-40B4-BE49-F238E27FC236}">
                    <a16:creationId xmlns:a16="http://schemas.microsoft.com/office/drawing/2014/main" id="{2AE4A14D-891C-66D0-4217-362CC7DE9E6E}"/>
                  </a:ext>
                </a:extLst>
              </p:cNvPr>
              <p:cNvSpPr txBox="1">
                <a:spLocks noRot="1" noChangeAspect="1" noMove="1" noResize="1" noEditPoints="1" noAdjustHandles="1" noChangeArrowheads="1" noChangeShapeType="1" noTextEdit="1"/>
              </p:cNvSpPr>
              <p:nvPr/>
            </p:nvSpPr>
            <p:spPr>
              <a:xfrm>
                <a:off x="4876800" y="2778932"/>
                <a:ext cx="6172200" cy="1237336"/>
              </a:xfrm>
              <a:prstGeom prst="rect">
                <a:avLst/>
              </a:prstGeom>
              <a:blipFill>
                <a:blip r:embed="rId5"/>
                <a:stretch>
                  <a:fillRect t="-3941" r="-1382" b="-34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Content Placeholder 3">
                <a:extLst>
                  <a:ext uri="{FF2B5EF4-FFF2-40B4-BE49-F238E27FC236}">
                    <a16:creationId xmlns:a16="http://schemas.microsoft.com/office/drawing/2014/main" id="{284D1F86-154D-FD39-333C-4B17102EC870}"/>
                  </a:ext>
                </a:extLst>
              </p:cNvPr>
              <p:cNvSpPr txBox="1">
                <a:spLocks/>
              </p:cNvSpPr>
              <p:nvPr/>
            </p:nvSpPr>
            <p:spPr>
              <a:xfrm>
                <a:off x="270106" y="3613790"/>
                <a:ext cx="4766670" cy="3320410"/>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HFSS simulation of a particular such scenario yielded following magnitudes of the 2x2 S-matrix. Here the upper to lower values correspond to </a:t>
                </a:r>
                <a14:m>
                  <m:oMath xmlns:m="http://schemas.openxmlformats.org/officeDocument/2006/math">
                    <m:r>
                      <a:rPr lang="en-US" sz="1200" b="0" i="1" kern="100" smtClean="0">
                        <a:latin typeface="Cambria Math" panose="02040503050406030204" pitchFamily="18" charset="0"/>
                        <a:ea typeface="Calibri" panose="020F0502020204030204" pitchFamily="34" charset="0"/>
                        <a:cs typeface="Times New Roman" panose="02020603050405020304" pitchFamily="18" charset="0"/>
                      </a:rPr>
                      <m:t>𝑛</m:t>
                    </m:r>
                    <m:r>
                      <a:rPr lang="en-US" sz="1200" b="0" i="1" kern="100" smtClean="0">
                        <a:latin typeface="Cambria Math" panose="02040503050406030204" pitchFamily="18" charset="0"/>
                        <a:ea typeface="Calibri" panose="020F0502020204030204" pitchFamily="34" charset="0"/>
                        <a:cs typeface="Times New Roman" panose="02020603050405020304" pitchFamily="18" charset="0"/>
                      </a:rPr>
                      <m:t>=1,3,5,7,9,11,13</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 respectively.</a:t>
                </a:r>
              </a:p>
              <a:p>
                <a:pPr marL="182880">
                  <a:lnSpc>
                    <a:spcPct val="100000"/>
                  </a:lnSpc>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pPr>
                <a14:m>
                  <m:oMathPara xmlns:m="http://schemas.openxmlformats.org/officeDocument/2006/math">
                    <m:oMathParaPr>
                      <m:jc m:val="centerGroup"/>
                    </m:oMathParaPr>
                    <m:oMath xmlns:m="http://schemas.openxmlformats.org/officeDocument/2006/math">
                      <m:d>
                        <m:dPr>
                          <m:begChr m:val="|"/>
                          <m:endChr m:val="|"/>
                          <m:ctrlPr>
                            <a:rPr lang="en-US" sz="1200" i="1" kern="100" smtClean="0">
                              <a:latin typeface="Cambria Math" panose="02040503050406030204" pitchFamily="18" charset="0"/>
                              <a:cs typeface="Times New Roman" panose="02020603050405020304" pitchFamily="18" charset="0"/>
                            </a:rPr>
                          </m:ctrlPr>
                        </m:dPr>
                        <m:e>
                          <m:r>
                            <m:rPr>
                              <m:brk m:alnAt="7"/>
                            </m:rPr>
                            <a:rPr lang="en-US" sz="1200" i="1" kern="100">
                              <a:latin typeface="Cambria Math" panose="02040503050406030204" pitchFamily="18" charset="0"/>
                              <a:cs typeface="Times New Roman" panose="02020603050405020304" pitchFamily="18" charset="0"/>
                            </a:rPr>
                            <m:t>𝑆</m:t>
                          </m:r>
                        </m:e>
                      </m:d>
                      <m:r>
                        <a:rPr lang="en-US" sz="1200" b="0" i="1" kern="100" smtClean="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2"/>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m:t>
                                </m:r>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0.6834</m:t>
                                        </m:r>
                                      </m:e>
                                      <m:e>
                                        <m:r>
                                          <a:rPr lang="en-US" sz="1200" i="1">
                                            <a:latin typeface="Cambria Math" panose="02040503050406030204" pitchFamily="18" charset="0"/>
                                          </a:rPr>
                                          <m:t>0.6830</m:t>
                                        </m:r>
                                      </m:e>
                                      <m:e>
                                        <m:r>
                                          <a:rPr lang="en-US" sz="1200" i="1">
                                            <a:latin typeface="Cambria Math" panose="02040503050406030204" pitchFamily="18" charset="0"/>
                                          </a:rPr>
                                          <m:t>0.6826</m:t>
                                        </m:r>
                                      </m:e>
                                      <m:e>
                                        <m:r>
                                          <a:rPr lang="en-US" sz="1200" i="1">
                                            <a:latin typeface="Cambria Math" panose="02040503050406030204" pitchFamily="18" charset="0"/>
                                          </a:rPr>
                                          <m:t>0.6819</m:t>
                                        </m:r>
                                      </m:e>
                                      <m:e>
                                        <m:r>
                                          <a:rPr lang="en-US" sz="1200" i="1">
                                            <a:latin typeface="Cambria Math" panose="02040503050406030204" pitchFamily="18" charset="0"/>
                                          </a:rPr>
                                          <m:t>0.6814</m:t>
                                        </m:r>
                                      </m:e>
                                      <m:e>
                                        <m:r>
                                          <a:rPr lang="en-US" sz="1200" i="1">
                                            <a:latin typeface="Cambria Math" panose="02040503050406030204" pitchFamily="18" charset="0"/>
                                          </a:rPr>
                                          <m:t>0.6807</m:t>
                                        </m:r>
                                      </m:e>
                                      <m:e>
                                        <m:r>
                                          <a:rPr lang="en-US" sz="1200" i="1">
                                            <a:latin typeface="Cambria Math" panose="02040503050406030204" pitchFamily="18" charset="0"/>
                                          </a:rPr>
                                          <m:t>0.6869</m:t>
                                        </m:r>
                                      </m:e>
                                    </m:eqArr>
                                  </m:e>
                                </m:d>
                                <m:r>
                                  <a:rPr lang="en-US" sz="1200" i="1">
                                    <a:latin typeface="Cambria Math" panose="02040503050406030204" pitchFamily="18" charset="0"/>
                                  </a:rPr>
                                  <m:t>⁠</m:t>
                                </m:r>
                              </m:e>
                              <m:e>
                                <m:r>
                                  <a:rPr lang="en-US" sz="1200" i="1">
                                    <a:latin typeface="Cambria Math" panose="02040503050406030204" pitchFamily="18" charset="0"/>
                                  </a:rPr>
                                  <m:t>⁠</m:t>
                                </m:r>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0.7300</m:t>
                                        </m:r>
                                      </m:e>
                                      <m:e>
                                        <m:r>
                                          <a:rPr lang="en-US" sz="1200" i="1">
                                            <a:latin typeface="Cambria Math" panose="02040503050406030204" pitchFamily="18" charset="0"/>
                                          </a:rPr>
                                          <m:t>0.7305</m:t>
                                        </m:r>
                                      </m:e>
                                      <m:e>
                                        <m:r>
                                          <a:rPr lang="en-US" sz="1200" i="1">
                                            <a:latin typeface="Cambria Math" panose="02040503050406030204" pitchFamily="18" charset="0"/>
                                          </a:rPr>
                                          <m:t>0.7308</m:t>
                                        </m:r>
                                      </m:e>
                                      <m:e>
                                        <m:r>
                                          <a:rPr lang="en-US" sz="1200" i="1">
                                            <a:latin typeface="Cambria Math" panose="02040503050406030204" pitchFamily="18" charset="0"/>
                                          </a:rPr>
                                          <m:t>0.7314</m:t>
                                        </m:r>
                                      </m:e>
                                      <m:e>
                                        <m:r>
                                          <a:rPr lang="en-US" sz="1200" i="1">
                                            <a:latin typeface="Cambria Math" panose="02040503050406030204" pitchFamily="18" charset="0"/>
                                          </a:rPr>
                                          <m:t>0.7319</m:t>
                                        </m:r>
                                      </m:e>
                                      <m:e>
                                        <m:r>
                                          <a:rPr lang="en-US" sz="1200" i="1">
                                            <a:latin typeface="Cambria Math" panose="02040503050406030204" pitchFamily="18" charset="0"/>
                                          </a:rPr>
                                          <m:t>0.7326</m:t>
                                        </m:r>
                                      </m:e>
                                      <m:e>
                                        <m:r>
                                          <a:rPr lang="en-US" sz="1200" i="1">
                                            <a:latin typeface="Cambria Math" panose="02040503050406030204" pitchFamily="18" charset="0"/>
                                          </a:rPr>
                                          <m:t>0.7267</m:t>
                                        </m:r>
                                      </m:e>
                                    </m:eqArr>
                                  </m:e>
                                </m:d>
                                <m:r>
                                  <a:rPr lang="en-US" sz="1200" i="1">
                                    <a:latin typeface="Cambria Math" panose="02040503050406030204" pitchFamily="18" charset="0"/>
                                  </a:rPr>
                                  <m:t>⁠</m:t>
                                </m:r>
                              </m:e>
                            </m:m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0.7300</m:t>
                                        </m:r>
                                      </m:e>
                                      <m:e>
                                        <m:r>
                                          <a:rPr lang="en-US" sz="1200" i="1">
                                            <a:latin typeface="Cambria Math" panose="02040503050406030204" pitchFamily="18" charset="0"/>
                                          </a:rPr>
                                          <m:t>0.7305</m:t>
                                        </m:r>
                                      </m:e>
                                      <m:e>
                                        <m:r>
                                          <a:rPr lang="en-US" sz="1200" i="1">
                                            <a:latin typeface="Cambria Math" panose="02040503050406030204" pitchFamily="18" charset="0"/>
                                          </a:rPr>
                                          <m:t>0.7308</m:t>
                                        </m:r>
                                      </m:e>
                                      <m:e>
                                        <m:r>
                                          <a:rPr lang="en-US" sz="1200" i="1">
                                            <a:latin typeface="Cambria Math" panose="02040503050406030204" pitchFamily="18" charset="0"/>
                                          </a:rPr>
                                          <m:t>0.7314</m:t>
                                        </m:r>
                                      </m:e>
                                      <m:e>
                                        <m:r>
                                          <a:rPr lang="en-US" sz="1200" i="1">
                                            <a:latin typeface="Cambria Math" panose="02040503050406030204" pitchFamily="18" charset="0"/>
                                          </a:rPr>
                                          <m:t>0.7319</m:t>
                                        </m:r>
                                      </m:e>
                                      <m:e>
                                        <m:r>
                                          <a:rPr lang="en-US" sz="1200" i="1">
                                            <a:latin typeface="Cambria Math" panose="02040503050406030204" pitchFamily="18" charset="0"/>
                                          </a:rPr>
                                          <m:t>0.7326</m:t>
                                        </m:r>
                                      </m:e>
                                      <m:e>
                                        <m:r>
                                          <a:rPr lang="en-US" sz="1200" i="1">
                                            <a:latin typeface="Cambria Math" panose="02040503050406030204" pitchFamily="18" charset="0"/>
                                          </a:rPr>
                                          <m:t>0.7267</m:t>
                                        </m:r>
                                      </m:e>
                                    </m:eqArr>
                                  </m:e>
                                </m:d>
                                <m:r>
                                  <a:rPr lang="en-US" sz="1200" i="1">
                                    <a:latin typeface="Cambria Math" panose="02040503050406030204" pitchFamily="18" charset="0"/>
                                  </a:rPr>
                                  <m:t>⁠</m:t>
                                </m:r>
                              </m:e>
                              <m:e>
                                <m:r>
                                  <a:rPr lang="en-US" sz="1200" i="1">
                                    <a:latin typeface="Cambria Math" panose="02040503050406030204" pitchFamily="18" charset="0"/>
                                  </a:rPr>
                                  <m:t>⁠</m:t>
                                </m:r>
                                <m:d>
                                  <m:dPr>
                                    <m:ctrlPr>
                                      <a:rPr lang="en-US" sz="1200" i="1">
                                        <a:latin typeface="Cambria Math" panose="02040503050406030204" pitchFamily="18" charset="0"/>
                                      </a:rPr>
                                    </m:ctrlPr>
                                  </m:dPr>
                                  <m:e>
                                    <m:r>
                                      <m:rPr>
                                        <m:nor/>
                                      </m:rPr>
                                      <a:rPr lang="en-US" sz="1200"/>
                                      <m:t>⁠</m:t>
                                    </m:r>
                                    <m:eqArr>
                                      <m:eqArrPr>
                                        <m:ctrlPr>
                                          <a:rPr lang="en-US" sz="1200" i="1">
                                            <a:latin typeface="Cambria Math" panose="02040503050406030204" pitchFamily="18" charset="0"/>
                                          </a:rPr>
                                        </m:ctrlPr>
                                      </m:eqArrPr>
                                      <m:e>
                                        <m:r>
                                          <a:rPr lang="en-US" sz="1200" i="1">
                                            <a:latin typeface="Cambria Math" panose="02040503050406030204" pitchFamily="18" charset="0"/>
                                          </a:rPr>
                                          <m:t>0.6834</m:t>
                                        </m:r>
                                      </m:e>
                                      <m:e>
                                        <m:r>
                                          <a:rPr lang="en-US" sz="1200" i="1">
                                            <a:latin typeface="Cambria Math" panose="02040503050406030204" pitchFamily="18" charset="0"/>
                                          </a:rPr>
                                          <m:t>0.6830</m:t>
                                        </m:r>
                                      </m:e>
                                      <m:e>
                                        <m:r>
                                          <a:rPr lang="en-US" sz="1200" i="1">
                                            <a:latin typeface="Cambria Math" panose="02040503050406030204" pitchFamily="18" charset="0"/>
                                          </a:rPr>
                                          <m:t>0.6826</m:t>
                                        </m:r>
                                      </m:e>
                                      <m:e>
                                        <m:r>
                                          <a:rPr lang="en-US" sz="1200" i="1">
                                            <a:latin typeface="Cambria Math" panose="02040503050406030204" pitchFamily="18" charset="0"/>
                                          </a:rPr>
                                          <m:t>0.6819</m:t>
                                        </m:r>
                                      </m:e>
                                      <m:e>
                                        <m:r>
                                          <a:rPr lang="en-US" sz="1200" i="1">
                                            <a:latin typeface="Cambria Math" panose="02040503050406030204" pitchFamily="18" charset="0"/>
                                          </a:rPr>
                                          <m:t>0.6814</m:t>
                                        </m:r>
                                      </m:e>
                                      <m:e>
                                        <m:r>
                                          <a:rPr lang="en-US" sz="1200" i="1">
                                            <a:latin typeface="Cambria Math" panose="02040503050406030204" pitchFamily="18" charset="0"/>
                                          </a:rPr>
                                          <m:t>0.6807</m:t>
                                        </m:r>
                                      </m:e>
                                      <m:e>
                                        <m:r>
                                          <a:rPr lang="en-US" sz="1200" i="1">
                                            <a:latin typeface="Cambria Math" panose="02040503050406030204" pitchFamily="18" charset="0"/>
                                          </a:rPr>
                                          <m:t>0.6869</m:t>
                                        </m:r>
                                      </m:e>
                                    </m:eqArr>
                                  </m:e>
                                </m:d>
                              </m:e>
                            </m:mr>
                          </m:m>
                        </m:e>
                      </m:d>
                      <m:r>
                        <a:rPr lang="en-US" sz="1200" b="0" i="1" smtClean="0">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0" name="Content Placeholder 3">
                <a:extLst>
                  <a:ext uri="{FF2B5EF4-FFF2-40B4-BE49-F238E27FC236}">
                    <a16:creationId xmlns:a16="http://schemas.microsoft.com/office/drawing/2014/main" id="{284D1F86-154D-FD39-333C-4B17102EC870}"/>
                  </a:ext>
                </a:extLst>
              </p:cNvPr>
              <p:cNvSpPr txBox="1">
                <a:spLocks noRot="1" noChangeAspect="1" noMove="1" noResize="1" noEditPoints="1" noAdjustHandles="1" noChangeArrowheads="1" noChangeShapeType="1" noTextEdit="1"/>
              </p:cNvSpPr>
              <p:nvPr/>
            </p:nvSpPr>
            <p:spPr>
              <a:xfrm>
                <a:off x="270106" y="3613790"/>
                <a:ext cx="4766670" cy="3320410"/>
              </a:xfrm>
              <a:prstGeom prst="rect">
                <a:avLst/>
              </a:prstGeom>
              <a:blipFill>
                <a:blip r:embed="rId6"/>
                <a:stretch>
                  <a:fillRect t="-146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Content Placeholder 3">
                <a:extLst>
                  <a:ext uri="{FF2B5EF4-FFF2-40B4-BE49-F238E27FC236}">
                    <a16:creationId xmlns:a16="http://schemas.microsoft.com/office/drawing/2014/main" id="{A8B9CE76-E692-82A9-BB65-CE2B6827AB28}"/>
                  </a:ext>
                </a:extLst>
              </p:cNvPr>
              <p:cNvSpPr txBox="1">
                <a:spLocks/>
              </p:cNvSpPr>
              <p:nvPr/>
            </p:nvSpPr>
            <p:spPr>
              <a:xfrm>
                <a:off x="4876800" y="4015482"/>
                <a:ext cx="6172200" cy="2760017"/>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HFSS simulation of a particular such scenario yielded following phases of the 2x2 S-matrix. Here the upper to lower values correspond to </a:t>
                </a:r>
                <a14:m>
                  <m:oMath xmlns:m="http://schemas.openxmlformats.org/officeDocument/2006/math">
                    <m:r>
                      <a:rPr lang="en-US" sz="1200" i="1" kern="100">
                        <a:latin typeface="Cambria Math" panose="02040503050406030204" pitchFamily="18" charset="0"/>
                        <a:ea typeface="Calibri" panose="020F0502020204030204" pitchFamily="34" charset="0"/>
                        <a:cs typeface="Times New Roman" panose="02020603050405020304" pitchFamily="18" charset="0"/>
                      </a:rPr>
                      <m:t>𝑛</m:t>
                    </m:r>
                    <m:r>
                      <a:rPr lang="en-US" sz="1200" i="1" kern="100">
                        <a:latin typeface="Cambria Math" panose="02040503050406030204" pitchFamily="18" charset="0"/>
                        <a:ea typeface="Calibri" panose="020F0502020204030204" pitchFamily="34" charset="0"/>
                        <a:cs typeface="Times New Roman" panose="02020603050405020304" pitchFamily="18" charset="0"/>
                      </a:rPr>
                      <m:t>=2,4,6,8,10,12,14</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 respectively.</a:t>
                </a:r>
              </a:p>
              <a:p>
                <a:pPr marL="182880">
                  <a:lnSpc>
                    <a:spcPct val="100000"/>
                  </a:lnSpc>
                </a:pPr>
                <a14:m>
                  <m:oMathPara xmlns:m="http://schemas.openxmlformats.org/officeDocument/2006/math">
                    <m:oMathParaPr>
                      <m:jc m:val="centerGroup"/>
                    </m:oMathParaPr>
                    <m:oMath xmlns:m="http://schemas.openxmlformats.org/officeDocument/2006/math">
                      <m:r>
                        <a:rPr lang="en-US" sz="1200" i="1" kern="100">
                          <a:latin typeface="Cambria Math" panose="02040503050406030204" pitchFamily="18" charset="0"/>
                          <a:ea typeface="Cambria Math" panose="02040503050406030204" pitchFamily="18" charset="0"/>
                          <a:cs typeface="Times New Roman" panose="02020603050405020304" pitchFamily="18" charset="0"/>
                        </a:rPr>
                        <m:t>∠</m:t>
                      </m:r>
                      <m:r>
                        <a:rPr lang="en-US" sz="1200" i="1" kern="100">
                          <a:latin typeface="Cambria Math" panose="02040503050406030204" pitchFamily="18" charset="0"/>
                          <a:cs typeface="Times New Roman" panose="02020603050405020304" pitchFamily="18" charset="0"/>
                        </a:rPr>
                        <m:t>𝑆</m:t>
                      </m:r>
                      <m:d>
                        <m:dPr>
                          <m:ctrlPr>
                            <a:rPr lang="en-US" sz="1200" i="1" kern="100">
                              <a:latin typeface="Cambria Math" panose="02040503050406030204" pitchFamily="18" charset="0"/>
                              <a:cs typeface="Times New Roman" panose="02020603050405020304" pitchFamily="18" charset="0"/>
                            </a:rPr>
                          </m:ctrlPr>
                        </m:dPr>
                        <m:e>
                          <m:r>
                            <a:rPr lang="en-US" sz="1200" i="1" kern="100">
                              <a:latin typeface="Cambria Math" panose="02040503050406030204" pitchFamily="18" charset="0"/>
                              <a:cs typeface="Times New Roman" panose="02020603050405020304" pitchFamily="18" charset="0"/>
                            </a:rPr>
                            <m:t>°</m:t>
                          </m:r>
                        </m:e>
                      </m:d>
                      <m:r>
                        <a:rPr lang="en-US" sz="1200" i="1" kern="10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2"/>
                                    <m:mcJc m:val="center"/>
                                  </m:mcPr>
                                </m:mc>
                              </m:mcs>
                              <m:ctrlPr>
                                <a:rPr lang="en-US" sz="1200" i="1">
                                  <a:latin typeface="Cambria Math" panose="02040503050406030204" pitchFamily="18" charset="0"/>
                                </a:rPr>
                              </m:ctrlPr>
                            </m:mP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18.4</m:t>
                                        </m:r>
                                      </m:e>
                                      <m:e>
                                        <m:r>
                                          <a:rPr lang="en-US" sz="1200" i="1">
                                            <a:latin typeface="Cambria Math" panose="02040503050406030204" pitchFamily="18" charset="0"/>
                                          </a:rPr>
                                          <m:t>18.4</m:t>
                                        </m:r>
                                      </m:e>
                                      <m:e>
                                        <m:r>
                                          <a:rPr lang="en-US" sz="1200" i="1">
                                            <a:latin typeface="Cambria Math" panose="02040503050406030204" pitchFamily="18" charset="0"/>
                                          </a:rPr>
                                          <m:t>18.5</m:t>
                                        </m:r>
                                      </m:e>
                                      <m:e>
                                        <m:r>
                                          <a:rPr lang="en-US" sz="1200" i="1">
                                            <a:latin typeface="Cambria Math" panose="02040503050406030204" pitchFamily="18" charset="0"/>
                                          </a:rPr>
                                          <m:t>18.6</m:t>
                                        </m:r>
                                      </m:e>
                                      <m:e>
                                        <m:r>
                                          <a:rPr lang="en-US" sz="1200" i="1">
                                            <a:latin typeface="Cambria Math" panose="02040503050406030204" pitchFamily="18" charset="0"/>
                                          </a:rPr>
                                          <m:t>18.5</m:t>
                                        </m:r>
                                      </m:e>
                                      <m:e>
                                        <m:r>
                                          <a:rPr lang="en-US" sz="1200" i="1">
                                            <a:latin typeface="Cambria Math" panose="02040503050406030204" pitchFamily="18" charset="0"/>
                                          </a:rPr>
                                          <m:t>18.6</m:t>
                                        </m:r>
                                      </m:e>
                                      <m:e>
                                        <m:r>
                                          <a:rPr lang="en-US" sz="1200" i="1">
                                            <a:latin typeface="Cambria Math" panose="02040503050406030204" pitchFamily="18" charset="0"/>
                                          </a:rPr>
                                          <m:t>18.</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−111.7</m:t>
                                        </m:r>
                                      </m:e>
                                      <m:e>
                                        <m:r>
                                          <a:rPr lang="en-US" sz="1200" i="1">
                                            <a:latin typeface="Cambria Math" panose="02040503050406030204" pitchFamily="18" charset="0"/>
                                          </a:rPr>
                                          <m:t>68.3</m:t>
                                        </m:r>
                                      </m:e>
                                      <m:e>
                                        <m:r>
                                          <a:rPr lang="en-US" sz="1200" i="1">
                                            <a:latin typeface="Cambria Math" panose="02040503050406030204" pitchFamily="18" charset="0"/>
                                          </a:rPr>
                                          <m:t>−111.6</m:t>
                                        </m:r>
                                      </m:e>
                                      <m:e>
                                        <m:r>
                                          <a:rPr lang="en-US" sz="1200" i="1">
                                            <a:latin typeface="Cambria Math" panose="02040503050406030204" pitchFamily="18" charset="0"/>
                                          </a:rPr>
                                          <m:t>68.4</m:t>
                                        </m:r>
                                      </m:e>
                                      <m:e>
                                        <m:r>
                                          <a:rPr lang="en-US" sz="1200" i="1">
                                            <a:latin typeface="Cambria Math" panose="02040503050406030204" pitchFamily="18" charset="0"/>
                                          </a:rPr>
                                          <m:t>−111.6</m:t>
                                        </m:r>
                                      </m:e>
                                      <m:e>
                                        <m:r>
                                          <a:rPr lang="en-US" sz="1200" i="1">
                                            <a:latin typeface="Cambria Math" panose="02040503050406030204" pitchFamily="18" charset="0"/>
                                          </a:rPr>
                                          <m:t>68.5</m:t>
                                        </m:r>
                                      </m:e>
                                      <m:e>
                                        <m:r>
                                          <a:rPr lang="en-US" sz="1200" i="1">
                                            <a:latin typeface="Cambria Math" panose="02040503050406030204" pitchFamily="18" charset="0"/>
                                          </a:rPr>
                                          <m:t>−111.4</m:t>
                                        </m:r>
                                      </m:e>
                                    </m:eqArr>
                                  </m:e>
                                </m:d>
                              </m:e>
                            </m:m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−111.7</m:t>
                                        </m:r>
                                      </m:e>
                                      <m:e>
                                        <m:r>
                                          <a:rPr lang="en-US" sz="1200" i="1">
                                            <a:latin typeface="Cambria Math" panose="02040503050406030204" pitchFamily="18" charset="0"/>
                                          </a:rPr>
                                          <m:t>68.3</m:t>
                                        </m:r>
                                      </m:e>
                                      <m:e>
                                        <m:r>
                                          <a:rPr lang="en-US" sz="1200" i="1">
                                            <a:latin typeface="Cambria Math" panose="02040503050406030204" pitchFamily="18" charset="0"/>
                                          </a:rPr>
                                          <m:t>−111.6</m:t>
                                        </m:r>
                                      </m:e>
                                      <m:e>
                                        <m:r>
                                          <a:rPr lang="en-US" sz="1200" i="1">
                                            <a:latin typeface="Cambria Math" panose="02040503050406030204" pitchFamily="18" charset="0"/>
                                          </a:rPr>
                                          <m:t>68.4</m:t>
                                        </m:r>
                                      </m:e>
                                      <m:e>
                                        <m:r>
                                          <a:rPr lang="en-US" sz="1200" i="1">
                                            <a:latin typeface="Cambria Math" panose="02040503050406030204" pitchFamily="18" charset="0"/>
                                          </a:rPr>
                                          <m:t>−111.6</m:t>
                                        </m:r>
                                      </m:e>
                                      <m:e>
                                        <m:r>
                                          <a:rPr lang="en-US" sz="1200" i="1">
                                            <a:latin typeface="Cambria Math" panose="02040503050406030204" pitchFamily="18" charset="0"/>
                                          </a:rPr>
                                          <m:t>68.5</m:t>
                                        </m:r>
                                      </m:e>
                                      <m:e>
                                        <m:r>
                                          <a:rPr lang="en-US" sz="1200" i="1">
                                            <a:latin typeface="Cambria Math" panose="02040503050406030204" pitchFamily="18" charset="0"/>
                                          </a:rPr>
                                          <m:t>−111.4</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−61.9</m:t>
                                        </m:r>
                                      </m:e>
                                      <m:e>
                                        <m:r>
                                          <a:rPr lang="en-US" sz="1200" i="1">
                                            <a:latin typeface="Cambria Math" panose="02040503050406030204" pitchFamily="18" charset="0"/>
                                          </a:rPr>
                                          <m:t>−61.8</m:t>
                                        </m:r>
                                      </m:e>
                                      <m:e>
                                        <m:r>
                                          <a:rPr lang="en-US" sz="1200" i="1">
                                            <a:latin typeface="Cambria Math" panose="02040503050406030204" pitchFamily="18" charset="0"/>
                                          </a:rPr>
                                          <m:t>−61.8</m:t>
                                        </m:r>
                                      </m:e>
                                      <m:e>
                                        <m:r>
                                          <a:rPr lang="en-US" sz="1200" i="1">
                                            <a:latin typeface="Cambria Math" panose="02040503050406030204" pitchFamily="18" charset="0"/>
                                          </a:rPr>
                                          <m:t>−61.7</m:t>
                                        </m:r>
                                      </m:e>
                                      <m:e>
                                        <m:r>
                                          <a:rPr lang="en-US" sz="1200" i="1">
                                            <a:latin typeface="Cambria Math" panose="02040503050406030204" pitchFamily="18" charset="0"/>
                                          </a:rPr>
                                          <m:t>−61.7</m:t>
                                        </m:r>
                                      </m:e>
                                      <m:e>
                                        <m:r>
                                          <a:rPr lang="en-US" sz="1200" i="1">
                                            <a:latin typeface="Cambria Math" panose="02040503050406030204" pitchFamily="18" charset="0"/>
                                          </a:rPr>
                                          <m:t>−61.6</m:t>
                                        </m:r>
                                      </m:e>
                                      <m:e>
                                        <m:r>
                                          <a:rPr lang="en-US" sz="1200" i="1">
                                            <a:latin typeface="Cambria Math" panose="02040503050406030204" pitchFamily="18" charset="0"/>
                                          </a:rPr>
                                          <m:t>−60.8</m:t>
                                        </m:r>
                                      </m:e>
                                    </m:eqArr>
                                  </m:e>
                                </m:d>
                              </m:e>
                            </m:mr>
                          </m:m>
                        </m:e>
                      </m:d>
                      <m:r>
                        <a:rPr lang="en-US" sz="1200" b="0" i="1" smtClean="0">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spcAft>
                    <a:spcPts val="0"/>
                  </a:spcAft>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spcAft>
                    <a:spcPts val="0"/>
                  </a:spcAft>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21" name="Content Placeholder 3">
                <a:extLst>
                  <a:ext uri="{FF2B5EF4-FFF2-40B4-BE49-F238E27FC236}">
                    <a16:creationId xmlns:a16="http://schemas.microsoft.com/office/drawing/2014/main" id="{A8B9CE76-E692-82A9-BB65-CE2B6827AB28}"/>
                  </a:ext>
                </a:extLst>
              </p:cNvPr>
              <p:cNvSpPr txBox="1">
                <a:spLocks noRot="1" noChangeAspect="1" noMove="1" noResize="1" noEditPoints="1" noAdjustHandles="1" noChangeArrowheads="1" noChangeShapeType="1" noTextEdit="1"/>
              </p:cNvSpPr>
              <p:nvPr/>
            </p:nvSpPr>
            <p:spPr>
              <a:xfrm>
                <a:off x="4876800" y="4015482"/>
                <a:ext cx="6172200" cy="2760017"/>
              </a:xfrm>
              <a:prstGeom prst="rect">
                <a:avLst/>
              </a:prstGeom>
              <a:blipFill>
                <a:blip r:embed="rId7"/>
                <a:stretch>
                  <a:fillRect t="-1770" b="-2655"/>
                </a:stretch>
              </a:blipFill>
            </p:spPr>
            <p:txBody>
              <a:bodyPr/>
              <a:lstStyle/>
              <a:p>
                <a:r>
                  <a:rPr lang="en-US">
                    <a:noFill/>
                  </a:rPr>
                  <a:t> </a:t>
                </a:r>
              </a:p>
            </p:txBody>
          </p:sp>
        </mc:Fallback>
      </mc:AlternateContent>
    </p:spTree>
    <p:extLst>
      <p:ext uri="{BB962C8B-B14F-4D97-AF65-F5344CB8AC3E}">
        <p14:creationId xmlns:p14="http://schemas.microsoft.com/office/powerpoint/2010/main" val="2178620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1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1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15"/>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16"/>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par>
                                <p:cTn id="47" presetID="1" presetClass="exit" presetSubtype="0" fill="hold" grpId="1" nodeType="withEffect">
                                  <p:stCondLst>
                                    <p:cond delay="0"/>
                                  </p:stCondLst>
                                  <p:childTnLst>
                                    <p:set>
                                      <p:cBhvr>
                                        <p:cTn id="48" dur="1" fill="hold">
                                          <p:stCondLst>
                                            <p:cond delay="0"/>
                                          </p:stCondLst>
                                        </p:cTn>
                                        <p:tgtEl>
                                          <p:spTgt spid="17"/>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 grpId="0"/>
      <p:bldP spid="10" grpId="1"/>
      <p:bldP spid="11" grpId="0"/>
      <p:bldP spid="11" grpId="1"/>
      <p:bldP spid="13" grpId="0"/>
      <p:bldP spid="13" grpId="1"/>
      <p:bldP spid="14" grpId="0"/>
      <p:bldP spid="14" grpId="1"/>
      <p:bldP spid="15" grpId="0"/>
      <p:bldP spid="15" grpId="1"/>
      <p:bldP spid="16" grpId="0"/>
      <p:bldP spid="16" grpId="1"/>
      <p:bldP spid="17" grpId="0"/>
      <p:bldP spid="17" grpId="1"/>
      <p:bldP spid="18" grpId="0"/>
      <p:bldP spid="19"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88C48A8-D718-993F-07BE-E51A72BAD561}"/>
              </a:ext>
            </a:extLst>
          </p:cNvPr>
          <p:cNvPicPr>
            <a:picLocks noChangeAspect="1"/>
          </p:cNvPicPr>
          <p:nvPr/>
        </p:nvPicPr>
        <p:blipFill>
          <a:blip r:embed="rId2"/>
          <a:stretch>
            <a:fillRect/>
          </a:stretch>
        </p:blipFill>
        <p:spPr>
          <a:xfrm>
            <a:off x="701440" y="1219200"/>
            <a:ext cx="10804760" cy="1483532"/>
          </a:xfrm>
          <a:prstGeom prst="rect">
            <a:avLst/>
          </a:prstGeom>
        </p:spPr>
      </p:pic>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19</a:t>
            </a:fld>
            <a:endParaRPr lang="en-US" dirty="0"/>
          </a:p>
        </p:txBody>
      </p:sp>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3x3 S-Matrix of Right Going 7x2 Manifold When All, Except Two Consecutive Cavity Ports # </a:t>
                </a:r>
                <a14:m>
                  <m:oMath xmlns:m="http://schemas.openxmlformats.org/officeDocument/2006/math">
                    <m:r>
                      <a:rPr lang="en-US" b="1" i="1" smtClean="0">
                        <a:latin typeface="Cambria Math" panose="02040503050406030204" pitchFamily="18" charset="0"/>
                      </a:rPr>
                      <m:t>𝒏</m:t>
                    </m:r>
                  </m:oMath>
                </a14:m>
                <a:r>
                  <a:rPr lang="en-US" dirty="0"/>
                  <a:t> &amp; </a:t>
                </a:r>
                <a14:m>
                  <m:oMath xmlns:m="http://schemas.openxmlformats.org/officeDocument/2006/math">
                    <m:r>
                      <a:rPr lang="en-US" b="1" i="1" smtClean="0">
                        <a:latin typeface="Cambria Math" panose="02040503050406030204" pitchFamily="18" charset="0"/>
                      </a:rPr>
                      <m:t>𝒏</m:t>
                    </m:r>
                    <m:r>
                      <a:rPr lang="en-US" b="1" i="1" smtClean="0">
                        <a:latin typeface="Cambria Math" panose="02040503050406030204" pitchFamily="18" charset="0"/>
                      </a:rPr>
                      <m:t>+</m:t>
                    </m:r>
                    <m:r>
                      <a:rPr lang="en-US" b="1" i="1" smtClean="0">
                        <a:latin typeface="Cambria Math" panose="02040503050406030204" pitchFamily="18" charset="0"/>
                      </a:rPr>
                      <m:t>𝟏</m:t>
                    </m:r>
                  </m:oMath>
                </a14:m>
                <a:r>
                  <a:rPr lang="en-US" dirty="0"/>
                  <a:t>, are Shorted (Detuned Cavities) 1/2</a:t>
                </a:r>
              </a:p>
            </p:txBody>
          </p:sp>
        </mc:Choice>
        <mc:Fallback xmlns="">
          <p:sp>
            <p:nvSpPr>
              <p:cNvPr id="3" name="Title 2">
                <a:extLst>
                  <a:ext uri="{FF2B5EF4-FFF2-40B4-BE49-F238E27FC236}">
                    <a16:creationId xmlns:a16="http://schemas.microsoft.com/office/drawing/2014/main" id="{C7BC1E71-AC7A-8263-C4B7-96D60CA04C93}"/>
                  </a:ext>
                </a:extLst>
              </p:cNvPr>
              <p:cNvSpPr>
                <a:spLocks noGrp="1" noRot="1" noChangeAspect="1" noMove="1" noResize="1" noEditPoints="1" noAdjustHandles="1" noChangeArrowheads="1" noChangeShapeType="1" noTextEdit="1"/>
              </p:cNvSpPr>
              <p:nvPr>
                <p:ph type="title"/>
              </p:nvPr>
            </p:nvSpPr>
            <p:spPr>
              <a:blipFill>
                <a:blip r:embed="rId3"/>
                <a:stretch>
                  <a:fillRect l="-1749" t="-8871" b="-2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Content Placeholder 3">
                <a:extLst>
                  <a:ext uri="{FF2B5EF4-FFF2-40B4-BE49-F238E27FC236}">
                    <a16:creationId xmlns:a16="http://schemas.microsoft.com/office/drawing/2014/main" id="{86E179F8-4B51-D234-FE7C-25BE17C39C7A}"/>
                  </a:ext>
                </a:extLst>
              </p:cNvPr>
              <p:cNvSpPr txBox="1">
                <a:spLocks/>
              </p:cNvSpPr>
              <p:nvPr/>
            </p:nvSpPr>
            <p:spPr>
              <a:xfrm>
                <a:off x="262530" y="2778932"/>
                <a:ext cx="3776070" cy="4079068"/>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magnitudes of the resultant 3x3 S-matrix are calculated to be as follows.</a:t>
                </a:r>
              </a:p>
              <a:p>
                <a:pPr marL="182880">
                  <a:lnSpc>
                    <a:spcPct val="100000"/>
                  </a:lnSpc>
                </a:pPr>
                <a14:m>
                  <m:oMathPara xmlns:m="http://schemas.openxmlformats.org/officeDocument/2006/math">
                    <m:oMathParaPr>
                      <m:jc m:val="centerGroup"/>
                    </m:oMathParaPr>
                    <m:oMath xmlns:m="http://schemas.openxmlformats.org/officeDocument/2006/math">
                      <m:d>
                        <m:dPr>
                          <m:begChr m:val="|"/>
                          <m:endChr m:val="|"/>
                          <m:ctrlPr>
                            <a:rPr lang="en-US" sz="1200" i="1" kern="100" smtClean="0">
                              <a:latin typeface="Cambria Math" panose="02040503050406030204" pitchFamily="18" charset="0"/>
                              <a:cs typeface="Times New Roman" panose="02020603050405020304" pitchFamily="18" charset="0"/>
                            </a:rPr>
                          </m:ctrlPr>
                        </m:dPr>
                        <m:e>
                          <m:r>
                            <m:rPr>
                              <m:brk m:alnAt="7"/>
                            </m:rPr>
                            <a:rPr lang="en-US" sz="1200" i="1" kern="100">
                              <a:latin typeface="Cambria Math" panose="02040503050406030204" pitchFamily="18" charset="0"/>
                              <a:cs typeface="Times New Roman" panose="02020603050405020304" pitchFamily="18" charset="0"/>
                            </a:rPr>
                            <m:t>𝑆</m:t>
                          </m:r>
                        </m:e>
                      </m:d>
                      <m:r>
                        <a:rPr lang="en-US" sz="1200" b="0" i="1" kern="100" smtClean="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3"/>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0.7506</m:t>
                                </m:r>
                              </m:e>
                              <m:e>
                                <m:r>
                                  <a:rPr lang="en-US" sz="1200" i="1">
                                    <a:latin typeface="Cambria Math" panose="02040503050406030204" pitchFamily="18" charset="0"/>
                                  </a:rPr>
                                  <m:t>0.4675</m:t>
                                </m:r>
                              </m:e>
                              <m:e>
                                <m:r>
                                  <a:rPr lang="en-US" sz="1200" i="1">
                                    <a:latin typeface="Cambria Math" panose="02040503050406030204" pitchFamily="18" charset="0"/>
                                  </a:rPr>
                                  <m:t>0.467</m:t>
                                </m:r>
                                <m:r>
                                  <a:rPr lang="en-US" sz="1200" b="0" i="1" smtClean="0">
                                    <a:latin typeface="Cambria Math" panose="02040503050406030204" pitchFamily="18" charset="0"/>
                                  </a:rPr>
                                  <m:t>0</m:t>
                                </m:r>
                              </m:e>
                            </m:mr>
                            <m:mr>
                              <m:e>
                                <m:r>
                                  <a:rPr lang="en-US" sz="1200" i="1">
                                    <a:latin typeface="Cambria Math" panose="02040503050406030204" pitchFamily="18" charset="0"/>
                                  </a:rPr>
                                  <m:t>0.4675</m:t>
                                </m:r>
                              </m:e>
                              <m:e>
                                <m:r>
                                  <a:rPr lang="en-US" sz="1200" i="1">
                                    <a:latin typeface="Cambria Math" panose="02040503050406030204" pitchFamily="18" charset="0"/>
                                  </a:rPr>
                                  <m:t>0.5263</m:t>
                                </m:r>
                              </m:e>
                              <m:e>
                                <m:r>
                                  <a:rPr lang="en-US" sz="1200" i="1">
                                    <a:latin typeface="Cambria Math" panose="02040503050406030204" pitchFamily="18" charset="0"/>
                                  </a:rPr>
                                  <m:t>0.7103</m:t>
                                </m:r>
                              </m:e>
                            </m:mr>
                            <m:mr>
                              <m:e>
                                <m:r>
                                  <a:rPr lang="en-US" sz="1200" i="1">
                                    <a:latin typeface="Cambria Math" panose="02040503050406030204" pitchFamily="18" charset="0"/>
                                  </a:rPr>
                                  <m:t>0.467</m:t>
                                </m:r>
                                <m:r>
                                  <a:rPr lang="en-US" sz="1200" b="0" i="1" smtClean="0">
                                    <a:latin typeface="Cambria Math" panose="02040503050406030204" pitchFamily="18" charset="0"/>
                                  </a:rPr>
                                  <m:t>0</m:t>
                                </m:r>
                              </m:e>
                              <m:e>
                                <m:r>
                                  <a:rPr lang="en-US" sz="1200" i="1">
                                    <a:latin typeface="Cambria Math" panose="02040503050406030204" pitchFamily="18" charset="0"/>
                                  </a:rPr>
                                  <m:t>0.7103</m:t>
                                </m:r>
                              </m:e>
                              <m:e>
                                <m:r>
                                  <a:rPr lang="en-US" sz="1200" i="1">
                                    <a:latin typeface="Cambria Math" panose="02040503050406030204" pitchFamily="18" charset="0"/>
                                  </a:rPr>
                                  <m:t>0.5267</m:t>
                                </m:r>
                              </m:e>
                            </m:mr>
                          </m:m>
                          <m:r>
                            <m:rPr>
                              <m:nor/>
                            </m:rPr>
                            <a:rPr lang="en-US" sz="1200"/>
                            <m:t> </m:t>
                          </m:r>
                        </m:e>
                      </m:d>
                      <m:r>
                        <a:rPr lang="en-US" sz="1200" b="0" i="1" smtClean="0">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 name="Content Placeholder 3">
                <a:extLst>
                  <a:ext uri="{FF2B5EF4-FFF2-40B4-BE49-F238E27FC236}">
                    <a16:creationId xmlns:a16="http://schemas.microsoft.com/office/drawing/2014/main" id="{86E179F8-4B51-D234-FE7C-25BE17C39C7A}"/>
                  </a:ext>
                </a:extLst>
              </p:cNvPr>
              <p:cNvSpPr txBox="1">
                <a:spLocks noRot="1" noChangeAspect="1" noMove="1" noResize="1" noEditPoints="1" noAdjustHandles="1" noChangeArrowheads="1" noChangeShapeType="1" noTextEdit="1"/>
              </p:cNvSpPr>
              <p:nvPr/>
            </p:nvSpPr>
            <p:spPr>
              <a:xfrm>
                <a:off x="262530" y="2778932"/>
                <a:ext cx="3776070" cy="4079068"/>
              </a:xfrm>
              <a:prstGeom prst="rect">
                <a:avLst/>
              </a:prstGeom>
              <a:blipFill>
                <a:blip r:embed="rId4"/>
                <a:stretch>
                  <a:fillRect t="-119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ontent Placeholder 3">
                <a:extLst>
                  <a:ext uri="{FF2B5EF4-FFF2-40B4-BE49-F238E27FC236}">
                    <a16:creationId xmlns:a16="http://schemas.microsoft.com/office/drawing/2014/main" id="{DA8496F2-957E-A80F-457B-950AF6D869EE}"/>
                  </a:ext>
                </a:extLst>
              </p:cNvPr>
              <p:cNvSpPr txBox="1">
                <a:spLocks/>
              </p:cNvSpPr>
              <p:nvPr/>
            </p:nvSpPr>
            <p:spPr>
              <a:xfrm>
                <a:off x="4876800" y="2743200"/>
                <a:ext cx="6934200" cy="4079068"/>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HFSS simulation of a particular such scenario yielded following magnitudes of the 3x3 S-matrix. Here the upper to lower values correspond to </a:t>
                </a:r>
                <a14:m>
                  <m:oMath xmlns:m="http://schemas.openxmlformats.org/officeDocument/2006/math">
                    <m:r>
                      <a:rPr lang="en-US" sz="1200" i="1" kern="100">
                        <a:latin typeface="Cambria Math" panose="02040503050406030204" pitchFamily="18" charset="0"/>
                        <a:ea typeface="Calibri" panose="020F0502020204030204" pitchFamily="34" charset="0"/>
                        <a:cs typeface="Times New Roman" panose="02020603050405020304" pitchFamily="18" charset="0"/>
                      </a:rPr>
                      <m:t>𝑛</m:t>
                    </m:r>
                    <m:r>
                      <a:rPr lang="en-US" sz="1200" i="1" kern="100">
                        <a:latin typeface="Cambria Math" panose="02040503050406030204" pitchFamily="18" charset="0"/>
                        <a:ea typeface="Calibri" panose="020F0502020204030204" pitchFamily="34" charset="0"/>
                        <a:cs typeface="Times New Roman" panose="02020603050405020304" pitchFamily="18" charset="0"/>
                      </a:rPr>
                      <m:t>=1,3,5,7,9,11,1</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3, respectively.</a:t>
                </a:r>
              </a:p>
              <a:p>
                <a:pPr marL="182880">
                  <a:lnSpc>
                    <a:spcPct val="100000"/>
                  </a:lnSpc>
                </a:pPr>
                <a14:m>
                  <m:oMathPara xmlns:m="http://schemas.openxmlformats.org/officeDocument/2006/math">
                    <m:oMathParaPr>
                      <m:jc m:val="centerGroup"/>
                    </m:oMathParaPr>
                    <m:oMath xmlns:m="http://schemas.openxmlformats.org/officeDocument/2006/math">
                      <m:d>
                        <m:dPr>
                          <m:begChr m:val="|"/>
                          <m:endChr m:val="|"/>
                          <m:ctrlPr>
                            <a:rPr lang="en-US" sz="1200" i="1" kern="100">
                              <a:latin typeface="Cambria Math" panose="02040503050406030204" pitchFamily="18" charset="0"/>
                              <a:cs typeface="Times New Roman" panose="02020603050405020304" pitchFamily="18" charset="0"/>
                            </a:rPr>
                          </m:ctrlPr>
                        </m:dPr>
                        <m:e>
                          <m:r>
                            <m:rPr>
                              <m:brk m:alnAt="7"/>
                            </m:rPr>
                            <a:rPr lang="en-US" sz="1200" i="1" kern="100">
                              <a:latin typeface="Cambria Math" panose="02040503050406030204" pitchFamily="18" charset="0"/>
                              <a:cs typeface="Times New Roman" panose="02020603050405020304" pitchFamily="18" charset="0"/>
                            </a:rPr>
                            <m:t>𝑆</m:t>
                          </m:r>
                        </m:e>
                      </m:d>
                      <m:r>
                        <a:rPr lang="en-US" sz="1200" i="1" kern="10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3"/>
                                    <m:mcJc m:val="center"/>
                                  </m:mcPr>
                                </m:mc>
                              </m:mcs>
                              <m:ctrlPr>
                                <a:rPr lang="en-US" sz="1200" i="1">
                                  <a:latin typeface="Cambria Math" panose="02040503050406030204" pitchFamily="18" charset="0"/>
                                </a:rPr>
                              </m:ctrlPr>
                            </m:mP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0.7525</m:t>
                                        </m:r>
                                      </m:e>
                                      <m:e>
                                        <m:r>
                                          <a:rPr lang="en-US" sz="1200" i="1">
                                            <a:latin typeface="Cambria Math" panose="02040503050406030204" pitchFamily="18" charset="0"/>
                                          </a:rPr>
                                          <m:t>0.7522</m:t>
                                        </m:r>
                                      </m:e>
                                      <m:e>
                                        <m:r>
                                          <a:rPr lang="en-US" sz="1200" i="1">
                                            <a:latin typeface="Cambria Math" panose="02040503050406030204" pitchFamily="18" charset="0"/>
                                          </a:rPr>
                                          <m:t>0.7520</m:t>
                                        </m:r>
                                      </m:e>
                                      <m:e>
                                        <m:r>
                                          <a:rPr lang="en-US" sz="1200" i="1">
                                            <a:latin typeface="Cambria Math" panose="02040503050406030204" pitchFamily="18" charset="0"/>
                                          </a:rPr>
                                          <m:t>0.7513</m:t>
                                        </m:r>
                                      </m:e>
                                      <m:e>
                                        <m:r>
                                          <a:rPr lang="en-US" sz="1200" i="1">
                                            <a:latin typeface="Cambria Math" panose="02040503050406030204" pitchFamily="18" charset="0"/>
                                          </a:rPr>
                                          <m:t>0.7510</m:t>
                                        </m:r>
                                      </m:e>
                                      <m:e>
                                        <m:r>
                                          <a:rPr lang="en-US" sz="1200" i="1">
                                            <a:latin typeface="Cambria Math" panose="02040503050406030204" pitchFamily="18" charset="0"/>
                                          </a:rPr>
                                          <m:t>0.7508</m:t>
                                        </m:r>
                                      </m:e>
                                      <m:e>
                                        <m:r>
                                          <a:rPr lang="en-US" sz="1200" i="1">
                                            <a:latin typeface="Cambria Math" panose="02040503050406030204" pitchFamily="18" charset="0"/>
                                          </a:rPr>
                                          <m:t>0.7530</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0.4660</m:t>
                                        </m:r>
                                      </m:e>
                                      <m:e>
                                        <m:r>
                                          <a:rPr lang="en-US" sz="1200" i="1">
                                            <a:latin typeface="Cambria Math" panose="02040503050406030204" pitchFamily="18" charset="0"/>
                                          </a:rPr>
                                          <m:t>0.4662</m:t>
                                        </m:r>
                                      </m:e>
                                      <m:e>
                                        <m:r>
                                          <a:rPr lang="en-US" sz="1200" i="1">
                                            <a:latin typeface="Cambria Math" panose="02040503050406030204" pitchFamily="18" charset="0"/>
                                          </a:rPr>
                                          <m:t>0.4664</m:t>
                                        </m:r>
                                      </m:e>
                                      <m:e>
                                        <m:r>
                                          <a:rPr lang="en-US" sz="1200" i="1">
                                            <a:latin typeface="Cambria Math" panose="02040503050406030204" pitchFamily="18" charset="0"/>
                                          </a:rPr>
                                          <m:t>0.4669</m:t>
                                        </m:r>
                                      </m:e>
                                      <m:e>
                                        <m:r>
                                          <a:rPr lang="en-US" sz="1200" i="1">
                                            <a:latin typeface="Cambria Math" panose="02040503050406030204" pitchFamily="18" charset="0"/>
                                          </a:rPr>
                                          <m:t>0.4672</m:t>
                                        </m:r>
                                      </m:e>
                                      <m:e>
                                        <m:r>
                                          <a:rPr lang="en-US" sz="1200" i="1">
                                            <a:latin typeface="Cambria Math" panose="02040503050406030204" pitchFamily="18" charset="0"/>
                                          </a:rPr>
                                          <m:t>0.4674</m:t>
                                        </m:r>
                                      </m:e>
                                      <m:e>
                                        <m:r>
                                          <a:rPr lang="en-US" sz="1200" i="1">
                                            <a:latin typeface="Cambria Math" panose="02040503050406030204" pitchFamily="18" charset="0"/>
                                          </a:rPr>
                                          <m:t>0.4659</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0.4654</m:t>
                                        </m:r>
                                      </m:e>
                                      <m:e>
                                        <m:r>
                                          <a:rPr lang="en-US" sz="1200" i="1">
                                            <a:latin typeface="Cambria Math" panose="02040503050406030204" pitchFamily="18" charset="0"/>
                                          </a:rPr>
                                          <m:t>0.4657</m:t>
                                        </m:r>
                                      </m:e>
                                      <m:e>
                                        <m:r>
                                          <a:rPr lang="en-US" sz="1200" i="1">
                                            <a:latin typeface="Cambria Math" panose="02040503050406030204" pitchFamily="18" charset="0"/>
                                          </a:rPr>
                                          <m:t>0.4658</m:t>
                                        </m:r>
                                      </m:e>
                                      <m:e>
                                        <m:r>
                                          <a:rPr lang="en-US" sz="1200" i="1">
                                            <a:latin typeface="Cambria Math" panose="02040503050406030204" pitchFamily="18" charset="0"/>
                                          </a:rPr>
                                          <m:t>0.4664</m:t>
                                        </m:r>
                                      </m:e>
                                      <m:e>
                                        <m:r>
                                          <a:rPr lang="en-US" sz="1200" i="1">
                                            <a:latin typeface="Cambria Math" panose="02040503050406030204" pitchFamily="18" charset="0"/>
                                          </a:rPr>
                                          <m:t>0.4667</m:t>
                                        </m:r>
                                      </m:e>
                                      <m:e>
                                        <m:r>
                                          <a:rPr lang="en-US" sz="1200" i="1">
                                            <a:latin typeface="Cambria Math" panose="02040503050406030204" pitchFamily="18" charset="0"/>
                                          </a:rPr>
                                          <m:t>0.4668</m:t>
                                        </m:r>
                                      </m:e>
                                      <m:e>
                                        <m:r>
                                          <a:rPr lang="en-US" sz="1200" i="1">
                                            <a:latin typeface="Cambria Math" panose="02040503050406030204" pitchFamily="18" charset="0"/>
                                          </a:rPr>
                                          <m:t>0.4648</m:t>
                                        </m:r>
                                      </m:e>
                                    </m:eqArr>
                                  </m:e>
                                </m:d>
                              </m:e>
                            </m:m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0.4660</m:t>
                                        </m:r>
                                      </m:e>
                                      <m:e>
                                        <m:r>
                                          <a:rPr lang="en-US" sz="1200" i="1">
                                            <a:latin typeface="Cambria Math" panose="02040503050406030204" pitchFamily="18" charset="0"/>
                                          </a:rPr>
                                          <m:t>0.4662</m:t>
                                        </m:r>
                                      </m:e>
                                      <m:e>
                                        <m:r>
                                          <a:rPr lang="en-US" sz="1200" i="1">
                                            <a:latin typeface="Cambria Math" panose="02040503050406030204" pitchFamily="18" charset="0"/>
                                          </a:rPr>
                                          <m:t>0.4664</m:t>
                                        </m:r>
                                      </m:e>
                                      <m:e>
                                        <m:r>
                                          <a:rPr lang="en-US" sz="1200" i="1">
                                            <a:latin typeface="Cambria Math" panose="02040503050406030204" pitchFamily="18" charset="0"/>
                                          </a:rPr>
                                          <m:t>0.4669</m:t>
                                        </m:r>
                                      </m:e>
                                      <m:e>
                                        <m:r>
                                          <a:rPr lang="en-US" sz="1200" i="1">
                                            <a:latin typeface="Cambria Math" panose="02040503050406030204" pitchFamily="18" charset="0"/>
                                          </a:rPr>
                                          <m:t>0.4672</m:t>
                                        </m:r>
                                      </m:e>
                                      <m:e>
                                        <m:r>
                                          <a:rPr lang="en-US" sz="1200" i="1">
                                            <a:latin typeface="Cambria Math" panose="02040503050406030204" pitchFamily="18" charset="0"/>
                                          </a:rPr>
                                          <m:t>0.4674</m:t>
                                        </m:r>
                                      </m:e>
                                      <m:e>
                                        <m:r>
                                          <a:rPr lang="en-US" sz="1200" i="1">
                                            <a:latin typeface="Cambria Math" panose="02040503050406030204" pitchFamily="18" charset="0"/>
                                          </a:rPr>
                                          <m:t>0.4659</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0.5278</m:t>
                                        </m:r>
                                      </m:e>
                                      <m:e>
                                        <m:r>
                                          <a:rPr lang="en-US" sz="1200" i="1">
                                            <a:latin typeface="Cambria Math" panose="02040503050406030204" pitchFamily="18" charset="0"/>
                                          </a:rPr>
                                          <m:t>0.5273</m:t>
                                        </m:r>
                                      </m:e>
                                      <m:e>
                                        <m:r>
                                          <a:rPr lang="en-US" sz="1200" i="1">
                                            <a:latin typeface="Cambria Math" panose="02040503050406030204" pitchFamily="18" charset="0"/>
                                          </a:rPr>
                                          <m:t>0.5272</m:t>
                                        </m:r>
                                      </m:e>
                                      <m:e>
                                        <m:r>
                                          <a:rPr lang="en-US" sz="1200" i="1">
                                            <a:latin typeface="Cambria Math" panose="02040503050406030204" pitchFamily="18" charset="0"/>
                                          </a:rPr>
                                          <m:t>0.527</m:t>
                                        </m:r>
                                      </m:e>
                                      <m:e>
                                        <m:r>
                                          <a:rPr lang="en-US" sz="1200" i="1">
                                            <a:latin typeface="Cambria Math" panose="02040503050406030204" pitchFamily="18" charset="0"/>
                                          </a:rPr>
                                          <m:t>0.5266</m:t>
                                        </m:r>
                                      </m:e>
                                      <m:e>
                                        <m:r>
                                          <a:rPr lang="en-US" sz="1200" i="1">
                                            <a:latin typeface="Cambria Math" panose="02040503050406030204" pitchFamily="18" charset="0"/>
                                          </a:rPr>
                                          <m:t>0.5263</m:t>
                                        </m:r>
                                      </m:e>
                                      <m:e>
                                        <m:r>
                                          <a:rPr lang="en-US" sz="1200" i="1">
                                            <a:latin typeface="Cambria Math" panose="02040503050406030204" pitchFamily="18" charset="0"/>
                                          </a:rPr>
                                          <m:t>0.5385</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0.7101</m:t>
                                        </m:r>
                                      </m:e>
                                      <m:e>
                                        <m:r>
                                          <a:rPr lang="en-US" sz="1200" i="1">
                                            <a:latin typeface="Cambria Math" panose="02040503050406030204" pitchFamily="18" charset="0"/>
                                          </a:rPr>
                                          <m:t>0.7103</m:t>
                                        </m:r>
                                      </m:e>
                                      <m:e>
                                        <m:r>
                                          <a:rPr lang="en-US" sz="1200" i="1">
                                            <a:latin typeface="Cambria Math" panose="02040503050406030204" pitchFamily="18" charset="0"/>
                                          </a:rPr>
                                          <m:t>0.7103</m:t>
                                        </m:r>
                                      </m:e>
                                      <m:e>
                                        <m:r>
                                          <a:rPr lang="en-US" sz="1200" i="1">
                                            <a:latin typeface="Cambria Math" panose="02040503050406030204" pitchFamily="18" charset="0"/>
                                          </a:rPr>
                                          <m:t>0.7101</m:t>
                                        </m:r>
                                      </m:e>
                                      <m:e>
                                        <m:r>
                                          <a:rPr lang="en-US" sz="1200" i="1">
                                            <a:latin typeface="Cambria Math" panose="02040503050406030204" pitchFamily="18" charset="0"/>
                                          </a:rPr>
                                          <m:t>0.7102</m:t>
                                        </m:r>
                                      </m:e>
                                      <m:e>
                                        <m:r>
                                          <a:rPr lang="en-US" sz="1200" i="1">
                                            <a:latin typeface="Cambria Math" panose="02040503050406030204" pitchFamily="18" charset="0"/>
                                          </a:rPr>
                                          <m:t>0.7104</m:t>
                                        </m:r>
                                      </m:e>
                                      <m:e>
                                        <m:r>
                                          <a:rPr lang="en-US" sz="1200" i="1">
                                            <a:latin typeface="Cambria Math" panose="02040503050406030204" pitchFamily="18" charset="0"/>
                                          </a:rPr>
                                          <m:t>0.7021</m:t>
                                        </m:r>
                                      </m:e>
                                    </m:eqArr>
                                  </m:e>
                                </m:d>
                              </m:e>
                            </m:m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0.4654</m:t>
                                        </m:r>
                                      </m:e>
                                      <m:e>
                                        <m:r>
                                          <a:rPr lang="en-US" sz="1200" i="1">
                                            <a:latin typeface="Cambria Math" panose="02040503050406030204" pitchFamily="18" charset="0"/>
                                          </a:rPr>
                                          <m:t>0.4657</m:t>
                                        </m:r>
                                      </m:e>
                                      <m:e>
                                        <m:r>
                                          <a:rPr lang="en-US" sz="1200" i="1">
                                            <a:latin typeface="Cambria Math" panose="02040503050406030204" pitchFamily="18" charset="0"/>
                                          </a:rPr>
                                          <m:t>0.4658</m:t>
                                        </m:r>
                                      </m:e>
                                      <m:e>
                                        <m:r>
                                          <a:rPr lang="en-US" sz="1200" i="1">
                                            <a:latin typeface="Cambria Math" panose="02040503050406030204" pitchFamily="18" charset="0"/>
                                          </a:rPr>
                                          <m:t>0.4664</m:t>
                                        </m:r>
                                      </m:e>
                                      <m:e>
                                        <m:r>
                                          <a:rPr lang="en-US" sz="1200" i="1">
                                            <a:latin typeface="Cambria Math" panose="02040503050406030204" pitchFamily="18" charset="0"/>
                                          </a:rPr>
                                          <m:t>0.4667</m:t>
                                        </m:r>
                                      </m:e>
                                      <m:e>
                                        <m:r>
                                          <a:rPr lang="en-US" sz="1200" i="1">
                                            <a:latin typeface="Cambria Math" panose="02040503050406030204" pitchFamily="18" charset="0"/>
                                          </a:rPr>
                                          <m:t>0.4668</m:t>
                                        </m:r>
                                      </m:e>
                                      <m:e>
                                        <m:r>
                                          <a:rPr lang="en-US" sz="1200" i="1">
                                            <a:latin typeface="Cambria Math" panose="02040503050406030204" pitchFamily="18" charset="0"/>
                                          </a:rPr>
                                          <m:t>0.4648</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0.7101</m:t>
                                        </m:r>
                                      </m:e>
                                      <m:e>
                                        <m:r>
                                          <a:rPr lang="en-US" sz="1200" i="1">
                                            <a:latin typeface="Cambria Math" panose="02040503050406030204" pitchFamily="18" charset="0"/>
                                          </a:rPr>
                                          <m:t>0.7103</m:t>
                                        </m:r>
                                      </m:e>
                                      <m:e>
                                        <m:r>
                                          <a:rPr lang="en-US" sz="1200" i="1">
                                            <a:latin typeface="Cambria Math" panose="02040503050406030204" pitchFamily="18" charset="0"/>
                                          </a:rPr>
                                          <m:t>0.7103</m:t>
                                        </m:r>
                                      </m:e>
                                      <m:e>
                                        <m:r>
                                          <a:rPr lang="en-US" sz="1200" i="1">
                                            <a:latin typeface="Cambria Math" panose="02040503050406030204" pitchFamily="18" charset="0"/>
                                          </a:rPr>
                                          <m:t>0.7101</m:t>
                                        </m:r>
                                      </m:e>
                                      <m:e>
                                        <m:r>
                                          <a:rPr lang="en-US" sz="1200" i="1">
                                            <a:latin typeface="Cambria Math" panose="02040503050406030204" pitchFamily="18" charset="0"/>
                                          </a:rPr>
                                          <m:t>0.7102</m:t>
                                        </m:r>
                                      </m:e>
                                      <m:e>
                                        <m:r>
                                          <a:rPr lang="en-US" sz="1200" i="1">
                                            <a:latin typeface="Cambria Math" panose="02040503050406030204" pitchFamily="18" charset="0"/>
                                          </a:rPr>
                                          <m:t>0.7104</m:t>
                                        </m:r>
                                      </m:e>
                                      <m:e>
                                        <m:r>
                                          <a:rPr lang="en-US" sz="1200" i="1">
                                            <a:latin typeface="Cambria Math" panose="02040503050406030204" pitchFamily="18" charset="0"/>
                                          </a:rPr>
                                          <m:t>0.7021</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0.5283</m:t>
                                        </m:r>
                                      </m:e>
                                      <m:e>
                                        <m:r>
                                          <a:rPr lang="en-US" sz="1200" i="1">
                                            <a:latin typeface="Cambria Math" panose="02040503050406030204" pitchFamily="18" charset="0"/>
                                          </a:rPr>
                                          <m:t>0.5278</m:t>
                                        </m:r>
                                      </m:e>
                                      <m:e>
                                        <m:r>
                                          <a:rPr lang="en-US" sz="1200" i="1">
                                            <a:latin typeface="Cambria Math" panose="02040503050406030204" pitchFamily="18" charset="0"/>
                                          </a:rPr>
                                          <m:t>0.5277</m:t>
                                        </m:r>
                                      </m:e>
                                      <m:e>
                                        <m:r>
                                          <a:rPr lang="en-US" sz="1200" i="1">
                                            <a:latin typeface="Cambria Math" panose="02040503050406030204" pitchFamily="18" charset="0"/>
                                          </a:rPr>
                                          <m:t>0.5275</m:t>
                                        </m:r>
                                      </m:e>
                                      <m:e>
                                        <m:r>
                                          <a:rPr lang="en-US" sz="1200" i="1">
                                            <a:latin typeface="Cambria Math" panose="02040503050406030204" pitchFamily="18" charset="0"/>
                                          </a:rPr>
                                          <m:t>0.5271</m:t>
                                        </m:r>
                                      </m:e>
                                      <m:e>
                                        <m:r>
                                          <a:rPr lang="en-US" sz="1200" i="1">
                                            <a:latin typeface="Cambria Math" panose="02040503050406030204" pitchFamily="18" charset="0"/>
                                          </a:rPr>
                                          <m:t>0.5267</m:t>
                                        </m:r>
                                      </m:e>
                                      <m:e>
                                        <m:r>
                                          <a:rPr lang="en-US" sz="1200" i="1">
                                            <a:latin typeface="Cambria Math" panose="02040503050406030204" pitchFamily="18" charset="0"/>
                                          </a:rPr>
                                          <m:t>0.5395</m:t>
                                        </m:r>
                                      </m:e>
                                    </m:eqArr>
                                  </m:e>
                                </m:d>
                              </m:e>
                            </m:mr>
                          </m:m>
                        </m:e>
                      </m:d>
                      <m:r>
                        <a:rPr lang="en-US" sz="1200" i="1">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pPr>
                <a:endParaRPr lang="en-US" sz="1200" dirty="0"/>
              </a:p>
              <a:p>
                <a:pPr marL="182880">
                  <a:lnSpc>
                    <a:spcPct val="100000"/>
                  </a:lnSpc>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spcAft>
                    <a:spcPts val="0"/>
                  </a:spcAft>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spcAft>
                    <a:spcPts val="0"/>
                  </a:spcAft>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spcAft>
                    <a:spcPts val="0"/>
                  </a:spcAft>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7" name="Content Placeholder 3">
                <a:extLst>
                  <a:ext uri="{FF2B5EF4-FFF2-40B4-BE49-F238E27FC236}">
                    <a16:creationId xmlns:a16="http://schemas.microsoft.com/office/drawing/2014/main" id="{DA8496F2-957E-A80F-457B-950AF6D869EE}"/>
                  </a:ext>
                </a:extLst>
              </p:cNvPr>
              <p:cNvSpPr txBox="1">
                <a:spLocks noRot="1" noChangeAspect="1" noMove="1" noResize="1" noEditPoints="1" noAdjustHandles="1" noChangeArrowheads="1" noChangeShapeType="1" noTextEdit="1"/>
              </p:cNvSpPr>
              <p:nvPr/>
            </p:nvSpPr>
            <p:spPr>
              <a:xfrm>
                <a:off x="4876800" y="2743200"/>
                <a:ext cx="6934200" cy="4079068"/>
              </a:xfrm>
              <a:prstGeom prst="rect">
                <a:avLst/>
              </a:prstGeom>
              <a:blipFill>
                <a:blip r:embed="rId5"/>
                <a:stretch>
                  <a:fillRect t="-1196" r="-1054" b="-9716"/>
                </a:stretch>
              </a:blipFill>
            </p:spPr>
            <p:txBody>
              <a:bodyPr/>
              <a:lstStyle/>
              <a:p>
                <a:r>
                  <a:rPr lang="en-US">
                    <a:noFill/>
                  </a:rPr>
                  <a:t> </a:t>
                </a:r>
              </a:p>
            </p:txBody>
          </p:sp>
        </mc:Fallback>
      </mc:AlternateContent>
      <p:sp>
        <p:nvSpPr>
          <p:cNvPr id="4" name="Content Placeholder 3">
            <a:extLst>
              <a:ext uri="{FF2B5EF4-FFF2-40B4-BE49-F238E27FC236}">
                <a16:creationId xmlns:a16="http://schemas.microsoft.com/office/drawing/2014/main" id="{21611A95-2262-565B-8FA9-2DE72A3C25B6}"/>
              </a:ext>
            </a:extLst>
          </p:cNvPr>
          <p:cNvSpPr txBox="1">
            <a:spLocks/>
          </p:cNvSpPr>
          <p:nvPr/>
        </p:nvSpPr>
        <p:spPr>
          <a:xfrm>
            <a:off x="762000" y="1295400"/>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sp>
        <p:nvSpPr>
          <p:cNvPr id="5" name="Content Placeholder 3">
            <a:extLst>
              <a:ext uri="{FF2B5EF4-FFF2-40B4-BE49-F238E27FC236}">
                <a16:creationId xmlns:a16="http://schemas.microsoft.com/office/drawing/2014/main" id="{3B4CEE6D-6812-3561-2272-1CC9233668C4}"/>
              </a:ext>
            </a:extLst>
          </p:cNvPr>
          <p:cNvSpPr txBox="1">
            <a:spLocks/>
          </p:cNvSpPr>
          <p:nvPr/>
        </p:nvSpPr>
        <p:spPr>
          <a:xfrm>
            <a:off x="1219199" y="1945402"/>
            <a:ext cx="10744199"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1              2               3              4               5              6              7              8               9             10            11            12            13            14</a:t>
            </a:r>
          </a:p>
        </p:txBody>
      </p:sp>
      <p:sp>
        <p:nvSpPr>
          <p:cNvPr id="6" name="Content Placeholder 3">
            <a:extLst>
              <a:ext uri="{FF2B5EF4-FFF2-40B4-BE49-F238E27FC236}">
                <a16:creationId xmlns:a16="http://schemas.microsoft.com/office/drawing/2014/main" id="{D003E69C-BD58-E1C3-DE51-CB0955563035}"/>
              </a:ext>
            </a:extLst>
          </p:cNvPr>
          <p:cNvSpPr txBox="1">
            <a:spLocks/>
          </p:cNvSpPr>
          <p:nvPr/>
        </p:nvSpPr>
        <p:spPr>
          <a:xfrm>
            <a:off x="1347107" y="1826076"/>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a:t>
            </a:r>
          </a:p>
        </p:txBody>
      </p:sp>
      <p:sp>
        <p:nvSpPr>
          <p:cNvPr id="10" name="Content Placeholder 3">
            <a:extLst>
              <a:ext uri="{FF2B5EF4-FFF2-40B4-BE49-F238E27FC236}">
                <a16:creationId xmlns:a16="http://schemas.microsoft.com/office/drawing/2014/main" id="{8B3782EF-32A1-A732-08AD-25B5F5636B34}"/>
              </a:ext>
            </a:extLst>
          </p:cNvPr>
          <p:cNvSpPr txBox="1">
            <a:spLocks/>
          </p:cNvSpPr>
          <p:nvPr/>
        </p:nvSpPr>
        <p:spPr>
          <a:xfrm>
            <a:off x="2864324" y="1814276"/>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3</a:t>
            </a:r>
          </a:p>
        </p:txBody>
      </p:sp>
      <p:sp>
        <p:nvSpPr>
          <p:cNvPr id="11" name="Content Placeholder 3">
            <a:extLst>
              <a:ext uri="{FF2B5EF4-FFF2-40B4-BE49-F238E27FC236}">
                <a16:creationId xmlns:a16="http://schemas.microsoft.com/office/drawing/2014/main" id="{63672677-9639-084E-A585-389585881F82}"/>
              </a:ext>
            </a:extLst>
          </p:cNvPr>
          <p:cNvSpPr txBox="1">
            <a:spLocks/>
          </p:cNvSpPr>
          <p:nvPr/>
        </p:nvSpPr>
        <p:spPr>
          <a:xfrm>
            <a:off x="4381541" y="1806503"/>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5</a:t>
            </a:r>
          </a:p>
        </p:txBody>
      </p:sp>
      <p:sp>
        <p:nvSpPr>
          <p:cNvPr id="13" name="Content Placeholder 3">
            <a:extLst>
              <a:ext uri="{FF2B5EF4-FFF2-40B4-BE49-F238E27FC236}">
                <a16:creationId xmlns:a16="http://schemas.microsoft.com/office/drawing/2014/main" id="{3B4DABE2-3B8B-E705-69C3-B0F0D625E6CE}"/>
              </a:ext>
            </a:extLst>
          </p:cNvPr>
          <p:cNvSpPr txBox="1">
            <a:spLocks/>
          </p:cNvSpPr>
          <p:nvPr/>
        </p:nvSpPr>
        <p:spPr>
          <a:xfrm>
            <a:off x="5906922" y="1802867"/>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7</a:t>
            </a:r>
          </a:p>
        </p:txBody>
      </p:sp>
      <p:sp>
        <p:nvSpPr>
          <p:cNvPr id="14" name="Content Placeholder 3">
            <a:extLst>
              <a:ext uri="{FF2B5EF4-FFF2-40B4-BE49-F238E27FC236}">
                <a16:creationId xmlns:a16="http://schemas.microsoft.com/office/drawing/2014/main" id="{52522027-DAD5-EE9D-56E6-175448C46CAD}"/>
              </a:ext>
            </a:extLst>
          </p:cNvPr>
          <p:cNvSpPr txBox="1">
            <a:spLocks/>
          </p:cNvSpPr>
          <p:nvPr/>
        </p:nvSpPr>
        <p:spPr>
          <a:xfrm>
            <a:off x="7428744" y="1805128"/>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9</a:t>
            </a:r>
          </a:p>
        </p:txBody>
      </p:sp>
      <p:sp>
        <p:nvSpPr>
          <p:cNvPr id="15" name="Content Placeholder 3">
            <a:extLst>
              <a:ext uri="{FF2B5EF4-FFF2-40B4-BE49-F238E27FC236}">
                <a16:creationId xmlns:a16="http://schemas.microsoft.com/office/drawing/2014/main" id="{BF0298F1-734B-FB18-5FA8-86B41E95732F}"/>
              </a:ext>
            </a:extLst>
          </p:cNvPr>
          <p:cNvSpPr txBox="1">
            <a:spLocks/>
          </p:cNvSpPr>
          <p:nvPr/>
        </p:nvSpPr>
        <p:spPr>
          <a:xfrm>
            <a:off x="8921469" y="1801492"/>
            <a:ext cx="257911" cy="2498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11</a:t>
            </a:r>
          </a:p>
        </p:txBody>
      </p:sp>
      <p:sp>
        <p:nvSpPr>
          <p:cNvPr id="16" name="Content Placeholder 3">
            <a:extLst>
              <a:ext uri="{FF2B5EF4-FFF2-40B4-BE49-F238E27FC236}">
                <a16:creationId xmlns:a16="http://schemas.microsoft.com/office/drawing/2014/main" id="{C2EE6FF0-A9B7-78C3-4A55-8517F558F314}"/>
              </a:ext>
            </a:extLst>
          </p:cNvPr>
          <p:cNvSpPr txBox="1">
            <a:spLocks/>
          </p:cNvSpPr>
          <p:nvPr/>
        </p:nvSpPr>
        <p:spPr>
          <a:xfrm>
            <a:off x="10438686" y="1810047"/>
            <a:ext cx="257911" cy="2498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13</a:t>
            </a:r>
          </a:p>
        </p:txBody>
      </p:sp>
      <p:sp>
        <p:nvSpPr>
          <p:cNvPr id="17" name="Content Placeholder 3">
            <a:extLst>
              <a:ext uri="{FF2B5EF4-FFF2-40B4-BE49-F238E27FC236}">
                <a16:creationId xmlns:a16="http://schemas.microsoft.com/office/drawing/2014/main" id="{2BA6A299-7E07-3707-DC7B-F7230157F1E7}"/>
              </a:ext>
            </a:extLst>
          </p:cNvPr>
          <p:cNvSpPr txBox="1">
            <a:spLocks/>
          </p:cNvSpPr>
          <p:nvPr/>
        </p:nvSpPr>
        <p:spPr>
          <a:xfrm>
            <a:off x="2118874" y="1826076"/>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2</a:t>
            </a:r>
          </a:p>
        </p:txBody>
      </p:sp>
      <p:sp>
        <p:nvSpPr>
          <p:cNvPr id="18" name="Content Placeholder 3">
            <a:extLst>
              <a:ext uri="{FF2B5EF4-FFF2-40B4-BE49-F238E27FC236}">
                <a16:creationId xmlns:a16="http://schemas.microsoft.com/office/drawing/2014/main" id="{F5D37D04-1F5D-08F8-B2B7-E963A559457B}"/>
              </a:ext>
            </a:extLst>
          </p:cNvPr>
          <p:cNvSpPr txBox="1">
            <a:spLocks/>
          </p:cNvSpPr>
          <p:nvPr/>
        </p:nvSpPr>
        <p:spPr>
          <a:xfrm>
            <a:off x="3636091" y="1814276"/>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4</a:t>
            </a:r>
          </a:p>
        </p:txBody>
      </p:sp>
      <p:sp>
        <p:nvSpPr>
          <p:cNvPr id="19" name="Content Placeholder 3">
            <a:extLst>
              <a:ext uri="{FF2B5EF4-FFF2-40B4-BE49-F238E27FC236}">
                <a16:creationId xmlns:a16="http://schemas.microsoft.com/office/drawing/2014/main" id="{67A3235A-C4C9-7A13-D61C-36065C436C6B}"/>
              </a:ext>
            </a:extLst>
          </p:cNvPr>
          <p:cNvSpPr txBox="1">
            <a:spLocks/>
          </p:cNvSpPr>
          <p:nvPr/>
        </p:nvSpPr>
        <p:spPr>
          <a:xfrm>
            <a:off x="5153308" y="1806503"/>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6</a:t>
            </a:r>
          </a:p>
        </p:txBody>
      </p:sp>
      <p:sp>
        <p:nvSpPr>
          <p:cNvPr id="20" name="Content Placeholder 3">
            <a:extLst>
              <a:ext uri="{FF2B5EF4-FFF2-40B4-BE49-F238E27FC236}">
                <a16:creationId xmlns:a16="http://schemas.microsoft.com/office/drawing/2014/main" id="{580E50A8-4E53-8679-88EC-B98A3C17F387}"/>
              </a:ext>
            </a:extLst>
          </p:cNvPr>
          <p:cNvSpPr txBox="1">
            <a:spLocks/>
          </p:cNvSpPr>
          <p:nvPr/>
        </p:nvSpPr>
        <p:spPr>
          <a:xfrm>
            <a:off x="6678689" y="1802867"/>
            <a:ext cx="15240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8</a:t>
            </a:r>
          </a:p>
        </p:txBody>
      </p:sp>
      <p:sp>
        <p:nvSpPr>
          <p:cNvPr id="21" name="Content Placeholder 3">
            <a:extLst>
              <a:ext uri="{FF2B5EF4-FFF2-40B4-BE49-F238E27FC236}">
                <a16:creationId xmlns:a16="http://schemas.microsoft.com/office/drawing/2014/main" id="{2C90943A-D7A7-076C-1B36-D2951D9C2A04}"/>
              </a:ext>
            </a:extLst>
          </p:cNvPr>
          <p:cNvSpPr txBox="1">
            <a:spLocks/>
          </p:cNvSpPr>
          <p:nvPr/>
        </p:nvSpPr>
        <p:spPr>
          <a:xfrm>
            <a:off x="8200511" y="1805128"/>
            <a:ext cx="257911" cy="25764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10</a:t>
            </a:r>
          </a:p>
        </p:txBody>
      </p:sp>
      <p:sp>
        <p:nvSpPr>
          <p:cNvPr id="22" name="Content Placeholder 3">
            <a:extLst>
              <a:ext uri="{FF2B5EF4-FFF2-40B4-BE49-F238E27FC236}">
                <a16:creationId xmlns:a16="http://schemas.microsoft.com/office/drawing/2014/main" id="{370F151D-8C49-D460-4CA6-6A10F94937F2}"/>
              </a:ext>
            </a:extLst>
          </p:cNvPr>
          <p:cNvSpPr txBox="1">
            <a:spLocks/>
          </p:cNvSpPr>
          <p:nvPr/>
        </p:nvSpPr>
        <p:spPr>
          <a:xfrm>
            <a:off x="9693236" y="1801492"/>
            <a:ext cx="257911" cy="2498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12</a:t>
            </a:r>
          </a:p>
        </p:txBody>
      </p:sp>
      <p:sp>
        <p:nvSpPr>
          <p:cNvPr id="23" name="Content Placeholder 3">
            <a:extLst>
              <a:ext uri="{FF2B5EF4-FFF2-40B4-BE49-F238E27FC236}">
                <a16:creationId xmlns:a16="http://schemas.microsoft.com/office/drawing/2014/main" id="{FDB99B8D-F70F-BD92-2654-6D1CDE3A290E}"/>
              </a:ext>
            </a:extLst>
          </p:cNvPr>
          <p:cNvSpPr txBox="1">
            <a:spLocks/>
          </p:cNvSpPr>
          <p:nvPr/>
        </p:nvSpPr>
        <p:spPr>
          <a:xfrm>
            <a:off x="11210453" y="1810047"/>
            <a:ext cx="257911" cy="2498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14</a:t>
            </a:r>
          </a:p>
        </p:txBody>
      </p:sp>
    </p:spTree>
    <p:extLst>
      <p:ext uri="{BB962C8B-B14F-4D97-AF65-F5344CB8AC3E}">
        <p14:creationId xmlns:p14="http://schemas.microsoft.com/office/powerpoint/2010/main" val="2331753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6"/>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1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10"/>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8"/>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11"/>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1" presetClass="exit" presetSubtype="0" fill="hold" grpId="1" nodeType="withEffect">
                                  <p:stCondLst>
                                    <p:cond delay="0"/>
                                  </p:stCondLst>
                                  <p:childTnLst>
                                    <p:set>
                                      <p:cBhvr>
                                        <p:cTn id="46" dur="1" fill="hold">
                                          <p:stCondLst>
                                            <p:cond delay="0"/>
                                          </p:stCondLst>
                                        </p:cTn>
                                        <p:tgtEl>
                                          <p:spTgt spid="13"/>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20"/>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par>
                                <p:cTn id="55" presetID="1" presetClass="exit" presetSubtype="0" fill="hold" grpId="1" nodeType="withEffect">
                                  <p:stCondLst>
                                    <p:cond delay="0"/>
                                  </p:stCondLst>
                                  <p:childTnLst>
                                    <p:set>
                                      <p:cBhvr>
                                        <p:cTn id="56" dur="1" fill="hold">
                                          <p:stCondLst>
                                            <p:cond delay="0"/>
                                          </p:stCondLst>
                                        </p:cTn>
                                        <p:tgtEl>
                                          <p:spTgt spid="14"/>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21"/>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childTnLst>
                                </p:cTn>
                              </p:par>
                              <p:par>
                                <p:cTn id="65" presetID="1" presetClass="exit" presetSubtype="0" fill="hold" grpId="1" nodeType="withEffect">
                                  <p:stCondLst>
                                    <p:cond delay="0"/>
                                  </p:stCondLst>
                                  <p:childTnLst>
                                    <p:set>
                                      <p:cBhvr>
                                        <p:cTn id="66" dur="1" fill="hold">
                                          <p:stCondLst>
                                            <p:cond delay="0"/>
                                          </p:stCondLst>
                                        </p:cTn>
                                        <p:tgtEl>
                                          <p:spTgt spid="15"/>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22"/>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5"/>
                                        </p:tgtEl>
                                        <p:attrNameLst>
                                          <p:attrName>style.visibility</p:attrName>
                                        </p:attrNameLst>
                                      </p:cBhvr>
                                      <p:to>
                                        <p:strVal val="visible"/>
                                      </p:to>
                                    </p:set>
                                  </p:childTnLst>
                                </p:cTn>
                              </p:par>
                              <p:par>
                                <p:cTn id="73" presetID="1" presetClass="exit" presetSubtype="0" fill="hold" grpId="1" nodeType="withEffect">
                                  <p:stCondLst>
                                    <p:cond delay="0"/>
                                  </p:stCondLst>
                                  <p:childTnLst>
                                    <p:set>
                                      <p:cBhvr>
                                        <p:cTn id="74" dur="1" fill="hold">
                                          <p:stCondLst>
                                            <p:cond delay="0"/>
                                          </p:stCondLst>
                                        </p:cTn>
                                        <p:tgtEl>
                                          <p:spTgt spid="16"/>
                                        </p:tgtEl>
                                        <p:attrNameLst>
                                          <p:attrName>style.visibility</p:attrName>
                                        </p:attrNameLst>
                                      </p:cBhvr>
                                      <p:to>
                                        <p:strVal val="hidden"/>
                                      </p:to>
                                    </p:set>
                                  </p:childTnLst>
                                </p:cTn>
                              </p:par>
                              <p:par>
                                <p:cTn id="75" presetID="1" presetClass="exit" presetSubtype="0" fill="hold" grpId="1" nodeType="withEffect">
                                  <p:stCondLst>
                                    <p:cond delay="0"/>
                                  </p:stCondLst>
                                  <p:childTnLst>
                                    <p:set>
                                      <p:cBhvr>
                                        <p:cTn id="76" dur="1" fill="hold">
                                          <p:stCondLst>
                                            <p:cond delay="0"/>
                                          </p:stCondLst>
                                        </p:cTn>
                                        <p:tgtEl>
                                          <p:spTgt spid="23"/>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9"/>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P spid="5" grpId="0"/>
      <p:bldP spid="6" grpId="0"/>
      <p:bldP spid="6" grpId="1"/>
      <p:bldP spid="10" grpId="0"/>
      <p:bldP spid="10" grpId="1"/>
      <p:bldP spid="11" grpId="0"/>
      <p:bldP spid="11" grpId="1"/>
      <p:bldP spid="13" grpId="0"/>
      <p:bldP spid="13" grpId="1"/>
      <p:bldP spid="14" grpId="0"/>
      <p:bldP spid="14" grpId="1"/>
      <p:bldP spid="15" grpId="0"/>
      <p:bldP spid="15" grpId="1"/>
      <p:bldP spid="16" grpId="0"/>
      <p:bldP spid="16" grpId="1"/>
      <p:bldP spid="17" grpId="0"/>
      <p:bldP spid="17" grpId="1"/>
      <p:bldP spid="18" grpId="0"/>
      <p:bldP spid="18" grpId="1"/>
      <p:bldP spid="19" grpId="0"/>
      <p:bldP spid="19" grpId="1"/>
      <p:bldP spid="20" grpId="0"/>
      <p:bldP spid="20" grpId="1"/>
      <p:bldP spid="21" grpId="0"/>
      <p:bldP spid="21" grpId="1"/>
      <p:bldP spid="22" grpId="0"/>
      <p:bldP spid="22" grpId="1"/>
      <p:bldP spid="23" grpId="0"/>
      <p:bldP spid="2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F711BA-958C-4EE2-62BC-4D2D617C5061}"/>
              </a:ext>
            </a:extLst>
          </p:cNvPr>
          <p:cNvSpPr>
            <a:spLocks noGrp="1"/>
          </p:cNvSpPr>
          <p:nvPr>
            <p:ph type="sldNum" sz="quarter" idx="11"/>
          </p:nvPr>
        </p:nvSpPr>
        <p:spPr/>
        <p:txBody>
          <a:bodyPr/>
          <a:lstStyle/>
          <a:p>
            <a:fld id="{5BD36294-2849-48A8-8531-5354CF3095D2}" type="slidenum">
              <a:rPr lang="en-US" smtClean="0"/>
              <a:pPr/>
              <a:t>2</a:t>
            </a:fld>
            <a:endParaRPr lang="en-US" dirty="0"/>
          </a:p>
        </p:txBody>
      </p:sp>
      <p:sp>
        <p:nvSpPr>
          <p:cNvPr id="3" name="Title 2">
            <a:extLst>
              <a:ext uri="{FF2B5EF4-FFF2-40B4-BE49-F238E27FC236}">
                <a16:creationId xmlns:a16="http://schemas.microsoft.com/office/drawing/2014/main" id="{CD2525AA-84E7-80C8-DBE8-773240638BAF}"/>
              </a:ext>
            </a:extLst>
          </p:cNvPr>
          <p:cNvSpPr>
            <a:spLocks noGrp="1"/>
          </p:cNvSpPr>
          <p:nvPr>
            <p:ph type="title"/>
          </p:nvPr>
        </p:nvSpPr>
        <p:spPr/>
        <p:txBody>
          <a:bodyPr/>
          <a:lstStyle/>
          <a:p>
            <a:r>
              <a:rPr lang="en-US" dirty="0"/>
              <a:t>What is New in the Cavity Design</a:t>
            </a:r>
          </a:p>
        </p:txBody>
      </p:sp>
      <p:sp>
        <p:nvSpPr>
          <p:cNvPr id="4" name="Content Placeholder 3">
            <a:extLst>
              <a:ext uri="{FF2B5EF4-FFF2-40B4-BE49-F238E27FC236}">
                <a16:creationId xmlns:a16="http://schemas.microsoft.com/office/drawing/2014/main" id="{553A6C09-5CA3-2063-54C7-513159A4C91D}"/>
              </a:ext>
            </a:extLst>
          </p:cNvPr>
          <p:cNvSpPr>
            <a:spLocks noGrp="1"/>
          </p:cNvSpPr>
          <p:nvPr>
            <p:ph sz="quarter" idx="14"/>
          </p:nvPr>
        </p:nvSpPr>
        <p:spPr>
          <a:xfrm>
            <a:off x="808366" y="3771374"/>
            <a:ext cx="10811933" cy="1791225"/>
          </a:xfrm>
        </p:spPr>
        <p:txBody>
          <a:bodyPr>
            <a:noAutofit/>
          </a:bodyPr>
          <a:lstStyle/>
          <a:p>
            <a:pPr marL="0" marR="0" algn="l">
              <a:spcBef>
                <a:spcPts val="0"/>
              </a:spcBef>
              <a:spcAft>
                <a:spcPts val="0"/>
              </a:spcAft>
            </a:pPr>
            <a:r>
              <a:rPr lang="en-US" sz="1800" b="1" dirty="0">
                <a:solidFill>
                  <a:srgbClr val="000000"/>
                </a:solidFill>
                <a:highlight>
                  <a:srgbClr val="C0C0C0"/>
                </a:highlight>
                <a:latin typeface="Calibri" panose="020F0502020204030204" pitchFamily="34" charset="0"/>
              </a:rPr>
              <a:t>Proposed Design</a:t>
            </a:r>
            <a:endParaRPr lang="en-US" sz="1800" b="1" i="0" dirty="0">
              <a:solidFill>
                <a:srgbClr val="000000"/>
              </a:solidFill>
              <a:effectLst/>
              <a:highlight>
                <a:srgbClr val="C0C0C0"/>
              </a:highlight>
              <a:latin typeface="Calibri" panose="020F0502020204030204" pitchFamily="34" charset="0"/>
            </a:endParaRPr>
          </a:p>
          <a:p>
            <a:pPr marL="285750" marR="0" indent="-285750" algn="l">
              <a:spcBef>
                <a:spcPts val="0"/>
              </a:spcBef>
              <a:spcAft>
                <a:spcPts val="0"/>
              </a:spcAft>
              <a:buFont typeface="Arial" panose="020B0604020202020204" pitchFamily="34" charset="0"/>
              <a:buChar char="•"/>
            </a:pPr>
            <a:r>
              <a:rPr lang="en-US" sz="1800" b="0" i="0" dirty="0">
                <a:solidFill>
                  <a:srgbClr val="000000"/>
                </a:solidFill>
                <a:effectLst/>
                <a:highlight>
                  <a:srgbClr val="FFFFFF"/>
                </a:highlight>
                <a:latin typeface="Calibri" panose="020F0502020204030204" pitchFamily="34" charset="0"/>
              </a:rPr>
              <a:t>A novel DCA rf structure with </a:t>
            </a:r>
            <a:r>
              <a:rPr lang="en-US" sz="1800" b="1" i="0" dirty="0">
                <a:solidFill>
                  <a:srgbClr val="0070C0"/>
                </a:solidFill>
                <a:effectLst/>
                <a:highlight>
                  <a:srgbClr val="FFFFFF"/>
                </a:highlight>
                <a:latin typeface="Calibri" panose="020F0502020204030204" pitchFamily="34" charset="0"/>
              </a:rPr>
              <a:t>3π/4</a:t>
            </a:r>
            <a:r>
              <a:rPr lang="en-US" sz="1800" b="1" i="0" dirty="0">
                <a:solidFill>
                  <a:srgbClr val="FF0000"/>
                </a:solidFill>
                <a:effectLst/>
                <a:highlight>
                  <a:srgbClr val="FFFFFF"/>
                </a:highlight>
                <a:latin typeface="Calibri" panose="020F0502020204030204" pitchFamily="34" charset="0"/>
              </a:rPr>
              <a:t> </a:t>
            </a:r>
            <a:r>
              <a:rPr lang="en-US" sz="1800" b="0" i="0" dirty="0">
                <a:solidFill>
                  <a:srgbClr val="000000"/>
                </a:solidFill>
                <a:effectLst/>
                <a:highlight>
                  <a:srgbClr val="FFFFFF"/>
                </a:highlight>
                <a:latin typeface="Calibri" panose="020F0502020204030204" pitchFamily="34" charset="0"/>
              </a:rPr>
              <a:t>phase advance between the individually fed cavities.</a:t>
            </a:r>
          </a:p>
          <a:p>
            <a:pPr marL="285750" marR="0" indent="-285750" algn="l">
              <a:spcBef>
                <a:spcPts val="0"/>
              </a:spcBef>
              <a:spcAft>
                <a:spcPts val="0"/>
              </a:spcAft>
              <a:buFont typeface="Arial" panose="020B0604020202020204" pitchFamily="34" charset="0"/>
              <a:buChar char="•"/>
            </a:pPr>
            <a:r>
              <a:rPr lang="en-US" sz="1800" b="1" dirty="0">
                <a:solidFill>
                  <a:srgbClr val="0070C0"/>
                </a:solidFill>
                <a:highlight>
                  <a:srgbClr val="FFFFFF"/>
                </a:highlight>
                <a:latin typeface="Calibri" panose="020F0502020204030204" pitchFamily="34" charset="0"/>
              </a:rPr>
              <a:t>A</a:t>
            </a:r>
            <a:r>
              <a:rPr lang="en-US" sz="1800" b="1" i="0" dirty="0">
                <a:solidFill>
                  <a:srgbClr val="0070C0"/>
                </a:solidFill>
                <a:effectLst/>
                <a:highlight>
                  <a:srgbClr val="FFFFFF"/>
                </a:highlight>
                <a:latin typeface="Calibri" panose="020F0502020204030204" pitchFamily="34" charset="0"/>
              </a:rPr>
              <a:t>perture radius of 3.55 mm </a:t>
            </a:r>
            <a:r>
              <a:rPr lang="en-US" sz="1800" b="0" i="0" dirty="0">
                <a:solidFill>
                  <a:srgbClr val="000000"/>
                </a:solidFill>
                <a:effectLst/>
                <a:highlight>
                  <a:srgbClr val="FFFFFF"/>
                </a:highlight>
                <a:latin typeface="Calibri" panose="020F0502020204030204" pitchFamily="34" charset="0"/>
              </a:rPr>
              <a:t>for the same shunt impedance and the peak field constraints.</a:t>
            </a:r>
          </a:p>
          <a:p>
            <a:pPr marL="285750" marR="0" indent="-285750" algn="l">
              <a:spcBef>
                <a:spcPts val="0"/>
              </a:spcBef>
              <a:spcAft>
                <a:spcPts val="0"/>
              </a:spcAft>
              <a:buFont typeface="Arial" panose="020B0604020202020204" pitchFamily="34" charset="0"/>
              <a:buChar char="•"/>
            </a:pPr>
            <a:r>
              <a:rPr lang="en-US" sz="1800" b="0" i="0" dirty="0">
                <a:solidFill>
                  <a:srgbClr val="000000"/>
                </a:solidFill>
                <a:effectLst/>
                <a:highlight>
                  <a:srgbClr val="FFFFFF"/>
                </a:highlight>
                <a:latin typeface="Calibri" panose="020F0502020204030204" pitchFamily="34" charset="0"/>
              </a:rPr>
              <a:t>Because of this </a:t>
            </a:r>
            <a:r>
              <a:rPr lang="en-US" sz="1800" b="1" i="0" dirty="0">
                <a:solidFill>
                  <a:srgbClr val="0070C0"/>
                </a:solidFill>
                <a:effectLst/>
                <a:highlight>
                  <a:srgbClr val="FFFFFF"/>
                </a:highlight>
                <a:latin typeface="Calibri" panose="020F0502020204030204" pitchFamily="34" charset="0"/>
              </a:rPr>
              <a:t>35% larger aperture</a:t>
            </a:r>
            <a:r>
              <a:rPr lang="en-US" sz="1800" b="0" i="0" dirty="0">
                <a:solidFill>
                  <a:srgbClr val="000000"/>
                </a:solidFill>
                <a:effectLst/>
                <a:highlight>
                  <a:srgbClr val="FFFFFF"/>
                </a:highlight>
                <a:latin typeface="Calibri" panose="020F0502020204030204" pitchFamily="34" charset="0"/>
              </a:rPr>
              <a:t>, this rf structure is much more resilient to both short-range and long-range wakefield effects. </a:t>
            </a:r>
            <a:endParaRPr lang="en-US" sz="1800" dirty="0"/>
          </a:p>
        </p:txBody>
      </p:sp>
      <p:sp>
        <p:nvSpPr>
          <p:cNvPr id="5" name="Content Placeholder 3">
            <a:extLst>
              <a:ext uri="{FF2B5EF4-FFF2-40B4-BE49-F238E27FC236}">
                <a16:creationId xmlns:a16="http://schemas.microsoft.com/office/drawing/2014/main" id="{95B231E8-C714-5F27-7E0B-F009CDBC6F7C}"/>
              </a:ext>
            </a:extLst>
          </p:cNvPr>
          <p:cNvSpPr txBox="1">
            <a:spLocks/>
          </p:cNvSpPr>
          <p:nvPr/>
        </p:nvSpPr>
        <p:spPr>
          <a:xfrm>
            <a:off x="822221" y="1496207"/>
            <a:ext cx="10811933" cy="193279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0"/>
              </a:spcAft>
            </a:pPr>
            <a:r>
              <a:rPr lang="en-US" sz="1800" b="1" dirty="0">
                <a:solidFill>
                  <a:srgbClr val="000000"/>
                </a:solidFill>
                <a:highlight>
                  <a:srgbClr val="C0C0C0"/>
                </a:highlight>
                <a:latin typeface="Calibri" panose="020F0502020204030204" pitchFamily="34" charset="0"/>
              </a:rPr>
              <a:t>The Initial Proposed Design</a:t>
            </a:r>
          </a:p>
          <a:p>
            <a:pPr marL="285750" indent="-285750">
              <a:spcAft>
                <a:spcPts val="0"/>
              </a:spcAft>
              <a:buFont typeface="Arial" panose="020B0604020202020204" pitchFamily="34" charset="0"/>
              <a:buChar char="•"/>
            </a:pPr>
            <a:r>
              <a:rPr lang="en-US" sz="1800" dirty="0">
                <a:solidFill>
                  <a:srgbClr val="000000"/>
                </a:solidFill>
                <a:highlight>
                  <a:srgbClr val="FFFFFF"/>
                </a:highlight>
                <a:latin typeface="Calibri" panose="020F0502020204030204" pitchFamily="34" charset="0"/>
              </a:rPr>
              <a:t>Based on a </a:t>
            </a:r>
            <a:r>
              <a:rPr lang="en-US" sz="1800" b="1" dirty="0">
                <a:solidFill>
                  <a:srgbClr val="FF0000"/>
                </a:solidFill>
                <a:highlight>
                  <a:srgbClr val="FFFFFF"/>
                </a:highlight>
                <a:latin typeface="Calibri" panose="020F0502020204030204" pitchFamily="34" charset="0"/>
              </a:rPr>
              <a:t>distributed coupling accelerating (DCA)</a:t>
            </a:r>
            <a:r>
              <a:rPr lang="en-US" sz="1800" dirty="0">
                <a:solidFill>
                  <a:srgbClr val="000000"/>
                </a:solidFill>
                <a:highlight>
                  <a:srgbClr val="FFFFFF"/>
                </a:highlight>
                <a:latin typeface="Calibri" panose="020F0502020204030204" pitchFamily="34" charset="0"/>
              </a:rPr>
              <a:t> rf structure where the phase advance between the accelerating standing wave cavities is </a:t>
            </a:r>
            <a:r>
              <a:rPr lang="en-US" sz="1800" b="1" dirty="0">
                <a:solidFill>
                  <a:srgbClr val="FF0000"/>
                </a:solidFill>
                <a:highlight>
                  <a:srgbClr val="FFFFFF"/>
                </a:highlight>
                <a:latin typeface="Calibri" panose="020F0502020204030204" pitchFamily="34" charset="0"/>
              </a:rPr>
              <a:t>π</a:t>
            </a:r>
            <a:r>
              <a:rPr lang="en-US" sz="1800" dirty="0">
                <a:solidFill>
                  <a:srgbClr val="000000"/>
                </a:solidFill>
                <a:highlight>
                  <a:srgbClr val="FFFFFF"/>
                </a:highlight>
                <a:latin typeface="Calibri" panose="020F0502020204030204" pitchFamily="34" charset="0"/>
              </a:rPr>
              <a:t>.</a:t>
            </a:r>
          </a:p>
          <a:p>
            <a:pPr marL="285750" indent="-285750">
              <a:spcAft>
                <a:spcPts val="0"/>
              </a:spcAft>
              <a:buFont typeface="Arial" panose="020B0604020202020204" pitchFamily="34" charset="0"/>
              <a:buChar char="•"/>
            </a:pPr>
            <a:r>
              <a:rPr lang="en-US" sz="1800" b="1" dirty="0">
                <a:solidFill>
                  <a:srgbClr val="FF0000"/>
                </a:solidFill>
                <a:highlight>
                  <a:srgbClr val="FFFFFF"/>
                </a:highlight>
                <a:latin typeface="Calibri" panose="020F0502020204030204" pitchFamily="34" charset="0"/>
              </a:rPr>
              <a:t>Aperture radius of 2.624 mm </a:t>
            </a:r>
            <a:r>
              <a:rPr lang="en-US" sz="1800" dirty="0">
                <a:solidFill>
                  <a:srgbClr val="000000"/>
                </a:solidFill>
                <a:highlight>
                  <a:srgbClr val="FFFFFF"/>
                </a:highlight>
                <a:latin typeface="Calibri" panose="020F0502020204030204" pitchFamily="34" charset="0"/>
              </a:rPr>
              <a:t>for a shunt impedance of 300 MΩ/m with 77K copper walls. </a:t>
            </a:r>
            <a:endParaRPr lang="en-US" dirty="0"/>
          </a:p>
        </p:txBody>
      </p:sp>
    </p:spTree>
    <p:extLst>
      <p:ext uri="{BB962C8B-B14F-4D97-AF65-F5344CB8AC3E}">
        <p14:creationId xmlns:p14="http://schemas.microsoft.com/office/powerpoint/2010/main" val="2230466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88C48A8-D718-993F-07BE-E51A72BAD561}"/>
              </a:ext>
            </a:extLst>
          </p:cNvPr>
          <p:cNvPicPr>
            <a:picLocks noChangeAspect="1"/>
          </p:cNvPicPr>
          <p:nvPr/>
        </p:nvPicPr>
        <p:blipFill>
          <a:blip r:embed="rId2"/>
          <a:stretch>
            <a:fillRect/>
          </a:stretch>
        </p:blipFill>
        <p:spPr>
          <a:xfrm>
            <a:off x="701440" y="1219200"/>
            <a:ext cx="10804760" cy="1483532"/>
          </a:xfrm>
          <a:prstGeom prst="rect">
            <a:avLst/>
          </a:prstGeom>
        </p:spPr>
      </p:pic>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20</a:t>
            </a:fld>
            <a:endParaRPr lang="en-US" dirty="0"/>
          </a:p>
        </p:txBody>
      </p:sp>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3x3 S-Matrix of Right Going 7x2 Manifold When All, Except Two Consecutive Cavity Ports # </a:t>
                </a:r>
                <a14:m>
                  <m:oMath xmlns:m="http://schemas.openxmlformats.org/officeDocument/2006/math">
                    <m:r>
                      <a:rPr lang="en-US" b="1" i="1" smtClean="0">
                        <a:latin typeface="Cambria Math" panose="02040503050406030204" pitchFamily="18" charset="0"/>
                      </a:rPr>
                      <m:t>𝒏</m:t>
                    </m:r>
                  </m:oMath>
                </a14:m>
                <a:r>
                  <a:rPr lang="en-US" dirty="0"/>
                  <a:t> &amp; </a:t>
                </a:r>
                <a14:m>
                  <m:oMath xmlns:m="http://schemas.openxmlformats.org/officeDocument/2006/math">
                    <m:r>
                      <a:rPr lang="en-US" b="1" i="1" smtClean="0">
                        <a:latin typeface="Cambria Math" panose="02040503050406030204" pitchFamily="18" charset="0"/>
                      </a:rPr>
                      <m:t>𝒏</m:t>
                    </m:r>
                    <m:r>
                      <a:rPr lang="en-US" b="1" i="1" smtClean="0">
                        <a:latin typeface="Cambria Math" panose="02040503050406030204" pitchFamily="18" charset="0"/>
                      </a:rPr>
                      <m:t>+</m:t>
                    </m:r>
                    <m:r>
                      <a:rPr lang="en-US" b="1" i="1" smtClean="0">
                        <a:latin typeface="Cambria Math" panose="02040503050406030204" pitchFamily="18" charset="0"/>
                      </a:rPr>
                      <m:t>𝟏</m:t>
                    </m:r>
                  </m:oMath>
                </a14:m>
                <a:r>
                  <a:rPr lang="en-US" dirty="0"/>
                  <a:t>, are Shorted (Detuned Cavities) 2/2</a:t>
                </a:r>
              </a:p>
            </p:txBody>
          </p:sp>
        </mc:Choice>
        <mc:Fallback xmlns="">
          <p:sp>
            <p:nvSpPr>
              <p:cNvPr id="3" name="Title 2">
                <a:extLst>
                  <a:ext uri="{FF2B5EF4-FFF2-40B4-BE49-F238E27FC236}">
                    <a16:creationId xmlns:a16="http://schemas.microsoft.com/office/drawing/2014/main" id="{C7BC1E71-AC7A-8263-C4B7-96D60CA04C93}"/>
                  </a:ext>
                </a:extLst>
              </p:cNvPr>
              <p:cNvSpPr>
                <a:spLocks noGrp="1" noRot="1" noChangeAspect="1" noMove="1" noResize="1" noEditPoints="1" noAdjustHandles="1" noChangeArrowheads="1" noChangeShapeType="1" noTextEdit="1"/>
              </p:cNvSpPr>
              <p:nvPr>
                <p:ph type="title"/>
              </p:nvPr>
            </p:nvSpPr>
            <p:spPr>
              <a:blipFill>
                <a:blip r:embed="rId3"/>
                <a:stretch>
                  <a:fillRect l="-1749" t="-8871" b="-25000"/>
                </a:stretch>
              </a:blipFill>
            </p:spPr>
            <p:txBody>
              <a:bodyPr/>
              <a:lstStyle/>
              <a:p>
                <a:r>
                  <a:rPr lang="en-US">
                    <a:noFill/>
                  </a:rPr>
                  <a:t> </a:t>
                </a:r>
              </a:p>
            </p:txBody>
          </p:sp>
        </mc:Fallback>
      </mc:AlternateContent>
      <p:sp>
        <p:nvSpPr>
          <p:cNvPr id="12" name="Content Placeholder 3">
            <a:extLst>
              <a:ext uri="{FF2B5EF4-FFF2-40B4-BE49-F238E27FC236}">
                <a16:creationId xmlns:a16="http://schemas.microsoft.com/office/drawing/2014/main" id="{657B5D3B-1B8B-7C3B-0D7C-73B519C54B96}"/>
              </a:ext>
            </a:extLst>
          </p:cNvPr>
          <p:cNvSpPr txBox="1">
            <a:spLocks/>
          </p:cNvSpPr>
          <p:nvPr/>
        </p:nvSpPr>
        <p:spPr>
          <a:xfrm>
            <a:off x="1219199" y="1950842"/>
            <a:ext cx="10744199"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1              2               3              4               5              6              7              8               9             10            11            12            13            14</a:t>
            </a:r>
          </a:p>
        </p:txBody>
      </p:sp>
      <mc:AlternateContent xmlns:mc="http://schemas.openxmlformats.org/markup-compatibility/2006" xmlns:a14="http://schemas.microsoft.com/office/drawing/2010/main">
        <mc:Choice Requires="a14">
          <p:sp>
            <p:nvSpPr>
              <p:cNvPr id="9" name="Content Placeholder 3">
                <a:extLst>
                  <a:ext uri="{FF2B5EF4-FFF2-40B4-BE49-F238E27FC236}">
                    <a16:creationId xmlns:a16="http://schemas.microsoft.com/office/drawing/2014/main" id="{86E179F8-4B51-D234-FE7C-25BE17C39C7A}"/>
                  </a:ext>
                </a:extLst>
              </p:cNvPr>
              <p:cNvSpPr txBox="1">
                <a:spLocks/>
              </p:cNvSpPr>
              <p:nvPr/>
            </p:nvSpPr>
            <p:spPr>
              <a:xfrm>
                <a:off x="267973" y="2778933"/>
                <a:ext cx="4151627" cy="4079068"/>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phases of the resultant 3x3 S-matrix are calculated to be as follows. Here, the upper values correspond to </a:t>
                </a:r>
                <a14:m>
                  <m:oMath xmlns:m="http://schemas.openxmlformats.org/officeDocument/2006/math">
                    <m:r>
                      <a:rPr lang="en-US" sz="1200" b="0" i="1" kern="100" smtClean="0">
                        <a:latin typeface="Cambria Math" panose="02040503050406030204" pitchFamily="18" charset="0"/>
                        <a:cs typeface="Times New Roman" panose="02020603050405020304" pitchFamily="18" charset="0"/>
                      </a:rPr>
                      <m:t>𝑛</m:t>
                    </m:r>
                    <m:r>
                      <a:rPr lang="en-US" sz="1200" b="0" i="1" kern="100" smtClean="0">
                        <a:latin typeface="Cambria Math" panose="02040503050406030204" pitchFamily="18" charset="0"/>
                        <a:cs typeface="Times New Roman" panose="02020603050405020304" pitchFamily="18" charset="0"/>
                      </a:rPr>
                      <m:t>=1,5,9,1</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3 while the lower values correspond to </a:t>
                </a:r>
                <a14:m>
                  <m:oMath xmlns:m="http://schemas.openxmlformats.org/officeDocument/2006/math">
                    <m:r>
                      <a:rPr lang="en-US" sz="1200" i="1" kern="100">
                        <a:latin typeface="Cambria Math" panose="02040503050406030204" pitchFamily="18" charset="0"/>
                        <a:cs typeface="Times New Roman" panose="02020603050405020304" pitchFamily="18" charset="0"/>
                      </a:rPr>
                      <m:t>𝑛</m:t>
                    </m:r>
                    <m:r>
                      <a:rPr lang="en-US" sz="1200" b="0" i="1" kern="100" smtClean="0">
                        <a:latin typeface="Cambria Math" panose="02040503050406030204" pitchFamily="18" charset="0"/>
                        <a:cs typeface="Times New Roman" panose="02020603050405020304" pitchFamily="18" charset="0"/>
                      </a:rPr>
                      <m:t>=3</m:t>
                    </m:r>
                    <m:r>
                      <a:rPr lang="en-US" sz="1200" i="1" kern="100">
                        <a:latin typeface="Cambria Math" panose="02040503050406030204" pitchFamily="18" charset="0"/>
                        <a:cs typeface="Times New Roman" panose="02020603050405020304" pitchFamily="18" charset="0"/>
                      </a:rPr>
                      <m:t>,</m:t>
                    </m:r>
                    <m:r>
                      <a:rPr lang="en-US" sz="1200" b="0" i="1" kern="100" smtClean="0">
                        <a:latin typeface="Cambria Math" panose="02040503050406030204" pitchFamily="18" charset="0"/>
                        <a:cs typeface="Times New Roman" panose="02020603050405020304" pitchFamily="18" charset="0"/>
                      </a:rPr>
                      <m:t>7</m:t>
                    </m:r>
                    <m:r>
                      <a:rPr lang="en-US" sz="1200" i="1" kern="100">
                        <a:latin typeface="Cambria Math" panose="02040503050406030204" pitchFamily="18" charset="0"/>
                        <a:cs typeface="Times New Roman" panose="02020603050405020304" pitchFamily="18" charset="0"/>
                      </a:rPr>
                      <m:t>,1</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1.</a:t>
                </a:r>
              </a:p>
              <a:p>
                <a:pPr marL="182880">
                  <a:lnSpc>
                    <a:spcPct val="100000"/>
                  </a:lnSpc>
                </a:pPr>
                <a14:m>
                  <m:oMathPara xmlns:m="http://schemas.openxmlformats.org/officeDocument/2006/math">
                    <m:oMathParaPr>
                      <m:jc m:val="centerGroup"/>
                    </m:oMathParaPr>
                    <m:oMath xmlns:m="http://schemas.openxmlformats.org/officeDocument/2006/math">
                      <m:r>
                        <a:rPr lang="en-US" sz="1200" i="1" kern="100">
                          <a:latin typeface="Cambria Math" panose="02040503050406030204" pitchFamily="18" charset="0"/>
                          <a:ea typeface="Cambria Math" panose="02040503050406030204" pitchFamily="18" charset="0"/>
                          <a:cs typeface="Times New Roman" panose="02020603050405020304" pitchFamily="18" charset="0"/>
                        </a:rPr>
                        <m:t>∠</m:t>
                      </m:r>
                      <m:r>
                        <a:rPr lang="en-US" sz="1200" i="1" kern="100">
                          <a:latin typeface="Cambria Math" panose="02040503050406030204" pitchFamily="18" charset="0"/>
                          <a:cs typeface="Times New Roman" panose="02020603050405020304" pitchFamily="18" charset="0"/>
                        </a:rPr>
                        <m:t>𝑆</m:t>
                      </m:r>
                      <m:d>
                        <m:dPr>
                          <m:ctrlPr>
                            <a:rPr lang="en-US" sz="1200" i="1" kern="100">
                              <a:latin typeface="Cambria Math" panose="02040503050406030204" pitchFamily="18" charset="0"/>
                              <a:cs typeface="Times New Roman" panose="02020603050405020304" pitchFamily="18" charset="0"/>
                            </a:rPr>
                          </m:ctrlPr>
                        </m:dPr>
                        <m:e>
                          <m:r>
                            <a:rPr lang="en-US" sz="1200" i="1" kern="100">
                              <a:latin typeface="Cambria Math" panose="02040503050406030204" pitchFamily="18" charset="0"/>
                              <a:cs typeface="Times New Roman" panose="02020603050405020304" pitchFamily="18" charset="0"/>
                            </a:rPr>
                            <m:t>°</m:t>
                          </m:r>
                        </m:e>
                      </m:d>
                      <m:r>
                        <a:rPr lang="en-US" sz="1200" b="0" i="1" kern="100" smtClean="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3"/>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2.6</m:t>
                                </m:r>
                              </m:e>
                              <m:e>
                                <m:d>
                                  <m:dPr>
                                    <m:ctrlPr>
                                      <a:rPr lang="en-US" sz="1200" i="1" smtClean="0">
                                        <a:latin typeface="Cambria Math" panose="02040503050406030204" pitchFamily="18" charset="0"/>
                                      </a:rPr>
                                    </m:ctrlPr>
                                  </m:dPr>
                                  <m:e>
                                    <m:m>
                                      <m:mPr>
                                        <m:mcs>
                                          <m:mc>
                                            <m:mcPr>
                                              <m:count m:val="1"/>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163.7</m:t>
                                          </m:r>
                                        </m:e>
                                      </m:mr>
                                      <m:mr>
                                        <m:e>
                                          <m:r>
                                            <a:rPr lang="en-US" sz="1200" b="0" i="1" smtClean="0">
                                              <a:latin typeface="Cambria Math" panose="02040503050406030204" pitchFamily="18" charset="0"/>
                                            </a:rPr>
                                            <m:t>−16.3</m:t>
                                          </m:r>
                                        </m:e>
                                      </m:mr>
                                    </m:m>
                                  </m:e>
                                </m:d>
                              </m:e>
                              <m:e>
                                <m:d>
                                  <m:dPr>
                                    <m:ctrlPr>
                                      <a:rPr lang="en-US" sz="1200" i="1">
                                        <a:latin typeface="Cambria Math" panose="02040503050406030204" pitchFamily="18" charset="0"/>
                                      </a:rPr>
                                    </m:ctrlPr>
                                  </m:dPr>
                                  <m:e>
                                    <m:m>
                                      <m:mPr>
                                        <m:mcs>
                                          <m:mc>
                                            <m:mcPr>
                                              <m:count m:val="1"/>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m:t>
                                          </m:r>
                                          <m:r>
                                            <a:rPr lang="en-US" sz="1200" b="0" i="1" smtClean="0">
                                              <a:latin typeface="Cambria Math" panose="02040503050406030204" pitchFamily="18" charset="0"/>
                                            </a:rPr>
                                            <m:t>106.0</m:t>
                                          </m:r>
                                        </m:e>
                                      </m:mr>
                                      <m:mr>
                                        <m:e>
                                          <m:r>
                                            <a:rPr lang="en-US" sz="1200" b="0" i="1" smtClean="0">
                                              <a:latin typeface="Cambria Math" panose="02040503050406030204" pitchFamily="18" charset="0"/>
                                            </a:rPr>
                                            <m:t>74.0</m:t>
                                          </m:r>
                                        </m:e>
                                      </m:mr>
                                    </m:m>
                                  </m:e>
                                </m:d>
                              </m:e>
                            </m:mr>
                            <m:mr>
                              <m:e>
                                <m:d>
                                  <m:dPr>
                                    <m:ctrlPr>
                                      <a:rPr lang="en-US" sz="1200" i="1">
                                        <a:latin typeface="Cambria Math" panose="02040503050406030204" pitchFamily="18" charset="0"/>
                                      </a:rPr>
                                    </m:ctrlPr>
                                  </m:dPr>
                                  <m:e>
                                    <m:m>
                                      <m:mPr>
                                        <m:mcs>
                                          <m:mc>
                                            <m:mcPr>
                                              <m:count m:val="1"/>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163.7</m:t>
                                          </m:r>
                                        </m:e>
                                      </m:mr>
                                      <m:mr>
                                        <m:e>
                                          <m:r>
                                            <a:rPr lang="en-US" sz="1200" i="1">
                                              <a:latin typeface="Cambria Math" panose="02040503050406030204" pitchFamily="18" charset="0"/>
                                            </a:rPr>
                                            <m:t>−16.3</m:t>
                                          </m:r>
                                        </m:e>
                                      </m:mr>
                                    </m:m>
                                  </m:e>
                                </m:d>
                              </m:e>
                              <m:e>
                                <m:r>
                                  <a:rPr lang="en-US" sz="1200" i="1">
                                    <a:latin typeface="Cambria Math" panose="02040503050406030204" pitchFamily="18" charset="0"/>
                                  </a:rPr>
                                  <m:t>79.9</m:t>
                                </m:r>
                              </m:e>
                              <m:e>
                                <m:r>
                                  <a:rPr lang="en-US" sz="1200" i="1">
                                    <a:latin typeface="Cambria Math" panose="02040503050406030204" pitchFamily="18" charset="0"/>
                                  </a:rPr>
                                  <m:t>−82.8</m:t>
                                </m:r>
                              </m:e>
                            </m:mr>
                            <m:mr>
                              <m:e>
                                <m:d>
                                  <m:dPr>
                                    <m:ctrlPr>
                                      <a:rPr lang="en-US" sz="1200" i="1">
                                        <a:latin typeface="Cambria Math" panose="02040503050406030204" pitchFamily="18" charset="0"/>
                                      </a:rPr>
                                    </m:ctrlPr>
                                  </m:dPr>
                                  <m:e>
                                    <m:m>
                                      <m:mPr>
                                        <m:mcs>
                                          <m:mc>
                                            <m:mcPr>
                                              <m:count m:val="1"/>
                                              <m:mcJc m:val="center"/>
                                            </m:mcPr>
                                          </m:mc>
                                        </m:mcs>
                                        <m:ctrlPr>
                                          <a:rPr lang="en-US" sz="1200" i="1">
                                            <a:latin typeface="Cambria Math" panose="02040503050406030204" pitchFamily="18" charset="0"/>
                                          </a:rPr>
                                        </m:ctrlPr>
                                      </m:mPr>
                                      <m:mr>
                                        <m:e>
                                          <m:r>
                                            <a:rPr lang="en-US" sz="1200" i="1">
                                              <a:latin typeface="Cambria Math" panose="02040503050406030204" pitchFamily="18" charset="0"/>
                                            </a:rPr>
                                            <m:t>−106.0</m:t>
                                          </m:r>
                                        </m:e>
                                      </m:mr>
                                      <m:mr>
                                        <m:e>
                                          <m:r>
                                            <a:rPr lang="en-US" sz="1200" i="1">
                                              <a:latin typeface="Cambria Math" panose="02040503050406030204" pitchFamily="18" charset="0"/>
                                            </a:rPr>
                                            <m:t>74</m:t>
                                          </m:r>
                                          <m:r>
                                            <a:rPr lang="en-US" sz="1200" b="0" i="1" smtClean="0">
                                              <a:latin typeface="Cambria Math" panose="02040503050406030204" pitchFamily="18" charset="0"/>
                                            </a:rPr>
                                            <m:t>.0</m:t>
                                          </m:r>
                                        </m:e>
                                      </m:mr>
                                    </m:m>
                                  </m:e>
                                </m:d>
                              </m:e>
                              <m:e>
                                <m:r>
                                  <a:rPr lang="en-US" sz="1200" i="1">
                                    <a:latin typeface="Cambria Math" panose="02040503050406030204" pitchFamily="18" charset="0"/>
                                  </a:rPr>
                                  <m:t>−82.8</m:t>
                                </m:r>
                              </m:e>
                              <m:e>
                                <m:r>
                                  <a:rPr lang="en-US" sz="1200" i="1">
                                    <a:latin typeface="Cambria Math" panose="02040503050406030204" pitchFamily="18" charset="0"/>
                                  </a:rPr>
                                  <m:t>−99.5</m:t>
                                </m:r>
                              </m:e>
                            </m:mr>
                          </m:m>
                          <m:r>
                            <m:rPr>
                              <m:nor/>
                            </m:rPr>
                            <a:rPr lang="en-US" sz="1200"/>
                            <m:t> </m:t>
                          </m:r>
                        </m:e>
                      </m:d>
                      <m:r>
                        <a:rPr lang="en-US" sz="1200" b="0" i="1" smtClean="0">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9" name="Content Placeholder 3">
                <a:extLst>
                  <a:ext uri="{FF2B5EF4-FFF2-40B4-BE49-F238E27FC236}">
                    <a16:creationId xmlns:a16="http://schemas.microsoft.com/office/drawing/2014/main" id="{86E179F8-4B51-D234-FE7C-25BE17C39C7A}"/>
                  </a:ext>
                </a:extLst>
              </p:cNvPr>
              <p:cNvSpPr txBox="1">
                <a:spLocks noRot="1" noChangeAspect="1" noMove="1" noResize="1" noEditPoints="1" noAdjustHandles="1" noChangeArrowheads="1" noChangeShapeType="1" noTextEdit="1"/>
              </p:cNvSpPr>
              <p:nvPr/>
            </p:nvSpPr>
            <p:spPr>
              <a:xfrm>
                <a:off x="267973" y="2778933"/>
                <a:ext cx="4151627" cy="4079068"/>
              </a:xfrm>
              <a:prstGeom prst="rect">
                <a:avLst/>
              </a:prstGeom>
              <a:blipFill>
                <a:blip r:embed="rId4"/>
                <a:stretch>
                  <a:fillRect t="-1196" r="-16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ontent Placeholder 3">
                <a:extLst>
                  <a:ext uri="{FF2B5EF4-FFF2-40B4-BE49-F238E27FC236}">
                    <a16:creationId xmlns:a16="http://schemas.microsoft.com/office/drawing/2014/main" id="{DA8496F2-957E-A80F-457B-950AF6D869EE}"/>
                  </a:ext>
                </a:extLst>
              </p:cNvPr>
              <p:cNvSpPr txBox="1">
                <a:spLocks/>
              </p:cNvSpPr>
              <p:nvPr/>
            </p:nvSpPr>
            <p:spPr>
              <a:xfrm>
                <a:off x="5105400" y="2770768"/>
                <a:ext cx="6741375" cy="4079068"/>
              </a:xfrm>
              <a:prstGeom prst="rect">
                <a:avLst/>
              </a:prstGeom>
              <a:no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a:lnSpc>
                    <a:spcPct val="100000"/>
                  </a:lnSpc>
                </a:pPr>
                <a:r>
                  <a:rPr lang="en-US" sz="1200" kern="100" dirty="0">
                    <a:latin typeface="Calibri" panose="020F0502020204030204" pitchFamily="34" charset="0"/>
                    <a:ea typeface="Calibri" panose="020F0502020204030204" pitchFamily="34" charset="0"/>
                    <a:cs typeface="Times New Roman" panose="02020603050405020304" pitchFamily="18" charset="0"/>
                  </a:rPr>
                  <a:t>The HFSS simulation of a particular such scenario yielded following phases of the 3x3 S-matrix. Here the upper to lower values correspond to </a:t>
                </a:r>
                <a14:m>
                  <m:oMath xmlns:m="http://schemas.openxmlformats.org/officeDocument/2006/math">
                    <m:r>
                      <a:rPr lang="en-US" sz="1200" i="1" kern="100">
                        <a:latin typeface="Cambria Math" panose="02040503050406030204" pitchFamily="18" charset="0"/>
                        <a:ea typeface="Calibri" panose="020F0502020204030204" pitchFamily="34" charset="0"/>
                        <a:cs typeface="Times New Roman" panose="02020603050405020304" pitchFamily="18" charset="0"/>
                      </a:rPr>
                      <m:t>𝑛</m:t>
                    </m:r>
                    <m:r>
                      <a:rPr lang="en-US" sz="1200" i="1" kern="100">
                        <a:latin typeface="Cambria Math" panose="02040503050406030204" pitchFamily="18" charset="0"/>
                        <a:ea typeface="Calibri" panose="020F0502020204030204" pitchFamily="34" charset="0"/>
                        <a:cs typeface="Times New Roman" panose="02020603050405020304" pitchFamily="18" charset="0"/>
                      </a:rPr>
                      <m:t>=1,3,5,7,9,11,1</m:t>
                    </m:r>
                  </m:oMath>
                </a14:m>
                <a:r>
                  <a:rPr lang="en-US" sz="1200" kern="100" dirty="0">
                    <a:latin typeface="Calibri" panose="020F0502020204030204" pitchFamily="34" charset="0"/>
                    <a:ea typeface="Calibri" panose="020F0502020204030204" pitchFamily="34" charset="0"/>
                    <a:cs typeface="Times New Roman" panose="02020603050405020304" pitchFamily="18" charset="0"/>
                  </a:rPr>
                  <a:t>3, respectively.</a:t>
                </a:r>
              </a:p>
              <a:p>
                <a:pPr marL="182880">
                  <a:lnSpc>
                    <a:spcPct val="100000"/>
                  </a:lnSpc>
                </a:pPr>
                <a14:m>
                  <m:oMathPara xmlns:m="http://schemas.openxmlformats.org/officeDocument/2006/math">
                    <m:oMathParaPr>
                      <m:jc m:val="centerGroup"/>
                    </m:oMathParaPr>
                    <m:oMath xmlns:m="http://schemas.openxmlformats.org/officeDocument/2006/math">
                      <m:r>
                        <a:rPr lang="en-US" sz="1200" i="1" kern="100">
                          <a:latin typeface="Cambria Math" panose="02040503050406030204" pitchFamily="18" charset="0"/>
                          <a:ea typeface="Cambria Math" panose="02040503050406030204" pitchFamily="18" charset="0"/>
                          <a:cs typeface="Times New Roman" panose="02020603050405020304" pitchFamily="18" charset="0"/>
                        </a:rPr>
                        <m:t>∠</m:t>
                      </m:r>
                      <m:r>
                        <a:rPr lang="en-US" sz="1200" i="1" kern="100">
                          <a:latin typeface="Cambria Math" panose="02040503050406030204" pitchFamily="18" charset="0"/>
                          <a:cs typeface="Times New Roman" panose="02020603050405020304" pitchFamily="18" charset="0"/>
                        </a:rPr>
                        <m:t>𝑆</m:t>
                      </m:r>
                      <m:d>
                        <m:dPr>
                          <m:ctrlPr>
                            <a:rPr lang="en-US" sz="1200" i="1" kern="100">
                              <a:latin typeface="Cambria Math" panose="02040503050406030204" pitchFamily="18" charset="0"/>
                              <a:cs typeface="Times New Roman" panose="02020603050405020304" pitchFamily="18" charset="0"/>
                            </a:rPr>
                          </m:ctrlPr>
                        </m:dPr>
                        <m:e>
                          <m:r>
                            <a:rPr lang="en-US" sz="1200" i="1" kern="100">
                              <a:latin typeface="Cambria Math" panose="02040503050406030204" pitchFamily="18" charset="0"/>
                              <a:cs typeface="Times New Roman" panose="02020603050405020304" pitchFamily="18" charset="0"/>
                            </a:rPr>
                            <m:t>°</m:t>
                          </m:r>
                        </m:e>
                      </m:d>
                      <m:r>
                        <a:rPr lang="en-US" sz="1200" i="1" kern="100">
                          <a:latin typeface="Cambria Math" panose="02040503050406030204" pitchFamily="18" charset="0"/>
                          <a:cs typeface="Times New Roman" panose="02020603050405020304" pitchFamily="18" charset="0"/>
                        </a:rPr>
                        <m:t>=</m:t>
                      </m:r>
                      <m:d>
                        <m:dPr>
                          <m:ctrlPr>
                            <a:rPr lang="en-US" sz="1200" i="1">
                              <a:latin typeface="Cambria Math" panose="02040503050406030204" pitchFamily="18" charset="0"/>
                            </a:rPr>
                          </m:ctrlPr>
                        </m:dPr>
                        <m:e>
                          <m:m>
                            <m:mPr>
                              <m:plcHide m:val="on"/>
                              <m:mcs>
                                <m:mc>
                                  <m:mcPr>
                                    <m:count m:val="3"/>
                                    <m:mcJc m:val="center"/>
                                  </m:mcPr>
                                </m:mc>
                              </m:mcs>
                              <m:ctrlPr>
                                <a:rPr lang="en-US" sz="1200" i="1">
                                  <a:latin typeface="Cambria Math" panose="02040503050406030204" pitchFamily="18" charset="0"/>
                                </a:rPr>
                              </m:ctrlPr>
                            </m:mP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5.1</m:t>
                                        </m:r>
                                      </m:e>
                                      <m:e>
                                        <m:r>
                                          <a:rPr lang="en-US" sz="1200" i="1">
                                            <a:latin typeface="Cambria Math" panose="02040503050406030204" pitchFamily="18" charset="0"/>
                                          </a:rPr>
                                          <m:t>5.2</m:t>
                                        </m:r>
                                      </m:e>
                                      <m:e>
                                        <m:r>
                                          <a:rPr lang="en-US" sz="1200" i="1">
                                            <a:latin typeface="Cambria Math" panose="02040503050406030204" pitchFamily="18" charset="0"/>
                                          </a:rPr>
                                          <m:t>5.2</m:t>
                                        </m:r>
                                      </m:e>
                                      <m:e>
                                        <m:r>
                                          <a:rPr lang="en-US" sz="1200" i="1">
                                            <a:latin typeface="Cambria Math" panose="02040503050406030204" pitchFamily="18" charset="0"/>
                                          </a:rPr>
                                          <m:t>5.2</m:t>
                                        </m:r>
                                      </m:e>
                                      <m:e>
                                        <m:r>
                                          <a:rPr lang="en-US" sz="1200" i="1">
                                            <a:latin typeface="Cambria Math" panose="02040503050406030204" pitchFamily="18" charset="0"/>
                                          </a:rPr>
                                          <m:t>5.2</m:t>
                                        </m:r>
                                      </m:e>
                                      <m:e>
                                        <m:r>
                                          <a:rPr lang="en-US" sz="1200" i="1">
                                            <a:latin typeface="Cambria Math" panose="02040503050406030204" pitchFamily="18" charset="0"/>
                                          </a:rPr>
                                          <m:t>5.2</m:t>
                                        </m:r>
                                      </m:e>
                                      <m:e>
                                        <m:r>
                                          <a:rPr lang="en-US" sz="1200" i="1">
                                            <a:latin typeface="Cambria Math" panose="02040503050406030204" pitchFamily="18" charset="0"/>
                                          </a:rPr>
                                          <m:t>4.2</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164.8</m:t>
                                        </m:r>
                                      </m:e>
                                      <m:e>
                                        <m:r>
                                          <a:rPr lang="en-US" sz="1200" i="1">
                                            <a:latin typeface="Cambria Math" panose="02040503050406030204" pitchFamily="18" charset="0"/>
                                          </a:rPr>
                                          <m:t>−15.1</m:t>
                                        </m:r>
                                      </m:e>
                                      <m:e>
                                        <m:r>
                                          <a:rPr lang="en-US" sz="1200" i="1">
                                            <a:latin typeface="Cambria Math" panose="02040503050406030204" pitchFamily="18" charset="0"/>
                                          </a:rPr>
                                          <m:t>164.9</m:t>
                                        </m:r>
                                      </m:e>
                                      <m:e>
                                        <m:r>
                                          <a:rPr lang="en-US" sz="1200" i="1">
                                            <a:latin typeface="Cambria Math" panose="02040503050406030204" pitchFamily="18" charset="0"/>
                                          </a:rPr>
                                          <m:t>−15.1</m:t>
                                        </m:r>
                                      </m:e>
                                      <m:e>
                                        <m:r>
                                          <a:rPr lang="en-US" sz="1200" i="1">
                                            <a:latin typeface="Cambria Math" panose="02040503050406030204" pitchFamily="18" charset="0"/>
                                          </a:rPr>
                                          <m:t>164.9</m:t>
                                        </m:r>
                                      </m:e>
                                      <m:e>
                                        <m:r>
                                          <a:rPr lang="en-US" sz="1200" i="1">
                                            <a:latin typeface="Cambria Math" panose="02040503050406030204" pitchFamily="18" charset="0"/>
                                          </a:rPr>
                                          <m:t>−15.1</m:t>
                                        </m:r>
                                      </m:e>
                                      <m:e>
                                        <m:r>
                                          <a:rPr lang="en-US" sz="1200" i="1">
                                            <a:latin typeface="Cambria Math" panose="02040503050406030204" pitchFamily="18" charset="0"/>
                                          </a:rPr>
                                          <m:t>164.2</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−104.8</m:t>
                                        </m:r>
                                      </m:e>
                                      <m:e>
                                        <m:r>
                                          <a:rPr lang="en-US" sz="1200" i="1">
                                            <a:latin typeface="Cambria Math" panose="02040503050406030204" pitchFamily="18" charset="0"/>
                                          </a:rPr>
                                          <m:t>75.2</m:t>
                                        </m:r>
                                      </m:e>
                                      <m:e>
                                        <m:r>
                                          <a:rPr lang="en-US" sz="1200" i="1">
                                            <a:latin typeface="Cambria Math" panose="02040503050406030204" pitchFamily="18" charset="0"/>
                                          </a:rPr>
                                          <m:t>−104.7</m:t>
                                        </m:r>
                                      </m:e>
                                      <m:e>
                                        <m:r>
                                          <a:rPr lang="en-US" sz="1200" i="1">
                                            <a:latin typeface="Cambria Math" panose="02040503050406030204" pitchFamily="18" charset="0"/>
                                          </a:rPr>
                                          <m:t>75.2</m:t>
                                        </m:r>
                                      </m:e>
                                      <m:e>
                                        <m:r>
                                          <a:rPr lang="en-US" sz="1200" i="1">
                                            <a:latin typeface="Cambria Math" panose="02040503050406030204" pitchFamily="18" charset="0"/>
                                          </a:rPr>
                                          <m:t>−104.7</m:t>
                                        </m:r>
                                      </m:e>
                                      <m:e>
                                        <m:r>
                                          <a:rPr lang="en-US" sz="1200" i="1">
                                            <a:latin typeface="Cambria Math" panose="02040503050406030204" pitchFamily="18" charset="0"/>
                                          </a:rPr>
                                          <m:t>75.3</m:t>
                                        </m:r>
                                      </m:e>
                                      <m:e>
                                        <m:r>
                                          <a:rPr lang="en-US" sz="1200" i="1">
                                            <a:latin typeface="Cambria Math" panose="02040503050406030204" pitchFamily="18" charset="0"/>
                                          </a:rPr>
                                          <m:t>−105.5</m:t>
                                        </m:r>
                                      </m:e>
                                    </m:eqArr>
                                  </m:e>
                                </m:d>
                              </m:e>
                            </m:m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164.8</m:t>
                                        </m:r>
                                      </m:e>
                                      <m:e>
                                        <m:r>
                                          <a:rPr lang="en-US" sz="1200" i="1">
                                            <a:latin typeface="Cambria Math" panose="02040503050406030204" pitchFamily="18" charset="0"/>
                                          </a:rPr>
                                          <m:t>−15.1</m:t>
                                        </m:r>
                                      </m:e>
                                      <m:e>
                                        <m:r>
                                          <a:rPr lang="en-US" sz="1200" i="1">
                                            <a:latin typeface="Cambria Math" panose="02040503050406030204" pitchFamily="18" charset="0"/>
                                          </a:rPr>
                                          <m:t>164.9</m:t>
                                        </m:r>
                                      </m:e>
                                      <m:e>
                                        <m:r>
                                          <a:rPr lang="en-US" sz="1200" i="1">
                                            <a:latin typeface="Cambria Math" panose="02040503050406030204" pitchFamily="18" charset="0"/>
                                          </a:rPr>
                                          <m:t>−15.1</m:t>
                                        </m:r>
                                      </m:e>
                                      <m:e>
                                        <m:r>
                                          <a:rPr lang="en-US" sz="1200" i="1">
                                            <a:latin typeface="Cambria Math" panose="02040503050406030204" pitchFamily="18" charset="0"/>
                                          </a:rPr>
                                          <m:t>164.9</m:t>
                                        </m:r>
                                      </m:e>
                                      <m:e>
                                        <m:r>
                                          <a:rPr lang="en-US" sz="1200" i="1">
                                            <a:latin typeface="Cambria Math" panose="02040503050406030204" pitchFamily="18" charset="0"/>
                                          </a:rPr>
                                          <m:t>−15.1</m:t>
                                        </m:r>
                                      </m:e>
                                      <m:e>
                                        <m:r>
                                          <a:rPr lang="en-US" sz="1200" i="1">
                                            <a:latin typeface="Cambria Math" panose="02040503050406030204" pitchFamily="18" charset="0"/>
                                          </a:rPr>
                                          <m:t>164.2</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80.</m:t>
                                        </m:r>
                                      </m:e>
                                      <m:e>
                                        <m:r>
                                          <a:rPr lang="en-US" sz="1200" i="1">
                                            <a:latin typeface="Cambria Math" panose="02040503050406030204" pitchFamily="18" charset="0"/>
                                          </a:rPr>
                                          <m:t>80.</m:t>
                                        </m:r>
                                      </m:e>
                                      <m:e>
                                        <m:r>
                                          <a:rPr lang="en-US" sz="1200" i="1">
                                            <a:latin typeface="Cambria Math" panose="02040503050406030204" pitchFamily="18" charset="0"/>
                                          </a:rPr>
                                          <m:t>80.</m:t>
                                        </m:r>
                                      </m:e>
                                      <m:e>
                                        <m:r>
                                          <a:rPr lang="en-US" sz="1200" i="1">
                                            <a:latin typeface="Cambria Math" panose="02040503050406030204" pitchFamily="18" charset="0"/>
                                          </a:rPr>
                                          <m:t>79.9</m:t>
                                        </m:r>
                                      </m:e>
                                      <m:e>
                                        <m:r>
                                          <a:rPr lang="en-US" sz="1200" i="1">
                                            <a:latin typeface="Cambria Math" panose="02040503050406030204" pitchFamily="18" charset="0"/>
                                          </a:rPr>
                                          <m:t>79.9</m:t>
                                        </m:r>
                                      </m:e>
                                      <m:e>
                                        <m:r>
                                          <a:rPr lang="en-US" sz="1200" i="1">
                                            <a:latin typeface="Cambria Math" panose="02040503050406030204" pitchFamily="18" charset="0"/>
                                          </a:rPr>
                                          <m:t>79.9</m:t>
                                        </m:r>
                                      </m:e>
                                      <m:e>
                                        <m:r>
                                          <a:rPr lang="en-US" sz="1200" i="1">
                                            <a:latin typeface="Cambria Math" panose="02040503050406030204" pitchFamily="18" charset="0"/>
                                          </a:rPr>
                                          <m:t>81.1</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−82.9</m:t>
                                        </m:r>
                                      </m:e>
                                      <m:e>
                                        <m:r>
                                          <a:rPr lang="en-US" sz="1200" i="1">
                                            <a:latin typeface="Cambria Math" panose="02040503050406030204" pitchFamily="18" charset="0"/>
                                          </a:rPr>
                                          <m:t>−82.9</m:t>
                                        </m:r>
                                      </m:e>
                                      <m:e>
                                        <m:r>
                                          <a:rPr lang="en-US" sz="1200" i="1">
                                            <a:latin typeface="Cambria Math" panose="02040503050406030204" pitchFamily="18" charset="0"/>
                                          </a:rPr>
                                          <m:t>−82.9</m:t>
                                        </m:r>
                                      </m:e>
                                      <m:e>
                                        <m:r>
                                          <a:rPr lang="en-US" sz="1200" i="1">
                                            <a:latin typeface="Cambria Math" panose="02040503050406030204" pitchFamily="18" charset="0"/>
                                          </a:rPr>
                                          <m:t>−82.9</m:t>
                                        </m:r>
                                      </m:e>
                                      <m:e>
                                        <m:r>
                                          <a:rPr lang="en-US" sz="1200" i="1">
                                            <a:latin typeface="Cambria Math" panose="02040503050406030204" pitchFamily="18" charset="0"/>
                                          </a:rPr>
                                          <m:t>−82.8</m:t>
                                        </m:r>
                                      </m:e>
                                      <m:e>
                                        <m:r>
                                          <a:rPr lang="en-US" sz="1200" i="1">
                                            <a:latin typeface="Cambria Math" panose="02040503050406030204" pitchFamily="18" charset="0"/>
                                          </a:rPr>
                                          <m:t>−82.8</m:t>
                                        </m:r>
                                      </m:e>
                                      <m:e>
                                        <m:r>
                                          <a:rPr lang="en-US" sz="1200" i="1">
                                            <a:latin typeface="Cambria Math" panose="02040503050406030204" pitchFamily="18" charset="0"/>
                                          </a:rPr>
                                          <m:t>−82.1</m:t>
                                        </m:r>
                                      </m:e>
                                    </m:eqArr>
                                  </m:e>
                                </m:d>
                              </m:e>
                            </m:mr>
                            <m:mr>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−104.8</m:t>
                                        </m:r>
                                      </m:e>
                                      <m:e>
                                        <m:r>
                                          <a:rPr lang="en-US" sz="1200" i="1">
                                            <a:latin typeface="Cambria Math" panose="02040503050406030204" pitchFamily="18" charset="0"/>
                                          </a:rPr>
                                          <m:t>75.2</m:t>
                                        </m:r>
                                      </m:e>
                                      <m:e>
                                        <m:r>
                                          <a:rPr lang="en-US" sz="1200" i="1">
                                            <a:latin typeface="Cambria Math" panose="02040503050406030204" pitchFamily="18" charset="0"/>
                                          </a:rPr>
                                          <m:t>−104.7</m:t>
                                        </m:r>
                                      </m:e>
                                      <m:e>
                                        <m:r>
                                          <a:rPr lang="en-US" sz="1200" i="1">
                                            <a:latin typeface="Cambria Math" panose="02040503050406030204" pitchFamily="18" charset="0"/>
                                          </a:rPr>
                                          <m:t>75.2</m:t>
                                        </m:r>
                                      </m:e>
                                      <m:e>
                                        <m:r>
                                          <a:rPr lang="en-US" sz="1200" i="1">
                                            <a:latin typeface="Cambria Math" panose="02040503050406030204" pitchFamily="18" charset="0"/>
                                          </a:rPr>
                                          <m:t>−104.7</m:t>
                                        </m:r>
                                      </m:e>
                                      <m:e>
                                        <m:r>
                                          <a:rPr lang="en-US" sz="1200" i="1">
                                            <a:latin typeface="Cambria Math" panose="02040503050406030204" pitchFamily="18" charset="0"/>
                                          </a:rPr>
                                          <m:t>75.3</m:t>
                                        </m:r>
                                      </m:e>
                                      <m:e>
                                        <m:r>
                                          <a:rPr lang="en-US" sz="1200" i="1">
                                            <a:latin typeface="Cambria Math" panose="02040503050406030204" pitchFamily="18" charset="0"/>
                                          </a:rPr>
                                          <m:t>−105.5</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−82.9</m:t>
                                        </m:r>
                                      </m:e>
                                      <m:e>
                                        <m:r>
                                          <a:rPr lang="en-US" sz="1200" i="1">
                                            <a:latin typeface="Cambria Math" panose="02040503050406030204" pitchFamily="18" charset="0"/>
                                          </a:rPr>
                                          <m:t>−82.9</m:t>
                                        </m:r>
                                      </m:e>
                                      <m:e>
                                        <m:r>
                                          <a:rPr lang="en-US" sz="1200" i="1">
                                            <a:latin typeface="Cambria Math" panose="02040503050406030204" pitchFamily="18" charset="0"/>
                                          </a:rPr>
                                          <m:t>−82.9</m:t>
                                        </m:r>
                                      </m:e>
                                      <m:e>
                                        <m:r>
                                          <a:rPr lang="en-US" sz="1200" i="1">
                                            <a:latin typeface="Cambria Math" panose="02040503050406030204" pitchFamily="18" charset="0"/>
                                          </a:rPr>
                                          <m:t>−82.9</m:t>
                                        </m:r>
                                      </m:e>
                                      <m:e>
                                        <m:r>
                                          <a:rPr lang="en-US" sz="1200" i="1">
                                            <a:latin typeface="Cambria Math" panose="02040503050406030204" pitchFamily="18" charset="0"/>
                                          </a:rPr>
                                          <m:t>−82.8</m:t>
                                        </m:r>
                                      </m:e>
                                      <m:e>
                                        <m:r>
                                          <a:rPr lang="en-US" sz="1200" i="1">
                                            <a:latin typeface="Cambria Math" panose="02040503050406030204" pitchFamily="18" charset="0"/>
                                          </a:rPr>
                                          <m:t>−82.8</m:t>
                                        </m:r>
                                      </m:e>
                                      <m:e>
                                        <m:r>
                                          <a:rPr lang="en-US" sz="1200" i="1">
                                            <a:latin typeface="Cambria Math" panose="02040503050406030204" pitchFamily="18" charset="0"/>
                                          </a:rPr>
                                          <m:t>−82.1</m:t>
                                        </m:r>
                                      </m:e>
                                    </m:eqArr>
                                  </m:e>
                                </m:d>
                              </m:e>
                              <m:e>
                                <m:d>
                                  <m:dPr>
                                    <m:ctrlPr>
                                      <a:rPr lang="en-US" sz="1200" i="1">
                                        <a:latin typeface="Cambria Math" panose="02040503050406030204" pitchFamily="18" charset="0"/>
                                      </a:rPr>
                                    </m:ctrlPr>
                                  </m:dPr>
                                  <m:e>
                                    <m:eqArr>
                                      <m:eqArrPr>
                                        <m:ctrlPr>
                                          <a:rPr lang="en-US" sz="1200" i="1">
                                            <a:latin typeface="Cambria Math" panose="02040503050406030204" pitchFamily="18" charset="0"/>
                                          </a:rPr>
                                        </m:ctrlPr>
                                      </m:eqArrPr>
                                      <m:e>
                                        <m:r>
                                          <a:rPr lang="en-US" sz="1200" i="1">
                                            <a:latin typeface="Cambria Math" panose="02040503050406030204" pitchFamily="18" charset="0"/>
                                          </a:rPr>
                                          <m:t>−99.5</m:t>
                                        </m:r>
                                      </m:e>
                                      <m:e>
                                        <m:r>
                                          <a:rPr lang="en-US" sz="1200" i="1">
                                            <a:latin typeface="Cambria Math" panose="02040503050406030204" pitchFamily="18" charset="0"/>
                                          </a:rPr>
                                          <m:t>−99.4</m:t>
                                        </m:r>
                                      </m:e>
                                      <m:e>
                                        <m:r>
                                          <a:rPr lang="en-US" sz="1200" i="1">
                                            <a:latin typeface="Cambria Math" panose="02040503050406030204" pitchFamily="18" charset="0"/>
                                          </a:rPr>
                                          <m:t>−99.5</m:t>
                                        </m:r>
                                      </m:e>
                                      <m:e>
                                        <m:r>
                                          <a:rPr lang="en-US" sz="1200" i="1">
                                            <a:latin typeface="Cambria Math" panose="02040503050406030204" pitchFamily="18" charset="0"/>
                                          </a:rPr>
                                          <m:t>−99.5</m:t>
                                        </m:r>
                                      </m:e>
                                      <m:e>
                                        <m:r>
                                          <a:rPr lang="en-US" sz="1200" i="1">
                                            <a:latin typeface="Cambria Math" panose="02040503050406030204" pitchFamily="18" charset="0"/>
                                          </a:rPr>
                                          <m:t>−99.5</m:t>
                                        </m:r>
                                      </m:e>
                                      <m:e>
                                        <m:r>
                                          <a:rPr lang="en-US" sz="1200" i="1">
                                            <a:latin typeface="Cambria Math" panose="02040503050406030204" pitchFamily="18" charset="0"/>
                                          </a:rPr>
                                          <m:t>−99.5</m:t>
                                        </m:r>
                                      </m:e>
                                      <m:e>
                                        <m:r>
                                          <a:rPr lang="en-US" sz="1200" i="1">
                                            <a:latin typeface="Cambria Math" panose="02040503050406030204" pitchFamily="18" charset="0"/>
                                          </a:rPr>
                                          <m:t>−98.7</m:t>
                                        </m:r>
                                      </m:e>
                                    </m:eqArr>
                                  </m:e>
                                </m:d>
                              </m:e>
                            </m:mr>
                          </m:m>
                        </m:e>
                      </m:d>
                      <m:r>
                        <a:rPr lang="en-US" sz="1200" i="1">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pPr>
                <a:endParaRPr lang="en-US" sz="1200" dirty="0"/>
              </a:p>
              <a:p>
                <a:pPr marL="182880">
                  <a:lnSpc>
                    <a:spcPct val="100000"/>
                  </a:lnSpc>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m:t>
                      </m:r>
                    </m:oMath>
                  </m:oMathPara>
                </a14:m>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spcAft>
                    <a:spcPts val="0"/>
                  </a:spcAft>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spcAft>
                    <a:spcPts val="0"/>
                  </a:spcAft>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a:p>
                <a:pPr marL="182880">
                  <a:lnSpc>
                    <a:spcPct val="100000"/>
                  </a:lnSpc>
                  <a:spcAft>
                    <a:spcPts val="0"/>
                  </a:spcAft>
                </a:pPr>
                <a:endParaRPr lang="en-US" sz="12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7" name="Content Placeholder 3">
                <a:extLst>
                  <a:ext uri="{FF2B5EF4-FFF2-40B4-BE49-F238E27FC236}">
                    <a16:creationId xmlns:a16="http://schemas.microsoft.com/office/drawing/2014/main" id="{DA8496F2-957E-A80F-457B-950AF6D869EE}"/>
                  </a:ext>
                </a:extLst>
              </p:cNvPr>
              <p:cNvSpPr txBox="1">
                <a:spLocks noRot="1" noChangeAspect="1" noMove="1" noResize="1" noEditPoints="1" noAdjustHandles="1" noChangeArrowheads="1" noChangeShapeType="1" noTextEdit="1"/>
              </p:cNvSpPr>
              <p:nvPr/>
            </p:nvSpPr>
            <p:spPr>
              <a:xfrm>
                <a:off x="5105400" y="2770768"/>
                <a:ext cx="6741375" cy="4079068"/>
              </a:xfrm>
              <a:prstGeom prst="rect">
                <a:avLst/>
              </a:prstGeom>
              <a:blipFill>
                <a:blip r:embed="rId5"/>
                <a:stretch>
                  <a:fillRect t="-1196" b="-9716"/>
                </a:stretch>
              </a:blipFill>
            </p:spPr>
            <p:txBody>
              <a:bodyPr/>
              <a:lstStyle/>
              <a:p>
                <a:r>
                  <a:rPr lang="en-US">
                    <a:noFill/>
                  </a:rPr>
                  <a:t> </a:t>
                </a:r>
              </a:p>
            </p:txBody>
          </p:sp>
        </mc:Fallback>
      </mc:AlternateContent>
      <p:sp>
        <p:nvSpPr>
          <p:cNvPr id="4" name="Content Placeholder 3">
            <a:extLst>
              <a:ext uri="{FF2B5EF4-FFF2-40B4-BE49-F238E27FC236}">
                <a16:creationId xmlns:a16="http://schemas.microsoft.com/office/drawing/2014/main" id="{DC7FCBDC-52F3-AD8C-F901-D2D4F9DB5D0B}"/>
              </a:ext>
            </a:extLst>
          </p:cNvPr>
          <p:cNvSpPr txBox="1">
            <a:spLocks/>
          </p:cNvSpPr>
          <p:nvPr/>
        </p:nvSpPr>
        <p:spPr>
          <a:xfrm>
            <a:off x="762000" y="1295400"/>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spTree>
    <p:extLst>
      <p:ext uri="{BB962C8B-B14F-4D97-AF65-F5344CB8AC3E}">
        <p14:creationId xmlns:p14="http://schemas.microsoft.com/office/powerpoint/2010/main" val="422991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88C48A8-D718-993F-07BE-E51A72BAD561}"/>
              </a:ext>
            </a:extLst>
          </p:cNvPr>
          <p:cNvPicPr>
            <a:picLocks noChangeAspect="1"/>
          </p:cNvPicPr>
          <p:nvPr/>
        </p:nvPicPr>
        <p:blipFill>
          <a:blip r:embed="rId2"/>
          <a:stretch>
            <a:fillRect/>
          </a:stretch>
        </p:blipFill>
        <p:spPr>
          <a:xfrm>
            <a:off x="701440" y="1295400"/>
            <a:ext cx="10804760" cy="1483532"/>
          </a:xfrm>
          <a:prstGeom prst="rect">
            <a:avLst/>
          </a:prstGeom>
        </p:spPr>
      </p:pic>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21</a:t>
            </a:fld>
            <a:endParaRPr lang="en-US" dirty="0"/>
          </a:p>
        </p:txBody>
      </p:sp>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Reflection (</a:t>
                </a:r>
                <a14:m>
                  <m:oMath xmlns:m="http://schemas.openxmlformats.org/officeDocument/2006/math">
                    <m:r>
                      <a:rPr lang="en-US" b="1" i="0" smtClean="0">
                        <a:latin typeface="Cambria Math" panose="02040503050406030204" pitchFamily="18" charset="0"/>
                      </a:rPr>
                      <m:t>𝚪</m:t>
                    </m:r>
                  </m:oMath>
                </a14:m>
                <a:r>
                  <a:rPr lang="en-US" dirty="0"/>
                  <a:t>) Through the Right Going Manifold (for Tuning Purpose) </a:t>
                </a:r>
              </a:p>
            </p:txBody>
          </p:sp>
        </mc:Choice>
        <mc:Fallback xmlns="">
          <p:sp>
            <p:nvSpPr>
              <p:cNvPr id="3" name="Title 2">
                <a:extLst>
                  <a:ext uri="{FF2B5EF4-FFF2-40B4-BE49-F238E27FC236}">
                    <a16:creationId xmlns:a16="http://schemas.microsoft.com/office/drawing/2014/main" id="{C7BC1E71-AC7A-8263-C4B7-96D60CA04C93}"/>
                  </a:ext>
                </a:extLst>
              </p:cNvPr>
              <p:cNvSpPr>
                <a:spLocks noGrp="1" noRot="1" noChangeAspect="1" noMove="1" noResize="1" noEditPoints="1" noAdjustHandles="1" noChangeArrowheads="1" noChangeShapeType="1" noTextEdit="1"/>
              </p:cNvSpPr>
              <p:nvPr>
                <p:ph type="title"/>
              </p:nvPr>
            </p:nvSpPr>
            <p:spPr>
              <a:blipFill>
                <a:blip r:embed="rId3"/>
                <a:stretch>
                  <a:fillRect l="-1749" b="-25000"/>
                </a:stretch>
              </a:blipFill>
            </p:spPr>
            <p:txBody>
              <a:bodyPr/>
              <a:lstStyle/>
              <a:p>
                <a:r>
                  <a:rPr lang="en-US">
                    <a:noFill/>
                  </a:rPr>
                  <a:t> </a:t>
                </a:r>
              </a:p>
            </p:txBody>
          </p:sp>
        </mc:Fallback>
      </mc:AlternateContent>
      <p:sp>
        <p:nvSpPr>
          <p:cNvPr id="12" name="Content Placeholder 3">
            <a:extLst>
              <a:ext uri="{FF2B5EF4-FFF2-40B4-BE49-F238E27FC236}">
                <a16:creationId xmlns:a16="http://schemas.microsoft.com/office/drawing/2014/main" id="{657B5D3B-1B8B-7C3B-0D7C-73B519C54B96}"/>
              </a:ext>
            </a:extLst>
          </p:cNvPr>
          <p:cNvSpPr txBox="1">
            <a:spLocks/>
          </p:cNvSpPr>
          <p:nvPr/>
        </p:nvSpPr>
        <p:spPr>
          <a:xfrm>
            <a:off x="1219199" y="2018878"/>
            <a:ext cx="10744199"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1              2               3              4               5              6              7              8               9             10            11            12            13            14</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DC7FCBDC-52F3-AD8C-F901-D2D4F9DB5D0B}"/>
                  </a:ext>
                </a:extLst>
              </p:cNvPr>
              <p:cNvSpPr txBox="1">
                <a:spLocks/>
              </p:cNvSpPr>
              <p:nvPr/>
            </p:nvSpPr>
            <p:spPr>
              <a:xfrm>
                <a:off x="244242" y="1363436"/>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m:rPr>
                          <m:sty m:val="p"/>
                        </m:rPr>
                        <a:rPr lang="en-US" sz="1600" b="0" i="0" kern="100" dirty="0" smtClean="0">
                          <a:latin typeface="Cambria Math" panose="02040503050406030204" pitchFamily="18" charset="0"/>
                          <a:ea typeface="Calibri" panose="020F0502020204030204" pitchFamily="34" charset="0"/>
                          <a:cs typeface="Times New Roman" panose="02020603050405020304" pitchFamily="18" charset="0"/>
                        </a:rPr>
                        <m:t>Γ</m:t>
                      </m:r>
                    </m:oMath>
                  </m:oMathPara>
                </a14:m>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Content Placeholder 3">
                <a:extLst>
                  <a:ext uri="{FF2B5EF4-FFF2-40B4-BE49-F238E27FC236}">
                    <a16:creationId xmlns:a16="http://schemas.microsoft.com/office/drawing/2014/main" id="{DC7FCBDC-52F3-AD8C-F901-D2D4F9DB5D0B}"/>
                  </a:ext>
                </a:extLst>
              </p:cNvPr>
              <p:cNvSpPr txBox="1">
                <a:spLocks noRot="1" noChangeAspect="1" noMove="1" noResize="1" noEditPoints="1" noAdjustHandles="1" noChangeArrowheads="1" noChangeShapeType="1" noTextEdit="1"/>
              </p:cNvSpPr>
              <p:nvPr/>
            </p:nvSpPr>
            <p:spPr>
              <a:xfrm>
                <a:off x="244242" y="1363436"/>
                <a:ext cx="304801" cy="217246"/>
              </a:xfrm>
              <a:prstGeom prst="rect">
                <a:avLst/>
              </a:prstGeom>
              <a:blipFill>
                <a:blip r:embed="rId4"/>
                <a:stretch>
                  <a:fillRect b="-34286"/>
                </a:stretch>
              </a:blipFill>
            </p:spPr>
            <p:txBody>
              <a:bodyPr/>
              <a:lstStyle/>
              <a:p>
                <a:r>
                  <a:rPr lang="en-US">
                    <a:noFill/>
                  </a:rPr>
                  <a:t> </a:t>
                </a:r>
              </a:p>
            </p:txBody>
          </p:sp>
        </mc:Fallback>
      </mc:AlternateContent>
      <p:sp>
        <p:nvSpPr>
          <p:cNvPr id="13" name="Content Placeholder 3">
            <a:extLst>
              <a:ext uri="{FF2B5EF4-FFF2-40B4-BE49-F238E27FC236}">
                <a16:creationId xmlns:a16="http://schemas.microsoft.com/office/drawing/2014/main" id="{93705DAE-E0AC-269B-F987-FF384EE7F607}"/>
              </a:ext>
            </a:extLst>
          </p:cNvPr>
          <p:cNvSpPr txBox="1">
            <a:spLocks/>
          </p:cNvSpPr>
          <p:nvPr/>
        </p:nvSpPr>
        <p:spPr>
          <a:xfrm>
            <a:off x="762000" y="1371600"/>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pic>
        <p:nvPicPr>
          <p:cNvPr id="15" name="Graphic 14">
            <a:extLst>
              <a:ext uri="{FF2B5EF4-FFF2-40B4-BE49-F238E27FC236}">
                <a16:creationId xmlns:a16="http://schemas.microsoft.com/office/drawing/2014/main" id="{A462F02D-2CE9-2030-1D80-AEB93089D3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320" y="2941412"/>
            <a:ext cx="10287000" cy="3619500"/>
          </a:xfrm>
          <a:prstGeom prst="rect">
            <a:avLst/>
          </a:prstGeom>
        </p:spPr>
      </p:pic>
      <p:sp>
        <p:nvSpPr>
          <p:cNvPr id="16" name="Rectangle 15">
            <a:extLst>
              <a:ext uri="{FF2B5EF4-FFF2-40B4-BE49-F238E27FC236}">
                <a16:creationId xmlns:a16="http://schemas.microsoft.com/office/drawing/2014/main" id="{C4BCF616-E7B4-75DB-C275-3BF97412D885}"/>
              </a:ext>
            </a:extLst>
          </p:cNvPr>
          <p:cNvSpPr/>
          <p:nvPr/>
        </p:nvSpPr>
        <p:spPr>
          <a:xfrm>
            <a:off x="838200" y="2819400"/>
            <a:ext cx="3526105" cy="39095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3747FC5-854E-6CBE-14E7-C2F7DD6B57C3}"/>
              </a:ext>
            </a:extLst>
          </p:cNvPr>
          <p:cNvSpPr/>
          <p:nvPr/>
        </p:nvSpPr>
        <p:spPr>
          <a:xfrm>
            <a:off x="4449880" y="2778932"/>
            <a:ext cx="3398720" cy="39095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97FDFEC-1E5B-91F7-4795-738E405F4A55}"/>
              </a:ext>
            </a:extLst>
          </p:cNvPr>
          <p:cNvSpPr/>
          <p:nvPr/>
        </p:nvSpPr>
        <p:spPr>
          <a:xfrm>
            <a:off x="7827697" y="2935631"/>
            <a:ext cx="3398720" cy="39095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1182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ontent Placeholder 3">
            <a:extLst>
              <a:ext uri="{FF2B5EF4-FFF2-40B4-BE49-F238E27FC236}">
                <a16:creationId xmlns:a16="http://schemas.microsoft.com/office/drawing/2014/main" id="{59BEA0DC-F3C3-8890-CC82-338795754244}"/>
              </a:ext>
            </a:extLst>
          </p:cNvPr>
          <p:cNvSpPr txBox="1">
            <a:spLocks/>
          </p:cNvSpPr>
          <p:nvPr/>
        </p:nvSpPr>
        <p:spPr>
          <a:xfrm>
            <a:off x="5238976" y="3761360"/>
            <a:ext cx="6952527" cy="3096640"/>
          </a:xfrm>
          <a:prstGeom prst="rect">
            <a:avLst/>
          </a:prstGeom>
          <a:solidFill>
            <a:srgbClr val="C3C3C3"/>
          </a:solid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1800" dirty="0"/>
          </a:p>
        </p:txBody>
      </p:sp>
      <p:pic>
        <p:nvPicPr>
          <p:cNvPr id="34" name="Picture 33">
            <a:extLst>
              <a:ext uri="{FF2B5EF4-FFF2-40B4-BE49-F238E27FC236}">
                <a16:creationId xmlns:a16="http://schemas.microsoft.com/office/drawing/2014/main" id="{55F28FBA-B9A5-9191-F61F-F49406CE548F}"/>
              </a:ext>
            </a:extLst>
          </p:cNvPr>
          <p:cNvPicPr>
            <a:picLocks noChangeAspect="1"/>
          </p:cNvPicPr>
          <p:nvPr/>
        </p:nvPicPr>
        <p:blipFill>
          <a:blip r:embed="rId2"/>
          <a:stretch>
            <a:fillRect/>
          </a:stretch>
        </p:blipFill>
        <p:spPr>
          <a:xfrm>
            <a:off x="5834775" y="4350591"/>
            <a:ext cx="2968611" cy="2010279"/>
          </a:xfrm>
          <a:prstGeom prst="rect">
            <a:avLst/>
          </a:prstGeom>
        </p:spPr>
      </p:pic>
      <p:sp>
        <p:nvSpPr>
          <p:cNvPr id="2" name="Slide Number Placeholder 1">
            <a:extLst>
              <a:ext uri="{FF2B5EF4-FFF2-40B4-BE49-F238E27FC236}">
                <a16:creationId xmlns:a16="http://schemas.microsoft.com/office/drawing/2014/main" id="{511BD044-9AD9-C2E4-F0AA-94088CA54776}"/>
              </a:ext>
            </a:extLst>
          </p:cNvPr>
          <p:cNvSpPr>
            <a:spLocks noGrp="1"/>
          </p:cNvSpPr>
          <p:nvPr>
            <p:ph type="sldNum" sz="quarter" idx="11"/>
          </p:nvPr>
        </p:nvSpPr>
        <p:spPr/>
        <p:txBody>
          <a:bodyPr/>
          <a:lstStyle/>
          <a:p>
            <a:fld id="{5BD36294-2849-48A8-8531-5354CF3095D2}" type="slidenum">
              <a:rPr lang="en-US" smtClean="0"/>
              <a:pPr/>
              <a:t>22</a:t>
            </a:fld>
            <a:endParaRPr lang="en-US" dirty="0"/>
          </a:p>
        </p:txBody>
      </p:sp>
      <p:sp>
        <p:nvSpPr>
          <p:cNvPr id="3" name="Title 2">
            <a:extLst>
              <a:ext uri="{FF2B5EF4-FFF2-40B4-BE49-F238E27FC236}">
                <a16:creationId xmlns:a16="http://schemas.microsoft.com/office/drawing/2014/main" id="{5A8F640A-264A-BEAD-261A-C19F17F7277E}"/>
              </a:ext>
            </a:extLst>
          </p:cNvPr>
          <p:cNvSpPr>
            <a:spLocks noGrp="1"/>
          </p:cNvSpPr>
          <p:nvPr>
            <p:ph type="title"/>
          </p:nvPr>
        </p:nvSpPr>
        <p:spPr/>
        <p:txBody>
          <a:bodyPr/>
          <a:lstStyle/>
          <a:p>
            <a:r>
              <a:rPr lang="en-US" dirty="0"/>
              <a:t>Power Divider Between the Right Going and the Left Going Manifold</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F63A0225-DE3D-1E73-8CF8-F597FE019D1A}"/>
                  </a:ext>
                </a:extLst>
              </p:cNvPr>
              <p:cNvSpPr>
                <a:spLocks noGrp="1"/>
              </p:cNvSpPr>
              <p:nvPr>
                <p:ph sz="quarter" idx="14"/>
              </p:nvPr>
            </p:nvSpPr>
            <p:spPr>
              <a:xfrm>
                <a:off x="496" y="3761360"/>
                <a:ext cx="5238481" cy="3105921"/>
              </a:xfrm>
              <a:solidFill>
                <a:srgbClr val="C3C3C3"/>
              </a:solidFill>
            </p:spPr>
            <p:txBody>
              <a:bodyPr>
                <a:noAutofit/>
              </a:bodyPr>
              <a:lstStyle/>
              <a:p>
                <a:r>
                  <a:rPr lang="en-US" sz="1800" dirty="0"/>
                  <a:t>Requirements for the Power Divider:</a:t>
                </a:r>
              </a:p>
              <a:p>
                <a:pPr marL="342900" indent="-342900">
                  <a:buFont typeface="Arial" panose="020B0604020202020204" pitchFamily="34" charset="0"/>
                  <a:buChar char="•"/>
                </a:pPr>
                <a:r>
                  <a:rPr lang="en-US" sz="1800" dirty="0"/>
                  <a:t>It has to be implemented as an E-bend divider to naturally give 180</a:t>
                </a:r>
                <a14:m>
                  <m:oMath xmlns:m="http://schemas.openxmlformats.org/officeDocument/2006/math">
                    <m:r>
                      <a:rPr lang="en-US" sz="1800" b="0" i="1" smtClean="0">
                        <a:latin typeface="Cambria Math" panose="02040503050406030204" pitchFamily="18" charset="0"/>
                      </a:rPr>
                      <m:t>°</m:t>
                    </m:r>
                  </m:oMath>
                </a14:m>
                <a:r>
                  <a:rPr lang="en-US" sz="1800" dirty="0"/>
                  <a:t> phase difference between the right going and left going manifold.</a:t>
                </a:r>
              </a:p>
              <a:p>
                <a:pPr marL="342900" indent="-342900">
                  <a:buFont typeface="Arial" panose="020B0604020202020204" pitchFamily="34" charset="0"/>
                  <a:buChar char="•"/>
                </a:pPr>
                <a:r>
                  <a:rPr lang="en-US" sz="1800" dirty="0"/>
                  <a:t>The input waveguide must have WR187 cross-section</a:t>
                </a:r>
              </a:p>
              <a:p>
                <a:pPr marL="342900" indent="-342900">
                  <a:buFont typeface="Arial" panose="020B0604020202020204" pitchFamily="34" charset="0"/>
                  <a:buChar char="•"/>
                </a:pPr>
                <a:r>
                  <a:rPr lang="en-US" sz="1800" dirty="0"/>
                  <a:t>For tuning purpose, the S-matrix of the power divider should be of the form shown here on the right (up to an arbitrary phase factor for port 1).</a:t>
                </a:r>
              </a:p>
            </p:txBody>
          </p:sp>
        </mc:Choice>
        <mc:Fallback xmlns="">
          <p:sp>
            <p:nvSpPr>
              <p:cNvPr id="4" name="Content Placeholder 3">
                <a:extLst>
                  <a:ext uri="{FF2B5EF4-FFF2-40B4-BE49-F238E27FC236}">
                    <a16:creationId xmlns:a16="http://schemas.microsoft.com/office/drawing/2014/main" id="{F63A0225-DE3D-1E73-8CF8-F597FE019D1A}"/>
                  </a:ext>
                </a:extLst>
              </p:cNvPr>
              <p:cNvSpPr>
                <a:spLocks noGrp="1" noRot="1" noChangeAspect="1" noMove="1" noResize="1" noEditPoints="1" noAdjustHandles="1" noChangeArrowheads="1" noChangeShapeType="1" noTextEdit="1"/>
              </p:cNvSpPr>
              <p:nvPr>
                <p:ph sz="quarter" idx="14"/>
              </p:nvPr>
            </p:nvSpPr>
            <p:spPr>
              <a:xfrm>
                <a:off x="496" y="3761360"/>
                <a:ext cx="5238481" cy="3105921"/>
              </a:xfrm>
              <a:blipFill>
                <a:blip r:embed="rId3"/>
                <a:stretch>
                  <a:fillRect l="-2678" t="-1569" r="-2678" b="-2745"/>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3AB16E3C-A710-0876-17B0-7EF5DBAE6B25}"/>
              </a:ext>
            </a:extLst>
          </p:cNvPr>
          <p:cNvPicPr>
            <a:picLocks noChangeAspect="1"/>
          </p:cNvPicPr>
          <p:nvPr/>
        </p:nvPicPr>
        <p:blipFill>
          <a:blip r:embed="rId4"/>
          <a:stretch>
            <a:fillRect/>
          </a:stretch>
        </p:blipFill>
        <p:spPr>
          <a:xfrm>
            <a:off x="0" y="1519285"/>
            <a:ext cx="12192000" cy="1604915"/>
          </a:xfrm>
          <a:prstGeom prst="rect">
            <a:avLst/>
          </a:prstGeom>
        </p:spPr>
      </p:pic>
      <p:sp>
        <p:nvSpPr>
          <p:cNvPr id="7" name="TextBox 6">
            <a:extLst>
              <a:ext uri="{FF2B5EF4-FFF2-40B4-BE49-F238E27FC236}">
                <a16:creationId xmlns:a16="http://schemas.microsoft.com/office/drawing/2014/main" id="{D5BCF635-C446-D309-E509-69B3D95E4E13}"/>
              </a:ext>
            </a:extLst>
          </p:cNvPr>
          <p:cNvSpPr txBox="1"/>
          <p:nvPr/>
        </p:nvSpPr>
        <p:spPr>
          <a:xfrm>
            <a:off x="7239000" y="2954923"/>
            <a:ext cx="2098651" cy="338554"/>
          </a:xfrm>
          <a:prstGeom prst="rect">
            <a:avLst/>
          </a:prstGeom>
          <a:noFill/>
        </p:spPr>
        <p:txBody>
          <a:bodyPr wrap="none" rtlCol="0">
            <a:spAutoFit/>
          </a:bodyPr>
          <a:lstStyle/>
          <a:p>
            <a:r>
              <a:rPr lang="en-US" sz="1600" dirty="0"/>
              <a:t>Right Going Manifold</a:t>
            </a:r>
          </a:p>
        </p:txBody>
      </p:sp>
      <p:sp>
        <p:nvSpPr>
          <p:cNvPr id="8" name="TextBox 7">
            <a:extLst>
              <a:ext uri="{FF2B5EF4-FFF2-40B4-BE49-F238E27FC236}">
                <a16:creationId xmlns:a16="http://schemas.microsoft.com/office/drawing/2014/main" id="{72777BF3-0823-21C0-80EF-B3A47D514D2D}"/>
              </a:ext>
            </a:extLst>
          </p:cNvPr>
          <p:cNvSpPr txBox="1"/>
          <p:nvPr/>
        </p:nvSpPr>
        <p:spPr>
          <a:xfrm>
            <a:off x="2133600" y="2709446"/>
            <a:ext cx="1963999" cy="338554"/>
          </a:xfrm>
          <a:prstGeom prst="rect">
            <a:avLst/>
          </a:prstGeom>
          <a:noFill/>
        </p:spPr>
        <p:txBody>
          <a:bodyPr wrap="none" rtlCol="0">
            <a:spAutoFit/>
          </a:bodyPr>
          <a:lstStyle/>
          <a:p>
            <a:r>
              <a:rPr lang="en-US" sz="1600" dirty="0"/>
              <a:t>Left Going Manifold</a:t>
            </a:r>
          </a:p>
        </p:txBody>
      </p:sp>
      <p:sp>
        <p:nvSpPr>
          <p:cNvPr id="11" name="TextBox 10">
            <a:extLst>
              <a:ext uri="{FF2B5EF4-FFF2-40B4-BE49-F238E27FC236}">
                <a16:creationId xmlns:a16="http://schemas.microsoft.com/office/drawing/2014/main" id="{FA6F7853-1AD3-1FD7-76A8-0A5F4469C767}"/>
              </a:ext>
            </a:extLst>
          </p:cNvPr>
          <p:cNvSpPr txBox="1"/>
          <p:nvPr/>
        </p:nvSpPr>
        <p:spPr>
          <a:xfrm>
            <a:off x="5562600" y="1322448"/>
            <a:ext cx="1459054" cy="338554"/>
          </a:xfrm>
          <a:prstGeom prst="rect">
            <a:avLst/>
          </a:prstGeom>
          <a:noFill/>
        </p:spPr>
        <p:txBody>
          <a:bodyPr wrap="none" rtlCol="0">
            <a:spAutoFit/>
          </a:bodyPr>
          <a:lstStyle/>
          <a:p>
            <a:r>
              <a:rPr lang="en-US" sz="1600" dirty="0"/>
              <a:t>Power Divider</a:t>
            </a:r>
          </a:p>
        </p:txBody>
      </p:sp>
      <p:cxnSp>
        <p:nvCxnSpPr>
          <p:cNvPr id="13" name="Straight Arrow Connector 12">
            <a:extLst>
              <a:ext uri="{FF2B5EF4-FFF2-40B4-BE49-F238E27FC236}">
                <a16:creationId xmlns:a16="http://schemas.microsoft.com/office/drawing/2014/main" id="{60992D99-511E-8DF4-7D29-E64F337088CD}"/>
              </a:ext>
            </a:extLst>
          </p:cNvPr>
          <p:cNvCxnSpPr/>
          <p:nvPr/>
        </p:nvCxnSpPr>
        <p:spPr>
          <a:xfrm>
            <a:off x="228600" y="2590800"/>
            <a:ext cx="5786966" cy="27104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8F5B939-E73A-B3A5-E9F1-2EABBA840CC3}"/>
              </a:ext>
            </a:extLst>
          </p:cNvPr>
          <p:cNvCxnSpPr/>
          <p:nvPr/>
        </p:nvCxnSpPr>
        <p:spPr>
          <a:xfrm>
            <a:off x="6231199" y="2862299"/>
            <a:ext cx="5786966" cy="27104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B135E70-F79F-66F1-11C4-AB4A14FA8F13}"/>
              </a:ext>
            </a:extLst>
          </p:cNvPr>
          <p:cNvCxnSpPr>
            <a:cxnSpLocks/>
          </p:cNvCxnSpPr>
          <p:nvPr/>
        </p:nvCxnSpPr>
        <p:spPr>
          <a:xfrm>
            <a:off x="5867400" y="1661002"/>
            <a:ext cx="685800" cy="2556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0E1C1E3-B7DF-5AE9-1776-D77780928A45}"/>
              </a:ext>
            </a:extLst>
          </p:cNvPr>
          <p:cNvSpPr txBox="1"/>
          <p:nvPr/>
        </p:nvSpPr>
        <p:spPr>
          <a:xfrm>
            <a:off x="6966717" y="4325497"/>
            <a:ext cx="732893" cy="338554"/>
          </a:xfrm>
          <a:prstGeom prst="rect">
            <a:avLst/>
          </a:prstGeom>
          <a:noFill/>
        </p:spPr>
        <p:txBody>
          <a:bodyPr wrap="none" rtlCol="0">
            <a:spAutoFit/>
          </a:bodyPr>
          <a:lstStyle/>
          <a:p>
            <a:r>
              <a:rPr lang="en-US" sz="1600" dirty="0"/>
              <a:t>Port 1</a:t>
            </a:r>
          </a:p>
        </p:txBody>
      </p:sp>
      <p:sp>
        <p:nvSpPr>
          <p:cNvPr id="19" name="TextBox 18">
            <a:extLst>
              <a:ext uri="{FF2B5EF4-FFF2-40B4-BE49-F238E27FC236}">
                <a16:creationId xmlns:a16="http://schemas.microsoft.com/office/drawing/2014/main" id="{29F6C2A5-3443-F179-91B3-6481731635A7}"/>
              </a:ext>
            </a:extLst>
          </p:cNvPr>
          <p:cNvSpPr txBox="1"/>
          <p:nvPr/>
        </p:nvSpPr>
        <p:spPr>
          <a:xfrm>
            <a:off x="5820307" y="5733877"/>
            <a:ext cx="732893" cy="338554"/>
          </a:xfrm>
          <a:prstGeom prst="rect">
            <a:avLst/>
          </a:prstGeom>
          <a:noFill/>
        </p:spPr>
        <p:txBody>
          <a:bodyPr wrap="none" rtlCol="0">
            <a:spAutoFit/>
          </a:bodyPr>
          <a:lstStyle/>
          <a:p>
            <a:r>
              <a:rPr lang="en-US" sz="1600" dirty="0"/>
              <a:t>Port 2</a:t>
            </a:r>
          </a:p>
        </p:txBody>
      </p:sp>
      <p:sp>
        <p:nvSpPr>
          <p:cNvPr id="20" name="TextBox 19">
            <a:extLst>
              <a:ext uri="{FF2B5EF4-FFF2-40B4-BE49-F238E27FC236}">
                <a16:creationId xmlns:a16="http://schemas.microsoft.com/office/drawing/2014/main" id="{3E12A598-73ED-E97F-A2E8-189AF24A9251}"/>
              </a:ext>
            </a:extLst>
          </p:cNvPr>
          <p:cNvSpPr txBox="1"/>
          <p:nvPr/>
        </p:nvSpPr>
        <p:spPr>
          <a:xfrm>
            <a:off x="8070121" y="5733877"/>
            <a:ext cx="732893" cy="338554"/>
          </a:xfrm>
          <a:prstGeom prst="rect">
            <a:avLst/>
          </a:prstGeom>
          <a:noFill/>
        </p:spPr>
        <p:txBody>
          <a:bodyPr wrap="none" rtlCol="0">
            <a:spAutoFit/>
          </a:bodyPr>
          <a:lstStyle/>
          <a:p>
            <a:pPr algn="r"/>
            <a:r>
              <a:rPr lang="en-US" sz="1600" dirty="0"/>
              <a:t>Port 3</a:t>
            </a:r>
          </a:p>
        </p:txBody>
      </p:sp>
      <p:cxnSp>
        <p:nvCxnSpPr>
          <p:cNvPr id="26" name="Straight Arrow Connector 25">
            <a:extLst>
              <a:ext uri="{FF2B5EF4-FFF2-40B4-BE49-F238E27FC236}">
                <a16:creationId xmlns:a16="http://schemas.microsoft.com/office/drawing/2014/main" id="{439A07EE-FAC9-7F50-00EB-CBA7C92AE7F2}"/>
              </a:ext>
            </a:extLst>
          </p:cNvPr>
          <p:cNvCxnSpPr>
            <a:cxnSpLocks/>
          </p:cNvCxnSpPr>
          <p:nvPr/>
        </p:nvCxnSpPr>
        <p:spPr>
          <a:xfrm>
            <a:off x="5868597" y="6385679"/>
            <a:ext cx="284664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B34DFC6C-AC4D-2363-175E-D1746A9A5D5A}"/>
                  </a:ext>
                </a:extLst>
              </p:cNvPr>
              <p:cNvSpPr txBox="1"/>
              <p:nvPr/>
            </p:nvSpPr>
            <p:spPr>
              <a:xfrm>
                <a:off x="7062847" y="6400800"/>
                <a:ext cx="709553" cy="3585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i="1" smtClean="0">
                              <a:latin typeface="Cambria Math" panose="02040503050406030204" pitchFamily="18" charset="0"/>
                            </a:rPr>
                            <m:t>𝜆</m:t>
                          </m:r>
                        </m:e>
                        <m:sub>
                          <m:r>
                            <a:rPr lang="en-US" sz="1600" b="0" i="1" smtClean="0">
                              <a:latin typeface="Cambria Math" panose="02040503050406030204" pitchFamily="18" charset="0"/>
                            </a:rPr>
                            <m:t>𝑔</m:t>
                          </m:r>
                        </m:sub>
                      </m:sSub>
                      <m:r>
                        <a:rPr lang="en-US" sz="1600" b="0" i="1" smtClean="0">
                          <a:latin typeface="Cambria Math" panose="02040503050406030204" pitchFamily="18" charset="0"/>
                        </a:rPr>
                        <m:t>/2 </m:t>
                      </m:r>
                    </m:oMath>
                  </m:oMathPara>
                </a14:m>
                <a:endParaRPr lang="en-US" sz="1600" dirty="0"/>
              </a:p>
            </p:txBody>
          </p:sp>
        </mc:Choice>
        <mc:Fallback xmlns="">
          <p:sp>
            <p:nvSpPr>
              <p:cNvPr id="28" name="TextBox 27">
                <a:extLst>
                  <a:ext uri="{FF2B5EF4-FFF2-40B4-BE49-F238E27FC236}">
                    <a16:creationId xmlns:a16="http://schemas.microsoft.com/office/drawing/2014/main" id="{B34DFC6C-AC4D-2363-175E-D1746A9A5D5A}"/>
                  </a:ext>
                </a:extLst>
              </p:cNvPr>
              <p:cNvSpPr txBox="1">
                <a:spLocks noRot="1" noChangeAspect="1" noMove="1" noResize="1" noEditPoints="1" noAdjustHandles="1" noChangeArrowheads="1" noChangeShapeType="1" noTextEdit="1"/>
              </p:cNvSpPr>
              <p:nvPr/>
            </p:nvSpPr>
            <p:spPr>
              <a:xfrm>
                <a:off x="7062847" y="6400800"/>
                <a:ext cx="709553" cy="358560"/>
              </a:xfrm>
              <a:prstGeom prst="rect">
                <a:avLst/>
              </a:prstGeom>
              <a:blipFill>
                <a:blip r:embed="rId5"/>
                <a:stretch>
                  <a:fillRect b="-50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514B069B-248C-D32A-F362-7EC288434944}"/>
                  </a:ext>
                </a:extLst>
              </p:cNvPr>
              <p:cNvSpPr txBox="1"/>
              <p:nvPr/>
            </p:nvSpPr>
            <p:spPr>
              <a:xfrm>
                <a:off x="9131770" y="4128694"/>
                <a:ext cx="2771511" cy="1888787"/>
              </a:xfrm>
              <a:prstGeom prst="rect">
                <a:avLst/>
              </a:prstGeom>
              <a:solidFill>
                <a:srgbClr val="C3C3C3"/>
              </a:solid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b="0" i="1" kern="100" smtClean="0">
                          <a:latin typeface="Cambria Math" panose="02040503050406030204" pitchFamily="18" charset="0"/>
                          <a:cs typeface="Times New Roman" panose="02020603050405020304" pitchFamily="18" charset="0"/>
                        </a:rPr>
                        <m:t>𝑆</m:t>
                      </m:r>
                      <m:r>
                        <a:rPr lang="en-US" sz="1800" b="0" i="1" kern="100" smtClean="0">
                          <a:latin typeface="Cambria Math" panose="02040503050406030204" pitchFamily="18" charset="0"/>
                          <a:cs typeface="Times New Roman" panose="02020603050405020304" pitchFamily="18" charset="0"/>
                        </a:rPr>
                        <m:t>=</m:t>
                      </m:r>
                      <m:d>
                        <m:dPr>
                          <m:ctrlPr>
                            <a:rPr lang="en-US" sz="1800" i="1">
                              <a:latin typeface="Cambria Math" panose="02040503050406030204" pitchFamily="18" charset="0"/>
                            </a:rPr>
                          </m:ctrlPr>
                        </m:dPr>
                        <m:e>
                          <m:m>
                            <m:mPr>
                              <m:plcHide m:val="on"/>
                              <m:mcs>
                                <m:mc>
                                  <m:mcPr>
                                    <m:count m:val="3"/>
                                    <m:mcJc m:val="center"/>
                                  </m:mcPr>
                                </m:mc>
                              </m:mcs>
                              <m:ctrlPr>
                                <a:rPr lang="en-US" sz="1800" i="1">
                                  <a:latin typeface="Cambria Math" panose="02040503050406030204" pitchFamily="18" charset="0"/>
                                </a:rPr>
                              </m:ctrlPr>
                            </m:mPr>
                            <m:mr>
                              <m:e>
                                <m:r>
                                  <a:rPr lang="en-US" sz="1800" i="1">
                                    <a:latin typeface="Cambria Math" panose="02040503050406030204" pitchFamily="18" charset="0"/>
                                  </a:rPr>
                                  <m:t>0</m:t>
                                </m:r>
                              </m:e>
                              <m:e>
                                <m:f>
                                  <m:fPr>
                                    <m:ctrlPr>
                                      <a:rPr lang="en-US" sz="1800" b="0" i="1" smtClean="0">
                                        <a:latin typeface="Cambria Math" panose="02040503050406030204" pitchFamily="18" charset="0"/>
                                      </a:rPr>
                                    </m:ctrlPr>
                                  </m:fPr>
                                  <m:num>
                                    <m:r>
                                      <a:rPr lang="en-US" sz="1800" b="0" i="1" smtClean="0">
                                        <a:latin typeface="Cambria Math" panose="02040503050406030204" pitchFamily="18" charset="0"/>
                                      </a:rPr>
                                      <m:t>1</m:t>
                                    </m:r>
                                  </m:num>
                                  <m:den>
                                    <m:rad>
                                      <m:radPr>
                                        <m:degHide m:val="on"/>
                                        <m:ctrlPr>
                                          <a:rPr lang="en-US" sz="1800" b="0" i="1" smtClean="0">
                                            <a:latin typeface="Cambria Math" panose="02040503050406030204" pitchFamily="18" charset="0"/>
                                          </a:rPr>
                                        </m:ctrlPr>
                                      </m:radPr>
                                      <m:deg/>
                                      <m:e>
                                        <m:r>
                                          <a:rPr lang="en-US" sz="1800" b="0" i="1" smtClean="0">
                                            <a:latin typeface="Cambria Math" panose="02040503050406030204" pitchFamily="18" charset="0"/>
                                          </a:rPr>
                                          <m:t>2</m:t>
                                        </m:r>
                                      </m:e>
                                    </m:rad>
                                  </m:den>
                                </m:f>
                              </m:e>
                              <m:e>
                                <m:f>
                                  <m:fPr>
                                    <m:ctrlPr>
                                      <a:rPr lang="en-US" i="1">
                                        <a:latin typeface="Cambria Math" panose="02040503050406030204" pitchFamily="18" charset="0"/>
                                      </a:rPr>
                                    </m:ctrlPr>
                                  </m:fPr>
                                  <m:num>
                                    <m:r>
                                      <a:rPr lang="en-US" i="1">
                                        <a:latin typeface="Cambria Math" panose="02040503050406030204" pitchFamily="18" charset="0"/>
                                      </a:rPr>
                                      <m:t>1</m:t>
                                    </m:r>
                                  </m:num>
                                  <m:den>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den>
                                </m:f>
                              </m:e>
                            </m:mr>
                            <m:mr>
                              <m:e>
                                <m:f>
                                  <m:fPr>
                                    <m:ctrlPr>
                                      <a:rPr lang="en-US" i="1">
                                        <a:latin typeface="Cambria Math" panose="02040503050406030204" pitchFamily="18" charset="0"/>
                                      </a:rPr>
                                    </m:ctrlPr>
                                  </m:fPr>
                                  <m:num>
                                    <m:r>
                                      <a:rPr lang="en-US" i="1">
                                        <a:latin typeface="Cambria Math" panose="02040503050406030204" pitchFamily="18" charset="0"/>
                                      </a:rPr>
                                      <m:t>1</m:t>
                                    </m:r>
                                  </m:num>
                                  <m:den>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den>
                                </m:f>
                              </m:e>
                              <m:e>
                                <m:f>
                                  <m:fPr>
                                    <m:ctrlPr>
                                      <a:rPr lang="en-US" sz="1800" b="0" i="1" smtClean="0">
                                        <a:latin typeface="Cambria Math" panose="02040503050406030204" pitchFamily="18" charset="0"/>
                                      </a:rPr>
                                    </m:ctrlPr>
                                  </m:fPr>
                                  <m:num>
                                    <m:r>
                                      <a:rPr lang="en-US" sz="1800" b="0" i="1" smtClean="0">
                                        <a:latin typeface="Cambria Math" panose="02040503050406030204" pitchFamily="18" charset="0"/>
                                      </a:rPr>
                                      <m:t>1</m:t>
                                    </m:r>
                                  </m:num>
                                  <m:den>
                                    <m:r>
                                      <a:rPr lang="en-US" sz="1800" b="0" i="1" smtClean="0">
                                        <a:latin typeface="Cambria Math" panose="02040503050406030204" pitchFamily="18" charset="0"/>
                                      </a:rPr>
                                      <m:t>2</m:t>
                                    </m:r>
                                  </m:den>
                                </m:f>
                              </m:e>
                              <m:e>
                                <m:r>
                                  <a:rPr lang="en-US" sz="1800"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e>
                            </m:mr>
                            <m:mr>
                              <m:e>
                                <m:f>
                                  <m:fPr>
                                    <m:ctrlPr>
                                      <a:rPr lang="en-US" i="1">
                                        <a:latin typeface="Cambria Math" panose="02040503050406030204" pitchFamily="18" charset="0"/>
                                      </a:rPr>
                                    </m:ctrlPr>
                                  </m:fPr>
                                  <m:num>
                                    <m:r>
                                      <a:rPr lang="en-US" i="1">
                                        <a:latin typeface="Cambria Math" panose="02040503050406030204" pitchFamily="18" charset="0"/>
                                      </a:rPr>
                                      <m:t>1</m:t>
                                    </m:r>
                                  </m:num>
                                  <m:den>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den>
                                </m:f>
                                <m:r>
                                  <a:rPr lang="en-US" sz="1800" b="0" i="1" smtClean="0">
                                    <a:latin typeface="Cambria Math" panose="02040503050406030204" pitchFamily="18" charset="0"/>
                                  </a:rPr>
                                  <m:t>0</m:t>
                                </m:r>
                              </m:e>
                              <m:e>
                                <m:r>
                                  <a:rPr lang="en-US" sz="1800"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e>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e>
                            </m:mr>
                          </m:m>
                          <m:r>
                            <m:rPr>
                              <m:nor/>
                            </m:rPr>
                            <a:rPr lang="en-US" sz="1800"/>
                            <m:t> </m:t>
                          </m:r>
                        </m:e>
                      </m:d>
                    </m:oMath>
                  </m:oMathPara>
                </a14:m>
                <a:endParaRPr lang="en-US" dirty="0"/>
              </a:p>
            </p:txBody>
          </p:sp>
        </mc:Choice>
        <mc:Fallback xmlns="">
          <p:sp>
            <p:nvSpPr>
              <p:cNvPr id="30" name="TextBox 29">
                <a:extLst>
                  <a:ext uri="{FF2B5EF4-FFF2-40B4-BE49-F238E27FC236}">
                    <a16:creationId xmlns:a16="http://schemas.microsoft.com/office/drawing/2014/main" id="{514B069B-248C-D32A-F362-7EC288434944}"/>
                  </a:ext>
                </a:extLst>
              </p:cNvPr>
              <p:cNvSpPr txBox="1">
                <a:spLocks noRot="1" noChangeAspect="1" noMove="1" noResize="1" noEditPoints="1" noAdjustHandles="1" noChangeArrowheads="1" noChangeShapeType="1" noTextEdit="1"/>
              </p:cNvSpPr>
              <p:nvPr/>
            </p:nvSpPr>
            <p:spPr>
              <a:xfrm>
                <a:off x="9131770" y="4128694"/>
                <a:ext cx="2771511" cy="1888787"/>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787344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483A700-D6F8-2B8D-B6DA-716BC77488CB}"/>
              </a:ext>
            </a:extLst>
          </p:cNvPr>
          <p:cNvSpPr>
            <a:spLocks noGrp="1"/>
          </p:cNvSpPr>
          <p:nvPr>
            <p:ph type="sldNum" sz="quarter" idx="11"/>
          </p:nvPr>
        </p:nvSpPr>
        <p:spPr/>
        <p:txBody>
          <a:bodyPr/>
          <a:lstStyle/>
          <a:p>
            <a:fld id="{5BD36294-2849-48A8-8531-5354CF3095D2}" type="slidenum">
              <a:rPr lang="en-US" smtClean="0"/>
              <a:pPr/>
              <a:t>23</a:t>
            </a:fld>
            <a:endParaRPr lang="en-US" dirty="0"/>
          </a:p>
        </p:txBody>
      </p:sp>
      <p:sp>
        <p:nvSpPr>
          <p:cNvPr id="3" name="Title 2">
            <a:extLst>
              <a:ext uri="{FF2B5EF4-FFF2-40B4-BE49-F238E27FC236}">
                <a16:creationId xmlns:a16="http://schemas.microsoft.com/office/drawing/2014/main" id="{3F473E2F-AE01-6F89-88E9-4CF088ACA910}"/>
              </a:ext>
            </a:extLst>
          </p:cNvPr>
          <p:cNvSpPr>
            <a:spLocks noGrp="1"/>
          </p:cNvSpPr>
          <p:nvPr>
            <p:ph type="title"/>
          </p:nvPr>
        </p:nvSpPr>
        <p:spPr/>
        <p:txBody>
          <a:bodyPr/>
          <a:lstStyle/>
          <a:p>
            <a:r>
              <a:rPr lang="en-US" dirty="0"/>
              <a:t>Design of the Power Divider</a:t>
            </a:r>
          </a:p>
        </p:txBody>
      </p:sp>
      <p:sp>
        <p:nvSpPr>
          <p:cNvPr id="4" name="Content Placeholder 3">
            <a:extLst>
              <a:ext uri="{FF2B5EF4-FFF2-40B4-BE49-F238E27FC236}">
                <a16:creationId xmlns:a16="http://schemas.microsoft.com/office/drawing/2014/main" id="{F54D0AF9-35E5-2FD2-2240-EF65D2E0001D}"/>
              </a:ext>
            </a:extLst>
          </p:cNvPr>
          <p:cNvSpPr>
            <a:spLocks noGrp="1"/>
          </p:cNvSpPr>
          <p:nvPr>
            <p:ph sz="quarter" idx="14"/>
          </p:nvPr>
        </p:nvSpPr>
        <p:spPr>
          <a:xfrm>
            <a:off x="609600" y="1252729"/>
            <a:ext cx="6490989" cy="5065522"/>
          </a:xfrm>
        </p:spPr>
        <p:txBody>
          <a:bodyPr/>
          <a:lstStyle/>
          <a:p>
            <a:r>
              <a:rPr lang="en-US" sz="2400" kern="100" dirty="0">
                <a:latin typeface="Calibri" panose="020F0502020204030204" pitchFamily="34" charset="0"/>
                <a:ea typeface="Calibri" panose="020F0502020204030204" pitchFamily="34" charset="0"/>
                <a:cs typeface="Times New Roman" panose="02020603050405020304" pitchFamily="18" charset="0"/>
              </a:rPr>
              <a:t>The magnitudes and phases of the ideal (top entry) and achieved (bottom entry) S-matrix are given below.</a:t>
            </a:r>
          </a:p>
          <a:p>
            <a:endParaRPr lang="en-US" kern="100" dirty="0">
              <a:latin typeface="Calibri" panose="020F0502020204030204" pitchFamily="34" charset="0"/>
              <a:cs typeface="Times New Roman" panose="02020603050405020304" pitchFamily="18" charset="0"/>
            </a:endParaRPr>
          </a:p>
          <a:p>
            <a:endParaRPr lang="en-US" dirty="0"/>
          </a:p>
        </p:txBody>
      </p:sp>
      <p:sp>
        <p:nvSpPr>
          <p:cNvPr id="5" name="Content Placeholder 3">
            <a:extLst>
              <a:ext uri="{FF2B5EF4-FFF2-40B4-BE49-F238E27FC236}">
                <a16:creationId xmlns:a16="http://schemas.microsoft.com/office/drawing/2014/main" id="{44763502-CC18-D19B-396D-35E554FCA336}"/>
              </a:ext>
            </a:extLst>
          </p:cNvPr>
          <p:cNvSpPr txBox="1">
            <a:spLocks/>
          </p:cNvSpPr>
          <p:nvPr/>
        </p:nvSpPr>
        <p:spPr>
          <a:xfrm>
            <a:off x="7391400" y="2286000"/>
            <a:ext cx="4343400" cy="3096640"/>
          </a:xfrm>
          <a:prstGeom prst="rect">
            <a:avLst/>
          </a:prstGeom>
          <a:solidFill>
            <a:srgbClr val="C3C3C3"/>
          </a:solidFill>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1800"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55DD9C4B-CE45-0BD3-8338-669BD1EA5C1A}"/>
                  </a:ext>
                </a:extLst>
              </p:cNvPr>
              <p:cNvSpPr txBox="1"/>
              <p:nvPr/>
            </p:nvSpPr>
            <p:spPr>
              <a:xfrm>
                <a:off x="971830" y="2483709"/>
                <a:ext cx="6097772" cy="363298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𝑆</m:t>
                          </m:r>
                        </m:e>
                      </m:d>
                      <m:r>
                        <a:rPr lang="en-US" b="0" i="1" smtClean="0">
                          <a:latin typeface="Cambria Math" panose="02040503050406030204" pitchFamily="18" charset="0"/>
                        </a:rPr>
                        <m:t>=</m:t>
                      </m:r>
                      <m:d>
                        <m:dPr>
                          <m:ctrlPr>
                            <a:rPr lang="en-US" b="0" i="1" smtClean="0">
                              <a:latin typeface="Cambria Math" panose="02040503050406030204" pitchFamily="18" charset="0"/>
                            </a:rPr>
                          </m:ctrlPr>
                        </m:dPr>
                        <m:e>
                          <m:m>
                            <m:mPr>
                              <m:plcHide m:val="on"/>
                              <m:mcs>
                                <m:mc>
                                  <m:mcPr>
                                    <m:count m:val="3"/>
                                    <m:mcJc m:val="center"/>
                                  </m:mcPr>
                                </m:mc>
                              </m:mcs>
                              <m:ctrlPr>
                                <a:rPr lang="en-US" i="1">
                                  <a:latin typeface="Cambria Math" panose="02040503050406030204" pitchFamily="18" charset="0"/>
                                </a:rPr>
                              </m:ctrlPr>
                            </m:mP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0.00000</m:t>
                                        </m:r>
                                      </m:e>
                                      <m:e>
                                        <m:r>
                                          <a:rPr lang="en-US" i="1">
                                            <a:latin typeface="Cambria Math" panose="02040503050406030204" pitchFamily="18" charset="0"/>
                                          </a:rPr>
                                          <m:t>0.00082</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0.70711</m:t>
                                        </m:r>
                                      </m:e>
                                      <m:e>
                                        <m:r>
                                          <a:rPr lang="en-US" i="1">
                                            <a:latin typeface="Cambria Math" panose="02040503050406030204" pitchFamily="18" charset="0"/>
                                          </a:rPr>
                                          <m:t>0.70710</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0.70711</m:t>
                                        </m:r>
                                      </m:e>
                                      <m:e>
                                        <m:r>
                                          <a:rPr lang="en-US" i="1">
                                            <a:latin typeface="Cambria Math" panose="02040503050406030204" pitchFamily="18" charset="0"/>
                                          </a:rPr>
                                          <m:t>0.70711</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0.70711</m:t>
                                        </m:r>
                                      </m:e>
                                      <m:e>
                                        <m:r>
                                          <a:rPr lang="en-US" i="1">
                                            <a:latin typeface="Cambria Math" panose="02040503050406030204" pitchFamily="18" charset="0"/>
                                          </a:rPr>
                                          <m:t>0.70710</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0.50000</m:t>
                                        </m:r>
                                      </m:e>
                                      <m:e>
                                        <m:r>
                                          <a:rPr lang="en-US" i="1">
                                            <a:latin typeface="Cambria Math" panose="02040503050406030204" pitchFamily="18" charset="0"/>
                                          </a:rPr>
                                          <m:t>0.49972</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0.50000</m:t>
                                        </m:r>
                                      </m:e>
                                      <m:e>
                                        <m:r>
                                          <a:rPr lang="en-US" i="1">
                                            <a:latin typeface="Cambria Math" panose="02040503050406030204" pitchFamily="18" charset="0"/>
                                          </a:rPr>
                                          <m:t>0.50029</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0.70711</m:t>
                                        </m:r>
                                      </m:e>
                                      <m:e>
                                        <m:r>
                                          <a:rPr lang="en-US" i="1">
                                            <a:latin typeface="Cambria Math" panose="02040503050406030204" pitchFamily="18" charset="0"/>
                                          </a:rPr>
                                          <m:t>0.70711</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0.50000</m:t>
                                        </m:r>
                                      </m:e>
                                      <m:e>
                                        <m:r>
                                          <a:rPr lang="en-US" i="1">
                                            <a:latin typeface="Cambria Math" panose="02040503050406030204" pitchFamily="18" charset="0"/>
                                          </a:rPr>
                                          <m:t>0.50029</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0.50000</m:t>
                                        </m:r>
                                      </m:e>
                                      <m:e>
                                        <m:r>
                                          <a:rPr lang="en-US" i="1">
                                            <a:latin typeface="Cambria Math" panose="02040503050406030204" pitchFamily="18" charset="0"/>
                                          </a:rPr>
                                          <m:t>0.49971</m:t>
                                        </m:r>
                                      </m:e>
                                    </m:eqArr>
                                  </m:e>
                                </m:d>
                              </m:e>
                            </m:mr>
                          </m:m>
                        </m:e>
                      </m:d>
                      <m:r>
                        <a:rPr lang="en-US" b="0" i="1" smtClean="0">
                          <a:latin typeface="Cambria Math" panose="02040503050406030204" pitchFamily="18" charset="0"/>
                        </a:rPr>
                        <m:t>.</m:t>
                      </m:r>
                    </m:oMath>
                  </m:oMathPara>
                </a14:m>
                <a:endParaRPr lang="en-US" b="0" dirty="0"/>
              </a:p>
              <a:p>
                <a:endParaRPr lang="en-US" b="0" dirty="0"/>
              </a:p>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𝑆</m:t>
                      </m:r>
                      <m:r>
                        <a:rPr lang="en-US" b="0" i="1" smtClean="0">
                          <a:latin typeface="Cambria Math" panose="02040503050406030204" pitchFamily="18" charset="0"/>
                          <a:ea typeface="Cambria Math" panose="02040503050406030204" pitchFamily="18" charset="0"/>
                        </a:rPr>
                        <m:t> </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m:t>
                          </m:r>
                        </m:e>
                      </m:d>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ea typeface="Cambria Math" panose="02040503050406030204" pitchFamily="18" charset="0"/>
                            </a:rPr>
                          </m:ctrlPr>
                        </m:dPr>
                        <m:e>
                          <m:m>
                            <m:mPr>
                              <m:plcHide m:val="on"/>
                              <m:mcs>
                                <m:mc>
                                  <m:mcPr>
                                    <m:count m:val="3"/>
                                    <m:mcJc m:val="center"/>
                                  </m:mcPr>
                                </m:mc>
                              </m:mcs>
                              <m:ctrlPr>
                                <a:rPr lang="en-US" i="1">
                                  <a:latin typeface="Cambria Math" panose="02040503050406030204" pitchFamily="18" charset="0"/>
                                </a:rPr>
                              </m:ctrlPr>
                            </m:mP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m:t>
                                        </m:r>
                                      </m:e>
                                      <m:e>
                                        <m:r>
                                          <a:rPr lang="en-US" i="1">
                                            <a:latin typeface="Cambria Math" panose="02040503050406030204" pitchFamily="18" charset="0"/>
                                          </a:rPr>
                                          <m:t>−</m:t>
                                        </m:r>
                                        <m:r>
                                          <a:rPr lang="en-US" b="0" i="1" smtClean="0">
                                            <a:latin typeface="Cambria Math" panose="02040503050406030204" pitchFamily="18" charset="0"/>
                                          </a:rPr>
                                          <m:t>13</m:t>
                                        </m:r>
                                        <m:r>
                                          <a:rPr lang="en-US" i="1">
                                            <a:latin typeface="Cambria Math" panose="02040503050406030204" pitchFamily="18" charset="0"/>
                                          </a:rPr>
                                          <m:t>5</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m:t>
                                        </m:r>
                                      </m:e>
                                      <m:e>
                                        <m:r>
                                          <a:rPr lang="en-US" i="1">
                                            <a:latin typeface="Cambria Math" panose="02040503050406030204" pitchFamily="18" charset="0"/>
                                          </a:rPr>
                                          <m:t>0</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m:t>
                                        </m:r>
                                      </m:e>
                                      <m:e>
                                        <m:r>
                                          <a:rPr lang="en-US" i="1">
                                            <a:latin typeface="Cambria Math" panose="02040503050406030204" pitchFamily="18" charset="0"/>
                                          </a:rPr>
                                          <m:t>0</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m:t>
                                        </m:r>
                                      </m:e>
                                      <m:e>
                                        <m:r>
                                          <a:rPr lang="en-US" i="1">
                                            <a:latin typeface="Cambria Math" panose="02040503050406030204" pitchFamily="18" charset="0"/>
                                          </a:rPr>
                                          <m:t>0</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180.0</m:t>
                                        </m:r>
                                      </m:e>
                                      <m:e>
                                        <m:r>
                                          <a:rPr lang="en-US" i="1">
                                            <a:latin typeface="Cambria Math" panose="02040503050406030204" pitchFamily="18" charset="0"/>
                                          </a:rPr>
                                          <m:t>179.9</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0.0</m:t>
                                        </m:r>
                                      </m:e>
                                      <m:e>
                                        <m:r>
                                          <a:rPr lang="en-US" i="1">
                                            <a:latin typeface="Cambria Math" panose="02040503050406030204" pitchFamily="18" charset="0"/>
                                          </a:rPr>
                                          <m:t>−0.2</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m:t>
                                        </m:r>
                                      </m:e>
                                      <m:e>
                                        <m:r>
                                          <a:rPr lang="en-US" i="1">
                                            <a:latin typeface="Cambria Math" panose="02040503050406030204" pitchFamily="18" charset="0"/>
                                          </a:rPr>
                                          <m:t>0</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0.0</m:t>
                                        </m:r>
                                      </m:e>
                                      <m:e>
                                        <m:r>
                                          <a:rPr lang="en-US" i="1">
                                            <a:latin typeface="Cambria Math" panose="02040503050406030204" pitchFamily="18" charset="0"/>
                                          </a:rPr>
                                          <m:t>−0.2</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180.0</m:t>
                                        </m:r>
                                      </m:e>
                                      <m:e>
                                        <m:r>
                                          <a:rPr lang="en-US" i="1">
                                            <a:latin typeface="Cambria Math" panose="02040503050406030204" pitchFamily="18" charset="0"/>
                                          </a:rPr>
                                          <m:t>179.9</m:t>
                                        </m:r>
                                      </m:e>
                                    </m:eqArr>
                                  </m:e>
                                </m:d>
                              </m:e>
                            </m:mr>
                          </m:m>
                        </m:e>
                      </m:d>
                      <m:r>
                        <a:rPr lang="en-US" b="0" i="1" smtClean="0">
                          <a:latin typeface="Cambria Math" panose="02040503050406030204" pitchFamily="18" charset="0"/>
                          <a:ea typeface="Cambria Math" panose="02040503050406030204" pitchFamily="18" charset="0"/>
                        </a:rPr>
                        <m:t>.</m:t>
                      </m:r>
                    </m:oMath>
                  </m:oMathPara>
                </a14:m>
                <a:endParaRPr lang="en-US" dirty="0"/>
              </a:p>
              <a:p>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m:t>
                      </m:r>
                    </m:oMath>
                  </m:oMathPara>
                </a14:m>
                <a:endParaRPr lang="en-US" dirty="0"/>
              </a:p>
            </p:txBody>
          </p:sp>
        </mc:Choice>
        <mc:Fallback xmlns="">
          <p:sp>
            <p:nvSpPr>
              <p:cNvPr id="13" name="TextBox 12">
                <a:extLst>
                  <a:ext uri="{FF2B5EF4-FFF2-40B4-BE49-F238E27FC236}">
                    <a16:creationId xmlns:a16="http://schemas.microsoft.com/office/drawing/2014/main" id="{55DD9C4B-CE45-0BD3-8338-669BD1EA5C1A}"/>
                  </a:ext>
                </a:extLst>
              </p:cNvPr>
              <p:cNvSpPr txBox="1">
                <a:spLocks noRot="1" noChangeAspect="1" noMove="1" noResize="1" noEditPoints="1" noAdjustHandles="1" noChangeArrowheads="1" noChangeShapeType="1" noTextEdit="1"/>
              </p:cNvSpPr>
              <p:nvPr/>
            </p:nvSpPr>
            <p:spPr>
              <a:xfrm>
                <a:off x="971830" y="2483709"/>
                <a:ext cx="6097772" cy="3632982"/>
              </a:xfrm>
              <a:prstGeom prst="rect">
                <a:avLst/>
              </a:prstGeom>
              <a:blipFill>
                <a:blip r:embed="rId2"/>
                <a:stretch>
                  <a:fillRect/>
                </a:stretch>
              </a:blipFill>
            </p:spPr>
            <p:txBody>
              <a:bodyPr/>
              <a:lstStyle/>
              <a:p>
                <a:r>
                  <a:rPr lang="en-US">
                    <a:noFill/>
                  </a:rPr>
                  <a:t> </a:t>
                </a:r>
              </a:p>
            </p:txBody>
          </p:sp>
        </mc:Fallback>
      </mc:AlternateContent>
      <p:pic>
        <p:nvPicPr>
          <p:cNvPr id="14" name="Picture 13">
            <a:extLst>
              <a:ext uri="{FF2B5EF4-FFF2-40B4-BE49-F238E27FC236}">
                <a16:creationId xmlns:a16="http://schemas.microsoft.com/office/drawing/2014/main" id="{96D912C9-2F92-C75D-B9FE-A1530A3BD507}"/>
              </a:ext>
            </a:extLst>
          </p:cNvPr>
          <p:cNvPicPr>
            <a:picLocks noChangeAspect="1"/>
          </p:cNvPicPr>
          <p:nvPr/>
        </p:nvPicPr>
        <p:blipFill>
          <a:blip r:embed="rId3"/>
          <a:stretch>
            <a:fillRect/>
          </a:stretch>
        </p:blipFill>
        <p:spPr>
          <a:xfrm>
            <a:off x="8189327" y="2819400"/>
            <a:ext cx="2968611" cy="2010279"/>
          </a:xfrm>
          <a:prstGeom prst="rect">
            <a:avLst/>
          </a:prstGeom>
        </p:spPr>
      </p:pic>
      <p:sp>
        <p:nvSpPr>
          <p:cNvPr id="15" name="TextBox 14">
            <a:extLst>
              <a:ext uri="{FF2B5EF4-FFF2-40B4-BE49-F238E27FC236}">
                <a16:creationId xmlns:a16="http://schemas.microsoft.com/office/drawing/2014/main" id="{8F87A6D8-BAC6-CF0C-B31D-49FD657EE682}"/>
              </a:ext>
            </a:extLst>
          </p:cNvPr>
          <p:cNvSpPr txBox="1"/>
          <p:nvPr/>
        </p:nvSpPr>
        <p:spPr>
          <a:xfrm>
            <a:off x="9321269" y="2794306"/>
            <a:ext cx="732893" cy="338554"/>
          </a:xfrm>
          <a:prstGeom prst="rect">
            <a:avLst/>
          </a:prstGeom>
          <a:noFill/>
        </p:spPr>
        <p:txBody>
          <a:bodyPr wrap="none" rtlCol="0">
            <a:spAutoFit/>
          </a:bodyPr>
          <a:lstStyle/>
          <a:p>
            <a:r>
              <a:rPr lang="en-US" sz="1600" dirty="0"/>
              <a:t>Port 1</a:t>
            </a:r>
          </a:p>
        </p:txBody>
      </p:sp>
      <p:sp>
        <p:nvSpPr>
          <p:cNvPr id="16" name="TextBox 15">
            <a:extLst>
              <a:ext uri="{FF2B5EF4-FFF2-40B4-BE49-F238E27FC236}">
                <a16:creationId xmlns:a16="http://schemas.microsoft.com/office/drawing/2014/main" id="{0FB1ABCA-A304-5282-CFD6-9A641371C301}"/>
              </a:ext>
            </a:extLst>
          </p:cNvPr>
          <p:cNvSpPr txBox="1"/>
          <p:nvPr/>
        </p:nvSpPr>
        <p:spPr>
          <a:xfrm>
            <a:off x="8174859" y="4202686"/>
            <a:ext cx="732893" cy="338554"/>
          </a:xfrm>
          <a:prstGeom prst="rect">
            <a:avLst/>
          </a:prstGeom>
          <a:noFill/>
        </p:spPr>
        <p:txBody>
          <a:bodyPr wrap="none" rtlCol="0">
            <a:spAutoFit/>
          </a:bodyPr>
          <a:lstStyle/>
          <a:p>
            <a:r>
              <a:rPr lang="en-US" sz="1600" dirty="0"/>
              <a:t>Port 2</a:t>
            </a:r>
          </a:p>
        </p:txBody>
      </p:sp>
      <p:sp>
        <p:nvSpPr>
          <p:cNvPr id="17" name="TextBox 16">
            <a:extLst>
              <a:ext uri="{FF2B5EF4-FFF2-40B4-BE49-F238E27FC236}">
                <a16:creationId xmlns:a16="http://schemas.microsoft.com/office/drawing/2014/main" id="{C39AA540-CB00-85FB-41C9-B644D07664BB}"/>
              </a:ext>
            </a:extLst>
          </p:cNvPr>
          <p:cNvSpPr txBox="1"/>
          <p:nvPr/>
        </p:nvSpPr>
        <p:spPr>
          <a:xfrm>
            <a:off x="10424673" y="4202686"/>
            <a:ext cx="732893" cy="338554"/>
          </a:xfrm>
          <a:prstGeom prst="rect">
            <a:avLst/>
          </a:prstGeom>
          <a:noFill/>
        </p:spPr>
        <p:txBody>
          <a:bodyPr wrap="none" rtlCol="0">
            <a:spAutoFit/>
          </a:bodyPr>
          <a:lstStyle/>
          <a:p>
            <a:pPr algn="r"/>
            <a:r>
              <a:rPr lang="en-US" sz="1600" dirty="0"/>
              <a:t>Port 3</a:t>
            </a:r>
          </a:p>
        </p:txBody>
      </p:sp>
      <p:cxnSp>
        <p:nvCxnSpPr>
          <p:cNvPr id="18" name="Straight Arrow Connector 17">
            <a:extLst>
              <a:ext uri="{FF2B5EF4-FFF2-40B4-BE49-F238E27FC236}">
                <a16:creationId xmlns:a16="http://schemas.microsoft.com/office/drawing/2014/main" id="{2B5FB9EF-11EE-39B8-7BAE-3657F5B54EA4}"/>
              </a:ext>
            </a:extLst>
          </p:cNvPr>
          <p:cNvCxnSpPr>
            <a:cxnSpLocks/>
          </p:cNvCxnSpPr>
          <p:nvPr/>
        </p:nvCxnSpPr>
        <p:spPr>
          <a:xfrm>
            <a:off x="8223149" y="4854488"/>
            <a:ext cx="284664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F7058633-5D06-C5A6-6B91-655A9AA3484A}"/>
                  </a:ext>
                </a:extLst>
              </p:cNvPr>
              <p:cNvSpPr txBox="1"/>
              <p:nvPr/>
            </p:nvSpPr>
            <p:spPr>
              <a:xfrm>
                <a:off x="9402170" y="4840312"/>
                <a:ext cx="709553" cy="3585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i="1" smtClean="0">
                              <a:latin typeface="Cambria Math" panose="02040503050406030204" pitchFamily="18" charset="0"/>
                            </a:rPr>
                            <m:t>𝜆</m:t>
                          </m:r>
                        </m:e>
                        <m:sub>
                          <m:r>
                            <a:rPr lang="en-US" sz="1600" b="0" i="1" smtClean="0">
                              <a:latin typeface="Cambria Math" panose="02040503050406030204" pitchFamily="18" charset="0"/>
                            </a:rPr>
                            <m:t>𝑔</m:t>
                          </m:r>
                        </m:sub>
                      </m:sSub>
                      <m:r>
                        <a:rPr lang="en-US" sz="1600" b="0" i="1" smtClean="0">
                          <a:latin typeface="Cambria Math" panose="02040503050406030204" pitchFamily="18" charset="0"/>
                        </a:rPr>
                        <m:t>/2 </m:t>
                      </m:r>
                    </m:oMath>
                  </m:oMathPara>
                </a14:m>
                <a:endParaRPr lang="en-US" sz="1600" dirty="0"/>
              </a:p>
            </p:txBody>
          </p:sp>
        </mc:Choice>
        <mc:Fallback xmlns="">
          <p:sp>
            <p:nvSpPr>
              <p:cNvPr id="21" name="TextBox 20">
                <a:extLst>
                  <a:ext uri="{FF2B5EF4-FFF2-40B4-BE49-F238E27FC236}">
                    <a16:creationId xmlns:a16="http://schemas.microsoft.com/office/drawing/2014/main" id="{F7058633-5D06-C5A6-6B91-655A9AA3484A}"/>
                  </a:ext>
                </a:extLst>
              </p:cNvPr>
              <p:cNvSpPr txBox="1">
                <a:spLocks noRot="1" noChangeAspect="1" noMove="1" noResize="1" noEditPoints="1" noAdjustHandles="1" noChangeArrowheads="1" noChangeShapeType="1" noTextEdit="1"/>
              </p:cNvSpPr>
              <p:nvPr/>
            </p:nvSpPr>
            <p:spPr>
              <a:xfrm>
                <a:off x="9402170" y="4840312"/>
                <a:ext cx="709553" cy="358560"/>
              </a:xfrm>
              <a:prstGeom prst="rect">
                <a:avLst/>
              </a:prstGeom>
              <a:blipFill>
                <a:blip r:embed="rId4"/>
                <a:stretch>
                  <a:fillRect b="-5085"/>
                </a:stretch>
              </a:blipFill>
            </p:spPr>
            <p:txBody>
              <a:bodyPr/>
              <a:lstStyle/>
              <a:p>
                <a:r>
                  <a:rPr lang="en-US">
                    <a:noFill/>
                  </a:rPr>
                  <a:t> </a:t>
                </a:r>
              </a:p>
            </p:txBody>
          </p:sp>
        </mc:Fallback>
      </mc:AlternateContent>
    </p:spTree>
    <p:extLst>
      <p:ext uri="{BB962C8B-B14F-4D97-AF65-F5344CB8AC3E}">
        <p14:creationId xmlns:p14="http://schemas.microsoft.com/office/powerpoint/2010/main" val="23401987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2910FFE-AAAE-BB43-1AD5-72402CD986B4}"/>
              </a:ext>
            </a:extLst>
          </p:cNvPr>
          <p:cNvPicPr>
            <a:picLocks noChangeAspect="1"/>
          </p:cNvPicPr>
          <p:nvPr/>
        </p:nvPicPr>
        <p:blipFill>
          <a:blip r:embed="rId2"/>
          <a:stretch>
            <a:fillRect/>
          </a:stretch>
        </p:blipFill>
        <p:spPr>
          <a:xfrm>
            <a:off x="0" y="1514475"/>
            <a:ext cx="12192000" cy="1990725"/>
          </a:xfrm>
          <a:prstGeom prst="rect">
            <a:avLst/>
          </a:prstGeom>
        </p:spPr>
      </p:pic>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24</a:t>
            </a:fld>
            <a:endParaRPr lang="en-US" dirty="0"/>
          </a:p>
        </p:txBody>
      </p:sp>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The  2x7x2 Manifold</a:t>
            </a:r>
          </a:p>
        </p:txBody>
      </p:sp>
      <p:sp>
        <p:nvSpPr>
          <p:cNvPr id="11" name="Content Placeholder 3">
            <a:extLst>
              <a:ext uri="{FF2B5EF4-FFF2-40B4-BE49-F238E27FC236}">
                <a16:creationId xmlns:a16="http://schemas.microsoft.com/office/drawing/2014/main" id="{ECAD04D2-4C44-BC49-21DE-E275C4B1CA0E}"/>
              </a:ext>
            </a:extLst>
          </p:cNvPr>
          <p:cNvSpPr txBox="1">
            <a:spLocks/>
          </p:cNvSpPr>
          <p:nvPr/>
        </p:nvSpPr>
        <p:spPr>
          <a:xfrm>
            <a:off x="6626157" y="1192835"/>
            <a:ext cx="647116" cy="358397"/>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-39 dB</a:t>
            </a:r>
          </a:p>
        </p:txBody>
      </p:sp>
      <p:sp>
        <p:nvSpPr>
          <p:cNvPr id="12" name="Content Placeholder 3">
            <a:extLst>
              <a:ext uri="{FF2B5EF4-FFF2-40B4-BE49-F238E27FC236}">
                <a16:creationId xmlns:a16="http://schemas.microsoft.com/office/drawing/2014/main" id="{657B5D3B-1B8B-7C3B-0D7C-73B519C54B96}"/>
              </a:ext>
            </a:extLst>
          </p:cNvPr>
          <p:cNvSpPr txBox="1">
            <a:spLocks/>
          </p:cNvSpPr>
          <p:nvPr/>
        </p:nvSpPr>
        <p:spPr>
          <a:xfrm>
            <a:off x="335359" y="2623526"/>
            <a:ext cx="11856641" cy="35839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1       2       3       4        5       6       7       8       9      10     11     12     13     14     15     16     17     18     19     20     21     22     23     24     25    26     27    28                </a:t>
            </a:r>
          </a:p>
        </p:txBody>
      </p:sp>
      <p:sp>
        <p:nvSpPr>
          <p:cNvPr id="13" name="Content Placeholder 3">
            <a:extLst>
              <a:ext uri="{FF2B5EF4-FFF2-40B4-BE49-F238E27FC236}">
                <a16:creationId xmlns:a16="http://schemas.microsoft.com/office/drawing/2014/main" id="{BDE79018-ED6A-C5AF-C41D-0A5980A3ED01}"/>
              </a:ext>
            </a:extLst>
          </p:cNvPr>
          <p:cNvSpPr txBox="1">
            <a:spLocks/>
          </p:cNvSpPr>
          <p:nvPr/>
        </p:nvSpPr>
        <p:spPr>
          <a:xfrm>
            <a:off x="6172199" y="1289775"/>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pic>
        <p:nvPicPr>
          <p:cNvPr id="22" name="Graphic 21">
            <a:extLst>
              <a:ext uri="{FF2B5EF4-FFF2-40B4-BE49-F238E27FC236}">
                <a16:creationId xmlns:a16="http://schemas.microsoft.com/office/drawing/2014/main" id="{914A9C96-F7C7-221D-7C60-7ADA5E29A5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38400" y="3429000"/>
            <a:ext cx="6858000" cy="3429000"/>
          </a:xfrm>
          <a:prstGeom prst="rect">
            <a:avLst/>
          </a:prstGeom>
        </p:spPr>
      </p:pic>
    </p:spTree>
    <p:extLst>
      <p:ext uri="{BB962C8B-B14F-4D97-AF65-F5344CB8AC3E}">
        <p14:creationId xmlns:p14="http://schemas.microsoft.com/office/powerpoint/2010/main" val="40551869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2910FFE-AAAE-BB43-1AD5-72402CD986B4}"/>
              </a:ext>
            </a:extLst>
          </p:cNvPr>
          <p:cNvPicPr>
            <a:picLocks noChangeAspect="1"/>
          </p:cNvPicPr>
          <p:nvPr/>
        </p:nvPicPr>
        <p:blipFill>
          <a:blip r:embed="rId2"/>
          <a:stretch>
            <a:fillRect/>
          </a:stretch>
        </p:blipFill>
        <p:spPr>
          <a:xfrm>
            <a:off x="0" y="1514475"/>
            <a:ext cx="12192000" cy="1990725"/>
          </a:xfrm>
          <a:prstGeom prst="rect">
            <a:avLst/>
          </a:prstGeom>
        </p:spPr>
      </p:pic>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25</a:t>
            </a:fld>
            <a:endParaRPr lang="en-US" dirty="0"/>
          </a:p>
        </p:txBody>
      </p:sp>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2x2 S-Matrix of 2x7x2 Manifold</a:t>
            </a:r>
            <a:br>
              <a:rPr lang="en-US" dirty="0"/>
            </a:br>
            <a:r>
              <a:rPr lang="en-US" dirty="0"/>
              <a:t>When All, Except Cavity Port # 5, are Shorted (Detuned Cavities)</a:t>
            </a:r>
          </a:p>
        </p:txBody>
      </p:sp>
      <p:sp>
        <p:nvSpPr>
          <p:cNvPr id="12" name="Content Placeholder 3">
            <a:extLst>
              <a:ext uri="{FF2B5EF4-FFF2-40B4-BE49-F238E27FC236}">
                <a16:creationId xmlns:a16="http://schemas.microsoft.com/office/drawing/2014/main" id="{657B5D3B-1B8B-7C3B-0D7C-73B519C54B96}"/>
              </a:ext>
            </a:extLst>
          </p:cNvPr>
          <p:cNvSpPr txBox="1">
            <a:spLocks/>
          </p:cNvSpPr>
          <p:nvPr/>
        </p:nvSpPr>
        <p:spPr>
          <a:xfrm>
            <a:off x="1965921" y="2623526"/>
            <a:ext cx="777280" cy="272074"/>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  5</a:t>
            </a:r>
          </a:p>
        </p:txBody>
      </p:sp>
      <p:sp>
        <p:nvSpPr>
          <p:cNvPr id="13" name="Content Placeholder 3">
            <a:extLst>
              <a:ext uri="{FF2B5EF4-FFF2-40B4-BE49-F238E27FC236}">
                <a16:creationId xmlns:a16="http://schemas.microsoft.com/office/drawing/2014/main" id="{BDE79018-ED6A-C5AF-C41D-0A5980A3ED01}"/>
              </a:ext>
            </a:extLst>
          </p:cNvPr>
          <p:cNvSpPr txBox="1">
            <a:spLocks/>
          </p:cNvSpPr>
          <p:nvPr/>
        </p:nvSpPr>
        <p:spPr>
          <a:xfrm>
            <a:off x="6172199" y="1289775"/>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sp>
        <p:nvSpPr>
          <p:cNvPr id="4" name="Content Placeholder 3">
            <a:extLst>
              <a:ext uri="{FF2B5EF4-FFF2-40B4-BE49-F238E27FC236}">
                <a16:creationId xmlns:a16="http://schemas.microsoft.com/office/drawing/2014/main" id="{83AA4A31-1E58-A19F-50CC-2F8074D451B2}"/>
              </a:ext>
            </a:extLst>
          </p:cNvPr>
          <p:cNvSpPr>
            <a:spLocks noGrp="1"/>
          </p:cNvSpPr>
          <p:nvPr>
            <p:ph sz="quarter" idx="14"/>
          </p:nvPr>
        </p:nvSpPr>
        <p:spPr>
          <a:xfrm>
            <a:off x="152400" y="3886199"/>
            <a:ext cx="3810000" cy="2432051"/>
          </a:xfrm>
        </p:spPr>
        <p:txBody>
          <a:bodyPr/>
          <a:lstStyle/>
          <a:p>
            <a:r>
              <a:rPr lang="en-US" sz="2400" kern="100" dirty="0">
                <a:latin typeface="Calibri" panose="020F0502020204030204" pitchFamily="34" charset="0"/>
                <a:ea typeface="Calibri" panose="020F0502020204030204" pitchFamily="34" charset="0"/>
                <a:cs typeface="Times New Roman" panose="02020603050405020304" pitchFamily="18" charset="0"/>
              </a:rPr>
              <a:t>The magnitudes and phases of the calculated (top entry) and simulated (bottom entry) S-matrix are given as follows.</a:t>
            </a:r>
          </a:p>
          <a:p>
            <a:endParaRPr lang="en-US" kern="100" dirty="0">
              <a:latin typeface="Calibri" panose="020F0502020204030204" pitchFamily="34" charset="0"/>
              <a:cs typeface="Times New Roman" panose="02020603050405020304" pitchFamily="18" charset="0"/>
            </a:endParaRPr>
          </a:p>
          <a:p>
            <a:endParaRPr lang="en-US"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0610466-2377-F7CE-8136-E13080061733}"/>
                  </a:ext>
                </a:extLst>
              </p:cNvPr>
              <p:cNvSpPr txBox="1"/>
              <p:nvPr/>
            </p:nvSpPr>
            <p:spPr>
              <a:xfrm>
                <a:off x="5029200" y="3352800"/>
                <a:ext cx="6097772" cy="243861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𝑆</m:t>
                          </m:r>
                        </m:e>
                      </m:d>
                      <m:r>
                        <a:rPr lang="en-US" b="0" i="1" smtClean="0">
                          <a:latin typeface="Cambria Math" panose="02040503050406030204" pitchFamily="18" charset="0"/>
                        </a:rPr>
                        <m:t>=</m:t>
                      </m:r>
                      <m:d>
                        <m:dPr>
                          <m:ctrlPr>
                            <a:rPr lang="en-US" b="0" i="1" smtClean="0">
                              <a:latin typeface="Cambria Math" panose="02040503050406030204" pitchFamily="18" charset="0"/>
                            </a:rPr>
                          </m:ctrlPr>
                        </m:dPr>
                        <m:e>
                          <m:m>
                            <m:mPr>
                              <m:plcHide m:val="on"/>
                              <m:mcs>
                                <m:mc>
                                  <m:mcPr>
                                    <m:count m:val="2"/>
                                    <m:mcJc m:val="center"/>
                                  </m:mcPr>
                                </m:mc>
                              </m:mcs>
                              <m:ctrlPr>
                                <a:rPr lang="en-US" i="1">
                                  <a:latin typeface="Cambria Math" panose="02040503050406030204" pitchFamily="18" charset="0"/>
                                </a:rPr>
                              </m:ctrlPr>
                            </m:mP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0.9786</m:t>
                                        </m:r>
                                      </m:e>
                                      <m:e>
                                        <m:r>
                                          <a:rPr lang="en-US" i="1">
                                            <a:latin typeface="Cambria Math" panose="02040503050406030204" pitchFamily="18" charset="0"/>
                                          </a:rPr>
                                          <m:t>0.9790</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0.2057</m:t>
                                        </m:r>
                                      </m:e>
                                      <m:e>
                                        <m:r>
                                          <a:rPr lang="en-US" i="1">
                                            <a:latin typeface="Cambria Math" panose="02040503050406030204" pitchFamily="18" charset="0"/>
                                          </a:rPr>
                                          <m:t>0.2037</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0.2057</m:t>
                                        </m:r>
                                      </m:e>
                                      <m:e>
                                        <m:r>
                                          <a:rPr lang="en-US" i="1">
                                            <a:latin typeface="Cambria Math" panose="02040503050406030204" pitchFamily="18" charset="0"/>
                                          </a:rPr>
                                          <m:t>0.2037</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0.9786</m:t>
                                        </m:r>
                                      </m:e>
                                      <m:e>
                                        <m:r>
                                          <a:rPr lang="en-US" i="1">
                                            <a:latin typeface="Cambria Math" panose="02040503050406030204" pitchFamily="18" charset="0"/>
                                          </a:rPr>
                                          <m:t>0.9790</m:t>
                                        </m:r>
                                      </m:e>
                                    </m:eqArr>
                                  </m:e>
                                </m:d>
                              </m:e>
                            </m:mr>
                          </m:m>
                          <m:r>
                            <m:rPr>
                              <m:nor/>
                            </m:rPr>
                            <a:rPr lang="en-US"/>
                            <m:t> </m:t>
                          </m:r>
                        </m:e>
                      </m:d>
                      <m:r>
                        <a:rPr lang="en-US" b="0" i="1" smtClean="0">
                          <a:latin typeface="Cambria Math" panose="02040503050406030204" pitchFamily="18" charset="0"/>
                        </a:rPr>
                        <m:t>.</m:t>
                      </m:r>
                    </m:oMath>
                  </m:oMathPara>
                </a14:m>
                <a:endParaRPr lang="en-US" b="0" dirty="0"/>
              </a:p>
              <a:p>
                <a:endParaRPr lang="en-US" b="0" dirty="0"/>
              </a:p>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𝑆</m:t>
                      </m:r>
                      <m:r>
                        <a:rPr lang="en-US" b="0" i="1" smtClean="0">
                          <a:latin typeface="Cambria Math" panose="02040503050406030204" pitchFamily="18" charset="0"/>
                          <a:ea typeface="Cambria Math" panose="02040503050406030204" pitchFamily="18" charset="0"/>
                        </a:rPr>
                        <m:t> </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m:t>
                          </m:r>
                        </m:e>
                      </m:d>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ea typeface="Cambria Math" panose="02040503050406030204" pitchFamily="18" charset="0"/>
                            </a:rPr>
                          </m:ctrlPr>
                        </m:dPr>
                        <m:e>
                          <m:m>
                            <m:mPr>
                              <m:plcHide m:val="on"/>
                              <m:mcs>
                                <m:mc>
                                  <m:mcPr>
                                    <m:count m:val="2"/>
                                    <m:mcJc m:val="center"/>
                                  </m:mcPr>
                                </m:mc>
                              </m:mcs>
                              <m:ctrlPr>
                                <a:rPr lang="en-US" i="1">
                                  <a:latin typeface="Cambria Math" panose="02040503050406030204" pitchFamily="18" charset="0"/>
                                </a:rPr>
                              </m:ctrlPr>
                            </m:mP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b="0" i="1" smtClean="0">
                                            <a:latin typeface="Cambria Math" panose="02040503050406030204" pitchFamily="18" charset="0"/>
                                          </a:rPr>
                                          <m:t>42.4</m:t>
                                        </m:r>
                                      </m:e>
                                      <m:e>
                                        <m:r>
                                          <a:rPr lang="en-US" b="0" i="1" smtClean="0">
                                            <a:latin typeface="Cambria Math" panose="02040503050406030204" pitchFamily="18" charset="0"/>
                                          </a:rPr>
                                          <m:t>45.5</m:t>
                                        </m:r>
                                      </m:e>
                                    </m:eqArr>
                                  </m:e>
                                </m:d>
                              </m:e>
                              <m:e>
                                <m:d>
                                  <m:dPr>
                                    <m:ctrlPr>
                                      <a:rPr lang="en-US" i="1">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−37.4</m:t>
                                        </m:r>
                                      </m:e>
                                      <m:e>
                                        <m:r>
                                          <a:rPr lang="en-US" b="0" i="1" smtClean="0">
                                            <a:latin typeface="Cambria Math" panose="02040503050406030204" pitchFamily="18" charset="0"/>
                                          </a:rPr>
                                          <m:t>−35.8</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−37.4</m:t>
                                        </m:r>
                                      </m:e>
                                      <m:e>
                                        <m:r>
                                          <a:rPr lang="en-US" i="1">
                                            <a:latin typeface="Cambria Math" panose="02040503050406030204" pitchFamily="18" charset="0"/>
                                          </a:rPr>
                                          <m:t>−35.8</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b="0" i="1" smtClean="0">
                                            <a:latin typeface="Cambria Math" panose="02040503050406030204" pitchFamily="18" charset="0"/>
                                          </a:rPr>
                                          <m:t>62.7</m:t>
                                        </m:r>
                                      </m:e>
                                      <m:e>
                                        <m:r>
                                          <a:rPr lang="en-US" b="0" i="1" smtClean="0">
                                            <a:latin typeface="Cambria Math" panose="02040503050406030204" pitchFamily="18" charset="0"/>
                                          </a:rPr>
                                          <m:t>62.8</m:t>
                                        </m:r>
                                      </m:e>
                                    </m:eqArr>
                                  </m:e>
                                </m:d>
                              </m:e>
                            </m:mr>
                          </m:m>
                          <m:r>
                            <m:rPr>
                              <m:nor/>
                            </m:rPr>
                            <a:rPr lang="en-US"/>
                            <m:t> </m:t>
                          </m:r>
                        </m:e>
                      </m:d>
                      <m:r>
                        <a:rPr lang="en-US" b="0" i="1" smtClean="0">
                          <a:latin typeface="Cambria Math" panose="02040503050406030204" pitchFamily="18" charset="0"/>
                          <a:ea typeface="Cambria Math" panose="02040503050406030204" pitchFamily="18" charset="0"/>
                        </a:rPr>
                        <m:t>.</m:t>
                      </m:r>
                    </m:oMath>
                  </m:oMathPara>
                </a14:m>
                <a:endParaRPr lang="en-US" dirty="0"/>
              </a:p>
            </p:txBody>
          </p:sp>
        </mc:Choice>
        <mc:Fallback xmlns="">
          <p:sp>
            <p:nvSpPr>
              <p:cNvPr id="6" name="TextBox 5">
                <a:extLst>
                  <a:ext uri="{FF2B5EF4-FFF2-40B4-BE49-F238E27FC236}">
                    <a16:creationId xmlns:a16="http://schemas.microsoft.com/office/drawing/2014/main" id="{30610466-2377-F7CE-8136-E13080061733}"/>
                  </a:ext>
                </a:extLst>
              </p:cNvPr>
              <p:cNvSpPr txBox="1">
                <a:spLocks noRot="1" noChangeAspect="1" noMove="1" noResize="1" noEditPoints="1" noAdjustHandles="1" noChangeArrowheads="1" noChangeShapeType="1" noTextEdit="1"/>
              </p:cNvSpPr>
              <p:nvPr/>
            </p:nvSpPr>
            <p:spPr>
              <a:xfrm>
                <a:off x="5029200" y="3352800"/>
                <a:ext cx="6097772" cy="2438616"/>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747423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2910FFE-AAAE-BB43-1AD5-72402CD986B4}"/>
              </a:ext>
            </a:extLst>
          </p:cNvPr>
          <p:cNvPicPr>
            <a:picLocks noChangeAspect="1"/>
          </p:cNvPicPr>
          <p:nvPr/>
        </p:nvPicPr>
        <p:blipFill>
          <a:blip r:embed="rId2"/>
          <a:stretch>
            <a:fillRect/>
          </a:stretch>
        </p:blipFill>
        <p:spPr>
          <a:xfrm>
            <a:off x="0" y="1514475"/>
            <a:ext cx="12192000" cy="1990725"/>
          </a:xfrm>
          <a:prstGeom prst="rect">
            <a:avLst/>
          </a:prstGeom>
        </p:spPr>
      </p:pic>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26</a:t>
            </a:fld>
            <a:endParaRPr lang="en-US" dirty="0"/>
          </a:p>
        </p:txBody>
      </p:sp>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2x2 S-Matrix of 2x7x2 Manifold</a:t>
            </a:r>
            <a:br>
              <a:rPr lang="en-US" dirty="0"/>
            </a:br>
            <a:r>
              <a:rPr lang="en-US" dirty="0"/>
              <a:t>When All, Except Cavity Port # 6, are Shorted (Detuned Cavities)</a:t>
            </a:r>
          </a:p>
        </p:txBody>
      </p:sp>
      <p:sp>
        <p:nvSpPr>
          <p:cNvPr id="12" name="Content Placeholder 3">
            <a:extLst>
              <a:ext uri="{FF2B5EF4-FFF2-40B4-BE49-F238E27FC236}">
                <a16:creationId xmlns:a16="http://schemas.microsoft.com/office/drawing/2014/main" id="{657B5D3B-1B8B-7C3B-0D7C-73B519C54B96}"/>
              </a:ext>
            </a:extLst>
          </p:cNvPr>
          <p:cNvSpPr txBox="1">
            <a:spLocks/>
          </p:cNvSpPr>
          <p:nvPr/>
        </p:nvSpPr>
        <p:spPr>
          <a:xfrm>
            <a:off x="2401854" y="2623526"/>
            <a:ext cx="777280" cy="272074"/>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  6</a:t>
            </a:r>
          </a:p>
        </p:txBody>
      </p:sp>
      <p:sp>
        <p:nvSpPr>
          <p:cNvPr id="13" name="Content Placeholder 3">
            <a:extLst>
              <a:ext uri="{FF2B5EF4-FFF2-40B4-BE49-F238E27FC236}">
                <a16:creationId xmlns:a16="http://schemas.microsoft.com/office/drawing/2014/main" id="{BDE79018-ED6A-C5AF-C41D-0A5980A3ED01}"/>
              </a:ext>
            </a:extLst>
          </p:cNvPr>
          <p:cNvSpPr txBox="1">
            <a:spLocks/>
          </p:cNvSpPr>
          <p:nvPr/>
        </p:nvSpPr>
        <p:spPr>
          <a:xfrm>
            <a:off x="6172199" y="1289775"/>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sp>
        <p:nvSpPr>
          <p:cNvPr id="4" name="Content Placeholder 3">
            <a:extLst>
              <a:ext uri="{FF2B5EF4-FFF2-40B4-BE49-F238E27FC236}">
                <a16:creationId xmlns:a16="http://schemas.microsoft.com/office/drawing/2014/main" id="{154E5167-8EE5-06F0-E08E-BF7EFFBF007C}"/>
              </a:ext>
            </a:extLst>
          </p:cNvPr>
          <p:cNvSpPr>
            <a:spLocks noGrp="1"/>
          </p:cNvSpPr>
          <p:nvPr>
            <p:ph sz="quarter" idx="14"/>
          </p:nvPr>
        </p:nvSpPr>
        <p:spPr>
          <a:xfrm>
            <a:off x="152400" y="3886199"/>
            <a:ext cx="3810000" cy="2432051"/>
          </a:xfrm>
        </p:spPr>
        <p:txBody>
          <a:bodyPr/>
          <a:lstStyle/>
          <a:p>
            <a:r>
              <a:rPr lang="en-US" sz="2400" kern="100" dirty="0">
                <a:latin typeface="Calibri" panose="020F0502020204030204" pitchFamily="34" charset="0"/>
                <a:ea typeface="Calibri" panose="020F0502020204030204" pitchFamily="34" charset="0"/>
                <a:cs typeface="Times New Roman" panose="02020603050405020304" pitchFamily="18" charset="0"/>
              </a:rPr>
              <a:t>The magnitudes and phases of the calculated (top entry) and simulated (bottom entry) S-matrix are given as follows.</a:t>
            </a:r>
          </a:p>
          <a:p>
            <a:endParaRPr lang="en-US" kern="100" dirty="0">
              <a:latin typeface="Calibri" panose="020F0502020204030204" pitchFamily="34" charset="0"/>
              <a:cs typeface="Times New Roman" panose="02020603050405020304" pitchFamily="18" charset="0"/>
            </a:endParaRPr>
          </a:p>
          <a:p>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EB906DE-0EA6-0F61-38B4-DDDE82099335}"/>
                  </a:ext>
                </a:extLst>
              </p:cNvPr>
              <p:cNvSpPr txBox="1"/>
              <p:nvPr/>
            </p:nvSpPr>
            <p:spPr>
              <a:xfrm>
                <a:off x="5029200" y="3352800"/>
                <a:ext cx="6097772" cy="243861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r>
                            <a:rPr lang="en-US" i="1">
                              <a:latin typeface="Cambria Math" panose="02040503050406030204" pitchFamily="18" charset="0"/>
                            </a:rPr>
                            <m:t>𝑆</m:t>
                          </m:r>
                        </m:e>
                      </m:d>
                      <m:r>
                        <a:rPr lang="en-US" i="1">
                          <a:latin typeface="Cambria Math" panose="02040503050406030204" pitchFamily="18" charset="0"/>
                        </a:rPr>
                        <m:t>=</m:t>
                      </m:r>
                      <m:d>
                        <m:dPr>
                          <m:ctrlPr>
                            <a:rPr lang="en-US" i="1">
                              <a:latin typeface="Cambria Math" panose="02040503050406030204" pitchFamily="18" charset="0"/>
                            </a:rPr>
                          </m:ctrlPr>
                        </m:dPr>
                        <m:e>
                          <m:m>
                            <m:mPr>
                              <m:plcHide m:val="on"/>
                              <m:mcs>
                                <m:mc>
                                  <m:mcPr>
                                    <m:count m:val="2"/>
                                    <m:mcJc m:val="center"/>
                                  </m:mcPr>
                                </m:mc>
                              </m:mcs>
                              <m:ctrlPr>
                                <a:rPr lang="en-US" i="1">
                                  <a:latin typeface="Cambria Math" panose="02040503050406030204" pitchFamily="18" charset="0"/>
                                </a:rPr>
                              </m:ctrlPr>
                            </m:mP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m:t>
                                        </m:r>
                                        <m:r>
                                          <a:rPr lang="en-US" b="0" i="1" smtClean="0">
                                            <a:latin typeface="Cambria Math" panose="02040503050406030204" pitchFamily="18" charset="0"/>
                                          </a:rPr>
                                          <m:t>8244</m:t>
                                        </m:r>
                                      </m:e>
                                      <m:e>
                                        <m:r>
                                          <a:rPr lang="en-US" i="1">
                                            <a:latin typeface="Cambria Math" panose="02040503050406030204" pitchFamily="18" charset="0"/>
                                          </a:rPr>
                                          <m:t>0.</m:t>
                                        </m:r>
                                        <m:r>
                                          <a:rPr lang="en-US" b="0" i="1" smtClean="0">
                                            <a:latin typeface="Cambria Math" panose="02040503050406030204" pitchFamily="18" charset="0"/>
                                          </a:rPr>
                                          <m:t>8271</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m:t>
                                        </m:r>
                                        <m:r>
                                          <a:rPr lang="en-US" b="0" i="1" smtClean="0">
                                            <a:latin typeface="Cambria Math" panose="02040503050406030204" pitchFamily="18" charset="0"/>
                                          </a:rPr>
                                          <m:t>5660</m:t>
                                        </m:r>
                                      </m:e>
                                      <m:e>
                                        <m:r>
                                          <a:rPr lang="en-US" i="1">
                                            <a:latin typeface="Cambria Math" panose="02040503050406030204" pitchFamily="18" charset="0"/>
                                          </a:rPr>
                                          <m:t>0.</m:t>
                                        </m:r>
                                        <m:r>
                                          <a:rPr lang="en-US" b="0" i="1" smtClean="0">
                                            <a:latin typeface="Cambria Math" panose="02040503050406030204" pitchFamily="18" charset="0"/>
                                          </a:rPr>
                                          <m:t>5621</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m:t>
                                        </m:r>
                                        <m:r>
                                          <a:rPr lang="en-US" b="0" i="1" smtClean="0">
                                            <a:latin typeface="Cambria Math" panose="02040503050406030204" pitchFamily="18" charset="0"/>
                                          </a:rPr>
                                          <m:t>5660</m:t>
                                        </m:r>
                                      </m:e>
                                      <m:e>
                                        <m:r>
                                          <a:rPr lang="en-US" i="1">
                                            <a:latin typeface="Cambria Math" panose="02040503050406030204" pitchFamily="18" charset="0"/>
                                          </a:rPr>
                                          <m:t>0.</m:t>
                                        </m:r>
                                        <m:r>
                                          <a:rPr lang="en-US" b="0" i="1" smtClean="0">
                                            <a:latin typeface="Cambria Math" panose="02040503050406030204" pitchFamily="18" charset="0"/>
                                          </a:rPr>
                                          <m:t>5621</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m:t>
                                        </m:r>
                                        <m:r>
                                          <a:rPr lang="en-US" b="0" i="1" smtClean="0">
                                            <a:latin typeface="Cambria Math" panose="02040503050406030204" pitchFamily="18" charset="0"/>
                                          </a:rPr>
                                          <m:t>8244</m:t>
                                        </m:r>
                                      </m:e>
                                      <m:e>
                                        <m:r>
                                          <a:rPr lang="en-US" i="1">
                                            <a:latin typeface="Cambria Math" panose="02040503050406030204" pitchFamily="18" charset="0"/>
                                          </a:rPr>
                                          <m:t>0.</m:t>
                                        </m:r>
                                        <m:r>
                                          <a:rPr lang="en-US" b="0" i="1" smtClean="0">
                                            <a:latin typeface="Cambria Math" panose="02040503050406030204" pitchFamily="18" charset="0"/>
                                          </a:rPr>
                                          <m:t>8271</m:t>
                                        </m:r>
                                      </m:e>
                                    </m:eqArr>
                                  </m:e>
                                </m:d>
                              </m:e>
                            </m:mr>
                          </m:m>
                          <m:r>
                            <m:rPr>
                              <m:nor/>
                            </m:rPr>
                            <a:rPr lang="en-US"/>
                            <m:t> </m:t>
                          </m:r>
                        </m:e>
                      </m:d>
                      <m:r>
                        <a:rPr lang="en-US" i="1">
                          <a:latin typeface="Cambria Math" panose="02040503050406030204" pitchFamily="18" charset="0"/>
                        </a:rPr>
                        <m:t>.</m:t>
                      </m:r>
                    </m:oMath>
                  </m:oMathPara>
                </a14:m>
                <a:endParaRPr lang="en-US" dirty="0"/>
              </a:p>
              <a:p>
                <a:endParaRPr lang="en-US" dirty="0"/>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𝑆</m:t>
                      </m:r>
                      <m:r>
                        <a:rPr lang="en-US" i="1">
                          <a:latin typeface="Cambria Math" panose="02040503050406030204" pitchFamily="18" charset="0"/>
                          <a:ea typeface="Cambria Math" panose="02040503050406030204" pitchFamily="18" charset="0"/>
                        </a:rPr>
                        <m:t> </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m:t>
                          </m:r>
                        </m:e>
                      </m:d>
                      <m:r>
                        <a:rPr lang="en-US" i="1">
                          <a:latin typeface="Cambria Math" panose="02040503050406030204" pitchFamily="18" charset="0"/>
                          <a:ea typeface="Cambria Math" panose="02040503050406030204" pitchFamily="18" charset="0"/>
                        </a:rPr>
                        <m:t>=</m:t>
                      </m:r>
                      <m:d>
                        <m:dPr>
                          <m:ctrlPr>
                            <a:rPr lang="en-US" i="1">
                              <a:latin typeface="Cambria Math" panose="02040503050406030204" pitchFamily="18" charset="0"/>
                              <a:ea typeface="Cambria Math" panose="02040503050406030204" pitchFamily="18" charset="0"/>
                            </a:rPr>
                          </m:ctrlPr>
                        </m:dPr>
                        <m:e>
                          <m:m>
                            <m:mPr>
                              <m:plcHide m:val="on"/>
                              <m:mcs>
                                <m:mc>
                                  <m:mcPr>
                                    <m:count m:val="2"/>
                                    <m:mcJc m:val="center"/>
                                  </m:mcPr>
                                </m:mc>
                              </m:mcs>
                              <m:ctrlPr>
                                <a:rPr lang="en-US" i="1">
                                  <a:latin typeface="Cambria Math" panose="02040503050406030204" pitchFamily="18" charset="0"/>
                                </a:rPr>
                              </m:ctrlPr>
                            </m:mP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4</m:t>
                                        </m:r>
                                        <m:r>
                                          <a:rPr lang="en-US" b="0" i="1" smtClean="0">
                                            <a:latin typeface="Cambria Math" panose="02040503050406030204" pitchFamily="18" charset="0"/>
                                          </a:rPr>
                                          <m:t>9.5</m:t>
                                        </m:r>
                                      </m:e>
                                      <m:e>
                                        <m:r>
                                          <a:rPr lang="en-US" b="0" i="1" smtClean="0">
                                            <a:latin typeface="Cambria Math" panose="02040503050406030204" pitchFamily="18" charset="0"/>
                                          </a:rPr>
                                          <m:t>52.4</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b="0" i="1" smtClean="0">
                                            <a:latin typeface="Cambria Math" panose="02040503050406030204" pitchFamily="18" charset="0"/>
                                          </a:rPr>
                                          <m:t>85.0</m:t>
                                        </m:r>
                                      </m:e>
                                      <m:e>
                                        <m:r>
                                          <a:rPr lang="en-US" i="1">
                                            <a:latin typeface="Cambria Math" panose="02040503050406030204" pitchFamily="18" charset="0"/>
                                          </a:rPr>
                                          <m:t>8</m:t>
                                        </m:r>
                                        <m:r>
                                          <a:rPr lang="en-US" b="0" i="1" smtClean="0">
                                            <a:latin typeface="Cambria Math" panose="02040503050406030204" pitchFamily="18" charset="0"/>
                                          </a:rPr>
                                          <m:t>6.6</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b="0" i="1" smtClean="0">
                                            <a:latin typeface="Cambria Math" panose="02040503050406030204" pitchFamily="18" charset="0"/>
                                          </a:rPr>
                                          <m:t>85</m:t>
                                        </m:r>
                                      </m:e>
                                      <m:e>
                                        <m:r>
                                          <a:rPr lang="en-US" i="1">
                                            <a:latin typeface="Cambria Math" panose="02040503050406030204" pitchFamily="18" charset="0"/>
                                          </a:rPr>
                                          <m:t>8</m:t>
                                        </m:r>
                                        <m:r>
                                          <a:rPr lang="en-US" b="0" i="1" smtClean="0">
                                            <a:latin typeface="Cambria Math" panose="02040503050406030204" pitchFamily="18" charset="0"/>
                                          </a:rPr>
                                          <m:t>6.6</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b="0" i="1" smtClean="0">
                                            <a:latin typeface="Cambria Math" panose="02040503050406030204" pitchFamily="18" charset="0"/>
                                          </a:rPr>
                                          <m:t>−59.5</m:t>
                                        </m:r>
                                      </m:e>
                                      <m:e>
                                        <m:r>
                                          <a:rPr lang="en-US" b="0" i="1" smtClean="0">
                                            <a:latin typeface="Cambria Math" panose="02040503050406030204" pitchFamily="18" charset="0"/>
                                          </a:rPr>
                                          <m:t>−59.1</m:t>
                                        </m:r>
                                      </m:e>
                                    </m:eqArr>
                                  </m:e>
                                </m:d>
                              </m:e>
                            </m:mr>
                          </m:m>
                          <m:r>
                            <m:rPr>
                              <m:nor/>
                            </m:rPr>
                            <a:rPr lang="en-US"/>
                            <m:t> </m:t>
                          </m:r>
                        </m:e>
                      </m:d>
                    </m:oMath>
                  </m:oMathPara>
                </a14:m>
                <a:endParaRPr lang="en-US" dirty="0"/>
              </a:p>
            </p:txBody>
          </p:sp>
        </mc:Choice>
        <mc:Fallback xmlns="">
          <p:sp>
            <p:nvSpPr>
              <p:cNvPr id="5" name="TextBox 4">
                <a:extLst>
                  <a:ext uri="{FF2B5EF4-FFF2-40B4-BE49-F238E27FC236}">
                    <a16:creationId xmlns:a16="http://schemas.microsoft.com/office/drawing/2014/main" id="{EEB906DE-0EA6-0F61-38B4-DDDE82099335}"/>
                  </a:ext>
                </a:extLst>
              </p:cNvPr>
              <p:cNvSpPr txBox="1">
                <a:spLocks noRot="1" noChangeAspect="1" noMove="1" noResize="1" noEditPoints="1" noAdjustHandles="1" noChangeArrowheads="1" noChangeShapeType="1" noTextEdit="1"/>
              </p:cNvSpPr>
              <p:nvPr/>
            </p:nvSpPr>
            <p:spPr>
              <a:xfrm>
                <a:off x="5029200" y="3352800"/>
                <a:ext cx="6097772" cy="2438616"/>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155636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2910FFE-AAAE-BB43-1AD5-72402CD986B4}"/>
              </a:ext>
            </a:extLst>
          </p:cNvPr>
          <p:cNvPicPr>
            <a:picLocks noChangeAspect="1"/>
          </p:cNvPicPr>
          <p:nvPr/>
        </p:nvPicPr>
        <p:blipFill>
          <a:blip r:embed="rId2"/>
          <a:stretch>
            <a:fillRect/>
          </a:stretch>
        </p:blipFill>
        <p:spPr>
          <a:xfrm>
            <a:off x="0" y="1514475"/>
            <a:ext cx="12192000" cy="1990725"/>
          </a:xfrm>
          <a:prstGeom prst="rect">
            <a:avLst/>
          </a:prstGeom>
        </p:spPr>
      </p:pic>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27</a:t>
            </a:fld>
            <a:endParaRPr lang="en-US" dirty="0"/>
          </a:p>
        </p:txBody>
      </p:sp>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2x2 S-Matrix of 2x7x2 Manifold</a:t>
            </a:r>
            <a:br>
              <a:rPr lang="en-US" dirty="0"/>
            </a:br>
            <a:r>
              <a:rPr lang="en-US" dirty="0"/>
              <a:t>When All, Except Cavity Port # 5 and 6, are Shorted (Detuned Cavities)</a:t>
            </a:r>
          </a:p>
        </p:txBody>
      </p:sp>
      <p:sp>
        <p:nvSpPr>
          <p:cNvPr id="12" name="Content Placeholder 3">
            <a:extLst>
              <a:ext uri="{FF2B5EF4-FFF2-40B4-BE49-F238E27FC236}">
                <a16:creationId xmlns:a16="http://schemas.microsoft.com/office/drawing/2014/main" id="{657B5D3B-1B8B-7C3B-0D7C-73B519C54B96}"/>
              </a:ext>
            </a:extLst>
          </p:cNvPr>
          <p:cNvSpPr txBox="1">
            <a:spLocks/>
          </p:cNvSpPr>
          <p:nvPr/>
        </p:nvSpPr>
        <p:spPr>
          <a:xfrm>
            <a:off x="1965921" y="2623526"/>
            <a:ext cx="777280" cy="272074"/>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  5       6</a:t>
            </a:r>
          </a:p>
        </p:txBody>
      </p:sp>
      <p:sp>
        <p:nvSpPr>
          <p:cNvPr id="13" name="Content Placeholder 3">
            <a:extLst>
              <a:ext uri="{FF2B5EF4-FFF2-40B4-BE49-F238E27FC236}">
                <a16:creationId xmlns:a16="http://schemas.microsoft.com/office/drawing/2014/main" id="{BDE79018-ED6A-C5AF-C41D-0A5980A3ED01}"/>
              </a:ext>
            </a:extLst>
          </p:cNvPr>
          <p:cNvSpPr txBox="1">
            <a:spLocks/>
          </p:cNvSpPr>
          <p:nvPr/>
        </p:nvSpPr>
        <p:spPr>
          <a:xfrm>
            <a:off x="6172199" y="1289775"/>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sp>
        <p:nvSpPr>
          <p:cNvPr id="4" name="Content Placeholder 3">
            <a:extLst>
              <a:ext uri="{FF2B5EF4-FFF2-40B4-BE49-F238E27FC236}">
                <a16:creationId xmlns:a16="http://schemas.microsoft.com/office/drawing/2014/main" id="{5ACBAD51-AB52-8074-65B1-FF270BA1B12E}"/>
              </a:ext>
            </a:extLst>
          </p:cNvPr>
          <p:cNvSpPr>
            <a:spLocks noGrp="1"/>
          </p:cNvSpPr>
          <p:nvPr>
            <p:ph sz="quarter" idx="14"/>
          </p:nvPr>
        </p:nvSpPr>
        <p:spPr>
          <a:xfrm>
            <a:off x="152400" y="3886199"/>
            <a:ext cx="3810000" cy="2432051"/>
          </a:xfrm>
        </p:spPr>
        <p:txBody>
          <a:bodyPr/>
          <a:lstStyle/>
          <a:p>
            <a:r>
              <a:rPr lang="en-US" sz="2400" kern="100" dirty="0">
                <a:latin typeface="Calibri" panose="020F0502020204030204" pitchFamily="34" charset="0"/>
                <a:ea typeface="Calibri" panose="020F0502020204030204" pitchFamily="34" charset="0"/>
                <a:cs typeface="Times New Roman" panose="02020603050405020304" pitchFamily="18" charset="0"/>
              </a:rPr>
              <a:t>The magnitudes and phases of the calculated (top entry) and simulated (bottom entry) S-matrix are given as follows.</a:t>
            </a:r>
          </a:p>
          <a:p>
            <a:endParaRPr lang="en-US" kern="100" dirty="0">
              <a:latin typeface="Calibri" panose="020F0502020204030204" pitchFamily="34" charset="0"/>
              <a:cs typeface="Times New Roman" panose="02020603050405020304" pitchFamily="18" charset="0"/>
            </a:endParaRPr>
          </a:p>
          <a:p>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C1A4DEE-C3CB-3828-02AF-3334DC337D78}"/>
                  </a:ext>
                </a:extLst>
              </p:cNvPr>
              <p:cNvSpPr txBox="1"/>
              <p:nvPr/>
            </p:nvSpPr>
            <p:spPr>
              <a:xfrm>
                <a:off x="5029200" y="3352800"/>
                <a:ext cx="6097772" cy="343966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𝑆</m:t>
                          </m:r>
                        </m:e>
                      </m:d>
                      <m:r>
                        <a:rPr lang="en-US" b="0" i="1" smtClean="0">
                          <a:latin typeface="Cambria Math" panose="02040503050406030204" pitchFamily="18" charset="0"/>
                        </a:rPr>
                        <m:t>=</m:t>
                      </m:r>
                      <m:d>
                        <m:dPr>
                          <m:ctrlPr>
                            <a:rPr lang="en-US" b="0" i="1" smtClean="0">
                              <a:latin typeface="Cambria Math" panose="02040503050406030204" pitchFamily="18" charset="0"/>
                            </a:rPr>
                          </m:ctrlPr>
                        </m:dPr>
                        <m:e>
                          <m:m>
                            <m:mPr>
                              <m:plcHide m:val="on"/>
                              <m:mcs>
                                <m:mc>
                                  <m:mcPr>
                                    <m:count m:val="3"/>
                                    <m:mcJc m:val="center"/>
                                  </m:mcPr>
                                </m:mc>
                              </m:mcs>
                              <m:ctrlPr>
                                <a:rPr lang="en-US" i="1">
                                  <a:latin typeface="Cambria Math" panose="02040503050406030204" pitchFamily="18" charset="0"/>
                                </a:rPr>
                              </m:ctrlPr>
                            </m:mP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0.8669</m:t>
                                        </m:r>
                                      </m:e>
                                      <m:e>
                                        <m:r>
                                          <a:rPr lang="en-US" i="1">
                                            <a:latin typeface="Cambria Math" panose="02040503050406030204" pitchFamily="18" charset="0"/>
                                          </a:rPr>
                                          <m:t>0.8694</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0.3524</m:t>
                                        </m:r>
                                      </m:e>
                                      <m:e>
                                        <m:r>
                                          <a:rPr lang="en-US" i="1">
                                            <a:latin typeface="Cambria Math" panose="02040503050406030204" pitchFamily="18" charset="0"/>
                                          </a:rPr>
                                          <m:t>0.3493</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0.3525</m:t>
                                        </m:r>
                                      </m:e>
                                      <m:e>
                                        <m:r>
                                          <a:rPr lang="en-US" i="1">
                                            <a:latin typeface="Cambria Math" panose="02040503050406030204" pitchFamily="18" charset="0"/>
                                          </a:rPr>
                                          <m:t>0.3495</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0.3524</m:t>
                                        </m:r>
                                      </m:e>
                                      <m:e>
                                        <m:r>
                                          <a:rPr lang="en-US" i="1">
                                            <a:latin typeface="Cambria Math" panose="02040503050406030204" pitchFamily="18" charset="0"/>
                                          </a:rPr>
                                          <m:t>0.3493</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0.5526</m:t>
                                        </m:r>
                                      </m:e>
                                      <m:e>
                                        <m:r>
                                          <a:rPr lang="en-US" i="1">
                                            <a:latin typeface="Cambria Math" panose="02040503050406030204" pitchFamily="18" charset="0"/>
                                          </a:rPr>
                                          <m:t>0.552</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0.7553</m:t>
                                        </m:r>
                                      </m:e>
                                      <m:e>
                                        <m:r>
                                          <a:rPr lang="en-US" i="1">
                                            <a:latin typeface="Cambria Math" panose="02040503050406030204" pitchFamily="18" charset="0"/>
                                          </a:rPr>
                                          <m:t>0.7571</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0.3525</m:t>
                                        </m:r>
                                      </m:e>
                                      <m:e>
                                        <m:r>
                                          <a:rPr lang="en-US" i="1">
                                            <a:latin typeface="Cambria Math" panose="02040503050406030204" pitchFamily="18" charset="0"/>
                                          </a:rPr>
                                          <m:t>0.3495</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0.7553</m:t>
                                        </m:r>
                                      </m:e>
                                      <m:e>
                                        <m:r>
                                          <a:rPr lang="en-US" i="1">
                                            <a:latin typeface="Cambria Math" panose="02040503050406030204" pitchFamily="18" charset="0"/>
                                          </a:rPr>
                                          <m:t>0.7571</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0.5525</m:t>
                                        </m:r>
                                      </m:e>
                                      <m:e>
                                        <m:r>
                                          <a:rPr lang="en-US" i="1">
                                            <a:latin typeface="Cambria Math" panose="02040503050406030204" pitchFamily="18" charset="0"/>
                                          </a:rPr>
                                          <m:t>0.5519</m:t>
                                        </m:r>
                                      </m:e>
                                    </m:eqArr>
                                  </m:e>
                                </m:d>
                              </m:e>
                            </m:mr>
                          </m:m>
                        </m:e>
                      </m:d>
                      <m:r>
                        <a:rPr lang="en-US" b="0" i="1" smtClean="0">
                          <a:latin typeface="Cambria Math" panose="02040503050406030204" pitchFamily="18" charset="0"/>
                        </a:rPr>
                        <m:t>.</m:t>
                      </m:r>
                    </m:oMath>
                  </m:oMathPara>
                </a14:m>
                <a:endParaRPr lang="en-US" b="0" dirty="0"/>
              </a:p>
              <a:p>
                <a:endParaRPr lang="en-US" b="0" dirty="0"/>
              </a:p>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𝑆</m:t>
                      </m:r>
                      <m:r>
                        <a:rPr lang="en-US" b="0" i="1" smtClean="0">
                          <a:latin typeface="Cambria Math" panose="02040503050406030204" pitchFamily="18" charset="0"/>
                          <a:ea typeface="Cambria Math" panose="02040503050406030204" pitchFamily="18" charset="0"/>
                        </a:rPr>
                        <m:t> </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m:t>
                          </m:r>
                        </m:e>
                      </m:d>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ea typeface="Cambria Math" panose="02040503050406030204" pitchFamily="18" charset="0"/>
                            </a:rPr>
                          </m:ctrlPr>
                        </m:dPr>
                        <m:e>
                          <m:m>
                            <m:mPr>
                              <m:plcHide m:val="on"/>
                              <m:mcs>
                                <m:mc>
                                  <m:mcPr>
                                    <m:count m:val="3"/>
                                    <m:mcJc m:val="center"/>
                                  </m:mcPr>
                                </m:mc>
                              </m:mcs>
                              <m:ctrlPr>
                                <a:rPr lang="en-US" i="1">
                                  <a:latin typeface="Cambria Math" panose="02040503050406030204" pitchFamily="18" charset="0"/>
                                </a:rPr>
                              </m:ctrlPr>
                            </m:mP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42.9</m:t>
                                        </m:r>
                                      </m:e>
                                      <m:e>
                                        <m:r>
                                          <a:rPr lang="en-US" i="1">
                                            <a:latin typeface="Cambria Math" panose="02040503050406030204" pitchFamily="18" charset="0"/>
                                          </a:rPr>
                                          <m:t>46.0</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3.9</m:t>
                                        </m:r>
                                      </m:e>
                                      <m:e>
                                        <m:r>
                                          <a:rPr lang="en-US" i="1">
                                            <a:latin typeface="Cambria Math" panose="02040503050406030204" pitchFamily="18" charset="0"/>
                                          </a:rPr>
                                          <m:t>5.5</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94.3</m:t>
                                        </m:r>
                                      </m:e>
                                      <m:e>
                                        <m:r>
                                          <a:rPr lang="en-US" i="1">
                                            <a:latin typeface="Cambria Math" panose="02040503050406030204" pitchFamily="18" charset="0"/>
                                          </a:rPr>
                                          <m:t>95.9</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3.9</m:t>
                                        </m:r>
                                      </m:e>
                                      <m:e>
                                        <m:r>
                                          <a:rPr lang="en-US" i="1">
                                            <a:latin typeface="Cambria Math" panose="02040503050406030204" pitchFamily="18" charset="0"/>
                                          </a:rPr>
                                          <m:t>5.5</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85.3</m:t>
                                        </m:r>
                                      </m:e>
                                      <m:e>
                                        <m:r>
                                          <a:rPr lang="en-US" i="1">
                                            <a:latin typeface="Cambria Math" panose="02040503050406030204" pitchFamily="18" charset="0"/>
                                          </a:rPr>
                                          <m:t>85.5</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−85.7</m:t>
                                        </m:r>
                                      </m:e>
                                      <m:e>
                                        <m:r>
                                          <a:rPr lang="en-US" i="1">
                                            <a:latin typeface="Cambria Math" panose="02040503050406030204" pitchFamily="18" charset="0"/>
                                          </a:rPr>
                                          <m:t>−85.6</m:t>
                                        </m:r>
                                      </m:e>
                                    </m:eqArr>
                                  </m:e>
                                </m:d>
                              </m:e>
                            </m:mr>
                            <m:mr>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94.3</m:t>
                                        </m:r>
                                      </m:e>
                                      <m:e>
                                        <m:r>
                                          <a:rPr lang="en-US" i="1">
                                            <a:latin typeface="Cambria Math" panose="02040503050406030204" pitchFamily="18" charset="0"/>
                                          </a:rPr>
                                          <m:t>95.9</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−85.7</m:t>
                                        </m:r>
                                      </m:e>
                                      <m:e>
                                        <m:r>
                                          <a:rPr lang="en-US" i="1">
                                            <a:latin typeface="Cambria Math" panose="02040503050406030204" pitchFamily="18" charset="0"/>
                                          </a:rPr>
                                          <m:t>−85.6</m:t>
                                        </m:r>
                                      </m:e>
                                    </m:eqArr>
                                  </m:e>
                                </m:d>
                              </m:e>
                              <m:e>
                                <m:d>
                                  <m:dPr>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−93.9</m:t>
                                        </m:r>
                                      </m:e>
                                      <m:e>
                                        <m:r>
                                          <a:rPr lang="en-US" i="1">
                                            <a:latin typeface="Cambria Math" panose="02040503050406030204" pitchFamily="18" charset="0"/>
                                          </a:rPr>
                                          <m:t>−93.6</m:t>
                                        </m:r>
                                      </m:e>
                                    </m:eqArr>
                                  </m:e>
                                </m:d>
                              </m:e>
                            </m:mr>
                          </m:m>
                        </m:e>
                      </m:d>
                      <m:r>
                        <a:rPr lang="en-US" b="0" i="1" smtClean="0">
                          <a:latin typeface="Cambria Math" panose="02040503050406030204" pitchFamily="18" charset="0"/>
                          <a:ea typeface="Cambria Math" panose="02040503050406030204" pitchFamily="18" charset="0"/>
                        </a:rPr>
                        <m:t>.</m:t>
                      </m:r>
                    </m:oMath>
                  </m:oMathPara>
                </a14:m>
                <a:endParaRPr lang="en-US" dirty="0"/>
              </a:p>
            </p:txBody>
          </p:sp>
        </mc:Choice>
        <mc:Fallback xmlns="">
          <p:sp>
            <p:nvSpPr>
              <p:cNvPr id="5" name="TextBox 4">
                <a:extLst>
                  <a:ext uri="{FF2B5EF4-FFF2-40B4-BE49-F238E27FC236}">
                    <a16:creationId xmlns:a16="http://schemas.microsoft.com/office/drawing/2014/main" id="{1C1A4DEE-C3CB-3828-02AF-3334DC337D78}"/>
                  </a:ext>
                </a:extLst>
              </p:cNvPr>
              <p:cNvSpPr txBox="1">
                <a:spLocks noRot="1" noChangeAspect="1" noMove="1" noResize="1" noEditPoints="1" noAdjustHandles="1" noChangeArrowheads="1" noChangeShapeType="1" noTextEdit="1"/>
              </p:cNvSpPr>
              <p:nvPr/>
            </p:nvSpPr>
            <p:spPr>
              <a:xfrm>
                <a:off x="5029200" y="3352800"/>
                <a:ext cx="6097772" cy="343966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962603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2910FFE-AAAE-BB43-1AD5-72402CD986B4}"/>
              </a:ext>
            </a:extLst>
          </p:cNvPr>
          <p:cNvPicPr>
            <a:picLocks noChangeAspect="1"/>
          </p:cNvPicPr>
          <p:nvPr/>
        </p:nvPicPr>
        <p:blipFill>
          <a:blip r:embed="rId2"/>
          <a:stretch>
            <a:fillRect/>
          </a:stretch>
        </p:blipFill>
        <p:spPr>
          <a:xfrm>
            <a:off x="0" y="1514475"/>
            <a:ext cx="12192000" cy="1990725"/>
          </a:xfrm>
          <a:prstGeom prst="rect">
            <a:avLst/>
          </a:prstGeom>
        </p:spPr>
      </p:pic>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28</a:t>
            </a:fld>
            <a:endParaRPr lang="en-US" dirty="0"/>
          </a:p>
        </p:txBody>
      </p:sp>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The  2x7x2 Manifold (Cold Copper </a:t>
                </a:r>
                <a14:m>
                  <m:oMath xmlns:m="http://schemas.openxmlformats.org/officeDocument/2006/math">
                    <m:r>
                      <a:rPr lang="en-US" b="1" i="1" smtClean="0">
                        <a:latin typeface="Cambria Math" panose="02040503050406030204" pitchFamily="18" charset="0"/>
                      </a:rPr>
                      <m:t>𝝈</m:t>
                    </m:r>
                    <m:r>
                      <a:rPr lang="en-US" i="1" smtClean="0">
                        <a:latin typeface="Cambria Math" panose="02040503050406030204" pitchFamily="18" charset="0"/>
                      </a:rPr>
                      <m:t>=</m:t>
                    </m:r>
                    <m:sSup>
                      <m:sSupPr>
                        <m:ctrlPr>
                          <a:rPr lang="en-US" i="1" smtClean="0">
                            <a:latin typeface="Cambria Math" panose="02040503050406030204" pitchFamily="18" charset="0"/>
                          </a:rPr>
                        </m:ctrlPr>
                      </m:sSupPr>
                      <m:e>
                        <m:r>
                          <a:rPr lang="en-US" b="1" i="1" smtClean="0">
                            <a:latin typeface="Cambria Math" panose="02040503050406030204" pitchFamily="18" charset="0"/>
                          </a:rPr>
                          <m:t>𝟐</m:t>
                        </m:r>
                        <m:r>
                          <a:rPr lang="en-US" b="1" i="1" smtClean="0">
                            <a:latin typeface="Cambria Math" panose="02040503050406030204" pitchFamily="18" charset="0"/>
                          </a:rPr>
                          <m:t>.</m:t>
                        </m:r>
                        <m:r>
                          <a:rPr lang="en-US" b="1" i="1" smtClean="0">
                            <a:latin typeface="Cambria Math" panose="02040503050406030204" pitchFamily="18" charset="0"/>
                          </a:rPr>
                          <m:t>𝟓</m:t>
                        </m:r>
                      </m:e>
                      <m:sup>
                        <m:r>
                          <a:rPr lang="en-US" i="1" smtClean="0">
                            <a:latin typeface="Cambria Math" panose="02040503050406030204" pitchFamily="18" charset="0"/>
                          </a:rPr>
                          <m:t>2</m:t>
                        </m:r>
                      </m:sup>
                    </m:sSup>
                    <m:r>
                      <a:rPr lang="en-US"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𝟓</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𝟖</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𝟏</m:t>
                    </m:r>
                    <m:sSup>
                      <m:sSupPr>
                        <m:ctrlPr>
                          <a:rPr lang="en-US" b="1" i="1" smtClean="0">
                            <a:latin typeface="Cambria Math" panose="02040503050406030204" pitchFamily="18" charset="0"/>
                            <a:ea typeface="Cambria Math" panose="02040503050406030204" pitchFamily="18" charset="0"/>
                          </a:rPr>
                        </m:ctrlPr>
                      </m:sSupPr>
                      <m:e>
                        <m:r>
                          <a:rPr lang="en-US" b="1" i="1" smtClean="0">
                            <a:latin typeface="Cambria Math" panose="02040503050406030204" pitchFamily="18" charset="0"/>
                            <a:ea typeface="Cambria Math" panose="02040503050406030204" pitchFamily="18" charset="0"/>
                          </a:rPr>
                          <m:t>𝟎</m:t>
                        </m:r>
                      </m:e>
                      <m:sup>
                        <m:r>
                          <a:rPr lang="en-US" b="1" i="1" smtClean="0">
                            <a:latin typeface="Cambria Math" panose="02040503050406030204" pitchFamily="18" charset="0"/>
                            <a:ea typeface="Cambria Math" panose="02040503050406030204" pitchFamily="18" charset="0"/>
                          </a:rPr>
                          <m:t>𝟕</m:t>
                        </m:r>
                      </m:sup>
                    </m:sSup>
                    <m:r>
                      <a:rPr lang="en-US" b="1" i="1" smtClean="0">
                        <a:latin typeface="Cambria Math" panose="02040503050406030204" pitchFamily="18" charset="0"/>
                        <a:ea typeface="Cambria Math" panose="02040503050406030204" pitchFamily="18" charset="0"/>
                      </a:rPr>
                      <m:t> </m:t>
                    </m:r>
                    <m:r>
                      <a:rPr lang="en-US" b="1" i="1" smtClean="0">
                        <a:latin typeface="Cambria Math" panose="02040503050406030204" pitchFamily="18" charset="0"/>
                        <a:ea typeface="Cambria Math" panose="02040503050406030204" pitchFamily="18" charset="0"/>
                      </a:rPr>
                      <m:t>𝑺</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𝒎</m:t>
                    </m:r>
                  </m:oMath>
                </a14:m>
                <a:r>
                  <a:rPr lang="en-US" dirty="0"/>
                  <a:t>)</a:t>
                </a:r>
              </a:p>
            </p:txBody>
          </p:sp>
        </mc:Choice>
        <mc:Fallback xmlns="">
          <p:sp>
            <p:nvSpPr>
              <p:cNvPr id="3" name="Title 2">
                <a:extLst>
                  <a:ext uri="{FF2B5EF4-FFF2-40B4-BE49-F238E27FC236}">
                    <a16:creationId xmlns:a16="http://schemas.microsoft.com/office/drawing/2014/main" id="{C7BC1E71-AC7A-8263-C4B7-96D60CA04C93}"/>
                  </a:ext>
                </a:extLst>
              </p:cNvPr>
              <p:cNvSpPr>
                <a:spLocks noGrp="1" noRot="1" noChangeAspect="1" noMove="1" noResize="1" noEditPoints="1" noAdjustHandles="1" noChangeArrowheads="1" noChangeShapeType="1" noTextEdit="1"/>
              </p:cNvSpPr>
              <p:nvPr>
                <p:ph type="title"/>
              </p:nvPr>
            </p:nvSpPr>
            <p:spPr>
              <a:blipFill>
                <a:blip r:embed="rId3"/>
                <a:stretch>
                  <a:fillRect l="-1749" b="-25000"/>
                </a:stretch>
              </a:blipFill>
            </p:spPr>
            <p:txBody>
              <a:bodyPr/>
              <a:lstStyle/>
              <a:p>
                <a:r>
                  <a:rPr lang="en-US">
                    <a:noFill/>
                  </a:rPr>
                  <a:t> </a:t>
                </a:r>
              </a:p>
            </p:txBody>
          </p:sp>
        </mc:Fallback>
      </mc:AlternateContent>
      <p:sp>
        <p:nvSpPr>
          <p:cNvPr id="11" name="Content Placeholder 3">
            <a:extLst>
              <a:ext uri="{FF2B5EF4-FFF2-40B4-BE49-F238E27FC236}">
                <a16:creationId xmlns:a16="http://schemas.microsoft.com/office/drawing/2014/main" id="{ECAD04D2-4C44-BC49-21DE-E275C4B1CA0E}"/>
              </a:ext>
            </a:extLst>
          </p:cNvPr>
          <p:cNvSpPr txBox="1">
            <a:spLocks/>
          </p:cNvSpPr>
          <p:nvPr/>
        </p:nvSpPr>
        <p:spPr>
          <a:xfrm>
            <a:off x="6626157" y="1192835"/>
            <a:ext cx="647116" cy="358397"/>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-42 dB</a:t>
            </a:r>
          </a:p>
        </p:txBody>
      </p:sp>
      <p:sp>
        <p:nvSpPr>
          <p:cNvPr id="12" name="Content Placeholder 3">
            <a:extLst>
              <a:ext uri="{FF2B5EF4-FFF2-40B4-BE49-F238E27FC236}">
                <a16:creationId xmlns:a16="http://schemas.microsoft.com/office/drawing/2014/main" id="{657B5D3B-1B8B-7C3B-0D7C-73B519C54B96}"/>
              </a:ext>
            </a:extLst>
          </p:cNvPr>
          <p:cNvSpPr txBox="1">
            <a:spLocks/>
          </p:cNvSpPr>
          <p:nvPr/>
        </p:nvSpPr>
        <p:spPr>
          <a:xfrm>
            <a:off x="335359" y="2623526"/>
            <a:ext cx="11856641" cy="35839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1       2       3       4        5       6       7       8       9      10     11     12     13     14     15     16     17     18     19     20     21     22     23     24     25    26     27    28                </a:t>
            </a:r>
          </a:p>
        </p:txBody>
      </p:sp>
      <p:sp>
        <p:nvSpPr>
          <p:cNvPr id="13" name="Content Placeholder 3">
            <a:extLst>
              <a:ext uri="{FF2B5EF4-FFF2-40B4-BE49-F238E27FC236}">
                <a16:creationId xmlns:a16="http://schemas.microsoft.com/office/drawing/2014/main" id="{BDE79018-ED6A-C5AF-C41D-0A5980A3ED01}"/>
              </a:ext>
            </a:extLst>
          </p:cNvPr>
          <p:cNvSpPr txBox="1">
            <a:spLocks/>
          </p:cNvSpPr>
          <p:nvPr/>
        </p:nvSpPr>
        <p:spPr>
          <a:xfrm>
            <a:off x="6172199" y="1289775"/>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pic>
        <p:nvPicPr>
          <p:cNvPr id="5" name="Graphic 4">
            <a:extLst>
              <a:ext uri="{FF2B5EF4-FFF2-40B4-BE49-F238E27FC236}">
                <a16:creationId xmlns:a16="http://schemas.microsoft.com/office/drawing/2014/main" id="{002A009F-01A8-CDE5-A47C-6FB9F484DCA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9400" y="3429000"/>
            <a:ext cx="6858000" cy="3429000"/>
          </a:xfrm>
          <a:prstGeom prst="rect">
            <a:avLst/>
          </a:prstGeom>
        </p:spPr>
      </p:pic>
    </p:spTree>
    <p:extLst>
      <p:ext uri="{BB962C8B-B14F-4D97-AF65-F5344CB8AC3E}">
        <p14:creationId xmlns:p14="http://schemas.microsoft.com/office/powerpoint/2010/main" val="11423924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A3536C-9E23-7F17-AC3E-819B1C786AB0}"/>
              </a:ext>
            </a:extLst>
          </p:cNvPr>
          <p:cNvSpPr>
            <a:spLocks noGrp="1"/>
          </p:cNvSpPr>
          <p:nvPr>
            <p:ph type="sldNum" sz="quarter" idx="11"/>
          </p:nvPr>
        </p:nvSpPr>
        <p:spPr/>
        <p:txBody>
          <a:bodyPr/>
          <a:lstStyle/>
          <a:p>
            <a:fld id="{5BD36294-2849-48A8-8531-5354CF3095D2}" type="slidenum">
              <a:rPr lang="en-US" smtClean="0"/>
              <a:pPr/>
              <a:t>29</a:t>
            </a:fld>
            <a:endParaRPr lang="en-US" dirty="0"/>
          </a:p>
        </p:txBody>
      </p:sp>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C7BC1E71-AC7A-8263-C4B7-96D60CA04C93}"/>
                  </a:ext>
                </a:extLst>
              </p:cNvPr>
              <p:cNvSpPr>
                <a:spLocks noGrp="1"/>
              </p:cNvSpPr>
              <p:nvPr>
                <p:ph type="title"/>
              </p:nvPr>
            </p:nvSpPr>
            <p:spPr/>
            <p:txBody>
              <a:bodyPr/>
              <a:lstStyle/>
              <a:p>
                <a:r>
                  <a:rPr lang="en-US" dirty="0"/>
                  <a:t>Reflection (</a:t>
                </a:r>
                <a14:m>
                  <m:oMath xmlns:m="http://schemas.openxmlformats.org/officeDocument/2006/math">
                    <m:r>
                      <a:rPr lang="en-US" b="1" i="0" smtClean="0">
                        <a:latin typeface="Cambria Math" panose="02040503050406030204" pitchFamily="18" charset="0"/>
                      </a:rPr>
                      <m:t>𝚪</m:t>
                    </m:r>
                  </m:oMath>
                </a14:m>
                <a:r>
                  <a:rPr lang="en-US" dirty="0"/>
                  <a:t>) Through the 2x7x2 Manifold</a:t>
                </a:r>
                <a:br>
                  <a:rPr lang="en-US" dirty="0"/>
                </a:br>
                <a:r>
                  <a:rPr lang="en-US" dirty="0"/>
                  <a:t>(Room Temperature Copper, </a:t>
                </a:r>
                <a14:m>
                  <m:oMath xmlns:m="http://schemas.openxmlformats.org/officeDocument/2006/math">
                    <m:r>
                      <a:rPr lang="en-US" i="1">
                        <a:latin typeface="Cambria Math" panose="02040503050406030204" pitchFamily="18" charset="0"/>
                      </a:rPr>
                      <m:t>𝝈</m:t>
                    </m:r>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𝟓</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𝟖</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𝟏</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𝟎</m:t>
                        </m:r>
                      </m:e>
                      <m:sup>
                        <m:r>
                          <a:rPr lang="en-US" i="1">
                            <a:latin typeface="Cambria Math" panose="02040503050406030204" pitchFamily="18" charset="0"/>
                            <a:ea typeface="Cambria Math" panose="02040503050406030204" pitchFamily="18" charset="0"/>
                          </a:rPr>
                          <m:t>𝟕</m:t>
                        </m:r>
                      </m:sup>
                    </m:sSup>
                    <m:r>
                      <a:rPr lang="en-US" b="1" i="1" smtClean="0">
                        <a:latin typeface="Cambria Math" panose="02040503050406030204" pitchFamily="18" charset="0"/>
                        <a:ea typeface="Cambria Math" panose="02040503050406030204" pitchFamily="18" charset="0"/>
                      </a:rPr>
                      <m:t> </m:t>
                    </m:r>
                    <m:r>
                      <a:rPr lang="en-US" b="1" i="1" smtClean="0">
                        <a:latin typeface="Cambria Math" panose="02040503050406030204" pitchFamily="18" charset="0"/>
                        <a:ea typeface="Cambria Math" panose="02040503050406030204" pitchFamily="18" charset="0"/>
                      </a:rPr>
                      <m:t>𝑺</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𝒎</m:t>
                    </m:r>
                  </m:oMath>
                </a14:m>
                <a:r>
                  <a:rPr lang="en-US" dirty="0"/>
                  <a:t>, for Tuning Purpose) </a:t>
                </a:r>
              </a:p>
            </p:txBody>
          </p:sp>
        </mc:Choice>
        <mc:Fallback xmlns="">
          <p:sp>
            <p:nvSpPr>
              <p:cNvPr id="3" name="Title 2">
                <a:extLst>
                  <a:ext uri="{FF2B5EF4-FFF2-40B4-BE49-F238E27FC236}">
                    <a16:creationId xmlns:a16="http://schemas.microsoft.com/office/drawing/2014/main" id="{C7BC1E71-AC7A-8263-C4B7-96D60CA04C93}"/>
                  </a:ext>
                </a:extLst>
              </p:cNvPr>
              <p:cNvSpPr>
                <a:spLocks noGrp="1" noRot="1" noChangeAspect="1" noMove="1" noResize="1" noEditPoints="1" noAdjustHandles="1" noChangeArrowheads="1" noChangeShapeType="1" noTextEdit="1"/>
              </p:cNvSpPr>
              <p:nvPr>
                <p:ph type="title"/>
              </p:nvPr>
            </p:nvSpPr>
            <p:spPr>
              <a:blipFill>
                <a:blip r:embed="rId2"/>
                <a:stretch>
                  <a:fillRect l="-1749" t="-9677" b="-2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DC7FCBDC-52F3-AD8C-F901-D2D4F9DB5D0B}"/>
                  </a:ext>
                </a:extLst>
              </p:cNvPr>
              <p:cNvSpPr txBox="1">
                <a:spLocks/>
              </p:cNvSpPr>
              <p:nvPr/>
            </p:nvSpPr>
            <p:spPr>
              <a:xfrm>
                <a:off x="6464595" y="1181152"/>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m:rPr>
                          <m:sty m:val="p"/>
                        </m:rPr>
                        <a:rPr lang="en-US" sz="1600" b="0" i="0" kern="100" dirty="0" smtClean="0">
                          <a:latin typeface="Cambria Math" panose="02040503050406030204" pitchFamily="18" charset="0"/>
                          <a:ea typeface="Calibri" panose="020F0502020204030204" pitchFamily="34" charset="0"/>
                          <a:cs typeface="Times New Roman" panose="02020603050405020304" pitchFamily="18" charset="0"/>
                        </a:rPr>
                        <m:t>Γ</m:t>
                      </m:r>
                    </m:oMath>
                  </m:oMathPara>
                </a14:m>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Content Placeholder 3">
                <a:extLst>
                  <a:ext uri="{FF2B5EF4-FFF2-40B4-BE49-F238E27FC236}">
                    <a16:creationId xmlns:a16="http://schemas.microsoft.com/office/drawing/2014/main" id="{DC7FCBDC-52F3-AD8C-F901-D2D4F9DB5D0B}"/>
                  </a:ext>
                </a:extLst>
              </p:cNvPr>
              <p:cNvSpPr txBox="1">
                <a:spLocks noRot="1" noChangeAspect="1" noMove="1" noResize="1" noEditPoints="1" noAdjustHandles="1" noChangeArrowheads="1" noChangeShapeType="1" noTextEdit="1"/>
              </p:cNvSpPr>
              <p:nvPr/>
            </p:nvSpPr>
            <p:spPr>
              <a:xfrm>
                <a:off x="6464595" y="1181152"/>
                <a:ext cx="304801" cy="217246"/>
              </a:xfrm>
              <a:prstGeom prst="rect">
                <a:avLst/>
              </a:prstGeom>
              <a:blipFill>
                <a:blip r:embed="rId3"/>
                <a:stretch>
                  <a:fillRect b="-34286"/>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C11346F6-0641-B401-4A79-7274FA80E610}"/>
              </a:ext>
            </a:extLst>
          </p:cNvPr>
          <p:cNvPicPr>
            <a:picLocks noChangeAspect="1"/>
          </p:cNvPicPr>
          <p:nvPr/>
        </p:nvPicPr>
        <p:blipFill>
          <a:blip r:embed="rId4"/>
          <a:stretch>
            <a:fillRect/>
          </a:stretch>
        </p:blipFill>
        <p:spPr>
          <a:xfrm>
            <a:off x="0" y="1514475"/>
            <a:ext cx="12192000" cy="1990725"/>
          </a:xfrm>
          <a:prstGeom prst="rect">
            <a:avLst/>
          </a:prstGeom>
        </p:spPr>
      </p:pic>
      <p:sp>
        <p:nvSpPr>
          <p:cNvPr id="7" name="Content Placeholder 3">
            <a:extLst>
              <a:ext uri="{FF2B5EF4-FFF2-40B4-BE49-F238E27FC236}">
                <a16:creationId xmlns:a16="http://schemas.microsoft.com/office/drawing/2014/main" id="{B4034DEC-6A52-1D92-D734-1CBFA0F329A3}"/>
              </a:ext>
            </a:extLst>
          </p:cNvPr>
          <p:cNvSpPr txBox="1">
            <a:spLocks/>
          </p:cNvSpPr>
          <p:nvPr/>
        </p:nvSpPr>
        <p:spPr>
          <a:xfrm>
            <a:off x="6172199" y="1289775"/>
            <a:ext cx="304801" cy="2172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0</a:t>
            </a:r>
          </a:p>
        </p:txBody>
      </p:sp>
      <p:sp>
        <p:nvSpPr>
          <p:cNvPr id="9" name="Content Placeholder 3">
            <a:extLst>
              <a:ext uri="{FF2B5EF4-FFF2-40B4-BE49-F238E27FC236}">
                <a16:creationId xmlns:a16="http://schemas.microsoft.com/office/drawing/2014/main" id="{F859492B-E182-2985-780C-FED0CA925D10}"/>
              </a:ext>
            </a:extLst>
          </p:cNvPr>
          <p:cNvSpPr txBox="1">
            <a:spLocks/>
          </p:cNvSpPr>
          <p:nvPr/>
        </p:nvSpPr>
        <p:spPr>
          <a:xfrm>
            <a:off x="335359" y="2623526"/>
            <a:ext cx="11856641" cy="35839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kern="100" dirty="0">
                <a:latin typeface="Calibri" panose="020F0502020204030204" pitchFamily="34" charset="0"/>
                <a:ea typeface="Calibri" panose="020F0502020204030204" pitchFamily="34" charset="0"/>
                <a:cs typeface="Times New Roman" panose="02020603050405020304" pitchFamily="18" charset="0"/>
              </a:rPr>
              <a:t>1       2       3       4        5       6       7       8       9      10     11     12     13     14     15     16     17     18     19     20     21     22     23     24     25    26     27    28                </a:t>
            </a:r>
          </a:p>
        </p:txBody>
      </p:sp>
      <p:pic>
        <p:nvPicPr>
          <p:cNvPr id="11" name="Graphic 10">
            <a:extLst>
              <a:ext uri="{FF2B5EF4-FFF2-40B4-BE49-F238E27FC236}">
                <a16:creationId xmlns:a16="http://schemas.microsoft.com/office/drawing/2014/main" id="{F430CE05-312B-D0AF-4F44-39810325AB3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9100" y="3429000"/>
            <a:ext cx="4762500" cy="3362325"/>
          </a:xfrm>
          <a:prstGeom prst="rect">
            <a:avLst/>
          </a:prstGeom>
        </p:spPr>
      </p:pic>
      <p:pic>
        <p:nvPicPr>
          <p:cNvPr id="13" name="Graphic 12">
            <a:extLst>
              <a:ext uri="{FF2B5EF4-FFF2-40B4-BE49-F238E27FC236}">
                <a16:creationId xmlns:a16="http://schemas.microsoft.com/office/drawing/2014/main" id="{4C9B3086-A8E3-3C67-FFA8-2AE92998F06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057900" y="3428999"/>
            <a:ext cx="4762500" cy="3362325"/>
          </a:xfrm>
          <a:prstGeom prst="rect">
            <a:avLst/>
          </a:prstGeom>
        </p:spPr>
      </p:pic>
    </p:spTree>
    <p:extLst>
      <p:ext uri="{BB962C8B-B14F-4D97-AF65-F5344CB8AC3E}">
        <p14:creationId xmlns:p14="http://schemas.microsoft.com/office/powerpoint/2010/main" val="3493227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F711BA-958C-4EE2-62BC-4D2D617C5061}"/>
              </a:ext>
            </a:extLst>
          </p:cNvPr>
          <p:cNvSpPr>
            <a:spLocks noGrp="1"/>
          </p:cNvSpPr>
          <p:nvPr>
            <p:ph type="sldNum" sz="quarter" idx="11"/>
          </p:nvPr>
        </p:nvSpPr>
        <p:spPr/>
        <p:txBody>
          <a:bodyPr/>
          <a:lstStyle/>
          <a:p>
            <a:fld id="{5BD36294-2849-48A8-8531-5354CF3095D2}" type="slidenum">
              <a:rPr lang="en-US" smtClean="0"/>
              <a:pPr/>
              <a:t>3</a:t>
            </a:fld>
            <a:endParaRPr lang="en-US" dirty="0"/>
          </a:p>
        </p:txBody>
      </p:sp>
      <p:sp>
        <p:nvSpPr>
          <p:cNvPr id="3" name="Title 2">
            <a:extLst>
              <a:ext uri="{FF2B5EF4-FFF2-40B4-BE49-F238E27FC236}">
                <a16:creationId xmlns:a16="http://schemas.microsoft.com/office/drawing/2014/main" id="{CD2525AA-84E7-80C8-DBE8-773240638BAF}"/>
              </a:ext>
            </a:extLst>
          </p:cNvPr>
          <p:cNvSpPr>
            <a:spLocks noGrp="1"/>
          </p:cNvSpPr>
          <p:nvPr>
            <p:ph type="title"/>
          </p:nvPr>
        </p:nvSpPr>
        <p:spPr/>
        <p:txBody>
          <a:bodyPr/>
          <a:lstStyle/>
          <a:p>
            <a:r>
              <a:rPr lang="en-US" dirty="0"/>
              <a:t>What is New in the RF Manifold</a:t>
            </a:r>
          </a:p>
        </p:txBody>
      </p:sp>
      <p:sp>
        <p:nvSpPr>
          <p:cNvPr id="4" name="Content Placeholder 3">
            <a:extLst>
              <a:ext uri="{FF2B5EF4-FFF2-40B4-BE49-F238E27FC236}">
                <a16:creationId xmlns:a16="http://schemas.microsoft.com/office/drawing/2014/main" id="{553A6C09-5CA3-2063-54C7-513159A4C91D}"/>
              </a:ext>
            </a:extLst>
          </p:cNvPr>
          <p:cNvSpPr>
            <a:spLocks noGrp="1"/>
          </p:cNvSpPr>
          <p:nvPr>
            <p:ph sz="quarter" idx="14"/>
          </p:nvPr>
        </p:nvSpPr>
        <p:spPr>
          <a:xfrm>
            <a:off x="811137" y="1469762"/>
            <a:ext cx="10811933" cy="1197238"/>
          </a:xfrm>
        </p:spPr>
        <p:txBody>
          <a:bodyPr>
            <a:normAutofit/>
          </a:bodyPr>
          <a:lstStyle/>
          <a:p>
            <a:pPr marL="0" marR="0" algn="l">
              <a:spcBef>
                <a:spcPts val="0"/>
              </a:spcBef>
              <a:spcAft>
                <a:spcPts val="0"/>
              </a:spcAft>
            </a:pPr>
            <a:r>
              <a:rPr lang="en-US" sz="1800" b="1" i="0" dirty="0">
                <a:solidFill>
                  <a:srgbClr val="000000"/>
                </a:solidFill>
                <a:effectLst/>
                <a:highlight>
                  <a:srgbClr val="C0C0C0"/>
                </a:highlight>
                <a:latin typeface="Calibri" panose="020F0502020204030204" pitchFamily="34" charset="0"/>
              </a:rPr>
              <a:t>Current Implementation of 3π/4 DCA</a:t>
            </a:r>
          </a:p>
          <a:p>
            <a:pPr marL="0" marR="0" algn="l">
              <a:spcBef>
                <a:spcPts val="0"/>
              </a:spcBef>
              <a:spcAft>
                <a:spcPts val="0"/>
              </a:spcAft>
            </a:pPr>
            <a:r>
              <a:rPr lang="en-US" sz="1800" b="0" i="0" dirty="0">
                <a:solidFill>
                  <a:srgbClr val="000000"/>
                </a:solidFill>
                <a:effectLst/>
                <a:highlight>
                  <a:srgbClr val="FFFFFF"/>
                </a:highlight>
                <a:latin typeface="Calibri" panose="020F0502020204030204" pitchFamily="34" charset="0"/>
              </a:rPr>
              <a:t>The researchers at SLAC have already proposed and designed a  3π/4 DCA with </a:t>
            </a:r>
            <a:r>
              <a:rPr lang="en-US" sz="1800" b="1" i="0" dirty="0">
                <a:solidFill>
                  <a:srgbClr val="FF0000"/>
                </a:solidFill>
                <a:effectLst/>
                <a:highlight>
                  <a:srgbClr val="FFFFFF"/>
                </a:highlight>
                <a:latin typeface="Calibri" panose="020F0502020204030204" pitchFamily="34" charset="0"/>
              </a:rPr>
              <a:t>four feeding waveguide manifolds</a:t>
            </a:r>
            <a:r>
              <a:rPr lang="en-US" sz="1800" b="0" i="0" dirty="0">
                <a:solidFill>
                  <a:srgbClr val="000000"/>
                </a:solidFill>
                <a:effectLst/>
                <a:highlight>
                  <a:srgbClr val="FFFFFF"/>
                </a:highlight>
                <a:latin typeface="Calibri" panose="020F0502020204030204" pitchFamily="34" charset="0"/>
              </a:rPr>
              <a:t>.</a:t>
            </a:r>
          </a:p>
          <a:p>
            <a:pPr marL="0" marR="0" algn="l">
              <a:spcBef>
                <a:spcPts val="0"/>
              </a:spcBef>
              <a:spcAft>
                <a:spcPts val="0"/>
              </a:spcAft>
            </a:pPr>
            <a:r>
              <a:rPr lang="en-US" sz="1800" b="0" i="0" dirty="0">
                <a:solidFill>
                  <a:srgbClr val="000000"/>
                </a:solidFill>
                <a:effectLst/>
                <a:highlight>
                  <a:srgbClr val="FFFFFF"/>
                </a:highlight>
                <a:latin typeface="Calibri" panose="020F0502020204030204" pitchFamily="34" charset="0"/>
              </a:rPr>
              <a:t>The implementation of four waveguide manifolds is, however, </a:t>
            </a:r>
            <a:r>
              <a:rPr lang="en-US" sz="1800" b="1" i="0" dirty="0">
                <a:solidFill>
                  <a:srgbClr val="FF0000"/>
                </a:solidFill>
                <a:effectLst/>
                <a:highlight>
                  <a:srgbClr val="FFFFFF"/>
                </a:highlight>
                <a:latin typeface="Calibri" panose="020F0502020204030204" pitchFamily="34" charset="0"/>
              </a:rPr>
              <a:t>mechanically challenging</a:t>
            </a:r>
            <a:r>
              <a:rPr lang="en-US" sz="1800" b="0" i="0" dirty="0">
                <a:solidFill>
                  <a:srgbClr val="000000"/>
                </a:solidFill>
                <a:effectLst/>
                <a:highlight>
                  <a:srgbClr val="FFFFFF"/>
                </a:highlight>
                <a:latin typeface="Calibri" panose="020F0502020204030204" pitchFamily="34" charset="0"/>
              </a:rPr>
              <a:t>.</a:t>
            </a:r>
          </a:p>
          <a:p>
            <a:endParaRPr lang="en-US" dirty="0"/>
          </a:p>
        </p:txBody>
      </p:sp>
      <p:sp>
        <p:nvSpPr>
          <p:cNvPr id="7" name="Content Placeholder 3">
            <a:extLst>
              <a:ext uri="{FF2B5EF4-FFF2-40B4-BE49-F238E27FC236}">
                <a16:creationId xmlns:a16="http://schemas.microsoft.com/office/drawing/2014/main" id="{5703B450-1C0C-3BC7-FEE5-C0761D70AE90}"/>
              </a:ext>
            </a:extLst>
          </p:cNvPr>
          <p:cNvSpPr txBox="1">
            <a:spLocks/>
          </p:cNvSpPr>
          <p:nvPr/>
        </p:nvSpPr>
        <p:spPr>
          <a:xfrm>
            <a:off x="795897" y="3962400"/>
            <a:ext cx="10811933" cy="1828800"/>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0"/>
              </a:spcAft>
            </a:pPr>
            <a:r>
              <a:rPr lang="en-US" sz="1800" b="1" dirty="0">
                <a:solidFill>
                  <a:srgbClr val="000000"/>
                </a:solidFill>
                <a:highlight>
                  <a:srgbClr val="C0C0C0"/>
                </a:highlight>
                <a:latin typeface="Calibri" panose="020F0502020204030204" pitchFamily="34" charset="0"/>
              </a:rPr>
              <a:t>Proposed Implementation of 3π/4 DCA</a:t>
            </a:r>
          </a:p>
          <a:p>
            <a:pPr>
              <a:spcAft>
                <a:spcPts val="0"/>
              </a:spcAft>
            </a:pPr>
            <a:r>
              <a:rPr lang="en-US" sz="1800" dirty="0">
                <a:solidFill>
                  <a:srgbClr val="000000"/>
                </a:solidFill>
                <a:highlight>
                  <a:srgbClr val="FFFFFF"/>
                </a:highlight>
                <a:latin typeface="Calibri" panose="020F0502020204030204" pitchFamily="34" charset="0"/>
              </a:rPr>
              <a:t>We present a novel 3π/4 DCA for C</a:t>
            </a:r>
            <a:r>
              <a:rPr lang="en-US" sz="1800" baseline="30000" dirty="0">
                <a:solidFill>
                  <a:srgbClr val="000000"/>
                </a:solidFill>
                <a:highlight>
                  <a:srgbClr val="FFFFFF"/>
                </a:highlight>
                <a:latin typeface="Calibri" panose="020F0502020204030204" pitchFamily="34" charset="0"/>
              </a:rPr>
              <a:t>3</a:t>
            </a:r>
            <a:r>
              <a:rPr lang="en-US" sz="1800" dirty="0">
                <a:solidFill>
                  <a:srgbClr val="000000"/>
                </a:solidFill>
                <a:highlight>
                  <a:srgbClr val="FFFFFF"/>
                </a:highlight>
                <a:latin typeface="Calibri" panose="020F0502020204030204" pitchFamily="34" charset="0"/>
              </a:rPr>
              <a:t> which is based on only </a:t>
            </a:r>
            <a:r>
              <a:rPr lang="en-US" sz="1800" b="1" dirty="0">
                <a:solidFill>
                  <a:srgbClr val="0070C0"/>
                </a:solidFill>
                <a:highlight>
                  <a:srgbClr val="FFFFFF"/>
                </a:highlight>
                <a:latin typeface="Calibri" panose="020F0502020204030204" pitchFamily="34" charset="0"/>
              </a:rPr>
              <a:t>two waveguide manifolds</a:t>
            </a:r>
            <a:r>
              <a:rPr lang="en-US" sz="1800" dirty="0">
                <a:solidFill>
                  <a:srgbClr val="000000"/>
                </a:solidFill>
                <a:highlight>
                  <a:srgbClr val="FFFFFF"/>
                </a:highlight>
                <a:latin typeface="Calibri" panose="020F0502020204030204" pitchFamily="34" charset="0"/>
              </a:rPr>
              <a:t>.</a:t>
            </a:r>
          </a:p>
          <a:p>
            <a:pPr>
              <a:spcAft>
                <a:spcPts val="0"/>
              </a:spcAft>
            </a:pPr>
            <a:r>
              <a:rPr lang="en-US" sz="1800" i="1" dirty="0">
                <a:solidFill>
                  <a:srgbClr val="0070C0"/>
                </a:solidFill>
                <a:highlight>
                  <a:srgbClr val="FFFFFF"/>
                </a:highlight>
                <a:latin typeface="Calibri" panose="020F0502020204030204" pitchFamily="34" charset="0"/>
              </a:rPr>
              <a:t>This rf structure comprises of 56 cavities where cavities are fed in pairs through a standard π phase advance rf manifold. This is achieved by pairing the cavities as, first and third, second and forth, and so on. With such pairing, the phase advance between the two cavities in a pair is π/2 and the phase advance between successive pairs is π. </a:t>
            </a:r>
          </a:p>
          <a:p>
            <a:endParaRPr lang="en-US" dirty="0"/>
          </a:p>
        </p:txBody>
      </p:sp>
    </p:spTree>
    <p:extLst>
      <p:ext uri="{BB962C8B-B14F-4D97-AF65-F5344CB8AC3E}">
        <p14:creationId xmlns:p14="http://schemas.microsoft.com/office/powerpoint/2010/main" val="2531702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B86D20-2433-D63E-E0FA-6AC8069B97C1}"/>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9884F77A-05AE-3417-4E1C-3A32BE398295}"/>
              </a:ext>
            </a:extLst>
          </p:cNvPr>
          <p:cNvPicPr>
            <a:picLocks noChangeAspect="1"/>
          </p:cNvPicPr>
          <p:nvPr/>
        </p:nvPicPr>
        <p:blipFill>
          <a:blip r:embed="rId2"/>
          <a:stretch>
            <a:fillRect/>
          </a:stretch>
        </p:blipFill>
        <p:spPr>
          <a:xfrm rot="16200000">
            <a:off x="8782244" y="5196351"/>
            <a:ext cx="2516060" cy="804315"/>
          </a:xfrm>
          <a:prstGeom prst="rect">
            <a:avLst/>
          </a:prstGeom>
        </p:spPr>
      </p:pic>
      <p:pic>
        <p:nvPicPr>
          <p:cNvPr id="12" name="Picture 11">
            <a:extLst>
              <a:ext uri="{FF2B5EF4-FFF2-40B4-BE49-F238E27FC236}">
                <a16:creationId xmlns:a16="http://schemas.microsoft.com/office/drawing/2014/main" id="{DB698BD3-A3BF-C0E6-826B-0016A6D7EF32}"/>
              </a:ext>
            </a:extLst>
          </p:cNvPr>
          <p:cNvPicPr>
            <a:picLocks noChangeAspect="1"/>
          </p:cNvPicPr>
          <p:nvPr/>
        </p:nvPicPr>
        <p:blipFill>
          <a:blip r:embed="rId2"/>
          <a:stretch>
            <a:fillRect/>
          </a:stretch>
        </p:blipFill>
        <p:spPr>
          <a:xfrm rot="16200000">
            <a:off x="119322" y="5197812"/>
            <a:ext cx="2516060" cy="804315"/>
          </a:xfrm>
          <a:prstGeom prst="rect">
            <a:avLst/>
          </a:prstGeom>
        </p:spPr>
      </p:pic>
      <p:sp>
        <p:nvSpPr>
          <p:cNvPr id="2" name="Slide Number Placeholder 1">
            <a:extLst>
              <a:ext uri="{FF2B5EF4-FFF2-40B4-BE49-F238E27FC236}">
                <a16:creationId xmlns:a16="http://schemas.microsoft.com/office/drawing/2014/main" id="{308C7E76-B957-92E7-A5A5-AAA8896324BB}"/>
              </a:ext>
            </a:extLst>
          </p:cNvPr>
          <p:cNvSpPr>
            <a:spLocks noGrp="1"/>
          </p:cNvSpPr>
          <p:nvPr>
            <p:ph type="sldNum" sz="quarter" idx="11"/>
          </p:nvPr>
        </p:nvSpPr>
        <p:spPr/>
        <p:txBody>
          <a:bodyPr/>
          <a:lstStyle/>
          <a:p>
            <a:fld id="{5BD36294-2849-48A8-8531-5354CF3095D2}" type="slidenum">
              <a:rPr lang="en-US" smtClean="0"/>
              <a:pPr/>
              <a:t>30</a:t>
            </a:fld>
            <a:endParaRPr lang="en-US" dirty="0"/>
          </a:p>
        </p:txBody>
      </p:sp>
      <p:sp>
        <p:nvSpPr>
          <p:cNvPr id="3" name="Title 2">
            <a:extLst>
              <a:ext uri="{FF2B5EF4-FFF2-40B4-BE49-F238E27FC236}">
                <a16:creationId xmlns:a16="http://schemas.microsoft.com/office/drawing/2014/main" id="{B97B2AE5-4805-6FB4-0727-07597122E42B}"/>
              </a:ext>
            </a:extLst>
          </p:cNvPr>
          <p:cNvSpPr>
            <a:spLocks noGrp="1"/>
          </p:cNvSpPr>
          <p:nvPr>
            <p:ph type="title"/>
          </p:nvPr>
        </p:nvSpPr>
        <p:spPr/>
        <p:txBody>
          <a:bodyPr/>
          <a:lstStyle/>
          <a:p>
            <a:r>
              <a:rPr lang="en-US" dirty="0"/>
              <a:t>Next Work: Theory of Periodic Coupled Microwave Cavities</a:t>
            </a:r>
          </a:p>
        </p:txBody>
      </p:sp>
      <mc:AlternateContent xmlns:mc="http://schemas.openxmlformats.org/markup-compatibility/2006">
        <mc:Choice xmlns:a14="http://schemas.microsoft.com/office/drawing/2010/main" Requires="a14">
          <p:sp>
            <p:nvSpPr>
              <p:cNvPr id="4" name="Content Placeholder 3">
                <a:extLst>
                  <a:ext uri="{FF2B5EF4-FFF2-40B4-BE49-F238E27FC236}">
                    <a16:creationId xmlns:a16="http://schemas.microsoft.com/office/drawing/2014/main" id="{60E02608-101A-3FB6-6FB0-425B304130D7}"/>
                  </a:ext>
                </a:extLst>
              </p:cNvPr>
              <p:cNvSpPr>
                <a:spLocks noGrp="1"/>
              </p:cNvSpPr>
              <p:nvPr>
                <p:ph sz="quarter" idx="14"/>
              </p:nvPr>
            </p:nvSpPr>
            <p:spPr>
              <a:xfrm>
                <a:off x="609600" y="1243583"/>
                <a:ext cx="10811933" cy="2458220"/>
              </a:xfrm>
            </p:spPr>
            <p:txBody>
              <a:bodyPr>
                <a:noAutofit/>
              </a:bodyPr>
              <a:lstStyle/>
              <a:p>
                <a:r>
                  <a:rPr lang="en-US" sz="1800" dirty="0"/>
                  <a:t>Each</a:t>
                </a:r>
                <a:r>
                  <a:rPr lang="en-US" sz="1800" dirty="0">
                    <a:solidFill>
                      <a:schemeClr val="tx1"/>
                    </a:solidFill>
                  </a:rPr>
                  <a:t> cavity is fed with rf signals of equal amplitude but phased advanced by </a:t>
                </a:r>
                <a14:m>
                  <m:oMath xmlns:m="http://schemas.openxmlformats.org/officeDocument/2006/math">
                    <m:r>
                      <a:rPr lang="en-US" sz="1800" b="0" i="0" smtClean="0">
                        <a:solidFill>
                          <a:schemeClr val="tx1"/>
                        </a:solidFill>
                        <a:latin typeface="Cambria Math" panose="02040503050406030204" pitchFamily="18" charset="0"/>
                      </a:rPr>
                      <m:t>−</m:t>
                    </m:r>
                    <m:r>
                      <a:rPr lang="en-US" sz="1800" b="0" i="1" smtClean="0">
                        <a:solidFill>
                          <a:schemeClr val="tx1"/>
                        </a:solidFill>
                        <a:latin typeface="Cambria Math" panose="02040503050406030204" pitchFamily="18" charset="0"/>
                      </a:rPr>
                      <m:t>𝜙</m:t>
                    </m:r>
                  </m:oMath>
                </a14:m>
                <a:r>
                  <a:rPr lang="en-US" sz="1800" dirty="0">
                    <a:solidFill>
                      <a:schemeClr val="tx1"/>
                    </a:solidFill>
                  </a:rPr>
                  <a:t> with respect to the previous.</a:t>
                </a:r>
              </a:p>
              <a:p>
                <a:endParaRPr lang="en-US" sz="1800" dirty="0"/>
              </a:p>
              <a:p>
                <a:r>
                  <a:rPr lang="en-US" sz="1800" dirty="0">
                    <a:solidFill>
                      <a:schemeClr val="tx1"/>
                    </a:solidFill>
                  </a:rPr>
                  <a:t>We </a:t>
                </a:r>
                <a:r>
                  <a:rPr lang="en-US" sz="1800" dirty="0"/>
                  <a:t>have</a:t>
                </a:r>
                <a:r>
                  <a:rPr lang="en-US" sz="1800" dirty="0">
                    <a:solidFill>
                      <a:schemeClr val="tx1"/>
                    </a:solidFill>
                  </a:rPr>
                  <a:t> derived the inter-cavity coupling coefficients from the measurements of the reflected signal from only a single cavity corresponding to only three values of </a:t>
                </a:r>
                <a14:m>
                  <m:oMath xmlns:m="http://schemas.openxmlformats.org/officeDocument/2006/math">
                    <m:r>
                      <a:rPr lang="en-US" sz="1800" b="0" i="1" smtClean="0">
                        <a:latin typeface="Cambria Math" panose="02040503050406030204" pitchFamily="18" charset="0"/>
                      </a:rPr>
                      <m:t>𝜙</m:t>
                    </m:r>
                  </m:oMath>
                </a14:m>
                <a:r>
                  <a:rPr lang="en-US" sz="1800" dirty="0">
                    <a:solidFill>
                      <a:schemeClr val="tx1"/>
                    </a:solidFill>
                  </a:rPr>
                  <a:t>: </a:t>
                </a:r>
                <a14:m>
                  <m:oMath xmlns:m="http://schemas.openxmlformats.org/officeDocument/2006/math">
                    <m:r>
                      <a:rPr lang="en-US" sz="1800" b="0" i="1" smtClean="0">
                        <a:latin typeface="Cambria Math" panose="02040503050406030204" pitchFamily="18" charset="0"/>
                      </a:rPr>
                      <m:t>0</m:t>
                    </m:r>
                  </m:oMath>
                </a14:m>
                <a:r>
                  <a:rPr lang="en-US" sz="1800" dirty="0">
                    <a:solidFill>
                      <a:schemeClr val="tx1"/>
                    </a:solidFill>
                  </a:rPr>
                  <a:t>, </a:t>
                </a:r>
                <a14:m>
                  <m:oMath xmlns:m="http://schemas.openxmlformats.org/officeDocument/2006/math">
                    <m:r>
                      <a:rPr lang="en-US" sz="1800" b="0" i="1" smtClean="0">
                        <a:latin typeface="Cambria Math" panose="02040503050406030204" pitchFamily="18" charset="0"/>
                      </a:rPr>
                      <m:t>𝜋</m:t>
                    </m:r>
                    <m:r>
                      <a:rPr lang="en-US" sz="1800" b="0" i="1" smtClean="0">
                        <a:latin typeface="Cambria Math" panose="02040503050406030204" pitchFamily="18" charset="0"/>
                      </a:rPr>
                      <m:t>/2</m:t>
                    </m:r>
                  </m:oMath>
                </a14:m>
                <a:r>
                  <a:rPr lang="en-US" sz="1800" dirty="0">
                    <a:solidFill>
                      <a:schemeClr val="tx1"/>
                    </a:solidFill>
                  </a:rPr>
                  <a:t>, and </a:t>
                </a:r>
                <a14:m>
                  <m:oMath xmlns:m="http://schemas.openxmlformats.org/officeDocument/2006/math">
                    <m:r>
                      <a:rPr lang="en-US" sz="1800" i="1">
                        <a:latin typeface="Cambria Math" panose="02040503050406030204" pitchFamily="18" charset="0"/>
                      </a:rPr>
                      <m:t>𝜋</m:t>
                    </m:r>
                  </m:oMath>
                </a14:m>
                <a:r>
                  <a:rPr lang="en-US" sz="1800" dirty="0">
                    <a:solidFill>
                      <a:schemeClr val="tx1"/>
                    </a:solidFill>
                  </a:rPr>
                  <a:t>. We are working on this theory to guide the design of the end cavities for a uniform amplitude and periodic phase excitation even in the case of strong inter-cavity coupling.</a:t>
                </a:r>
              </a:p>
            </p:txBody>
          </p:sp>
        </mc:Choice>
        <mc:Fallback>
          <p:sp>
            <p:nvSpPr>
              <p:cNvPr id="4" name="Content Placeholder 3">
                <a:extLst>
                  <a:ext uri="{FF2B5EF4-FFF2-40B4-BE49-F238E27FC236}">
                    <a16:creationId xmlns:a16="http://schemas.microsoft.com/office/drawing/2014/main" id="{60E02608-101A-3FB6-6FB0-425B304130D7}"/>
                  </a:ext>
                </a:extLst>
              </p:cNvPr>
              <p:cNvSpPr>
                <a:spLocks noGrp="1" noRot="1" noChangeAspect="1" noMove="1" noResize="1" noEditPoints="1" noAdjustHandles="1" noChangeArrowheads="1" noChangeShapeType="1" noTextEdit="1"/>
              </p:cNvSpPr>
              <p:nvPr>
                <p:ph sz="quarter" idx="14"/>
              </p:nvPr>
            </p:nvSpPr>
            <p:spPr>
              <a:xfrm>
                <a:off x="609600" y="1243583"/>
                <a:ext cx="10811933" cy="2458220"/>
              </a:xfrm>
              <a:blipFill>
                <a:blip r:embed="rId3"/>
                <a:stretch>
                  <a:fillRect l="-1297" t="-1985" b="-1489"/>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EF790518-7B85-3D71-02A8-7055FFFCADA2}"/>
              </a:ext>
            </a:extLst>
          </p:cNvPr>
          <p:cNvSpPr txBox="1"/>
          <p:nvPr/>
        </p:nvSpPr>
        <p:spPr>
          <a:xfrm>
            <a:off x="9296400" y="5685879"/>
            <a:ext cx="415498" cy="369332"/>
          </a:xfrm>
          <a:prstGeom prst="rect">
            <a:avLst/>
          </a:prstGeom>
          <a:noFill/>
        </p:spPr>
        <p:txBody>
          <a:bodyPr wrap="none" rtlCol="0">
            <a:spAutoFit/>
          </a:bodyPr>
          <a:lstStyle/>
          <a:p>
            <a:r>
              <a:rPr lang="en-US" dirty="0"/>
              <a:t>…</a:t>
            </a:r>
          </a:p>
        </p:txBody>
      </p:sp>
      <p:sp>
        <p:nvSpPr>
          <p:cNvPr id="24" name="TextBox 23">
            <a:extLst>
              <a:ext uri="{FF2B5EF4-FFF2-40B4-BE49-F238E27FC236}">
                <a16:creationId xmlns:a16="http://schemas.microsoft.com/office/drawing/2014/main" id="{F4A2F0FA-2C33-8171-49B8-FF722377E67A}"/>
              </a:ext>
            </a:extLst>
          </p:cNvPr>
          <p:cNvSpPr txBox="1"/>
          <p:nvPr/>
        </p:nvSpPr>
        <p:spPr>
          <a:xfrm>
            <a:off x="1759804" y="5685879"/>
            <a:ext cx="415498" cy="369332"/>
          </a:xfrm>
          <a:prstGeom prst="rect">
            <a:avLst/>
          </a:prstGeom>
          <a:noFill/>
        </p:spPr>
        <p:txBody>
          <a:bodyPr wrap="none" rtlCol="0">
            <a:spAutoFit/>
          </a:bodyPr>
          <a:lstStyle/>
          <a:p>
            <a:r>
              <a:rPr lang="en-US" dirty="0"/>
              <a:t>…</a:t>
            </a:r>
          </a:p>
        </p:txBody>
      </p: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2D0BD54C-89C7-F61A-8D5E-FD01A98CB1EA}"/>
                  </a:ext>
                </a:extLst>
              </p:cNvPr>
              <p:cNvSpPr txBox="1"/>
              <p:nvPr/>
            </p:nvSpPr>
            <p:spPr>
              <a:xfrm>
                <a:off x="9608737" y="3705092"/>
                <a:ext cx="800091" cy="3799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solidFill>
                                <a:srgbClr val="0070C0"/>
                              </a:solidFill>
                              <a:latin typeface="Cambria Math" panose="02040503050406030204" pitchFamily="18" charset="0"/>
                            </a:rPr>
                          </m:ctrlPr>
                        </m:sSupPr>
                        <m:e>
                          <m:r>
                            <a:rPr lang="en-US" i="1" smtClean="0">
                              <a:solidFill>
                                <a:srgbClr val="0070C0"/>
                              </a:solidFill>
                              <a:latin typeface="Cambria Math" panose="02040503050406030204" pitchFamily="18" charset="0"/>
                            </a:rPr>
                            <m:t>𝑒</m:t>
                          </m:r>
                        </m:e>
                        <m:sup>
                          <m:r>
                            <a:rPr lang="en-US" b="0" i="1" smtClean="0">
                              <a:solidFill>
                                <a:srgbClr val="0070C0"/>
                              </a:solidFill>
                              <a:latin typeface="Cambria Math" panose="02040503050406030204" pitchFamily="18" charset="0"/>
                            </a:rPr>
                            <m:t>−</m:t>
                          </m:r>
                          <m:r>
                            <a:rPr lang="en-US" b="0" i="1" smtClean="0">
                              <a:solidFill>
                                <a:srgbClr val="0070C0"/>
                              </a:solidFill>
                              <a:latin typeface="Cambria Math" panose="02040503050406030204" pitchFamily="18" charset="0"/>
                            </a:rPr>
                            <m:t>𝑖𝑘</m:t>
                          </m:r>
                          <m:r>
                            <a:rPr lang="en-US" i="1">
                              <a:solidFill>
                                <a:srgbClr val="0070C0"/>
                              </a:solidFill>
                              <a:latin typeface="Cambria Math" panose="02040503050406030204" pitchFamily="18" charset="0"/>
                            </a:rPr>
                            <m:t>𝜙</m:t>
                          </m:r>
                        </m:sup>
                      </m:sSup>
                    </m:oMath>
                  </m:oMathPara>
                </a14:m>
                <a:endParaRPr lang="en-US" dirty="0">
                  <a:solidFill>
                    <a:srgbClr val="0070C0"/>
                  </a:solidFill>
                </a:endParaRPr>
              </a:p>
            </p:txBody>
          </p:sp>
        </mc:Choice>
        <mc:Fallback xmlns="">
          <p:sp>
            <p:nvSpPr>
              <p:cNvPr id="52" name="TextBox 51">
                <a:extLst>
                  <a:ext uri="{FF2B5EF4-FFF2-40B4-BE49-F238E27FC236}">
                    <a16:creationId xmlns:a16="http://schemas.microsoft.com/office/drawing/2014/main" id="{2D0BD54C-89C7-F61A-8D5E-FD01A98CB1EA}"/>
                  </a:ext>
                </a:extLst>
              </p:cNvPr>
              <p:cNvSpPr txBox="1">
                <a:spLocks noRot="1" noChangeAspect="1" noMove="1" noResize="1" noEditPoints="1" noAdjustHandles="1" noChangeArrowheads="1" noChangeShapeType="1" noTextEdit="1"/>
              </p:cNvSpPr>
              <p:nvPr/>
            </p:nvSpPr>
            <p:spPr>
              <a:xfrm>
                <a:off x="9608737" y="3705092"/>
                <a:ext cx="800091" cy="37997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BB1F6F1-C252-EC0C-7D0B-2C4395E3A92B}"/>
                  </a:ext>
                </a:extLst>
              </p:cNvPr>
              <p:cNvSpPr txBox="1"/>
              <p:nvPr/>
            </p:nvSpPr>
            <p:spPr>
              <a:xfrm>
                <a:off x="914400" y="3671045"/>
                <a:ext cx="678263" cy="3799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solidFill>
                                <a:srgbClr val="0070C0"/>
                              </a:solidFill>
                              <a:latin typeface="Cambria Math" panose="02040503050406030204" pitchFamily="18" charset="0"/>
                            </a:rPr>
                          </m:ctrlPr>
                        </m:sSupPr>
                        <m:e>
                          <m:r>
                            <a:rPr lang="en-US" i="1" smtClean="0">
                              <a:solidFill>
                                <a:srgbClr val="0070C0"/>
                              </a:solidFill>
                              <a:latin typeface="Cambria Math" panose="02040503050406030204" pitchFamily="18" charset="0"/>
                            </a:rPr>
                            <m:t>𝑒</m:t>
                          </m:r>
                        </m:e>
                        <m:sup>
                          <m:r>
                            <a:rPr lang="en-US" b="0" i="1" smtClean="0">
                              <a:solidFill>
                                <a:srgbClr val="0070C0"/>
                              </a:solidFill>
                              <a:latin typeface="Cambria Math" panose="02040503050406030204" pitchFamily="18" charset="0"/>
                            </a:rPr>
                            <m:t>𝑖𝑘</m:t>
                          </m:r>
                          <m:r>
                            <a:rPr lang="en-US" i="1">
                              <a:solidFill>
                                <a:srgbClr val="0070C0"/>
                              </a:solidFill>
                              <a:latin typeface="Cambria Math" panose="02040503050406030204" pitchFamily="18" charset="0"/>
                            </a:rPr>
                            <m:t>𝜙</m:t>
                          </m:r>
                        </m:sup>
                      </m:sSup>
                    </m:oMath>
                  </m:oMathPara>
                </a14:m>
                <a:endParaRPr lang="en-US" dirty="0">
                  <a:solidFill>
                    <a:srgbClr val="0070C0"/>
                  </a:solidFill>
                </a:endParaRPr>
              </a:p>
            </p:txBody>
          </p:sp>
        </mc:Choice>
        <mc:Fallback xmlns="">
          <p:sp>
            <p:nvSpPr>
              <p:cNvPr id="5" name="TextBox 4">
                <a:extLst>
                  <a:ext uri="{FF2B5EF4-FFF2-40B4-BE49-F238E27FC236}">
                    <a16:creationId xmlns:a16="http://schemas.microsoft.com/office/drawing/2014/main" id="{2BB1F6F1-C252-EC0C-7D0B-2C4395E3A92B}"/>
                  </a:ext>
                </a:extLst>
              </p:cNvPr>
              <p:cNvSpPr txBox="1">
                <a:spLocks noRot="1" noChangeAspect="1" noMove="1" noResize="1" noEditPoints="1" noAdjustHandles="1" noChangeArrowheads="1" noChangeShapeType="1" noTextEdit="1"/>
              </p:cNvSpPr>
              <p:nvPr/>
            </p:nvSpPr>
            <p:spPr>
              <a:xfrm>
                <a:off x="914400" y="3671045"/>
                <a:ext cx="678263" cy="379976"/>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FF8BAB3-05DF-804C-1F9E-8A1F36BE57B1}"/>
                  </a:ext>
                </a:extLst>
              </p:cNvPr>
              <p:cNvSpPr txBox="1"/>
              <p:nvPr/>
            </p:nvSpPr>
            <p:spPr>
              <a:xfrm>
                <a:off x="4560301" y="3712422"/>
                <a:ext cx="575670" cy="3799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solidFill>
                                <a:srgbClr val="0070C0"/>
                              </a:solidFill>
                              <a:latin typeface="Cambria Math" panose="02040503050406030204" pitchFamily="18" charset="0"/>
                            </a:rPr>
                          </m:ctrlPr>
                        </m:sSupPr>
                        <m:e>
                          <m:r>
                            <a:rPr lang="en-US" i="1" smtClean="0">
                              <a:solidFill>
                                <a:srgbClr val="0070C0"/>
                              </a:solidFill>
                              <a:latin typeface="Cambria Math" panose="02040503050406030204" pitchFamily="18" charset="0"/>
                            </a:rPr>
                            <m:t>𝑒</m:t>
                          </m:r>
                        </m:e>
                        <m:sup>
                          <m:r>
                            <a:rPr lang="en-US" b="0" i="1" smtClean="0">
                              <a:solidFill>
                                <a:srgbClr val="0070C0"/>
                              </a:solidFill>
                              <a:latin typeface="Cambria Math" panose="02040503050406030204" pitchFamily="18" charset="0"/>
                            </a:rPr>
                            <m:t>𝑖</m:t>
                          </m:r>
                          <m:r>
                            <a:rPr lang="en-US" i="1">
                              <a:solidFill>
                                <a:srgbClr val="0070C0"/>
                              </a:solidFill>
                              <a:latin typeface="Cambria Math" panose="02040503050406030204" pitchFamily="18" charset="0"/>
                            </a:rPr>
                            <m:t>𝜙</m:t>
                          </m:r>
                        </m:sup>
                      </m:sSup>
                    </m:oMath>
                  </m:oMathPara>
                </a14:m>
                <a:endParaRPr lang="en-US" dirty="0">
                  <a:solidFill>
                    <a:srgbClr val="0070C0"/>
                  </a:solidFill>
                </a:endParaRPr>
              </a:p>
            </p:txBody>
          </p:sp>
        </mc:Choice>
        <mc:Fallback xmlns="">
          <p:sp>
            <p:nvSpPr>
              <p:cNvPr id="6" name="TextBox 5">
                <a:extLst>
                  <a:ext uri="{FF2B5EF4-FFF2-40B4-BE49-F238E27FC236}">
                    <a16:creationId xmlns:a16="http://schemas.microsoft.com/office/drawing/2014/main" id="{5FF8BAB3-05DF-804C-1F9E-8A1F36BE57B1}"/>
                  </a:ext>
                </a:extLst>
              </p:cNvPr>
              <p:cNvSpPr txBox="1">
                <a:spLocks noRot="1" noChangeAspect="1" noMove="1" noResize="1" noEditPoints="1" noAdjustHandles="1" noChangeArrowheads="1" noChangeShapeType="1" noTextEdit="1"/>
              </p:cNvSpPr>
              <p:nvPr/>
            </p:nvSpPr>
            <p:spPr>
              <a:xfrm>
                <a:off x="4560301" y="3712422"/>
                <a:ext cx="575670" cy="379976"/>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0231250-10C8-2E1D-52F8-D83FAF87D070}"/>
                  </a:ext>
                </a:extLst>
              </p:cNvPr>
              <p:cNvSpPr txBox="1"/>
              <p:nvPr/>
            </p:nvSpPr>
            <p:spPr>
              <a:xfrm>
                <a:off x="5539030" y="3711627"/>
                <a:ext cx="37702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0070C0"/>
                          </a:solidFill>
                          <a:latin typeface="Cambria Math" panose="02040503050406030204" pitchFamily="18" charset="0"/>
                        </a:rPr>
                        <m:t>1</m:t>
                      </m:r>
                    </m:oMath>
                  </m:oMathPara>
                </a14:m>
                <a:endParaRPr lang="en-US" dirty="0">
                  <a:solidFill>
                    <a:srgbClr val="0070C0"/>
                  </a:solidFill>
                </a:endParaRPr>
              </a:p>
            </p:txBody>
          </p:sp>
        </mc:Choice>
        <mc:Fallback xmlns="">
          <p:sp>
            <p:nvSpPr>
              <p:cNvPr id="7" name="TextBox 6">
                <a:extLst>
                  <a:ext uri="{FF2B5EF4-FFF2-40B4-BE49-F238E27FC236}">
                    <a16:creationId xmlns:a16="http://schemas.microsoft.com/office/drawing/2014/main" id="{A0231250-10C8-2E1D-52F8-D83FAF87D070}"/>
                  </a:ext>
                </a:extLst>
              </p:cNvPr>
              <p:cNvSpPr txBox="1">
                <a:spLocks noRot="1" noChangeAspect="1" noMove="1" noResize="1" noEditPoints="1" noAdjustHandles="1" noChangeArrowheads="1" noChangeShapeType="1" noTextEdit="1"/>
              </p:cNvSpPr>
              <p:nvPr/>
            </p:nvSpPr>
            <p:spPr>
              <a:xfrm>
                <a:off x="5539030" y="3711627"/>
                <a:ext cx="377026" cy="369332"/>
              </a:xfrm>
              <a:prstGeom prst="rect">
                <a:avLst/>
              </a:prstGeom>
              <a:blipFill>
                <a:blip r:embed="rId7"/>
                <a:stretch>
                  <a:fillRect/>
                </a:stretch>
              </a:blipFill>
            </p:spPr>
            <p:txBody>
              <a:bodyPr/>
              <a:lstStyle/>
              <a:p>
                <a:r>
                  <a:rPr lang="en-US">
                    <a:noFill/>
                  </a:rPr>
                  <a:t> </a:t>
                </a:r>
              </a:p>
            </p:txBody>
          </p:sp>
        </mc:Fallback>
      </mc:AlternateContent>
      <p:pic>
        <p:nvPicPr>
          <p:cNvPr id="19" name="Picture 18">
            <a:extLst>
              <a:ext uri="{FF2B5EF4-FFF2-40B4-BE49-F238E27FC236}">
                <a16:creationId xmlns:a16="http://schemas.microsoft.com/office/drawing/2014/main" id="{AB4B49F2-398D-5B98-5E4D-1378D580837E}"/>
              </a:ext>
            </a:extLst>
          </p:cNvPr>
          <p:cNvPicPr>
            <a:picLocks noChangeAspect="1"/>
          </p:cNvPicPr>
          <p:nvPr/>
        </p:nvPicPr>
        <p:blipFill>
          <a:blip r:embed="rId2"/>
          <a:stretch>
            <a:fillRect/>
          </a:stretch>
        </p:blipFill>
        <p:spPr>
          <a:xfrm rot="16200000">
            <a:off x="1294097" y="5180424"/>
            <a:ext cx="2516060" cy="804315"/>
          </a:xfrm>
          <a:prstGeom prst="rect">
            <a:avLst/>
          </a:prstGeom>
        </p:spPr>
      </p:pic>
      <p:cxnSp>
        <p:nvCxnSpPr>
          <p:cNvPr id="26" name="Straight Arrow Connector 25">
            <a:extLst>
              <a:ext uri="{FF2B5EF4-FFF2-40B4-BE49-F238E27FC236}">
                <a16:creationId xmlns:a16="http://schemas.microsoft.com/office/drawing/2014/main" id="{13505C03-CDB2-41FD-E418-3EDA8B44450E}"/>
              </a:ext>
            </a:extLst>
          </p:cNvPr>
          <p:cNvCxnSpPr/>
          <p:nvPr/>
        </p:nvCxnSpPr>
        <p:spPr>
          <a:xfrm>
            <a:off x="1371600" y="4060845"/>
            <a:ext cx="0" cy="893794"/>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65" name="Picture 64">
            <a:extLst>
              <a:ext uri="{FF2B5EF4-FFF2-40B4-BE49-F238E27FC236}">
                <a16:creationId xmlns:a16="http://schemas.microsoft.com/office/drawing/2014/main" id="{610F09F9-AA99-D71E-BDD8-F6CA2A1CDD4C}"/>
              </a:ext>
            </a:extLst>
          </p:cNvPr>
          <p:cNvPicPr>
            <a:picLocks noChangeAspect="1"/>
          </p:cNvPicPr>
          <p:nvPr/>
        </p:nvPicPr>
        <p:blipFill>
          <a:blip r:embed="rId2"/>
          <a:stretch>
            <a:fillRect/>
          </a:stretch>
        </p:blipFill>
        <p:spPr>
          <a:xfrm rot="16200000">
            <a:off x="3705428" y="5180424"/>
            <a:ext cx="2516060" cy="804315"/>
          </a:xfrm>
          <a:prstGeom prst="rect">
            <a:avLst/>
          </a:prstGeom>
        </p:spPr>
      </p:pic>
      <p:pic>
        <p:nvPicPr>
          <p:cNvPr id="66" name="Picture 65">
            <a:extLst>
              <a:ext uri="{FF2B5EF4-FFF2-40B4-BE49-F238E27FC236}">
                <a16:creationId xmlns:a16="http://schemas.microsoft.com/office/drawing/2014/main" id="{4C84128A-B01B-C5B9-AD5B-FD65B889E23A}"/>
              </a:ext>
            </a:extLst>
          </p:cNvPr>
          <p:cNvPicPr>
            <a:picLocks noChangeAspect="1"/>
          </p:cNvPicPr>
          <p:nvPr/>
        </p:nvPicPr>
        <p:blipFill>
          <a:blip r:embed="rId2"/>
          <a:stretch>
            <a:fillRect/>
          </a:stretch>
        </p:blipFill>
        <p:spPr>
          <a:xfrm rot="16200000">
            <a:off x="2902728" y="5180424"/>
            <a:ext cx="2516060" cy="804315"/>
          </a:xfrm>
          <a:prstGeom prst="rect">
            <a:avLst/>
          </a:prstGeom>
        </p:spPr>
      </p:pic>
      <p:pic>
        <p:nvPicPr>
          <p:cNvPr id="67" name="Picture 66">
            <a:extLst>
              <a:ext uri="{FF2B5EF4-FFF2-40B4-BE49-F238E27FC236}">
                <a16:creationId xmlns:a16="http://schemas.microsoft.com/office/drawing/2014/main" id="{6C998956-BA31-D09F-42A2-8DF557D55948}"/>
              </a:ext>
            </a:extLst>
          </p:cNvPr>
          <p:cNvPicPr>
            <a:picLocks noChangeAspect="1"/>
          </p:cNvPicPr>
          <p:nvPr/>
        </p:nvPicPr>
        <p:blipFill>
          <a:blip r:embed="rId2"/>
          <a:stretch>
            <a:fillRect/>
          </a:stretch>
        </p:blipFill>
        <p:spPr>
          <a:xfrm rot="16200000">
            <a:off x="2098412" y="5180424"/>
            <a:ext cx="2516060" cy="804315"/>
          </a:xfrm>
          <a:prstGeom prst="rect">
            <a:avLst/>
          </a:prstGeom>
        </p:spPr>
      </p:pic>
      <p:cxnSp>
        <p:nvCxnSpPr>
          <p:cNvPr id="68" name="Straight Arrow Connector 67">
            <a:extLst>
              <a:ext uri="{FF2B5EF4-FFF2-40B4-BE49-F238E27FC236}">
                <a16:creationId xmlns:a16="http://schemas.microsoft.com/office/drawing/2014/main" id="{EC416DCD-18C4-964E-C5E3-749C5D63EA77}"/>
              </a:ext>
            </a:extLst>
          </p:cNvPr>
          <p:cNvCxnSpPr/>
          <p:nvPr/>
        </p:nvCxnSpPr>
        <p:spPr>
          <a:xfrm>
            <a:off x="4953000" y="4060845"/>
            <a:ext cx="0" cy="893794"/>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73" name="Picture 72">
            <a:extLst>
              <a:ext uri="{FF2B5EF4-FFF2-40B4-BE49-F238E27FC236}">
                <a16:creationId xmlns:a16="http://schemas.microsoft.com/office/drawing/2014/main" id="{23C973DD-D52F-295D-1621-E98E1A7B9762}"/>
              </a:ext>
            </a:extLst>
          </p:cNvPr>
          <p:cNvPicPr>
            <a:picLocks noChangeAspect="1"/>
          </p:cNvPicPr>
          <p:nvPr/>
        </p:nvPicPr>
        <p:blipFill>
          <a:blip r:embed="rId2"/>
          <a:stretch>
            <a:fillRect/>
          </a:stretch>
        </p:blipFill>
        <p:spPr>
          <a:xfrm rot="16200000">
            <a:off x="6110183" y="5179170"/>
            <a:ext cx="2516060" cy="804315"/>
          </a:xfrm>
          <a:prstGeom prst="rect">
            <a:avLst/>
          </a:prstGeom>
        </p:spPr>
      </p:pic>
      <p:pic>
        <p:nvPicPr>
          <p:cNvPr id="74" name="Picture 73">
            <a:extLst>
              <a:ext uri="{FF2B5EF4-FFF2-40B4-BE49-F238E27FC236}">
                <a16:creationId xmlns:a16="http://schemas.microsoft.com/office/drawing/2014/main" id="{DF85719C-8E79-C88D-7279-054D7B9E4D6D}"/>
              </a:ext>
            </a:extLst>
          </p:cNvPr>
          <p:cNvPicPr>
            <a:picLocks noChangeAspect="1"/>
          </p:cNvPicPr>
          <p:nvPr/>
        </p:nvPicPr>
        <p:blipFill>
          <a:blip r:embed="rId2"/>
          <a:stretch>
            <a:fillRect/>
          </a:stretch>
        </p:blipFill>
        <p:spPr>
          <a:xfrm rot="16200000">
            <a:off x="5307483" y="5179170"/>
            <a:ext cx="2516060" cy="804315"/>
          </a:xfrm>
          <a:prstGeom prst="rect">
            <a:avLst/>
          </a:prstGeom>
        </p:spPr>
      </p:pic>
      <p:pic>
        <p:nvPicPr>
          <p:cNvPr id="75" name="Picture 74">
            <a:extLst>
              <a:ext uri="{FF2B5EF4-FFF2-40B4-BE49-F238E27FC236}">
                <a16:creationId xmlns:a16="http://schemas.microsoft.com/office/drawing/2014/main" id="{26AB020C-873E-67E1-6DD7-AD4DC84136AE}"/>
              </a:ext>
            </a:extLst>
          </p:cNvPr>
          <p:cNvPicPr>
            <a:picLocks noChangeAspect="1"/>
          </p:cNvPicPr>
          <p:nvPr/>
        </p:nvPicPr>
        <p:blipFill>
          <a:blip r:embed="rId2"/>
          <a:stretch>
            <a:fillRect/>
          </a:stretch>
        </p:blipFill>
        <p:spPr>
          <a:xfrm rot="16200000">
            <a:off x="4503167" y="5179170"/>
            <a:ext cx="2516060" cy="804315"/>
          </a:xfrm>
          <a:prstGeom prst="rect">
            <a:avLst/>
          </a:prstGeom>
        </p:spPr>
      </p:pic>
      <p:cxnSp>
        <p:nvCxnSpPr>
          <p:cNvPr id="76" name="Straight Arrow Connector 75">
            <a:extLst>
              <a:ext uri="{FF2B5EF4-FFF2-40B4-BE49-F238E27FC236}">
                <a16:creationId xmlns:a16="http://schemas.microsoft.com/office/drawing/2014/main" id="{4CE9A12E-EE3F-4FDB-60BD-013145C88695}"/>
              </a:ext>
            </a:extLst>
          </p:cNvPr>
          <p:cNvCxnSpPr/>
          <p:nvPr/>
        </p:nvCxnSpPr>
        <p:spPr>
          <a:xfrm>
            <a:off x="5753105" y="4059591"/>
            <a:ext cx="0" cy="893794"/>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82" name="Picture 81">
            <a:extLst>
              <a:ext uri="{FF2B5EF4-FFF2-40B4-BE49-F238E27FC236}">
                <a16:creationId xmlns:a16="http://schemas.microsoft.com/office/drawing/2014/main" id="{C98E0EA3-29FF-E25E-21FC-44F282DC7057}"/>
              </a:ext>
            </a:extLst>
          </p:cNvPr>
          <p:cNvPicPr>
            <a:picLocks noChangeAspect="1"/>
          </p:cNvPicPr>
          <p:nvPr/>
        </p:nvPicPr>
        <p:blipFill>
          <a:blip r:embed="rId2"/>
          <a:stretch>
            <a:fillRect/>
          </a:stretch>
        </p:blipFill>
        <p:spPr>
          <a:xfrm rot="16200000">
            <a:off x="7718814" y="5179170"/>
            <a:ext cx="2516060" cy="804315"/>
          </a:xfrm>
          <a:prstGeom prst="rect">
            <a:avLst/>
          </a:prstGeom>
        </p:spPr>
      </p:pic>
      <p:pic>
        <p:nvPicPr>
          <p:cNvPr id="83" name="Picture 82">
            <a:extLst>
              <a:ext uri="{FF2B5EF4-FFF2-40B4-BE49-F238E27FC236}">
                <a16:creationId xmlns:a16="http://schemas.microsoft.com/office/drawing/2014/main" id="{B665D2BE-9183-806B-6700-7E3E04D5E74F}"/>
              </a:ext>
            </a:extLst>
          </p:cNvPr>
          <p:cNvPicPr>
            <a:picLocks noChangeAspect="1"/>
          </p:cNvPicPr>
          <p:nvPr/>
        </p:nvPicPr>
        <p:blipFill>
          <a:blip r:embed="rId2"/>
          <a:stretch>
            <a:fillRect/>
          </a:stretch>
        </p:blipFill>
        <p:spPr>
          <a:xfrm rot="16200000">
            <a:off x="6914498" y="5179170"/>
            <a:ext cx="2516060" cy="804315"/>
          </a:xfrm>
          <a:prstGeom prst="rect">
            <a:avLst/>
          </a:prstGeom>
        </p:spPr>
      </p:pic>
      <p:cxnSp>
        <p:nvCxnSpPr>
          <p:cNvPr id="84" name="Straight Arrow Connector 83">
            <a:extLst>
              <a:ext uri="{FF2B5EF4-FFF2-40B4-BE49-F238E27FC236}">
                <a16:creationId xmlns:a16="http://schemas.microsoft.com/office/drawing/2014/main" id="{DD2445CC-1641-C834-37E3-49132D385779}"/>
              </a:ext>
            </a:extLst>
          </p:cNvPr>
          <p:cNvCxnSpPr/>
          <p:nvPr/>
        </p:nvCxnSpPr>
        <p:spPr>
          <a:xfrm>
            <a:off x="10043039" y="4059591"/>
            <a:ext cx="0" cy="893794"/>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5C6617C4-EE99-F8A7-05FB-0974CC121C30}"/>
                  </a:ext>
                </a:extLst>
              </p:cNvPr>
              <p:cNvSpPr txBox="1"/>
              <p:nvPr/>
            </p:nvSpPr>
            <p:spPr>
              <a:xfrm>
                <a:off x="5573778" y="5786689"/>
                <a:ext cx="37702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0</m:t>
                      </m:r>
                    </m:oMath>
                  </m:oMathPara>
                </a14:m>
                <a:endParaRPr lang="en-US" dirty="0">
                  <a:solidFill>
                    <a:schemeClr val="tx1"/>
                  </a:solidFill>
                </a:endParaRPr>
              </a:p>
            </p:txBody>
          </p:sp>
        </mc:Choice>
        <mc:Fallback xmlns="">
          <p:sp>
            <p:nvSpPr>
              <p:cNvPr id="53" name="TextBox 52">
                <a:extLst>
                  <a:ext uri="{FF2B5EF4-FFF2-40B4-BE49-F238E27FC236}">
                    <a16:creationId xmlns:a16="http://schemas.microsoft.com/office/drawing/2014/main" id="{5C6617C4-EE99-F8A7-05FB-0974CC121C30}"/>
                  </a:ext>
                </a:extLst>
              </p:cNvPr>
              <p:cNvSpPr txBox="1">
                <a:spLocks noRot="1" noChangeAspect="1" noMove="1" noResize="1" noEditPoints="1" noAdjustHandles="1" noChangeArrowheads="1" noChangeShapeType="1" noTextEdit="1"/>
              </p:cNvSpPr>
              <p:nvPr/>
            </p:nvSpPr>
            <p:spPr>
              <a:xfrm>
                <a:off x="5573778" y="5786689"/>
                <a:ext cx="377026" cy="36933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9" name="TextBox 88">
                <a:extLst>
                  <a:ext uri="{FF2B5EF4-FFF2-40B4-BE49-F238E27FC236}">
                    <a16:creationId xmlns:a16="http://schemas.microsoft.com/office/drawing/2014/main" id="{006D349B-A26E-DCED-DFDA-15CE773AF642}"/>
                  </a:ext>
                </a:extLst>
              </p:cNvPr>
              <p:cNvSpPr txBox="1"/>
              <p:nvPr/>
            </p:nvSpPr>
            <p:spPr>
              <a:xfrm>
                <a:off x="6340727" y="5789739"/>
                <a:ext cx="37702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1</m:t>
                      </m:r>
                    </m:oMath>
                  </m:oMathPara>
                </a14:m>
                <a:endParaRPr lang="en-US" dirty="0">
                  <a:solidFill>
                    <a:schemeClr val="tx1"/>
                  </a:solidFill>
                </a:endParaRPr>
              </a:p>
            </p:txBody>
          </p:sp>
        </mc:Choice>
        <mc:Fallback xmlns="">
          <p:sp>
            <p:nvSpPr>
              <p:cNvPr id="89" name="TextBox 88">
                <a:extLst>
                  <a:ext uri="{FF2B5EF4-FFF2-40B4-BE49-F238E27FC236}">
                    <a16:creationId xmlns:a16="http://schemas.microsoft.com/office/drawing/2014/main" id="{006D349B-A26E-DCED-DFDA-15CE773AF642}"/>
                  </a:ext>
                </a:extLst>
              </p:cNvPr>
              <p:cNvSpPr txBox="1">
                <a:spLocks noRot="1" noChangeAspect="1" noMove="1" noResize="1" noEditPoints="1" noAdjustHandles="1" noChangeArrowheads="1" noChangeShapeType="1" noTextEdit="1"/>
              </p:cNvSpPr>
              <p:nvPr/>
            </p:nvSpPr>
            <p:spPr>
              <a:xfrm>
                <a:off x="6340727" y="5789739"/>
                <a:ext cx="377026" cy="369332"/>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0" name="TextBox 89">
                <a:extLst>
                  <a:ext uri="{FF2B5EF4-FFF2-40B4-BE49-F238E27FC236}">
                    <a16:creationId xmlns:a16="http://schemas.microsoft.com/office/drawing/2014/main" id="{4933F897-B6D9-5122-615D-858B274D43EF}"/>
                  </a:ext>
                </a:extLst>
              </p:cNvPr>
              <p:cNvSpPr txBox="1"/>
              <p:nvPr/>
            </p:nvSpPr>
            <p:spPr>
              <a:xfrm>
                <a:off x="7173978" y="5801407"/>
                <a:ext cx="37702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2</m:t>
                      </m:r>
                    </m:oMath>
                  </m:oMathPara>
                </a14:m>
                <a:endParaRPr lang="en-US" dirty="0">
                  <a:solidFill>
                    <a:schemeClr val="tx1"/>
                  </a:solidFill>
                </a:endParaRPr>
              </a:p>
            </p:txBody>
          </p:sp>
        </mc:Choice>
        <mc:Fallback xmlns="">
          <p:sp>
            <p:nvSpPr>
              <p:cNvPr id="90" name="TextBox 89">
                <a:extLst>
                  <a:ext uri="{FF2B5EF4-FFF2-40B4-BE49-F238E27FC236}">
                    <a16:creationId xmlns:a16="http://schemas.microsoft.com/office/drawing/2014/main" id="{4933F897-B6D9-5122-615D-858B274D43EF}"/>
                  </a:ext>
                </a:extLst>
              </p:cNvPr>
              <p:cNvSpPr txBox="1">
                <a:spLocks noRot="1" noChangeAspect="1" noMove="1" noResize="1" noEditPoints="1" noAdjustHandles="1" noChangeArrowheads="1" noChangeShapeType="1" noTextEdit="1"/>
              </p:cNvSpPr>
              <p:nvPr/>
            </p:nvSpPr>
            <p:spPr>
              <a:xfrm>
                <a:off x="7173978" y="5801407"/>
                <a:ext cx="377026" cy="369332"/>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FFB35630-3101-B6F2-9D19-8B235BD15197}"/>
                  </a:ext>
                </a:extLst>
              </p:cNvPr>
              <p:cNvSpPr txBox="1"/>
              <p:nvPr/>
            </p:nvSpPr>
            <p:spPr>
              <a:xfrm>
                <a:off x="4655404" y="5801407"/>
                <a:ext cx="55015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−1</m:t>
                      </m:r>
                    </m:oMath>
                  </m:oMathPara>
                </a14:m>
                <a:endParaRPr lang="en-US" dirty="0">
                  <a:solidFill>
                    <a:schemeClr val="tx1"/>
                  </a:solidFill>
                </a:endParaRPr>
              </a:p>
            </p:txBody>
          </p:sp>
        </mc:Choice>
        <mc:Fallback xmlns="">
          <p:sp>
            <p:nvSpPr>
              <p:cNvPr id="91" name="TextBox 90">
                <a:extLst>
                  <a:ext uri="{FF2B5EF4-FFF2-40B4-BE49-F238E27FC236}">
                    <a16:creationId xmlns:a16="http://schemas.microsoft.com/office/drawing/2014/main" id="{FFB35630-3101-B6F2-9D19-8B235BD15197}"/>
                  </a:ext>
                </a:extLst>
              </p:cNvPr>
              <p:cNvSpPr txBox="1">
                <a:spLocks noRot="1" noChangeAspect="1" noMove="1" noResize="1" noEditPoints="1" noAdjustHandles="1" noChangeArrowheads="1" noChangeShapeType="1" noTextEdit="1"/>
              </p:cNvSpPr>
              <p:nvPr/>
            </p:nvSpPr>
            <p:spPr>
              <a:xfrm>
                <a:off x="4655404" y="5801407"/>
                <a:ext cx="550151" cy="369332"/>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2" name="TextBox 91">
                <a:extLst>
                  <a:ext uri="{FF2B5EF4-FFF2-40B4-BE49-F238E27FC236}">
                    <a16:creationId xmlns:a16="http://schemas.microsoft.com/office/drawing/2014/main" id="{A68EFF4F-902B-53AA-BFD6-756136396415}"/>
                  </a:ext>
                </a:extLst>
              </p:cNvPr>
              <p:cNvSpPr txBox="1"/>
              <p:nvPr/>
            </p:nvSpPr>
            <p:spPr>
              <a:xfrm>
                <a:off x="3893404" y="5789739"/>
                <a:ext cx="55015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−2</m:t>
                      </m:r>
                    </m:oMath>
                  </m:oMathPara>
                </a14:m>
                <a:endParaRPr lang="en-US" dirty="0">
                  <a:solidFill>
                    <a:schemeClr val="tx1"/>
                  </a:solidFill>
                </a:endParaRPr>
              </a:p>
            </p:txBody>
          </p:sp>
        </mc:Choice>
        <mc:Fallback xmlns="">
          <p:sp>
            <p:nvSpPr>
              <p:cNvPr id="92" name="TextBox 91">
                <a:extLst>
                  <a:ext uri="{FF2B5EF4-FFF2-40B4-BE49-F238E27FC236}">
                    <a16:creationId xmlns:a16="http://schemas.microsoft.com/office/drawing/2014/main" id="{A68EFF4F-902B-53AA-BFD6-756136396415}"/>
                  </a:ext>
                </a:extLst>
              </p:cNvPr>
              <p:cNvSpPr txBox="1">
                <a:spLocks noRot="1" noChangeAspect="1" noMove="1" noResize="1" noEditPoints="1" noAdjustHandles="1" noChangeArrowheads="1" noChangeShapeType="1" noTextEdit="1"/>
              </p:cNvSpPr>
              <p:nvPr/>
            </p:nvSpPr>
            <p:spPr>
              <a:xfrm>
                <a:off x="3893404" y="5789739"/>
                <a:ext cx="550151" cy="369332"/>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3" name="TextBox 92">
                <a:extLst>
                  <a:ext uri="{FF2B5EF4-FFF2-40B4-BE49-F238E27FC236}">
                    <a16:creationId xmlns:a16="http://schemas.microsoft.com/office/drawing/2014/main" id="{AF2E7585-2FA5-CF75-7F4E-11CB20ED4ECA}"/>
                  </a:ext>
                </a:extLst>
              </p:cNvPr>
              <p:cNvSpPr txBox="1"/>
              <p:nvPr/>
            </p:nvSpPr>
            <p:spPr>
              <a:xfrm>
                <a:off x="3053586" y="5774998"/>
                <a:ext cx="55015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−3</m:t>
                      </m:r>
                    </m:oMath>
                  </m:oMathPara>
                </a14:m>
                <a:endParaRPr lang="en-US" dirty="0">
                  <a:solidFill>
                    <a:schemeClr val="tx1"/>
                  </a:solidFill>
                </a:endParaRPr>
              </a:p>
            </p:txBody>
          </p:sp>
        </mc:Choice>
        <mc:Fallback xmlns="">
          <p:sp>
            <p:nvSpPr>
              <p:cNvPr id="93" name="TextBox 92">
                <a:extLst>
                  <a:ext uri="{FF2B5EF4-FFF2-40B4-BE49-F238E27FC236}">
                    <a16:creationId xmlns:a16="http://schemas.microsoft.com/office/drawing/2014/main" id="{AF2E7585-2FA5-CF75-7F4E-11CB20ED4ECA}"/>
                  </a:ext>
                </a:extLst>
              </p:cNvPr>
              <p:cNvSpPr txBox="1">
                <a:spLocks noRot="1" noChangeAspect="1" noMove="1" noResize="1" noEditPoints="1" noAdjustHandles="1" noChangeArrowheads="1" noChangeShapeType="1" noTextEdit="1"/>
              </p:cNvSpPr>
              <p:nvPr/>
            </p:nvSpPr>
            <p:spPr>
              <a:xfrm>
                <a:off x="3053586" y="5774998"/>
                <a:ext cx="550151" cy="369332"/>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CE4EF9EF-590D-3877-605A-6A2208D6A6C6}"/>
                  </a:ext>
                </a:extLst>
              </p:cNvPr>
              <p:cNvSpPr txBox="1"/>
              <p:nvPr/>
            </p:nvSpPr>
            <p:spPr>
              <a:xfrm>
                <a:off x="7967854" y="5770717"/>
                <a:ext cx="37702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3</m:t>
                      </m:r>
                    </m:oMath>
                  </m:oMathPara>
                </a14:m>
                <a:endParaRPr lang="en-US" dirty="0">
                  <a:solidFill>
                    <a:schemeClr val="tx1"/>
                  </a:solidFill>
                </a:endParaRPr>
              </a:p>
            </p:txBody>
          </p:sp>
        </mc:Choice>
        <mc:Fallback xmlns="">
          <p:sp>
            <p:nvSpPr>
              <p:cNvPr id="94" name="TextBox 93">
                <a:extLst>
                  <a:ext uri="{FF2B5EF4-FFF2-40B4-BE49-F238E27FC236}">
                    <a16:creationId xmlns:a16="http://schemas.microsoft.com/office/drawing/2014/main" id="{CE4EF9EF-590D-3877-605A-6A2208D6A6C6}"/>
                  </a:ext>
                </a:extLst>
              </p:cNvPr>
              <p:cNvSpPr txBox="1">
                <a:spLocks noRot="1" noChangeAspect="1" noMove="1" noResize="1" noEditPoints="1" noAdjustHandles="1" noChangeArrowheads="1" noChangeShapeType="1" noTextEdit="1"/>
              </p:cNvSpPr>
              <p:nvPr/>
            </p:nvSpPr>
            <p:spPr>
              <a:xfrm>
                <a:off x="7967854" y="5770717"/>
                <a:ext cx="377026" cy="369332"/>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5" name="TextBox 94">
                <a:extLst>
                  <a:ext uri="{FF2B5EF4-FFF2-40B4-BE49-F238E27FC236}">
                    <a16:creationId xmlns:a16="http://schemas.microsoft.com/office/drawing/2014/main" id="{F9ADD524-094A-A384-E4E7-8CBAABB4A7CD}"/>
                  </a:ext>
                </a:extLst>
              </p:cNvPr>
              <p:cNvSpPr txBox="1"/>
              <p:nvPr/>
            </p:nvSpPr>
            <p:spPr>
              <a:xfrm>
                <a:off x="8774178" y="5770717"/>
                <a:ext cx="37702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4</m:t>
                      </m:r>
                    </m:oMath>
                  </m:oMathPara>
                </a14:m>
                <a:endParaRPr lang="en-US" dirty="0">
                  <a:solidFill>
                    <a:schemeClr val="tx1"/>
                  </a:solidFill>
                </a:endParaRPr>
              </a:p>
            </p:txBody>
          </p:sp>
        </mc:Choice>
        <mc:Fallback xmlns="">
          <p:sp>
            <p:nvSpPr>
              <p:cNvPr id="95" name="TextBox 94">
                <a:extLst>
                  <a:ext uri="{FF2B5EF4-FFF2-40B4-BE49-F238E27FC236}">
                    <a16:creationId xmlns:a16="http://schemas.microsoft.com/office/drawing/2014/main" id="{F9ADD524-094A-A384-E4E7-8CBAABB4A7CD}"/>
                  </a:ext>
                </a:extLst>
              </p:cNvPr>
              <p:cNvSpPr txBox="1">
                <a:spLocks noRot="1" noChangeAspect="1" noMove="1" noResize="1" noEditPoints="1" noAdjustHandles="1" noChangeArrowheads="1" noChangeShapeType="1" noTextEdit="1"/>
              </p:cNvSpPr>
              <p:nvPr/>
            </p:nvSpPr>
            <p:spPr>
              <a:xfrm>
                <a:off x="8774178" y="5770717"/>
                <a:ext cx="377026" cy="369332"/>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9" name="TextBox 98">
                <a:extLst>
                  <a:ext uri="{FF2B5EF4-FFF2-40B4-BE49-F238E27FC236}">
                    <a16:creationId xmlns:a16="http://schemas.microsoft.com/office/drawing/2014/main" id="{DF872203-8AED-89CD-F891-2DD1DEF5D15A}"/>
                  </a:ext>
                </a:extLst>
              </p:cNvPr>
              <p:cNvSpPr txBox="1"/>
              <p:nvPr/>
            </p:nvSpPr>
            <p:spPr>
              <a:xfrm>
                <a:off x="2276453" y="5789739"/>
                <a:ext cx="55015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−4</m:t>
                      </m:r>
                    </m:oMath>
                  </m:oMathPara>
                </a14:m>
                <a:endParaRPr lang="en-US" dirty="0">
                  <a:solidFill>
                    <a:schemeClr val="tx1"/>
                  </a:solidFill>
                </a:endParaRPr>
              </a:p>
            </p:txBody>
          </p:sp>
        </mc:Choice>
        <mc:Fallback xmlns="">
          <p:sp>
            <p:nvSpPr>
              <p:cNvPr id="99" name="TextBox 98">
                <a:extLst>
                  <a:ext uri="{FF2B5EF4-FFF2-40B4-BE49-F238E27FC236}">
                    <a16:creationId xmlns:a16="http://schemas.microsoft.com/office/drawing/2014/main" id="{DF872203-8AED-89CD-F891-2DD1DEF5D15A}"/>
                  </a:ext>
                </a:extLst>
              </p:cNvPr>
              <p:cNvSpPr txBox="1">
                <a:spLocks noRot="1" noChangeAspect="1" noMove="1" noResize="1" noEditPoints="1" noAdjustHandles="1" noChangeArrowheads="1" noChangeShapeType="1" noTextEdit="1"/>
              </p:cNvSpPr>
              <p:nvPr/>
            </p:nvSpPr>
            <p:spPr>
              <a:xfrm>
                <a:off x="2276453" y="5789739"/>
                <a:ext cx="550151" cy="369332"/>
              </a:xfrm>
              <a:prstGeom prst="rect">
                <a:avLst/>
              </a:prstGeom>
              <a:blipFill>
                <a:blip r:embed="rId16"/>
                <a:stretch>
                  <a:fillRect/>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361FEA45-7327-2DE5-65C5-A257236595B5}"/>
              </a:ext>
            </a:extLst>
          </p:cNvPr>
          <p:cNvSpPr txBox="1"/>
          <p:nvPr/>
        </p:nvSpPr>
        <p:spPr>
          <a:xfrm>
            <a:off x="533400" y="5703267"/>
            <a:ext cx="415498" cy="369332"/>
          </a:xfrm>
          <a:prstGeom prst="rect">
            <a:avLst/>
          </a:prstGeom>
          <a:noFill/>
        </p:spPr>
        <p:txBody>
          <a:bodyPr wrap="none" rtlCol="0">
            <a:spAutoFit/>
          </a:bodyPr>
          <a:lstStyle/>
          <a:p>
            <a:r>
              <a:rPr lang="en-US" dirty="0"/>
              <a:t>…</a:t>
            </a:r>
          </a:p>
        </p:txBody>
      </p:sp>
      <p:sp>
        <p:nvSpPr>
          <p:cNvPr id="13" name="TextBox 12">
            <a:extLst>
              <a:ext uri="{FF2B5EF4-FFF2-40B4-BE49-F238E27FC236}">
                <a16:creationId xmlns:a16="http://schemas.microsoft.com/office/drawing/2014/main" id="{07A69AB7-E0F4-5D3F-8693-E48C66C3F2CF}"/>
              </a:ext>
            </a:extLst>
          </p:cNvPr>
          <p:cNvSpPr txBox="1"/>
          <p:nvPr/>
        </p:nvSpPr>
        <p:spPr>
          <a:xfrm>
            <a:off x="10476316" y="5703060"/>
            <a:ext cx="415498" cy="369332"/>
          </a:xfrm>
          <a:prstGeom prst="rect">
            <a:avLst/>
          </a:prstGeom>
          <a:noFill/>
        </p:spPr>
        <p:txBody>
          <a:bodyPr wrap="none" rtlCol="0">
            <a:spAutoFit/>
          </a:bodyPr>
          <a:lstStyle/>
          <a:p>
            <a:r>
              <a:rPr lang="en-US" dirty="0"/>
              <a:t>…</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90DE37CD-17DA-AA1A-4567-967BC1E88C0B}"/>
                  </a:ext>
                </a:extLst>
              </p:cNvPr>
              <p:cNvSpPr txBox="1"/>
              <p:nvPr/>
            </p:nvSpPr>
            <p:spPr>
              <a:xfrm>
                <a:off x="1066800" y="5813984"/>
                <a:ext cx="55528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𝑘</m:t>
                      </m:r>
                    </m:oMath>
                  </m:oMathPara>
                </a14:m>
                <a:endParaRPr lang="en-US" dirty="0">
                  <a:solidFill>
                    <a:schemeClr val="tx1"/>
                  </a:solidFill>
                </a:endParaRPr>
              </a:p>
            </p:txBody>
          </p:sp>
        </mc:Choice>
        <mc:Fallback xmlns="">
          <p:sp>
            <p:nvSpPr>
              <p:cNvPr id="15" name="TextBox 14">
                <a:extLst>
                  <a:ext uri="{FF2B5EF4-FFF2-40B4-BE49-F238E27FC236}">
                    <a16:creationId xmlns:a16="http://schemas.microsoft.com/office/drawing/2014/main" id="{90DE37CD-17DA-AA1A-4567-967BC1E88C0B}"/>
                  </a:ext>
                </a:extLst>
              </p:cNvPr>
              <p:cNvSpPr txBox="1">
                <a:spLocks noRot="1" noChangeAspect="1" noMove="1" noResize="1" noEditPoints="1" noAdjustHandles="1" noChangeArrowheads="1" noChangeShapeType="1" noTextEdit="1"/>
              </p:cNvSpPr>
              <p:nvPr/>
            </p:nvSpPr>
            <p:spPr>
              <a:xfrm>
                <a:off x="1066800" y="5813984"/>
                <a:ext cx="555280" cy="369332"/>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64323C9E-1516-D633-B999-54BD2352284C}"/>
                  </a:ext>
                </a:extLst>
              </p:cNvPr>
              <p:cNvSpPr txBox="1"/>
              <p:nvPr/>
            </p:nvSpPr>
            <p:spPr>
              <a:xfrm>
                <a:off x="9849196" y="5789739"/>
                <a:ext cx="38215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𝑘</m:t>
                      </m:r>
                    </m:oMath>
                  </m:oMathPara>
                </a14:m>
                <a:endParaRPr lang="en-US" dirty="0">
                  <a:solidFill>
                    <a:schemeClr val="tx1"/>
                  </a:solidFill>
                </a:endParaRPr>
              </a:p>
            </p:txBody>
          </p:sp>
        </mc:Choice>
        <mc:Fallback xmlns="">
          <p:sp>
            <p:nvSpPr>
              <p:cNvPr id="16" name="TextBox 15">
                <a:extLst>
                  <a:ext uri="{FF2B5EF4-FFF2-40B4-BE49-F238E27FC236}">
                    <a16:creationId xmlns:a16="http://schemas.microsoft.com/office/drawing/2014/main" id="{64323C9E-1516-D633-B999-54BD2352284C}"/>
                  </a:ext>
                </a:extLst>
              </p:cNvPr>
              <p:cNvSpPr txBox="1">
                <a:spLocks noRot="1" noChangeAspect="1" noMove="1" noResize="1" noEditPoints="1" noAdjustHandles="1" noChangeArrowheads="1" noChangeShapeType="1" noTextEdit="1"/>
              </p:cNvSpPr>
              <p:nvPr/>
            </p:nvSpPr>
            <p:spPr>
              <a:xfrm>
                <a:off x="9849196" y="5789739"/>
                <a:ext cx="382156" cy="369332"/>
              </a:xfrm>
              <a:prstGeom prst="rect">
                <a:avLst/>
              </a:prstGeom>
              <a:blipFill>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D71E5210-54CF-E5DE-3D3C-71D023D48B33}"/>
                  </a:ext>
                </a:extLst>
              </p:cNvPr>
              <p:cNvSpPr txBox="1"/>
              <p:nvPr/>
            </p:nvSpPr>
            <p:spPr>
              <a:xfrm>
                <a:off x="6206130" y="3656139"/>
                <a:ext cx="697499" cy="3799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solidFill>
                                <a:srgbClr val="0070C0"/>
                              </a:solidFill>
                              <a:latin typeface="Cambria Math" panose="02040503050406030204" pitchFamily="18" charset="0"/>
                            </a:rPr>
                          </m:ctrlPr>
                        </m:sSupPr>
                        <m:e>
                          <m:r>
                            <a:rPr lang="en-US" i="1" smtClean="0">
                              <a:solidFill>
                                <a:srgbClr val="0070C0"/>
                              </a:solidFill>
                              <a:latin typeface="Cambria Math" panose="02040503050406030204" pitchFamily="18" charset="0"/>
                            </a:rPr>
                            <m:t>𝑒</m:t>
                          </m:r>
                        </m:e>
                        <m:sup>
                          <m:r>
                            <a:rPr lang="en-US" b="0" i="1" smtClean="0">
                              <a:solidFill>
                                <a:srgbClr val="0070C0"/>
                              </a:solidFill>
                              <a:latin typeface="Cambria Math" panose="02040503050406030204" pitchFamily="18" charset="0"/>
                            </a:rPr>
                            <m:t>−</m:t>
                          </m:r>
                          <m:r>
                            <a:rPr lang="en-US" b="0" i="1" smtClean="0">
                              <a:solidFill>
                                <a:srgbClr val="0070C0"/>
                              </a:solidFill>
                              <a:latin typeface="Cambria Math" panose="02040503050406030204" pitchFamily="18" charset="0"/>
                            </a:rPr>
                            <m:t>𝑖</m:t>
                          </m:r>
                          <m:r>
                            <a:rPr lang="en-US" i="1">
                              <a:solidFill>
                                <a:srgbClr val="0070C0"/>
                              </a:solidFill>
                              <a:latin typeface="Cambria Math" panose="02040503050406030204" pitchFamily="18" charset="0"/>
                            </a:rPr>
                            <m:t>𝜙</m:t>
                          </m:r>
                        </m:sup>
                      </m:sSup>
                    </m:oMath>
                  </m:oMathPara>
                </a14:m>
                <a:endParaRPr lang="en-US" dirty="0">
                  <a:solidFill>
                    <a:srgbClr val="0070C0"/>
                  </a:solidFill>
                </a:endParaRPr>
              </a:p>
            </p:txBody>
          </p:sp>
        </mc:Choice>
        <mc:Fallback xmlns="">
          <p:sp>
            <p:nvSpPr>
              <p:cNvPr id="17" name="TextBox 16">
                <a:extLst>
                  <a:ext uri="{FF2B5EF4-FFF2-40B4-BE49-F238E27FC236}">
                    <a16:creationId xmlns:a16="http://schemas.microsoft.com/office/drawing/2014/main" id="{D71E5210-54CF-E5DE-3D3C-71D023D48B33}"/>
                  </a:ext>
                </a:extLst>
              </p:cNvPr>
              <p:cNvSpPr txBox="1">
                <a:spLocks noRot="1" noChangeAspect="1" noMove="1" noResize="1" noEditPoints="1" noAdjustHandles="1" noChangeArrowheads="1" noChangeShapeType="1" noTextEdit="1"/>
              </p:cNvSpPr>
              <p:nvPr/>
            </p:nvSpPr>
            <p:spPr>
              <a:xfrm>
                <a:off x="6206130" y="3656139"/>
                <a:ext cx="697499" cy="379976"/>
              </a:xfrm>
              <a:prstGeom prst="rect">
                <a:avLst/>
              </a:prstGeom>
              <a:blipFill>
                <a:blip r:embed="rId19"/>
                <a:stretch>
                  <a:fillRect/>
                </a:stretch>
              </a:blipFill>
            </p:spPr>
            <p:txBody>
              <a:bodyPr/>
              <a:lstStyle/>
              <a:p>
                <a:r>
                  <a:rPr lang="en-US">
                    <a:noFill/>
                  </a:rPr>
                  <a:t> </a:t>
                </a:r>
              </a:p>
            </p:txBody>
          </p:sp>
        </mc:Fallback>
      </mc:AlternateContent>
      <p:cxnSp>
        <p:nvCxnSpPr>
          <p:cNvPr id="18" name="Straight Arrow Connector 17">
            <a:extLst>
              <a:ext uri="{FF2B5EF4-FFF2-40B4-BE49-F238E27FC236}">
                <a16:creationId xmlns:a16="http://schemas.microsoft.com/office/drawing/2014/main" id="{89DDC645-5A62-A2EF-01D5-FC08E5DAA7B4}"/>
              </a:ext>
            </a:extLst>
          </p:cNvPr>
          <p:cNvCxnSpPr/>
          <p:nvPr/>
        </p:nvCxnSpPr>
        <p:spPr>
          <a:xfrm>
            <a:off x="6550793" y="4004562"/>
            <a:ext cx="0" cy="893794"/>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18848FCA-1C5E-E56E-BC60-EC9E99596FB5}"/>
                  </a:ext>
                </a:extLst>
              </p:cNvPr>
              <p:cNvSpPr txBox="1"/>
              <p:nvPr/>
            </p:nvSpPr>
            <p:spPr>
              <a:xfrm>
                <a:off x="6904745" y="3656139"/>
                <a:ext cx="795282" cy="3799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solidFill>
                                <a:srgbClr val="0070C0"/>
                              </a:solidFill>
                              <a:latin typeface="Cambria Math" panose="02040503050406030204" pitchFamily="18" charset="0"/>
                            </a:rPr>
                          </m:ctrlPr>
                        </m:sSupPr>
                        <m:e>
                          <m:r>
                            <a:rPr lang="en-US" i="1" smtClean="0">
                              <a:solidFill>
                                <a:srgbClr val="0070C0"/>
                              </a:solidFill>
                              <a:latin typeface="Cambria Math" panose="02040503050406030204" pitchFamily="18" charset="0"/>
                            </a:rPr>
                            <m:t>𝑒</m:t>
                          </m:r>
                        </m:e>
                        <m:sup>
                          <m:r>
                            <a:rPr lang="en-US" b="0" i="1" smtClean="0">
                              <a:solidFill>
                                <a:srgbClr val="0070C0"/>
                              </a:solidFill>
                              <a:latin typeface="Cambria Math" panose="02040503050406030204" pitchFamily="18" charset="0"/>
                            </a:rPr>
                            <m:t>−</m:t>
                          </m:r>
                          <m:r>
                            <a:rPr lang="en-US" b="0" i="1" smtClean="0">
                              <a:solidFill>
                                <a:srgbClr val="0070C0"/>
                              </a:solidFill>
                              <a:latin typeface="Cambria Math" panose="02040503050406030204" pitchFamily="18" charset="0"/>
                            </a:rPr>
                            <m:t>𝑖</m:t>
                          </m:r>
                          <m:r>
                            <a:rPr lang="en-US" b="0" i="1" smtClean="0">
                              <a:solidFill>
                                <a:srgbClr val="0070C0"/>
                              </a:solidFill>
                              <a:latin typeface="Cambria Math" panose="02040503050406030204" pitchFamily="18" charset="0"/>
                            </a:rPr>
                            <m:t>2</m:t>
                          </m:r>
                          <m:r>
                            <a:rPr lang="en-US" i="1">
                              <a:solidFill>
                                <a:srgbClr val="0070C0"/>
                              </a:solidFill>
                              <a:latin typeface="Cambria Math" panose="02040503050406030204" pitchFamily="18" charset="0"/>
                            </a:rPr>
                            <m:t>𝜙</m:t>
                          </m:r>
                        </m:sup>
                      </m:sSup>
                    </m:oMath>
                  </m:oMathPara>
                </a14:m>
                <a:endParaRPr lang="en-US" dirty="0">
                  <a:solidFill>
                    <a:srgbClr val="0070C0"/>
                  </a:solidFill>
                </a:endParaRPr>
              </a:p>
            </p:txBody>
          </p:sp>
        </mc:Choice>
        <mc:Fallback xmlns="">
          <p:sp>
            <p:nvSpPr>
              <p:cNvPr id="20" name="TextBox 19">
                <a:extLst>
                  <a:ext uri="{FF2B5EF4-FFF2-40B4-BE49-F238E27FC236}">
                    <a16:creationId xmlns:a16="http://schemas.microsoft.com/office/drawing/2014/main" id="{18848FCA-1C5E-E56E-BC60-EC9E99596FB5}"/>
                  </a:ext>
                </a:extLst>
              </p:cNvPr>
              <p:cNvSpPr txBox="1">
                <a:spLocks noRot="1" noChangeAspect="1" noMove="1" noResize="1" noEditPoints="1" noAdjustHandles="1" noChangeArrowheads="1" noChangeShapeType="1" noTextEdit="1"/>
              </p:cNvSpPr>
              <p:nvPr/>
            </p:nvSpPr>
            <p:spPr>
              <a:xfrm>
                <a:off x="6904745" y="3656139"/>
                <a:ext cx="795282" cy="379976"/>
              </a:xfrm>
              <a:prstGeom prst="rect">
                <a:avLst/>
              </a:prstGeom>
              <a:blipFill>
                <a:blip r:embed="rId20"/>
                <a:stretch>
                  <a:fillRect/>
                </a:stretch>
              </a:blipFill>
            </p:spPr>
            <p:txBody>
              <a:bodyPr/>
              <a:lstStyle/>
              <a:p>
                <a:r>
                  <a:rPr lang="en-US">
                    <a:noFill/>
                  </a:rPr>
                  <a:t> </a:t>
                </a:r>
              </a:p>
            </p:txBody>
          </p:sp>
        </mc:Fallback>
      </mc:AlternateContent>
      <p:cxnSp>
        <p:nvCxnSpPr>
          <p:cNvPr id="25" name="Straight Arrow Connector 24">
            <a:extLst>
              <a:ext uri="{FF2B5EF4-FFF2-40B4-BE49-F238E27FC236}">
                <a16:creationId xmlns:a16="http://schemas.microsoft.com/office/drawing/2014/main" id="{3EE0F5CD-DF22-C239-EB38-1A5BD9B5EDB5}"/>
              </a:ext>
            </a:extLst>
          </p:cNvPr>
          <p:cNvCxnSpPr/>
          <p:nvPr/>
        </p:nvCxnSpPr>
        <p:spPr>
          <a:xfrm>
            <a:off x="7371237" y="3991715"/>
            <a:ext cx="0" cy="893794"/>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72ED4791-74B3-1CE1-E8B9-3AC305C3DE75}"/>
                  </a:ext>
                </a:extLst>
              </p:cNvPr>
              <p:cNvSpPr txBox="1"/>
              <p:nvPr/>
            </p:nvSpPr>
            <p:spPr>
              <a:xfrm>
                <a:off x="3733800" y="3733363"/>
                <a:ext cx="673453" cy="3799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solidFill>
                                <a:srgbClr val="0070C0"/>
                              </a:solidFill>
                              <a:latin typeface="Cambria Math" panose="02040503050406030204" pitchFamily="18" charset="0"/>
                            </a:rPr>
                          </m:ctrlPr>
                        </m:sSupPr>
                        <m:e>
                          <m:r>
                            <a:rPr lang="en-US" i="1" smtClean="0">
                              <a:solidFill>
                                <a:srgbClr val="0070C0"/>
                              </a:solidFill>
                              <a:latin typeface="Cambria Math" panose="02040503050406030204" pitchFamily="18" charset="0"/>
                            </a:rPr>
                            <m:t>𝑒</m:t>
                          </m:r>
                        </m:e>
                        <m:sup>
                          <m:r>
                            <a:rPr lang="en-US" b="0" i="1" smtClean="0">
                              <a:solidFill>
                                <a:srgbClr val="0070C0"/>
                              </a:solidFill>
                              <a:latin typeface="Cambria Math" panose="02040503050406030204" pitchFamily="18" charset="0"/>
                            </a:rPr>
                            <m:t>𝑖</m:t>
                          </m:r>
                          <m:r>
                            <a:rPr lang="en-US" b="0" i="1" smtClean="0">
                              <a:solidFill>
                                <a:srgbClr val="0070C0"/>
                              </a:solidFill>
                              <a:latin typeface="Cambria Math" panose="02040503050406030204" pitchFamily="18" charset="0"/>
                            </a:rPr>
                            <m:t>2</m:t>
                          </m:r>
                          <m:r>
                            <a:rPr lang="en-US" i="1">
                              <a:solidFill>
                                <a:srgbClr val="0070C0"/>
                              </a:solidFill>
                              <a:latin typeface="Cambria Math" panose="02040503050406030204" pitchFamily="18" charset="0"/>
                            </a:rPr>
                            <m:t>𝜙</m:t>
                          </m:r>
                        </m:sup>
                      </m:sSup>
                    </m:oMath>
                  </m:oMathPara>
                </a14:m>
                <a:endParaRPr lang="en-US" dirty="0">
                  <a:solidFill>
                    <a:srgbClr val="0070C0"/>
                  </a:solidFill>
                </a:endParaRPr>
              </a:p>
            </p:txBody>
          </p:sp>
        </mc:Choice>
        <mc:Fallback xmlns="">
          <p:sp>
            <p:nvSpPr>
              <p:cNvPr id="27" name="TextBox 26">
                <a:extLst>
                  <a:ext uri="{FF2B5EF4-FFF2-40B4-BE49-F238E27FC236}">
                    <a16:creationId xmlns:a16="http://schemas.microsoft.com/office/drawing/2014/main" id="{72ED4791-74B3-1CE1-E8B9-3AC305C3DE75}"/>
                  </a:ext>
                </a:extLst>
              </p:cNvPr>
              <p:cNvSpPr txBox="1">
                <a:spLocks noRot="1" noChangeAspect="1" noMove="1" noResize="1" noEditPoints="1" noAdjustHandles="1" noChangeArrowheads="1" noChangeShapeType="1" noTextEdit="1"/>
              </p:cNvSpPr>
              <p:nvPr/>
            </p:nvSpPr>
            <p:spPr>
              <a:xfrm>
                <a:off x="3733800" y="3733363"/>
                <a:ext cx="673453" cy="379976"/>
              </a:xfrm>
              <a:prstGeom prst="rect">
                <a:avLst/>
              </a:prstGeom>
              <a:blipFill>
                <a:blip r:embed="rId21"/>
                <a:stretch>
                  <a:fillRect/>
                </a:stretch>
              </a:blipFill>
            </p:spPr>
            <p:txBody>
              <a:bodyPr/>
              <a:lstStyle/>
              <a:p>
                <a:r>
                  <a:rPr lang="en-US">
                    <a:noFill/>
                  </a:rPr>
                  <a:t> </a:t>
                </a:r>
              </a:p>
            </p:txBody>
          </p:sp>
        </mc:Fallback>
      </mc:AlternateContent>
      <p:cxnSp>
        <p:nvCxnSpPr>
          <p:cNvPr id="28" name="Straight Arrow Connector 27">
            <a:extLst>
              <a:ext uri="{FF2B5EF4-FFF2-40B4-BE49-F238E27FC236}">
                <a16:creationId xmlns:a16="http://schemas.microsoft.com/office/drawing/2014/main" id="{2BA86661-4352-0D01-374D-D5E73C12DF61}"/>
              </a:ext>
            </a:extLst>
          </p:cNvPr>
          <p:cNvCxnSpPr/>
          <p:nvPr/>
        </p:nvCxnSpPr>
        <p:spPr>
          <a:xfrm>
            <a:off x="4173244" y="4080762"/>
            <a:ext cx="0" cy="893794"/>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73605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40B274-4B93-E59F-2D59-CFD07F0E7F59}"/>
              </a:ext>
            </a:extLst>
          </p:cNvPr>
          <p:cNvSpPr>
            <a:spLocks noGrp="1"/>
          </p:cNvSpPr>
          <p:nvPr>
            <p:ph type="sldNum" sz="quarter" idx="11"/>
          </p:nvPr>
        </p:nvSpPr>
        <p:spPr/>
        <p:txBody>
          <a:bodyPr/>
          <a:lstStyle/>
          <a:p>
            <a:fld id="{5BD36294-2849-48A8-8531-5354CF3095D2}" type="slidenum">
              <a:rPr lang="en-US" smtClean="0"/>
              <a:pPr/>
              <a:t>31</a:t>
            </a:fld>
            <a:endParaRPr lang="en-US" dirty="0"/>
          </a:p>
        </p:txBody>
      </p:sp>
      <p:sp>
        <p:nvSpPr>
          <p:cNvPr id="3" name="Title 2">
            <a:extLst>
              <a:ext uri="{FF2B5EF4-FFF2-40B4-BE49-F238E27FC236}">
                <a16:creationId xmlns:a16="http://schemas.microsoft.com/office/drawing/2014/main" id="{165EA972-A1F0-DC7F-8136-922A9C37DB4F}"/>
              </a:ext>
            </a:extLst>
          </p:cNvPr>
          <p:cNvSpPr>
            <a:spLocks noGrp="1"/>
          </p:cNvSpPr>
          <p:nvPr>
            <p:ph type="title"/>
          </p:nvPr>
        </p:nvSpPr>
        <p:spPr/>
        <p:txBody>
          <a:bodyPr/>
          <a:lstStyle/>
          <a:p>
            <a:pPr algn="ctr"/>
            <a:r>
              <a:rPr lang="en-US" dirty="0"/>
              <a:t>Thanks</a:t>
            </a:r>
          </a:p>
        </p:txBody>
      </p:sp>
      <p:sp>
        <p:nvSpPr>
          <p:cNvPr id="4" name="Content Placeholder 3">
            <a:extLst>
              <a:ext uri="{FF2B5EF4-FFF2-40B4-BE49-F238E27FC236}">
                <a16:creationId xmlns:a16="http://schemas.microsoft.com/office/drawing/2014/main" id="{ED78D44F-12EC-FE2F-3B81-A462D4EBA018}"/>
              </a:ext>
            </a:extLst>
          </p:cNvPr>
          <p:cNvSpPr>
            <a:spLocks noGrp="1"/>
          </p:cNvSpPr>
          <p:nvPr>
            <p:ph sz="quarter" idx="14"/>
          </p:nvPr>
        </p:nvSpPr>
        <p:spPr/>
        <p:txBody>
          <a:bodyPr/>
          <a:lstStyle/>
          <a:p>
            <a:pPr algn="ctr"/>
            <a:endParaRPr lang="en-US" dirty="0"/>
          </a:p>
          <a:p>
            <a:pPr algn="ctr"/>
            <a:endParaRPr lang="en-US" dirty="0"/>
          </a:p>
          <a:p>
            <a:pPr algn="ctr"/>
            <a:endParaRPr lang="en-US" dirty="0"/>
          </a:p>
          <a:p>
            <a:pPr algn="ctr"/>
            <a:endParaRPr lang="en-US" dirty="0"/>
          </a:p>
          <a:p>
            <a:pPr algn="ctr"/>
            <a:r>
              <a:rPr lang="en-US" dirty="0"/>
              <a:t>Questions are welcome!</a:t>
            </a:r>
          </a:p>
        </p:txBody>
      </p:sp>
    </p:spTree>
    <p:extLst>
      <p:ext uri="{BB962C8B-B14F-4D97-AF65-F5344CB8AC3E}">
        <p14:creationId xmlns:p14="http://schemas.microsoft.com/office/powerpoint/2010/main" val="2826694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69F1041-B931-1B3D-8230-6E61157D3AAD}"/>
              </a:ext>
            </a:extLst>
          </p:cNvPr>
          <p:cNvSpPr>
            <a:spLocks noGrp="1"/>
          </p:cNvSpPr>
          <p:nvPr>
            <p:ph type="sldNum" sz="quarter" idx="11"/>
          </p:nvPr>
        </p:nvSpPr>
        <p:spPr/>
        <p:txBody>
          <a:bodyPr/>
          <a:lstStyle/>
          <a:p>
            <a:fld id="{5BD36294-2849-48A8-8531-5354CF3095D2}" type="slidenum">
              <a:rPr lang="en-US" smtClean="0"/>
              <a:pPr/>
              <a:t>4</a:t>
            </a:fld>
            <a:endParaRPr lang="en-US" dirty="0"/>
          </a:p>
        </p:txBody>
      </p:sp>
      <p:sp>
        <p:nvSpPr>
          <p:cNvPr id="3" name="Title 2">
            <a:extLst>
              <a:ext uri="{FF2B5EF4-FFF2-40B4-BE49-F238E27FC236}">
                <a16:creationId xmlns:a16="http://schemas.microsoft.com/office/drawing/2014/main" id="{52FFA138-C807-371F-740D-097864B839DA}"/>
              </a:ext>
            </a:extLst>
          </p:cNvPr>
          <p:cNvSpPr>
            <a:spLocks noGrp="1"/>
          </p:cNvSpPr>
          <p:nvPr>
            <p:ph type="title"/>
          </p:nvPr>
        </p:nvSpPr>
        <p:spPr/>
        <p:txBody>
          <a:bodyPr/>
          <a:lstStyle/>
          <a:p>
            <a:r>
              <a:rPr lang="en-US" dirty="0"/>
              <a:t>C</a:t>
            </a:r>
            <a:r>
              <a:rPr lang="en-US" baseline="30000" dirty="0"/>
              <a:t>3</a:t>
            </a:r>
            <a:r>
              <a:rPr lang="en-US" dirty="0"/>
              <a:t> Parameters</a:t>
            </a:r>
          </a:p>
        </p:txBody>
      </p:sp>
      <p:pic>
        <p:nvPicPr>
          <p:cNvPr id="10" name="Content Placeholder 9">
            <a:extLst>
              <a:ext uri="{FF2B5EF4-FFF2-40B4-BE49-F238E27FC236}">
                <a16:creationId xmlns:a16="http://schemas.microsoft.com/office/drawing/2014/main" id="{1F7663DC-9A1E-5D07-CFF6-15C081EC48F2}"/>
              </a:ext>
            </a:extLst>
          </p:cNvPr>
          <p:cNvPicPr>
            <a:picLocks noGrp="1" noChangeAspect="1"/>
          </p:cNvPicPr>
          <p:nvPr>
            <p:ph sz="quarter" idx="14"/>
          </p:nvPr>
        </p:nvPicPr>
        <p:blipFill>
          <a:blip r:embed="rId2"/>
          <a:stretch>
            <a:fillRect/>
          </a:stretch>
        </p:blipFill>
        <p:spPr>
          <a:xfrm>
            <a:off x="2106943" y="1272108"/>
            <a:ext cx="7887048" cy="5065712"/>
          </a:xfrm>
        </p:spPr>
      </p:pic>
      <p:sp>
        <p:nvSpPr>
          <p:cNvPr id="11" name="Rectangle: Rounded Corners 10">
            <a:extLst>
              <a:ext uri="{FF2B5EF4-FFF2-40B4-BE49-F238E27FC236}">
                <a16:creationId xmlns:a16="http://schemas.microsoft.com/office/drawing/2014/main" id="{BC10A3C1-6CF1-4324-4B5E-9CB2CC3234D6}"/>
              </a:ext>
            </a:extLst>
          </p:cNvPr>
          <p:cNvSpPr/>
          <p:nvPr/>
        </p:nvSpPr>
        <p:spPr>
          <a:xfrm>
            <a:off x="8077200" y="2243052"/>
            <a:ext cx="1676400" cy="228600"/>
          </a:xfrm>
          <a:prstGeom prst="roundRect">
            <a:avLst/>
          </a:prstGeom>
          <a:solidFill>
            <a:srgbClr val="A4001D">
              <a:alpha val="50196"/>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0673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4648599-A7A3-2880-A58B-0717D634D355}"/>
              </a:ext>
            </a:extLst>
          </p:cNvPr>
          <p:cNvSpPr>
            <a:spLocks noGrp="1"/>
          </p:cNvSpPr>
          <p:nvPr>
            <p:ph type="sldNum" sz="quarter" idx="11"/>
          </p:nvPr>
        </p:nvSpPr>
        <p:spPr/>
        <p:txBody>
          <a:bodyPr/>
          <a:lstStyle/>
          <a:p>
            <a:fld id="{5BD36294-2849-48A8-8531-5354CF3095D2}" type="slidenum">
              <a:rPr lang="en-US" smtClean="0"/>
              <a:pPr/>
              <a:t>5</a:t>
            </a:fld>
            <a:endParaRPr lang="en-US" dirty="0"/>
          </a:p>
        </p:txBody>
      </p:sp>
      <p:sp>
        <p:nvSpPr>
          <p:cNvPr id="3" name="Title 2">
            <a:extLst>
              <a:ext uri="{FF2B5EF4-FFF2-40B4-BE49-F238E27FC236}">
                <a16:creationId xmlns:a16="http://schemas.microsoft.com/office/drawing/2014/main" id="{A30D5471-5088-ADA7-43D7-3AC6C25AF5E8}"/>
              </a:ext>
            </a:extLst>
          </p:cNvPr>
          <p:cNvSpPr>
            <a:spLocks noGrp="1"/>
          </p:cNvSpPr>
          <p:nvPr>
            <p:ph type="title"/>
          </p:nvPr>
        </p:nvSpPr>
        <p:spPr/>
        <p:txBody>
          <a:bodyPr/>
          <a:lstStyle/>
          <a:p>
            <a:r>
              <a:rPr lang="en-US" dirty="0"/>
              <a:t>Cavity (with two different coupler implementations) Parameters Determined Through HFSS® Simulations</a:t>
            </a:r>
          </a:p>
        </p:txBody>
      </p:sp>
      <p:pic>
        <p:nvPicPr>
          <p:cNvPr id="6" name="Picture 5">
            <a:extLst>
              <a:ext uri="{FF2B5EF4-FFF2-40B4-BE49-F238E27FC236}">
                <a16:creationId xmlns:a16="http://schemas.microsoft.com/office/drawing/2014/main" id="{F3DEA955-E0F0-3E9F-67E6-92AAC08E7286}"/>
              </a:ext>
            </a:extLst>
          </p:cNvPr>
          <p:cNvPicPr>
            <a:picLocks noChangeAspect="1"/>
          </p:cNvPicPr>
          <p:nvPr/>
        </p:nvPicPr>
        <p:blipFill>
          <a:blip r:embed="rId2"/>
          <a:stretch>
            <a:fillRect/>
          </a:stretch>
        </p:blipFill>
        <p:spPr>
          <a:xfrm>
            <a:off x="3613714" y="1295400"/>
            <a:ext cx="3404145" cy="5181600"/>
          </a:xfrm>
          <a:prstGeom prst="rect">
            <a:avLst/>
          </a:prstGeom>
        </p:spPr>
      </p:pic>
      <p:pic>
        <p:nvPicPr>
          <p:cNvPr id="7" name="Picture 6">
            <a:extLst>
              <a:ext uri="{FF2B5EF4-FFF2-40B4-BE49-F238E27FC236}">
                <a16:creationId xmlns:a16="http://schemas.microsoft.com/office/drawing/2014/main" id="{10287AC8-6AEC-6F6E-D122-B1CB0962A0B4}"/>
              </a:ext>
            </a:extLst>
          </p:cNvPr>
          <p:cNvPicPr>
            <a:picLocks noChangeAspect="1"/>
          </p:cNvPicPr>
          <p:nvPr/>
        </p:nvPicPr>
        <p:blipFill>
          <a:blip r:embed="rId3"/>
          <a:stretch>
            <a:fillRect/>
          </a:stretch>
        </p:blipFill>
        <p:spPr>
          <a:xfrm>
            <a:off x="0" y="1607469"/>
            <a:ext cx="3613714" cy="5141079"/>
          </a:xfrm>
          <a:prstGeom prst="rect">
            <a:avLst/>
          </a:prstGeom>
        </p:spPr>
      </p:pic>
      <mc:AlternateContent xmlns:mc="http://schemas.openxmlformats.org/markup-compatibility/2006">
        <mc:Choice xmlns:a14="http://schemas.microsoft.com/office/drawing/2010/main" Requires="a14">
          <p:graphicFrame>
            <p:nvGraphicFramePr>
              <p:cNvPr id="8" name="Content Placeholder 7">
                <a:extLst>
                  <a:ext uri="{FF2B5EF4-FFF2-40B4-BE49-F238E27FC236}">
                    <a16:creationId xmlns:a16="http://schemas.microsoft.com/office/drawing/2014/main" id="{90743843-A664-0F78-82E2-60250537D4FB}"/>
                  </a:ext>
                </a:extLst>
              </p:cNvPr>
              <p:cNvGraphicFramePr>
                <a:graphicFrameLocks noGrp="1"/>
              </p:cNvGraphicFramePr>
              <p:nvPr>
                <p:ph sz="quarter" idx="14"/>
                <p:extLst>
                  <p:ext uri="{D42A27DB-BD31-4B8C-83A1-F6EECF244321}">
                    <p14:modId xmlns:p14="http://schemas.microsoft.com/office/powerpoint/2010/main" val="1605895286"/>
                  </p:ext>
                </p:extLst>
              </p:nvPr>
            </p:nvGraphicFramePr>
            <p:xfrm>
              <a:off x="6477000" y="1447800"/>
              <a:ext cx="5562600" cy="36764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762345230"/>
                        </a:ext>
                      </a:extLst>
                    </a:gridCol>
                    <a:gridCol w="1295400">
                      <a:extLst>
                        <a:ext uri="{9D8B030D-6E8A-4147-A177-3AD203B41FA5}">
                          <a16:colId xmlns:a16="http://schemas.microsoft.com/office/drawing/2014/main" val="3070112139"/>
                        </a:ext>
                      </a:extLst>
                    </a:gridCol>
                    <a:gridCol w="1219200">
                      <a:extLst>
                        <a:ext uri="{9D8B030D-6E8A-4147-A177-3AD203B41FA5}">
                          <a16:colId xmlns:a16="http://schemas.microsoft.com/office/drawing/2014/main" val="524690189"/>
                        </a:ext>
                      </a:extLst>
                    </a:gridCol>
                  </a:tblGrid>
                  <a:tr h="0">
                    <a:tc>
                      <a:txBody>
                        <a:bodyPr/>
                        <a:lstStyle/>
                        <a:p>
                          <a:r>
                            <a:rPr lang="en-US" dirty="0"/>
                            <a:t>Parameters</a:t>
                          </a:r>
                        </a:p>
                        <a:p>
                          <a:r>
                            <a:rPr lang="en-US" dirty="0"/>
                            <a:t>@ 77 K</a:t>
                          </a:r>
                        </a:p>
                      </a:txBody>
                      <a:tcPr/>
                    </a:tc>
                    <a:tc>
                      <a:txBody>
                        <a:bodyPr/>
                        <a:lstStyle/>
                        <a:p>
                          <a:r>
                            <a:rPr lang="en-US" dirty="0"/>
                            <a:t>Cavity Left</a:t>
                          </a:r>
                        </a:p>
                      </a:txBody>
                      <a:tcPr/>
                    </a:tc>
                    <a:tc>
                      <a:txBody>
                        <a:bodyPr/>
                        <a:lstStyle/>
                        <a:p>
                          <a:r>
                            <a:rPr lang="en-US" dirty="0"/>
                            <a:t>Cavity Right</a:t>
                          </a:r>
                        </a:p>
                      </a:txBody>
                      <a:tcPr/>
                    </a:tc>
                    <a:extLst>
                      <a:ext uri="{0D108BD9-81ED-4DB2-BD59-A6C34878D82A}">
                        <a16:rowId xmlns:a16="http://schemas.microsoft.com/office/drawing/2014/main" val="2406566198"/>
                      </a:ext>
                    </a:extLst>
                  </a:tr>
                  <a:tr h="370840">
                    <a:tc>
                      <a:txBody>
                        <a:bodyPr/>
                        <a:lstStyle/>
                        <a:p>
                          <a:r>
                            <a:rPr lang="en-US" dirty="0"/>
                            <a:t>Resonant</a:t>
                          </a:r>
                          <a:r>
                            <a:rPr lang="en-US" baseline="0" dirty="0"/>
                            <a:t> F</a:t>
                          </a:r>
                          <a:r>
                            <a:rPr lang="en-US" dirty="0"/>
                            <a:t>requency,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0</m:t>
                                  </m:r>
                                </m:sub>
                              </m:sSub>
                            </m:oMath>
                          </a14:m>
                          <a:r>
                            <a:rPr lang="en-US" dirty="0"/>
                            <a:t>  (GHz)</a:t>
                          </a:r>
                        </a:p>
                      </a:txBody>
                      <a:tcPr/>
                    </a:tc>
                    <a:tc>
                      <a:txBody>
                        <a:bodyPr/>
                        <a:lstStyle/>
                        <a:p>
                          <a:r>
                            <a:rPr lang="en-US" dirty="0"/>
                            <a:t>5.712</a:t>
                          </a:r>
                        </a:p>
                      </a:txBody>
                      <a:tcPr/>
                    </a:tc>
                    <a:tc>
                      <a:txBody>
                        <a:bodyPr/>
                        <a:lstStyle/>
                        <a:p>
                          <a:r>
                            <a:rPr lang="en-US" dirty="0"/>
                            <a:t>5.712</a:t>
                          </a:r>
                        </a:p>
                      </a:txBody>
                      <a:tcPr/>
                    </a:tc>
                    <a:extLst>
                      <a:ext uri="{0D108BD9-81ED-4DB2-BD59-A6C34878D82A}">
                        <a16:rowId xmlns:a16="http://schemas.microsoft.com/office/drawing/2014/main" val="657225460"/>
                      </a:ext>
                    </a:extLst>
                  </a:tr>
                  <a:tr h="370840">
                    <a:tc>
                      <a:txBody>
                        <a:bodyPr/>
                        <a:lstStyle/>
                        <a:p>
                          <a:r>
                            <a:rPr lang="en-US" dirty="0"/>
                            <a:t>Coupling Coefficient,</a:t>
                          </a:r>
                          <a:r>
                            <a:rPr lang="en-US" baseline="0" dirty="0"/>
                            <a:t> </a:t>
                          </a:r>
                          <a14:m>
                            <m:oMath xmlns:m="http://schemas.openxmlformats.org/officeDocument/2006/math">
                              <m:r>
                                <a:rPr lang="en-US" b="0" i="1" smtClean="0">
                                  <a:latin typeface="Cambria Math" panose="02040503050406030204" pitchFamily="18" charset="0"/>
                                </a:rPr>
                                <m:t>𝛽</m:t>
                              </m:r>
                            </m:oMath>
                          </a14:m>
                          <a:endParaRPr lang="en-US" dirty="0"/>
                        </a:p>
                      </a:txBody>
                      <a:tcPr/>
                    </a:tc>
                    <a:tc>
                      <a:txBody>
                        <a:bodyPr/>
                        <a:lstStyle/>
                        <a:p>
                          <a:r>
                            <a:rPr lang="en-US" dirty="0"/>
                            <a:t>1.8625</a:t>
                          </a:r>
                        </a:p>
                      </a:txBody>
                      <a:tcPr/>
                    </a:tc>
                    <a:tc>
                      <a:txBody>
                        <a:bodyPr/>
                        <a:lstStyle/>
                        <a:p>
                          <a:r>
                            <a:rPr lang="en-US" dirty="0"/>
                            <a:t>1.8634</a:t>
                          </a:r>
                        </a:p>
                      </a:txBody>
                      <a:tcPr/>
                    </a:tc>
                    <a:extLst>
                      <a:ext uri="{0D108BD9-81ED-4DB2-BD59-A6C34878D82A}">
                        <a16:rowId xmlns:a16="http://schemas.microsoft.com/office/drawing/2014/main" val="103132724"/>
                      </a:ext>
                    </a:extLst>
                  </a:tr>
                  <a:tr h="370840">
                    <a:tc>
                      <a:txBody>
                        <a:bodyPr/>
                        <a:lstStyle/>
                        <a:p>
                          <a:r>
                            <a:rPr lang="en-US" dirty="0"/>
                            <a:t>Reflection Coefficient, </a:t>
                          </a:r>
                          <a14:m>
                            <m:oMath xmlns:m="http://schemas.openxmlformats.org/officeDocument/2006/math">
                              <m:r>
                                <m:rPr>
                                  <m:sty m:val="p"/>
                                </m:rPr>
                                <a:rPr lang="en-US" b="0" i="0" smtClean="0">
                                  <a:latin typeface="Cambria Math" panose="02040503050406030204" pitchFamily="18" charset="0"/>
                                </a:rPr>
                                <m:t>Γ</m:t>
                              </m:r>
                            </m:oMath>
                          </a14:m>
                          <a:endParaRPr lang="en-US" dirty="0"/>
                        </a:p>
                      </a:txBody>
                      <a:tcPr/>
                    </a:tc>
                    <a:tc>
                      <a:txBody>
                        <a:bodyPr/>
                        <a:lstStyle/>
                        <a:p>
                          <a:r>
                            <a:rPr lang="en-US" dirty="0"/>
                            <a:t>0.3013</a:t>
                          </a:r>
                        </a:p>
                      </a:txBody>
                      <a:tcPr/>
                    </a:tc>
                    <a:tc>
                      <a:txBody>
                        <a:bodyPr/>
                        <a:lstStyle/>
                        <a:p>
                          <a:r>
                            <a:rPr lang="en-US" dirty="0"/>
                            <a:t>0.3015</a:t>
                          </a:r>
                        </a:p>
                      </a:txBody>
                      <a:tcPr/>
                    </a:tc>
                    <a:extLst>
                      <a:ext uri="{0D108BD9-81ED-4DB2-BD59-A6C34878D82A}">
                        <a16:rowId xmlns:a16="http://schemas.microsoft.com/office/drawing/2014/main" val="2013117158"/>
                      </a:ext>
                    </a:extLst>
                  </a:tr>
                  <a:tr h="370840">
                    <a:tc>
                      <a:txBody>
                        <a:bodyPr/>
                        <a:lstStyle/>
                        <a:p>
                          <a:r>
                            <a:rPr lang="en-US" dirty="0"/>
                            <a:t>Shunt Impedance,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𝑠</m:t>
                                  </m:r>
                                </m:sub>
                              </m:sSub>
                            </m:oMath>
                          </a14:m>
                          <a:r>
                            <a:rPr lang="en-US" dirty="0"/>
                            <a:t> (M</a:t>
                          </a:r>
                          <a:r>
                            <a:rPr lang="el-GR" dirty="0"/>
                            <a:t>Ω</a:t>
                          </a:r>
                          <a:r>
                            <a:rPr lang="en-US" dirty="0"/>
                            <a:t>/m)</a:t>
                          </a:r>
                        </a:p>
                      </a:txBody>
                      <a:tcPr/>
                    </a:tc>
                    <a:tc>
                      <a:txBody>
                        <a:bodyPr/>
                        <a:lstStyle/>
                        <a:p>
                          <a:r>
                            <a:rPr lang="en-US" dirty="0"/>
                            <a:t>317.22</a:t>
                          </a:r>
                        </a:p>
                      </a:txBody>
                      <a:tcPr/>
                    </a:tc>
                    <a:tc>
                      <a:txBody>
                        <a:bodyPr/>
                        <a:lstStyle/>
                        <a:p>
                          <a:r>
                            <a:rPr lang="en-US" dirty="0"/>
                            <a:t>317.22</a:t>
                          </a:r>
                        </a:p>
                      </a:txBody>
                      <a:tcPr/>
                    </a:tc>
                    <a:extLst>
                      <a:ext uri="{0D108BD9-81ED-4DB2-BD59-A6C34878D82A}">
                        <a16:rowId xmlns:a16="http://schemas.microsoft.com/office/drawing/2014/main" val="2456999500"/>
                      </a:ext>
                    </a:extLst>
                  </a:tr>
                  <a:tr h="370840">
                    <a:tc>
                      <a:txBody>
                        <a:bodyPr/>
                        <a:lstStyle/>
                        <a:p>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𝜂</m:t>
                                        </m:r>
                                      </m:e>
                                      <m:sub>
                                        <m:r>
                                          <a:rPr lang="en-US" b="0" i="1" smtClean="0">
                                            <a:latin typeface="Cambria Math" panose="02040503050406030204" pitchFamily="18" charset="0"/>
                                          </a:rPr>
                                          <m:t>0</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𝑠𝑢𝑟</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𝑝𝑒𝑎𝑘</m:t>
                                            </m:r>
                                          </m:sub>
                                        </m:sSub>
                                      </m:sub>
                                    </m:sSub>
                                  </m:num>
                                  <m:den>
                                    <m:r>
                                      <a:rPr lang="en-US" b="0" i="1" smtClean="0">
                                        <a:latin typeface="Cambria Math" panose="02040503050406030204" pitchFamily="18" charset="0"/>
                                      </a:rPr>
                                      <m:t>𝐺𝑟𝑎𝑑𝑖𝑒𝑛𝑡</m:t>
                                    </m:r>
                                  </m:den>
                                </m:f>
                              </m:oMath>
                            </m:oMathPara>
                          </a14:m>
                          <a:endParaRPr lang="en-US" dirty="0"/>
                        </a:p>
                      </a:txBody>
                      <a:tcPr/>
                    </a:tc>
                    <a:tc>
                      <a:txBody>
                        <a:bodyPr/>
                        <a:lstStyle/>
                        <a:p>
                          <a:r>
                            <a:rPr lang="en-US" dirty="0"/>
                            <a:t>1.14</a:t>
                          </a:r>
                        </a:p>
                      </a:txBody>
                      <a:tcPr/>
                    </a:tc>
                    <a:tc>
                      <a:txBody>
                        <a:bodyPr/>
                        <a:lstStyle/>
                        <a:p>
                          <a:r>
                            <a:rPr lang="en-US" dirty="0"/>
                            <a:t>1.14</a:t>
                          </a:r>
                        </a:p>
                      </a:txBody>
                      <a:tcPr/>
                    </a:tc>
                    <a:extLst>
                      <a:ext uri="{0D108BD9-81ED-4DB2-BD59-A6C34878D82A}">
                        <a16:rowId xmlns:a16="http://schemas.microsoft.com/office/drawing/2014/main" val="3034607218"/>
                      </a:ext>
                    </a:extLst>
                  </a:tr>
                  <a:tr h="370840">
                    <a:tc>
                      <a:txBody>
                        <a:bodyPr/>
                        <a:lstStyle/>
                        <a:p>
                          <a:r>
                            <a:rPr lang="en-US" b="0" dirty="0"/>
                            <a:t>Quality Factor,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0</m:t>
                                  </m:r>
                                </m:sub>
                              </m:sSub>
                            </m:oMath>
                          </a14:m>
                          <a:endParaRPr lang="en-US" dirty="0"/>
                        </a:p>
                      </a:txBody>
                      <a:tcPr/>
                    </a:tc>
                    <a:tc>
                      <a:txBody>
                        <a:bodyPr/>
                        <a:lstStyle/>
                        <a:p>
                          <a:r>
                            <a:rPr lang="en-US" dirty="0"/>
                            <a:t>30124</a:t>
                          </a:r>
                        </a:p>
                      </a:txBody>
                      <a:tcPr/>
                    </a:tc>
                    <a:tc>
                      <a:txBody>
                        <a:bodyPr/>
                        <a:lstStyle/>
                        <a:p>
                          <a:r>
                            <a:rPr lang="en-US" dirty="0"/>
                            <a:t>30122</a:t>
                          </a:r>
                        </a:p>
                      </a:txBody>
                      <a:tcPr/>
                    </a:tc>
                    <a:extLst>
                      <a:ext uri="{0D108BD9-81ED-4DB2-BD59-A6C34878D82A}">
                        <a16:rowId xmlns:a16="http://schemas.microsoft.com/office/drawing/2014/main" val="705142524"/>
                      </a:ext>
                    </a:extLst>
                  </a:tr>
                </a:tbl>
              </a:graphicData>
            </a:graphic>
          </p:graphicFrame>
        </mc:Choice>
        <mc:Fallback>
          <p:graphicFrame>
            <p:nvGraphicFramePr>
              <p:cNvPr id="8" name="Content Placeholder 7">
                <a:extLst>
                  <a:ext uri="{FF2B5EF4-FFF2-40B4-BE49-F238E27FC236}">
                    <a16:creationId xmlns:a16="http://schemas.microsoft.com/office/drawing/2014/main" id="{90743843-A664-0F78-82E2-60250537D4FB}"/>
                  </a:ext>
                </a:extLst>
              </p:cNvPr>
              <p:cNvGraphicFramePr>
                <a:graphicFrameLocks noGrp="1"/>
              </p:cNvGraphicFramePr>
              <p:nvPr>
                <p:ph sz="quarter" idx="14"/>
                <p:extLst>
                  <p:ext uri="{D42A27DB-BD31-4B8C-83A1-F6EECF244321}">
                    <p14:modId xmlns:p14="http://schemas.microsoft.com/office/powerpoint/2010/main" val="1605895286"/>
                  </p:ext>
                </p:extLst>
              </p:nvPr>
            </p:nvGraphicFramePr>
            <p:xfrm>
              <a:off x="6477000" y="1447800"/>
              <a:ext cx="5562600" cy="36764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762345230"/>
                        </a:ext>
                      </a:extLst>
                    </a:gridCol>
                    <a:gridCol w="1295400">
                      <a:extLst>
                        <a:ext uri="{9D8B030D-6E8A-4147-A177-3AD203B41FA5}">
                          <a16:colId xmlns:a16="http://schemas.microsoft.com/office/drawing/2014/main" val="3070112139"/>
                        </a:ext>
                      </a:extLst>
                    </a:gridCol>
                    <a:gridCol w="1219200">
                      <a:extLst>
                        <a:ext uri="{9D8B030D-6E8A-4147-A177-3AD203B41FA5}">
                          <a16:colId xmlns:a16="http://schemas.microsoft.com/office/drawing/2014/main" val="524690189"/>
                        </a:ext>
                      </a:extLst>
                    </a:gridCol>
                  </a:tblGrid>
                  <a:tr h="640080">
                    <a:tc>
                      <a:txBody>
                        <a:bodyPr/>
                        <a:lstStyle/>
                        <a:p>
                          <a:r>
                            <a:rPr lang="en-US" dirty="0"/>
                            <a:t>Parameters</a:t>
                          </a:r>
                        </a:p>
                        <a:p>
                          <a:r>
                            <a:rPr lang="en-US" dirty="0"/>
                            <a:t>@ 77 K</a:t>
                          </a:r>
                        </a:p>
                      </a:txBody>
                      <a:tcPr/>
                    </a:tc>
                    <a:tc>
                      <a:txBody>
                        <a:bodyPr/>
                        <a:lstStyle/>
                        <a:p>
                          <a:r>
                            <a:rPr lang="en-US" dirty="0"/>
                            <a:t>Cavity Left</a:t>
                          </a:r>
                        </a:p>
                      </a:txBody>
                      <a:tcPr/>
                    </a:tc>
                    <a:tc>
                      <a:txBody>
                        <a:bodyPr/>
                        <a:lstStyle/>
                        <a:p>
                          <a:r>
                            <a:rPr lang="en-US" dirty="0"/>
                            <a:t>Cavity Right</a:t>
                          </a:r>
                        </a:p>
                      </a:txBody>
                      <a:tcPr/>
                    </a:tc>
                    <a:extLst>
                      <a:ext uri="{0D108BD9-81ED-4DB2-BD59-A6C34878D82A}">
                        <a16:rowId xmlns:a16="http://schemas.microsoft.com/office/drawing/2014/main" val="2406566198"/>
                      </a:ext>
                    </a:extLst>
                  </a:tr>
                  <a:tr h="640080">
                    <a:tc>
                      <a:txBody>
                        <a:bodyPr/>
                        <a:lstStyle/>
                        <a:p>
                          <a:endParaRPr lang="en-US"/>
                        </a:p>
                      </a:txBody>
                      <a:tcPr>
                        <a:blipFill>
                          <a:blip r:embed="rId4"/>
                          <a:stretch>
                            <a:fillRect l="-200" t="-104762" r="-83600" b="-389524"/>
                          </a:stretch>
                        </a:blipFill>
                      </a:tcPr>
                    </a:tc>
                    <a:tc>
                      <a:txBody>
                        <a:bodyPr/>
                        <a:lstStyle/>
                        <a:p>
                          <a:r>
                            <a:rPr lang="en-US" dirty="0"/>
                            <a:t>5.712</a:t>
                          </a:r>
                        </a:p>
                      </a:txBody>
                      <a:tcPr/>
                    </a:tc>
                    <a:tc>
                      <a:txBody>
                        <a:bodyPr/>
                        <a:lstStyle/>
                        <a:p>
                          <a:r>
                            <a:rPr lang="en-US" dirty="0"/>
                            <a:t>5.712</a:t>
                          </a:r>
                        </a:p>
                      </a:txBody>
                      <a:tcPr/>
                    </a:tc>
                    <a:extLst>
                      <a:ext uri="{0D108BD9-81ED-4DB2-BD59-A6C34878D82A}">
                        <a16:rowId xmlns:a16="http://schemas.microsoft.com/office/drawing/2014/main" val="657225460"/>
                      </a:ext>
                    </a:extLst>
                  </a:tr>
                  <a:tr h="370840">
                    <a:tc>
                      <a:txBody>
                        <a:bodyPr/>
                        <a:lstStyle/>
                        <a:p>
                          <a:endParaRPr lang="en-US"/>
                        </a:p>
                      </a:txBody>
                      <a:tcPr>
                        <a:blipFill>
                          <a:blip r:embed="rId4"/>
                          <a:stretch>
                            <a:fillRect l="-200" t="-352459" r="-83600" b="-570492"/>
                          </a:stretch>
                        </a:blipFill>
                      </a:tcPr>
                    </a:tc>
                    <a:tc>
                      <a:txBody>
                        <a:bodyPr/>
                        <a:lstStyle/>
                        <a:p>
                          <a:r>
                            <a:rPr lang="en-US" dirty="0"/>
                            <a:t>1.8625</a:t>
                          </a:r>
                        </a:p>
                      </a:txBody>
                      <a:tcPr/>
                    </a:tc>
                    <a:tc>
                      <a:txBody>
                        <a:bodyPr/>
                        <a:lstStyle/>
                        <a:p>
                          <a:r>
                            <a:rPr lang="en-US" dirty="0"/>
                            <a:t>1.8634</a:t>
                          </a:r>
                        </a:p>
                      </a:txBody>
                      <a:tcPr/>
                    </a:tc>
                    <a:extLst>
                      <a:ext uri="{0D108BD9-81ED-4DB2-BD59-A6C34878D82A}">
                        <a16:rowId xmlns:a16="http://schemas.microsoft.com/office/drawing/2014/main" val="103132724"/>
                      </a:ext>
                    </a:extLst>
                  </a:tr>
                  <a:tr h="370840">
                    <a:tc>
                      <a:txBody>
                        <a:bodyPr/>
                        <a:lstStyle/>
                        <a:p>
                          <a:endParaRPr lang="en-US"/>
                        </a:p>
                      </a:txBody>
                      <a:tcPr>
                        <a:blipFill>
                          <a:blip r:embed="rId4"/>
                          <a:stretch>
                            <a:fillRect l="-200" t="-452459" r="-83600" b="-470492"/>
                          </a:stretch>
                        </a:blipFill>
                      </a:tcPr>
                    </a:tc>
                    <a:tc>
                      <a:txBody>
                        <a:bodyPr/>
                        <a:lstStyle/>
                        <a:p>
                          <a:r>
                            <a:rPr lang="en-US" dirty="0"/>
                            <a:t>0.3013</a:t>
                          </a:r>
                        </a:p>
                      </a:txBody>
                      <a:tcPr/>
                    </a:tc>
                    <a:tc>
                      <a:txBody>
                        <a:bodyPr/>
                        <a:lstStyle/>
                        <a:p>
                          <a:r>
                            <a:rPr lang="en-US" dirty="0"/>
                            <a:t>0.3015</a:t>
                          </a:r>
                        </a:p>
                      </a:txBody>
                      <a:tcPr/>
                    </a:tc>
                    <a:extLst>
                      <a:ext uri="{0D108BD9-81ED-4DB2-BD59-A6C34878D82A}">
                        <a16:rowId xmlns:a16="http://schemas.microsoft.com/office/drawing/2014/main" val="2013117158"/>
                      </a:ext>
                    </a:extLst>
                  </a:tr>
                  <a:tr h="640080">
                    <a:tc>
                      <a:txBody>
                        <a:bodyPr/>
                        <a:lstStyle/>
                        <a:p>
                          <a:endParaRPr lang="en-US"/>
                        </a:p>
                      </a:txBody>
                      <a:tcPr>
                        <a:blipFill>
                          <a:blip r:embed="rId4"/>
                          <a:stretch>
                            <a:fillRect l="-200" t="-320952" r="-83600" b="-173333"/>
                          </a:stretch>
                        </a:blipFill>
                      </a:tcPr>
                    </a:tc>
                    <a:tc>
                      <a:txBody>
                        <a:bodyPr/>
                        <a:lstStyle/>
                        <a:p>
                          <a:r>
                            <a:rPr lang="en-US" dirty="0"/>
                            <a:t>317.22</a:t>
                          </a:r>
                        </a:p>
                      </a:txBody>
                      <a:tcPr/>
                    </a:tc>
                    <a:tc>
                      <a:txBody>
                        <a:bodyPr/>
                        <a:lstStyle/>
                        <a:p>
                          <a:r>
                            <a:rPr lang="en-US" dirty="0"/>
                            <a:t>317.22</a:t>
                          </a:r>
                        </a:p>
                      </a:txBody>
                      <a:tcPr/>
                    </a:tc>
                    <a:extLst>
                      <a:ext uri="{0D108BD9-81ED-4DB2-BD59-A6C34878D82A}">
                        <a16:rowId xmlns:a16="http://schemas.microsoft.com/office/drawing/2014/main" val="2456999500"/>
                      </a:ext>
                    </a:extLst>
                  </a:tr>
                  <a:tr h="643700">
                    <a:tc>
                      <a:txBody>
                        <a:bodyPr/>
                        <a:lstStyle/>
                        <a:p>
                          <a:endParaRPr lang="en-US"/>
                        </a:p>
                      </a:txBody>
                      <a:tcPr>
                        <a:blipFill>
                          <a:blip r:embed="rId4"/>
                          <a:stretch>
                            <a:fillRect l="-200" t="-416981" r="-83600" b="-71698"/>
                          </a:stretch>
                        </a:blipFill>
                      </a:tcPr>
                    </a:tc>
                    <a:tc>
                      <a:txBody>
                        <a:bodyPr/>
                        <a:lstStyle/>
                        <a:p>
                          <a:r>
                            <a:rPr lang="en-US" dirty="0"/>
                            <a:t>1.14</a:t>
                          </a:r>
                        </a:p>
                      </a:txBody>
                      <a:tcPr/>
                    </a:tc>
                    <a:tc>
                      <a:txBody>
                        <a:bodyPr/>
                        <a:lstStyle/>
                        <a:p>
                          <a:r>
                            <a:rPr lang="en-US" dirty="0"/>
                            <a:t>1.14</a:t>
                          </a:r>
                        </a:p>
                      </a:txBody>
                      <a:tcPr/>
                    </a:tc>
                    <a:extLst>
                      <a:ext uri="{0D108BD9-81ED-4DB2-BD59-A6C34878D82A}">
                        <a16:rowId xmlns:a16="http://schemas.microsoft.com/office/drawing/2014/main" val="3034607218"/>
                      </a:ext>
                    </a:extLst>
                  </a:tr>
                  <a:tr h="370840">
                    <a:tc>
                      <a:txBody>
                        <a:bodyPr/>
                        <a:lstStyle/>
                        <a:p>
                          <a:endParaRPr lang="en-US"/>
                        </a:p>
                      </a:txBody>
                      <a:tcPr>
                        <a:blipFill>
                          <a:blip r:embed="rId4"/>
                          <a:stretch>
                            <a:fillRect l="-200" t="-898361" r="-83600" b="-24590"/>
                          </a:stretch>
                        </a:blipFill>
                      </a:tcPr>
                    </a:tc>
                    <a:tc>
                      <a:txBody>
                        <a:bodyPr/>
                        <a:lstStyle/>
                        <a:p>
                          <a:r>
                            <a:rPr lang="en-US" dirty="0"/>
                            <a:t>30124</a:t>
                          </a:r>
                        </a:p>
                      </a:txBody>
                      <a:tcPr/>
                    </a:tc>
                    <a:tc>
                      <a:txBody>
                        <a:bodyPr/>
                        <a:lstStyle/>
                        <a:p>
                          <a:r>
                            <a:rPr lang="en-US" dirty="0"/>
                            <a:t>30122</a:t>
                          </a:r>
                        </a:p>
                      </a:txBody>
                      <a:tcPr/>
                    </a:tc>
                    <a:extLst>
                      <a:ext uri="{0D108BD9-81ED-4DB2-BD59-A6C34878D82A}">
                        <a16:rowId xmlns:a16="http://schemas.microsoft.com/office/drawing/2014/main" val="705142524"/>
                      </a:ext>
                    </a:extLst>
                  </a:tr>
                </a:tbl>
              </a:graphicData>
            </a:graphic>
          </p:graphicFrame>
        </mc:Fallback>
      </mc:AlternateContent>
      <p:cxnSp>
        <p:nvCxnSpPr>
          <p:cNvPr id="10" name="Straight Connector 9">
            <a:extLst>
              <a:ext uri="{FF2B5EF4-FFF2-40B4-BE49-F238E27FC236}">
                <a16:creationId xmlns:a16="http://schemas.microsoft.com/office/drawing/2014/main" id="{F9D11482-102B-A3CA-C6E5-76342C6CA67D}"/>
              </a:ext>
            </a:extLst>
          </p:cNvPr>
          <p:cNvCxnSpPr/>
          <p:nvPr/>
        </p:nvCxnSpPr>
        <p:spPr>
          <a:xfrm flipH="1">
            <a:off x="2438400" y="4258887"/>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3D77F5-F82F-FE55-59DD-277827264951}"/>
              </a:ext>
            </a:extLst>
          </p:cNvPr>
          <p:cNvCxnSpPr/>
          <p:nvPr/>
        </p:nvCxnSpPr>
        <p:spPr>
          <a:xfrm flipH="1">
            <a:off x="2438400" y="4783974"/>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486DE76A-95DE-BBF4-A6C4-8D826691F440}"/>
              </a:ext>
            </a:extLst>
          </p:cNvPr>
          <p:cNvCxnSpPr/>
          <p:nvPr/>
        </p:nvCxnSpPr>
        <p:spPr>
          <a:xfrm>
            <a:off x="3352800" y="3581400"/>
            <a:ext cx="0" cy="677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BCB2080-BCAB-1FCE-057E-CD023FFC9C2B}"/>
              </a:ext>
            </a:extLst>
          </p:cNvPr>
          <p:cNvCxnSpPr/>
          <p:nvPr/>
        </p:nvCxnSpPr>
        <p:spPr>
          <a:xfrm flipV="1">
            <a:off x="3352800" y="4783974"/>
            <a:ext cx="0" cy="550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D4492A99-4D71-81DF-A321-BE903CC9C2E1}"/>
                  </a:ext>
                </a:extLst>
              </p:cNvPr>
              <p:cNvSpPr txBox="1"/>
              <p:nvPr/>
            </p:nvSpPr>
            <p:spPr>
              <a:xfrm>
                <a:off x="2893128" y="5377934"/>
                <a:ext cx="1180260" cy="369332"/>
              </a:xfrm>
              <a:prstGeom prst="rect">
                <a:avLst/>
              </a:prstGeom>
              <a:noFill/>
            </p:spPr>
            <p:txBody>
              <a:bodyPr wrap="none" rtlCol="0">
                <a:spAutoFit/>
              </a:bodyPr>
              <a:lstStyle/>
              <a:p>
                <a14:m>
                  <m:oMath xmlns:m="http://schemas.openxmlformats.org/officeDocument/2006/math">
                    <m:r>
                      <a:rPr lang="en-US" b="0" i="1" smtClean="0">
                        <a:latin typeface="Cambria Math" panose="02040503050406030204" pitchFamily="18" charset="0"/>
                      </a:rPr>
                      <m:t>𝜙</m:t>
                    </m:r>
                  </m:oMath>
                </a14:m>
                <a:r>
                  <a:rPr lang="en-US" dirty="0"/>
                  <a:t> 7.1 mm</a:t>
                </a:r>
              </a:p>
            </p:txBody>
          </p:sp>
        </mc:Choice>
        <mc:Fallback>
          <p:sp>
            <p:nvSpPr>
              <p:cNvPr id="16" name="TextBox 15">
                <a:extLst>
                  <a:ext uri="{FF2B5EF4-FFF2-40B4-BE49-F238E27FC236}">
                    <a16:creationId xmlns:a16="http://schemas.microsoft.com/office/drawing/2014/main" id="{D4492A99-4D71-81DF-A321-BE903CC9C2E1}"/>
                  </a:ext>
                </a:extLst>
              </p:cNvPr>
              <p:cNvSpPr txBox="1">
                <a:spLocks noRot="1" noChangeAspect="1" noMove="1" noResize="1" noEditPoints="1" noAdjustHandles="1" noChangeArrowheads="1" noChangeShapeType="1" noTextEdit="1"/>
              </p:cNvSpPr>
              <p:nvPr/>
            </p:nvSpPr>
            <p:spPr>
              <a:xfrm>
                <a:off x="2893128" y="5377934"/>
                <a:ext cx="1180260" cy="369332"/>
              </a:xfrm>
              <a:prstGeom prst="rect">
                <a:avLst/>
              </a:prstGeom>
              <a:blipFill>
                <a:blip r:embed="rId5"/>
                <a:stretch>
                  <a:fillRect l="-1554" t="-8197" r="-4663" b="-24590"/>
                </a:stretch>
              </a:blipFill>
            </p:spPr>
            <p:txBody>
              <a:bodyPr/>
              <a:lstStyle/>
              <a:p>
                <a:r>
                  <a:rPr lang="en-US">
                    <a:noFill/>
                  </a:rPr>
                  <a:t> </a:t>
                </a:r>
              </a:p>
            </p:txBody>
          </p:sp>
        </mc:Fallback>
      </mc:AlternateContent>
    </p:spTree>
    <p:extLst>
      <p:ext uri="{BB962C8B-B14F-4D97-AF65-F5344CB8AC3E}">
        <p14:creationId xmlns:p14="http://schemas.microsoft.com/office/powerpoint/2010/main" val="3368874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a:extLst>
              <a:ext uri="{FF2B5EF4-FFF2-40B4-BE49-F238E27FC236}">
                <a16:creationId xmlns:a16="http://schemas.microsoft.com/office/drawing/2014/main" id="{31139FBA-FE0C-74BA-3039-25954BF9765E}"/>
              </a:ext>
            </a:extLst>
          </p:cNvPr>
          <p:cNvGrpSpPr/>
          <p:nvPr/>
        </p:nvGrpSpPr>
        <p:grpSpPr>
          <a:xfrm>
            <a:off x="867874" y="4808873"/>
            <a:ext cx="11071037" cy="753727"/>
            <a:chOff x="867874" y="4800600"/>
            <a:chExt cx="11071037" cy="753727"/>
          </a:xfrm>
        </p:grpSpPr>
        <p:pic>
          <p:nvPicPr>
            <p:cNvPr id="93" name="Picture 92">
              <a:extLst>
                <a:ext uri="{FF2B5EF4-FFF2-40B4-BE49-F238E27FC236}">
                  <a16:creationId xmlns:a16="http://schemas.microsoft.com/office/drawing/2014/main" id="{E9C4A1FD-4F7E-5B93-20C9-88DAA29CC39F}"/>
                </a:ext>
              </a:extLst>
            </p:cNvPr>
            <p:cNvPicPr>
              <a:picLocks noChangeAspect="1"/>
            </p:cNvPicPr>
            <p:nvPr/>
          </p:nvPicPr>
          <p:blipFill rotWithShape="1">
            <a:blip r:embed="rId2"/>
            <a:srcRect t="15324"/>
            <a:stretch/>
          </p:blipFill>
          <p:spPr>
            <a:xfrm flipV="1">
              <a:off x="867874" y="4800600"/>
              <a:ext cx="11071037" cy="533399"/>
            </a:xfrm>
            <a:prstGeom prst="rect">
              <a:avLst/>
            </a:prstGeom>
          </p:spPr>
        </p:pic>
        <mc:AlternateContent xmlns:mc="http://schemas.openxmlformats.org/markup-compatibility/2006" xmlns:a14="http://schemas.microsoft.com/office/drawing/2010/main">
          <mc:Choice Requires="a14">
            <p:sp>
              <p:nvSpPr>
                <p:cNvPr id="96" name="TextBox 95">
                  <a:extLst>
                    <a:ext uri="{FF2B5EF4-FFF2-40B4-BE49-F238E27FC236}">
                      <a16:creationId xmlns:a16="http://schemas.microsoft.com/office/drawing/2014/main" id="{DAA3178D-11AB-F3FA-E632-A05FC87F644E}"/>
                    </a:ext>
                  </a:extLst>
                </p:cNvPr>
                <p:cNvSpPr txBox="1"/>
                <p:nvPr/>
              </p:nvSpPr>
              <p:spPr>
                <a:xfrm>
                  <a:off x="2423892" y="5246550"/>
                  <a:ext cx="9142445" cy="307777"/>
                </a:xfrm>
                <a:prstGeom prst="rect">
                  <a:avLst/>
                </a:prstGeom>
                <a:noFill/>
              </p:spPr>
              <p:txBody>
                <a:bodyPr wrap="square" rtlCol="0">
                  <a:spAutoFit/>
                </a:bodyPr>
                <a:lstStyle/>
                <a:p>
                  <a:r>
                    <a:rPr lang="en-US" sz="1400" dirty="0"/>
                    <a:t>0</a:t>
                  </a:r>
                  <a:r>
                    <a:rPr lang="en-US" sz="1400" dirty="0">
                      <a:latin typeface="Cambria Math" panose="02040503050406030204" pitchFamily="18" charset="0"/>
                    </a:rPr>
                    <a:t>°		                      18</a:t>
                  </a:r>
                  <a:r>
                    <a:rPr lang="en-US" sz="1400" dirty="0"/>
                    <a:t>0</a:t>
                  </a:r>
                  <a14:m>
                    <m:oMath xmlns:m="http://schemas.openxmlformats.org/officeDocument/2006/math">
                      <m:r>
                        <a:rPr lang="en-US" sz="1400" i="1">
                          <a:latin typeface="Cambria Math" panose="02040503050406030204" pitchFamily="18" charset="0"/>
                        </a:rPr>
                        <m:t>°</m:t>
                      </m:r>
                    </m:oMath>
                  </a14:m>
                  <a:r>
                    <a:rPr lang="en-US" sz="1400" dirty="0"/>
                    <a:t>			 0</a:t>
                  </a:r>
                  <a:r>
                    <a:rPr lang="en-US" sz="1400" dirty="0">
                      <a:latin typeface="Cambria Math" panose="02040503050406030204" pitchFamily="18" charset="0"/>
                    </a:rPr>
                    <a:t>°		                      18</a:t>
                  </a:r>
                  <a:r>
                    <a:rPr lang="en-US" sz="1400" dirty="0"/>
                    <a:t>0</a:t>
                  </a:r>
                  <a14:m>
                    <m:oMath xmlns:m="http://schemas.openxmlformats.org/officeDocument/2006/math">
                      <m:r>
                        <a:rPr lang="en-US" sz="1400" i="1">
                          <a:latin typeface="Cambria Math" panose="02040503050406030204" pitchFamily="18" charset="0"/>
                        </a:rPr>
                        <m:t>°</m:t>
                      </m:r>
                    </m:oMath>
                  </a14:m>
                  <a:endParaRPr lang="en-US" sz="1400" dirty="0"/>
                </a:p>
              </p:txBody>
            </p:sp>
          </mc:Choice>
          <mc:Fallback xmlns="">
            <p:sp>
              <p:nvSpPr>
                <p:cNvPr id="96" name="TextBox 95">
                  <a:extLst>
                    <a:ext uri="{FF2B5EF4-FFF2-40B4-BE49-F238E27FC236}">
                      <a16:creationId xmlns:a16="http://schemas.microsoft.com/office/drawing/2014/main" id="{DAA3178D-11AB-F3FA-E632-A05FC87F644E}"/>
                    </a:ext>
                  </a:extLst>
                </p:cNvPr>
                <p:cNvSpPr txBox="1">
                  <a:spLocks noRot="1" noChangeAspect="1" noMove="1" noResize="1" noEditPoints="1" noAdjustHandles="1" noChangeArrowheads="1" noChangeShapeType="1" noTextEdit="1"/>
                </p:cNvSpPr>
                <p:nvPr/>
              </p:nvSpPr>
              <p:spPr>
                <a:xfrm>
                  <a:off x="2423892" y="5246550"/>
                  <a:ext cx="9142445" cy="307777"/>
                </a:xfrm>
                <a:prstGeom prst="rect">
                  <a:avLst/>
                </a:prstGeom>
                <a:blipFill>
                  <a:blip r:embed="rId3"/>
                  <a:stretch>
                    <a:fillRect l="-200" t="-5882" b="-19608"/>
                  </a:stretch>
                </a:blipFill>
              </p:spPr>
              <p:txBody>
                <a:bodyPr/>
                <a:lstStyle/>
                <a:p>
                  <a:r>
                    <a:rPr lang="en-US">
                      <a:noFill/>
                    </a:rPr>
                    <a:t> </a:t>
                  </a:r>
                </a:p>
              </p:txBody>
            </p:sp>
          </mc:Fallback>
        </mc:AlternateContent>
      </p:grpSp>
      <p:grpSp>
        <p:nvGrpSpPr>
          <p:cNvPr id="100" name="Group 99">
            <a:extLst>
              <a:ext uri="{FF2B5EF4-FFF2-40B4-BE49-F238E27FC236}">
                <a16:creationId xmlns:a16="http://schemas.microsoft.com/office/drawing/2014/main" id="{ABCBBAF3-6D06-0A59-1AA8-A8B2C02C71AF}"/>
              </a:ext>
            </a:extLst>
          </p:cNvPr>
          <p:cNvGrpSpPr/>
          <p:nvPr/>
        </p:nvGrpSpPr>
        <p:grpSpPr>
          <a:xfrm>
            <a:off x="133481" y="3426023"/>
            <a:ext cx="11041364" cy="799294"/>
            <a:chOff x="133481" y="3426023"/>
            <a:chExt cx="11041364" cy="799294"/>
          </a:xfrm>
        </p:grpSpPr>
        <p:pic>
          <p:nvPicPr>
            <p:cNvPr id="99" name="Picture 98">
              <a:extLst>
                <a:ext uri="{FF2B5EF4-FFF2-40B4-BE49-F238E27FC236}">
                  <a16:creationId xmlns:a16="http://schemas.microsoft.com/office/drawing/2014/main" id="{112BF344-026E-21FD-129B-35B306DCBCD1}"/>
                </a:ext>
              </a:extLst>
            </p:cNvPr>
            <p:cNvPicPr>
              <a:picLocks noChangeAspect="1"/>
            </p:cNvPicPr>
            <p:nvPr/>
          </p:nvPicPr>
          <p:blipFill rotWithShape="1">
            <a:blip r:embed="rId4"/>
            <a:srcRect l="14179" t="8907" r="29571" b="16052"/>
            <a:stretch/>
          </p:blipFill>
          <p:spPr>
            <a:xfrm>
              <a:off x="133481" y="3625322"/>
              <a:ext cx="11041364" cy="599995"/>
            </a:xfrm>
            <a:prstGeom prst="rect">
              <a:avLst/>
            </a:prstGeom>
          </p:spPr>
        </p:pic>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50E7BA76-CF83-BA3E-5519-C48DCE47612D}"/>
                    </a:ext>
                  </a:extLst>
                </p:cNvPr>
                <p:cNvSpPr txBox="1"/>
                <p:nvPr/>
              </p:nvSpPr>
              <p:spPr>
                <a:xfrm>
                  <a:off x="1775415" y="3426023"/>
                  <a:ext cx="9142445" cy="307777"/>
                </a:xfrm>
                <a:prstGeom prst="rect">
                  <a:avLst/>
                </a:prstGeom>
                <a:noFill/>
              </p:spPr>
              <p:txBody>
                <a:bodyPr wrap="square" rtlCol="0">
                  <a:spAutoFit/>
                </a:bodyPr>
                <a:lstStyle/>
                <a:p>
                  <a:r>
                    <a:rPr lang="en-US" sz="1400" dirty="0"/>
                    <a:t>0</a:t>
                  </a:r>
                  <a:r>
                    <a:rPr lang="en-US" sz="1400" dirty="0">
                      <a:latin typeface="Cambria Math" panose="02040503050406030204" pitchFamily="18" charset="0"/>
                    </a:rPr>
                    <a:t>°		                      18</a:t>
                  </a:r>
                  <a:r>
                    <a:rPr lang="en-US" sz="1400" dirty="0"/>
                    <a:t>0</a:t>
                  </a:r>
                  <a14:m>
                    <m:oMath xmlns:m="http://schemas.openxmlformats.org/officeDocument/2006/math">
                      <m:r>
                        <a:rPr lang="en-US" sz="1400" i="1">
                          <a:latin typeface="Cambria Math" panose="02040503050406030204" pitchFamily="18" charset="0"/>
                        </a:rPr>
                        <m:t>°</m:t>
                      </m:r>
                    </m:oMath>
                  </a14:m>
                  <a:r>
                    <a:rPr lang="en-US" sz="1400" dirty="0"/>
                    <a:t>			 0</a:t>
                  </a:r>
                  <a:r>
                    <a:rPr lang="en-US" sz="1400" dirty="0">
                      <a:latin typeface="Cambria Math" panose="02040503050406030204" pitchFamily="18" charset="0"/>
                    </a:rPr>
                    <a:t>°		                      18</a:t>
                  </a:r>
                  <a:r>
                    <a:rPr lang="en-US" sz="1400" dirty="0"/>
                    <a:t>0</a:t>
                  </a:r>
                  <a14:m>
                    <m:oMath xmlns:m="http://schemas.openxmlformats.org/officeDocument/2006/math">
                      <m:r>
                        <a:rPr lang="en-US" sz="1400" i="1">
                          <a:latin typeface="Cambria Math" panose="02040503050406030204" pitchFamily="18" charset="0"/>
                        </a:rPr>
                        <m:t>°</m:t>
                      </m:r>
                    </m:oMath>
                  </a14:m>
                  <a:endParaRPr lang="en-US" sz="1400" dirty="0"/>
                </a:p>
              </p:txBody>
            </p:sp>
          </mc:Choice>
          <mc:Fallback xmlns="">
            <p:sp>
              <p:nvSpPr>
                <p:cNvPr id="94" name="TextBox 93">
                  <a:extLst>
                    <a:ext uri="{FF2B5EF4-FFF2-40B4-BE49-F238E27FC236}">
                      <a16:creationId xmlns:a16="http://schemas.microsoft.com/office/drawing/2014/main" id="{50E7BA76-CF83-BA3E-5519-C48DCE47612D}"/>
                    </a:ext>
                  </a:extLst>
                </p:cNvPr>
                <p:cNvSpPr txBox="1">
                  <a:spLocks noRot="1" noChangeAspect="1" noMove="1" noResize="1" noEditPoints="1" noAdjustHandles="1" noChangeArrowheads="1" noChangeShapeType="1" noTextEdit="1"/>
                </p:cNvSpPr>
                <p:nvPr/>
              </p:nvSpPr>
              <p:spPr>
                <a:xfrm>
                  <a:off x="1775415" y="3426023"/>
                  <a:ext cx="9142445" cy="307777"/>
                </a:xfrm>
                <a:prstGeom prst="rect">
                  <a:avLst/>
                </a:prstGeom>
                <a:blipFill>
                  <a:blip r:embed="rId5"/>
                  <a:stretch>
                    <a:fillRect l="-200" t="-5882" b="-19608"/>
                  </a:stretch>
                </a:blipFill>
              </p:spPr>
              <p:txBody>
                <a:bodyPr/>
                <a:lstStyle/>
                <a:p>
                  <a:r>
                    <a:rPr lang="en-US">
                      <a:noFill/>
                    </a:rPr>
                    <a:t> </a:t>
                  </a:r>
                </a:p>
              </p:txBody>
            </p:sp>
          </mc:Fallback>
        </mc:AlternateContent>
      </p:grpSp>
      <p:sp>
        <p:nvSpPr>
          <p:cNvPr id="2" name="Slide Number Placeholder 1">
            <a:extLst>
              <a:ext uri="{FF2B5EF4-FFF2-40B4-BE49-F238E27FC236}">
                <a16:creationId xmlns:a16="http://schemas.microsoft.com/office/drawing/2014/main" id="{4C25528C-8105-5A5B-F7B3-426B680ACD82}"/>
              </a:ext>
            </a:extLst>
          </p:cNvPr>
          <p:cNvSpPr>
            <a:spLocks noGrp="1"/>
          </p:cNvSpPr>
          <p:nvPr>
            <p:ph type="sldNum" sz="quarter" idx="11"/>
          </p:nvPr>
        </p:nvSpPr>
        <p:spPr/>
        <p:txBody>
          <a:bodyPr/>
          <a:lstStyle/>
          <a:p>
            <a:fld id="{5BD36294-2849-48A8-8531-5354CF3095D2}" type="slidenum">
              <a:rPr lang="en-US" smtClean="0"/>
              <a:pPr/>
              <a:t>6</a:t>
            </a:fld>
            <a:endParaRPr lang="en-US" dirty="0"/>
          </a:p>
        </p:txBody>
      </p:sp>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13E923F6-698D-F3E3-B6B0-C0F5D8FA26B8}"/>
                  </a:ext>
                </a:extLst>
              </p:cNvPr>
              <p:cNvSpPr>
                <a:spLocks noGrp="1"/>
              </p:cNvSpPr>
              <p:nvPr>
                <p:ph type="title"/>
              </p:nvPr>
            </p:nvSpPr>
            <p:spPr/>
            <p:txBody>
              <a:bodyPr/>
              <a:lstStyle/>
              <a:p>
                <a:r>
                  <a:rPr lang="en-US" dirty="0"/>
                  <a:t>Cavity Phases in an Accelerator Made of 135</a:t>
                </a:r>
                <a14:m>
                  <m:oMath xmlns:m="http://schemas.openxmlformats.org/officeDocument/2006/math">
                    <m:r>
                      <a:rPr lang="en-US" b="1" i="1" smtClean="0">
                        <a:latin typeface="Cambria Math" panose="02040503050406030204" pitchFamily="18" charset="0"/>
                      </a:rPr>
                      <m:t>°</m:t>
                    </m:r>
                  </m:oMath>
                </a14:m>
                <a:r>
                  <a:rPr lang="en-US" dirty="0"/>
                  <a:t> Phase Advance Cavities</a:t>
                </a:r>
                <a:br>
                  <a:rPr lang="en-US" dirty="0"/>
                </a:br>
                <a:r>
                  <a:rPr lang="en-US" dirty="0"/>
                  <a:t>(</a:t>
                </a:r>
                <a14:m>
                  <m:oMath xmlns:m="http://schemas.openxmlformats.org/officeDocument/2006/math">
                    <m:sSup>
                      <m:sSupPr>
                        <m:ctrlPr>
                          <a:rPr lang="en-US" b="1" i="1" smtClean="0">
                            <a:latin typeface="Cambria Math" panose="02040503050406030204" pitchFamily="18" charset="0"/>
                          </a:rPr>
                        </m:ctrlPr>
                      </m:sSupPr>
                      <m:e>
                        <m:r>
                          <a:rPr lang="en-US" b="1" i="1" smtClean="0">
                            <a:latin typeface="Cambria Math" panose="02040503050406030204" pitchFamily="18" charset="0"/>
                          </a:rPr>
                          <m:t>𝒆</m:t>
                        </m:r>
                      </m:e>
                      <m:sup>
                        <m:r>
                          <a:rPr lang="en-US" b="1" i="1" smtClean="0">
                            <a:latin typeface="Cambria Math" panose="02040503050406030204" pitchFamily="18" charset="0"/>
                          </a:rPr>
                          <m:t>𝒊</m:t>
                        </m:r>
                        <m:r>
                          <a:rPr lang="en-US" b="1" i="1" smtClean="0">
                            <a:latin typeface="Cambria Math" panose="02040503050406030204" pitchFamily="18" charset="0"/>
                          </a:rPr>
                          <m:t>𝝎</m:t>
                        </m:r>
                        <m:r>
                          <a:rPr lang="en-US" b="1" i="1" smtClean="0">
                            <a:latin typeface="Cambria Math" panose="02040503050406030204" pitchFamily="18" charset="0"/>
                          </a:rPr>
                          <m:t>𝒕</m:t>
                        </m:r>
                      </m:sup>
                    </m:sSup>
                  </m:oMath>
                </a14:m>
                <a:r>
                  <a:rPr lang="en-US" dirty="0"/>
                  <a:t> convention)</a:t>
                </a:r>
              </a:p>
            </p:txBody>
          </p:sp>
        </mc:Choice>
        <mc:Fallback xmlns="">
          <p:sp>
            <p:nvSpPr>
              <p:cNvPr id="3" name="Title 2">
                <a:extLst>
                  <a:ext uri="{FF2B5EF4-FFF2-40B4-BE49-F238E27FC236}">
                    <a16:creationId xmlns:a16="http://schemas.microsoft.com/office/drawing/2014/main" id="{13E923F6-698D-F3E3-B6B0-C0F5D8FA26B8}"/>
                  </a:ext>
                </a:extLst>
              </p:cNvPr>
              <p:cNvSpPr>
                <a:spLocks noGrp="1" noRot="1" noChangeAspect="1" noMove="1" noResize="1" noEditPoints="1" noAdjustHandles="1" noChangeArrowheads="1" noChangeShapeType="1" noTextEdit="1"/>
              </p:cNvSpPr>
              <p:nvPr>
                <p:ph type="title"/>
              </p:nvPr>
            </p:nvSpPr>
            <p:spPr>
              <a:blipFill>
                <a:blip r:embed="rId6"/>
                <a:stretch>
                  <a:fillRect l="-1749" t="-9677" b="-2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45A813F5-07AA-7892-E512-8B6B9CE74F44}"/>
                  </a:ext>
                </a:extLst>
              </p:cNvPr>
              <p:cNvSpPr/>
              <p:nvPr/>
            </p:nvSpPr>
            <p:spPr>
              <a:xfrm>
                <a:off x="872324" y="1752600"/>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0</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5" name="Rectangle 4">
                <a:extLst>
                  <a:ext uri="{FF2B5EF4-FFF2-40B4-BE49-F238E27FC236}">
                    <a16:creationId xmlns:a16="http://schemas.microsoft.com/office/drawing/2014/main" id="{45A813F5-07AA-7892-E512-8B6B9CE74F44}"/>
                  </a:ext>
                </a:extLst>
              </p:cNvPr>
              <p:cNvSpPr>
                <a:spLocks noRot="1" noChangeAspect="1" noMove="1" noResize="1" noEditPoints="1" noAdjustHandles="1" noChangeArrowheads="1" noChangeShapeType="1" noTextEdit="1"/>
              </p:cNvSpPr>
              <p:nvPr/>
            </p:nvSpPr>
            <p:spPr>
              <a:xfrm>
                <a:off x="872324" y="1752600"/>
                <a:ext cx="685800" cy="609600"/>
              </a:xfrm>
              <a:prstGeom prst="rect">
                <a:avLst/>
              </a:prstGeom>
              <a:blipFill>
                <a:blip r:embed="rId7"/>
                <a:stretch>
                  <a:fillRect/>
                </a:stretch>
              </a:blipFill>
              <a:ln>
                <a:solidFill>
                  <a:schemeClr val="tx1"/>
                </a:solidFill>
              </a:ln>
            </p:spPr>
            <p:txBody>
              <a:bodyPr/>
              <a:lstStyle/>
              <a:p>
                <a:r>
                  <a:rPr lang="en-US">
                    <a:noFill/>
                  </a:rPr>
                  <a:t> </a:t>
                </a:r>
              </a:p>
            </p:txBody>
          </p:sp>
        </mc:Fallback>
      </mc:AlternateContent>
      <p:cxnSp>
        <p:nvCxnSpPr>
          <p:cNvPr id="7" name="Straight Arrow Connector 6">
            <a:extLst>
              <a:ext uri="{FF2B5EF4-FFF2-40B4-BE49-F238E27FC236}">
                <a16:creationId xmlns:a16="http://schemas.microsoft.com/office/drawing/2014/main" id="{3BF02EB3-CD5D-15E4-84D5-04D220B46D86}"/>
              </a:ext>
            </a:extLst>
          </p:cNvPr>
          <p:cNvCxnSpPr/>
          <p:nvPr/>
        </p:nvCxnSpPr>
        <p:spPr>
          <a:xfrm>
            <a:off x="457200" y="1447800"/>
            <a:ext cx="9829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3243A44-FCE5-EDF5-A91A-141E8A009D17}"/>
              </a:ext>
            </a:extLst>
          </p:cNvPr>
          <p:cNvSpPr txBox="1"/>
          <p:nvPr/>
        </p:nvSpPr>
        <p:spPr>
          <a:xfrm>
            <a:off x="10287000" y="1263134"/>
            <a:ext cx="1762021" cy="369332"/>
          </a:xfrm>
          <a:prstGeom prst="rect">
            <a:avLst/>
          </a:prstGeom>
          <a:noFill/>
        </p:spPr>
        <p:txBody>
          <a:bodyPr wrap="none" rtlCol="0">
            <a:spAutoFit/>
          </a:bodyPr>
          <a:lstStyle/>
          <a:p>
            <a:r>
              <a:rPr lang="en-US" dirty="0"/>
              <a:t>Beam Direction</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F10DACF1-3EEF-5890-A51F-08AE061875DA}"/>
                  </a:ext>
                </a:extLst>
              </p:cNvPr>
              <p:cNvSpPr/>
              <p:nvPr/>
            </p:nvSpPr>
            <p:spPr>
              <a:xfrm>
                <a:off x="1567583" y="1752600"/>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-135</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9" name="Rectangle 8">
                <a:extLst>
                  <a:ext uri="{FF2B5EF4-FFF2-40B4-BE49-F238E27FC236}">
                    <a16:creationId xmlns:a16="http://schemas.microsoft.com/office/drawing/2014/main" id="{F10DACF1-3EEF-5890-A51F-08AE061875DA}"/>
                  </a:ext>
                </a:extLst>
              </p:cNvPr>
              <p:cNvSpPr>
                <a:spLocks noRot="1" noChangeAspect="1" noMove="1" noResize="1" noEditPoints="1" noAdjustHandles="1" noChangeArrowheads="1" noChangeShapeType="1" noTextEdit="1"/>
              </p:cNvSpPr>
              <p:nvPr/>
            </p:nvSpPr>
            <p:spPr>
              <a:xfrm>
                <a:off x="1567583" y="1752600"/>
                <a:ext cx="685800" cy="609600"/>
              </a:xfrm>
              <a:prstGeom prst="rect">
                <a:avLst/>
              </a:prstGeom>
              <a:blipFill>
                <a:blip r:embed="rId8"/>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E98809A4-9F61-5E8F-87E1-7C5B05F1FC72}"/>
                  </a:ext>
                </a:extLst>
              </p:cNvPr>
              <p:cNvSpPr/>
              <p:nvPr/>
            </p:nvSpPr>
            <p:spPr>
              <a:xfrm>
                <a:off x="2243924" y="1752600"/>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-270</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10" name="Rectangle 9">
                <a:extLst>
                  <a:ext uri="{FF2B5EF4-FFF2-40B4-BE49-F238E27FC236}">
                    <a16:creationId xmlns:a16="http://schemas.microsoft.com/office/drawing/2014/main" id="{E98809A4-9F61-5E8F-87E1-7C5B05F1FC72}"/>
                  </a:ext>
                </a:extLst>
              </p:cNvPr>
              <p:cNvSpPr>
                <a:spLocks noRot="1" noChangeAspect="1" noMove="1" noResize="1" noEditPoints="1" noAdjustHandles="1" noChangeArrowheads="1" noChangeShapeType="1" noTextEdit="1"/>
              </p:cNvSpPr>
              <p:nvPr/>
            </p:nvSpPr>
            <p:spPr>
              <a:xfrm>
                <a:off x="2243924" y="1752600"/>
                <a:ext cx="685800" cy="609600"/>
              </a:xfrm>
              <a:prstGeom prst="rect">
                <a:avLst/>
              </a:prstGeom>
              <a:blipFill>
                <a:blip r:embed="rId9"/>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2E484D0B-C4C5-9112-8B76-421A72AD0E20}"/>
                  </a:ext>
                </a:extLst>
              </p:cNvPr>
              <p:cNvSpPr/>
              <p:nvPr/>
            </p:nvSpPr>
            <p:spPr>
              <a:xfrm>
                <a:off x="2939183" y="1752600"/>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-405</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11" name="Rectangle 10">
                <a:extLst>
                  <a:ext uri="{FF2B5EF4-FFF2-40B4-BE49-F238E27FC236}">
                    <a16:creationId xmlns:a16="http://schemas.microsoft.com/office/drawing/2014/main" id="{2E484D0B-C4C5-9112-8B76-421A72AD0E20}"/>
                  </a:ext>
                </a:extLst>
              </p:cNvPr>
              <p:cNvSpPr>
                <a:spLocks noRot="1" noChangeAspect="1" noMove="1" noResize="1" noEditPoints="1" noAdjustHandles="1" noChangeArrowheads="1" noChangeShapeType="1" noTextEdit="1"/>
              </p:cNvSpPr>
              <p:nvPr/>
            </p:nvSpPr>
            <p:spPr>
              <a:xfrm>
                <a:off x="2939183" y="1752600"/>
                <a:ext cx="685800" cy="609600"/>
              </a:xfrm>
              <a:prstGeom prst="rect">
                <a:avLst/>
              </a:prstGeom>
              <a:blipFill>
                <a:blip r:embed="rId10"/>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FFFFF192-C734-5CFB-E89F-30A8EF8EE785}"/>
                  </a:ext>
                </a:extLst>
              </p:cNvPr>
              <p:cNvSpPr/>
              <p:nvPr/>
            </p:nvSpPr>
            <p:spPr>
              <a:xfrm>
                <a:off x="3625509" y="1752600"/>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-540</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12" name="Rectangle 11">
                <a:extLst>
                  <a:ext uri="{FF2B5EF4-FFF2-40B4-BE49-F238E27FC236}">
                    <a16:creationId xmlns:a16="http://schemas.microsoft.com/office/drawing/2014/main" id="{FFFFF192-C734-5CFB-E89F-30A8EF8EE785}"/>
                  </a:ext>
                </a:extLst>
              </p:cNvPr>
              <p:cNvSpPr>
                <a:spLocks noRot="1" noChangeAspect="1" noMove="1" noResize="1" noEditPoints="1" noAdjustHandles="1" noChangeArrowheads="1" noChangeShapeType="1" noTextEdit="1"/>
              </p:cNvSpPr>
              <p:nvPr/>
            </p:nvSpPr>
            <p:spPr>
              <a:xfrm>
                <a:off x="3625509" y="1752600"/>
                <a:ext cx="685800" cy="609600"/>
              </a:xfrm>
              <a:prstGeom prst="rect">
                <a:avLst/>
              </a:prstGeom>
              <a:blipFill>
                <a:blip r:embed="rId11"/>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9C5CC9F8-77BC-A663-9E55-023E1A4D3BD0}"/>
                  </a:ext>
                </a:extLst>
              </p:cNvPr>
              <p:cNvSpPr/>
              <p:nvPr/>
            </p:nvSpPr>
            <p:spPr>
              <a:xfrm>
                <a:off x="4320768" y="1752600"/>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-675</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13" name="Rectangle 12">
                <a:extLst>
                  <a:ext uri="{FF2B5EF4-FFF2-40B4-BE49-F238E27FC236}">
                    <a16:creationId xmlns:a16="http://schemas.microsoft.com/office/drawing/2014/main" id="{9C5CC9F8-77BC-A663-9E55-023E1A4D3BD0}"/>
                  </a:ext>
                </a:extLst>
              </p:cNvPr>
              <p:cNvSpPr>
                <a:spLocks noRot="1" noChangeAspect="1" noMove="1" noResize="1" noEditPoints="1" noAdjustHandles="1" noChangeArrowheads="1" noChangeShapeType="1" noTextEdit="1"/>
              </p:cNvSpPr>
              <p:nvPr/>
            </p:nvSpPr>
            <p:spPr>
              <a:xfrm>
                <a:off x="4320768" y="1752600"/>
                <a:ext cx="685800" cy="609600"/>
              </a:xfrm>
              <a:prstGeom prst="rect">
                <a:avLst/>
              </a:prstGeom>
              <a:blipFill>
                <a:blip r:embed="rId12"/>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B892E70E-808A-2535-CC80-B9B0FEAB6D69}"/>
                  </a:ext>
                </a:extLst>
              </p:cNvPr>
              <p:cNvSpPr/>
              <p:nvPr/>
            </p:nvSpPr>
            <p:spPr>
              <a:xfrm>
                <a:off x="4997109" y="1752600"/>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-810</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14" name="Rectangle 13">
                <a:extLst>
                  <a:ext uri="{FF2B5EF4-FFF2-40B4-BE49-F238E27FC236}">
                    <a16:creationId xmlns:a16="http://schemas.microsoft.com/office/drawing/2014/main" id="{B892E70E-808A-2535-CC80-B9B0FEAB6D69}"/>
                  </a:ext>
                </a:extLst>
              </p:cNvPr>
              <p:cNvSpPr>
                <a:spLocks noRot="1" noChangeAspect="1" noMove="1" noResize="1" noEditPoints="1" noAdjustHandles="1" noChangeArrowheads="1" noChangeShapeType="1" noTextEdit="1"/>
              </p:cNvSpPr>
              <p:nvPr/>
            </p:nvSpPr>
            <p:spPr>
              <a:xfrm>
                <a:off x="4997109" y="1752600"/>
                <a:ext cx="685800" cy="609600"/>
              </a:xfrm>
              <a:prstGeom prst="rect">
                <a:avLst/>
              </a:prstGeom>
              <a:blipFill>
                <a:blip r:embed="rId13"/>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C92762B7-E0F8-D8C6-4DD3-77E5E222633E}"/>
                  </a:ext>
                </a:extLst>
              </p:cNvPr>
              <p:cNvSpPr/>
              <p:nvPr/>
            </p:nvSpPr>
            <p:spPr>
              <a:xfrm>
                <a:off x="5692368" y="1752600"/>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-945</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15" name="Rectangle 14">
                <a:extLst>
                  <a:ext uri="{FF2B5EF4-FFF2-40B4-BE49-F238E27FC236}">
                    <a16:creationId xmlns:a16="http://schemas.microsoft.com/office/drawing/2014/main" id="{C92762B7-E0F8-D8C6-4DD3-77E5E222633E}"/>
                  </a:ext>
                </a:extLst>
              </p:cNvPr>
              <p:cNvSpPr>
                <a:spLocks noRot="1" noChangeAspect="1" noMove="1" noResize="1" noEditPoints="1" noAdjustHandles="1" noChangeArrowheads="1" noChangeShapeType="1" noTextEdit="1"/>
              </p:cNvSpPr>
              <p:nvPr/>
            </p:nvSpPr>
            <p:spPr>
              <a:xfrm>
                <a:off x="5692368" y="1752600"/>
                <a:ext cx="685800" cy="609600"/>
              </a:xfrm>
              <a:prstGeom prst="rect">
                <a:avLst/>
              </a:prstGeom>
              <a:blipFill>
                <a:blip r:embed="rId14"/>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FAE0066B-5EDD-9683-56CA-E9F1BB5E3567}"/>
                  </a:ext>
                </a:extLst>
              </p:cNvPr>
              <p:cNvSpPr/>
              <p:nvPr/>
            </p:nvSpPr>
            <p:spPr>
              <a:xfrm>
                <a:off x="6393934" y="1752600"/>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-1080</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16" name="Rectangle 15">
                <a:extLst>
                  <a:ext uri="{FF2B5EF4-FFF2-40B4-BE49-F238E27FC236}">
                    <a16:creationId xmlns:a16="http://schemas.microsoft.com/office/drawing/2014/main" id="{FAE0066B-5EDD-9683-56CA-E9F1BB5E3567}"/>
                  </a:ext>
                </a:extLst>
              </p:cNvPr>
              <p:cNvSpPr>
                <a:spLocks noRot="1" noChangeAspect="1" noMove="1" noResize="1" noEditPoints="1" noAdjustHandles="1" noChangeArrowheads="1" noChangeShapeType="1" noTextEdit="1"/>
              </p:cNvSpPr>
              <p:nvPr/>
            </p:nvSpPr>
            <p:spPr>
              <a:xfrm>
                <a:off x="6393934" y="1752600"/>
                <a:ext cx="685800" cy="609600"/>
              </a:xfrm>
              <a:prstGeom prst="rect">
                <a:avLst/>
              </a:prstGeom>
              <a:blipFill>
                <a:blip r:embed="rId15"/>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BB8E9E39-F9C6-A2AC-2815-E332544408D1}"/>
                  </a:ext>
                </a:extLst>
              </p:cNvPr>
              <p:cNvSpPr/>
              <p:nvPr/>
            </p:nvSpPr>
            <p:spPr>
              <a:xfrm>
                <a:off x="7089193" y="1752600"/>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-1215</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17" name="Rectangle 16">
                <a:extLst>
                  <a:ext uri="{FF2B5EF4-FFF2-40B4-BE49-F238E27FC236}">
                    <a16:creationId xmlns:a16="http://schemas.microsoft.com/office/drawing/2014/main" id="{BB8E9E39-F9C6-A2AC-2815-E332544408D1}"/>
                  </a:ext>
                </a:extLst>
              </p:cNvPr>
              <p:cNvSpPr>
                <a:spLocks noRot="1" noChangeAspect="1" noMove="1" noResize="1" noEditPoints="1" noAdjustHandles="1" noChangeArrowheads="1" noChangeShapeType="1" noTextEdit="1"/>
              </p:cNvSpPr>
              <p:nvPr/>
            </p:nvSpPr>
            <p:spPr>
              <a:xfrm>
                <a:off x="7089193" y="1752600"/>
                <a:ext cx="685800" cy="609600"/>
              </a:xfrm>
              <a:prstGeom prst="rect">
                <a:avLst/>
              </a:prstGeom>
              <a:blipFill>
                <a:blip r:embed="rId16"/>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44BE206D-E80D-6299-D6B2-2D6B7E9E6D25}"/>
                  </a:ext>
                </a:extLst>
              </p:cNvPr>
              <p:cNvSpPr/>
              <p:nvPr/>
            </p:nvSpPr>
            <p:spPr>
              <a:xfrm>
                <a:off x="7765534" y="1752600"/>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-1350</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18" name="Rectangle 17">
                <a:extLst>
                  <a:ext uri="{FF2B5EF4-FFF2-40B4-BE49-F238E27FC236}">
                    <a16:creationId xmlns:a16="http://schemas.microsoft.com/office/drawing/2014/main" id="{44BE206D-E80D-6299-D6B2-2D6B7E9E6D25}"/>
                  </a:ext>
                </a:extLst>
              </p:cNvPr>
              <p:cNvSpPr>
                <a:spLocks noRot="1" noChangeAspect="1" noMove="1" noResize="1" noEditPoints="1" noAdjustHandles="1" noChangeArrowheads="1" noChangeShapeType="1" noTextEdit="1"/>
              </p:cNvSpPr>
              <p:nvPr/>
            </p:nvSpPr>
            <p:spPr>
              <a:xfrm>
                <a:off x="7765534" y="1752600"/>
                <a:ext cx="685800" cy="609600"/>
              </a:xfrm>
              <a:prstGeom prst="rect">
                <a:avLst/>
              </a:prstGeom>
              <a:blipFill>
                <a:blip r:embed="rId17"/>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411BD337-6E96-D608-1374-4A2087550AA7}"/>
                  </a:ext>
                </a:extLst>
              </p:cNvPr>
              <p:cNvSpPr/>
              <p:nvPr/>
            </p:nvSpPr>
            <p:spPr>
              <a:xfrm>
                <a:off x="8460793" y="1752600"/>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-1485</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19" name="Rectangle 18">
                <a:extLst>
                  <a:ext uri="{FF2B5EF4-FFF2-40B4-BE49-F238E27FC236}">
                    <a16:creationId xmlns:a16="http://schemas.microsoft.com/office/drawing/2014/main" id="{411BD337-6E96-D608-1374-4A2087550AA7}"/>
                  </a:ext>
                </a:extLst>
              </p:cNvPr>
              <p:cNvSpPr>
                <a:spLocks noRot="1" noChangeAspect="1" noMove="1" noResize="1" noEditPoints="1" noAdjustHandles="1" noChangeArrowheads="1" noChangeShapeType="1" noTextEdit="1"/>
              </p:cNvSpPr>
              <p:nvPr/>
            </p:nvSpPr>
            <p:spPr>
              <a:xfrm>
                <a:off x="8460793" y="1752600"/>
                <a:ext cx="685800" cy="609600"/>
              </a:xfrm>
              <a:prstGeom prst="rect">
                <a:avLst/>
              </a:prstGeom>
              <a:blipFill>
                <a:blip r:embed="rId18"/>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90FEFE33-6ACA-C546-4BD3-C8F220532BD8}"/>
                  </a:ext>
                </a:extLst>
              </p:cNvPr>
              <p:cNvSpPr/>
              <p:nvPr/>
            </p:nvSpPr>
            <p:spPr>
              <a:xfrm>
                <a:off x="9147119" y="1752600"/>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-1620</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20" name="Rectangle 19">
                <a:extLst>
                  <a:ext uri="{FF2B5EF4-FFF2-40B4-BE49-F238E27FC236}">
                    <a16:creationId xmlns:a16="http://schemas.microsoft.com/office/drawing/2014/main" id="{90FEFE33-6ACA-C546-4BD3-C8F220532BD8}"/>
                  </a:ext>
                </a:extLst>
              </p:cNvPr>
              <p:cNvSpPr>
                <a:spLocks noRot="1" noChangeAspect="1" noMove="1" noResize="1" noEditPoints="1" noAdjustHandles="1" noChangeArrowheads="1" noChangeShapeType="1" noTextEdit="1"/>
              </p:cNvSpPr>
              <p:nvPr/>
            </p:nvSpPr>
            <p:spPr>
              <a:xfrm>
                <a:off x="9147119" y="1752600"/>
                <a:ext cx="685800" cy="609600"/>
              </a:xfrm>
              <a:prstGeom prst="rect">
                <a:avLst/>
              </a:prstGeom>
              <a:blipFill>
                <a:blip r:embed="rId19"/>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a:extLst>
                  <a:ext uri="{FF2B5EF4-FFF2-40B4-BE49-F238E27FC236}">
                    <a16:creationId xmlns:a16="http://schemas.microsoft.com/office/drawing/2014/main" id="{C39C9823-D3F5-4DEE-5D0A-4A863C062637}"/>
                  </a:ext>
                </a:extLst>
              </p:cNvPr>
              <p:cNvSpPr/>
              <p:nvPr/>
            </p:nvSpPr>
            <p:spPr>
              <a:xfrm>
                <a:off x="9842378" y="1752600"/>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-1755</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21" name="Rectangle 20">
                <a:extLst>
                  <a:ext uri="{FF2B5EF4-FFF2-40B4-BE49-F238E27FC236}">
                    <a16:creationId xmlns:a16="http://schemas.microsoft.com/office/drawing/2014/main" id="{C39C9823-D3F5-4DEE-5D0A-4A863C062637}"/>
                  </a:ext>
                </a:extLst>
              </p:cNvPr>
              <p:cNvSpPr>
                <a:spLocks noRot="1" noChangeAspect="1" noMove="1" noResize="1" noEditPoints="1" noAdjustHandles="1" noChangeArrowheads="1" noChangeShapeType="1" noTextEdit="1"/>
              </p:cNvSpPr>
              <p:nvPr/>
            </p:nvSpPr>
            <p:spPr>
              <a:xfrm>
                <a:off x="9842378" y="1752600"/>
                <a:ext cx="685800" cy="609600"/>
              </a:xfrm>
              <a:prstGeom prst="rect">
                <a:avLst/>
              </a:prstGeom>
              <a:blipFill>
                <a:blip r:embed="rId20"/>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a:extLst>
                  <a:ext uri="{FF2B5EF4-FFF2-40B4-BE49-F238E27FC236}">
                    <a16:creationId xmlns:a16="http://schemas.microsoft.com/office/drawing/2014/main" id="{B593E661-D31B-4FFC-F40B-A788CC4F6973}"/>
                  </a:ext>
                </a:extLst>
              </p:cNvPr>
              <p:cNvSpPr/>
              <p:nvPr/>
            </p:nvSpPr>
            <p:spPr>
              <a:xfrm>
                <a:off x="10518719" y="1752600"/>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-1890</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22" name="Rectangle 21">
                <a:extLst>
                  <a:ext uri="{FF2B5EF4-FFF2-40B4-BE49-F238E27FC236}">
                    <a16:creationId xmlns:a16="http://schemas.microsoft.com/office/drawing/2014/main" id="{B593E661-D31B-4FFC-F40B-A788CC4F6973}"/>
                  </a:ext>
                </a:extLst>
              </p:cNvPr>
              <p:cNvSpPr>
                <a:spLocks noRot="1" noChangeAspect="1" noMove="1" noResize="1" noEditPoints="1" noAdjustHandles="1" noChangeArrowheads="1" noChangeShapeType="1" noTextEdit="1"/>
              </p:cNvSpPr>
              <p:nvPr/>
            </p:nvSpPr>
            <p:spPr>
              <a:xfrm>
                <a:off x="10518719" y="1752600"/>
                <a:ext cx="685800" cy="609600"/>
              </a:xfrm>
              <a:prstGeom prst="rect">
                <a:avLst/>
              </a:prstGeom>
              <a:blipFill>
                <a:blip r:embed="rId21"/>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a:extLst>
                  <a:ext uri="{FF2B5EF4-FFF2-40B4-BE49-F238E27FC236}">
                    <a16:creationId xmlns:a16="http://schemas.microsoft.com/office/drawing/2014/main" id="{2A9F9BFA-D230-31B4-D400-A0C002F3ED75}"/>
                  </a:ext>
                </a:extLst>
              </p:cNvPr>
              <p:cNvSpPr/>
              <p:nvPr/>
            </p:nvSpPr>
            <p:spPr>
              <a:xfrm>
                <a:off x="11213978" y="1752600"/>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-2025</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23" name="Rectangle 22">
                <a:extLst>
                  <a:ext uri="{FF2B5EF4-FFF2-40B4-BE49-F238E27FC236}">
                    <a16:creationId xmlns:a16="http://schemas.microsoft.com/office/drawing/2014/main" id="{2A9F9BFA-D230-31B4-D400-A0C002F3ED75}"/>
                  </a:ext>
                </a:extLst>
              </p:cNvPr>
              <p:cNvSpPr>
                <a:spLocks noRot="1" noChangeAspect="1" noMove="1" noResize="1" noEditPoints="1" noAdjustHandles="1" noChangeArrowheads="1" noChangeShapeType="1" noTextEdit="1"/>
              </p:cNvSpPr>
              <p:nvPr/>
            </p:nvSpPr>
            <p:spPr>
              <a:xfrm>
                <a:off x="11213978" y="1752600"/>
                <a:ext cx="685800" cy="609600"/>
              </a:xfrm>
              <a:prstGeom prst="rect">
                <a:avLst/>
              </a:prstGeom>
              <a:blipFill>
                <a:blip r:embed="rId22"/>
                <a:stretch>
                  <a:fillRect/>
                </a:stretch>
              </a:blipFill>
              <a:ln>
                <a:solidFill>
                  <a:schemeClr val="tx1"/>
                </a:solidFill>
              </a:ln>
            </p:spPr>
            <p:txBody>
              <a:bodyPr/>
              <a:lstStyle/>
              <a:p>
                <a:r>
                  <a:rPr lang="en-US">
                    <a:noFill/>
                  </a:rPr>
                  <a:t> </a:t>
                </a:r>
              </a:p>
            </p:txBody>
          </p:sp>
        </mc:Fallback>
      </mc:AlternateContent>
      <p:sp>
        <p:nvSpPr>
          <p:cNvPr id="73" name="TextBox 72">
            <a:extLst>
              <a:ext uri="{FF2B5EF4-FFF2-40B4-BE49-F238E27FC236}">
                <a16:creationId xmlns:a16="http://schemas.microsoft.com/office/drawing/2014/main" id="{2BE5FC49-759A-401D-18DA-2C5D3B22865B}"/>
              </a:ext>
            </a:extLst>
          </p:cNvPr>
          <p:cNvSpPr txBox="1"/>
          <p:nvPr/>
        </p:nvSpPr>
        <p:spPr>
          <a:xfrm>
            <a:off x="4060388" y="2960132"/>
            <a:ext cx="4390946" cy="369332"/>
          </a:xfrm>
          <a:prstGeom prst="rect">
            <a:avLst/>
          </a:prstGeom>
          <a:noFill/>
        </p:spPr>
        <p:txBody>
          <a:bodyPr wrap="none" rtlCol="0">
            <a:spAutoFit/>
          </a:bodyPr>
          <a:lstStyle/>
          <a:p>
            <a:r>
              <a:rPr lang="en-US" dirty="0"/>
              <a:t>Equivalent phases and Feeding Scheme:</a:t>
            </a:r>
          </a:p>
        </p:txBody>
      </p:sp>
      <mc:AlternateContent xmlns:mc="http://schemas.openxmlformats.org/markup-compatibility/2006" xmlns:a14="http://schemas.microsoft.com/office/drawing/2010/main">
        <mc:Choice Requires="a14">
          <p:sp>
            <p:nvSpPr>
              <p:cNvPr id="75" name="Rectangle 74">
                <a:extLst>
                  <a:ext uri="{FF2B5EF4-FFF2-40B4-BE49-F238E27FC236}">
                    <a16:creationId xmlns:a16="http://schemas.microsoft.com/office/drawing/2014/main" id="{B794DC79-3D9D-36AD-9614-C9EBC26830EC}"/>
                  </a:ext>
                </a:extLst>
              </p:cNvPr>
              <p:cNvSpPr/>
              <p:nvPr/>
            </p:nvSpPr>
            <p:spPr>
              <a:xfrm>
                <a:off x="881783" y="4190999"/>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0</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75" name="Rectangle 74">
                <a:extLst>
                  <a:ext uri="{FF2B5EF4-FFF2-40B4-BE49-F238E27FC236}">
                    <a16:creationId xmlns:a16="http://schemas.microsoft.com/office/drawing/2014/main" id="{B794DC79-3D9D-36AD-9614-C9EBC26830EC}"/>
                  </a:ext>
                </a:extLst>
              </p:cNvPr>
              <p:cNvSpPr>
                <a:spLocks noRot="1" noChangeAspect="1" noMove="1" noResize="1" noEditPoints="1" noAdjustHandles="1" noChangeArrowheads="1" noChangeShapeType="1" noTextEdit="1"/>
              </p:cNvSpPr>
              <p:nvPr/>
            </p:nvSpPr>
            <p:spPr>
              <a:xfrm>
                <a:off x="881783" y="4190999"/>
                <a:ext cx="685800" cy="609600"/>
              </a:xfrm>
              <a:prstGeom prst="rect">
                <a:avLst/>
              </a:prstGeom>
              <a:blipFill>
                <a:blip r:embed="rId23"/>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6" name="Rectangle 75">
                <a:extLst>
                  <a:ext uri="{FF2B5EF4-FFF2-40B4-BE49-F238E27FC236}">
                    <a16:creationId xmlns:a16="http://schemas.microsoft.com/office/drawing/2014/main" id="{ED00A05A-CA1A-3ECB-7020-910F47B0E93B}"/>
                  </a:ext>
                </a:extLst>
              </p:cNvPr>
              <p:cNvSpPr/>
              <p:nvPr/>
            </p:nvSpPr>
            <p:spPr>
              <a:xfrm>
                <a:off x="1577042" y="4190999"/>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-135</a:t>
                </a:r>
                <a14:m>
                  <m:oMath xmlns:m="http://schemas.openxmlformats.org/officeDocument/2006/math">
                    <m:r>
                      <a:rPr lang="en-US" sz="1200" b="0" i="1" smtClean="0">
                        <a:latin typeface="Cambria Math" panose="02040503050406030204" pitchFamily="18" charset="0"/>
                      </a:rPr>
                      <m:t>°</m:t>
                    </m:r>
                  </m:oMath>
                </a14:m>
                <a:endParaRPr lang="en-US" sz="1200" dirty="0"/>
              </a:p>
              <a:p>
                <a:pPr algn="ctr"/>
                <a:endParaRPr lang="en-US" sz="1200" dirty="0"/>
              </a:p>
              <a:p>
                <a:pPr algn="ctr"/>
                <a:r>
                  <a:rPr lang="en-US" sz="1200" dirty="0"/>
                  <a:t>+0</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76" name="Rectangle 75">
                <a:extLst>
                  <a:ext uri="{FF2B5EF4-FFF2-40B4-BE49-F238E27FC236}">
                    <a16:creationId xmlns:a16="http://schemas.microsoft.com/office/drawing/2014/main" id="{ED00A05A-CA1A-3ECB-7020-910F47B0E93B}"/>
                  </a:ext>
                </a:extLst>
              </p:cNvPr>
              <p:cNvSpPr>
                <a:spLocks noRot="1" noChangeAspect="1" noMove="1" noResize="1" noEditPoints="1" noAdjustHandles="1" noChangeArrowheads="1" noChangeShapeType="1" noTextEdit="1"/>
              </p:cNvSpPr>
              <p:nvPr/>
            </p:nvSpPr>
            <p:spPr>
              <a:xfrm>
                <a:off x="1577042" y="4190999"/>
                <a:ext cx="685800" cy="609600"/>
              </a:xfrm>
              <a:prstGeom prst="rect">
                <a:avLst/>
              </a:prstGeom>
              <a:blipFill>
                <a:blip r:embed="rId24"/>
                <a:stretch>
                  <a:fillRect t="-962" b="-769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7" name="Rectangle 76">
                <a:extLst>
                  <a:ext uri="{FF2B5EF4-FFF2-40B4-BE49-F238E27FC236}">
                    <a16:creationId xmlns:a16="http://schemas.microsoft.com/office/drawing/2014/main" id="{FDE34217-2943-2B78-B501-FA590BCA8F99}"/>
                  </a:ext>
                </a:extLst>
              </p:cNvPr>
              <p:cNvSpPr/>
              <p:nvPr/>
            </p:nvSpPr>
            <p:spPr>
              <a:xfrm>
                <a:off x="2253383" y="4190999"/>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90</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77" name="Rectangle 76">
                <a:extLst>
                  <a:ext uri="{FF2B5EF4-FFF2-40B4-BE49-F238E27FC236}">
                    <a16:creationId xmlns:a16="http://schemas.microsoft.com/office/drawing/2014/main" id="{FDE34217-2943-2B78-B501-FA590BCA8F99}"/>
                  </a:ext>
                </a:extLst>
              </p:cNvPr>
              <p:cNvSpPr>
                <a:spLocks noRot="1" noChangeAspect="1" noMove="1" noResize="1" noEditPoints="1" noAdjustHandles="1" noChangeArrowheads="1" noChangeShapeType="1" noTextEdit="1"/>
              </p:cNvSpPr>
              <p:nvPr/>
            </p:nvSpPr>
            <p:spPr>
              <a:xfrm>
                <a:off x="2253383" y="4190999"/>
                <a:ext cx="685800" cy="609600"/>
              </a:xfrm>
              <a:prstGeom prst="rect">
                <a:avLst/>
              </a:prstGeom>
              <a:blipFill>
                <a:blip r:embed="rId25"/>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8" name="Rectangle 77">
                <a:extLst>
                  <a:ext uri="{FF2B5EF4-FFF2-40B4-BE49-F238E27FC236}">
                    <a16:creationId xmlns:a16="http://schemas.microsoft.com/office/drawing/2014/main" id="{DC7FD505-C39B-84E3-63AB-C25666B84866}"/>
                  </a:ext>
                </a:extLst>
              </p:cNvPr>
              <p:cNvSpPr/>
              <p:nvPr/>
            </p:nvSpPr>
            <p:spPr>
              <a:xfrm>
                <a:off x="2948642" y="4190999"/>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-135</a:t>
                </a:r>
                <a14:m>
                  <m:oMath xmlns:m="http://schemas.openxmlformats.org/officeDocument/2006/math">
                    <m:r>
                      <a:rPr lang="en-US" sz="1200" i="1">
                        <a:latin typeface="Cambria Math" panose="02040503050406030204" pitchFamily="18" charset="0"/>
                      </a:rPr>
                      <m:t>°</m:t>
                    </m:r>
                  </m:oMath>
                </a14:m>
                <a:endParaRPr lang="en-US" sz="1200" dirty="0"/>
              </a:p>
              <a:p>
                <a:pPr algn="ctr"/>
                <a:endParaRPr lang="en-US" sz="1200" dirty="0"/>
              </a:p>
              <a:p>
                <a:pPr algn="ctr"/>
                <a:r>
                  <a:rPr lang="en-US" sz="1200" dirty="0"/>
                  <a:t>+90</a:t>
                </a:r>
                <a14:m>
                  <m:oMath xmlns:m="http://schemas.openxmlformats.org/officeDocument/2006/math">
                    <m:r>
                      <a:rPr lang="en-US" sz="1200" i="1">
                        <a:latin typeface="Cambria Math" panose="02040503050406030204" pitchFamily="18" charset="0"/>
                      </a:rPr>
                      <m:t>°</m:t>
                    </m:r>
                  </m:oMath>
                </a14:m>
                <a:endParaRPr lang="en-US" sz="1200" dirty="0"/>
              </a:p>
            </p:txBody>
          </p:sp>
        </mc:Choice>
        <mc:Fallback xmlns="">
          <p:sp>
            <p:nvSpPr>
              <p:cNvPr id="78" name="Rectangle 77">
                <a:extLst>
                  <a:ext uri="{FF2B5EF4-FFF2-40B4-BE49-F238E27FC236}">
                    <a16:creationId xmlns:a16="http://schemas.microsoft.com/office/drawing/2014/main" id="{DC7FD505-C39B-84E3-63AB-C25666B84866}"/>
                  </a:ext>
                </a:extLst>
              </p:cNvPr>
              <p:cNvSpPr>
                <a:spLocks noRot="1" noChangeAspect="1" noMove="1" noResize="1" noEditPoints="1" noAdjustHandles="1" noChangeArrowheads="1" noChangeShapeType="1" noTextEdit="1"/>
              </p:cNvSpPr>
              <p:nvPr/>
            </p:nvSpPr>
            <p:spPr>
              <a:xfrm>
                <a:off x="2948642" y="4190999"/>
                <a:ext cx="685800" cy="609600"/>
              </a:xfrm>
              <a:prstGeom prst="rect">
                <a:avLst/>
              </a:prstGeom>
              <a:blipFill>
                <a:blip r:embed="rId26"/>
                <a:stretch>
                  <a:fillRect t="-962" b="-769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9" name="Rectangle 78">
                <a:extLst>
                  <a:ext uri="{FF2B5EF4-FFF2-40B4-BE49-F238E27FC236}">
                    <a16:creationId xmlns:a16="http://schemas.microsoft.com/office/drawing/2014/main" id="{BCF8714A-5FC2-39C2-D5C5-0A48069B94E1}"/>
                  </a:ext>
                </a:extLst>
              </p:cNvPr>
              <p:cNvSpPr/>
              <p:nvPr/>
            </p:nvSpPr>
            <p:spPr>
              <a:xfrm>
                <a:off x="3634968" y="4190999"/>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180</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79" name="Rectangle 78">
                <a:extLst>
                  <a:ext uri="{FF2B5EF4-FFF2-40B4-BE49-F238E27FC236}">
                    <a16:creationId xmlns:a16="http://schemas.microsoft.com/office/drawing/2014/main" id="{BCF8714A-5FC2-39C2-D5C5-0A48069B94E1}"/>
                  </a:ext>
                </a:extLst>
              </p:cNvPr>
              <p:cNvSpPr>
                <a:spLocks noRot="1" noChangeAspect="1" noMove="1" noResize="1" noEditPoints="1" noAdjustHandles="1" noChangeArrowheads="1" noChangeShapeType="1" noTextEdit="1"/>
              </p:cNvSpPr>
              <p:nvPr/>
            </p:nvSpPr>
            <p:spPr>
              <a:xfrm>
                <a:off x="3634968" y="4190999"/>
                <a:ext cx="685800" cy="609600"/>
              </a:xfrm>
              <a:prstGeom prst="rect">
                <a:avLst/>
              </a:prstGeom>
              <a:blipFill>
                <a:blip r:embed="rId27"/>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0" name="Rectangle 79">
                <a:extLst>
                  <a:ext uri="{FF2B5EF4-FFF2-40B4-BE49-F238E27FC236}">
                    <a16:creationId xmlns:a16="http://schemas.microsoft.com/office/drawing/2014/main" id="{085F862B-280F-C851-6D41-5D96022BF8BD}"/>
                  </a:ext>
                </a:extLst>
              </p:cNvPr>
              <p:cNvSpPr/>
              <p:nvPr/>
            </p:nvSpPr>
            <p:spPr>
              <a:xfrm>
                <a:off x="4330227" y="4190999"/>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-135</a:t>
                </a:r>
                <a14:m>
                  <m:oMath xmlns:m="http://schemas.openxmlformats.org/officeDocument/2006/math">
                    <m:r>
                      <a:rPr lang="en-US" sz="1200" i="1">
                        <a:solidFill>
                          <a:schemeClr val="tx1"/>
                        </a:solidFill>
                        <a:latin typeface="Cambria Math" panose="02040503050406030204" pitchFamily="18" charset="0"/>
                      </a:rPr>
                      <m:t>°</m:t>
                    </m:r>
                  </m:oMath>
                </a14:m>
                <a:endParaRPr lang="en-US" sz="1200" dirty="0">
                  <a:solidFill>
                    <a:schemeClr val="tx1"/>
                  </a:solidFill>
                </a:endParaRPr>
              </a:p>
              <a:p>
                <a:pPr algn="ctr"/>
                <a:endParaRPr lang="en-US" sz="1200" dirty="0">
                  <a:solidFill>
                    <a:schemeClr val="tx1"/>
                  </a:solidFill>
                </a:endParaRPr>
              </a:p>
              <a:p>
                <a:pPr algn="ctr"/>
                <a:r>
                  <a:rPr lang="en-US" sz="1200" dirty="0">
                    <a:solidFill>
                      <a:schemeClr val="tx1"/>
                    </a:solidFill>
                  </a:rPr>
                  <a:t>+180</a:t>
                </a:r>
                <a14:m>
                  <m:oMath xmlns:m="http://schemas.openxmlformats.org/officeDocument/2006/math">
                    <m:r>
                      <a:rPr lang="en-US" sz="1200" i="1">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80" name="Rectangle 79">
                <a:extLst>
                  <a:ext uri="{FF2B5EF4-FFF2-40B4-BE49-F238E27FC236}">
                    <a16:creationId xmlns:a16="http://schemas.microsoft.com/office/drawing/2014/main" id="{085F862B-280F-C851-6D41-5D96022BF8BD}"/>
                  </a:ext>
                </a:extLst>
              </p:cNvPr>
              <p:cNvSpPr>
                <a:spLocks noRot="1" noChangeAspect="1" noMove="1" noResize="1" noEditPoints="1" noAdjustHandles="1" noChangeArrowheads="1" noChangeShapeType="1" noTextEdit="1"/>
              </p:cNvSpPr>
              <p:nvPr/>
            </p:nvSpPr>
            <p:spPr>
              <a:xfrm>
                <a:off x="4330227" y="4190999"/>
                <a:ext cx="685800" cy="609600"/>
              </a:xfrm>
              <a:prstGeom prst="rect">
                <a:avLst/>
              </a:prstGeom>
              <a:blipFill>
                <a:blip r:embed="rId28"/>
                <a:stretch>
                  <a:fillRect t="-962" b="-769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1" name="Rectangle 80">
                <a:extLst>
                  <a:ext uri="{FF2B5EF4-FFF2-40B4-BE49-F238E27FC236}">
                    <a16:creationId xmlns:a16="http://schemas.microsoft.com/office/drawing/2014/main" id="{242927B4-FFEC-CB8C-2BCF-EC059F51CAEC}"/>
                  </a:ext>
                </a:extLst>
              </p:cNvPr>
              <p:cNvSpPr/>
              <p:nvPr/>
            </p:nvSpPr>
            <p:spPr>
              <a:xfrm>
                <a:off x="5006568" y="4190999"/>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-90</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81" name="Rectangle 80">
                <a:extLst>
                  <a:ext uri="{FF2B5EF4-FFF2-40B4-BE49-F238E27FC236}">
                    <a16:creationId xmlns:a16="http://schemas.microsoft.com/office/drawing/2014/main" id="{242927B4-FFEC-CB8C-2BCF-EC059F51CAEC}"/>
                  </a:ext>
                </a:extLst>
              </p:cNvPr>
              <p:cNvSpPr>
                <a:spLocks noRot="1" noChangeAspect="1" noMove="1" noResize="1" noEditPoints="1" noAdjustHandles="1" noChangeArrowheads="1" noChangeShapeType="1" noTextEdit="1"/>
              </p:cNvSpPr>
              <p:nvPr/>
            </p:nvSpPr>
            <p:spPr>
              <a:xfrm>
                <a:off x="5006568" y="4190999"/>
                <a:ext cx="685800" cy="609600"/>
              </a:xfrm>
              <a:prstGeom prst="rect">
                <a:avLst/>
              </a:prstGeom>
              <a:blipFill>
                <a:blip r:embed="rId29"/>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2" name="Rectangle 81">
                <a:extLst>
                  <a:ext uri="{FF2B5EF4-FFF2-40B4-BE49-F238E27FC236}">
                    <a16:creationId xmlns:a16="http://schemas.microsoft.com/office/drawing/2014/main" id="{0A70DA4C-4532-7E9D-4074-F27FF907A456}"/>
                  </a:ext>
                </a:extLst>
              </p:cNvPr>
              <p:cNvSpPr/>
              <p:nvPr/>
            </p:nvSpPr>
            <p:spPr>
              <a:xfrm>
                <a:off x="5701827" y="4190999"/>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-135</a:t>
                </a:r>
                <a14:m>
                  <m:oMath xmlns:m="http://schemas.openxmlformats.org/officeDocument/2006/math">
                    <m:r>
                      <a:rPr lang="en-US" sz="1200" i="1">
                        <a:solidFill>
                          <a:schemeClr val="tx1"/>
                        </a:solidFill>
                        <a:latin typeface="Cambria Math" panose="02040503050406030204" pitchFamily="18" charset="0"/>
                      </a:rPr>
                      <m:t>°</m:t>
                    </m:r>
                  </m:oMath>
                </a14:m>
                <a:endParaRPr lang="en-US" sz="1200" dirty="0">
                  <a:solidFill>
                    <a:schemeClr val="tx1"/>
                  </a:solidFill>
                </a:endParaRPr>
              </a:p>
              <a:p>
                <a:pPr algn="ctr"/>
                <a:endParaRPr lang="en-US" sz="1200" dirty="0">
                  <a:solidFill>
                    <a:schemeClr val="tx1"/>
                  </a:solidFill>
                </a:endParaRPr>
              </a:p>
              <a:p>
                <a:pPr algn="ctr"/>
                <a:r>
                  <a:rPr lang="en-US" sz="1200" dirty="0">
                    <a:solidFill>
                      <a:schemeClr val="tx1"/>
                    </a:solidFill>
                  </a:rPr>
                  <a:t>-90</a:t>
                </a:r>
              </a:p>
            </p:txBody>
          </p:sp>
        </mc:Choice>
        <mc:Fallback xmlns="">
          <p:sp>
            <p:nvSpPr>
              <p:cNvPr id="82" name="Rectangle 81">
                <a:extLst>
                  <a:ext uri="{FF2B5EF4-FFF2-40B4-BE49-F238E27FC236}">
                    <a16:creationId xmlns:a16="http://schemas.microsoft.com/office/drawing/2014/main" id="{0A70DA4C-4532-7E9D-4074-F27FF907A456}"/>
                  </a:ext>
                </a:extLst>
              </p:cNvPr>
              <p:cNvSpPr>
                <a:spLocks noRot="1" noChangeAspect="1" noMove="1" noResize="1" noEditPoints="1" noAdjustHandles="1" noChangeArrowheads="1" noChangeShapeType="1" noTextEdit="1"/>
              </p:cNvSpPr>
              <p:nvPr/>
            </p:nvSpPr>
            <p:spPr>
              <a:xfrm>
                <a:off x="5701827" y="4190999"/>
                <a:ext cx="685800" cy="609600"/>
              </a:xfrm>
              <a:prstGeom prst="rect">
                <a:avLst/>
              </a:prstGeom>
              <a:blipFill>
                <a:blip r:embed="rId30"/>
                <a:stretch>
                  <a:fillRect t="-962" b="-769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3" name="Rectangle 82">
                <a:extLst>
                  <a:ext uri="{FF2B5EF4-FFF2-40B4-BE49-F238E27FC236}">
                    <a16:creationId xmlns:a16="http://schemas.microsoft.com/office/drawing/2014/main" id="{109DBF88-0340-CC88-64D6-EDCCEB0C8542}"/>
                  </a:ext>
                </a:extLst>
              </p:cNvPr>
              <p:cNvSpPr/>
              <p:nvPr/>
            </p:nvSpPr>
            <p:spPr>
              <a:xfrm>
                <a:off x="6403393" y="4190999"/>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0</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83" name="Rectangle 82">
                <a:extLst>
                  <a:ext uri="{FF2B5EF4-FFF2-40B4-BE49-F238E27FC236}">
                    <a16:creationId xmlns:a16="http://schemas.microsoft.com/office/drawing/2014/main" id="{109DBF88-0340-CC88-64D6-EDCCEB0C8542}"/>
                  </a:ext>
                </a:extLst>
              </p:cNvPr>
              <p:cNvSpPr>
                <a:spLocks noRot="1" noChangeAspect="1" noMove="1" noResize="1" noEditPoints="1" noAdjustHandles="1" noChangeArrowheads="1" noChangeShapeType="1" noTextEdit="1"/>
              </p:cNvSpPr>
              <p:nvPr/>
            </p:nvSpPr>
            <p:spPr>
              <a:xfrm>
                <a:off x="6403393" y="4190999"/>
                <a:ext cx="685800" cy="609600"/>
              </a:xfrm>
              <a:prstGeom prst="rect">
                <a:avLst/>
              </a:prstGeom>
              <a:blipFill>
                <a:blip r:embed="rId31"/>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4" name="Rectangle 83">
                <a:extLst>
                  <a:ext uri="{FF2B5EF4-FFF2-40B4-BE49-F238E27FC236}">
                    <a16:creationId xmlns:a16="http://schemas.microsoft.com/office/drawing/2014/main" id="{30B23530-22B7-1EE5-544F-2990900A2D8D}"/>
                  </a:ext>
                </a:extLst>
              </p:cNvPr>
              <p:cNvSpPr/>
              <p:nvPr/>
            </p:nvSpPr>
            <p:spPr>
              <a:xfrm>
                <a:off x="7098652" y="4190999"/>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-135</a:t>
                </a:r>
                <a14:m>
                  <m:oMath xmlns:m="http://schemas.openxmlformats.org/officeDocument/2006/math">
                    <m:r>
                      <a:rPr lang="en-US" sz="1200" i="1">
                        <a:latin typeface="Cambria Math" panose="02040503050406030204" pitchFamily="18" charset="0"/>
                      </a:rPr>
                      <m:t>°</m:t>
                    </m:r>
                  </m:oMath>
                </a14:m>
                <a:endParaRPr lang="en-US" sz="1200" dirty="0"/>
              </a:p>
              <a:p>
                <a:pPr algn="ctr"/>
                <a:endParaRPr lang="en-US" sz="1200" dirty="0"/>
              </a:p>
              <a:p>
                <a:pPr algn="ctr"/>
                <a:r>
                  <a:rPr lang="en-US" sz="1200" dirty="0"/>
                  <a:t>+0</a:t>
                </a:r>
                <a14:m>
                  <m:oMath xmlns:m="http://schemas.openxmlformats.org/officeDocument/2006/math">
                    <m:r>
                      <a:rPr lang="en-US" sz="1200" i="1">
                        <a:latin typeface="Cambria Math" panose="02040503050406030204" pitchFamily="18" charset="0"/>
                      </a:rPr>
                      <m:t>°</m:t>
                    </m:r>
                  </m:oMath>
                </a14:m>
                <a:endParaRPr lang="en-US" sz="1200" dirty="0"/>
              </a:p>
            </p:txBody>
          </p:sp>
        </mc:Choice>
        <mc:Fallback xmlns="">
          <p:sp>
            <p:nvSpPr>
              <p:cNvPr id="84" name="Rectangle 83">
                <a:extLst>
                  <a:ext uri="{FF2B5EF4-FFF2-40B4-BE49-F238E27FC236}">
                    <a16:creationId xmlns:a16="http://schemas.microsoft.com/office/drawing/2014/main" id="{30B23530-22B7-1EE5-544F-2990900A2D8D}"/>
                  </a:ext>
                </a:extLst>
              </p:cNvPr>
              <p:cNvSpPr>
                <a:spLocks noRot="1" noChangeAspect="1" noMove="1" noResize="1" noEditPoints="1" noAdjustHandles="1" noChangeArrowheads="1" noChangeShapeType="1" noTextEdit="1"/>
              </p:cNvSpPr>
              <p:nvPr/>
            </p:nvSpPr>
            <p:spPr>
              <a:xfrm>
                <a:off x="7098652" y="4190999"/>
                <a:ext cx="685800" cy="609600"/>
              </a:xfrm>
              <a:prstGeom prst="rect">
                <a:avLst/>
              </a:prstGeom>
              <a:blipFill>
                <a:blip r:embed="rId32"/>
                <a:stretch>
                  <a:fillRect t="-962" b="-769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5" name="Rectangle 84">
                <a:extLst>
                  <a:ext uri="{FF2B5EF4-FFF2-40B4-BE49-F238E27FC236}">
                    <a16:creationId xmlns:a16="http://schemas.microsoft.com/office/drawing/2014/main" id="{381E0B9C-BCD3-329C-3473-FC87DE9DC9FD}"/>
                  </a:ext>
                </a:extLst>
              </p:cNvPr>
              <p:cNvSpPr/>
              <p:nvPr/>
            </p:nvSpPr>
            <p:spPr>
              <a:xfrm>
                <a:off x="7774993" y="4190999"/>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0" dirty="0"/>
                  <a:t>90</a:t>
                </a:r>
                <a14:m>
                  <m:oMath xmlns:m="http://schemas.openxmlformats.org/officeDocument/2006/math">
                    <m:r>
                      <a:rPr lang="en-US" sz="1200" b="0" i="1" smtClean="0">
                        <a:latin typeface="Cambria Math" panose="02040503050406030204" pitchFamily="18" charset="0"/>
                      </a:rPr>
                      <m:t>°</m:t>
                    </m:r>
                  </m:oMath>
                </a14:m>
                <a:endParaRPr lang="en-US" sz="1200" dirty="0"/>
              </a:p>
            </p:txBody>
          </p:sp>
        </mc:Choice>
        <mc:Fallback xmlns="">
          <p:sp>
            <p:nvSpPr>
              <p:cNvPr id="85" name="Rectangle 84">
                <a:extLst>
                  <a:ext uri="{FF2B5EF4-FFF2-40B4-BE49-F238E27FC236}">
                    <a16:creationId xmlns:a16="http://schemas.microsoft.com/office/drawing/2014/main" id="{381E0B9C-BCD3-329C-3473-FC87DE9DC9FD}"/>
                  </a:ext>
                </a:extLst>
              </p:cNvPr>
              <p:cNvSpPr>
                <a:spLocks noRot="1" noChangeAspect="1" noMove="1" noResize="1" noEditPoints="1" noAdjustHandles="1" noChangeArrowheads="1" noChangeShapeType="1" noTextEdit="1"/>
              </p:cNvSpPr>
              <p:nvPr/>
            </p:nvSpPr>
            <p:spPr>
              <a:xfrm>
                <a:off x="7774993" y="4190999"/>
                <a:ext cx="685800" cy="609600"/>
              </a:xfrm>
              <a:prstGeom prst="rect">
                <a:avLst/>
              </a:prstGeom>
              <a:blipFill>
                <a:blip r:embed="rId33"/>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6" name="Rectangle 85">
                <a:extLst>
                  <a:ext uri="{FF2B5EF4-FFF2-40B4-BE49-F238E27FC236}">
                    <a16:creationId xmlns:a16="http://schemas.microsoft.com/office/drawing/2014/main" id="{A442A224-DE2F-0ACA-4BBA-A5DEF3924F37}"/>
                  </a:ext>
                </a:extLst>
              </p:cNvPr>
              <p:cNvSpPr/>
              <p:nvPr/>
            </p:nvSpPr>
            <p:spPr>
              <a:xfrm>
                <a:off x="8470252" y="4190999"/>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-135</a:t>
                </a:r>
                <a14:m>
                  <m:oMath xmlns:m="http://schemas.openxmlformats.org/officeDocument/2006/math">
                    <m:r>
                      <a:rPr lang="en-US" sz="1200" i="1">
                        <a:latin typeface="Cambria Math" panose="02040503050406030204" pitchFamily="18" charset="0"/>
                      </a:rPr>
                      <m:t>°</m:t>
                    </m:r>
                  </m:oMath>
                </a14:m>
                <a:endParaRPr lang="en-US" sz="1200" dirty="0"/>
              </a:p>
              <a:p>
                <a:pPr algn="ctr"/>
                <a:endParaRPr lang="en-US" sz="1200" dirty="0"/>
              </a:p>
              <a:p>
                <a:pPr algn="ctr"/>
                <a:r>
                  <a:rPr lang="en-US" sz="1200" dirty="0"/>
                  <a:t>+90</a:t>
                </a:r>
                <a14:m>
                  <m:oMath xmlns:m="http://schemas.openxmlformats.org/officeDocument/2006/math">
                    <m:r>
                      <a:rPr lang="en-US" sz="1200" i="1">
                        <a:latin typeface="Cambria Math" panose="02040503050406030204" pitchFamily="18" charset="0"/>
                      </a:rPr>
                      <m:t>°</m:t>
                    </m:r>
                  </m:oMath>
                </a14:m>
                <a:endParaRPr lang="en-US" sz="1200" dirty="0"/>
              </a:p>
            </p:txBody>
          </p:sp>
        </mc:Choice>
        <mc:Fallback xmlns="">
          <p:sp>
            <p:nvSpPr>
              <p:cNvPr id="86" name="Rectangle 85">
                <a:extLst>
                  <a:ext uri="{FF2B5EF4-FFF2-40B4-BE49-F238E27FC236}">
                    <a16:creationId xmlns:a16="http://schemas.microsoft.com/office/drawing/2014/main" id="{A442A224-DE2F-0ACA-4BBA-A5DEF3924F37}"/>
                  </a:ext>
                </a:extLst>
              </p:cNvPr>
              <p:cNvSpPr>
                <a:spLocks noRot="1" noChangeAspect="1" noMove="1" noResize="1" noEditPoints="1" noAdjustHandles="1" noChangeArrowheads="1" noChangeShapeType="1" noTextEdit="1"/>
              </p:cNvSpPr>
              <p:nvPr/>
            </p:nvSpPr>
            <p:spPr>
              <a:xfrm>
                <a:off x="8470252" y="4190999"/>
                <a:ext cx="685800" cy="609600"/>
              </a:xfrm>
              <a:prstGeom prst="rect">
                <a:avLst/>
              </a:prstGeom>
              <a:blipFill>
                <a:blip r:embed="rId34"/>
                <a:stretch>
                  <a:fillRect t="-962" b="-769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7" name="Rectangle 86">
                <a:extLst>
                  <a:ext uri="{FF2B5EF4-FFF2-40B4-BE49-F238E27FC236}">
                    <a16:creationId xmlns:a16="http://schemas.microsoft.com/office/drawing/2014/main" id="{3F5578C5-A934-D3ED-36F7-031B293F9A37}"/>
                  </a:ext>
                </a:extLst>
              </p:cNvPr>
              <p:cNvSpPr/>
              <p:nvPr/>
            </p:nvSpPr>
            <p:spPr>
              <a:xfrm>
                <a:off x="9156578" y="4190999"/>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180</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87" name="Rectangle 86">
                <a:extLst>
                  <a:ext uri="{FF2B5EF4-FFF2-40B4-BE49-F238E27FC236}">
                    <a16:creationId xmlns:a16="http://schemas.microsoft.com/office/drawing/2014/main" id="{3F5578C5-A934-D3ED-36F7-031B293F9A37}"/>
                  </a:ext>
                </a:extLst>
              </p:cNvPr>
              <p:cNvSpPr>
                <a:spLocks noRot="1" noChangeAspect="1" noMove="1" noResize="1" noEditPoints="1" noAdjustHandles="1" noChangeArrowheads="1" noChangeShapeType="1" noTextEdit="1"/>
              </p:cNvSpPr>
              <p:nvPr/>
            </p:nvSpPr>
            <p:spPr>
              <a:xfrm>
                <a:off x="9156578" y="4190999"/>
                <a:ext cx="685800" cy="609600"/>
              </a:xfrm>
              <a:prstGeom prst="rect">
                <a:avLst/>
              </a:prstGeom>
              <a:blipFill>
                <a:blip r:embed="rId27"/>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8" name="Rectangle 87">
                <a:extLst>
                  <a:ext uri="{FF2B5EF4-FFF2-40B4-BE49-F238E27FC236}">
                    <a16:creationId xmlns:a16="http://schemas.microsoft.com/office/drawing/2014/main" id="{AB4B4E47-B711-7BCC-936C-6E4F8503240A}"/>
                  </a:ext>
                </a:extLst>
              </p:cNvPr>
              <p:cNvSpPr/>
              <p:nvPr/>
            </p:nvSpPr>
            <p:spPr>
              <a:xfrm>
                <a:off x="9851837" y="4190999"/>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-135</a:t>
                </a:r>
                <a14:m>
                  <m:oMath xmlns:m="http://schemas.openxmlformats.org/officeDocument/2006/math">
                    <m:r>
                      <a:rPr lang="en-US" sz="1200" i="1">
                        <a:solidFill>
                          <a:schemeClr val="tx1"/>
                        </a:solidFill>
                        <a:latin typeface="Cambria Math" panose="02040503050406030204" pitchFamily="18" charset="0"/>
                      </a:rPr>
                      <m:t>°</m:t>
                    </m:r>
                  </m:oMath>
                </a14:m>
                <a:endParaRPr lang="en-US" sz="1200" dirty="0">
                  <a:solidFill>
                    <a:schemeClr val="tx1"/>
                  </a:solidFill>
                </a:endParaRPr>
              </a:p>
              <a:p>
                <a:pPr algn="ctr"/>
                <a:endParaRPr lang="en-US" sz="1200" dirty="0">
                  <a:solidFill>
                    <a:schemeClr val="tx1"/>
                  </a:solidFill>
                </a:endParaRPr>
              </a:p>
              <a:p>
                <a:pPr algn="ctr"/>
                <a:r>
                  <a:rPr lang="en-US" sz="1200" dirty="0">
                    <a:solidFill>
                      <a:schemeClr val="tx1"/>
                    </a:solidFill>
                  </a:rPr>
                  <a:t>+180</a:t>
                </a:r>
                <a14:m>
                  <m:oMath xmlns:m="http://schemas.openxmlformats.org/officeDocument/2006/math">
                    <m:r>
                      <a:rPr lang="en-US" sz="1200" i="1">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88" name="Rectangle 87">
                <a:extLst>
                  <a:ext uri="{FF2B5EF4-FFF2-40B4-BE49-F238E27FC236}">
                    <a16:creationId xmlns:a16="http://schemas.microsoft.com/office/drawing/2014/main" id="{AB4B4E47-B711-7BCC-936C-6E4F8503240A}"/>
                  </a:ext>
                </a:extLst>
              </p:cNvPr>
              <p:cNvSpPr>
                <a:spLocks noRot="1" noChangeAspect="1" noMove="1" noResize="1" noEditPoints="1" noAdjustHandles="1" noChangeArrowheads="1" noChangeShapeType="1" noTextEdit="1"/>
              </p:cNvSpPr>
              <p:nvPr/>
            </p:nvSpPr>
            <p:spPr>
              <a:xfrm>
                <a:off x="9851837" y="4190999"/>
                <a:ext cx="685800" cy="609600"/>
              </a:xfrm>
              <a:prstGeom prst="rect">
                <a:avLst/>
              </a:prstGeom>
              <a:blipFill>
                <a:blip r:embed="rId28"/>
                <a:stretch>
                  <a:fillRect t="-962" b="-769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9" name="Rectangle 88">
                <a:extLst>
                  <a:ext uri="{FF2B5EF4-FFF2-40B4-BE49-F238E27FC236}">
                    <a16:creationId xmlns:a16="http://schemas.microsoft.com/office/drawing/2014/main" id="{22E56939-E4C8-6975-5022-987418D999CB}"/>
                  </a:ext>
                </a:extLst>
              </p:cNvPr>
              <p:cNvSpPr/>
              <p:nvPr/>
            </p:nvSpPr>
            <p:spPr>
              <a:xfrm>
                <a:off x="10528178" y="4190999"/>
                <a:ext cx="685800" cy="609600"/>
              </a:xfrm>
              <a:prstGeom prst="rect">
                <a:avLst/>
              </a:prstGeom>
              <a:solidFill>
                <a:srgbClr val="0080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-90</a:t>
                </a:r>
                <a14:m>
                  <m:oMath xmlns:m="http://schemas.openxmlformats.org/officeDocument/2006/math">
                    <m:r>
                      <a:rPr lang="en-US" sz="1200" b="0" i="1" smtClean="0">
                        <a:solidFill>
                          <a:schemeClr val="tx1"/>
                        </a:solidFill>
                        <a:latin typeface="Cambria Math" panose="02040503050406030204" pitchFamily="18" charset="0"/>
                      </a:rPr>
                      <m:t>°</m:t>
                    </m:r>
                  </m:oMath>
                </a14:m>
                <a:endParaRPr lang="en-US" sz="1200" dirty="0">
                  <a:solidFill>
                    <a:schemeClr val="tx1"/>
                  </a:solidFill>
                </a:endParaRPr>
              </a:p>
            </p:txBody>
          </p:sp>
        </mc:Choice>
        <mc:Fallback xmlns="">
          <p:sp>
            <p:nvSpPr>
              <p:cNvPr id="89" name="Rectangle 88">
                <a:extLst>
                  <a:ext uri="{FF2B5EF4-FFF2-40B4-BE49-F238E27FC236}">
                    <a16:creationId xmlns:a16="http://schemas.microsoft.com/office/drawing/2014/main" id="{22E56939-E4C8-6975-5022-987418D999CB}"/>
                  </a:ext>
                </a:extLst>
              </p:cNvPr>
              <p:cNvSpPr>
                <a:spLocks noRot="1" noChangeAspect="1" noMove="1" noResize="1" noEditPoints="1" noAdjustHandles="1" noChangeArrowheads="1" noChangeShapeType="1" noTextEdit="1"/>
              </p:cNvSpPr>
              <p:nvPr/>
            </p:nvSpPr>
            <p:spPr>
              <a:xfrm>
                <a:off x="10528178" y="4190999"/>
                <a:ext cx="685800" cy="609600"/>
              </a:xfrm>
              <a:prstGeom prst="rect">
                <a:avLst/>
              </a:prstGeom>
              <a:blipFill>
                <a:blip r:embed="rId29"/>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0" name="Rectangle 89">
                <a:extLst>
                  <a:ext uri="{FF2B5EF4-FFF2-40B4-BE49-F238E27FC236}">
                    <a16:creationId xmlns:a16="http://schemas.microsoft.com/office/drawing/2014/main" id="{7BACC4BB-043B-D0B9-B859-E9E00A79786D}"/>
                  </a:ext>
                </a:extLst>
              </p:cNvPr>
              <p:cNvSpPr/>
              <p:nvPr/>
            </p:nvSpPr>
            <p:spPr>
              <a:xfrm>
                <a:off x="11223437" y="4190999"/>
                <a:ext cx="685800" cy="609600"/>
              </a:xfrm>
              <a:prstGeom prst="rect">
                <a:avLst/>
              </a:prstGeom>
              <a:solidFill>
                <a:srgbClr val="8FAF8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-135</a:t>
                </a:r>
                <a14:m>
                  <m:oMath xmlns:m="http://schemas.openxmlformats.org/officeDocument/2006/math">
                    <m:r>
                      <a:rPr lang="en-US" sz="1200" i="1">
                        <a:solidFill>
                          <a:schemeClr val="tx1"/>
                        </a:solidFill>
                        <a:latin typeface="Cambria Math" panose="02040503050406030204" pitchFamily="18" charset="0"/>
                      </a:rPr>
                      <m:t>°</m:t>
                    </m:r>
                  </m:oMath>
                </a14:m>
                <a:endParaRPr lang="en-US" sz="1200" dirty="0">
                  <a:solidFill>
                    <a:schemeClr val="tx1"/>
                  </a:solidFill>
                </a:endParaRPr>
              </a:p>
              <a:p>
                <a:pPr algn="ctr"/>
                <a:endParaRPr lang="en-US" sz="1200" dirty="0">
                  <a:solidFill>
                    <a:schemeClr val="tx1"/>
                  </a:solidFill>
                </a:endParaRPr>
              </a:p>
              <a:p>
                <a:pPr algn="ctr"/>
                <a:r>
                  <a:rPr lang="en-US" sz="1200" dirty="0">
                    <a:solidFill>
                      <a:schemeClr val="tx1"/>
                    </a:solidFill>
                  </a:rPr>
                  <a:t>-90</a:t>
                </a:r>
              </a:p>
            </p:txBody>
          </p:sp>
        </mc:Choice>
        <mc:Fallback xmlns="">
          <p:sp>
            <p:nvSpPr>
              <p:cNvPr id="90" name="Rectangle 89">
                <a:extLst>
                  <a:ext uri="{FF2B5EF4-FFF2-40B4-BE49-F238E27FC236}">
                    <a16:creationId xmlns:a16="http://schemas.microsoft.com/office/drawing/2014/main" id="{7BACC4BB-043B-D0B9-B859-E9E00A79786D}"/>
                  </a:ext>
                </a:extLst>
              </p:cNvPr>
              <p:cNvSpPr>
                <a:spLocks noRot="1" noChangeAspect="1" noMove="1" noResize="1" noEditPoints="1" noAdjustHandles="1" noChangeArrowheads="1" noChangeShapeType="1" noTextEdit="1"/>
              </p:cNvSpPr>
              <p:nvPr/>
            </p:nvSpPr>
            <p:spPr>
              <a:xfrm>
                <a:off x="11223437" y="4190999"/>
                <a:ext cx="685800" cy="609600"/>
              </a:xfrm>
              <a:prstGeom prst="rect">
                <a:avLst/>
              </a:prstGeom>
              <a:blipFill>
                <a:blip r:embed="rId30"/>
                <a:stretch>
                  <a:fillRect t="-962" b="-769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1" name="TextBox 100">
                <a:extLst>
                  <a:ext uri="{FF2B5EF4-FFF2-40B4-BE49-F238E27FC236}">
                    <a16:creationId xmlns:a16="http://schemas.microsoft.com/office/drawing/2014/main" id="{DD4FCD2E-6117-3BFA-29E8-991CD28A3F68}"/>
                  </a:ext>
                </a:extLst>
              </p:cNvPr>
              <p:cNvSpPr txBox="1"/>
              <p:nvPr/>
            </p:nvSpPr>
            <p:spPr>
              <a:xfrm>
                <a:off x="1366206" y="5948919"/>
                <a:ext cx="9551654" cy="369332"/>
              </a:xfrm>
              <a:prstGeom prst="rect">
                <a:avLst/>
              </a:prstGeom>
              <a:noFill/>
            </p:spPr>
            <p:txBody>
              <a:bodyPr wrap="none" rtlCol="0">
                <a:spAutoFit/>
              </a:bodyPr>
              <a:lstStyle/>
              <a:p>
                <a:r>
                  <a:rPr lang="en-US" dirty="0"/>
                  <a:t>There has to be a phase difference of 135</a:t>
                </a:r>
                <a14:m>
                  <m:oMath xmlns:m="http://schemas.openxmlformats.org/officeDocument/2006/math">
                    <m:r>
                      <a:rPr lang="en-US" b="0" i="1" smtClean="0">
                        <a:latin typeface="Cambria Math" panose="02040503050406030204" pitchFamily="18" charset="0"/>
                      </a:rPr>
                      <m:t>°</m:t>
                    </m:r>
                  </m:oMath>
                </a14:m>
                <a:r>
                  <a:rPr lang="en-US" dirty="0"/>
                  <a:t> between the upper and lower rf feeding manifold.</a:t>
                </a:r>
              </a:p>
            </p:txBody>
          </p:sp>
        </mc:Choice>
        <mc:Fallback xmlns="">
          <p:sp>
            <p:nvSpPr>
              <p:cNvPr id="101" name="TextBox 100">
                <a:extLst>
                  <a:ext uri="{FF2B5EF4-FFF2-40B4-BE49-F238E27FC236}">
                    <a16:creationId xmlns:a16="http://schemas.microsoft.com/office/drawing/2014/main" id="{DD4FCD2E-6117-3BFA-29E8-991CD28A3F68}"/>
                  </a:ext>
                </a:extLst>
              </p:cNvPr>
              <p:cNvSpPr txBox="1">
                <a:spLocks noRot="1" noChangeAspect="1" noMove="1" noResize="1" noEditPoints="1" noAdjustHandles="1" noChangeArrowheads="1" noChangeShapeType="1" noTextEdit="1"/>
              </p:cNvSpPr>
              <p:nvPr/>
            </p:nvSpPr>
            <p:spPr>
              <a:xfrm>
                <a:off x="1366206" y="5948919"/>
                <a:ext cx="9551654" cy="369332"/>
              </a:xfrm>
              <a:prstGeom prst="rect">
                <a:avLst/>
              </a:prstGeom>
              <a:blipFill>
                <a:blip r:embed="rId35"/>
                <a:stretch>
                  <a:fillRect l="-511" t="-10000" r="-447" b="-26667"/>
                </a:stretch>
              </a:blipFill>
            </p:spPr>
            <p:txBody>
              <a:bodyPr/>
              <a:lstStyle/>
              <a:p>
                <a:r>
                  <a:rPr lang="en-US">
                    <a:noFill/>
                  </a:rPr>
                  <a:t> </a:t>
                </a:r>
              </a:p>
            </p:txBody>
          </p:sp>
        </mc:Fallback>
      </mc:AlternateContent>
    </p:spTree>
    <p:extLst>
      <p:ext uri="{BB962C8B-B14F-4D97-AF65-F5344CB8AC3E}">
        <p14:creationId xmlns:p14="http://schemas.microsoft.com/office/powerpoint/2010/main" val="1987464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9"/>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10"/>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11"/>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grpId="0" nodeType="afterEffect">
                                  <p:stCondLst>
                                    <p:cond delay="500"/>
                                  </p:stCondLst>
                                  <p:childTnLst>
                                    <p:set>
                                      <p:cBhvr>
                                        <p:cTn id="18" dur="1" fill="hold">
                                          <p:stCondLst>
                                            <p:cond delay="0"/>
                                          </p:stCondLst>
                                        </p:cTn>
                                        <p:tgtEl>
                                          <p:spTgt spid="12"/>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grpId="0" nodeType="afterEffect">
                                  <p:stCondLst>
                                    <p:cond delay="500"/>
                                  </p:stCondLst>
                                  <p:childTnLst>
                                    <p:set>
                                      <p:cBhvr>
                                        <p:cTn id="21" dur="1" fill="hold">
                                          <p:stCondLst>
                                            <p:cond delay="0"/>
                                          </p:stCondLst>
                                        </p:cTn>
                                        <p:tgtEl>
                                          <p:spTgt spid="13"/>
                                        </p:tgtEl>
                                        <p:attrNameLst>
                                          <p:attrName>style.visibility</p:attrName>
                                        </p:attrNameLst>
                                      </p:cBhvr>
                                      <p:to>
                                        <p:strVal val="visible"/>
                                      </p:to>
                                    </p:set>
                                  </p:childTnLst>
                                </p:cTn>
                              </p:par>
                            </p:childTnLst>
                          </p:cTn>
                        </p:par>
                        <p:par>
                          <p:cTn id="22" fill="hold">
                            <p:stCondLst>
                              <p:cond delay="2500"/>
                            </p:stCondLst>
                            <p:childTnLst>
                              <p:par>
                                <p:cTn id="23" presetID="1" presetClass="entr" presetSubtype="0" fill="hold" grpId="0" nodeType="afterEffect">
                                  <p:stCondLst>
                                    <p:cond delay="500"/>
                                  </p:stCondLst>
                                  <p:childTnLst>
                                    <p:set>
                                      <p:cBhvr>
                                        <p:cTn id="24" dur="1" fill="hold">
                                          <p:stCondLst>
                                            <p:cond delay="0"/>
                                          </p:stCondLst>
                                        </p:cTn>
                                        <p:tgtEl>
                                          <p:spTgt spid="14"/>
                                        </p:tgtEl>
                                        <p:attrNameLst>
                                          <p:attrName>style.visibility</p:attrName>
                                        </p:attrNameLst>
                                      </p:cBhvr>
                                      <p:to>
                                        <p:strVal val="visible"/>
                                      </p:to>
                                    </p:set>
                                  </p:childTnLst>
                                </p:cTn>
                              </p:par>
                            </p:childTnLst>
                          </p:cTn>
                        </p:par>
                        <p:par>
                          <p:cTn id="25" fill="hold">
                            <p:stCondLst>
                              <p:cond delay="3000"/>
                            </p:stCondLst>
                            <p:childTnLst>
                              <p:par>
                                <p:cTn id="26" presetID="1" presetClass="entr" presetSubtype="0" fill="hold" grpId="0" nodeType="afterEffect">
                                  <p:stCondLst>
                                    <p:cond delay="500"/>
                                  </p:stCondLst>
                                  <p:childTnLst>
                                    <p:set>
                                      <p:cBhvr>
                                        <p:cTn id="27" dur="1" fill="hold">
                                          <p:stCondLst>
                                            <p:cond delay="0"/>
                                          </p:stCondLst>
                                        </p:cTn>
                                        <p:tgtEl>
                                          <p:spTgt spid="15"/>
                                        </p:tgtEl>
                                        <p:attrNameLst>
                                          <p:attrName>style.visibility</p:attrName>
                                        </p:attrNameLst>
                                      </p:cBhvr>
                                      <p:to>
                                        <p:strVal val="visible"/>
                                      </p:to>
                                    </p:set>
                                  </p:childTnLst>
                                </p:cTn>
                              </p:par>
                            </p:childTnLst>
                          </p:cTn>
                        </p:par>
                        <p:par>
                          <p:cTn id="28" fill="hold">
                            <p:stCondLst>
                              <p:cond delay="3500"/>
                            </p:stCondLst>
                            <p:childTnLst>
                              <p:par>
                                <p:cTn id="29" presetID="1" presetClass="entr" presetSubtype="0" fill="hold" grpId="0" nodeType="afterEffect">
                                  <p:stCondLst>
                                    <p:cond delay="500"/>
                                  </p:stCondLst>
                                  <p:childTnLst>
                                    <p:set>
                                      <p:cBhvr>
                                        <p:cTn id="30" dur="1" fill="hold">
                                          <p:stCondLst>
                                            <p:cond delay="0"/>
                                          </p:stCondLst>
                                        </p:cTn>
                                        <p:tgtEl>
                                          <p:spTgt spid="16"/>
                                        </p:tgtEl>
                                        <p:attrNameLst>
                                          <p:attrName>style.visibility</p:attrName>
                                        </p:attrNameLst>
                                      </p:cBhvr>
                                      <p:to>
                                        <p:strVal val="visible"/>
                                      </p:to>
                                    </p:set>
                                  </p:childTnLst>
                                </p:cTn>
                              </p:par>
                            </p:childTnLst>
                          </p:cTn>
                        </p:par>
                        <p:par>
                          <p:cTn id="31" fill="hold">
                            <p:stCondLst>
                              <p:cond delay="4000"/>
                            </p:stCondLst>
                            <p:childTnLst>
                              <p:par>
                                <p:cTn id="32" presetID="1" presetClass="entr" presetSubtype="0" fill="hold" grpId="0" nodeType="afterEffect">
                                  <p:stCondLst>
                                    <p:cond delay="500"/>
                                  </p:stCondLst>
                                  <p:childTnLst>
                                    <p:set>
                                      <p:cBhvr>
                                        <p:cTn id="33" dur="1" fill="hold">
                                          <p:stCondLst>
                                            <p:cond delay="0"/>
                                          </p:stCondLst>
                                        </p:cTn>
                                        <p:tgtEl>
                                          <p:spTgt spid="17"/>
                                        </p:tgtEl>
                                        <p:attrNameLst>
                                          <p:attrName>style.visibility</p:attrName>
                                        </p:attrNameLst>
                                      </p:cBhvr>
                                      <p:to>
                                        <p:strVal val="visible"/>
                                      </p:to>
                                    </p:set>
                                  </p:childTnLst>
                                </p:cTn>
                              </p:par>
                            </p:childTnLst>
                          </p:cTn>
                        </p:par>
                        <p:par>
                          <p:cTn id="34" fill="hold">
                            <p:stCondLst>
                              <p:cond delay="4500"/>
                            </p:stCondLst>
                            <p:childTnLst>
                              <p:par>
                                <p:cTn id="35" presetID="1" presetClass="entr" presetSubtype="0" fill="hold" grpId="0" nodeType="afterEffect">
                                  <p:stCondLst>
                                    <p:cond delay="500"/>
                                  </p:stCondLst>
                                  <p:childTnLst>
                                    <p:set>
                                      <p:cBhvr>
                                        <p:cTn id="36" dur="1" fill="hold">
                                          <p:stCondLst>
                                            <p:cond delay="0"/>
                                          </p:stCondLst>
                                        </p:cTn>
                                        <p:tgtEl>
                                          <p:spTgt spid="18"/>
                                        </p:tgtEl>
                                        <p:attrNameLst>
                                          <p:attrName>style.visibility</p:attrName>
                                        </p:attrNameLst>
                                      </p:cBhvr>
                                      <p:to>
                                        <p:strVal val="visible"/>
                                      </p:to>
                                    </p:set>
                                  </p:childTnLst>
                                </p:cTn>
                              </p:par>
                            </p:childTnLst>
                          </p:cTn>
                        </p:par>
                        <p:par>
                          <p:cTn id="37" fill="hold">
                            <p:stCondLst>
                              <p:cond delay="5000"/>
                            </p:stCondLst>
                            <p:childTnLst>
                              <p:par>
                                <p:cTn id="38" presetID="1" presetClass="entr" presetSubtype="0" fill="hold" grpId="0" nodeType="afterEffect">
                                  <p:stCondLst>
                                    <p:cond delay="500"/>
                                  </p:stCondLst>
                                  <p:childTnLst>
                                    <p:set>
                                      <p:cBhvr>
                                        <p:cTn id="39" dur="1" fill="hold">
                                          <p:stCondLst>
                                            <p:cond delay="0"/>
                                          </p:stCondLst>
                                        </p:cTn>
                                        <p:tgtEl>
                                          <p:spTgt spid="19"/>
                                        </p:tgtEl>
                                        <p:attrNameLst>
                                          <p:attrName>style.visibility</p:attrName>
                                        </p:attrNameLst>
                                      </p:cBhvr>
                                      <p:to>
                                        <p:strVal val="visible"/>
                                      </p:to>
                                    </p:set>
                                  </p:childTnLst>
                                </p:cTn>
                              </p:par>
                            </p:childTnLst>
                          </p:cTn>
                        </p:par>
                        <p:par>
                          <p:cTn id="40" fill="hold">
                            <p:stCondLst>
                              <p:cond delay="5500"/>
                            </p:stCondLst>
                            <p:childTnLst>
                              <p:par>
                                <p:cTn id="41" presetID="1" presetClass="entr" presetSubtype="0" fill="hold" grpId="0" nodeType="afterEffect">
                                  <p:stCondLst>
                                    <p:cond delay="500"/>
                                  </p:stCondLst>
                                  <p:childTnLst>
                                    <p:set>
                                      <p:cBhvr>
                                        <p:cTn id="42" dur="1" fill="hold">
                                          <p:stCondLst>
                                            <p:cond delay="0"/>
                                          </p:stCondLst>
                                        </p:cTn>
                                        <p:tgtEl>
                                          <p:spTgt spid="20"/>
                                        </p:tgtEl>
                                        <p:attrNameLst>
                                          <p:attrName>style.visibility</p:attrName>
                                        </p:attrNameLst>
                                      </p:cBhvr>
                                      <p:to>
                                        <p:strVal val="visible"/>
                                      </p:to>
                                    </p:set>
                                  </p:childTnLst>
                                </p:cTn>
                              </p:par>
                            </p:childTnLst>
                          </p:cTn>
                        </p:par>
                        <p:par>
                          <p:cTn id="43" fill="hold">
                            <p:stCondLst>
                              <p:cond delay="6000"/>
                            </p:stCondLst>
                            <p:childTnLst>
                              <p:par>
                                <p:cTn id="44" presetID="1" presetClass="entr" presetSubtype="0" fill="hold" grpId="0" nodeType="afterEffect">
                                  <p:stCondLst>
                                    <p:cond delay="500"/>
                                  </p:stCondLst>
                                  <p:childTnLst>
                                    <p:set>
                                      <p:cBhvr>
                                        <p:cTn id="45" dur="1" fill="hold">
                                          <p:stCondLst>
                                            <p:cond delay="0"/>
                                          </p:stCondLst>
                                        </p:cTn>
                                        <p:tgtEl>
                                          <p:spTgt spid="21"/>
                                        </p:tgtEl>
                                        <p:attrNameLst>
                                          <p:attrName>style.visibility</p:attrName>
                                        </p:attrNameLst>
                                      </p:cBhvr>
                                      <p:to>
                                        <p:strVal val="visible"/>
                                      </p:to>
                                    </p:set>
                                  </p:childTnLst>
                                </p:cTn>
                              </p:par>
                            </p:childTnLst>
                          </p:cTn>
                        </p:par>
                        <p:par>
                          <p:cTn id="46" fill="hold">
                            <p:stCondLst>
                              <p:cond delay="6500"/>
                            </p:stCondLst>
                            <p:childTnLst>
                              <p:par>
                                <p:cTn id="47" presetID="1" presetClass="entr" presetSubtype="0" fill="hold" grpId="0" nodeType="afterEffect">
                                  <p:stCondLst>
                                    <p:cond delay="500"/>
                                  </p:stCondLst>
                                  <p:childTnLst>
                                    <p:set>
                                      <p:cBhvr>
                                        <p:cTn id="48" dur="1" fill="hold">
                                          <p:stCondLst>
                                            <p:cond delay="0"/>
                                          </p:stCondLst>
                                        </p:cTn>
                                        <p:tgtEl>
                                          <p:spTgt spid="22"/>
                                        </p:tgtEl>
                                        <p:attrNameLst>
                                          <p:attrName>style.visibility</p:attrName>
                                        </p:attrNameLst>
                                      </p:cBhvr>
                                      <p:to>
                                        <p:strVal val="visible"/>
                                      </p:to>
                                    </p:set>
                                  </p:childTnLst>
                                </p:cTn>
                              </p:par>
                            </p:childTnLst>
                          </p:cTn>
                        </p:par>
                        <p:par>
                          <p:cTn id="49" fill="hold">
                            <p:stCondLst>
                              <p:cond delay="7000"/>
                            </p:stCondLst>
                            <p:childTnLst>
                              <p:par>
                                <p:cTn id="50" presetID="1" presetClass="entr" presetSubtype="0" fill="hold" grpId="0" nodeType="afterEffect">
                                  <p:stCondLst>
                                    <p:cond delay="500"/>
                                  </p:stCondLst>
                                  <p:childTnLst>
                                    <p:set>
                                      <p:cBhvr>
                                        <p:cTn id="51" dur="1" fill="hold">
                                          <p:stCondLst>
                                            <p:cond delay="0"/>
                                          </p:stCondLst>
                                        </p:cTn>
                                        <p:tgtEl>
                                          <p:spTgt spid="23"/>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75"/>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7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78"/>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79"/>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80"/>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82"/>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83"/>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84"/>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85"/>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86"/>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87"/>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89"/>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90"/>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nodeType="clickEffect">
                                  <p:stCondLst>
                                    <p:cond delay="0"/>
                                  </p:stCondLst>
                                  <p:childTnLst>
                                    <p:set>
                                      <p:cBhvr>
                                        <p:cTn id="91" dur="1" fill="hold">
                                          <p:stCondLst>
                                            <p:cond delay="0"/>
                                          </p:stCondLst>
                                        </p:cTn>
                                        <p:tgtEl>
                                          <p:spTgt spid="100"/>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97"/>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grpId="0" nodeType="clickEffect">
                                  <p:stCondLst>
                                    <p:cond delay="0"/>
                                  </p:stCondLst>
                                  <p:childTnLst>
                                    <p:set>
                                      <p:cBhvr>
                                        <p:cTn id="99"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73" grpId="0"/>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10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 name="Content Placeholder 3">
                <a:extLst>
                  <a:ext uri="{FF2B5EF4-FFF2-40B4-BE49-F238E27FC236}">
                    <a16:creationId xmlns:a16="http://schemas.microsoft.com/office/drawing/2014/main" id="{25E3FC18-EBC5-9D5D-54FE-9F97F7357156}"/>
                  </a:ext>
                </a:extLst>
              </p:cNvPr>
              <p:cNvSpPr txBox="1">
                <a:spLocks/>
              </p:cNvSpPr>
              <p:nvPr/>
            </p:nvSpPr>
            <p:spPr>
              <a:xfrm>
                <a:off x="0" y="3733799"/>
                <a:ext cx="12191999" cy="3124201"/>
              </a:xfrm>
              <a:prstGeom prst="rect">
                <a:avLst/>
              </a:prstGeom>
              <a:noFill/>
            </p:spPr>
            <p:txBody>
              <a:bodyPr vert="horz" lIns="0" tIns="0" rIns="0" bIns="0" rtlCol="0">
                <a:normAutofit lnSpcReduction="1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8630" indent="-285750">
                  <a:buFont typeface="Arial" panose="020B0604020202020204" pitchFamily="34" charset="0"/>
                  <a:buChar char="•"/>
                </a:pPr>
                <a:r>
                  <a:rPr lang="en-US" sz="1600" kern="100" dirty="0">
                    <a:latin typeface="Calibri" panose="020F0502020204030204" pitchFamily="34" charset="0"/>
                    <a:ea typeface="Calibri" panose="020F0502020204030204" pitchFamily="34" charset="0"/>
                    <a:cs typeface="Times New Roman" panose="02020603050405020304" pitchFamily="18" charset="0"/>
                  </a:rPr>
                  <a:t>A compact four-port network is designed to achieve </a:t>
                </a:r>
                <a14:m>
                  <m:oMath xmlns:m="http://schemas.openxmlformats.org/officeDocument/2006/math">
                    <m:sSub>
                      <m:sSubPr>
                        <m:ctrlPr>
                          <a:rPr lang="en-US" sz="1600" i="1" kern="10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smtClean="0">
                            <a:latin typeface="Cambria Math" panose="02040503050406030204" pitchFamily="18" charset="0"/>
                            <a:ea typeface="Calibri" panose="020F0502020204030204" pitchFamily="34" charset="0"/>
                            <a:cs typeface="Times New Roman" panose="02020603050405020304" pitchFamily="18" charset="0"/>
                          </a:rPr>
                          <m:t>𝑆</m:t>
                        </m:r>
                      </m:e>
                      <m:sub>
                        <m:r>
                          <a:rPr lang="en-US" sz="1600" i="1" kern="100" smtClean="0">
                            <a:latin typeface="Cambria Math" panose="02040503050406030204" pitchFamily="18" charset="0"/>
                            <a:ea typeface="Calibri" panose="020F0502020204030204" pitchFamily="34" charset="0"/>
                            <a:cs typeface="Times New Roman" panose="02020603050405020304" pitchFamily="18" charset="0"/>
                          </a:rPr>
                          <m:t>11</m:t>
                        </m:r>
                      </m:sub>
                    </m:sSub>
                    <m:r>
                      <a:rPr lang="en-US" sz="1600" i="1" kern="100" smtClean="0">
                        <a:latin typeface="Cambria Math" panose="02040503050406030204" pitchFamily="18" charset="0"/>
                        <a:ea typeface="Calibri" panose="020F0502020204030204" pitchFamily="34" charset="0"/>
                        <a:cs typeface="Times New Roman" panose="02020603050405020304" pitchFamily="18" charset="0"/>
                      </a:rPr>
                      <m:t>,</m:t>
                    </m:r>
                    <m:sSub>
                      <m:sSubPr>
                        <m:ctrlPr>
                          <a:rPr lang="en-US"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latin typeface="Cambria Math" panose="02040503050406030204" pitchFamily="18" charset="0"/>
                            <a:ea typeface="Calibri" panose="020F0502020204030204" pitchFamily="34" charset="0"/>
                            <a:cs typeface="Times New Roman" panose="02020603050405020304" pitchFamily="18" charset="0"/>
                          </a:rPr>
                          <m:t>𝑆</m:t>
                        </m:r>
                      </m:e>
                      <m:sub>
                        <m:r>
                          <a:rPr lang="en-US" sz="1600" i="1" kern="100">
                            <a:latin typeface="Cambria Math" panose="02040503050406030204" pitchFamily="18" charset="0"/>
                            <a:ea typeface="Calibri" panose="020F0502020204030204" pitchFamily="34" charset="0"/>
                            <a:cs typeface="Times New Roman" panose="02020603050405020304" pitchFamily="18" charset="0"/>
                          </a:rPr>
                          <m:t>1</m:t>
                        </m:r>
                        <m:r>
                          <a:rPr lang="en-US" sz="1600" i="1" kern="100" smtClean="0">
                            <a:latin typeface="Cambria Math" panose="02040503050406030204" pitchFamily="18" charset="0"/>
                            <a:ea typeface="Calibri" panose="020F0502020204030204" pitchFamily="34" charset="0"/>
                            <a:cs typeface="Times New Roman" panose="02020603050405020304" pitchFamily="18" charset="0"/>
                          </a:rPr>
                          <m:t>2</m:t>
                        </m:r>
                      </m:sub>
                    </m:sSub>
                    <m:r>
                      <a:rPr lang="en-US" sz="1600" i="1" kern="100" smtClean="0">
                        <a:latin typeface="Cambria Math" panose="02040503050406030204" pitchFamily="18" charset="0"/>
                        <a:ea typeface="Calibri" panose="020F0502020204030204" pitchFamily="34" charset="0"/>
                        <a:cs typeface="Times New Roman" panose="02020603050405020304" pitchFamily="18" charset="0"/>
                      </a:rPr>
                      <m:t>,</m:t>
                    </m:r>
                    <m:sSub>
                      <m:sSubPr>
                        <m:ctrlPr>
                          <a:rPr lang="en-US"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latin typeface="Cambria Math" panose="02040503050406030204" pitchFamily="18" charset="0"/>
                            <a:ea typeface="Calibri" panose="020F0502020204030204" pitchFamily="34" charset="0"/>
                            <a:cs typeface="Times New Roman" panose="02020603050405020304" pitchFamily="18" charset="0"/>
                          </a:rPr>
                          <m:t>𝑆</m:t>
                        </m:r>
                      </m:e>
                      <m:sub>
                        <m:r>
                          <a:rPr lang="en-US" sz="1600" i="1" kern="100">
                            <a:latin typeface="Cambria Math" panose="02040503050406030204" pitchFamily="18" charset="0"/>
                            <a:ea typeface="Calibri" panose="020F0502020204030204" pitchFamily="34" charset="0"/>
                            <a:cs typeface="Times New Roman" panose="02020603050405020304" pitchFamily="18" charset="0"/>
                          </a:rPr>
                          <m:t>1</m:t>
                        </m:r>
                        <m:r>
                          <a:rPr lang="en-US" sz="1600" i="1" kern="100" smtClean="0">
                            <a:latin typeface="Cambria Math" panose="02040503050406030204" pitchFamily="18" charset="0"/>
                            <a:ea typeface="Calibri" panose="020F0502020204030204" pitchFamily="34" charset="0"/>
                            <a:cs typeface="Times New Roman" panose="02020603050405020304" pitchFamily="18" charset="0"/>
                          </a:rPr>
                          <m:t>3</m:t>
                        </m:r>
                      </m:sub>
                    </m:sSub>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and </a:t>
                </a:r>
                <a14:m>
                  <m:oMath xmlns:m="http://schemas.openxmlformats.org/officeDocument/2006/math">
                    <m:sSub>
                      <m:sSubPr>
                        <m:ctrlPr>
                          <a:rPr lang="en-US"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latin typeface="Cambria Math" panose="02040503050406030204" pitchFamily="18" charset="0"/>
                            <a:ea typeface="Calibri" panose="020F0502020204030204" pitchFamily="34" charset="0"/>
                            <a:cs typeface="Times New Roman" panose="02020603050405020304" pitchFamily="18" charset="0"/>
                          </a:rPr>
                          <m:t>𝑆</m:t>
                        </m:r>
                      </m:e>
                      <m:sub>
                        <m:r>
                          <a:rPr lang="en-US" sz="1600" i="1" kern="100">
                            <a:latin typeface="Cambria Math" panose="02040503050406030204" pitchFamily="18" charset="0"/>
                            <a:ea typeface="Calibri" panose="020F0502020204030204" pitchFamily="34" charset="0"/>
                            <a:cs typeface="Times New Roman" panose="02020603050405020304" pitchFamily="18" charset="0"/>
                          </a:rPr>
                          <m:t>1</m:t>
                        </m:r>
                        <m:r>
                          <a:rPr lang="en-US" sz="1600" i="1" kern="100" smtClean="0">
                            <a:latin typeface="Cambria Math" panose="02040503050406030204" pitchFamily="18" charset="0"/>
                            <a:ea typeface="Calibri" panose="020F0502020204030204" pitchFamily="34" charset="0"/>
                            <a:cs typeface="Times New Roman" panose="02020603050405020304" pitchFamily="18" charset="0"/>
                          </a:rPr>
                          <m:t>4</m:t>
                        </m:r>
                      </m:sub>
                    </m:sSub>
                    <m:r>
                      <a:rPr lang="en-US" sz="1600" i="1" kern="100" smtClean="0">
                        <a:latin typeface="Cambria Math" panose="02040503050406030204" pitchFamily="18" charset="0"/>
                        <a:ea typeface="Calibri" panose="020F0502020204030204" pitchFamily="34" charset="0"/>
                        <a:cs typeface="Times New Roman" panose="02020603050405020304" pitchFamily="18" charset="0"/>
                      </a:rPr>
                      <m:t>.</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Then </a:t>
                </a:r>
                <a14:m>
                  <m:oMath xmlns:m="http://schemas.openxmlformats.org/officeDocument/2006/math">
                    <m:r>
                      <a:rPr lang="en-US" sz="1600" i="1" kern="100">
                        <a:latin typeface="Cambria Math" panose="02040503050406030204" pitchFamily="18" charset="0"/>
                        <a:ea typeface="Times New Roman" panose="02020603050405020304" pitchFamily="18" charset="0"/>
                        <a:cs typeface="Times New Roman" panose="02020603050405020304" pitchFamily="18" charset="0"/>
                      </a:rPr>
                      <m:t>𝜙</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is determined as,</a:t>
                </a:r>
              </a:p>
              <a:p>
                <a:pPr marL="182880"/>
                <a14:m>
                  <m:oMathPara xmlns:m="http://schemas.openxmlformats.org/officeDocument/2006/math">
                    <m:oMathParaPr>
                      <m:jc m:val="centerGroup"/>
                    </m:oMathParaPr>
                    <m:oMath xmlns:m="http://schemas.openxmlformats.org/officeDocument/2006/math">
                      <m:r>
                        <a:rPr lang="en-US" sz="1600" i="1" kern="100" smtClean="0">
                          <a:latin typeface="Cambria Math" panose="02040503050406030204" pitchFamily="18" charset="0"/>
                          <a:ea typeface="Times New Roman" panose="02020603050405020304" pitchFamily="18" charset="0"/>
                          <a:cs typeface="Times New Roman" panose="02020603050405020304" pitchFamily="18" charset="0"/>
                        </a:rPr>
                        <m:t>𝜙</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𝐴𝑟𝑔</m:t>
                      </m:r>
                      <m:d>
                        <m:dPr>
                          <m:begChr m:val="["/>
                          <m:endChr m:val="]"/>
                          <m:ctrlPr>
                            <a:rPr lang="en-US" sz="1600" i="1" kern="100">
                              <a:latin typeface="Cambria Math" panose="02040503050406030204" pitchFamily="18" charset="0"/>
                              <a:cs typeface="Times New Roman" panose="02020603050405020304" pitchFamily="18" charset="0"/>
                            </a:rPr>
                          </m:ctrlPr>
                        </m:d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dPr>
                            <m:e>
                              <m:sSub>
                                <m:sSub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𝑆</m:t>
                                  </m:r>
                                </m:e>
                                <m:sub>
                                  <m:r>
                                    <a:rPr lang="en-US" sz="1600" i="1" kern="100">
                                      <a:latin typeface="Cambria Math" panose="02040503050406030204" pitchFamily="18" charset="0"/>
                                      <a:ea typeface="Times New Roman" panose="02020603050405020304" pitchFamily="18" charset="0"/>
                                      <a:cs typeface="Times New Roman" panose="02020603050405020304" pitchFamily="18" charset="0"/>
                                    </a:rPr>
                                    <m:t>33</m:t>
                                  </m:r>
                                </m:sub>
                              </m:sSub>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𝑖</m:t>
                              </m:r>
                              <m:sSub>
                                <m:sSub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𝑆</m:t>
                                  </m:r>
                                </m:e>
                                <m:sub>
                                  <m:r>
                                    <a:rPr lang="en-US" sz="1600" i="1" kern="100">
                                      <a:latin typeface="Cambria Math" panose="02040503050406030204" pitchFamily="18" charset="0"/>
                                      <a:ea typeface="Times New Roman" panose="02020603050405020304" pitchFamily="18" charset="0"/>
                                      <a:cs typeface="Times New Roman" panose="02020603050405020304" pitchFamily="18" charset="0"/>
                                    </a:rPr>
                                    <m:t>34</m:t>
                                  </m:r>
                                </m:sub>
                              </m:sSub>
                            </m:e>
                          </m:d>
                        </m:e>
                      </m:d>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𝐴𝑟𝑔</m:t>
                      </m:r>
                      <m:d>
                        <m:dPr>
                          <m:begChr m:val="["/>
                          <m:endChr m:val="]"/>
                          <m:ctrlPr>
                            <a:rPr lang="en-US" sz="1600" i="1" kern="100">
                              <a:latin typeface="Cambria Math" panose="02040503050406030204" pitchFamily="18" charset="0"/>
                              <a:cs typeface="Times New Roman" panose="02020603050405020304" pitchFamily="18" charset="0"/>
                            </a:rPr>
                          </m:ctrlPr>
                        </m:d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𝑖</m:t>
                          </m:r>
                          <m:sSub>
                            <m:sSub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𝑆</m:t>
                              </m:r>
                            </m:e>
                            <m:sub>
                              <m:r>
                                <a:rPr lang="en-US" sz="1600" i="1" kern="100">
                                  <a:latin typeface="Cambria Math" panose="02040503050406030204" pitchFamily="18" charset="0"/>
                                  <a:ea typeface="Times New Roman" panose="02020603050405020304" pitchFamily="18" charset="0"/>
                                  <a:cs typeface="Times New Roman" panose="02020603050405020304" pitchFamily="18" charset="0"/>
                                </a:rPr>
                                <m:t>43</m:t>
                              </m:r>
                            </m:sub>
                          </m:sSub>
                          <m:r>
                            <a:rPr lang="en-US" sz="1600" i="1" kern="100">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600" i="1" kern="100">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𝑆</m:t>
                              </m:r>
                            </m:e>
                            <m:sub>
                              <m:r>
                                <a:rPr lang="en-US" sz="1600" i="1" kern="100">
                                  <a:latin typeface="Cambria Math" panose="02040503050406030204" pitchFamily="18" charset="0"/>
                                  <a:ea typeface="Times New Roman" panose="02020603050405020304" pitchFamily="18" charset="0"/>
                                  <a:cs typeface="Times New Roman" panose="02020603050405020304" pitchFamily="18" charset="0"/>
                                </a:rPr>
                                <m:t>44</m:t>
                              </m:r>
                            </m:sub>
                          </m:sSub>
                        </m:e>
                      </m:d>
                      <m:r>
                        <a:rPr lang="en-US" sz="1600" i="1" kern="100" smtClean="0">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a:p>
                <a:pPr marL="182880"/>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a:p>
                <a:pPr marL="468630" indent="-285750">
                  <a:buFont typeface="Arial" panose="020B0604020202020204" pitchFamily="34" charset="0"/>
                  <a:buChar char="•"/>
                </a:pPr>
                <a:r>
                  <a:rPr lang="en-US" sz="1600" kern="100" dirty="0">
                    <a:latin typeface="Calibri" panose="020F0502020204030204" pitchFamily="34" charset="0"/>
                    <a:ea typeface="Calibri" panose="020F0502020204030204" pitchFamily="34" charset="0"/>
                    <a:cs typeface="Times New Roman" panose="02020603050405020304" pitchFamily="18" charset="0"/>
                  </a:rPr>
                  <a:t>For tuning purpose, the reflection coefficient at ports 3 or 4 of a detuned cavity should be </a:t>
                </a:r>
                <a14:m>
                  <m:oMath xmlns:m="http://schemas.openxmlformats.org/officeDocument/2006/math">
                    <m:sSup>
                      <m:sSupPr>
                        <m:ctrlPr>
                          <a:rPr lang="en-US" sz="1600" b="0" i="1" kern="100" smtClean="0">
                            <a:latin typeface="Cambria Math" panose="02040503050406030204" pitchFamily="18" charset="0"/>
                            <a:ea typeface="Calibri" panose="020F0502020204030204" pitchFamily="34" charset="0"/>
                            <a:cs typeface="Times New Roman" panose="02020603050405020304" pitchFamily="18" charset="0"/>
                          </a:rPr>
                        </m:ctrlPr>
                      </m:sSupPr>
                      <m:e>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𝑒</m:t>
                        </m:r>
                      </m:e>
                      <m:sup>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𝑖</m:t>
                        </m:r>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𝜃</m:t>
                        </m:r>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 </m:t>
                        </m:r>
                      </m:sup>
                    </m:sSup>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where </a:t>
                </a:r>
                <a14:m>
                  <m:oMath xmlns:m="http://schemas.openxmlformats.org/officeDocument/2006/math">
                    <m:r>
                      <a:rPr lang="en-US" sz="1600" i="1" kern="100" smtClean="0">
                        <a:latin typeface="Cambria Math" panose="02040503050406030204" pitchFamily="18" charset="0"/>
                        <a:ea typeface="Times New Roman" panose="02020603050405020304" pitchFamily="18" charset="0"/>
                        <a:cs typeface="Times New Roman" panose="02020603050405020304" pitchFamily="18" charset="0"/>
                      </a:rPr>
                      <m:t>𝜃</m:t>
                    </m:r>
                    <m:r>
                      <a:rPr lang="en-US" sz="1600" i="1" kern="100" smtClean="0">
                        <a:latin typeface="Cambria Math" panose="02040503050406030204" pitchFamily="18" charset="0"/>
                        <a:ea typeface="Times New Roman" panose="02020603050405020304" pitchFamily="18" charset="0"/>
                        <a:cs typeface="Times New Roman" panose="02020603050405020304" pitchFamily="18" charset="0"/>
                      </a:rPr>
                      <m:t>=</m:t>
                    </m:r>
                    <m:r>
                      <a:rPr lang="en-US" sz="1600" kern="100" smtClean="0">
                        <a:latin typeface="Cambria Math" panose="02040503050406030204" pitchFamily="18" charset="0"/>
                        <a:ea typeface="Times New Roman" panose="02020603050405020304" pitchFamily="18" charset="0"/>
                        <a:cs typeface="Times New Roman" panose="02020603050405020304" pitchFamily="18" charset="0"/>
                      </a:rPr>
                      <m:t>−</m:t>
                    </m:r>
                    <m:d>
                      <m:dPr>
                        <m:ctrlPr>
                          <a:rPr lang="en-US" sz="1600" i="1" kern="100" smtClean="0">
                            <a:latin typeface="Cambria Math" panose="02040503050406030204" pitchFamily="18" charset="0"/>
                            <a:cs typeface="Times New Roman" panose="02020603050405020304" pitchFamily="18" charset="0"/>
                          </a:rPr>
                        </m:ctrlPr>
                      </m:dPr>
                      <m:e>
                        <m:r>
                          <a:rPr lang="en-US" sz="1600" i="1" kern="100">
                            <a:latin typeface="Cambria Math" panose="02040503050406030204" pitchFamily="18" charset="0"/>
                            <a:ea typeface="Times New Roman" panose="02020603050405020304" pitchFamily="18" charset="0"/>
                            <a:cs typeface="Times New Roman" panose="02020603050405020304" pitchFamily="18" charset="0"/>
                          </a:rPr>
                          <m:t>𝜙</m:t>
                        </m:r>
                        <m:r>
                          <a:rPr lang="en-US" sz="1600" i="1" kern="100" smtClean="0">
                            <a:latin typeface="Cambria Math" panose="02040503050406030204" pitchFamily="18" charset="0"/>
                            <a:ea typeface="Times New Roman" panose="02020603050405020304" pitchFamily="18" charset="0"/>
                            <a:cs typeface="Times New Roman" panose="02020603050405020304" pitchFamily="18" charset="0"/>
                          </a:rPr>
                          <m:t>+</m:t>
                        </m:r>
                        <m:r>
                          <a:rPr lang="en-US" sz="1600" i="1" kern="100" smtClean="0">
                            <a:latin typeface="Cambria Math" panose="02040503050406030204" pitchFamily="18" charset="0"/>
                            <a:cs typeface="Times New Roman" panose="02020603050405020304" pitchFamily="18" charset="0"/>
                          </a:rPr>
                          <m:t>𝑘</m:t>
                        </m:r>
                        <m:r>
                          <a:rPr lang="en-US" sz="1600" i="1" kern="100" smtClean="0">
                            <a:latin typeface="Cambria Math" panose="02040503050406030204" pitchFamily="18" charset="0"/>
                            <a:ea typeface="Times New Roman" panose="02020603050405020304" pitchFamily="18" charset="0"/>
                            <a:cs typeface="Times New Roman" panose="02020603050405020304" pitchFamily="18" charset="0"/>
                          </a:rPr>
                          <m:t>𝜋</m:t>
                        </m:r>
                      </m:e>
                    </m:d>
                    <m:r>
                      <a:rPr lang="en-US" sz="1600" i="1" kern="100" smtClean="0">
                        <a:latin typeface="Cambria Math" panose="02040503050406030204" pitchFamily="18" charset="0"/>
                        <a:ea typeface="Times New Roman" panose="02020603050405020304" pitchFamily="18" charset="0"/>
                        <a:cs typeface="Times New Roman" panose="02020603050405020304" pitchFamily="18" charset="0"/>
                      </a:rPr>
                      <m:t>/2</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and </a:t>
                </a:r>
                <a14:m>
                  <m:oMath xmlns:m="http://schemas.openxmlformats.org/officeDocument/2006/math">
                    <m:r>
                      <a:rPr lang="en-US" sz="1600" i="1" kern="100" smtClean="0">
                        <a:latin typeface="Cambria Math" panose="02040503050406030204" pitchFamily="18" charset="0"/>
                        <a:ea typeface="Calibri" panose="020F0502020204030204" pitchFamily="34" charset="0"/>
                        <a:cs typeface="Times New Roman" panose="02020603050405020304" pitchFamily="18" charset="0"/>
                      </a:rPr>
                      <m:t>𝑘</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is an odd integer.</a:t>
                </a:r>
              </a:p>
              <a:p>
                <a:pPr marL="182880"/>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a:p>
                <a:pPr marL="468630" indent="-285750">
                  <a:buFont typeface="Arial" panose="020B0604020202020204" pitchFamily="34" charset="0"/>
                  <a:buChar char="•"/>
                </a:pPr>
                <a:r>
                  <a:rPr lang="en-US" sz="1600" kern="100" dirty="0">
                    <a:latin typeface="Calibri" panose="020F0502020204030204" pitchFamily="34" charset="0"/>
                    <a:ea typeface="Calibri" panose="020F0502020204030204" pitchFamily="34" charset="0"/>
                    <a:cs typeface="Times New Roman" panose="02020603050405020304" pitchFamily="18" charset="0"/>
                  </a:rPr>
                  <a:t>The guide length </a:t>
                </a:r>
                <a14:m>
                  <m:oMath xmlns:m="http://schemas.openxmlformats.org/officeDocument/2006/math">
                    <m:sSub>
                      <m:sSubPr>
                        <m:ctrlPr>
                          <a:rPr lang="en-US" sz="1600" b="0" i="1" kern="10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𝑙</m:t>
                        </m:r>
                      </m:e>
                      <m:sub>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𝑐</m:t>
                        </m:r>
                      </m:sub>
                    </m:sSub>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(for ports 3 and 4) to the plane where cavity presents a reflection coefficient of </a:t>
                </a:r>
                <a14:m>
                  <m:oMath xmlns:m="http://schemas.openxmlformats.org/officeDocument/2006/math">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−1</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when detuned, is determined as:</a:t>
                </a:r>
              </a:p>
              <a:p>
                <a:pPr marL="182880"/>
                <a14:m>
                  <m:oMathPara xmlns:m="http://schemas.openxmlformats.org/officeDocument/2006/math">
                    <m:oMathParaPr>
                      <m:jc m:val="centerGroup"/>
                    </m:oMathParaPr>
                    <m:oMath xmlns:m="http://schemas.openxmlformats.org/officeDocument/2006/math">
                      <m:sSub>
                        <m:sSubPr>
                          <m:ctrlPr>
                            <a:rPr lang="en-US" sz="1600" b="0" i="1" kern="100" smtClean="0">
                              <a:latin typeface="Cambria Math" panose="02040503050406030204" pitchFamily="18" charset="0"/>
                              <a:ea typeface="Calibri" panose="020F0502020204030204" pitchFamily="34" charset="0"/>
                              <a:cs typeface="Times New Roman" panose="02020603050405020304" pitchFamily="18" charset="0"/>
                            </a:rPr>
                          </m:ctrlPr>
                        </m:sSubPr>
                        <m:e>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𝑙</m:t>
                          </m:r>
                        </m:e>
                        <m:sub>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𝑐</m:t>
                          </m:r>
                        </m:sub>
                      </m:sSub>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m:t>
                      </m:r>
                      <m:f>
                        <m:fPr>
                          <m:ctrlPr>
                            <a:rPr lang="en-US" sz="1600" b="0" i="1" kern="100" smtClean="0">
                              <a:latin typeface="Cambria Math" panose="02040503050406030204" pitchFamily="18" charset="0"/>
                              <a:cs typeface="Times New Roman" panose="02020603050405020304" pitchFamily="18" charset="0"/>
                            </a:rPr>
                          </m:ctrlPr>
                        </m:fPr>
                        <m:num>
                          <m:r>
                            <a:rPr lang="en-US" sz="1600" b="0" i="1" kern="100" smtClean="0">
                              <a:latin typeface="Cambria Math" panose="02040503050406030204" pitchFamily="18" charset="0"/>
                              <a:cs typeface="Times New Roman" panose="02020603050405020304" pitchFamily="18" charset="0"/>
                            </a:rPr>
                            <m:t>𝑚</m:t>
                          </m:r>
                          <m:r>
                            <a:rPr lang="en-US" sz="1600" b="0" i="1" kern="100" smtClean="0">
                              <a:latin typeface="Cambria Math" panose="02040503050406030204" pitchFamily="18" charset="0"/>
                              <a:cs typeface="Times New Roman" panose="02020603050405020304" pitchFamily="18" charset="0"/>
                            </a:rPr>
                            <m:t>𝜋</m:t>
                          </m:r>
                          <m:r>
                            <a:rPr lang="en-US" sz="1600" b="0" i="1" kern="100" smtClean="0">
                              <a:latin typeface="Cambria Math" panose="02040503050406030204" pitchFamily="18" charset="0"/>
                              <a:cs typeface="Times New Roman" panose="02020603050405020304" pitchFamily="18" charset="0"/>
                            </a:rPr>
                            <m:t>−</m:t>
                          </m:r>
                          <m:r>
                            <a:rPr lang="en-US" sz="1600" b="0" i="1" kern="100" smtClean="0">
                              <a:latin typeface="Cambria Math" panose="02040503050406030204" pitchFamily="18" charset="0"/>
                              <a:cs typeface="Times New Roman" panose="02020603050405020304" pitchFamily="18" charset="0"/>
                            </a:rPr>
                            <m:t>𝜃</m:t>
                          </m:r>
                        </m:num>
                        <m:den>
                          <m:r>
                            <a:rPr lang="en-US" sz="1600" b="0" i="1" kern="100" smtClean="0">
                              <a:latin typeface="Cambria Math" panose="02040503050406030204" pitchFamily="18" charset="0"/>
                              <a:cs typeface="Times New Roman" panose="02020603050405020304" pitchFamily="18" charset="0"/>
                            </a:rPr>
                            <m:t>4</m:t>
                          </m:r>
                          <m:r>
                            <a:rPr lang="en-US" sz="1600" b="0" i="1" kern="100" smtClean="0">
                              <a:latin typeface="Cambria Math" panose="02040503050406030204" pitchFamily="18" charset="0"/>
                              <a:cs typeface="Times New Roman" panose="02020603050405020304" pitchFamily="18" charset="0"/>
                            </a:rPr>
                            <m:t>𝜋</m:t>
                          </m:r>
                        </m:den>
                      </m:f>
                      <m:sSub>
                        <m:sSubPr>
                          <m:ctrlPr>
                            <a:rPr lang="en-US" sz="1600" b="0" i="1" kern="100" smtClean="0">
                              <a:latin typeface="Cambria Math" panose="02040503050406030204" pitchFamily="18" charset="0"/>
                              <a:cs typeface="Times New Roman" panose="02020603050405020304" pitchFamily="18" charset="0"/>
                            </a:rPr>
                          </m:ctrlPr>
                        </m:sSubPr>
                        <m:e>
                          <m:r>
                            <a:rPr lang="en-US" sz="1600" b="0" i="1" kern="100" smtClean="0">
                              <a:latin typeface="Cambria Math" panose="02040503050406030204" pitchFamily="18" charset="0"/>
                              <a:cs typeface="Times New Roman" panose="02020603050405020304" pitchFamily="18" charset="0"/>
                            </a:rPr>
                            <m:t>𝜆</m:t>
                          </m:r>
                        </m:e>
                        <m:sub>
                          <m:r>
                            <a:rPr lang="en-US" sz="1600" b="0" i="1" kern="100" smtClean="0">
                              <a:latin typeface="Cambria Math" panose="02040503050406030204" pitchFamily="18" charset="0"/>
                              <a:cs typeface="Times New Roman" panose="02020603050405020304" pitchFamily="18" charset="0"/>
                            </a:rPr>
                            <m:t>𝑔</m:t>
                          </m:r>
                        </m:sub>
                      </m:sSub>
                      <m:r>
                        <a:rPr lang="en-US" sz="1600" b="0" i="1" kern="100" smtClean="0">
                          <a:latin typeface="Cambria Math" panose="02040503050406030204" pitchFamily="18" charset="0"/>
                          <a:cs typeface="Times New Roman" panose="02020603050405020304" pitchFamily="18" charset="0"/>
                        </a:rPr>
                        <m:t>.</m:t>
                      </m:r>
                    </m:oMath>
                  </m:oMathPara>
                </a14:m>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a:p>
                <a:pPr marL="457200"/>
                <a:r>
                  <a:rPr lang="en-US" sz="1600" kern="100" dirty="0">
                    <a:latin typeface="Calibri" panose="020F0502020204030204" pitchFamily="34" charset="0"/>
                    <a:ea typeface="Calibri" panose="020F0502020204030204" pitchFamily="34" charset="0"/>
                    <a:cs typeface="Times New Roman" panose="02020603050405020304" pitchFamily="18" charset="0"/>
                  </a:rPr>
                  <a:t>Here, </a:t>
                </a:r>
                <a14:m>
                  <m:oMath xmlns:m="http://schemas.openxmlformats.org/officeDocument/2006/math">
                    <m:r>
                      <a:rPr lang="en-US" sz="1600" b="0" i="1" kern="100" smtClean="0">
                        <a:latin typeface="Cambria Math" panose="02040503050406030204" pitchFamily="18" charset="0"/>
                        <a:ea typeface="Calibri" panose="020F0502020204030204" pitchFamily="34" charset="0"/>
                        <a:cs typeface="Times New Roman" panose="02020603050405020304" pitchFamily="18" charset="0"/>
                      </a:rPr>
                      <m:t>𝑚</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is an odd integer and </a:t>
                </a:r>
                <a14:m>
                  <m:oMath xmlns:m="http://schemas.openxmlformats.org/officeDocument/2006/math">
                    <m:sSub>
                      <m:sSubPr>
                        <m:ctrlPr>
                          <a:rPr lang="en-US" sz="1600" b="0" i="1" kern="100" smtClean="0">
                            <a:latin typeface="Cambria Math" panose="02040503050406030204" pitchFamily="18" charset="0"/>
                            <a:cs typeface="Times New Roman" panose="02020603050405020304" pitchFamily="18" charset="0"/>
                          </a:rPr>
                        </m:ctrlPr>
                      </m:sSubPr>
                      <m:e>
                        <m:r>
                          <a:rPr lang="en-US" sz="1600" b="0" i="1" kern="100" smtClean="0">
                            <a:latin typeface="Cambria Math" panose="02040503050406030204" pitchFamily="18" charset="0"/>
                            <a:cs typeface="Times New Roman" panose="02020603050405020304" pitchFamily="18" charset="0"/>
                          </a:rPr>
                          <m:t>𝜆</m:t>
                        </m:r>
                      </m:e>
                      <m:sub>
                        <m:r>
                          <a:rPr lang="en-US" sz="1600" b="0" i="1" kern="100" smtClean="0">
                            <a:latin typeface="Cambria Math" panose="02040503050406030204" pitchFamily="18" charset="0"/>
                            <a:cs typeface="Times New Roman" panose="02020603050405020304" pitchFamily="18" charset="0"/>
                          </a:rPr>
                          <m:t>𝑔</m:t>
                        </m:r>
                      </m:sub>
                    </m:sSub>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 is guide wavelength of port 3 and 4.</a:t>
                </a:r>
              </a:p>
              <a:p>
                <a:endParaRPr lang="en-US" sz="1600" kern="100" dirty="0">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5" name="Content Placeholder 3">
                <a:extLst>
                  <a:ext uri="{FF2B5EF4-FFF2-40B4-BE49-F238E27FC236}">
                    <a16:creationId xmlns:a16="http://schemas.microsoft.com/office/drawing/2014/main" id="{25E3FC18-EBC5-9D5D-54FE-9F97F7357156}"/>
                  </a:ext>
                </a:extLst>
              </p:cNvPr>
              <p:cNvSpPr txBox="1">
                <a:spLocks noRot="1" noChangeAspect="1" noMove="1" noResize="1" noEditPoints="1" noAdjustHandles="1" noChangeArrowheads="1" noChangeShapeType="1" noTextEdit="1"/>
              </p:cNvSpPr>
              <p:nvPr/>
            </p:nvSpPr>
            <p:spPr>
              <a:xfrm>
                <a:off x="0" y="3733799"/>
                <a:ext cx="12191999" cy="3124201"/>
              </a:xfrm>
              <a:prstGeom prst="rect">
                <a:avLst/>
              </a:prstGeom>
              <a:blipFill>
                <a:blip r:embed="rId2"/>
                <a:stretch>
                  <a:fillRect t="-1559"/>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12C691CC-75BD-FED8-C06F-B29C480A89BB}"/>
              </a:ext>
            </a:extLst>
          </p:cNvPr>
          <p:cNvSpPr>
            <a:spLocks noGrp="1"/>
          </p:cNvSpPr>
          <p:nvPr>
            <p:ph type="sldNum" sz="quarter" idx="11"/>
          </p:nvPr>
        </p:nvSpPr>
        <p:spPr/>
        <p:txBody>
          <a:bodyPr/>
          <a:lstStyle/>
          <a:p>
            <a:fld id="{5BD36294-2849-48A8-8531-5354CF3095D2}" type="slidenum">
              <a:rPr lang="en-US" smtClean="0"/>
              <a:pPr/>
              <a:t>7</a:t>
            </a:fld>
            <a:endParaRPr lang="en-US" dirty="0"/>
          </a:p>
        </p:txBody>
      </p:sp>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6750AB3F-0ED6-2C4C-539B-41F3653ACB46}"/>
                  </a:ext>
                </a:extLst>
              </p:cNvPr>
              <p:cNvSpPr>
                <a:spLocks noGrp="1"/>
              </p:cNvSpPr>
              <p:nvPr>
                <p:ph type="title"/>
              </p:nvPr>
            </p:nvSpPr>
            <p:spPr>
              <a:xfrm>
                <a:off x="602428" y="129091"/>
                <a:ext cx="11132371" cy="753033"/>
              </a:xfrm>
            </p:spPr>
            <p:txBody>
              <a:bodyPr/>
              <a:lstStyle/>
              <a:p>
                <a:r>
                  <a:rPr lang="en-US" dirty="0"/>
                  <a:t>The General S-Parameter for Four-Port Network That Makes a Unit of This Distributed Feed (</a:t>
                </a: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𝒏</m:t>
                        </m:r>
                      </m:e>
                      <m:sub>
                        <m:r>
                          <a:rPr lang="en-US" b="1" i="1" smtClean="0">
                            <a:latin typeface="Cambria Math" panose="02040503050406030204" pitchFamily="18" charset="0"/>
                          </a:rPr>
                          <m:t>𝟎</m:t>
                        </m:r>
                      </m:sub>
                    </m:sSub>
                  </m:oMath>
                </a14:m>
                <a:r>
                  <a:rPr lang="en-US" dirty="0"/>
                  <a:t>: Number of Networks to be Cascaded in Each Manifold) </a:t>
                </a:r>
              </a:p>
            </p:txBody>
          </p:sp>
        </mc:Choice>
        <mc:Fallback xmlns="">
          <p:sp>
            <p:nvSpPr>
              <p:cNvPr id="3" name="Title 2">
                <a:extLst>
                  <a:ext uri="{FF2B5EF4-FFF2-40B4-BE49-F238E27FC236}">
                    <a16:creationId xmlns:a16="http://schemas.microsoft.com/office/drawing/2014/main" id="{6750AB3F-0ED6-2C4C-539B-41F3653ACB46}"/>
                  </a:ext>
                </a:extLst>
              </p:cNvPr>
              <p:cNvSpPr>
                <a:spLocks noGrp="1" noRot="1" noChangeAspect="1" noMove="1" noResize="1" noEditPoints="1" noAdjustHandles="1" noChangeArrowheads="1" noChangeShapeType="1" noTextEdit="1"/>
              </p:cNvSpPr>
              <p:nvPr>
                <p:ph type="title"/>
              </p:nvPr>
            </p:nvSpPr>
            <p:spPr>
              <a:xfrm>
                <a:off x="602428" y="129091"/>
                <a:ext cx="11132371" cy="753033"/>
              </a:xfrm>
              <a:blipFill>
                <a:blip r:embed="rId3"/>
                <a:stretch>
                  <a:fillRect l="-1698" t="-8871" r="-1533" b="-2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4252F9D1-38BE-EF2C-1557-A5B2B14225E4}"/>
                  </a:ext>
                </a:extLst>
              </p:cNvPr>
              <p:cNvSpPr>
                <a:spLocks noGrp="1"/>
              </p:cNvSpPr>
              <p:nvPr>
                <p:ph sz="quarter" idx="14"/>
              </p:nvPr>
            </p:nvSpPr>
            <p:spPr>
              <a:xfrm>
                <a:off x="3352801" y="1254369"/>
                <a:ext cx="8839199" cy="2479431"/>
              </a:xfrm>
              <a:solidFill>
                <a:schemeClr val="accent6">
                  <a:lumMod val="20000"/>
                  <a:lumOff val="80000"/>
                </a:schemeClr>
              </a:solidFill>
            </p:spPr>
            <p:txBody>
              <a:bodyPr>
                <a:noAutofit/>
              </a:bodyPr>
              <a:lstStyle/>
              <a:p>
                <a:pPr marL="182880"/>
                <a14:m>
                  <m:oMathPara xmlns:m="http://schemas.openxmlformats.org/officeDocument/2006/math">
                    <m:oMathParaPr>
                      <m:jc m:val="centerGroup"/>
                    </m:oMathParaPr>
                    <m:oMath xmlns:m="http://schemas.openxmlformats.org/officeDocument/2006/math">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𝑆</m:t>
                      </m:r>
                      <m:r>
                        <a:rPr lang="en-US" sz="160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den>
                      </m:f>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m:rPr>
                              <m:nor/>
                            </m:rPr>
                            <a:rPr lang="en-US" sz="1600" kern="100">
                              <a:effectLst/>
                              <a:latin typeface="Times New Roman" panose="02020603050405020304" pitchFamily="18" charset="0"/>
                              <a:ea typeface="Times New Roman" panose="02020603050405020304" pitchFamily="18" charset="0"/>
                              <a:cs typeface="Times New Roman" panose="02020603050405020304" pitchFamily="18" charset="0"/>
                            </a:rPr>
                            <m:t>⁠</m:t>
                          </m:r>
                          <m:m>
                            <m:mPr>
                              <m:plcHide m:val="on"/>
                              <m:mcs>
                                <m:mc>
                                  <m:mcPr>
                                    <m:count m:val="4"/>
                                    <m:mcJc m:val="center"/>
                                  </m:mcPr>
                                </m:mc>
                              </m:mcs>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mPr>
                            <m:m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mr>
                            <m:m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e>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mr>
                            <m:m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ⅇ</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sup>
                                    </m:sSup>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d>
                                  </m:e>
                                </m:d>
                              </m:e>
                              <m:e>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𝑖</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ⅇ</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sup>
                                    </m:sSup>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d>
                                  </m:e>
                                </m:d>
                              </m:e>
                            </m:mr>
                            <m:m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ad>
                                  <m:radPr>
                                    <m:degHide m:val="on"/>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e>
                                </m:rad>
                              </m:e>
                              <m:e>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𝑖</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ⅇ</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sup>
                                    </m:sSup>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d>
                                  </m:e>
                                </m:d>
                              </m:e>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den>
                                </m:f>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sSup>
                                      <m:sSup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ⅇ</m:t>
                                        </m:r>
                                      </m:e>
                                      <m:sup>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ⅈ</m:t>
                                        </m:r>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𝜙</m:t>
                                        </m:r>
                                      </m:sup>
                                    </m:sSup>
                                    <m:d>
                                      <m:dPr>
                                        <m:ctrlP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2</m:t>
                                        </m:r>
                                        <m:sSub>
                                          <m:sSubPr>
                                            <m:ctrlPr>
                                              <a:rPr lang="en-US" sz="16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𝑛</m:t>
                                            </m:r>
                                          </m:e>
                                          <m:sub>
                                            <m:r>
                                              <a:rPr lang="en-US" sz="1600"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600" i="1" kern="100">
                                            <a:effectLst/>
                                            <a:latin typeface="Cambria Math" panose="02040503050406030204" pitchFamily="18" charset="0"/>
                                            <a:ea typeface="Times New Roman" panose="02020603050405020304" pitchFamily="18" charset="0"/>
                                            <a:cs typeface="Times New Roman" panose="02020603050405020304" pitchFamily="18" charset="0"/>
                                          </a:rPr>
                                          <m:t>+1</m:t>
                                        </m:r>
                                      </m:e>
                                    </m:d>
                                  </m:e>
                                </m:d>
                              </m:e>
                            </m:mr>
                          </m:m>
                        </m:e>
                      </m:d>
                      <m:r>
                        <a:rPr lang="en-US" sz="1600" b="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sz="16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182880"/>
                <a:r>
                  <a:rPr lang="en-US" sz="1600" kern="100" dirty="0">
                    <a:latin typeface="Calibri" panose="020F0502020204030204" pitchFamily="34" charset="0"/>
                    <a:ea typeface="Calibri" panose="020F0502020204030204" pitchFamily="34" charset="0"/>
                    <a:cs typeface="Times New Roman" panose="02020603050405020304" pitchFamily="18" charset="0"/>
                  </a:rPr>
                  <a:t>Here, </a:t>
                </a:r>
                <a14:m>
                  <m:oMath xmlns:m="http://schemas.openxmlformats.org/officeDocument/2006/math">
                    <m:r>
                      <a:rPr lang="en-US" sz="1600" i="1" kern="100">
                        <a:latin typeface="Cambria Math" panose="02040503050406030204" pitchFamily="18" charset="0"/>
                        <a:ea typeface="Times New Roman" panose="02020603050405020304" pitchFamily="18" charset="0"/>
                        <a:cs typeface="Times New Roman" panose="02020603050405020304" pitchFamily="18" charset="0"/>
                      </a:rPr>
                      <m:t>𝜙</m:t>
                    </m:r>
                    <m:r>
                      <a:rPr lang="en-US" sz="1600" i="1" kern="100">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1600" kern="100" dirty="0">
                    <a:latin typeface="Calibri" panose="020F0502020204030204" pitchFamily="34" charset="0"/>
                    <a:ea typeface="Calibri" panose="020F0502020204030204" pitchFamily="34" charset="0"/>
                    <a:cs typeface="Times New Roman" panose="02020603050405020304" pitchFamily="18" charset="0"/>
                  </a:rPr>
                  <a:t>is an arbitrary phase factor.</a:t>
                </a:r>
              </a:p>
            </p:txBody>
          </p:sp>
        </mc:Choice>
        <mc:Fallback xmlns="">
          <p:sp>
            <p:nvSpPr>
              <p:cNvPr id="4" name="Content Placeholder 3">
                <a:extLst>
                  <a:ext uri="{FF2B5EF4-FFF2-40B4-BE49-F238E27FC236}">
                    <a16:creationId xmlns:a16="http://schemas.microsoft.com/office/drawing/2014/main" id="{4252F9D1-38BE-EF2C-1557-A5B2B14225E4}"/>
                  </a:ext>
                </a:extLst>
              </p:cNvPr>
              <p:cNvSpPr>
                <a:spLocks noGrp="1" noRot="1" noChangeAspect="1" noMove="1" noResize="1" noEditPoints="1" noAdjustHandles="1" noChangeArrowheads="1" noChangeShapeType="1" noTextEdit="1"/>
              </p:cNvSpPr>
              <p:nvPr>
                <p:ph sz="quarter" idx="14"/>
              </p:nvPr>
            </p:nvSpPr>
            <p:spPr>
              <a:xfrm>
                <a:off x="3352801" y="1254369"/>
                <a:ext cx="8839199" cy="2479431"/>
              </a:xfrm>
              <a:blipFill>
                <a:blip r:embed="rId4"/>
                <a:stretch>
                  <a:fillRect/>
                </a:stretch>
              </a:blipFill>
            </p:spPr>
            <p:txBody>
              <a:bodyPr/>
              <a:lstStyle/>
              <a:p>
                <a:r>
                  <a:rPr lang="en-US">
                    <a:noFill/>
                  </a:rPr>
                  <a:t> </a:t>
                </a:r>
              </a:p>
            </p:txBody>
          </p:sp>
        </mc:Fallback>
      </mc:AlternateContent>
      <p:grpSp>
        <p:nvGrpSpPr>
          <p:cNvPr id="17" name="Group 16">
            <a:extLst>
              <a:ext uri="{FF2B5EF4-FFF2-40B4-BE49-F238E27FC236}">
                <a16:creationId xmlns:a16="http://schemas.microsoft.com/office/drawing/2014/main" id="{358F6CE1-8445-8F85-1638-445574C2F93E}"/>
              </a:ext>
            </a:extLst>
          </p:cNvPr>
          <p:cNvGrpSpPr/>
          <p:nvPr/>
        </p:nvGrpSpPr>
        <p:grpSpPr>
          <a:xfrm>
            <a:off x="-23352" y="1254370"/>
            <a:ext cx="3376152" cy="2479430"/>
            <a:chOff x="8815848" y="1254370"/>
            <a:chExt cx="3376152" cy="2479430"/>
          </a:xfrm>
        </p:grpSpPr>
        <p:sp>
          <p:nvSpPr>
            <p:cNvPr id="13" name="Rectangle 12">
              <a:extLst>
                <a:ext uri="{FF2B5EF4-FFF2-40B4-BE49-F238E27FC236}">
                  <a16:creationId xmlns:a16="http://schemas.microsoft.com/office/drawing/2014/main" id="{E390CB30-EE68-6E74-0721-97E8454911CD}"/>
                </a:ext>
              </a:extLst>
            </p:cNvPr>
            <p:cNvSpPr/>
            <p:nvPr/>
          </p:nvSpPr>
          <p:spPr>
            <a:xfrm>
              <a:off x="8839199" y="1254370"/>
              <a:ext cx="3352801" cy="2479430"/>
            </a:xfrm>
            <a:prstGeom prst="rect">
              <a:avLst/>
            </a:prstGeom>
            <a:solidFill>
              <a:srgbClr val="C3C3C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16" name="Picture 15">
              <a:extLst>
                <a:ext uri="{FF2B5EF4-FFF2-40B4-BE49-F238E27FC236}">
                  <a16:creationId xmlns:a16="http://schemas.microsoft.com/office/drawing/2014/main" id="{D0250498-B854-756C-138D-EF76DA4CDF48}"/>
                </a:ext>
              </a:extLst>
            </p:cNvPr>
            <p:cNvPicPr>
              <a:picLocks noChangeAspect="1"/>
            </p:cNvPicPr>
            <p:nvPr/>
          </p:nvPicPr>
          <p:blipFill rotWithShape="1">
            <a:blip r:embed="rId5"/>
            <a:srcRect l="534"/>
            <a:stretch/>
          </p:blipFill>
          <p:spPr>
            <a:xfrm>
              <a:off x="9284995" y="1291746"/>
              <a:ext cx="2224467" cy="918054"/>
            </a:xfrm>
            <a:prstGeom prst="rect">
              <a:avLst/>
            </a:prstGeom>
          </p:spPr>
        </p:pic>
        <p:sp>
          <p:nvSpPr>
            <p:cNvPr id="7" name="TextBox 6">
              <a:extLst>
                <a:ext uri="{FF2B5EF4-FFF2-40B4-BE49-F238E27FC236}">
                  <a16:creationId xmlns:a16="http://schemas.microsoft.com/office/drawing/2014/main" id="{212B11C5-EB2D-BEEB-8A8B-427A9A38CA5C}"/>
                </a:ext>
              </a:extLst>
            </p:cNvPr>
            <p:cNvSpPr txBox="1"/>
            <p:nvPr/>
          </p:nvSpPr>
          <p:spPr>
            <a:xfrm>
              <a:off x="8815848" y="1289645"/>
              <a:ext cx="732893" cy="338554"/>
            </a:xfrm>
            <a:prstGeom prst="rect">
              <a:avLst/>
            </a:prstGeom>
            <a:noFill/>
          </p:spPr>
          <p:txBody>
            <a:bodyPr wrap="none" rtlCol="0">
              <a:spAutoFit/>
            </a:bodyPr>
            <a:lstStyle/>
            <a:p>
              <a:r>
                <a:rPr lang="en-US" sz="1600" dirty="0"/>
                <a:t>Port 1</a:t>
              </a:r>
            </a:p>
          </p:txBody>
        </p:sp>
        <p:sp>
          <p:nvSpPr>
            <p:cNvPr id="8" name="TextBox 7">
              <a:extLst>
                <a:ext uri="{FF2B5EF4-FFF2-40B4-BE49-F238E27FC236}">
                  <a16:creationId xmlns:a16="http://schemas.microsoft.com/office/drawing/2014/main" id="{E39EA55B-6581-7AEC-42EB-CC01325AAF9F}"/>
                </a:ext>
              </a:extLst>
            </p:cNvPr>
            <p:cNvSpPr txBox="1"/>
            <p:nvPr/>
          </p:nvSpPr>
          <p:spPr>
            <a:xfrm>
              <a:off x="11438677" y="1291746"/>
              <a:ext cx="732893" cy="338554"/>
            </a:xfrm>
            <a:prstGeom prst="rect">
              <a:avLst/>
            </a:prstGeom>
            <a:noFill/>
          </p:spPr>
          <p:txBody>
            <a:bodyPr wrap="none" rtlCol="0">
              <a:spAutoFit/>
            </a:bodyPr>
            <a:lstStyle/>
            <a:p>
              <a:r>
                <a:rPr lang="en-US" sz="1600" dirty="0"/>
                <a:t>Port 2</a:t>
              </a:r>
            </a:p>
          </p:txBody>
        </p:sp>
        <p:sp>
          <p:nvSpPr>
            <p:cNvPr id="9" name="TextBox 8">
              <a:extLst>
                <a:ext uri="{FF2B5EF4-FFF2-40B4-BE49-F238E27FC236}">
                  <a16:creationId xmlns:a16="http://schemas.microsoft.com/office/drawing/2014/main" id="{55B9983C-7D91-A8B8-BB1E-6661F515722E}"/>
                </a:ext>
              </a:extLst>
            </p:cNvPr>
            <p:cNvSpPr txBox="1"/>
            <p:nvPr/>
          </p:nvSpPr>
          <p:spPr>
            <a:xfrm>
              <a:off x="9633381" y="2117753"/>
              <a:ext cx="732893" cy="338554"/>
            </a:xfrm>
            <a:prstGeom prst="rect">
              <a:avLst/>
            </a:prstGeom>
            <a:noFill/>
          </p:spPr>
          <p:txBody>
            <a:bodyPr wrap="none" rtlCol="0">
              <a:spAutoFit/>
            </a:bodyPr>
            <a:lstStyle/>
            <a:p>
              <a:pPr algn="r"/>
              <a:r>
                <a:rPr lang="en-US" sz="1600" dirty="0"/>
                <a:t>Port 3</a:t>
              </a:r>
            </a:p>
          </p:txBody>
        </p:sp>
        <p:sp>
          <p:nvSpPr>
            <p:cNvPr id="10" name="TextBox 9">
              <a:extLst>
                <a:ext uri="{FF2B5EF4-FFF2-40B4-BE49-F238E27FC236}">
                  <a16:creationId xmlns:a16="http://schemas.microsoft.com/office/drawing/2014/main" id="{F0DC3112-C24C-92E9-14A2-CF0B1B984E54}"/>
                </a:ext>
              </a:extLst>
            </p:cNvPr>
            <p:cNvSpPr txBox="1"/>
            <p:nvPr/>
          </p:nvSpPr>
          <p:spPr>
            <a:xfrm>
              <a:off x="10682779" y="2114822"/>
              <a:ext cx="732893" cy="338554"/>
            </a:xfrm>
            <a:prstGeom prst="rect">
              <a:avLst/>
            </a:prstGeom>
            <a:noFill/>
          </p:spPr>
          <p:txBody>
            <a:bodyPr wrap="none" rtlCol="0">
              <a:spAutoFit/>
            </a:bodyPr>
            <a:lstStyle/>
            <a:p>
              <a:r>
                <a:rPr lang="en-US" sz="1600" dirty="0"/>
                <a:t>Port 4</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96CFD9C-F79B-04AF-230B-A70560550D0F}"/>
                    </a:ext>
                  </a:extLst>
                </p:cNvPr>
                <p:cNvSpPr txBox="1"/>
                <p:nvPr/>
              </p:nvSpPr>
              <p:spPr>
                <a:xfrm>
                  <a:off x="8839199" y="2590800"/>
                  <a:ext cx="3352801" cy="1020664"/>
                </a:xfrm>
                <a:prstGeom prst="rect">
                  <a:avLst/>
                </a:prstGeom>
                <a:solidFill>
                  <a:srgbClr val="C3C3C3"/>
                </a:solidFill>
              </p:spPr>
              <p:txBody>
                <a:bodyPr wrap="square" rtlCol="0">
                  <a:spAutoFit/>
                </a:bodyPr>
                <a:lstStyle/>
                <a:p>
                  <a:r>
                    <a:rPr lang="en-US" sz="1400" dirty="0"/>
                    <a:t>Port 3 feeds </a:t>
                  </a:r>
                  <a14:m>
                    <m:oMath xmlns:m="http://schemas.openxmlformats.org/officeDocument/2006/math">
                      <m:sSup>
                        <m:sSupPr>
                          <m:ctrlPr>
                            <a:rPr lang="en-US" sz="1400" i="1">
                              <a:latin typeface="Cambria Math" panose="02040503050406030204" pitchFamily="18" charset="0"/>
                            </a:rPr>
                          </m:ctrlPr>
                        </m:sSupPr>
                        <m:e>
                          <m:r>
                            <a:rPr lang="en-US" sz="1400" i="1">
                              <a:latin typeface="Cambria Math" panose="02040503050406030204" pitchFamily="18" charset="0"/>
                            </a:rPr>
                            <m:t>𝑛</m:t>
                          </m:r>
                        </m:e>
                        <m:sup>
                          <m:r>
                            <a:rPr lang="en-US" sz="1400" i="1">
                              <a:latin typeface="Cambria Math" panose="02040503050406030204" pitchFamily="18" charset="0"/>
                            </a:rPr>
                            <m:t>𝑡h</m:t>
                          </m:r>
                        </m:sup>
                      </m:sSup>
                    </m:oMath>
                  </a14:m>
                  <a:r>
                    <a:rPr lang="en-US" sz="1400" dirty="0"/>
                    <a:t> cavity at </a:t>
                  </a:r>
                  <a14:m>
                    <m:oMath xmlns:m="http://schemas.openxmlformats.org/officeDocument/2006/math">
                      <m:sSub>
                        <m:sSubPr>
                          <m:ctrlPr>
                            <a:rPr lang="en-US" sz="1400" i="1">
                              <a:latin typeface="Cambria Math" panose="02040503050406030204" pitchFamily="18" charset="0"/>
                            </a:rPr>
                          </m:ctrlPr>
                        </m:sSubPr>
                        <m:e>
                          <m:sSub>
                            <m:sSubPr>
                              <m:ctrlPr>
                                <a:rPr lang="en-US" sz="1400" i="1">
                                  <a:latin typeface="Cambria Math" panose="02040503050406030204" pitchFamily="18" charset="0"/>
                                </a:rPr>
                              </m:ctrlPr>
                            </m:sSubPr>
                            <m:e>
                              <m:r>
                                <a:rPr lang="en-US" sz="1400" i="1">
                                  <a:latin typeface="Cambria Math" panose="02040503050406030204" pitchFamily="18" charset="0"/>
                                </a:rPr>
                                <m:t>𝜙</m:t>
                              </m:r>
                            </m:e>
                            <m:sub>
                              <m:r>
                                <a:rPr lang="en-US" sz="1400" i="1">
                                  <a:latin typeface="Cambria Math" panose="02040503050406030204" pitchFamily="18" charset="0"/>
                                </a:rPr>
                                <m:t>𝑐</m:t>
                              </m:r>
                            </m:sub>
                          </m:sSub>
                        </m:e>
                        <m:sub>
                          <m:r>
                            <a:rPr lang="en-US" sz="1400" i="1">
                              <a:latin typeface="Cambria Math" panose="02040503050406030204" pitchFamily="18" charset="0"/>
                            </a:rPr>
                            <m:t>𝑛</m:t>
                          </m:r>
                        </m:sub>
                      </m:sSub>
                    </m:oMath>
                  </a14:m>
                  <a:r>
                    <a:rPr lang="en-US" sz="1400" dirty="0"/>
                    <a:t> phase.</a:t>
                  </a:r>
                </a:p>
                <a:p>
                  <a:endParaRPr lang="en-US" sz="1400" dirty="0"/>
                </a:p>
                <a:p>
                  <a:r>
                    <a:rPr lang="en-US" sz="1400" dirty="0"/>
                    <a:t>Port 4 feeds </a:t>
                  </a:r>
                  <a14:m>
                    <m:oMath xmlns:m="http://schemas.openxmlformats.org/officeDocument/2006/math">
                      <m:sSup>
                        <m:sSupPr>
                          <m:ctrlPr>
                            <a:rPr lang="en-US" sz="1400" i="1">
                              <a:latin typeface="Cambria Math" panose="02040503050406030204" pitchFamily="18" charset="0"/>
                            </a:rPr>
                          </m:ctrlPr>
                        </m:sSupPr>
                        <m:e>
                          <m:d>
                            <m:dPr>
                              <m:ctrlPr>
                                <a:rPr lang="en-US" sz="1400" i="1" smtClean="0">
                                  <a:latin typeface="Cambria Math" panose="02040503050406030204" pitchFamily="18" charset="0"/>
                                </a:rPr>
                              </m:ctrlPr>
                            </m:dPr>
                            <m:e>
                              <m:r>
                                <a:rPr lang="en-US" sz="1400" i="1">
                                  <a:latin typeface="Cambria Math" panose="02040503050406030204" pitchFamily="18" charset="0"/>
                                </a:rPr>
                                <m:t>𝑛</m:t>
                              </m:r>
                              <m:r>
                                <a:rPr lang="en-US" sz="1400" i="1">
                                  <a:latin typeface="Cambria Math" panose="02040503050406030204" pitchFamily="18" charset="0"/>
                                </a:rPr>
                                <m:t>+1</m:t>
                              </m:r>
                            </m:e>
                          </m:d>
                        </m:e>
                        <m:sup>
                          <m:r>
                            <a:rPr lang="en-US" sz="1400" i="1">
                              <a:latin typeface="Cambria Math" panose="02040503050406030204" pitchFamily="18" charset="0"/>
                            </a:rPr>
                            <m:t>𝑡h</m:t>
                          </m:r>
                        </m:sup>
                      </m:sSup>
                      <m:r>
                        <a:rPr lang="en-US" sz="1400" i="1">
                          <a:latin typeface="Cambria Math" panose="02040503050406030204" pitchFamily="18" charset="0"/>
                        </a:rPr>
                        <m:t> </m:t>
                      </m:r>
                    </m:oMath>
                  </a14:m>
                  <a:r>
                    <a:rPr lang="en-US" sz="1400" dirty="0"/>
                    <a:t>cavity at </a:t>
                  </a:r>
                  <a14:m>
                    <m:oMath xmlns:m="http://schemas.openxmlformats.org/officeDocument/2006/math">
                      <m:sSub>
                        <m:sSubPr>
                          <m:ctrlPr>
                            <a:rPr lang="en-US" sz="1400" i="1">
                              <a:latin typeface="Cambria Math" panose="02040503050406030204" pitchFamily="18" charset="0"/>
                            </a:rPr>
                          </m:ctrlPr>
                        </m:sSubPr>
                        <m:e>
                          <m:sSub>
                            <m:sSubPr>
                              <m:ctrlPr>
                                <a:rPr lang="en-US" sz="1400" i="1">
                                  <a:latin typeface="Cambria Math" panose="02040503050406030204" pitchFamily="18" charset="0"/>
                                </a:rPr>
                              </m:ctrlPr>
                            </m:sSubPr>
                            <m:e>
                              <m:r>
                                <a:rPr lang="en-US" sz="1400" i="1">
                                  <a:latin typeface="Cambria Math" panose="02040503050406030204" pitchFamily="18" charset="0"/>
                                </a:rPr>
                                <m:t>𝜙</m:t>
                              </m:r>
                            </m:e>
                            <m:sub>
                              <m:r>
                                <a:rPr lang="en-US" sz="1400" i="1">
                                  <a:latin typeface="Cambria Math" panose="02040503050406030204" pitchFamily="18" charset="0"/>
                                </a:rPr>
                                <m:t>𝑐</m:t>
                              </m:r>
                            </m:sub>
                          </m:sSub>
                        </m:e>
                        <m:sub>
                          <m:r>
                            <a:rPr lang="en-US" sz="1400" i="1">
                              <a:latin typeface="Cambria Math" panose="02040503050406030204" pitchFamily="18" charset="0"/>
                            </a:rPr>
                            <m:t>𝑛</m:t>
                          </m:r>
                          <m:r>
                            <a:rPr lang="en-US" sz="1400" b="0" i="1" smtClean="0">
                              <a:latin typeface="Cambria Math" panose="02040503050406030204" pitchFamily="18" charset="0"/>
                            </a:rPr>
                            <m:t>+1</m:t>
                          </m:r>
                        </m:sub>
                      </m:sSub>
                      <m:r>
                        <a:rPr lang="en-US" sz="1400" b="0" i="1" smtClean="0">
                          <a:latin typeface="Cambria Math" panose="02040503050406030204" pitchFamily="18" charset="0"/>
                        </a:rPr>
                        <m:t>=</m:t>
                      </m:r>
                      <m:sSub>
                        <m:sSubPr>
                          <m:ctrlPr>
                            <a:rPr lang="en-US" sz="1400" i="1">
                              <a:latin typeface="Cambria Math" panose="02040503050406030204" pitchFamily="18" charset="0"/>
                            </a:rPr>
                          </m:ctrlPr>
                        </m:sSubPr>
                        <m:e>
                          <m:sSub>
                            <m:sSubPr>
                              <m:ctrlPr>
                                <a:rPr lang="en-US" sz="1400" i="1">
                                  <a:latin typeface="Cambria Math" panose="02040503050406030204" pitchFamily="18" charset="0"/>
                                </a:rPr>
                              </m:ctrlPr>
                            </m:sSubPr>
                            <m:e>
                              <m:r>
                                <a:rPr lang="en-US" sz="1400" i="1">
                                  <a:latin typeface="Cambria Math" panose="02040503050406030204" pitchFamily="18" charset="0"/>
                                </a:rPr>
                                <m:t>𝜙</m:t>
                              </m:r>
                            </m:e>
                            <m:sub>
                              <m:r>
                                <a:rPr lang="en-US" sz="1400" i="1">
                                  <a:latin typeface="Cambria Math" panose="02040503050406030204" pitchFamily="18" charset="0"/>
                                </a:rPr>
                                <m:t>𝑐</m:t>
                              </m:r>
                            </m:sub>
                          </m:sSub>
                        </m:e>
                        <m:sub>
                          <m:r>
                            <a:rPr lang="en-US" sz="1400" i="1">
                              <a:latin typeface="Cambria Math" panose="02040503050406030204" pitchFamily="18" charset="0"/>
                            </a:rPr>
                            <m:t>𝑛</m:t>
                          </m:r>
                        </m:sub>
                      </m:sSub>
                      <m:r>
                        <a:rPr lang="en-US" sz="1400" b="0" i="0" dirty="0" smtClean="0">
                          <a:latin typeface="Cambria Math" panose="02040503050406030204" pitchFamily="18" charset="0"/>
                        </a:rPr>
                        <m:t>−135</m:t>
                      </m:r>
                      <m:r>
                        <a:rPr lang="en-US" sz="1400" b="0" i="1" dirty="0" smtClean="0">
                          <a:latin typeface="Cambria Math" panose="02040503050406030204" pitchFamily="18" charset="0"/>
                        </a:rPr>
                        <m:t>°</m:t>
                      </m:r>
                      <m:r>
                        <a:rPr lang="en-US" sz="1400" b="0" i="1" dirty="0" smtClean="0">
                          <a:latin typeface="Cambria Math" panose="02040503050406030204" pitchFamily="18" charset="0"/>
                          <a:ea typeface="Cambria Math" panose="02040503050406030204" pitchFamily="18" charset="0"/>
                        </a:rPr>
                        <m:t>×</m:t>
                      </m:r>
                      <m:r>
                        <a:rPr lang="en-US" sz="1400" b="0" i="1" dirty="0" smtClean="0">
                          <a:latin typeface="Cambria Math" panose="02040503050406030204" pitchFamily="18" charset="0"/>
                        </a:rPr>
                        <m:t>2=</m:t>
                      </m:r>
                      <m:sSub>
                        <m:sSubPr>
                          <m:ctrlPr>
                            <a:rPr lang="en-US" sz="1400" i="1">
                              <a:latin typeface="Cambria Math" panose="02040503050406030204" pitchFamily="18" charset="0"/>
                            </a:rPr>
                          </m:ctrlPr>
                        </m:sSubPr>
                        <m:e>
                          <m:sSub>
                            <m:sSubPr>
                              <m:ctrlPr>
                                <a:rPr lang="en-US" sz="1400" i="1">
                                  <a:latin typeface="Cambria Math" panose="02040503050406030204" pitchFamily="18" charset="0"/>
                                </a:rPr>
                              </m:ctrlPr>
                            </m:sSubPr>
                            <m:e>
                              <m:r>
                                <a:rPr lang="en-US" sz="1400" i="1">
                                  <a:latin typeface="Cambria Math" panose="02040503050406030204" pitchFamily="18" charset="0"/>
                                </a:rPr>
                                <m:t>𝜙</m:t>
                              </m:r>
                            </m:e>
                            <m:sub>
                              <m:r>
                                <a:rPr lang="en-US" sz="1400" i="1">
                                  <a:latin typeface="Cambria Math" panose="02040503050406030204" pitchFamily="18" charset="0"/>
                                </a:rPr>
                                <m:t>𝑐</m:t>
                              </m:r>
                            </m:sub>
                          </m:sSub>
                        </m:e>
                        <m:sub>
                          <m:r>
                            <a:rPr lang="en-US" sz="1400" i="1">
                              <a:latin typeface="Cambria Math" panose="02040503050406030204" pitchFamily="18" charset="0"/>
                            </a:rPr>
                            <m:t>𝑛</m:t>
                          </m:r>
                        </m:sub>
                      </m:sSub>
                      <m:r>
                        <a:rPr lang="en-US" sz="1400" b="0" i="1" dirty="0" smtClean="0">
                          <a:latin typeface="Cambria Math" panose="02040503050406030204" pitchFamily="18" charset="0"/>
                        </a:rPr>
                        <m:t>+90°</m:t>
                      </m:r>
                    </m:oMath>
                  </a14:m>
                  <a:r>
                    <a:rPr lang="en-US" sz="1400" dirty="0"/>
                    <a:t> phase.</a:t>
                  </a:r>
                </a:p>
              </p:txBody>
            </p:sp>
          </mc:Choice>
          <mc:Fallback xmlns="">
            <p:sp>
              <p:nvSpPr>
                <p:cNvPr id="5" name="TextBox 4">
                  <a:extLst>
                    <a:ext uri="{FF2B5EF4-FFF2-40B4-BE49-F238E27FC236}">
                      <a16:creationId xmlns:a16="http://schemas.microsoft.com/office/drawing/2014/main" id="{396CFD9C-F79B-04AF-230B-A70560550D0F}"/>
                    </a:ext>
                  </a:extLst>
                </p:cNvPr>
                <p:cNvSpPr txBox="1">
                  <a:spLocks noRot="1" noChangeAspect="1" noMove="1" noResize="1" noEditPoints="1" noAdjustHandles="1" noChangeArrowheads="1" noChangeShapeType="1" noTextEdit="1"/>
                </p:cNvSpPr>
                <p:nvPr/>
              </p:nvSpPr>
              <p:spPr>
                <a:xfrm>
                  <a:off x="8839199" y="2590800"/>
                  <a:ext cx="3352801" cy="1020664"/>
                </a:xfrm>
                <a:prstGeom prst="rect">
                  <a:avLst/>
                </a:prstGeom>
                <a:blipFill>
                  <a:blip r:embed="rId6"/>
                  <a:stretch>
                    <a:fillRect l="-545" t="-1198" b="-2994"/>
                  </a:stretch>
                </a:blipFill>
              </p:spPr>
              <p:txBody>
                <a:bodyPr/>
                <a:lstStyle/>
                <a:p>
                  <a:r>
                    <a:rPr lang="en-US">
                      <a:noFill/>
                    </a:rPr>
                    <a:t> </a:t>
                  </a:r>
                </a:p>
              </p:txBody>
            </p:sp>
          </mc:Fallback>
        </mc:AlternateContent>
      </p:grpSp>
    </p:spTree>
    <p:extLst>
      <p:ext uri="{BB962C8B-B14F-4D97-AF65-F5344CB8AC3E}">
        <p14:creationId xmlns:p14="http://schemas.microsoft.com/office/powerpoint/2010/main" val="78597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uiExpand="1"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1F388C-9D08-3E09-6EC4-6F24C82D812B}"/>
              </a:ext>
            </a:extLst>
          </p:cNvPr>
          <p:cNvSpPr>
            <a:spLocks noGrp="1"/>
          </p:cNvSpPr>
          <p:nvPr>
            <p:ph type="sldNum" sz="quarter" idx="11"/>
          </p:nvPr>
        </p:nvSpPr>
        <p:spPr/>
        <p:txBody>
          <a:bodyPr/>
          <a:lstStyle/>
          <a:p>
            <a:fld id="{5BD36294-2849-48A8-8531-5354CF3095D2}" type="slidenum">
              <a:rPr lang="en-US" smtClean="0"/>
              <a:pPr/>
              <a:t>8</a:t>
            </a:fld>
            <a:endParaRPr lang="en-US" dirty="0"/>
          </a:p>
        </p:txBody>
      </p:sp>
      <p:sp>
        <p:nvSpPr>
          <p:cNvPr id="3" name="Title 2">
            <a:extLst>
              <a:ext uri="{FF2B5EF4-FFF2-40B4-BE49-F238E27FC236}">
                <a16:creationId xmlns:a16="http://schemas.microsoft.com/office/drawing/2014/main" id="{0EEFBB37-5FCE-1E66-0D83-D1D1F9DB1EBD}"/>
              </a:ext>
            </a:extLst>
          </p:cNvPr>
          <p:cNvSpPr>
            <a:spLocks noGrp="1"/>
          </p:cNvSpPr>
          <p:nvPr>
            <p:ph type="title"/>
          </p:nvPr>
        </p:nvSpPr>
        <p:spPr/>
        <p:txBody>
          <a:bodyPr/>
          <a:lstStyle/>
          <a:p>
            <a:r>
              <a:rPr lang="en-US" dirty="0"/>
              <a:t>A Potential CCC Cavity Response</a:t>
            </a:r>
          </a:p>
        </p:txBody>
      </p:sp>
      <p:sp>
        <p:nvSpPr>
          <p:cNvPr id="4" name="Content Placeholder 3">
            <a:extLst>
              <a:ext uri="{FF2B5EF4-FFF2-40B4-BE49-F238E27FC236}">
                <a16:creationId xmlns:a16="http://schemas.microsoft.com/office/drawing/2014/main" id="{A335DB70-BCC6-1F9E-96A1-1391A19EFF4D}"/>
              </a:ext>
            </a:extLst>
          </p:cNvPr>
          <p:cNvSpPr>
            <a:spLocks noGrp="1"/>
          </p:cNvSpPr>
          <p:nvPr>
            <p:ph sz="quarter" idx="14"/>
          </p:nvPr>
        </p:nvSpPr>
        <p:spPr>
          <a:xfrm>
            <a:off x="2667001" y="1243584"/>
            <a:ext cx="6858000" cy="5065522"/>
          </a:xfrm>
        </p:spPr>
        <p:txBody>
          <a:bodyPr>
            <a:normAutofit/>
          </a:bodyPr>
          <a:lstStyle/>
          <a:p>
            <a:r>
              <a:rPr lang="en-US" sz="1600" dirty="0"/>
              <a:t>Here is the reflection coefficient from a cavity resonant at 5.712 GHz with intrinsic quality factor of 11,500 and coupling coefficient of 1.1.</a:t>
            </a:r>
          </a:p>
        </p:txBody>
      </p:sp>
      <p:pic>
        <p:nvPicPr>
          <p:cNvPr id="7" name="Graphic 6">
            <a:extLst>
              <a:ext uri="{FF2B5EF4-FFF2-40B4-BE49-F238E27FC236}">
                <a16:creationId xmlns:a16="http://schemas.microsoft.com/office/drawing/2014/main" id="{E75F3883-1DA4-2A7E-A465-5EEB4F88C88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67000" y="2524125"/>
            <a:ext cx="6858000" cy="3343275"/>
          </a:xfrm>
          <a:prstGeom prst="rect">
            <a:avLst/>
          </a:prstGeom>
        </p:spPr>
      </p:pic>
    </p:spTree>
    <p:extLst>
      <p:ext uri="{BB962C8B-B14F-4D97-AF65-F5344CB8AC3E}">
        <p14:creationId xmlns:p14="http://schemas.microsoft.com/office/powerpoint/2010/main" val="147490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1F388C-9D08-3E09-6EC4-6F24C82D812B}"/>
              </a:ext>
            </a:extLst>
          </p:cNvPr>
          <p:cNvSpPr>
            <a:spLocks noGrp="1"/>
          </p:cNvSpPr>
          <p:nvPr>
            <p:ph type="sldNum" sz="quarter" idx="11"/>
          </p:nvPr>
        </p:nvSpPr>
        <p:spPr/>
        <p:txBody>
          <a:bodyPr/>
          <a:lstStyle/>
          <a:p>
            <a:fld id="{5BD36294-2849-48A8-8531-5354CF3095D2}" type="slidenum">
              <a:rPr lang="en-US" smtClean="0"/>
              <a:pPr/>
              <a:t>9</a:t>
            </a:fld>
            <a:endParaRPr lang="en-US" dirty="0"/>
          </a:p>
        </p:txBody>
      </p:sp>
      <p:sp>
        <p:nvSpPr>
          <p:cNvPr id="3" name="Title 2">
            <a:extLst>
              <a:ext uri="{FF2B5EF4-FFF2-40B4-BE49-F238E27FC236}">
                <a16:creationId xmlns:a16="http://schemas.microsoft.com/office/drawing/2014/main" id="{0EEFBB37-5FCE-1E66-0D83-D1D1F9DB1EBD}"/>
              </a:ext>
            </a:extLst>
          </p:cNvPr>
          <p:cNvSpPr>
            <a:spLocks noGrp="1"/>
          </p:cNvSpPr>
          <p:nvPr>
            <p:ph type="title"/>
          </p:nvPr>
        </p:nvSpPr>
        <p:spPr/>
        <p:txBody>
          <a:bodyPr/>
          <a:lstStyle/>
          <a:p>
            <a:r>
              <a:rPr lang="en-US" dirty="0"/>
              <a:t>Response of Cavities Through the Manifold (for Tuning Purpose) </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A335DB70-BCC6-1F9E-96A1-1391A19EFF4D}"/>
                  </a:ext>
                </a:extLst>
              </p:cNvPr>
              <p:cNvSpPr>
                <a:spLocks noGrp="1"/>
              </p:cNvSpPr>
              <p:nvPr>
                <p:ph sz="quarter" idx="14"/>
              </p:nvPr>
            </p:nvSpPr>
            <p:spPr>
              <a:xfrm>
                <a:off x="3276600" y="1254370"/>
                <a:ext cx="8915401" cy="1201937"/>
              </a:xfrm>
              <a:solidFill>
                <a:schemeClr val="accent6">
                  <a:lumMod val="20000"/>
                  <a:lumOff val="80000"/>
                </a:schemeClr>
              </a:solidFill>
            </p:spPr>
            <p:txBody>
              <a:bodyPr>
                <a:noAutofit/>
              </a:bodyPr>
              <a:lstStyle/>
              <a:p>
                <a:pPr marL="182880"/>
                <a:r>
                  <a:rPr lang="en-US" sz="1600" dirty="0"/>
                  <a:t>When all cavities in the manifold are detuned except, possibly, those connected to port 3 and/or 4 of one of the four-port unit networks then the reflection coefficient at Port 2 of that network is 1.</a:t>
                </a:r>
              </a:p>
              <a:p>
                <a:pPr marL="182880"/>
                <a:r>
                  <a:rPr lang="en-US" sz="1600" dirty="0"/>
                  <a:t>The graphs below show the response of the cavities as seen through Port 1 when one or none of them are detuned for various values of </a:t>
                </a:r>
                <a14:m>
                  <m:oMath xmlns:m="http://schemas.openxmlformats.org/officeDocument/2006/math">
                    <m:r>
                      <a:rPr lang="en-US" sz="1600" b="0" i="1" smtClean="0">
                        <a:latin typeface="Cambria Math" panose="02040503050406030204" pitchFamily="18" charset="0"/>
                      </a:rPr>
                      <m:t>𝜙</m:t>
                    </m:r>
                  </m:oMath>
                </a14:m>
                <a:r>
                  <a:rPr lang="en-US" sz="1600" dirty="0"/>
                  <a:t>.</a:t>
                </a:r>
              </a:p>
            </p:txBody>
          </p:sp>
        </mc:Choice>
        <mc:Fallback xmlns="">
          <p:sp>
            <p:nvSpPr>
              <p:cNvPr id="4" name="Content Placeholder 3">
                <a:extLst>
                  <a:ext uri="{FF2B5EF4-FFF2-40B4-BE49-F238E27FC236}">
                    <a16:creationId xmlns:a16="http://schemas.microsoft.com/office/drawing/2014/main" id="{A335DB70-BCC6-1F9E-96A1-1391A19EFF4D}"/>
                  </a:ext>
                </a:extLst>
              </p:cNvPr>
              <p:cNvSpPr>
                <a:spLocks noGrp="1" noRot="1" noChangeAspect="1" noMove="1" noResize="1" noEditPoints="1" noAdjustHandles="1" noChangeArrowheads="1" noChangeShapeType="1" noTextEdit="1"/>
              </p:cNvSpPr>
              <p:nvPr>
                <p:ph sz="quarter" idx="14"/>
              </p:nvPr>
            </p:nvSpPr>
            <p:spPr>
              <a:xfrm>
                <a:off x="3276600" y="1254370"/>
                <a:ext cx="8915401" cy="1201937"/>
              </a:xfrm>
              <a:blipFill>
                <a:blip r:embed="rId2"/>
                <a:stretch>
                  <a:fillRect t="-3553" r="-1642" b="-8629"/>
                </a:stretch>
              </a:blipFill>
            </p:spPr>
            <p:txBody>
              <a:bodyPr/>
              <a:lstStyle/>
              <a:p>
                <a:r>
                  <a:rPr lang="en-US">
                    <a:noFill/>
                  </a:rPr>
                  <a:t> </a:t>
                </a:r>
              </a:p>
            </p:txBody>
          </p:sp>
        </mc:Fallback>
      </mc:AlternateContent>
      <p:grpSp>
        <p:nvGrpSpPr>
          <p:cNvPr id="5" name="Group 4">
            <a:extLst>
              <a:ext uri="{FF2B5EF4-FFF2-40B4-BE49-F238E27FC236}">
                <a16:creationId xmlns:a16="http://schemas.microsoft.com/office/drawing/2014/main" id="{238B5DA3-BEFA-16FE-1A30-E97CD505C77F}"/>
              </a:ext>
            </a:extLst>
          </p:cNvPr>
          <p:cNvGrpSpPr/>
          <p:nvPr/>
        </p:nvGrpSpPr>
        <p:grpSpPr>
          <a:xfrm>
            <a:off x="-23352" y="1254370"/>
            <a:ext cx="3355722" cy="1201937"/>
            <a:chOff x="8815848" y="1254370"/>
            <a:chExt cx="3355722" cy="1201937"/>
          </a:xfrm>
        </p:grpSpPr>
        <p:sp>
          <p:nvSpPr>
            <p:cNvPr id="7" name="Rectangle 6">
              <a:extLst>
                <a:ext uri="{FF2B5EF4-FFF2-40B4-BE49-F238E27FC236}">
                  <a16:creationId xmlns:a16="http://schemas.microsoft.com/office/drawing/2014/main" id="{06B73ECC-05CA-1E7A-3DBC-B154541A054B}"/>
                </a:ext>
              </a:extLst>
            </p:cNvPr>
            <p:cNvSpPr/>
            <p:nvPr/>
          </p:nvSpPr>
          <p:spPr>
            <a:xfrm>
              <a:off x="8839199" y="1254370"/>
              <a:ext cx="3276601" cy="1201937"/>
            </a:xfrm>
            <a:prstGeom prst="rect">
              <a:avLst/>
            </a:prstGeom>
            <a:solidFill>
              <a:srgbClr val="C3C3C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8" name="Picture 7">
              <a:extLst>
                <a:ext uri="{FF2B5EF4-FFF2-40B4-BE49-F238E27FC236}">
                  <a16:creationId xmlns:a16="http://schemas.microsoft.com/office/drawing/2014/main" id="{B199E19B-2A6F-10B6-C0F4-DC982C8E3B55}"/>
                </a:ext>
              </a:extLst>
            </p:cNvPr>
            <p:cNvPicPr>
              <a:picLocks noChangeAspect="1"/>
            </p:cNvPicPr>
            <p:nvPr/>
          </p:nvPicPr>
          <p:blipFill rotWithShape="1">
            <a:blip r:embed="rId3"/>
            <a:srcRect l="534"/>
            <a:stretch/>
          </p:blipFill>
          <p:spPr>
            <a:xfrm>
              <a:off x="9284995" y="1291746"/>
              <a:ext cx="2224467" cy="918054"/>
            </a:xfrm>
            <a:prstGeom prst="rect">
              <a:avLst/>
            </a:prstGeom>
          </p:spPr>
        </p:pic>
        <p:sp>
          <p:nvSpPr>
            <p:cNvPr id="9" name="TextBox 8">
              <a:extLst>
                <a:ext uri="{FF2B5EF4-FFF2-40B4-BE49-F238E27FC236}">
                  <a16:creationId xmlns:a16="http://schemas.microsoft.com/office/drawing/2014/main" id="{9679C39C-83FC-7EBD-3F7B-64024020BDDD}"/>
                </a:ext>
              </a:extLst>
            </p:cNvPr>
            <p:cNvSpPr txBox="1"/>
            <p:nvPr/>
          </p:nvSpPr>
          <p:spPr>
            <a:xfrm>
              <a:off x="8815848" y="1289645"/>
              <a:ext cx="732893" cy="338554"/>
            </a:xfrm>
            <a:prstGeom prst="rect">
              <a:avLst/>
            </a:prstGeom>
            <a:noFill/>
          </p:spPr>
          <p:txBody>
            <a:bodyPr wrap="none" rtlCol="0">
              <a:spAutoFit/>
            </a:bodyPr>
            <a:lstStyle/>
            <a:p>
              <a:r>
                <a:rPr lang="en-US" sz="1600" dirty="0"/>
                <a:t>Port 1</a:t>
              </a:r>
            </a:p>
          </p:txBody>
        </p:sp>
        <p:sp>
          <p:nvSpPr>
            <p:cNvPr id="10" name="TextBox 9">
              <a:extLst>
                <a:ext uri="{FF2B5EF4-FFF2-40B4-BE49-F238E27FC236}">
                  <a16:creationId xmlns:a16="http://schemas.microsoft.com/office/drawing/2014/main" id="{17E6B759-F2BC-E877-7F53-619F50E4727C}"/>
                </a:ext>
              </a:extLst>
            </p:cNvPr>
            <p:cNvSpPr txBox="1"/>
            <p:nvPr/>
          </p:nvSpPr>
          <p:spPr>
            <a:xfrm>
              <a:off x="11438677" y="1291746"/>
              <a:ext cx="732893" cy="338554"/>
            </a:xfrm>
            <a:prstGeom prst="rect">
              <a:avLst/>
            </a:prstGeom>
            <a:noFill/>
          </p:spPr>
          <p:txBody>
            <a:bodyPr wrap="none" rtlCol="0">
              <a:spAutoFit/>
            </a:bodyPr>
            <a:lstStyle/>
            <a:p>
              <a:r>
                <a:rPr lang="en-US" sz="1600" dirty="0"/>
                <a:t>Port 2</a:t>
              </a:r>
            </a:p>
          </p:txBody>
        </p:sp>
        <p:sp>
          <p:nvSpPr>
            <p:cNvPr id="11" name="TextBox 10">
              <a:extLst>
                <a:ext uri="{FF2B5EF4-FFF2-40B4-BE49-F238E27FC236}">
                  <a16:creationId xmlns:a16="http://schemas.microsoft.com/office/drawing/2014/main" id="{B249A8D2-284B-E8AB-429E-63493BC0FF6A}"/>
                </a:ext>
              </a:extLst>
            </p:cNvPr>
            <p:cNvSpPr txBox="1"/>
            <p:nvPr/>
          </p:nvSpPr>
          <p:spPr>
            <a:xfrm>
              <a:off x="9633381" y="2117753"/>
              <a:ext cx="732893" cy="338554"/>
            </a:xfrm>
            <a:prstGeom prst="rect">
              <a:avLst/>
            </a:prstGeom>
            <a:noFill/>
          </p:spPr>
          <p:txBody>
            <a:bodyPr wrap="none" rtlCol="0">
              <a:spAutoFit/>
            </a:bodyPr>
            <a:lstStyle/>
            <a:p>
              <a:pPr algn="r"/>
              <a:r>
                <a:rPr lang="en-US" sz="1600" dirty="0"/>
                <a:t>Port 3</a:t>
              </a:r>
            </a:p>
          </p:txBody>
        </p:sp>
        <p:sp>
          <p:nvSpPr>
            <p:cNvPr id="12" name="TextBox 11">
              <a:extLst>
                <a:ext uri="{FF2B5EF4-FFF2-40B4-BE49-F238E27FC236}">
                  <a16:creationId xmlns:a16="http://schemas.microsoft.com/office/drawing/2014/main" id="{DE0D9600-8F43-7024-29BD-73E4BEAEC265}"/>
                </a:ext>
              </a:extLst>
            </p:cNvPr>
            <p:cNvSpPr txBox="1"/>
            <p:nvPr/>
          </p:nvSpPr>
          <p:spPr>
            <a:xfrm>
              <a:off x="10682779" y="2114822"/>
              <a:ext cx="732893" cy="338554"/>
            </a:xfrm>
            <a:prstGeom prst="rect">
              <a:avLst/>
            </a:prstGeom>
            <a:noFill/>
          </p:spPr>
          <p:txBody>
            <a:bodyPr wrap="none" rtlCol="0">
              <a:spAutoFit/>
            </a:bodyPr>
            <a:lstStyle/>
            <a:p>
              <a:r>
                <a:rPr lang="en-US" sz="1600" dirty="0"/>
                <a:t>Port 4</a:t>
              </a:r>
            </a:p>
          </p:txBody>
        </p:sp>
      </p:grpSp>
      <p:pic>
        <p:nvPicPr>
          <p:cNvPr id="19" name="Graphic 18">
            <a:extLst>
              <a:ext uri="{FF2B5EF4-FFF2-40B4-BE49-F238E27FC236}">
                <a16:creationId xmlns:a16="http://schemas.microsoft.com/office/drawing/2014/main" id="{24CE03FC-1A4C-52C0-88BF-9A9B957619B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52500" y="2447925"/>
            <a:ext cx="10287000" cy="3343275"/>
          </a:xfrm>
          <a:prstGeom prst="rect">
            <a:avLst/>
          </a:prstGeom>
        </p:spPr>
      </p:pic>
      <p:sp>
        <p:nvSpPr>
          <p:cNvPr id="20" name="Content Placeholder 3">
            <a:extLst>
              <a:ext uri="{FF2B5EF4-FFF2-40B4-BE49-F238E27FC236}">
                <a16:creationId xmlns:a16="http://schemas.microsoft.com/office/drawing/2014/main" id="{1F1161CC-FFCA-D59B-5E80-93815C4C56F5}"/>
              </a:ext>
            </a:extLst>
          </p:cNvPr>
          <p:cNvSpPr txBox="1">
            <a:spLocks/>
          </p:cNvSpPr>
          <p:nvPr/>
        </p:nvSpPr>
        <p:spPr>
          <a:xfrm>
            <a:off x="2670262" y="5909210"/>
            <a:ext cx="7429393" cy="948790"/>
          </a:xfrm>
          <a:prstGeom prst="rect">
            <a:avLst/>
          </a:prstGeom>
        </p:spPr>
        <p:txBody>
          <a:bodyPr vert="horz" lIns="0" tIns="0" rIns="0" bIns="0" rtlCol="0">
            <a:normAutofit lnSpcReduction="1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rgbClr val="981E3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a:solidFill>
                  <a:srgbClr val="0070C0"/>
                </a:solidFill>
              </a:rPr>
              <a:t>-- Blue</a:t>
            </a:r>
            <a:r>
              <a:rPr lang="en-US" sz="1600" dirty="0"/>
              <a:t>: 	 Response of cavity at port 3 when cavity at port 4 is detuned</a:t>
            </a:r>
          </a:p>
          <a:p>
            <a:r>
              <a:rPr lang="en-US" sz="1600" dirty="0">
                <a:solidFill>
                  <a:schemeClr val="accent2">
                    <a:lumMod val="60000"/>
                    <a:lumOff val="40000"/>
                  </a:schemeClr>
                </a:solidFill>
              </a:rPr>
              <a:t>-- Orange</a:t>
            </a:r>
            <a:r>
              <a:rPr lang="en-US" sz="1600" dirty="0"/>
              <a:t>: Response of cavity at port 4 when cavity at port 3 is detuned</a:t>
            </a:r>
          </a:p>
          <a:p>
            <a:r>
              <a:rPr lang="en-US" sz="1600" dirty="0">
                <a:solidFill>
                  <a:srgbClr val="4F8E1E"/>
                </a:solidFill>
              </a:rPr>
              <a:t>-- Green</a:t>
            </a:r>
            <a:r>
              <a:rPr lang="en-US" sz="1600" dirty="0"/>
              <a:t>:	 Response of both cavities at port 3 and port 4</a:t>
            </a:r>
          </a:p>
          <a:p>
            <a:endParaRPr lang="en-US" sz="1600" dirty="0"/>
          </a:p>
        </p:txBody>
      </p:sp>
    </p:spTree>
    <p:extLst>
      <p:ext uri="{BB962C8B-B14F-4D97-AF65-F5344CB8AC3E}">
        <p14:creationId xmlns:p14="http://schemas.microsoft.com/office/powerpoint/2010/main" val="409820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CHECK" val="0"/>
  <p:tag name="ARTICULATE_PROJECT_OPEN" val="0"/>
</p:tagLst>
</file>

<file path=ppt/theme/theme1.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SLAC_PPT_052412</Template>
  <TotalTime>0</TotalTime>
  <Words>2784</Words>
  <Application>Microsoft Office PowerPoint</Application>
  <PresentationFormat>Widescreen</PresentationFormat>
  <Paragraphs>414</Paragraphs>
  <Slides>31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Cambria Math</vt:lpstr>
      <vt:lpstr>Times New Roman</vt:lpstr>
      <vt:lpstr>Blank</vt:lpstr>
      <vt:lpstr>PowerPoint Presentation</vt:lpstr>
      <vt:lpstr>What is New in the Cavity Design</vt:lpstr>
      <vt:lpstr>What is New in the RF Manifold</vt:lpstr>
      <vt:lpstr>C3 Parameters</vt:lpstr>
      <vt:lpstr>Cavity (with two different coupler implementations) Parameters Determined Through HFSS® Simulations</vt:lpstr>
      <vt:lpstr>Cavity Phases in an Accelerator Made of 135° Phase Advance Cavities (e^iωt convention)</vt:lpstr>
      <vt:lpstr>The General S-Parameter for Four-Port Network That Makes a Unit of This Distributed Feed (n_0: Number of Networks to be Cascaded in Each Manifold) </vt:lpstr>
      <vt:lpstr>A Potential CCC Cavity Response</vt:lpstr>
      <vt:lpstr>Response of Cavities Through the Manifold (for Tuning Purpose) </vt:lpstr>
      <vt:lpstr>Design of Four-Port Network</vt:lpstr>
      <vt:lpstr>The Results of Analytical Cascading of 7 of These Designed Four-Port Networks</vt:lpstr>
      <vt:lpstr>Implementation of a Compact Termination for the Last Network in a Right Going 7x2 Manifold</vt:lpstr>
      <vt:lpstr>Implementation of a Compact Termination for the Last Network in a Left Going 7x2 Manifold</vt:lpstr>
      <vt:lpstr>Fixing the lengths of Port 3 and Port 4</vt:lpstr>
      <vt:lpstr>Right Going 7x2 Manifold</vt:lpstr>
      <vt:lpstr>Left Going 7x2 Manifold</vt:lpstr>
      <vt:lpstr>2x2 S-Matrix of Right Going 7x2 Manifold When All, Except an Odd Cavity Port # n, are Shorted (Detuned Cavities)</vt:lpstr>
      <vt:lpstr>2x2 S-Matrix of Right Going 7x2 Manifold When All, Except an Even Cavity Port # n, are Shorted (Detuned Cavities)</vt:lpstr>
      <vt:lpstr>3x3 S-Matrix of Right Going 7x2 Manifold When All, Except Two Consecutive Cavity Ports # n &amp; n+1, are Shorted (Detuned Cavities) 1/2</vt:lpstr>
      <vt:lpstr>3x3 S-Matrix of Right Going 7x2 Manifold When All, Except Two Consecutive Cavity Ports # n &amp; n+1, are Shorted (Detuned Cavities) 2/2</vt:lpstr>
      <vt:lpstr>Reflection (Γ) Through the Right Going Manifold (for Tuning Purpose) </vt:lpstr>
      <vt:lpstr>Power Divider Between the Right Going and the Left Going Manifold</vt:lpstr>
      <vt:lpstr>Design of the Power Divider</vt:lpstr>
      <vt:lpstr>The  2x7x2 Manifold</vt:lpstr>
      <vt:lpstr>2x2 S-Matrix of 2x7x2 Manifold When All, Except Cavity Port # 5, are Shorted (Detuned Cavities)</vt:lpstr>
      <vt:lpstr>2x2 S-Matrix of 2x7x2 Manifold When All, Except Cavity Port # 6, are Shorted (Detuned Cavities)</vt:lpstr>
      <vt:lpstr>2x2 S-Matrix of 2x7x2 Manifold When All, Except Cavity Port # 5 and 6, are Shorted (Detuned Cavities)</vt:lpstr>
      <vt:lpstr>The  2x7x2 Manifold (Cold Copper σ=〖2.5〗^2×5.8×10^7  S/m)</vt:lpstr>
      <vt:lpstr>Reflection (Γ) Through the 2x7x2 Manifold (Room Temperature Copper, σ=5.8×10^7  S/m, for Tuning Purpose) </vt:lpstr>
      <vt:lpstr>Next Work: Theory of Periodic Coupled Microwave Cavities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2012-06-11T23:48:53Z</dcterms:created>
  <dcterms:modified xsi:type="dcterms:W3CDTF">2024-07-09T23:57:51Z</dcterms:modified>
</cp:coreProperties>
</file>