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84" r:id="rId2"/>
  </p:sldMasterIdLst>
  <p:notesMasterIdLst>
    <p:notesMasterId r:id="rId23"/>
  </p:notesMasterIdLst>
  <p:sldIdLst>
    <p:sldId id="356" r:id="rId3"/>
    <p:sldId id="1475" r:id="rId4"/>
    <p:sldId id="343" r:id="rId5"/>
    <p:sldId id="1472" r:id="rId6"/>
    <p:sldId id="1473" r:id="rId7"/>
    <p:sldId id="1474" r:id="rId8"/>
    <p:sldId id="357" r:id="rId9"/>
    <p:sldId id="1471" r:id="rId10"/>
    <p:sldId id="358" r:id="rId11"/>
    <p:sldId id="1476" r:id="rId12"/>
    <p:sldId id="1477" r:id="rId13"/>
    <p:sldId id="1479" r:id="rId14"/>
    <p:sldId id="1478" r:id="rId15"/>
    <p:sldId id="1480" r:id="rId16"/>
    <p:sldId id="1481" r:id="rId17"/>
    <p:sldId id="1484" r:id="rId18"/>
    <p:sldId id="1482" r:id="rId19"/>
    <p:sldId id="1486" r:id="rId20"/>
    <p:sldId id="1485" r:id="rId21"/>
    <p:sldId id="1487" r:id="rId22"/>
  </p:sldIdLst>
  <p:sldSz cx="12192000" cy="6858000"/>
  <p:notesSz cx="6858000" cy="9144000"/>
  <p:embeddedFontLst>
    <p:embeddedFont>
      <p:font typeface="Cambria Math" panose="02040503050406030204" pitchFamily="18" charset="0"/>
      <p:regular r:id="rId24"/>
    </p:embeddedFont>
    <p:embeddedFont>
      <p:font typeface="Lato" panose="020F0502020204030203" pitchFamily="34" charset="0"/>
      <p:regular r:id="rId25"/>
      <p:bold r:id="rId26"/>
      <p:italic r:id="rId27"/>
      <p:boldItalic r:id="rId28"/>
    </p:embeddedFont>
    <p:embeddedFont>
      <p:font typeface="Lato Black" panose="020F0502020204030203" pitchFamily="34" charset="0"/>
      <p:bold r:id="rId29"/>
      <p:italic r:id="rId30"/>
      <p:boldItalic r:id="rId31"/>
    </p:embeddedFont>
    <p:embeddedFont>
      <p:font typeface="Montserrat" pitchFamily="2" charset="77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04" userDrawn="1">
          <p15:clr>
            <a:srgbClr val="A4A3A4"/>
          </p15:clr>
        </p15:guide>
        <p15:guide id="4" orient="horz" pos="1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2D24"/>
    <a:srgbClr val="E04F39"/>
    <a:srgbClr val="8C1515"/>
    <a:srgbClr val="B83A4B"/>
    <a:srgbClr val="53565A"/>
    <a:srgbClr val="5F574F"/>
    <a:srgbClr val="B6B1A9"/>
    <a:srgbClr val="D4D1D1"/>
    <a:srgbClr val="544948"/>
    <a:srgbClr val="0069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04"/>
    <p:restoredTop sz="96327"/>
  </p:normalViewPr>
  <p:slideViewPr>
    <p:cSldViewPr snapToGrid="0" snapToObjects="1" showGuides="1">
      <p:cViewPr varScale="1">
        <p:scale>
          <a:sx n="107" d="100"/>
          <a:sy n="107" d="100"/>
        </p:scale>
        <p:origin x="192" y="464"/>
      </p:cViewPr>
      <p:guideLst>
        <p:guide orient="horz" pos="2160"/>
        <p:guide pos="3840"/>
        <p:guide pos="504"/>
        <p:guide orient="horz" pos="1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font" Target="fonts/font1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71494-3951-FA47-A2D9-E3AB10964ECE}" type="datetimeFigureOut">
              <a:rPr lang="en-US" smtClean="0"/>
              <a:t>7/8/24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19C58-D451-C54B-A6BB-965E69BFF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6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15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15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15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15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5" Type="http://schemas.openxmlformats.org/officeDocument/2006/relationships/image" Target="../media/image5.png"/><Relationship Id="rId4" Type="http://schemas.openxmlformats.org/officeDocument/2006/relationships/image" Target="../media/image21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7" Type="http://schemas.openxmlformats.org/officeDocument/2006/relationships/image" Target="../media/image15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1">
    <p:bg>
      <p:bgPr>
        <a:gradFill>
          <a:gsLst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025F34CB-4092-FC40-9790-97C718FF67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56DD04E-065E-734C-B575-C9A2A9CDD9A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21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B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3D8AFCA-FA67-E24E-9495-CCF857DFEA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70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Option 4C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DBD1A7E-27C8-2242-B24D-C13A92E0E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72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6 - Prin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5947565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2D8E87E-D5FA-C044-B53C-5AD169C3FB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70DAFBF7-20F6-DA42-873E-AC5024D82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2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82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2C7B1-D8C7-F946-BDEC-0EFE67A9A6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08F39-E724-4149-8D36-3B5FD266B0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780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03687" y="72300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D518763A-6065-A341-A8B2-AE7F8D1A9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3687" y="2270224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F4F60F32-F7FC-D74A-B61F-062B52187D1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3687" y="379831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3 Title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C127CDD6-FBEF-EE4C-9F38-757B119F09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79932" y="71189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4 Title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12475248-C410-E548-A28F-8AA6518566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79932" y="2259109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5 Title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0E28E414-0678-DA4E-9D26-1094523653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79932" y="378719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6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9C2C1-E88D-9641-A57C-DEA0DF94946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03725" y="1136987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4B69A155-606B-C744-8B99-0CF0DA55C2A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03725" y="2686682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B91FA69-9C72-4A4B-A704-BCCEB65325B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03687" y="4218136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BA8AD4FE-D3EB-7542-8CA9-11FC4C6AB9A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79970" y="1115645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FD439FD8-111D-C140-83D2-B951A675E3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79970" y="2665340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BFAC5FD-3370-B943-8AB7-C4860F84442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79932" y="4196794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9BC7E-F9ED-D345-B396-E98E4ECEF9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5BAE47A-E69C-8743-80B3-B25F763F639C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AAB72E5F-FF5D-5C48-B3A4-90542FB058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C8A2EE5A-F49D-784B-9008-274844490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64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F9B11A2-779F-3C42-AF52-2C7E5CE3C94A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383050" y="723007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101AEEB-891B-1144-AAD2-95E40B0541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096001" y="722981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9534EBBC-3C59-144F-AD22-A7E2D666AD6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96001" y="1048833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98DBFF5-7446-3C4A-950D-4375660B1C12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383050" y="152067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18C17B4-D4FB-0B42-A5E0-F51AC7DAB5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096001" y="152064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47B4CB48-48A3-D842-B2DF-513FEA8ECF9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6001" y="184650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30147AF-ABA1-1D4D-A300-E21CC4145FB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4383050" y="2324828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FC537A5-401B-1F40-AF49-B37B2B264F1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096001" y="2324802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7403F2DD-4415-E94D-80FE-E550E301C1C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096001" y="2650654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EB1C3F4-F116-AE42-AD4C-1C3E640082A6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4383050" y="3135454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33F5A1F3-4444-D841-8862-EF9DA4845CB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096001" y="3135428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6" name="Text Placeholder 44">
            <a:extLst>
              <a:ext uri="{FF2B5EF4-FFF2-40B4-BE49-F238E27FC236}">
                <a16:creationId xmlns:a16="http://schemas.microsoft.com/office/drawing/2014/main" id="{D99DA163-3507-DA49-95FA-93F19D3CFBA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096001" y="3461280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C53D2DB-EE52-B24A-B966-528463FA7B34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4383050" y="394610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1D30716-E851-F544-AA4F-67D4CE29732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096001" y="394607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20FF93E5-D828-E441-A581-6AA34FE8A33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096001" y="427193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666BCF8-AD2A-0A46-AF4B-F0EBF1F7DC75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4383050" y="4756743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DFECC9A-E101-1F49-9A2D-0A2979CE6B9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96001" y="4756717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22" name="Text Placeholder 44">
            <a:extLst>
              <a:ext uri="{FF2B5EF4-FFF2-40B4-BE49-F238E27FC236}">
                <a16:creationId xmlns:a16="http://schemas.microsoft.com/office/drawing/2014/main" id="{81AE8B69-AEC4-A943-9813-696D3C2590E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096001" y="5082569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1F0BDEED-86FF-F14E-96F4-450C292F52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BA4B939-07B1-0F48-A480-A75F7D947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48CC281-A08D-F741-9C1E-1CDF1367B8FF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24663883-97A3-414F-9F43-38B123E79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77B0BDBC-C69B-5844-938C-B8D179813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155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886D98D-F868-5B4F-B736-4020110E5D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10551391" cy="804152"/>
          </a:xfrm>
        </p:spPr>
        <p:txBody>
          <a:bodyPr anchor="t" anchorCtr="0">
            <a:normAutofit/>
          </a:bodyPr>
          <a:lstStyle>
            <a:lvl1pPr>
              <a:defRPr sz="36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20147C1-05E4-924C-9AA3-7D90271F32EC}"/>
              </a:ext>
            </a:extLst>
          </p:cNvPr>
          <p:cNvSpPr>
            <a:spLocks noGrp="1"/>
          </p:cNvSpPr>
          <p:nvPr>
            <p:ph type="subTitle" idx="11" hasCustomPrompt="1"/>
          </p:nvPr>
        </p:nvSpPr>
        <p:spPr>
          <a:xfrm>
            <a:off x="800100" y="1649637"/>
            <a:ext cx="3367809" cy="325852"/>
          </a:xfrm>
        </p:spPr>
        <p:txBody>
          <a:bodyPr numCol="1">
            <a:normAutofit/>
          </a:bodyPr>
          <a:lstStyle>
            <a:lvl1pPr marL="0" marR="0" indent="0" algn="l" defTabSz="18288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F4B4CF2-D4CE-0C45-A65F-FD4632B15227}"/>
              </a:ext>
            </a:extLst>
          </p:cNvPr>
          <p:cNvCxnSpPr>
            <a:cxnSpLocks/>
          </p:cNvCxnSpPr>
          <p:nvPr userDrawn="1"/>
        </p:nvCxnSpPr>
        <p:spPr>
          <a:xfrm>
            <a:off x="800100" y="1975489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D9094D5-660A-5149-8448-2787EEF56CC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412095" y="1649638"/>
            <a:ext cx="3367810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CE49625-BDC5-EE47-96D4-441AB557106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024090" y="1649638"/>
            <a:ext cx="33458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E9DB7CC-6B1E-C147-A4D7-C8BFAD2CA4C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3614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D1554987-5F20-6545-A525-4E76BE0943C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3614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FFDBED3-223E-934A-9B8F-7FB7C78787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2095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2" name="Text Placeholder 44">
            <a:extLst>
              <a:ext uri="{FF2B5EF4-FFF2-40B4-BE49-F238E27FC236}">
                <a16:creationId xmlns:a16="http://schemas.microsoft.com/office/drawing/2014/main" id="{33C431C6-C321-8E46-A0D1-23A596CD19F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2095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C45849C-9979-5646-A7DE-352449B2AED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30577" y="2122841"/>
            <a:ext cx="3317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4" name="Text Placeholder 44">
            <a:extLst>
              <a:ext uri="{FF2B5EF4-FFF2-40B4-BE49-F238E27FC236}">
                <a16:creationId xmlns:a16="http://schemas.microsoft.com/office/drawing/2014/main" id="{45690BA4-5725-E74F-A1D7-869ED1F8EFA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030577" y="2684332"/>
            <a:ext cx="3317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16F0CB9-C4B5-2649-8980-FA7565C48F19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4412095" y="3822149"/>
            <a:ext cx="3389674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F33C7A1-E75B-1041-9E11-8FB4517BF0C8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030577" y="3822149"/>
            <a:ext cx="33176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EA047395-5AF1-154B-84BC-A80BB529F76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3614" y="4295352"/>
            <a:ext cx="336132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636616F2-09F2-E248-95E2-82F70307B48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3614" y="4856843"/>
            <a:ext cx="336132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86F42B76-74A0-CA4D-8A2B-CE9CA6CACD9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412095" y="4295352"/>
            <a:ext cx="3389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1" name="Text Placeholder 44">
            <a:extLst>
              <a:ext uri="{FF2B5EF4-FFF2-40B4-BE49-F238E27FC236}">
                <a16:creationId xmlns:a16="http://schemas.microsoft.com/office/drawing/2014/main" id="{1A5A8873-5833-0042-B69A-5883CFD33CB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12095" y="4856843"/>
            <a:ext cx="3389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826BEB9-8FCF-9A44-AFE7-74CF476995D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030577" y="4295352"/>
            <a:ext cx="331767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8DF86C0A-B51C-1046-AA0A-EC295FC775F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30577" y="4856843"/>
            <a:ext cx="331767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B12EA8C-91D6-4847-AF0E-29379345621C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800100" y="3822149"/>
            <a:ext cx="336132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D145ACA-AD56-304E-A1B1-C4F73C5F5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E261855-235B-7B44-8B0F-6C14C1927979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94128B-BF4E-3042-9D11-945E0053E6CF}"/>
              </a:ext>
            </a:extLst>
          </p:cNvPr>
          <p:cNvCxnSpPr>
            <a:cxnSpLocks/>
          </p:cNvCxnSpPr>
          <p:nvPr userDrawn="1"/>
        </p:nvCxnSpPr>
        <p:spPr>
          <a:xfrm>
            <a:off x="800100" y="4155271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B431CE3C-653B-854F-B4D8-53726CED81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2" name="Slide Number Placeholder 4">
            <a:extLst>
              <a:ext uri="{FF2B5EF4-FFF2-40B4-BE49-F238E27FC236}">
                <a16:creationId xmlns:a16="http://schemas.microsoft.com/office/drawing/2014/main" id="{DA7FDA96-A17A-EC4D-9B84-3B86175DB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619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3B1CE3-4FC1-7F40-94E2-3D59AD777F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ED873E-EF4A-AA41-879F-A999947DC6EE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303CCF5-F0DF-B84E-B762-8833E6E1EC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78055B4-64D2-A141-8225-4AE43EE068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964609BC-3782-1B45-B5C9-81147D48F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81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Red">
    <p:bg>
      <p:bgPr>
        <a:gradFill flip="none" rotWithShape="1">
          <a:gsLst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3A20A9C6-B7E0-A14E-8612-799EEFE470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11044DB1-1F1F-F54A-885B-B9A9A1D974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4C6D2D-A81E-9F47-9F5F-69980193212A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17">
            <a:extLst>
              <a:ext uri="{FF2B5EF4-FFF2-40B4-BE49-F238E27FC236}">
                <a16:creationId xmlns:a16="http://schemas.microsoft.com/office/drawing/2014/main" id="{EFE86010-BABE-CC4C-8E81-0811A42633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24B99E-E59B-F747-895C-734FB9F763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4435610-EC60-074A-9273-14AEBF58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15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Blue">
    <p:bg>
      <p:bgPr>
        <a:gradFill>
          <a:gsLst>
            <a:gs pos="50000">
              <a:srgbClr val="006983"/>
            </a:gs>
            <a:gs pos="0">
              <a:srgbClr val="1AA4BC"/>
            </a:gs>
            <a:gs pos="100000">
              <a:srgbClr val="01394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683E79B-0704-6040-823D-63F8162CF1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EFF19B41-64C1-4346-89EC-6088CB0FD1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9A055E-816F-1843-8943-290D8159EA4B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D13A7343-8C6F-FE42-959D-8729506129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B018488-E202-1341-9069-57504821BF5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F4B104F-EFA8-CB43-9203-39906CD71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5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ocean floor&#10;&#10;Description automatically generated">
            <a:extLst>
              <a:ext uri="{FF2B5EF4-FFF2-40B4-BE49-F238E27FC236}">
                <a16:creationId xmlns:a16="http://schemas.microsoft.com/office/drawing/2014/main" id="{70EA7885-7931-B24B-8499-67A4135477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D4D1D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rgbClr val="D4D1D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56DD04E-065E-734C-B575-C9A2A9CDD9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697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Purple">
    <p:bg>
      <p:bgPr>
        <a:gradFill>
          <a:gsLst>
            <a:gs pos="50000">
              <a:srgbClr val="877F7A"/>
            </a:gs>
            <a:gs pos="0">
              <a:srgbClr val="B6B1A9"/>
            </a:gs>
            <a:gs pos="100000">
              <a:srgbClr val="54494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D7428E3-8390-A845-9BB2-8625FA441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63962DC-11C4-EE4E-B407-A6BE2A9773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D9DC38-50ED-364F-8200-296C6F0AAEA5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882308EF-B172-754F-82A9-C15D20DD8B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DBB6D1-E459-2A41-B4E5-75DC5639450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0E48DE4-5CA8-2649-9A47-01577CE05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88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Orange">
    <p:bg>
      <p:bgPr>
        <a:gradFill>
          <a:gsLst>
            <a:gs pos="38000">
              <a:srgbClr val="F4B12F"/>
            </a:gs>
            <a:gs pos="0">
              <a:srgbClr val="FEDD5C"/>
            </a:gs>
            <a:gs pos="78000">
              <a:srgbClr val="E9830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5ECA6C5-FDF2-4A45-8223-10F0CF4E7A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8316B-CE90-414C-9EF5-CC70896BC5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5A5200-D8C2-3D4F-BD62-EE66B1852AE1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305FAE5E-1170-464B-9043-75C93547E3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AC44568-BE93-894D-9A93-C4BBE62E78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7E59CF0E-4905-2F4E-979E-C7C6BC30B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553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Green">
    <p:bg>
      <p:bgPr>
        <a:gradFill>
          <a:gsLst>
            <a:gs pos="50000">
              <a:srgbClr val="59B06D"/>
            </a:gs>
            <a:gs pos="0">
              <a:srgbClr val="8AC751"/>
            </a:gs>
            <a:gs pos="100000">
              <a:srgbClr val="279989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00965A0-BB98-7E46-B035-8A412F69CF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66F8C2E-831C-D145-BA5C-83A43BBC19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AED9176-3B17-2F46-9F1E-7CCA21A0D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8679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rgbClr val="8C1515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3A7A72-794E-0647-AE60-3B31B0A1D037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A970BDE4-8E2B-624F-A4CB-8953401A8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051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1110216"/>
            <a:ext cx="1055370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9BA041-A961-B54B-BD07-995D6718F7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389983-A0A6-C548-B38F-3D123AFC7D3D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B537D-0377-5545-B569-90793CDE1E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10553700" cy="4452832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7D5798C-8E10-C74E-AF93-6DB41CB88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FBC5010-DCB3-A04E-8966-BD99F4CA7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74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05D77D-02D2-0A4A-B662-340A279B30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0100" y="1602938"/>
            <a:ext cx="5157788" cy="445496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8831074-BFE8-E940-B6D2-40437D955E7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29939" y="1602938"/>
            <a:ext cx="5157788" cy="44549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8C6F662-BE8D-574E-9039-3649A47F3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4904" y="1107621"/>
            <a:ext cx="5164831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77B1BD67-B703-304C-B5D8-8E503921F4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4170" y="1107621"/>
            <a:ext cx="5162925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D946FC1E-D9A3-3742-A732-A38CF0B81B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496BBAF-C975-F54C-A45C-3A099A01DC59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59BAECB2-1BD6-F541-B86F-086745C04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D04B276-E79E-D643-8B65-21EAF4564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832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176" userDrawn="1">
          <p15:clr>
            <a:srgbClr val="FBAE40"/>
          </p15:clr>
        </p15:guide>
        <p15:guide id="2" orient="horz" pos="888" userDrawn="1">
          <p15:clr>
            <a:srgbClr val="FBAE40"/>
          </p15:clr>
        </p15:guide>
        <p15:guide id="3" orient="horz" pos="3816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40163D6-781A-724D-8FD5-B6254B8285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1"/>
            <a:ext cx="6929879" cy="4950264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D7304A26-5011-724E-8C96-DFA08D60CF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80362" y="1107621"/>
            <a:ext cx="3373438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A0C1017-97FA-6D48-9A0D-090E555BB0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80363" y="1602470"/>
            <a:ext cx="3373437" cy="445541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6ED1B33-7460-3149-A78A-7698175DD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A5F029E-3019-A841-8F95-BDEC2121B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84919F97-4951-B143-AC5E-0B468673D1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28D1B1-345A-8D4A-BEEE-A61D73DC57E2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2137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B69DD78-AB21-8741-ACA7-AABC6E30C2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2"/>
            <a:ext cx="5143050" cy="3190048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282E36C-003D-C146-8F50-BAC426D2815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229939" y="1107620"/>
            <a:ext cx="5123861" cy="3190049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B58ED-6D9B-DC46-8A83-DC202AB3DE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A9B038D1-16A3-5F4B-8682-B082506EFD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0100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2372518-BEFC-5C4C-8BF4-241FFDBF09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7422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0D4ED423-5F65-2F45-8A11-89BCB42604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37422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3429DC23-9018-5646-8F2F-B0243491F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0212FE08-C85D-224F-8EA5-16D16B6E5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C849444-48F2-2746-8403-370D87487B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378B2F5-6546-8245-AC5E-2CFAE1D82CE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207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3 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5F7B1B4-B6FD-7D4E-ADAA-028C49AC366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0100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900D276-A095-C04E-87EF-52D8AB0758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8441375-8C84-C841-911D-88542B35A7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099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E5F7C37-B244-B142-A9A7-E1FAFB86BDB4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412095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BB74CA02-6ACC-C34A-93C2-F1C4FBF691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2094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F5CB8DA2-2802-6844-8B57-D6BA2C9B5B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12094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BDC9F240-04D8-D943-A30D-C994E4F6D584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8003707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DB7BAAD2-9EFA-544C-A721-31CB838557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03706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416148D1-6829-5046-B19C-F0DDDE27D46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03706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A690AB61-2B56-084E-A578-D98682139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2512D667-1F4D-4C45-A1D6-9FCC308BA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F521415C-0030-704F-A772-071A6A0B44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FDB84D-5A88-B346-8D06-F67B3F5DBC5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6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B55E88-9618-8546-B71A-4FEC6AF32A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306401"/>
            <a:ext cx="7563493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E8ED050-40D5-A24F-A212-66DA586E47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47200" y="6156325"/>
            <a:ext cx="2006600" cy="33655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44A1C82-3F0E-A346-9364-ED419CD3E0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0099" y="3740943"/>
            <a:ext cx="10553701" cy="45719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4572C5C-451A-2D42-9B95-A15C06558C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9144" y="6156325"/>
            <a:ext cx="1734820" cy="322263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867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A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7EDDDB1-E6A1-A041-9067-8A1CEC07BC3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9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B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3D8AFCA-FA67-E24E-9495-CCF857DFEA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64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C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DBD1A7E-27C8-2242-B24D-C13A92E0E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60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647700"/>
            <a:ext cx="7013041" cy="2199440"/>
          </a:xfrm>
        </p:spPr>
        <p:txBody>
          <a:bodyPr anchor="b">
            <a:normAutofit/>
          </a:bodyPr>
          <a:lstStyle>
            <a:lvl1pPr>
              <a:defRPr sz="48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884411"/>
            <a:ext cx="701304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099" y="3845860"/>
            <a:ext cx="7013041" cy="39547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8" y="4241336"/>
            <a:ext cx="7013041" cy="395476"/>
          </a:xfrm>
        </p:spPr>
        <p:txBody>
          <a:bodyPr>
            <a:noAutofit/>
          </a:bodyPr>
          <a:lstStyle>
            <a:lvl1pPr>
              <a:defRPr sz="18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A191257-6D86-9042-A3D7-71EF3494F1D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6ED364AF-F2B9-A44B-8E62-AFF26C49BAC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95982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6">
    <p:bg>
      <p:bgPr>
        <a:solidFill>
          <a:srgbClr val="D4D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6210301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2D8E87E-D5FA-C044-B53C-5AD169C3FB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D1034-BE6B-844F-A01D-A20EB1C2374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1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89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A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7EDDDB1-E6A1-A041-9067-8A1CEC07BC3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72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30.sv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29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D01802-AD12-A14F-B8F8-0BBD77EB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DFEB2-9325-5E46-8613-F4E89B140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845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6" r:id="rId2"/>
    <p:sldLayoutId id="2147483691" r:id="rId3"/>
    <p:sldLayoutId id="2147483673" r:id="rId4"/>
    <p:sldLayoutId id="2147483674" r:id="rId5"/>
    <p:sldLayoutId id="2147483675" r:id="rId6"/>
    <p:sldLayoutId id="2147483671" r:id="rId7"/>
    <p:sldLayoutId id="2147483672" r:id="rId8"/>
    <p:sldLayoutId id="2147483680" r:id="rId9"/>
    <p:sldLayoutId id="2147483681" r:id="rId10"/>
    <p:sldLayoutId id="2147483683" r:id="rId11"/>
    <p:sldLayoutId id="2147483682" r:id="rId12"/>
    <p:sldLayoutId id="2147483685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marR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Tx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1pPr>
      <a:lvl2pPr marL="457200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2pPr>
      <a:lvl3pPr marL="858838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3pPr>
      <a:lvl4pPr marL="1316038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4pPr>
      <a:lvl5pPr marL="1662113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 userDrawn="1">
          <p15:clr>
            <a:srgbClr val="F26B43"/>
          </p15:clr>
        </p15:guide>
        <p15:guide id="2" orient="horz" pos="408" userDrawn="1">
          <p15:clr>
            <a:srgbClr val="F26B43"/>
          </p15:clr>
        </p15:guide>
        <p15:guide id="3" orient="horz" pos="1104" userDrawn="1">
          <p15:clr>
            <a:srgbClr val="F26B43"/>
          </p15:clr>
        </p15:guide>
        <p15:guide id="4" orient="horz" pos="1464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504" userDrawn="1">
          <p15:clr>
            <a:srgbClr val="F26B43"/>
          </p15:clr>
        </p15:guide>
        <p15:guide id="7" pos="7152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  <p15:guide id="9" orient="horz" pos="4128" userDrawn="1">
          <p15:clr>
            <a:srgbClr val="F26B43"/>
          </p15:clr>
        </p15:guide>
        <p15:guide id="10" orient="horz" pos="3816" userDrawn="1">
          <p15:clr>
            <a:srgbClr val="F26B43"/>
          </p15:clr>
        </p15:guide>
        <p15:guide id="11" pos="4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F486D22-965E-B74F-A14E-E7D480B7E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 dirty="0"/>
              <a:t>Click to edit master title style which can be up to two lines in length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E8ED4D0-A088-4E43-A643-82D02D9DC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2980FA-0F2E-7148-B626-5BDBC8549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8C64E-5A0F-004B-AD71-844ED76B0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82EF3B1-B7F3-6A49-97F8-8CA00A6E0C1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9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69" r:id="rId4"/>
    <p:sldLayoutId id="2147483668" r:id="rId5"/>
    <p:sldLayoutId id="2147483663" r:id="rId6"/>
    <p:sldLayoutId id="2147483666" r:id="rId7"/>
    <p:sldLayoutId id="2147483665" r:id="rId8"/>
    <p:sldLayoutId id="2147483667" r:id="rId9"/>
    <p:sldLayoutId id="2147483687" r:id="rId10"/>
    <p:sldLayoutId id="2147483688" r:id="rId11"/>
    <p:sldLayoutId id="2147483689" r:id="rId12"/>
    <p:sldLayoutId id="2147483651" r:id="rId13"/>
    <p:sldLayoutId id="2147483652" r:id="rId14"/>
    <p:sldLayoutId id="2147483660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Clr>
          <a:srgbClr val="B83A4B"/>
        </a:buClr>
        <a:buFontTx/>
        <a:buNone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1pPr>
      <a:lvl2pPr marL="466725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2pPr>
      <a:lvl3pPr marL="8636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3pPr>
      <a:lvl4pPr marL="13208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4pPr>
      <a:lvl5pPr marL="1665288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4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7" Type="http://schemas.openxmlformats.org/officeDocument/2006/relationships/image" Target="../media/image80.pn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9.jpg"/><Relationship Id="rId5" Type="http://schemas.openxmlformats.org/officeDocument/2006/relationships/image" Target="../media/image78.jpg"/><Relationship Id="rId4" Type="http://schemas.openxmlformats.org/officeDocument/2006/relationships/image" Target="../media/image7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biblio/2371576" TargetMode="Externa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slide" Target="slide4.xml"/><Relationship Id="rId12" Type="http://schemas.openxmlformats.org/officeDocument/2006/relationships/image" Target="../media/image5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4.svg"/><Relationship Id="rId11" Type="http://schemas.openxmlformats.org/officeDocument/2006/relationships/slide" Target="slide9.xml"/><Relationship Id="rId5" Type="http://schemas.openxmlformats.org/officeDocument/2006/relationships/image" Target="../media/image53.png"/><Relationship Id="rId10" Type="http://schemas.openxmlformats.org/officeDocument/2006/relationships/image" Target="../media/image56.png"/><Relationship Id="rId4" Type="http://schemas.openxmlformats.org/officeDocument/2006/relationships/image" Target="../media/image52.png"/><Relationship Id="rId9" Type="http://schemas.openxmlformats.org/officeDocument/2006/relationships/slide" Target="slide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B2DEF75-1BEE-4F42-8BC3-6A71F7627C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High Gradient Testing of a Meter-Scale Distributed-Coupling C</a:t>
            </a:r>
            <a:r>
              <a:rPr lang="en-US" baseline="30000" dirty="0"/>
              <a:t>3</a:t>
            </a:r>
            <a:r>
              <a:rPr lang="en-US" dirty="0"/>
              <a:t> Accelerating Structures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DB48A9-3165-694F-933C-2DF6B0CC49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Emilio Nanni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76CEB2-DDA8-5540-9DEA-71A7B6701A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7/10/2024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54D3AD-73B1-2AEB-F113-4839340ED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00100" y="2903265"/>
            <a:ext cx="6553200" cy="825587"/>
          </a:xfrm>
        </p:spPr>
        <p:txBody>
          <a:bodyPr/>
          <a:lstStyle/>
          <a:p>
            <a:r>
              <a:rPr lang="en-US" dirty="0"/>
              <a:t>2024 International Workshop on Future Linear Colliders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3D5E89-2A59-6BAB-3647-868BD79EF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933" y="4357445"/>
            <a:ext cx="8178140" cy="127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025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 Cell Manufacturing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104405"/>
            <a:ext cx="10553700" cy="4953495"/>
          </a:xfrm>
        </p:spPr>
        <p:txBody>
          <a:bodyPr/>
          <a:lstStyle/>
          <a:p>
            <a:pPr lvl="0"/>
            <a:r>
              <a:rPr lang="en-US" dirty="0"/>
              <a:t>One of the core innovations for C3 is distributed coupling, allowing RF power to be individually fed to each cavity with precise phasing</a:t>
            </a:r>
          </a:p>
          <a:p>
            <a:pPr lvl="0"/>
            <a:r>
              <a:rPr lang="en-US" dirty="0"/>
              <a:t>The engineering innovation that makes this possible is split cell manufacturing, where the cavities are machined in two halves and then joined via brazing or diffusion bonding</a:t>
            </a:r>
          </a:p>
          <a:p>
            <a:pPr lv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Google Shape;616;p60">
            <a:extLst>
              <a:ext uri="{FF2B5EF4-FFF2-40B4-BE49-F238E27FC236}">
                <a16:creationId xmlns:a16="http://schemas.microsoft.com/office/drawing/2014/main" id="{4F14C899-85EF-6B37-0BB4-30CDBF3252C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776865" y="2612779"/>
            <a:ext cx="8600169" cy="3650673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807259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Brazing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080655"/>
            <a:ext cx="6686550" cy="4977245"/>
          </a:xfrm>
        </p:spPr>
        <p:txBody>
          <a:bodyPr/>
          <a:lstStyle/>
          <a:p>
            <a:pPr lvl="0"/>
            <a:r>
              <a:rPr lang="en-US" dirty="0"/>
              <a:t>Brazing is a process by which metals can be bonded by almost melting the interface between them and joining them with a filler metal with a lower melting point</a:t>
            </a:r>
          </a:p>
          <a:p>
            <a:pPr lvl="0"/>
            <a:r>
              <a:rPr lang="en-US" dirty="0"/>
              <a:t>In the case of RF structures, this is used for joining copper pieces together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The filler metal in this case is typically an alloy of copper and gold, the exact proportion of each determining the melting point of the alloy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Using split cell manufacturing greatly reduces the number of braze steps</a:t>
            </a:r>
          </a:p>
          <a:p>
            <a:pPr lv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A metal object with holes&#10;&#10;Description automatically generated">
            <a:extLst>
              <a:ext uri="{FF2B5EF4-FFF2-40B4-BE49-F238E27FC236}">
                <a16:creationId xmlns:a16="http://schemas.microsoft.com/office/drawing/2014/main" id="{D7F4AFAC-4871-2E70-8FA4-9290E2F84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95" r="53814" b="21514"/>
          <a:stretch/>
        </p:blipFill>
        <p:spPr>
          <a:xfrm rot="5400000">
            <a:off x="7930543" y="1662400"/>
            <a:ext cx="3764289" cy="4046107"/>
          </a:xfrm>
          <a:prstGeom prst="rect">
            <a:avLst/>
          </a:prstGeom>
        </p:spPr>
      </p:pic>
      <p:pic>
        <p:nvPicPr>
          <p:cNvPr id="8" name="Picture 7" descr="A diagram of a rectangular object with arrows&#10;&#10;Description automatically generated with medium confidence">
            <a:extLst>
              <a:ext uri="{FF2B5EF4-FFF2-40B4-BE49-F238E27FC236}">
                <a16:creationId xmlns:a16="http://schemas.microsoft.com/office/drawing/2014/main" id="{A38034F2-C0B6-FE25-E776-7999BD516B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1" b="9294"/>
          <a:stretch/>
        </p:blipFill>
        <p:spPr>
          <a:xfrm>
            <a:off x="83892" y="4214172"/>
            <a:ext cx="6935001" cy="255895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9B9224F-136A-B06E-C309-87AB8253E3DB}"/>
              </a:ext>
            </a:extLst>
          </p:cNvPr>
          <p:cNvSpPr/>
          <p:nvPr/>
        </p:nvSpPr>
        <p:spPr>
          <a:xfrm>
            <a:off x="9604170" y="3029679"/>
            <a:ext cx="424542" cy="1872241"/>
          </a:xfrm>
          <a:prstGeom prst="rect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AEE1E5-73E3-C741-6A7F-728102ACC4F3}"/>
              </a:ext>
            </a:extLst>
          </p:cNvPr>
          <p:cNvCxnSpPr>
            <a:cxnSpLocks/>
          </p:cNvCxnSpPr>
          <p:nvPr/>
        </p:nvCxnSpPr>
        <p:spPr>
          <a:xfrm flipV="1">
            <a:off x="6566567" y="3850252"/>
            <a:ext cx="3120560" cy="1576277"/>
          </a:xfrm>
          <a:prstGeom prst="straightConnector1">
            <a:avLst/>
          </a:prstGeom>
          <a:ln w="76200">
            <a:solidFill>
              <a:srgbClr val="A4001D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534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Brazing 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080655"/>
            <a:ext cx="10553700" cy="4977245"/>
          </a:xfrm>
        </p:spPr>
        <p:txBody>
          <a:bodyPr/>
          <a:lstStyle/>
          <a:p>
            <a:pPr lvl="0"/>
            <a:r>
              <a:rPr lang="en-US" dirty="0"/>
              <a:t>Typical tolerances for bonding require surface flatness to within 0.001”</a:t>
            </a:r>
          </a:p>
          <a:p>
            <a:pPr lvl="0"/>
            <a:r>
              <a:rPr lang="en-US" dirty="0"/>
              <a:t>Braze filler metal is typically cut from sheet stock that is 0.001” to 0.002” thick</a:t>
            </a:r>
          </a:p>
          <a:p>
            <a:pPr lvl="0"/>
            <a:r>
              <a:rPr lang="en-US" dirty="0"/>
              <a:t>To ensure contact between bonding surfaces, strongback braces can be used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4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9B39B3-925A-2C94-50BA-3BE508F4E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086" y="2248389"/>
            <a:ext cx="6710402" cy="3528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DA80FA-C790-C3DF-032B-A53D0EEC7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762" b="90815" l="2793" r="97975">
                        <a14:foregroundMark x1="93645" y1="31048" x2="93645" y2="31048"/>
                        <a14:foregroundMark x1="89665" y1="7762" x2="89665" y2="7762"/>
                        <a14:foregroundMark x1="97975" y1="28202" x2="97975" y2="28202"/>
                        <a14:foregroundMark x1="7612" y1="67141" x2="7612" y2="67141"/>
                        <a14:foregroundMark x1="2863" y1="64942" x2="2863" y2="64942"/>
                        <a14:foregroundMark x1="11103" y1="90815" x2="11103" y2="908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625103"/>
            <a:ext cx="5586767" cy="301576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1FAE81-68D6-B5FC-81BF-10CD9700D635}"/>
              </a:ext>
            </a:extLst>
          </p:cNvPr>
          <p:cNvCxnSpPr>
            <a:cxnSpLocks/>
          </p:cNvCxnSpPr>
          <p:nvPr/>
        </p:nvCxnSpPr>
        <p:spPr>
          <a:xfrm flipH="1" flipV="1">
            <a:off x="9618744" y="4459904"/>
            <a:ext cx="834968" cy="58678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963DE4A-9343-955A-94F8-DF05A95AF9D7}"/>
              </a:ext>
            </a:extLst>
          </p:cNvPr>
          <p:cNvSpPr txBox="1"/>
          <p:nvPr/>
        </p:nvSpPr>
        <p:spPr>
          <a:xfrm>
            <a:off x="9908403" y="503831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Strongback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D6948F1-CB80-103B-9965-DDD20EC751D2}"/>
              </a:ext>
            </a:extLst>
          </p:cNvPr>
          <p:cNvCxnSpPr>
            <a:cxnSpLocks/>
          </p:cNvCxnSpPr>
          <p:nvPr/>
        </p:nvCxnSpPr>
        <p:spPr>
          <a:xfrm>
            <a:off x="1257559" y="3249048"/>
            <a:ext cx="834968" cy="58678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4E90323-E1D9-BB46-FEEA-4C7D52960FA5}"/>
              </a:ext>
            </a:extLst>
          </p:cNvPr>
          <p:cNvSpPr txBox="1"/>
          <p:nvPr/>
        </p:nvSpPr>
        <p:spPr>
          <a:xfrm>
            <a:off x="0" y="291921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Braze shim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6DA4D33-F316-0DCD-26C3-FFB1FE642D3F}"/>
              </a:ext>
            </a:extLst>
          </p:cNvPr>
          <p:cNvCxnSpPr>
            <a:cxnSpLocks/>
          </p:cNvCxnSpPr>
          <p:nvPr/>
        </p:nvCxnSpPr>
        <p:spPr>
          <a:xfrm>
            <a:off x="2554793" y="2995151"/>
            <a:ext cx="834968" cy="58678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8A773F-9A71-8A3A-E035-55E3FC9CF967}"/>
              </a:ext>
            </a:extLst>
          </p:cNvPr>
          <p:cNvSpPr txBox="1"/>
          <p:nvPr/>
        </p:nvSpPr>
        <p:spPr>
          <a:xfrm>
            <a:off x="2041129" y="272840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Slab</a:t>
            </a:r>
          </a:p>
        </p:txBody>
      </p:sp>
    </p:spTree>
    <p:extLst>
      <p:ext uri="{BB962C8B-B14F-4D97-AF65-F5344CB8AC3E}">
        <p14:creationId xmlns:p14="http://schemas.microsoft.com/office/powerpoint/2010/main" val="3572654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515029-8E45-F44D-8DC3-9196E19758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After the two slabs are bonded, extra features </a:t>
            </a:r>
            <a:r>
              <a:rPr lang="en-US" i="1" dirty="0"/>
              <a:t>e.g.</a:t>
            </a:r>
            <a:r>
              <a:rPr lang="en-US" dirty="0"/>
              <a:t> power splitter / tuning pins are brazed in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Tuner for Cavities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 copper object with a screw on it&#10;&#10;Description automatically generated with medium confidence">
            <a:extLst>
              <a:ext uri="{FF2B5EF4-FFF2-40B4-BE49-F238E27FC236}">
                <a16:creationId xmlns:a16="http://schemas.microsoft.com/office/drawing/2014/main" id="{48EE2A03-55AD-C02D-07B0-2DB8AE68C8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34"/>
          <a:stretch/>
        </p:blipFill>
        <p:spPr>
          <a:xfrm>
            <a:off x="357024" y="1830009"/>
            <a:ext cx="6333882" cy="37131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051BBE-BF37-25CD-E84E-A2879BA947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01" r="32770"/>
          <a:stretch/>
        </p:blipFill>
        <p:spPr>
          <a:xfrm rot="16200000" flipH="1">
            <a:off x="7925253" y="1203580"/>
            <a:ext cx="2704523" cy="496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93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3rd C</a:t>
            </a:r>
            <a:r>
              <a:rPr lang="en-US" baseline="30000" dirty="0"/>
              <a:t>3</a:t>
            </a:r>
            <a:r>
              <a:rPr lang="en-US" dirty="0"/>
              <a:t> Meter-Scale Prototype Completed Spring ‘24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011315"/>
            <a:ext cx="10553700" cy="5046585"/>
          </a:xfrm>
        </p:spPr>
        <p:txBody>
          <a:bodyPr/>
          <a:lstStyle/>
          <a:p>
            <a:pPr lvl="0"/>
            <a:r>
              <a:rPr lang="en-US" dirty="0"/>
              <a:t>Previous structures tested warm at high power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Max power 15 MW into structure – klystron limited</a:t>
            </a:r>
          </a:p>
          <a:p>
            <a:pPr lvl="0"/>
            <a:r>
              <a:rPr lang="en-US" dirty="0"/>
              <a:t>Braze process and fixturing was improved iteratively</a:t>
            </a:r>
          </a:p>
          <a:p>
            <a:pPr lvl="0"/>
            <a:r>
              <a:rPr lang="en-US" dirty="0"/>
              <a:t>Third structure for cold operation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81246D9-08F2-5E6D-B4FD-A079B95CB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528" y="995223"/>
            <a:ext cx="4254394" cy="567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oogle Shape;1228;p116">
            <a:extLst>
              <a:ext uri="{FF2B5EF4-FFF2-40B4-BE49-F238E27FC236}">
                <a16:creationId xmlns:a16="http://schemas.microsoft.com/office/drawing/2014/main" id="{A26A29E6-C793-D6CC-C453-F3AA7DC6C72D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469" y="3085869"/>
            <a:ext cx="5150863" cy="2665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2465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515029-8E45-F44D-8DC3-9196E19758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Structure Tuned at 300 K with N2 Purge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Power Structure Performance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n-US" dirty="0"/>
              <a:t>Frequency shift during cooldown predictable and repeatable</a:t>
            </a:r>
          </a:p>
          <a:p>
            <a:pPr lvl="0"/>
            <a:r>
              <a:rPr lang="en-US" dirty="0"/>
              <a:t>Each cell tuned while others are detuned by a rod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 descr="A graph of a frequency&#10;&#10;Description automatically generated">
            <a:extLst>
              <a:ext uri="{FF2B5EF4-FFF2-40B4-BE49-F238E27FC236}">
                <a16:creationId xmlns:a16="http://schemas.microsoft.com/office/drawing/2014/main" id="{1D0C3730-6D39-9876-ABEF-68B51291F2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94"/>
          <a:stretch/>
        </p:blipFill>
        <p:spPr>
          <a:xfrm>
            <a:off x="6317804" y="3429000"/>
            <a:ext cx="5035996" cy="2725270"/>
          </a:xfrm>
          <a:prstGeom prst="rect">
            <a:avLst/>
          </a:prstGeom>
        </p:spPr>
      </p:pic>
      <p:pic>
        <p:nvPicPr>
          <p:cNvPr id="10" name="Picture 9" descr="A graph of a frequency&#10;&#10;Description automatically generated">
            <a:extLst>
              <a:ext uri="{FF2B5EF4-FFF2-40B4-BE49-F238E27FC236}">
                <a16:creationId xmlns:a16="http://schemas.microsoft.com/office/drawing/2014/main" id="{D808A5A5-36E5-9878-4959-F930F6B0C7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94"/>
          <a:stretch/>
        </p:blipFill>
        <p:spPr>
          <a:xfrm>
            <a:off x="852541" y="3429000"/>
            <a:ext cx="5035996" cy="272527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3BABA1B-ED50-7528-CE2F-A9952805A7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882394"/>
              </p:ext>
            </p:extLst>
          </p:nvPr>
        </p:nvGraphicFramePr>
        <p:xfrm>
          <a:off x="7630227" y="1082661"/>
          <a:ext cx="372357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086">
                  <a:extLst>
                    <a:ext uri="{9D8B030D-6E8A-4147-A177-3AD203B41FA5}">
                      <a16:colId xmlns:a16="http://schemas.microsoft.com/office/drawing/2014/main" val="370672273"/>
                    </a:ext>
                  </a:extLst>
                </a:gridCol>
                <a:gridCol w="1108487">
                  <a:extLst>
                    <a:ext uri="{9D8B030D-6E8A-4147-A177-3AD203B41FA5}">
                      <a16:colId xmlns:a16="http://schemas.microsoft.com/office/drawing/2014/main" val="9990230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08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Qo Design Warm - 300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13,800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891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Qo Warm - 300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12,300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918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Qo Cold - 77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28,700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864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Enhancement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17890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D514B47-1656-2B92-FBEC-D78887C66EDC}"/>
              </a:ext>
            </a:extLst>
          </p:cNvPr>
          <p:cNvSpPr txBox="1"/>
          <p:nvPr/>
        </p:nvSpPr>
        <p:spPr>
          <a:xfrm>
            <a:off x="8710466" y="3244334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77 K</a:t>
            </a:r>
            <a:endParaRPr lang="en-US" sz="1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D32DA7-1C91-2B9A-F9E5-11C0B301948C}"/>
              </a:ext>
            </a:extLst>
          </p:cNvPr>
          <p:cNvSpPr txBox="1"/>
          <p:nvPr/>
        </p:nvSpPr>
        <p:spPr>
          <a:xfrm>
            <a:off x="3207235" y="3244334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300 K</a:t>
            </a:r>
          </a:p>
        </p:txBody>
      </p:sp>
    </p:spTree>
    <p:extLst>
      <p:ext uri="{BB962C8B-B14F-4D97-AF65-F5344CB8AC3E}">
        <p14:creationId xmlns:p14="http://schemas.microsoft.com/office/powerpoint/2010/main" val="435736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515029-8E45-F44D-8DC3-9196E19758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Structure was processed over 10 days – power limit to structure from klystron 21 MW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RF Signals and Breakdowns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n-US" dirty="0"/>
              <a:t>Processed at 400 ns, 700 ns and 1000 ns</a:t>
            </a:r>
          </a:p>
          <a:p>
            <a:pPr lvl="0"/>
            <a:r>
              <a:rPr lang="en-US" dirty="0"/>
              <a:t>First operation of RF network &gt;5 MW</a:t>
            </a:r>
          </a:p>
          <a:p>
            <a:pPr lvl="0"/>
            <a:r>
              <a:rPr lang="en-US" dirty="0"/>
              <a:t>Rep rate was varied 10-80 Hz</a:t>
            </a:r>
          </a:p>
          <a:p>
            <a:pPr lvl="0"/>
            <a:r>
              <a:rPr lang="en-US" dirty="0"/>
              <a:t>50 MW Klystron into variable power splitter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0" name="Picture 39" descr="A close-up of a graph&#10;&#10;Description automatically generated">
            <a:extLst>
              <a:ext uri="{FF2B5EF4-FFF2-40B4-BE49-F238E27FC236}">
                <a16:creationId xmlns:a16="http://schemas.microsoft.com/office/drawing/2014/main" id="{EC78CF1E-E095-106E-1827-79C787FB11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45"/>
          <a:stretch/>
        </p:blipFill>
        <p:spPr>
          <a:xfrm>
            <a:off x="4952010" y="1867285"/>
            <a:ext cx="6149700" cy="2803459"/>
          </a:xfrm>
          <a:prstGeom prst="rect">
            <a:avLst/>
          </a:prstGeom>
        </p:spPr>
      </p:pic>
      <p:pic>
        <p:nvPicPr>
          <p:cNvPr id="42" name="Picture 41" descr="A comparison of a signal line graph&#10;&#10;Description automatically generated with medium confidence">
            <a:extLst>
              <a:ext uri="{FF2B5EF4-FFF2-40B4-BE49-F238E27FC236}">
                <a16:creationId xmlns:a16="http://schemas.microsoft.com/office/drawing/2014/main" id="{81B87219-04C8-E967-885C-F93DE39928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45"/>
          <a:stretch/>
        </p:blipFill>
        <p:spPr>
          <a:xfrm>
            <a:off x="5200644" y="2383458"/>
            <a:ext cx="6149700" cy="2803459"/>
          </a:xfrm>
          <a:prstGeom prst="rect">
            <a:avLst/>
          </a:prstGeom>
        </p:spPr>
      </p:pic>
      <p:pic>
        <p:nvPicPr>
          <p:cNvPr id="44" name="Picture 43" descr="A comparison of a diagram&#10;&#10;Description automatically generated with medium confidence">
            <a:extLst>
              <a:ext uri="{FF2B5EF4-FFF2-40B4-BE49-F238E27FC236}">
                <a16:creationId xmlns:a16="http://schemas.microsoft.com/office/drawing/2014/main" id="{F7300113-6429-E1FD-8D4A-1FA0E326DD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5266" y="2750766"/>
            <a:ext cx="6510667" cy="2803459"/>
          </a:xfrm>
          <a:prstGeom prst="rect">
            <a:avLst/>
          </a:prstGeom>
        </p:spPr>
      </p:pic>
      <p:pic>
        <p:nvPicPr>
          <p:cNvPr id="46" name="Picture 45" descr="A close-up of a graph&#10;&#10;Description automatically generated">
            <a:extLst>
              <a:ext uri="{FF2B5EF4-FFF2-40B4-BE49-F238E27FC236}">
                <a16:creationId xmlns:a16="http://schemas.microsoft.com/office/drawing/2014/main" id="{65CD053E-AED1-61B3-6401-02893A4388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3900" y="3360611"/>
            <a:ext cx="6510667" cy="2803459"/>
          </a:xfrm>
          <a:prstGeom prst="rect">
            <a:avLst/>
          </a:prstGeom>
        </p:spPr>
      </p:pic>
      <p:pic>
        <p:nvPicPr>
          <p:cNvPr id="48" name="Picture 47" descr="A comparison of a signal and a signal&#10;&#10;Description automatically generated with medium confidence">
            <a:extLst>
              <a:ext uri="{FF2B5EF4-FFF2-40B4-BE49-F238E27FC236}">
                <a16:creationId xmlns:a16="http://schemas.microsoft.com/office/drawing/2014/main" id="{CE24C042-618C-6BF9-6274-F3F1FBD4537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7375"/>
          <a:stretch/>
        </p:blipFill>
        <p:spPr>
          <a:xfrm>
            <a:off x="6007157" y="3935787"/>
            <a:ext cx="6030464" cy="2803459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9D47DA67-CF74-B736-FB53-2C4E07189930}"/>
              </a:ext>
            </a:extLst>
          </p:cNvPr>
          <p:cNvSpPr txBox="1"/>
          <p:nvPr/>
        </p:nvSpPr>
        <p:spPr>
          <a:xfrm>
            <a:off x="601736" y="3216260"/>
            <a:ext cx="3666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Total Number of Pulses/Breakdowns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32065A2-9550-C298-E47F-E3A3BD578B51}"/>
              </a:ext>
            </a:extLst>
          </p:cNvPr>
          <p:cNvSpPr txBox="1"/>
          <p:nvPr/>
        </p:nvSpPr>
        <p:spPr>
          <a:xfrm>
            <a:off x="6797677" y="1532257"/>
            <a:ext cx="222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Example Breakdowns</a:t>
            </a:r>
          </a:p>
        </p:txBody>
      </p:sp>
      <p:pic>
        <p:nvPicPr>
          <p:cNvPr id="54" name="Picture 53" descr="A graph of a pulse&#10;&#10;Description automatically generated">
            <a:extLst>
              <a:ext uri="{FF2B5EF4-FFF2-40B4-BE49-F238E27FC236}">
                <a16:creationId xmlns:a16="http://schemas.microsoft.com/office/drawing/2014/main" id="{D44F7071-1E3D-6F2B-A533-6E3837082D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643" y="3762967"/>
            <a:ext cx="4094868" cy="280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7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515029-8E45-F44D-8DC3-9196E19758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60 MeV/m for 21 MW (klystron/rf network limit) and 1 microsecond in just ~2M rf pulses!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Achieved Accelerating Gradient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en-US" dirty="0"/>
              <a:t>At 50 MeV/m BDR was O(10</a:t>
            </a:r>
            <a:r>
              <a:rPr lang="en-US" baseline="30000" dirty="0"/>
              <a:t>-6</a:t>
            </a:r>
            <a:r>
              <a:rPr lang="en-US" dirty="0"/>
              <a:t>) /pulse/m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C65E4C-75E8-E98A-1B33-AF1B5121A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796" y="2050266"/>
            <a:ext cx="4534725" cy="34010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8A3C7A-F14C-59E8-1C06-F960B57BEF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/>
          <a:stretch/>
        </p:blipFill>
        <p:spPr>
          <a:xfrm>
            <a:off x="6495803" y="2050266"/>
            <a:ext cx="4429895" cy="34454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Google Shape;1229;p116">
                <a:extLst>
                  <a:ext uri="{FF2B5EF4-FFF2-40B4-BE49-F238E27FC236}">
                    <a16:creationId xmlns:a16="http://schemas.microsoft.com/office/drawing/2014/main" id="{997CD601-6D67-DF1B-EB81-69CB8BB39E92}"/>
                  </a:ext>
                </a:extLst>
              </p:cNvPr>
              <p:cNvSpPr txBox="1"/>
              <p:nvPr/>
            </p:nvSpPr>
            <p:spPr>
              <a:xfrm>
                <a:off x="574471" y="5587056"/>
                <a:ext cx="11217725" cy="503184"/>
              </a:xfrm>
              <a:prstGeom prst="rect">
                <a:avLst/>
              </a:prstGeom>
              <a:solidFill>
                <a:srgbClr val="1BBDEB">
                  <a:alpha val="537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b="1" dirty="0"/>
                  <a:t>Moving Forward: Need longer pulse ~1.5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b="1" dirty="0"/>
                  <a:t>, higher power ~35 MW, longer run time (over night, ~2 months)  </a:t>
                </a:r>
                <a:endParaRPr sz="1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Google Shape;1229;p116">
                <a:extLst>
                  <a:ext uri="{FF2B5EF4-FFF2-40B4-BE49-F238E27FC236}">
                    <a16:creationId xmlns:a16="http://schemas.microsoft.com/office/drawing/2014/main" id="{997CD601-6D67-DF1B-EB81-69CB8BB39E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71" y="5587056"/>
                <a:ext cx="11217725" cy="503184"/>
              </a:xfrm>
              <a:prstGeom prst="rect">
                <a:avLst/>
              </a:prstGeom>
              <a:blipFill>
                <a:blip r:embed="rId4"/>
                <a:stretch>
                  <a:fillRect b="-75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958F2F1-74C6-92E4-84AE-505FAD2D4E97}"/>
              </a:ext>
            </a:extLst>
          </p:cNvPr>
          <p:cNvSpPr txBox="1"/>
          <p:nvPr/>
        </p:nvSpPr>
        <p:spPr>
          <a:xfrm>
            <a:off x="7739812" y="1914520"/>
            <a:ext cx="1931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Modeled Gradient</a:t>
            </a:r>
            <a:endParaRPr lang="en-US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55A782-BB4D-1D64-88E3-82269EA76E75}"/>
              </a:ext>
            </a:extLst>
          </p:cNvPr>
          <p:cNvSpPr txBox="1"/>
          <p:nvPr/>
        </p:nvSpPr>
        <p:spPr>
          <a:xfrm>
            <a:off x="2008406" y="1914520"/>
            <a:ext cx="408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Measured and Modeled Reflected Power</a:t>
            </a:r>
          </a:p>
        </p:txBody>
      </p:sp>
    </p:spTree>
    <p:extLst>
      <p:ext uri="{BB962C8B-B14F-4D97-AF65-F5344CB8AC3E}">
        <p14:creationId xmlns:p14="http://schemas.microsoft.com/office/powerpoint/2010/main" val="3656880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1515029-8E45-F44D-8DC3-9196E1975856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r>
                  <a:rPr lang="en-US" dirty="0"/>
                  <a:t>For main linac structures vibration tolerance is ~10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1515029-8E45-F44D-8DC3-9196E19758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2"/>
                <a:stretch>
                  <a:fillRect l="-1441" t="-3125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Vibration Measurements Resistive Heater in Beam Tunnel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6408073" cy="4452832"/>
          </a:xfrm>
        </p:spPr>
        <p:txBody>
          <a:bodyPr/>
          <a:lstStyle/>
          <a:p>
            <a:pPr lvl="0"/>
            <a:r>
              <a:rPr lang="en-US" dirty="0"/>
              <a:t>Prototype C3 Linac with a resistive heater was used to test vibration within LN up to 2 kW (thermal load of main linac)</a:t>
            </a:r>
          </a:p>
          <a:p>
            <a:pPr lvl="4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Google Shape;695;p79">
            <a:extLst>
              <a:ext uri="{FF2B5EF4-FFF2-40B4-BE49-F238E27FC236}">
                <a16:creationId xmlns:a16="http://schemas.microsoft.com/office/drawing/2014/main" id="{37A4CD9F-00DD-C354-888D-50EC4731B403}"/>
              </a:ext>
            </a:extLst>
          </p:cNvPr>
          <p:cNvSpPr txBox="1">
            <a:spLocks/>
          </p:cNvSpPr>
          <p:nvPr/>
        </p:nvSpPr>
        <p:spPr>
          <a:xfrm>
            <a:off x="3218504" y="6370988"/>
            <a:ext cx="4210000" cy="217200"/>
          </a:xfrm>
          <a:prstGeom prst="rect">
            <a:avLst/>
          </a:prstGeom>
        </p:spPr>
        <p:txBody>
          <a:bodyPr spcFirstLastPara="1" vert="horz" wrap="square" lIns="0" tIns="45700" rIns="91433" bIns="4570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https://www.osti.gov/biblio/2371576</a:t>
            </a:r>
            <a:r>
              <a:rPr lang="en-US" sz="1600">
                <a:solidFill>
                  <a:schemeClr val="dk1"/>
                </a:solidFill>
              </a:rPr>
              <a:t> </a:t>
            </a:r>
          </a:p>
        </p:txBody>
      </p:sp>
      <p:pic>
        <p:nvPicPr>
          <p:cNvPr id="8" name="Google Shape;696;p79" descr="A graph with blue bars and black text&#10;&#10;Description automatically generated">
            <a:extLst>
              <a:ext uri="{FF2B5EF4-FFF2-40B4-BE49-F238E27FC236}">
                <a16:creationId xmlns:a16="http://schemas.microsoft.com/office/drawing/2014/main" id="{A5BD5EE3-99F6-DD5F-D097-EB704138A4B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94767" y="3859633"/>
            <a:ext cx="3741999" cy="2910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697;p79" descr="A graph of a graph showing different colors&#10;&#10;Description automatically generated">
            <a:extLst>
              <a:ext uri="{FF2B5EF4-FFF2-40B4-BE49-F238E27FC236}">
                <a16:creationId xmlns:a16="http://schemas.microsoft.com/office/drawing/2014/main" id="{C2379D2C-5EE1-9CE8-9955-270747B1D88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28504" y="1091573"/>
            <a:ext cx="4062463" cy="2708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698;p79">
            <a:extLst>
              <a:ext uri="{FF2B5EF4-FFF2-40B4-BE49-F238E27FC236}">
                <a16:creationId xmlns:a16="http://schemas.microsoft.com/office/drawing/2014/main" id="{B094E387-B15F-9BF7-B05B-D1F66FE1F694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8200" y="2260625"/>
            <a:ext cx="5880935" cy="4022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2803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515029-8E45-F44D-8DC3-9196E19758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/>
            <a:r>
              <a:rPr lang="en-US" dirty="0"/>
              <a:t>Vibration Data Collected at 10 Hz and 1 </a:t>
            </a:r>
            <a:r>
              <a:rPr lang="el-GR" dirty="0"/>
              <a:t>μ</a:t>
            </a:r>
            <a:r>
              <a:rPr lang="en-US" dirty="0"/>
              <a:t>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Vibration Measurements with RF Heating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6942612" cy="4452832"/>
          </a:xfrm>
        </p:spPr>
        <p:txBody>
          <a:bodyPr/>
          <a:lstStyle/>
          <a:p>
            <a:pPr lvl="0"/>
            <a:r>
              <a:rPr lang="en-US" dirty="0"/>
              <a:t>Accelerometer measurements at max power showed sub-micron displacements, even with mechanical propagation from outside the bunker</a:t>
            </a:r>
          </a:p>
          <a:p>
            <a:pPr lvl="0"/>
            <a:endParaRPr lang="en-US" dirty="0"/>
          </a:p>
          <a:p>
            <a:pPr lvl="4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Google Shape;622;p73">
            <a:extLst>
              <a:ext uri="{FF2B5EF4-FFF2-40B4-BE49-F238E27FC236}">
                <a16:creationId xmlns:a16="http://schemas.microsoft.com/office/drawing/2014/main" id="{1D203E3D-0BF1-AE03-2E0B-C2EC80F6737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7701" y="1508625"/>
            <a:ext cx="3177433" cy="238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623;p73">
            <a:extLst>
              <a:ext uri="{FF2B5EF4-FFF2-40B4-BE49-F238E27FC236}">
                <a16:creationId xmlns:a16="http://schemas.microsoft.com/office/drawing/2014/main" id="{6526FF13-BCF9-D53A-AE71-34C0086B160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7986"/>
          <a:stretch/>
        </p:blipFill>
        <p:spPr>
          <a:xfrm>
            <a:off x="1836141" y="2519482"/>
            <a:ext cx="5134675" cy="3149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624;p73">
            <a:extLst>
              <a:ext uri="{FF2B5EF4-FFF2-40B4-BE49-F238E27FC236}">
                <a16:creationId xmlns:a16="http://schemas.microsoft.com/office/drawing/2014/main" id="{6486E3D5-B1D4-FF3F-80B2-B2F5A7BA34D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99201" y="4041368"/>
            <a:ext cx="3168724" cy="281663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229;p116">
            <a:extLst>
              <a:ext uri="{FF2B5EF4-FFF2-40B4-BE49-F238E27FC236}">
                <a16:creationId xmlns:a16="http://schemas.microsoft.com/office/drawing/2014/main" id="{404E117E-6A19-34BA-E6AC-470B72C992B8}"/>
              </a:ext>
            </a:extLst>
          </p:cNvPr>
          <p:cNvSpPr txBox="1"/>
          <p:nvPr/>
        </p:nvSpPr>
        <p:spPr>
          <a:xfrm>
            <a:off x="800100" y="5871957"/>
            <a:ext cx="7189705" cy="821733"/>
          </a:xfrm>
          <a:prstGeom prst="rect">
            <a:avLst/>
          </a:prstGeom>
          <a:solidFill>
            <a:srgbClr val="1BBDEB">
              <a:alpha val="5373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1"/>
                </a:solidFill>
              </a:rPr>
              <a:t>More Environmental Background – RF Heating RMS Displacement Consistent with Resistive Heating  </a:t>
            </a:r>
            <a:endParaRPr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551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BEDBA4-DC48-BE66-911E-7F1D38D0369C}"/>
              </a:ext>
            </a:extLst>
          </p:cNvPr>
          <p:cNvSpPr txBox="1"/>
          <p:nvPr/>
        </p:nvSpPr>
        <p:spPr>
          <a:xfrm>
            <a:off x="800100" y="1486881"/>
            <a:ext cx="4495653" cy="4431983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Muhammad Shumail 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Mitchell Schneider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Emma Snively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Sami Tantawi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Valery </a:t>
            </a:r>
            <a:r>
              <a:rPr lang="en-US" dirty="0" err="1">
                <a:solidFill>
                  <a:schemeClr val="dk1"/>
                </a:solidFill>
              </a:rPr>
              <a:t>Dolgashev</a:t>
            </a:r>
            <a:endParaRPr lang="en-US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dk1"/>
                </a:solidFill>
              </a:rPr>
              <a:t>Zenghai</a:t>
            </a:r>
            <a:r>
              <a:rPr lang="en-US" dirty="0">
                <a:solidFill>
                  <a:schemeClr val="dk1"/>
                </a:solidFill>
              </a:rPr>
              <a:t> Li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Dennis Palmer 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Garrett </a:t>
            </a:r>
            <a:r>
              <a:rPr lang="en-US" dirty="0" err="1">
                <a:solidFill>
                  <a:schemeClr val="dk1"/>
                </a:solidFill>
              </a:rPr>
              <a:t>Mathesen</a:t>
            </a:r>
            <a:r>
              <a:rPr lang="en-US" dirty="0">
                <a:solidFill>
                  <a:schemeClr val="dk1"/>
                </a:solidFill>
              </a:rPr>
              <a:t> 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Charlotte </a:t>
            </a:r>
            <a:r>
              <a:rPr lang="en-US" dirty="0" err="1">
                <a:solidFill>
                  <a:schemeClr val="dk1"/>
                </a:solidFill>
              </a:rPr>
              <a:t>Wehner</a:t>
            </a:r>
            <a:r>
              <a:rPr lang="en-US" dirty="0">
                <a:solidFill>
                  <a:schemeClr val="dk1"/>
                </a:solidFill>
              </a:rPr>
              <a:t> 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Julian Merrick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Mamdouh Nasr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Ankur Dhar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81C305-3EB7-A0AA-CF1C-46CCA353C895}"/>
              </a:ext>
            </a:extLst>
          </p:cNvPr>
          <p:cNvSpPr txBox="1"/>
          <p:nvPr/>
        </p:nvSpPr>
        <p:spPr>
          <a:xfrm>
            <a:off x="5986650" y="1486881"/>
            <a:ext cx="3000000" cy="1990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Ronald </a:t>
            </a:r>
            <a:r>
              <a:rPr lang="en-US" dirty="0" err="1">
                <a:solidFill>
                  <a:schemeClr val="dk1"/>
                </a:solidFill>
              </a:rPr>
              <a:t>Agustsson</a:t>
            </a:r>
            <a:r>
              <a:rPr lang="en-US" dirty="0">
                <a:solidFill>
                  <a:schemeClr val="dk1"/>
                </a:solidFill>
              </a:rPr>
              <a:t> 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Robert Berry 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dk1"/>
                </a:solidFill>
              </a:rPr>
              <a:t>Amirari</a:t>
            </a:r>
            <a:r>
              <a:rPr lang="en-US" dirty="0">
                <a:solidFill>
                  <a:schemeClr val="dk1"/>
                </a:solidFill>
              </a:rPr>
              <a:t> Diego</a:t>
            </a: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Alex </a:t>
            </a:r>
            <a:r>
              <a:rPr lang="en-US" dirty="0" err="1">
                <a:solidFill>
                  <a:schemeClr val="dk1"/>
                </a:solidFill>
              </a:rPr>
              <a:t>Murokh</a:t>
            </a:r>
            <a:endParaRPr lang="en-US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E126075-A0AF-8D8F-BAEA-8DE620238FD5}"/>
              </a:ext>
            </a:extLst>
          </p:cNvPr>
          <p:cNvSpPr txBox="1">
            <a:spLocks/>
          </p:cNvSpPr>
          <p:nvPr/>
        </p:nvSpPr>
        <p:spPr>
          <a:xfrm>
            <a:off x="5986650" y="960506"/>
            <a:ext cx="2815936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Lato"/>
              <a:buNone/>
              <a:defRPr sz="2000" b="0" i="0" u="none" strike="noStrike" cap="none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Font typeface="Arial"/>
              <a:buChar char="●"/>
              <a:defRPr sz="2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Font typeface="Arial"/>
              <a:buChar char="●"/>
              <a:defRPr sz="16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Font typeface="Arial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Font typeface="Arial"/>
              <a:buChar char="●"/>
              <a:defRPr sz="1400" b="0" i="1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 err="1"/>
              <a:t>Radiabeam</a:t>
            </a:r>
            <a:endParaRPr lang="en-US" dirty="0"/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AC73503C-456F-B7DD-7F19-312516ED0C4C}"/>
              </a:ext>
            </a:extLst>
          </p:cNvPr>
          <p:cNvSpPr txBox="1">
            <a:spLocks/>
          </p:cNvSpPr>
          <p:nvPr/>
        </p:nvSpPr>
        <p:spPr>
          <a:xfrm>
            <a:off x="800100" y="993667"/>
            <a:ext cx="2815936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Font typeface="Lato"/>
              <a:buNone/>
              <a:defRPr sz="2000" b="0" i="0" u="none" strike="noStrike" cap="none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Font typeface="Arial"/>
              <a:buChar char="●"/>
              <a:defRPr sz="20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Font typeface="Arial"/>
              <a:buChar char="●"/>
              <a:defRPr sz="16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Font typeface="Arial"/>
              <a:buChar char="●"/>
              <a:defRPr sz="1400" b="0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Font typeface="Arial"/>
              <a:buChar char="●"/>
              <a:defRPr sz="1400" b="0" i="1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SLAC</a:t>
            </a:r>
          </a:p>
        </p:txBody>
      </p:sp>
    </p:spTree>
    <p:extLst>
      <p:ext uri="{BB962C8B-B14F-4D97-AF65-F5344CB8AC3E}">
        <p14:creationId xmlns:p14="http://schemas.microsoft.com/office/powerpoint/2010/main" val="3273773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092530"/>
            <a:ext cx="10553700" cy="4965370"/>
          </a:xfrm>
        </p:spPr>
        <p:txBody>
          <a:bodyPr/>
          <a:lstStyle/>
          <a:p>
            <a:pPr lvl="0"/>
            <a:r>
              <a:rPr lang="en-US" sz="2000" dirty="0"/>
              <a:t>RF tests for cold copper meter scale structures are underway</a:t>
            </a:r>
          </a:p>
          <a:p>
            <a:pPr lvl="0"/>
            <a:r>
              <a:rPr lang="en-US" sz="2000" dirty="0"/>
              <a:t>Structure tests should proceed with: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Beam: Direct measurement of gradient, </a:t>
            </a:r>
            <a:r>
              <a:rPr lang="en-US" sz="2000" dirty="0" err="1"/>
              <a:t>wakefield</a:t>
            </a:r>
            <a:r>
              <a:rPr lang="en-US" sz="2000" dirty="0"/>
              <a:t> studies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/>
              <a:t>RF: Need longer pulse ~1.5 𝝁𝒔, higher power ~35 MW, longer run time (over night, ~2 months)</a:t>
            </a:r>
          </a:p>
          <a:p>
            <a:pPr lvl="0"/>
            <a:r>
              <a:rPr lang="en-US" sz="2000" dirty="0"/>
              <a:t>Future efforts to increase aperture, reduce phase advance and incorporate damping</a:t>
            </a:r>
          </a:p>
          <a:p>
            <a:pPr lvl="0"/>
            <a:r>
              <a:rPr lang="en-US" sz="2000" dirty="0"/>
              <a:t>Quarter </a:t>
            </a:r>
            <a:r>
              <a:rPr lang="en-US" sz="2000" dirty="0" err="1"/>
              <a:t>CryoModule</a:t>
            </a:r>
            <a:r>
              <a:rPr lang="en-US" sz="2000" dirty="0"/>
              <a:t> (QCM)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Google Shape;596;p71">
            <a:extLst>
              <a:ext uri="{FF2B5EF4-FFF2-40B4-BE49-F238E27FC236}">
                <a16:creationId xmlns:a16="http://schemas.microsoft.com/office/drawing/2014/main" id="{0EDD4092-A694-6E51-19BA-E0622F7289E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59428" y="4382645"/>
            <a:ext cx="6011710" cy="2350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602;p71">
            <a:extLst>
              <a:ext uri="{FF2B5EF4-FFF2-40B4-BE49-F238E27FC236}">
                <a16:creationId xmlns:a16="http://schemas.microsoft.com/office/drawing/2014/main" id="{6D4B8E14-6B44-5F57-CDE3-802F6A7F693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71138" y="3950721"/>
            <a:ext cx="3941500" cy="27997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607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the Optimal Frequency for High Charge Beams?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Google Shape;1257;p119">
                <a:extLst>
                  <a:ext uri="{FF2B5EF4-FFF2-40B4-BE49-F238E27FC236}">
                    <a16:creationId xmlns:a16="http://schemas.microsoft.com/office/drawing/2014/main" id="{14EB9436-D6B0-D8D0-45E7-E1ABB819A9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0100" y="1089700"/>
                <a:ext cx="6809568" cy="1883400"/>
              </a:xfrm>
              <a:prstGeom prst="rect">
                <a:avLst/>
              </a:prstGeom>
            </p:spPr>
            <p:txBody>
              <a:bodyPr spcFirstLastPara="1" wrap="square" lIns="0" tIns="45700" rIns="91425" bIns="45700" anchor="t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20000"/>
                  </a:lnSpc>
                  <a:spcBef>
                    <a:spcPts val="1000"/>
                  </a:spcBef>
                  <a:buClr>
                    <a:srgbClr val="B83A4B"/>
                  </a:buClr>
                  <a:buFontTx/>
                  <a:buNone/>
                  <a:defRPr sz="1600" kern="1200">
                    <a:solidFill>
                      <a:schemeClr val="tx1"/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1pPr>
                <a:lvl2pPr marL="466725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/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2pPr>
                <a:lvl3pPr marL="8636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/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3pPr>
                <a:lvl4pPr marL="1320800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kern="1200">
                    <a:solidFill>
                      <a:schemeClr val="tx1"/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4pPr>
                <a:lvl5pPr marL="1665288" indent="-173038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rgbClr val="B83A4B"/>
                  </a:buClr>
                  <a:buSzPct val="112000"/>
                  <a:buFont typeface="Arial" panose="020B0604020202020204" pitchFamily="34" charset="0"/>
                  <a:buChar char="•"/>
                  <a:tabLst/>
                  <a:defRPr sz="1400" b="0" i="1" kern="1200">
                    <a:solidFill>
                      <a:schemeClr val="tx1"/>
                    </a:solidFill>
                    <a:latin typeface="Lato" panose="020F0502020204030203" pitchFamily="34" charset="77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</a:pPr>
                <a:r>
                  <a:rPr lang="en-US" sz="2000" dirty="0"/>
                  <a:t>Linear collider: high beam power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1 </a:t>
                </a:r>
                <a:r>
                  <a:rPr lang="en-US" sz="2000" dirty="0" err="1"/>
                  <a:t>nC</a:t>
                </a:r>
                <a:r>
                  <a:rPr lang="en-US" sz="2000" dirty="0"/>
                  <a:t> per bunch, 0.3 A during rf pulse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Most challenging design parameters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000" dirty="0"/>
                  <a:t>Pursue broad array of applications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Medical, x-ray sources, gamma-ray sources,….</a:t>
                </a:r>
              </a:p>
              <a:p>
                <a:pPr>
                  <a:spcBef>
                    <a:spcPts val="0"/>
                  </a:spcBef>
                </a:pPr>
                <a:endParaRPr lang="en-US" sz="2000" dirty="0"/>
              </a:p>
            </p:txBody>
          </p:sp>
        </mc:Choice>
        <mc:Fallback>
          <p:sp>
            <p:nvSpPr>
              <p:cNvPr id="11" name="Google Shape;1257;p119">
                <a:extLst>
                  <a:ext uri="{FF2B5EF4-FFF2-40B4-BE49-F238E27FC236}">
                    <a16:creationId xmlns:a16="http://schemas.microsoft.com/office/drawing/2014/main" id="{14EB9436-D6B0-D8D0-45E7-E1ABB819A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" y="1089700"/>
                <a:ext cx="6809568" cy="1883400"/>
              </a:xfrm>
              <a:prstGeom prst="rect">
                <a:avLst/>
              </a:prstGeom>
              <a:blipFill>
                <a:blip r:embed="rId2"/>
                <a:stretch>
                  <a:fillRect l="-2230" t="-667"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99AE250E-6DB8-AB8E-9986-EBCC56DFD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46" y="3719593"/>
            <a:ext cx="7462255" cy="2317821"/>
          </a:xfrm>
          <a:prstGeom prst="rect">
            <a:avLst/>
          </a:prstGeom>
        </p:spPr>
      </p:pic>
      <p:pic>
        <p:nvPicPr>
          <p:cNvPr id="13" name="Picture 12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7BCB36E2-3D01-9246-DC31-5A6186B3B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1701" y="1073714"/>
            <a:ext cx="2117760" cy="3068457"/>
          </a:xfrm>
          <a:prstGeom prst="rect">
            <a:avLst/>
          </a:prstGeom>
        </p:spPr>
      </p:pic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860074F-AE18-79B6-0443-5FCF4F51B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5390" y="4059523"/>
            <a:ext cx="4436610" cy="27984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C4BC3A-81DA-0E81-0DB9-29E579164258}"/>
              </a:ext>
            </a:extLst>
          </p:cNvPr>
          <p:cNvSpPr txBox="1"/>
          <p:nvPr/>
        </p:nvSpPr>
        <p:spPr>
          <a:xfrm>
            <a:off x="9237345" y="3772839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/>
              <a:t>1 </a:t>
            </a:r>
            <a:r>
              <a:rPr lang="en-US" sz="1800" b="1" i="1" dirty="0" err="1"/>
              <a:t>nC</a:t>
            </a:r>
            <a:r>
              <a:rPr lang="en-US" sz="1800" b="1" i="1" dirty="0"/>
              <a:t>, 150 micron, 25 deg.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CE0871-20F2-0334-5421-BB1ECBE8A7D6}"/>
              </a:ext>
            </a:extLst>
          </p:cNvPr>
          <p:cNvSpPr txBox="1"/>
          <p:nvPr/>
        </p:nvSpPr>
        <p:spPr>
          <a:xfrm>
            <a:off x="0" y="6430885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arXiv:1807.10195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(2018)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0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1A0AAF6-7A67-C6D0-B6F1-9268FFCEE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17" y="3618214"/>
            <a:ext cx="3913602" cy="256923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Cryo-Copper: Enabling Efficient High-Gradient Operation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Google Shape;1271;p120">
            <a:extLst>
              <a:ext uri="{FF2B5EF4-FFF2-40B4-BE49-F238E27FC236}">
                <a16:creationId xmlns:a16="http://schemas.microsoft.com/office/drawing/2014/main" id="{D1530E04-C493-BAF6-073A-32023EB6E581}"/>
              </a:ext>
            </a:extLst>
          </p:cNvPr>
          <p:cNvSpPr txBox="1">
            <a:spLocks/>
          </p:cNvSpPr>
          <p:nvPr/>
        </p:nvSpPr>
        <p:spPr>
          <a:xfrm>
            <a:off x="800100" y="1098575"/>
            <a:ext cx="5773500" cy="4889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lt1"/>
                </a:solidFill>
              </a:rPr>
              <a:t>Cryogenic temperature elevates performance in gradient</a:t>
            </a:r>
          </a:p>
          <a:p>
            <a:pPr>
              <a:spcBef>
                <a:spcPts val="0"/>
              </a:spcBef>
            </a:pPr>
            <a:r>
              <a:rPr lang="en-US" sz="1900">
                <a:solidFill>
                  <a:schemeClr val="lt1"/>
                </a:solidFill>
              </a:rPr>
              <a:t>Material strength is key factor</a:t>
            </a:r>
          </a:p>
          <a:p>
            <a:pPr>
              <a:spcBef>
                <a:spcPts val="0"/>
              </a:spcBef>
            </a:pPr>
            <a:r>
              <a:rPr lang="en-US" sz="1900">
                <a:solidFill>
                  <a:schemeClr val="lt1"/>
                </a:solidFill>
              </a:rPr>
              <a:t>Impact of high fields for a high brightnessdampig ring</a:t>
            </a:r>
          </a:p>
          <a:p>
            <a:pPr>
              <a:spcBef>
                <a:spcPts val="0"/>
              </a:spcBef>
            </a:pPr>
            <a:r>
              <a:rPr lang="en-US" sz="1900"/>
              <a:t>Operation at 77 K with liquid nitrogen </a:t>
            </a:r>
          </a:p>
          <a:p>
            <a:pPr marL="457200" indent="-349250">
              <a:spcBef>
                <a:spcPts val="0"/>
              </a:spcBef>
              <a:buSzPts val="1900"/>
              <a:buFontTx/>
              <a:buChar char="●"/>
            </a:pPr>
            <a:r>
              <a:rPr lang="en-US" sz="1900"/>
              <a:t>Large heat capacity, simple handling</a:t>
            </a:r>
          </a:p>
          <a:p>
            <a:pPr marL="457200" indent="-349250">
              <a:spcBef>
                <a:spcPts val="0"/>
              </a:spcBef>
              <a:buSzPts val="1900"/>
              <a:buFontTx/>
              <a:buChar char="●"/>
            </a:pPr>
            <a:r>
              <a:rPr lang="en-US" sz="1900"/>
              <a:t>Small impact on electrical efficiency  </a:t>
            </a:r>
          </a:p>
          <a:p>
            <a:pPr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endParaRPr lang="en-US" sz="1900"/>
          </a:p>
          <a:p>
            <a:pPr>
              <a:spcBef>
                <a:spcPts val="0"/>
              </a:spcBef>
            </a:pPr>
            <a:endParaRPr lang="en-US" sz="1900" dirty="0"/>
          </a:p>
        </p:txBody>
      </p:sp>
      <p:pic>
        <p:nvPicPr>
          <p:cNvPr id="4" name="Google Shape;1274;p120">
            <a:extLst>
              <a:ext uri="{FF2B5EF4-FFF2-40B4-BE49-F238E27FC236}">
                <a16:creationId xmlns:a16="http://schemas.microsoft.com/office/drawing/2014/main" id="{20E53640-4F0A-03E4-5B9F-6028A02D21FD}"/>
              </a:ext>
            </a:extLst>
          </p:cNvPr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775" y="1098575"/>
            <a:ext cx="4780200" cy="2975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275;p120">
            <a:extLst>
              <a:ext uri="{FF2B5EF4-FFF2-40B4-BE49-F238E27FC236}">
                <a16:creationId xmlns:a16="http://schemas.microsoft.com/office/drawing/2014/main" id="{272F591A-40CA-3517-1E12-FDA592201CBB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3043" y="4548630"/>
            <a:ext cx="3913602" cy="21252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276;p120">
            <a:extLst>
              <a:ext uri="{FF2B5EF4-FFF2-40B4-BE49-F238E27FC236}">
                <a16:creationId xmlns:a16="http://schemas.microsoft.com/office/drawing/2014/main" id="{F45DADAE-01C3-519A-756E-A4F9DC7F2586}"/>
              </a:ext>
            </a:extLst>
          </p:cNvPr>
          <p:cNvSpPr txBox="1">
            <a:spLocks/>
          </p:cNvSpPr>
          <p:nvPr/>
        </p:nvSpPr>
        <p:spPr>
          <a:xfrm>
            <a:off x="800100" y="1098575"/>
            <a:ext cx="5773500" cy="1576496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Cryogenic temperature elevates gradient</a:t>
            </a:r>
          </a:p>
          <a:p>
            <a:pPr marL="457200" indent="-349250">
              <a:spcBef>
                <a:spcPts val="0"/>
              </a:spcBef>
              <a:buSzPts val="1900"/>
              <a:buFontTx/>
              <a:buChar char="●"/>
            </a:pPr>
            <a:r>
              <a:rPr lang="en-US" sz="1900"/>
              <a:t>Increased material strength is key factor</a:t>
            </a:r>
          </a:p>
          <a:p>
            <a:pPr marL="457200" indent="-349250">
              <a:spcBef>
                <a:spcPts val="0"/>
              </a:spcBef>
              <a:buSzPts val="1900"/>
              <a:buFontTx/>
              <a:buChar char="●"/>
            </a:pPr>
            <a:r>
              <a:rPr lang="en-US" sz="1900"/>
              <a:t>Increase electrical conductivity reduces pulsed heating in the material</a:t>
            </a:r>
            <a:endParaRPr lang="en-US" sz="1900" dirty="0"/>
          </a:p>
        </p:txBody>
      </p:sp>
      <p:pic>
        <p:nvPicPr>
          <p:cNvPr id="9" name="Google Shape;1083;p107">
            <a:extLst>
              <a:ext uri="{FF2B5EF4-FFF2-40B4-BE49-F238E27FC236}">
                <a16:creationId xmlns:a16="http://schemas.microsoft.com/office/drawing/2014/main" id="{197F900B-5501-4596-8806-81200EA3F882}"/>
              </a:ext>
            </a:extLst>
          </p:cNvPr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6748" y="5173041"/>
            <a:ext cx="3976413" cy="164048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87;p107">
            <a:extLst>
              <a:ext uri="{FF2B5EF4-FFF2-40B4-BE49-F238E27FC236}">
                <a16:creationId xmlns:a16="http://schemas.microsoft.com/office/drawing/2014/main" id="{0BE5E115-7CEB-5976-6E39-425115238B0D}"/>
              </a:ext>
            </a:extLst>
          </p:cNvPr>
          <p:cNvSpPr txBox="1"/>
          <p:nvPr/>
        </p:nvSpPr>
        <p:spPr>
          <a:xfrm>
            <a:off x="6237638" y="4182929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 dirty="0">
                <a:latin typeface="Lato"/>
                <a:ea typeface="Lato"/>
                <a:cs typeface="Lato"/>
                <a:sym typeface="Lato"/>
              </a:rPr>
              <a:t>High Gradient Operation at 150 MV/m</a:t>
            </a:r>
            <a:endParaRPr sz="19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92DD9A-1E9A-F828-412F-82F06A403782}"/>
              </a:ext>
            </a:extLst>
          </p:cNvPr>
          <p:cNvSpPr txBox="1"/>
          <p:nvPr/>
        </p:nvSpPr>
        <p:spPr>
          <a:xfrm>
            <a:off x="935129" y="6033508"/>
            <a:ext cx="3318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Nasr, et al. PRAB </a:t>
            </a:r>
            <a:r>
              <a:rPr lang="en-US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24.9 (2021): 093201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146390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Optimized RF Feed for Distributed Coupling Structure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Google Shape;1257;p119">
            <a:extLst>
              <a:ext uri="{FF2B5EF4-FFF2-40B4-BE49-F238E27FC236}">
                <a16:creationId xmlns:a16="http://schemas.microsoft.com/office/drawing/2014/main" id="{4F43A961-2B8A-DA59-7D25-223CA09ACEC5}"/>
              </a:ext>
            </a:extLst>
          </p:cNvPr>
          <p:cNvSpPr txBox="1">
            <a:spLocks/>
          </p:cNvSpPr>
          <p:nvPr/>
        </p:nvSpPr>
        <p:spPr>
          <a:xfrm>
            <a:off x="800100" y="1089700"/>
            <a:ext cx="10553700" cy="1883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/>
              <a:t>Energy modulator (and deflector) for rastering proton beams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/>
              <a:t>RF power coupled to each cell can lead to a local hot spot in H-field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/>
              <a:t>Tailoring coupler profile limits enhancement to 15-20% (vs. 230%)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/>
              <a:t>Built and tested on an S-band structure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28A418-B1B3-23F0-AF0A-85BCBE1C1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916" y="3162700"/>
            <a:ext cx="8683584" cy="3490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6015DC-91CB-F191-87F5-ABDF04873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85" y="2893249"/>
            <a:ext cx="3187009" cy="33840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1EBF5E-F84D-9341-EA32-5F9775403D20}"/>
              </a:ext>
            </a:extLst>
          </p:cNvPr>
          <p:cNvSpPr txBox="1"/>
          <p:nvPr/>
        </p:nvSpPr>
        <p:spPr>
          <a:xfrm>
            <a:off x="1325097" y="6591299"/>
            <a:ext cx="38762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Lu, et al., </a:t>
            </a:r>
            <a:r>
              <a:rPr lang="en-US" sz="120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Review of Scientific Instruments</a:t>
            </a:r>
            <a:r>
              <a:rPr lang="en-US" sz="120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92.2 (2021).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96000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4BB70-9F96-033E-AE90-330C3BD4C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Meter-Scale Distributed-Coupling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F540C2-37F4-A2CC-21DB-9417EEB59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530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Geometry Optimized for Constant Aperture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8">
                <a:extLst>
                  <a:ext uri="{FF2B5EF4-FFF2-40B4-BE49-F238E27FC236}">
                    <a16:creationId xmlns:a16="http://schemas.microsoft.com/office/drawing/2014/main" id="{EC2AFB4A-7E9D-BAE1-700B-1662CA9D6C8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26429" y="991644"/>
              <a:ext cx="6795103" cy="182880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2197989">
                      <a:extLst>
                        <a:ext uri="{9D8B030D-6E8A-4147-A177-3AD203B41FA5}">
                          <a16:colId xmlns:a16="http://schemas.microsoft.com/office/drawing/2014/main" val="3534803877"/>
                        </a:ext>
                      </a:extLst>
                    </a:gridCol>
                    <a:gridCol w="1406683">
                      <a:extLst>
                        <a:ext uri="{9D8B030D-6E8A-4147-A177-3AD203B41FA5}">
                          <a16:colId xmlns:a16="http://schemas.microsoft.com/office/drawing/2014/main" val="54434381"/>
                        </a:ext>
                      </a:extLst>
                    </a:gridCol>
                    <a:gridCol w="1491655">
                      <a:extLst>
                        <a:ext uri="{9D8B030D-6E8A-4147-A177-3AD203B41FA5}">
                          <a16:colId xmlns:a16="http://schemas.microsoft.com/office/drawing/2014/main" val="3160971947"/>
                        </a:ext>
                      </a:extLst>
                    </a:gridCol>
                    <a:gridCol w="1698776">
                      <a:extLst>
                        <a:ext uri="{9D8B030D-6E8A-4147-A177-3AD203B41FA5}">
                          <a16:colId xmlns:a16="http://schemas.microsoft.com/office/drawing/2014/main" val="2999444465"/>
                        </a:ext>
                      </a:extLst>
                    </a:gridCol>
                  </a:tblGrid>
                  <a:tr h="267209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Disk T=2.5mm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80°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35°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20°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9308250"/>
                      </a:ext>
                    </a:extLst>
                  </a:tr>
                  <a:tr h="267209">
                    <a:tc>
                      <a:txBody>
                        <a:bodyPr/>
                        <a:lstStyle/>
                        <a:p>
                          <a:r>
                            <a:rPr lang="en-US" sz="1400" b="0" dirty="0"/>
                            <a:t>Aperture radius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2.624 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3.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33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3.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00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3223223"/>
                      </a:ext>
                    </a:extLst>
                  </a:tr>
                  <a:tr h="267209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Gap width 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21.06 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.0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54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4012273"/>
                      </a:ext>
                    </a:extLst>
                  </a:tr>
                  <a:tr h="267209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Quality factor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13,846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,6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,6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24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0129454"/>
                      </a:ext>
                    </a:extLst>
                  </a:tr>
                  <a:tr h="267209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Shunt impedance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114.2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114.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114.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9298006"/>
                      </a:ext>
                    </a:extLst>
                  </a:tr>
                  <a:tr h="267209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max(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𝐺𝑟𝑎𝑑𝑖𝑒𝑛𝑡</m:t>
                              </m:r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2.0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2.0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98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639992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8">
                <a:extLst>
                  <a:ext uri="{FF2B5EF4-FFF2-40B4-BE49-F238E27FC236}">
                    <a16:creationId xmlns:a16="http://schemas.microsoft.com/office/drawing/2014/main" id="{EC2AFB4A-7E9D-BAE1-700B-1662CA9D6C8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26429" y="991644"/>
              <a:ext cx="6795103" cy="182880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2197989">
                      <a:extLst>
                        <a:ext uri="{9D8B030D-6E8A-4147-A177-3AD203B41FA5}">
                          <a16:colId xmlns:a16="http://schemas.microsoft.com/office/drawing/2014/main" val="3534803877"/>
                        </a:ext>
                      </a:extLst>
                    </a:gridCol>
                    <a:gridCol w="1406683">
                      <a:extLst>
                        <a:ext uri="{9D8B030D-6E8A-4147-A177-3AD203B41FA5}">
                          <a16:colId xmlns:a16="http://schemas.microsoft.com/office/drawing/2014/main" val="54434381"/>
                        </a:ext>
                      </a:extLst>
                    </a:gridCol>
                    <a:gridCol w="1491655">
                      <a:extLst>
                        <a:ext uri="{9D8B030D-6E8A-4147-A177-3AD203B41FA5}">
                          <a16:colId xmlns:a16="http://schemas.microsoft.com/office/drawing/2014/main" val="3160971947"/>
                        </a:ext>
                      </a:extLst>
                    </a:gridCol>
                    <a:gridCol w="1698776">
                      <a:extLst>
                        <a:ext uri="{9D8B030D-6E8A-4147-A177-3AD203B41FA5}">
                          <a16:colId xmlns:a16="http://schemas.microsoft.com/office/drawing/2014/main" val="299944446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Disk T=2.5mm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6757" t="-4167" r="-228829" b="-5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1525" t="-4167" r="-115254" b="-5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746" t="-4167" r="-1493" b="-5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930825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78" t="-104167" r="-210983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6757" t="-104167" r="-228829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1525" t="-104167" r="-115254" b="-4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746" t="-104167" r="-1493" b="-4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322322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78" t="-196000" r="-210983" b="-3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6757" t="-196000" r="-228829" b="-3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1525" t="-196000" r="-115254" b="-3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746" t="-196000" r="-1493" b="-30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01227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78" t="-308333" r="-210983" b="-2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6757" t="-308333" r="-228829" b="-2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1525" t="-308333" r="-115254" b="-2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746" t="-308333" r="-1493" b="-22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012945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78" t="-408333" r="-210983" b="-1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6757" t="-408333" r="-228829" b="-1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1525" t="-408333" r="-115254" b="-1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746" t="-408333" r="-1493" b="-12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92980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78" t="-508333" r="-210983" b="-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6757" t="-508333" r="-228829" b="-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1525" t="-508333" r="-115254" b="-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746" t="-508333" r="-1493" b="-2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639992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FFDF0EEA-60CC-C54E-9270-23123FB44C4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26429" y="2922045"/>
              <a:ext cx="6795105" cy="188976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183192">
                      <a:extLst>
                        <a:ext uri="{9D8B030D-6E8A-4147-A177-3AD203B41FA5}">
                          <a16:colId xmlns:a16="http://schemas.microsoft.com/office/drawing/2014/main" val="3534803877"/>
                        </a:ext>
                      </a:extLst>
                    </a:gridCol>
                    <a:gridCol w="1432720">
                      <a:extLst>
                        <a:ext uri="{9D8B030D-6E8A-4147-A177-3AD203B41FA5}">
                          <a16:colId xmlns:a16="http://schemas.microsoft.com/office/drawing/2014/main" val="54434381"/>
                        </a:ext>
                      </a:extLst>
                    </a:gridCol>
                    <a:gridCol w="1479003">
                      <a:extLst>
                        <a:ext uri="{9D8B030D-6E8A-4147-A177-3AD203B41FA5}">
                          <a16:colId xmlns:a16="http://schemas.microsoft.com/office/drawing/2014/main" val="3160971947"/>
                        </a:ext>
                      </a:extLst>
                    </a:gridCol>
                    <a:gridCol w="1700190">
                      <a:extLst>
                        <a:ext uri="{9D8B030D-6E8A-4147-A177-3AD203B41FA5}">
                          <a16:colId xmlns:a16="http://schemas.microsoft.com/office/drawing/2014/main" val="2999444465"/>
                        </a:ext>
                      </a:extLst>
                    </a:gridCol>
                  </a:tblGrid>
                  <a:tr h="257503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Disk T=1.75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𝟏𝟖𝟎</m:t>
                                </m:r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𝟏𝟑𝟓</m:t>
                                </m:r>
                                <m:r>
                                  <a:rPr lang="en-US" sz="16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𝟏𝟐𝟎</m:t>
                                </m:r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9308250"/>
                      </a:ext>
                    </a:extLst>
                  </a:tr>
                  <a:tr h="257503">
                    <a:tc>
                      <a:txBody>
                        <a:bodyPr/>
                        <a:lstStyle/>
                        <a:p>
                          <a:r>
                            <a:rPr lang="en-US" sz="1400" b="0" dirty="0"/>
                            <a:t>Aperture radius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dirty="0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400" b="1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dirty="0" smtClean="0">
                                    <a:latin typeface="Cambria Math" panose="02040503050406030204" pitchFamily="18" charset="0"/>
                                  </a:rPr>
                                  <m:t>𝟕𝟒</m:t>
                                </m:r>
                                <m:r>
                                  <a:rPr lang="en-US" sz="1400" b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dirty="0" smtClean="0">
                                    <a:latin typeface="Cambria Math" panose="02040503050406030204" pitchFamily="18" charset="0"/>
                                  </a:rPr>
                                  <m:t>𝒎𝒎</m:t>
                                </m:r>
                              </m:oMath>
                            </m:oMathPara>
                          </a14:m>
                          <a:endParaRPr lang="en-US" sz="1400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𝟓𝟓</m:t>
                                </m:r>
                                <m:r>
                                  <a:rPr lang="en-US" sz="16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𝒎𝒎</m:t>
                                </m:r>
                              </m:oMath>
                            </m:oMathPara>
                          </a14:m>
                          <a:endParaRPr lang="en-US" sz="1600" b="1" i="0" dirty="0">
                            <a:solidFill>
                              <a:srgbClr val="0432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𝟐𝟔</m:t>
                                </m:r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𝒎𝒎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3223223"/>
                      </a:ext>
                    </a:extLst>
                  </a:tr>
                  <a:tr h="257503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Gap width 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.32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𝟏𝟒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𝟖𝟒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𝒎𝒎</m:t>
                                </m:r>
                              </m:oMath>
                            </m:oMathPara>
                          </a14:m>
                          <a:endParaRPr lang="en-US" sz="1400" b="1" i="0" dirty="0">
                            <a:solidFill>
                              <a:srgbClr val="0432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4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76</m:t>
                                </m:r>
                                <m:r>
                                  <a:rPr lang="en-US" sz="14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4012273"/>
                      </a:ext>
                    </a:extLst>
                  </a:tr>
                  <a:tr h="257503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Quality factor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13,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883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𝟏𝟏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𝟔𝟏𝟒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0432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4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773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0129454"/>
                      </a:ext>
                    </a:extLst>
                  </a:tr>
                  <a:tr h="257503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Shunt impedance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114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.3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𝟏𝟏𝟒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0432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114.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0 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9298006"/>
                      </a:ext>
                    </a:extLst>
                  </a:tr>
                  <a:tr h="257503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max(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𝐺𝑟𝑎𝑑𝑖𝑒𝑛𝑡</m:t>
                              </m:r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2.0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1" dirty="0" smtClean="0">
                                    <a:solidFill>
                                      <a:srgbClr val="0432FF"/>
                                    </a:solidFill>
                                    <a:latin typeface="Cambria Math" panose="02040503050406030204" pitchFamily="18" charset="0"/>
                                  </a:rPr>
                                  <m:t>𝟎𝟏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0432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2.</m:t>
                                </m:r>
                                <m:r>
                                  <a:rPr lang="en-US" sz="1400" b="0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00</m:t>
                                </m:r>
                              </m:oMath>
                            </m:oMathPara>
                          </a14:m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639992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FFDF0EEA-60CC-C54E-9270-23123FB44C40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26429" y="2922045"/>
              <a:ext cx="6795105" cy="188976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183192">
                      <a:extLst>
                        <a:ext uri="{9D8B030D-6E8A-4147-A177-3AD203B41FA5}">
                          <a16:colId xmlns:a16="http://schemas.microsoft.com/office/drawing/2014/main" val="3534803877"/>
                        </a:ext>
                      </a:extLst>
                    </a:gridCol>
                    <a:gridCol w="1432720">
                      <a:extLst>
                        <a:ext uri="{9D8B030D-6E8A-4147-A177-3AD203B41FA5}">
                          <a16:colId xmlns:a16="http://schemas.microsoft.com/office/drawing/2014/main" val="54434381"/>
                        </a:ext>
                      </a:extLst>
                    </a:gridCol>
                    <a:gridCol w="1479003">
                      <a:extLst>
                        <a:ext uri="{9D8B030D-6E8A-4147-A177-3AD203B41FA5}">
                          <a16:colId xmlns:a16="http://schemas.microsoft.com/office/drawing/2014/main" val="3160971947"/>
                        </a:ext>
                      </a:extLst>
                    </a:gridCol>
                    <a:gridCol w="1700190">
                      <a:extLst>
                        <a:ext uri="{9D8B030D-6E8A-4147-A177-3AD203B41FA5}">
                          <a16:colId xmlns:a16="http://schemas.microsoft.com/office/drawing/2014/main" val="299944446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</a:rPr>
                            <a:t>Disk T=1.75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097" t="-7692" r="-223894" b="-49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4444" t="-7692" r="-116239" b="-49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46" t="-7692" r="-1493" b="-492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930825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81" t="-103704" r="-212791" b="-37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097" t="-103704" r="-223894" b="-37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4444" t="-103704" r="-116239" b="-37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46" t="-103704" r="-1493" b="-3740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322322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81" t="-229167" r="-212791" b="-3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097" t="-229167" r="-223894" b="-3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4444" t="-229167" r="-116239" b="-3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46" t="-229167" r="-1493" b="-32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01227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81" t="-329167" r="-212791" b="-2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097" t="-329167" r="-223894" b="-2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4444" t="-329167" r="-116239" b="-2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46" t="-329167" r="-1493" b="-22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012945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81" t="-429167" r="-212791" b="-1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097" t="-429167" r="-223894" b="-1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4444" t="-429167" r="-116239" b="-1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46" t="-429167" r="-1493" b="-12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92980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81" t="-529167" r="-212791" b="-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097" t="-529167" r="-223894" b="-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44444" t="-529167" r="-116239" b="-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46" t="-529167" r="-1493" b="-2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639992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1AF6B202-E607-6A4A-2DD2-6BD0B0DA0F5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26428" y="4863977"/>
              <a:ext cx="6795104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6766">
                      <a:extLst>
                        <a:ext uri="{9D8B030D-6E8A-4147-A177-3AD203B41FA5}">
                          <a16:colId xmlns:a16="http://schemas.microsoft.com/office/drawing/2014/main" val="3534803877"/>
                        </a:ext>
                      </a:extLst>
                    </a:gridCol>
                    <a:gridCol w="1453768">
                      <a:extLst>
                        <a:ext uri="{9D8B030D-6E8A-4147-A177-3AD203B41FA5}">
                          <a16:colId xmlns:a16="http://schemas.microsoft.com/office/drawing/2014/main" val="54434381"/>
                        </a:ext>
                      </a:extLst>
                    </a:gridCol>
                    <a:gridCol w="1465794">
                      <a:extLst>
                        <a:ext uri="{9D8B030D-6E8A-4147-A177-3AD203B41FA5}">
                          <a16:colId xmlns:a16="http://schemas.microsoft.com/office/drawing/2014/main" val="3160971947"/>
                        </a:ext>
                      </a:extLst>
                    </a:gridCol>
                    <a:gridCol w="1698776">
                      <a:extLst>
                        <a:ext uri="{9D8B030D-6E8A-4147-A177-3AD203B41FA5}">
                          <a16:colId xmlns:a16="http://schemas.microsoft.com/office/drawing/2014/main" val="2999444465"/>
                        </a:ext>
                      </a:extLst>
                    </a:gridCol>
                  </a:tblGrid>
                  <a:tr h="267495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Disk T=1.0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80°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35°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20°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9308250"/>
                      </a:ext>
                    </a:extLst>
                  </a:tr>
                  <a:tr h="267495">
                    <a:tc>
                      <a:txBody>
                        <a:bodyPr/>
                        <a:lstStyle/>
                        <a:p>
                          <a:r>
                            <a:rPr lang="en-US" sz="1400" b="0" dirty="0"/>
                            <a:t>Aperture radius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75 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3.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63 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3.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41 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43223223"/>
                      </a:ext>
                    </a:extLst>
                  </a:tr>
                  <a:tr h="267495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Gap width (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06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74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US" sz="1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4012273"/>
                      </a:ext>
                    </a:extLst>
                  </a:tr>
                  <a:tr h="267495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Quality factor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13,621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,6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74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795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50129454"/>
                      </a:ext>
                    </a:extLst>
                  </a:tr>
                  <a:tr h="267495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Shunt impedance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114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.1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114.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1 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114.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 2 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Ω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9298006"/>
                      </a:ext>
                    </a:extLst>
                  </a:tr>
                  <a:tr h="267495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max(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b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b="0" smtClean="0">
                                  <a:latin typeface="Cambria Math" panose="02040503050406030204" pitchFamily="18" charset="0"/>
                                </a:rPr>
                                <m:t>𝐺𝑟𝑎𝑑𝑖𝑒𝑛𝑡</m:t>
                              </m:r>
                            </m:oMath>
                          </a14:m>
                          <a:r>
                            <a:rPr lang="en-US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2.0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2.0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dirty="0" smtClean="0"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lang="en-US" sz="1400" b="0" dirty="0" smtClean="0">
                                    <a:latin typeface="Cambria Math" panose="02040503050406030204" pitchFamily="18" charset="0"/>
                                  </a:rPr>
                                  <m:t>99</m:t>
                                </m:r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639992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1AF6B202-E607-6A4A-2DD2-6BD0B0DA0F5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626428" y="4863977"/>
              <a:ext cx="6795104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6766">
                      <a:extLst>
                        <a:ext uri="{9D8B030D-6E8A-4147-A177-3AD203B41FA5}">
                          <a16:colId xmlns:a16="http://schemas.microsoft.com/office/drawing/2014/main" val="3534803877"/>
                        </a:ext>
                      </a:extLst>
                    </a:gridCol>
                    <a:gridCol w="1453768">
                      <a:extLst>
                        <a:ext uri="{9D8B030D-6E8A-4147-A177-3AD203B41FA5}">
                          <a16:colId xmlns:a16="http://schemas.microsoft.com/office/drawing/2014/main" val="54434381"/>
                        </a:ext>
                      </a:extLst>
                    </a:gridCol>
                    <a:gridCol w="1465794">
                      <a:extLst>
                        <a:ext uri="{9D8B030D-6E8A-4147-A177-3AD203B41FA5}">
                          <a16:colId xmlns:a16="http://schemas.microsoft.com/office/drawing/2014/main" val="3160971947"/>
                        </a:ext>
                      </a:extLst>
                    </a:gridCol>
                    <a:gridCol w="1698776">
                      <a:extLst>
                        <a:ext uri="{9D8B030D-6E8A-4147-A177-3AD203B41FA5}">
                          <a16:colId xmlns:a16="http://schemas.microsoft.com/office/drawing/2014/main" val="2999444465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Disk T=1.0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754" r="-221053" b="-5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7414" r="-117241" b="-5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0746" r="-1493" b="-5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930825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81" t="-100000" r="-212791" b="-4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754" t="-100000" r="-221053" b="-4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7414" t="-100000" r="-117241" b="-4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0746" t="-100000" r="-1493" b="-429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322322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81" t="-192000" r="-212791" b="-3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754" t="-192000" r="-221053" b="-3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7414" t="-192000" r="-117241" b="-31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0746" t="-192000" r="-1493" b="-31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401227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81" t="-304167" r="-212791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754" t="-304167" r="-221053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7414" t="-304167" r="-117241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0746" t="-304167" r="-1493" b="-2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5012945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81" t="-404167" r="-212791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754" t="-404167" r="-221053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7414" t="-404167" r="-117241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0746" t="-404167" r="-1493" b="-1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92980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81" t="-504167" r="-21279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754" t="-504167" r="-221053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47414" t="-504167" r="-11724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0746" t="-504167" r="-1493" b="-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639992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Graphic 11">
            <a:extLst>
              <a:ext uri="{FF2B5EF4-FFF2-40B4-BE49-F238E27FC236}">
                <a16:creationId xmlns:a16="http://schemas.microsoft.com/office/drawing/2014/main" id="{45036A31-706C-7ED5-E8B8-EEA026B411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4556" y="2338252"/>
            <a:ext cx="2667000" cy="22402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Action Button: Blank 4">
                <a:hlinkClick r:id="rId7" action="ppaction://hlinksldjump" highlightClick="1"/>
                <a:extLst>
                  <a:ext uri="{FF2B5EF4-FFF2-40B4-BE49-F238E27FC236}">
                    <a16:creationId xmlns:a16="http://schemas.microsoft.com/office/drawing/2014/main" id="{7206B3E2-3C3C-8FC4-45AA-5F70CA69158F}"/>
                  </a:ext>
                </a:extLst>
              </p:cNvPr>
              <p:cNvSpPr/>
              <p:nvPr/>
            </p:nvSpPr>
            <p:spPr>
              <a:xfrm>
                <a:off x="2733558" y="2649538"/>
                <a:ext cx="1656682" cy="341811"/>
              </a:xfrm>
              <a:prstGeom prst="actionButtonBlank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 2.50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Action Button: Blank 4">
                <a:hlinkClick r:id="rId7" action="ppaction://hlinksldjump" highlightClick="1"/>
                <a:extLst>
                  <a:ext uri="{FF2B5EF4-FFF2-40B4-BE49-F238E27FC236}">
                    <a16:creationId xmlns:a16="http://schemas.microsoft.com/office/drawing/2014/main" id="{7206B3E2-3C3C-8FC4-45AA-5F70CA6915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558" y="2649538"/>
                <a:ext cx="1656682" cy="341811"/>
              </a:xfrm>
              <a:prstGeom prst="actionButtonBlank">
                <a:avLst/>
              </a:prstGeom>
              <a:blipFill>
                <a:blip r:embed="rId8"/>
                <a:stretch>
                  <a:fillRect b="-21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Action Button: Blank 6">
                <a:hlinkClick r:id="rId9" action="ppaction://hlinksldjump" highlightClick="1"/>
                <a:extLst>
                  <a:ext uri="{FF2B5EF4-FFF2-40B4-BE49-F238E27FC236}">
                    <a16:creationId xmlns:a16="http://schemas.microsoft.com/office/drawing/2014/main" id="{8C3C083A-ADEA-CCE9-EE12-164134248926}"/>
                  </a:ext>
                </a:extLst>
              </p:cNvPr>
              <p:cNvSpPr/>
              <p:nvPr/>
            </p:nvSpPr>
            <p:spPr>
              <a:xfrm>
                <a:off x="2733558" y="3068696"/>
                <a:ext cx="1656682" cy="341811"/>
              </a:xfrm>
              <a:prstGeom prst="actionButtonBlank">
                <a:avLst/>
              </a:prstGeom>
              <a:solidFill>
                <a:srgbClr val="F0B0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=1.75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Action Button: Blank 6">
                <a:hlinkClick r:id="rId9" action="ppaction://hlinksldjump" highlightClick="1"/>
                <a:extLst>
                  <a:ext uri="{FF2B5EF4-FFF2-40B4-BE49-F238E27FC236}">
                    <a16:creationId xmlns:a16="http://schemas.microsoft.com/office/drawing/2014/main" id="{8C3C083A-ADEA-CCE9-EE12-1641342489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558" y="3068696"/>
                <a:ext cx="1656682" cy="341811"/>
              </a:xfrm>
              <a:prstGeom prst="actionButtonBlank">
                <a:avLst/>
              </a:prstGeom>
              <a:blipFill>
                <a:blip r:embed="rId10"/>
                <a:stretch>
                  <a:fillRect b="-21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Action Button: Blank 7">
                <a:hlinkClick r:id="rId11" action="ppaction://hlinksldjump" highlightClick="1"/>
                <a:extLst>
                  <a:ext uri="{FF2B5EF4-FFF2-40B4-BE49-F238E27FC236}">
                    <a16:creationId xmlns:a16="http://schemas.microsoft.com/office/drawing/2014/main" id="{D3C0D4A0-AF00-DED4-67A7-7D02080B50B7}"/>
                  </a:ext>
                </a:extLst>
              </p:cNvPr>
              <p:cNvSpPr/>
              <p:nvPr/>
            </p:nvSpPr>
            <p:spPr>
              <a:xfrm>
                <a:off x="2733558" y="3487854"/>
                <a:ext cx="1656682" cy="341811"/>
              </a:xfrm>
              <a:prstGeom prst="actionButtonBlank">
                <a:avLst/>
              </a:prstGeom>
              <a:solidFill>
                <a:srgbClr val="EA60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=1.00 </m:t>
                      </m:r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5" name="Action Button: Blank 7">
                <a:hlinkClick r:id="rId11" action="ppaction://hlinksldjump" highlightClick="1"/>
                <a:extLst>
                  <a:ext uri="{FF2B5EF4-FFF2-40B4-BE49-F238E27FC236}">
                    <a16:creationId xmlns:a16="http://schemas.microsoft.com/office/drawing/2014/main" id="{D3C0D4A0-AF00-DED4-67A7-7D02080B50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558" y="3487854"/>
                <a:ext cx="1656682" cy="341811"/>
              </a:xfrm>
              <a:prstGeom prst="actionButtonBlank">
                <a:avLst/>
              </a:prstGeom>
              <a:blipFill>
                <a:blip r:embed="rId12"/>
                <a:stretch>
                  <a:fillRect b="-21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CA72EE71-E1E0-0EDE-0035-C2266BD0A793}"/>
              </a:ext>
            </a:extLst>
          </p:cNvPr>
          <p:cNvSpPr txBox="1"/>
          <p:nvPr/>
        </p:nvSpPr>
        <p:spPr>
          <a:xfrm>
            <a:off x="241978" y="1041205"/>
            <a:ext cx="41873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2100" indent="-292100"/>
            <a:r>
              <a:rPr lang="en-US" dirty="0"/>
              <a:t>Structure optimization at 5.712 GHz for</a:t>
            </a:r>
          </a:p>
          <a:p>
            <a:r>
              <a:rPr lang="en-US" dirty="0"/>
              <a:t>phase advance of interest:</a:t>
            </a:r>
          </a:p>
          <a:p>
            <a:r>
              <a:rPr lang="en-US" sz="1800" dirty="0">
                <a:solidFill>
                  <a:srgbClr val="FF0000"/>
                </a:solidFill>
              </a:rPr>
              <a:t>	180°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FF0000"/>
                </a:solidFill>
              </a:rPr>
              <a:t>135°</a:t>
            </a:r>
            <a:r>
              <a:rPr lang="en-US" sz="1800" dirty="0"/>
              <a:t>, and </a:t>
            </a:r>
            <a:r>
              <a:rPr lang="en-US" sz="1800" dirty="0">
                <a:solidFill>
                  <a:srgbClr val="FF0000"/>
                </a:solidFill>
              </a:rPr>
              <a:t>120°</a:t>
            </a:r>
            <a:r>
              <a:rPr lang="en-US" sz="1800" dirty="0"/>
              <a:t>.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3BDD57-B5AF-49D8-0282-62DC165EA4DC}"/>
              </a:ext>
            </a:extLst>
          </p:cNvPr>
          <p:cNvSpPr txBox="1"/>
          <p:nvPr/>
        </p:nvSpPr>
        <p:spPr>
          <a:xfrm>
            <a:off x="445179" y="4653982"/>
            <a:ext cx="15321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432FF"/>
                </a:solidFill>
                <a:latin typeface="Lato"/>
                <a:ea typeface="Lato"/>
                <a:cs typeface="Lato"/>
              </a:rPr>
              <a:t>[</a:t>
            </a:r>
            <a:r>
              <a:rPr lang="en-US" dirty="0" err="1">
                <a:solidFill>
                  <a:srgbClr val="0432FF"/>
                </a:solidFill>
                <a:latin typeface="Lato"/>
                <a:ea typeface="Lato"/>
                <a:cs typeface="Lato"/>
              </a:rPr>
              <a:t>Shumail</a:t>
            </a:r>
            <a:r>
              <a:rPr lang="en-US" dirty="0">
                <a:solidFill>
                  <a:srgbClr val="0432FF"/>
                </a:solidFill>
                <a:latin typeface="Lato"/>
                <a:ea typeface="Lato"/>
                <a:cs typeface="Lato"/>
              </a:rPr>
              <a:t>] 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20" name="Frame 19">
            <a:extLst>
              <a:ext uri="{FF2B5EF4-FFF2-40B4-BE49-F238E27FC236}">
                <a16:creationId xmlns:a16="http://schemas.microsoft.com/office/drawing/2014/main" id="{15684186-B464-21C7-7448-EDA547A21B84}"/>
              </a:ext>
            </a:extLst>
          </p:cNvPr>
          <p:cNvSpPr/>
          <p:nvPr/>
        </p:nvSpPr>
        <p:spPr>
          <a:xfrm>
            <a:off x="6702878" y="919194"/>
            <a:ext cx="1567543" cy="2023192"/>
          </a:xfrm>
          <a:prstGeom prst="frame">
            <a:avLst>
              <a:gd name="adj1" fmla="val 643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rame 20">
            <a:extLst>
              <a:ext uri="{FF2B5EF4-FFF2-40B4-BE49-F238E27FC236}">
                <a16:creationId xmlns:a16="http://schemas.microsoft.com/office/drawing/2014/main" id="{8BCE0ABA-CA89-AA0B-326B-532C6AF654F1}"/>
              </a:ext>
            </a:extLst>
          </p:cNvPr>
          <p:cNvSpPr/>
          <p:nvPr/>
        </p:nvSpPr>
        <p:spPr>
          <a:xfrm>
            <a:off x="8185315" y="2855329"/>
            <a:ext cx="1567543" cy="2023192"/>
          </a:xfrm>
          <a:prstGeom prst="frame">
            <a:avLst>
              <a:gd name="adj1" fmla="val 643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55E20D-0544-A308-6743-BA7EA942DD81}"/>
              </a:ext>
            </a:extLst>
          </p:cNvPr>
          <p:cNvSpPr txBox="1"/>
          <p:nvPr/>
        </p:nvSpPr>
        <p:spPr>
          <a:xfrm>
            <a:off x="264556" y="5184483"/>
            <a:ext cx="4187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2100" indent="-292100"/>
            <a:r>
              <a:rPr lang="en-US" dirty="0"/>
              <a:t>This work at </a:t>
            </a:r>
            <a:r>
              <a:rPr lang="en-US" sz="1800" dirty="0">
                <a:solidFill>
                  <a:srgbClr val="FF0000"/>
                </a:solidFill>
              </a:rPr>
              <a:t>180°</a:t>
            </a:r>
            <a:r>
              <a:rPr lang="en-US" sz="1800" dirty="0"/>
              <a:t>, in future </a:t>
            </a:r>
            <a:r>
              <a:rPr lang="en-US" sz="1800" dirty="0">
                <a:solidFill>
                  <a:srgbClr val="FF0000"/>
                </a:solidFill>
              </a:rPr>
              <a:t>135°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339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Coupler Design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211785"/>
            <a:ext cx="10553700" cy="4846115"/>
          </a:xfrm>
        </p:spPr>
        <p:txBody>
          <a:bodyPr/>
          <a:lstStyle/>
          <a:p>
            <a:pPr lvl="0"/>
            <a:r>
              <a:rPr lang="en-US" dirty="0"/>
              <a:t>Structures are critically coupled at room temperature</a:t>
            </a:r>
          </a:p>
          <a:p>
            <a:pPr lvl="0"/>
            <a:r>
              <a:rPr lang="en-US" dirty="0" err="1"/>
              <a:t>Overcoupled</a:t>
            </a:r>
            <a:r>
              <a:rPr lang="en-US" dirty="0"/>
              <a:t> at cryogenic temperatures</a:t>
            </a:r>
          </a:p>
          <a:p>
            <a:pPr lvl="1"/>
            <a:r>
              <a:rPr lang="en-US" dirty="0"/>
              <a:t>Reduces fill time</a:t>
            </a:r>
          </a:p>
          <a:p>
            <a:pPr lvl="1"/>
            <a:r>
              <a:rPr lang="en-US" dirty="0"/>
              <a:t>Critically coupled with beam injection</a:t>
            </a:r>
          </a:p>
          <a:p>
            <a:pPr lvl="0"/>
            <a:r>
              <a:rPr lang="en-US" dirty="0"/>
              <a:t>Coupler Impact – H-field enhancement 18.6%</a:t>
            </a:r>
          </a:p>
          <a:p>
            <a:pPr lvl="0"/>
            <a:r>
              <a:rPr lang="en-US" dirty="0"/>
              <a:t>Peak surface E-field / Accelerating Gradient = 2.22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30E78C-0AFA-4DF7-C832-C538E3AA36FB}"/>
              </a:ext>
            </a:extLst>
          </p:cNvPr>
          <p:cNvSpPr txBox="1">
            <a:spLocks/>
          </p:cNvSpPr>
          <p:nvPr/>
        </p:nvSpPr>
        <p:spPr>
          <a:xfrm>
            <a:off x="387824" y="3630303"/>
            <a:ext cx="4525370" cy="268313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CA8F59-B3D5-4121-C5EA-0A749F180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2206" y="1211785"/>
            <a:ext cx="2068510" cy="53795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BCF3FF-18DC-00E9-F8DB-4D7A9A649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534" y="1211785"/>
            <a:ext cx="2068510" cy="53534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3491B7-78B9-C626-8C0D-220141967809}"/>
              </a:ext>
            </a:extLst>
          </p:cNvPr>
          <p:cNvSpPr txBox="1"/>
          <p:nvPr/>
        </p:nvSpPr>
        <p:spPr>
          <a:xfrm>
            <a:off x="9658494" y="2960385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H-Field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0558D6-3784-1996-2BCE-3CF580EF7EC7}"/>
              </a:ext>
            </a:extLst>
          </p:cNvPr>
          <p:cNvSpPr txBox="1"/>
          <p:nvPr/>
        </p:nvSpPr>
        <p:spPr>
          <a:xfrm>
            <a:off x="5721418" y="2960385"/>
            <a:ext cx="81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r>
              <a:rPr lang="en-US" sz="1800" b="1" dirty="0"/>
              <a:t>-Field</a:t>
            </a:r>
          </a:p>
        </p:txBody>
      </p:sp>
    </p:spTree>
    <p:extLst>
      <p:ext uri="{BB962C8B-B14F-4D97-AF65-F5344CB8AC3E}">
        <p14:creationId xmlns:p14="http://schemas.microsoft.com/office/powerpoint/2010/main" val="478386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Manifold Design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F9875-E972-1A4E-8A35-59CD747A57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123777"/>
            <a:ext cx="1808284" cy="4934123"/>
          </a:xfrm>
        </p:spPr>
        <p:txBody>
          <a:bodyPr/>
          <a:lstStyle/>
          <a:p>
            <a:pPr lvl="0"/>
            <a:r>
              <a:rPr lang="en-US" dirty="0"/>
              <a:t>Each structure powered by a single feed split into two manifolds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2FEAA1-7343-CC82-7D06-A099F885A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2548" y="1123777"/>
            <a:ext cx="2346906" cy="27353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18ABF0-CEE7-56CF-1BF8-BC529D76F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056" y="3266692"/>
            <a:ext cx="6709788" cy="18170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D13467-6CD1-936B-944F-2B68C3A78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1106" y="5034264"/>
            <a:ext cx="6709787" cy="18221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2EFE68-DBA6-8D78-BCDD-4C14BCEF36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5453" y="886326"/>
            <a:ext cx="7241094" cy="25426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511DB1-2313-3420-985F-351739142DBD}"/>
              </a:ext>
            </a:extLst>
          </p:cNvPr>
          <p:cNvSpPr txBox="1"/>
          <p:nvPr/>
        </p:nvSpPr>
        <p:spPr>
          <a:xfrm>
            <a:off x="9602782" y="3990544"/>
            <a:ext cx="1543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Power Splitter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B0E544-6298-FCD8-7327-FD80D5EA1F2F}"/>
              </a:ext>
            </a:extLst>
          </p:cNvPr>
          <p:cNvSpPr txBox="1"/>
          <p:nvPr/>
        </p:nvSpPr>
        <p:spPr>
          <a:xfrm>
            <a:off x="3512607" y="4686550"/>
            <a:ext cx="81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r>
              <a:rPr lang="en-US" sz="1800" b="1" dirty="0"/>
              <a:t>-Field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2AAB41-5D9D-0100-1D65-013A9CD55006}"/>
              </a:ext>
            </a:extLst>
          </p:cNvPr>
          <p:cNvSpPr txBox="1"/>
          <p:nvPr/>
        </p:nvSpPr>
        <p:spPr>
          <a:xfrm>
            <a:off x="3512607" y="2857102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H-Field</a:t>
            </a:r>
          </a:p>
        </p:txBody>
      </p:sp>
      <p:sp>
        <p:nvSpPr>
          <p:cNvPr id="16" name="Google Shape;1229;p116">
            <a:extLst>
              <a:ext uri="{FF2B5EF4-FFF2-40B4-BE49-F238E27FC236}">
                <a16:creationId xmlns:a16="http://schemas.microsoft.com/office/drawing/2014/main" id="{DE925E4F-EB02-53C7-5877-9E332A46C2E6}"/>
              </a:ext>
            </a:extLst>
          </p:cNvPr>
          <p:cNvSpPr txBox="1"/>
          <p:nvPr/>
        </p:nvSpPr>
        <p:spPr>
          <a:xfrm>
            <a:off x="203066" y="3273530"/>
            <a:ext cx="2139665" cy="1777379"/>
          </a:xfrm>
          <a:prstGeom prst="rect">
            <a:avLst/>
          </a:prstGeom>
          <a:solidFill>
            <a:srgbClr val="1BBDEB">
              <a:alpha val="5373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tx1"/>
                </a:solidFill>
              </a:rPr>
              <a:t>Note: Pairs of structures fed by a hybrid to avoid reflections to klystron</a:t>
            </a:r>
            <a:endParaRPr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766258"/>
      </p:ext>
    </p:extLst>
  </p:cSld>
  <p:clrMapOvr>
    <a:masterClrMapping/>
  </p:clrMapOvr>
</p:sld>
</file>

<file path=ppt/theme/theme1.xml><?xml version="1.0" encoding="utf-8"?>
<a:theme xmlns:a="http://schemas.openxmlformats.org/drawingml/2006/main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9DA077EA-6666-B14D-81C9-2FD28442B6D0}"/>
    </a:ext>
  </a:extLst>
</a:theme>
</file>

<file path=ppt/theme/theme2.xml><?xml version="1.0" encoding="utf-8"?>
<a:theme xmlns:a="http://schemas.openxmlformats.org/drawingml/2006/main" name="SLAC Interio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7FBC852C-56B0-CE44-BF70-AA1CE13EFFE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Slides</Template>
  <TotalTime>814</TotalTime>
  <Words>1270</Words>
  <Application>Microsoft Macintosh PowerPoint</Application>
  <PresentationFormat>Widescreen</PresentationFormat>
  <Paragraphs>257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Cambria Math</vt:lpstr>
      <vt:lpstr>Calibri</vt:lpstr>
      <vt:lpstr>Lato</vt:lpstr>
      <vt:lpstr>Arial</vt:lpstr>
      <vt:lpstr>Montserrat</vt:lpstr>
      <vt:lpstr>Lato Black</vt:lpstr>
      <vt:lpstr>SLAC Covers/Title Slides</vt:lpstr>
      <vt:lpstr>SLAC Interior Slides</vt:lpstr>
      <vt:lpstr>PowerPoint Presentation</vt:lpstr>
      <vt:lpstr>Acknowledgements </vt:lpstr>
      <vt:lpstr>What’s the Optimal Frequency for High Charge Beams?</vt:lpstr>
      <vt:lpstr>Cryo-Copper: Enabling Efficient High-Gradient Operation </vt:lpstr>
      <vt:lpstr>Optimized RF Feed for Distributed Coupling Structure </vt:lpstr>
      <vt:lpstr>Meter-Scale Distributed-Coupling Structure</vt:lpstr>
      <vt:lpstr>Cavity Geometry Optimized for Constant Aperture</vt:lpstr>
      <vt:lpstr>RF Coupler Design</vt:lpstr>
      <vt:lpstr>Manifold Design</vt:lpstr>
      <vt:lpstr>Split Cell Manufacturing</vt:lpstr>
      <vt:lpstr>Brazing</vt:lpstr>
      <vt:lpstr>Brazing Assembly</vt:lpstr>
      <vt:lpstr>Frequency Tuner for Cavities</vt:lpstr>
      <vt:lpstr>3rd C3 Meter-Scale Prototype Completed Spring ‘24</vt:lpstr>
      <vt:lpstr>Low Power Structure Performance</vt:lpstr>
      <vt:lpstr>Measurement of RF Signals and Breakdowns</vt:lpstr>
      <vt:lpstr>Achieved Accelerating Gradient</vt:lpstr>
      <vt:lpstr>Vibration Measurements Resistive Heater in Beam Tunnel </vt:lpstr>
      <vt:lpstr>Vibration Measurements with RF Heating</vt:lpstr>
      <vt:lpstr>Conclusions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issue – please read</dc:title>
  <dc:subject/>
  <dc:creator>McCulloch, Linda U</dc:creator>
  <cp:keywords/>
  <dc:description/>
  <cp:lastModifiedBy>Nanni, Emilio Alessandro</cp:lastModifiedBy>
  <cp:revision>13</cp:revision>
  <dcterms:created xsi:type="dcterms:W3CDTF">2023-05-25T23:24:36Z</dcterms:created>
  <dcterms:modified xsi:type="dcterms:W3CDTF">2024-07-09T08:07:11Z</dcterms:modified>
  <cp:category/>
</cp:coreProperties>
</file>