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547" r:id="rId2"/>
    <p:sldId id="1075" r:id="rId3"/>
    <p:sldId id="1074" r:id="rId4"/>
    <p:sldId id="549" r:id="rId5"/>
    <p:sldId id="548" r:id="rId6"/>
    <p:sldId id="550" r:id="rId7"/>
    <p:sldId id="519" r:id="rId8"/>
    <p:sldId id="1078" r:id="rId9"/>
    <p:sldId id="1080" r:id="rId10"/>
    <p:sldId id="1079" r:id="rId11"/>
    <p:sldId id="392" r:id="rId12"/>
    <p:sldId id="431" r:id="rId13"/>
    <p:sldId id="544" r:id="rId14"/>
    <p:sldId id="396" r:id="rId15"/>
    <p:sldId id="287" r:id="rId16"/>
    <p:sldId id="1081" r:id="rId17"/>
    <p:sldId id="551" r:id="rId18"/>
    <p:sldId id="1082" r:id="rId19"/>
    <p:sldId id="1076" r:id="rId2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7" d="100"/>
          <a:sy n="97" d="100"/>
        </p:scale>
        <p:origin x="1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Users\user\Desktop\Hepak\TRT_Press.xlsm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Users\user\Desktop\Hepak\TRT_Press.xlsm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TRT_Press!$O$1</c:f>
              <c:strCache>
                <c:ptCount val="1"/>
                <c:pt idx="0">
                  <c:v>Pressure[kPaG]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TRT_Press!$E$2:$E$228</c:f>
              <c:numCache>
                <c:formatCode>General</c:formatCode>
                <c:ptCount val="22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112.5</c:v>
                </c:pt>
                <c:pt idx="114">
                  <c:v>113</c:v>
                </c:pt>
                <c:pt idx="115">
                  <c:v>114</c:v>
                </c:pt>
                <c:pt idx="116">
                  <c:v>115</c:v>
                </c:pt>
                <c:pt idx="117">
                  <c:v>116</c:v>
                </c:pt>
                <c:pt idx="118">
                  <c:v>117</c:v>
                </c:pt>
                <c:pt idx="119">
                  <c:v>118</c:v>
                </c:pt>
                <c:pt idx="120">
                  <c:v>119</c:v>
                </c:pt>
                <c:pt idx="121">
                  <c:v>120</c:v>
                </c:pt>
                <c:pt idx="122">
                  <c:v>121</c:v>
                </c:pt>
                <c:pt idx="123">
                  <c:v>122</c:v>
                </c:pt>
                <c:pt idx="124">
                  <c:v>123</c:v>
                </c:pt>
                <c:pt idx="125">
                  <c:v>124</c:v>
                </c:pt>
                <c:pt idx="126">
                  <c:v>125</c:v>
                </c:pt>
                <c:pt idx="127">
                  <c:v>126</c:v>
                </c:pt>
                <c:pt idx="128">
                  <c:v>127</c:v>
                </c:pt>
                <c:pt idx="129">
                  <c:v>128</c:v>
                </c:pt>
                <c:pt idx="130">
                  <c:v>129</c:v>
                </c:pt>
                <c:pt idx="131">
                  <c:v>130</c:v>
                </c:pt>
                <c:pt idx="132">
                  <c:v>131</c:v>
                </c:pt>
                <c:pt idx="133">
                  <c:v>132</c:v>
                </c:pt>
                <c:pt idx="134">
                  <c:v>133</c:v>
                </c:pt>
                <c:pt idx="135">
                  <c:v>134</c:v>
                </c:pt>
                <c:pt idx="136">
                  <c:v>135</c:v>
                </c:pt>
                <c:pt idx="137">
                  <c:v>136</c:v>
                </c:pt>
                <c:pt idx="138">
                  <c:v>137</c:v>
                </c:pt>
                <c:pt idx="139">
                  <c:v>138</c:v>
                </c:pt>
                <c:pt idx="140">
                  <c:v>139</c:v>
                </c:pt>
                <c:pt idx="141">
                  <c:v>140</c:v>
                </c:pt>
                <c:pt idx="142">
                  <c:v>141</c:v>
                </c:pt>
                <c:pt idx="143">
                  <c:v>142</c:v>
                </c:pt>
                <c:pt idx="144">
                  <c:v>143</c:v>
                </c:pt>
                <c:pt idx="145">
                  <c:v>144</c:v>
                </c:pt>
                <c:pt idx="146">
                  <c:v>145</c:v>
                </c:pt>
                <c:pt idx="147">
                  <c:v>146</c:v>
                </c:pt>
                <c:pt idx="148">
                  <c:v>147</c:v>
                </c:pt>
                <c:pt idx="149">
                  <c:v>148</c:v>
                </c:pt>
                <c:pt idx="150">
                  <c:v>149</c:v>
                </c:pt>
                <c:pt idx="151">
                  <c:v>150</c:v>
                </c:pt>
                <c:pt idx="152">
                  <c:v>151</c:v>
                </c:pt>
                <c:pt idx="153">
                  <c:v>152</c:v>
                </c:pt>
                <c:pt idx="154">
                  <c:v>153</c:v>
                </c:pt>
                <c:pt idx="155">
                  <c:v>154</c:v>
                </c:pt>
                <c:pt idx="156">
                  <c:v>155</c:v>
                </c:pt>
                <c:pt idx="157">
                  <c:v>156</c:v>
                </c:pt>
                <c:pt idx="158">
                  <c:v>157</c:v>
                </c:pt>
                <c:pt idx="159">
                  <c:v>158</c:v>
                </c:pt>
                <c:pt idx="160">
                  <c:v>159</c:v>
                </c:pt>
                <c:pt idx="161">
                  <c:v>160</c:v>
                </c:pt>
                <c:pt idx="162">
                  <c:v>161</c:v>
                </c:pt>
                <c:pt idx="163">
                  <c:v>162</c:v>
                </c:pt>
                <c:pt idx="164">
                  <c:v>163</c:v>
                </c:pt>
                <c:pt idx="165">
                  <c:v>164</c:v>
                </c:pt>
                <c:pt idx="166">
                  <c:v>165</c:v>
                </c:pt>
                <c:pt idx="167">
                  <c:v>166</c:v>
                </c:pt>
                <c:pt idx="168">
                  <c:v>167</c:v>
                </c:pt>
                <c:pt idx="169">
                  <c:v>168</c:v>
                </c:pt>
                <c:pt idx="170">
                  <c:v>169</c:v>
                </c:pt>
                <c:pt idx="171">
                  <c:v>170</c:v>
                </c:pt>
                <c:pt idx="172">
                  <c:v>171</c:v>
                </c:pt>
                <c:pt idx="173">
                  <c:v>172</c:v>
                </c:pt>
                <c:pt idx="174">
                  <c:v>173</c:v>
                </c:pt>
                <c:pt idx="175">
                  <c:v>174</c:v>
                </c:pt>
                <c:pt idx="176">
                  <c:v>175</c:v>
                </c:pt>
                <c:pt idx="177">
                  <c:v>176</c:v>
                </c:pt>
                <c:pt idx="178">
                  <c:v>177</c:v>
                </c:pt>
                <c:pt idx="179">
                  <c:v>178</c:v>
                </c:pt>
                <c:pt idx="180">
                  <c:v>179</c:v>
                </c:pt>
                <c:pt idx="181">
                  <c:v>180</c:v>
                </c:pt>
                <c:pt idx="182">
                  <c:v>181</c:v>
                </c:pt>
                <c:pt idx="183">
                  <c:v>182</c:v>
                </c:pt>
                <c:pt idx="184">
                  <c:v>183</c:v>
                </c:pt>
                <c:pt idx="185">
                  <c:v>184</c:v>
                </c:pt>
                <c:pt idx="186">
                  <c:v>185</c:v>
                </c:pt>
                <c:pt idx="187">
                  <c:v>186</c:v>
                </c:pt>
                <c:pt idx="188">
                  <c:v>187</c:v>
                </c:pt>
                <c:pt idx="189">
                  <c:v>188</c:v>
                </c:pt>
                <c:pt idx="190">
                  <c:v>189</c:v>
                </c:pt>
                <c:pt idx="191">
                  <c:v>190</c:v>
                </c:pt>
                <c:pt idx="192">
                  <c:v>191</c:v>
                </c:pt>
                <c:pt idx="193">
                  <c:v>192</c:v>
                </c:pt>
                <c:pt idx="194">
                  <c:v>193</c:v>
                </c:pt>
                <c:pt idx="195">
                  <c:v>194</c:v>
                </c:pt>
                <c:pt idx="196">
                  <c:v>195</c:v>
                </c:pt>
                <c:pt idx="197">
                  <c:v>196</c:v>
                </c:pt>
                <c:pt idx="198">
                  <c:v>197</c:v>
                </c:pt>
                <c:pt idx="199">
                  <c:v>198</c:v>
                </c:pt>
                <c:pt idx="200">
                  <c:v>199</c:v>
                </c:pt>
                <c:pt idx="201">
                  <c:v>200</c:v>
                </c:pt>
                <c:pt idx="202">
                  <c:v>201</c:v>
                </c:pt>
                <c:pt idx="203">
                  <c:v>202</c:v>
                </c:pt>
                <c:pt idx="204">
                  <c:v>203</c:v>
                </c:pt>
                <c:pt idx="205">
                  <c:v>204</c:v>
                </c:pt>
                <c:pt idx="206">
                  <c:v>205</c:v>
                </c:pt>
                <c:pt idx="207">
                  <c:v>206</c:v>
                </c:pt>
                <c:pt idx="208">
                  <c:v>207</c:v>
                </c:pt>
                <c:pt idx="209">
                  <c:v>208</c:v>
                </c:pt>
                <c:pt idx="210">
                  <c:v>209</c:v>
                </c:pt>
                <c:pt idx="211">
                  <c:v>210</c:v>
                </c:pt>
                <c:pt idx="212">
                  <c:v>211</c:v>
                </c:pt>
                <c:pt idx="213">
                  <c:v>212</c:v>
                </c:pt>
                <c:pt idx="214">
                  <c:v>213</c:v>
                </c:pt>
                <c:pt idx="215">
                  <c:v>214</c:v>
                </c:pt>
                <c:pt idx="216">
                  <c:v>215</c:v>
                </c:pt>
                <c:pt idx="217">
                  <c:v>216</c:v>
                </c:pt>
                <c:pt idx="218">
                  <c:v>217</c:v>
                </c:pt>
                <c:pt idx="219">
                  <c:v>218</c:v>
                </c:pt>
                <c:pt idx="220">
                  <c:v>219</c:v>
                </c:pt>
                <c:pt idx="221">
                  <c:v>220</c:v>
                </c:pt>
                <c:pt idx="222">
                  <c:v>221</c:v>
                </c:pt>
                <c:pt idx="223">
                  <c:v>222</c:v>
                </c:pt>
                <c:pt idx="224">
                  <c:v>223</c:v>
                </c:pt>
                <c:pt idx="225">
                  <c:v>224</c:v>
                </c:pt>
                <c:pt idx="226">
                  <c:v>225</c:v>
                </c:pt>
              </c:numCache>
            </c:numRef>
          </c:xVal>
          <c:yVal>
            <c:numRef>
              <c:f>TRT_Press!$O$2:$O$228</c:f>
              <c:numCache>
                <c:formatCode>General</c:formatCode>
                <c:ptCount val="227"/>
                <c:pt idx="0">
                  <c:v>28.536113709443256</c:v>
                </c:pt>
                <c:pt idx="1">
                  <c:v>28.441476025979696</c:v>
                </c:pt>
                <c:pt idx="2">
                  <c:v>28.346769406450576</c:v>
                </c:pt>
                <c:pt idx="3">
                  <c:v>28.251993699668745</c:v>
                </c:pt>
                <c:pt idx="4">
                  <c:v>28.157148753893537</c:v>
                </c:pt>
                <c:pt idx="5">
                  <c:v>28.062234416828019</c:v>
                </c:pt>
                <c:pt idx="6">
                  <c:v>27.967250535615946</c:v>
                </c:pt>
                <c:pt idx="7">
                  <c:v>27.872196956839005</c:v>
                </c:pt>
                <c:pt idx="8">
                  <c:v>27.777073526513888</c:v>
                </c:pt>
                <c:pt idx="9">
                  <c:v>27.681880090089336</c:v>
                </c:pt>
                <c:pt idx="10">
                  <c:v>27.586616492443326</c:v>
                </c:pt>
                <c:pt idx="11">
                  <c:v>27.491282577879915</c:v>
                </c:pt>
                <c:pt idx="12">
                  <c:v>27.395878190126481</c:v>
                </c:pt>
                <c:pt idx="13">
                  <c:v>27.300403172330547</c:v>
                </c:pt>
                <c:pt idx="14">
                  <c:v>27.204857367056874</c:v>
                </c:pt>
                <c:pt idx="15">
                  <c:v>27.109240616284367</c:v>
                </c:pt>
                <c:pt idx="16">
                  <c:v>27.013552761403091</c:v>
                </c:pt>
                <c:pt idx="17">
                  <c:v>26.917793643211084</c:v>
                </c:pt>
                <c:pt idx="18">
                  <c:v>26.821963101911351</c:v>
                </c:pt>
                <c:pt idx="19">
                  <c:v>26.72606097710873</c:v>
                </c:pt>
                <c:pt idx="20">
                  <c:v>26.630087107806673</c:v>
                </c:pt>
                <c:pt idx="21">
                  <c:v>26.5340413324042</c:v>
                </c:pt>
                <c:pt idx="22">
                  <c:v>26.437923488692661</c:v>
                </c:pt>
                <c:pt idx="23">
                  <c:v>26.341733413852509</c:v>
                </c:pt>
                <c:pt idx="24">
                  <c:v>26.245470944450105</c:v>
                </c:pt>
                <c:pt idx="25">
                  <c:v>26.149135916434474</c:v>
                </c:pt>
                <c:pt idx="26">
                  <c:v>26.052728165134027</c:v>
                </c:pt>
                <c:pt idx="27">
                  <c:v>25.956247525253275</c:v>
                </c:pt>
                <c:pt idx="28">
                  <c:v>25.859693830869475</c:v>
                </c:pt>
                <c:pt idx="29">
                  <c:v>25.763066915429334</c:v>
                </c:pt>
                <c:pt idx="30">
                  <c:v>25.666366611745659</c:v>
                </c:pt>
                <c:pt idx="31">
                  <c:v>25.569592751993937</c:v>
                </c:pt>
                <c:pt idx="32">
                  <c:v>25.472745167708936</c:v>
                </c:pt>
                <c:pt idx="33">
                  <c:v>25.375823689781299</c:v>
                </c:pt>
                <c:pt idx="34">
                  <c:v>25.278828148454068</c:v>
                </c:pt>
                <c:pt idx="35">
                  <c:v>25.181758373319212</c:v>
                </c:pt>
                <c:pt idx="36">
                  <c:v>25.084614193314152</c:v>
                </c:pt>
                <c:pt idx="37">
                  <c:v>24.987395436718145</c:v>
                </c:pt>
                <c:pt idx="38">
                  <c:v>24.890101931148862</c:v>
                </c:pt>
                <c:pt idx="39">
                  <c:v>24.792733503558722</c:v>
                </c:pt>
                <c:pt idx="40">
                  <c:v>24.695289980231308</c:v>
                </c:pt>
                <c:pt idx="41">
                  <c:v>24.597771186777777</c:v>
                </c:pt>
                <c:pt idx="42">
                  <c:v>24.500176948133159</c:v>
                </c:pt>
                <c:pt idx="43">
                  <c:v>24.402507088552738</c:v>
                </c:pt>
                <c:pt idx="44">
                  <c:v>24.304761431608313</c:v>
                </c:pt>
                <c:pt idx="45">
                  <c:v>24.206939800184443</c:v>
                </c:pt>
                <c:pt idx="46">
                  <c:v>24.10904201647476</c:v>
                </c:pt>
                <c:pt idx="47">
                  <c:v>24.011067901978166</c:v>
                </c:pt>
                <c:pt idx="48">
                  <c:v>23.913017277494987</c:v>
                </c:pt>
                <c:pt idx="49">
                  <c:v>23.814889963123193</c:v>
                </c:pt>
                <c:pt idx="50">
                  <c:v>23.716685778254501</c:v>
                </c:pt>
                <c:pt idx="51">
                  <c:v>23.618404541570513</c:v>
                </c:pt>
                <c:pt idx="52">
                  <c:v>23.520046071038763</c:v>
                </c:pt>
                <c:pt idx="53">
                  <c:v>23.421610183908811</c:v>
                </c:pt>
                <c:pt idx="54">
                  <c:v>23.323096696708276</c:v>
                </c:pt>
                <c:pt idx="55">
                  <c:v>23.224505425238789</c:v>
                </c:pt>
                <c:pt idx="56">
                  <c:v>23.125836184572023</c:v>
                </c:pt>
                <c:pt idx="57">
                  <c:v>23.027088789045578</c:v>
                </c:pt>
                <c:pt idx="58">
                  <c:v>22.928263052258956</c:v>
                </c:pt>
                <c:pt idx="59">
                  <c:v>22.829358787069381</c:v>
                </c:pt>
                <c:pt idx="60">
                  <c:v>22.730375805587698</c:v>
                </c:pt>
                <c:pt idx="61">
                  <c:v>22.631313919174218</c:v>
                </c:pt>
                <c:pt idx="62">
                  <c:v>22.532172938434428</c:v>
                </c:pt>
                <c:pt idx="63">
                  <c:v>22.432952673214857</c:v>
                </c:pt>
                <c:pt idx="64">
                  <c:v>22.333652932598739</c:v>
                </c:pt>
                <c:pt idx="65">
                  <c:v>22.234273524901752</c:v>
                </c:pt>
                <c:pt idx="66">
                  <c:v>22.134814257667657</c:v>
                </c:pt>
                <c:pt idx="67">
                  <c:v>22.035274937663971</c:v>
                </c:pt>
                <c:pt idx="68">
                  <c:v>21.935655370877612</c:v>
                </c:pt>
                <c:pt idx="69">
                  <c:v>21.835955362510347</c:v>
                </c:pt>
                <c:pt idx="70">
                  <c:v>21.736174716974489</c:v>
                </c:pt>
                <c:pt idx="71">
                  <c:v>21.636313237888317</c:v>
                </c:pt>
                <c:pt idx="72">
                  <c:v>21.53637072807156</c:v>
                </c:pt>
                <c:pt idx="73">
                  <c:v>21.43634698954088</c:v>
                </c:pt>
                <c:pt idx="74">
                  <c:v>21.336241823505262</c:v>
                </c:pt>
                <c:pt idx="75">
                  <c:v>21.236055030361399</c:v>
                </c:pt>
                <c:pt idx="76">
                  <c:v>21.135786409689047</c:v>
                </c:pt>
                <c:pt idx="77">
                  <c:v>21.035435760246301</c:v>
                </c:pt>
                <c:pt idx="78">
                  <c:v>20.935002879964898</c:v>
                </c:pt>
                <c:pt idx="79">
                  <c:v>20.834487565945494</c:v>
                </c:pt>
                <c:pt idx="80">
                  <c:v>20.73388961445275</c:v>
                </c:pt>
                <c:pt idx="81">
                  <c:v>20.633208820910681</c:v>
                </c:pt>
                <c:pt idx="82">
                  <c:v>20.532444979897605</c:v>
                </c:pt>
                <c:pt idx="83">
                  <c:v>20.431597885141386</c:v>
                </c:pt>
                <c:pt idx="84">
                  <c:v>20.330667329514398</c:v>
                </c:pt>
                <c:pt idx="85">
                  <c:v>20.229653105028618</c:v>
                </c:pt>
                <c:pt idx="86">
                  <c:v>20.128555002830552</c:v>
                </c:pt>
                <c:pt idx="87">
                  <c:v>20.027372813196209</c:v>
                </c:pt>
                <c:pt idx="88">
                  <c:v>19.926106325526078</c:v>
                </c:pt>
                <c:pt idx="89">
                  <c:v>19.82475532833989</c:v>
                </c:pt>
                <c:pt idx="90">
                  <c:v>19.723319609271513</c:v>
                </c:pt>
                <c:pt idx="91">
                  <c:v>19.621798955063753</c:v>
                </c:pt>
                <c:pt idx="92">
                  <c:v>19.520193151563078</c:v>
                </c:pt>
                <c:pt idx="93">
                  <c:v>19.41850198371435</c:v>
                </c:pt>
                <c:pt idx="94">
                  <c:v>19.316725235555538</c:v>
                </c:pt>
                <c:pt idx="95">
                  <c:v>19.214862690212286</c:v>
                </c:pt>
                <c:pt idx="96">
                  <c:v>19.112914129892545</c:v>
                </c:pt>
                <c:pt idx="97">
                  <c:v>19.010879335881128</c:v>
                </c:pt>
                <c:pt idx="98">
                  <c:v>18.908758088534213</c:v>
                </c:pt>
                <c:pt idx="99">
                  <c:v>18.806550167273855</c:v>
                </c:pt>
                <c:pt idx="100">
                  <c:v>18.704255350582287</c:v>
                </c:pt>
                <c:pt idx="101">
                  <c:v>18.703696681429662</c:v>
                </c:pt>
                <c:pt idx="102">
                  <c:v>18.703138009683229</c:v>
                </c:pt>
                <c:pt idx="103">
                  <c:v>18.702579335342975</c:v>
                </c:pt>
                <c:pt idx="104">
                  <c:v>18.702020658408841</c:v>
                </c:pt>
                <c:pt idx="105">
                  <c:v>18.701461978880829</c:v>
                </c:pt>
                <c:pt idx="106">
                  <c:v>18.700903296758852</c:v>
                </c:pt>
                <c:pt idx="107">
                  <c:v>18.700344612042898</c:v>
                </c:pt>
                <c:pt idx="108">
                  <c:v>18.69978592473295</c:v>
                </c:pt>
                <c:pt idx="109">
                  <c:v>18.699227234828939</c:v>
                </c:pt>
                <c:pt idx="110">
                  <c:v>18.69866854233085</c:v>
                </c:pt>
                <c:pt idx="111">
                  <c:v>18.698109847238641</c:v>
                </c:pt>
                <c:pt idx="112">
                  <c:v>18.697551149552268</c:v>
                </c:pt>
                <c:pt idx="113">
                  <c:v>18.697271800060534</c:v>
                </c:pt>
                <c:pt idx="114">
                  <c:v>18.696922939204981</c:v>
                </c:pt>
                <c:pt idx="115">
                  <c:v>18.696225213439405</c:v>
                </c:pt>
                <c:pt idx="116">
                  <c:v>18.69552748361933</c:v>
                </c:pt>
                <c:pt idx="117">
                  <c:v>18.694829749744684</c:v>
                </c:pt>
                <c:pt idx="118">
                  <c:v>18.69413201181537</c:v>
                </c:pt>
                <c:pt idx="119">
                  <c:v>18.693434269831343</c:v>
                </c:pt>
                <c:pt idx="120">
                  <c:v>18.692736523792533</c:v>
                </c:pt>
                <c:pt idx="121">
                  <c:v>18.692038773698854</c:v>
                </c:pt>
                <c:pt idx="122">
                  <c:v>18.691341019550237</c:v>
                </c:pt>
                <c:pt idx="123">
                  <c:v>18.690643261346622</c:v>
                </c:pt>
                <c:pt idx="124">
                  <c:v>18.689945499087941</c:v>
                </c:pt>
                <c:pt idx="125">
                  <c:v>18.689247732774106</c:v>
                </c:pt>
                <c:pt idx="126">
                  <c:v>18.688549962405062</c:v>
                </c:pt>
                <c:pt idx="127">
                  <c:v>18.530597087249333</c:v>
                </c:pt>
                <c:pt idx="128">
                  <c:v>18.372435584885025</c:v>
                </c:pt>
                <c:pt idx="129">
                  <c:v>18.214064625742509</c:v>
                </c:pt>
                <c:pt idx="130">
                  <c:v>18.055483374738344</c:v>
                </c:pt>
                <c:pt idx="131">
                  <c:v>17.896690991223807</c:v>
                </c:pt>
                <c:pt idx="132">
                  <c:v>17.737686628932835</c:v>
                </c:pt>
                <c:pt idx="133">
                  <c:v>17.578469435929335</c:v>
                </c:pt>
                <c:pt idx="134">
                  <c:v>17.419038554553822</c:v>
                </c:pt>
                <c:pt idx="135">
                  <c:v>17.259393121369399</c:v>
                </c:pt>
                <c:pt idx="136">
                  <c:v>17.099532267107236</c:v>
                </c:pt>
                <c:pt idx="137">
                  <c:v>16.939455116611128</c:v>
                </c:pt>
                <c:pt idx="138">
                  <c:v>16.779160788781553</c:v>
                </c:pt>
                <c:pt idx="139">
                  <c:v>16.618648396519049</c:v>
                </c:pt>
                <c:pt idx="140">
                  <c:v>16.457917046666793</c:v>
                </c:pt>
                <c:pt idx="141">
                  <c:v>16.29696583995252</c:v>
                </c:pt>
                <c:pt idx="142">
                  <c:v>16.135793870929803</c:v>
                </c:pt>
                <c:pt idx="143">
                  <c:v>15.974400227918423</c:v>
                </c:pt>
                <c:pt idx="144">
                  <c:v>15.812783992944176</c:v>
                </c:pt>
                <c:pt idx="145">
                  <c:v>15.650944241677834</c:v>
                </c:pt>
                <c:pt idx="146">
                  <c:v>15.488880043373399</c:v>
                </c:pt>
                <c:pt idx="147">
                  <c:v>15.326590460805548</c:v>
                </c:pt>
                <c:pt idx="148">
                  <c:v>15.164074550206223</c:v>
                </c:pt>
                <c:pt idx="149">
                  <c:v>15.001331361200599</c:v>
                </c:pt>
                <c:pt idx="150">
                  <c:v>14.838359936742094</c:v>
                </c:pt>
                <c:pt idx="151">
                  <c:v>14.675159313046564</c:v>
                </c:pt>
                <c:pt idx="152">
                  <c:v>14.511728519525761</c:v>
                </c:pt>
                <c:pt idx="153">
                  <c:v>14.348066578719823</c:v>
                </c:pt>
                <c:pt idx="154">
                  <c:v>14.184172506229004</c:v>
                </c:pt>
                <c:pt idx="155">
                  <c:v>14.020045310644463</c:v>
                </c:pt>
                <c:pt idx="156">
                  <c:v>13.855683993478166</c:v>
                </c:pt>
                <c:pt idx="157">
                  <c:v>13.691087549091904</c:v>
                </c:pt>
                <c:pt idx="158">
                  <c:v>13.526254964625423</c:v>
                </c:pt>
                <c:pt idx="159">
                  <c:v>13.361185219923527</c:v>
                </c:pt>
                <c:pt idx="160">
                  <c:v>13.19587728746238</c:v>
                </c:pt>
                <c:pt idx="161">
                  <c:v>13.030330132274671</c:v>
                </c:pt>
                <c:pt idx="162">
                  <c:v>12.864542711873938</c:v>
                </c:pt>
                <c:pt idx="163">
                  <c:v>12.698513976177836</c:v>
                </c:pt>
                <c:pt idx="164">
                  <c:v>12.532242867430398</c:v>
                </c:pt>
                <c:pt idx="165">
                  <c:v>12.365728320123338</c:v>
                </c:pt>
                <c:pt idx="166">
                  <c:v>12.198969260916201</c:v>
                </c:pt>
                <c:pt idx="167">
                  <c:v>12.031964608555512</c:v>
                </c:pt>
                <c:pt idx="168">
                  <c:v>11.864713273792859</c:v>
                </c:pt>
                <c:pt idx="169">
                  <c:v>11.697214159301879</c:v>
                </c:pt>
                <c:pt idx="170">
                  <c:v>11.529466159594079</c:v>
                </c:pt>
                <c:pt idx="171">
                  <c:v>11.361468160933612</c:v>
                </c:pt>
                <c:pt idx="172">
                  <c:v>11.19321904125087</c:v>
                </c:pt>
                <c:pt idx="173">
                  <c:v>11.024717670054827</c:v>
                </c:pt>
                <c:pt idx="174">
                  <c:v>10.855962908344353</c:v>
                </c:pt>
                <c:pt idx="175">
                  <c:v>10.686953608518166</c:v>
                </c:pt>
                <c:pt idx="176">
                  <c:v>10.517688614283671</c:v>
                </c:pt>
                <c:pt idx="177">
                  <c:v>10.348166760564524</c:v>
                </c:pt>
                <c:pt idx="178">
                  <c:v>10.178386873406822</c:v>
                </c:pt>
                <c:pt idx="179">
                  <c:v>10.00834776988421</c:v>
                </c:pt>
                <c:pt idx="180">
                  <c:v>9.8380482580014359</c:v>
                </c:pt>
                <c:pt idx="181">
                  <c:v>9.6674871365968187</c:v>
                </c:pt>
                <c:pt idx="182">
                  <c:v>9.4966631952431015</c:v>
                </c:pt>
                <c:pt idx="183">
                  <c:v>9.325575214147193</c:v>
                </c:pt>
                <c:pt idx="184">
                  <c:v>9.1542219640482614</c:v>
                </c:pt>
                <c:pt idx="185">
                  <c:v>8.9826022061145778</c:v>
                </c:pt>
                <c:pt idx="186">
                  <c:v>8.8107146918388253</c:v>
                </c:pt>
                <c:pt idx="187">
                  <c:v>8.6385581629319006</c:v>
                </c:pt>
                <c:pt idx="188">
                  <c:v>8.4661313512153242</c:v>
                </c:pt>
                <c:pt idx="189">
                  <c:v>8.2934329785120724</c:v>
                </c:pt>
                <c:pt idx="190">
                  <c:v>8.1204617565357324</c:v>
                </c:pt>
                <c:pt idx="191">
                  <c:v>7.9472163867782939</c:v>
                </c:pt>
                <c:pt idx="192">
                  <c:v>7.7736955603961775</c:v>
                </c:pt>
                <c:pt idx="193">
                  <c:v>7.5998979580946155</c:v>
                </c:pt>
                <c:pt idx="194">
                  <c:v>7.4258222500105546</c:v>
                </c:pt>
                <c:pt idx="195">
                  <c:v>7.2514670955935401</c:v>
                </c:pt>
                <c:pt idx="196">
                  <c:v>7.0768311434852365</c:v>
                </c:pt>
                <c:pt idx="197">
                  <c:v>6.9019130313968731</c:v>
                </c:pt>
                <c:pt idx="198">
                  <c:v>6.726711385985098</c:v>
                </c:pt>
                <c:pt idx="199">
                  <c:v>6.5512248227259988</c:v>
                </c:pt>
                <c:pt idx="200">
                  <c:v>6.3754519457871339</c:v>
                </c:pt>
                <c:pt idx="201">
                  <c:v>6.19939134789783</c:v>
                </c:pt>
                <c:pt idx="202">
                  <c:v>6.0230416102174331</c:v>
                </c:pt>
                <c:pt idx="203">
                  <c:v>5.8464013022017838</c:v>
                </c:pt>
                <c:pt idx="204">
                  <c:v>5.6694689814674035</c:v>
                </c:pt>
                <c:pt idx="205">
                  <c:v>5.4922431936540193</c:v>
                </c:pt>
                <c:pt idx="206">
                  <c:v>5.3147224722847142</c:v>
                </c:pt>
                <c:pt idx="207">
                  <c:v>5.1369053386241461</c:v>
                </c:pt>
                <c:pt idx="208">
                  <c:v>4.9587903015345205</c:v>
                </c:pt>
                <c:pt idx="209">
                  <c:v>4.7803758573295028</c:v>
                </c:pt>
                <c:pt idx="210">
                  <c:v>4.6016604896258286</c:v>
                </c:pt>
                <c:pt idx="211">
                  <c:v>4.422642669192598</c:v>
                </c:pt>
                <c:pt idx="212">
                  <c:v>4.2433208537983944</c:v>
                </c:pt>
                <c:pt idx="213">
                  <c:v>4.0636934880559892</c:v>
                </c:pt>
                <c:pt idx="214">
                  <c:v>3.8837590032646148</c:v>
                </c:pt>
                <c:pt idx="215">
                  <c:v>3.703515817249837</c:v>
                </c:pt>
                <c:pt idx="216">
                  <c:v>3.5229623342009546</c:v>
                </c:pt>
                <c:pt idx="217">
                  <c:v>3.3420969445058546</c:v>
                </c:pt>
                <c:pt idx="218">
                  <c:v>3.1609180245832817</c:v>
                </c:pt>
                <c:pt idx="219">
                  <c:v>2.9794239367124646</c:v>
                </c:pt>
                <c:pt idx="220">
                  <c:v>2.7976130288600842</c:v>
                </c:pt>
                <c:pt idx="221">
                  <c:v>2.615483634504514</c:v>
                </c:pt>
                <c:pt idx="222">
                  <c:v>2.4330340724572181</c:v>
                </c:pt>
                <c:pt idx="223">
                  <c:v>2.2502626466814348</c:v>
                </c:pt>
                <c:pt idx="224">
                  <c:v>2.0671676461077624</c:v>
                </c:pt>
                <c:pt idx="225">
                  <c:v>1.8837473444470447</c:v>
                </c:pt>
                <c:pt idx="226">
                  <c:v>1.7000000000000028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F7D-4266-9275-D9CE91FC85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9344448"/>
        <c:axId val="179647296"/>
      </c:scatterChart>
      <c:valAx>
        <c:axId val="2293444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/>
                  <a:t>Position[m]</a:t>
                </a:r>
                <a:endParaRPr lang="ja-JP" alt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79647296"/>
        <c:crosses val="autoZero"/>
        <c:crossBetween val="midCat"/>
      </c:valAx>
      <c:valAx>
        <c:axId val="179647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/>
                  <a:t>Pressure[kPaG]</a:t>
                </a:r>
                <a:endParaRPr lang="ja-JP" alt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293444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TRT_Press!$H$1</c:f>
              <c:strCache>
                <c:ptCount val="1"/>
                <c:pt idx="0">
                  <c:v>v[m/s]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TRT_Press!$E$2:$E$228</c:f>
              <c:numCache>
                <c:formatCode>General</c:formatCode>
                <c:ptCount val="22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112.5</c:v>
                </c:pt>
                <c:pt idx="114">
                  <c:v>113</c:v>
                </c:pt>
                <c:pt idx="115">
                  <c:v>114</c:v>
                </c:pt>
                <c:pt idx="116">
                  <c:v>115</c:v>
                </c:pt>
                <c:pt idx="117">
                  <c:v>116</c:v>
                </c:pt>
                <c:pt idx="118">
                  <c:v>117</c:v>
                </c:pt>
                <c:pt idx="119">
                  <c:v>118</c:v>
                </c:pt>
                <c:pt idx="120">
                  <c:v>119</c:v>
                </c:pt>
                <c:pt idx="121">
                  <c:v>120</c:v>
                </c:pt>
                <c:pt idx="122">
                  <c:v>121</c:v>
                </c:pt>
                <c:pt idx="123">
                  <c:v>122</c:v>
                </c:pt>
                <c:pt idx="124">
                  <c:v>123</c:v>
                </c:pt>
                <c:pt idx="125">
                  <c:v>124</c:v>
                </c:pt>
                <c:pt idx="126">
                  <c:v>125</c:v>
                </c:pt>
                <c:pt idx="127">
                  <c:v>126</c:v>
                </c:pt>
                <c:pt idx="128">
                  <c:v>127</c:v>
                </c:pt>
                <c:pt idx="129">
                  <c:v>128</c:v>
                </c:pt>
                <c:pt idx="130">
                  <c:v>129</c:v>
                </c:pt>
                <c:pt idx="131">
                  <c:v>130</c:v>
                </c:pt>
                <c:pt idx="132">
                  <c:v>131</c:v>
                </c:pt>
                <c:pt idx="133">
                  <c:v>132</c:v>
                </c:pt>
                <c:pt idx="134">
                  <c:v>133</c:v>
                </c:pt>
                <c:pt idx="135">
                  <c:v>134</c:v>
                </c:pt>
                <c:pt idx="136">
                  <c:v>135</c:v>
                </c:pt>
                <c:pt idx="137">
                  <c:v>136</c:v>
                </c:pt>
                <c:pt idx="138">
                  <c:v>137</c:v>
                </c:pt>
                <c:pt idx="139">
                  <c:v>138</c:v>
                </c:pt>
                <c:pt idx="140">
                  <c:v>139</c:v>
                </c:pt>
                <c:pt idx="141">
                  <c:v>140</c:v>
                </c:pt>
                <c:pt idx="142">
                  <c:v>141</c:v>
                </c:pt>
                <c:pt idx="143">
                  <c:v>142</c:v>
                </c:pt>
                <c:pt idx="144">
                  <c:v>143</c:v>
                </c:pt>
                <c:pt idx="145">
                  <c:v>144</c:v>
                </c:pt>
                <c:pt idx="146">
                  <c:v>145</c:v>
                </c:pt>
                <c:pt idx="147">
                  <c:v>146</c:v>
                </c:pt>
                <c:pt idx="148">
                  <c:v>147</c:v>
                </c:pt>
                <c:pt idx="149">
                  <c:v>148</c:v>
                </c:pt>
                <c:pt idx="150">
                  <c:v>149</c:v>
                </c:pt>
                <c:pt idx="151">
                  <c:v>150</c:v>
                </c:pt>
                <c:pt idx="152">
                  <c:v>151</c:v>
                </c:pt>
                <c:pt idx="153">
                  <c:v>152</c:v>
                </c:pt>
                <c:pt idx="154">
                  <c:v>153</c:v>
                </c:pt>
                <c:pt idx="155">
                  <c:v>154</c:v>
                </c:pt>
                <c:pt idx="156">
                  <c:v>155</c:v>
                </c:pt>
                <c:pt idx="157">
                  <c:v>156</c:v>
                </c:pt>
                <c:pt idx="158">
                  <c:v>157</c:v>
                </c:pt>
                <c:pt idx="159">
                  <c:v>158</c:v>
                </c:pt>
                <c:pt idx="160">
                  <c:v>159</c:v>
                </c:pt>
                <c:pt idx="161">
                  <c:v>160</c:v>
                </c:pt>
                <c:pt idx="162">
                  <c:v>161</c:v>
                </c:pt>
                <c:pt idx="163">
                  <c:v>162</c:v>
                </c:pt>
                <c:pt idx="164">
                  <c:v>163</c:v>
                </c:pt>
                <c:pt idx="165">
                  <c:v>164</c:v>
                </c:pt>
                <c:pt idx="166">
                  <c:v>165</c:v>
                </c:pt>
                <c:pt idx="167">
                  <c:v>166</c:v>
                </c:pt>
                <c:pt idx="168">
                  <c:v>167</c:v>
                </c:pt>
                <c:pt idx="169">
                  <c:v>168</c:v>
                </c:pt>
                <c:pt idx="170">
                  <c:v>169</c:v>
                </c:pt>
                <c:pt idx="171">
                  <c:v>170</c:v>
                </c:pt>
                <c:pt idx="172">
                  <c:v>171</c:v>
                </c:pt>
                <c:pt idx="173">
                  <c:v>172</c:v>
                </c:pt>
                <c:pt idx="174">
                  <c:v>173</c:v>
                </c:pt>
                <c:pt idx="175">
                  <c:v>174</c:v>
                </c:pt>
                <c:pt idx="176">
                  <c:v>175</c:v>
                </c:pt>
                <c:pt idx="177">
                  <c:v>176</c:v>
                </c:pt>
                <c:pt idx="178">
                  <c:v>177</c:v>
                </c:pt>
                <c:pt idx="179">
                  <c:v>178</c:v>
                </c:pt>
                <c:pt idx="180">
                  <c:v>179</c:v>
                </c:pt>
                <c:pt idx="181">
                  <c:v>180</c:v>
                </c:pt>
                <c:pt idx="182">
                  <c:v>181</c:v>
                </c:pt>
                <c:pt idx="183">
                  <c:v>182</c:v>
                </c:pt>
                <c:pt idx="184">
                  <c:v>183</c:v>
                </c:pt>
                <c:pt idx="185">
                  <c:v>184</c:v>
                </c:pt>
                <c:pt idx="186">
                  <c:v>185</c:v>
                </c:pt>
                <c:pt idx="187">
                  <c:v>186</c:v>
                </c:pt>
                <c:pt idx="188">
                  <c:v>187</c:v>
                </c:pt>
                <c:pt idx="189">
                  <c:v>188</c:v>
                </c:pt>
                <c:pt idx="190">
                  <c:v>189</c:v>
                </c:pt>
                <c:pt idx="191">
                  <c:v>190</c:v>
                </c:pt>
                <c:pt idx="192">
                  <c:v>191</c:v>
                </c:pt>
                <c:pt idx="193">
                  <c:v>192</c:v>
                </c:pt>
                <c:pt idx="194">
                  <c:v>193</c:v>
                </c:pt>
                <c:pt idx="195">
                  <c:v>194</c:v>
                </c:pt>
                <c:pt idx="196">
                  <c:v>195</c:v>
                </c:pt>
                <c:pt idx="197">
                  <c:v>196</c:v>
                </c:pt>
                <c:pt idx="198">
                  <c:v>197</c:v>
                </c:pt>
                <c:pt idx="199">
                  <c:v>198</c:v>
                </c:pt>
                <c:pt idx="200">
                  <c:v>199</c:v>
                </c:pt>
                <c:pt idx="201">
                  <c:v>200</c:v>
                </c:pt>
                <c:pt idx="202">
                  <c:v>201</c:v>
                </c:pt>
                <c:pt idx="203">
                  <c:v>202</c:v>
                </c:pt>
                <c:pt idx="204">
                  <c:v>203</c:v>
                </c:pt>
                <c:pt idx="205">
                  <c:v>204</c:v>
                </c:pt>
                <c:pt idx="206">
                  <c:v>205</c:v>
                </c:pt>
                <c:pt idx="207">
                  <c:v>206</c:v>
                </c:pt>
                <c:pt idx="208">
                  <c:v>207</c:v>
                </c:pt>
                <c:pt idx="209">
                  <c:v>208</c:v>
                </c:pt>
                <c:pt idx="210">
                  <c:v>209</c:v>
                </c:pt>
                <c:pt idx="211">
                  <c:v>210</c:v>
                </c:pt>
                <c:pt idx="212">
                  <c:v>211</c:v>
                </c:pt>
                <c:pt idx="213">
                  <c:v>212</c:v>
                </c:pt>
                <c:pt idx="214">
                  <c:v>213</c:v>
                </c:pt>
                <c:pt idx="215">
                  <c:v>214</c:v>
                </c:pt>
                <c:pt idx="216">
                  <c:v>215</c:v>
                </c:pt>
                <c:pt idx="217">
                  <c:v>216</c:v>
                </c:pt>
                <c:pt idx="218">
                  <c:v>217</c:v>
                </c:pt>
                <c:pt idx="219">
                  <c:v>218</c:v>
                </c:pt>
                <c:pt idx="220">
                  <c:v>219</c:v>
                </c:pt>
                <c:pt idx="221">
                  <c:v>220</c:v>
                </c:pt>
                <c:pt idx="222">
                  <c:v>221</c:v>
                </c:pt>
                <c:pt idx="223">
                  <c:v>222</c:v>
                </c:pt>
                <c:pt idx="224">
                  <c:v>223</c:v>
                </c:pt>
                <c:pt idx="225">
                  <c:v>224</c:v>
                </c:pt>
                <c:pt idx="226">
                  <c:v>225</c:v>
                </c:pt>
              </c:numCache>
            </c:numRef>
          </c:xVal>
          <c:yVal>
            <c:numRef>
              <c:f>TRT_Press!$H$2:$H$228</c:f>
              <c:numCache>
                <c:formatCode>General</c:formatCode>
                <c:ptCount val="227"/>
                <c:pt idx="0">
                  <c:v>13.574002429236696</c:v>
                </c:pt>
                <c:pt idx="1">
                  <c:v>13.58388085372313</c:v>
                </c:pt>
                <c:pt idx="2">
                  <c:v>13.593780911433543</c:v>
                </c:pt>
                <c:pt idx="3">
                  <c:v>13.603702681454292</c:v>
                </c:pt>
                <c:pt idx="4">
                  <c:v>13.613646243277179</c:v>
                </c:pt>
                <c:pt idx="5">
                  <c:v>13.623611676802062</c:v>
                </c:pt>
                <c:pt idx="6">
                  <c:v>13.633599062339592</c:v>
                </c:pt>
                <c:pt idx="7">
                  <c:v>13.643608480613917</c:v>
                </c:pt>
                <c:pt idx="8">
                  <c:v>13.653640012765427</c:v>
                </c:pt>
                <c:pt idx="9">
                  <c:v>13.663693740353521</c:v>
                </c:pt>
                <c:pt idx="10">
                  <c:v>13.673769745359383</c:v>
                </c:pt>
                <c:pt idx="11">
                  <c:v>13.683868110188797</c:v>
                </c:pt>
                <c:pt idx="12">
                  <c:v>13.693988917675</c:v>
                </c:pt>
                <c:pt idx="13">
                  <c:v>13.704132251081489</c:v>
                </c:pt>
                <c:pt idx="14">
                  <c:v>13.714298194104943</c:v>
                </c:pt>
                <c:pt idx="15">
                  <c:v>13.724486830878107</c:v>
                </c:pt>
                <c:pt idx="16">
                  <c:v>13.734698245972719</c:v>
                </c:pt>
                <c:pt idx="17">
                  <c:v>13.744932524402453</c:v>
                </c:pt>
                <c:pt idx="18">
                  <c:v>13.755189751625917</c:v>
                </c:pt>
                <c:pt idx="19">
                  <c:v>13.76547001354961</c:v>
                </c:pt>
                <c:pt idx="20">
                  <c:v>13.775773396531003</c:v>
                </c:pt>
                <c:pt idx="21">
                  <c:v>13.786099987381522</c:v>
                </c:pt>
                <c:pt idx="22">
                  <c:v>13.796449873369676</c:v>
                </c:pt>
                <c:pt idx="23">
                  <c:v>13.806823142224118</c:v>
                </c:pt>
                <c:pt idx="24">
                  <c:v>13.817219882136802</c:v>
                </c:pt>
                <c:pt idx="25">
                  <c:v>13.827640181766098</c:v>
                </c:pt>
                <c:pt idx="26">
                  <c:v>13.838084130240006</c:v>
                </c:pt>
                <c:pt idx="27">
                  <c:v>13.84855181715932</c:v>
                </c:pt>
                <c:pt idx="28">
                  <c:v>13.859043332600898</c:v>
                </c:pt>
                <c:pt idx="29">
                  <c:v>13.869558767120889</c:v>
                </c:pt>
                <c:pt idx="30">
                  <c:v>13.880098211758034</c:v>
                </c:pt>
                <c:pt idx="31">
                  <c:v>13.89066175803697</c:v>
                </c:pt>
                <c:pt idx="32">
                  <c:v>13.901249497971572</c:v>
                </c:pt>
                <c:pt idx="33">
                  <c:v>13.911861524068318</c:v>
                </c:pt>
                <c:pt idx="34">
                  <c:v>13.922497929329683</c:v>
                </c:pt>
                <c:pt idx="35">
                  <c:v>13.933158807257589</c:v>
                </c:pt>
                <c:pt idx="36">
                  <c:v>13.943844251856817</c:v>
                </c:pt>
                <c:pt idx="37">
                  <c:v>13.954554357638525</c:v>
                </c:pt>
                <c:pt idx="38">
                  <c:v>13.965289219623735</c:v>
                </c:pt>
                <c:pt idx="39">
                  <c:v>13.976048933346899</c:v>
                </c:pt>
                <c:pt idx="40">
                  <c:v>13.986833594859453</c:v>
                </c:pt>
                <c:pt idx="41">
                  <c:v>13.997643300733431</c:v>
                </c:pt>
                <c:pt idx="42">
                  <c:v>14.008478148065096</c:v>
                </c:pt>
                <c:pt idx="43">
                  <c:v>14.019338234478596</c:v>
                </c:pt>
                <c:pt idx="44">
                  <c:v>14.030223658129669</c:v>
                </c:pt>
                <c:pt idx="45">
                  <c:v>14.041134517709381</c:v>
                </c:pt>
                <c:pt idx="46">
                  <c:v>14.052070912447858</c:v>
                </c:pt>
                <c:pt idx="47">
                  <c:v>14.063032942118108</c:v>
                </c:pt>
                <c:pt idx="48">
                  <c:v>14.074020707039827</c:v>
                </c:pt>
                <c:pt idx="49">
                  <c:v>14.08503430808325</c:v>
                </c:pt>
                <c:pt idx="50">
                  <c:v>14.096073846673086</c:v>
                </c:pt>
                <c:pt idx="51">
                  <c:v>14.107139424792363</c:v>
                </c:pt>
                <c:pt idx="52">
                  <c:v>14.118231144986488</c:v>
                </c:pt>
                <c:pt idx="53">
                  <c:v>14.129349110367137</c:v>
                </c:pt>
                <c:pt idx="54">
                  <c:v>14.140493424616368</c:v>
                </c:pt>
                <c:pt idx="55">
                  <c:v>14.151664191990639</c:v>
                </c:pt>
                <c:pt idx="56">
                  <c:v>14.162861517324904</c:v>
                </c:pt>
                <c:pt idx="57">
                  <c:v>14.174085506036777</c:v>
                </c:pt>
                <c:pt idx="58">
                  <c:v>14.185336264130664</c:v>
                </c:pt>
                <c:pt idx="59">
                  <c:v>14.196613898202012</c:v>
                </c:pt>
                <c:pt idx="60">
                  <c:v>14.207918515441516</c:v>
                </c:pt>
                <c:pt idx="61">
                  <c:v>14.219250223639415</c:v>
                </c:pt>
                <c:pt idx="62">
                  <c:v>14.230609131189825</c:v>
                </c:pt>
                <c:pt idx="63">
                  <c:v>14.241995347095067</c:v>
                </c:pt>
                <c:pt idx="64">
                  <c:v>14.253408980970081</c:v>
                </c:pt>
                <c:pt idx="65">
                  <c:v>14.264850143046861</c:v>
                </c:pt>
                <c:pt idx="66">
                  <c:v>14.276318944178922</c:v>
                </c:pt>
                <c:pt idx="67">
                  <c:v>14.287815495845811</c:v>
                </c:pt>
                <c:pt idx="68">
                  <c:v>14.29933991015767</c:v>
                </c:pt>
                <c:pt idx="69">
                  <c:v>14.310892299859821</c:v>
                </c:pt>
                <c:pt idx="70">
                  <c:v>14.322472778337406</c:v>
                </c:pt>
                <c:pt idx="71">
                  <c:v>14.334081459620064</c:v>
                </c:pt>
                <c:pt idx="72">
                  <c:v>14.34571845838664</c:v>
                </c:pt>
                <c:pt idx="73">
                  <c:v>14.357383889969967</c:v>
                </c:pt>
                <c:pt idx="74">
                  <c:v>14.369077870361631</c:v>
                </c:pt>
                <c:pt idx="75">
                  <c:v>14.38080051621686</c:v>
                </c:pt>
                <c:pt idx="76">
                  <c:v>14.392551944859399</c:v>
                </c:pt>
                <c:pt idx="77">
                  <c:v>14.404332274286414</c:v>
                </c:pt>
                <c:pt idx="78">
                  <c:v>14.416141623173532</c:v>
                </c:pt>
                <c:pt idx="79">
                  <c:v>14.427980110879796</c:v>
                </c:pt>
                <c:pt idx="80">
                  <c:v>14.439847857452786</c:v>
                </c:pt>
                <c:pt idx="81">
                  <c:v>14.451744983633724</c:v>
                </c:pt>
                <c:pt idx="82">
                  <c:v>14.463671610862603</c:v>
                </c:pt>
                <c:pt idx="83">
                  <c:v>14.475627861283446</c:v>
                </c:pt>
                <c:pt idx="84">
                  <c:v>14.487613857749523</c:v>
                </c:pt>
                <c:pt idx="85">
                  <c:v>14.499629723828676</c:v>
                </c:pt>
                <c:pt idx="86">
                  <c:v>14.511675583808662</c:v>
                </c:pt>
                <c:pt idx="87">
                  <c:v>14.523751562702573</c:v>
                </c:pt>
                <c:pt idx="88">
                  <c:v>14.535857786254253</c:v>
                </c:pt>
                <c:pt idx="89">
                  <c:v>14.547994380943837</c:v>
                </c:pt>
                <c:pt idx="90">
                  <c:v>14.560161473993285</c:v>
                </c:pt>
                <c:pt idx="91">
                  <c:v>14.572359193371982</c:v>
                </c:pt>
                <c:pt idx="92">
                  <c:v>14.58458766780241</c:v>
                </c:pt>
                <c:pt idx="93">
                  <c:v>14.596847026765845</c:v>
                </c:pt>
                <c:pt idx="94">
                  <c:v>14.609137400508107</c:v>
                </c:pt>
                <c:pt idx="95">
                  <c:v>14.621458920045418</c:v>
                </c:pt>
                <c:pt idx="96">
                  <c:v>14.633811717170213</c:v>
                </c:pt>
                <c:pt idx="97">
                  <c:v>14.646195924457095</c:v>
                </c:pt>
                <c:pt idx="98">
                  <c:v>14.65861167526883</c:v>
                </c:pt>
                <c:pt idx="99">
                  <c:v>14.671059103762342</c:v>
                </c:pt>
                <c:pt idx="100">
                  <c:v>14.68353834489483</c:v>
                </c:pt>
                <c:pt idx="101">
                  <c:v>1.6315118396641413</c:v>
                </c:pt>
                <c:pt idx="102">
                  <c:v>1.63151941889017</c:v>
                </c:pt>
                <c:pt idx="103">
                  <c:v>1.6315269982219589</c:v>
                </c:pt>
                <c:pt idx="104">
                  <c:v>1.6315345776595098</c:v>
                </c:pt>
                <c:pt idx="105">
                  <c:v>1.6315421572028257</c:v>
                </c:pt>
                <c:pt idx="106">
                  <c:v>1.6315497368519087</c:v>
                </c:pt>
                <c:pt idx="107">
                  <c:v>1.631557316606761</c:v>
                </c:pt>
                <c:pt idx="108">
                  <c:v>1.6315648964673861</c:v>
                </c:pt>
                <c:pt idx="109">
                  <c:v>1.6315724764337849</c:v>
                </c:pt>
                <c:pt idx="110">
                  <c:v>1.6315800565059615</c:v>
                </c:pt>
                <c:pt idx="111">
                  <c:v>1.6315876366839175</c:v>
                </c:pt>
                <c:pt idx="112">
                  <c:v>1.6315952169676555</c:v>
                </c:pt>
                <c:pt idx="113">
                  <c:v>1.6315990071447934</c:v>
                </c:pt>
                <c:pt idx="114">
                  <c:v>3.4181724652155818</c:v>
                </c:pt>
                <c:pt idx="115">
                  <c:v>3.4181923295137842</c:v>
                </c:pt>
                <c:pt idx="116">
                  <c:v>3.4182121941584263</c:v>
                </c:pt>
                <c:pt idx="117">
                  <c:v>3.4182320591495179</c:v>
                </c:pt>
                <c:pt idx="118">
                  <c:v>3.418251924487071</c:v>
                </c:pt>
                <c:pt idx="119">
                  <c:v>3.4182717901710924</c:v>
                </c:pt>
                <c:pt idx="120">
                  <c:v>3.4182916562015961</c:v>
                </c:pt>
                <c:pt idx="121">
                  <c:v>3.4183115225785885</c:v>
                </c:pt>
                <c:pt idx="122">
                  <c:v>3.4183313893020819</c:v>
                </c:pt>
                <c:pt idx="123">
                  <c:v>3.4183512563720853</c:v>
                </c:pt>
                <c:pt idx="124">
                  <c:v>3.4183711237886092</c:v>
                </c:pt>
                <c:pt idx="125">
                  <c:v>3.4183909915516653</c:v>
                </c:pt>
                <c:pt idx="126">
                  <c:v>3.4184108596612601</c:v>
                </c:pt>
                <c:pt idx="127">
                  <c:v>34.505115648695558</c:v>
                </c:pt>
                <c:pt idx="128">
                  <c:v>34.550693363568818</c:v>
                </c:pt>
                <c:pt idx="129">
                  <c:v>34.59645231026029</c:v>
                </c:pt>
                <c:pt idx="130">
                  <c:v>34.642393693345255</c:v>
                </c:pt>
                <c:pt idx="131">
                  <c:v>34.68851872863992</c:v>
                </c:pt>
                <c:pt idx="132">
                  <c:v>34.734828643336648</c:v>
                </c:pt>
                <c:pt idx="133">
                  <c:v>34.781324676141168</c:v>
                </c:pt>
                <c:pt idx="134">
                  <c:v>34.828008077411887</c:v>
                </c:pt>
                <c:pt idx="135">
                  <c:v>34.874880109301216</c:v>
                </c:pt>
                <c:pt idx="136">
                  <c:v>34.92194204589903</c:v>
                </c:pt>
                <c:pt idx="137">
                  <c:v>34.969195173378189</c:v>
                </c:pt>
                <c:pt idx="138">
                  <c:v>35.016640790142354</c:v>
                </c:pt>
                <c:pt idx="139">
                  <c:v>35.064280206975944</c:v>
                </c:pt>
                <c:pt idx="140">
                  <c:v>35.112114747196323</c:v>
                </c:pt>
                <c:pt idx="141">
                  <c:v>35.160145746808332</c:v>
                </c:pt>
                <c:pt idx="142">
                  <c:v>35.208374554661205</c:v>
                </c:pt>
                <c:pt idx="143">
                  <c:v>35.256802532607679</c:v>
                </c:pt>
                <c:pt idx="144">
                  <c:v>35.305431055665743</c:v>
                </c:pt>
                <c:pt idx="145">
                  <c:v>35.354261512182696</c:v>
                </c:pt>
                <c:pt idx="146">
                  <c:v>35.403295304001809</c:v>
                </c:pt>
                <c:pt idx="147">
                  <c:v>35.452533846631439</c:v>
                </c:pt>
                <c:pt idx="148">
                  <c:v>35.501978569416842</c:v>
                </c:pt>
                <c:pt idx="149">
                  <c:v>35.551630915714583</c:v>
                </c:pt>
                <c:pt idx="150">
                  <c:v>35.601492343069658</c:v>
                </c:pt>
                <c:pt idx="151">
                  <c:v>35.651564323395334</c:v>
                </c:pt>
                <c:pt idx="152">
                  <c:v>35.70184834315581</c:v>
                </c:pt>
                <c:pt idx="153">
                  <c:v>35.752345903551699</c:v>
                </c:pt>
                <c:pt idx="154">
                  <c:v>35.803058520708468</c:v>
                </c:pt>
                <c:pt idx="155">
                  <c:v>35.853987725867768</c:v>
                </c:pt>
                <c:pt idx="156">
                  <c:v>35.905135065581717</c:v>
                </c:pt>
                <c:pt idx="157">
                  <c:v>35.956502101910488</c:v>
                </c:pt>
                <c:pt idx="158">
                  <c:v>36.008090412622686</c:v>
                </c:pt>
                <c:pt idx="159">
                  <c:v>36.059901591399175</c:v>
                </c:pt>
                <c:pt idx="160">
                  <c:v>36.111937248039965</c:v>
                </c:pt>
                <c:pt idx="161">
                  <c:v>36.164199008674508</c:v>
                </c:pt>
                <c:pt idx="162">
                  <c:v>36.216688515975349</c:v>
                </c:pt>
                <c:pt idx="163">
                  <c:v>36.269407429375136</c:v>
                </c:pt>
                <c:pt idx="164">
                  <c:v>36.322357425287137</c:v>
                </c:pt>
                <c:pt idx="165">
                  <c:v>36.375540197329407</c:v>
                </c:pt>
                <c:pt idx="166">
                  <c:v>36.428957456552446</c:v>
                </c:pt>
                <c:pt idx="167">
                  <c:v>36.482610931670635</c:v>
                </c:pt>
                <c:pt idx="168">
                  <c:v>36.536502369297459</c:v>
                </c:pt>
                <c:pt idx="169">
                  <c:v>36.590633534184477</c:v>
                </c:pt>
                <c:pt idx="170">
                  <c:v>36.645006209464292</c:v>
                </c:pt>
                <c:pt idx="171">
                  <c:v>36.699622196897472</c:v>
                </c:pt>
                <c:pt idx="172">
                  <c:v>36.75448331712353</c:v>
                </c:pt>
                <c:pt idx="173">
                  <c:v>36.809591409916074</c:v>
                </c:pt>
                <c:pt idx="174">
                  <c:v>36.864948334442197</c:v>
                </c:pt>
                <c:pt idx="175">
                  <c:v>36.920555969526113</c:v>
                </c:pt>
                <c:pt idx="176">
                  <c:v>36.976416213917233</c:v>
                </c:pt>
                <c:pt idx="177">
                  <c:v>37.03253098656279</c:v>
                </c:pt>
                <c:pt idx="178">
                  <c:v>37.088902226884876</c:v>
                </c:pt>
                <c:pt idx="179">
                  <c:v>37.145531895062277</c:v>
                </c:pt>
                <c:pt idx="180">
                  <c:v>37.20242197231704</c:v>
                </c:pt>
                <c:pt idx="181">
                  <c:v>37.259574461205808</c:v>
                </c:pt>
                <c:pt idx="182">
                  <c:v>37.316991385916218</c:v>
                </c:pt>
                <c:pt idx="183">
                  <c:v>37.374674792568271</c:v>
                </c:pt>
                <c:pt idx="184">
                  <c:v>37.432626749520857</c:v>
                </c:pt>
                <c:pt idx="185">
                  <c:v>37.490849347683586</c:v>
                </c:pt>
                <c:pt idx="186">
                  <c:v>37.549344700833906</c:v>
                </c:pt>
                <c:pt idx="187">
                  <c:v>37.608114945939725</c:v>
                </c:pt>
                <c:pt idx="188">
                  <c:v>37.66716224348766</c:v>
                </c:pt>
                <c:pt idx="189">
                  <c:v>37.726488777816911</c:v>
                </c:pt>
                <c:pt idx="190">
                  <c:v>37.786096757458907</c:v>
                </c:pt>
                <c:pt idx="191">
                  <c:v>37.845988415483113</c:v>
                </c:pt>
                <c:pt idx="192">
                  <c:v>37.906166009848555</c:v>
                </c:pt>
                <c:pt idx="193">
                  <c:v>37.966631823761823</c:v>
                </c:pt>
                <c:pt idx="194">
                  <c:v>38.027388166041227</c:v>
                </c:pt>
                <c:pt idx="195">
                  <c:v>38.08843737148743</c:v>
                </c:pt>
                <c:pt idx="196">
                  <c:v>38.149781801260666</c:v>
                </c:pt>
                <c:pt idx="197">
                  <c:v>38.21142384326469</c:v>
                </c:pt>
                <c:pt idx="198">
                  <c:v>38.273365912537564</c:v>
                </c:pt>
                <c:pt idx="199">
                  <c:v>38.335610451649366</c:v>
                </c:pt>
                <c:pt idx="200">
                  <c:v>38.398159931107301</c:v>
                </c:pt>
                <c:pt idx="201">
                  <c:v>38.461016849767795</c:v>
                </c:pt>
                <c:pt idx="202">
                  <c:v>38.524183735256287</c:v>
                </c:pt>
                <c:pt idx="203">
                  <c:v>38.587663144394533</c:v>
                </c:pt>
                <c:pt idx="204">
                  <c:v>38.651457663635725</c:v>
                </c:pt>
                <c:pt idx="205">
                  <c:v>38.715569909507565</c:v>
                </c:pt>
                <c:pt idx="206">
                  <c:v>38.780002529063438</c:v>
                </c:pt>
                <c:pt idx="207">
                  <c:v>38.844758200341957</c:v>
                </c:pt>
                <c:pt idx="208">
                  <c:v>38.909839632834874</c:v>
                </c:pt>
                <c:pt idx="209">
                  <c:v>38.975249567963807</c:v>
                </c:pt>
                <c:pt idx="210">
                  <c:v>39.040990779565668</c:v>
                </c:pt>
                <c:pt idx="211">
                  <c:v>39.107066074387284</c:v>
                </c:pt>
                <c:pt idx="212">
                  <c:v>39.173478292589195</c:v>
                </c:pt>
                <c:pt idx="213">
                  <c:v>39.240230308258965</c:v>
                </c:pt>
                <c:pt idx="214">
                  <c:v>39.307325029934049</c:v>
                </c:pt>
                <c:pt idx="215">
                  <c:v>39.374765401134724</c:v>
                </c:pt>
                <c:pt idx="216">
                  <c:v>39.442554400906978</c:v>
                </c:pt>
                <c:pt idx="217">
                  <c:v>39.510695044375865</c:v>
                </c:pt>
                <c:pt idx="218">
                  <c:v>39.579190383309232</c:v>
                </c:pt>
                <c:pt idx="219">
                  <c:v>39.648043506692531</c:v>
                </c:pt>
                <c:pt idx="220">
                  <c:v>39.717257541314424</c:v>
                </c:pt>
                <c:pt idx="221">
                  <c:v>39.78683565236387</c:v>
                </c:pt>
                <c:pt idx="222">
                  <c:v>39.856781044038691</c:v>
                </c:pt>
                <c:pt idx="223">
                  <c:v>39.927096960166011</c:v>
                </c:pt>
                <c:pt idx="224">
                  <c:v>39.997786684834814</c:v>
                </c:pt>
                <c:pt idx="225">
                  <c:v>40.068853543040802</c:v>
                </c:pt>
                <c:pt idx="226">
                  <c:v>40.140300901344006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16A-4685-AD99-ED23D71695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9344448"/>
        <c:axId val="179647296"/>
      </c:scatterChart>
      <c:valAx>
        <c:axId val="2293444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/>
                  <a:t>Position[m]</a:t>
                </a:r>
                <a:endParaRPr lang="ja-JP" alt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79647296"/>
        <c:crosses val="autoZero"/>
        <c:crossBetween val="midCat"/>
      </c:valAx>
      <c:valAx>
        <c:axId val="179647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/>
                  <a:t>Velocity[m/s]</a:t>
                </a:r>
                <a:endParaRPr lang="ja-JP" alt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293444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A84E9A-78F7-456A-BCF5-43D583EA9138}" type="datetimeFigureOut">
              <a:rPr kumimoji="1" lang="ja-JP" altLang="en-US" smtClean="0"/>
              <a:t>2024/7/8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A284B7-7EA3-4E8D-87C3-D922569CFF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130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C0ECDF-F808-6BA7-8FD1-EFD8E4E976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8F578A2-BB33-C649-9E44-8E91C85EDD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491674D-382A-525E-9CFC-1271F2877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D8D5-6740-430F-967B-9D2411C9F624}" type="datetime1">
              <a:rPr kumimoji="1" lang="ja-JP" altLang="en-US" smtClean="0"/>
              <a:t>2024/7/8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4C1CB9-A4B3-7FB9-F21C-7455A5835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03E205F-2162-7A6F-5FD4-CCCC2D3E8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0409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95FBA7-14DC-0403-BC24-1368822A5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7459303-D8DC-87C6-3CA5-2EFB5726B9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240ED2-00BC-D027-66B1-5B8611D0A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103CE-4D14-43A3-BEFC-5CEEE2E10CBC}" type="datetime1">
              <a:rPr kumimoji="1" lang="ja-JP" altLang="en-US" smtClean="0"/>
              <a:t>2024/7/8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A52E535-1CDD-22FC-D3D9-B5267BED8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F77464B-FF7A-B24C-AF0F-1B4A40838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45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DD04CD4-F677-6742-1FA1-FE91ADC980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FEEAE6E-41FE-A447-FD30-EAE523EBBA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671C426-F009-9092-3E00-6CD12C81B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85A2-08D4-45CA-B500-7817E9A469EA}" type="datetime1">
              <a:rPr kumimoji="1" lang="ja-JP" altLang="en-US" smtClean="0"/>
              <a:t>2024/7/8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9F31E5A-2547-A352-FEC8-6E0DC9AEC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398192-23AB-1E89-838D-619582F79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4407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0DD35B-7925-0EA1-FDF7-EE32A2910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F973520-C4FF-348B-7D8E-97C2D13209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FDED32-3F54-9423-5ED9-AD53D1DAF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C0F8C-2AAA-4185-813B-8A7CEF7AD196}" type="datetime1">
              <a:rPr kumimoji="1" lang="ja-JP" altLang="en-US" smtClean="0"/>
              <a:t>2024/7/8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B4C18B-875B-78C4-F886-85159226F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4395FDF-52F8-B694-B118-64FE5AD28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5560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42DDED-6AAA-F95C-BE61-0345AA6B7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C5C2CAF-D3D7-8AFC-38D7-62A2AE3745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9805831-C5F7-1F88-8A24-FA88D92A8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C7A7F-6112-42B8-931F-ECC98BF34C61}" type="datetime1">
              <a:rPr kumimoji="1" lang="ja-JP" altLang="en-US" smtClean="0"/>
              <a:t>2024/7/8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206C41-83E1-E65F-5F0C-D75EE8CF5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1E3ECC-4F00-8992-8464-65104E994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782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BA84F6-F20B-CDC8-E5D2-B6624DB05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9B7CB2E-9AE3-44DA-1CC3-FE39600409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0197FF7-2511-F7C5-BA67-201D4FC1A6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A23EC7E-1C61-374A-4E21-B0E88F9B4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D453D-E45F-45BB-8075-618FE2D637DD}" type="datetime1">
              <a:rPr kumimoji="1" lang="ja-JP" altLang="en-US" smtClean="0"/>
              <a:t>2024/7/8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0145C2-6AB8-3D0F-319D-E00F36DD4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F87C16D-BC65-722E-B949-E741D8ACB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616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881EF2-77E1-C41D-FBBE-235493C50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42A1ACE-7736-482D-B571-92F65693F0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0A2AA64-A14B-478C-88E8-46FA432B4C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62528ED-5C70-A2CE-46DE-3255D981DD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20FD573-E41F-C3D1-ABD5-02E78D48A8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85C8A2C-E4F1-555D-FDB9-42C0CE683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C397-6EA8-4690-9D14-D157CA8F6A44}" type="datetime1">
              <a:rPr kumimoji="1" lang="ja-JP" altLang="en-US" smtClean="0"/>
              <a:t>2024/7/8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EBEA3E1-FB89-303A-B234-80D8AABEA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A154DFB-ADA1-9661-CA51-8A6CB9126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5288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980D30-E20C-547E-C02F-E519043EC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AD77DEA-B35B-C003-4A8C-5FD6BC1BE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A8E0-EDD3-4DB8-A14F-798290B58CDF}" type="datetime1">
              <a:rPr kumimoji="1" lang="ja-JP" altLang="en-US" smtClean="0"/>
              <a:t>2024/7/8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071FF42-2BD7-206A-11C5-4A7628F5E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2A8BE19-DC0F-40F9-3186-12B69F7AA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662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2B747C6-43B8-0EF2-B891-654626EE0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9F9AD-F44A-4CE7-B46C-0F6E6703C1F3}" type="datetime1">
              <a:rPr kumimoji="1" lang="ja-JP" altLang="en-US" smtClean="0"/>
              <a:t>2024/7/8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E6716D2-B240-7644-D07F-37F87417A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7FC93A3-F482-638A-62AF-7C7894790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2887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A60E65-5109-00E9-E14B-584F5328C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6604577-9EA8-15AF-1F80-283B7711AE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61B961E-847B-7539-579B-B9BDB2DD26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168678D-D0D4-1A14-3479-6EC31A6F7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3C045-F021-4EB2-B6D2-00972E10E4C1}" type="datetime1">
              <a:rPr kumimoji="1" lang="ja-JP" altLang="en-US" smtClean="0"/>
              <a:t>2024/7/8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E5F61A9-9BB9-A5B5-B576-7744A68DA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C3D92AF-7232-E1C2-1665-CDD70A737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9923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C7792F-7D24-DF9D-175E-94027247F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2D73CA7-4D28-79AE-5498-FEEBF3B6B1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9550B38-B623-5591-4D9C-B9AEF34824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64E0E5C-93E7-D1B1-0233-7CCFE36A9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9F73-EB74-4034-BF41-FE904A2C27DD}" type="datetime1">
              <a:rPr kumimoji="1" lang="ja-JP" altLang="en-US" smtClean="0"/>
              <a:t>2024/7/8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2350A6D-60B2-277D-19D4-58632DEC5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177D76D-6C07-B219-5952-A4AF2D71E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4308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351BE71-6C4E-0054-DE66-1E0216F79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E8D870D-6C2B-51C0-B6C2-219156FCD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F88CA2F-6DED-6B7A-A4D9-EA77A3F86B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16FB6-F975-42E0-9D3E-F878EC4BC87B}" type="datetime1">
              <a:rPr kumimoji="1" lang="ja-JP" altLang="en-US" smtClean="0"/>
              <a:t>2024/7/8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049310-C7A4-67A2-060A-1709A41328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8C950B-8EB2-49B9-E18E-5499D606CE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589F6-3DCE-40C0-87AC-B76E3F4367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1486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EA5EE6-59EE-71A9-CD4E-E32D7EBC1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050" y="1177925"/>
            <a:ext cx="10953750" cy="1325563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sz="3600" dirty="0"/>
              <a:t>Cryomodule Test Bunker for ILC Technology Network</a:t>
            </a:r>
            <a:br>
              <a:rPr kumimoji="1" lang="en-US" altLang="ja-JP" sz="3600" dirty="0"/>
            </a:br>
            <a:r>
              <a:rPr kumimoji="1" lang="en-US" altLang="ja-JP" sz="3600" dirty="0"/>
              <a:t>(Cryogenic systems)</a:t>
            </a:r>
            <a:endParaRPr kumimoji="1" lang="ja-JP" altLang="en-US" sz="3600" dirty="0"/>
          </a:p>
        </p:txBody>
      </p:sp>
      <p:sp>
        <p:nvSpPr>
          <p:cNvPr id="6" name="字幕 2">
            <a:extLst>
              <a:ext uri="{FF2B5EF4-FFF2-40B4-BE49-F238E27FC236}">
                <a16:creationId xmlns:a16="http://schemas.microsoft.com/office/drawing/2014/main" id="{515B0DC6-0398-131B-3459-7293A4D793DB}"/>
              </a:ext>
            </a:extLst>
          </p:cNvPr>
          <p:cNvSpPr txBox="1">
            <a:spLocks/>
          </p:cNvSpPr>
          <p:nvPr/>
        </p:nvSpPr>
        <p:spPr>
          <a:xfrm>
            <a:off x="685799" y="3602038"/>
            <a:ext cx="11039475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ja-JP" sz="2000" dirty="0" err="1"/>
              <a:t>K.Nakanishi</a:t>
            </a:r>
            <a:r>
              <a:rPr lang="en-US" altLang="ja-JP" sz="2000" dirty="0"/>
              <a:t>, </a:t>
            </a:r>
            <a:r>
              <a:rPr lang="en-US" altLang="ja-JP" sz="2000" dirty="0" err="1"/>
              <a:t>K.Hara</a:t>
            </a:r>
            <a:r>
              <a:rPr lang="en-US" altLang="ja-JP" sz="2000" dirty="0"/>
              <a:t>, </a:t>
            </a:r>
            <a:r>
              <a:rPr lang="en-US" altLang="ja-JP" sz="2000" dirty="0" err="1"/>
              <a:t>T.Honma</a:t>
            </a:r>
            <a:r>
              <a:rPr lang="en-US" altLang="ja-JP" sz="2000" dirty="0"/>
              <a:t>, </a:t>
            </a:r>
            <a:r>
              <a:rPr lang="en-US" altLang="ja-JP" sz="2000" dirty="0" err="1"/>
              <a:t>S.Kessoku</a:t>
            </a:r>
            <a:r>
              <a:rPr lang="en-US" altLang="ja-JP" sz="2000" dirty="0"/>
              <a:t>, </a:t>
            </a:r>
            <a:r>
              <a:rPr lang="en-US" altLang="ja-JP" sz="2000" dirty="0" err="1"/>
              <a:t>H.Nakai</a:t>
            </a:r>
            <a:r>
              <a:rPr lang="en-US" altLang="ja-JP" sz="2000" dirty="0"/>
              <a:t>, </a:t>
            </a:r>
            <a:r>
              <a:rPr lang="en-US" altLang="ja-JP" sz="2000" dirty="0" err="1"/>
              <a:t>H.Shimizu</a:t>
            </a:r>
            <a:r>
              <a:rPr lang="en-US" altLang="ja-JP" sz="2000" dirty="0"/>
              <a:t> </a:t>
            </a:r>
          </a:p>
          <a:p>
            <a:pPr marL="0" indent="0" algn="r">
              <a:buNone/>
            </a:pPr>
            <a:r>
              <a:rPr lang="en-US" altLang="ja-JP" sz="2000" dirty="0"/>
              <a:t>(refrigerator group)</a:t>
            </a:r>
            <a:endParaRPr lang="ja-JP" altLang="en-US" sz="20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C9AFEAF1-8B72-B8F2-B8BC-5A545A56C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126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758439-EB54-AFF6-D220-D6A385D03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9" y="94355"/>
            <a:ext cx="3647322" cy="1325563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Transfer line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AFCF236-B5CE-57DB-8DC4-91545F8F9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5FA0AD77-E0D7-1278-69D9-DB1DF390E5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3008" y="1690688"/>
            <a:ext cx="4725479" cy="5114563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CFB25205-8EBC-8F7E-1201-C5743C5CE8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1785" y="1246848"/>
            <a:ext cx="5477639" cy="5010849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D30FA41-31BA-E477-E2FA-36E97729CBF8}"/>
              </a:ext>
            </a:extLst>
          </p:cNvPr>
          <p:cNvSpPr txBox="1"/>
          <p:nvPr/>
        </p:nvSpPr>
        <p:spPr>
          <a:xfrm>
            <a:off x="6426662" y="3059668"/>
            <a:ext cx="1690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40K Supply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C359208-E906-9A97-7710-92C055E5C02F}"/>
              </a:ext>
            </a:extLst>
          </p:cNvPr>
          <p:cNvSpPr txBox="1"/>
          <p:nvPr/>
        </p:nvSpPr>
        <p:spPr>
          <a:xfrm>
            <a:off x="471049" y="3228360"/>
            <a:ext cx="1690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80K</a:t>
            </a:r>
            <a:r>
              <a:rPr kumimoji="1" lang="en-US" altLang="ja-JP" dirty="0"/>
              <a:t> Return</a:t>
            </a:r>
            <a:endParaRPr kumimoji="1"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BB41A55-74BB-586B-8BB9-EDD2664556AB}"/>
              </a:ext>
            </a:extLst>
          </p:cNvPr>
          <p:cNvSpPr txBox="1"/>
          <p:nvPr/>
        </p:nvSpPr>
        <p:spPr>
          <a:xfrm>
            <a:off x="5581534" y="1810573"/>
            <a:ext cx="2139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LHe</a:t>
            </a:r>
            <a:r>
              <a:rPr kumimoji="1" lang="en-US" altLang="ja-JP" dirty="0"/>
              <a:t>(5K) Supply</a:t>
            </a:r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0B917A0-365B-B8C5-55BA-234EBF3F51A3}"/>
              </a:ext>
            </a:extLst>
          </p:cNvPr>
          <p:cNvSpPr txBox="1"/>
          <p:nvPr/>
        </p:nvSpPr>
        <p:spPr>
          <a:xfrm>
            <a:off x="5712368" y="5167312"/>
            <a:ext cx="1690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8K Return</a:t>
            </a:r>
            <a:endParaRPr kumimoji="1" lang="ja-JP" altLang="en-US" dirty="0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D0DF8DAB-7F0B-380E-04B7-AC2C63504A5B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4415246" y="4308763"/>
            <a:ext cx="1297122" cy="1043215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2A41B942-E58D-32DE-D355-872E0E7A9B7B}"/>
              </a:ext>
            </a:extLst>
          </p:cNvPr>
          <p:cNvCxnSpPr>
            <a:cxnSpLocks/>
          </p:cNvCxnSpPr>
          <p:nvPr/>
        </p:nvCxnSpPr>
        <p:spPr>
          <a:xfrm>
            <a:off x="1846217" y="3452585"/>
            <a:ext cx="700093" cy="244205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EC0B4BAF-90CE-70CD-DD3C-3FBC2143BD3A}"/>
              </a:ext>
            </a:extLst>
          </p:cNvPr>
          <p:cNvCxnSpPr>
            <a:cxnSpLocks/>
          </p:cNvCxnSpPr>
          <p:nvPr/>
        </p:nvCxnSpPr>
        <p:spPr>
          <a:xfrm flipH="1">
            <a:off x="4376427" y="2034957"/>
            <a:ext cx="1199708" cy="1126254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3E7A9D10-CC01-D240-A07F-5814D344325A}"/>
              </a:ext>
            </a:extLst>
          </p:cNvPr>
          <p:cNvCxnSpPr>
            <a:cxnSpLocks/>
          </p:cNvCxnSpPr>
          <p:nvPr/>
        </p:nvCxnSpPr>
        <p:spPr>
          <a:xfrm flipH="1">
            <a:off x="5712368" y="3244334"/>
            <a:ext cx="714294" cy="379815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56F269AA-F3CD-37F2-408E-23A974CB4F23}"/>
              </a:ext>
            </a:extLst>
          </p:cNvPr>
          <p:cNvCxnSpPr/>
          <p:nvPr/>
        </p:nvCxnSpPr>
        <p:spPr>
          <a:xfrm flipH="1">
            <a:off x="4998720" y="1158240"/>
            <a:ext cx="577415" cy="7228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899A0A6-9C67-EB1F-47A7-9417A639A9CB}"/>
              </a:ext>
            </a:extLst>
          </p:cNvPr>
          <p:cNvSpPr txBox="1"/>
          <p:nvPr/>
        </p:nvSpPr>
        <p:spPr>
          <a:xfrm>
            <a:off x="4376427" y="801440"/>
            <a:ext cx="2701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150A(O.D.=165.2mm) </a:t>
            </a:r>
            <a:endParaRPr kumimoji="1" lang="ja-JP" altLang="en-US" dirty="0"/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6D570126-259C-1B1E-5CA0-D4E105AAE5A3}"/>
              </a:ext>
            </a:extLst>
          </p:cNvPr>
          <p:cNvCxnSpPr>
            <a:cxnSpLocks/>
          </p:cNvCxnSpPr>
          <p:nvPr/>
        </p:nvCxnSpPr>
        <p:spPr>
          <a:xfrm>
            <a:off x="2619375" y="1519645"/>
            <a:ext cx="925014" cy="10784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9697CD8-305A-73D4-7D6C-9B9393DA2F28}"/>
              </a:ext>
            </a:extLst>
          </p:cNvPr>
          <p:cNvSpPr txBox="1"/>
          <p:nvPr/>
        </p:nvSpPr>
        <p:spPr>
          <a:xfrm>
            <a:off x="1061071" y="1275584"/>
            <a:ext cx="2222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O.D.</a:t>
            </a:r>
            <a:r>
              <a:rPr kumimoji="1" lang="ja-JP" altLang="en-US" dirty="0"/>
              <a:t>≒</a:t>
            </a:r>
            <a:r>
              <a:rPr lang="en-US" altLang="ja-JP" dirty="0"/>
              <a:t>1</a:t>
            </a:r>
            <a:r>
              <a:rPr kumimoji="1" lang="en-US" altLang="ja-JP" dirty="0"/>
              <a:t>00mm</a:t>
            </a:r>
            <a:endParaRPr kumimoji="1" lang="ja-JP" altLang="en-US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71B7BBDA-C647-9F82-CAD4-1B4A3B993B6D}"/>
              </a:ext>
            </a:extLst>
          </p:cNvPr>
          <p:cNvSpPr txBox="1"/>
          <p:nvPr/>
        </p:nvSpPr>
        <p:spPr>
          <a:xfrm>
            <a:off x="7116217" y="107518"/>
            <a:ext cx="48942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ea typeface="+mj-ea"/>
              </a:rPr>
              <a:t>80K:the surface area is about 30m</a:t>
            </a:r>
            <a:r>
              <a:rPr kumimoji="1" lang="en-US" altLang="ja-JP" baseline="30000" dirty="0">
                <a:ea typeface="+mj-ea"/>
              </a:rPr>
              <a:t>2</a:t>
            </a:r>
            <a:r>
              <a:rPr kumimoji="1" lang="en-US" altLang="ja-JP" dirty="0">
                <a:ea typeface="+mj-ea"/>
              </a:rPr>
              <a:t>.</a:t>
            </a:r>
            <a:endParaRPr lang="en-US" altLang="ja-JP" dirty="0">
              <a:ea typeface="+mj-ea"/>
            </a:endParaRPr>
          </a:p>
          <a:p>
            <a:r>
              <a:rPr lang="en-US" altLang="ja-JP" dirty="0">
                <a:effectLst/>
                <a:highlight>
                  <a:srgbClr val="FDFDFD"/>
                </a:highlight>
                <a:ea typeface="+mj-ea"/>
              </a:rPr>
              <a:t>If more than 10 layers of SI are installed, the heat load is about 70W</a:t>
            </a:r>
          </a:p>
          <a:p>
            <a:endParaRPr kumimoji="1" lang="ja-JP" altLang="en-US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40CFCD99-A0EE-794E-E79D-10A1F245EEAD}"/>
              </a:ext>
            </a:extLst>
          </p:cNvPr>
          <p:cNvSpPr txBox="1"/>
          <p:nvPr/>
        </p:nvSpPr>
        <p:spPr>
          <a:xfrm>
            <a:off x="393199" y="6281282"/>
            <a:ext cx="5842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5K:heat load is about 10W.(less than 0.1W/m)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4D5B337-F825-A7D4-12E0-2BB8AF1786B4}"/>
              </a:ext>
            </a:extLst>
          </p:cNvPr>
          <p:cNvSpPr txBox="1"/>
          <p:nvPr/>
        </p:nvSpPr>
        <p:spPr>
          <a:xfrm>
            <a:off x="9801225" y="2838450"/>
            <a:ext cx="164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Crane girder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2889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2865AF6C-0EB6-6715-8564-2A0532F72C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2615" y="230484"/>
            <a:ext cx="9980979" cy="6858000"/>
          </a:xfrm>
          <a:prstGeom prst="rect">
            <a:avLst/>
          </a:prstGeom>
        </p:spPr>
      </p:pic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C001D2C-30F2-AE10-F079-39EC9EA82F51}"/>
              </a:ext>
            </a:extLst>
          </p:cNvPr>
          <p:cNvGrpSpPr/>
          <p:nvPr/>
        </p:nvGrpSpPr>
        <p:grpSpPr>
          <a:xfrm rot="5400000">
            <a:off x="9217754" y="1973061"/>
            <a:ext cx="95808" cy="130073"/>
            <a:chOff x="851561" y="4136468"/>
            <a:chExt cx="108000" cy="216000"/>
          </a:xfrm>
        </p:grpSpPr>
        <p:sp>
          <p:nvSpPr>
            <p:cNvPr id="3" name="二等辺三角形 2">
              <a:extLst>
                <a:ext uri="{FF2B5EF4-FFF2-40B4-BE49-F238E27FC236}">
                  <a16:creationId xmlns:a16="http://schemas.microsoft.com/office/drawing/2014/main" id="{80AF84AC-352A-9D53-B6EF-3A457BE9913D}"/>
                </a:ext>
              </a:extLst>
            </p:cNvPr>
            <p:cNvSpPr/>
            <p:nvPr/>
          </p:nvSpPr>
          <p:spPr>
            <a:xfrm>
              <a:off x="851561" y="4244468"/>
              <a:ext cx="108000" cy="108000"/>
            </a:xfrm>
            <a:prstGeom prst="triangl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二等辺三角形 3">
              <a:extLst>
                <a:ext uri="{FF2B5EF4-FFF2-40B4-BE49-F238E27FC236}">
                  <a16:creationId xmlns:a16="http://schemas.microsoft.com/office/drawing/2014/main" id="{547DD9D7-8BE4-130A-3FAD-8E4FF157E44C}"/>
                </a:ext>
              </a:extLst>
            </p:cNvPr>
            <p:cNvSpPr/>
            <p:nvPr/>
          </p:nvSpPr>
          <p:spPr>
            <a:xfrm rot="10800000">
              <a:off x="851561" y="4136468"/>
              <a:ext cx="108000" cy="108000"/>
            </a:xfrm>
            <a:prstGeom prst="triangl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AAE1A93-1E0E-112A-3C5F-C4A23A5F1C9E}"/>
              </a:ext>
            </a:extLst>
          </p:cNvPr>
          <p:cNvSpPr txBox="1"/>
          <p:nvPr/>
        </p:nvSpPr>
        <p:spPr>
          <a:xfrm rot="16200000">
            <a:off x="9545589" y="3604524"/>
            <a:ext cx="1668477" cy="307777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40~80K shield</a:t>
            </a:r>
            <a:endParaRPr kumimoji="1" lang="ja-JP" altLang="en-US" sz="14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0BCCA9B-51C8-8B7B-48BD-6C578E0B2F29}"/>
              </a:ext>
            </a:extLst>
          </p:cNvPr>
          <p:cNvSpPr txBox="1"/>
          <p:nvPr/>
        </p:nvSpPr>
        <p:spPr>
          <a:xfrm rot="16200000">
            <a:off x="9448892" y="4999457"/>
            <a:ext cx="1140434" cy="30777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/>
              <a:t>Cavity (2K)</a:t>
            </a:r>
            <a:endParaRPr kumimoji="1" lang="ja-JP" altLang="en-US" sz="14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797D7AD-82D5-70A4-BE6B-FF8D0414E883}"/>
              </a:ext>
            </a:extLst>
          </p:cNvPr>
          <p:cNvSpPr txBox="1"/>
          <p:nvPr/>
        </p:nvSpPr>
        <p:spPr>
          <a:xfrm rot="16200000">
            <a:off x="9062822" y="4999456"/>
            <a:ext cx="1140434" cy="30777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/>
              <a:t>5K shield</a:t>
            </a:r>
            <a:endParaRPr kumimoji="1" lang="ja-JP" altLang="en-US" sz="1400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EBC275D-D5D8-57B2-D909-6C4C3C9D1FE9}"/>
              </a:ext>
            </a:extLst>
          </p:cNvPr>
          <p:cNvSpPr txBox="1"/>
          <p:nvPr/>
        </p:nvSpPr>
        <p:spPr>
          <a:xfrm>
            <a:off x="906749" y="181596"/>
            <a:ext cx="991061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sz="4000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861AD138-AC7E-D715-2B12-538B28CD1932}"/>
              </a:ext>
            </a:extLst>
          </p:cNvPr>
          <p:cNvSpPr/>
          <p:nvPr/>
        </p:nvSpPr>
        <p:spPr>
          <a:xfrm>
            <a:off x="5929745" y="6428509"/>
            <a:ext cx="350982" cy="2230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75EC239-02EA-92F9-02F3-3A3044AA6647}"/>
              </a:ext>
            </a:extLst>
          </p:cNvPr>
          <p:cNvSpPr txBox="1"/>
          <p:nvPr/>
        </p:nvSpPr>
        <p:spPr>
          <a:xfrm>
            <a:off x="163584" y="961189"/>
            <a:ext cx="108258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Century" panose="02040604050505020304" pitchFamily="18" charset="0"/>
              </a:rPr>
              <a:t>We negotiated with the manufacturer of the He refrigerator.</a:t>
            </a:r>
          </a:p>
          <a:p>
            <a:r>
              <a:rPr lang="en-US" altLang="ja-JP" dirty="0">
                <a:effectLst/>
                <a:latin typeface="Century" panose="02040604050505020304" pitchFamily="18" charset="0"/>
              </a:rPr>
              <a:t>The logic that controls the turbine has not been exposed.</a:t>
            </a:r>
          </a:p>
          <a:p>
            <a:r>
              <a:rPr lang="en-US" altLang="ja-JP" dirty="0">
                <a:latin typeface="Century" panose="02040604050505020304" pitchFamily="18" charset="0"/>
              </a:rPr>
              <a:t>The manufacturer want to keep the control of three valves.</a:t>
            </a:r>
            <a:endParaRPr kumimoji="1" lang="ja-JP" altLang="en-US" dirty="0">
              <a:latin typeface="Century" panose="02040604050505020304" pitchFamily="18" charset="0"/>
            </a:endParaRPr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D22815DB-5B94-F31A-B4AB-DE68CE416BAF}"/>
              </a:ext>
            </a:extLst>
          </p:cNvPr>
          <p:cNvSpPr/>
          <p:nvPr/>
        </p:nvSpPr>
        <p:spPr>
          <a:xfrm>
            <a:off x="4336871" y="2667820"/>
            <a:ext cx="513803" cy="406306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楕円 17">
            <a:extLst>
              <a:ext uri="{FF2B5EF4-FFF2-40B4-BE49-F238E27FC236}">
                <a16:creationId xmlns:a16="http://schemas.microsoft.com/office/drawing/2014/main" id="{9EED89E0-6929-9F12-9CF7-D7675E5672AF}"/>
              </a:ext>
            </a:extLst>
          </p:cNvPr>
          <p:cNvSpPr/>
          <p:nvPr/>
        </p:nvSpPr>
        <p:spPr>
          <a:xfrm>
            <a:off x="5910150" y="2483154"/>
            <a:ext cx="513803" cy="406306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83DA9353-948C-3B0D-CA4F-F406B85CCCD3}"/>
              </a:ext>
            </a:extLst>
          </p:cNvPr>
          <p:cNvSpPr/>
          <p:nvPr/>
        </p:nvSpPr>
        <p:spPr>
          <a:xfrm>
            <a:off x="6610288" y="2508343"/>
            <a:ext cx="513803" cy="406306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楕円 21">
            <a:extLst>
              <a:ext uri="{FF2B5EF4-FFF2-40B4-BE49-F238E27FC236}">
                <a16:creationId xmlns:a16="http://schemas.microsoft.com/office/drawing/2014/main" id="{833B2929-13DF-D167-B7C5-7A3CAE4A7F85}"/>
              </a:ext>
            </a:extLst>
          </p:cNvPr>
          <p:cNvSpPr/>
          <p:nvPr/>
        </p:nvSpPr>
        <p:spPr>
          <a:xfrm>
            <a:off x="649847" y="1991541"/>
            <a:ext cx="513803" cy="406306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FE06AEB-D8DC-6A0C-9DDD-E29E17A1B54F}"/>
              </a:ext>
            </a:extLst>
          </p:cNvPr>
          <p:cNvSpPr txBox="1"/>
          <p:nvPr/>
        </p:nvSpPr>
        <p:spPr>
          <a:xfrm>
            <a:off x="115741" y="2418261"/>
            <a:ext cx="18026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effectLst/>
                <a:latin typeface="Segoe UI Web (West European)"/>
              </a:rPr>
              <a:t>Valves used for turbine control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02D032F-CF60-9C8F-B6E2-A76FDC195250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system update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AC9A36C-C944-2850-D738-0F9DA9496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11</a:t>
            </a:fld>
            <a:endParaRPr kumimoji="1" lang="ja-JP" altLang="en-US"/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BE324181-6135-0585-BDC9-57F325B77183}"/>
              </a:ext>
            </a:extLst>
          </p:cNvPr>
          <p:cNvCxnSpPr/>
          <p:nvPr/>
        </p:nvCxnSpPr>
        <p:spPr>
          <a:xfrm>
            <a:off x="9672148" y="2230821"/>
            <a:ext cx="0" cy="215987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F755C6E3-8806-F27E-9B4B-0C0F7A12C995}"/>
              </a:ext>
            </a:extLst>
          </p:cNvPr>
          <p:cNvCxnSpPr/>
          <p:nvPr/>
        </p:nvCxnSpPr>
        <p:spPr>
          <a:xfrm>
            <a:off x="10021621" y="2241327"/>
            <a:ext cx="0" cy="215987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327A736E-6812-C365-49B1-7715B147FCDC}"/>
              </a:ext>
            </a:extLst>
          </p:cNvPr>
          <p:cNvCxnSpPr>
            <a:cxnSpLocks/>
          </p:cNvCxnSpPr>
          <p:nvPr/>
        </p:nvCxnSpPr>
        <p:spPr>
          <a:xfrm>
            <a:off x="8962697" y="2230821"/>
            <a:ext cx="1058924" cy="0"/>
          </a:xfrm>
          <a:prstGeom prst="straightConnector1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5406CB5-7838-2D43-113B-D9B0A1B5DE74}"/>
              </a:ext>
            </a:extLst>
          </p:cNvPr>
          <p:cNvSpPr txBox="1"/>
          <p:nvPr/>
        </p:nvSpPr>
        <p:spPr>
          <a:xfrm rot="16200000">
            <a:off x="8582025" y="2876550"/>
            <a:ext cx="1895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For precooling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0316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2">
            <a:extLst>
              <a:ext uri="{FF2B5EF4-FFF2-40B4-BE49-F238E27FC236}">
                <a16:creationId xmlns:a16="http://schemas.microsoft.com/office/drawing/2014/main" id="{19F57BBE-572F-1157-B84F-A36AF6E18E30}"/>
              </a:ext>
            </a:extLst>
          </p:cNvPr>
          <p:cNvSpPr txBox="1">
            <a:spLocks/>
          </p:cNvSpPr>
          <p:nvPr/>
        </p:nvSpPr>
        <p:spPr>
          <a:xfrm>
            <a:off x="1" y="8697"/>
            <a:ext cx="12191999" cy="6571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Control system update</a:t>
            </a:r>
          </a:p>
        </p:txBody>
      </p:sp>
      <p:pic>
        <p:nvPicPr>
          <p:cNvPr id="38" name="図 37">
            <a:extLst>
              <a:ext uri="{FF2B5EF4-FFF2-40B4-BE49-F238E27FC236}">
                <a16:creationId xmlns:a16="http://schemas.microsoft.com/office/drawing/2014/main" id="{C3E241A0-0FA5-7411-A3FB-1BE9F6D7A2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96" y="3690204"/>
            <a:ext cx="3439005" cy="2991267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3D9A22A-6796-D4BA-B0F1-076E10E10EBE}"/>
              </a:ext>
            </a:extLst>
          </p:cNvPr>
          <p:cNvSpPr txBox="1"/>
          <p:nvPr/>
        </p:nvSpPr>
        <p:spPr>
          <a:xfrm>
            <a:off x="3413189" y="5059286"/>
            <a:ext cx="3918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Refrigerator control system</a:t>
            </a:r>
          </a:p>
          <a:p>
            <a:r>
              <a:rPr kumimoji="1" lang="en-US" altLang="ja-JP" dirty="0"/>
              <a:t>(manufacturer’s</a:t>
            </a:r>
            <a:r>
              <a:rPr lang="en-US" altLang="ja-JP" dirty="0"/>
              <a:t> (</a:t>
            </a:r>
            <a:r>
              <a:rPr lang="en-US" altLang="ja-JP" dirty="0" err="1"/>
              <a:t>OS:</a:t>
            </a:r>
            <a:r>
              <a:rPr kumimoji="1" lang="en-US" altLang="ja-JP" dirty="0" err="1"/>
              <a:t>VxWorks</a:t>
            </a:r>
            <a:r>
              <a:rPr kumimoji="1" lang="en-US" altLang="ja-JP" dirty="0"/>
              <a:t>))</a:t>
            </a:r>
            <a:endParaRPr kumimoji="1" lang="ja-JP" altLang="en-US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9BBFF115-DB87-574B-5CB7-15A703660EA3}"/>
              </a:ext>
            </a:extLst>
          </p:cNvPr>
          <p:cNvSpPr txBox="1"/>
          <p:nvPr/>
        </p:nvSpPr>
        <p:spPr>
          <a:xfrm>
            <a:off x="5114925" y="1180935"/>
            <a:ext cx="41814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EPICS base control system</a:t>
            </a:r>
          </a:p>
          <a:p>
            <a:r>
              <a:rPr kumimoji="1" lang="en-US" altLang="ja-JP" dirty="0"/>
              <a:t>(KEK’s (</a:t>
            </a:r>
            <a:r>
              <a:rPr kumimoji="1" lang="en-US" altLang="ja-JP" dirty="0" err="1"/>
              <a:t>OS:Linux</a:t>
            </a:r>
            <a:r>
              <a:rPr kumimoji="1" lang="en-US" altLang="ja-JP" dirty="0"/>
              <a:t>))</a:t>
            </a:r>
          </a:p>
          <a:p>
            <a:r>
              <a:rPr kumimoji="1" lang="en-US" altLang="ja-JP" dirty="0"/>
              <a:t>Accelerators are controlled by EPICS.</a:t>
            </a:r>
            <a:endParaRPr kumimoji="1" lang="ja-JP" altLang="en-US" dirty="0"/>
          </a:p>
        </p:txBody>
      </p:sp>
      <p:pic>
        <p:nvPicPr>
          <p:cNvPr id="2" name="コンテンツ プレースホルダー 4" descr="建物, テーブル, 座る, ケーキ が含まれている画像&#10;&#10;自動的に生成された説明">
            <a:extLst>
              <a:ext uri="{FF2B5EF4-FFF2-40B4-BE49-F238E27FC236}">
                <a16:creationId xmlns:a16="http://schemas.microsoft.com/office/drawing/2014/main" id="{BAA7F541-98D1-3F7D-AA00-44C0982E75A4}"/>
              </a:ext>
            </a:extLst>
          </p:cNvPr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47996" y="1784581"/>
            <a:ext cx="4352925" cy="2449587"/>
          </a:xfrm>
          <a:prstGeom prst="rect">
            <a:avLst/>
          </a:prstGeom>
        </p:spPr>
      </p:pic>
      <p:sp>
        <p:nvSpPr>
          <p:cNvPr id="3" name="矢印: 左右 2">
            <a:extLst>
              <a:ext uri="{FF2B5EF4-FFF2-40B4-BE49-F238E27FC236}">
                <a16:creationId xmlns:a16="http://schemas.microsoft.com/office/drawing/2014/main" id="{D4E4F887-3825-8B66-EE5A-F43113C7F7C9}"/>
              </a:ext>
            </a:extLst>
          </p:cNvPr>
          <p:cNvSpPr/>
          <p:nvPr/>
        </p:nvSpPr>
        <p:spPr>
          <a:xfrm rot="20549274">
            <a:off x="3543958" y="3168578"/>
            <a:ext cx="5688268" cy="550817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508ECA7-F7E8-B956-EBFE-F785604311EB}"/>
              </a:ext>
            </a:extLst>
          </p:cNvPr>
          <p:cNvSpPr txBox="1"/>
          <p:nvPr/>
        </p:nvSpPr>
        <p:spPr>
          <a:xfrm>
            <a:off x="3113206" y="2558858"/>
            <a:ext cx="4518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These control system use same platform.</a:t>
            </a:r>
          </a:p>
          <a:p>
            <a:r>
              <a:rPr lang="en-US" altLang="ja-JP" dirty="0"/>
              <a:t>They can be merged.</a:t>
            </a:r>
            <a:endParaRPr kumimoji="1" lang="ja-JP" altLang="en-US" dirty="0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486C08EE-3EA9-1FA3-2F18-30D0CED02A56}"/>
              </a:ext>
            </a:extLst>
          </p:cNvPr>
          <p:cNvSpPr/>
          <p:nvPr/>
        </p:nvSpPr>
        <p:spPr>
          <a:xfrm>
            <a:off x="9210675" y="1480003"/>
            <a:ext cx="2638577" cy="1703382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66AC691-5567-C98C-D8A6-91204814FA6A}"/>
              </a:ext>
            </a:extLst>
          </p:cNvPr>
          <p:cNvSpPr txBox="1"/>
          <p:nvPr/>
        </p:nvSpPr>
        <p:spPr>
          <a:xfrm>
            <a:off x="153895" y="1057275"/>
            <a:ext cx="3439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FY2024:Programming </a:t>
            </a:r>
            <a:r>
              <a:rPr kumimoji="1" lang="en-US" altLang="ja-JP"/>
              <a:t>test</a:t>
            </a:r>
            <a:r>
              <a:rPr kumimoji="1" lang="ja-JP" altLang="en-US" dirty="0"/>
              <a:t>　☺</a:t>
            </a:r>
            <a:endParaRPr kumimoji="1" lang="en-US" altLang="ja-JP" dirty="0"/>
          </a:p>
          <a:p>
            <a:r>
              <a:rPr kumimoji="1" lang="en-US" altLang="ja-JP" dirty="0"/>
              <a:t>FY2025:Construction</a:t>
            </a:r>
          </a:p>
          <a:p>
            <a:r>
              <a:rPr kumimoji="1" lang="en-US" altLang="ja-JP" dirty="0"/>
              <a:t>FY2026:Operation test</a:t>
            </a:r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DE74D24-BB98-82AE-C32F-43E863F30328}"/>
              </a:ext>
            </a:extLst>
          </p:cNvPr>
          <p:cNvSpPr txBox="1"/>
          <p:nvPr/>
        </p:nvSpPr>
        <p:spPr>
          <a:xfrm>
            <a:off x="7856629" y="5168235"/>
            <a:ext cx="4335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Our re</a:t>
            </a:r>
            <a:r>
              <a:rPr lang="en-US" altLang="ja-JP" dirty="0"/>
              <a:t>frigerator control system at </a:t>
            </a:r>
            <a:r>
              <a:rPr lang="en-US" altLang="ja-JP" dirty="0" err="1"/>
              <a:t>cERL</a:t>
            </a:r>
            <a:endParaRPr kumimoji="1" lang="ja-JP" altLang="en-US" dirty="0"/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0E02CFE2-1910-D680-01B3-F2A26FA7A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71193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286D620-F34B-61A1-E257-EAB7ACE14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7775"/>
            <a:ext cx="10515600" cy="4929188"/>
          </a:xfrm>
        </p:spPr>
        <p:txBody>
          <a:bodyPr/>
          <a:lstStyle/>
          <a:p>
            <a:r>
              <a:rPr lang="en-US" altLang="ja-JP" dirty="0"/>
              <a:t>The HPGS category of the refrigerator dewar and buffer tank must be changed.</a:t>
            </a:r>
          </a:p>
          <a:p>
            <a:r>
              <a:rPr lang="en-US" altLang="ja-JP" dirty="0"/>
              <a:t>Our local government(Ibaraki-ken) only requires pressure test and Airtightness test.</a:t>
            </a:r>
          </a:p>
          <a:p>
            <a:r>
              <a:rPr lang="en-US" altLang="ja-JP" dirty="0"/>
              <a:t>Devices which managed by different categories of HPGS can not be connected. STF and ITN-CTB system must be separated.</a:t>
            </a:r>
            <a:endParaRPr kumimoji="1" lang="ja-JP" altLang="en-US" dirty="0"/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82861A21-1F2A-2190-5720-E355B4451D46}"/>
              </a:ext>
            </a:extLst>
          </p:cNvPr>
          <p:cNvSpPr txBox="1">
            <a:spLocks/>
          </p:cNvSpPr>
          <p:nvPr/>
        </p:nvSpPr>
        <p:spPr>
          <a:xfrm>
            <a:off x="0" y="10791"/>
            <a:ext cx="12192000" cy="6231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200" kern="1200">
                <a:solidFill>
                  <a:srgbClr val="1D50A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 Light" panose="020B0300000000000000" pitchFamily="50" charset="-128"/>
                <a:cs typeface="Times New Roman" panose="02020603050405020304" pitchFamily="18" charset="0"/>
              </a:rPr>
              <a:t>HPGS category will be changed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游ゴシック Light" panose="020B03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B9AD506-3FFD-4FF3-B763-EC492155E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22820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790F253F-AB97-D172-2745-843DFC47C231}"/>
              </a:ext>
            </a:extLst>
          </p:cNvPr>
          <p:cNvCxnSpPr>
            <a:cxnSpLocks/>
            <a:stCxn id="36" idx="1"/>
          </p:cNvCxnSpPr>
          <p:nvPr/>
        </p:nvCxnSpPr>
        <p:spPr>
          <a:xfrm flipV="1">
            <a:off x="2437226" y="2572903"/>
            <a:ext cx="1156161" cy="238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F939C47-04D6-85D6-F0E5-F67490616ECC}"/>
              </a:ext>
            </a:extLst>
          </p:cNvPr>
          <p:cNvSpPr/>
          <p:nvPr/>
        </p:nvSpPr>
        <p:spPr>
          <a:xfrm>
            <a:off x="3343459" y="3424137"/>
            <a:ext cx="1351625" cy="1637930"/>
          </a:xfrm>
          <a:prstGeom prst="rect">
            <a:avLst/>
          </a:prstGeom>
          <a:solidFill>
            <a:schemeClr val="accent6"/>
          </a:solidFill>
          <a:ln w="38100">
            <a:solidFill>
              <a:srgbClr val="FF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350" dirty="0"/>
              <a:t>Refrigerator</a:t>
            </a:r>
          </a:p>
          <a:p>
            <a:pPr algn="ctr"/>
            <a:r>
              <a:rPr lang="en-US" altLang="ja-JP" sz="1350" dirty="0"/>
              <a:t>LR280</a:t>
            </a:r>
          </a:p>
          <a:p>
            <a:pPr algn="ctr"/>
            <a:r>
              <a:rPr lang="en-US" altLang="ja-JP" sz="1350" dirty="0"/>
              <a:t>(300L/h</a:t>
            </a:r>
          </a:p>
          <a:p>
            <a:pPr algn="ctr"/>
            <a:r>
              <a:rPr lang="en-US" altLang="ja-JP" sz="1350" dirty="0"/>
              <a:t>or</a:t>
            </a:r>
          </a:p>
          <a:p>
            <a:pPr algn="ctr"/>
            <a:r>
              <a:rPr lang="en-US" altLang="ja-JP" sz="1350" dirty="0"/>
              <a:t>600W)</a:t>
            </a:r>
          </a:p>
        </p:txBody>
      </p:sp>
      <p:sp>
        <p:nvSpPr>
          <p:cNvPr id="7" name="フローチャート: 端子 6">
            <a:extLst>
              <a:ext uri="{FF2B5EF4-FFF2-40B4-BE49-F238E27FC236}">
                <a16:creationId xmlns:a16="http://schemas.microsoft.com/office/drawing/2014/main" id="{F3C8E111-E34E-100D-4997-518BC9F14055}"/>
              </a:ext>
            </a:extLst>
          </p:cNvPr>
          <p:cNvSpPr/>
          <p:nvPr/>
        </p:nvSpPr>
        <p:spPr>
          <a:xfrm>
            <a:off x="649088" y="5570804"/>
            <a:ext cx="1677879" cy="246356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8" name="フローチャート: 端子 7">
            <a:extLst>
              <a:ext uri="{FF2B5EF4-FFF2-40B4-BE49-F238E27FC236}">
                <a16:creationId xmlns:a16="http://schemas.microsoft.com/office/drawing/2014/main" id="{DF6D7AE2-E425-3909-DEE4-EEC418327152}"/>
              </a:ext>
            </a:extLst>
          </p:cNvPr>
          <p:cNvSpPr/>
          <p:nvPr/>
        </p:nvSpPr>
        <p:spPr>
          <a:xfrm>
            <a:off x="649088" y="6003590"/>
            <a:ext cx="1677879" cy="246356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350" dirty="0"/>
              <a:t>Max:190kg</a:t>
            </a:r>
            <a:endParaRPr lang="ja-JP" altLang="en-US" sz="1350" dirty="0"/>
          </a:p>
        </p:txBody>
      </p:sp>
      <p:sp>
        <p:nvSpPr>
          <p:cNvPr id="9" name="雲 8">
            <a:extLst>
              <a:ext uri="{FF2B5EF4-FFF2-40B4-BE49-F238E27FC236}">
                <a16:creationId xmlns:a16="http://schemas.microsoft.com/office/drawing/2014/main" id="{835BD9C4-18AF-3854-BE82-9D5391963C78}"/>
              </a:ext>
            </a:extLst>
          </p:cNvPr>
          <p:cNvSpPr/>
          <p:nvPr/>
        </p:nvSpPr>
        <p:spPr>
          <a:xfrm>
            <a:off x="4617405" y="5563291"/>
            <a:ext cx="1844336" cy="841414"/>
          </a:xfrm>
          <a:prstGeom prst="clou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350" dirty="0"/>
              <a:t>Gas bag</a:t>
            </a:r>
            <a:endParaRPr lang="ja-JP" altLang="en-US" sz="1350" dirty="0"/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D866913-60A1-48B3-731A-8D6AE73CADDC}"/>
              </a:ext>
            </a:extLst>
          </p:cNvPr>
          <p:cNvCxnSpPr>
            <a:cxnSpLocks/>
          </p:cNvCxnSpPr>
          <p:nvPr/>
        </p:nvCxnSpPr>
        <p:spPr>
          <a:xfrm>
            <a:off x="2220435" y="3633705"/>
            <a:ext cx="1123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フローチャート: 端子 11">
            <a:extLst>
              <a:ext uri="{FF2B5EF4-FFF2-40B4-BE49-F238E27FC236}">
                <a16:creationId xmlns:a16="http://schemas.microsoft.com/office/drawing/2014/main" id="{C77EA59A-F340-BFB0-6A52-20B9F259753B}"/>
              </a:ext>
            </a:extLst>
          </p:cNvPr>
          <p:cNvSpPr/>
          <p:nvPr/>
        </p:nvSpPr>
        <p:spPr>
          <a:xfrm>
            <a:off x="649088" y="4520465"/>
            <a:ext cx="1677879" cy="246356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13" name="フローチャート: 端子 12">
            <a:extLst>
              <a:ext uri="{FF2B5EF4-FFF2-40B4-BE49-F238E27FC236}">
                <a16:creationId xmlns:a16="http://schemas.microsoft.com/office/drawing/2014/main" id="{AD63405B-54C7-2861-65A3-B3C3FD08830E}"/>
              </a:ext>
            </a:extLst>
          </p:cNvPr>
          <p:cNvSpPr/>
          <p:nvPr/>
        </p:nvSpPr>
        <p:spPr>
          <a:xfrm>
            <a:off x="649088" y="4953251"/>
            <a:ext cx="1677879" cy="246356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350" dirty="0"/>
              <a:t>Max:190kg</a:t>
            </a:r>
            <a:endParaRPr lang="ja-JP" altLang="en-US" sz="1350" dirty="0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5761083-11A8-A5D7-0E51-29F7CE3BF6F8}"/>
              </a:ext>
            </a:extLst>
          </p:cNvPr>
          <p:cNvSpPr/>
          <p:nvPr/>
        </p:nvSpPr>
        <p:spPr>
          <a:xfrm>
            <a:off x="2741821" y="5756448"/>
            <a:ext cx="1677879" cy="3959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350" dirty="0"/>
              <a:t>Recovery</a:t>
            </a:r>
            <a:r>
              <a:rPr lang="ja-JP" altLang="en-US" sz="1350" dirty="0"/>
              <a:t> </a:t>
            </a:r>
            <a:r>
              <a:rPr lang="en-US" altLang="ja-JP" sz="1350" dirty="0"/>
              <a:t>Compressor</a:t>
            </a:r>
            <a:endParaRPr lang="ja-JP" altLang="en-US" sz="1350" dirty="0"/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BCF869B9-029A-DCA0-00A8-CE87B1F73966}"/>
              </a:ext>
            </a:extLst>
          </p:cNvPr>
          <p:cNvCxnSpPr>
            <a:cxnSpLocks/>
          </p:cNvCxnSpPr>
          <p:nvPr/>
        </p:nvCxnSpPr>
        <p:spPr>
          <a:xfrm>
            <a:off x="2326967" y="5914814"/>
            <a:ext cx="4128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359DDE80-79EF-74D6-0D8F-1661FB8BEA52}"/>
              </a:ext>
            </a:extLst>
          </p:cNvPr>
          <p:cNvCxnSpPr>
            <a:cxnSpLocks/>
          </p:cNvCxnSpPr>
          <p:nvPr/>
        </p:nvCxnSpPr>
        <p:spPr>
          <a:xfrm>
            <a:off x="2241519" y="4860036"/>
            <a:ext cx="6114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9DB5C20C-0E29-0226-3C4C-2E5E653DA651}"/>
              </a:ext>
            </a:extLst>
          </p:cNvPr>
          <p:cNvCxnSpPr>
            <a:cxnSpLocks/>
          </p:cNvCxnSpPr>
          <p:nvPr/>
        </p:nvCxnSpPr>
        <p:spPr>
          <a:xfrm>
            <a:off x="2852969" y="4861700"/>
            <a:ext cx="0" cy="8947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2EBD9A9A-B71C-C617-EC8A-469DEBC7A5F9}"/>
              </a:ext>
            </a:extLst>
          </p:cNvPr>
          <p:cNvCxnSpPr>
            <a:cxnSpLocks/>
          </p:cNvCxnSpPr>
          <p:nvPr/>
        </p:nvCxnSpPr>
        <p:spPr>
          <a:xfrm>
            <a:off x="1449186" y="3701037"/>
            <a:ext cx="1" cy="8194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7342E87D-BD6D-C688-6107-4CDD5FAA9F5A}"/>
              </a:ext>
            </a:extLst>
          </p:cNvPr>
          <p:cNvCxnSpPr>
            <a:cxnSpLocks/>
          </p:cNvCxnSpPr>
          <p:nvPr/>
        </p:nvCxnSpPr>
        <p:spPr>
          <a:xfrm>
            <a:off x="4311126" y="5983997"/>
            <a:ext cx="4128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フローチャート: 端子 19">
            <a:extLst>
              <a:ext uri="{FF2B5EF4-FFF2-40B4-BE49-F238E27FC236}">
                <a16:creationId xmlns:a16="http://schemas.microsoft.com/office/drawing/2014/main" id="{8C48F4DB-5FA8-D1D4-EBA3-70F51747D517}"/>
              </a:ext>
            </a:extLst>
          </p:cNvPr>
          <p:cNvSpPr/>
          <p:nvPr/>
        </p:nvSpPr>
        <p:spPr>
          <a:xfrm>
            <a:off x="5237731" y="3424136"/>
            <a:ext cx="1065320" cy="1078637"/>
          </a:xfrm>
          <a:prstGeom prst="flowChartTerminator">
            <a:avLst/>
          </a:prstGeom>
          <a:solidFill>
            <a:schemeClr val="accent6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350" dirty="0"/>
              <a:t>Dewar</a:t>
            </a:r>
          </a:p>
          <a:p>
            <a:pPr algn="ctr"/>
            <a:r>
              <a:rPr lang="en-US" altLang="ja-JP" sz="1350" dirty="0"/>
              <a:t>(3000L)</a:t>
            </a:r>
          </a:p>
          <a:p>
            <a:pPr algn="ctr"/>
            <a:r>
              <a:rPr lang="en-US" altLang="ja-JP" sz="1350" dirty="0"/>
              <a:t>(=380kg)</a:t>
            </a:r>
            <a:endParaRPr lang="ja-JP" altLang="en-US" sz="1350" dirty="0"/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7C24797E-AA37-E1C8-73C5-8D10ED01AE4D}"/>
              </a:ext>
            </a:extLst>
          </p:cNvPr>
          <p:cNvCxnSpPr>
            <a:cxnSpLocks/>
          </p:cNvCxnSpPr>
          <p:nvPr/>
        </p:nvCxnSpPr>
        <p:spPr>
          <a:xfrm>
            <a:off x="4695084" y="3815800"/>
            <a:ext cx="5426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フローチャート: 端子 21">
            <a:extLst>
              <a:ext uri="{FF2B5EF4-FFF2-40B4-BE49-F238E27FC236}">
                <a16:creationId xmlns:a16="http://schemas.microsoft.com/office/drawing/2014/main" id="{9684AFE9-D425-62D5-5BB8-E6D5EEB98634}"/>
              </a:ext>
            </a:extLst>
          </p:cNvPr>
          <p:cNvSpPr/>
          <p:nvPr/>
        </p:nvSpPr>
        <p:spPr>
          <a:xfrm>
            <a:off x="8295874" y="3248619"/>
            <a:ext cx="693566" cy="2903747"/>
          </a:xfrm>
          <a:prstGeom prst="flowChartTerminator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en-US" altLang="ja-JP" sz="1200" dirty="0"/>
              <a:t>Cryostat for vertical test</a:t>
            </a:r>
            <a:endParaRPr lang="ja-JP" altLang="en-US" sz="1200" dirty="0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7B41A411-030F-E75D-0379-437E61589316}"/>
              </a:ext>
            </a:extLst>
          </p:cNvPr>
          <p:cNvSpPr/>
          <p:nvPr/>
        </p:nvSpPr>
        <p:spPr>
          <a:xfrm>
            <a:off x="2437226" y="5203758"/>
            <a:ext cx="1677879" cy="395918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350" dirty="0"/>
              <a:t>Purifier</a:t>
            </a:r>
            <a:endParaRPr lang="ja-JP" altLang="en-US" sz="1350" dirty="0"/>
          </a:p>
        </p:txBody>
      </p:sp>
      <p:sp>
        <p:nvSpPr>
          <p:cNvPr id="27" name="雲 26">
            <a:extLst>
              <a:ext uri="{FF2B5EF4-FFF2-40B4-BE49-F238E27FC236}">
                <a16:creationId xmlns:a16="http://schemas.microsoft.com/office/drawing/2014/main" id="{DD7ED167-6A99-AF61-92DD-98FBE680C438}"/>
              </a:ext>
            </a:extLst>
          </p:cNvPr>
          <p:cNvSpPr/>
          <p:nvPr/>
        </p:nvSpPr>
        <p:spPr>
          <a:xfrm>
            <a:off x="6432232" y="4279933"/>
            <a:ext cx="1449350" cy="841414"/>
          </a:xfrm>
          <a:prstGeom prst="clou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/>
              <a:t>Gas bag</a:t>
            </a:r>
            <a:endParaRPr lang="ja-JP" altLang="en-US" sz="1200" dirty="0"/>
          </a:p>
        </p:txBody>
      </p: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CC328B56-75AC-A171-764A-BD85D85DC448}"/>
              </a:ext>
            </a:extLst>
          </p:cNvPr>
          <p:cNvCxnSpPr>
            <a:cxnSpLocks/>
          </p:cNvCxnSpPr>
          <p:nvPr/>
        </p:nvCxnSpPr>
        <p:spPr>
          <a:xfrm>
            <a:off x="4848225" y="4700639"/>
            <a:ext cx="15840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0E5141DC-89E2-EB28-EFA7-B88A10C2CC3A}"/>
              </a:ext>
            </a:extLst>
          </p:cNvPr>
          <p:cNvCxnSpPr>
            <a:cxnSpLocks/>
          </p:cNvCxnSpPr>
          <p:nvPr/>
        </p:nvCxnSpPr>
        <p:spPr>
          <a:xfrm>
            <a:off x="4517531" y="5501997"/>
            <a:ext cx="0" cy="48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BD25011C-4F60-C4D8-BF6B-510F53F2077B}"/>
              </a:ext>
            </a:extLst>
          </p:cNvPr>
          <p:cNvCxnSpPr>
            <a:cxnSpLocks/>
          </p:cNvCxnSpPr>
          <p:nvPr/>
        </p:nvCxnSpPr>
        <p:spPr>
          <a:xfrm>
            <a:off x="4848225" y="4700639"/>
            <a:ext cx="0" cy="8013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388C5991-3F33-D5B6-9F77-4E4F1D29422C}"/>
              </a:ext>
            </a:extLst>
          </p:cNvPr>
          <p:cNvCxnSpPr>
            <a:cxnSpLocks/>
          </p:cNvCxnSpPr>
          <p:nvPr/>
        </p:nvCxnSpPr>
        <p:spPr>
          <a:xfrm flipH="1">
            <a:off x="4514980" y="5501997"/>
            <a:ext cx="3332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F541914C-A99E-AC06-5DA2-8B474F3BFED3}"/>
              </a:ext>
            </a:extLst>
          </p:cNvPr>
          <p:cNvCxnSpPr>
            <a:cxnSpLocks/>
          </p:cNvCxnSpPr>
          <p:nvPr/>
        </p:nvCxnSpPr>
        <p:spPr>
          <a:xfrm flipH="1">
            <a:off x="1449186" y="1918792"/>
            <a:ext cx="18865" cy="222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四角形: 角を丸くする 35">
            <a:extLst>
              <a:ext uri="{FF2B5EF4-FFF2-40B4-BE49-F238E27FC236}">
                <a16:creationId xmlns:a16="http://schemas.microsoft.com/office/drawing/2014/main" id="{F1E61B8E-C1E1-4498-482F-B0563CAE334D}"/>
              </a:ext>
            </a:extLst>
          </p:cNvPr>
          <p:cNvSpPr/>
          <p:nvPr/>
        </p:nvSpPr>
        <p:spPr>
          <a:xfrm>
            <a:off x="2437226" y="2387001"/>
            <a:ext cx="1029947" cy="419470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350" dirty="0"/>
              <a:t>Purifier</a:t>
            </a:r>
            <a:endParaRPr lang="ja-JP" altLang="en-US" sz="1350" dirty="0"/>
          </a:p>
        </p:txBody>
      </p: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E6E0D2E6-771A-129E-7C4E-2F8B334613E0}"/>
              </a:ext>
            </a:extLst>
          </p:cNvPr>
          <p:cNvCxnSpPr>
            <a:cxnSpLocks/>
          </p:cNvCxnSpPr>
          <p:nvPr/>
        </p:nvCxnSpPr>
        <p:spPr>
          <a:xfrm>
            <a:off x="3585183" y="2572903"/>
            <a:ext cx="0" cy="8512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240E9E00-F769-C095-E48F-6C4BEE46747C}"/>
              </a:ext>
            </a:extLst>
          </p:cNvPr>
          <p:cNvSpPr/>
          <p:nvPr/>
        </p:nvSpPr>
        <p:spPr>
          <a:xfrm>
            <a:off x="9680398" y="3248619"/>
            <a:ext cx="919594" cy="90483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350" dirty="0"/>
              <a:t>Dewar</a:t>
            </a:r>
          </a:p>
        </p:txBody>
      </p: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02DEA0DE-11D0-A513-BABD-38D161E4AC29}"/>
              </a:ext>
            </a:extLst>
          </p:cNvPr>
          <p:cNvCxnSpPr>
            <a:cxnSpLocks/>
          </p:cNvCxnSpPr>
          <p:nvPr/>
        </p:nvCxnSpPr>
        <p:spPr>
          <a:xfrm flipH="1">
            <a:off x="8609308" y="2721264"/>
            <a:ext cx="15017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>
            <a:extLst>
              <a:ext uri="{FF2B5EF4-FFF2-40B4-BE49-F238E27FC236}">
                <a16:creationId xmlns:a16="http://schemas.microsoft.com/office/drawing/2014/main" id="{67DEDFF9-AA00-575B-FD1B-B06D30CD4E84}"/>
              </a:ext>
            </a:extLst>
          </p:cNvPr>
          <p:cNvCxnSpPr>
            <a:cxnSpLocks/>
          </p:cNvCxnSpPr>
          <p:nvPr/>
        </p:nvCxnSpPr>
        <p:spPr>
          <a:xfrm flipV="1">
            <a:off x="10111056" y="2721264"/>
            <a:ext cx="0" cy="5419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>
            <a:extLst>
              <a:ext uri="{FF2B5EF4-FFF2-40B4-BE49-F238E27FC236}">
                <a16:creationId xmlns:a16="http://schemas.microsoft.com/office/drawing/2014/main" id="{11C69BD2-CC97-CDF3-6A36-11CCAE6CA4E9}"/>
              </a:ext>
            </a:extLst>
          </p:cNvPr>
          <p:cNvCxnSpPr>
            <a:cxnSpLocks/>
          </p:cNvCxnSpPr>
          <p:nvPr/>
        </p:nvCxnSpPr>
        <p:spPr>
          <a:xfrm flipV="1">
            <a:off x="8609308" y="2721264"/>
            <a:ext cx="0" cy="527355"/>
          </a:xfrm>
          <a:prstGeom prst="line">
            <a:avLst/>
          </a:prstGeom>
          <a:ln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3ADC078B-1DBE-F4BD-0C40-1C031A257087}"/>
              </a:ext>
            </a:extLst>
          </p:cNvPr>
          <p:cNvSpPr txBox="1"/>
          <p:nvPr/>
        </p:nvSpPr>
        <p:spPr>
          <a:xfrm>
            <a:off x="10486392" y="2239647"/>
            <a:ext cx="657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ITN</a:t>
            </a:r>
            <a:endParaRPr kumimoji="1" lang="ja-JP" altLang="en-US" dirty="0"/>
          </a:p>
        </p:txBody>
      </p: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EE992914-0AB6-0D8A-6421-2F0A41B826AB}"/>
              </a:ext>
            </a:extLst>
          </p:cNvPr>
          <p:cNvCxnSpPr>
            <a:cxnSpLocks/>
            <a:stCxn id="27" idx="0"/>
          </p:cNvCxnSpPr>
          <p:nvPr/>
        </p:nvCxnSpPr>
        <p:spPr>
          <a:xfrm>
            <a:off x="7880374" y="4700640"/>
            <a:ext cx="415500" cy="0"/>
          </a:xfrm>
          <a:prstGeom prst="line">
            <a:avLst/>
          </a:prstGeom>
          <a:ln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フローチャート: 端子 10">
            <a:extLst>
              <a:ext uri="{FF2B5EF4-FFF2-40B4-BE49-F238E27FC236}">
                <a16:creationId xmlns:a16="http://schemas.microsoft.com/office/drawing/2014/main" id="{3A6B9DEE-62B6-36CA-0C4C-5CF4A94259C7}"/>
              </a:ext>
            </a:extLst>
          </p:cNvPr>
          <p:cNvSpPr/>
          <p:nvPr/>
        </p:nvSpPr>
        <p:spPr>
          <a:xfrm>
            <a:off x="649088" y="4736858"/>
            <a:ext cx="1677879" cy="246356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/>
              <a:t>Pure He</a:t>
            </a:r>
            <a:endParaRPr lang="ja-JP" altLang="en-US" sz="1200" dirty="0"/>
          </a:p>
        </p:txBody>
      </p:sp>
      <p:sp>
        <p:nvSpPr>
          <p:cNvPr id="6" name="フローチャート: 端子 5">
            <a:extLst>
              <a:ext uri="{FF2B5EF4-FFF2-40B4-BE49-F238E27FC236}">
                <a16:creationId xmlns:a16="http://schemas.microsoft.com/office/drawing/2014/main" id="{3AE9244E-C9D5-537D-509C-CB7300965D51}"/>
              </a:ext>
            </a:extLst>
          </p:cNvPr>
          <p:cNvSpPr/>
          <p:nvPr/>
        </p:nvSpPr>
        <p:spPr>
          <a:xfrm>
            <a:off x="649088" y="5787197"/>
            <a:ext cx="1677879" cy="246356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/>
              <a:t>Dirty He</a:t>
            </a:r>
            <a:endParaRPr lang="ja-JP" altLang="en-US" sz="12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A68ECF8-3191-248B-2ACE-0B7F3D741D4A}"/>
              </a:ext>
            </a:extLst>
          </p:cNvPr>
          <p:cNvSpPr txBox="1"/>
          <p:nvPr/>
        </p:nvSpPr>
        <p:spPr>
          <a:xfrm>
            <a:off x="1599279" y="3994259"/>
            <a:ext cx="1588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Cut here in FY2026</a:t>
            </a:r>
            <a:endParaRPr kumimoji="1" lang="ja-JP" altLang="en-US" dirty="0"/>
          </a:p>
        </p:txBody>
      </p:sp>
      <p:cxnSp>
        <p:nvCxnSpPr>
          <p:cNvPr id="75" name="直線コネクタ 74">
            <a:extLst>
              <a:ext uri="{FF2B5EF4-FFF2-40B4-BE49-F238E27FC236}">
                <a16:creationId xmlns:a16="http://schemas.microsoft.com/office/drawing/2014/main" id="{6ACECCC3-4C8F-B076-DB41-BFE782CE37F8}"/>
              </a:ext>
            </a:extLst>
          </p:cNvPr>
          <p:cNvCxnSpPr/>
          <p:nvPr/>
        </p:nvCxnSpPr>
        <p:spPr>
          <a:xfrm flipV="1">
            <a:off x="4982152" y="3247855"/>
            <a:ext cx="0" cy="5817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>
            <a:extLst>
              <a:ext uri="{FF2B5EF4-FFF2-40B4-BE49-F238E27FC236}">
                <a16:creationId xmlns:a16="http://schemas.microsoft.com/office/drawing/2014/main" id="{28EB805F-7410-3466-018C-2D398B09205D}"/>
              </a:ext>
            </a:extLst>
          </p:cNvPr>
          <p:cNvCxnSpPr>
            <a:cxnSpLocks/>
          </p:cNvCxnSpPr>
          <p:nvPr/>
        </p:nvCxnSpPr>
        <p:spPr>
          <a:xfrm>
            <a:off x="4966407" y="3247855"/>
            <a:ext cx="2456084" cy="154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CFA99ABC-F5D4-AF89-E413-41502566487F}"/>
              </a:ext>
            </a:extLst>
          </p:cNvPr>
          <p:cNvCxnSpPr>
            <a:cxnSpLocks/>
          </p:cNvCxnSpPr>
          <p:nvPr/>
        </p:nvCxnSpPr>
        <p:spPr>
          <a:xfrm flipV="1">
            <a:off x="7402659" y="2608979"/>
            <a:ext cx="0" cy="6481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フローチャート: 端子 82">
            <a:extLst>
              <a:ext uri="{FF2B5EF4-FFF2-40B4-BE49-F238E27FC236}">
                <a16:creationId xmlns:a16="http://schemas.microsoft.com/office/drawing/2014/main" id="{0FAFCB8B-DC16-007D-8A1F-C5705DF7E0C3}"/>
              </a:ext>
            </a:extLst>
          </p:cNvPr>
          <p:cNvSpPr/>
          <p:nvPr/>
        </p:nvSpPr>
        <p:spPr>
          <a:xfrm>
            <a:off x="6372225" y="2062537"/>
            <a:ext cx="1999517" cy="548141"/>
          </a:xfrm>
          <a:prstGeom prst="flowChartTerminator">
            <a:avLst/>
          </a:prstGeom>
          <a:solidFill>
            <a:srgbClr val="92D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350" dirty="0"/>
              <a:t>Cryomodule for ILC</a:t>
            </a:r>
            <a:endParaRPr lang="ja-JP" altLang="en-US" sz="1350" dirty="0"/>
          </a:p>
        </p:txBody>
      </p: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0A211E8A-4871-F269-D86E-6FAB778E6863}"/>
              </a:ext>
            </a:extLst>
          </p:cNvPr>
          <p:cNvGrpSpPr/>
          <p:nvPr/>
        </p:nvGrpSpPr>
        <p:grpSpPr>
          <a:xfrm rot="2700000">
            <a:off x="1299619" y="3988278"/>
            <a:ext cx="301701" cy="266690"/>
            <a:chOff x="5428575" y="4946468"/>
            <a:chExt cx="540000" cy="540000"/>
          </a:xfrm>
        </p:grpSpPr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B463FBFC-AE12-AED3-74B4-E067AC9A5490}"/>
                </a:ext>
              </a:extLst>
            </p:cNvPr>
            <p:cNvCxnSpPr>
              <a:cxnSpLocks/>
            </p:cNvCxnSpPr>
            <p:nvPr/>
          </p:nvCxnSpPr>
          <p:spPr>
            <a:xfrm>
              <a:off x="5698575" y="4946468"/>
              <a:ext cx="0" cy="54000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75BFEF75-154D-847C-7D0B-D8A907639A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28575" y="5216468"/>
              <a:ext cx="540000" cy="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C43A1123-B346-CA91-4955-86B9F210520B}"/>
              </a:ext>
            </a:extLst>
          </p:cNvPr>
          <p:cNvCxnSpPr>
            <a:cxnSpLocks/>
          </p:cNvCxnSpPr>
          <p:nvPr/>
        </p:nvCxnSpPr>
        <p:spPr>
          <a:xfrm flipH="1">
            <a:off x="8470991" y="2581553"/>
            <a:ext cx="2603863" cy="0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FCE27A17-7806-CF93-77CF-0DBA6D012A41}"/>
              </a:ext>
            </a:extLst>
          </p:cNvPr>
          <p:cNvCxnSpPr>
            <a:cxnSpLocks/>
          </p:cNvCxnSpPr>
          <p:nvPr/>
        </p:nvCxnSpPr>
        <p:spPr>
          <a:xfrm>
            <a:off x="8470991" y="2581553"/>
            <a:ext cx="0" cy="592298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B68D3E21-CAC0-E198-05D6-72D273344B41}"/>
              </a:ext>
            </a:extLst>
          </p:cNvPr>
          <p:cNvCxnSpPr>
            <a:cxnSpLocks/>
          </p:cNvCxnSpPr>
          <p:nvPr/>
        </p:nvCxnSpPr>
        <p:spPr>
          <a:xfrm flipH="1">
            <a:off x="8201025" y="3194995"/>
            <a:ext cx="269966" cy="0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56397982-953E-F4A0-F116-5EB480B67E4C}"/>
              </a:ext>
            </a:extLst>
          </p:cNvPr>
          <p:cNvCxnSpPr>
            <a:cxnSpLocks/>
          </p:cNvCxnSpPr>
          <p:nvPr/>
        </p:nvCxnSpPr>
        <p:spPr>
          <a:xfrm flipV="1">
            <a:off x="8201025" y="3194995"/>
            <a:ext cx="0" cy="1048107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直線コネクタ 64">
            <a:extLst>
              <a:ext uri="{FF2B5EF4-FFF2-40B4-BE49-F238E27FC236}">
                <a16:creationId xmlns:a16="http://schemas.microsoft.com/office/drawing/2014/main" id="{F0D8D53C-1F17-3A31-726C-2FE746F214BB}"/>
              </a:ext>
            </a:extLst>
          </p:cNvPr>
          <p:cNvCxnSpPr>
            <a:cxnSpLocks/>
          </p:cNvCxnSpPr>
          <p:nvPr/>
        </p:nvCxnSpPr>
        <p:spPr>
          <a:xfrm flipH="1">
            <a:off x="6360532" y="4235887"/>
            <a:ext cx="1840493" cy="13534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直線コネクタ 90">
            <a:extLst>
              <a:ext uri="{FF2B5EF4-FFF2-40B4-BE49-F238E27FC236}">
                <a16:creationId xmlns:a16="http://schemas.microsoft.com/office/drawing/2014/main" id="{36602567-0127-2A93-BE31-E8DB9A355B85}"/>
              </a:ext>
            </a:extLst>
          </p:cNvPr>
          <p:cNvCxnSpPr>
            <a:cxnSpLocks/>
          </p:cNvCxnSpPr>
          <p:nvPr/>
        </p:nvCxnSpPr>
        <p:spPr>
          <a:xfrm>
            <a:off x="6364059" y="4227180"/>
            <a:ext cx="3582" cy="351862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DF52F05B-5877-0948-3290-D5FAADE501A6}"/>
              </a:ext>
            </a:extLst>
          </p:cNvPr>
          <p:cNvCxnSpPr>
            <a:cxnSpLocks/>
          </p:cNvCxnSpPr>
          <p:nvPr/>
        </p:nvCxnSpPr>
        <p:spPr>
          <a:xfrm flipH="1">
            <a:off x="4785570" y="4561057"/>
            <a:ext cx="1582072" cy="3009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直線コネクタ 97">
            <a:extLst>
              <a:ext uri="{FF2B5EF4-FFF2-40B4-BE49-F238E27FC236}">
                <a16:creationId xmlns:a16="http://schemas.microsoft.com/office/drawing/2014/main" id="{B67C405B-8F0C-B693-7B20-F37D9BBAD5E9}"/>
              </a:ext>
            </a:extLst>
          </p:cNvPr>
          <p:cNvCxnSpPr>
            <a:cxnSpLocks/>
          </p:cNvCxnSpPr>
          <p:nvPr/>
        </p:nvCxnSpPr>
        <p:spPr>
          <a:xfrm flipH="1">
            <a:off x="4772780" y="4604604"/>
            <a:ext cx="1" cy="457463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直線コネクタ 102">
            <a:extLst>
              <a:ext uri="{FF2B5EF4-FFF2-40B4-BE49-F238E27FC236}">
                <a16:creationId xmlns:a16="http://schemas.microsoft.com/office/drawing/2014/main" id="{C4AE12EE-7D63-80F8-81C4-34E8B2AA5779}"/>
              </a:ext>
            </a:extLst>
          </p:cNvPr>
          <p:cNvCxnSpPr>
            <a:cxnSpLocks/>
          </p:cNvCxnSpPr>
          <p:nvPr/>
        </p:nvCxnSpPr>
        <p:spPr>
          <a:xfrm flipH="1">
            <a:off x="3195353" y="5106067"/>
            <a:ext cx="1582072" cy="3009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直線コネクタ 103">
            <a:extLst>
              <a:ext uri="{FF2B5EF4-FFF2-40B4-BE49-F238E27FC236}">
                <a16:creationId xmlns:a16="http://schemas.microsoft.com/office/drawing/2014/main" id="{B0660A11-BDCA-ABD7-98AB-26013D23379C}"/>
              </a:ext>
            </a:extLst>
          </p:cNvPr>
          <p:cNvCxnSpPr>
            <a:cxnSpLocks/>
          </p:cNvCxnSpPr>
          <p:nvPr/>
        </p:nvCxnSpPr>
        <p:spPr>
          <a:xfrm flipV="1">
            <a:off x="3225778" y="4352450"/>
            <a:ext cx="0" cy="748868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C921372B-173B-F8F4-046F-79FA4781A5A9}"/>
              </a:ext>
            </a:extLst>
          </p:cNvPr>
          <p:cNvCxnSpPr>
            <a:cxnSpLocks/>
          </p:cNvCxnSpPr>
          <p:nvPr/>
        </p:nvCxnSpPr>
        <p:spPr>
          <a:xfrm flipH="1" flipV="1">
            <a:off x="639360" y="4357359"/>
            <a:ext cx="2543707" cy="33868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四角形: 角を丸くする 52">
            <a:extLst>
              <a:ext uri="{FF2B5EF4-FFF2-40B4-BE49-F238E27FC236}">
                <a16:creationId xmlns:a16="http://schemas.microsoft.com/office/drawing/2014/main" id="{437B4F94-322A-E570-F81A-1CB1D490ED26}"/>
              </a:ext>
            </a:extLst>
          </p:cNvPr>
          <p:cNvSpPr/>
          <p:nvPr/>
        </p:nvSpPr>
        <p:spPr>
          <a:xfrm>
            <a:off x="745060" y="3099196"/>
            <a:ext cx="1504766" cy="698783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350" dirty="0"/>
              <a:t>Buffer tank</a:t>
            </a:r>
          </a:p>
          <a:p>
            <a:pPr algn="ctr"/>
            <a:r>
              <a:rPr lang="en-US" altLang="ja-JP" sz="1350" dirty="0"/>
              <a:t>(100m</a:t>
            </a:r>
            <a:r>
              <a:rPr lang="en-US" altLang="ja-JP" sz="1350" baseline="30000" dirty="0"/>
              <a:t>3</a:t>
            </a:r>
            <a:r>
              <a:rPr lang="en-US" altLang="ja-JP" sz="1350" dirty="0"/>
              <a:t>)</a:t>
            </a:r>
          </a:p>
          <a:p>
            <a:pPr algn="ctr"/>
            <a:r>
              <a:rPr lang="en-US" altLang="ja-JP" sz="1350" dirty="0"/>
              <a:t>190kg</a:t>
            </a:r>
            <a:endParaRPr lang="ja-JP" altLang="en-US" sz="1350" dirty="0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E0A56331-A168-BB6B-B0F0-037BBB0419BC}"/>
              </a:ext>
            </a:extLst>
          </p:cNvPr>
          <p:cNvSpPr txBox="1"/>
          <p:nvPr/>
        </p:nvSpPr>
        <p:spPr>
          <a:xfrm>
            <a:off x="71819" y="992736"/>
            <a:ext cx="114959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effectLst/>
                <a:highlight>
                  <a:srgbClr val="FDFDFD"/>
                </a:highlight>
                <a:latin typeface="Segoe UI Web (West European)"/>
              </a:rPr>
              <a:t>The HPGS categories of STF accelerators and ILCs are different. </a:t>
            </a:r>
          </a:p>
          <a:p>
            <a:r>
              <a:rPr lang="en-US" altLang="ja-JP" dirty="0">
                <a:effectLst/>
                <a:highlight>
                  <a:srgbClr val="FDFDFD"/>
                </a:highlight>
                <a:latin typeface="Segoe UI Web (West European)"/>
              </a:rPr>
              <a:t>Under Japan law,  devices of different categories cannot be connected, so ITN should be separated from STF.</a:t>
            </a:r>
          </a:p>
          <a:p>
            <a:r>
              <a:rPr lang="en-US" altLang="ja-JP" dirty="0">
                <a:effectLst/>
                <a:highlight>
                  <a:srgbClr val="FDFDFD"/>
                </a:highlight>
                <a:latin typeface="Segoe UI Web (West European)"/>
              </a:rPr>
              <a:t>The red frame shows equipment that uses liquid nitrogen.</a:t>
            </a:r>
          </a:p>
          <a:p>
            <a:endParaRPr kumimoji="1" lang="ja-JP" altLang="en-US" dirty="0"/>
          </a:p>
        </p:txBody>
      </p:sp>
      <p:sp>
        <p:nvSpPr>
          <p:cNvPr id="74" name="フローチャート: 端子 73">
            <a:extLst>
              <a:ext uri="{FF2B5EF4-FFF2-40B4-BE49-F238E27FC236}">
                <a16:creationId xmlns:a16="http://schemas.microsoft.com/office/drawing/2014/main" id="{EC535CD5-2D11-B5CB-C2B6-D11C4C9A7A65}"/>
              </a:ext>
            </a:extLst>
          </p:cNvPr>
          <p:cNvSpPr/>
          <p:nvPr/>
        </p:nvSpPr>
        <p:spPr>
          <a:xfrm>
            <a:off x="6958532" y="2775164"/>
            <a:ext cx="1377476" cy="398687"/>
          </a:xfrm>
          <a:prstGeom prst="flowChartTerminator">
            <a:avLst/>
          </a:prstGeom>
          <a:solidFill>
            <a:srgbClr val="92D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350" dirty="0"/>
              <a:t>Pump</a:t>
            </a:r>
            <a:endParaRPr lang="ja-JP" altLang="en-US" sz="1350" dirty="0"/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53C64533-91FE-5AC7-89AF-C109FA4AE039}"/>
              </a:ext>
            </a:extLst>
          </p:cNvPr>
          <p:cNvCxnSpPr>
            <a:cxnSpLocks/>
          </p:cNvCxnSpPr>
          <p:nvPr/>
        </p:nvCxnSpPr>
        <p:spPr>
          <a:xfrm flipV="1">
            <a:off x="6764992" y="2615077"/>
            <a:ext cx="0" cy="6481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9C462BC-ACA1-2DAA-BCAF-FAC81F021B0B}"/>
              </a:ext>
            </a:extLst>
          </p:cNvPr>
          <p:cNvSpPr/>
          <p:nvPr/>
        </p:nvSpPr>
        <p:spPr>
          <a:xfrm>
            <a:off x="6679146" y="6239170"/>
            <a:ext cx="1677879" cy="395918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350" dirty="0"/>
              <a:t>Refrigerator</a:t>
            </a:r>
            <a:r>
              <a:rPr lang="ja-JP" altLang="en-US" sz="1350" dirty="0"/>
              <a:t> </a:t>
            </a:r>
            <a:r>
              <a:rPr lang="en-US" altLang="ja-JP" sz="1350" dirty="0"/>
              <a:t>TCF200</a:t>
            </a:r>
            <a:endParaRPr lang="ja-JP" altLang="en-US" sz="1350" dirty="0"/>
          </a:p>
        </p:txBody>
      </p: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918BD76D-3B6E-6938-A3AE-D0AC774F0E19}"/>
              </a:ext>
            </a:extLst>
          </p:cNvPr>
          <p:cNvCxnSpPr>
            <a:cxnSpLocks/>
          </p:cNvCxnSpPr>
          <p:nvPr/>
        </p:nvCxnSpPr>
        <p:spPr>
          <a:xfrm>
            <a:off x="474503" y="4459639"/>
            <a:ext cx="0" cy="1985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8738E2DE-CFAA-90EB-AA0C-9DB541319DD8}"/>
              </a:ext>
            </a:extLst>
          </p:cNvPr>
          <p:cNvCxnSpPr>
            <a:cxnSpLocks/>
          </p:cNvCxnSpPr>
          <p:nvPr/>
        </p:nvCxnSpPr>
        <p:spPr>
          <a:xfrm>
            <a:off x="474503" y="4459639"/>
            <a:ext cx="974683" cy="65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B4CD084F-56D9-41F2-AE99-CDDDEBAFFDAA}"/>
              </a:ext>
            </a:extLst>
          </p:cNvPr>
          <p:cNvCxnSpPr>
            <a:cxnSpLocks/>
            <a:endCxn id="34" idx="1"/>
          </p:cNvCxnSpPr>
          <p:nvPr/>
        </p:nvCxnSpPr>
        <p:spPr>
          <a:xfrm>
            <a:off x="474503" y="6425207"/>
            <a:ext cx="6204643" cy="119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四角形: 角を丸くする 37">
            <a:extLst>
              <a:ext uri="{FF2B5EF4-FFF2-40B4-BE49-F238E27FC236}">
                <a16:creationId xmlns:a16="http://schemas.microsoft.com/office/drawing/2014/main" id="{8FA65173-1F3C-1D89-70EF-1BDC6B7E53FE}"/>
              </a:ext>
            </a:extLst>
          </p:cNvPr>
          <p:cNvSpPr/>
          <p:nvPr/>
        </p:nvSpPr>
        <p:spPr>
          <a:xfrm>
            <a:off x="6543727" y="5399502"/>
            <a:ext cx="1504766" cy="69878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350" dirty="0"/>
              <a:t>Buffer tank</a:t>
            </a:r>
          </a:p>
          <a:p>
            <a:pPr algn="ctr"/>
            <a:r>
              <a:rPr lang="en-US" altLang="ja-JP" sz="1350" dirty="0"/>
              <a:t>(46m</a:t>
            </a:r>
            <a:r>
              <a:rPr lang="en-US" altLang="ja-JP" sz="1350" baseline="30000" dirty="0"/>
              <a:t>3</a:t>
            </a:r>
            <a:r>
              <a:rPr lang="en-US" altLang="ja-JP" sz="1350" dirty="0"/>
              <a:t>)</a:t>
            </a:r>
          </a:p>
          <a:p>
            <a:pPr algn="ctr"/>
            <a:r>
              <a:rPr lang="en-US" altLang="ja-JP" sz="1350" dirty="0"/>
              <a:t>50kg</a:t>
            </a:r>
            <a:endParaRPr lang="ja-JP" altLang="en-US" sz="1350" dirty="0"/>
          </a:p>
        </p:txBody>
      </p: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9F95CDCC-8D00-1419-58A4-E92D7EC36EC8}"/>
              </a:ext>
            </a:extLst>
          </p:cNvPr>
          <p:cNvCxnSpPr>
            <a:cxnSpLocks/>
          </p:cNvCxnSpPr>
          <p:nvPr/>
        </p:nvCxnSpPr>
        <p:spPr>
          <a:xfrm>
            <a:off x="6590809" y="6057545"/>
            <a:ext cx="0" cy="4006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0F0BABA8-BACC-8F5B-7B66-A1E07CBAFD5D}"/>
              </a:ext>
            </a:extLst>
          </p:cNvPr>
          <p:cNvSpPr txBox="1"/>
          <p:nvPr/>
        </p:nvSpPr>
        <p:spPr>
          <a:xfrm>
            <a:off x="10497968" y="2610128"/>
            <a:ext cx="657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STF</a:t>
            </a:r>
            <a:endParaRPr kumimoji="1" lang="ja-JP" altLang="en-US" dirty="0"/>
          </a:p>
        </p:txBody>
      </p:sp>
      <p:cxnSp>
        <p:nvCxnSpPr>
          <p:cNvPr id="59" name="直線矢印コネクタ 58">
            <a:extLst>
              <a:ext uri="{FF2B5EF4-FFF2-40B4-BE49-F238E27FC236}">
                <a16:creationId xmlns:a16="http://schemas.microsoft.com/office/drawing/2014/main" id="{29A8FD5C-FD13-E860-5929-47FF4DD0483E}"/>
              </a:ext>
            </a:extLst>
          </p:cNvPr>
          <p:cNvCxnSpPr>
            <a:cxnSpLocks/>
            <a:endCxn id="38" idx="3"/>
          </p:cNvCxnSpPr>
          <p:nvPr/>
        </p:nvCxnSpPr>
        <p:spPr>
          <a:xfrm flipH="1">
            <a:off x="8048493" y="5742997"/>
            <a:ext cx="1311689" cy="5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3765B54A-DF31-4D6E-7512-86ACB290002A}"/>
              </a:ext>
            </a:extLst>
          </p:cNvPr>
          <p:cNvSpPr txBox="1"/>
          <p:nvPr/>
        </p:nvSpPr>
        <p:spPr>
          <a:xfrm>
            <a:off x="9360182" y="5598355"/>
            <a:ext cx="1141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I</a:t>
            </a:r>
            <a:r>
              <a:rPr kumimoji="1" lang="en-US" altLang="ja-JP" dirty="0"/>
              <a:t>nstalled</a:t>
            </a:r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1BB63BC-07E3-C4F3-0A95-8B9AC3D44592}"/>
              </a:ext>
            </a:extLst>
          </p:cNvPr>
          <p:cNvSpPr txBox="1"/>
          <p:nvPr/>
        </p:nvSpPr>
        <p:spPr>
          <a:xfrm>
            <a:off x="1656749" y="2044516"/>
            <a:ext cx="2787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To purchase in FY2024</a:t>
            </a:r>
            <a:endParaRPr kumimoji="1" lang="ja-JP" altLang="en-US" dirty="0"/>
          </a:p>
        </p:txBody>
      </p:sp>
      <p:sp>
        <p:nvSpPr>
          <p:cNvPr id="24" name="スライド番号プレースホルダー 23">
            <a:extLst>
              <a:ext uri="{FF2B5EF4-FFF2-40B4-BE49-F238E27FC236}">
                <a16:creationId xmlns:a16="http://schemas.microsoft.com/office/drawing/2014/main" id="{8C574F92-C5CF-41FC-2C58-063DD3730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0491AE8E-33FA-C62D-EB19-FACE11DCCB43}"/>
              </a:ext>
            </a:extLst>
          </p:cNvPr>
          <p:cNvSpPr/>
          <p:nvPr/>
        </p:nvSpPr>
        <p:spPr>
          <a:xfrm>
            <a:off x="8704337" y="6233209"/>
            <a:ext cx="1677879" cy="395918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350" dirty="0"/>
              <a:t>STF Accelerator</a:t>
            </a:r>
            <a:endParaRPr lang="ja-JP" altLang="en-US" sz="1350" dirty="0"/>
          </a:p>
        </p:txBody>
      </p: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2BDE2F6E-7D42-705A-3ADD-14E278408D1C}"/>
              </a:ext>
            </a:extLst>
          </p:cNvPr>
          <p:cNvCxnSpPr>
            <a:cxnSpLocks/>
          </p:cNvCxnSpPr>
          <p:nvPr/>
        </p:nvCxnSpPr>
        <p:spPr>
          <a:xfrm flipH="1">
            <a:off x="8371742" y="6458224"/>
            <a:ext cx="3332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92710819-C073-979A-DEC8-BD453BF64461}"/>
              </a:ext>
            </a:extLst>
          </p:cNvPr>
          <p:cNvSpPr txBox="1"/>
          <p:nvPr/>
        </p:nvSpPr>
        <p:spPr>
          <a:xfrm>
            <a:off x="180975" y="190500"/>
            <a:ext cx="114959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/>
              <a:t>Separation of ITN cryogenic system from STF</a:t>
            </a:r>
            <a:endParaRPr kumimoji="1" lang="ja-JP" altLang="en-US" sz="3200" dirty="0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7F6EE347-E57B-D9F9-096A-A9BF7592A697}"/>
              </a:ext>
            </a:extLst>
          </p:cNvPr>
          <p:cNvSpPr txBox="1"/>
          <p:nvPr/>
        </p:nvSpPr>
        <p:spPr>
          <a:xfrm>
            <a:off x="9236820" y="4496951"/>
            <a:ext cx="290823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effectLst/>
                <a:highlight>
                  <a:srgbClr val="FDFDFD"/>
                </a:highlight>
                <a:latin typeface="Segoe UI Web (West European)"/>
              </a:rPr>
              <a:t>The red frame indicates equipment that uses liquefied nitrogen.</a:t>
            </a:r>
          </a:p>
        </p:txBody>
      </p:sp>
    </p:spTree>
    <p:extLst>
      <p:ext uri="{BB962C8B-B14F-4D97-AF65-F5344CB8AC3E}">
        <p14:creationId xmlns:p14="http://schemas.microsoft.com/office/powerpoint/2010/main" val="35885392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295C74C-302F-44B0-A20C-8CC2A7BA3FBB}"/>
              </a:ext>
            </a:extLst>
          </p:cNvPr>
          <p:cNvSpPr/>
          <p:nvPr/>
        </p:nvSpPr>
        <p:spPr>
          <a:xfrm>
            <a:off x="838200" y="2404326"/>
            <a:ext cx="1745202" cy="21395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Refrigerator</a:t>
            </a:r>
            <a:endParaRPr kumimoji="1" lang="ja-JP" altLang="en-US" dirty="0"/>
          </a:p>
        </p:txBody>
      </p:sp>
      <p:sp>
        <p:nvSpPr>
          <p:cNvPr id="7" name="二等辺三角形 6">
            <a:extLst>
              <a:ext uri="{FF2B5EF4-FFF2-40B4-BE49-F238E27FC236}">
                <a16:creationId xmlns:a16="http://schemas.microsoft.com/office/drawing/2014/main" id="{E65C5074-A170-48E5-80EA-2A6438782C4C}"/>
              </a:ext>
            </a:extLst>
          </p:cNvPr>
          <p:cNvSpPr/>
          <p:nvPr/>
        </p:nvSpPr>
        <p:spPr>
          <a:xfrm>
            <a:off x="3113103" y="3243265"/>
            <a:ext cx="522303" cy="46163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DBFA9E6-B2A9-4380-AC1B-A8CE764E75C0}"/>
              </a:ext>
            </a:extLst>
          </p:cNvPr>
          <p:cNvCxnSpPr>
            <a:cxnSpLocks/>
          </p:cNvCxnSpPr>
          <p:nvPr/>
        </p:nvCxnSpPr>
        <p:spPr>
          <a:xfrm>
            <a:off x="2583402" y="4321902"/>
            <a:ext cx="55678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9DD7FF57-EFFE-4319-A794-0B7552D8BCF9}"/>
              </a:ext>
            </a:extLst>
          </p:cNvPr>
          <p:cNvCxnSpPr>
            <a:cxnSpLocks/>
          </p:cNvCxnSpPr>
          <p:nvPr/>
        </p:nvCxnSpPr>
        <p:spPr>
          <a:xfrm>
            <a:off x="3374254" y="3642760"/>
            <a:ext cx="0" cy="679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FA9609F3-02DF-43CC-BB01-5DD8BECFA453}"/>
              </a:ext>
            </a:extLst>
          </p:cNvPr>
          <p:cNvCxnSpPr>
            <a:cxnSpLocks/>
          </p:cNvCxnSpPr>
          <p:nvPr/>
        </p:nvCxnSpPr>
        <p:spPr>
          <a:xfrm>
            <a:off x="3374254" y="2737238"/>
            <a:ext cx="0" cy="679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四角形: 角を丸くする 39">
            <a:extLst>
              <a:ext uri="{FF2B5EF4-FFF2-40B4-BE49-F238E27FC236}">
                <a16:creationId xmlns:a16="http://schemas.microsoft.com/office/drawing/2014/main" id="{007564A3-4359-46AE-A0B7-2C5127A902C7}"/>
              </a:ext>
            </a:extLst>
          </p:cNvPr>
          <p:cNvSpPr/>
          <p:nvPr/>
        </p:nvSpPr>
        <p:spPr>
          <a:xfrm>
            <a:off x="4365091" y="3104478"/>
            <a:ext cx="2530136" cy="8433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Purifier</a:t>
            </a:r>
            <a:endParaRPr kumimoji="1" lang="ja-JP" altLang="en-US" dirty="0"/>
          </a:p>
        </p:txBody>
      </p: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4DC44164-4098-42A0-823E-77DC9C4BEE9C}"/>
              </a:ext>
            </a:extLst>
          </p:cNvPr>
          <p:cNvCxnSpPr>
            <a:cxnSpLocks/>
          </p:cNvCxnSpPr>
          <p:nvPr/>
        </p:nvCxnSpPr>
        <p:spPr>
          <a:xfrm>
            <a:off x="8151230" y="3486291"/>
            <a:ext cx="0" cy="8356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927B9374-5567-4958-A043-D1D5AED81786}"/>
              </a:ext>
            </a:extLst>
          </p:cNvPr>
          <p:cNvCxnSpPr>
            <a:cxnSpLocks/>
          </p:cNvCxnSpPr>
          <p:nvPr/>
        </p:nvCxnSpPr>
        <p:spPr>
          <a:xfrm flipH="1">
            <a:off x="8151230" y="3474084"/>
            <a:ext cx="3406716" cy="244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1217721-5941-4AF0-A70D-D4ABA4CA9DCD}"/>
              </a:ext>
            </a:extLst>
          </p:cNvPr>
          <p:cNvSpPr txBox="1"/>
          <p:nvPr/>
        </p:nvSpPr>
        <p:spPr>
          <a:xfrm>
            <a:off x="4440065" y="3952569"/>
            <a:ext cx="1115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Pure</a:t>
            </a:r>
            <a:r>
              <a:rPr lang="ja-JP" altLang="en-US" dirty="0"/>
              <a:t> </a:t>
            </a:r>
            <a:r>
              <a:rPr lang="en-US" altLang="ja-JP" dirty="0"/>
              <a:t>He</a:t>
            </a:r>
            <a:endParaRPr kumimoji="1" lang="ja-JP" altLang="en-US" dirty="0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35E9F70B-39A8-4A22-902C-84C312889124}"/>
              </a:ext>
            </a:extLst>
          </p:cNvPr>
          <p:cNvSpPr/>
          <p:nvPr/>
        </p:nvSpPr>
        <p:spPr>
          <a:xfrm>
            <a:off x="8416398" y="3076809"/>
            <a:ext cx="2530136" cy="8433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Buffer tank</a:t>
            </a:r>
            <a:endParaRPr kumimoji="1" lang="ja-JP" altLang="en-US" dirty="0"/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6576644E-2F7E-A2B8-621C-C1D09DCA82E3}"/>
              </a:ext>
            </a:extLst>
          </p:cNvPr>
          <p:cNvCxnSpPr>
            <a:cxnSpLocks/>
          </p:cNvCxnSpPr>
          <p:nvPr/>
        </p:nvCxnSpPr>
        <p:spPr>
          <a:xfrm>
            <a:off x="11568326" y="2749445"/>
            <a:ext cx="0" cy="7368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D320B9BF-D4AB-6F38-BC98-17A98DB4362F}"/>
              </a:ext>
            </a:extLst>
          </p:cNvPr>
          <p:cNvCxnSpPr>
            <a:cxnSpLocks/>
          </p:cNvCxnSpPr>
          <p:nvPr/>
        </p:nvCxnSpPr>
        <p:spPr>
          <a:xfrm>
            <a:off x="2528067" y="2737238"/>
            <a:ext cx="90298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82DD7E20-EA17-9562-A468-61CACDDA48B9}"/>
              </a:ext>
            </a:extLst>
          </p:cNvPr>
          <p:cNvCxnSpPr>
            <a:cxnSpLocks/>
            <a:endCxn id="40" idx="0"/>
          </p:cNvCxnSpPr>
          <p:nvPr/>
        </p:nvCxnSpPr>
        <p:spPr>
          <a:xfrm>
            <a:off x="5630159" y="2737238"/>
            <a:ext cx="0" cy="3672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id="{E14A13B0-D315-A66C-E175-48C0D516AFE1}"/>
              </a:ext>
            </a:extLst>
          </p:cNvPr>
          <p:cNvCxnSpPr>
            <a:cxnSpLocks/>
            <a:stCxn id="40" idx="2"/>
          </p:cNvCxnSpPr>
          <p:nvPr/>
        </p:nvCxnSpPr>
        <p:spPr>
          <a:xfrm>
            <a:off x="5630159" y="3947856"/>
            <a:ext cx="0" cy="3740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矢印: 右 65">
            <a:extLst>
              <a:ext uri="{FF2B5EF4-FFF2-40B4-BE49-F238E27FC236}">
                <a16:creationId xmlns:a16="http://schemas.microsoft.com/office/drawing/2014/main" id="{E504C15B-7E4C-7530-BE36-09CACA4B857C}"/>
              </a:ext>
            </a:extLst>
          </p:cNvPr>
          <p:cNvSpPr/>
          <p:nvPr/>
        </p:nvSpPr>
        <p:spPr>
          <a:xfrm>
            <a:off x="5730240" y="2363192"/>
            <a:ext cx="478971" cy="262061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矢印: 下 66">
            <a:extLst>
              <a:ext uri="{FF2B5EF4-FFF2-40B4-BE49-F238E27FC236}">
                <a16:creationId xmlns:a16="http://schemas.microsoft.com/office/drawing/2014/main" id="{8F2D3DE9-715A-D867-DCCA-0B837D8E30FA}"/>
              </a:ext>
            </a:extLst>
          </p:cNvPr>
          <p:cNvSpPr/>
          <p:nvPr/>
        </p:nvSpPr>
        <p:spPr>
          <a:xfrm>
            <a:off x="5408721" y="2795545"/>
            <a:ext cx="180033" cy="250626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矢印: 右 67">
            <a:extLst>
              <a:ext uri="{FF2B5EF4-FFF2-40B4-BE49-F238E27FC236}">
                <a16:creationId xmlns:a16="http://schemas.microsoft.com/office/drawing/2014/main" id="{48790B13-8655-EF50-7433-1B8E6B8229AD}"/>
              </a:ext>
            </a:extLst>
          </p:cNvPr>
          <p:cNvSpPr/>
          <p:nvPr/>
        </p:nvSpPr>
        <p:spPr>
          <a:xfrm>
            <a:off x="4184469" y="2252157"/>
            <a:ext cx="566058" cy="341453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292D2E89-3AB9-20E3-93A4-986970568CB7}"/>
              </a:ext>
            </a:extLst>
          </p:cNvPr>
          <p:cNvSpPr txBox="1"/>
          <p:nvPr/>
        </p:nvSpPr>
        <p:spPr>
          <a:xfrm>
            <a:off x="4005943" y="1883872"/>
            <a:ext cx="1402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100g/s</a:t>
            </a:r>
            <a:endParaRPr kumimoji="1" lang="ja-JP" altLang="en-US" dirty="0"/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69461AAB-4909-55EF-4D00-68C79272456D}"/>
              </a:ext>
            </a:extLst>
          </p:cNvPr>
          <p:cNvSpPr txBox="1"/>
          <p:nvPr/>
        </p:nvSpPr>
        <p:spPr>
          <a:xfrm>
            <a:off x="5630159" y="1893860"/>
            <a:ext cx="1402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95</a:t>
            </a:r>
            <a:r>
              <a:rPr kumimoji="1" lang="en-US" altLang="ja-JP" dirty="0"/>
              <a:t>g/s</a:t>
            </a:r>
            <a:endParaRPr kumimoji="1" lang="ja-JP" altLang="en-US" dirty="0"/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58D9CDBE-51F2-3D9B-A8D5-036CD5BED44C}"/>
              </a:ext>
            </a:extLst>
          </p:cNvPr>
          <p:cNvSpPr txBox="1"/>
          <p:nvPr/>
        </p:nvSpPr>
        <p:spPr>
          <a:xfrm>
            <a:off x="5640228" y="2768881"/>
            <a:ext cx="1402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5g/s</a:t>
            </a:r>
            <a:endParaRPr kumimoji="1" lang="ja-JP" altLang="en-US" dirty="0"/>
          </a:p>
        </p:txBody>
      </p:sp>
      <p:sp>
        <p:nvSpPr>
          <p:cNvPr id="72" name="矢印: 下 71">
            <a:extLst>
              <a:ext uri="{FF2B5EF4-FFF2-40B4-BE49-F238E27FC236}">
                <a16:creationId xmlns:a16="http://schemas.microsoft.com/office/drawing/2014/main" id="{0C14739E-9FEC-1F68-EE54-E56DCEA383E6}"/>
              </a:ext>
            </a:extLst>
          </p:cNvPr>
          <p:cNvSpPr/>
          <p:nvPr/>
        </p:nvSpPr>
        <p:spPr>
          <a:xfrm>
            <a:off x="5439852" y="4010898"/>
            <a:ext cx="180033" cy="250626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矢印: 右 72">
            <a:extLst>
              <a:ext uri="{FF2B5EF4-FFF2-40B4-BE49-F238E27FC236}">
                <a16:creationId xmlns:a16="http://schemas.microsoft.com/office/drawing/2014/main" id="{614D016C-B787-D3BB-7F43-73AC02865995}"/>
              </a:ext>
            </a:extLst>
          </p:cNvPr>
          <p:cNvSpPr/>
          <p:nvPr/>
        </p:nvSpPr>
        <p:spPr>
          <a:xfrm rot="10800000">
            <a:off x="5730240" y="4357075"/>
            <a:ext cx="478971" cy="262061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0A7D3FB7-4F64-869D-D88D-B321CDCC7BFE}"/>
              </a:ext>
            </a:extLst>
          </p:cNvPr>
          <p:cNvSpPr txBox="1"/>
          <p:nvPr/>
        </p:nvSpPr>
        <p:spPr>
          <a:xfrm>
            <a:off x="513807" y="5268686"/>
            <a:ext cx="113211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It should be </a:t>
            </a:r>
            <a:r>
              <a:rPr lang="en-US" altLang="ja-JP" dirty="0"/>
              <a:t>used before operating the helium refrigerator.</a:t>
            </a:r>
            <a:endParaRPr kumimoji="1" lang="ja-JP" altLang="en-US" dirty="0"/>
          </a:p>
          <a:p>
            <a:r>
              <a:rPr lang="en-US" altLang="ja-JP" dirty="0"/>
              <a:t>The buffer tank has a capacity of 100 m</a:t>
            </a:r>
            <a:r>
              <a:rPr lang="en-US" altLang="ja-JP" baseline="30000" dirty="0"/>
              <a:t>3</a:t>
            </a:r>
            <a:r>
              <a:rPr lang="en-US" altLang="ja-JP" dirty="0"/>
              <a:t> and is filled with about 1.0 MPa.</a:t>
            </a:r>
          </a:p>
          <a:p>
            <a:r>
              <a:rPr lang="en-US" altLang="ja-JP" dirty="0"/>
              <a:t>The impurity concentration decreases by e^(-t/τ).</a:t>
            </a:r>
          </a:p>
          <a:p>
            <a:r>
              <a:rPr lang="en-US" altLang="ja-JP" dirty="0">
                <a:highlight>
                  <a:srgbClr val="FDFDFD"/>
                </a:highlight>
                <a:latin typeface="Segoe UI Web (West European)"/>
              </a:rPr>
              <a:t>If</a:t>
            </a:r>
            <a:r>
              <a:rPr lang="en-US" altLang="ja-JP" dirty="0">
                <a:effectLst/>
                <a:highlight>
                  <a:srgbClr val="FDFDFD"/>
                </a:highlight>
                <a:latin typeface="Segoe UI Web (West European)"/>
              </a:rPr>
              <a:t> the flow rate is 5 g/s,</a:t>
            </a:r>
            <a:r>
              <a:rPr lang="en-US" altLang="ja-JP" dirty="0"/>
              <a:t> the time constant(τ) is about 12 hours.</a:t>
            </a:r>
          </a:p>
        </p:txBody>
      </p:sp>
      <p:sp>
        <p:nvSpPr>
          <p:cNvPr id="75" name="乗算記号 74">
            <a:extLst>
              <a:ext uri="{FF2B5EF4-FFF2-40B4-BE49-F238E27FC236}">
                <a16:creationId xmlns:a16="http://schemas.microsoft.com/office/drawing/2014/main" id="{1648BBF8-E9DF-6967-79CA-6F503C209F55}"/>
              </a:ext>
            </a:extLst>
          </p:cNvPr>
          <p:cNvSpPr/>
          <p:nvPr/>
        </p:nvSpPr>
        <p:spPr>
          <a:xfrm>
            <a:off x="2668913" y="2533132"/>
            <a:ext cx="383177" cy="322217"/>
          </a:xfrm>
          <a:prstGeom prst="mathMultiply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乗算記号 75">
            <a:extLst>
              <a:ext uri="{FF2B5EF4-FFF2-40B4-BE49-F238E27FC236}">
                <a16:creationId xmlns:a16="http://schemas.microsoft.com/office/drawing/2014/main" id="{B04397C8-ACF2-31C1-8A67-2352BDC5BA8E}"/>
              </a:ext>
            </a:extLst>
          </p:cNvPr>
          <p:cNvSpPr/>
          <p:nvPr/>
        </p:nvSpPr>
        <p:spPr>
          <a:xfrm>
            <a:off x="2668913" y="4160793"/>
            <a:ext cx="383177" cy="322217"/>
          </a:xfrm>
          <a:prstGeom prst="mathMultiply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A8A7541-8922-BD12-7196-A7E80EDAF401}"/>
              </a:ext>
            </a:extLst>
          </p:cNvPr>
          <p:cNvSpPr txBox="1"/>
          <p:nvPr/>
        </p:nvSpPr>
        <p:spPr>
          <a:xfrm>
            <a:off x="5630159" y="4630834"/>
            <a:ext cx="1694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Dirty</a:t>
            </a:r>
            <a:r>
              <a:rPr lang="ja-JP" altLang="en-US" dirty="0"/>
              <a:t> </a:t>
            </a:r>
            <a:r>
              <a:rPr lang="en-US" altLang="ja-JP" dirty="0"/>
              <a:t>He</a:t>
            </a:r>
            <a:endParaRPr kumimoji="1" lang="ja-JP" altLang="en-US" dirty="0"/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5FFF7488-04BB-A9EB-47FA-5219D315F310}"/>
              </a:ext>
            </a:extLst>
          </p:cNvPr>
          <p:cNvCxnSpPr/>
          <p:nvPr/>
        </p:nvCxnSpPr>
        <p:spPr>
          <a:xfrm flipH="1">
            <a:off x="6895227" y="2533132"/>
            <a:ext cx="1039098" cy="605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42EA8B7-1E91-8C92-6779-003A80D210D6}"/>
              </a:ext>
            </a:extLst>
          </p:cNvPr>
          <p:cNvSpPr txBox="1"/>
          <p:nvPr/>
        </p:nvSpPr>
        <p:spPr>
          <a:xfrm>
            <a:off x="7009788" y="1996267"/>
            <a:ext cx="4518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This device will be purchase in FY2024</a:t>
            </a:r>
            <a:endParaRPr kumimoji="1" lang="ja-JP" altLang="en-US" dirty="0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B5020A9-78D2-E1D7-E2AD-7867A3697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0C3375E-39E8-567C-8F02-BCBBE34331BA}"/>
              </a:ext>
            </a:extLst>
          </p:cNvPr>
          <p:cNvSpPr txBox="1"/>
          <p:nvPr/>
        </p:nvSpPr>
        <p:spPr>
          <a:xfrm>
            <a:off x="2387090" y="159531"/>
            <a:ext cx="610552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4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Helium purifier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157F854-7338-EA02-AA0F-1B84C554221C}"/>
              </a:ext>
            </a:extLst>
          </p:cNvPr>
          <p:cNvSpPr txBox="1"/>
          <p:nvPr/>
        </p:nvSpPr>
        <p:spPr>
          <a:xfrm>
            <a:off x="513807" y="990528"/>
            <a:ext cx="11014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HPGS for refrigerator does not allow to use gas bag and recovery compressor.</a:t>
            </a:r>
          </a:p>
          <a:p>
            <a:r>
              <a:rPr kumimoji="1" lang="en-US" altLang="ja-JP" dirty="0"/>
              <a:t>Midd</a:t>
            </a:r>
            <a:r>
              <a:rPr lang="en-US" altLang="ja-JP" dirty="0"/>
              <a:t>le pressure purifier should be installed.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86787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90A799-F4B8-1CC9-E62B-3A5ADBD102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5781"/>
          </a:xfrm>
        </p:spPr>
        <p:txBody>
          <a:bodyPr/>
          <a:lstStyle/>
          <a:p>
            <a:r>
              <a:rPr kumimoji="1" lang="en-US" altLang="ja-JP" dirty="0"/>
              <a:t>Cooling capacity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2F42173-841D-0463-E4A5-4CD3E8198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3256864-6FF9-B1C3-D212-0111D543BA31}"/>
              </a:ext>
            </a:extLst>
          </p:cNvPr>
          <p:cNvSpPr txBox="1"/>
          <p:nvPr/>
        </p:nvSpPr>
        <p:spPr>
          <a:xfrm>
            <a:off x="167287" y="1516231"/>
            <a:ext cx="61417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When 40K gas is used 20g/s, the cooling capacity becomes half.  Thus, the capacity of this cooling mode is 40g/s. We called that cooling mode parasitic mode.</a:t>
            </a:r>
          </a:p>
          <a:p>
            <a:endParaRPr lang="en-US" altLang="ja-JP" dirty="0"/>
          </a:p>
          <a:p>
            <a:r>
              <a:rPr lang="en-US" altLang="ja-JP" dirty="0">
                <a:effectLst/>
                <a:highlight>
                  <a:srgbClr val="FDFDFD"/>
                </a:highlight>
              </a:rPr>
              <a:t>Assuming a temperature rise of 40 K, the cooling capacity per 1 g/s is 200 W.</a:t>
            </a:r>
          </a:p>
          <a:p>
            <a:endParaRPr kumimoji="1" lang="ja-JP" alt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B76FCA4C-01AE-F53E-7A83-181EC8EC9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5250" y="508940"/>
            <a:ext cx="3453883" cy="2325258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26EA378-D96A-7A13-C09E-D1CB0743888F}"/>
              </a:ext>
            </a:extLst>
          </p:cNvPr>
          <p:cNvSpPr txBox="1"/>
          <p:nvPr/>
        </p:nvSpPr>
        <p:spPr>
          <a:xfrm>
            <a:off x="266392" y="4139912"/>
            <a:ext cx="549119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Capacity of refrigerator:</a:t>
            </a:r>
          </a:p>
          <a:p>
            <a:r>
              <a:rPr lang="en-US" altLang="ja-JP" sz="1400" dirty="0"/>
              <a:t>Parasitic mode : 40g/s</a:t>
            </a:r>
          </a:p>
          <a:p>
            <a:r>
              <a:rPr kumimoji="1" lang="ja-JP" altLang="en-US" sz="1400" dirty="0"/>
              <a:t>→</a:t>
            </a:r>
            <a:r>
              <a:rPr kumimoji="1" lang="en-US" altLang="ja-JP" sz="1400" dirty="0"/>
              <a:t>4</a:t>
            </a:r>
            <a:r>
              <a:rPr lang="en-US" altLang="ja-JP" sz="1400" dirty="0"/>
              <a:t>0×200=8kW</a:t>
            </a:r>
          </a:p>
          <a:p>
            <a:endParaRPr kumimoji="1" lang="en-US" altLang="ja-JP" sz="1400" dirty="0"/>
          </a:p>
          <a:p>
            <a:r>
              <a:rPr kumimoji="1" lang="en-US" altLang="ja-JP" sz="1400" dirty="0"/>
              <a:t>Refrigerator mode:</a:t>
            </a:r>
          </a:p>
          <a:p>
            <a:r>
              <a:rPr kumimoji="1" lang="en-US" altLang="ja-JP" sz="1400" dirty="0"/>
              <a:t>600W</a:t>
            </a:r>
          </a:p>
          <a:p>
            <a:r>
              <a:rPr lang="ja-JP" altLang="en-US" sz="1400" dirty="0"/>
              <a:t>→</a:t>
            </a:r>
            <a:r>
              <a:rPr lang="en-US" altLang="ja-JP" sz="1400" dirty="0"/>
              <a:t>Maximum 4</a:t>
            </a:r>
            <a:r>
              <a:rPr kumimoji="1" lang="en-US" altLang="ja-JP" sz="1400" dirty="0"/>
              <a:t>K heat load is 6</a:t>
            </a:r>
            <a:r>
              <a:rPr lang="en-US" altLang="ja-JP" sz="1400" dirty="0"/>
              <a:t>00W</a:t>
            </a:r>
            <a:endParaRPr kumimoji="1" lang="ja-JP" altLang="en-US" sz="1400" dirty="0"/>
          </a:p>
          <a:p>
            <a:endParaRPr kumimoji="1" lang="en-US" altLang="ja-JP" sz="1400" dirty="0"/>
          </a:p>
          <a:p>
            <a:r>
              <a:rPr lang="en-US" altLang="ja-JP" sz="1400" dirty="0"/>
              <a:t>Liquefier mode:</a:t>
            </a:r>
          </a:p>
          <a:p>
            <a:r>
              <a:rPr kumimoji="1" lang="en-US" altLang="ja-JP" sz="1400" dirty="0"/>
              <a:t>250L/s</a:t>
            </a:r>
            <a:r>
              <a:rPr kumimoji="1" lang="ja-JP" altLang="en-US" sz="1400" dirty="0"/>
              <a:t>　</a:t>
            </a:r>
            <a:r>
              <a:rPr kumimoji="1" lang="en-US" altLang="ja-JP" sz="1400" dirty="0"/>
              <a:t>0.7</a:t>
            </a:r>
            <a:r>
              <a:rPr lang="en-US" altLang="ja-JP" sz="1400" dirty="0"/>
              <a:t>J</a:t>
            </a:r>
            <a:r>
              <a:rPr kumimoji="1" lang="en-US" altLang="ja-JP" sz="1400" dirty="0"/>
              <a:t>/L : </a:t>
            </a:r>
            <a:r>
              <a:rPr lang="en-US" altLang="ja-JP" sz="1400" dirty="0"/>
              <a:t>latent heat </a:t>
            </a:r>
            <a:r>
              <a:rPr kumimoji="1" lang="en-US" altLang="ja-JP" sz="1400" dirty="0"/>
              <a:t> 0.9 : wetness at just after JT valve</a:t>
            </a:r>
          </a:p>
          <a:p>
            <a:r>
              <a:rPr lang="ja-JP" altLang="en-US" sz="1400" dirty="0"/>
              <a:t>→ </a:t>
            </a:r>
            <a:r>
              <a:rPr lang="en-US" altLang="ja-JP" sz="1400" dirty="0"/>
              <a:t>Maximum 2K heat load is 150W</a:t>
            </a:r>
          </a:p>
          <a:p>
            <a:r>
              <a:rPr kumimoji="1" lang="en-US" altLang="ja-JP" sz="1400" dirty="0"/>
              <a:t>250×0.7×0.9</a:t>
            </a:r>
            <a:r>
              <a:rPr lang="ja-JP" altLang="en-US" sz="1400" dirty="0"/>
              <a:t>≒</a:t>
            </a:r>
            <a:r>
              <a:rPr kumimoji="1" lang="en-US" altLang="ja-JP" sz="1400" dirty="0"/>
              <a:t>150W</a:t>
            </a:r>
            <a:endParaRPr lang="en-US" altLang="ja-JP" sz="1400" dirty="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C85E873F-4958-5C8A-3174-6157DDB1D1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412" y="3596640"/>
            <a:ext cx="6252277" cy="365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9108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286D620-F34B-61A1-E257-EAB7ACE14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75" y="1566862"/>
            <a:ext cx="10515600" cy="3043238"/>
          </a:xfrm>
        </p:spPr>
        <p:txBody>
          <a:bodyPr>
            <a:normAutofit/>
          </a:bodyPr>
          <a:lstStyle/>
          <a:p>
            <a:r>
              <a:rPr lang="en-US" altLang="ja-JP" dirty="0"/>
              <a:t>Cryomodule test station is being prepared.</a:t>
            </a:r>
          </a:p>
          <a:p>
            <a:r>
              <a:rPr lang="en-US" altLang="ja-JP" dirty="0"/>
              <a:t>CE (liquid nitrogen tank) and He buffer tank were extended.</a:t>
            </a:r>
          </a:p>
          <a:p>
            <a:r>
              <a:rPr kumimoji="1" lang="en-US" altLang="ja-JP" dirty="0"/>
              <a:t>Liquid Helium transfer line and 2K refrigerator is being designed and will be prepared from 2025.</a:t>
            </a:r>
          </a:p>
          <a:p>
            <a:r>
              <a:rPr lang="en-US" altLang="ja-JP" dirty="0"/>
              <a:t>The test station will be operated in 2027</a:t>
            </a:r>
            <a:endParaRPr kumimoji="1" lang="ja-JP" altLang="en-US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F8F7DA7D-E650-C890-93A8-DD4467740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49C13F36-606F-CF2D-7E2D-0EE0EA48B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11250"/>
          </a:xfrm>
        </p:spPr>
        <p:txBody>
          <a:bodyPr/>
          <a:lstStyle/>
          <a:p>
            <a:r>
              <a:rPr lang="en-US" altLang="ja-JP" dirty="0"/>
              <a:t>Summary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845453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8DAD28-19CC-2E19-B174-764EED2FC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Cooling capacity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4879179-191E-0DE1-6DDE-E82D216DAB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689" y="3238500"/>
            <a:ext cx="10796451" cy="33813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kumimoji="1" lang="en-US" altLang="ja-JP" dirty="0"/>
              <a:t>Heat load:</a:t>
            </a:r>
          </a:p>
          <a:p>
            <a:r>
              <a:rPr kumimoji="1" lang="en-US" altLang="ja-JP" dirty="0"/>
              <a:t>12W</a:t>
            </a:r>
            <a:r>
              <a:rPr lang="en-US" altLang="ja-JP" dirty="0"/>
              <a:t>@2K	</a:t>
            </a:r>
            <a:r>
              <a:rPr kumimoji="1" lang="en-US" altLang="ja-JP" dirty="0"/>
              <a:t>			</a:t>
            </a:r>
            <a:r>
              <a:rPr lang="en-US" altLang="ja-JP" dirty="0">
                <a:sym typeface="Wingdings" panose="05000000000000000000" pitchFamily="2" charset="2"/>
              </a:rPr>
              <a:t></a:t>
            </a:r>
            <a:r>
              <a:rPr kumimoji="1" lang="en-US" altLang="ja-JP" dirty="0"/>
              <a:t>12/150=8%</a:t>
            </a:r>
          </a:p>
          <a:p>
            <a:r>
              <a:rPr kumimoji="1" lang="en-US" altLang="ja-JP" dirty="0"/>
              <a:t>16(CM)+10(TRT)W@5K	</a:t>
            </a:r>
            <a:r>
              <a:rPr kumimoji="1" lang="en-US" altLang="ja-JP" dirty="0">
                <a:sym typeface="Wingdings" panose="05000000000000000000" pitchFamily="2" charset="2"/>
              </a:rPr>
              <a:t>26/600</a:t>
            </a:r>
            <a:r>
              <a:rPr kumimoji="1" lang="en-US" altLang="ja-JP" dirty="0"/>
              <a:t>=5%</a:t>
            </a:r>
          </a:p>
          <a:p>
            <a:r>
              <a:rPr kumimoji="1" lang="en-US" altLang="ja-JP" dirty="0"/>
              <a:t>134+70W@40K		</a:t>
            </a:r>
            <a:r>
              <a:rPr kumimoji="1" lang="en-US" altLang="ja-JP" dirty="0">
                <a:sym typeface="Wingdings" panose="05000000000000000000" pitchFamily="2" charset="2"/>
              </a:rPr>
              <a:t>204/8000</a:t>
            </a:r>
            <a:r>
              <a:rPr kumimoji="1" lang="en-US" altLang="ja-JP" dirty="0"/>
              <a:t>=3%</a:t>
            </a:r>
          </a:p>
          <a:p>
            <a:pPr marL="0" indent="0">
              <a:buNone/>
            </a:pPr>
            <a:r>
              <a:rPr lang="en-US" altLang="ja-JP" dirty="0"/>
              <a:t>Total 16</a:t>
            </a:r>
            <a:r>
              <a:rPr lang="ja-JP" altLang="en-US" dirty="0"/>
              <a:t>％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b="1" dirty="0">
                <a:solidFill>
                  <a:schemeClr val="accent2"/>
                </a:solidFill>
              </a:rPr>
              <a:t>If the estimation of heat load is correct, </a:t>
            </a:r>
            <a:r>
              <a:rPr lang="en-US" altLang="ja-JP" dirty="0"/>
              <a:t>the refrigerator is powerful enough.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F07AE4E-9448-31EC-7657-2A82C392C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18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20165499-8C86-7585-B9EA-2F4D9DF369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4645" y="75942"/>
            <a:ext cx="6252277" cy="365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1439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62CEA5-682D-8C2A-B91F-8AC5A4F96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Cold mass and heat load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EFEBF23-D15B-887D-D5CC-0626872CF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040" y="1825625"/>
            <a:ext cx="11866880" cy="4351338"/>
          </a:xfrm>
        </p:spPr>
        <p:txBody>
          <a:bodyPr>
            <a:normAutofit fontScale="92500"/>
          </a:bodyPr>
          <a:lstStyle/>
          <a:p>
            <a:r>
              <a:rPr kumimoji="1" lang="en-US" altLang="ja-JP" dirty="0"/>
              <a:t>40~80K region</a:t>
            </a:r>
          </a:p>
          <a:p>
            <a:pPr marL="0" indent="0">
              <a:buNone/>
            </a:pPr>
            <a:r>
              <a:rPr lang="en-US" altLang="ja-JP" dirty="0"/>
              <a:t>Aluminum 320kg, Stainless 2500kg</a:t>
            </a:r>
          </a:p>
          <a:p>
            <a:pPr marL="0" indent="0">
              <a:buNone/>
            </a:pPr>
            <a:r>
              <a:rPr lang="en-US" altLang="ja-JP" dirty="0"/>
              <a:t>In TDR, Static:75W, Dynamic:59W, cooling capacity : 8kW(Parasitic mode)</a:t>
            </a:r>
          </a:p>
          <a:p>
            <a:r>
              <a:rPr kumimoji="1" lang="en-US" altLang="ja-JP" dirty="0"/>
              <a:t>5K</a:t>
            </a:r>
          </a:p>
          <a:p>
            <a:pPr marL="0" indent="0">
              <a:buNone/>
            </a:pPr>
            <a:r>
              <a:rPr lang="en-US" altLang="ja-JP" dirty="0"/>
              <a:t>Stainless 200kg</a:t>
            </a:r>
          </a:p>
          <a:p>
            <a:pPr marL="0" indent="0">
              <a:buNone/>
            </a:pPr>
            <a:r>
              <a:rPr lang="en-US" altLang="ja-JP" dirty="0"/>
              <a:t>Static:11W, Dynamic 5W, cooling capacity : 600W(refrigerator mode)</a:t>
            </a:r>
          </a:p>
          <a:p>
            <a:r>
              <a:rPr kumimoji="1" lang="en-US" altLang="ja-JP" dirty="0"/>
              <a:t>2K</a:t>
            </a:r>
          </a:p>
          <a:p>
            <a:pPr marL="0" indent="0">
              <a:buNone/>
            </a:pPr>
            <a:r>
              <a:rPr lang="en-US" altLang="ja-JP" dirty="0"/>
              <a:t>Stainless 750kg, Niobium250kg, Titanium 150kg, Cupper 420kg</a:t>
            </a:r>
          </a:p>
          <a:p>
            <a:pPr marL="0" indent="0">
              <a:buNone/>
            </a:pPr>
            <a:r>
              <a:rPr lang="en-US" altLang="ja-JP" dirty="0"/>
              <a:t>Static:1.3W, Dynamic 10W, cooling capacity : 200W(liquefier mode)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FA1ED2A-B595-8537-8B7F-CB3F79438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44C9800-B199-7DA3-80A3-51D4B60DDC61}"/>
              </a:ext>
            </a:extLst>
          </p:cNvPr>
          <p:cNvSpPr txBox="1"/>
          <p:nvPr/>
        </p:nvSpPr>
        <p:spPr>
          <a:xfrm>
            <a:off x="7352713" y="946745"/>
            <a:ext cx="48392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The heat loads of TRT </a:t>
            </a:r>
            <a:r>
              <a:rPr lang="en-US" altLang="ja-JP"/>
              <a:t>are smaller </a:t>
            </a:r>
            <a:r>
              <a:rPr lang="en-US" altLang="ja-JP" dirty="0"/>
              <a:t>than the static heat loads of a cryomodule at 40K and 5K, respectively.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6448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05F618-053A-61C2-B751-8C1691A0F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79488"/>
          </a:xfrm>
        </p:spPr>
        <p:txBody>
          <a:bodyPr/>
          <a:lstStyle/>
          <a:p>
            <a:r>
              <a:rPr kumimoji="1" lang="en-US" altLang="ja-JP" dirty="0"/>
              <a:t>What is ITN.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A0B4E9-E478-7A3C-DC79-6211D636AB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652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2000" dirty="0"/>
              <a:t>ITN:ILC technology network</a:t>
            </a:r>
          </a:p>
          <a:p>
            <a:r>
              <a:rPr lang="en-US" altLang="ja-JP" sz="2000" dirty="0">
                <a:effectLst/>
                <a:highlight>
                  <a:srgbClr val="FDFDFD"/>
                </a:highlight>
              </a:rPr>
              <a:t>The ILC project has not started yet.</a:t>
            </a:r>
          </a:p>
          <a:p>
            <a:r>
              <a:rPr lang="en-US" altLang="ja-JP" sz="2000" dirty="0">
                <a:effectLst/>
                <a:highlight>
                  <a:srgbClr val="FDFDFD"/>
                </a:highlight>
              </a:rPr>
              <a:t>Technological development should be continued.</a:t>
            </a:r>
          </a:p>
          <a:p>
            <a:r>
              <a:rPr lang="en-US" altLang="ja-JP" sz="2000" dirty="0"/>
              <a:t>ITN is an international initiative comprised of many bilateral collaborations.</a:t>
            </a:r>
          </a:p>
          <a:p>
            <a:r>
              <a:rPr kumimoji="1" lang="en-US" altLang="ja-JP" sz="2000" dirty="0"/>
              <a:t>For WP1 and 2, one cryomodule will be built and that performance will be measured.</a:t>
            </a:r>
            <a:endParaRPr kumimoji="1" lang="ja-JP" altLang="en-US" sz="20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C877FAB-832F-AEE9-7463-D652A9968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B380D1C-B5CE-038D-A93A-2C1F0F42C9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470" b="35374"/>
          <a:stretch/>
        </p:blipFill>
        <p:spPr>
          <a:xfrm>
            <a:off x="304112" y="3642458"/>
            <a:ext cx="4767339" cy="28080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4A25EFC5-30FA-C2AA-D2F5-ADFB33AC7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671859"/>
            <a:ext cx="6096000" cy="3186141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B1E886D-AFEF-7B85-D348-49623C720959}"/>
              </a:ext>
            </a:extLst>
          </p:cNvPr>
          <p:cNvSpPr txBox="1"/>
          <p:nvPr/>
        </p:nvSpPr>
        <p:spPr>
          <a:xfrm>
            <a:off x="10683883" y="3503958"/>
            <a:ext cx="1611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From AFAD2023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213828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E564FB-54A1-4F0F-AC08-FF119AAFB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5925" y="219104"/>
            <a:ext cx="7886700" cy="994172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Step of ILC development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F3442AF-C1F8-4BB7-AC02-9D44765489D7}"/>
              </a:ext>
            </a:extLst>
          </p:cNvPr>
          <p:cNvSpPr txBox="1"/>
          <p:nvPr/>
        </p:nvSpPr>
        <p:spPr>
          <a:xfrm>
            <a:off x="973455" y="1280650"/>
            <a:ext cx="83781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The ILC project will be done in the following steps.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ja-JP" sz="1600" dirty="0">
                <a:solidFill>
                  <a:schemeClr val="accent2"/>
                </a:solidFill>
              </a:rPr>
              <a:t>ITN		8cavities		1 cryomodule	5 years </a:t>
            </a:r>
            <a:r>
              <a:rPr lang="en-US" altLang="ja-JP" sz="1600" dirty="0">
                <a:solidFill>
                  <a:schemeClr val="accent2"/>
                </a:solidFill>
                <a:sym typeface="Wingdings" panose="05000000000000000000" pitchFamily="2" charset="2"/>
              </a:rPr>
              <a:t> New!!</a:t>
            </a:r>
            <a:endParaRPr lang="en-US" altLang="ja-JP" sz="1600" dirty="0">
              <a:solidFill>
                <a:srgbClr val="FFC000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ja-JP" sz="1600" dirty="0">
                <a:solidFill>
                  <a:srgbClr val="FF0000"/>
                </a:solidFill>
              </a:rPr>
              <a:t>Prelab		120cavities	4~6cryomodules	5 years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ja-JP" sz="1600" dirty="0">
                <a:solidFill>
                  <a:srgbClr val="0070C0"/>
                </a:solidFill>
              </a:rPr>
              <a:t>ILC construction	8000cavities	900cryomodules	10years</a:t>
            </a:r>
          </a:p>
          <a:p>
            <a:r>
              <a:rPr lang="ja-JP" altLang="en-US" sz="1600" dirty="0"/>
              <a:t>⇨</a:t>
            </a:r>
            <a:r>
              <a:rPr lang="en-US" altLang="ja-JP" sz="1600" dirty="0"/>
              <a:t>ILC operation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7958A7E-9799-4DF5-9334-EC99F99E1B96}"/>
              </a:ext>
            </a:extLst>
          </p:cNvPr>
          <p:cNvSpPr txBox="1"/>
          <p:nvPr/>
        </p:nvSpPr>
        <p:spPr>
          <a:xfrm>
            <a:off x="973455" y="2815056"/>
            <a:ext cx="1107567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chemeClr val="accent2"/>
                </a:solidFill>
                <a:sym typeface="Wingdings" panose="05000000000000000000" pitchFamily="2" charset="2"/>
              </a:rPr>
              <a:t>ITN</a:t>
            </a:r>
          </a:p>
          <a:p>
            <a:r>
              <a:rPr lang="en-US" altLang="ja-JP" sz="1400" dirty="0">
                <a:sym typeface="Wingdings" panose="05000000000000000000" pitchFamily="2" charset="2"/>
              </a:rPr>
              <a:t>1 cryomodule including 8cavities will be made.</a:t>
            </a:r>
          </a:p>
          <a:p>
            <a:r>
              <a:rPr lang="en-US" altLang="ja-JP" sz="1400" dirty="0">
                <a:sym typeface="Wingdings" panose="05000000000000000000" pitchFamily="2" charset="2"/>
              </a:rPr>
              <a:t>A low-temperature experimental facilities will be established to measure the cryomodule.</a:t>
            </a:r>
          </a:p>
          <a:p>
            <a:endParaRPr lang="en-US" altLang="ja-JP" sz="1400" dirty="0">
              <a:solidFill>
                <a:srgbClr val="FF0000"/>
              </a:solidFill>
            </a:endParaRPr>
          </a:p>
          <a:p>
            <a:r>
              <a:rPr lang="en-US" altLang="ja-JP" sz="1400" dirty="0">
                <a:solidFill>
                  <a:srgbClr val="FF0000"/>
                </a:solidFill>
              </a:rPr>
              <a:t>Prelab</a:t>
            </a:r>
          </a:p>
          <a:p>
            <a:r>
              <a:rPr lang="en-US" altLang="ja-JP" sz="1400" dirty="0"/>
              <a:t>40 cavities and 1~2cryomodules will be made in Japan.</a:t>
            </a:r>
          </a:p>
          <a:p>
            <a:r>
              <a:rPr lang="en-US" altLang="ja-JP" sz="1400" dirty="0"/>
              <a:t>4~6cryomodules including foreign cryomodules will be tested.</a:t>
            </a:r>
          </a:p>
          <a:p>
            <a:r>
              <a:rPr lang="en-US" altLang="ja-JP" sz="1400" dirty="0">
                <a:solidFill>
                  <a:srgbClr val="FF0000"/>
                </a:solidFill>
              </a:rPr>
              <a:t>1cavity/week, 1~2cryomodules/year </a:t>
            </a:r>
            <a:r>
              <a:rPr lang="en-US" altLang="ja-JP" sz="1400" dirty="0">
                <a:solidFill>
                  <a:srgbClr val="FF0000"/>
                </a:solidFill>
                <a:sym typeface="Wingdings" panose="05000000000000000000" pitchFamily="2" charset="2"/>
              </a:rPr>
              <a:t> easy!</a:t>
            </a:r>
            <a:endParaRPr lang="en-US" altLang="ja-JP" sz="1400" dirty="0">
              <a:solidFill>
                <a:srgbClr val="FF0000"/>
              </a:solidFill>
            </a:endParaRPr>
          </a:p>
          <a:p>
            <a:endParaRPr lang="en-US" altLang="ja-JP" sz="1400" dirty="0"/>
          </a:p>
          <a:p>
            <a:r>
              <a:rPr lang="en-US" altLang="ja-JP" sz="1400" dirty="0">
                <a:solidFill>
                  <a:schemeClr val="accent1"/>
                </a:solidFill>
              </a:rPr>
              <a:t>ILC construction</a:t>
            </a:r>
          </a:p>
          <a:p>
            <a:r>
              <a:rPr lang="en-US" altLang="ja-JP" sz="1400" dirty="0"/>
              <a:t>The first 5% of cryomodules will be inspected in Japan. </a:t>
            </a:r>
          </a:p>
          <a:p>
            <a:r>
              <a:rPr lang="en-US" altLang="ja-JP" sz="1400" dirty="0"/>
              <a:t>1/3 of cryomodules made in Japan are inspected at random. </a:t>
            </a:r>
            <a:r>
              <a:rPr lang="en-US" altLang="ja-JP" sz="1400" dirty="0">
                <a:sym typeface="Wingdings" panose="05000000000000000000" pitchFamily="2" charset="2"/>
              </a:rPr>
              <a:t> totaly140cryomodules</a:t>
            </a:r>
            <a:endParaRPr lang="en-US" altLang="ja-JP" sz="1400" dirty="0"/>
          </a:p>
          <a:p>
            <a:r>
              <a:rPr lang="en-US" altLang="ja-JP" sz="1400" dirty="0">
                <a:sym typeface="Wingdings" panose="05000000000000000000" pitchFamily="2" charset="2"/>
              </a:rPr>
              <a:t>2500cavities will be made in Japan. More than 2500 times of VT should be done. </a:t>
            </a:r>
          </a:p>
          <a:p>
            <a:r>
              <a:rPr lang="en-US" altLang="ja-JP" sz="1400" dirty="0">
                <a:solidFill>
                  <a:srgbClr val="FF0000"/>
                </a:solidFill>
                <a:sym typeface="Wingdings" panose="05000000000000000000" pitchFamily="2" charset="2"/>
              </a:rPr>
              <a:t>5~cavities/week , 1~2cryomodules/month(In case of 100% inspection 8cryomodules/month)</a:t>
            </a:r>
          </a:p>
          <a:p>
            <a:r>
              <a:rPr lang="en-US" altLang="ja-JP" sz="1400" dirty="0">
                <a:solidFill>
                  <a:srgbClr val="FF0000"/>
                </a:solidFill>
                <a:sym typeface="Wingdings" panose="05000000000000000000" pitchFamily="2" charset="2"/>
              </a:rPr>
              <a:t>Not very difficult. But efficient operation should be realized.</a:t>
            </a:r>
          </a:p>
          <a:p>
            <a:endParaRPr lang="en-US" altLang="ja-JP" sz="1200" dirty="0">
              <a:sym typeface="Wingdings" panose="05000000000000000000" pitchFamily="2" charset="2"/>
            </a:endParaRPr>
          </a:p>
          <a:p>
            <a:endParaRPr lang="en-US" altLang="ja-JP" sz="12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5712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4">
            <a:extLst>
              <a:ext uri="{FF2B5EF4-FFF2-40B4-BE49-F238E27FC236}">
                <a16:creationId xmlns:a16="http://schemas.microsoft.com/office/drawing/2014/main" id="{56995989-41E0-1F5D-3BE1-F19272D672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40768"/>
              </p:ext>
            </p:extLst>
          </p:nvPr>
        </p:nvGraphicFramePr>
        <p:xfrm>
          <a:off x="628651" y="1976610"/>
          <a:ext cx="10386868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53024">
                  <a:extLst>
                    <a:ext uri="{9D8B030D-6E8A-4147-A177-3AD203B41FA5}">
                      <a16:colId xmlns:a16="http://schemas.microsoft.com/office/drawing/2014/main" val="2753456124"/>
                    </a:ext>
                  </a:extLst>
                </a:gridCol>
                <a:gridCol w="971550">
                  <a:extLst>
                    <a:ext uri="{9D8B030D-6E8A-4147-A177-3AD203B41FA5}">
                      <a16:colId xmlns:a16="http://schemas.microsoft.com/office/drawing/2014/main" val="2598559366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val="1104451730"/>
                    </a:ext>
                  </a:extLst>
                </a:gridCol>
                <a:gridCol w="1000125">
                  <a:extLst>
                    <a:ext uri="{9D8B030D-6E8A-4147-A177-3AD203B41FA5}">
                      <a16:colId xmlns:a16="http://schemas.microsoft.com/office/drawing/2014/main" val="1742103871"/>
                    </a:ext>
                  </a:extLst>
                </a:gridCol>
                <a:gridCol w="1092947">
                  <a:extLst>
                    <a:ext uri="{9D8B030D-6E8A-4147-A177-3AD203B41FA5}">
                      <a16:colId xmlns:a16="http://schemas.microsoft.com/office/drawing/2014/main" val="1191841480"/>
                    </a:ext>
                  </a:extLst>
                </a:gridCol>
                <a:gridCol w="1121472">
                  <a:extLst>
                    <a:ext uri="{9D8B030D-6E8A-4147-A177-3AD203B41FA5}">
                      <a16:colId xmlns:a16="http://schemas.microsoft.com/office/drawing/2014/main" val="1111097570"/>
                    </a:ext>
                  </a:extLst>
                </a:gridCol>
              </a:tblGrid>
              <a:tr h="343087">
                <a:tc>
                  <a:txBody>
                    <a:bodyPr/>
                    <a:lstStyle/>
                    <a:p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/>
                        <a:t>2023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/>
                        <a:t>2024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/>
                        <a:t>2025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/>
                        <a:t>2026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/>
                        <a:t>2027</a:t>
                      </a:r>
                      <a:endParaRPr kumimoji="1" lang="ja-JP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7850525"/>
                  </a:ext>
                </a:extLst>
              </a:tr>
              <a:tr h="3430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/>
                        <a:t>CE(LN</a:t>
                      </a:r>
                      <a:r>
                        <a:rPr kumimoji="1" lang="en-US" altLang="ja-JP" sz="1800" b="1" baseline="-25000" dirty="0"/>
                        <a:t>2</a:t>
                      </a:r>
                      <a:r>
                        <a:rPr kumimoji="1" lang="en-US" altLang="ja-JP" sz="1800" b="1" dirty="0"/>
                        <a:t> tank) replace</a:t>
                      </a:r>
                      <a:endParaRPr kumimoji="1" lang="ja-JP" alt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strike="noStrike" dirty="0">
                          <a:solidFill>
                            <a:schemeClr val="tx1"/>
                          </a:solidFill>
                        </a:rPr>
                        <a:t>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1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1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1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1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324322"/>
                  </a:ext>
                </a:extLst>
              </a:tr>
              <a:tr h="3430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/>
                        <a:t>Helium purifier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1" dirty="0">
                          <a:solidFill>
                            <a:schemeClr val="tx1"/>
                          </a:solidFill>
                        </a:rPr>
                        <a:t>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54563"/>
                  </a:ext>
                </a:extLst>
              </a:tr>
              <a:tr h="3430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/>
                        <a:t>Control system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1" strike="noStrike" dirty="0">
                          <a:solidFill>
                            <a:schemeClr val="tx1"/>
                          </a:solidFill>
                        </a:rPr>
                        <a:t>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1" strike="noStrike" baseline="0" dirty="0">
                          <a:solidFill>
                            <a:schemeClr val="tx1"/>
                          </a:solidFill>
                        </a:rPr>
                        <a:t>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1" strike="noStrike" baseline="0" dirty="0">
                          <a:solidFill>
                            <a:schemeClr val="tx1"/>
                          </a:solidFill>
                        </a:rPr>
                        <a:t>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1" strike="noStrike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1299593"/>
                  </a:ext>
                </a:extLst>
              </a:tr>
              <a:tr h="3430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/>
                        <a:t>Change HPGS category.</a:t>
                      </a:r>
                      <a:r>
                        <a:rPr kumimoji="1" lang="ja-JP" altLang="en-US" sz="1800" b="1" dirty="0"/>
                        <a:t> </a:t>
                      </a:r>
                      <a:r>
                        <a:rPr kumimoji="1" lang="en-US" altLang="ja-JP" sz="1800" b="1" dirty="0"/>
                        <a:t>(He </a:t>
                      </a:r>
                      <a:r>
                        <a:rPr lang="en-US" altLang="ja-JP" sz="1800" b="1" dirty="0"/>
                        <a:t>Liquefier</a:t>
                      </a:r>
                      <a:r>
                        <a:rPr kumimoji="1" lang="en-US" altLang="ja-JP" sz="1800" b="1" dirty="0"/>
                        <a:t>)</a:t>
                      </a:r>
                      <a:endParaRPr kumimoji="1" lang="ja-JP" alt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1" dirty="0">
                          <a:solidFill>
                            <a:schemeClr val="tx1"/>
                          </a:solidFill>
                        </a:rPr>
                        <a:t>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1439063"/>
                  </a:ext>
                </a:extLst>
              </a:tr>
              <a:tr h="3430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/>
                        <a:t>Liquid helium transfer line</a:t>
                      </a:r>
                      <a:endParaRPr kumimoji="1" lang="ja-JP" altLang="en-US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solidFill>
                            <a:schemeClr val="tx1"/>
                          </a:solidFill>
                        </a:rPr>
                        <a:t>design</a:t>
                      </a:r>
                      <a:endParaRPr kumimoji="1" lang="ja-JP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1" dirty="0">
                          <a:solidFill>
                            <a:schemeClr val="tx1"/>
                          </a:solidFill>
                        </a:rPr>
                        <a:t>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1" dirty="0">
                          <a:solidFill>
                            <a:schemeClr val="tx1"/>
                          </a:solidFill>
                        </a:rPr>
                        <a:t>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4380435"/>
                  </a:ext>
                </a:extLst>
              </a:tr>
              <a:tr h="23989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/>
                        <a:t>2K refrigerator</a:t>
                      </a:r>
                      <a:endParaRPr kumimoji="1" lang="ja-JP" altLang="en-US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solidFill>
                            <a:schemeClr val="tx1"/>
                          </a:solidFill>
                        </a:rPr>
                        <a:t>design</a:t>
                      </a:r>
                      <a:endParaRPr kumimoji="1" lang="ja-JP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1" dirty="0">
                          <a:solidFill>
                            <a:schemeClr val="tx1"/>
                          </a:solidFill>
                        </a:rPr>
                        <a:t>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1" dirty="0">
                          <a:solidFill>
                            <a:schemeClr val="tx1"/>
                          </a:solidFill>
                        </a:rPr>
                        <a:t>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4658333"/>
                  </a:ext>
                </a:extLst>
              </a:tr>
              <a:tr h="3430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/>
                        <a:t>Pump (warm compressor)</a:t>
                      </a:r>
                      <a:endParaRPr kumimoji="1" lang="ja-JP" alt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solidFill>
                            <a:schemeClr val="tx1"/>
                          </a:solidFill>
                        </a:rPr>
                        <a:t>Done</a:t>
                      </a:r>
                      <a:endParaRPr kumimoji="1" lang="ja-JP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>
                          <a:solidFill>
                            <a:schemeClr val="tx1"/>
                          </a:solidFill>
                        </a:rPr>
                        <a:t>Add?</a:t>
                      </a:r>
                      <a:endParaRPr kumimoji="1" lang="ja-JP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8196454"/>
                  </a:ext>
                </a:extLst>
              </a:tr>
            </a:tbl>
          </a:graphicData>
        </a:graphic>
      </p:graphicFrame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7FB8BB1-273B-2CE7-64BC-594C6EA13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36A048EB-B3FF-CA81-8134-D4945FEC5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5925" y="219104"/>
            <a:ext cx="7886700" cy="994172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Schedule of ITN</a:t>
            </a:r>
            <a:endParaRPr kumimoji="1" lang="ja-JP" altLang="en-US" dirty="0"/>
          </a:p>
        </p:txBody>
      </p:sp>
      <p:sp>
        <p:nvSpPr>
          <p:cNvPr id="5" name="矢印: 下 4">
            <a:extLst>
              <a:ext uri="{FF2B5EF4-FFF2-40B4-BE49-F238E27FC236}">
                <a16:creationId xmlns:a16="http://schemas.microsoft.com/office/drawing/2014/main" id="{CDC8E035-C219-4268-8F22-5198CF45FC87}"/>
              </a:ext>
            </a:extLst>
          </p:cNvPr>
          <p:cNvSpPr/>
          <p:nvPr/>
        </p:nvSpPr>
        <p:spPr>
          <a:xfrm>
            <a:off x="10248900" y="1347293"/>
            <a:ext cx="495300" cy="49530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6EB7E10-D7CD-1454-0896-8F15BAB490C7}"/>
              </a:ext>
            </a:extLst>
          </p:cNvPr>
          <p:cNvSpPr txBox="1"/>
          <p:nvPr/>
        </p:nvSpPr>
        <p:spPr>
          <a:xfrm>
            <a:off x="9982200" y="910953"/>
            <a:ext cx="1304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CM test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1542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図 33" descr="駐車場に駐車している数々の建物&#10;&#10;中程度の精度で自動的に生成された説明">
            <a:extLst>
              <a:ext uri="{FF2B5EF4-FFF2-40B4-BE49-F238E27FC236}">
                <a16:creationId xmlns:a16="http://schemas.microsoft.com/office/drawing/2014/main" id="{49CC6CDB-166C-9C3B-E4C4-0955BA5AC4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89" y="4328000"/>
            <a:ext cx="4411023" cy="2482282"/>
          </a:xfrm>
          <a:prstGeom prst="rect">
            <a:avLst/>
          </a:prstGeom>
        </p:spPr>
      </p:pic>
      <p:pic>
        <p:nvPicPr>
          <p:cNvPr id="8" name="図 7" descr="テーブル, キッチン が含まれている画像&#10;&#10;自動的に生成された説明">
            <a:extLst>
              <a:ext uri="{FF2B5EF4-FFF2-40B4-BE49-F238E27FC236}">
                <a16:creationId xmlns:a16="http://schemas.microsoft.com/office/drawing/2014/main" id="{F4D9D866-A50B-7C99-40A0-1E95CB3A01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163827" y="4919941"/>
            <a:ext cx="3875454" cy="2180892"/>
          </a:xfrm>
          <a:prstGeom prst="rect">
            <a:avLst/>
          </a:prstGeom>
        </p:spPr>
      </p:pic>
      <p:pic>
        <p:nvPicPr>
          <p:cNvPr id="10" name="図 9" descr="屋内, 雪, キッチン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0F0D8415-C745-87FF-9625-1287548767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549" y="4072660"/>
            <a:ext cx="4949559" cy="2785340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0CECABA-A437-1E25-5506-B1D32FEEEF72}"/>
              </a:ext>
            </a:extLst>
          </p:cNvPr>
          <p:cNvSpPr txBox="1"/>
          <p:nvPr/>
        </p:nvSpPr>
        <p:spPr>
          <a:xfrm>
            <a:off x="5403853" y="3724588"/>
            <a:ext cx="2064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Pumps arrived</a:t>
            </a:r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D0D031F-D28F-477E-DFC4-E372ECBF92C4}"/>
              </a:ext>
            </a:extLst>
          </p:cNvPr>
          <p:cNvSpPr txBox="1"/>
          <p:nvPr/>
        </p:nvSpPr>
        <p:spPr>
          <a:xfrm>
            <a:off x="1177978" y="3887994"/>
            <a:ext cx="2064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CE was upgraded</a:t>
            </a:r>
            <a:endParaRPr kumimoji="1" lang="ja-JP" altLang="en-US" dirty="0"/>
          </a:p>
        </p:txBody>
      </p:sp>
      <p:sp>
        <p:nvSpPr>
          <p:cNvPr id="19" name="矢印: 下 18">
            <a:extLst>
              <a:ext uri="{FF2B5EF4-FFF2-40B4-BE49-F238E27FC236}">
                <a16:creationId xmlns:a16="http://schemas.microsoft.com/office/drawing/2014/main" id="{908C51D2-046D-4B68-6052-6E563EC77754}"/>
              </a:ext>
            </a:extLst>
          </p:cNvPr>
          <p:cNvSpPr/>
          <p:nvPr/>
        </p:nvSpPr>
        <p:spPr>
          <a:xfrm>
            <a:off x="595714" y="3950072"/>
            <a:ext cx="371475" cy="28769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1" name="図 20" descr="屋外, フェンス, 建物, トラック が含まれている画像&#10;&#10;自動的に生成された説明">
            <a:extLst>
              <a:ext uri="{FF2B5EF4-FFF2-40B4-BE49-F238E27FC236}">
                <a16:creationId xmlns:a16="http://schemas.microsoft.com/office/drawing/2014/main" id="{8EE0BE68-F59F-5DC9-6DEF-4371B499A5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85" y="653105"/>
            <a:ext cx="4095311" cy="3071483"/>
          </a:xfrm>
          <a:prstGeom prst="rect">
            <a:avLst/>
          </a:prstGeom>
        </p:spPr>
      </p:pic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51DAEC22-62E6-0BF0-EE58-DC9923A6996D}"/>
              </a:ext>
            </a:extLst>
          </p:cNvPr>
          <p:cNvCxnSpPr>
            <a:cxnSpLocks/>
          </p:cNvCxnSpPr>
          <p:nvPr/>
        </p:nvCxnSpPr>
        <p:spPr>
          <a:xfrm flipH="1">
            <a:off x="2761416" y="4209249"/>
            <a:ext cx="1455634" cy="11438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4379E93-B8EE-96A0-AF88-1290B1BCA148}"/>
              </a:ext>
            </a:extLst>
          </p:cNvPr>
          <p:cNvSpPr txBox="1"/>
          <p:nvPr/>
        </p:nvSpPr>
        <p:spPr>
          <a:xfrm>
            <a:off x="3453237" y="3839917"/>
            <a:ext cx="1950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New bigger CE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2101D8D-15A3-D732-6707-F7F5F4DC5465}"/>
              </a:ext>
            </a:extLst>
          </p:cNvPr>
          <p:cNvSpPr txBox="1"/>
          <p:nvPr/>
        </p:nvSpPr>
        <p:spPr>
          <a:xfrm>
            <a:off x="67242" y="4420732"/>
            <a:ext cx="3571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Installed He buffer tank (used)</a:t>
            </a:r>
            <a:endParaRPr kumimoji="1" lang="ja-JP" altLang="en-US" dirty="0"/>
          </a:p>
        </p:txBody>
      </p: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E3CCA070-6239-A39B-5B45-5E5F4F407C6A}"/>
              </a:ext>
            </a:extLst>
          </p:cNvPr>
          <p:cNvCxnSpPr>
            <a:cxnSpLocks/>
          </p:cNvCxnSpPr>
          <p:nvPr/>
        </p:nvCxnSpPr>
        <p:spPr>
          <a:xfrm>
            <a:off x="1630870" y="4739278"/>
            <a:ext cx="435885" cy="7543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5E291B3-67C9-8C2A-21AA-765CD08E9009}"/>
              </a:ext>
            </a:extLst>
          </p:cNvPr>
          <p:cNvSpPr txBox="1"/>
          <p:nvPr/>
        </p:nvSpPr>
        <p:spPr>
          <a:xfrm>
            <a:off x="4413678" y="1844049"/>
            <a:ext cx="2787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Old CE</a:t>
            </a:r>
          </a:p>
          <a:p>
            <a:r>
              <a:rPr kumimoji="1" lang="en-US" altLang="ja-JP" dirty="0"/>
              <a:t>(liquid nitrogen tank)</a:t>
            </a:r>
            <a:endParaRPr kumimoji="1" lang="ja-JP" altLang="en-US" dirty="0"/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956CAAFB-A46B-41F2-1AEA-F44FA91E28C5}"/>
              </a:ext>
            </a:extLst>
          </p:cNvPr>
          <p:cNvCxnSpPr>
            <a:cxnSpLocks/>
            <a:stCxn id="30" idx="1"/>
          </p:cNvCxnSpPr>
          <p:nvPr/>
        </p:nvCxnSpPr>
        <p:spPr>
          <a:xfrm flipH="1" flipV="1">
            <a:off x="2668271" y="1616887"/>
            <a:ext cx="1745407" cy="5503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13F96BC-5256-7D27-C3F4-0EAFAFD65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4" name="図 3" descr="屋内, ミシン, 器具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990348B7-EFF6-A7D1-E8CF-935D288B27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5306" y="76410"/>
            <a:ext cx="2160214" cy="3839917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834D387-05EA-95D7-3756-93D2A0A87D36}"/>
              </a:ext>
            </a:extLst>
          </p:cNvPr>
          <p:cNvSpPr txBox="1"/>
          <p:nvPr/>
        </p:nvSpPr>
        <p:spPr>
          <a:xfrm>
            <a:off x="6029325" y="136525"/>
            <a:ext cx="417279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effectLst/>
                <a:highlight>
                  <a:srgbClr val="FDFDFD"/>
                </a:highlight>
                <a:latin typeface="Segoe UI Web (West European)"/>
              </a:rPr>
              <a:t>Vacuum pump for 2K refrigerator:</a:t>
            </a:r>
          </a:p>
          <a:p>
            <a:r>
              <a:rPr lang="en-US" altLang="ja-JP" dirty="0">
                <a:effectLst/>
                <a:highlight>
                  <a:srgbClr val="FDFDFD"/>
                </a:highlight>
                <a:latin typeface="Segoe UI Web (West European)"/>
              </a:rPr>
              <a:t>Tests will be conducted.</a:t>
            </a:r>
          </a:p>
          <a:p>
            <a:r>
              <a:rPr lang="en-US" altLang="ja-JP" dirty="0">
                <a:highlight>
                  <a:srgbClr val="FDFDFD"/>
                </a:highlight>
                <a:latin typeface="Segoe UI Web (West European)"/>
              </a:rPr>
              <a:t>(noise, vibration, mass flow …)</a:t>
            </a:r>
            <a:endParaRPr lang="en-US" altLang="ja-JP" dirty="0">
              <a:effectLst/>
              <a:highlight>
                <a:srgbClr val="FDFDFD"/>
              </a:highlight>
              <a:latin typeface="Segoe UI Web (West European)"/>
            </a:endParaRPr>
          </a:p>
        </p:txBody>
      </p:sp>
    </p:spTree>
    <p:extLst>
      <p:ext uri="{BB962C8B-B14F-4D97-AF65-F5344CB8AC3E}">
        <p14:creationId xmlns:p14="http://schemas.microsoft.com/office/powerpoint/2010/main" val="4154533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EA5EE6-59EE-71A9-CD4E-E32D7EBC1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Items to be done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7917E31-8D7E-A8C6-5634-1E8FCC6325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>
                <a:solidFill>
                  <a:schemeClr val="bg1">
                    <a:lumMod val="50000"/>
                  </a:schemeClr>
                </a:solidFill>
              </a:rPr>
              <a:t>CE (liquid Nitrogen storage tank) upgrade</a:t>
            </a:r>
          </a:p>
          <a:p>
            <a:r>
              <a:rPr kumimoji="1" lang="en-US" altLang="ja-JP" dirty="0">
                <a:solidFill>
                  <a:schemeClr val="bg1">
                    <a:lumMod val="50000"/>
                  </a:schemeClr>
                </a:solidFill>
              </a:rPr>
              <a:t>Add a </a:t>
            </a:r>
            <a:r>
              <a:rPr lang="en-US" altLang="ja-JP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kumimoji="1" lang="en-US" altLang="ja-JP" dirty="0">
                <a:solidFill>
                  <a:schemeClr val="bg1">
                    <a:lumMod val="50000"/>
                  </a:schemeClr>
                </a:solidFill>
              </a:rPr>
              <a:t>elium tank </a:t>
            </a:r>
          </a:p>
          <a:p>
            <a:r>
              <a:rPr lang="en-US" altLang="ja-JP" dirty="0"/>
              <a:t>C</a:t>
            </a:r>
            <a:r>
              <a:rPr kumimoji="1" lang="en-US" altLang="ja-JP" dirty="0"/>
              <a:t>ontrol system update for liquefier and 2K refrigerator</a:t>
            </a:r>
          </a:p>
          <a:p>
            <a:r>
              <a:rPr lang="en-US" altLang="ja-JP" dirty="0"/>
              <a:t>Prepare helium purifier</a:t>
            </a:r>
          </a:p>
          <a:p>
            <a:r>
              <a:rPr kumimoji="1" lang="en-US" altLang="ja-JP" dirty="0"/>
              <a:t>Change the category of HPGS of Helium refrigerator</a:t>
            </a:r>
          </a:p>
          <a:p>
            <a:pPr marL="0" indent="0" algn="r">
              <a:buNone/>
            </a:pPr>
            <a:r>
              <a:rPr kumimoji="1" lang="en-US" altLang="ja-JP" dirty="0"/>
              <a:t>(General </a:t>
            </a:r>
            <a:r>
              <a:rPr kumimoji="1" lang="en-US" altLang="ja-JP" dirty="0">
                <a:sym typeface="Wingdings" panose="05000000000000000000" pitchFamily="2" charset="2"/>
              </a:rPr>
              <a:t> Refrigerator</a:t>
            </a:r>
            <a:r>
              <a:rPr kumimoji="1" lang="en-US" altLang="ja-JP" dirty="0"/>
              <a:t>)</a:t>
            </a:r>
          </a:p>
          <a:p>
            <a:r>
              <a:rPr lang="en-US" altLang="ja-JP" dirty="0"/>
              <a:t>Build liquid helium transfer line (TRT)</a:t>
            </a:r>
            <a:endParaRPr kumimoji="1" lang="en-US" altLang="ja-JP" dirty="0"/>
          </a:p>
          <a:p>
            <a:r>
              <a:rPr kumimoji="1" lang="en-US" altLang="ja-JP" dirty="0"/>
              <a:t>Build 2K refrigerator</a:t>
            </a:r>
          </a:p>
          <a:p>
            <a:r>
              <a:rPr lang="en-US" altLang="ja-JP" dirty="0"/>
              <a:t>Prepare vacuum pump for 2K refrigerator</a:t>
            </a:r>
          </a:p>
          <a:p>
            <a:endParaRPr kumimoji="1" lang="en-US" altLang="ja-JP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F10D90F-3947-F552-48D2-10750E3A3D9D}"/>
              </a:ext>
            </a:extLst>
          </p:cNvPr>
          <p:cNvSpPr txBox="1"/>
          <p:nvPr/>
        </p:nvSpPr>
        <p:spPr>
          <a:xfrm>
            <a:off x="7515498" y="4745536"/>
            <a:ext cx="45110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/>
              <a:t>(Regulation on Safety of </a:t>
            </a:r>
            <a:r>
              <a:rPr lang="en-US" altLang="ja-JP" sz="1400" dirty="0">
                <a:solidFill>
                  <a:srgbClr val="FF0000"/>
                </a:solidFill>
              </a:rPr>
              <a:t>General</a:t>
            </a:r>
            <a:r>
              <a:rPr lang="en-US" altLang="ja-JP" sz="1400" dirty="0"/>
              <a:t> High Pressure Gas)</a:t>
            </a:r>
            <a:endParaRPr lang="ja-JP" altLang="en-US" sz="1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53DFA0B-A570-A893-25E3-CE5F89D49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754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DABBE9E5-7901-D2C3-C3E8-667215BD68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39" y="1395128"/>
            <a:ext cx="11803122" cy="4067743"/>
          </a:xfrm>
          <a:prstGeom prst="rect">
            <a:avLst/>
          </a:prstGeom>
        </p:spPr>
      </p:pic>
      <p:sp>
        <p:nvSpPr>
          <p:cNvPr id="45" name="タイトル 1">
            <a:extLst>
              <a:ext uri="{FF2B5EF4-FFF2-40B4-BE49-F238E27FC236}">
                <a16:creationId xmlns:a16="http://schemas.microsoft.com/office/drawing/2014/main" id="{52E2938A-9420-A556-99B2-D3793A11EF6F}"/>
              </a:ext>
            </a:extLst>
          </p:cNvPr>
          <p:cNvSpPr txBox="1">
            <a:spLocks/>
          </p:cNvSpPr>
          <p:nvPr/>
        </p:nvSpPr>
        <p:spPr>
          <a:xfrm>
            <a:off x="0" y="10791"/>
            <a:ext cx="12192000" cy="6231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200" kern="1200">
                <a:solidFill>
                  <a:srgbClr val="1D50A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 Light" panose="020B0300000000000000" pitchFamily="50" charset="-128"/>
                <a:cs typeface="Times New Roman" panose="02020603050405020304" pitchFamily="18" charset="0"/>
              </a:rPr>
              <a:t>Schematic view of the 2K refrigerator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游ゴシック Light" panose="020B03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C2D27EF-5223-A2C5-7D09-A9DB452AB08F}"/>
              </a:ext>
            </a:extLst>
          </p:cNvPr>
          <p:cNvSpPr txBox="1"/>
          <p:nvPr/>
        </p:nvSpPr>
        <p:spPr>
          <a:xfrm>
            <a:off x="362130" y="5757618"/>
            <a:ext cx="2010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FM : Flow Meter</a:t>
            </a:r>
            <a:endParaRPr kumimoji="1" lang="ja-JP" altLang="en-US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A36561B-FD3A-05F5-1E61-3C16A7C510F8}"/>
              </a:ext>
            </a:extLst>
          </p:cNvPr>
          <p:cNvSpPr txBox="1"/>
          <p:nvPr/>
        </p:nvSpPr>
        <p:spPr>
          <a:xfrm>
            <a:off x="10039350" y="1490069"/>
            <a:ext cx="1628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Transfer Line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2187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>
            <a:extLst>
              <a:ext uri="{FF2B5EF4-FFF2-40B4-BE49-F238E27FC236}">
                <a16:creationId xmlns:a16="http://schemas.microsoft.com/office/drawing/2014/main" id="{B41A5E29-1322-2BD6-EA6E-FAF23F8276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3249" y="4347683"/>
            <a:ext cx="2319348" cy="2510317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9E39B1EF-0062-D1A3-6078-A75C22B33A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2415" y="1123347"/>
            <a:ext cx="9839426" cy="4831704"/>
          </a:xfrm>
          <a:prstGeom prst="rect">
            <a:avLst/>
          </a:prstGeom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4E5BA24A-B0CD-8B1A-82CD-7BF97C8017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3070" y="4229834"/>
            <a:ext cx="1626138" cy="2524974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291DAE56-0E20-9130-81EF-43FD3A58F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4444"/>
          </a:xfrm>
        </p:spPr>
        <p:txBody>
          <a:bodyPr/>
          <a:lstStyle/>
          <a:p>
            <a:r>
              <a:rPr lang="en-US" altLang="ja-JP" dirty="0"/>
              <a:t>Layout of COI building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3687A36-E428-C969-3775-ABC6530F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E7C0B547-6BA4-320D-4241-662C99FBA803}"/>
              </a:ext>
            </a:extLst>
          </p:cNvPr>
          <p:cNvSpPr/>
          <p:nvPr/>
        </p:nvSpPr>
        <p:spPr>
          <a:xfrm>
            <a:off x="8006806" y="1355362"/>
            <a:ext cx="603794" cy="26905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3</a:t>
            </a:r>
            <a:endParaRPr kumimoji="1" lang="ja-JP" altLang="en-US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34114463-C259-8D49-40FA-93DE04221571}"/>
              </a:ext>
            </a:extLst>
          </p:cNvPr>
          <p:cNvSpPr/>
          <p:nvPr/>
        </p:nvSpPr>
        <p:spPr>
          <a:xfrm>
            <a:off x="4603048" y="4629809"/>
            <a:ext cx="603794" cy="26905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4EB2530-7C4B-30ED-E212-25F2BDF8B837}"/>
              </a:ext>
            </a:extLst>
          </p:cNvPr>
          <p:cNvSpPr txBox="1"/>
          <p:nvPr/>
        </p:nvSpPr>
        <p:spPr>
          <a:xfrm>
            <a:off x="2195776" y="4343535"/>
            <a:ext cx="2866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C</a:t>
            </a:r>
            <a:r>
              <a:rPr kumimoji="1" lang="en-US" altLang="ja-JP" dirty="0"/>
              <a:t>andidates of pump site</a:t>
            </a:r>
            <a:endParaRPr kumimoji="1" lang="ja-JP" altLang="en-US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2DF54A7-7CF2-6841-7C8A-9B5B5F1612BA}"/>
              </a:ext>
            </a:extLst>
          </p:cNvPr>
          <p:cNvSpPr txBox="1"/>
          <p:nvPr/>
        </p:nvSpPr>
        <p:spPr>
          <a:xfrm>
            <a:off x="6487884" y="5471428"/>
            <a:ext cx="5016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The root of transfer line was decided.</a:t>
            </a:r>
          </a:p>
          <a:p>
            <a:r>
              <a:rPr kumimoji="1" lang="en-US" altLang="ja-JP" sz="1600" dirty="0"/>
              <a:t>The pump site for 2K refrigerator is not decided.</a:t>
            </a:r>
            <a:endParaRPr kumimoji="1" lang="ja-JP" altLang="en-US" sz="1600" dirty="0"/>
          </a:p>
        </p:txBody>
      </p:sp>
      <p:sp>
        <p:nvSpPr>
          <p:cNvPr id="25" name="楕円 24">
            <a:extLst>
              <a:ext uri="{FF2B5EF4-FFF2-40B4-BE49-F238E27FC236}">
                <a16:creationId xmlns:a16="http://schemas.microsoft.com/office/drawing/2014/main" id="{9C1D5377-8974-CB06-4F89-A407FFBFDB13}"/>
              </a:ext>
            </a:extLst>
          </p:cNvPr>
          <p:cNvSpPr/>
          <p:nvPr/>
        </p:nvSpPr>
        <p:spPr>
          <a:xfrm>
            <a:off x="5323949" y="4685183"/>
            <a:ext cx="194645" cy="220349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D277626-0B0B-FEBF-AD66-1277233EA935}"/>
              </a:ext>
            </a:extLst>
          </p:cNvPr>
          <p:cNvSpPr txBox="1"/>
          <p:nvPr/>
        </p:nvSpPr>
        <p:spPr>
          <a:xfrm>
            <a:off x="3592260" y="3657285"/>
            <a:ext cx="204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accent2"/>
                </a:solidFill>
              </a:rPr>
              <a:t>Helium </a:t>
            </a:r>
            <a:r>
              <a:rPr lang="en-US" altLang="ja-JP" dirty="0">
                <a:solidFill>
                  <a:schemeClr val="accent2"/>
                </a:solidFill>
              </a:rPr>
              <a:t>purifier</a:t>
            </a:r>
          </a:p>
          <a:p>
            <a:r>
              <a:rPr kumimoji="1" lang="en-US" altLang="ja-JP" dirty="0">
                <a:solidFill>
                  <a:schemeClr val="accent2"/>
                </a:solidFill>
              </a:rPr>
              <a:t>(if possible)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46B994F1-67B1-2812-04D6-8862DA59AD46}"/>
              </a:ext>
            </a:extLst>
          </p:cNvPr>
          <p:cNvCxnSpPr>
            <a:cxnSpLocks/>
            <a:stCxn id="26" idx="2"/>
            <a:endCxn id="25" idx="1"/>
          </p:cNvCxnSpPr>
          <p:nvPr/>
        </p:nvCxnSpPr>
        <p:spPr>
          <a:xfrm>
            <a:off x="4612623" y="4303616"/>
            <a:ext cx="739831" cy="41383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楕円 7">
            <a:extLst>
              <a:ext uri="{FF2B5EF4-FFF2-40B4-BE49-F238E27FC236}">
                <a16:creationId xmlns:a16="http://schemas.microsoft.com/office/drawing/2014/main" id="{47C3DD9D-B1CA-A2A2-6A50-913066C98E8F}"/>
              </a:ext>
            </a:extLst>
          </p:cNvPr>
          <p:cNvSpPr/>
          <p:nvPr/>
        </p:nvSpPr>
        <p:spPr>
          <a:xfrm>
            <a:off x="5271416" y="6289956"/>
            <a:ext cx="603794" cy="26905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2</a:t>
            </a:r>
            <a:endParaRPr kumimoji="1" lang="ja-JP" altLang="en-US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DD2D146-9092-2A32-33A3-AD6CC7322B16}"/>
              </a:ext>
            </a:extLst>
          </p:cNvPr>
          <p:cNvSpPr txBox="1"/>
          <p:nvPr/>
        </p:nvSpPr>
        <p:spPr>
          <a:xfrm>
            <a:off x="34840" y="5279675"/>
            <a:ext cx="20751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Transfer line and </a:t>
            </a:r>
            <a:r>
              <a:rPr lang="en-US" altLang="ja-JP" dirty="0"/>
              <a:t>return line.</a:t>
            </a:r>
          </a:p>
          <a:p>
            <a:r>
              <a:rPr kumimoji="1" lang="en-US" altLang="ja-JP" dirty="0"/>
              <a:t>The length is about 100m</a:t>
            </a:r>
            <a:endParaRPr kumimoji="1" lang="ja-JP" altLang="en-US" dirty="0"/>
          </a:p>
        </p:txBody>
      </p: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4E6A2E2B-A6BF-E5E6-6227-65C747BC52B3}"/>
              </a:ext>
            </a:extLst>
          </p:cNvPr>
          <p:cNvCxnSpPr>
            <a:cxnSpLocks/>
          </p:cNvCxnSpPr>
          <p:nvPr/>
        </p:nvCxnSpPr>
        <p:spPr>
          <a:xfrm>
            <a:off x="5875210" y="4426726"/>
            <a:ext cx="151121" cy="0"/>
          </a:xfrm>
          <a:prstGeom prst="line">
            <a:avLst/>
          </a:prstGeom>
          <a:ln w="76200">
            <a:solidFill>
              <a:srgbClr val="4472C4">
                <a:alpha val="69804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B4C643BB-B57B-6D16-ECA1-25C655082D37}"/>
              </a:ext>
            </a:extLst>
          </p:cNvPr>
          <p:cNvCxnSpPr>
            <a:cxnSpLocks/>
          </p:cNvCxnSpPr>
          <p:nvPr/>
        </p:nvCxnSpPr>
        <p:spPr>
          <a:xfrm flipV="1">
            <a:off x="6026331" y="4426726"/>
            <a:ext cx="0" cy="563827"/>
          </a:xfrm>
          <a:prstGeom prst="line">
            <a:avLst/>
          </a:prstGeom>
          <a:ln w="76200">
            <a:solidFill>
              <a:srgbClr val="4472C4">
                <a:alpha val="69804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036DFF07-8586-59A7-9104-4B4F65CE5261}"/>
              </a:ext>
            </a:extLst>
          </p:cNvPr>
          <p:cNvCxnSpPr>
            <a:cxnSpLocks/>
          </p:cNvCxnSpPr>
          <p:nvPr/>
        </p:nvCxnSpPr>
        <p:spPr>
          <a:xfrm flipH="1">
            <a:off x="6026331" y="4949077"/>
            <a:ext cx="1367246" cy="0"/>
          </a:xfrm>
          <a:prstGeom prst="line">
            <a:avLst/>
          </a:prstGeom>
          <a:ln w="76200">
            <a:solidFill>
              <a:srgbClr val="4472C4">
                <a:alpha val="69804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F50E40BC-9EB6-D7EA-ADD2-521AFA2D3E69}"/>
              </a:ext>
            </a:extLst>
          </p:cNvPr>
          <p:cNvCxnSpPr>
            <a:cxnSpLocks/>
          </p:cNvCxnSpPr>
          <p:nvPr/>
        </p:nvCxnSpPr>
        <p:spPr>
          <a:xfrm flipH="1" flipV="1">
            <a:off x="7393577" y="3553097"/>
            <a:ext cx="13062" cy="1437456"/>
          </a:xfrm>
          <a:prstGeom prst="line">
            <a:avLst/>
          </a:prstGeom>
          <a:ln w="76200">
            <a:solidFill>
              <a:srgbClr val="4472C4">
                <a:alpha val="69804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606007BA-1B52-049C-8B39-09986B778B7F}"/>
              </a:ext>
            </a:extLst>
          </p:cNvPr>
          <p:cNvCxnSpPr>
            <a:cxnSpLocks/>
          </p:cNvCxnSpPr>
          <p:nvPr/>
        </p:nvCxnSpPr>
        <p:spPr>
          <a:xfrm flipH="1">
            <a:off x="7402286" y="3587933"/>
            <a:ext cx="2586445" cy="0"/>
          </a:xfrm>
          <a:prstGeom prst="line">
            <a:avLst/>
          </a:prstGeom>
          <a:ln w="76200">
            <a:solidFill>
              <a:srgbClr val="4472C4">
                <a:alpha val="69804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49CA1801-8DD5-B61B-FAC1-36C5BA60927E}"/>
              </a:ext>
            </a:extLst>
          </p:cNvPr>
          <p:cNvCxnSpPr>
            <a:cxnSpLocks/>
          </p:cNvCxnSpPr>
          <p:nvPr/>
        </p:nvCxnSpPr>
        <p:spPr>
          <a:xfrm flipV="1">
            <a:off x="10010502" y="2601154"/>
            <a:ext cx="0" cy="1029633"/>
          </a:xfrm>
          <a:prstGeom prst="line">
            <a:avLst/>
          </a:prstGeom>
          <a:ln w="76200">
            <a:solidFill>
              <a:srgbClr val="4472C4">
                <a:alpha val="69804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0CDDE16B-B598-E164-CFC2-9D34636019DA}"/>
              </a:ext>
            </a:extLst>
          </p:cNvPr>
          <p:cNvCxnSpPr>
            <a:cxnSpLocks/>
          </p:cNvCxnSpPr>
          <p:nvPr/>
        </p:nvCxnSpPr>
        <p:spPr>
          <a:xfrm flipV="1">
            <a:off x="9884228" y="2325189"/>
            <a:ext cx="0" cy="395132"/>
          </a:xfrm>
          <a:prstGeom prst="line">
            <a:avLst/>
          </a:prstGeom>
          <a:ln w="76200">
            <a:solidFill>
              <a:srgbClr val="4472C4">
                <a:alpha val="69804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AF80797F-6722-31F7-4D78-112AB1F5BE49}"/>
              </a:ext>
            </a:extLst>
          </p:cNvPr>
          <p:cNvCxnSpPr>
            <a:cxnSpLocks/>
          </p:cNvCxnSpPr>
          <p:nvPr/>
        </p:nvCxnSpPr>
        <p:spPr>
          <a:xfrm flipH="1">
            <a:off x="9527177" y="2366987"/>
            <a:ext cx="357051" cy="0"/>
          </a:xfrm>
          <a:prstGeom prst="line">
            <a:avLst/>
          </a:prstGeom>
          <a:ln w="76200">
            <a:solidFill>
              <a:srgbClr val="4472C4">
                <a:alpha val="69804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>
            <a:extLst>
              <a:ext uri="{FF2B5EF4-FFF2-40B4-BE49-F238E27FC236}">
                <a16:creationId xmlns:a16="http://schemas.microsoft.com/office/drawing/2014/main" id="{798EDDE3-CF7D-EB30-30D7-7C27DFA4993E}"/>
              </a:ext>
            </a:extLst>
          </p:cNvPr>
          <p:cNvCxnSpPr>
            <a:cxnSpLocks/>
          </p:cNvCxnSpPr>
          <p:nvPr/>
        </p:nvCxnSpPr>
        <p:spPr>
          <a:xfrm>
            <a:off x="9868090" y="2670826"/>
            <a:ext cx="151121" cy="0"/>
          </a:xfrm>
          <a:prstGeom prst="line">
            <a:avLst/>
          </a:prstGeom>
          <a:ln w="76200">
            <a:solidFill>
              <a:srgbClr val="4472C4">
                <a:alpha val="69804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7C99058-FCF1-8315-B4B0-638BEA4EDD4D}"/>
              </a:ext>
            </a:extLst>
          </p:cNvPr>
          <p:cNvSpPr txBox="1"/>
          <p:nvPr/>
        </p:nvSpPr>
        <p:spPr>
          <a:xfrm>
            <a:off x="6487884" y="205224"/>
            <a:ext cx="44014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CTB should be established here due to the floor </a:t>
            </a:r>
            <a:r>
              <a:rPr lang="en-US" altLang="ja-JP" dirty="0">
                <a:effectLst/>
                <a:highlight>
                  <a:srgbClr val="FDFDFD"/>
                </a:highlight>
              </a:rPr>
              <a:t>strength.</a:t>
            </a:r>
          </a:p>
          <a:p>
            <a:endParaRPr kumimoji="1" lang="ja-JP" altLang="en-US" dirty="0"/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1B23F02A-5B6D-D6F9-9939-8681E9530006}"/>
              </a:ext>
            </a:extLst>
          </p:cNvPr>
          <p:cNvCxnSpPr>
            <a:cxnSpLocks/>
          </p:cNvCxnSpPr>
          <p:nvPr/>
        </p:nvCxnSpPr>
        <p:spPr>
          <a:xfrm>
            <a:off x="7686675" y="762348"/>
            <a:ext cx="0" cy="122988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楕円 8">
            <a:extLst>
              <a:ext uri="{FF2B5EF4-FFF2-40B4-BE49-F238E27FC236}">
                <a16:creationId xmlns:a16="http://schemas.microsoft.com/office/drawing/2014/main" id="{0ADE409E-CCD1-1A6C-E4B7-36CE053F3AE1}"/>
              </a:ext>
            </a:extLst>
          </p:cNvPr>
          <p:cNvSpPr/>
          <p:nvPr/>
        </p:nvSpPr>
        <p:spPr>
          <a:xfrm>
            <a:off x="6096000" y="4821828"/>
            <a:ext cx="401765" cy="3374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9108A21A-1AE9-6A16-249B-E72304A663CC}"/>
              </a:ext>
            </a:extLst>
          </p:cNvPr>
          <p:cNvCxnSpPr>
            <a:cxnSpLocks/>
          </p:cNvCxnSpPr>
          <p:nvPr/>
        </p:nvCxnSpPr>
        <p:spPr>
          <a:xfrm flipH="1">
            <a:off x="3592260" y="5043624"/>
            <a:ext cx="2434071" cy="4609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89026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9AA66EE-9AA4-488D-D57B-8583D770C9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586" y="843068"/>
            <a:ext cx="7006937" cy="2743200"/>
          </a:xfrm>
        </p:spPr>
        <p:txBody>
          <a:bodyPr>
            <a:normAutofit/>
          </a:bodyPr>
          <a:lstStyle/>
          <a:p>
            <a:r>
              <a:rPr lang="en-US" altLang="ja-JP" sz="1800" dirty="0"/>
              <a:t>4 pipes are contained in the transfer line.</a:t>
            </a:r>
          </a:p>
          <a:p>
            <a:pPr marL="0" indent="0">
              <a:buNone/>
            </a:pPr>
            <a:r>
              <a:rPr lang="en-US" altLang="ja-JP" sz="1800" dirty="0"/>
              <a:t>One pair(outside) is for cooling the radiation shield.</a:t>
            </a:r>
          </a:p>
          <a:p>
            <a:pPr marL="0" indent="0">
              <a:buNone/>
            </a:pPr>
            <a:r>
              <a:rPr lang="en-US" altLang="ja-JP" sz="1800" dirty="0"/>
              <a:t>Another pair(inside) is for handling the liquid helium.</a:t>
            </a:r>
          </a:p>
          <a:p>
            <a:pPr marL="0" indent="0">
              <a:buNone/>
            </a:pPr>
            <a:endParaRPr lang="en-US" altLang="ja-JP" sz="1800" dirty="0"/>
          </a:p>
          <a:p>
            <a:r>
              <a:rPr lang="en-US" altLang="ja-JP" sz="1800" dirty="0"/>
              <a:t>This is based on the KEKB’s TRT design.</a:t>
            </a:r>
          </a:p>
          <a:p>
            <a:r>
              <a:rPr kumimoji="1" lang="en-US" altLang="ja-JP" sz="1800" dirty="0"/>
              <a:t>Since liquefied nitrogen is not used, the pipes for shielding are larger. </a:t>
            </a:r>
            <a:r>
              <a:rPr lang="en-US" altLang="ja-JP" sz="1800" dirty="0"/>
              <a:t>And the supply pipe is not in contact with the shield.</a:t>
            </a:r>
            <a:endParaRPr kumimoji="1" lang="ja-JP" altLang="en-US" sz="1800" dirty="0"/>
          </a:p>
        </p:txBody>
      </p:sp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937E5D50-31EE-0E7F-8048-AF8962CE96A5}"/>
              </a:ext>
            </a:extLst>
          </p:cNvPr>
          <p:cNvGraphicFramePr>
            <a:graphicFrameLocks/>
          </p:cNvGraphicFramePr>
          <p:nvPr/>
        </p:nvGraphicFramePr>
        <p:xfrm>
          <a:off x="7324725" y="4117216"/>
          <a:ext cx="486727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EC71849B-A723-48BB-A99B-BF31710A9054}"/>
              </a:ext>
            </a:extLst>
          </p:cNvPr>
          <p:cNvGraphicFramePr>
            <a:graphicFrameLocks/>
          </p:cNvGraphicFramePr>
          <p:nvPr/>
        </p:nvGraphicFramePr>
        <p:xfrm>
          <a:off x="7324725" y="1687982"/>
          <a:ext cx="486727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07AE34F-9AF1-1C40-56BF-50BA7AD1FD7A}"/>
              </a:ext>
            </a:extLst>
          </p:cNvPr>
          <p:cNvSpPr txBox="1"/>
          <p:nvPr/>
        </p:nvSpPr>
        <p:spPr>
          <a:xfrm>
            <a:off x="9409546" y="995424"/>
            <a:ext cx="2290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Flow rate = </a:t>
            </a:r>
            <a:r>
              <a:rPr kumimoji="1" lang="en-US" altLang="ja-JP" dirty="0"/>
              <a:t>3g/s</a:t>
            </a:r>
            <a:endParaRPr kumimoji="1" lang="ja-JP" altLang="en-US" dirty="0"/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D3D71286-1263-29C2-7761-433B61A7F31B}"/>
              </a:ext>
            </a:extLst>
          </p:cNvPr>
          <p:cNvCxnSpPr/>
          <p:nvPr/>
        </p:nvCxnSpPr>
        <p:spPr>
          <a:xfrm>
            <a:off x="7989455" y="2983345"/>
            <a:ext cx="157941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20A34F1C-F9B8-5C26-22FC-7E4870152A8D}"/>
              </a:ext>
            </a:extLst>
          </p:cNvPr>
          <p:cNvCxnSpPr>
            <a:cxnSpLocks/>
          </p:cNvCxnSpPr>
          <p:nvPr/>
        </p:nvCxnSpPr>
        <p:spPr>
          <a:xfrm>
            <a:off x="9568873" y="2983345"/>
            <a:ext cx="197196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5817A42-1AF6-4B19-44B5-63DF1FAF9C81}"/>
              </a:ext>
            </a:extLst>
          </p:cNvPr>
          <p:cNvSpPr txBox="1"/>
          <p:nvPr/>
        </p:nvSpPr>
        <p:spPr>
          <a:xfrm>
            <a:off x="8444346" y="2706224"/>
            <a:ext cx="669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80K</a:t>
            </a:r>
            <a:endParaRPr kumimoji="1" lang="ja-JP" altLang="en-US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2AE5B4F-0D27-DAD1-6B33-268319DD5003}"/>
              </a:ext>
            </a:extLst>
          </p:cNvPr>
          <p:cNvSpPr txBox="1"/>
          <p:nvPr/>
        </p:nvSpPr>
        <p:spPr>
          <a:xfrm>
            <a:off x="10464799" y="2660772"/>
            <a:ext cx="79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30</a:t>
            </a:r>
            <a:r>
              <a:rPr kumimoji="1" lang="en-US" altLang="ja-JP" dirty="0"/>
              <a:t>0K</a:t>
            </a:r>
            <a:endParaRPr kumimoji="1" lang="ja-JP" altLang="en-US" dirty="0"/>
          </a:p>
        </p:txBody>
      </p:sp>
      <p:sp>
        <p:nvSpPr>
          <p:cNvPr id="16" name="タイトル 1">
            <a:extLst>
              <a:ext uri="{FF2B5EF4-FFF2-40B4-BE49-F238E27FC236}">
                <a16:creationId xmlns:a16="http://schemas.microsoft.com/office/drawing/2014/main" id="{D24673EA-CC15-3E23-E2D2-D9FB872B1441}"/>
              </a:ext>
            </a:extLst>
          </p:cNvPr>
          <p:cNvSpPr txBox="1">
            <a:spLocks/>
          </p:cNvSpPr>
          <p:nvPr/>
        </p:nvSpPr>
        <p:spPr>
          <a:xfrm>
            <a:off x="0" y="10791"/>
            <a:ext cx="12192000" cy="6231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200" kern="1200">
                <a:solidFill>
                  <a:srgbClr val="1D50A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 Light" panose="020B0300000000000000" pitchFamily="50" charset="-128"/>
                <a:cs typeface="Times New Roman" panose="02020603050405020304" pitchFamily="18" charset="0"/>
              </a:rPr>
              <a:t>He transfer line design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游ゴシック Light" panose="020B0300000000000000" pitchFamily="50" charset="-128"/>
              <a:cs typeface="Times New Roman" panose="02020603050405020304" pitchFamily="18" charset="0"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42300597-23C1-77ED-2F07-76A6D8181EE9}"/>
              </a:ext>
            </a:extLst>
          </p:cNvPr>
          <p:cNvGrpSpPr/>
          <p:nvPr/>
        </p:nvGrpSpPr>
        <p:grpSpPr>
          <a:xfrm>
            <a:off x="372198" y="3738082"/>
            <a:ext cx="4221017" cy="2375949"/>
            <a:chOff x="4476175" y="46181"/>
            <a:chExt cx="4221017" cy="2375949"/>
          </a:xfrm>
        </p:grpSpPr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F341510B-8AC3-FB8B-B661-D939229477D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76175" y="46181"/>
              <a:ext cx="4221017" cy="2375949"/>
            </a:xfrm>
            <a:prstGeom prst="rect">
              <a:avLst/>
            </a:prstGeom>
          </p:spPr>
        </p:pic>
        <p:sp>
          <p:nvSpPr>
            <p:cNvPr id="18" name="矢印: 右 17">
              <a:extLst>
                <a:ext uri="{FF2B5EF4-FFF2-40B4-BE49-F238E27FC236}">
                  <a16:creationId xmlns:a16="http://schemas.microsoft.com/office/drawing/2014/main" id="{CC5115D1-2E88-0D5B-3772-69C5446E9C03}"/>
                </a:ext>
              </a:extLst>
            </p:cNvPr>
            <p:cNvSpPr/>
            <p:nvPr/>
          </p:nvSpPr>
          <p:spPr>
            <a:xfrm>
              <a:off x="6415810" y="907832"/>
              <a:ext cx="341746" cy="347465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21FB431-0131-5198-FDDC-D0A34EDD67EF}"/>
              </a:ext>
            </a:extLst>
          </p:cNvPr>
          <p:cNvSpPr txBox="1"/>
          <p:nvPr/>
        </p:nvSpPr>
        <p:spPr>
          <a:xfrm>
            <a:off x="6229352" y="5610749"/>
            <a:ext cx="4867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effectLst/>
                <a:latin typeface="Segoe UI Web (West European)"/>
              </a:rPr>
              <a:t>Calculated its characteristics.</a:t>
            </a:r>
          </a:p>
          <a:p>
            <a:r>
              <a:rPr kumimoji="1" lang="en-US" altLang="ja-JP" dirty="0">
                <a:latin typeface="Segoe UI Web (West European)"/>
              </a:rPr>
              <a:t>Gas velocity and pressure </a:t>
            </a:r>
            <a:r>
              <a:rPr lang="en-US" altLang="ja-JP" dirty="0">
                <a:latin typeface="Segoe UI Web (West European)"/>
              </a:rPr>
              <a:t>are acceptable.</a:t>
            </a:r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C52595-5F75-9BDF-76EC-A5F80306DAF8}"/>
              </a:ext>
            </a:extLst>
          </p:cNvPr>
          <p:cNvSpPr txBox="1"/>
          <p:nvPr/>
        </p:nvSpPr>
        <p:spPr>
          <a:xfrm>
            <a:off x="7097135" y="1434446"/>
            <a:ext cx="61483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effectLst/>
                <a:latin typeface="Segoe UI Web (West European)"/>
              </a:rPr>
              <a:t>Temperature distribution at the start of cooling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DED39B7-FACE-551F-097C-E0AFE748E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89F6-3DCE-40C0-87AC-B76E3F436771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7EE475A-FAE7-D4BB-4A9A-D7DFB3050F1D}"/>
              </a:ext>
            </a:extLst>
          </p:cNvPr>
          <p:cNvSpPr txBox="1"/>
          <p:nvPr/>
        </p:nvSpPr>
        <p:spPr>
          <a:xfrm>
            <a:off x="819151" y="6356350"/>
            <a:ext cx="47475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effectLst/>
              </a:rPr>
              <a:t>TRT: The design is almost complete.</a:t>
            </a:r>
          </a:p>
        </p:txBody>
      </p:sp>
    </p:spTree>
    <p:extLst>
      <p:ext uri="{BB962C8B-B14F-4D97-AF65-F5344CB8AC3E}">
        <p14:creationId xmlns:p14="http://schemas.microsoft.com/office/powerpoint/2010/main" val="643060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28492</TotalTime>
  <Words>1416</Words>
  <Application>Microsoft Office PowerPoint</Application>
  <PresentationFormat>ワイド画面</PresentationFormat>
  <Paragraphs>259</Paragraphs>
  <Slides>19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7" baseType="lpstr">
      <vt:lpstr>Segoe UI Web (West European)</vt:lpstr>
      <vt:lpstr>游ゴシック</vt:lpstr>
      <vt:lpstr>游ゴシック Light</vt:lpstr>
      <vt:lpstr>Arial</vt:lpstr>
      <vt:lpstr>Century</vt:lpstr>
      <vt:lpstr>Times New Roman</vt:lpstr>
      <vt:lpstr>Wingdings</vt:lpstr>
      <vt:lpstr>Office テーマ</vt:lpstr>
      <vt:lpstr>Cryomodule Test Bunker for ILC Technology Network (Cryogenic systems)</vt:lpstr>
      <vt:lpstr>What is ITN.</vt:lpstr>
      <vt:lpstr>Step of ILC development</vt:lpstr>
      <vt:lpstr>Schedule of ITN</vt:lpstr>
      <vt:lpstr>PowerPoint プレゼンテーション</vt:lpstr>
      <vt:lpstr>Items to be done</vt:lpstr>
      <vt:lpstr>PowerPoint プレゼンテーション</vt:lpstr>
      <vt:lpstr>Layout of COI building</vt:lpstr>
      <vt:lpstr>PowerPoint プレゼンテーション</vt:lpstr>
      <vt:lpstr>Transfer line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Cooling capacity</vt:lpstr>
      <vt:lpstr>Summary</vt:lpstr>
      <vt:lpstr>Cooling capacity</vt:lpstr>
      <vt:lpstr>Cold mass and heat load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NAKANISHI Kota</dc:creator>
  <cp:lastModifiedBy>功太</cp:lastModifiedBy>
  <cp:revision>44</cp:revision>
  <dcterms:created xsi:type="dcterms:W3CDTF">2023-11-21T09:10:55Z</dcterms:created>
  <dcterms:modified xsi:type="dcterms:W3CDTF">2024-07-07T23:56:02Z</dcterms:modified>
</cp:coreProperties>
</file>