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7" r:id="rId1"/>
  </p:sldMasterIdLst>
  <p:notesMasterIdLst>
    <p:notesMasterId r:id="rId26"/>
  </p:notesMasterIdLst>
  <p:sldIdLst>
    <p:sldId id="484" r:id="rId2"/>
    <p:sldId id="460" r:id="rId3"/>
    <p:sldId id="485" r:id="rId4"/>
    <p:sldId id="466" r:id="rId5"/>
    <p:sldId id="451" r:id="rId6"/>
    <p:sldId id="430" r:id="rId7"/>
    <p:sldId id="370" r:id="rId8"/>
    <p:sldId id="486" r:id="rId9"/>
    <p:sldId id="434" r:id="rId10"/>
    <p:sldId id="343" r:id="rId11"/>
    <p:sldId id="459" r:id="rId12"/>
    <p:sldId id="461" r:id="rId13"/>
    <p:sldId id="462" r:id="rId14"/>
    <p:sldId id="340" r:id="rId15"/>
    <p:sldId id="347" r:id="rId16"/>
    <p:sldId id="348" r:id="rId17"/>
    <p:sldId id="350" r:id="rId18"/>
    <p:sldId id="463" r:id="rId19"/>
    <p:sldId id="355" r:id="rId20"/>
    <p:sldId id="311" r:id="rId21"/>
    <p:sldId id="487" r:id="rId22"/>
    <p:sldId id="351" r:id="rId23"/>
    <p:sldId id="353" r:id="rId24"/>
    <p:sldId id="354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42093"/>
    <a:srgbClr val="00F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994" autoAdjust="0"/>
    <p:restoredTop sz="88507" autoAdjust="0"/>
  </p:normalViewPr>
  <p:slideViewPr>
    <p:cSldViewPr snapToGrid="0">
      <p:cViewPr>
        <p:scale>
          <a:sx n="75" d="100"/>
          <a:sy n="75" d="100"/>
        </p:scale>
        <p:origin x="2352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Projects\3cell\Progress\2024-01-24%20VTS%20test%20in%20SW\DATA\TW3AES001_2024-01-23_09-50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Lorentz Force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'TW3AES001_2024-01-23_09-50'!$AF$1</c:f>
              <c:strCache>
                <c:ptCount val="1"/>
                <c:pt idx="0">
                  <c:v>Frequency [Hz]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tx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poly"/>
            <c:order val="2"/>
            <c:dispRSqr val="0"/>
            <c:dispEq val="1"/>
            <c:trendlineLbl>
              <c:layout>
                <c:manualLayout>
                  <c:x val="-0.10792869641294839"/>
                  <c:y val="-9.8360309128025666E-2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1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'TW3AES001_2024-01-23_09-50'!$F$2:$F$77</c:f>
              <c:numCache>
                <c:formatCode>General</c:formatCode>
                <c:ptCount val="76"/>
                <c:pt idx="0">
                  <c:v>3.634880747330961</c:v>
                </c:pt>
                <c:pt idx="1">
                  <c:v>3.9247020284697509</c:v>
                </c:pt>
                <c:pt idx="2">
                  <c:v>3.5444003985765122</c:v>
                </c:pt>
                <c:pt idx="3">
                  <c:v>2.8385376405693949</c:v>
                </c:pt>
                <c:pt idx="4">
                  <c:v>3.2012586761565833</c:v>
                </c:pt>
                <c:pt idx="5">
                  <c:v>2.5083249466192172</c:v>
                </c:pt>
                <c:pt idx="6">
                  <c:v>2.1572760782918152</c:v>
                </c:pt>
                <c:pt idx="7">
                  <c:v>1.8119273523131674</c:v>
                </c:pt>
                <c:pt idx="8">
                  <c:v>1.4494603843416369</c:v>
                </c:pt>
                <c:pt idx="9">
                  <c:v>1.0869291921708186</c:v>
                </c:pt>
                <c:pt idx="10">
                  <c:v>0.73903356583629898</c:v>
                </c:pt>
                <c:pt idx="11">
                  <c:v>0.75083713167259791</c:v>
                </c:pt>
                <c:pt idx="12">
                  <c:v>0.38297976512455517</c:v>
                </c:pt>
                <c:pt idx="13">
                  <c:v>4.287313487544484</c:v>
                </c:pt>
                <c:pt idx="14">
                  <c:v>4.6425928825622771</c:v>
                </c:pt>
                <c:pt idx="15">
                  <c:v>4.9767419572953733</c:v>
                </c:pt>
                <c:pt idx="16">
                  <c:v>5.3244708540925272</c:v>
                </c:pt>
                <c:pt idx="17">
                  <c:v>5.6693395373665476</c:v>
                </c:pt>
                <c:pt idx="18">
                  <c:v>6.0599647686832734</c:v>
                </c:pt>
                <c:pt idx="19">
                  <c:v>6.3926175444839854</c:v>
                </c:pt>
                <c:pt idx="20">
                  <c:v>6.7483245907473313</c:v>
                </c:pt>
                <c:pt idx="21">
                  <c:v>7.1049182206405685</c:v>
                </c:pt>
                <c:pt idx="22">
                  <c:v>7.4457241281138788</c:v>
                </c:pt>
                <c:pt idx="23">
                  <c:v>7.8023953380782913</c:v>
                </c:pt>
                <c:pt idx="24">
                  <c:v>8.1279950177935945</c:v>
                </c:pt>
                <c:pt idx="25">
                  <c:v>8.5157413879003556</c:v>
                </c:pt>
                <c:pt idx="26">
                  <c:v>8.8990177935943056</c:v>
                </c:pt>
                <c:pt idx="27">
                  <c:v>9.2484831316725984</c:v>
                </c:pt>
                <c:pt idx="28">
                  <c:v>9.6152274733096093</c:v>
                </c:pt>
                <c:pt idx="29">
                  <c:v>9.943940996441281</c:v>
                </c:pt>
                <c:pt idx="30">
                  <c:v>10.333185693950178</c:v>
                </c:pt>
                <c:pt idx="31">
                  <c:v>10.64145540925267</c:v>
                </c:pt>
                <c:pt idx="32">
                  <c:v>11.030725444839858</c:v>
                </c:pt>
                <c:pt idx="33">
                  <c:v>11.374791672597864</c:v>
                </c:pt>
                <c:pt idx="34">
                  <c:v>11.726130711743773</c:v>
                </c:pt>
                <c:pt idx="35">
                  <c:v>12.060537046263343</c:v>
                </c:pt>
                <c:pt idx="36">
                  <c:v>12.441879750889678</c:v>
                </c:pt>
                <c:pt idx="37">
                  <c:v>12.787163950177936</c:v>
                </c:pt>
                <c:pt idx="38">
                  <c:v>13.141421138790035</c:v>
                </c:pt>
                <c:pt idx="39">
                  <c:v>13.550881708185052</c:v>
                </c:pt>
                <c:pt idx="40">
                  <c:v>13.900244128113879</c:v>
                </c:pt>
                <c:pt idx="41">
                  <c:v>14.209624270462633</c:v>
                </c:pt>
                <c:pt idx="42">
                  <c:v>14.562203202846973</c:v>
                </c:pt>
                <c:pt idx="43">
                  <c:v>14.955483807829181</c:v>
                </c:pt>
                <c:pt idx="44">
                  <c:v>15.293739110320285</c:v>
                </c:pt>
                <c:pt idx="45">
                  <c:v>15.642727437722419</c:v>
                </c:pt>
                <c:pt idx="46">
                  <c:v>16.007935516014236</c:v>
                </c:pt>
                <c:pt idx="47">
                  <c:v>16.363701886120996</c:v>
                </c:pt>
                <c:pt idx="48">
                  <c:v>16.720129893238433</c:v>
                </c:pt>
                <c:pt idx="49">
                  <c:v>17.07170615658363</c:v>
                </c:pt>
                <c:pt idx="50">
                  <c:v>17.414172455516013</c:v>
                </c:pt>
                <c:pt idx="51">
                  <c:v>17.827484483985767</c:v>
                </c:pt>
                <c:pt idx="52">
                  <c:v>18.161830960854093</c:v>
                </c:pt>
                <c:pt idx="53">
                  <c:v>18.49000309608541</c:v>
                </c:pt>
                <c:pt idx="54">
                  <c:v>18.874799323843416</c:v>
                </c:pt>
                <c:pt idx="55">
                  <c:v>19.184227402135232</c:v>
                </c:pt>
                <c:pt idx="56">
                  <c:v>19.414693736654804</c:v>
                </c:pt>
                <c:pt idx="57">
                  <c:v>19.583997330960855</c:v>
                </c:pt>
                <c:pt idx="58">
                  <c:v>17.443655516014235</c:v>
                </c:pt>
                <c:pt idx="59">
                  <c:v>15.676727046263345</c:v>
                </c:pt>
                <c:pt idx="60">
                  <c:v>14.223379323843417</c:v>
                </c:pt>
                <c:pt idx="61">
                  <c:v>12.431754092526688</c:v>
                </c:pt>
                <c:pt idx="62">
                  <c:v>10.678919110320285</c:v>
                </c:pt>
                <c:pt idx="63">
                  <c:v>8.8658858362989328</c:v>
                </c:pt>
                <c:pt idx="64">
                  <c:v>7.1432781138790036</c:v>
                </c:pt>
                <c:pt idx="65">
                  <c:v>5.3551827046263343</c:v>
                </c:pt>
                <c:pt idx="66">
                  <c:v>5.3464512811387896</c:v>
                </c:pt>
                <c:pt idx="67">
                  <c:v>3.5680558362989325</c:v>
                </c:pt>
                <c:pt idx="68">
                  <c:v>1.7834293772241991</c:v>
                </c:pt>
                <c:pt idx="69">
                  <c:v>1.3984582135231316</c:v>
                </c:pt>
                <c:pt idx="70">
                  <c:v>1.6243559857651246</c:v>
                </c:pt>
                <c:pt idx="71">
                  <c:v>1.7548406263345195</c:v>
                </c:pt>
                <c:pt idx="72">
                  <c:v>2.4898803701067616</c:v>
                </c:pt>
                <c:pt idx="73">
                  <c:v>3.1952167366548041</c:v>
                </c:pt>
                <c:pt idx="74">
                  <c:v>4.8707788967971535</c:v>
                </c:pt>
                <c:pt idx="75">
                  <c:v>5.302321316725978</c:v>
                </c:pt>
              </c:numCache>
            </c:numRef>
          </c:xVal>
          <c:yVal>
            <c:numRef>
              <c:f>'TW3AES001_2024-01-23_09-50'!$AG$2:$AG$71</c:f>
              <c:numCache>
                <c:formatCode>0</c:formatCode>
                <c:ptCount val="70"/>
                <c:pt idx="0">
                  <c:v>-20</c:v>
                </c:pt>
                <c:pt idx="1">
                  <c:v>-30</c:v>
                </c:pt>
                <c:pt idx="2">
                  <c:v>-20</c:v>
                </c:pt>
                <c:pt idx="3">
                  <c:v>-10</c:v>
                </c:pt>
                <c:pt idx="4">
                  <c:v>-20</c:v>
                </c:pt>
                <c:pt idx="5">
                  <c:v>-10</c:v>
                </c:pt>
                <c:pt idx="6">
                  <c:v>-10</c:v>
                </c:pt>
                <c:pt idx="7">
                  <c:v>-10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-30</c:v>
                </c:pt>
                <c:pt idx="14">
                  <c:v>-40</c:v>
                </c:pt>
                <c:pt idx="15">
                  <c:v>-50</c:v>
                </c:pt>
                <c:pt idx="16">
                  <c:v>-50</c:v>
                </c:pt>
                <c:pt idx="17">
                  <c:v>-60</c:v>
                </c:pt>
                <c:pt idx="18">
                  <c:v>-70</c:v>
                </c:pt>
                <c:pt idx="19">
                  <c:v>-80</c:v>
                </c:pt>
                <c:pt idx="20">
                  <c:v>-90</c:v>
                </c:pt>
                <c:pt idx="21">
                  <c:v>-100</c:v>
                </c:pt>
                <c:pt idx="22">
                  <c:v>-110</c:v>
                </c:pt>
                <c:pt idx="23">
                  <c:v>-120</c:v>
                </c:pt>
                <c:pt idx="24">
                  <c:v>-130</c:v>
                </c:pt>
                <c:pt idx="25">
                  <c:v>-140</c:v>
                </c:pt>
                <c:pt idx="26">
                  <c:v>-150</c:v>
                </c:pt>
                <c:pt idx="27">
                  <c:v>-170</c:v>
                </c:pt>
                <c:pt idx="28">
                  <c:v>-180</c:v>
                </c:pt>
                <c:pt idx="29">
                  <c:v>-190</c:v>
                </c:pt>
                <c:pt idx="30">
                  <c:v>-210</c:v>
                </c:pt>
                <c:pt idx="31">
                  <c:v>-220</c:v>
                </c:pt>
                <c:pt idx="32">
                  <c:v>-240</c:v>
                </c:pt>
                <c:pt idx="33">
                  <c:v>-250</c:v>
                </c:pt>
                <c:pt idx="34">
                  <c:v>-270</c:v>
                </c:pt>
                <c:pt idx="35">
                  <c:v>-280</c:v>
                </c:pt>
                <c:pt idx="36">
                  <c:v>-300</c:v>
                </c:pt>
                <c:pt idx="37">
                  <c:v>-320</c:v>
                </c:pt>
                <c:pt idx="38">
                  <c:v>-330</c:v>
                </c:pt>
                <c:pt idx="39">
                  <c:v>-350</c:v>
                </c:pt>
                <c:pt idx="40">
                  <c:v>-370</c:v>
                </c:pt>
                <c:pt idx="41">
                  <c:v>-390</c:v>
                </c:pt>
                <c:pt idx="42">
                  <c:v>-410</c:v>
                </c:pt>
                <c:pt idx="43">
                  <c:v>-430</c:v>
                </c:pt>
                <c:pt idx="44">
                  <c:v>-450</c:v>
                </c:pt>
                <c:pt idx="45">
                  <c:v>-470</c:v>
                </c:pt>
                <c:pt idx="46">
                  <c:v>-490</c:v>
                </c:pt>
                <c:pt idx="47">
                  <c:v>-510</c:v>
                </c:pt>
                <c:pt idx="48">
                  <c:v>-540</c:v>
                </c:pt>
                <c:pt idx="49">
                  <c:v>-560</c:v>
                </c:pt>
                <c:pt idx="50">
                  <c:v>-580</c:v>
                </c:pt>
                <c:pt idx="51">
                  <c:v>-610</c:v>
                </c:pt>
                <c:pt idx="52">
                  <c:v>-630</c:v>
                </c:pt>
                <c:pt idx="53">
                  <c:v>-660</c:v>
                </c:pt>
                <c:pt idx="54">
                  <c:v>-690</c:v>
                </c:pt>
                <c:pt idx="55">
                  <c:v>-710</c:v>
                </c:pt>
                <c:pt idx="56">
                  <c:v>-730</c:v>
                </c:pt>
                <c:pt idx="57">
                  <c:v>-740</c:v>
                </c:pt>
                <c:pt idx="58">
                  <c:v>-590</c:v>
                </c:pt>
                <c:pt idx="59">
                  <c:v>-470</c:v>
                </c:pt>
                <c:pt idx="60">
                  <c:v>-390</c:v>
                </c:pt>
                <c:pt idx="61">
                  <c:v>-300</c:v>
                </c:pt>
                <c:pt idx="62">
                  <c:v>-220</c:v>
                </c:pt>
                <c:pt idx="63">
                  <c:v>-150</c:v>
                </c:pt>
                <c:pt idx="64">
                  <c:v>-100</c:v>
                </c:pt>
                <c:pt idx="65">
                  <c:v>-60</c:v>
                </c:pt>
                <c:pt idx="66">
                  <c:v>-60</c:v>
                </c:pt>
                <c:pt idx="67">
                  <c:v>-30</c:v>
                </c:pt>
                <c:pt idx="68">
                  <c:v>-10</c:v>
                </c:pt>
                <c:pt idx="6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5AB-4028-8CCF-8AFB6C9794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14194448"/>
        <c:axId val="616538520"/>
      </c:scatterChart>
      <c:valAx>
        <c:axId val="6141944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Eacc, MV/m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16538520"/>
        <c:crosses val="autoZero"/>
        <c:crossBetween val="midCat"/>
      </c:valAx>
      <c:valAx>
        <c:axId val="6165385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dF, Hz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1419444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3E259E-2BFF-0048-812A-43166B6D5D9D}" type="datetimeFigureOut">
              <a:rPr lang="en-US" smtClean="0"/>
              <a:t>7/9/2024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31503A-FEC2-BC4C-A414-EB6471557C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736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u="sng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Dr. Roman Kostin. </a:t>
            </a:r>
            <a:r>
              <a:rPr lang="en-US" sz="12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Roman Kostin graduated from Moscow Engineering Physics Institute, Russia in 2012 with a M.S. in Physics, and received his Ph.D. in 2017. The subject of his thesis was “Superconducting Traveling-Wave Cavity Development.” In 2011, he was granted a President Scholarship to study abroad, which covered his internship at Fermilab (Batavia, IL, USA), where he worked on a normal conducting bunching cavity for Project-X. Roman Kostin became a Euclid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Beamlabs</a:t>
            </a:r>
            <a:r>
              <a:rPr lang="en-US" sz="12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employee in 2013. From 2016 to 2018, he was the PI of a project on conduction cooling and RF structures development under a CRADA with Fermilab/IARC. Dr. Kostin’s research interests include normal conducting and superconducting RF devices development, engineering design, optimization, and testing. He is currently a project lead for a compact X-ray source and an SRF gun based on conduction cooling for ultrafast microscopy. Dr. Kostin</a:t>
            </a:r>
            <a:r>
              <a:rPr lang="en-US" sz="12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currently serves as the Principal Engineering Physicist and Director of Engineering Department of Euclid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Beamlabs</a:t>
            </a:r>
            <a:r>
              <a:rPr lang="en-US" sz="12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LLC.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Conventional SRF cavities are used in standing wave regime and are limited by surface fields to ~50 MV/m. In order to overcome this limit, Superconducting Traveling Wave (SCTW) cavity was proposed as it allows to achieve ~1.5 times higher accelerating gradient operating at lower phase advance per cell, thus improving transit time factor. However, power recirculation through a feedback waveguide is required to maintain cavity efficiency. Funded by the U.S. Department of Energy's SBIR program, Euclid </a:t>
            </a:r>
            <a:r>
              <a:rPr lang="en-US" sz="12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Techalbs</a:t>
            </a:r>
            <a:r>
              <a:rPr lang="en-US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in collaboration with Fermilab, demonstrated in the past the surface processing capability of a single-cell prototype with a feedback waveguide. Subsequently, a 3-cell prototype was designed and fabricated to demonstrate a traveling wave regime in SRF cavity with a feedback waveguide at cryogenic temperatures and the highest gradients. Here we present our recent results of traveling wave demonstration in the 3-cell prototype, tested in 2K liquid helium at Fermilab.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31503A-FEC2-BC4C-A414-EB6471557C1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5095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Euclid </a:t>
            </a:r>
            <a:r>
              <a:rPr lang="en-US" sz="12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Techlabs</a:t>
            </a:r>
            <a:r>
              <a:rPr lang="en-US" sz="1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LLC is a research and development company specializing in linear particle accelerators, ultrafast electron microscopy, and advanced material technologies. The company was formed in 2003. Euclid </a:t>
            </a:r>
            <a:r>
              <a:rPr lang="en-US" sz="12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Beamlabs</a:t>
            </a:r>
            <a:r>
              <a:rPr lang="en-US" sz="1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LLC, formed in the winter of 2014, is a sister (spin-off) company of Euclid </a:t>
            </a:r>
            <a:r>
              <a:rPr lang="en-US" sz="12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Techlabs</a:t>
            </a:r>
            <a:r>
              <a:rPr lang="en-US" sz="1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LLC, particularly to commercialize industrial accelerator and related advanced material technologies developed at Euclid </a:t>
            </a:r>
            <a:r>
              <a:rPr lang="en-US" sz="12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Techlabs</a:t>
            </a:r>
            <a:r>
              <a:rPr lang="en-US" sz="1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Euclid has developed expertise and products in several innovative technologies: time-resolved ultra-fast electron microscopy; ultra-compact linear accelerators; electron guns with thermionic, field emission or photo-emission cathodes; fast tuners for SRF cavities; advanced dielectric materials; HPHT and CVD diamond growth and applications; thin-film for accelerator technologies; Present: 27 people research staff (researchers, engineers, technicians) and 5 administrative. 16 PhDs in accelerator physics and material science, 32 staff. 2 labs: Bolingbrook, IL (accelerator R&amp;D lab) and Beltsville, MD (material science lab). Long term collaborations with  National Labs and Institutes: ANL, Fermilab,  BNL, </a:t>
            </a:r>
            <a:r>
              <a:rPr lang="en-US" sz="12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Jlab</a:t>
            </a:r>
            <a:r>
              <a:rPr lang="en-US" sz="1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LBL, SLAC, LANL, NIST, NIU, IIT, etc.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3F1C75E-9316-45AB-BF47-BB64C3003F0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0718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3F1C75E-9316-45AB-BF47-BB64C3003F02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8070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31503A-FEC2-BC4C-A414-EB6471557C1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1057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fr-FR" sz="1200" b="0" i="1" u="none" strike="noStrike" baseline="0" dirty="0">
                <a:solidFill>
                  <a:srgbClr val="000000"/>
                </a:solidFill>
                <a:latin typeface="TimesNewRomanPS-ItalicMT"/>
              </a:rPr>
              <a:t>Comment on Performance Limitation: </a:t>
            </a:r>
            <a:r>
              <a:rPr lang="fr-FR" sz="1200" b="1" i="1" u="none" strike="noStrike" baseline="0" dirty="0">
                <a:solidFill>
                  <a:srgbClr val="008100"/>
                </a:solidFill>
                <a:latin typeface="TimesNewRomanPS-BoldItalicMT"/>
              </a:rPr>
              <a:t>1.277GHz:</a:t>
            </a:r>
          </a:p>
          <a:p>
            <a:pPr algn="l"/>
            <a:r>
              <a:rPr lang="en-US" sz="1200" b="1" i="1" u="none" strike="noStrike" baseline="0" dirty="0">
                <a:solidFill>
                  <a:srgbClr val="008100"/>
                </a:solidFill>
                <a:latin typeface="TimesNewRomanPS-BoldItalicMT"/>
              </a:rPr>
              <a:t>FE onset - 47MV/m (~0.47mR), then quenched at 48MV/m, reached 55MV/m (quenched) with max rad ~800mR/h</a:t>
            </a:r>
          </a:p>
          <a:p>
            <a:pPr algn="l"/>
            <a:r>
              <a:rPr lang="en-US" sz="1200" b="1" i="1" u="none" strike="noStrike" baseline="0" dirty="0">
                <a:solidFill>
                  <a:srgbClr val="008100"/>
                </a:solidFill>
                <a:latin typeface="TimesNewRomanPS-BoldItalicMT"/>
              </a:rPr>
              <a:t>1.303GHz:</a:t>
            </a:r>
          </a:p>
          <a:p>
            <a:pPr algn="l"/>
            <a:r>
              <a:rPr lang="en-US" sz="1200" b="1" i="1" u="none" strike="noStrike" baseline="0" dirty="0">
                <a:solidFill>
                  <a:srgbClr val="008100"/>
                </a:solidFill>
                <a:latin typeface="TimesNewRomanPS-BoldItalicMT"/>
              </a:rPr>
              <a:t>FE onset - 47MV/m (~150mR/h), at 49MV/m - 980mR/h (stopped there)</a:t>
            </a:r>
          </a:p>
          <a:p>
            <a:pPr algn="l"/>
            <a:r>
              <a:rPr lang="en-US" sz="1200" b="1" i="1" u="none" strike="noStrike" baseline="0" dirty="0">
                <a:solidFill>
                  <a:srgbClr val="008100"/>
                </a:solidFill>
                <a:latin typeface="TimesNewRomanPS-BoldItalicMT"/>
              </a:rPr>
              <a:t>1.305GHz:</a:t>
            </a:r>
          </a:p>
          <a:p>
            <a:pPr algn="l"/>
            <a:r>
              <a:rPr lang="en-US" sz="1200" b="1" i="1" u="none" strike="noStrike" baseline="0" dirty="0">
                <a:solidFill>
                  <a:srgbClr val="008100"/>
                </a:solidFill>
                <a:latin typeface="TimesNewRomanPS-BoldItalicMT"/>
              </a:rPr>
              <a:t>FE onset - 28MV/m (90mR/h), at 29.3 - 900mR/h (stopped there)</a:t>
            </a:r>
          </a:p>
          <a:p>
            <a:pPr algn="l"/>
            <a:r>
              <a:rPr lang="en-US" sz="1200" b="0" i="1" u="none" strike="noStrike" baseline="0" dirty="0">
                <a:solidFill>
                  <a:srgbClr val="000000"/>
                </a:solidFill>
                <a:latin typeface="TimesNewRomanPS-ItalicMT"/>
              </a:rPr>
              <a:t>Comment on </a:t>
            </a:r>
            <a:r>
              <a:rPr lang="en-US" sz="1200" b="0" i="1" u="none" strike="noStrike" baseline="0" dirty="0" err="1">
                <a:solidFill>
                  <a:srgbClr val="000000"/>
                </a:solidFill>
                <a:latin typeface="TimesNewRomanPS-ItalicMT"/>
              </a:rPr>
              <a:t>Multipacting</a:t>
            </a:r>
            <a:r>
              <a:rPr lang="en-US" sz="1200" b="0" i="1" u="none" strike="noStrike" baseline="0" dirty="0">
                <a:solidFill>
                  <a:srgbClr val="000000"/>
                </a:solidFill>
                <a:latin typeface="TimesNewRomanPS-ItalicMT"/>
              </a:rPr>
              <a:t>, if Applicable: </a:t>
            </a:r>
            <a:r>
              <a:rPr lang="en-US" sz="1200" b="1" i="1" u="none" strike="noStrike" baseline="0" dirty="0">
                <a:solidFill>
                  <a:srgbClr val="008100"/>
                </a:solidFill>
                <a:latin typeface="TimesNewRomanPS-BoldItalicMT"/>
              </a:rPr>
              <a:t>1.165GHz:</a:t>
            </a:r>
          </a:p>
          <a:p>
            <a:pPr algn="l"/>
            <a:r>
              <a:rPr lang="en-US" sz="1200" b="1" i="1" u="none" strike="noStrike" baseline="0" dirty="0">
                <a:solidFill>
                  <a:srgbClr val="008100"/>
                </a:solidFill>
                <a:latin typeface="TimesNewRomanPS-BoldItalicMT"/>
              </a:rPr>
              <a:t>FE onset - 15MV/m, quenched at 20MV/m, then processed, final quench 22.7MV/m, with much lower radiation after</a:t>
            </a:r>
          </a:p>
          <a:p>
            <a:pPr algn="l"/>
            <a:r>
              <a:rPr lang="en-US" sz="1200" b="1" i="1" u="none" strike="noStrike" baseline="0" dirty="0">
                <a:solidFill>
                  <a:srgbClr val="008100"/>
                </a:solidFill>
                <a:latin typeface="TimesNewRomanPS-BoldItalicMT"/>
              </a:rPr>
              <a:t>processing.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31503A-FEC2-BC4C-A414-EB6471557C1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9347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44539" y="6484256"/>
            <a:ext cx="637861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30" y="68627"/>
            <a:ext cx="269970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 userDrawn="1"/>
        </p:nvSpPr>
        <p:spPr>
          <a:xfrm>
            <a:off x="-192699" y="0"/>
            <a:ext cx="12384699" cy="1143000"/>
          </a:xfrm>
          <a:prstGeom prst="rect">
            <a:avLst/>
          </a:prstGeom>
          <a:gradFill flip="none" rotWithShape="1">
            <a:gsLst>
              <a:gs pos="18000">
                <a:schemeClr val="accent1">
                  <a:tint val="66000"/>
                  <a:satMod val="160000"/>
                  <a:alpha val="0"/>
                </a:schemeClr>
              </a:gs>
              <a:gs pos="100000">
                <a:schemeClr val="accent1">
                  <a:lumMod val="75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24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621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259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45188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04805" y="971552"/>
            <a:ext cx="11563351" cy="5059363"/>
          </a:xfrm>
          <a:prstGeom prst="rect">
            <a:avLst/>
          </a:prstGeom>
        </p:spPr>
        <p:txBody>
          <a:bodyPr lIns="0" tIns="0" rIns="0" bIns="0"/>
          <a:lstStyle>
            <a:lvl1pPr marL="306910" indent="-306910">
              <a:spcBef>
                <a:spcPts val="1312"/>
              </a:spcBef>
              <a:defRPr sz="2400">
                <a:solidFill>
                  <a:srgbClr val="505050"/>
                </a:solidFill>
              </a:defRPr>
            </a:lvl1pPr>
            <a:lvl2pPr marL="376757" marR="0" indent="0" algn="l" defTabSz="609585" rtl="0" eaLnBrk="1" fontAlgn="base" latinLnBrk="0" hangingPunct="1">
              <a:lnSpc>
                <a:spcPct val="100000"/>
              </a:lnSpc>
              <a:spcBef>
                <a:spcPts val="1312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133">
                <a:solidFill>
                  <a:srgbClr val="505050"/>
                </a:solidFill>
              </a:defRPr>
            </a:lvl2pPr>
            <a:lvl3pPr marL="764097" marR="0" indent="0" algn="l" defTabSz="609585" rtl="0" eaLnBrk="1" fontAlgn="base" latinLnBrk="0" hangingPunct="1">
              <a:lnSpc>
                <a:spcPct val="100000"/>
              </a:lnSpc>
              <a:spcBef>
                <a:spcPts val="1312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000">
                <a:solidFill>
                  <a:srgbClr val="505050"/>
                </a:solidFill>
              </a:defRPr>
            </a:lvl3pPr>
            <a:lvl4pPr marL="1142971" marR="0" indent="0" algn="l" defTabSz="609585" rtl="0" eaLnBrk="1" fontAlgn="base" latinLnBrk="0" hangingPunct="1">
              <a:lnSpc>
                <a:spcPct val="100000"/>
              </a:lnSpc>
              <a:spcBef>
                <a:spcPts val="1312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867">
                <a:solidFill>
                  <a:srgbClr val="505050"/>
                </a:solidFill>
              </a:defRPr>
            </a:lvl4pPr>
            <a:lvl5pPr marL="1519729" marR="0" indent="0" algn="l" defTabSz="609585" rtl="0" eaLnBrk="1" fontAlgn="base" latinLnBrk="0" hangingPunct="1">
              <a:lnSpc>
                <a:spcPct val="100000"/>
              </a:lnSpc>
              <a:spcBef>
                <a:spcPts val="1312"/>
              </a:spcBef>
              <a:spcAft>
                <a:spcPct val="0"/>
              </a:spcAft>
              <a:buClrTx/>
              <a:buSzTx/>
              <a:buFont typeface="Arial"/>
              <a:buNone/>
              <a:tabLst/>
              <a:defRPr sz="1867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styles.</a:t>
            </a:r>
          </a:p>
          <a:p>
            <a:pPr marL="683667" marR="0" lvl="1" indent="-306910" algn="l" defTabSz="609585" rtl="0" eaLnBrk="1" fontAlgn="base" latinLnBrk="0" hangingPunct="1">
              <a:lnSpc>
                <a:spcPct val="100000"/>
              </a:lnSpc>
              <a:spcBef>
                <a:spcPts val="1312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lang="en-US"/>
              <a:t>Second level</a:t>
            </a:r>
          </a:p>
          <a:p>
            <a:pPr marL="1071007" marR="0" lvl="2" indent="-306910" algn="l" defTabSz="609585" rtl="0" eaLnBrk="1" fontAlgn="base" latinLnBrk="0" hangingPunct="1">
              <a:lnSpc>
                <a:spcPct val="100000"/>
              </a:lnSpc>
              <a:spcBef>
                <a:spcPts val="1312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/>
              <a:t>Third level</a:t>
            </a:r>
          </a:p>
          <a:p>
            <a:pPr marL="1447764" marR="0" lvl="3" indent="-304792" algn="l" defTabSz="609585" rtl="0" eaLnBrk="1" fontAlgn="base" latinLnBrk="0" hangingPunct="1">
              <a:lnSpc>
                <a:spcPct val="100000"/>
              </a:lnSpc>
              <a:spcBef>
                <a:spcPts val="1312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lang="en-US"/>
              <a:t>Fourth level</a:t>
            </a:r>
          </a:p>
          <a:p>
            <a:pPr marL="1826638" marR="0" lvl="4" indent="-306910" algn="l" defTabSz="609585" rtl="0" eaLnBrk="1" fontAlgn="base" latinLnBrk="0" hangingPunct="1">
              <a:lnSpc>
                <a:spcPct val="100000"/>
              </a:lnSpc>
              <a:spcBef>
                <a:spcPts val="1312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/>
              <a:t>Fifth level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304800" y="251752"/>
            <a:ext cx="115824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933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982436" y="6504215"/>
            <a:ext cx="900491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60161671-197F-434F-B1CF-E9232406DC85}" type="datetime1">
              <a:rPr lang="en-US" smtClean="0"/>
              <a:t>7/9/2024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40804" y="6504216"/>
            <a:ext cx="8349491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F. Furuta | </a:t>
            </a:r>
            <a:r>
              <a:rPr lang="en-US">
                <a:latin typeface="Helvetica" panose="020B0604020202020204" pitchFamily="34" charset="0"/>
                <a:cs typeface="Helvetica" panose="020B0604020202020204" pitchFamily="34" charset="0"/>
              </a:rPr>
              <a:t>Developing a half-meter scale high-gradient traveling wave SRF accelerating cavity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6333" y="6504215"/>
            <a:ext cx="552451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4" name="Picture 3" descr="A picture containing icon&#10;&#10;Description automatically generated">
            <a:extLst>
              <a:ext uri="{FF2B5EF4-FFF2-40B4-BE49-F238E27FC236}">
                <a16:creationId xmlns:a16="http://schemas.microsoft.com/office/drawing/2014/main" id="{AA69CF24-F572-1D4A-841D-0D6930238C0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22041" y="6229315"/>
            <a:ext cx="1477859" cy="26553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E809BEC-FF0E-7C47-ACC3-F2E5E0425E29}"/>
              </a:ext>
            </a:extLst>
          </p:cNvPr>
          <p:cNvSpPr/>
          <p:nvPr userDrawn="1"/>
        </p:nvSpPr>
        <p:spPr>
          <a:xfrm>
            <a:off x="292101" y="6316134"/>
            <a:ext cx="10041468" cy="97367"/>
          </a:xfrm>
          <a:prstGeom prst="rect">
            <a:avLst/>
          </a:prstGeom>
          <a:solidFill>
            <a:srgbClr val="97D7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083708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220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886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288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318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2716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30" y="6453337"/>
            <a:ext cx="1067521" cy="395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 userDrawn="1"/>
        </p:nvSpPr>
        <p:spPr>
          <a:xfrm>
            <a:off x="12993" y="6460391"/>
            <a:ext cx="12192000" cy="381000"/>
          </a:xfrm>
          <a:prstGeom prst="rect">
            <a:avLst/>
          </a:prstGeom>
          <a:gradFill flip="none" rotWithShape="1">
            <a:gsLst>
              <a:gs pos="6000">
                <a:schemeClr val="accent1">
                  <a:tint val="66000"/>
                  <a:satMod val="160000"/>
                  <a:alpha val="0"/>
                </a:schemeClr>
              </a:gs>
              <a:gs pos="100000">
                <a:schemeClr val="accent1">
                  <a:lumMod val="75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 userDrawn="1">
            <p:ph type="sldNum" sz="quarter" idx="12"/>
          </p:nvPr>
        </p:nvSpPr>
        <p:spPr>
          <a:xfrm>
            <a:off x="11007013" y="6484256"/>
            <a:ext cx="609600" cy="365125"/>
          </a:xfrm>
        </p:spPr>
        <p:txBody>
          <a:bodyPr/>
          <a:lstStyle>
            <a:lvl1pPr>
              <a:defRPr>
                <a:ln>
                  <a:solidFill>
                    <a:schemeClr val="bg1"/>
                  </a:solidFill>
                </a:ln>
              </a:defRPr>
            </a:lvl1pPr>
          </a:lstStyle>
          <a:p>
            <a:fld id="{B6F15528-21DE-4FAA-801E-634DDDAF4B2B}" type="slidenum">
              <a:rPr lang="en-US" smtClean="0">
                <a:ln>
                  <a:solidFill>
                    <a:prstClr val="white"/>
                  </a:solidFill>
                </a:ln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ln>
                <a:solidFill>
                  <a:prstClr val="white"/>
                </a:solidFill>
              </a:ln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6336027" y="1"/>
            <a:ext cx="5855973" cy="152636"/>
          </a:xfrm>
          <a:prstGeom prst="rect">
            <a:avLst/>
          </a:prstGeom>
          <a:gradFill flip="none" rotWithShape="1">
            <a:gsLst>
              <a:gs pos="6000">
                <a:schemeClr val="accent1">
                  <a:tint val="66000"/>
                  <a:satMod val="160000"/>
                  <a:alpha val="0"/>
                </a:schemeClr>
              </a:gs>
              <a:gs pos="100000">
                <a:schemeClr val="accent1">
                  <a:lumMod val="75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24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811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431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898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202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</p:sldLayoutIdLst>
  <p:hf hdr="0" ftr="0" dt="0"/>
  <p:txStyles>
    <p:titleStyle>
      <a:lvl1pPr algn="ctr" defTabSz="12191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image" Target="../media/image47.png"/><Relationship Id="rId7" Type="http://schemas.openxmlformats.org/officeDocument/2006/relationships/image" Target="../media/image5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Relationship Id="rId9" Type="http://schemas.openxmlformats.org/officeDocument/2006/relationships/hyperlink" Target="https://iopscience.iop.org/article/10.1088/0953-2048/28/9/095007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5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9.emf"/><Relationship Id="rId4" Type="http://schemas.openxmlformats.org/officeDocument/2006/relationships/image" Target="../media/image58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61.png"/><Relationship Id="rId7" Type="http://schemas.openxmlformats.org/officeDocument/2006/relationships/image" Target="../media/image63.pn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11" Type="http://schemas.openxmlformats.org/officeDocument/2006/relationships/image" Target="../media/image67.jpg"/><Relationship Id="rId5" Type="http://schemas.openxmlformats.org/officeDocument/2006/relationships/image" Target="../media/image62.png"/><Relationship Id="rId10" Type="http://schemas.openxmlformats.org/officeDocument/2006/relationships/image" Target="../media/image66.jpg"/><Relationship Id="rId4" Type="http://schemas.microsoft.com/office/2007/relationships/hdphoto" Target="../media/hdphoto2.wdp"/><Relationship Id="rId9" Type="http://schemas.openxmlformats.org/officeDocument/2006/relationships/image" Target="../media/image6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7" Type="http://schemas.openxmlformats.org/officeDocument/2006/relationships/image" Target="../media/image7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emf"/><Relationship Id="rId3" Type="http://schemas.openxmlformats.org/officeDocument/2006/relationships/image" Target="../media/image330.png"/><Relationship Id="rId7" Type="http://schemas.openxmlformats.org/officeDocument/2006/relationships/image" Target="../media/image37.png"/><Relationship Id="rId12" Type="http://schemas.openxmlformats.org/officeDocument/2006/relationships/image" Target="../media/image54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11" Type="http://schemas.openxmlformats.org/officeDocument/2006/relationships/image" Target="../media/image87.emf"/><Relationship Id="rId5" Type="http://schemas.openxmlformats.org/officeDocument/2006/relationships/image" Target="../media/image83.png"/><Relationship Id="rId10" Type="http://schemas.openxmlformats.org/officeDocument/2006/relationships/image" Target="../media/image86.png"/><Relationship Id="rId4" Type="http://schemas.openxmlformats.org/officeDocument/2006/relationships/image" Target="../media/image82.png"/><Relationship Id="rId9" Type="http://schemas.openxmlformats.org/officeDocument/2006/relationships/image" Target="../media/image85.e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13" Type="http://schemas.openxmlformats.org/officeDocument/2006/relationships/image" Target="../media/image480.png"/><Relationship Id="rId3" Type="http://schemas.openxmlformats.org/officeDocument/2006/relationships/image" Target="../media/image75.png"/><Relationship Id="rId7" Type="http://schemas.openxmlformats.org/officeDocument/2006/relationships/image" Target="../media/image89.png"/><Relationship Id="rId12" Type="http://schemas.openxmlformats.org/officeDocument/2006/relationships/image" Target="../media/image52.png"/><Relationship Id="rId17" Type="http://schemas.openxmlformats.org/officeDocument/2006/relationships/image" Target="../media/image94.png"/><Relationship Id="rId2" Type="http://schemas.openxmlformats.org/officeDocument/2006/relationships/image" Target="../media/image78.png"/><Relationship Id="rId16" Type="http://schemas.openxmlformats.org/officeDocument/2006/relationships/image" Target="../media/image9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8.png"/><Relationship Id="rId11" Type="http://schemas.openxmlformats.org/officeDocument/2006/relationships/image" Target="../media/image51.png"/><Relationship Id="rId5" Type="http://schemas.openxmlformats.org/officeDocument/2006/relationships/image" Target="../media/image77.png"/><Relationship Id="rId15" Type="http://schemas.openxmlformats.org/officeDocument/2006/relationships/image" Target="../media/image92.png"/><Relationship Id="rId10" Type="http://schemas.openxmlformats.org/officeDocument/2006/relationships/image" Target="../media/image500.png"/><Relationship Id="rId4" Type="http://schemas.openxmlformats.org/officeDocument/2006/relationships/image" Target="../media/image76.png"/><Relationship Id="rId9" Type="http://schemas.openxmlformats.org/officeDocument/2006/relationships/image" Target="../media/image470.png"/><Relationship Id="rId14" Type="http://schemas.openxmlformats.org/officeDocument/2006/relationships/image" Target="../media/image9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uclidtechlabs.com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euclidtechlabs.com/" TargetMode="External"/><Relationship Id="rId3" Type="http://schemas.openxmlformats.org/officeDocument/2006/relationships/image" Target="../media/image10.jpg"/><Relationship Id="rId7" Type="http://schemas.openxmlformats.org/officeDocument/2006/relationships/image" Target="../media/image1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hyperlink" Target="https://euclidtechlabs.com/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euclidtechlabs.com/" TargetMode="External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hyperlink" Target="https://euclidtechlabs.com/" TargetMode="Externa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29.jpeg"/><Relationship Id="rId7" Type="http://schemas.openxmlformats.org/officeDocument/2006/relationships/image" Target="../media/image33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jpeg"/><Relationship Id="rId4" Type="http://schemas.openxmlformats.org/officeDocument/2006/relationships/image" Target="../media/image30.jpeg"/><Relationship Id="rId9" Type="http://schemas.openxmlformats.org/officeDocument/2006/relationships/hyperlink" Target="https://euclidtechlabs.com/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13" Type="http://schemas.openxmlformats.org/officeDocument/2006/relationships/image" Target="../media/image43.emf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12" Type="http://schemas.openxmlformats.org/officeDocument/2006/relationships/image" Target="../media/image4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11" Type="http://schemas.openxmlformats.org/officeDocument/2006/relationships/image" Target="../media/image41.jpeg"/><Relationship Id="rId5" Type="http://schemas.openxmlformats.org/officeDocument/2006/relationships/image" Target="../media/image36.jpeg"/><Relationship Id="rId10" Type="http://schemas.openxmlformats.org/officeDocument/2006/relationships/image" Target="../media/image26.jpeg"/><Relationship Id="rId4" Type="http://schemas.openxmlformats.org/officeDocument/2006/relationships/image" Target="../media/image35.png"/><Relationship Id="rId9" Type="http://schemas.openxmlformats.org/officeDocument/2006/relationships/image" Target="../media/image40.jpeg"/><Relationship Id="rId14" Type="http://schemas.openxmlformats.org/officeDocument/2006/relationships/hyperlink" Target="https://euclidtechlabs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C8E9C95-00F6-D043-B87F-791337A63E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58040" y="319845"/>
            <a:ext cx="3032344" cy="57530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AB8E1F1-6153-A612-5069-F2E364E2E0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9220" y="0"/>
            <a:ext cx="3653559" cy="1148597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58FA948A-751A-2D33-8812-348074DDBA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71600"/>
            <a:ext cx="9144000" cy="2667000"/>
          </a:xfrm>
        </p:spPr>
        <p:txBody>
          <a:bodyPr>
            <a:noAutofit/>
          </a:bodyPr>
          <a:lstStyle/>
          <a:p>
            <a:r>
              <a:rPr lang="en-US" sz="4000" b="1" dirty="0">
                <a:solidFill>
                  <a:srgbClr val="0070C0"/>
                </a:solidFill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Traveling Wave Demonstration in SRF Cavity With a Feedback Waveguide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5E8966E7-1377-C215-4D91-1929E17A8A27}"/>
              </a:ext>
            </a:extLst>
          </p:cNvPr>
          <p:cNvSpPr txBox="1">
            <a:spLocks/>
          </p:cNvSpPr>
          <p:nvPr/>
        </p:nvSpPr>
        <p:spPr>
          <a:xfrm>
            <a:off x="0" y="4293337"/>
            <a:ext cx="12191999" cy="1645584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133" kern="120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  <a:lvl2pPr marL="60958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133" kern="1200">
                <a:solidFill>
                  <a:srgbClr val="2E5286"/>
                </a:solidFill>
                <a:latin typeface="Helvetica"/>
                <a:ea typeface="+mn-ea"/>
                <a:cs typeface="+mn-cs"/>
              </a:defRPr>
            </a:lvl2pPr>
            <a:lvl3pPr marL="121917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133" kern="1200">
                <a:solidFill>
                  <a:srgbClr val="2E5286"/>
                </a:solidFill>
                <a:latin typeface="Helvetica"/>
                <a:ea typeface="+mn-ea"/>
                <a:cs typeface="+mn-cs"/>
              </a:defRPr>
            </a:lvl3pPr>
            <a:lvl4pPr marL="1828754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133" kern="1200">
                <a:solidFill>
                  <a:srgbClr val="2E5286"/>
                </a:solidFill>
                <a:latin typeface="Helvetica"/>
                <a:ea typeface="+mn-ea"/>
                <a:cs typeface="+mn-cs"/>
              </a:defRPr>
            </a:lvl4pPr>
            <a:lvl5pPr marL="2438339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133" kern="1200">
                <a:solidFill>
                  <a:srgbClr val="2E5286"/>
                </a:solidFill>
                <a:latin typeface="Helvetica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i="0" dirty="0"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The 2024 International Workshop on Future Linear Colliders (LCWS2024)</a:t>
            </a:r>
          </a:p>
          <a:p>
            <a:pPr algn="ctr"/>
            <a:r>
              <a:rPr lang="en-US" sz="20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Session - Accelerator: Superconducting RF</a:t>
            </a:r>
          </a:p>
          <a:p>
            <a:pPr algn="ctr"/>
            <a:r>
              <a:rPr lang="en-US" sz="20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Presenter : Roman Kostin, Euclid </a:t>
            </a:r>
            <a:r>
              <a:rPr lang="en-US" sz="20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Techlabs</a:t>
            </a:r>
            <a:endParaRPr lang="en-US" sz="20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CF16530-0CED-E329-F957-F503410EF319}"/>
              </a:ext>
            </a:extLst>
          </p:cNvPr>
          <p:cNvSpPr txBox="1"/>
          <p:nvPr/>
        </p:nvSpPr>
        <p:spPr>
          <a:xfrm>
            <a:off x="3675301" y="6321089"/>
            <a:ext cx="498273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latin typeface="Times" panose="02020603050405020304" pitchFamily="18" charset="0"/>
                <a:cs typeface="Times" panose="02020603050405020304" pitchFamily="18" charset="0"/>
              </a:rPr>
              <a:t>July 10, 2024 - The University of Tokyo, Japan</a:t>
            </a:r>
          </a:p>
        </p:txBody>
      </p:sp>
    </p:spTree>
  </p:cSld>
  <p:clrMapOvr>
    <a:masterClrMapping/>
  </p:clrMapOvr>
  <p:transition spd="med" advClick="0" advTm="5000"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01AFDE-DC55-665D-6D26-AC59E0E0B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15" name="Title 2">
            <a:extLst>
              <a:ext uri="{FF2B5EF4-FFF2-40B4-BE49-F238E27FC236}">
                <a16:creationId xmlns:a16="http://schemas.microsoft.com/office/drawing/2014/main" id="{90F62902-0F9B-29F0-B75D-547750F68AB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52413"/>
            <a:ext cx="11582400" cy="427037"/>
          </a:xfrm>
        </p:spPr>
        <p:txBody>
          <a:bodyPr>
            <a:normAutofit fontScale="90000"/>
          </a:bodyPr>
          <a:lstStyle/>
          <a:p>
            <a:r>
              <a:rPr lang="en-US" sz="3200" u="sng" dirty="0">
                <a:latin typeface="Helvetica" panose="020B0604020202020204" pitchFamily="34" charset="0"/>
                <a:cs typeface="Helvetica" panose="020B0604020202020204" pitchFamily="34" charset="0"/>
              </a:rPr>
              <a:t>Motivations</a:t>
            </a:r>
            <a:r>
              <a:rPr lang="en-US" sz="2600" u="sng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0D73BA2-77D0-F111-5FC1-436BD0BC8754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70245" y="1055227"/>
            <a:ext cx="8026642" cy="4183063"/>
          </a:xfrm>
        </p:spPr>
        <p:txBody>
          <a:bodyPr>
            <a:normAutofit fontScale="92500" lnSpcReduction="20000"/>
          </a:bodyPr>
          <a:lstStyle/>
          <a:p>
            <a:r>
              <a:rPr lang="en-US" sz="2000" dirty="0">
                <a:latin typeface="Helvetica" pitchFamily="2" charset="0"/>
                <a:cs typeface="Helvetica" panose="020B0604020202020204" pitchFamily="34" charset="0"/>
              </a:rPr>
              <a:t>TW enables:</a:t>
            </a:r>
          </a:p>
          <a:p>
            <a:pPr marL="719657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itchFamily="2" charset="0"/>
                <a:cs typeface="Helvetica" panose="020B0604020202020204" pitchFamily="34" charset="0"/>
              </a:rPr>
              <a:t>&gt;20% increase in </a:t>
            </a:r>
            <a:r>
              <a:rPr lang="en-US" sz="2000" dirty="0" err="1">
                <a:latin typeface="Helvetica" pitchFamily="2" charset="0"/>
                <a:cs typeface="Helvetica" panose="020B0604020202020204" pitchFamily="34" charset="0"/>
              </a:rPr>
              <a:t>Eacc</a:t>
            </a:r>
            <a:r>
              <a:rPr lang="en-US" sz="2000" dirty="0">
                <a:latin typeface="Helvetica" pitchFamily="2" charset="0"/>
                <a:cs typeface="Helvetica" panose="020B0604020202020204" pitchFamily="34" charset="0"/>
              </a:rPr>
              <a:t> </a:t>
            </a:r>
            <a:r>
              <a:rPr lang="en-US" sz="2000" dirty="0" err="1">
                <a:latin typeface="Helvetica" pitchFamily="2" charset="0"/>
                <a:cs typeface="Helvetica" panose="020B0604020202020204" pitchFamily="34" charset="0"/>
              </a:rPr>
              <a:t>b.o.</a:t>
            </a:r>
            <a:r>
              <a:rPr lang="en-US" sz="2000" dirty="0">
                <a:latin typeface="Helvetica" pitchFamily="2" charset="0"/>
                <a:cs typeface="Helvetica" panose="020B0604020202020204" pitchFamily="34" charset="0"/>
              </a:rPr>
              <a:t> higher transit time factor </a:t>
            </a:r>
            <a:r>
              <a:rPr lang="en-US" sz="2000" i="1" dirty="0">
                <a:latin typeface="Helvetica" pitchFamily="2" charset="0"/>
                <a:cs typeface="Helvetica" panose="020B0604020202020204" pitchFamily="34" charset="0"/>
              </a:rPr>
              <a:t>T at lower phase advances (SW ~0.64, TW ~0.87 </a:t>
            </a:r>
            <a:r>
              <a:rPr lang="en-US" sz="2000" i="1" baseline="30000" dirty="0">
                <a:latin typeface="Helvetica" pitchFamily="2" charset="0"/>
                <a:cs typeface="Helvetica" panose="020B0604020202020204" pitchFamily="34" charset="0"/>
              </a:rPr>
              <a:t>[1]</a:t>
            </a:r>
            <a:r>
              <a:rPr lang="en-US" sz="2000" i="1" dirty="0">
                <a:latin typeface="Helvetica" pitchFamily="2" charset="0"/>
                <a:cs typeface="Helvetica" panose="020B0604020202020204" pitchFamily="34" charset="0"/>
              </a:rPr>
              <a:t>).</a:t>
            </a:r>
          </a:p>
          <a:p>
            <a:pPr marL="719657" lvl="1" indent="-342900">
              <a:buFont typeface="Arial" panose="020B0604020202020204" pitchFamily="34" charset="0"/>
              <a:buChar char="•"/>
            </a:pPr>
            <a:endParaRPr lang="en-US" sz="2000" i="1" dirty="0">
              <a:latin typeface="Helvetica" pitchFamily="2" charset="0"/>
              <a:cs typeface="Helvetica" panose="020B0604020202020204" pitchFamily="34" charset="0"/>
            </a:endParaRPr>
          </a:p>
          <a:p>
            <a:pPr marL="719657" lvl="1" indent="-342900">
              <a:buFont typeface="Arial" panose="020B0604020202020204" pitchFamily="34" charset="0"/>
              <a:buChar char="•"/>
            </a:pPr>
            <a:endParaRPr lang="en-US" sz="2000" i="1" dirty="0">
              <a:latin typeface="Helvetica" pitchFamily="2" charset="0"/>
              <a:cs typeface="Helvetica" panose="020B0604020202020204" pitchFamily="34" charset="0"/>
            </a:endParaRPr>
          </a:p>
          <a:p>
            <a:pPr marL="719657" lvl="1" indent="-342900">
              <a:buFont typeface="Arial" panose="020B0604020202020204" pitchFamily="34" charset="0"/>
              <a:buChar char="•"/>
            </a:pPr>
            <a:endParaRPr lang="en-US" sz="2000" i="1" dirty="0">
              <a:latin typeface="Helvetica" pitchFamily="2" charset="0"/>
              <a:cs typeface="Helvetica" panose="020B0604020202020204" pitchFamily="34" charset="0"/>
            </a:endParaRPr>
          </a:p>
          <a:p>
            <a:pPr marL="719657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itchFamily="2" charset="0"/>
                <a:cs typeface="Helvetica" panose="020B0604020202020204" pitchFamily="34" charset="0"/>
              </a:rPr>
              <a:t>&gt;20% increase in </a:t>
            </a:r>
            <a:r>
              <a:rPr lang="en-US" sz="2000" dirty="0" err="1">
                <a:latin typeface="Helvetica" pitchFamily="2" charset="0"/>
                <a:cs typeface="Helvetica" panose="020B0604020202020204" pitchFamily="34" charset="0"/>
              </a:rPr>
              <a:t>Eacc</a:t>
            </a:r>
            <a:r>
              <a:rPr lang="en-US" sz="2000" dirty="0">
                <a:latin typeface="Helvetica" pitchFamily="2" charset="0"/>
                <a:cs typeface="Helvetica" panose="020B0604020202020204" pitchFamily="34" charset="0"/>
              </a:rPr>
              <a:t> </a:t>
            </a:r>
            <a:r>
              <a:rPr lang="en-US" sz="2000" dirty="0" err="1">
                <a:latin typeface="Helvetica" pitchFamily="2" charset="0"/>
                <a:cs typeface="Helvetica" panose="020B0604020202020204" pitchFamily="34" charset="0"/>
              </a:rPr>
              <a:t>b.o.</a:t>
            </a:r>
            <a:r>
              <a:rPr lang="en-US" sz="2000" dirty="0">
                <a:latin typeface="Helvetica" pitchFamily="2" charset="0"/>
                <a:cs typeface="Helvetica" panose="020B0604020202020204" pitchFamily="34" charset="0"/>
              </a:rPr>
              <a:t> longer cavities (more real estate gradient)</a:t>
            </a:r>
          </a:p>
          <a:p>
            <a:r>
              <a:rPr lang="en-US" sz="2000" b="1" dirty="0">
                <a:latin typeface="Helvetica" pitchFamily="2" charset="0"/>
                <a:cs typeface="Helvetica" panose="020B0604020202020204" pitchFamily="34" charset="0"/>
              </a:rPr>
              <a:t>Overall 50% higher accelerating efficiency than SW structures is feasible: </a:t>
            </a:r>
            <a:r>
              <a:rPr lang="en-US" sz="2000" b="1" dirty="0" err="1">
                <a:latin typeface="Helvetica" pitchFamily="2" charset="0"/>
                <a:cs typeface="Helvetica" panose="020B0604020202020204" pitchFamily="34" charset="0"/>
              </a:rPr>
              <a:t>Eacc</a:t>
            </a:r>
            <a:r>
              <a:rPr lang="en-US" sz="2000" b="1" dirty="0">
                <a:latin typeface="Helvetica" pitchFamily="2" charset="0"/>
                <a:cs typeface="Helvetica" panose="020B0604020202020204" pitchFamily="34" charset="0"/>
              </a:rPr>
              <a:t>&gt;70MV/m</a:t>
            </a:r>
            <a:endParaRPr lang="en-US" sz="2000" dirty="0">
              <a:latin typeface="Helvetica" pitchFamily="2" charset="0"/>
              <a:cs typeface="Helvetica" panose="020B0604020202020204" pitchFamily="34" charset="0"/>
            </a:endParaRPr>
          </a:p>
          <a:p>
            <a:r>
              <a:rPr lang="en-US" sz="2000" dirty="0">
                <a:latin typeface="Helvetica" pitchFamily="2" charset="0"/>
                <a:ea typeface="Yu Mincho" panose="02020400000000000000" pitchFamily="18" charset="-128"/>
              </a:rPr>
              <a:t>TW SRF makes linear collider a bit closer to reality.</a:t>
            </a:r>
          </a:p>
          <a:p>
            <a:r>
              <a:rPr lang="en-US" sz="2000" dirty="0">
                <a:latin typeface="Helvetica" pitchFamily="2" charset="0"/>
                <a:ea typeface="Yu Mincho" panose="02020400000000000000" pitchFamily="18" charset="-128"/>
              </a:rPr>
              <a:t>Initially was intended for ILC, now considered for HELEN</a:t>
            </a:r>
          </a:p>
          <a:p>
            <a:r>
              <a:rPr lang="en-US" sz="2000" dirty="0">
                <a:latin typeface="Helvetica" pitchFamily="2" charset="0"/>
                <a:ea typeface="Yu Mincho" panose="02020400000000000000" pitchFamily="18" charset="-128"/>
              </a:rPr>
              <a:t>The proposed TW-based linear collider HELEN </a:t>
            </a:r>
            <a:r>
              <a:rPr lang="en-US" sz="2000" baseline="30000" dirty="0">
                <a:latin typeface="Helvetica" pitchFamily="2" charset="0"/>
                <a:ea typeface="Yu Mincho" panose="02020400000000000000" pitchFamily="18" charset="-128"/>
              </a:rPr>
              <a:t>[2]</a:t>
            </a:r>
            <a:r>
              <a:rPr lang="en-US" sz="2000" dirty="0">
                <a:latin typeface="Helvetica" pitchFamily="2" charset="0"/>
                <a:ea typeface="Yu Mincho" panose="02020400000000000000" pitchFamily="18" charset="-128"/>
              </a:rPr>
              <a:t> can achieve a 250 GeV center-of-mass energy in only 7.5 km, in contrast to the 30-km scale of the SW ILC structure. </a:t>
            </a:r>
            <a:endParaRPr lang="en-US" sz="2000" dirty="0">
              <a:latin typeface="Helvetica" pitchFamily="2" charset="0"/>
              <a:cs typeface="Helvetica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C2B0C3B-11A8-8D69-DA68-B91C90A48BBF}"/>
              </a:ext>
            </a:extLst>
          </p:cNvPr>
          <p:cNvSpPr txBox="1"/>
          <p:nvPr/>
        </p:nvSpPr>
        <p:spPr>
          <a:xfrm>
            <a:off x="19050" y="5485927"/>
            <a:ext cx="918210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[1] P. </a:t>
            </a:r>
            <a:r>
              <a:rPr lang="en-US" sz="1400" dirty="0" err="1">
                <a:solidFill>
                  <a:srgbClr val="000000"/>
                </a:solidFill>
                <a:latin typeface="Calibri" panose="020F0502020204030204" pitchFamily="34" charset="0"/>
              </a:rPr>
              <a:t>Avrakhov</a:t>
            </a: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 et al., "Traveling Wave Accelerating Structure for A Superconducting Accelerator", Proceedings of the PAC2005, pp. 4296-4298</a:t>
            </a:r>
          </a:p>
          <a:p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[2] S. </a:t>
            </a:r>
            <a:r>
              <a:rPr lang="en-US" sz="14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Belomestnykh</a:t>
            </a: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et al., “Superconducting radio frequency linear collider HELEN,” </a:t>
            </a:r>
            <a:r>
              <a:rPr lang="en-US" sz="14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JINST</a:t>
            </a: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en-US" sz="14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</a:t>
            </a: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, P09039 (2023)</a:t>
            </a:r>
            <a:endParaRPr lang="en-US" sz="1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06CE253-FF01-5B74-5662-8E9750C493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4082" y="1972340"/>
            <a:ext cx="1502343" cy="723079"/>
          </a:xfrm>
          <a:prstGeom prst="rect">
            <a:avLst/>
          </a:prstGeom>
        </p:spPr>
      </p:pic>
      <p:pic>
        <p:nvPicPr>
          <p:cNvPr id="18" name="Рисунок 2" descr="opt">
            <a:extLst>
              <a:ext uri="{FF2B5EF4-FFF2-40B4-BE49-F238E27FC236}">
                <a16:creationId xmlns:a16="http://schemas.microsoft.com/office/drawing/2014/main" id="{8BED8505-8C76-AB32-9786-C5E6520A6EBC}"/>
              </a:ext>
            </a:extLst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79360" y="951588"/>
            <a:ext cx="3476625" cy="2477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D9256D75-718D-82A7-1B75-FCFCE3D154EE}"/>
              </a:ext>
            </a:extLst>
          </p:cNvPr>
          <p:cNvSpPr txBox="1"/>
          <p:nvPr/>
        </p:nvSpPr>
        <p:spPr>
          <a:xfrm>
            <a:off x="8664483" y="3490318"/>
            <a:ext cx="31063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 err="1">
                <a:latin typeface="Helvetica" pitchFamily="2" charset="0"/>
                <a:cs typeface="Helvetica" panose="020B0604020202020204" pitchFamily="34" charset="0"/>
              </a:rPr>
              <a:t>Eacc</a:t>
            </a:r>
            <a:r>
              <a:rPr lang="en-US" sz="1800" dirty="0">
                <a:latin typeface="Helvetica" pitchFamily="2" charset="0"/>
                <a:cs typeface="Helvetica" panose="020B0604020202020204" pitchFamily="34" charset="0"/>
              </a:rPr>
              <a:t> gain at 70mm aperture</a:t>
            </a:r>
            <a:endParaRPr lang="en-US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7C01C59-92C3-C531-11BD-8EE3401A49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33339" y="4345508"/>
            <a:ext cx="1938967" cy="1785563"/>
          </a:xfrm>
          <a:prstGeom prst="rect">
            <a:avLst/>
          </a:prstGeom>
        </p:spPr>
      </p:pic>
      <p:sp>
        <p:nvSpPr>
          <p:cNvPr id="23" name="Arrow: Right 22">
            <a:extLst>
              <a:ext uri="{FF2B5EF4-FFF2-40B4-BE49-F238E27FC236}">
                <a16:creationId xmlns:a16="http://schemas.microsoft.com/office/drawing/2014/main" id="{3FF2B37D-4F9D-FA29-8764-536ED7412168}"/>
              </a:ext>
            </a:extLst>
          </p:cNvPr>
          <p:cNvSpPr/>
          <p:nvPr/>
        </p:nvSpPr>
        <p:spPr>
          <a:xfrm rot="19960309">
            <a:off x="8827078" y="5459923"/>
            <a:ext cx="653062" cy="39052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0FB01829-DF77-4CA6-4C4C-AFAE665BD49D}"/>
              </a:ext>
            </a:extLst>
          </p:cNvPr>
          <p:cNvSpPr/>
          <p:nvPr/>
        </p:nvSpPr>
        <p:spPr>
          <a:xfrm rot="9037209">
            <a:off x="11184528" y="4201811"/>
            <a:ext cx="708993" cy="39052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1946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F0F4A1-46CE-B883-A632-8F1B854BD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F78009A-B034-BE42-0B25-BE8DDD83649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52413"/>
            <a:ext cx="12192000" cy="427037"/>
          </a:xfrm>
        </p:spPr>
        <p:txBody>
          <a:bodyPr>
            <a:normAutofit fontScale="90000"/>
          </a:bodyPr>
          <a:lstStyle/>
          <a:p>
            <a:r>
              <a:rPr lang="en-US" sz="2900" u="sng" dirty="0">
                <a:latin typeface="Helvetica" panose="020B0604020202020204" pitchFamily="34" charset="0"/>
                <a:cs typeface="Helvetica" panose="020B0604020202020204" pitchFamily="34" charset="0"/>
              </a:rPr>
              <a:t>TW SRF cavity development milestones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41129C6-5F5F-D6E4-360A-1A2F866BE0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928" y="1019872"/>
            <a:ext cx="4140168" cy="91468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2C4F43D-B5F8-F09B-3390-0DED25EEA9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449" y="1961669"/>
            <a:ext cx="3182196" cy="113364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2783575-37A7-06B5-8DF7-D248BC3A7FA2}"/>
              </a:ext>
            </a:extLst>
          </p:cNvPr>
          <p:cNvSpPr txBox="1"/>
          <p:nvPr/>
        </p:nvSpPr>
        <p:spPr>
          <a:xfrm>
            <a:off x="123792" y="788911"/>
            <a:ext cx="4702741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dirty="0">
                <a:latin typeface="Times" panose="02020603050405020304" pitchFamily="18" charset="0"/>
                <a:cs typeface="Times" panose="02020603050405020304" pitchFamily="18" charset="0"/>
              </a:rPr>
              <a:t>TW SRF proposed by </a:t>
            </a:r>
            <a:r>
              <a:rPr lang="en-US" b="1" dirty="0">
                <a:latin typeface="Times" panose="02020603050405020304" pitchFamily="18" charset="0"/>
                <a:cs typeface="Times" panose="02020603050405020304" pitchFamily="18" charset="0"/>
              </a:rPr>
              <a:t>R.B. Neal at SLAC </a:t>
            </a:r>
            <a:r>
              <a:rPr lang="en-US" dirty="0">
                <a:latin typeface="Times" panose="02020603050405020304" pitchFamily="18" charset="0"/>
                <a:cs typeface="Times" panose="02020603050405020304" pitchFamily="18" charset="0"/>
              </a:rPr>
              <a:t>1968!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647EF87-CA57-4423-E2A0-EEB616501A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10374" y="1237529"/>
            <a:ext cx="2678776" cy="118335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7356C2E-9A47-0606-D946-48BF6949278F}"/>
              </a:ext>
            </a:extLst>
          </p:cNvPr>
          <p:cNvSpPr txBox="1"/>
          <p:nvPr/>
        </p:nvSpPr>
        <p:spPr>
          <a:xfrm>
            <a:off x="4972049" y="794700"/>
            <a:ext cx="7152563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First materialization of the concept </a:t>
            </a:r>
            <a:r>
              <a:rPr lang="en-US" b="1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2005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5EB0FE4-6CDF-D52D-6324-D7A276C05F6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8095"/>
          <a:stretch/>
        </p:blipFill>
        <p:spPr>
          <a:xfrm>
            <a:off x="4826533" y="1185317"/>
            <a:ext cx="3383841" cy="2178463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4B3F2243-01EC-C2E7-A5FF-20B8452531BB}"/>
              </a:ext>
            </a:extLst>
          </p:cNvPr>
          <p:cNvSpPr/>
          <p:nvPr/>
        </p:nvSpPr>
        <p:spPr>
          <a:xfrm>
            <a:off x="7362922" y="2918208"/>
            <a:ext cx="723583" cy="21722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7D89A2C-4350-926C-6ED1-764323C8E777}"/>
              </a:ext>
            </a:extLst>
          </p:cNvPr>
          <p:cNvSpPr/>
          <p:nvPr/>
        </p:nvSpPr>
        <p:spPr>
          <a:xfrm>
            <a:off x="6067206" y="1853056"/>
            <a:ext cx="2019299" cy="21722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17C6268-5F2F-C026-8299-C0FFA3E21D22}"/>
              </a:ext>
            </a:extLst>
          </p:cNvPr>
          <p:cNvSpPr txBox="1"/>
          <p:nvPr/>
        </p:nvSpPr>
        <p:spPr>
          <a:xfrm>
            <a:off x="8144925" y="2584893"/>
            <a:ext cx="340894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</a:rPr>
              <a:t>[1] P. </a:t>
            </a:r>
            <a:r>
              <a:rPr lang="en-US" sz="1200" dirty="0" err="1">
                <a:solidFill>
                  <a:srgbClr val="000000"/>
                </a:solidFill>
                <a:latin typeface="Calibri" panose="020F0502020204030204" pitchFamily="34" charset="0"/>
              </a:rPr>
              <a:t>Avrakhov</a:t>
            </a: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</a:rPr>
              <a:t>, A. </a:t>
            </a:r>
            <a:r>
              <a:rPr lang="en-US" sz="1200" dirty="0" err="1">
                <a:solidFill>
                  <a:srgbClr val="000000"/>
                </a:solidFill>
                <a:latin typeface="Calibri" panose="020F0502020204030204" pitchFamily="34" charset="0"/>
              </a:rPr>
              <a:t>Kanareykin</a:t>
            </a: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1200" dirty="0" err="1">
                <a:solidFill>
                  <a:srgbClr val="000000"/>
                </a:solidFill>
                <a:latin typeface="Calibri" panose="020F0502020204030204" pitchFamily="34" charset="0"/>
              </a:rPr>
              <a:t>N.Solyak</a:t>
            </a: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</a:rPr>
              <a:t>: "Traveling Wave Accelerating Structure for A Superconducting Accelerator", Proceedings of the PAC2005, pp. 4296-4298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ADEB256C-F231-2E17-0D27-FE8D2832DB0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04816" y="3680209"/>
            <a:ext cx="2336800" cy="15367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6268EB0B-AB1C-A183-F1D9-F629BC4EFF7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89429" y="3649772"/>
            <a:ext cx="2172860" cy="1693717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047D6A31-53D9-1AE2-1C90-948EABB3BF16}"/>
              </a:ext>
            </a:extLst>
          </p:cNvPr>
          <p:cNvSpPr txBox="1"/>
          <p:nvPr/>
        </p:nvSpPr>
        <p:spPr>
          <a:xfrm>
            <a:off x="108806" y="5606076"/>
            <a:ext cx="4199586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nl-NL" b="1" dirty="0"/>
              <a:t>Euclid Techlabs funded by </a:t>
            </a:r>
          </a:p>
          <a:p>
            <a:pPr algn="ctr"/>
            <a:r>
              <a:rPr lang="nl-NL" b="1" dirty="0"/>
              <a:t> </a:t>
            </a:r>
            <a:r>
              <a:rPr lang="nl-NL" dirty="0"/>
              <a:t>D</a:t>
            </a:r>
            <a:r>
              <a:rPr lang="nl-NL" sz="1800" dirty="0"/>
              <a:t>OE SBIR DE-FG02-06ER84462 </a:t>
            </a:r>
          </a:p>
          <a:p>
            <a:pPr algn="ctr"/>
            <a:r>
              <a:rPr lang="nl-NL" dirty="0"/>
              <a:t>1-cell SW cavity developed by </a:t>
            </a:r>
            <a:r>
              <a:rPr lang="nl-NL" b="1" dirty="0"/>
              <a:t>Euclid</a:t>
            </a:r>
          </a:p>
          <a:p>
            <a:pPr algn="ctr"/>
            <a:r>
              <a:rPr lang="nl-NL" dirty="0"/>
              <a:t>Processed and tested at </a:t>
            </a:r>
            <a:r>
              <a:rPr lang="nl-NL" b="1" dirty="0"/>
              <a:t>Fermilab 2010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9BC0943-CC20-4915-CF96-0764D191385E}"/>
              </a:ext>
            </a:extLst>
          </p:cNvPr>
          <p:cNvSpPr txBox="1"/>
          <p:nvPr/>
        </p:nvSpPr>
        <p:spPr>
          <a:xfrm>
            <a:off x="4486275" y="5611957"/>
            <a:ext cx="5063487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nl-NL" b="1" dirty="0"/>
              <a:t>Euclid Techlabs funded by  </a:t>
            </a:r>
            <a:r>
              <a:rPr lang="nl-NL" sz="1800" dirty="0"/>
              <a:t>DOE SBIR  DE-SC0006300</a:t>
            </a:r>
          </a:p>
          <a:p>
            <a:pPr algn="ctr"/>
            <a:r>
              <a:rPr lang="nl-NL" dirty="0"/>
              <a:t>3-cell TW cavity developed by </a:t>
            </a:r>
            <a:r>
              <a:rPr lang="nl-NL" b="1" dirty="0"/>
              <a:t>Euclid</a:t>
            </a:r>
            <a:r>
              <a:rPr lang="nl-NL" dirty="0"/>
              <a:t> - 2013</a:t>
            </a:r>
          </a:p>
          <a:p>
            <a:pPr algn="ctr"/>
            <a:r>
              <a:rPr lang="en-US" dirty="0"/>
              <a:t>P</a:t>
            </a:r>
            <a:r>
              <a:rPr lang="en-US" sz="1800" dirty="0"/>
              <a:t>rocessed</a:t>
            </a:r>
            <a:r>
              <a:rPr lang="en-US" dirty="0"/>
              <a:t> and tested at </a:t>
            </a:r>
            <a:r>
              <a:rPr lang="en-US" b="1" dirty="0"/>
              <a:t>Fermilab </a:t>
            </a:r>
            <a:r>
              <a:rPr lang="en-US" dirty="0"/>
              <a:t>– 2022</a:t>
            </a:r>
          </a:p>
          <a:p>
            <a:pPr algn="ctr"/>
            <a:r>
              <a:rPr lang="en-US" sz="1800" b="1" dirty="0">
                <a:ea typeface="Calibri" panose="020F0502020204030204" pitchFamily="34" charset="0"/>
                <a:cs typeface="Arial" panose="020B0604020202020204" pitchFamily="34" charset="0"/>
              </a:rPr>
              <a:t>First TW SRF demonstrated 2023!</a:t>
            </a:r>
          </a:p>
        </p:txBody>
      </p:sp>
      <p:sp>
        <p:nvSpPr>
          <p:cNvPr id="36" name="Arrow: Right 35">
            <a:extLst>
              <a:ext uri="{FF2B5EF4-FFF2-40B4-BE49-F238E27FC236}">
                <a16:creationId xmlns:a16="http://schemas.microsoft.com/office/drawing/2014/main" id="{BB3A6C42-3C5D-21B9-2A3B-7983537F7928}"/>
              </a:ext>
            </a:extLst>
          </p:cNvPr>
          <p:cNvSpPr/>
          <p:nvPr/>
        </p:nvSpPr>
        <p:spPr>
          <a:xfrm>
            <a:off x="8017997" y="4162912"/>
            <a:ext cx="1130010" cy="484632"/>
          </a:xfrm>
          <a:prstGeom prst="rightArrow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Arrow: Right 38">
            <a:extLst>
              <a:ext uri="{FF2B5EF4-FFF2-40B4-BE49-F238E27FC236}">
                <a16:creationId xmlns:a16="http://schemas.microsoft.com/office/drawing/2014/main" id="{12D1E0FD-E6AE-5EDA-5980-57653488ACCB}"/>
              </a:ext>
            </a:extLst>
          </p:cNvPr>
          <p:cNvSpPr/>
          <p:nvPr/>
        </p:nvSpPr>
        <p:spPr>
          <a:xfrm>
            <a:off x="3641023" y="2070272"/>
            <a:ext cx="1130010" cy="484632"/>
          </a:xfrm>
          <a:prstGeom prst="rightArrow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Arrow: Right 39">
            <a:extLst>
              <a:ext uri="{FF2B5EF4-FFF2-40B4-BE49-F238E27FC236}">
                <a16:creationId xmlns:a16="http://schemas.microsoft.com/office/drawing/2014/main" id="{83A14D61-2109-4A20-94F6-E16B12E76A1B}"/>
              </a:ext>
            </a:extLst>
          </p:cNvPr>
          <p:cNvSpPr/>
          <p:nvPr/>
        </p:nvSpPr>
        <p:spPr>
          <a:xfrm>
            <a:off x="10994603" y="2013722"/>
            <a:ext cx="1130010" cy="484632"/>
          </a:xfrm>
          <a:prstGeom prst="rightArrow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Arrow: Right 44">
            <a:extLst>
              <a:ext uri="{FF2B5EF4-FFF2-40B4-BE49-F238E27FC236}">
                <a16:creationId xmlns:a16="http://schemas.microsoft.com/office/drawing/2014/main" id="{74485B3E-39D4-B129-C402-97B5C3F8DE0C}"/>
              </a:ext>
            </a:extLst>
          </p:cNvPr>
          <p:cNvSpPr/>
          <p:nvPr/>
        </p:nvSpPr>
        <p:spPr>
          <a:xfrm>
            <a:off x="115793" y="4146939"/>
            <a:ext cx="1130010" cy="484632"/>
          </a:xfrm>
          <a:prstGeom prst="rightArrow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Arrow: Right 45">
            <a:extLst>
              <a:ext uri="{FF2B5EF4-FFF2-40B4-BE49-F238E27FC236}">
                <a16:creationId xmlns:a16="http://schemas.microsoft.com/office/drawing/2014/main" id="{6F8F26C7-F154-A4D9-D0DE-CCF979378A09}"/>
              </a:ext>
            </a:extLst>
          </p:cNvPr>
          <p:cNvSpPr/>
          <p:nvPr/>
        </p:nvSpPr>
        <p:spPr>
          <a:xfrm>
            <a:off x="4051876" y="4143455"/>
            <a:ext cx="1130010" cy="484632"/>
          </a:xfrm>
          <a:prstGeom prst="rightArrow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CCE3E22-B0F9-AFC9-B4D5-6564E90B2C7D}"/>
              </a:ext>
            </a:extLst>
          </p:cNvPr>
          <p:cNvSpPr txBox="1"/>
          <p:nvPr/>
        </p:nvSpPr>
        <p:spPr>
          <a:xfrm>
            <a:off x="9608182" y="3387865"/>
            <a:ext cx="2486530" cy="34163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Very limited funding – extremely slow progress!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Special thanks to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/>
              <a:t>V.Yakovlev</a:t>
            </a:r>
            <a:r>
              <a:rPr lang="en-US" dirty="0"/>
              <a:t>,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/>
              <a:t>H.Padamsee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/>
              <a:t>S.Belomestnyh</a:t>
            </a:r>
            <a:endParaRPr lang="en-US" dirty="0"/>
          </a:p>
          <a:p>
            <a:pPr lvl="1"/>
            <a:r>
              <a:rPr lang="en-US" dirty="0"/>
              <a:t>for pushing interest to this technology!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See the next talk by Fumio Furuta on 0.5m long structure</a:t>
            </a:r>
            <a:endParaRPr lang="en-US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25089F2-504D-1F96-9943-3ED4E5411BA2}"/>
              </a:ext>
            </a:extLst>
          </p:cNvPr>
          <p:cNvSpPr txBox="1"/>
          <p:nvPr/>
        </p:nvSpPr>
        <p:spPr>
          <a:xfrm>
            <a:off x="-35356" y="5216909"/>
            <a:ext cx="44879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dirty="0">
                <a:solidFill>
                  <a:srgbClr val="000000"/>
                </a:solidFill>
                <a:latin typeface="Calibri" panose="020F050202020403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[2] Roman Kostin et al 2015 Supercond. Sci. Technol. 28 095007</a:t>
            </a:r>
            <a:endParaRPr lang="en-US" sz="12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97884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D1D35F-05AD-6C98-7AD5-34BD2F53C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17" name="Title 8">
            <a:extLst>
              <a:ext uri="{FF2B5EF4-FFF2-40B4-BE49-F238E27FC236}">
                <a16:creationId xmlns:a16="http://schemas.microsoft.com/office/drawing/2014/main" id="{A30C48D1-E162-FC95-F49C-D7926950841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82575"/>
            <a:ext cx="11582400" cy="427038"/>
          </a:xfrm>
        </p:spPr>
        <p:txBody>
          <a:bodyPr>
            <a:normAutofit fontScale="90000"/>
          </a:bodyPr>
          <a:lstStyle/>
          <a:p>
            <a:r>
              <a:rPr lang="en-US" sz="3200" u="sng" dirty="0">
                <a:latin typeface="Helvetica" panose="020B0604020202020204" pitchFamily="34" charset="0"/>
                <a:cs typeface="Helvetica" panose="020B0604020202020204" pitchFamily="34" charset="0"/>
              </a:rPr>
              <a:t>RF feed and measurement scheme for the 3-Cell TW cavity </a:t>
            </a:r>
            <a:endParaRPr lang="en-US" u="sng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672276F-AC53-BDC1-CAC4-636BA5D493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3098" y="817218"/>
            <a:ext cx="6502400" cy="232410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95AB538D-62EC-6352-3FE6-6CC4A49A4D6E}"/>
              </a:ext>
            </a:extLst>
          </p:cNvPr>
          <p:cNvSpPr txBox="1"/>
          <p:nvPr/>
        </p:nvSpPr>
        <p:spPr>
          <a:xfrm>
            <a:off x="1527285" y="2773198"/>
            <a:ext cx="169152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>
                <a:latin typeface="Helvetica" panose="020B0604020202020204" pitchFamily="34" charset="0"/>
                <a:cs typeface="Helvetica" panose="020B0604020202020204" pitchFamily="34" charset="0"/>
              </a:rPr>
              <a:t>Two Input coupler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8C8537B-B080-4F60-3975-395619FD0375}"/>
              </a:ext>
            </a:extLst>
          </p:cNvPr>
          <p:cNvSpPr txBox="1"/>
          <p:nvPr/>
        </p:nvSpPr>
        <p:spPr>
          <a:xfrm>
            <a:off x="8647097" y="2167617"/>
            <a:ext cx="239662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Three monitoring couplers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Forward wave signal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Calibration signal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Backward wave signal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0994F0B0-6FF5-E324-278D-FC9B3154EE86}"/>
              </a:ext>
            </a:extLst>
          </p:cNvPr>
          <p:cNvSpPr/>
          <p:nvPr/>
        </p:nvSpPr>
        <p:spPr>
          <a:xfrm>
            <a:off x="3289617" y="2603878"/>
            <a:ext cx="1362951" cy="44229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343B2BC3-3343-1128-D853-37941CF0B2D1}"/>
              </a:ext>
            </a:extLst>
          </p:cNvPr>
          <p:cNvSpPr/>
          <p:nvPr/>
        </p:nvSpPr>
        <p:spPr>
          <a:xfrm>
            <a:off x="7491435" y="2230333"/>
            <a:ext cx="847064" cy="82867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E71044B-B04D-1713-E0F8-D1BB74E41083}"/>
              </a:ext>
            </a:extLst>
          </p:cNvPr>
          <p:cNvSpPr txBox="1"/>
          <p:nvPr/>
        </p:nvSpPr>
        <p:spPr>
          <a:xfrm>
            <a:off x="6469140" y="3477537"/>
            <a:ext cx="3551393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effectLst/>
                <a:latin typeface="Times New Roman" panose="02020603050405020304" pitchFamily="18" charset="0"/>
                <a:ea typeface="Yu Mincho" panose="02020400000000000000" pitchFamily="18" charset="-128"/>
              </a:rPr>
              <a:t>RF feed and measurement scheme for the 3-Cell TW</a:t>
            </a:r>
            <a:r>
              <a:rPr lang="en-US" sz="1600" baseline="30000" dirty="0">
                <a:effectLst/>
                <a:latin typeface="Times New Roman" panose="02020603050405020304" pitchFamily="18" charset="0"/>
                <a:ea typeface="Yu Mincho" panose="02020400000000000000" pitchFamily="18" charset="-128"/>
              </a:rPr>
              <a:t>[3]</a:t>
            </a:r>
            <a:r>
              <a:rPr lang="en-US" sz="1600" dirty="0">
                <a:effectLst/>
                <a:latin typeface="Times New Roman" panose="02020603050405020304" pitchFamily="18" charset="0"/>
                <a:ea typeface="Yu Mincho" panose="02020400000000000000" pitchFamily="18" charset="-128"/>
              </a:rPr>
              <a:t> </a:t>
            </a:r>
          </a:p>
          <a:p>
            <a:r>
              <a:rPr lang="en-US" sz="1600" dirty="0">
                <a:effectLst/>
                <a:latin typeface="Times New Roman" panose="02020603050405020304" pitchFamily="18" charset="0"/>
                <a:ea typeface="Yu Mincho" panose="02020400000000000000" pitchFamily="18" charset="-128"/>
              </a:rPr>
              <a:t>1 –Vector Network Analyzer (VNA); </a:t>
            </a:r>
          </a:p>
          <a:p>
            <a:r>
              <a:rPr lang="en-US" sz="1600" dirty="0">
                <a:effectLst/>
                <a:latin typeface="Times New Roman" panose="02020603050405020304" pitchFamily="18" charset="0"/>
                <a:ea typeface="Yu Mincho" panose="02020400000000000000" pitchFamily="18" charset="-128"/>
              </a:rPr>
              <a:t>2 – power amplifier; </a:t>
            </a:r>
          </a:p>
          <a:p>
            <a:r>
              <a:rPr lang="en-US" sz="1600" dirty="0">
                <a:effectLst/>
                <a:latin typeface="Times New Roman" panose="02020603050405020304" pitchFamily="18" charset="0"/>
                <a:ea typeface="Yu Mincho" panose="02020400000000000000" pitchFamily="18" charset="-128"/>
              </a:rPr>
              <a:t>3 – matched load; </a:t>
            </a:r>
          </a:p>
          <a:p>
            <a:r>
              <a:rPr lang="en-US" sz="1600" dirty="0">
                <a:effectLst/>
                <a:latin typeface="Times New Roman" panose="02020603050405020304" pitchFamily="18" charset="0"/>
                <a:ea typeface="Yu Mincho" panose="02020400000000000000" pitchFamily="18" charset="-128"/>
              </a:rPr>
              <a:t>4 – 3dB hybrid; </a:t>
            </a:r>
          </a:p>
          <a:p>
            <a:r>
              <a:rPr lang="en-US" sz="1600" dirty="0">
                <a:effectLst/>
                <a:latin typeface="Times New Roman" panose="02020603050405020304" pitchFamily="18" charset="0"/>
                <a:ea typeface="Yu Mincho" panose="02020400000000000000" pitchFamily="18" charset="-128"/>
              </a:rPr>
              <a:t>5 – phase shifter; </a:t>
            </a:r>
          </a:p>
          <a:p>
            <a:r>
              <a:rPr lang="en-US" sz="1600" dirty="0">
                <a:effectLst/>
                <a:latin typeface="Times New Roman" panose="02020603050405020304" pitchFamily="18" charset="0"/>
                <a:ea typeface="Yu Mincho" panose="02020400000000000000" pitchFamily="18" charset="-128"/>
              </a:rPr>
              <a:t>6 – circulator; </a:t>
            </a:r>
          </a:p>
          <a:p>
            <a:r>
              <a:rPr lang="en-US" sz="1600" dirty="0">
                <a:effectLst/>
                <a:latin typeface="Times New Roman" panose="02020603050405020304" pitchFamily="18" charset="0"/>
                <a:ea typeface="Yu Mincho" panose="02020400000000000000" pitchFamily="18" charset="-128"/>
              </a:rPr>
              <a:t>7 – resonator</a:t>
            </a:r>
            <a:endParaRPr lang="en-US" sz="16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5467F33-75FF-9132-981F-0A3C9678D77B}"/>
              </a:ext>
            </a:extLst>
          </p:cNvPr>
          <p:cNvSpPr txBox="1"/>
          <p:nvPr/>
        </p:nvSpPr>
        <p:spPr>
          <a:xfrm>
            <a:off x="551056" y="5860220"/>
            <a:ext cx="1108988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Yu Mincho" panose="02020400000000000000" pitchFamily="18" charset="-128"/>
              </a:rPr>
              <a:t>[3] R. Kostin </a:t>
            </a: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et al.</a:t>
            </a:r>
            <a:r>
              <a:rPr lang="en-US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Yu Mincho" panose="02020400000000000000" pitchFamily="18" charset="-128"/>
              </a:rPr>
              <a:t> “Progress towards 3-cell super-conducting traveling wave cavity cryogenic test,” </a:t>
            </a:r>
            <a:r>
              <a:rPr lang="en-US" sz="14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Yu Mincho" panose="02020400000000000000" pitchFamily="18" charset="-128"/>
              </a:rPr>
              <a:t>Journal of Physics: Conf. Series</a:t>
            </a:r>
            <a:r>
              <a:rPr lang="en-US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Yu Mincho" panose="02020400000000000000" pitchFamily="18" charset="-128"/>
              </a:rPr>
              <a:t> 941 (2017) 012100</a:t>
            </a:r>
            <a:r>
              <a:rPr lang="en-US" sz="1400" dirty="0">
                <a:effectLst/>
              </a:rPr>
              <a:t> </a:t>
            </a:r>
            <a:endParaRPr lang="en-US" sz="1400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67C96EDF-2124-6D9E-C224-25F493E3A2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379" y="3176514"/>
            <a:ext cx="5808242" cy="2721538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E9C7F7DA-A505-269A-5D01-814CBFF7C7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23304" y="3418742"/>
            <a:ext cx="1840841" cy="2425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1772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A8FE5D-640C-2BDE-BF03-ADE480AAC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12" name="Title 8">
            <a:extLst>
              <a:ext uri="{FF2B5EF4-FFF2-40B4-BE49-F238E27FC236}">
                <a16:creationId xmlns:a16="http://schemas.microsoft.com/office/drawing/2014/main" id="{5040A7E5-FBD2-BEBD-4173-3194226C665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82575"/>
            <a:ext cx="11582400" cy="427038"/>
          </a:xfrm>
        </p:spPr>
        <p:txBody>
          <a:bodyPr>
            <a:normAutofit fontScale="90000"/>
          </a:bodyPr>
          <a:lstStyle/>
          <a:p>
            <a:r>
              <a:rPr lang="en-US" sz="3200" u="sng">
                <a:latin typeface="Helvetica" panose="020B0604020202020204" pitchFamily="34" charset="0"/>
                <a:cs typeface="Helvetica" panose="020B0604020202020204" pitchFamily="34" charset="0"/>
              </a:rPr>
              <a:t>Special tuner (Matcher) for the 3-cell TW cavity</a:t>
            </a:r>
            <a:endParaRPr lang="en-US" u="sng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FD6C2BA-6427-C9B5-E344-6548E32768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9104" y="710277"/>
            <a:ext cx="3657600" cy="5016500"/>
          </a:xfrm>
          <a:prstGeom prst="rect">
            <a:avLst/>
          </a:prstGeom>
        </p:spPr>
      </p:pic>
      <p:pic>
        <p:nvPicPr>
          <p:cNvPr id="8" name="Picture 7" descr="A picture containing text&#10;&#10;Description automatically generated">
            <a:extLst>
              <a:ext uri="{FF2B5EF4-FFF2-40B4-BE49-F238E27FC236}">
                <a16:creationId xmlns:a16="http://schemas.microsoft.com/office/drawing/2014/main" id="{8C7E6834-015F-1957-7973-A91B768117B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915" t="8723" r="18061" b="12210"/>
          <a:stretch/>
        </p:blipFill>
        <p:spPr>
          <a:xfrm>
            <a:off x="667369" y="3547422"/>
            <a:ext cx="2856739" cy="1920514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401F0AA5-55BB-89E2-DA3D-79CD5FD53BF4}"/>
              </a:ext>
            </a:extLst>
          </p:cNvPr>
          <p:cNvSpPr/>
          <p:nvPr/>
        </p:nvSpPr>
        <p:spPr>
          <a:xfrm>
            <a:off x="5717904" y="3816435"/>
            <a:ext cx="845778" cy="132277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4361B92-417B-08F8-4E8A-4952D5F2B421}"/>
              </a:ext>
            </a:extLst>
          </p:cNvPr>
          <p:cNvSpPr txBox="1"/>
          <p:nvPr/>
        </p:nvSpPr>
        <p:spPr>
          <a:xfrm>
            <a:off x="136324" y="5530308"/>
            <a:ext cx="38075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>
                <a:latin typeface="Helvetica" panose="020B0604020202020204" pitchFamily="34" charset="0"/>
                <a:cs typeface="Helvetica" panose="020B0604020202020204" pitchFamily="34" charset="0"/>
              </a:rPr>
              <a:t>Matcher for the 3-cell tested in liq. N2 temp </a:t>
            </a:r>
            <a:r>
              <a:rPr lang="en-US" sz="1400" baseline="30000">
                <a:latin typeface="Helvetica" panose="020B0604020202020204" pitchFamily="34" charset="0"/>
                <a:cs typeface="Helvetica" panose="020B0604020202020204" pitchFamily="34" charset="0"/>
              </a:rPr>
              <a:t>[4]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F27B017-F16A-0865-24E6-2D1510FE42C7}"/>
              </a:ext>
            </a:extLst>
          </p:cNvPr>
          <p:cNvSpPr txBox="1"/>
          <p:nvPr/>
        </p:nvSpPr>
        <p:spPr>
          <a:xfrm>
            <a:off x="3943871" y="5544649"/>
            <a:ext cx="327900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Model of the 3-cell with one Matcher.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8327595-B62D-ECA8-0955-91DAF1050F7E}"/>
              </a:ext>
            </a:extLst>
          </p:cNvPr>
          <p:cNvSpPr txBox="1"/>
          <p:nvPr/>
        </p:nvSpPr>
        <p:spPr>
          <a:xfrm>
            <a:off x="296333" y="876615"/>
            <a:ext cx="5334922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800" kern="800" dirty="0">
                <a:solidFill>
                  <a:srgbClr val="000000"/>
                </a:solidFill>
                <a:effectLst/>
                <a:latin typeface="Times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2D tuner/matcher – deform WG and move along the WG to compensate phase and amplitude of reflection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kern="800" dirty="0">
                <a:solidFill>
                  <a:srgbClr val="000000"/>
                </a:solidFill>
                <a:latin typeface="Times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designed and fabricated to compensate Lorentz </a:t>
            </a:r>
            <a:r>
              <a:rPr lang="en-GB" sz="1800" kern="800" dirty="0">
                <a:solidFill>
                  <a:srgbClr val="000000"/>
                </a:solidFill>
                <a:effectLst/>
                <a:latin typeface="Times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force and maintain the TW resonance at 2 K VTS conditions.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800" kern="800" dirty="0">
                <a:solidFill>
                  <a:srgbClr val="000000"/>
                </a:solidFill>
                <a:effectLst/>
                <a:latin typeface="Times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The preliminary LN2 test of the matcher confirmed the design feasibility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kern="800" dirty="0">
                <a:solidFill>
                  <a:srgbClr val="000000"/>
                </a:solidFill>
                <a:latin typeface="Times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Matcher was designed to fit the VTS pit.</a:t>
            </a:r>
            <a:endParaRPr lang="en-US" sz="1800" kern="800" dirty="0">
              <a:effectLst/>
              <a:latin typeface="Times" pitchFamily="2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A072218-2202-EFCA-B8EF-6F7F0A01E662}"/>
              </a:ext>
            </a:extLst>
          </p:cNvPr>
          <p:cNvSpPr txBox="1"/>
          <p:nvPr/>
        </p:nvSpPr>
        <p:spPr>
          <a:xfrm>
            <a:off x="296333" y="5944256"/>
            <a:ext cx="1042836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Yu Mincho" panose="02020400000000000000" pitchFamily="18" charset="-128"/>
              </a:rPr>
              <a:t>[4] R. </a:t>
            </a:r>
            <a:r>
              <a:rPr lang="en-US" sz="140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Yu Mincho" panose="02020400000000000000" pitchFamily="18" charset="-128"/>
              </a:rPr>
              <a:t>Kostin</a:t>
            </a:r>
            <a:r>
              <a:rPr lang="en-US" sz="14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Yu Mincho" panose="02020400000000000000" pitchFamily="18" charset="-128"/>
              </a:rPr>
              <a:t> </a:t>
            </a:r>
            <a:r>
              <a:rPr lang="en-US" sz="1400">
                <a:solidFill>
                  <a:srgbClr val="000000"/>
                </a:solidFill>
                <a:latin typeface="Times New Roman" panose="02020603050405020304" pitchFamily="18" charset="0"/>
                <a:ea typeface="Yu Mincho" panose="02020400000000000000" pitchFamily="18" charset="-128"/>
              </a:rPr>
              <a:t>e</a:t>
            </a:r>
            <a:r>
              <a:rPr lang="en-US" sz="14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Yu Mincho" panose="02020400000000000000" pitchFamily="18" charset="-128"/>
              </a:rPr>
              <a:t>t al., "A tuner for a superconducting traveling wave cavity prototype,” </a:t>
            </a:r>
            <a:r>
              <a:rPr lang="en-US" sz="1400" i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Yu Mincho" panose="02020400000000000000" pitchFamily="18" charset="-128"/>
              </a:rPr>
              <a:t>Journal of Instrumentation </a:t>
            </a:r>
            <a:r>
              <a:rPr lang="en-US" sz="14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Yu Mincho" panose="02020400000000000000" pitchFamily="18" charset="-128"/>
              </a:rPr>
              <a:t>10.10 (2015): P10038</a:t>
            </a:r>
            <a:r>
              <a:rPr lang="en-US" sz="1400">
                <a:effectLst/>
              </a:rPr>
              <a:t> </a:t>
            </a:r>
            <a:endParaRPr lang="en-US" sz="140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FA4B285-D8B0-A17D-1749-AD8B3F05FF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1361" y="1647845"/>
            <a:ext cx="2251073" cy="362129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B7B96B0-E0E9-BFDB-B043-483FA3570279}"/>
              </a:ext>
            </a:extLst>
          </p:cNvPr>
          <p:cNvSpPr txBox="1"/>
          <p:nvPr/>
        </p:nvSpPr>
        <p:spPr>
          <a:xfrm>
            <a:off x="7389626" y="5525171"/>
            <a:ext cx="139651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Assembly test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B8755C7-A030-605A-9991-9B09616725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8728937" y="1927196"/>
            <a:ext cx="4252944" cy="247734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7530656-ED88-DA09-806A-90336BC25E22}"/>
              </a:ext>
            </a:extLst>
          </p:cNvPr>
          <p:cNvSpPr txBox="1"/>
          <p:nvPr/>
        </p:nvSpPr>
        <p:spPr>
          <a:xfrm>
            <a:off x="9616739" y="5536153"/>
            <a:ext cx="286990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Model of the cavity w VTS HW</a:t>
            </a:r>
          </a:p>
        </p:txBody>
      </p:sp>
    </p:spTree>
    <p:extLst>
      <p:ext uri="{BB962C8B-B14F-4D97-AF65-F5344CB8AC3E}">
        <p14:creationId xmlns:p14="http://schemas.microsoft.com/office/powerpoint/2010/main" val="4837564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lide Number Placeholder 5">
            <a:extLst>
              <a:ext uri="{FF2B5EF4-FFF2-40B4-BE49-F238E27FC236}">
                <a16:creationId xmlns:a16="http://schemas.microsoft.com/office/drawing/2014/main" id="{A9A80DE1-84D3-025A-C88F-51B0ACAA8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0F0D564-A54D-3CE9-7B89-798BBAAABD2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52413"/>
            <a:ext cx="11582400" cy="427037"/>
          </a:xfrm>
        </p:spPr>
        <p:txBody>
          <a:bodyPr>
            <a:normAutofit fontScale="90000"/>
          </a:bodyPr>
          <a:lstStyle/>
          <a:p>
            <a:r>
              <a:rPr lang="en-US" sz="3200" u="sng">
                <a:latin typeface="Helvetica" panose="020B0604020202020204" pitchFamily="34" charset="0"/>
                <a:cs typeface="Helvetica" panose="020B0604020202020204" pitchFamily="34" charset="0"/>
              </a:rPr>
              <a:t>TW 3-cell VTS preparations</a:t>
            </a:r>
          </a:p>
        </p:txBody>
      </p:sp>
      <p:pic>
        <p:nvPicPr>
          <p:cNvPr id="15" name="Content Placeholder 4" descr="A picture containing indoor, steel&#10;&#10;Description automatically generated">
            <a:extLst>
              <a:ext uri="{FF2B5EF4-FFF2-40B4-BE49-F238E27FC236}">
                <a16:creationId xmlns:a16="http://schemas.microsoft.com/office/drawing/2014/main" id="{8092DA17-B548-4CFC-433B-63AB7C5E147B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9575" y="774700"/>
            <a:ext cx="2892425" cy="2168525"/>
          </a:xfr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C33A9EAA-34BE-D5C5-1B7C-B16C14BFEE9F}"/>
              </a:ext>
            </a:extLst>
          </p:cNvPr>
          <p:cNvSpPr txBox="1">
            <a:spLocks/>
          </p:cNvSpPr>
          <p:nvPr/>
        </p:nvSpPr>
        <p:spPr>
          <a:xfrm>
            <a:off x="798119" y="5952441"/>
            <a:ext cx="6408361" cy="299093"/>
          </a:xfrm>
          <a:prstGeom prst="rect">
            <a:avLst/>
          </a:prstGeom>
          <a:solidFill>
            <a:schemeClr val="bg1"/>
          </a:solidFill>
        </p:spPr>
        <p:txBody>
          <a:bodyPr lIns="0" tIns="0" rIns="0" bIns="0" anchor="ctr" anchorCtr="0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004C97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defRPr/>
            </a:pPr>
            <a:r>
              <a:rPr lang="en-US" sz="1200" dirty="0">
                <a:solidFill>
                  <a:schemeClr val="tx1"/>
                </a:solidFill>
                <a:latin typeface="Helvetica" panose="020B0604020202020204" pitchFamily="34" charset="0"/>
                <a:ea typeface="Geneva" pitchFamily="121" charset="-128"/>
                <a:cs typeface="Helvetica" panose="020B0604020202020204" pitchFamily="34" charset="0"/>
              </a:rPr>
              <a:t>CUSTOM Tuning hardware on the 3-cell and the field profiles (SW mode) post tuning.</a:t>
            </a:r>
          </a:p>
        </p:txBody>
      </p:sp>
      <p:sp>
        <p:nvSpPr>
          <p:cNvPr id="22" name="Title 28">
            <a:extLst>
              <a:ext uri="{FF2B5EF4-FFF2-40B4-BE49-F238E27FC236}">
                <a16:creationId xmlns:a16="http://schemas.microsoft.com/office/drawing/2014/main" id="{0C80CBA1-F332-4D05-230D-B6DBA9FEC26D}"/>
              </a:ext>
            </a:extLst>
          </p:cNvPr>
          <p:cNvSpPr>
            <a:spLocks noGrp="1"/>
          </p:cNvSpPr>
          <p:nvPr/>
        </p:nvSpPr>
        <p:spPr bwMode="auto">
          <a:xfrm>
            <a:off x="1451938" y="3065652"/>
            <a:ext cx="948895" cy="2398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004C97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 eaLnBrk="1" hangingPunct="1"/>
            <a:r>
              <a:rPr lang="en-US" altLang="en-US" sz="1200" dirty="0">
                <a:solidFill>
                  <a:schemeClr val="tx1"/>
                </a:solidFill>
                <a:latin typeface="Helvetica" panose="020B0604020202020204" pitchFamily="34" charset="0"/>
                <a:ea typeface="Geneva" pitchFamily="121" charset="-128"/>
                <a:cs typeface="Helvetica" panose="020B0604020202020204" pitchFamily="34" charset="0"/>
              </a:rPr>
              <a:t>BCP at ANL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A78AE0A-1399-AC80-DBC0-17D3020568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60687" y="832824"/>
            <a:ext cx="3543300" cy="2159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A5A490D-9EDB-ED2A-72CA-5B1DE8FD65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286234" y="800137"/>
            <a:ext cx="1752742" cy="2169018"/>
          </a:xfrm>
          <a:prstGeom prst="rect">
            <a:avLst/>
          </a:prstGeom>
        </p:spPr>
      </p:pic>
      <p:sp>
        <p:nvSpPr>
          <p:cNvPr id="17" name="Title 28">
            <a:extLst>
              <a:ext uri="{FF2B5EF4-FFF2-40B4-BE49-F238E27FC236}">
                <a16:creationId xmlns:a16="http://schemas.microsoft.com/office/drawing/2014/main" id="{E5C48F8B-FDC0-37B9-9D51-2D77C1729104}"/>
              </a:ext>
            </a:extLst>
          </p:cNvPr>
          <p:cNvSpPr>
            <a:spLocks noGrp="1"/>
          </p:cNvSpPr>
          <p:nvPr/>
        </p:nvSpPr>
        <p:spPr bwMode="auto">
          <a:xfrm>
            <a:off x="5612741" y="3065652"/>
            <a:ext cx="1318093" cy="2398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004C97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 eaLnBrk="1" hangingPunct="1"/>
            <a:r>
              <a:rPr lang="en-US" altLang="en-US" sz="1200" dirty="0">
                <a:solidFill>
                  <a:schemeClr val="tx1"/>
                </a:solidFill>
                <a:latin typeface="Helvetica" panose="020B0604020202020204" pitchFamily="34" charset="0"/>
                <a:ea typeface="Geneva" pitchFamily="121" charset="-128"/>
                <a:cs typeface="Helvetica" panose="020B0604020202020204" pitchFamily="34" charset="0"/>
              </a:rPr>
              <a:t>HPR at IB4, FNAL</a:t>
            </a:r>
          </a:p>
        </p:txBody>
      </p:sp>
      <p:sp>
        <p:nvSpPr>
          <p:cNvPr id="23" name="Title 28">
            <a:extLst>
              <a:ext uri="{FF2B5EF4-FFF2-40B4-BE49-F238E27FC236}">
                <a16:creationId xmlns:a16="http://schemas.microsoft.com/office/drawing/2014/main" id="{90C6650F-BA4A-F1E8-2A49-2CE3CCA88512}"/>
              </a:ext>
            </a:extLst>
          </p:cNvPr>
          <p:cNvSpPr>
            <a:spLocks noGrp="1"/>
          </p:cNvSpPr>
          <p:nvPr/>
        </p:nvSpPr>
        <p:spPr bwMode="auto">
          <a:xfrm>
            <a:off x="8843426" y="5952441"/>
            <a:ext cx="2036096" cy="2398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004C97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 eaLnBrk="1" hangingPunct="1"/>
            <a:r>
              <a:rPr lang="en-US" altLang="en-US" sz="1200" dirty="0">
                <a:solidFill>
                  <a:schemeClr val="tx1"/>
                </a:solidFill>
                <a:latin typeface="Helvetica" panose="020B0604020202020204" pitchFamily="34" charset="0"/>
                <a:ea typeface="Geneva" pitchFamily="121" charset="-128"/>
                <a:cs typeface="Helvetica" panose="020B0604020202020204" pitchFamily="34" charset="0"/>
              </a:rPr>
              <a:t>VTS instrumentations</a:t>
            </a:r>
          </a:p>
        </p:txBody>
      </p:sp>
      <p:pic>
        <p:nvPicPr>
          <p:cNvPr id="8" name="Picture 7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B7F8875F-DD83-140E-C77E-07353678A3C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25085" y="3653658"/>
            <a:ext cx="3682977" cy="221245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E8D2932-A88C-029E-D97D-EB1BCEF1CBB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20083" y="3629878"/>
            <a:ext cx="3440408" cy="2260295"/>
          </a:xfrm>
          <a:prstGeom prst="rect">
            <a:avLst/>
          </a:prstGeom>
        </p:spPr>
      </p:pic>
      <p:pic>
        <p:nvPicPr>
          <p:cNvPr id="14" name="Content Placeholder 3">
            <a:extLst>
              <a:ext uri="{FF2B5EF4-FFF2-40B4-BE49-F238E27FC236}">
                <a16:creationId xmlns:a16="http://schemas.microsoft.com/office/drawing/2014/main" id="{2B46E5BF-CC47-2B9B-42B1-70DEAEC2C25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4800" y="3658082"/>
            <a:ext cx="3108264" cy="2212459"/>
          </a:xfrm>
          <a:prstGeom prst="rect">
            <a:avLst/>
          </a:prstGeom>
        </p:spPr>
      </p:pic>
      <p:pic>
        <p:nvPicPr>
          <p:cNvPr id="18" name="Picture 17" descr="A picture containing indoor, wall&#10;&#10;Description automatically generated">
            <a:extLst>
              <a:ext uri="{FF2B5EF4-FFF2-40B4-BE49-F238E27FC236}">
                <a16:creationId xmlns:a16="http://schemas.microsoft.com/office/drawing/2014/main" id="{9354E088-0068-D6C8-B077-A0621AC9035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4634" y="785062"/>
            <a:ext cx="2892024" cy="2169018"/>
          </a:xfrm>
          <a:prstGeom prst="rect">
            <a:avLst/>
          </a:prstGeom>
        </p:spPr>
      </p:pic>
      <p:pic>
        <p:nvPicPr>
          <p:cNvPr id="19" name="Picture 18" descr="A picture containing electronics, camera, projector, gear&#10;&#10;Description automatically generated">
            <a:extLst>
              <a:ext uri="{FF2B5EF4-FFF2-40B4-BE49-F238E27FC236}">
                <a16:creationId xmlns:a16="http://schemas.microsoft.com/office/drawing/2014/main" id="{CA519993-93D6-4B63-5AE3-A162C30B5F0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3338" y="1948137"/>
            <a:ext cx="1342592" cy="1006944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D2DA9B49-4203-7B8B-D3FB-A319E6C8F389}"/>
              </a:ext>
            </a:extLst>
          </p:cNvPr>
          <p:cNvSpPr txBox="1"/>
          <p:nvPr/>
        </p:nvSpPr>
        <p:spPr>
          <a:xfrm>
            <a:off x="6996515" y="3065652"/>
            <a:ext cx="433143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latin typeface="Helvetica" panose="020B0604020202020204" pitchFamily="34" charset="0"/>
                <a:ea typeface="Geneva" pitchFamily="121" charset="-128"/>
                <a:cs typeface="Helvetica" panose="020B0604020202020204" pitchFamily="34" charset="0"/>
              </a:rPr>
              <a:t>Cavity after 120um rotational BCP</a:t>
            </a:r>
            <a:br>
              <a:rPr lang="en-US" sz="1200" b="1" dirty="0">
                <a:latin typeface="Helvetica" panose="020B0604020202020204" pitchFamily="34" charset="0"/>
                <a:ea typeface="Geneva" pitchFamily="121" charset="-128"/>
                <a:cs typeface="Helvetica" panose="020B0604020202020204" pitchFamily="34" charset="0"/>
              </a:rPr>
            </a:br>
            <a:r>
              <a:rPr lang="en-US" sz="1200" b="1" dirty="0">
                <a:latin typeface="Helvetica" panose="020B0604020202020204" pitchFamily="34" charset="0"/>
                <a:ea typeface="Geneva" pitchFamily="121" charset="-128"/>
                <a:cs typeface="Helvetica" panose="020B0604020202020204" pitchFamily="34" charset="0"/>
              </a:rPr>
              <a:t>800C bake, external BCP to remove oxides</a:t>
            </a:r>
          </a:p>
        </p:txBody>
      </p:sp>
    </p:spTree>
    <p:extLst>
      <p:ext uri="{BB962C8B-B14F-4D97-AF65-F5344CB8AC3E}">
        <p14:creationId xmlns:p14="http://schemas.microsoft.com/office/powerpoint/2010/main" val="12038357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, electronics, display&#10;&#10;Description automatically generated">
            <a:extLst>
              <a:ext uri="{FF2B5EF4-FFF2-40B4-BE49-F238E27FC236}">
                <a16:creationId xmlns:a16="http://schemas.microsoft.com/office/drawing/2014/main" id="{8A542948-D079-E7AB-9C9C-86B0BE53F96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9" t="11131" r="10311" b="26896"/>
          <a:stretch/>
        </p:blipFill>
        <p:spPr>
          <a:xfrm>
            <a:off x="439192" y="746760"/>
            <a:ext cx="7354387" cy="4183380"/>
          </a:xfrm>
          <a:prstGeom prst="rect">
            <a:avLst/>
          </a:prstGeom>
        </p:spPr>
      </p:pic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C6720CD4-B0DC-310C-D426-53E2A1E157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37D6D49-7A5B-822D-1BD6-3D0EFA45264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52413"/>
            <a:ext cx="11582400" cy="427037"/>
          </a:xfrm>
        </p:spPr>
        <p:txBody>
          <a:bodyPr>
            <a:normAutofit fontScale="90000"/>
          </a:bodyPr>
          <a:lstStyle/>
          <a:p>
            <a:r>
              <a:rPr lang="en-US" sz="2900" u="sng" dirty="0">
                <a:latin typeface="Helvetica" panose="020B0604020202020204" pitchFamily="34" charset="0"/>
              </a:rPr>
              <a:t>TW demonstration: Cavity with air, room temp. at RF test bench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DD8D2A2-2151-B784-3969-4A8686BC2A61}"/>
              </a:ext>
            </a:extLst>
          </p:cNvPr>
          <p:cNvSpPr txBox="1"/>
          <p:nvPr/>
        </p:nvSpPr>
        <p:spPr>
          <a:xfrm>
            <a:off x="354484" y="5036402"/>
            <a:ext cx="1170717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An example of TW at 1300.53MHz (700k away from resonance 1301.06 MHz) excited at room temperature after cell tuning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Magenta; a forward wave signal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Blue; a suppressed backward wave signal (~30dB less than forward)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Yellow; a signal from the calibration pick up.</a:t>
            </a:r>
          </a:p>
        </p:txBody>
      </p:sp>
      <p:pic>
        <p:nvPicPr>
          <p:cNvPr id="13" name="Picture 12" descr="A picture containing machine, medical equipment, indoor, engineering&#10;&#10;Description automatically generated">
            <a:extLst>
              <a:ext uri="{FF2B5EF4-FFF2-40B4-BE49-F238E27FC236}">
                <a16:creationId xmlns:a16="http://schemas.microsoft.com/office/drawing/2014/main" id="{2D834C14-83B8-EFEC-34D1-C38ECE9F617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45" t="11941" b="10016"/>
          <a:stretch/>
        </p:blipFill>
        <p:spPr>
          <a:xfrm>
            <a:off x="8123596" y="900582"/>
            <a:ext cx="3887648" cy="270037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922926A-75BF-88B0-952D-D3334B3B64B4}"/>
              </a:ext>
            </a:extLst>
          </p:cNvPr>
          <p:cNvSpPr txBox="1"/>
          <p:nvPr/>
        </p:nvSpPr>
        <p:spPr>
          <a:xfrm>
            <a:off x="9114287" y="3713655"/>
            <a:ext cx="218833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>
                <a:latin typeface="Times New Roman" panose="02020603050405020304" pitchFamily="18" charset="0"/>
                <a:cs typeface="Times New Roman" panose="02020603050405020304" pitchFamily="18" charset="0"/>
              </a:rPr>
              <a:t>The 3-cell on RF test bench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3E49F64-730B-AF85-2EDE-8D654F38141B}"/>
              </a:ext>
            </a:extLst>
          </p:cNvPr>
          <p:cNvSpPr txBox="1"/>
          <p:nvPr/>
        </p:nvSpPr>
        <p:spPr>
          <a:xfrm>
            <a:off x="2487482" y="1973769"/>
            <a:ext cx="11384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Forward wave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DA56B46-CAB7-9BF4-4F80-574EAD004AC9}"/>
              </a:ext>
            </a:extLst>
          </p:cNvPr>
          <p:cNvSpPr txBox="1"/>
          <p:nvPr/>
        </p:nvSpPr>
        <p:spPr>
          <a:xfrm>
            <a:off x="3913515" y="3903181"/>
            <a:ext cx="12314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Backward wave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6CFEA9C-F8A5-9BBB-1BDC-5E36C32BE90D}"/>
              </a:ext>
            </a:extLst>
          </p:cNvPr>
          <p:cNvSpPr/>
          <p:nvPr/>
        </p:nvSpPr>
        <p:spPr>
          <a:xfrm>
            <a:off x="5330817" y="4284525"/>
            <a:ext cx="869461" cy="41209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F4A8D49-4F2B-0144-5949-E935FA093B95}"/>
              </a:ext>
            </a:extLst>
          </p:cNvPr>
          <p:cNvSpPr txBox="1"/>
          <p:nvPr/>
        </p:nvSpPr>
        <p:spPr>
          <a:xfrm>
            <a:off x="3987303" y="2112269"/>
            <a:ext cx="8755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~200k BW</a:t>
            </a:r>
          </a:p>
        </p:txBody>
      </p:sp>
    </p:spTree>
    <p:extLst>
      <p:ext uri="{BB962C8B-B14F-4D97-AF65-F5344CB8AC3E}">
        <p14:creationId xmlns:p14="http://schemas.microsoft.com/office/powerpoint/2010/main" val="18344638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98A2217-1BEA-A847-33B7-CC78DEFE45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225" y="818771"/>
            <a:ext cx="6598181" cy="4170137"/>
          </a:xfrm>
          <a:prstGeom prst="rect">
            <a:avLst/>
          </a:prstGeom>
        </p:spPr>
      </p:pic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5E7BF181-D67A-BBCE-875E-11EEC29C9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37D6D49-7A5B-822D-1BD6-3D0EFA45264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52413"/>
            <a:ext cx="11582400" cy="427037"/>
          </a:xfrm>
        </p:spPr>
        <p:txBody>
          <a:bodyPr>
            <a:normAutofit fontScale="90000"/>
          </a:bodyPr>
          <a:lstStyle/>
          <a:p>
            <a:r>
              <a:rPr lang="en-US" sz="2900" u="sng">
                <a:latin typeface="Helvetica" panose="020B0604020202020204" pitchFamily="34" charset="0"/>
              </a:rPr>
              <a:t>TW demonstration; Cavity under vacuum, at room temp. in VTS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DD8D2A2-2151-B784-3969-4A8686BC2A61}"/>
              </a:ext>
            </a:extLst>
          </p:cNvPr>
          <p:cNvSpPr txBox="1"/>
          <p:nvPr/>
        </p:nvSpPr>
        <p:spPr>
          <a:xfrm>
            <a:off x="383319" y="5030674"/>
            <a:ext cx="834949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An example of TW at 1301.100 MHz excited at room temperature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Yellow; a forward wave signal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Blue; a suppressed backward wave signal (~30dB less than forward)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Purple; a signal from the calibration pick up.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5739A4-1FD4-0A6F-7D53-D8B8D34C90D6}"/>
              </a:ext>
            </a:extLst>
          </p:cNvPr>
          <p:cNvSpPr txBox="1"/>
          <p:nvPr/>
        </p:nvSpPr>
        <p:spPr>
          <a:xfrm>
            <a:off x="8651631" y="5742477"/>
            <a:ext cx="271682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>
                <a:latin typeface="Times New Roman" panose="02020603050405020304" pitchFamily="18" charset="0"/>
                <a:cs typeface="Times New Roman" panose="02020603050405020304" pitchFamily="18" charset="0"/>
              </a:rPr>
              <a:t>The 3-cell installation into VTS pit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3F83190-8AC8-CAD6-B651-3BFC04D725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7292" y="961634"/>
            <a:ext cx="3225800" cy="46736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9591F2A-5373-C001-7B00-6656792451B1}"/>
              </a:ext>
            </a:extLst>
          </p:cNvPr>
          <p:cNvSpPr txBox="1"/>
          <p:nvPr/>
        </p:nvSpPr>
        <p:spPr>
          <a:xfrm>
            <a:off x="2426522" y="1970319"/>
            <a:ext cx="11384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Forward wave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A02C47E-0291-5259-19F1-B0A39E0EFE50}"/>
              </a:ext>
            </a:extLst>
          </p:cNvPr>
          <p:cNvSpPr txBox="1"/>
          <p:nvPr/>
        </p:nvSpPr>
        <p:spPr>
          <a:xfrm>
            <a:off x="3467722" y="4143338"/>
            <a:ext cx="12314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Backward wave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6AE883-B29C-DA12-DEEA-DFC30EB7FF78}"/>
              </a:ext>
            </a:extLst>
          </p:cNvPr>
          <p:cNvSpPr/>
          <p:nvPr/>
        </p:nvSpPr>
        <p:spPr>
          <a:xfrm>
            <a:off x="4853354" y="4551416"/>
            <a:ext cx="869461" cy="41209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EAAE4F0-8E95-8DA4-19BF-775C73ECF103}"/>
              </a:ext>
            </a:extLst>
          </p:cNvPr>
          <p:cNvSpPr txBox="1"/>
          <p:nvPr/>
        </p:nvSpPr>
        <p:spPr>
          <a:xfrm>
            <a:off x="3682503" y="2857655"/>
            <a:ext cx="8755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~200k BW</a:t>
            </a:r>
          </a:p>
        </p:txBody>
      </p:sp>
    </p:spTree>
    <p:extLst>
      <p:ext uri="{BB962C8B-B14F-4D97-AF65-F5344CB8AC3E}">
        <p14:creationId xmlns:p14="http://schemas.microsoft.com/office/powerpoint/2010/main" val="16867256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 machine in a room&#10;&#10;Description automatically generated">
            <a:extLst>
              <a:ext uri="{FF2B5EF4-FFF2-40B4-BE49-F238E27FC236}">
                <a16:creationId xmlns:a16="http://schemas.microsoft.com/office/drawing/2014/main" id="{792B7644-C67C-8D62-0817-EAFB4AC812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8792" y="898742"/>
            <a:ext cx="3018713" cy="40249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2B9B36E-DEB1-C14E-6C51-882EA53AEDD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3673"/>
          <a:stretch/>
        </p:blipFill>
        <p:spPr>
          <a:xfrm>
            <a:off x="383320" y="958962"/>
            <a:ext cx="6797114" cy="3964730"/>
          </a:xfrm>
          <a:prstGeom prst="rect">
            <a:avLst/>
          </a:prstGeom>
        </p:spPr>
      </p:pic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9D5B1103-4BEF-6567-3036-6808F814A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37D6D49-7A5B-822D-1BD6-3D0EFA45264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52413"/>
            <a:ext cx="11582400" cy="427037"/>
          </a:xfrm>
        </p:spPr>
        <p:txBody>
          <a:bodyPr>
            <a:normAutofit fontScale="90000"/>
          </a:bodyPr>
          <a:lstStyle/>
          <a:p>
            <a:r>
              <a:rPr lang="en-US" sz="2900" u="sng">
                <a:latin typeface="Helvetica" panose="020B0604020202020204" pitchFamily="34" charset="0"/>
              </a:rPr>
              <a:t>TW demonstration; Cavity under vacuum, in 2K liquid helium, VTS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DD8D2A2-2151-B784-3969-4A8686BC2A61}"/>
              </a:ext>
            </a:extLst>
          </p:cNvPr>
          <p:cNvSpPr txBox="1"/>
          <p:nvPr/>
        </p:nvSpPr>
        <p:spPr>
          <a:xfrm>
            <a:off x="383320" y="5021882"/>
            <a:ext cx="707255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An example of TW at 1303.155 MHz being tuned at 2K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Yellow; a forward wave signal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Blue; a suppressed backward wave signal (&gt;30dB less than forward)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Purple; a signal from the calibration pick up.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C7D978C-A242-A726-5337-9547F9D007C0}"/>
              </a:ext>
            </a:extLst>
          </p:cNvPr>
          <p:cNvSpPr txBox="1"/>
          <p:nvPr/>
        </p:nvSpPr>
        <p:spPr>
          <a:xfrm>
            <a:off x="4340391" y="1115785"/>
            <a:ext cx="1614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Forward wave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C654B7C-43C0-6792-DB18-F767FF29A423}"/>
              </a:ext>
            </a:extLst>
          </p:cNvPr>
          <p:cNvSpPr txBox="1"/>
          <p:nvPr/>
        </p:nvSpPr>
        <p:spPr>
          <a:xfrm>
            <a:off x="4340391" y="3840909"/>
            <a:ext cx="1755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Backward wave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F3D6835-DAD5-0CE5-6705-D9DF766B0704}"/>
              </a:ext>
            </a:extLst>
          </p:cNvPr>
          <p:cNvSpPr/>
          <p:nvPr/>
        </p:nvSpPr>
        <p:spPr>
          <a:xfrm>
            <a:off x="2391508" y="4511602"/>
            <a:ext cx="869461" cy="41209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F21B9C2-3977-75BE-C9BF-50102DAC14BC}"/>
              </a:ext>
            </a:extLst>
          </p:cNvPr>
          <p:cNvSpPr/>
          <p:nvPr/>
        </p:nvSpPr>
        <p:spPr>
          <a:xfrm>
            <a:off x="5775663" y="4284973"/>
            <a:ext cx="869461" cy="41209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E848B5A-A4EF-C1B3-A1DE-4B838A1B89F1}"/>
              </a:ext>
            </a:extLst>
          </p:cNvPr>
          <p:cNvSpPr txBox="1"/>
          <p:nvPr/>
        </p:nvSpPr>
        <p:spPr>
          <a:xfrm>
            <a:off x="4780414" y="1921514"/>
            <a:ext cx="7216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~1k BW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CC9EDC3-687F-9C4C-000C-2EB16BCEE5E9}"/>
              </a:ext>
            </a:extLst>
          </p:cNvPr>
          <p:cNvSpPr/>
          <p:nvPr/>
        </p:nvSpPr>
        <p:spPr>
          <a:xfrm>
            <a:off x="4765594" y="1853968"/>
            <a:ext cx="869461" cy="41209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D81D6B1-FC8C-0428-3C15-0C3454840770}"/>
              </a:ext>
            </a:extLst>
          </p:cNvPr>
          <p:cNvSpPr txBox="1"/>
          <p:nvPr/>
        </p:nvSpPr>
        <p:spPr>
          <a:xfrm>
            <a:off x="7860445" y="5021882"/>
            <a:ext cx="394823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QL~1E6 – easier to tune, matcher was not installed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TW demonstrated at 2K for the first time!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2422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FC15AD-8439-CDD9-BB62-7F78DAA14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CAF87BB-B170-3901-381D-F6F83EB0761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52413"/>
            <a:ext cx="11582400" cy="427037"/>
          </a:xfrm>
        </p:spPr>
        <p:txBody>
          <a:bodyPr>
            <a:normAutofit fontScale="90000"/>
          </a:bodyPr>
          <a:lstStyle/>
          <a:p>
            <a:r>
              <a:rPr lang="en-US" sz="2900" u="sng" dirty="0">
                <a:latin typeface="Helvetica" panose="020B0604020202020204" pitchFamily="34" charset="0"/>
                <a:cs typeface="Helvetica" panose="020B0604020202020204" pitchFamily="34" charset="0"/>
              </a:rPr>
              <a:t>VTS test 1/23/24: SW regime, high Q</a:t>
            </a:r>
          </a:p>
        </p:txBody>
      </p:sp>
      <p:pic>
        <p:nvPicPr>
          <p:cNvPr id="25" name="Content Placeholder 7">
            <a:extLst>
              <a:ext uri="{FF2B5EF4-FFF2-40B4-BE49-F238E27FC236}">
                <a16:creationId xmlns:a16="http://schemas.microsoft.com/office/drawing/2014/main" id="{5CEB878C-65B7-5816-91FA-E42715971A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041" y="823391"/>
            <a:ext cx="8866337" cy="5059363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E7E18EAC-084F-CEE0-9D65-4B206D09CB91}"/>
              </a:ext>
            </a:extLst>
          </p:cNvPr>
          <p:cNvSpPr txBox="1"/>
          <p:nvPr/>
        </p:nvSpPr>
        <p:spPr>
          <a:xfrm>
            <a:off x="2859419" y="3589414"/>
            <a:ext cx="18998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Post quench Q0 1277MHz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F6D39CE-91A3-EA35-E790-452261836C27}"/>
              </a:ext>
            </a:extLst>
          </p:cNvPr>
          <p:cNvCxnSpPr>
            <a:cxnSpLocks/>
            <a:stCxn id="26" idx="1"/>
          </p:cNvCxnSpPr>
          <p:nvPr/>
        </p:nvCxnSpPr>
        <p:spPr>
          <a:xfrm flipH="1" flipV="1">
            <a:off x="2428750" y="3518233"/>
            <a:ext cx="430669" cy="2096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B99E6EF2-517E-ED5F-35B5-C1CA83EB33C0}"/>
              </a:ext>
            </a:extLst>
          </p:cNvPr>
          <p:cNvSpPr txBox="1"/>
          <p:nvPr/>
        </p:nvSpPr>
        <p:spPr>
          <a:xfrm>
            <a:off x="6253249" y="3241234"/>
            <a:ext cx="10631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Q0 1277MHz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6EA0EDCE-32DC-2F07-3A30-B6BE5048D2E9}"/>
              </a:ext>
            </a:extLst>
          </p:cNvPr>
          <p:cNvCxnSpPr>
            <a:cxnSpLocks/>
          </p:cNvCxnSpPr>
          <p:nvPr/>
        </p:nvCxnSpPr>
        <p:spPr>
          <a:xfrm>
            <a:off x="6666984" y="3547135"/>
            <a:ext cx="0" cy="4163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B0783274-C5FF-8B84-42B9-E65B793D440A}"/>
              </a:ext>
            </a:extLst>
          </p:cNvPr>
          <p:cNvSpPr txBox="1"/>
          <p:nvPr/>
        </p:nvSpPr>
        <p:spPr>
          <a:xfrm>
            <a:off x="4176813" y="4201216"/>
            <a:ext cx="11833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Qext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1277MHz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A4EED08-39BC-27EF-05C9-F69884D04E3A}"/>
              </a:ext>
            </a:extLst>
          </p:cNvPr>
          <p:cNvSpPr txBox="1"/>
          <p:nvPr/>
        </p:nvSpPr>
        <p:spPr>
          <a:xfrm>
            <a:off x="1047011" y="4754996"/>
            <a:ext cx="11833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Qext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1303MHz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FCF877B-3F5B-7B7F-4440-41CF60BEA177}"/>
              </a:ext>
            </a:extLst>
          </p:cNvPr>
          <p:cNvSpPr txBox="1"/>
          <p:nvPr/>
        </p:nvSpPr>
        <p:spPr>
          <a:xfrm>
            <a:off x="1126090" y="3938849"/>
            <a:ext cx="11833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Qext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1305MHz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5CF012CE-A826-3C8E-96C9-57E506B8D4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27080" y="1815595"/>
            <a:ext cx="1784866" cy="1338366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CB11ED48-58E8-7A88-F357-958FFAD4FB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27080" y="3294292"/>
            <a:ext cx="1784866" cy="1338366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C59E29E9-FB70-EE46-8073-55502B6C62A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27080" y="4583920"/>
            <a:ext cx="1784866" cy="1338366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0E2E315E-D70D-F9D5-317F-0FEFC989437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51280" y="420391"/>
            <a:ext cx="1860666" cy="1395204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28046831-421C-8B4A-0DE4-D76CC35189D4}"/>
              </a:ext>
            </a:extLst>
          </p:cNvPr>
          <p:cNvSpPr txBox="1"/>
          <p:nvPr/>
        </p:nvSpPr>
        <p:spPr>
          <a:xfrm>
            <a:off x="9385810" y="990627"/>
            <a:ext cx="1210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Eacc</a:t>
            </a:r>
            <a:r>
              <a:rPr lang="en-US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=19 MV/m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9AA6594-E5A4-3162-DFF2-C446ACCAD31F}"/>
              </a:ext>
            </a:extLst>
          </p:cNvPr>
          <p:cNvSpPr txBox="1"/>
          <p:nvPr/>
        </p:nvSpPr>
        <p:spPr>
          <a:xfrm>
            <a:off x="9385810" y="2441614"/>
            <a:ext cx="1210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Eacc</a:t>
            </a:r>
            <a:r>
              <a:rPr lang="en-US" sz="12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=20 MV/m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BFA18D6-4A8A-01DB-D431-724BC694F71B}"/>
              </a:ext>
            </a:extLst>
          </p:cNvPr>
          <p:cNvSpPr txBox="1"/>
          <p:nvPr/>
        </p:nvSpPr>
        <p:spPr>
          <a:xfrm>
            <a:off x="9385810" y="3924217"/>
            <a:ext cx="12490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Eacc</a:t>
            </a:r>
            <a:r>
              <a:rPr lang="en-US" sz="1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25 MV/m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F048FEE-08D0-2A7C-AA4E-4369C8B216EA}"/>
              </a:ext>
            </a:extLst>
          </p:cNvPr>
          <p:cNvSpPr txBox="1"/>
          <p:nvPr/>
        </p:nvSpPr>
        <p:spPr>
          <a:xfrm>
            <a:off x="9385810" y="5152681"/>
            <a:ext cx="12490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Eacc</a:t>
            </a:r>
            <a:r>
              <a:rPr lang="en-US" sz="1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28 MV/m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D3F52E7-0C4D-C49F-D447-472EA57D9FF5}"/>
              </a:ext>
            </a:extLst>
          </p:cNvPr>
          <p:cNvSpPr txBox="1"/>
          <p:nvPr/>
        </p:nvSpPr>
        <p:spPr>
          <a:xfrm>
            <a:off x="6015112" y="4893495"/>
            <a:ext cx="1509196" cy="27699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Corrected 20 MV/m</a:t>
            </a:r>
          </a:p>
        </p:txBody>
      </p:sp>
    </p:spTree>
    <p:extLst>
      <p:ext uri="{BB962C8B-B14F-4D97-AF65-F5344CB8AC3E}">
        <p14:creationId xmlns:p14="http://schemas.microsoft.com/office/powerpoint/2010/main" val="37465163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723993-61F2-0601-7E35-D5D6BF76A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A2F1A91-95E5-9B72-E6DA-8809EE8D372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52413"/>
            <a:ext cx="11582400" cy="427037"/>
          </a:xfrm>
        </p:spPr>
        <p:txBody>
          <a:bodyPr>
            <a:normAutofit fontScale="90000"/>
          </a:bodyPr>
          <a:lstStyle/>
          <a:p>
            <a:r>
              <a:rPr lang="en-US" sz="3200" u="sng" dirty="0">
                <a:latin typeface="Helvetica" panose="020B0604020202020204" pitchFamily="34" charset="0"/>
                <a:cs typeface="Helvetica" panose="020B0604020202020204" pitchFamily="34" charset="0"/>
              </a:rPr>
              <a:t>VTS test 1/23/24: SW regime, high Q continued</a:t>
            </a:r>
            <a:endParaRPr lang="en-US" dirty="0"/>
          </a:p>
        </p:txBody>
      </p:sp>
      <p:sp>
        <p:nvSpPr>
          <p:cNvPr id="45" name="Content Placeholder 44">
            <a:extLst>
              <a:ext uri="{FF2B5EF4-FFF2-40B4-BE49-F238E27FC236}">
                <a16:creationId xmlns:a16="http://schemas.microsoft.com/office/drawing/2014/main" id="{86EF94BB-5A7C-1F03-F6EA-8222DD1C5C8C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971550"/>
            <a:ext cx="5635625" cy="5353050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Field emission was observed for all modes</a:t>
            </a:r>
          </a:p>
          <a:p>
            <a:r>
              <a:rPr lang="en-US" dirty="0"/>
              <a:t>WG limits the </a:t>
            </a:r>
            <a:r>
              <a:rPr lang="en-US" dirty="0" err="1"/>
              <a:t>Eacc</a:t>
            </a:r>
            <a:r>
              <a:rPr lang="en-US" dirty="0"/>
              <a:t>, but in TW regime WG field is 3 times less.</a:t>
            </a:r>
          </a:p>
          <a:p>
            <a:r>
              <a:rPr lang="en-US" dirty="0"/>
              <a:t>LFD is K</a:t>
            </a:r>
            <a:r>
              <a:rPr lang="en-US" baseline="-25000" dirty="0"/>
              <a:t>L</a:t>
            </a:r>
            <a:r>
              <a:rPr lang="en-US" dirty="0"/>
              <a:t>=-1.9 Hz/(MV/m)</a:t>
            </a:r>
            <a:r>
              <a:rPr lang="en-US" baseline="30000" dirty="0"/>
              <a:t>2 </a:t>
            </a:r>
            <a:r>
              <a:rPr lang="en-US" dirty="0"/>
              <a:t>– lower than estimated in TW regime.</a:t>
            </a:r>
          </a:p>
          <a:p>
            <a:r>
              <a:rPr lang="en-US" dirty="0"/>
              <a:t>Cavity was designed/reinforced to withstand 0.1mbar of VTS helium pressure fluctuations and LFD</a:t>
            </a:r>
          </a:p>
          <a:p>
            <a:r>
              <a:rPr lang="en-US" dirty="0"/>
              <a:t>It was found that VTS pressure fluctuation is actually 0.1ubar level (TW operation was stable) – good chance for TW at high Q high </a:t>
            </a:r>
            <a:r>
              <a:rPr lang="en-US" dirty="0" err="1"/>
              <a:t>Eacc</a:t>
            </a:r>
            <a:r>
              <a:rPr lang="en-US" dirty="0"/>
              <a:t>!</a:t>
            </a:r>
          </a:p>
          <a:p>
            <a:endParaRPr lang="en-US" dirty="0"/>
          </a:p>
        </p:txBody>
      </p:sp>
      <p:pic>
        <p:nvPicPr>
          <p:cNvPr id="46" name="Picture 45" descr="A computer monitors and a keyboard&#10;&#10;Description automatically generated">
            <a:extLst>
              <a:ext uri="{FF2B5EF4-FFF2-40B4-BE49-F238E27FC236}">
                <a16:creationId xmlns:a16="http://schemas.microsoft.com/office/drawing/2014/main" id="{6B4908AA-6682-D539-0024-E23DF193321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994"/>
          <a:stretch/>
        </p:blipFill>
        <p:spPr>
          <a:xfrm>
            <a:off x="6547406" y="899515"/>
            <a:ext cx="5635466" cy="2367151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85FDF719-4C9A-675C-982B-87973DEC3BF9}"/>
              </a:ext>
            </a:extLst>
          </p:cNvPr>
          <p:cNvSpPr txBox="1"/>
          <p:nvPr/>
        </p:nvSpPr>
        <p:spPr>
          <a:xfrm>
            <a:off x="8353349" y="822740"/>
            <a:ext cx="233589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 modes field emission</a:t>
            </a:r>
          </a:p>
        </p:txBody>
      </p:sp>
      <p:graphicFrame>
        <p:nvGraphicFramePr>
          <p:cNvPr id="51" name="Chart 50">
            <a:extLst>
              <a:ext uri="{FF2B5EF4-FFF2-40B4-BE49-F238E27FC236}">
                <a16:creationId xmlns:a16="http://schemas.microsoft.com/office/drawing/2014/main" id="{24248CDA-8D7E-653B-5C4D-6A1A72FEDB0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5959751"/>
              </p:ext>
            </p:extLst>
          </p:nvPr>
        </p:nvGraphicFramePr>
        <p:xfrm>
          <a:off x="6756398" y="3343441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E2619FE9-FCEE-1B8B-75E9-AB92B26D7F2C}"/>
              </a:ext>
            </a:extLst>
          </p:cNvPr>
          <p:cNvCxnSpPr>
            <a:cxnSpLocks/>
            <a:stCxn id="47" idx="2"/>
          </p:cNvCxnSpPr>
          <p:nvPr/>
        </p:nvCxnSpPr>
        <p:spPr>
          <a:xfrm flipH="1">
            <a:off x="8563499" y="1192072"/>
            <a:ext cx="957798" cy="43265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684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D5B65D-D2FD-B46C-9D6D-750924590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8213F01-69AF-E678-28FE-18AC01BF44C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52413"/>
            <a:ext cx="11582400" cy="427037"/>
          </a:xfr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Contents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88A7208-6D86-4106-419D-E2FFCFBA5704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971550"/>
            <a:ext cx="11563350" cy="5059363"/>
          </a:xfrm>
        </p:spPr>
        <p:txBody>
          <a:bodyPr>
            <a:normAutofit fontScale="92500" lnSpcReduction="20000"/>
          </a:bodyPr>
          <a:lstStyle/>
          <a:p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About Euclid </a:t>
            </a:r>
          </a:p>
          <a:p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SC TW Introduction</a:t>
            </a:r>
          </a:p>
          <a:p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Cavity test preparation</a:t>
            </a:r>
          </a:p>
          <a:p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TW at 300K</a:t>
            </a:r>
          </a:p>
          <a:p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TW at 2K, QL=1E6</a:t>
            </a:r>
          </a:p>
          <a:p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SW at 2K, QL~1E10</a:t>
            </a:r>
          </a:p>
          <a:p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Next steps</a:t>
            </a:r>
          </a:p>
          <a:p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Summary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06345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48996DD4-1870-767C-37C8-C483C473E8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DF9FAC7-4C10-FF43-99F9-1D38885B961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52413"/>
            <a:ext cx="11582400" cy="427037"/>
          </a:xfrm>
        </p:spPr>
        <p:txBody>
          <a:bodyPr>
            <a:normAutofit fontScale="90000"/>
          </a:bodyPr>
          <a:lstStyle/>
          <a:p>
            <a:r>
              <a:rPr lang="en-US" sz="3200" u="sng" dirty="0">
                <a:latin typeface="Helvetica" panose="020B0604020202020204" pitchFamily="34" charset="0"/>
                <a:cs typeface="Helvetica" panose="020B0604020202020204" pitchFamily="34" charset="0"/>
              </a:rPr>
              <a:t>Next steps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F766EB3-423E-B343-9239-60DA77BD62B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04031" y="1045368"/>
            <a:ext cx="11183937" cy="4767263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Final goal for this cavity is TW at as high as possible gradient: </a:t>
            </a:r>
            <a:r>
              <a:rPr lang="en-US" sz="2800" dirty="0" err="1">
                <a:latin typeface="Helvetica" panose="020B0604020202020204" pitchFamily="34" charset="0"/>
                <a:cs typeface="Helvetica" panose="020B0604020202020204" pitchFamily="34" charset="0"/>
              </a:rPr>
              <a:t>Eacc</a:t>
            </a: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=30MV/m with QL~1E8 and 300W SSA at VTS</a:t>
            </a:r>
          </a:p>
          <a:p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What is needed:</a:t>
            </a:r>
          </a:p>
          <a:p>
            <a:pPr lvl="1"/>
            <a:r>
              <a:rPr lang="en-US" sz="2266" dirty="0">
                <a:latin typeface="Helvetica" panose="020B0604020202020204" pitchFamily="34" charset="0"/>
                <a:cs typeface="Helvetica" panose="020B0604020202020204" pitchFamily="34" charset="0"/>
              </a:rPr>
              <a:t>VTS reconfiguration for TW excitation and detection</a:t>
            </a:r>
          </a:p>
          <a:p>
            <a:pPr lvl="1"/>
            <a:r>
              <a:rPr lang="en-US" sz="2266" dirty="0">
                <a:latin typeface="Helvetica" panose="020B0604020202020204" pitchFamily="34" charset="0"/>
                <a:cs typeface="Helvetica" panose="020B0604020202020204" pitchFamily="34" charset="0"/>
              </a:rPr>
              <a:t>Enhanced processing – EP</a:t>
            </a:r>
          </a:p>
          <a:p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We start with QL~1E7 - coming this month, matcher will be installed with VTS reconfigured for TW excitation</a:t>
            </a:r>
          </a:p>
          <a:p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Next step QL~1E8  - harder to tune but higher gradient achievable, thus limiting factor can be processing </a:t>
            </a:r>
          </a:p>
          <a:p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EP processing and high Q high gradient test.</a:t>
            </a:r>
          </a:p>
          <a:p>
            <a:endParaRPr lang="en-US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51370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48996DD4-1870-767C-37C8-C483C473E8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DF9FAC7-4C10-FF43-99F9-1D38885B961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52413"/>
            <a:ext cx="11582400" cy="427037"/>
          </a:xfrm>
        </p:spPr>
        <p:txBody>
          <a:bodyPr>
            <a:normAutofit fontScale="90000"/>
          </a:bodyPr>
          <a:lstStyle/>
          <a:p>
            <a:r>
              <a:rPr lang="en-US" sz="3200" u="sng">
                <a:latin typeface="Helvetica" panose="020B0604020202020204" pitchFamily="34" charset="0"/>
                <a:cs typeface="Helvetica" panose="020B0604020202020204" pitchFamily="34" charset="0"/>
              </a:rPr>
              <a:t>Summary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F766EB3-423E-B343-9239-60DA77BD62B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04031" y="1045368"/>
            <a:ext cx="11183937" cy="4767263"/>
          </a:xfrm>
        </p:spPr>
        <p:txBody>
          <a:bodyPr>
            <a:normAutofit lnSpcReduction="10000"/>
          </a:bodyPr>
          <a:lstStyle/>
          <a:p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SRF TW cavity development through the 3-cell has been progressing at Fermilab </a:t>
            </a:r>
          </a:p>
          <a:p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Cavity was processed: 120um rotational BCP</a:t>
            </a:r>
            <a:b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800C bake, external BCP to remove oxides</a:t>
            </a:r>
          </a:p>
          <a:p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Tuning has been done: custom HW was designed, successfully used</a:t>
            </a:r>
          </a:p>
          <a:p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TW excitation at room temperature demonstrated</a:t>
            </a:r>
          </a:p>
          <a:p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TW excitation at cryogenic temperature and QL~1E6</a:t>
            </a:r>
          </a:p>
          <a:p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SW regime high gradient tested: </a:t>
            </a:r>
            <a:r>
              <a:rPr lang="en-US" sz="2800" dirty="0" err="1">
                <a:latin typeface="Helvetica" panose="020B0604020202020204" pitchFamily="34" charset="0"/>
                <a:cs typeface="Helvetica" panose="020B0604020202020204" pitchFamily="34" charset="0"/>
              </a:rPr>
              <a:t>Eacc</a:t>
            </a: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=20-25MV/m reached.</a:t>
            </a:r>
          </a:p>
          <a:p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What’s next: TW @ high Q, high </a:t>
            </a:r>
            <a:r>
              <a:rPr lang="en-US" sz="2800" dirty="0" err="1">
                <a:latin typeface="Helvetica" panose="020B0604020202020204" pitchFamily="34" charset="0"/>
                <a:cs typeface="Helvetica" panose="020B0604020202020204" pitchFamily="34" charset="0"/>
              </a:rPr>
              <a:t>Eacc</a:t>
            </a: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 with VTS reconfiguration</a:t>
            </a:r>
          </a:p>
          <a:p>
            <a:endParaRPr lang="en-US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33121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78AB10-793F-BB09-1ABC-1010A0F88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0122B-B5D1-27AE-C5D9-F0744EFC5D7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52413"/>
            <a:ext cx="11582400" cy="427037"/>
          </a:xfrm>
        </p:spPr>
        <p:txBody>
          <a:bodyPr>
            <a:normAutofit fontScale="90000"/>
          </a:bodyPr>
          <a:lstStyle/>
          <a:p>
            <a:r>
              <a:rPr lang="en-US" sz="2900" u="sng" dirty="0">
                <a:latin typeface="Helvetica" panose="020B0604020202020204" pitchFamily="34" charset="0"/>
              </a:rPr>
              <a:t>Acknowledgment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C1C07E6-E87E-FF4D-B790-DFA1B5E245B7}"/>
              </a:ext>
            </a:extLst>
          </p:cNvPr>
          <p:cNvSpPr txBox="1"/>
          <p:nvPr/>
        </p:nvSpPr>
        <p:spPr>
          <a:xfrm>
            <a:off x="144901" y="1207080"/>
            <a:ext cx="2712787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Fumio </a:t>
            </a:r>
            <a:r>
              <a:rPr lang="en-US" sz="16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Furuta</a:t>
            </a:r>
            <a:endParaRPr lang="en-US" sz="1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6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Kellen McGee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6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Vyacheslav Yakovlev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Sergey </a:t>
            </a:r>
            <a:r>
              <a:rPr lang="en-US" sz="16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Belomestnyh</a:t>
            </a:r>
            <a:endParaRPr lang="en-US" sz="1600" b="0" i="0" u="none" strike="noStrike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en-US" sz="16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RF support</a:t>
            </a:r>
            <a:endParaRPr lang="en-US" sz="1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6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Timergali</a:t>
            </a:r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Khabiboulline</a:t>
            </a:r>
            <a:endParaRPr lang="en-US" sz="1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l" fontAlgn="base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Gennady Romanov</a:t>
            </a:r>
          </a:p>
          <a:p>
            <a:pPr algn="l" fontAlgn="base"/>
            <a:r>
              <a:rPr lang="en-US" sz="16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Cavity support</a:t>
            </a:r>
          </a:p>
          <a:p>
            <a:pPr marL="285750" indent="-285750" algn="l" fontAlgn="base">
              <a:buFont typeface="Arial" panose="020B0604020202020204" pitchFamily="34" charset="0"/>
              <a:buChar char="•"/>
            </a:pPr>
            <a:r>
              <a:rPr lang="en-US" sz="16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Damon Bice</a:t>
            </a:r>
          </a:p>
          <a:p>
            <a:pPr marL="285750" indent="-285750" algn="l" fontAlgn="base">
              <a:buFont typeface="Arial" panose="020B0604020202020204" pitchFamily="34" charset="0"/>
              <a:buChar char="•"/>
            </a:pPr>
            <a:r>
              <a:rPr lang="en-US" sz="16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Chad  Thompson</a:t>
            </a:r>
          </a:p>
          <a:p>
            <a:pPr marL="285750" indent="-285750" algn="l" fontAlgn="base">
              <a:buFont typeface="Arial" panose="020B0604020202020204" pitchFamily="34" charset="0"/>
              <a:buChar char="•"/>
            </a:pPr>
            <a:r>
              <a:rPr lang="en-US" sz="16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Thomas Reid</a:t>
            </a:r>
          </a:p>
          <a:p>
            <a:pPr marL="285750" indent="-285750" algn="l" fontAlgn="base">
              <a:buFont typeface="Arial" panose="020B0604020202020204" pitchFamily="34" charset="0"/>
              <a:buChar char="•"/>
            </a:pPr>
            <a:r>
              <a:rPr lang="en-US" sz="16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Ben Guilfoyle</a:t>
            </a:r>
            <a:endParaRPr lang="en-US" sz="1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fontAlgn="base"/>
            <a:r>
              <a:rPr lang="en-US" sz="16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VTS support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6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Alexandr</a:t>
            </a:r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Netepenko</a:t>
            </a:r>
            <a:endParaRPr lang="en-US" sz="1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l" fontAlgn="base">
              <a:buFont typeface="Arial" panose="020B0604020202020204" pitchFamily="34" charset="0"/>
              <a:buChar char="•"/>
            </a:pPr>
            <a:r>
              <a:rPr lang="en-US" sz="16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Abraham Diaz</a:t>
            </a:r>
          </a:p>
          <a:p>
            <a:pPr marL="285750" indent="-285750" algn="l" fontAlgn="base">
              <a:buFont typeface="Arial" panose="020B0604020202020204" pitchFamily="34" charset="0"/>
              <a:buChar char="•"/>
            </a:pPr>
            <a:r>
              <a:rPr lang="en-US" sz="16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David Burk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Paul </a:t>
            </a:r>
            <a:r>
              <a:rPr lang="en-US" sz="16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Dubiel</a:t>
            </a:r>
            <a:endParaRPr lang="en-US" sz="1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 Kwan (Trista) Ng</a:t>
            </a:r>
          </a:p>
          <a:p>
            <a:pPr algn="l" fontAlgn="base"/>
            <a:r>
              <a:rPr lang="en-US" sz="1600" b="1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Cryo</a:t>
            </a:r>
            <a:r>
              <a:rPr lang="en-US" sz="16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support</a:t>
            </a:r>
          </a:p>
          <a:p>
            <a:pPr marL="285750" indent="-285750" algn="l" fontAlgn="base">
              <a:buFont typeface="Arial" panose="020B0604020202020204" pitchFamily="34" charset="0"/>
              <a:buChar char="•"/>
            </a:pPr>
            <a:r>
              <a:rPr lang="en-US" sz="16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Dan Marks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363A49B-1882-07D2-4D38-E54129D3AF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2332" y="679451"/>
            <a:ext cx="5755422" cy="575542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B752263-E3E9-E165-CFE6-18B3C5281BDC}"/>
              </a:ext>
            </a:extLst>
          </p:cNvPr>
          <p:cNvSpPr txBox="1"/>
          <p:nvPr/>
        </p:nvSpPr>
        <p:spPr>
          <a:xfrm>
            <a:off x="3016165" y="1284490"/>
            <a:ext cx="235015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base"/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fontAlgn="base"/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Roman Kostin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Pavel </a:t>
            </a:r>
            <a:r>
              <a:rPr lang="en-US" sz="16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Avrakhov</a:t>
            </a:r>
            <a:r>
              <a:rPr lang="en-US" sz="16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l" fontAlgn="base"/>
            <a:br>
              <a:rPr lang="en-US" sz="16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Engineering Consultant</a:t>
            </a:r>
          </a:p>
          <a:p>
            <a:pPr marL="285750" indent="-285750" algn="l" fontAlgn="base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John </a:t>
            </a:r>
            <a:r>
              <a:rPr lang="en-US" sz="16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Rathke</a:t>
            </a:r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(AES)</a:t>
            </a:r>
            <a:endParaRPr lang="en-US" sz="1600" b="0" i="0" u="none" strike="noStrike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fontAlgn="base"/>
            <a:br>
              <a:rPr lang="en-US" sz="16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16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and more….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EAD6B14-5A6C-18D5-8B9F-93247F82F5B1}"/>
              </a:ext>
            </a:extLst>
          </p:cNvPr>
          <p:cNvSpPr txBox="1"/>
          <p:nvPr/>
        </p:nvSpPr>
        <p:spPr>
          <a:xfrm>
            <a:off x="158823" y="758599"/>
            <a:ext cx="541589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Thank to all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olleagues supported the 3-cell TW works!!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EE3F312-5937-AA02-ECB1-5ABF4D4991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1495" y="1272434"/>
            <a:ext cx="1286063" cy="508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7982D46-C583-5DAF-0F22-F3BA12A774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2374" y="5598533"/>
            <a:ext cx="3032344" cy="575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6361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2D55B0-9AC6-A0D1-B34A-FF982C795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CC0C846-A51F-71C7-C24C-013A4A71B99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52413"/>
            <a:ext cx="11582400" cy="427037"/>
          </a:xfrm>
        </p:spPr>
        <p:txBody>
          <a:bodyPr>
            <a:normAutofit fontScale="90000"/>
          </a:bodyPr>
          <a:lstStyle/>
          <a:p>
            <a:r>
              <a:rPr lang="en-US" sz="2900" u="sng" dirty="0">
                <a:latin typeface="Helvetica" panose="020B0604020202020204" pitchFamily="34" charset="0"/>
                <a:cs typeface="Helvetica" panose="020B0604020202020204" pitchFamily="34" charset="0"/>
              </a:rPr>
              <a:t>3-cell SCTW cavity TW mode RF parameters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FC57A2BF-D600-4E5A-3992-F57A2B3B0BED}"/>
                  </a:ext>
                </a:extLst>
              </p:cNvPr>
              <p:cNvSpPr>
                <a:spLocks noGrp="1"/>
              </p:cNvSpPr>
              <p:nvPr>
                <p:ph idx="4294967295"/>
              </p:nvPr>
            </p:nvSpPr>
            <p:spPr>
              <a:xfrm>
                <a:off x="0" y="971550"/>
                <a:ext cx="5129213" cy="5059363"/>
              </a:xfrm>
            </p:spPr>
            <p:txBody>
              <a:bodyPr/>
              <a:lstStyle/>
              <a:p>
                <a:r>
                  <a:rPr lang="en-US" sz="1800" dirty="0"/>
                  <a:t>TW excitation is possible by two FPC couplers excitation with power and phase redistribution</a:t>
                </a:r>
              </a:p>
              <a:p>
                <a:r>
                  <a:rPr lang="en-US" sz="1800" dirty="0"/>
                  <a:t>RF parameters are in the Table below</a:t>
                </a:r>
              </a:p>
              <a:p>
                <a:r>
                  <a:rPr lang="en-US" sz="1800" dirty="0"/>
                  <a:t>VTS measurement requires</a:t>
                </a:r>
                <a:r>
                  <a:rPr lang="el-GR" sz="1800" dirty="0"/>
                  <a:t> </a:t>
                </a:r>
                <a14:m>
                  <m:oMath xmlns:m="http://schemas.openxmlformats.org/officeDocument/2006/math">
                    <m:r>
                      <a:rPr lang="el-GR" sz="1800" b="1" dirty="0">
                        <a:highlight>
                          <a:srgbClr val="00FF00"/>
                        </a:highlight>
                        <a:latin typeface="Cambria Math" panose="02040503050406030204" pitchFamily="18" charset="0"/>
                      </a:rPr>
                      <m:t>ᴂ</m:t>
                    </m:r>
                  </m:oMath>
                </a14:m>
                <a:r>
                  <a:rPr lang="en-US" sz="1800" dirty="0"/>
                  <a:t> parameter to get </a:t>
                </a:r>
                <a:r>
                  <a:rPr lang="en-US" sz="1800" dirty="0" err="1"/>
                  <a:t>Eacc</a:t>
                </a:r>
                <a:r>
                  <a:rPr lang="en-US" sz="1800" dirty="0"/>
                  <a:t> from reactive power (</a:t>
                </a:r>
                <a:r>
                  <a:rPr lang="en-US" sz="1800" dirty="0" err="1"/>
                  <a:t>wW</a:t>
                </a:r>
                <a:r>
                  <a:rPr lang="en-US" sz="1800" dirty="0"/>
                  <a:t> or Q2Pt)</a:t>
                </a:r>
              </a:p>
              <a:p>
                <a14:m>
                  <m:oMath xmlns:m="http://schemas.openxmlformats.org/officeDocument/2006/math">
                    <m:r>
                      <a:rPr lang="el-GR" sz="1800" b="1" dirty="0" smtClean="0">
                        <a:latin typeface="Cambria Math" panose="02040503050406030204" pitchFamily="18" charset="0"/>
                      </a:rPr>
                      <m:t>ᴂ</m:t>
                    </m:r>
                  </m:oMath>
                </a14:m>
                <a:r>
                  <a:rPr lang="en-US" sz="1800" dirty="0"/>
                  <a:t> is taken from R/Q but it is nothing else as a proportion coefficient between </a:t>
                </a:r>
                <a:r>
                  <a:rPr lang="en-US" sz="1800" dirty="0" err="1"/>
                  <a:t>Eacc</a:t>
                </a:r>
                <a:r>
                  <a:rPr lang="en-US" sz="1800" dirty="0"/>
                  <a:t> and </a:t>
                </a:r>
                <a:r>
                  <a:rPr lang="en-US" sz="1800" dirty="0" err="1"/>
                  <a:t>wW</a:t>
                </a:r>
                <a:endParaRPr lang="en-US" sz="1800" dirty="0"/>
              </a:p>
              <a:p>
                <a:r>
                  <a:rPr lang="en-US" sz="1800" dirty="0"/>
                  <a:t>R/Q make sense for TW mode but not so much for SW in the 3-cell structure as shunt impedance (or voltage gain) can be zero, see the next slide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FC57A2BF-D600-4E5A-3992-F57A2B3B0BE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0" y="971550"/>
                <a:ext cx="5129213" cy="5059363"/>
              </a:xfrm>
              <a:blipFill>
                <a:blip r:embed="rId2"/>
                <a:stretch>
                  <a:fillRect l="-713" t="-6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6D661F26-5A8A-FEE0-B442-28381B3AA29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41343407"/>
                  </p:ext>
                </p:extLst>
              </p:nvPr>
            </p:nvGraphicFramePr>
            <p:xfrm>
              <a:off x="423838" y="4350816"/>
              <a:ext cx="4060062" cy="1924050"/>
            </p:xfrm>
            <a:graphic>
              <a:graphicData uri="http://schemas.openxmlformats.org/drawingml/2006/table">
                <a:tbl>
                  <a:tblPr>
                    <a:tableStyleId>{5C22544A-7EE6-4342-B048-85BDC9FD1C3A}</a:tableStyleId>
                  </a:tblPr>
                  <a:tblGrid>
                    <a:gridCol w="2069584">
                      <a:extLst>
                        <a:ext uri="{9D8B030D-6E8A-4147-A177-3AD203B41FA5}">
                          <a16:colId xmlns:a16="http://schemas.microsoft.com/office/drawing/2014/main" val="138414147"/>
                        </a:ext>
                      </a:extLst>
                    </a:gridCol>
                    <a:gridCol w="1990478">
                      <a:extLst>
                        <a:ext uri="{9D8B030D-6E8A-4147-A177-3AD203B41FA5}">
                          <a16:colId xmlns:a16="http://schemas.microsoft.com/office/drawing/2014/main" val="2823545610"/>
                        </a:ext>
                      </a:extLst>
                    </a:gridCol>
                  </a:tblGrid>
                  <a:tr h="190500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1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Parameter</a:t>
                          </a:r>
                          <a:endParaRPr lang="en-US" sz="14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>
                        <a:solidFill>
                          <a:srgbClr val="4472C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1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Value</a:t>
                          </a:r>
                          <a:endParaRPr lang="en-US" sz="14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>
                        <a:solidFill>
                          <a:srgbClr val="4472C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13777562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u="none" strike="noStrike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Phase advance, deg</a:t>
                          </a:r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u="none" strike="noStrike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105</a:t>
                          </a:r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2988505719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u="none" strike="noStrike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Cell length, mm</a:t>
                          </a:r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u="none" strike="noStrike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67.26</a:t>
                          </a:r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271413497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u="none" strike="noStrike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Aperture R, mm</a:t>
                          </a:r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u="none" strike="noStrike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60</a:t>
                          </a:r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4264440157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u="none" strike="noStrike" kern="1200" dirty="0" err="1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rsh</a:t>
                          </a:r>
                          <a:r>
                            <a:rPr lang="en-US" sz="11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/Q, </a:t>
                          </a:r>
                          <a:r>
                            <a:rPr lang="el-GR" sz="11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Ω/</a:t>
                          </a:r>
                          <a:r>
                            <a:rPr lang="en-US" sz="11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m</a:t>
                          </a:r>
                          <a:endParaRPr lang="ru-RU" sz="2400" b="0" i="0" u="none" strike="noStrike" kern="1200" baseline="0" dirty="0">
                            <a:solidFill>
                              <a:schemeClr val="dk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u="none" strike="noStrike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1808</a:t>
                          </a:r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75528178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marL="0" algn="ctr" defTabSz="1219170" rtl="0" eaLnBrk="1" fontAlgn="b" latinLnBrk="0" hangingPunct="1"/>
                          <a:r>
                            <a:rPr lang="en-US" sz="1100" b="0" i="0" u="none" strike="noStrike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G, </a:t>
                          </a:r>
                          <a:r>
                            <a:rPr lang="el-GR" sz="1100" b="0" i="0" u="none" strike="noStrike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Ω</a:t>
                          </a:r>
                          <a:endParaRPr lang="en-US" sz="1100" b="0" i="0" u="none" strike="noStrike" kern="12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194</a:t>
                          </a: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1044428797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marL="0" marR="0" lvl="0" indent="0" algn="ctr" defTabSz="121917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l-GR" sz="1100" b="0" i="0" u="none" strike="noStrike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β</a:t>
                          </a:r>
                          <a:r>
                            <a:rPr lang="en-US" sz="1100" b="0" i="0" u="none" strike="noStrike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gr, % 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2.9</a:t>
                          </a: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2235293752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marL="0" marR="0" lvl="0" indent="0" algn="ctr" defTabSz="121917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0" i="0" u="none" strike="noStrike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K_E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1.94</a:t>
                          </a: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300102603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marL="0" algn="ctr" defTabSz="1219170" rtl="0" eaLnBrk="1" fontAlgn="b" latinLnBrk="0" hangingPunct="1"/>
                          <a:r>
                            <a:rPr lang="en-US" sz="1100" b="0" i="0" u="none" strike="noStrike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K_H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3.05</a:t>
                          </a: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36784954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marL="0" algn="ctr" defTabSz="1219170" rtl="0" eaLnBrk="1" fontAlgn="b" latinLnBrk="0" hangingPunct="1"/>
                          <a14:m>
                            <m:oMath xmlns:m="http://schemas.openxmlformats.org/officeDocument/2006/math">
                              <m:r>
                                <a:rPr lang="el-GR" sz="1100" i="1" u="none" strike="noStrike" dirty="0" smtClean="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ᴂ</m:t>
                              </m:r>
                            </m:oMath>
                          </a14:m>
                          <a:r>
                            <a:rPr lang="en-US" sz="1100" b="0" i="0" u="none" strike="noStrike" kern="12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, </a:t>
                          </a:r>
                          <a:r>
                            <a:rPr lang="el-GR" sz="1100" u="none" strike="noStrike" dirty="0">
                              <a:solidFill>
                                <a:schemeClr val="tx1"/>
                              </a:solidFill>
                              <a:effectLst/>
                            </a:rPr>
                            <a:t>Ω</a:t>
                          </a:r>
                          <a:r>
                            <a:rPr lang="en-US" sz="1100" u="none" strike="noStrike" dirty="0">
                              <a:solidFill>
                                <a:schemeClr val="tx1"/>
                              </a:solidFill>
                              <a:effectLst/>
                            </a:rPr>
                            <a:t>/m2</a:t>
                          </a:r>
                          <a:endParaRPr lang="en-US" sz="1100" b="0" i="0" u="none" strike="noStrike" kern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94.65</a:t>
                          </a:r>
                        </a:p>
                      </a:txBody>
                      <a:tcPr marL="9525" marR="9525" marT="9525" marB="0" anchor="b"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0498985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6D661F26-5A8A-FEE0-B442-28381B3AA29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41343407"/>
                  </p:ext>
                </p:extLst>
              </p:nvPr>
            </p:nvGraphicFramePr>
            <p:xfrm>
              <a:off x="423838" y="4350816"/>
              <a:ext cx="4060062" cy="1924050"/>
            </p:xfrm>
            <a:graphic>
              <a:graphicData uri="http://schemas.openxmlformats.org/drawingml/2006/table">
                <a:tbl>
                  <a:tblPr>
                    <a:tableStyleId>{5C22544A-7EE6-4342-B048-85BDC9FD1C3A}</a:tableStyleId>
                  </a:tblPr>
                  <a:tblGrid>
                    <a:gridCol w="2069584">
                      <a:extLst>
                        <a:ext uri="{9D8B030D-6E8A-4147-A177-3AD203B41FA5}">
                          <a16:colId xmlns:a16="http://schemas.microsoft.com/office/drawing/2014/main" val="138414147"/>
                        </a:ext>
                      </a:extLst>
                    </a:gridCol>
                    <a:gridCol w="1990478">
                      <a:extLst>
                        <a:ext uri="{9D8B030D-6E8A-4147-A177-3AD203B41FA5}">
                          <a16:colId xmlns:a16="http://schemas.microsoft.com/office/drawing/2014/main" val="2823545610"/>
                        </a:ext>
                      </a:extLst>
                    </a:gridCol>
                  </a:tblGrid>
                  <a:tr h="22288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1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Parameter</a:t>
                          </a:r>
                          <a:endParaRPr lang="en-US" sz="14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>
                        <a:solidFill>
                          <a:srgbClr val="4472C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1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Value</a:t>
                          </a:r>
                          <a:endParaRPr lang="en-US" sz="14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>
                        <a:solidFill>
                          <a:srgbClr val="4472C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13777562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u="none" strike="noStrike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Phase advance, deg</a:t>
                          </a:r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u="none" strike="noStrike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105</a:t>
                          </a:r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2988505719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u="none" strike="noStrike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Cell length, mm</a:t>
                          </a:r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u="none" strike="noStrike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67.26</a:t>
                          </a:r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271413497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u="none" strike="noStrike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Aperture R, mm</a:t>
                          </a:r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u="none" strike="noStrike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60</a:t>
                          </a:r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4264440157"/>
                      </a:ext>
                    </a:extLst>
                  </a:tr>
                  <a:tr h="17716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u="none" strike="noStrike" kern="1200" dirty="0" err="1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rsh</a:t>
                          </a:r>
                          <a:r>
                            <a:rPr lang="en-US" sz="11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/Q, </a:t>
                          </a:r>
                          <a:r>
                            <a:rPr lang="el-GR" sz="11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Ω/</a:t>
                          </a:r>
                          <a:r>
                            <a:rPr lang="en-US" sz="11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m</a:t>
                          </a:r>
                          <a:endParaRPr lang="ru-RU" sz="2400" b="0" i="0" u="none" strike="noStrike" kern="1200" baseline="0" dirty="0">
                            <a:solidFill>
                              <a:schemeClr val="dk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u="none" strike="noStrike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1808</a:t>
                          </a:r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75528178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marL="0" algn="ctr" defTabSz="1219170" rtl="0" eaLnBrk="1" fontAlgn="b" latinLnBrk="0" hangingPunct="1"/>
                          <a:r>
                            <a:rPr lang="en-US" sz="1100" b="0" i="0" u="none" strike="noStrike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G, </a:t>
                          </a:r>
                          <a:r>
                            <a:rPr lang="el-GR" sz="1100" b="0" i="0" u="none" strike="noStrike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Ω</a:t>
                          </a:r>
                          <a:endParaRPr lang="en-US" sz="1100" b="0" i="0" u="none" strike="noStrike" kern="12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194</a:t>
                          </a: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1044428797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marL="0" marR="0" lvl="0" indent="0" algn="ctr" defTabSz="121917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l-GR" sz="1100" b="0" i="0" u="none" strike="noStrike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β</a:t>
                          </a:r>
                          <a:r>
                            <a:rPr lang="en-US" sz="1100" b="0" i="0" u="none" strike="noStrike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gr, % 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2.9</a:t>
                          </a: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2235293752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marL="0" marR="0" lvl="0" indent="0" algn="ctr" defTabSz="121917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0" i="0" u="none" strike="noStrike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K_E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1.94</a:t>
                          </a: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300102603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marL="0" algn="ctr" defTabSz="1219170" rtl="0" eaLnBrk="1" fontAlgn="b" latinLnBrk="0" hangingPunct="1"/>
                          <a:r>
                            <a:rPr lang="en-US" sz="1100" b="0" i="0" u="none" strike="noStrike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K_H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3.05</a:t>
                          </a: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36784954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b">
                        <a:blipFill>
                          <a:blip r:embed="rId3"/>
                          <a:stretch>
                            <a:fillRect l="-294" t="-945161" r="-96765" b="-451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94.65</a:t>
                          </a:r>
                        </a:p>
                      </a:txBody>
                      <a:tcPr marL="9525" marR="9525" marT="9525" marB="0" anchor="b"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04989852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9DFDBA38-CE1E-2C0D-4F5F-1226F7008C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0965" y="1557611"/>
            <a:ext cx="2706403" cy="102025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38FD043-47F1-4749-FBA1-0412CB8B7B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77196" y="970278"/>
            <a:ext cx="1973943" cy="6592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2C1D853-D6CC-A7B6-B51C-101D8AECAFFB}"/>
                  </a:ext>
                </a:extLst>
              </p:cNvPr>
              <p:cNvSpPr txBox="1"/>
              <p:nvPr/>
            </p:nvSpPr>
            <p:spPr>
              <a:xfrm>
                <a:off x="5433832" y="2706799"/>
                <a:ext cx="2364558" cy="5659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l-GR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l-GR" dirty="0"/>
                          <m:t>ᴂ</m:t>
                        </m:r>
                      </m:e>
                      <m:sup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m:rPr>
                        <m:nor/>
                      </m:rPr>
                      <a:rPr lang="en-US" b="0" i="0" dirty="0" smtClean="0">
                        <a:solidFill>
                          <a:schemeClr val="tx1"/>
                        </a:solidFill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𝑎𝑐𝑐</m:t>
                                </m:r>
                              </m:sub>
                            </m:sSub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𝑊</m:t>
                        </m:r>
                      </m:den>
                    </m:f>
                  </m:oMath>
                </a14:m>
                <a:r>
                  <a:rPr lang="en-US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𝑎𝑐𝑐</m:t>
                                </m:r>
                              </m:sub>
                            </m:sSub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2C1D853-D6CC-A7B6-B51C-101D8AECAF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3832" y="2706799"/>
                <a:ext cx="2364558" cy="56592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8732085-5206-99B9-0763-D2CAD5EF4AA0}"/>
                  </a:ext>
                </a:extLst>
              </p:cNvPr>
              <p:cNvSpPr txBox="1"/>
              <p:nvPr/>
            </p:nvSpPr>
            <p:spPr>
              <a:xfrm>
                <a:off x="5602845" y="3479393"/>
                <a:ext cx="1922642" cy="4277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𝑎𝑐𝑐</m:t>
                          </m:r>
                        </m:sub>
                      </m:sSub>
                      <m:r>
                        <m:rPr>
                          <m:nor/>
                        </m:rPr>
                        <a:rPr lang="en-US" b="0" i="0" dirty="0" smtClean="0">
                          <a:solidFill>
                            <a:schemeClr val="tx1"/>
                          </a:solidFill>
                        </a:rPr>
                        <m:t>=</m:t>
                      </m:r>
                      <m:r>
                        <m:rPr>
                          <m:nor/>
                        </m:rPr>
                        <a:rPr lang="el-GR" dirty="0"/>
                        <m:t>ᴂ</m:t>
                      </m:r>
                      <m:r>
                        <a:rPr lang="el-GR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ad>
                        <m:radPr>
                          <m:degHide m:val="on"/>
                          <m:ctrlPr>
                            <a:rPr lang="el-GR" i="1" dirty="0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8732085-5206-99B9-0763-D2CAD5EF4A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2845" y="3479393"/>
                <a:ext cx="1922642" cy="427746"/>
              </a:xfrm>
              <a:prstGeom prst="rect">
                <a:avLst/>
              </a:prstGeom>
              <a:blipFill>
                <a:blip r:embed="rId7"/>
                <a:stretch>
                  <a:fillRect b="-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66CE4296-36CC-B9BB-5C20-6161C67D359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25919" y="4147073"/>
            <a:ext cx="2706403" cy="196297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EECF29A-6C02-BF1B-7253-DE8DFBB2C8B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07569" y="4341268"/>
            <a:ext cx="3170250" cy="19240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559FC86-B8CC-3084-3629-E84CFC5C69C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552247" y="2346772"/>
            <a:ext cx="2864367" cy="166281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1FCAF8C-E505-8216-EA2D-C7493E192F8D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42794"/>
          <a:stretch/>
        </p:blipFill>
        <p:spPr>
          <a:xfrm>
            <a:off x="9822005" y="2472096"/>
            <a:ext cx="581228" cy="82817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F4E9AB1-5176-2F34-4AD6-E8E09FE0F20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446362" y="674202"/>
            <a:ext cx="3170251" cy="1485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6618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D76693-99E5-1381-1143-4AC3AF20D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A7AACDA-BC8A-D963-5CC2-3BB4A60AE14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52413"/>
            <a:ext cx="11582400" cy="427037"/>
          </a:xfrm>
        </p:spPr>
        <p:txBody>
          <a:bodyPr>
            <a:normAutofit fontScale="90000"/>
          </a:bodyPr>
          <a:lstStyle/>
          <a:p>
            <a:r>
              <a:rPr lang="en-US" sz="2900" u="sng" dirty="0">
                <a:latin typeface="Helvetica" panose="020B0604020202020204" pitchFamily="34" charset="0"/>
                <a:cs typeface="Helvetica" panose="020B0604020202020204" pitchFamily="34" charset="0"/>
              </a:rPr>
              <a:t>3-cell SCTW cavity Standing Wave modes parameters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BF34FA6-F260-D2BB-E392-E34B9A8196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56465" y="4359586"/>
            <a:ext cx="2438916" cy="18288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2B367DB-8B16-7668-B68A-938AFCC160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50437" y="823391"/>
            <a:ext cx="2438916" cy="18288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3D52879-D418-2F4F-63AB-4B943ED1ED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50437" y="2660313"/>
            <a:ext cx="2438916" cy="18288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FE12682-5556-D363-386D-4F6135D7F7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50437" y="4359586"/>
            <a:ext cx="2438916" cy="18288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7783A50-260C-A851-7016-89ABC7DC009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63581" y="701083"/>
            <a:ext cx="3501971" cy="262592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A6DEF74-D00D-9796-7987-61895C3E193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56465" y="823391"/>
            <a:ext cx="2438916" cy="18288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499CC8D-78D3-1148-7796-89D2CF362D1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56465" y="2660313"/>
            <a:ext cx="2438916" cy="18288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5" name="Table 14">
                <a:extLst>
                  <a:ext uri="{FF2B5EF4-FFF2-40B4-BE49-F238E27FC236}">
                    <a16:creationId xmlns:a16="http://schemas.microsoft.com/office/drawing/2014/main" id="{480506DD-5108-7212-AA3B-BA8E6679B9B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84178971"/>
                  </p:ext>
                </p:extLst>
              </p:nvPr>
            </p:nvGraphicFramePr>
            <p:xfrm>
              <a:off x="242225" y="4611257"/>
              <a:ext cx="3675680" cy="1684147"/>
            </p:xfrm>
            <a:graphic>
              <a:graphicData uri="http://schemas.openxmlformats.org/drawingml/2006/table">
                <a:tbl>
                  <a:tblPr>
                    <a:tableStyleId>{5C22544A-7EE6-4342-B048-85BDC9FD1C3A}</a:tableStyleId>
                  </a:tblPr>
                  <a:tblGrid>
                    <a:gridCol w="940826">
                      <a:extLst>
                        <a:ext uri="{9D8B030D-6E8A-4147-A177-3AD203B41FA5}">
                          <a16:colId xmlns:a16="http://schemas.microsoft.com/office/drawing/2014/main" val="138414147"/>
                        </a:ext>
                      </a:extLst>
                    </a:gridCol>
                    <a:gridCol w="822501">
                      <a:extLst>
                        <a:ext uri="{9D8B030D-6E8A-4147-A177-3AD203B41FA5}">
                          <a16:colId xmlns:a16="http://schemas.microsoft.com/office/drawing/2014/main" val="2823545610"/>
                        </a:ext>
                      </a:extLst>
                    </a:gridCol>
                    <a:gridCol w="774472">
                      <a:extLst>
                        <a:ext uri="{9D8B030D-6E8A-4147-A177-3AD203B41FA5}">
                          <a16:colId xmlns:a16="http://schemas.microsoft.com/office/drawing/2014/main" val="2313990822"/>
                        </a:ext>
                      </a:extLst>
                    </a:gridCol>
                    <a:gridCol w="1137881">
                      <a:extLst>
                        <a:ext uri="{9D8B030D-6E8A-4147-A177-3AD203B41FA5}">
                          <a16:colId xmlns:a16="http://schemas.microsoft.com/office/drawing/2014/main" val="1481100067"/>
                        </a:ext>
                      </a:extLst>
                    </a:gridCol>
                  </a:tblGrid>
                  <a:tr h="190500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u="none" strike="noStrike" dirty="0">
                              <a:solidFill>
                                <a:schemeClr val="bg1"/>
                              </a:solidFill>
                              <a:effectLst/>
                            </a:rPr>
                            <a:t>Frequency (GHz)</a:t>
                          </a:r>
                          <a:endParaRPr lang="en-US" sz="1100" b="0" i="0" u="none" strike="noStrike" dirty="0">
                            <a:solidFill>
                              <a:schemeClr val="bg1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9525" marR="9525" marT="9525" marB="0" anchor="b">
                        <a:solidFill>
                          <a:srgbClr val="4472C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u="none" strike="noStrike" dirty="0" err="1">
                              <a:solidFill>
                                <a:schemeClr val="bg1"/>
                              </a:solidFill>
                              <a:effectLst/>
                            </a:rPr>
                            <a:t>Epk</a:t>
                          </a:r>
                          <a:r>
                            <a:rPr lang="en-US" sz="1100" u="none" strike="noStrike" dirty="0">
                              <a:solidFill>
                                <a:schemeClr val="bg1"/>
                              </a:solidFill>
                              <a:effectLst/>
                            </a:rPr>
                            <a:t> (V/m)</a:t>
                          </a:r>
                          <a:endParaRPr lang="en-US" sz="1100" b="0" i="0" u="none" strike="noStrike" dirty="0">
                            <a:solidFill>
                              <a:schemeClr val="bg1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9525" marR="9525" marT="9525" marB="0" anchor="b">
                        <a:solidFill>
                          <a:srgbClr val="4472C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u="none" strike="noStrike" dirty="0" err="1">
                              <a:solidFill>
                                <a:schemeClr val="bg1"/>
                              </a:solidFill>
                              <a:effectLst/>
                            </a:rPr>
                            <a:t>Wst</a:t>
                          </a:r>
                          <a:r>
                            <a:rPr lang="en-US" sz="1100" u="none" strike="noStrike" dirty="0">
                              <a:solidFill>
                                <a:schemeClr val="bg1"/>
                              </a:solidFill>
                              <a:effectLst/>
                            </a:rPr>
                            <a:t>*2 (J)</a:t>
                          </a:r>
                          <a:endParaRPr lang="en-US" sz="1100" b="0" i="0" u="none" strike="noStrike" dirty="0">
                            <a:solidFill>
                              <a:schemeClr val="bg1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9525" marR="9525" marT="9525" marB="0" anchor="b">
                        <a:solidFill>
                          <a:srgbClr val="4472C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 xmlns:m="http://schemas.openxmlformats.org/officeDocument/2006/math">
                              <m:r>
                                <m:rPr>
                                  <m:nor/>
                                </m:rPr>
                                <a:rPr lang="el-GR" sz="1100" dirty="0" smtClean="0">
                                  <a:solidFill>
                                    <a:schemeClr val="bg1"/>
                                  </a:solidFill>
                                </a:rPr>
                                <m:t>ζ</m:t>
                              </m:r>
                            </m:oMath>
                          </a14:m>
                          <a:r>
                            <a:rPr lang="en-US" sz="1100" u="none" strike="noStrike" dirty="0">
                              <a:solidFill>
                                <a:schemeClr val="bg1"/>
                              </a:solidFill>
                              <a:effectLst/>
                            </a:rPr>
                            <a:t>=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en-US" sz="110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f>
                                    <m:fPr>
                                      <m:ctrlPr>
                                        <a:rPr lang="en-US" sz="110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p>
                                        <m:sSupPr>
                                          <m:ctrlPr>
                                            <a:rPr lang="en-US" sz="110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sz="1100" i="1" smtClean="0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100" b="0" i="1" smtClean="0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𝐸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100" b="0" i="1" smtClean="0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𝑝𝑘</m:t>
                                              </m:r>
                                            </m:sub>
                                          </m:sSub>
                                        </m:e>
                                        <m:sup>
                                          <m:r>
                                            <a:rPr lang="en-US" sz="1100" b="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num>
                                    <m:den>
                                      <m:r>
                                        <a:rPr lang="en-US" sz="110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𝜔</m:t>
                                      </m:r>
                                      <m:r>
                                        <a:rPr lang="en-US" sz="110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∙</m:t>
                                      </m:r>
                                      <m:r>
                                        <a:rPr lang="en-US" sz="11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𝑊</m:t>
                                      </m:r>
                                    </m:den>
                                  </m:f>
                                  <m:r>
                                    <a:rPr lang="en-US" sz="11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</m:e>
                              </m:rad>
                            </m:oMath>
                          </a14:m>
                          <a:r>
                            <a:rPr lang="en-US" sz="1100" u="none" strike="noStrike" dirty="0">
                              <a:solidFill>
                                <a:schemeClr val="bg1"/>
                              </a:solidFill>
                              <a:effectLst/>
                            </a:rPr>
                            <a:t>, </a:t>
                          </a:r>
                          <a:r>
                            <a:rPr lang="el-GR" sz="1100" u="none" strike="noStrike" dirty="0">
                              <a:solidFill>
                                <a:schemeClr val="bg1"/>
                              </a:solidFill>
                              <a:effectLst/>
                            </a:rPr>
                            <a:t>Ω</a:t>
                          </a:r>
                          <a:r>
                            <a:rPr lang="en-US" sz="1100" u="none" strike="noStrike" dirty="0">
                              <a:solidFill>
                                <a:schemeClr val="bg1"/>
                              </a:solidFill>
                              <a:effectLst/>
                            </a:rPr>
                            <a:t>/m2</a:t>
                          </a:r>
                        </a:p>
                      </a:txBody>
                      <a:tcPr marL="9525" marR="9525" marT="9525" marB="0" anchor="b">
                        <a:solidFill>
                          <a:srgbClr val="4472C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13777562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u="none" strike="noStrike" dirty="0">
                              <a:effectLst/>
                            </a:rPr>
                            <a:t>0.960848</a:t>
                          </a:r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marL="0" algn="ctr" defTabSz="1219170" rtl="0" eaLnBrk="1" fontAlgn="b" latinLnBrk="0" hangingPunct="1"/>
                          <a:r>
                            <a:rPr lang="en-US" sz="11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1806.45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marL="0" algn="ctr" defTabSz="1219170" rtl="0" eaLnBrk="1" fontAlgn="b" latinLnBrk="0" hangingPunct="1"/>
                          <a:r>
                            <a:rPr lang="en-US" sz="1100" u="none" strike="noStrike" kern="120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5.95E-09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marL="0" algn="ctr" defTabSz="1219170" rtl="0" eaLnBrk="1" fontAlgn="b" latinLnBrk="0" hangingPunct="1"/>
                          <a:r>
                            <a:rPr lang="en-US" sz="11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301</a:t>
                          </a: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2988505719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u="none" strike="noStrike" dirty="0">
                              <a:effectLst/>
                            </a:rPr>
                            <a:t>1.03717</a:t>
                          </a:r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marL="0" algn="ctr" defTabSz="1219170" rtl="0" eaLnBrk="1" fontAlgn="b" latinLnBrk="0" hangingPunct="1"/>
                          <a:r>
                            <a:rPr lang="en-US" sz="11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1946.295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marL="0" algn="ctr" defTabSz="1219170" rtl="0" eaLnBrk="1" fontAlgn="b" latinLnBrk="0" hangingPunct="1"/>
                          <a:r>
                            <a:rPr lang="en-US" sz="1100" u="none" strike="noStrike" kern="120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5.63E-09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marL="0" algn="ctr" defTabSz="1219170" rtl="0" eaLnBrk="1" fontAlgn="b" latinLnBrk="0" hangingPunct="1"/>
                          <a:r>
                            <a:rPr lang="en-US" sz="11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321</a:t>
                          </a: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271413497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u="none" strike="noStrike" dirty="0">
                              <a:effectLst/>
                            </a:rPr>
                            <a:t>1.164893</a:t>
                          </a:r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marL="0" algn="ctr" defTabSz="1219170" rtl="0" eaLnBrk="1" fontAlgn="b" latinLnBrk="0" hangingPunct="1"/>
                          <a:r>
                            <a:rPr lang="en-US" sz="11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2180.612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marL="0" algn="ctr" defTabSz="1219170" rtl="0" eaLnBrk="1" fontAlgn="b" latinLnBrk="0" hangingPunct="1"/>
                          <a:r>
                            <a:rPr lang="en-US" sz="1100" u="none" strike="noStrike" kern="120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5.44E-09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marL="0" algn="ctr" defTabSz="1219170" rtl="0" eaLnBrk="1" fontAlgn="b" latinLnBrk="0" hangingPunct="1"/>
                          <a:r>
                            <a:rPr lang="en-US" sz="11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346</a:t>
                          </a: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4264440157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u="none" strike="noStrike" dirty="0">
                              <a:effectLst/>
                            </a:rPr>
                            <a:t>1.273506</a:t>
                          </a:r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marL="0" algn="ctr" defTabSz="1219170" rtl="0" eaLnBrk="1" fontAlgn="b" latinLnBrk="0" hangingPunct="1"/>
                          <a:r>
                            <a:rPr lang="en-US" sz="11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998.8066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marL="0" algn="ctr" defTabSz="1219170" rtl="0" eaLnBrk="1" fontAlgn="b" latinLnBrk="0" hangingPunct="1"/>
                          <a:r>
                            <a:rPr lang="en-US" sz="11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6.09E-09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marL="0" algn="ctr" defTabSz="1219170" rtl="0" eaLnBrk="1" fontAlgn="b" latinLnBrk="0" hangingPunct="1"/>
                          <a:r>
                            <a:rPr lang="en-US" sz="11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143</a:t>
                          </a: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75528178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u="none" strike="noStrike">
                              <a:effectLst/>
                            </a:rPr>
                            <a:t>1.3012</a:t>
                          </a:r>
                          <a:endParaRPr lang="en-US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marL="0" algn="ctr" defTabSz="1219170" rtl="0" eaLnBrk="1" fontAlgn="b" latinLnBrk="0" hangingPunct="1"/>
                          <a:r>
                            <a:rPr lang="en-US" sz="1100" u="none" strike="noStrike" kern="120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1393.405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marL="0" algn="ctr" defTabSz="1219170" rtl="0" eaLnBrk="1" fontAlgn="b" latinLnBrk="0" hangingPunct="1"/>
                          <a:r>
                            <a:rPr lang="en-US" sz="1100" u="none" strike="noStrike" kern="120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5.84E-09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marL="0" algn="ctr" defTabSz="1219170" rtl="0" eaLnBrk="1" fontAlgn="b" latinLnBrk="0" hangingPunct="1"/>
                          <a:r>
                            <a:rPr lang="en-US" sz="11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202</a:t>
                          </a: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1044428797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u="none" strike="noStrike" dirty="0">
                              <a:effectLst/>
                            </a:rPr>
                            <a:t>1.301318</a:t>
                          </a:r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marL="0" algn="ctr" defTabSz="1219170" rtl="0" eaLnBrk="1" fontAlgn="b" latinLnBrk="0" hangingPunct="1"/>
                          <a:r>
                            <a:rPr lang="en-US" sz="1100" u="none" strike="noStrike" kern="120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1801.715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marL="0" algn="ctr" defTabSz="1219170" rtl="0" eaLnBrk="1" fontAlgn="b" latinLnBrk="0" hangingPunct="1"/>
                          <a:r>
                            <a:rPr lang="en-US" sz="11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5.60E-09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marL="0" algn="ctr" defTabSz="1219170" rtl="0" eaLnBrk="1" fontAlgn="b" latinLnBrk="0" hangingPunct="1"/>
                          <a:r>
                            <a:rPr lang="en-US" sz="11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266</a:t>
                          </a: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2235293752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1.30082 (TW)*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US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3700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5.13E-08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181*/186</a:t>
                          </a: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111736985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5" name="Table 14">
                <a:extLst>
                  <a:ext uri="{FF2B5EF4-FFF2-40B4-BE49-F238E27FC236}">
                    <a16:creationId xmlns:a16="http://schemas.microsoft.com/office/drawing/2014/main" id="{480506DD-5108-7212-AA3B-BA8E6679B9B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84178971"/>
                  </p:ext>
                </p:extLst>
              </p:nvPr>
            </p:nvGraphicFramePr>
            <p:xfrm>
              <a:off x="242225" y="4611257"/>
              <a:ext cx="3675680" cy="1684147"/>
            </p:xfrm>
            <a:graphic>
              <a:graphicData uri="http://schemas.openxmlformats.org/drawingml/2006/table">
                <a:tbl>
                  <a:tblPr>
                    <a:tableStyleId>{5C22544A-7EE6-4342-B048-85BDC9FD1C3A}</a:tableStyleId>
                  </a:tblPr>
                  <a:tblGrid>
                    <a:gridCol w="940826">
                      <a:extLst>
                        <a:ext uri="{9D8B030D-6E8A-4147-A177-3AD203B41FA5}">
                          <a16:colId xmlns:a16="http://schemas.microsoft.com/office/drawing/2014/main" val="138414147"/>
                        </a:ext>
                      </a:extLst>
                    </a:gridCol>
                    <a:gridCol w="822501">
                      <a:extLst>
                        <a:ext uri="{9D8B030D-6E8A-4147-A177-3AD203B41FA5}">
                          <a16:colId xmlns:a16="http://schemas.microsoft.com/office/drawing/2014/main" val="2823545610"/>
                        </a:ext>
                      </a:extLst>
                    </a:gridCol>
                    <a:gridCol w="774472">
                      <a:extLst>
                        <a:ext uri="{9D8B030D-6E8A-4147-A177-3AD203B41FA5}">
                          <a16:colId xmlns:a16="http://schemas.microsoft.com/office/drawing/2014/main" val="2313990822"/>
                        </a:ext>
                      </a:extLst>
                    </a:gridCol>
                    <a:gridCol w="1137881">
                      <a:extLst>
                        <a:ext uri="{9D8B030D-6E8A-4147-A177-3AD203B41FA5}">
                          <a16:colId xmlns:a16="http://schemas.microsoft.com/office/drawing/2014/main" val="1481100067"/>
                        </a:ext>
                      </a:extLst>
                    </a:gridCol>
                  </a:tblGrid>
                  <a:tr h="350647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u="none" strike="noStrike" dirty="0">
                              <a:solidFill>
                                <a:schemeClr val="bg1"/>
                              </a:solidFill>
                              <a:effectLst/>
                            </a:rPr>
                            <a:t>Frequency (GHz)</a:t>
                          </a:r>
                          <a:endParaRPr lang="en-US" sz="1100" b="0" i="0" u="none" strike="noStrike" dirty="0">
                            <a:solidFill>
                              <a:schemeClr val="bg1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9525" marR="9525" marT="9525" marB="0" anchor="b">
                        <a:solidFill>
                          <a:srgbClr val="4472C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u="none" strike="noStrike" dirty="0" err="1">
                              <a:solidFill>
                                <a:schemeClr val="bg1"/>
                              </a:solidFill>
                              <a:effectLst/>
                            </a:rPr>
                            <a:t>Epk</a:t>
                          </a:r>
                          <a:r>
                            <a:rPr lang="en-US" sz="1100" u="none" strike="noStrike" dirty="0">
                              <a:solidFill>
                                <a:schemeClr val="bg1"/>
                              </a:solidFill>
                              <a:effectLst/>
                            </a:rPr>
                            <a:t> (V/m)</a:t>
                          </a:r>
                          <a:endParaRPr lang="en-US" sz="1100" b="0" i="0" u="none" strike="noStrike" dirty="0">
                            <a:solidFill>
                              <a:schemeClr val="bg1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9525" marR="9525" marT="9525" marB="0" anchor="b">
                        <a:solidFill>
                          <a:srgbClr val="4472C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u="none" strike="noStrike" dirty="0" err="1">
                              <a:solidFill>
                                <a:schemeClr val="bg1"/>
                              </a:solidFill>
                              <a:effectLst/>
                            </a:rPr>
                            <a:t>Wst</a:t>
                          </a:r>
                          <a:r>
                            <a:rPr lang="en-US" sz="1100" u="none" strike="noStrike" dirty="0">
                              <a:solidFill>
                                <a:schemeClr val="bg1"/>
                              </a:solidFill>
                              <a:effectLst/>
                            </a:rPr>
                            <a:t>*2 (J)</a:t>
                          </a:r>
                          <a:endParaRPr lang="en-US" sz="1100" b="0" i="0" u="none" strike="noStrike" dirty="0">
                            <a:solidFill>
                              <a:schemeClr val="bg1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9525" marR="9525" marT="9525" marB="0" anchor="b">
                        <a:solidFill>
                          <a:srgbClr val="4472C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b">
                        <a:blipFill>
                          <a:blip r:embed="rId9"/>
                          <a:stretch>
                            <a:fillRect l="-223529" t="-10345" r="-1070" b="-40172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513777562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u="none" strike="noStrike" dirty="0">
                              <a:effectLst/>
                            </a:rPr>
                            <a:t>0.960848</a:t>
                          </a:r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marL="0" algn="ctr" defTabSz="1219170" rtl="0" eaLnBrk="1" fontAlgn="b" latinLnBrk="0" hangingPunct="1"/>
                          <a:r>
                            <a:rPr lang="en-US" sz="11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1806.45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marL="0" algn="ctr" defTabSz="1219170" rtl="0" eaLnBrk="1" fontAlgn="b" latinLnBrk="0" hangingPunct="1"/>
                          <a:r>
                            <a:rPr lang="en-US" sz="1100" u="none" strike="noStrike" kern="120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5.95E-09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marL="0" algn="ctr" defTabSz="1219170" rtl="0" eaLnBrk="1" fontAlgn="b" latinLnBrk="0" hangingPunct="1"/>
                          <a:r>
                            <a:rPr lang="en-US" sz="11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301</a:t>
                          </a: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2988505719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u="none" strike="noStrike" dirty="0">
                              <a:effectLst/>
                            </a:rPr>
                            <a:t>1.03717</a:t>
                          </a:r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marL="0" algn="ctr" defTabSz="1219170" rtl="0" eaLnBrk="1" fontAlgn="b" latinLnBrk="0" hangingPunct="1"/>
                          <a:r>
                            <a:rPr lang="en-US" sz="11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1946.295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marL="0" algn="ctr" defTabSz="1219170" rtl="0" eaLnBrk="1" fontAlgn="b" latinLnBrk="0" hangingPunct="1"/>
                          <a:r>
                            <a:rPr lang="en-US" sz="1100" u="none" strike="noStrike" kern="120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5.63E-09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marL="0" algn="ctr" defTabSz="1219170" rtl="0" eaLnBrk="1" fontAlgn="b" latinLnBrk="0" hangingPunct="1"/>
                          <a:r>
                            <a:rPr lang="en-US" sz="11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321</a:t>
                          </a: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271413497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u="none" strike="noStrike" dirty="0">
                              <a:effectLst/>
                            </a:rPr>
                            <a:t>1.164893</a:t>
                          </a:r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marL="0" algn="ctr" defTabSz="1219170" rtl="0" eaLnBrk="1" fontAlgn="b" latinLnBrk="0" hangingPunct="1"/>
                          <a:r>
                            <a:rPr lang="en-US" sz="11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2180.612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marL="0" algn="ctr" defTabSz="1219170" rtl="0" eaLnBrk="1" fontAlgn="b" latinLnBrk="0" hangingPunct="1"/>
                          <a:r>
                            <a:rPr lang="en-US" sz="1100" u="none" strike="noStrike" kern="120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5.44E-09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marL="0" algn="ctr" defTabSz="1219170" rtl="0" eaLnBrk="1" fontAlgn="b" latinLnBrk="0" hangingPunct="1"/>
                          <a:r>
                            <a:rPr lang="en-US" sz="11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346</a:t>
                          </a: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4264440157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u="none" strike="noStrike" dirty="0">
                              <a:effectLst/>
                            </a:rPr>
                            <a:t>1.273506</a:t>
                          </a:r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marL="0" algn="ctr" defTabSz="1219170" rtl="0" eaLnBrk="1" fontAlgn="b" latinLnBrk="0" hangingPunct="1"/>
                          <a:r>
                            <a:rPr lang="en-US" sz="11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998.8066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marL="0" algn="ctr" defTabSz="1219170" rtl="0" eaLnBrk="1" fontAlgn="b" latinLnBrk="0" hangingPunct="1"/>
                          <a:r>
                            <a:rPr lang="en-US" sz="11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6.09E-09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marL="0" algn="ctr" defTabSz="1219170" rtl="0" eaLnBrk="1" fontAlgn="b" latinLnBrk="0" hangingPunct="1"/>
                          <a:r>
                            <a:rPr lang="en-US" sz="11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143</a:t>
                          </a: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75528178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u="none" strike="noStrike">
                              <a:effectLst/>
                            </a:rPr>
                            <a:t>1.3012</a:t>
                          </a:r>
                          <a:endParaRPr lang="en-US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marL="0" algn="ctr" defTabSz="1219170" rtl="0" eaLnBrk="1" fontAlgn="b" latinLnBrk="0" hangingPunct="1"/>
                          <a:r>
                            <a:rPr lang="en-US" sz="1100" u="none" strike="noStrike" kern="120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1393.405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marL="0" algn="ctr" defTabSz="1219170" rtl="0" eaLnBrk="1" fontAlgn="b" latinLnBrk="0" hangingPunct="1"/>
                          <a:r>
                            <a:rPr lang="en-US" sz="1100" u="none" strike="noStrike" kern="120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5.84E-09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marL="0" algn="ctr" defTabSz="1219170" rtl="0" eaLnBrk="1" fontAlgn="b" latinLnBrk="0" hangingPunct="1"/>
                          <a:r>
                            <a:rPr lang="en-US" sz="11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202</a:t>
                          </a: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1044428797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u="none" strike="noStrike" dirty="0">
                              <a:effectLst/>
                            </a:rPr>
                            <a:t>1.301318</a:t>
                          </a:r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marL="0" algn="ctr" defTabSz="1219170" rtl="0" eaLnBrk="1" fontAlgn="b" latinLnBrk="0" hangingPunct="1"/>
                          <a:r>
                            <a:rPr lang="en-US" sz="1100" u="none" strike="noStrike" kern="120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1801.715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marL="0" algn="ctr" defTabSz="1219170" rtl="0" eaLnBrk="1" fontAlgn="b" latinLnBrk="0" hangingPunct="1"/>
                          <a:r>
                            <a:rPr lang="en-US" sz="11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5.60E-09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marL="0" algn="ctr" defTabSz="1219170" rtl="0" eaLnBrk="1" fontAlgn="b" latinLnBrk="0" hangingPunct="1"/>
                          <a:r>
                            <a:rPr lang="en-US" sz="11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266</a:t>
                          </a: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2235293752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1.30082 (TW)*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US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3700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5.13E-08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181*/186</a:t>
                          </a: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1117369857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40C62D1-A705-14E7-7DC2-E726A0BEBE53}"/>
                  </a:ext>
                </a:extLst>
              </p:cNvPr>
              <p:cNvSpPr txBox="1"/>
              <p:nvPr/>
            </p:nvSpPr>
            <p:spPr>
              <a:xfrm>
                <a:off x="2110701" y="3526831"/>
                <a:ext cx="1490729" cy="5830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l-GR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l-GR" dirty="0"/>
                          <m:t>ζ</m:t>
                        </m:r>
                      </m:e>
                      <m:sup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m:rPr>
                        <m:nor/>
                      </m:rPr>
                      <a:rPr lang="en-US" b="0" i="0" dirty="0" smtClean="0">
                        <a:solidFill>
                          <a:schemeClr val="tx1"/>
                        </a:solidFill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𝑝𝑘</m:t>
                                </m:r>
                              </m:sub>
                            </m:sSub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𝑊</m:t>
                        </m:r>
                      </m:den>
                    </m:f>
                  </m:oMath>
                </a14:m>
                <a:r>
                  <a:rPr lang="en-US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𝑝𝑘</m:t>
                                </m:r>
                              </m:sub>
                            </m:sSub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40C62D1-A705-14E7-7DC2-E726A0BEBE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0701" y="3526831"/>
                <a:ext cx="1490729" cy="583045"/>
              </a:xfrm>
              <a:prstGeom prst="rect">
                <a:avLst/>
              </a:prstGeom>
              <a:blipFill>
                <a:blip r:embed="rId10"/>
                <a:stretch>
                  <a:fillRect b="-10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725B5E4-41D2-675B-9607-75077A9E02C9}"/>
                  </a:ext>
                </a:extLst>
              </p:cNvPr>
              <p:cNvSpPr txBox="1"/>
              <p:nvPr/>
            </p:nvSpPr>
            <p:spPr>
              <a:xfrm>
                <a:off x="1114532" y="4129410"/>
                <a:ext cx="1757148" cy="4320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𝑝𝑘</m:t>
                          </m:r>
                        </m:sub>
                      </m:sSub>
                      <m:r>
                        <m:rPr>
                          <m:nor/>
                        </m:rPr>
                        <a:rPr lang="en-US" b="0" i="0" dirty="0" smtClean="0">
                          <a:solidFill>
                            <a:schemeClr val="tx1"/>
                          </a:solidFill>
                        </a:rPr>
                        <m:t>=</m:t>
                      </m:r>
                      <m:r>
                        <m:rPr>
                          <m:nor/>
                        </m:rPr>
                        <a:rPr lang="el-GR" dirty="0"/>
                        <m:t>ζ</m:t>
                      </m:r>
                      <m:r>
                        <a:rPr lang="el-GR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ad>
                        <m:radPr>
                          <m:degHide m:val="on"/>
                          <m:ctrlPr>
                            <a:rPr lang="el-GR" i="1" dirty="0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725B5E4-41D2-675B-9607-75077A9E02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4532" y="4129410"/>
                <a:ext cx="1757148" cy="432041"/>
              </a:xfrm>
              <a:prstGeom prst="rect">
                <a:avLst/>
              </a:prstGeom>
              <a:blipFill>
                <a:blip r:embed="rId11"/>
                <a:stretch>
                  <a:fillRect b="-56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21A49D0B-45B9-63D1-833D-EA4A40194B73}"/>
                  </a:ext>
                </a:extLst>
              </p:cNvPr>
              <p:cNvSpPr txBox="1"/>
              <p:nvPr/>
            </p:nvSpPr>
            <p:spPr>
              <a:xfrm>
                <a:off x="491628" y="3423075"/>
                <a:ext cx="1167632" cy="7123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l-GR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l-GR" dirty="0"/>
                            <m:t>ᴂ</m:t>
                          </m:r>
                        </m:e>
                        <m:sup>
                          <m: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m:rPr>
                          <m:nor/>
                        </m:rPr>
                        <a:rPr lang="en-US" b="0" i="0" dirty="0" smtClean="0">
                          <a:solidFill>
                            <a:schemeClr val="tx1"/>
                          </a:solidFill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𝑎𝑐𝑐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21A49D0B-45B9-63D1-833D-EA4A40194B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628" y="3423075"/>
                <a:ext cx="1167632" cy="712375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Arrow: Right 18">
            <a:extLst>
              <a:ext uri="{FF2B5EF4-FFF2-40B4-BE49-F238E27FC236}">
                <a16:creationId xmlns:a16="http://schemas.microsoft.com/office/drawing/2014/main" id="{556EEB88-55D2-E3A2-C641-07B6ABA1A53E}"/>
              </a:ext>
            </a:extLst>
          </p:cNvPr>
          <p:cNvSpPr/>
          <p:nvPr/>
        </p:nvSpPr>
        <p:spPr>
          <a:xfrm>
            <a:off x="1701837" y="3758104"/>
            <a:ext cx="408864" cy="15571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61CA9C2-DCB9-1CCB-4AE1-12F80B0FFDE8}"/>
                  </a:ext>
                </a:extLst>
              </p:cNvPr>
              <p:cNvSpPr txBox="1"/>
              <p:nvPr/>
            </p:nvSpPr>
            <p:spPr>
              <a:xfrm>
                <a:off x="4053962" y="3427150"/>
                <a:ext cx="3287939" cy="13924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K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E</m:t>
                          </m:r>
                        </m:sub>
                      </m:sSub>
                      <m:r>
                        <a:rPr lang="en-US" sz="1400" b="0" i="0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1400" b="0" i="0" dirty="0" smtClean="0">
                          <a:latin typeface="Cambria Math" panose="02040503050406030204" pitchFamily="18" charset="0"/>
                        </a:rPr>
                        <m:t>Epk</m:t>
                      </m:r>
                      <m:r>
                        <a:rPr lang="en-US" sz="1400" b="0" i="0" dirty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1400" b="0" i="0" dirty="0" smtClean="0">
                          <a:latin typeface="Cambria Math" panose="02040503050406030204" pitchFamily="18" charset="0"/>
                        </a:rPr>
                        <m:t>Eacc</m:t>
                      </m:r>
                      <m:r>
                        <m:rPr>
                          <m:nor/>
                        </m:rPr>
                        <a:rPr lang="en-US" sz="1400" b="0" i="0" dirty="0" smtClean="0">
                          <a:latin typeface="Cambria Math" panose="02040503050406030204" pitchFamily="18" charset="0"/>
                        </a:rPr>
                        <m:t>~1.94</m:t>
                      </m:r>
                    </m:oMath>
                  </m:oMathPara>
                </a14:m>
                <a:endParaRPr lang="en-US" sz="1400" dirty="0"/>
              </a:p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sz="1400" dirty="0" smtClean="0"/>
                      <m:t>ᴂ</m:t>
                    </m:r>
                  </m:oMath>
                </a14:m>
                <a:r>
                  <a:rPr lang="en-US" sz="1400" dirty="0"/>
                  <a:t>=94.65</a:t>
                </a:r>
              </a:p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sz="1400" dirty="0" smtClean="0"/>
                      <m:t>ζ</m:t>
                    </m:r>
                    <m:r>
                      <m:rPr>
                        <m:nor/>
                      </m:rPr>
                      <a:rPr lang="en-US" sz="1400" b="0" i="0" dirty="0" smtClean="0"/>
                      <m:t>=</m:t>
                    </m:r>
                    <m:r>
                      <m:rPr>
                        <m:nor/>
                      </m:rPr>
                      <a:rPr lang="el-GR" sz="1400" dirty="0" smtClean="0"/>
                      <m:t>ᴂ</m:t>
                    </m:r>
                    <m:r>
                      <a:rPr lang="en-US" sz="1400" b="0" i="1" dirty="0" smtClean="0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sz="1400" b="0" i="1" dirty="0" smtClean="0">
                        <a:latin typeface="Cambria Math" panose="02040503050406030204" pitchFamily="18" charset="0"/>
                      </a:rPr>
                      <m:t>𝐾𝑒</m:t>
                    </m:r>
                    <m:r>
                      <a:rPr lang="en-US" sz="1400" b="0" i="1" dirty="0" smtClean="0">
                        <a:latin typeface="Cambria Math" panose="02040503050406030204" pitchFamily="18" charset="0"/>
                      </a:rPr>
                      <m:t>=186</m:t>
                    </m:r>
                  </m:oMath>
                </a14:m>
                <a:r>
                  <a:rPr lang="en-US" sz="1400" dirty="0"/>
                  <a:t> (from known Ke and</a:t>
                </a:r>
                <a:r>
                  <a:rPr lang="el-GR" sz="1400" dirty="0"/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sz="1400" dirty="0"/>
                      <m:t>ᴂ</m:t>
                    </m:r>
                  </m:oMath>
                </a14:m>
                <a:r>
                  <a:rPr lang="en-US" sz="1400" dirty="0"/>
                  <a:t>)</a:t>
                </a:r>
              </a:p>
              <a:p>
                <a:r>
                  <a:rPr lang="en-US" sz="1400" dirty="0"/>
                  <a:t>Also</a:t>
                </a:r>
                <a:r>
                  <a:rPr lang="en-US" sz="1400" dirty="0">
                    <a:solidFill>
                      <a:schemeClr val="tx1"/>
                    </a:solidFill>
                  </a:rPr>
                  <a:t>: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sz="1400" dirty="0">
                        <a:solidFill>
                          <a:schemeClr val="tx1"/>
                        </a:solidFill>
                      </a:rPr>
                      <m:t>ζ</m:t>
                    </m:r>
                  </m:oMath>
                </a14:m>
                <a:r>
                  <a:rPr lang="en-US" sz="1400" u="none" strike="noStrike" dirty="0">
                    <a:solidFill>
                      <a:schemeClr val="tx1"/>
                    </a:solidFill>
                    <a:effectLst/>
                  </a:rPr>
                  <a:t>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14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14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sSub>
                                  <m:sSubPr>
                                    <m:ctrlPr>
                                      <a:rPr lang="en-US" sz="14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sz="1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𝑝𝑘</m:t>
                                    </m:r>
                                  </m:sub>
                                </m:sSub>
                              </m:e>
                              <m:sup>
                                <m: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sz="14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  <m:r>
                              <a:rPr lang="en-US" sz="14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𝑊</m:t>
                            </m:r>
                          </m:den>
                        </m:f>
                      </m:e>
                    </m:rad>
                    <m:r>
                      <a:rPr lang="en-US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=181</m:t>
                    </m:r>
                  </m:oMath>
                </a14:m>
                <a:r>
                  <a:rPr lang="en-US" sz="1400" dirty="0"/>
                  <a:t> for acc part only!</a:t>
                </a:r>
              </a:p>
              <a:p>
                <a:endParaRPr lang="en-US" sz="14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61CA9C2-DCB9-1CCB-4AE1-12F80B0FFD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3962" y="3427150"/>
                <a:ext cx="3287939" cy="1392497"/>
              </a:xfrm>
              <a:prstGeom prst="rect">
                <a:avLst/>
              </a:prstGeom>
              <a:blipFill>
                <a:blip r:embed="rId13"/>
                <a:stretch>
                  <a:fillRect l="-5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20">
            <a:extLst>
              <a:ext uri="{FF2B5EF4-FFF2-40B4-BE49-F238E27FC236}">
                <a16:creationId xmlns:a16="http://schemas.microsoft.com/office/drawing/2014/main" id="{607B12AF-F6DB-AEEA-EBA1-430D9037CAA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561400" y="4662341"/>
            <a:ext cx="2209188" cy="1656540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EB71DDA1-86BD-1D53-7F8F-32DA2280FFFF}"/>
              </a:ext>
            </a:extLst>
          </p:cNvPr>
          <p:cNvSpPr/>
          <p:nvPr/>
        </p:nvSpPr>
        <p:spPr>
          <a:xfrm>
            <a:off x="4022026" y="3341598"/>
            <a:ext cx="3130318" cy="2944753"/>
          </a:xfrm>
          <a:prstGeom prst="rect">
            <a:avLst/>
          </a:prstGeom>
          <a:noFill/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ACD4203B-B3BC-44AC-36BD-16CB3AC41239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73145" y="739985"/>
            <a:ext cx="3490436" cy="261727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E2C5B48-A4C0-0F21-2536-B405F32E8A7D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35588" y="804208"/>
            <a:ext cx="1359753" cy="1019599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D7447413-D789-3EC0-9E26-4F99668CD368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973590" y="823390"/>
            <a:ext cx="1334172" cy="1000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608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>
            <a:extLst>
              <a:ext uri="{FF2B5EF4-FFF2-40B4-BE49-F238E27FC236}">
                <a16:creationId xmlns:a16="http://schemas.microsoft.com/office/drawing/2014/main" id="{20398A05-9DD7-40D3-AF80-404A3C93F2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780" y="0"/>
            <a:ext cx="788997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Euclid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Techlabs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/Euclid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Beamlabs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32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Slide Number Placeholder 1">
            <a:extLst>
              <a:ext uri="{FF2B5EF4-FFF2-40B4-BE49-F238E27FC236}">
                <a16:creationId xmlns:a16="http://schemas.microsoft.com/office/drawing/2014/main" id="{748C22D3-544E-428E-8C27-7DAA6E786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67087" y="6518275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z="1333">
                <a:ln>
                  <a:solidFill>
                    <a:prstClr val="white"/>
                  </a:solidFill>
                </a:ln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 sz="1333" dirty="0">
              <a:ln>
                <a:solidFill>
                  <a:prstClr val="white"/>
                </a:solidFill>
              </a:ln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8B29C3D-A949-6BDA-B25A-DD118872A6EE}"/>
              </a:ext>
            </a:extLst>
          </p:cNvPr>
          <p:cNvSpPr txBox="1"/>
          <p:nvPr/>
        </p:nvSpPr>
        <p:spPr>
          <a:xfrm>
            <a:off x="267811" y="627412"/>
            <a:ext cx="6356510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Euclid is an accelerator R&amp;D company with broad area of expertise: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Advanced materials manufacturing – conductive ceramics, ferroelectric materials, diamonds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Accelerator components design and manufacturing – NC RF, SRF and dielectric structures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 manipulations – beamline designs, time resolved TEM</a:t>
            </a:r>
          </a:p>
        </p:txBody>
      </p:sp>
      <p:sp>
        <p:nvSpPr>
          <p:cNvPr id="3" name="TextBox 5">
            <a:extLst>
              <a:ext uri="{FF2B5EF4-FFF2-40B4-BE49-F238E27FC236}">
                <a16:creationId xmlns:a16="http://schemas.microsoft.com/office/drawing/2014/main" id="{E3C9D80E-BA8D-7D36-6BF0-1B4392A941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06074" y="6463602"/>
            <a:ext cx="29322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https://euclidtechlabs.com/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AF85B0EF-E187-2044-DD16-90CBBAD299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6920" y="3429000"/>
            <a:ext cx="4419600" cy="2578709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FAFCB96E-507F-EAE1-1FF9-C7B5FF3F9F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6968" y="3429000"/>
            <a:ext cx="4419600" cy="2586014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9A1A5888-F012-FF7A-77CE-E379AFCB5EC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46780" y="268194"/>
            <a:ext cx="2640320" cy="3035578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BCFE5EC9-C878-8AAB-4697-FB453A7CF82A}"/>
              </a:ext>
            </a:extLst>
          </p:cNvPr>
          <p:cNvSpPr txBox="1"/>
          <p:nvPr/>
        </p:nvSpPr>
        <p:spPr>
          <a:xfrm>
            <a:off x="7887688" y="5986683"/>
            <a:ext cx="341046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material science lab in MD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D01B0A5-DCB7-336D-6010-729D0E3AF829}"/>
              </a:ext>
            </a:extLst>
          </p:cNvPr>
          <p:cNvSpPr txBox="1"/>
          <p:nvPr/>
        </p:nvSpPr>
        <p:spPr>
          <a:xfrm>
            <a:off x="1647572" y="6007709"/>
            <a:ext cx="293221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accelerator R&amp;D lab in IL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8FCC3A4-93BA-8804-7B47-C62D115E95D8}"/>
              </a:ext>
            </a:extLst>
          </p:cNvPr>
          <p:cNvSpPr txBox="1"/>
          <p:nvPr/>
        </p:nvSpPr>
        <p:spPr>
          <a:xfrm>
            <a:off x="9969908" y="2649806"/>
            <a:ext cx="220678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much more</a:t>
            </a:r>
          </a:p>
        </p:txBody>
      </p:sp>
    </p:spTree>
    <p:extLst>
      <p:ext uri="{BB962C8B-B14F-4D97-AF65-F5344CB8AC3E}">
        <p14:creationId xmlns:p14="http://schemas.microsoft.com/office/powerpoint/2010/main" val="13668579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6C711A2-6628-950E-888D-21BEC1653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EF2D1C-337D-7983-7568-27D38CC2BDD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-26988"/>
            <a:ext cx="10972800" cy="555509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rgbClr val="0070C0"/>
                </a:solidFill>
              </a:rPr>
              <a:t>Low RF Loss DC Conductive Ceramic Windows</a:t>
            </a:r>
            <a:endParaRPr lang="en-US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D09BF1F-3428-1308-9D5E-66743D043FC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387" y="836712"/>
            <a:ext cx="2157244" cy="259228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6473888-8A04-4F4A-3D4D-186792D62BB3}"/>
              </a:ext>
            </a:extLst>
          </p:cNvPr>
          <p:cNvSpPr txBox="1"/>
          <p:nvPr/>
        </p:nvSpPr>
        <p:spPr>
          <a:xfrm>
            <a:off x="3023659" y="818753"/>
            <a:ext cx="7872875" cy="7487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133" dirty="0"/>
              <a:t>Major reasons for window failure include charging from the "triple junction“, multipacting and electron halo.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7BAC951-0C9B-12ED-7CAA-E2D6B06A729C}"/>
              </a:ext>
            </a:extLst>
          </p:cNvPr>
          <p:cNvSpPr txBox="1"/>
          <p:nvPr/>
        </p:nvSpPr>
        <p:spPr>
          <a:xfrm>
            <a:off x="3038460" y="1538365"/>
            <a:ext cx="768085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A new low-loss microwave ceramic material with increased DC electrical conductivity and low loss tangent for use in high power coupler windows.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34B0444-68D0-B426-BCF0-3AB3D901F6F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8888" y="2726228"/>
            <a:ext cx="4598489" cy="315446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518424E-CB53-B6AC-D0F9-17C28B97F4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2557" y="5810533"/>
            <a:ext cx="4071149" cy="73065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21C4D99-536D-DF28-8937-54796C9F93F8}"/>
              </a:ext>
            </a:extLst>
          </p:cNvPr>
          <p:cNvSpPr txBox="1"/>
          <p:nvPr/>
        </p:nvSpPr>
        <p:spPr>
          <a:xfrm>
            <a:off x="-528736" y="3957059"/>
            <a:ext cx="5280587" cy="14052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90575" lvl="1" indent="-380990">
              <a:buFont typeface="Arial" panose="020B0604020202020204" pitchFamily="34" charset="0"/>
              <a:buChar char="•"/>
            </a:pPr>
            <a:r>
              <a:rPr lang="en-US" sz="2133" dirty="0"/>
              <a:t>Increased conductivity from 10</a:t>
            </a:r>
            <a:r>
              <a:rPr lang="en-US" sz="2133" baseline="30000" dirty="0"/>
              <a:t>-12</a:t>
            </a:r>
            <a:r>
              <a:rPr lang="en-US" sz="2133" dirty="0"/>
              <a:t> to 10</a:t>
            </a:r>
            <a:r>
              <a:rPr lang="en-US" sz="2133" baseline="30000" dirty="0"/>
              <a:t>-8</a:t>
            </a:r>
            <a:r>
              <a:rPr lang="en-US" sz="2133" dirty="0"/>
              <a:t> S/m</a:t>
            </a:r>
          </a:p>
          <a:p>
            <a:pPr marL="990575" lvl="1" indent="-380990">
              <a:buFont typeface="Arial" panose="020B0604020202020204" pitchFamily="34" charset="0"/>
              <a:buChar char="•"/>
            </a:pPr>
            <a:r>
              <a:rPr lang="en-US" sz="2133" dirty="0"/>
              <a:t>Relative dielectric constants </a:t>
            </a:r>
            <a:r>
              <a:rPr lang="en-US" sz="2133" dirty="0" err="1"/>
              <a:t>ε</a:t>
            </a:r>
            <a:r>
              <a:rPr lang="en-US" sz="2133" baseline="-25000" dirty="0" err="1"/>
              <a:t>r</a:t>
            </a:r>
            <a:r>
              <a:rPr lang="en-US" sz="2133" dirty="0"/>
              <a:t>=15</a:t>
            </a:r>
          </a:p>
          <a:p>
            <a:pPr marL="990575" lvl="1" indent="-380990">
              <a:buFont typeface="Arial" panose="020B0604020202020204" pitchFamily="34" charset="0"/>
              <a:buChar char="•"/>
            </a:pPr>
            <a:r>
              <a:rPr lang="en-US" sz="2133" dirty="0"/>
              <a:t>Loss tan ~ 1x10</a:t>
            </a:r>
            <a:r>
              <a:rPr lang="en-US" sz="2133" baseline="30000" dirty="0"/>
              <a:t>-5</a:t>
            </a:r>
            <a:r>
              <a:rPr lang="en-US" sz="2133" dirty="0"/>
              <a:t> @ 650 MHz</a:t>
            </a:r>
          </a:p>
        </p:txBody>
      </p:sp>
      <p:pic>
        <p:nvPicPr>
          <p:cNvPr id="15" name="Picture 14" descr="A picture containing indoor, metal&#10;&#10;Description automatically generated">
            <a:extLst>
              <a:ext uri="{FF2B5EF4-FFF2-40B4-BE49-F238E27FC236}">
                <a16:creationId xmlns:a16="http://schemas.microsoft.com/office/drawing/2014/main" id="{7CA928AD-AB83-FEC8-F928-415E0E6AACF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12491" y="136525"/>
            <a:ext cx="1258135" cy="2285401"/>
          </a:xfrm>
          <a:prstGeom prst="rect">
            <a:avLst/>
          </a:prstGeom>
        </p:spPr>
      </p:pic>
      <p:pic>
        <p:nvPicPr>
          <p:cNvPr id="16" name="Picture 15" descr="A picture containing indoor, loudspeaker&#10;&#10;Description automatically generated">
            <a:extLst>
              <a:ext uri="{FF2B5EF4-FFF2-40B4-BE49-F238E27FC236}">
                <a16:creationId xmlns:a16="http://schemas.microsoft.com/office/drawing/2014/main" id="{66BBF57D-FDBA-6755-ECA3-C6E59A3507E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72123" y="4820734"/>
            <a:ext cx="1862800" cy="173084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492E944-7FD2-4614-3FB5-CF53B838FE3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88462" y="2897083"/>
            <a:ext cx="1796039" cy="1796039"/>
          </a:xfrm>
          <a:prstGeom prst="rect">
            <a:avLst/>
          </a:prstGeom>
        </p:spPr>
      </p:pic>
      <p:sp>
        <p:nvSpPr>
          <p:cNvPr id="8" name="TextBox 5">
            <a:extLst>
              <a:ext uri="{FF2B5EF4-FFF2-40B4-BE49-F238E27FC236}">
                <a16:creationId xmlns:a16="http://schemas.microsoft.com/office/drawing/2014/main" id="{41565669-1C53-4F9C-8208-F4DAEF4F89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06074" y="6463602"/>
            <a:ext cx="29322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8"/>
              </a:rPr>
              <a:t>https://euclidtechlabs.com/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38030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AA16E7A-9986-458B-A3CD-ADDD0E395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ln>
                  <a:solidFill>
                    <a:prstClr val="white"/>
                  </a:solidFill>
                </a:ln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 dirty="0">
              <a:ln>
                <a:solidFill>
                  <a:prstClr val="white"/>
                </a:solidFill>
              </a:ln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 descr="A person standing next to a drum set&#10;&#10;Description automatically generated with medium confidence">
            <a:extLst>
              <a:ext uri="{FF2B5EF4-FFF2-40B4-BE49-F238E27FC236}">
                <a16:creationId xmlns:a16="http://schemas.microsoft.com/office/drawing/2014/main" id="{F8379D52-3702-486D-8643-ABFE0F8B163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2946" y="3044959"/>
            <a:ext cx="3840044" cy="2880320"/>
          </a:xfrm>
          <a:prstGeom prst="rect">
            <a:avLst/>
          </a:prstGeom>
        </p:spPr>
      </p:pic>
      <p:pic>
        <p:nvPicPr>
          <p:cNvPr id="5" name="Picture 4" descr="A group of people standing next to a machine&#10;&#10;Description automatically generated with low confidence">
            <a:extLst>
              <a:ext uri="{FF2B5EF4-FFF2-40B4-BE49-F238E27FC236}">
                <a16:creationId xmlns:a16="http://schemas.microsoft.com/office/drawing/2014/main" id="{9A359B0A-D008-4131-9206-12D81679508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371" y="1172749"/>
            <a:ext cx="3995936" cy="29969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2F3CCA9-FA89-4E2D-9EE7-224016103E4D}"/>
              </a:ext>
            </a:extLst>
          </p:cNvPr>
          <p:cNvSpPr txBox="1"/>
          <p:nvPr/>
        </p:nvSpPr>
        <p:spPr>
          <a:xfrm>
            <a:off x="239350" y="164638"/>
            <a:ext cx="76808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</a:rPr>
              <a:t>X-ray Optics for Light Sources. Domestically Produced Synthetic Diamonds for SLAC and ANL.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CA5828A-82A4-4E91-8667-37409B70AF3F}"/>
              </a:ext>
            </a:extLst>
          </p:cNvPr>
          <p:cNvSpPr txBox="1"/>
          <p:nvPr/>
        </p:nvSpPr>
        <p:spPr>
          <a:xfrm>
            <a:off x="317443" y="5329334"/>
            <a:ext cx="326436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0070C0"/>
                </a:solidFill>
              </a:rPr>
              <a:t>In collaboration with ANL and SLAC</a:t>
            </a:r>
            <a:endParaRPr lang="en-US" sz="2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D1AAC6-90B3-4ADD-B239-00EB9F974524}"/>
              </a:ext>
            </a:extLst>
          </p:cNvPr>
          <p:cNvSpPr txBox="1"/>
          <p:nvPr/>
        </p:nvSpPr>
        <p:spPr>
          <a:xfrm>
            <a:off x="4607835" y="1308187"/>
            <a:ext cx="7392144" cy="14052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133" dirty="0"/>
              <a:t>Presently, there are no suppliers in the US to provide scalability and manufacturability of high-quality HPHT diamonds for the rapidly developing field of X-ray optics for the next generation X-ray sources.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ECA3769-AB6A-4615-ADE0-2DEC05269DD2}"/>
              </a:ext>
            </a:extLst>
          </p:cNvPr>
          <p:cNvSpPr txBox="1"/>
          <p:nvPr/>
        </p:nvSpPr>
        <p:spPr>
          <a:xfrm>
            <a:off x="7818882" y="3044959"/>
            <a:ext cx="4181097" cy="23909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867" dirty="0"/>
              <a:t>With Euclid's 2021 DOE SBIR Ph2 projects, we have commissioned the first HPHT and CVD diamond growth reactor. Euclid had previously developed techniques for growing near dislocation free diffraction-grade diamonds that were characterized and highly praised by APS/ANL and SLAC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F0E86C2-449D-4E21-90C8-0FC95ED7EF22}"/>
              </a:ext>
            </a:extLst>
          </p:cNvPr>
          <p:cNvSpPr txBox="1"/>
          <p:nvPr/>
        </p:nvSpPr>
        <p:spPr>
          <a:xfrm>
            <a:off x="3695734" y="5997581"/>
            <a:ext cx="5664629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67" dirty="0"/>
              <a:t>HPHT diamond growth reactor at Beltsville, MD lab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15B60A2-63A7-4E0E-800C-5CB298EC3058}"/>
              </a:ext>
            </a:extLst>
          </p:cNvPr>
          <p:cNvSpPr txBox="1"/>
          <p:nvPr/>
        </p:nvSpPr>
        <p:spPr>
          <a:xfrm>
            <a:off x="557469" y="4282831"/>
            <a:ext cx="3024336" cy="66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67" dirty="0"/>
              <a:t>Commissioning the CVD reactor in Beltsville, MD</a:t>
            </a:r>
          </a:p>
        </p:txBody>
      </p:sp>
      <p:pic>
        <p:nvPicPr>
          <p:cNvPr id="17" name="Picture 16" descr="Diagram&#10;&#10;Description automatically generated">
            <a:extLst>
              <a:ext uri="{FF2B5EF4-FFF2-40B4-BE49-F238E27FC236}">
                <a16:creationId xmlns:a16="http://schemas.microsoft.com/office/drawing/2014/main" id="{1218CD69-A94E-4C16-8634-A33A2574419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6187" y="222302"/>
            <a:ext cx="1397000" cy="903393"/>
          </a:xfrm>
          <a:prstGeom prst="rect">
            <a:avLst/>
          </a:prstGeom>
        </p:spPr>
      </p:pic>
      <p:pic>
        <p:nvPicPr>
          <p:cNvPr id="18" name="Picture 17" descr="A picture containing text, electronics&#10;&#10;Description automatically generated">
            <a:extLst>
              <a:ext uri="{FF2B5EF4-FFF2-40B4-BE49-F238E27FC236}">
                <a16:creationId xmlns:a16="http://schemas.microsoft.com/office/drawing/2014/main" id="{47D4CA3B-D8B9-4865-A6D2-1EE56E9CC4F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2543" y="214834"/>
            <a:ext cx="963480" cy="979172"/>
          </a:xfrm>
          <a:prstGeom prst="rect">
            <a:avLst/>
          </a:prstGeom>
          <a:noFill/>
        </p:spPr>
      </p:pic>
      <p:pic>
        <p:nvPicPr>
          <p:cNvPr id="6" name="Picture 5" descr="A close-up of a glass object&#10;&#10;Description automatically generated">
            <a:extLst>
              <a:ext uri="{FF2B5EF4-FFF2-40B4-BE49-F238E27FC236}">
                <a16:creationId xmlns:a16="http://schemas.microsoft.com/office/drawing/2014/main" id="{04535DCC-E758-6BB6-EE32-B9F050751A1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51253" y="229949"/>
            <a:ext cx="1741292" cy="874659"/>
          </a:xfrm>
          <a:prstGeom prst="rect">
            <a:avLst/>
          </a:prstGeom>
        </p:spPr>
      </p:pic>
      <p:sp>
        <p:nvSpPr>
          <p:cNvPr id="4" name="TextBox 5">
            <a:extLst>
              <a:ext uri="{FF2B5EF4-FFF2-40B4-BE49-F238E27FC236}">
                <a16:creationId xmlns:a16="http://schemas.microsoft.com/office/drawing/2014/main" id="{BDA7222C-BD98-352B-4E3F-4C2D09C94F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06074" y="6463602"/>
            <a:ext cx="29322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https://euclidtechlabs.com/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70748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D0D5507-C0D5-4124-B7C3-5244AFDD9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ln>
                  <a:solidFill>
                    <a:prstClr val="white"/>
                  </a:solidFill>
                </a:ln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 dirty="0">
              <a:ln>
                <a:solidFill>
                  <a:prstClr val="white"/>
                </a:solidFill>
              </a:ln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32AED7-D422-49D6-9D4C-F834D8AACFBB}"/>
              </a:ext>
            </a:extLst>
          </p:cNvPr>
          <p:cNvSpPr txBox="1"/>
          <p:nvPr/>
        </p:nvSpPr>
        <p:spPr>
          <a:xfrm>
            <a:off x="-21696" y="212643"/>
            <a:ext cx="840093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</a:rPr>
              <a:t>Ultrafast Pulser for Transmission Electron Microscopy (in collaboration with BNL, NIST) </a:t>
            </a:r>
          </a:p>
        </p:txBody>
      </p:sp>
      <p:pic>
        <p:nvPicPr>
          <p:cNvPr id="6" name="Picture 5" descr="A picture containing microscope&#10;&#10;Description automatically generated">
            <a:extLst>
              <a:ext uri="{FF2B5EF4-FFF2-40B4-BE49-F238E27FC236}">
                <a16:creationId xmlns:a16="http://schemas.microsoft.com/office/drawing/2014/main" id="{15D7640D-87BC-473D-932C-48924553D99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2411" y="449197"/>
            <a:ext cx="1957104" cy="5616624"/>
          </a:xfrm>
          <a:prstGeom prst="rect">
            <a:avLst/>
          </a:prstGeom>
        </p:spPr>
      </p:pic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6856FBA1-C98D-4AC3-8174-5079A1CA597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485" y="1261468"/>
            <a:ext cx="1698561" cy="1783489"/>
          </a:xfrm>
          <a:prstGeom prst="rect">
            <a:avLst/>
          </a:prstGeom>
        </p:spPr>
      </p:pic>
      <p:pic>
        <p:nvPicPr>
          <p:cNvPr id="10" name="Picture 9" descr="A picture containing indoor, microscope, different, miller&#10;&#10;Description automatically generated">
            <a:extLst>
              <a:ext uri="{FF2B5EF4-FFF2-40B4-BE49-F238E27FC236}">
                <a16:creationId xmlns:a16="http://schemas.microsoft.com/office/drawing/2014/main" id="{4A356F1C-5F78-4974-8B27-FACFFE393C8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78" y="3095931"/>
            <a:ext cx="4270825" cy="325870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FAEF8BD-E2A0-02F7-2074-E7C0DD48E518}"/>
              </a:ext>
            </a:extLst>
          </p:cNvPr>
          <p:cNvSpPr txBox="1"/>
          <p:nvPr/>
        </p:nvSpPr>
        <p:spPr>
          <a:xfrm>
            <a:off x="3263686" y="4965171"/>
            <a:ext cx="662361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33" dirty="0"/>
              <a:t>(G1)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A2C92AE-6FD8-40F7-97AF-7C6217F26505}"/>
              </a:ext>
            </a:extLst>
          </p:cNvPr>
          <p:cNvSpPr txBox="1"/>
          <p:nvPr/>
        </p:nvSpPr>
        <p:spPr>
          <a:xfrm>
            <a:off x="4415814" y="1220755"/>
            <a:ext cx="5232581" cy="48870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867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 a successful result of the DoE SBIR “Stroboscopic TEM Pulser” project, Euclid was awarded a Phase III contract ($680k) for Transmission Electron Microscope (TEM) modification at NIST in 2016-2018. The NIH $1.4M and Chan-Zuckerberg $180k awards started in 2021. Currently Euclid is installing the </a:t>
            </a:r>
            <a:r>
              <a:rPr lang="en-US" sz="1867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UltraFast</a:t>
            </a:r>
            <a:r>
              <a:rPr lang="en-US" sz="1867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Pulser at California Institute of Technology (Caltech) as part of the NIH project, and another at ER-C, Europe’s largest electron microscopy center, in </a:t>
            </a:r>
            <a:r>
              <a:rPr lang="en-US" sz="1867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Jülich</a:t>
            </a:r>
            <a:r>
              <a:rPr lang="en-US" sz="1867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Germany.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1867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867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February 2023, we confirmed </a:t>
            </a:r>
            <a:r>
              <a:rPr lang="en-US" sz="1867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full compatibility on </a:t>
            </a:r>
            <a:r>
              <a:rPr lang="en-US" sz="1867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state-of-the-art aberration corrected instrument at JEOL Ltd (Japan)</a:t>
            </a:r>
          </a:p>
        </p:txBody>
      </p:sp>
      <p:sp>
        <p:nvSpPr>
          <p:cNvPr id="9" name="TextBox 5">
            <a:extLst>
              <a:ext uri="{FF2B5EF4-FFF2-40B4-BE49-F238E27FC236}">
                <a16:creationId xmlns:a16="http://schemas.microsoft.com/office/drawing/2014/main" id="{21B06F5C-A03D-5886-F334-55BABA1EB6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06074" y="6463602"/>
            <a:ext cx="29322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https://euclidtechlabs.com/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77751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BC7E9C-6144-4C6A-9AFD-ED67E185E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4592" y="6492875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ln>
                  <a:solidFill>
                    <a:prstClr val="white"/>
                  </a:solidFill>
                </a:ln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 dirty="0">
              <a:ln>
                <a:solidFill>
                  <a:prstClr val="white"/>
                </a:solidFill>
              </a:ln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14" descr="http://euclidtechlabs.com/image/pcgun00.jpg">
            <a:extLst>
              <a:ext uri="{FF2B5EF4-FFF2-40B4-BE49-F238E27FC236}">
                <a16:creationId xmlns:a16="http://schemas.microsoft.com/office/drawing/2014/main" id="{5950250E-CDA2-42D6-9C58-1390C02B07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905" y="3896438"/>
            <a:ext cx="2451708" cy="1838783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650BFAE-5661-4F57-8269-55C6E34AF073}"/>
              </a:ext>
            </a:extLst>
          </p:cNvPr>
          <p:cNvSpPr txBox="1"/>
          <p:nvPr/>
        </p:nvSpPr>
        <p:spPr>
          <a:xfrm>
            <a:off x="1102383" y="5937819"/>
            <a:ext cx="26876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80990"/>
            <a:r>
              <a:rPr lang="en-US" sz="1600" dirty="0"/>
              <a:t>L-band 100nC </a:t>
            </a:r>
            <a:r>
              <a:rPr lang="en-US" sz="1600" dirty="0" err="1"/>
              <a:t>Photogun</a:t>
            </a:r>
            <a:endParaRPr lang="en-US" sz="1600" dirty="0"/>
          </a:p>
        </p:txBody>
      </p:sp>
      <p:pic>
        <p:nvPicPr>
          <p:cNvPr id="21" name="Picture 2">
            <a:extLst>
              <a:ext uri="{FF2B5EF4-FFF2-40B4-BE49-F238E27FC236}">
                <a16:creationId xmlns:a16="http://schemas.microsoft.com/office/drawing/2014/main" id="{A1E8FFE6-22B3-4BDD-847E-5B6FBA74BD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3792" y="1132005"/>
            <a:ext cx="3264363" cy="2176241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04F896BA-FF7D-4AA0-AB55-54EBA566F892}"/>
              </a:ext>
            </a:extLst>
          </p:cNvPr>
          <p:cNvSpPr txBox="1"/>
          <p:nvPr/>
        </p:nvSpPr>
        <p:spPr>
          <a:xfrm>
            <a:off x="747007" y="3393700"/>
            <a:ext cx="36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80990"/>
            <a:r>
              <a:rPr lang="en-US" sz="1600" dirty="0"/>
              <a:t>S-band 1000 </a:t>
            </a:r>
            <a:r>
              <a:rPr lang="en-US" sz="1600" dirty="0" err="1"/>
              <a:t>pps</a:t>
            </a:r>
            <a:r>
              <a:rPr lang="en-US" sz="1600" dirty="0"/>
              <a:t> </a:t>
            </a:r>
            <a:r>
              <a:rPr lang="en-US" sz="1600" dirty="0" err="1"/>
              <a:t>Photogun</a:t>
            </a:r>
            <a:endParaRPr lang="en-US" sz="16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4260C40-BF48-4F9E-B431-47A9D93FBAB3}"/>
              </a:ext>
            </a:extLst>
          </p:cNvPr>
          <p:cNvSpPr txBox="1"/>
          <p:nvPr/>
        </p:nvSpPr>
        <p:spPr>
          <a:xfrm>
            <a:off x="4324996" y="3416318"/>
            <a:ext cx="34550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80990"/>
            <a:r>
              <a:rPr lang="en-US" sz="1600" dirty="0"/>
              <a:t>S-band 100MV/m </a:t>
            </a:r>
            <a:r>
              <a:rPr lang="en-US" sz="1600" dirty="0" err="1"/>
              <a:t>Photogun</a:t>
            </a:r>
            <a:endParaRPr lang="en-US" sz="1600" dirty="0"/>
          </a:p>
        </p:txBody>
      </p:sp>
      <p:pic>
        <p:nvPicPr>
          <p:cNvPr id="24" name="Picture 3">
            <a:extLst>
              <a:ext uri="{FF2B5EF4-FFF2-40B4-BE49-F238E27FC236}">
                <a16:creationId xmlns:a16="http://schemas.microsoft.com/office/drawing/2014/main" id="{4FB01C39-E08C-4206-9E3D-2882890538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8360" y="938414"/>
            <a:ext cx="2758323" cy="3704033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7FADAB7C-A17E-4DB5-B1FA-BC09EE079C30}"/>
              </a:ext>
            </a:extLst>
          </p:cNvPr>
          <p:cNvSpPr txBox="1"/>
          <p:nvPr/>
        </p:nvSpPr>
        <p:spPr>
          <a:xfrm>
            <a:off x="8197607" y="4965171"/>
            <a:ext cx="3511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80990"/>
            <a:r>
              <a:rPr lang="en-US" sz="1600" dirty="0"/>
              <a:t>S-band Thermionic RF gun</a:t>
            </a:r>
          </a:p>
        </p:txBody>
      </p:sp>
      <p:pic>
        <p:nvPicPr>
          <p:cNvPr id="27" name="Picture 26" descr="A picture containing indoor, gear&#10;&#10;Description automatically generated">
            <a:extLst>
              <a:ext uri="{FF2B5EF4-FFF2-40B4-BE49-F238E27FC236}">
                <a16:creationId xmlns:a16="http://schemas.microsoft.com/office/drawing/2014/main" id="{E7953DE9-266C-4607-8775-A0157E91090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8105" y="3861288"/>
            <a:ext cx="2544283" cy="19090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A23FD3FB-72D3-4D0C-979D-43752BEC83B5}"/>
              </a:ext>
            </a:extLst>
          </p:cNvPr>
          <p:cNvSpPr txBox="1"/>
          <p:nvPr/>
        </p:nvSpPr>
        <p:spPr>
          <a:xfrm>
            <a:off x="4512163" y="5973283"/>
            <a:ext cx="26876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/>
              <a:t>1.3GHz SRF </a:t>
            </a:r>
            <a:r>
              <a:rPr lang="en-US" sz="1600" dirty="0" err="1"/>
              <a:t>Photogun</a:t>
            </a:r>
            <a:endParaRPr lang="en-US" sz="1600" dirty="0"/>
          </a:p>
        </p:txBody>
      </p:sp>
      <p:pic>
        <p:nvPicPr>
          <p:cNvPr id="29" name="Content Placeholder 4" descr="A large machine in a room&#10;&#10;Description automatically generated">
            <a:extLst>
              <a:ext uri="{FF2B5EF4-FFF2-40B4-BE49-F238E27FC236}">
                <a16:creationId xmlns:a16="http://schemas.microsoft.com/office/drawing/2014/main" id="{9C3C6DA3-11B6-49E8-80C9-DC51EF2CB4C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1652" y="1154831"/>
            <a:ext cx="3168352" cy="21179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4D1E8815-CCF1-47A4-9C6D-828A0B3D8672}"/>
              </a:ext>
            </a:extLst>
          </p:cNvPr>
          <p:cNvSpPr txBox="1"/>
          <p:nvPr/>
        </p:nvSpPr>
        <p:spPr>
          <a:xfrm>
            <a:off x="288032" y="76639"/>
            <a:ext cx="11746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</a:rPr>
              <a:t>Commercial products: Electron  Sources for Accelerators </a:t>
            </a:r>
          </a:p>
        </p:txBody>
      </p:sp>
      <p:sp>
        <p:nvSpPr>
          <p:cNvPr id="4" name="TextBox 5">
            <a:extLst>
              <a:ext uri="{FF2B5EF4-FFF2-40B4-BE49-F238E27FC236}">
                <a16:creationId xmlns:a16="http://schemas.microsoft.com/office/drawing/2014/main" id="{B2AA0A76-DB38-DB75-5B66-5505442C4E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06074" y="6463602"/>
            <a:ext cx="29322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https://euclidtechlabs.com/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06929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DFD080D-4035-439B-A547-518F11065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ln>
                  <a:solidFill>
                    <a:prstClr val="white"/>
                  </a:solidFill>
                </a:ln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 dirty="0">
              <a:ln>
                <a:solidFill>
                  <a:prstClr val="white"/>
                </a:solidFill>
              </a:ln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Picture 2" descr="A picture containing indoor, kitchen, sink, counter&#10;&#10;Description automatically generated">
            <a:extLst>
              <a:ext uri="{FF2B5EF4-FFF2-40B4-BE49-F238E27FC236}">
                <a16:creationId xmlns:a16="http://schemas.microsoft.com/office/drawing/2014/main" id="{EBA4315E-3986-44F7-AEDE-5FEB25B3D04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6204895" y="932723"/>
            <a:ext cx="2688299" cy="172756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93ED687-D001-4A22-9483-CE7235392051}"/>
              </a:ext>
            </a:extLst>
          </p:cNvPr>
          <p:cNvSpPr txBox="1"/>
          <p:nvPr/>
        </p:nvSpPr>
        <p:spPr>
          <a:xfrm>
            <a:off x="95333" y="4670"/>
            <a:ext cx="127062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</a:rPr>
              <a:t>Superconducting RF Cavities and SRF Technologies for Industrial Accelerators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F67BCC8-14A9-424B-B8DA-7CB5BB5ADDB3}"/>
              </a:ext>
            </a:extLst>
          </p:cNvPr>
          <p:cNvSpPr txBox="1"/>
          <p:nvPr/>
        </p:nvSpPr>
        <p:spPr>
          <a:xfrm>
            <a:off x="5970868" y="5954644"/>
            <a:ext cx="5843235" cy="420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133" b="1" dirty="0">
                <a:solidFill>
                  <a:srgbClr val="0070C0"/>
                </a:solidFill>
              </a:rPr>
              <a:t>(in collaboration with FNAL, BNL and Jlab)</a:t>
            </a:r>
            <a:endParaRPr lang="en-US" sz="2133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8BA6D61-3162-42E2-80B9-9D0760B9D83E}"/>
              </a:ext>
            </a:extLst>
          </p:cNvPr>
          <p:cNvSpPr txBox="1"/>
          <p:nvPr/>
        </p:nvSpPr>
        <p:spPr>
          <a:xfrm>
            <a:off x="6204895" y="2714081"/>
            <a:ext cx="2340000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67" dirty="0"/>
              <a:t>1.3 GHz SRF Photogun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CA51B61-7DF9-45EE-BCC9-FAD6D19CBAE0}"/>
              </a:ext>
            </a:extLst>
          </p:cNvPr>
          <p:cNvSpPr txBox="1"/>
          <p:nvPr/>
        </p:nvSpPr>
        <p:spPr>
          <a:xfrm>
            <a:off x="6093799" y="5425061"/>
            <a:ext cx="2892395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67" dirty="0"/>
              <a:t>3-Cell Traveling Wave Cavity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D7D21F4-F15B-48F0-AD67-10AF8529F0E2}"/>
              </a:ext>
            </a:extLst>
          </p:cNvPr>
          <p:cNvSpPr txBox="1"/>
          <p:nvPr/>
        </p:nvSpPr>
        <p:spPr>
          <a:xfrm>
            <a:off x="9696400" y="5357729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Euclid’s Conduction Cooled Cryomodule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6C8D7B9-CD55-47C4-ABE5-ACDE3518D5F7}"/>
              </a:ext>
            </a:extLst>
          </p:cNvPr>
          <p:cNvSpPr txBox="1"/>
          <p:nvPr/>
        </p:nvSpPr>
        <p:spPr>
          <a:xfrm>
            <a:off x="255158" y="962264"/>
            <a:ext cx="4897119" cy="18162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867" dirty="0"/>
              <a:t>Development of MeV-range ultrafast electron diffraction/microscopy (UED and UEM) is a priority for the DOE. Euclid is developing the SRF photocathode gun that is a promising candidate to produce highly stable electrons for UEM/UED applications</a:t>
            </a:r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499B0C07-3952-404D-94B2-241755984A78}"/>
              </a:ext>
            </a:extLst>
          </p:cNvPr>
          <p:cNvSpPr/>
          <p:nvPr/>
        </p:nvSpPr>
        <p:spPr>
          <a:xfrm>
            <a:off x="5349760" y="1604508"/>
            <a:ext cx="384043" cy="2883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rgbClr val="0070C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F10EB30-19E6-4461-8591-3C09D2606AF1}"/>
              </a:ext>
            </a:extLst>
          </p:cNvPr>
          <p:cNvSpPr txBox="1"/>
          <p:nvPr/>
        </p:nvSpPr>
        <p:spPr>
          <a:xfrm>
            <a:off x="255157" y="2785944"/>
            <a:ext cx="4888791" cy="1528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867" dirty="0"/>
              <a:t>Design optimization of TW structures was done. It is shown that a TW structure can have an accelerating gradient that is about 1.5 times higher than contemporary standing wave structures with the same critical magnetic field. </a:t>
            </a:r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0793C5D9-1C1B-4B15-8335-D294BA6774DD}"/>
              </a:ext>
            </a:extLst>
          </p:cNvPr>
          <p:cNvSpPr/>
          <p:nvPr/>
        </p:nvSpPr>
        <p:spPr>
          <a:xfrm>
            <a:off x="5365387" y="3813043"/>
            <a:ext cx="384043" cy="2883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rgbClr val="0070C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719173D-01B1-4E72-B4B3-E01F62224E52}"/>
              </a:ext>
            </a:extLst>
          </p:cNvPr>
          <p:cNvSpPr txBox="1"/>
          <p:nvPr/>
        </p:nvSpPr>
        <p:spPr>
          <a:xfrm>
            <a:off x="201870" y="4873793"/>
            <a:ext cx="2440156" cy="12416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67" dirty="0"/>
              <a:t>Euclid is developing SRF technology for conduction cooled industrial accelerator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738E7F4E-39E6-45EF-BD9E-C5782978D39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6847" y="4408384"/>
            <a:ext cx="1693827" cy="2258435"/>
          </a:xfrm>
          <a:prstGeom prst="rect">
            <a:avLst/>
          </a:prstGeom>
        </p:spPr>
      </p:pic>
      <p:sp>
        <p:nvSpPr>
          <p:cNvPr id="21" name="Arrow: Right 20">
            <a:extLst>
              <a:ext uri="{FF2B5EF4-FFF2-40B4-BE49-F238E27FC236}">
                <a16:creationId xmlns:a16="http://schemas.microsoft.com/office/drawing/2014/main" id="{55C93037-ED06-4552-B6D5-8EEEB1704D55}"/>
              </a:ext>
            </a:extLst>
          </p:cNvPr>
          <p:cNvSpPr/>
          <p:nvPr/>
        </p:nvSpPr>
        <p:spPr>
          <a:xfrm>
            <a:off x="2741365" y="5322583"/>
            <a:ext cx="384043" cy="2883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rgbClr val="0070C0"/>
              </a:solidFill>
            </a:endParaRPr>
          </a:p>
        </p:txBody>
      </p:sp>
      <p:pic>
        <p:nvPicPr>
          <p:cNvPr id="8" name="Picture 7" descr="A machine in a factory&#10;&#10;Description automatically generated">
            <a:extLst>
              <a:ext uri="{FF2B5EF4-FFF2-40B4-BE49-F238E27FC236}">
                <a16:creationId xmlns:a16="http://schemas.microsoft.com/office/drawing/2014/main" id="{EF07FE17-92C4-ECAF-BED8-A411BD14414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341" y="3117786"/>
            <a:ext cx="3068856" cy="2301641"/>
          </a:xfrm>
          <a:prstGeom prst="rect">
            <a:avLst/>
          </a:prstGeom>
        </p:spPr>
      </p:pic>
      <p:pic>
        <p:nvPicPr>
          <p:cNvPr id="16" name="Picture 15" descr="A machine on a shelf&#10;&#10;Description automatically generated">
            <a:extLst>
              <a:ext uri="{FF2B5EF4-FFF2-40B4-BE49-F238E27FC236}">
                <a16:creationId xmlns:a16="http://schemas.microsoft.com/office/drawing/2014/main" id="{514EA4DD-84E0-5079-02F3-DDE5D944534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6022" y="484303"/>
            <a:ext cx="1726231" cy="230164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5BBB5AFB-DBEA-AC85-CFA6-5C7D82B1C08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6491" y="3016985"/>
            <a:ext cx="1735084" cy="230164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30AF4054-74CE-1630-ECD5-F8C431EA564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8760" y="548213"/>
            <a:ext cx="1400752" cy="399796"/>
          </a:xfrm>
          <a:prstGeom prst="rect">
            <a:avLst/>
          </a:prstGeom>
        </p:spPr>
      </p:pic>
      <p:sp>
        <p:nvSpPr>
          <p:cNvPr id="5" name="TextBox 5">
            <a:extLst>
              <a:ext uri="{FF2B5EF4-FFF2-40B4-BE49-F238E27FC236}">
                <a16:creationId xmlns:a16="http://schemas.microsoft.com/office/drawing/2014/main" id="{14D95D49-ECAD-CB20-91B8-1071880124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06074" y="6463602"/>
            <a:ext cx="29322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9"/>
              </a:rPr>
              <a:t>https://euclidtechlabs.com/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76170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3CB6DDD0-00E7-4361-A7E4-634C551B25C3}"/>
              </a:ext>
            </a:extLst>
          </p:cNvPr>
          <p:cNvSpPr txBox="1">
            <a:spLocks/>
          </p:cNvSpPr>
          <p:nvPr/>
        </p:nvSpPr>
        <p:spPr>
          <a:xfrm>
            <a:off x="0" y="2"/>
            <a:ext cx="12000656" cy="596684"/>
          </a:xfrm>
          <a:prstGeom prst="rect">
            <a:avLst/>
          </a:prstGeom>
        </p:spPr>
        <p:txBody>
          <a:bodyPr vert="horz" lIns="121920" tIns="60960" rIns="121920" bIns="60960" rtlCol="0" anchor="ctr">
            <a:noAutofit/>
          </a:bodyPr>
          <a:lstStyle/>
          <a:p>
            <a:pPr defTabSz="121917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Products &amp; Capabilities Snapshot</a:t>
            </a:r>
          </a:p>
        </p:txBody>
      </p:sp>
      <p:sp>
        <p:nvSpPr>
          <p:cNvPr id="20" name="Slide Number Placeholder 1">
            <a:extLst>
              <a:ext uri="{FF2B5EF4-FFF2-40B4-BE49-F238E27FC236}">
                <a16:creationId xmlns:a16="http://schemas.microsoft.com/office/drawing/2014/main" id="{7960E376-81B1-4399-90CB-A24BD10E0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67087" y="6518275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z="1333">
                <a:ln>
                  <a:solidFill>
                    <a:prstClr val="white"/>
                  </a:solidFill>
                </a:ln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US" sz="1333" dirty="0">
              <a:ln>
                <a:solidFill>
                  <a:prstClr val="white"/>
                </a:solidFill>
              </a:ln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2334BA5-0C7E-4379-B771-1DE35174DE5D}"/>
              </a:ext>
            </a:extLst>
          </p:cNvPr>
          <p:cNvSpPr txBox="1"/>
          <p:nvPr/>
        </p:nvSpPr>
        <p:spPr>
          <a:xfrm>
            <a:off x="173699" y="739333"/>
            <a:ext cx="4272567" cy="5961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1" dirty="0"/>
              <a:t>Products </a:t>
            </a:r>
          </a:p>
          <a:p>
            <a:pPr marL="230712" indent="-230712">
              <a:buFont typeface="Arial" panose="020B0604020202020204" pitchFamily="34" charset="0"/>
              <a:buChar char="•"/>
            </a:pPr>
            <a:r>
              <a:rPr lang="en-US" sz="1867" dirty="0" err="1"/>
              <a:t>UltraFast</a:t>
            </a:r>
            <a:r>
              <a:rPr lang="en-US" sz="1867" dirty="0"/>
              <a:t> Pulser (UFP</a:t>
            </a:r>
            <a:r>
              <a:rPr lang="en-US" sz="1867" baseline="30000" dirty="0"/>
              <a:t>TM</a:t>
            </a:r>
            <a:r>
              <a:rPr lang="en-US" sz="1867" dirty="0"/>
              <a:t>) for TEM</a:t>
            </a:r>
          </a:p>
          <a:p>
            <a:pPr marL="230712" indent="-230712">
              <a:buFont typeface="Arial" panose="020B0604020202020204" pitchFamily="34" charset="0"/>
              <a:buChar char="•"/>
            </a:pPr>
            <a:r>
              <a:rPr lang="en-US" sz="1867" dirty="0"/>
              <a:t>Dislocation free (HPHT&amp;CVD) diamond for Xray optics</a:t>
            </a:r>
          </a:p>
          <a:p>
            <a:pPr marL="230712" indent="-230712">
              <a:buFont typeface="Arial" panose="020B0604020202020204" pitchFamily="34" charset="0"/>
              <a:buChar char="•"/>
            </a:pPr>
            <a:r>
              <a:rPr lang="en-US" sz="1867" dirty="0"/>
              <a:t>Compact X-Ray Source</a:t>
            </a:r>
          </a:p>
          <a:p>
            <a:pPr marL="230712" indent="-230712">
              <a:buFont typeface="Arial" panose="020B0604020202020204" pitchFamily="34" charset="0"/>
              <a:buChar char="•"/>
            </a:pPr>
            <a:r>
              <a:rPr lang="en-US" sz="1867" dirty="0"/>
              <a:t>NCRF and SRF electron sources</a:t>
            </a:r>
          </a:p>
          <a:p>
            <a:pPr marL="230712" indent="-230712">
              <a:buFont typeface="Arial" panose="020B0604020202020204" pitchFamily="34" charset="0"/>
              <a:buChar char="•"/>
            </a:pPr>
            <a:r>
              <a:rPr lang="en-US" sz="1867" dirty="0"/>
              <a:t>Low loss ceramics (linear and non-linear)</a:t>
            </a:r>
          </a:p>
          <a:p>
            <a:pPr marL="230712" indent="-230712">
              <a:buFont typeface="Arial" panose="020B0604020202020204" pitchFamily="34" charset="0"/>
              <a:buChar char="•"/>
            </a:pPr>
            <a:r>
              <a:rPr lang="en-US" sz="1867" dirty="0"/>
              <a:t>LINAC</a:t>
            </a:r>
          </a:p>
          <a:p>
            <a:pPr marL="230712" indent="-230712">
              <a:buFont typeface="Arial" panose="020B0604020202020204" pitchFamily="34" charset="0"/>
              <a:buChar char="•"/>
            </a:pPr>
            <a:r>
              <a:rPr lang="en-US" sz="1867" dirty="0"/>
              <a:t>RF window</a:t>
            </a:r>
          </a:p>
          <a:p>
            <a:pPr marL="230712" indent="-230712">
              <a:buFont typeface="Arial" panose="020B0604020202020204" pitchFamily="34" charset="0"/>
              <a:buChar char="•"/>
            </a:pPr>
            <a:r>
              <a:rPr lang="en-US" sz="1867" dirty="0"/>
              <a:t>In flange BPM</a:t>
            </a:r>
          </a:p>
          <a:p>
            <a:endParaRPr lang="en-US" sz="2133" dirty="0"/>
          </a:p>
          <a:p>
            <a:r>
              <a:rPr lang="en-US" sz="2133" b="1" dirty="0"/>
              <a:t>Capabilities</a:t>
            </a:r>
          </a:p>
          <a:p>
            <a:pPr marL="230712" indent="-230712">
              <a:buFont typeface="Arial" panose="020B0604020202020204" pitchFamily="34" charset="0"/>
              <a:buChar char="•"/>
            </a:pPr>
            <a:r>
              <a:rPr lang="en-US" sz="1867" dirty="0"/>
              <a:t>Femtosecond Laser Ablation System</a:t>
            </a:r>
          </a:p>
          <a:p>
            <a:pPr marL="230712" indent="-230712">
              <a:buFont typeface="Arial" panose="020B0604020202020204" pitchFamily="34" charset="0"/>
              <a:buChar char="•"/>
            </a:pPr>
            <a:r>
              <a:rPr lang="en-US" sz="1867" dirty="0"/>
              <a:t>Thin Film Deposition Lab</a:t>
            </a:r>
          </a:p>
          <a:p>
            <a:pPr marL="230712" indent="-230712">
              <a:buFont typeface="Arial" panose="020B0604020202020204" pitchFamily="34" charset="0"/>
              <a:buChar char="•"/>
            </a:pPr>
            <a:r>
              <a:rPr lang="en-US" sz="1867" dirty="0"/>
              <a:t>EM/RF Testing Lab</a:t>
            </a:r>
          </a:p>
          <a:p>
            <a:pPr marL="230712" indent="-230712">
              <a:buFont typeface="Arial" panose="020B0604020202020204" pitchFamily="34" charset="0"/>
              <a:buChar char="•"/>
            </a:pPr>
            <a:r>
              <a:rPr lang="en-US" sz="1867" dirty="0"/>
              <a:t>Radiation Shielding/Testing Lab</a:t>
            </a:r>
          </a:p>
          <a:p>
            <a:pPr marL="230712" indent="-230712">
              <a:buFont typeface="Arial" panose="020B0604020202020204" pitchFamily="34" charset="0"/>
              <a:buChar char="•"/>
            </a:pPr>
            <a:r>
              <a:rPr lang="en-US" sz="1867" dirty="0"/>
              <a:t>Cryogenic 4K measurements</a:t>
            </a:r>
          </a:p>
          <a:p>
            <a:pPr marL="230712" indent="-230712">
              <a:buFont typeface="Arial" panose="020B0604020202020204" pitchFamily="34" charset="0"/>
              <a:buChar char="•"/>
            </a:pPr>
            <a:r>
              <a:rPr lang="en-US" sz="1867" dirty="0"/>
              <a:t>Custom designs and consulting</a:t>
            </a:r>
          </a:p>
          <a:p>
            <a:endParaRPr lang="en-US" sz="1867" dirty="0">
              <a:solidFill>
                <a:srgbClr val="306090"/>
              </a:solidFill>
            </a:endParaRPr>
          </a:p>
        </p:txBody>
      </p:sp>
      <p:pic>
        <p:nvPicPr>
          <p:cNvPr id="21" name="Picture 20" descr="A picture containing microscope&#10;&#10;Description automatically generated">
            <a:extLst>
              <a:ext uri="{FF2B5EF4-FFF2-40B4-BE49-F238E27FC236}">
                <a16:creationId xmlns:a16="http://schemas.microsoft.com/office/drawing/2014/main" id="{2AEDAF99-8055-47BD-89E6-679B5C5B497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7587" y="1414832"/>
            <a:ext cx="1296431" cy="3720580"/>
          </a:xfrm>
          <a:prstGeom prst="rect">
            <a:avLst/>
          </a:prstGeom>
        </p:spPr>
      </p:pic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9AAD969E-4C76-4B5A-8CB4-FA021DCAEDF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5195" y="1557757"/>
            <a:ext cx="867157" cy="91051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819F427-D754-4A1D-823F-E44DE96F9B1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53" b="10650"/>
          <a:stretch/>
        </p:blipFill>
        <p:spPr>
          <a:xfrm>
            <a:off x="5536347" y="3955765"/>
            <a:ext cx="2019595" cy="2151435"/>
          </a:xfrm>
          <a:prstGeom prst="rect">
            <a:avLst/>
          </a:prstGeom>
        </p:spPr>
      </p:pic>
      <p:pic>
        <p:nvPicPr>
          <p:cNvPr id="10" name="Picture 9" descr="A person standing next to a drum set&#10;&#10;Description automatically generated with medium confidence">
            <a:extLst>
              <a:ext uri="{FF2B5EF4-FFF2-40B4-BE49-F238E27FC236}">
                <a16:creationId xmlns:a16="http://schemas.microsoft.com/office/drawing/2014/main" id="{E804EB7F-829C-4362-BBD6-B7E71880356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7540" r="35251" b="5793"/>
          <a:stretch/>
        </p:blipFill>
        <p:spPr>
          <a:xfrm>
            <a:off x="7999674" y="1468940"/>
            <a:ext cx="2387913" cy="239740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4692A13-A919-4E77-979B-A3DD2FB664F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98372" y="1468939"/>
            <a:ext cx="906383" cy="988023"/>
          </a:xfrm>
          <a:prstGeom prst="rect">
            <a:avLst/>
          </a:prstGeom>
        </p:spPr>
      </p:pic>
      <p:pic>
        <p:nvPicPr>
          <p:cNvPr id="13" name="Picture 12" descr="A machine in a room&#10;&#10;Description automatically generated with low confidence">
            <a:extLst>
              <a:ext uri="{FF2B5EF4-FFF2-40B4-BE49-F238E27FC236}">
                <a16:creationId xmlns:a16="http://schemas.microsoft.com/office/drawing/2014/main" id="{2E686A87-2D31-4681-BF91-23D04E07548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26"/>
          <a:stretch/>
        </p:blipFill>
        <p:spPr>
          <a:xfrm>
            <a:off x="5524481" y="1473649"/>
            <a:ext cx="2351815" cy="2397403"/>
          </a:xfrm>
          <a:prstGeom prst="rect">
            <a:avLst/>
          </a:prstGeom>
        </p:spPr>
      </p:pic>
      <p:pic>
        <p:nvPicPr>
          <p:cNvPr id="14" name="Picture 13" descr="A close up of a finger&#10;&#10;Description automatically generated with low confidence">
            <a:extLst>
              <a:ext uri="{FF2B5EF4-FFF2-40B4-BE49-F238E27FC236}">
                <a16:creationId xmlns:a16="http://schemas.microsoft.com/office/drawing/2014/main" id="{D8B6FDE9-DD6D-4513-B731-D07571941067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5" r="25098"/>
          <a:stretch/>
        </p:blipFill>
        <p:spPr>
          <a:xfrm rot="5400000">
            <a:off x="5850753" y="2670501"/>
            <a:ext cx="799107" cy="936352"/>
          </a:xfrm>
          <a:prstGeom prst="rect">
            <a:avLst/>
          </a:prstGeom>
        </p:spPr>
      </p:pic>
      <p:pic>
        <p:nvPicPr>
          <p:cNvPr id="15" name="Picture 14" descr="A picture containing indoor, gear&#10;&#10;Description automatically generated">
            <a:extLst>
              <a:ext uri="{FF2B5EF4-FFF2-40B4-BE49-F238E27FC236}">
                <a16:creationId xmlns:a16="http://schemas.microsoft.com/office/drawing/2014/main" id="{7BCAC069-080A-4EBF-9259-9D2AF1A77D5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8378" y="3955765"/>
            <a:ext cx="2802304" cy="21026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Picture 15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F6F29FF3-4D5F-4397-BDB0-77AD05617748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23871" y="3340874"/>
            <a:ext cx="4650468" cy="9066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E62976E-24FC-418C-8F80-4E0E3D2575E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819"/>
          <a:stretch/>
        </p:blipFill>
        <p:spPr bwMode="auto">
          <a:xfrm>
            <a:off x="7998372" y="1489537"/>
            <a:ext cx="2387912" cy="2376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8C29AD6-7255-A90B-227C-B890193A684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549662" y="5135412"/>
            <a:ext cx="1469659" cy="983996"/>
          </a:xfrm>
          <a:prstGeom prst="rect">
            <a:avLst/>
          </a:prstGeom>
        </p:spPr>
      </p:pic>
      <p:sp>
        <p:nvSpPr>
          <p:cNvPr id="9" name="TextBox 5">
            <a:extLst>
              <a:ext uri="{FF2B5EF4-FFF2-40B4-BE49-F238E27FC236}">
                <a16:creationId xmlns:a16="http://schemas.microsoft.com/office/drawing/2014/main" id="{52FB8DF3-A955-6A11-7E0C-A534E609DE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06074" y="6463602"/>
            <a:ext cx="29322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14"/>
              </a:rPr>
              <a:t>https://euclidtechlabs.com/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1836779"/>
      </p:ext>
    </p:extLst>
  </p:cSld>
  <p:clrMapOvr>
    <a:masterClrMapping/>
  </p:clrMapOvr>
</p:sld>
</file>

<file path=ppt/theme/theme1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1387</TotalTime>
  <Words>2943</Words>
  <Application>Microsoft Office PowerPoint</Application>
  <PresentationFormat>Widescreen</PresentationFormat>
  <Paragraphs>346</Paragraphs>
  <Slides>24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5" baseType="lpstr">
      <vt:lpstr>Aptos</vt:lpstr>
      <vt:lpstr>Aptos Narrow</vt:lpstr>
      <vt:lpstr>Arial</vt:lpstr>
      <vt:lpstr>Calibri</vt:lpstr>
      <vt:lpstr>Cambria Math</vt:lpstr>
      <vt:lpstr>Helvetica</vt:lpstr>
      <vt:lpstr>Times</vt:lpstr>
      <vt:lpstr>Times New Roman</vt:lpstr>
      <vt:lpstr>TimesNewRomanPS-BoldItalicMT</vt:lpstr>
      <vt:lpstr>TimesNewRomanPS-ItalicMT</vt:lpstr>
      <vt:lpstr>3_Office Theme</vt:lpstr>
      <vt:lpstr>Traveling Wave Demonstration in SRF Cavity With a Feedback Waveguide</vt:lpstr>
      <vt:lpstr>Contents</vt:lpstr>
      <vt:lpstr>PowerPoint Presentation</vt:lpstr>
      <vt:lpstr>Low RF Loss DC Conductive Ceramic Windows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Motivations </vt:lpstr>
      <vt:lpstr>TW SRF cavity development milestones</vt:lpstr>
      <vt:lpstr>RF feed and measurement scheme for the 3-Cell TW cavity </vt:lpstr>
      <vt:lpstr>Special tuner (Matcher) for the 3-cell TW cavity</vt:lpstr>
      <vt:lpstr>TW 3-cell VTS preparations</vt:lpstr>
      <vt:lpstr>TW demonstration: Cavity with air, room temp. at RF test bench </vt:lpstr>
      <vt:lpstr>TW demonstration; Cavity under vacuum, at room temp. in VTS </vt:lpstr>
      <vt:lpstr>TW demonstration; Cavity under vacuum, in 2K liquid helium, VTS </vt:lpstr>
      <vt:lpstr>VTS test 1/23/24: SW regime, high Q</vt:lpstr>
      <vt:lpstr>VTS test 1/23/24: SW regime, high Q continued</vt:lpstr>
      <vt:lpstr>Next steps</vt:lpstr>
      <vt:lpstr>Summary</vt:lpstr>
      <vt:lpstr>Acknowledgment</vt:lpstr>
      <vt:lpstr>3-cell SCTW cavity TW mode RF parameters</vt:lpstr>
      <vt:lpstr>3-cell SCTW cavity Standing Wave modes parameters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Fumio Furuta</dc:creator>
  <cp:lastModifiedBy>Roman Kostin</cp:lastModifiedBy>
  <cp:revision>67</cp:revision>
  <dcterms:created xsi:type="dcterms:W3CDTF">2021-11-19T22:27:41Z</dcterms:created>
  <dcterms:modified xsi:type="dcterms:W3CDTF">2024-07-09T14:34:38Z</dcterms:modified>
</cp:coreProperties>
</file>